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5550" r:id="rId2"/>
    <p:sldMasterId id="2147485812" r:id="rId3"/>
  </p:sldMasterIdLst>
  <p:notesMasterIdLst>
    <p:notesMasterId r:id="rId73"/>
  </p:notesMasterIdLst>
  <p:handoutMasterIdLst>
    <p:handoutMasterId r:id="rId74"/>
  </p:handoutMasterIdLst>
  <p:sldIdLst>
    <p:sldId id="784" r:id="rId4"/>
    <p:sldId id="1046" r:id="rId5"/>
    <p:sldId id="708" r:id="rId6"/>
    <p:sldId id="813" r:id="rId7"/>
    <p:sldId id="814" r:id="rId8"/>
    <p:sldId id="815" r:id="rId9"/>
    <p:sldId id="949" r:id="rId10"/>
    <p:sldId id="950" r:id="rId11"/>
    <p:sldId id="918" r:id="rId12"/>
    <p:sldId id="919" r:id="rId13"/>
    <p:sldId id="920" r:id="rId14"/>
    <p:sldId id="921" r:id="rId15"/>
    <p:sldId id="922" r:id="rId16"/>
    <p:sldId id="923" r:id="rId17"/>
    <p:sldId id="924" r:id="rId18"/>
    <p:sldId id="925" r:id="rId19"/>
    <p:sldId id="951" r:id="rId20"/>
    <p:sldId id="931" r:id="rId21"/>
    <p:sldId id="932" r:id="rId22"/>
    <p:sldId id="955" r:id="rId23"/>
    <p:sldId id="956" r:id="rId24"/>
    <p:sldId id="957" r:id="rId25"/>
    <p:sldId id="958" r:id="rId26"/>
    <p:sldId id="959" r:id="rId27"/>
    <p:sldId id="938" r:id="rId28"/>
    <p:sldId id="1037" r:id="rId29"/>
    <p:sldId id="940" r:id="rId30"/>
    <p:sldId id="1038" r:id="rId31"/>
    <p:sldId id="942" r:id="rId32"/>
    <p:sldId id="1039" r:id="rId33"/>
    <p:sldId id="944" r:id="rId34"/>
    <p:sldId id="945" r:id="rId35"/>
    <p:sldId id="1040" r:id="rId36"/>
    <p:sldId id="1041" r:id="rId37"/>
    <p:sldId id="1042" r:id="rId38"/>
    <p:sldId id="1043" r:id="rId39"/>
    <p:sldId id="1044" r:id="rId40"/>
    <p:sldId id="1045" r:id="rId41"/>
    <p:sldId id="952" r:id="rId42"/>
    <p:sldId id="953" r:id="rId43"/>
    <p:sldId id="1010" r:id="rId44"/>
    <p:sldId id="911" r:id="rId45"/>
    <p:sldId id="928" r:id="rId46"/>
    <p:sldId id="1047" r:id="rId47"/>
    <p:sldId id="2372" r:id="rId48"/>
    <p:sldId id="1012" r:id="rId49"/>
    <p:sldId id="930" r:id="rId50"/>
    <p:sldId id="2369" r:id="rId51"/>
    <p:sldId id="2384" r:id="rId52"/>
    <p:sldId id="1608" r:id="rId53"/>
    <p:sldId id="2385" r:id="rId54"/>
    <p:sldId id="1578" r:id="rId55"/>
    <p:sldId id="929" r:id="rId56"/>
    <p:sldId id="934" r:id="rId57"/>
    <p:sldId id="936" r:id="rId58"/>
    <p:sldId id="937" r:id="rId59"/>
    <p:sldId id="917" r:id="rId60"/>
    <p:sldId id="839" r:id="rId61"/>
    <p:sldId id="840" r:id="rId62"/>
    <p:sldId id="841" r:id="rId63"/>
    <p:sldId id="842" r:id="rId64"/>
    <p:sldId id="843" r:id="rId65"/>
    <p:sldId id="844" r:id="rId66"/>
    <p:sldId id="943" r:id="rId67"/>
    <p:sldId id="845" r:id="rId68"/>
    <p:sldId id="846" r:id="rId69"/>
    <p:sldId id="847" r:id="rId70"/>
    <p:sldId id="848" r:id="rId71"/>
    <p:sldId id="849" r:id="rId72"/>
  </p:sldIdLst>
  <p:sldSz cx="9144000" cy="6858000" type="screen4x3"/>
  <p:notesSz cx="7315200" cy="9601200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684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56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4"/>
    <p:restoredTop sz="93711"/>
  </p:normalViewPr>
  <p:slideViewPr>
    <p:cSldViewPr>
      <p:cViewPr varScale="1">
        <p:scale>
          <a:sx n="131" d="100"/>
          <a:sy n="131" d="100"/>
        </p:scale>
        <p:origin x="21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6" d="100"/>
        <a:sy n="17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00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13312CB-1FFA-B44B-B6E1-DDBF29C8A3D7}" type="datetimeFigureOut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51E0082-ABED-204D-B150-EFC70D84087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E2AEC16C-F0A0-3D4D-8CF5-C475D927A967}" type="datetimeFigureOut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E3FD778B-37AB-7446-A8EB-32B88044C01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684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56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3193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831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470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107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21537A1-9ED4-EF4F-8C55-6F87478A0942}" type="slidenum">
              <a:rPr lang="en-US" altLang="x-none" sz="1200">
                <a:latin typeface="Times New Roman" charset="0"/>
              </a:rPr>
              <a:pPr eaLnBrk="1" hangingPunct="1"/>
              <a:t>1</a:t>
            </a:fld>
            <a:endParaRPr lang="en-US" altLang="x-none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2C67C63-C69F-FA40-A126-37C79EB0409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872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1567991-6CF3-C543-AD52-2EF1966C4D6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626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5BB3285-9D67-C046-BCB4-39A3E3498CE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51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FCA34AAE-44D1-4947-B026-E84DC19E06E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35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B040FEF-DCA8-A340-A889-268D6ECF472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527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8A3B3AC-F48E-E94B-B784-EDC458C2AC9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081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169C612-EDD0-E34A-AC14-5ACD23EEA49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479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C80494B-C011-CB45-BCF4-36327CD9D33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16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C20C836-E31F-974B-BD9B-74738128E71C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850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4ABE771-2031-474C-B33D-AD63B535F56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31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349128-BA39-C149-A42E-15502011A9D8}" type="slidenum"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6068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EF90336-EB15-7448-B9FA-44E072B0F0D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16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DE494AC-0BFF-C743-A211-5C3EA1284BA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787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7F16267-E7BD-BA46-B504-1A2C50D1613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997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310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D6975C2-6395-814C-B76A-9107471BE2FE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202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7A0E2E1-86AC-DA43-AEC2-22FF39DECEE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48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351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87D335A-B543-7248-A987-CA248399B13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30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65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D9F35B19-1EE8-8A42-9083-EE5C6230C0D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074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372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EBF81BA-8A41-B44F-B313-FC28D7E6588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325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392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AD754E4-1126-FB43-90C2-691EC0AE224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0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413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B71A3FA-C250-1243-8E01-8960460FF0E3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7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004AE57-9E60-1144-B6A8-791E4A055211}" type="slidenum">
              <a:rPr lang="en-US" altLang="x-none" sz="1300">
                <a:latin typeface="Calibri" charset="0"/>
              </a:rPr>
              <a:pPr eaLnBrk="1" hangingPunct="1"/>
              <a:t>3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433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3F96764-3562-6A4E-BA6E-7256F1ACD2A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1334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45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DC91E14-92C6-9644-A1C2-011339ADD65C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605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Calibri" charset="0"/>
                <a:ea typeface="ＭＳ Ｐゴシック" charset="-128"/>
              </a:rPr>
              <a:t>Introduce a bug.</a:t>
            </a:r>
          </a:p>
        </p:txBody>
      </p:sp>
      <p:sp>
        <p:nvSpPr>
          <p:cNvPr id="147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334491A-512A-4E4C-BEB6-935CDA0B9DE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6563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49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F8F68FD-DB3C-354C-84A8-40200C9E4EA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72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51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4305F3B-C14B-A849-B76F-C595B8BC0B2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0067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53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664C9CE-76BF-FA4E-83C5-D964E0A1865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8755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55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B4C7769-F69F-EB4A-9D87-E3A6537F70E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243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57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DF2D573F-2D4A-A040-A08C-86C7850E3A9C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288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59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82B7CAB-A078-8440-A477-88C3944D5F5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1790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FF505CD-AFD7-374E-9385-5CB4AB8BA00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40262E9-3E61-564A-ACFA-78812F73D99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63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3CBA2FF-D302-054C-A54B-3AA56FD6DD4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297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14D1D74-945D-2944-A31C-2C1E7DDEA97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792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38188F-E335-2B4F-8F39-873C8564002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27706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38188F-E335-2B4F-8F39-873C8564002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Typically avoid threads for only handling </a:t>
            </a:r>
            <a:r>
              <a:rPr lang="en-US" altLang="x-none" dirty="0" err="1">
                <a:ea typeface="ＭＳ Ｐゴシック" charset="-128"/>
              </a:rPr>
              <a:t>io</a:t>
            </a:r>
            <a:r>
              <a:rPr lang="en-US" altLang="x-none" dirty="0">
                <a:ea typeface="ＭＳ Ｐゴシック" charset="-128"/>
              </a:rPr>
              <a:t> blocking</a:t>
            </a:r>
          </a:p>
          <a:p>
            <a:pPr lvl="1" eaLnBrk="1" hangingPunct="1"/>
            <a:r>
              <a:rPr lang="en-US" altLang="x-none" sz="2400" dirty="0">
                <a:ea typeface="ＭＳ Ｐゴシック" charset="-128"/>
              </a:rPr>
              <a:t>Typically use threads where true CPU concurrency is needed</a:t>
            </a:r>
            <a:endParaRPr lang="en-US" altLang="x-none" sz="2004" dirty="0">
              <a:ea typeface="ＭＳ Ｐゴシック" charset="-128"/>
            </a:endParaRPr>
          </a:p>
          <a:p>
            <a:pPr lvl="1" eaLnBrk="1" hangingPunct="1"/>
            <a:r>
              <a:rPr lang="en-US" altLang="x-none" sz="2004" dirty="0">
                <a:ea typeface="ＭＳ Ｐゴシック" charset="-128"/>
              </a:rPr>
              <a:t>You may still introduce multiple threads to avoid </a:t>
            </a:r>
            <a:r>
              <a:rPr lang="en-US" altLang="x-none" sz="2004" dirty="0" err="1">
                <a:ea typeface="ＭＳ Ｐゴシック" charset="-128"/>
              </a:rPr>
              <a:t>io</a:t>
            </a:r>
            <a:r>
              <a:rPr lang="en-US" altLang="x-none" sz="2004" dirty="0">
                <a:ea typeface="ＭＳ Ｐゴシック" charset="-128"/>
              </a:rPr>
              <a:t> blocking (e.g., page fault, …) but overall, use event-driven, not threads, for </a:t>
            </a:r>
            <a:r>
              <a:rPr lang="en-US" altLang="x-none" sz="2004" dirty="0" err="1">
                <a:ea typeface="ＭＳ Ｐゴシック" charset="-128"/>
              </a:rPr>
              <a:t>io</a:t>
            </a:r>
            <a:r>
              <a:rPr lang="en-US" altLang="x-none" sz="2004" dirty="0">
                <a:ea typeface="ＭＳ Ｐゴシック" charset="-128"/>
              </a:rPr>
              <a:t> intensive servers, distributed systems</a:t>
            </a:r>
            <a:endParaRPr lang="en-US" altLang="x-none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x-none" sz="1803" dirty="0">
              <a:solidFill>
                <a:srgbClr val="FF0000"/>
              </a:solidFill>
              <a:ea typeface="ＭＳ Ｐゴシック" charset="-128"/>
            </a:endParaRPr>
          </a:p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02334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56E8435-6215-B94B-B8F0-9B7F38EFA87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2299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D349128-BA39-C149-A42E-15502011A9D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47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29301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CE6E40-49C3-0D4B-B2EA-C4C1539A2ED5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9135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4898FB-1F94-8B4D-9BD8-253955E2C44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4460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http://www.kernel.org/doc/man-pages/online/pages/man4/epoll.4.html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BC2323A-964D-D64F-88A3-16FA9A2EA0AF}" type="slidenum">
              <a:rPr lang="en-US" altLang="x-none" sz="1300">
                <a:latin typeface="Calibri" charset="0"/>
              </a:rPr>
              <a:pPr eaLnBrk="1" hangingPunct="1"/>
              <a:t>53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089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24C6184-2398-8B48-B91C-6AF5458E43F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193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D0F7813-0EEE-EB40-95C3-50A4172D765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112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D4898FB-1F94-8B4D-9BD8-253955E2C44E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318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215C045-59E0-9942-A654-9143AC394EF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D1C02DD-1758-0241-8D9E-05041BFCF05E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FD919E9-3871-2A47-8229-0E09C4A6817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0CE2565-FE41-DB4B-913C-BE29D6E9794E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3E34423-D208-3041-B55D-8DFA5080E6F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FDFC5E4-0BCD-E645-9C07-C4F2DBE30A2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1EC08D0-B7C9-3148-83EA-9010C584066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1378D47-C3FE-1146-B4E2-2B19AC1D770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E643EF0-69F3-8044-847E-F800F0499A0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0B21864-CD76-6549-85D3-CACC3D22C9D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746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48F646C-69AD-3B43-A798-F275E1A0D40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21AA04B-FC5C-F543-8152-7629078241EA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0E29D74-BC0D-304A-8D7E-A28F21EA9F8E}" type="slidenum">
              <a:rPr lang="en-US" altLang="x-none" sz="1200"/>
              <a:pPr/>
              <a:t>7</a:t>
            </a:fld>
            <a:endParaRPr lang="en-US" altLang="x-none" sz="1200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8110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34BF7D7-1A03-084A-A6B2-E42335FDB84A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79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BB87F50-549D-1445-90B7-B81E77DEC4EE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84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48" y="2129656"/>
            <a:ext cx="7771132" cy="14704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97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455860" indent="0" algn="ctr">
              <a:buNone/>
              <a:defRPr/>
            </a:lvl2pPr>
            <a:lvl3pPr marL="911722" indent="0" algn="ctr">
              <a:buNone/>
              <a:defRPr/>
            </a:lvl3pPr>
            <a:lvl4pPr marL="1367583" indent="0" algn="ctr">
              <a:buNone/>
              <a:defRPr/>
            </a:lvl4pPr>
            <a:lvl5pPr marL="1823446" indent="0" algn="ctr">
              <a:buNone/>
              <a:defRPr/>
            </a:lvl5pPr>
            <a:lvl6pPr marL="2279306" indent="0" algn="ctr">
              <a:buNone/>
              <a:defRPr/>
            </a:lvl6pPr>
            <a:lvl7pPr marL="2735167" indent="0" algn="ctr">
              <a:buNone/>
              <a:defRPr/>
            </a:lvl7pPr>
            <a:lvl8pPr marL="3191028" indent="0" algn="ctr">
              <a:buNone/>
              <a:defRPr/>
            </a:lvl8pPr>
            <a:lvl9pPr marL="364689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3C3B2F-7876-9046-93DA-F201D5017FFA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1EA56-7BC3-A24F-A3CF-F630DAB5F36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016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0425B7-41DF-974B-84CC-75CB33836FD7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6E208-BE3B-AC4A-9954-821741ABF69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629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400" y="228191"/>
            <a:ext cx="1941991" cy="6019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674" y="228191"/>
            <a:ext cx="5678538" cy="6019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5521F-410E-A34B-B8D0-65696967D2A2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5537A-8104-3648-B02B-84964CDD793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1186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FF5F0B-B79B-A14B-92C2-F8E572517785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D4057-C375-1345-B66E-87B433DB389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02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1E1C57C1-1FFB-6644-BC18-6AD993EE617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2433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F7D0EFB2-9129-5843-ACEC-231FCF9C3FB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7202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ACB955DE-AB02-7046-8632-E8B50EE4EB1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9836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BBCC0B70-F577-BD47-B174-4243E4CA940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30646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953A0065-E774-FD46-A489-FFC2447B6E8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9681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852C93CA-3F19-9F4C-9816-863D8F83840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89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909CCAA0-2845-A24F-87D9-33CC5C0C39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042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CFA70-7596-9A42-BD6C-2248D8EC6A55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0F883-FA69-FD45-9370-321292D31F2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5841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A24BE1A5-5A4B-9848-B4E1-3A439D1110D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0349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99A57C70-9C2B-5145-A116-4E563CAE25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322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86678F19-C6BA-9F48-B516-AA81F8DCEE6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2767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54CBFB67-2250-3F4C-ADCA-AD957834E8B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7872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49" y="2129657"/>
            <a:ext cx="7771132" cy="14704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98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341871" indent="0" algn="ctr">
              <a:buNone/>
              <a:defRPr/>
            </a:lvl2pPr>
            <a:lvl3pPr marL="683744" indent="0" algn="ctr">
              <a:buNone/>
              <a:defRPr/>
            </a:lvl3pPr>
            <a:lvl4pPr marL="1025616" indent="0" algn="ctr">
              <a:buNone/>
              <a:defRPr/>
            </a:lvl4pPr>
            <a:lvl5pPr marL="1367489" indent="0" algn="ctr">
              <a:buNone/>
              <a:defRPr/>
            </a:lvl5pPr>
            <a:lvl6pPr marL="1709360" indent="0" algn="ctr">
              <a:buNone/>
              <a:defRPr/>
            </a:lvl6pPr>
            <a:lvl7pPr marL="2051231" indent="0" algn="ctr">
              <a:buNone/>
              <a:defRPr/>
            </a:lvl7pPr>
            <a:lvl8pPr marL="2393104" indent="0" algn="ctr">
              <a:buNone/>
              <a:defRPr/>
            </a:lvl8pPr>
            <a:lvl9pPr marL="273497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3C3B2F-7876-9046-93DA-F201D5017FFA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1EA56-7BC3-A24F-A3CF-F630DAB5F36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97350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4776" indent="-254776">
              <a:buFont typeface="Wingdings" pitchFamily="2" charset="2"/>
              <a:buChar char="q"/>
              <a:defRPr/>
            </a:lvl1pPr>
            <a:lvl2pPr marL="554793" indent="-213107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CFA70-7596-9A42-BD6C-2248D8EC6A55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0F883-FA69-FD45-9370-321292D31F2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08278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97" y="4406678"/>
            <a:ext cx="7771132" cy="136272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97" y="2906108"/>
            <a:ext cx="7771132" cy="1500584"/>
          </a:xfrm>
        </p:spPr>
        <p:txBody>
          <a:bodyPr anchor="b"/>
          <a:lstStyle>
            <a:lvl1pPr marL="0" indent="0">
              <a:buNone/>
              <a:defRPr sz="1500"/>
            </a:lvl1pPr>
            <a:lvl2pPr marL="341871" indent="0">
              <a:buNone/>
              <a:defRPr sz="1350"/>
            </a:lvl2pPr>
            <a:lvl3pPr marL="683744" indent="0">
              <a:buNone/>
              <a:defRPr sz="1200"/>
            </a:lvl3pPr>
            <a:lvl4pPr marL="1025616" indent="0">
              <a:buNone/>
              <a:defRPr sz="1050"/>
            </a:lvl4pPr>
            <a:lvl5pPr marL="1367489" indent="0">
              <a:buNone/>
              <a:defRPr sz="1050"/>
            </a:lvl5pPr>
            <a:lvl6pPr marL="1709360" indent="0">
              <a:buNone/>
              <a:defRPr sz="1050"/>
            </a:lvl6pPr>
            <a:lvl7pPr marL="2051231" indent="0">
              <a:buNone/>
              <a:defRPr sz="1050"/>
            </a:lvl7pPr>
            <a:lvl8pPr marL="2393104" indent="0">
              <a:buNone/>
              <a:defRPr sz="1050"/>
            </a:lvl8pPr>
            <a:lvl9pPr marL="2734976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574E7D-B979-FA4F-B871-C15337DAD1BE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0547B-D04A-184E-826A-4B390DF0DE7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78612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75" y="1600416"/>
            <a:ext cx="3809472" cy="464753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5" y="1600416"/>
            <a:ext cx="3811057" cy="464753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3868AC-479C-174E-9CB0-20D6A7429102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47557A-45CB-D043-94B3-11C32A90CBB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70145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7" y="274131"/>
            <a:ext cx="8230869" cy="11440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67" y="1535445"/>
            <a:ext cx="4040926" cy="64016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1871" indent="0">
              <a:buNone/>
              <a:defRPr sz="1500" b="1"/>
            </a:lvl2pPr>
            <a:lvl3pPr marL="683744" indent="0">
              <a:buNone/>
              <a:defRPr sz="1350" b="1"/>
            </a:lvl3pPr>
            <a:lvl4pPr marL="1025616" indent="0">
              <a:buNone/>
              <a:defRPr sz="1200" b="1"/>
            </a:lvl4pPr>
            <a:lvl5pPr marL="1367489" indent="0">
              <a:buNone/>
              <a:defRPr sz="1200" b="1"/>
            </a:lvl5pPr>
            <a:lvl6pPr marL="1709360" indent="0">
              <a:buNone/>
              <a:defRPr sz="1200" b="1"/>
            </a:lvl6pPr>
            <a:lvl7pPr marL="2051231" indent="0">
              <a:buNone/>
              <a:defRPr sz="1200" b="1"/>
            </a:lvl7pPr>
            <a:lvl8pPr marL="2393104" indent="0">
              <a:buNone/>
              <a:defRPr sz="1200" b="1"/>
            </a:lvl8pPr>
            <a:lvl9pPr marL="273497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7" y="2175609"/>
            <a:ext cx="4040926" cy="395032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25" y="1535445"/>
            <a:ext cx="4042510" cy="64016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1871" indent="0">
              <a:buNone/>
              <a:defRPr sz="1500" b="1"/>
            </a:lvl2pPr>
            <a:lvl3pPr marL="683744" indent="0">
              <a:buNone/>
              <a:defRPr sz="1350" b="1"/>
            </a:lvl3pPr>
            <a:lvl4pPr marL="1025616" indent="0">
              <a:buNone/>
              <a:defRPr sz="1200" b="1"/>
            </a:lvl4pPr>
            <a:lvl5pPr marL="1367489" indent="0">
              <a:buNone/>
              <a:defRPr sz="1200" b="1"/>
            </a:lvl5pPr>
            <a:lvl6pPr marL="1709360" indent="0">
              <a:buNone/>
              <a:defRPr sz="1200" b="1"/>
            </a:lvl6pPr>
            <a:lvl7pPr marL="2051231" indent="0">
              <a:buNone/>
              <a:defRPr sz="1200" b="1"/>
            </a:lvl7pPr>
            <a:lvl8pPr marL="2393104" indent="0">
              <a:buNone/>
              <a:defRPr sz="1200" b="1"/>
            </a:lvl8pPr>
            <a:lvl9pPr marL="273497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25" y="2175609"/>
            <a:ext cx="4042510" cy="395032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6FBB17-4207-054D-A3EE-EBE93D4BB0C1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FF32F-CA2E-4D4A-8F3C-10CF3150C26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59833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D86710-810B-B841-9894-E8ACC2A6208F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EB97E-DB92-8340-B057-5091734B46F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7238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96" y="4406678"/>
            <a:ext cx="7771132" cy="13627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96" y="2906107"/>
            <a:ext cx="7771132" cy="150058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860" indent="0">
              <a:buNone/>
              <a:defRPr sz="1800"/>
            </a:lvl2pPr>
            <a:lvl3pPr marL="911722" indent="0">
              <a:buNone/>
              <a:defRPr sz="1600"/>
            </a:lvl3pPr>
            <a:lvl4pPr marL="1367583" indent="0">
              <a:buNone/>
              <a:defRPr sz="1400"/>
            </a:lvl4pPr>
            <a:lvl5pPr marL="1823446" indent="0">
              <a:buNone/>
              <a:defRPr sz="1400"/>
            </a:lvl5pPr>
            <a:lvl6pPr marL="2279306" indent="0">
              <a:buNone/>
              <a:defRPr sz="1400"/>
            </a:lvl6pPr>
            <a:lvl7pPr marL="2735167" indent="0">
              <a:buNone/>
              <a:defRPr sz="1400"/>
            </a:lvl7pPr>
            <a:lvl8pPr marL="3191028" indent="0">
              <a:buNone/>
              <a:defRPr sz="1400"/>
            </a:lvl8pPr>
            <a:lvl9pPr marL="364689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574E7D-B979-FA4F-B871-C15337DAD1BE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0547B-D04A-184E-826A-4B390DF0DE7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65168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2D1BDC-8F6B-6B41-8792-5D625FDB1477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8519A-6400-3548-8233-986C864910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782829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2561"/>
            <a:ext cx="3008896" cy="116307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64" y="272561"/>
            <a:ext cx="5112585" cy="585338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050"/>
            </a:lvl1pPr>
            <a:lvl2pPr marL="341871" indent="0">
              <a:buNone/>
              <a:defRPr sz="900"/>
            </a:lvl2pPr>
            <a:lvl3pPr marL="683744" indent="0">
              <a:buNone/>
              <a:defRPr sz="750"/>
            </a:lvl3pPr>
            <a:lvl4pPr marL="1025616" indent="0">
              <a:buNone/>
              <a:defRPr sz="675"/>
            </a:lvl4pPr>
            <a:lvl5pPr marL="1367489" indent="0">
              <a:buNone/>
              <a:defRPr sz="675"/>
            </a:lvl5pPr>
            <a:lvl6pPr marL="1709360" indent="0">
              <a:buNone/>
              <a:defRPr sz="675"/>
            </a:lvl6pPr>
            <a:lvl7pPr marL="2051231" indent="0">
              <a:buNone/>
              <a:defRPr sz="675"/>
            </a:lvl7pPr>
            <a:lvl8pPr marL="2393104" indent="0">
              <a:buNone/>
              <a:defRPr sz="675"/>
            </a:lvl8pPr>
            <a:lvl9pPr marL="2734976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1D4358-161A-2641-A3C6-C2FEE9634842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1650C-F412-2740-9E68-0A308C75903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46352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4" y="4801234"/>
            <a:ext cx="5485132" cy="565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4" y="613228"/>
            <a:ext cx="5485132" cy="4115116"/>
          </a:xfrm>
        </p:spPr>
        <p:txBody>
          <a:bodyPr/>
          <a:lstStyle>
            <a:lvl1pPr marL="0" indent="0">
              <a:buNone/>
              <a:defRPr sz="2400"/>
            </a:lvl1pPr>
            <a:lvl2pPr marL="341871" indent="0">
              <a:buNone/>
              <a:defRPr sz="2100"/>
            </a:lvl2pPr>
            <a:lvl3pPr marL="683744" indent="0">
              <a:buNone/>
              <a:defRPr sz="1800"/>
            </a:lvl3pPr>
            <a:lvl4pPr marL="1025616" indent="0">
              <a:buNone/>
              <a:defRPr sz="1500"/>
            </a:lvl4pPr>
            <a:lvl5pPr marL="1367489" indent="0">
              <a:buNone/>
              <a:defRPr sz="1500"/>
            </a:lvl5pPr>
            <a:lvl6pPr marL="1709360" indent="0">
              <a:buNone/>
              <a:defRPr sz="1500"/>
            </a:lvl6pPr>
            <a:lvl7pPr marL="2051231" indent="0">
              <a:buNone/>
              <a:defRPr sz="1500"/>
            </a:lvl7pPr>
            <a:lvl8pPr marL="2393104" indent="0">
              <a:buNone/>
              <a:defRPr sz="1500"/>
            </a:lvl8pPr>
            <a:lvl9pPr marL="2734976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4" y="5366925"/>
            <a:ext cx="5485132" cy="804959"/>
          </a:xfrm>
        </p:spPr>
        <p:txBody>
          <a:bodyPr/>
          <a:lstStyle>
            <a:lvl1pPr marL="0" indent="0">
              <a:buNone/>
              <a:defRPr sz="1050"/>
            </a:lvl1pPr>
            <a:lvl2pPr marL="341871" indent="0">
              <a:buNone/>
              <a:defRPr sz="900"/>
            </a:lvl2pPr>
            <a:lvl3pPr marL="683744" indent="0">
              <a:buNone/>
              <a:defRPr sz="750"/>
            </a:lvl3pPr>
            <a:lvl4pPr marL="1025616" indent="0">
              <a:buNone/>
              <a:defRPr sz="675"/>
            </a:lvl4pPr>
            <a:lvl5pPr marL="1367489" indent="0">
              <a:buNone/>
              <a:defRPr sz="675"/>
            </a:lvl5pPr>
            <a:lvl6pPr marL="1709360" indent="0">
              <a:buNone/>
              <a:defRPr sz="675"/>
            </a:lvl6pPr>
            <a:lvl7pPr marL="2051231" indent="0">
              <a:buNone/>
              <a:defRPr sz="675"/>
            </a:lvl7pPr>
            <a:lvl8pPr marL="2393104" indent="0">
              <a:buNone/>
              <a:defRPr sz="675"/>
            </a:lvl8pPr>
            <a:lvl9pPr marL="2734976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502B3-3E66-CA4F-B3F3-E65A0B0F222A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9EC1C-5E5F-5748-A20C-C9490142B73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9321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0425B7-41DF-974B-84CC-75CB33836FD7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6E208-BE3B-AC4A-9954-821741ABF69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91499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401" y="228193"/>
            <a:ext cx="1941991" cy="6019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674" y="228193"/>
            <a:ext cx="5678538" cy="6019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5521F-410E-A34B-B8D0-65696967D2A2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5537A-8104-3648-B02B-84964CDD793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08874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75" y="1600416"/>
            <a:ext cx="3809472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5" y="1600416"/>
            <a:ext cx="3811057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FF5F0B-B79B-A14B-92C2-F8E572517785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D4057-C375-1345-B66E-87B433DB389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37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3868AC-479C-174E-9CB0-20D6A7429102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47557A-45CB-D043-94B3-11C32A90CBB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562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4131"/>
            <a:ext cx="8230868" cy="11440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66" y="1535444"/>
            <a:ext cx="4040926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6" y="2175609"/>
            <a:ext cx="4040926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24" y="1535444"/>
            <a:ext cx="4042510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24" y="2175609"/>
            <a:ext cx="4042510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6FBB17-4207-054D-A3EE-EBE93D4BB0C1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FF32F-CA2E-4D4A-8F3C-10CF3150C26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072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D86710-810B-B841-9894-E8ACC2A6208F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EB97E-DB92-8340-B057-5091734B46F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9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2D1BDC-8F6B-6B41-8792-5D625FDB1477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8519A-6400-3548-8233-986C864910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708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2559"/>
            <a:ext cx="3008896" cy="11630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62" y="272559"/>
            <a:ext cx="5112586" cy="58533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1D4358-161A-2641-A3C6-C2FEE9634842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1650C-F412-2740-9E68-0A308C75903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375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234"/>
            <a:ext cx="5485132" cy="565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3228"/>
            <a:ext cx="5485132" cy="4115116"/>
          </a:xfrm>
        </p:spPr>
        <p:txBody>
          <a:bodyPr/>
          <a:lstStyle>
            <a:lvl1pPr marL="0" indent="0">
              <a:buNone/>
              <a:defRPr sz="3200"/>
            </a:lvl1pPr>
            <a:lvl2pPr marL="455860" indent="0">
              <a:buNone/>
              <a:defRPr sz="2800"/>
            </a:lvl2pPr>
            <a:lvl3pPr marL="911722" indent="0">
              <a:buNone/>
              <a:defRPr sz="2400"/>
            </a:lvl3pPr>
            <a:lvl4pPr marL="1367583" indent="0">
              <a:buNone/>
              <a:defRPr sz="2000"/>
            </a:lvl4pPr>
            <a:lvl5pPr marL="1823446" indent="0">
              <a:buNone/>
              <a:defRPr sz="2000"/>
            </a:lvl5pPr>
            <a:lvl6pPr marL="2279306" indent="0">
              <a:buNone/>
              <a:defRPr sz="2000"/>
            </a:lvl6pPr>
            <a:lvl7pPr marL="2735167" indent="0">
              <a:buNone/>
              <a:defRPr sz="2000"/>
            </a:lvl7pPr>
            <a:lvl8pPr marL="3191028" indent="0">
              <a:buNone/>
              <a:defRPr sz="2000"/>
            </a:lvl8pPr>
            <a:lvl9pPr marL="364689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6924"/>
            <a:ext cx="5485132" cy="804959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502B3-3E66-CA4F-B3F3-E65A0B0F222A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9EC1C-5E5F-5748-A20C-C9490142B73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478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294" tIns="45654" rIns="91294" bIns="45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294" tIns="45654" rIns="91294" bIns="45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40688" y="6396038"/>
            <a:ext cx="184150" cy="166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168" tIns="45577" rIns="91168" bIns="4557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en-US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950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C91D6CF1-4B12-FE40-BC5C-1C0ADF3268A8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2575" y="6402388"/>
            <a:ext cx="39560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ctr" defTabSz="913276" eaLnBrk="1" hangingPunct="1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A7770278-71B2-8C45-904C-AE40C17C4DA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89" r:id="rId1"/>
    <p:sldLayoutId id="2147485790" r:id="rId2"/>
    <p:sldLayoutId id="2147485791" r:id="rId3"/>
    <p:sldLayoutId id="2147485792" r:id="rId4"/>
    <p:sldLayoutId id="2147485793" r:id="rId5"/>
    <p:sldLayoutId id="2147485794" r:id="rId6"/>
    <p:sldLayoutId id="2147485795" r:id="rId7"/>
    <p:sldLayoutId id="2147485796" r:id="rId8"/>
    <p:sldLayoutId id="2147485797" r:id="rId9"/>
    <p:sldLayoutId id="2147485798" r:id="rId10"/>
    <p:sldLayoutId id="2147485799" r:id="rId11"/>
    <p:sldLayoutId id="214748580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5860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1722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67583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3446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39725" indent="-3397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39775" indent="-2841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38238" indent="-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597025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2638" indent="-22542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0403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66262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2124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77987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6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22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83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4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30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67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028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9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eaLnBrk="0" hangingPunct="0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664B718F-3730-9844-8A29-988FC194D1C8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4342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01" r:id="rId1"/>
    <p:sldLayoutId id="2147485802" r:id="rId2"/>
    <p:sldLayoutId id="2147485803" r:id="rId3"/>
    <p:sldLayoutId id="2147485804" r:id="rId4"/>
    <p:sldLayoutId id="2147485805" r:id="rId5"/>
    <p:sldLayoutId id="2147485806" r:id="rId6"/>
    <p:sldLayoutId id="2147485807" r:id="rId7"/>
    <p:sldLayoutId id="2147485808" r:id="rId8"/>
    <p:sldLayoutId id="2147485809" r:id="rId9"/>
    <p:sldLayoutId id="2147485810" r:id="rId10"/>
    <p:sldLayoutId id="21474858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294" tIns="45654" rIns="91294" bIns="45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1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294" tIns="45654" rIns="91294" bIns="45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661" tIns="33245" rIns="67661" bIns="33245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375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63688" y="6396037"/>
            <a:ext cx="138152" cy="126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8376" tIns="34183" rIns="68376" bIns="3418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en-US" sz="375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661" tIns="33245" rIns="67661" bIns="33245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375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951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C91D6CF1-4B12-FE40-BC5C-1C0ADF3268A8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2576" y="6402388"/>
            <a:ext cx="3956049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ctr" defTabSz="684909" eaLnBrk="1" hangingPunct="1">
              <a:defRPr sz="9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6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A7770278-71B2-8C45-904C-AE40C17C4DA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00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13" r:id="rId1"/>
    <p:sldLayoutId id="2147485814" r:id="rId2"/>
    <p:sldLayoutId id="2147485815" r:id="rId3"/>
    <p:sldLayoutId id="2147485816" r:id="rId4"/>
    <p:sldLayoutId id="2147485817" r:id="rId5"/>
    <p:sldLayoutId id="2147485818" r:id="rId6"/>
    <p:sldLayoutId id="2147485819" r:id="rId7"/>
    <p:sldLayoutId id="2147485820" r:id="rId8"/>
    <p:sldLayoutId id="2147485821" r:id="rId9"/>
    <p:sldLayoutId id="2147485822" r:id="rId10"/>
    <p:sldLayoutId id="2147485823" r:id="rId11"/>
    <p:sldLayoutId id="214748582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341871" algn="l" defTabSz="684932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</a:defRPr>
      </a:lvl6pPr>
      <a:lvl7pPr marL="683744" algn="l" defTabSz="684932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</a:defRPr>
      </a:lvl7pPr>
      <a:lvl8pPr marL="1025616" algn="l" defTabSz="684932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</a:defRPr>
      </a:lvl8pPr>
      <a:lvl9pPr marL="1367489" algn="l" defTabSz="684932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</a:defRPr>
      </a:lvl9pPr>
    </p:titleStyle>
    <p:bodyStyle>
      <a:lvl1pPr marL="254776" indent="-25477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1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54793" indent="-21310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1800">
          <a:solidFill>
            <a:schemeClr val="tx1"/>
          </a:solidFill>
          <a:latin typeface="+mn-lt"/>
          <a:ea typeface="ＭＳ Ｐゴシック" charset="0"/>
        </a:defRPr>
      </a:lvl2pPr>
      <a:lvl3pPr marL="853619" indent="-169057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ea typeface="ＭＳ Ｐゴシック" charset="0"/>
        </a:defRPr>
      </a:lvl3pPr>
      <a:lvl4pPr marL="1197685" indent="-170248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1539371" indent="-169057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1882671" indent="-170935" algn="l" defTabSz="684932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6pPr>
      <a:lvl7pPr marL="2224541" indent="-170935" algn="l" defTabSz="684932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7pPr>
      <a:lvl8pPr marL="2566413" indent="-170935" algn="l" defTabSz="684932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8pPr>
      <a:lvl9pPr marL="2908286" indent="-170935" algn="l" defTabSz="684932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1871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3744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5616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67489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09360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1231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3104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34976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73179.aspx)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s://man7.org/linux/man-pages/man7/epoll.7.html" TargetMode="Externa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nio/IntBuffer.html" TargetMode="External"/><Relationship Id="rId3" Type="http://schemas.openxmlformats.org/officeDocument/2006/relationships/hyperlink" Target="https://docs.oracle.com/javase/8/docs/api/java/nio/ByteBuffer.html" TargetMode="External"/><Relationship Id="rId7" Type="http://schemas.openxmlformats.org/officeDocument/2006/relationships/hyperlink" Target="https://docs.oracle.com/javase/8/docs/api/java/nio/FloatBuffer.html" TargetMode="External"/><Relationship Id="rId2" Type="http://schemas.openxmlformats.org/officeDocument/2006/relationships/hyperlink" Target="https://docs.oracle.com/javase/8/docs/api/java/nio/Buffer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oracle.com/javase/8/docs/api/java/nio/DoubleBuffer.html" TargetMode="External"/><Relationship Id="rId5" Type="http://schemas.openxmlformats.org/officeDocument/2006/relationships/hyperlink" Target="https://docs.oracle.com/javase/8/docs/api/java/nio/CharBuffer.html" TargetMode="External"/><Relationship Id="rId10" Type="http://schemas.openxmlformats.org/officeDocument/2006/relationships/hyperlink" Target="https://docs.oracle.com/javase/8/docs/api/java/nio/ShortBuffer.html" TargetMode="External"/><Relationship Id="rId4" Type="http://schemas.openxmlformats.org/officeDocument/2006/relationships/hyperlink" Target="https://docs.oracle.com/javase/8/docs/api/java/nio/MappedByteBuffer.html" TargetMode="External"/><Relationship Id="rId9" Type="http://schemas.openxmlformats.org/officeDocument/2006/relationships/hyperlink" Target="https://docs.oracle.com/javase/8/docs/api/java/nio/LongBuffer.html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400" y="1809750"/>
            <a:ext cx="7772400" cy="1470025"/>
          </a:xfrm>
        </p:spPr>
        <p:txBody>
          <a:bodyPr/>
          <a:lstStyle/>
          <a:p>
            <a:pPr algn="ctr"/>
            <a:r>
              <a:rPr lang="en-US" altLang="x-none" sz="3600" dirty="0">
                <a:ea typeface="ＭＳ Ｐゴシック" charset="-128"/>
              </a:rPr>
              <a:t>Network Applications:</a:t>
            </a:r>
            <a:br>
              <a:rPr lang="en-US" altLang="x-none" sz="3600" dirty="0">
                <a:ea typeface="ＭＳ Ｐゴシック" charset="-128"/>
              </a:rPr>
            </a:br>
            <a:r>
              <a:rPr lang="en-US" altLang="x-none" sz="3600" dirty="0">
                <a:ea typeface="ＭＳ Ｐゴシック" charset="-128"/>
              </a:rPr>
              <a:t>High-performance Server Design</a:t>
            </a:r>
            <a:br>
              <a:rPr lang="en-US" altLang="x-none" sz="3600" dirty="0">
                <a:ea typeface="ＭＳ Ｐゴシック" charset="-128"/>
              </a:rPr>
            </a:br>
            <a:endParaRPr lang="en-US" altLang="x-none" sz="3600" dirty="0">
              <a:ea typeface="ＭＳ Ｐゴシック" charset="-128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888E97-E15A-9543-81D1-B840FEDAE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26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E9FD9-84ED-A640-8AF3-994578A8B52B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Solution: Suspension</a:t>
            </a: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472231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68A9B1B-1DF6-D643-AF1D-C388D99EB0F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10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762000" y="2095490"/>
            <a:ext cx="7696200" cy="4400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while (myConn==null) {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lock Q;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if (Q.isEmpty()) // {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  // stop and wait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} else {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  // get myConn from Q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}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unlock Q;   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// get the next request; process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876800" y="2836853"/>
            <a:ext cx="4273550" cy="1754187"/>
            <a:chOff x="3581396" y="4648550"/>
            <a:chExt cx="4272757" cy="1751691"/>
          </a:xfrm>
        </p:grpSpPr>
        <p:cxnSp>
          <p:nvCxnSpPr>
            <p:cNvPr id="103430" name="Straight Arrow Connector 7"/>
            <p:cNvCxnSpPr>
              <a:cxnSpLocks noChangeShapeType="1"/>
              <a:stCxn id="103431" idx="1"/>
            </p:cNvCxnSpPr>
            <p:nvPr/>
          </p:nvCxnSpPr>
          <p:spPr bwMode="auto">
            <a:xfrm rot="10800000" flipV="1">
              <a:off x="3581396" y="5524395"/>
              <a:ext cx="1142911" cy="417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431" name="TextBox 8"/>
            <p:cNvSpPr txBox="1">
              <a:spLocks noChangeArrowheads="1"/>
            </p:cNvSpPr>
            <p:nvPr/>
          </p:nvSpPr>
          <p:spPr bwMode="auto">
            <a:xfrm>
              <a:off x="4724307" y="4648550"/>
              <a:ext cx="3129846" cy="1751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Design pattern:</a:t>
              </a:r>
            </a:p>
            <a:p>
              <a:pPr algn="l" eaLnBrk="1" hangingPunct="1"/>
              <a:r>
                <a:rPr lang="en-US" altLang="x-none" sz="1800">
                  <a:solidFill>
                    <a:srgbClr val="000000"/>
                  </a:solidFill>
                  <a:latin typeface="Arial" charset="0"/>
                </a:rPr>
                <a:t> - Need to release lock to</a:t>
              </a:r>
              <a:br>
                <a:rPr lang="en-US" altLang="x-none" sz="1800">
                  <a:solidFill>
                    <a:srgbClr val="00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000000"/>
                  </a:solidFill>
                  <a:latin typeface="Arial" charset="0"/>
                </a:rPr>
                <a:t>avoid deadlock (to allow</a:t>
              </a:r>
              <a:br>
                <a:rPr lang="en-US" altLang="x-none" sz="1800">
                  <a:solidFill>
                    <a:srgbClr val="00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000000"/>
                  </a:solidFill>
                  <a:latin typeface="Arial" charset="0"/>
                </a:rPr>
                <a:t>main thread write into Q)</a:t>
              </a:r>
            </a:p>
            <a:p>
              <a:pPr algn="l" eaLnBrk="1" hangingPunct="1"/>
              <a:r>
                <a:rPr lang="en-US" altLang="x-none" sz="1800">
                  <a:solidFill>
                    <a:srgbClr val="000000"/>
                  </a:solidFill>
                  <a:latin typeface="Arial" charset="0"/>
                </a:rPr>
                <a:t>- Typically need to reacquire </a:t>
              </a:r>
              <a:br>
                <a:rPr lang="en-US" altLang="x-none" sz="1800">
                  <a:solidFill>
                    <a:srgbClr val="00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000000"/>
                  </a:solidFill>
                  <a:latin typeface="Arial" charset="0"/>
                </a:rPr>
                <a:t>lock after waking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958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Wait-sets and Notification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Every Java Object has an associated wait-set (called wait list) in addition to a lock object</a:t>
            </a: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FF7179D-B3DF-C848-86C7-B41C63B0D8F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295400" y="3200400"/>
            <a:ext cx="2286000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object o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572000" y="3276600"/>
            <a:ext cx="2286000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o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r>
              <a:rPr lang="en-US" altLang="ja-JP">
                <a:solidFill>
                  <a:srgbClr val="000000"/>
                </a:solidFill>
              </a:rPr>
              <a:t>s lock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72000" y="4724400"/>
            <a:ext cx="2286000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o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r>
              <a:rPr lang="en-US" altLang="ja-JP">
                <a:solidFill>
                  <a:srgbClr val="000000"/>
                </a:solidFill>
              </a:rPr>
              <a:t>s wait list</a:t>
            </a:r>
            <a:endParaRPr lang="en-US" altLang="x-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84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Wait-sets and Notification</a:t>
            </a:r>
          </a:p>
        </p:txBody>
      </p:sp>
      <p:sp>
        <p:nvSpPr>
          <p:cNvPr id="10752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Wait list object can be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manipulated only while the object lock is held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Otherwise, 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IllegalMonitorStateException</a:t>
            </a:r>
            <a:r>
              <a:rPr lang="en-US" altLang="x-none" dirty="0">
                <a:ea typeface="ＭＳ Ｐゴシック" charset="-128"/>
              </a:rPr>
              <a:t> is thrown</a:t>
            </a: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3948689-3D5F-2746-985A-F21F9A8620C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295400" y="3810000"/>
            <a:ext cx="2286000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object o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572000" y="3886200"/>
            <a:ext cx="2286000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o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r>
              <a:rPr lang="en-US" altLang="ja-JP">
                <a:solidFill>
                  <a:srgbClr val="000000"/>
                </a:solidFill>
              </a:rPr>
              <a:t>s lock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72000" y="5334000"/>
            <a:ext cx="2286000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o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r>
              <a:rPr lang="en-US" altLang="ja-JP">
                <a:solidFill>
                  <a:srgbClr val="000000"/>
                </a:solidFill>
              </a:rPr>
              <a:t>s wait list</a:t>
            </a:r>
            <a:endParaRPr lang="en-US" altLang="x-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46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Wait-sets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Thread enters the wait-set by invoking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wait()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latin typeface="Courier New" charset="0"/>
                <a:ea typeface="ＭＳ Ｐゴシック" charset="-128"/>
              </a:rPr>
              <a:t>wait() </a:t>
            </a:r>
            <a:r>
              <a:rPr lang="en-US" altLang="x-none" dirty="0">
                <a:ea typeface="ＭＳ Ｐゴシック" charset="-128"/>
              </a:rPr>
              <a:t>releases the lock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No other held locks are released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then the thread is suspended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Can add optional time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wait(long 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millis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latin typeface="Courier New" charset="0"/>
                <a:ea typeface="ＭＳ Ｐゴシック" charset="-128"/>
              </a:rPr>
              <a:t>wait() </a:t>
            </a:r>
            <a:r>
              <a:rPr lang="en-US" altLang="x-none" dirty="0">
                <a:ea typeface="ＭＳ Ｐゴシック" charset="-128"/>
              </a:rPr>
              <a:t>is equivalent to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wait(0)</a:t>
            </a:r>
            <a:r>
              <a:rPr lang="en-US" altLang="x-none" dirty="0">
                <a:ea typeface="ＭＳ Ｐゴシック" charset="-128"/>
              </a:rPr>
              <a:t> – wait forever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for robust programs, it is typically a good idea to add a timer</a:t>
            </a: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5C3306-E7C2-DD4A-B5F6-48C072D4A72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Worker</a:t>
            </a:r>
          </a:p>
        </p:txBody>
      </p:sp>
      <p:sp>
        <p:nvSpPr>
          <p:cNvPr id="11161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EDFB930-99C5-CA42-9ADF-4CBB5B8F8E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1619" name="Rectangle 4"/>
          <p:cNvSpPr>
            <a:spLocks noChangeArrowheads="1"/>
          </p:cNvSpPr>
          <p:nvPr/>
        </p:nvSpPr>
        <p:spPr bwMode="auto">
          <a:xfrm>
            <a:off x="838200" y="2398713"/>
            <a:ext cx="7696200" cy="41544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synchronized(Q) { 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while (Q.isEmpty()) { 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  Q.wait();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} 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myConn = Q.remove();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} // end of sync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// process request in myConn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} // end of while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4343400" y="0"/>
            <a:ext cx="4191000" cy="23082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 sz="12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while (myConn==null) {</a:t>
            </a:r>
            <a:br>
              <a:rPr lang="en-US" altLang="x-none" sz="12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  lock Q;</a:t>
            </a:r>
            <a:br>
              <a:rPr lang="en-US" altLang="x-none" sz="12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  if (! Q.isEmpty()) // { </a:t>
            </a:r>
            <a:br>
              <a:rPr lang="en-US" altLang="x-none" sz="12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    myConn = Q.remove(); </a:t>
            </a:r>
            <a:br>
              <a:rPr lang="en-US" altLang="x-none" sz="12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  }</a:t>
            </a:r>
          </a:p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  unlock Q;   </a:t>
            </a:r>
          </a:p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} // end of while</a:t>
            </a:r>
          </a:p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// get the next request; process</a:t>
            </a:r>
          </a:p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2400" y="3962400"/>
            <a:ext cx="2438400" cy="1200150"/>
            <a:chOff x="152399" y="3962400"/>
            <a:chExt cx="2438401" cy="1200329"/>
          </a:xfrm>
        </p:grpSpPr>
        <p:sp>
          <p:nvSpPr>
            <p:cNvPr id="111622" name="TextBox 8"/>
            <p:cNvSpPr txBox="1">
              <a:spLocks noChangeArrowheads="1"/>
            </p:cNvSpPr>
            <p:nvPr/>
          </p:nvSpPr>
          <p:spPr bwMode="auto">
            <a:xfrm>
              <a:off x="152399" y="3962400"/>
              <a:ext cx="2133601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Note the while</a:t>
              </a:r>
              <a:br>
                <a:rPr lang="en-US" altLang="x-none" sz="1800">
                  <a:solidFill>
                    <a:srgbClr val="FF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loop; no guarantee</a:t>
              </a:r>
              <a:br>
                <a:rPr lang="en-US" altLang="x-none" sz="1800">
                  <a:solidFill>
                    <a:srgbClr val="FF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that Q is not empty</a:t>
              </a:r>
              <a:br>
                <a:rPr lang="en-US" altLang="x-none" sz="1800">
                  <a:solidFill>
                    <a:srgbClr val="FF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when wake up</a:t>
              </a:r>
            </a:p>
          </p:txBody>
        </p:sp>
        <p:cxnSp>
          <p:nvCxnSpPr>
            <p:cNvPr id="111623" name="Straight Arrow Connector 14"/>
            <p:cNvCxnSpPr>
              <a:cxnSpLocks noChangeShapeType="1"/>
              <a:stCxn id="111622" idx="3"/>
            </p:cNvCxnSpPr>
            <p:nvPr/>
          </p:nvCxnSpPr>
          <p:spPr bwMode="auto">
            <a:xfrm flipV="1">
              <a:off x="2286000" y="4191000"/>
              <a:ext cx="304800" cy="3715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0086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058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Wait-set and Notification (cont)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Threads are released from the wait-set when: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notifyAll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 </a:t>
            </a:r>
            <a:r>
              <a:rPr lang="en-US" altLang="x-none" sz="2000" dirty="0">
                <a:ea typeface="ＭＳ Ｐゴシック" charset="-128"/>
              </a:rPr>
              <a:t>is invoked on the object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All threads released (typically recommended)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urier New" charset="0"/>
                <a:ea typeface="ＭＳ Ｐゴシック" charset="-128"/>
              </a:rPr>
              <a:t>notify() </a:t>
            </a:r>
            <a:r>
              <a:rPr lang="en-US" altLang="x-none" sz="2000" dirty="0">
                <a:ea typeface="ＭＳ Ｐゴシック" charset="-128"/>
              </a:rPr>
              <a:t>is invoked on the object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One thread selected at </a:t>
            </a:r>
            <a:r>
              <a:rPr lang="ja-JP" altLang="en-US" sz="1800" dirty="0">
                <a:ea typeface="ＭＳ Ｐゴシック" charset="-128"/>
              </a:rPr>
              <a:t>‘</a:t>
            </a:r>
            <a:r>
              <a:rPr lang="en-US" altLang="ja-JP" sz="1800" dirty="0">
                <a:ea typeface="ＭＳ Ｐゴシック" charset="-128"/>
              </a:rPr>
              <a:t>random</a:t>
            </a:r>
            <a:r>
              <a:rPr lang="ja-JP" altLang="en-US" sz="1800" dirty="0">
                <a:ea typeface="ＭＳ Ｐゴシック" charset="-128"/>
              </a:rPr>
              <a:t>’</a:t>
            </a:r>
            <a:r>
              <a:rPr lang="en-US" altLang="ja-JP" sz="1800" dirty="0">
                <a:ea typeface="ＭＳ Ｐゴシック" charset="-128"/>
              </a:rPr>
              <a:t> for release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The specified time-out elapses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The thread has its 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interrupt()</a:t>
            </a:r>
            <a:r>
              <a:rPr lang="en-US" altLang="x-none" sz="2000" dirty="0">
                <a:ea typeface="ＭＳ Ｐゴシック" charset="-128"/>
              </a:rPr>
              <a:t> method invoked</a:t>
            </a:r>
          </a:p>
          <a:p>
            <a:pPr lvl="2"/>
            <a:r>
              <a:rPr lang="en-US" altLang="x-none" sz="1800" dirty="0" err="1">
                <a:latin typeface="Courier New" charset="0"/>
                <a:ea typeface="ＭＳ Ｐゴシック" charset="-128"/>
              </a:rPr>
              <a:t>InterruptedException</a:t>
            </a:r>
            <a:r>
              <a:rPr lang="en-US" altLang="x-none" sz="1800" dirty="0">
                <a:ea typeface="ＭＳ Ｐゴシック" charset="-128"/>
              </a:rPr>
              <a:t> thrown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 spurious wakeup occurs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Not (yet!) </a:t>
            </a:r>
            <a:r>
              <a:rPr lang="en-US" altLang="x-none" sz="1800" dirty="0" err="1">
                <a:ea typeface="ＭＳ Ｐゴシック" charset="-128"/>
              </a:rPr>
              <a:t>spec’</a:t>
            </a:r>
            <a:r>
              <a:rPr lang="en-US" altLang="ja-JP" sz="1800" dirty="0" err="1">
                <a:ea typeface="ＭＳ Ｐゴシック" charset="-128"/>
              </a:rPr>
              <a:t>ed</a:t>
            </a:r>
            <a:r>
              <a:rPr lang="en-US" altLang="ja-JP" sz="1800" dirty="0">
                <a:ea typeface="ＭＳ Ｐゴシック" charset="-128"/>
              </a:rPr>
              <a:t> but an inherited property of underlying synchronization mechanisms e.g., POSIX condition variables</a:t>
            </a:r>
            <a:endParaRPr lang="en-US" altLang="x-none" sz="1800" dirty="0"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D5C624F-EDBC-C745-9254-4614DA01C71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64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Notification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Caller of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notify()</a:t>
            </a:r>
            <a:r>
              <a:rPr lang="en-US" altLang="x-none" dirty="0">
                <a:ea typeface="ＭＳ Ｐゴシック" charset="-128"/>
              </a:rPr>
              <a:t> must hold lock associated with the object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Those threads awoken must reacquire lock before continuing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(This is part of the function; you don</a:t>
            </a:r>
            <a:r>
              <a:rPr lang="ja-JP" altLang="en-US" dirty="0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t need to do it explicitly)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Can’</a:t>
            </a:r>
            <a:r>
              <a:rPr lang="en-US" altLang="ja-JP" dirty="0">
                <a:ea typeface="ＭＳ Ｐゴシック" charset="-128"/>
              </a:rPr>
              <a:t>t be acquired until notifying thread releases 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 released thread contends with all other threads for the lock</a:t>
            </a: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8CB52CB-5B61-714C-AEB0-1A6BA244A9A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602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Main Thread</a:t>
            </a:r>
          </a:p>
        </p:txBody>
      </p:sp>
      <p:sp>
        <p:nvSpPr>
          <p:cNvPr id="11776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C926D57-2CCA-0145-8DA6-364179D8DBE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220163" name="Rectangle 34"/>
          <p:cNvSpPr>
            <a:spLocks noChangeArrowheads="1"/>
          </p:cNvSpPr>
          <p:nvPr/>
        </p:nvSpPr>
        <p:spPr bwMode="auto">
          <a:xfrm>
            <a:off x="606425" y="4262438"/>
            <a:ext cx="5486400" cy="2554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main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Socket con = welcomeSocket.accept();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FF0000"/>
                </a:solidFill>
                <a:latin typeface="Courier New" charset="0"/>
              </a:rPr>
              <a:t>       synchronize(Q)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 Q.add(con);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 Q.notifyAll();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FF0000"/>
                </a:solidFill>
                <a:latin typeface="Courier New" charset="0"/>
              </a:rPr>
              <a:t>       }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117764" name="Rectangle 34"/>
          <p:cNvSpPr>
            <a:spLocks noChangeArrowheads="1"/>
          </p:cNvSpPr>
          <p:nvPr/>
        </p:nvSpPr>
        <p:spPr bwMode="auto">
          <a:xfrm>
            <a:off x="606425" y="1443038"/>
            <a:ext cx="54864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main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Socket con = welcomeSocket.accept();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FF0000"/>
                </a:solidFill>
                <a:latin typeface="Courier New" charset="0"/>
              </a:rPr>
              <a:t>       synchronized(Q)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 Q.add(con);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FF0000"/>
                </a:solidFill>
                <a:latin typeface="Courier New" charset="0"/>
              </a:rPr>
              <a:t>       }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2892425" y="3805238"/>
            <a:ext cx="381000" cy="3810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117766" name="Oval 4"/>
          <p:cNvSpPr>
            <a:spLocks noChangeArrowheads="1"/>
          </p:cNvSpPr>
          <p:nvPr/>
        </p:nvSpPr>
        <p:spPr bwMode="auto">
          <a:xfrm>
            <a:off x="6607175" y="1350963"/>
            <a:ext cx="1981200" cy="914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welcome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socket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988175" y="2646363"/>
            <a:ext cx="1295400" cy="9144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Main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924800" y="5791200"/>
            <a:ext cx="12192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K</a:t>
            </a:r>
          </a:p>
        </p:txBody>
      </p:sp>
      <p:cxnSp>
        <p:nvCxnSpPr>
          <p:cNvPr id="117769" name="Straight Arrow Connector 8"/>
          <p:cNvCxnSpPr>
            <a:cxnSpLocks noChangeShapeType="1"/>
            <a:endCxn id="117766" idx="4"/>
          </p:cNvCxnSpPr>
          <p:nvPr/>
        </p:nvCxnSpPr>
        <p:spPr bwMode="auto">
          <a:xfrm rot="5400000" flipH="1" flipV="1">
            <a:off x="7407276" y="2455862"/>
            <a:ext cx="3810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770" name="Straight Arrow Connector 10"/>
          <p:cNvCxnSpPr>
            <a:cxnSpLocks noChangeShapeType="1"/>
            <a:stCxn id="10" idx="0"/>
            <a:endCxn id="117773" idx="5"/>
          </p:cNvCxnSpPr>
          <p:nvPr/>
        </p:nvCxnSpPr>
        <p:spPr bwMode="auto">
          <a:xfrm flipH="1" flipV="1">
            <a:off x="8298235" y="4971256"/>
            <a:ext cx="236165" cy="8199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771" name="Straight Connector 11"/>
          <p:cNvCxnSpPr>
            <a:cxnSpLocks noChangeShapeType="1"/>
          </p:cNvCxnSpPr>
          <p:nvPr/>
        </p:nvCxnSpPr>
        <p:spPr bwMode="auto">
          <a:xfrm>
            <a:off x="7399338" y="6054725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6196013" y="5770563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1</a:t>
            </a:r>
          </a:p>
        </p:txBody>
      </p:sp>
      <p:sp>
        <p:nvSpPr>
          <p:cNvPr id="117773" name="Oval 22"/>
          <p:cNvSpPr>
            <a:spLocks noChangeArrowheads="1"/>
          </p:cNvSpPr>
          <p:nvPr/>
        </p:nvSpPr>
        <p:spPr bwMode="auto">
          <a:xfrm>
            <a:off x="6607175" y="3865563"/>
            <a:ext cx="1981200" cy="1295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Q: Dispatch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17774" name="Straight Arrow Connector 27"/>
          <p:cNvCxnSpPr>
            <a:cxnSpLocks noChangeShapeType="1"/>
            <a:stCxn id="14" idx="0"/>
            <a:endCxn id="117773" idx="3"/>
          </p:cNvCxnSpPr>
          <p:nvPr/>
        </p:nvCxnSpPr>
        <p:spPr bwMode="auto">
          <a:xfrm flipV="1">
            <a:off x="6767513" y="4972050"/>
            <a:ext cx="130175" cy="798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775" name="Straight Arrow Connector 31"/>
          <p:cNvCxnSpPr>
            <a:cxnSpLocks noChangeShapeType="1"/>
            <a:stCxn id="9" idx="2"/>
            <a:endCxn id="117773" idx="0"/>
          </p:cNvCxnSpPr>
          <p:nvPr/>
        </p:nvCxnSpPr>
        <p:spPr bwMode="auto">
          <a:xfrm rot="5400000">
            <a:off x="7464425" y="3694113"/>
            <a:ext cx="3048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4112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0" y="4732338"/>
            <a:ext cx="4941888" cy="1197119"/>
            <a:chOff x="0" y="4732338"/>
            <a:chExt cx="4941888" cy="1197119"/>
          </a:xfrm>
        </p:grpSpPr>
        <p:sp>
          <p:nvSpPr>
            <p:cNvPr id="119829" name="Rectangle 2"/>
            <p:cNvSpPr>
              <a:spLocks noChangeArrowheads="1"/>
            </p:cNvSpPr>
            <p:nvPr/>
          </p:nvSpPr>
          <p:spPr bwMode="auto">
            <a:xfrm>
              <a:off x="1284288" y="5211907"/>
              <a:ext cx="3657600" cy="7175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grpSp>
          <p:nvGrpSpPr>
            <p:cNvPr id="119830" name="Group 9"/>
            <p:cNvGrpSpPr>
              <a:grpSpLocks/>
            </p:cNvGrpSpPr>
            <p:nvPr/>
          </p:nvGrpSpPr>
          <p:grpSpPr bwMode="auto">
            <a:xfrm>
              <a:off x="0" y="4732338"/>
              <a:ext cx="1284288" cy="735012"/>
              <a:chOff x="5164821" y="4808982"/>
              <a:chExt cx="1283442" cy="734990"/>
            </a:xfrm>
          </p:grpSpPr>
          <p:cxnSp>
            <p:nvCxnSpPr>
              <p:cNvPr id="119831" name="Straight Arrow Connector 7"/>
              <p:cNvCxnSpPr>
                <a:cxnSpLocks noChangeShapeType="1"/>
              </p:cNvCxnSpPr>
              <p:nvPr/>
            </p:nvCxnSpPr>
            <p:spPr bwMode="auto">
              <a:xfrm>
                <a:off x="6130852" y="5212794"/>
                <a:ext cx="317411" cy="3311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9832" name="TextBox 8"/>
              <p:cNvSpPr txBox="1">
                <a:spLocks noChangeArrowheads="1"/>
              </p:cNvSpPr>
              <p:nvPr/>
            </p:nvSpPr>
            <p:spPr bwMode="auto">
              <a:xfrm>
                <a:off x="5164821" y="4808982"/>
                <a:ext cx="1095584" cy="369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 eaLnBrk="1" hangingPunct="1"/>
                <a:r>
                  <a:rPr lang="en-US" altLang="x-none" sz="1800">
                    <a:solidFill>
                      <a:srgbClr val="FF0000"/>
                    </a:solidFill>
                    <a:latin typeface="Arial" charset="0"/>
                  </a:rPr>
                  <a:t>Suspend</a:t>
                </a:r>
                <a:endParaRPr lang="en-US" altLang="x-none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19810" name="Title 1"/>
          <p:cNvSpPr>
            <a:spLocks noGrp="1"/>
          </p:cNvSpPr>
          <p:nvPr>
            <p:ph type="title"/>
          </p:nvPr>
        </p:nvSpPr>
        <p:spPr>
          <a:xfrm>
            <a:off x="5908675" y="0"/>
            <a:ext cx="2411413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Worker</a:t>
            </a: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D74A2AE-362A-7448-AB53-6FB1CEEE3B5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2847975" y="3276600"/>
            <a:ext cx="304800" cy="3048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119814" name="Oval 4"/>
          <p:cNvSpPr>
            <a:spLocks noChangeArrowheads="1"/>
          </p:cNvSpPr>
          <p:nvPr/>
        </p:nvSpPr>
        <p:spPr bwMode="auto">
          <a:xfrm>
            <a:off x="6607175" y="1350963"/>
            <a:ext cx="1981200" cy="914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welcome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socket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988175" y="2646363"/>
            <a:ext cx="1295400" cy="9144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Main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924800" y="5791200"/>
            <a:ext cx="12192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K</a:t>
            </a:r>
          </a:p>
        </p:txBody>
      </p:sp>
      <p:cxnSp>
        <p:nvCxnSpPr>
          <p:cNvPr id="119817" name="Straight Arrow Connector 8"/>
          <p:cNvCxnSpPr>
            <a:cxnSpLocks noChangeShapeType="1"/>
            <a:endCxn id="119814" idx="4"/>
          </p:cNvCxnSpPr>
          <p:nvPr/>
        </p:nvCxnSpPr>
        <p:spPr bwMode="auto">
          <a:xfrm rot="5400000" flipH="1" flipV="1">
            <a:off x="7407276" y="2455862"/>
            <a:ext cx="3810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8" name="Straight Arrow Connector 10"/>
          <p:cNvCxnSpPr>
            <a:cxnSpLocks noChangeShapeType="1"/>
            <a:stCxn id="10" idx="0"/>
            <a:endCxn id="119821" idx="5"/>
          </p:cNvCxnSpPr>
          <p:nvPr/>
        </p:nvCxnSpPr>
        <p:spPr bwMode="auto">
          <a:xfrm flipH="1" flipV="1">
            <a:off x="8298235" y="4971256"/>
            <a:ext cx="236165" cy="8199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9" name="Straight Connector 11"/>
          <p:cNvCxnSpPr>
            <a:cxnSpLocks noChangeShapeType="1"/>
          </p:cNvCxnSpPr>
          <p:nvPr/>
        </p:nvCxnSpPr>
        <p:spPr bwMode="auto">
          <a:xfrm>
            <a:off x="7399338" y="6054725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6196013" y="5770563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1</a:t>
            </a:r>
          </a:p>
        </p:txBody>
      </p:sp>
      <p:sp>
        <p:nvSpPr>
          <p:cNvPr id="119821" name="Oval 22"/>
          <p:cNvSpPr>
            <a:spLocks noChangeArrowheads="1"/>
          </p:cNvSpPr>
          <p:nvPr/>
        </p:nvSpPr>
        <p:spPr bwMode="auto">
          <a:xfrm>
            <a:off x="6607175" y="3865563"/>
            <a:ext cx="1981200" cy="1295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Q: Dispatch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19822" name="Straight Arrow Connector 27"/>
          <p:cNvCxnSpPr>
            <a:cxnSpLocks noChangeShapeType="1"/>
            <a:stCxn id="14" idx="0"/>
            <a:endCxn id="119821" idx="3"/>
          </p:cNvCxnSpPr>
          <p:nvPr/>
        </p:nvCxnSpPr>
        <p:spPr bwMode="auto">
          <a:xfrm flipV="1">
            <a:off x="6767513" y="4972050"/>
            <a:ext cx="130175" cy="798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23" name="Straight Arrow Connector 31"/>
          <p:cNvCxnSpPr>
            <a:cxnSpLocks noChangeShapeType="1"/>
            <a:stCxn id="9" idx="2"/>
            <a:endCxn id="119821" idx="0"/>
          </p:cNvCxnSpPr>
          <p:nvPr/>
        </p:nvCxnSpPr>
        <p:spPr bwMode="auto">
          <a:xfrm rot="5400000">
            <a:off x="7464425" y="3694113"/>
            <a:ext cx="3048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24" name="Rectangle 4"/>
          <p:cNvSpPr>
            <a:spLocks noChangeArrowheads="1"/>
          </p:cNvSpPr>
          <p:nvPr/>
        </p:nvSpPr>
        <p:spPr bwMode="auto">
          <a:xfrm>
            <a:off x="423863" y="207963"/>
            <a:ext cx="5513387" cy="304641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altLang="x-none" sz="1600">
                <a:latin typeface="Courier New" charset="0"/>
              </a:rPr>
              <a:t> while (myConn==null) {</a:t>
            </a:r>
            <a:br>
              <a:rPr lang="en-US" altLang="x-none" sz="1600">
                <a:latin typeface="Courier New" charset="0"/>
              </a:rPr>
            </a:br>
            <a:r>
              <a:rPr lang="en-US" altLang="x-none" sz="1600">
                <a:latin typeface="Courier New" charset="0"/>
              </a:rPr>
              <a:t>     synchronize(Q) {</a:t>
            </a:r>
            <a:br>
              <a:rPr lang="en-US" altLang="x-none" sz="1600"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if (! Q.isEmpty()) //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   myConn = Q.remove();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}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}   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} // end of while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// process myConn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119825" name="Rectangle 21"/>
          <p:cNvSpPr>
            <a:spLocks noChangeArrowheads="1"/>
          </p:cNvSpPr>
          <p:nvPr/>
        </p:nvSpPr>
        <p:spPr bwMode="auto">
          <a:xfrm>
            <a:off x="1255713" y="1008063"/>
            <a:ext cx="3657600" cy="1684337"/>
          </a:xfrm>
          <a:prstGeom prst="rect">
            <a:avLst/>
          </a:prstGeom>
          <a:solidFill>
            <a:schemeClr val="accent1">
              <a:alpha val="38823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grpSp>
        <p:nvGrpSpPr>
          <p:cNvPr id="119826" name="Group 9"/>
          <p:cNvGrpSpPr>
            <a:grpSpLocks/>
          </p:cNvGrpSpPr>
          <p:nvPr/>
        </p:nvGrpSpPr>
        <p:grpSpPr bwMode="auto">
          <a:xfrm>
            <a:off x="0" y="687388"/>
            <a:ext cx="1284288" cy="735012"/>
            <a:chOff x="5164821" y="4808982"/>
            <a:chExt cx="1283442" cy="734990"/>
          </a:xfrm>
        </p:grpSpPr>
        <p:cxnSp>
          <p:nvCxnSpPr>
            <p:cNvPr id="119827" name="Straight Arrow Connector 7"/>
            <p:cNvCxnSpPr>
              <a:cxnSpLocks noChangeShapeType="1"/>
            </p:cNvCxnSpPr>
            <p:nvPr/>
          </p:nvCxnSpPr>
          <p:spPr bwMode="auto">
            <a:xfrm>
              <a:off x="6130852" y="5212794"/>
              <a:ext cx="317411" cy="3311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9828" name="TextBox 8"/>
            <p:cNvSpPr txBox="1">
              <a:spLocks noChangeArrowheads="1"/>
            </p:cNvSpPr>
            <p:nvPr/>
          </p:nvSpPr>
          <p:spPr bwMode="auto">
            <a:xfrm>
              <a:off x="5164821" y="4808982"/>
              <a:ext cx="1172249" cy="368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Busy wait</a:t>
              </a:r>
              <a:endParaRPr lang="en-US" altLang="x-none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409575" y="3470970"/>
            <a:ext cx="5513388" cy="35394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Socket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= null;</a:t>
            </a:r>
          </a:p>
          <a:p>
            <a:pPr lvl="1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600" dirty="0">
                <a:latin typeface="Courier New" charset="0"/>
              </a:rPr>
              <a:t>while (</a:t>
            </a:r>
            <a:r>
              <a:rPr lang="en-US" altLang="x-none" sz="1600" dirty="0" err="1">
                <a:latin typeface="Courier New" charset="0"/>
              </a:rPr>
              <a:t>myConn</a:t>
            </a:r>
            <a:r>
              <a:rPr lang="en-US" altLang="x-none" sz="1600" dirty="0">
                <a:latin typeface="Courier New" charset="0"/>
              </a:rPr>
              <a:t>==null) {</a:t>
            </a:r>
            <a:br>
              <a:rPr lang="en-US" altLang="x-none" sz="1600" dirty="0">
                <a:latin typeface="Courier New" charset="0"/>
              </a:rPr>
            </a:br>
            <a:r>
              <a:rPr lang="en-US" altLang="x-none" sz="1600" dirty="0">
                <a:latin typeface="Courier New" charset="0"/>
              </a:rPr>
              <a:t>     synchronize(Q) {</a:t>
            </a:r>
            <a:br>
              <a:rPr lang="en-US" altLang="x-none" sz="1600" dirty="0"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 if (!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Q.isEmpty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()) // {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Q.remove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 } else {</a:t>
            </a:r>
          </a:p>
          <a:p>
            <a:pPr lvl="1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   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altLang="x-none" sz="1600" b="1" dirty="0" err="1">
                <a:solidFill>
                  <a:srgbClr val="FF0000"/>
                </a:solidFill>
                <a:latin typeface="Courier New" charset="0"/>
              </a:rPr>
              <a:t>Q.wait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</a:rPr>
              <a:t>();</a:t>
            </a:r>
          </a:p>
          <a:p>
            <a:pPr lvl="1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 }</a:t>
            </a:r>
          </a:p>
          <a:p>
            <a:pPr lvl="1" algn="l" eaLnBrk="1" hangingPunct="1"/>
            <a:r>
              <a:rPr lang="zh-CN" altLang="en-US" sz="1600" dirty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altLang="zh-CN" sz="1600" dirty="0">
                <a:solidFill>
                  <a:srgbClr val="000000"/>
                </a:solidFill>
                <a:latin typeface="Courier New" charset="0"/>
              </a:rPr>
              <a:t>}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</a:t>
            </a:r>
          </a:p>
          <a:p>
            <a:pPr lvl="1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} // end of while</a:t>
            </a:r>
          </a:p>
          <a:p>
            <a:pPr lvl="1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// process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myConn</a:t>
            </a:r>
            <a:endParaRPr lang="en-US" altLang="x-none" sz="1600" dirty="0">
              <a:solidFill>
                <a:srgbClr val="000000"/>
              </a:solidFill>
              <a:latin typeface="Courier New" charset="0"/>
            </a:endParaRPr>
          </a:p>
          <a:p>
            <a:pPr lvl="1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936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98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Worker: Another Format</a:t>
            </a:r>
          </a:p>
        </p:txBody>
      </p:sp>
      <p:sp>
        <p:nvSpPr>
          <p:cNvPr id="12185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D080F0F-398E-C541-8C45-6B048AFBE3D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1859" name="Rectangle 4"/>
          <p:cNvSpPr>
            <a:spLocks noChangeArrowheads="1"/>
          </p:cNvSpPr>
          <p:nvPr/>
        </p:nvSpPr>
        <p:spPr bwMode="auto">
          <a:xfrm>
            <a:off x="838200" y="1957388"/>
            <a:ext cx="7696200" cy="41544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synchronized(Q) { 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while (Q.isEmpty()) { 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  Q.wait();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} 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myConn = Q.remove();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} // end of sync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// process request in myConn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} // end of while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2400" y="3521075"/>
            <a:ext cx="2438400" cy="1200150"/>
            <a:chOff x="152399" y="3962400"/>
            <a:chExt cx="2438401" cy="1200329"/>
          </a:xfrm>
        </p:grpSpPr>
        <p:sp>
          <p:nvSpPr>
            <p:cNvPr id="121861" name="TextBox 8"/>
            <p:cNvSpPr txBox="1">
              <a:spLocks noChangeArrowheads="1"/>
            </p:cNvSpPr>
            <p:nvPr/>
          </p:nvSpPr>
          <p:spPr bwMode="auto">
            <a:xfrm>
              <a:off x="152399" y="3962400"/>
              <a:ext cx="2133601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Note the while</a:t>
              </a:r>
              <a:br>
                <a:rPr lang="en-US" altLang="x-none" sz="1800">
                  <a:solidFill>
                    <a:srgbClr val="FF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loop; no guarantee</a:t>
              </a:r>
              <a:br>
                <a:rPr lang="en-US" altLang="x-none" sz="1800">
                  <a:solidFill>
                    <a:srgbClr val="FF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that Q is not empty</a:t>
              </a:r>
              <a:br>
                <a:rPr lang="en-US" altLang="x-none" sz="1800">
                  <a:solidFill>
                    <a:srgbClr val="FF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when wake up</a:t>
              </a:r>
            </a:p>
          </p:txBody>
        </p:sp>
        <p:cxnSp>
          <p:nvCxnSpPr>
            <p:cNvPr id="121862" name="Straight Arrow Connector 14"/>
            <p:cNvCxnSpPr>
              <a:cxnSpLocks noChangeShapeType="1"/>
              <a:stCxn id="121861" idx="3"/>
            </p:cNvCxnSpPr>
            <p:nvPr/>
          </p:nvCxnSpPr>
          <p:spPr bwMode="auto">
            <a:xfrm flipV="1">
              <a:off x="2286000" y="4191000"/>
              <a:ext cx="304800" cy="3715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8128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5C9F4C-E23D-5D48-A325-7F9E6EEC2C72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High performance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Threaded design</a:t>
            </a:r>
          </a:p>
          <a:p>
            <a:pPr lvl="2"/>
            <a:r>
              <a:rPr lang="en-US" altLang="x-none" dirty="0">
                <a:ea typeface="宋体" charset="-122"/>
              </a:rPr>
              <a:t>Per-request thread</a:t>
            </a:r>
          </a:p>
          <a:p>
            <a:pPr lvl="2"/>
            <a:r>
              <a:rPr lang="en-US" altLang="x-none" dirty="0">
                <a:ea typeface="宋体" charset="-122"/>
              </a:rPr>
              <a:t>Thread pool</a:t>
            </a:r>
          </a:p>
          <a:p>
            <a:pPr lvl="3"/>
            <a:r>
              <a:rPr lang="en-US" altLang="x-none" dirty="0">
                <a:latin typeface="Comic Sans MS" charset="0"/>
                <a:ea typeface="宋体" charset="-122"/>
              </a:rPr>
              <a:t>Busy wait</a:t>
            </a:r>
          </a:p>
          <a:p>
            <a:pPr lvl="3"/>
            <a:r>
              <a:rPr lang="en-US" altLang="x-none" dirty="0">
                <a:latin typeface="Comic Sans MS" charset="0"/>
                <a:ea typeface="宋体" charset="-122"/>
              </a:rPr>
              <a:t>Wait/notify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Asynchronous design</a:t>
            </a:r>
          </a:p>
        </p:txBody>
      </p:sp>
    </p:spTree>
    <p:extLst>
      <p:ext uri="{BB962C8B-B14F-4D97-AF65-F5344CB8AC3E}">
        <p14:creationId xmlns:p14="http://schemas.microsoft.com/office/powerpoint/2010/main" val="1714534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1239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WaitNotify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Server.java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WaitNotify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ServiceThread.java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DA97ED0-197F-7847-90D1-78A864FEE67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41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Summary: Guardian via Suspension: Waiting</a:t>
            </a:r>
          </a:p>
        </p:txBody>
      </p:sp>
      <p:sp>
        <p:nvSpPr>
          <p:cNvPr id="12595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03A0C59-2FF9-D34B-B9C9-86DA5A8D122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5955" name="Rectangle 4"/>
          <p:cNvSpPr>
            <a:spLocks noChangeArrowheads="1"/>
          </p:cNvSpPr>
          <p:nvPr/>
        </p:nvSpPr>
        <p:spPr bwMode="auto">
          <a:xfrm>
            <a:off x="533400" y="1676400"/>
            <a:ext cx="8305800" cy="26781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synchronized (obj) {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FF0000"/>
                </a:solidFill>
                <a:latin typeface="Courier New" charset="0"/>
              </a:rPr>
              <a:t>while</a:t>
            </a: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(!condition) {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try { obj.wait(); }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catch (InterruptedException ex)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{ ... }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} // end while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// make use of condition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} // end of sync</a:t>
            </a:r>
            <a:endParaRPr lang="en-US" altLang="x-none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4724400"/>
            <a:ext cx="7924800" cy="20129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kern="0" dirty="0">
                <a:solidFill>
                  <a:srgbClr val="FFC000"/>
                </a:solidFill>
                <a:latin typeface="Comic Sans MS"/>
                <a:ea typeface="ＭＳ Ｐゴシック" charset="0"/>
                <a:cs typeface="ＭＳ Ｐゴシック" charset="0"/>
              </a:rPr>
              <a:t>Golden rule</a:t>
            </a:r>
            <a:r>
              <a:rPr lang="en-US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  <a:t>: Always test a condition in a loop</a:t>
            </a:r>
          </a:p>
          <a:p>
            <a:pPr marL="742950" lvl="1" indent="-285750" algn="l">
              <a:spcBef>
                <a:spcPct val="20000"/>
              </a:spcBef>
              <a:buClr>
                <a:srgbClr val="3333CC"/>
              </a:buClr>
              <a:buSzPct val="75000"/>
              <a:buFont typeface="ZapfDingbats" pitchFamily="82" charset="2"/>
              <a:buChar char="m"/>
              <a:defRPr/>
            </a:pPr>
            <a:r>
              <a:rPr lang="en-US" sz="2000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Arial" charset="0"/>
              </a:rPr>
              <a:t>Change of state may not be what you need</a:t>
            </a:r>
          </a:p>
          <a:p>
            <a:pPr marL="742950" lvl="1" indent="-285750" algn="l">
              <a:spcBef>
                <a:spcPct val="20000"/>
              </a:spcBef>
              <a:buClr>
                <a:srgbClr val="3333CC"/>
              </a:buClr>
              <a:buSzPct val="75000"/>
              <a:buFont typeface="ZapfDingbats" pitchFamily="82" charset="2"/>
              <a:buChar char="m"/>
              <a:defRPr/>
            </a:pPr>
            <a:r>
              <a:rPr lang="en-US" sz="2000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Arial" charset="0"/>
              </a:rPr>
              <a:t>Condition may have changed again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  <a:t>Break the rule only after you are sure that it is safe to do so</a:t>
            </a:r>
          </a:p>
        </p:txBody>
      </p:sp>
    </p:spTree>
    <p:extLst>
      <p:ext uri="{BB962C8B-B14F-4D97-AF65-F5344CB8AC3E}">
        <p14:creationId xmlns:p14="http://schemas.microsoft.com/office/powerpoint/2010/main" val="313732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3820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Summary: Guarding via Suspension: Changing a Condition</a:t>
            </a:r>
          </a:p>
        </p:txBody>
      </p:sp>
      <p:sp>
        <p:nvSpPr>
          <p:cNvPr id="12800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1913A-C8A3-724B-9917-39DB5572AD4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8003" name="Rectangle 4"/>
          <p:cNvSpPr>
            <a:spLocks noChangeArrowheads="1"/>
          </p:cNvSpPr>
          <p:nvPr/>
        </p:nvSpPr>
        <p:spPr bwMode="auto">
          <a:xfrm>
            <a:off x="381000" y="2057400"/>
            <a:ext cx="8610600" cy="1816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synchronized (obj) {</a:t>
            </a:r>
          </a:p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   condition = true;</a:t>
            </a:r>
          </a:p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   obj.notifyAll(); // or obj.notify()</a:t>
            </a:r>
          </a:p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4572000"/>
            <a:ext cx="7924800" cy="12747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  <a:t>Typically use </a:t>
            </a:r>
            <a:r>
              <a:rPr lang="en-US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notifyAll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()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  <a:t>There are subtle issues using notify(), in particular when there is interrupt</a:t>
            </a:r>
          </a:p>
        </p:txBody>
      </p:sp>
    </p:spTree>
    <p:extLst>
      <p:ext uri="{BB962C8B-B14F-4D97-AF65-F5344CB8AC3E}">
        <p14:creationId xmlns:p14="http://schemas.microsoft.com/office/powerpoint/2010/main" val="1788134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Note</a:t>
            </a:r>
          </a:p>
        </p:txBody>
      </p:sp>
      <p:sp>
        <p:nvSpPr>
          <p:cNvPr id="130050" name="Content Placeholder 2"/>
          <p:cNvSpPr>
            <a:spLocks noGrp="1"/>
          </p:cNvSpPr>
          <p:nvPr>
            <p:ph idx="1"/>
          </p:nvPr>
        </p:nvSpPr>
        <p:spPr>
          <a:xfrm>
            <a:off x="517525" y="1371600"/>
            <a:ext cx="83978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Use of wait(), </a:t>
            </a:r>
            <a:r>
              <a:rPr lang="en-US" altLang="x-none" sz="2400" dirty="0" err="1">
                <a:ea typeface="ＭＳ Ｐゴシック" charset="-128"/>
              </a:rPr>
              <a:t>notifyAll</a:t>
            </a:r>
            <a:r>
              <a:rPr lang="en-US" altLang="x-none" sz="2400" dirty="0">
                <a:ea typeface="ＭＳ Ｐゴシック" charset="-128"/>
              </a:rPr>
              <a:t>() and notify() similar to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Condition queues of classic Monitors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Condition variables of POSIX </a:t>
            </a:r>
            <a:r>
              <a:rPr lang="en-US" altLang="x-none" sz="2000" dirty="0" err="1">
                <a:ea typeface="ＭＳ Ｐゴシック" charset="-128"/>
              </a:rPr>
              <a:t>PThreads</a:t>
            </a:r>
            <a:r>
              <a:rPr lang="en-US" altLang="x-none" sz="2000" dirty="0">
                <a:ea typeface="ＭＳ Ｐゴシック" charset="-128"/>
              </a:rPr>
              <a:t> API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In C# it is called Monitor (</a:t>
            </a:r>
            <a:r>
              <a:rPr lang="en-US" altLang="x-none" sz="2000" dirty="0">
                <a:ea typeface="ＭＳ Ｐゴシック" charset="-128"/>
                <a:hlinkClick r:id="rId3"/>
              </a:rPr>
              <a:t>http://msdn.microsoft.com/en-us/library/ms173179.aspx)</a:t>
            </a:r>
            <a:endParaRPr lang="en-US" altLang="x-none" sz="2000" dirty="0">
              <a:ea typeface="ＭＳ Ｐゴシック" charset="-128"/>
            </a:endParaRP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Python Thread module in its Standard Library is based on Java Thread model (https://</a:t>
            </a:r>
            <a:r>
              <a:rPr lang="en-US" altLang="x-none" sz="2400" dirty="0" err="1">
                <a:ea typeface="ＭＳ Ｐゴシック" charset="-128"/>
              </a:rPr>
              <a:t>docs.python.org</a:t>
            </a:r>
            <a:r>
              <a:rPr lang="en-US" altLang="x-none" sz="2400" dirty="0">
                <a:ea typeface="ＭＳ Ｐゴシック" charset="-128"/>
              </a:rPr>
              <a:t>/3/library/</a:t>
            </a:r>
            <a:r>
              <a:rPr lang="en-US" altLang="x-none" sz="2400" dirty="0" err="1">
                <a:ea typeface="ＭＳ Ｐゴシック" charset="-128"/>
              </a:rPr>
              <a:t>threading.html</a:t>
            </a:r>
            <a:r>
              <a:rPr lang="en-US" altLang="x-none" sz="2400" dirty="0">
                <a:ea typeface="ＭＳ Ｐゴシック" charset="-128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800" dirty="0">
                <a:ea typeface="ＭＳ Ｐゴシック" charset="-128"/>
              </a:rPr>
              <a:t>“</a:t>
            </a:r>
            <a:r>
              <a:rPr lang="en-US" altLang="ja-JP" sz="1800" dirty="0">
                <a:ea typeface="ＭＳ Ｐゴシック" charset="-128"/>
              </a:rPr>
              <a:t>The design of this module is loosely based on Java</a:t>
            </a:r>
            <a:r>
              <a:rPr lang="en-US" altLang="en-US" sz="1800" dirty="0">
                <a:ea typeface="ＭＳ Ｐゴシック" charset="-128"/>
              </a:rPr>
              <a:t>’</a:t>
            </a:r>
            <a:r>
              <a:rPr lang="en-US" altLang="ja-JP" sz="1800" dirty="0">
                <a:ea typeface="ＭＳ Ｐゴシック" charset="-128"/>
              </a:rPr>
              <a:t>s threading model. However, where Java makes locks and condition variables basic behavior of every object, they are separate objects in Python.</a:t>
            </a:r>
            <a:r>
              <a:rPr lang="en-US" altLang="en-US" sz="2000" dirty="0">
                <a:ea typeface="ＭＳ Ｐゴシック" charset="-128"/>
              </a:rPr>
              <a:t>”</a:t>
            </a:r>
            <a:endParaRPr lang="en-US" altLang="x-none" sz="1800" dirty="0">
              <a:ea typeface="ＭＳ Ｐゴシック" charset="-128"/>
            </a:endParaRPr>
          </a:p>
        </p:txBody>
      </p:sp>
      <p:sp>
        <p:nvSpPr>
          <p:cNvPr id="1300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6057432-10A0-FE4E-85DE-4CAB253C7D4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21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(1.5)</a:t>
            </a:r>
          </a:p>
        </p:txBody>
      </p:sp>
      <p:sp>
        <p:nvSpPr>
          <p:cNvPr id="132098" name="Content Placeholder 2"/>
          <p:cNvSpPr>
            <a:spLocks noGrp="1"/>
          </p:cNvSpPr>
          <p:nvPr>
            <p:ph idx="1"/>
          </p:nvPr>
        </p:nvSpPr>
        <p:spPr>
          <a:xfrm>
            <a:off x="533400" y="2895600"/>
            <a:ext cx="7772400" cy="3352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Condition created from a Lock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latin typeface="Courier New" charset="0"/>
                <a:ea typeface="ＭＳ Ｐゴシック" charset="-128"/>
              </a:rPr>
              <a:t>await</a:t>
            </a:r>
            <a:r>
              <a:rPr lang="en-US" altLang="x-none" dirty="0">
                <a:ea typeface="ＭＳ Ｐゴシック" charset="-128"/>
              </a:rPr>
              <a:t> called with lock held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Releases the lock</a:t>
            </a:r>
          </a:p>
          <a:p>
            <a:pPr lvl="2"/>
            <a:r>
              <a:rPr lang="en-US" altLang="x-none" sz="1600" dirty="0">
                <a:ea typeface="ＭＳ Ｐゴシック" charset="-128"/>
              </a:rPr>
              <a:t>But not any other locks held by this thread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Adds this thread to wait set for lock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Blocks the thread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 err="1">
                <a:latin typeface="Courier New" charset="0"/>
                <a:ea typeface="ＭＳ Ｐゴシック" charset="-128"/>
              </a:rPr>
              <a:t>signallAll</a:t>
            </a:r>
            <a:r>
              <a:rPr lang="en-US" altLang="x-none" sz="2400" dirty="0">
                <a:ea typeface="ＭＳ Ｐゴシック" charset="-128"/>
              </a:rPr>
              <a:t> called with lock held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Resumes all threads on lock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s wait set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Those threads must reacquire lock before continuing</a:t>
            </a:r>
          </a:p>
          <a:p>
            <a:pPr lvl="2"/>
            <a:r>
              <a:rPr lang="en-US" altLang="x-none" sz="1600" dirty="0">
                <a:ea typeface="ＭＳ Ｐゴシック" charset="-128"/>
              </a:rPr>
              <a:t>(This is part of the function; you don</a:t>
            </a:r>
            <a:r>
              <a:rPr lang="ja-JP" altLang="en-US" sz="1600">
                <a:ea typeface="ＭＳ Ｐゴシック" charset="-128"/>
              </a:rPr>
              <a:t>’</a:t>
            </a:r>
            <a:r>
              <a:rPr lang="en-US" altLang="ja-JP" sz="1600" dirty="0">
                <a:ea typeface="ＭＳ Ｐゴシック" charset="-128"/>
              </a:rPr>
              <a:t>t need to do it explicitly)</a:t>
            </a:r>
            <a:endParaRPr lang="en-US" altLang="x-none" sz="1600" dirty="0">
              <a:ea typeface="ＭＳ Ｐゴシック" charset="-128"/>
            </a:endParaRPr>
          </a:p>
        </p:txBody>
      </p:sp>
      <p:sp>
        <p:nvSpPr>
          <p:cNvPr id="132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FEDF353-24E6-FF42-896C-021ABA55959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143000" y="1447800"/>
            <a:ext cx="7391400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interface Lock { Condition newCondition(); ... }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interface Condition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void await();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void signalAll(); ... 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pic>
        <p:nvPicPr>
          <p:cNvPr id="1321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00400"/>
            <a:ext cx="22193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716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Producer/Consumer Example</a:t>
            </a:r>
          </a:p>
        </p:txBody>
      </p:sp>
      <p:sp>
        <p:nvSpPr>
          <p:cNvPr id="13414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C639905-52C8-1D41-A93C-A52B67D765F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4147" name="Rectangle 4"/>
          <p:cNvSpPr>
            <a:spLocks noChangeArrowheads="1"/>
          </p:cNvSpPr>
          <p:nvPr/>
        </p:nvSpPr>
        <p:spPr bwMode="auto">
          <a:xfrm>
            <a:off x="1752600" y="1676400"/>
            <a:ext cx="6019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Lock lock = new ReentrantLock();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Condition ready = lock.newCondition();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boolean valueReady = false;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Object value;</a:t>
            </a:r>
          </a:p>
        </p:txBody>
      </p:sp>
      <p:sp>
        <p:nvSpPr>
          <p:cNvPr id="134148" name="Rectangle 5"/>
          <p:cNvSpPr>
            <a:spLocks noChangeArrowheads="1"/>
          </p:cNvSpPr>
          <p:nvPr/>
        </p:nvSpPr>
        <p:spPr bwMode="auto">
          <a:xfrm>
            <a:off x="533400" y="3657600"/>
            <a:ext cx="38862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void produce(Object o)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lock.lock();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while (valueReady)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ready.await();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value = o;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valueReady = true;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ready.signalAll();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lock.unlock();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134149" name="Rectangle 6"/>
          <p:cNvSpPr>
            <a:spLocks noChangeArrowheads="1"/>
          </p:cNvSpPr>
          <p:nvPr/>
        </p:nvSpPr>
        <p:spPr bwMode="auto">
          <a:xfrm>
            <a:off x="4267200" y="3581400"/>
            <a:ext cx="4572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Object consume()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lock.lock();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while (!valueReady)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ready.await();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Object o = value;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valueReady = false;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ready.signalAll();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lock.unlock();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7889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Blocking Queues in Java</a:t>
            </a:r>
          </a:p>
        </p:txBody>
      </p:sp>
      <p:sp>
        <p:nvSpPr>
          <p:cNvPr id="164866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337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Design Pattern for producer/consumer pattern with blocking,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put/take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handy implementations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LinkedBlockingQueue</a:t>
            </a:r>
            <a:r>
              <a:rPr lang="en-US" altLang="x-none" dirty="0">
                <a:ea typeface="ＭＳ Ｐゴシック" charset="-128"/>
              </a:rPr>
              <a:t> (FIFO, may be bounded)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ArrayBlockingQueue</a:t>
            </a:r>
            <a:r>
              <a:rPr lang="en-US" altLang="x-none" dirty="0">
                <a:ea typeface="ＭＳ Ｐゴシック" charset="-128"/>
              </a:rPr>
              <a:t> (FIFO, bounded)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(plus a couple more)</a:t>
            </a:r>
          </a:p>
        </p:txBody>
      </p:sp>
      <p:sp>
        <p:nvSpPr>
          <p:cNvPr id="1648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5577270-DB3A-8346-87E6-902AB1E2A0A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4868" name="Rectangle 1"/>
          <p:cNvSpPr>
            <a:spLocks noChangeArrowheads="1"/>
          </p:cNvSpPr>
          <p:nvPr/>
        </p:nvSpPr>
        <p:spPr bwMode="auto">
          <a:xfrm>
            <a:off x="585788" y="5492750"/>
            <a:ext cx="7731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/>
              <a:t>https://docs.oracle.com/javase/8/docs/api/java/util/concurrent/BlockingQueue.html</a:t>
            </a:r>
          </a:p>
        </p:txBody>
      </p:sp>
    </p:spTree>
    <p:extLst>
      <p:ext uri="{BB962C8B-B14F-4D97-AF65-F5344CB8AC3E}">
        <p14:creationId xmlns:p14="http://schemas.microsoft.com/office/powerpoint/2010/main" val="1006187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Beyond Class: Complete Java Concurrency Framework</a:t>
            </a:r>
          </a:p>
        </p:txBody>
      </p:sp>
      <p:sp>
        <p:nvSpPr>
          <p:cNvPr id="136194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3505200" cy="51816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1400" b="1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Executors</a:t>
            </a:r>
            <a:endParaRPr lang="en-US" altLang="x-none" sz="1200" b="1" dirty="0">
              <a:solidFill>
                <a:srgbClr val="FF0000"/>
              </a:solidFill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b="1" dirty="0">
                <a:latin typeface="Arial" charset="0"/>
                <a:ea typeface="ＭＳ Ｐゴシック" charset="-128"/>
              </a:rPr>
              <a:t>— Executor</a:t>
            </a:r>
          </a:p>
          <a:p>
            <a:pPr>
              <a:buFont typeface="ZapfDingbats" charset="0"/>
              <a:buNone/>
            </a:pPr>
            <a:r>
              <a:rPr lang="en-US" altLang="x-none" sz="1200" b="1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b="1" dirty="0" err="1">
                <a:latin typeface="Arial" charset="0"/>
                <a:ea typeface="ＭＳ Ｐゴシック" charset="-128"/>
              </a:rPr>
              <a:t>ExecutorService</a:t>
            </a:r>
            <a:endParaRPr lang="en-US" altLang="x-none" sz="1200" b="1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b="1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b="1" dirty="0" err="1">
                <a:latin typeface="Arial" charset="0"/>
                <a:ea typeface="ＭＳ Ｐゴシック" charset="-128"/>
              </a:rPr>
              <a:t>ScheduledExecutorService</a:t>
            </a:r>
            <a:endParaRPr lang="en-US" altLang="x-none" sz="1200" b="1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Callable</a:t>
            </a: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b="1" dirty="0">
                <a:latin typeface="Arial" charset="0"/>
                <a:ea typeface="ＭＳ Ｐゴシック" charset="-128"/>
              </a:rPr>
              <a:t>Future</a:t>
            </a: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ScheduledFuture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Delayed</a:t>
            </a: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CompletionService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b="1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b="1" dirty="0" err="1">
                <a:latin typeface="Arial" charset="0"/>
                <a:ea typeface="ＭＳ Ｐゴシック" charset="-128"/>
              </a:rPr>
              <a:t>ThreadPoolExecutor</a:t>
            </a:r>
            <a:endParaRPr lang="en-US" altLang="x-none" sz="1200" b="1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b="1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b="1" dirty="0" err="1">
                <a:latin typeface="Arial" charset="0"/>
                <a:ea typeface="ＭＳ Ｐゴシック" charset="-128"/>
              </a:rPr>
              <a:t>ScheduledThreadPoolExecutor</a:t>
            </a:r>
            <a:endParaRPr lang="en-US" altLang="x-none" sz="1200" b="1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AbstractExecutorService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Executors</a:t>
            </a: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FutureTask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ExecutorCompletionService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400" b="1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Queues</a:t>
            </a:r>
            <a:endParaRPr lang="en-US" altLang="x-none" sz="1200" b="1" dirty="0">
              <a:solidFill>
                <a:srgbClr val="FF0000"/>
              </a:solidFill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BlockingQueue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ConcurrentLinkedQueue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LinkedBlockingQueue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ArrayBlockingQueue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SynchronousQueue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PriorityBlockingQueue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DelayQueue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</p:txBody>
      </p:sp>
      <p:sp>
        <p:nvSpPr>
          <p:cNvPr id="1361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5DCF52-8556-BC42-A62C-9D5840A46C3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4267200" y="1568450"/>
            <a:ext cx="4572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 b="1">
                <a:solidFill>
                  <a:srgbClr val="FF0000"/>
                </a:solidFill>
                <a:latin typeface="Arial" charset="0"/>
              </a:rPr>
              <a:t>Concurrent Collections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ConcurrentMap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ConcurrentHashMap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CopyOnWriteArray{List,Set}</a:t>
            </a:r>
          </a:p>
          <a:p>
            <a:pPr algn="l" eaLnBrk="1" hangingPunct="1"/>
            <a:r>
              <a:rPr lang="en-US" altLang="x-none" sz="1400" b="1">
                <a:solidFill>
                  <a:srgbClr val="FF0000"/>
                </a:solidFill>
                <a:latin typeface="Arial" charset="0"/>
              </a:rPr>
              <a:t>Synchronizers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CountDownLatch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Semaphore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Exchanger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CyclicBarrier</a:t>
            </a:r>
          </a:p>
          <a:p>
            <a:pPr algn="l" eaLnBrk="1" hangingPunct="1"/>
            <a:r>
              <a:rPr lang="en-US" altLang="x-none" sz="1400" b="1">
                <a:solidFill>
                  <a:srgbClr val="FF0000"/>
                </a:solidFill>
                <a:latin typeface="Arial" charset="0"/>
              </a:rPr>
              <a:t>Locks: java.util.concurrent.locks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Lock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Condition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ReadWriteLock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AbstractQueuedSynchronizer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LockSupport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ReentrantLock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ReentrantReadWriteLock</a:t>
            </a:r>
          </a:p>
          <a:p>
            <a:pPr algn="l" eaLnBrk="1" hangingPunct="1"/>
            <a:r>
              <a:rPr lang="en-US" altLang="x-none" sz="1400" b="1">
                <a:solidFill>
                  <a:srgbClr val="FF0000"/>
                </a:solidFill>
                <a:latin typeface="Arial" charset="0"/>
              </a:rPr>
              <a:t>Atomics: java.util.concurrent.atomic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Atomic[Type]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Atomic[Type]Array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Atomic[Type]FieldUpdater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Atomic{Markable,Stampable}Reference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3581400" y="6400800"/>
            <a:ext cx="289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See jcf slides for a tutorial.</a:t>
            </a:r>
          </a:p>
        </p:txBody>
      </p:sp>
    </p:spTree>
    <p:extLst>
      <p:ext uri="{BB962C8B-B14F-4D97-AF65-F5344CB8AC3E}">
        <p14:creationId xmlns:p14="http://schemas.microsoft.com/office/powerpoint/2010/main" val="2024210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Correctness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2928938" cy="49149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Threaded programs are typically more complex.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types of properties do you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analyze to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verify server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correctness?</a:t>
            </a:r>
          </a:p>
        </p:txBody>
      </p:sp>
      <p:sp>
        <p:nvSpPr>
          <p:cNvPr id="138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DFA613F-37BD-5E49-B31F-FA90DB5E3E0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8244" name="Rectangle 34"/>
          <p:cNvSpPr>
            <a:spLocks noChangeArrowheads="1"/>
          </p:cNvSpPr>
          <p:nvPr/>
        </p:nvSpPr>
        <p:spPr bwMode="auto">
          <a:xfrm>
            <a:off x="3505200" y="3864421"/>
            <a:ext cx="54864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// master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void run() {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while (true) {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Socket con =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welcomeSocket.accept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    synchronize(Q) {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Q.add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(con);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FF0000"/>
                </a:solidFill>
                <a:latin typeface="Courier New" charset="0"/>
              </a:rPr>
              <a:t>Q.notifyAll</a:t>
            </a: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();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    } // end of sync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} // end of while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} // end of run()</a:t>
            </a:r>
          </a:p>
        </p:txBody>
      </p:sp>
      <p:sp>
        <p:nvSpPr>
          <p:cNvPr id="138245" name="Rectangle 4"/>
          <p:cNvSpPr>
            <a:spLocks noChangeArrowheads="1"/>
          </p:cNvSpPr>
          <p:nvPr/>
        </p:nvSpPr>
        <p:spPr bwMode="auto">
          <a:xfrm>
            <a:off x="3505200" y="228600"/>
            <a:ext cx="5486400" cy="35394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// worker</a:t>
            </a: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void run() {</a:t>
            </a: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while (true) {</a:t>
            </a: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// get next request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Socket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= null;</a:t>
            </a: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synchronized(Q) {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while (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Q.isEmpty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()) {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altLang="x-none" sz="1600" dirty="0" err="1">
                <a:solidFill>
                  <a:srgbClr val="FF0000"/>
                </a:solidFill>
                <a:latin typeface="Courier New" charset="0"/>
              </a:rPr>
              <a:t>Q.wait</a:t>
            </a: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();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} // end of while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Q.remove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} // end of sync</a:t>
            </a: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// process request in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myConn</a:t>
            </a:r>
            <a:endParaRPr lang="en-US" altLang="x-none" sz="1600" dirty="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} // end of while</a:t>
            </a: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} // end of run()</a:t>
            </a:r>
          </a:p>
        </p:txBody>
      </p:sp>
    </p:spTree>
    <p:extLst>
      <p:ext uri="{BB962C8B-B14F-4D97-AF65-F5344CB8AC3E}">
        <p14:creationId xmlns:p14="http://schemas.microsoft.com/office/powerpoint/2010/main" val="597522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Key Correctness Properties</a:t>
            </a:r>
          </a:p>
        </p:txBody>
      </p:sp>
      <p:sp>
        <p:nvSpPr>
          <p:cNvPr id="140290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Safety</a:t>
            </a: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Liveness (progress)</a:t>
            </a: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Fairness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For example, in some settings, a designer may want the threads to share load equally</a:t>
            </a:r>
          </a:p>
        </p:txBody>
      </p:sp>
      <p:sp>
        <p:nvSpPr>
          <p:cNvPr id="140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E05FCC9-B39B-E447-AD5D-72F1DA6C885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6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Admin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ＭＳ Ｐゴシック" charset="-128"/>
              </a:rPr>
              <a:t>Lab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assignment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2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due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on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Oct.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28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ＭＳ Ｐゴシック" charset="-128"/>
              </a:rPr>
              <a:t>Lab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a</a:t>
            </a:r>
            <a:r>
              <a:rPr lang="en-US" altLang="x-none" sz="2400" dirty="0">
                <a:ea typeface="ＭＳ Ｐゴシック" charset="-128"/>
              </a:rPr>
              <a:t>ssignment </a:t>
            </a:r>
            <a:r>
              <a:rPr lang="en-US" altLang="zh-CN" sz="2400" dirty="0">
                <a:ea typeface="ＭＳ Ｐゴシック" charset="-128"/>
              </a:rPr>
              <a:t>4</a:t>
            </a:r>
            <a:r>
              <a:rPr lang="en-US" altLang="x-none" sz="2400" dirty="0">
                <a:ea typeface="ＭＳ Ｐゴシック" charset="-128"/>
              </a:rPr>
              <a:t> (</a:t>
            </a:r>
            <a:r>
              <a:rPr lang="en-US" altLang="zh-CN" sz="2400" dirty="0">
                <a:ea typeface="ＭＳ Ｐゴシック" charset="-128"/>
              </a:rPr>
              <a:t>Web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server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-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p</a:t>
            </a:r>
            <a:r>
              <a:rPr lang="en-US" altLang="x-none" sz="2400" dirty="0">
                <a:ea typeface="ＭＳ Ｐゴシック" charset="-128"/>
              </a:rPr>
              <a:t>art 2) to be posted later </a:t>
            </a:r>
            <a:r>
              <a:rPr lang="en-US" altLang="zh-CN" sz="2400" dirty="0">
                <a:ea typeface="ＭＳ Ｐゴシック" charset="-128"/>
              </a:rPr>
              <a:t>this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week</a:t>
            </a:r>
            <a:r>
              <a:rPr lang="en-US" altLang="x-none" sz="2400" dirty="0">
                <a:ea typeface="ＭＳ Ｐゴシック" charset="-128"/>
              </a:rPr>
              <a:t>.</a:t>
            </a:r>
          </a:p>
          <a:p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Date for exam 1?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Nov. 1</a:t>
            </a:r>
            <a:r>
              <a:rPr lang="en-US" altLang="zh-CN" sz="2000" dirty="0">
                <a:ea typeface="ＭＳ Ｐゴシック" charset="-128"/>
              </a:rPr>
              <a:t>1</a:t>
            </a:r>
            <a:r>
              <a:rPr lang="zh-CN" altLang="en-US" sz="2000" dirty="0">
                <a:ea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</a:rPr>
              <a:t>(4:40-6:20pm,</a:t>
            </a:r>
            <a:r>
              <a:rPr lang="zh-CN" altLang="en-US" sz="2000" dirty="0">
                <a:ea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</a:rPr>
              <a:t>lab</a:t>
            </a:r>
            <a:r>
              <a:rPr lang="zh-CN" altLang="en-US" sz="2000" dirty="0">
                <a:ea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</a:rPr>
              <a:t>class)</a:t>
            </a:r>
            <a:r>
              <a:rPr lang="en-US" altLang="x-none" sz="2000" dirty="0">
                <a:ea typeface="ＭＳ Ｐゴシック" charset="-128"/>
              </a:rPr>
              <a:t>, </a:t>
            </a:r>
            <a:r>
              <a:rPr lang="en-US" altLang="zh-CN" sz="2000" dirty="0">
                <a:ea typeface="ＭＳ Ｐゴシック" charset="-128"/>
              </a:rPr>
              <a:t>12</a:t>
            </a:r>
            <a:r>
              <a:rPr lang="zh-CN" altLang="en-US" sz="2000" dirty="0">
                <a:ea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</a:rPr>
              <a:t>(7:10-8:50pm)</a:t>
            </a:r>
            <a:r>
              <a:rPr lang="en-US" altLang="x-none" sz="2000" dirty="0">
                <a:ea typeface="ＭＳ Ｐゴシック" charset="-128"/>
              </a:rPr>
              <a:t>, </a:t>
            </a:r>
            <a:r>
              <a:rPr lang="en-US" altLang="zh-CN" sz="2000" dirty="0">
                <a:ea typeface="ＭＳ Ｐゴシック" charset="-128"/>
              </a:rPr>
              <a:t>13</a:t>
            </a:r>
            <a:r>
              <a:rPr lang="en-US" altLang="x-none" sz="2000" dirty="0">
                <a:ea typeface="ＭＳ Ｐゴシック" charset="-128"/>
              </a:rPr>
              <a:t>?</a:t>
            </a:r>
          </a:p>
          <a:p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1750" y="6324600"/>
            <a:ext cx="3956050" cy="455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23255FF-93A4-864B-BDE9-CA4D9009971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Safety Properties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safety properties?</a:t>
            </a:r>
            <a:br>
              <a:rPr lang="en-US" altLang="x-none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No read/write; write/write conflicts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holding lock Q before reading or modifying shared data Q and </a:t>
            </a:r>
            <a:r>
              <a:rPr lang="en-US" altLang="x-none" dirty="0" err="1">
                <a:ea typeface="ＭＳ Ｐゴシック" charset="-128"/>
              </a:rPr>
              <a:t>Q.wait_list</a:t>
            </a:r>
            <a:endParaRPr lang="en-US" altLang="x-none" dirty="0">
              <a:ea typeface="ＭＳ Ｐゴシック" charset="-128"/>
            </a:endParaRPr>
          </a:p>
          <a:p>
            <a:pPr lvl="2"/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Q.remove</a:t>
            </a:r>
            <a:r>
              <a:rPr lang="en-US" altLang="x-none" dirty="0">
                <a:ea typeface="ＭＳ Ｐゴシック" charset="-128"/>
              </a:rPr>
              <a:t>() is not on an empty queue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There are formal techniques to model server programs and analyze their properties, but we will use basic analysis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This is enough in many cases</a:t>
            </a:r>
          </a:p>
        </p:txBody>
      </p:sp>
      <p:sp>
        <p:nvSpPr>
          <p:cNvPr id="142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0A28F4-9C92-9F45-B5D0-B0CC7712BDB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0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Make Program Explicit</a:t>
            </a:r>
          </a:p>
        </p:txBody>
      </p:sp>
      <p:sp>
        <p:nvSpPr>
          <p:cNvPr id="14438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5F3364F-2193-3F4E-AA43-FB4B8CBCFE6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4387" name="Rectangle 34"/>
          <p:cNvSpPr>
            <a:spLocks noChangeArrowheads="1"/>
          </p:cNvSpPr>
          <p:nvPr/>
        </p:nvSpPr>
        <p:spPr bwMode="auto">
          <a:xfrm>
            <a:off x="1219200" y="1524000"/>
            <a:ext cx="59436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// dispatcher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void run() {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while (true) {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Socket con =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welcomeSocket.accept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      synchronize(Q) {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Q.add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(con);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  </a:t>
            </a:r>
            <a:r>
              <a:rPr lang="en-US" altLang="x-none" sz="1600" dirty="0" err="1">
                <a:solidFill>
                  <a:srgbClr val="FF0000"/>
                </a:solidFill>
                <a:latin typeface="Courier New" charset="0"/>
              </a:rPr>
              <a:t>Q.notifyAll</a:t>
            </a: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();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      } // end of sync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} // end of while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} // end of run()</a:t>
            </a:r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1219200" y="4230688"/>
            <a:ext cx="5943600" cy="2554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// dispatcher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void run()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while (true) {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Socket con =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welcomeSocket.accept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lock(Q)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Q.add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(con);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notify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Q.wait_list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; //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Q.notifyAll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unlock(Q);</a:t>
            </a:r>
          </a:p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} // end of while</a:t>
            </a:r>
          </a:p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} // end of run()</a:t>
            </a:r>
          </a:p>
        </p:txBody>
      </p:sp>
    </p:spTree>
    <p:extLst>
      <p:ext uri="{BB962C8B-B14F-4D97-AF65-F5344CB8AC3E}">
        <p14:creationId xmlns:p14="http://schemas.microsoft.com/office/powerpoint/2010/main" val="374942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E770FE2-D74B-7C47-99A9-33B217EDEC59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6434" name="Rectangle 4"/>
          <p:cNvSpPr>
            <a:spLocks noChangeArrowheads="1"/>
          </p:cNvSpPr>
          <p:nvPr/>
        </p:nvSpPr>
        <p:spPr bwMode="auto">
          <a:xfrm>
            <a:off x="914400" y="70340"/>
            <a:ext cx="6934200" cy="310854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// service thread</a:t>
            </a: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void run() {</a:t>
            </a: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while (true) {</a:t>
            </a: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// get next request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Socket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= null;</a:t>
            </a: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altLang="x-none" sz="1400" dirty="0">
                <a:solidFill>
                  <a:srgbClr val="FF0000"/>
                </a:solidFill>
                <a:latin typeface="Courier New" charset="0"/>
              </a:rPr>
              <a:t>synchronized(Q) { 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while (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Q.isEmpty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()) { 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   </a:t>
            </a:r>
            <a:r>
              <a:rPr lang="en-US" altLang="x-none" sz="1400" dirty="0" err="1">
                <a:solidFill>
                  <a:srgbClr val="FF0000"/>
                </a:solidFill>
                <a:latin typeface="Courier New" charset="0"/>
              </a:rPr>
              <a:t>Q.wait</a:t>
            </a:r>
            <a:r>
              <a:rPr lang="en-US" altLang="x-none" sz="1400" dirty="0">
                <a:solidFill>
                  <a:srgbClr val="FF0000"/>
                </a:solidFill>
                <a:latin typeface="Courier New" charset="0"/>
              </a:rPr>
              <a:t>();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} // end of while 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Q.remove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();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} // end of sync</a:t>
            </a: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 // process request in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endParaRPr lang="en-US" altLang="x-none" sz="1400" dirty="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} // end of while</a:t>
            </a: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3225775"/>
            <a:ext cx="6934200" cy="375487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// service thread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void run()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while (true) {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// get next request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Socket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= null;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lock(Q);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while (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Q.isEmpty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())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unlock(Q)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add to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Q.wait_list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;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yield until marked to wake; //wait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lock(Q);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} // end of while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Q.remove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unlock(Q);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// process request in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endParaRPr lang="en-US" altLang="x-none" sz="1400" dirty="0">
              <a:solidFill>
                <a:srgbClr val="000000"/>
              </a:solidFill>
              <a:latin typeface="Courier New" charset="0"/>
            </a:endParaRPr>
          </a:p>
          <a:p>
            <a:pPr marL="0" indent="0"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} // end of while</a:t>
            </a:r>
          </a:p>
          <a:p>
            <a:pPr marL="0" indent="0"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037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itle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610601" cy="1143000"/>
          </a:xfrm>
        </p:spPr>
        <p:txBody>
          <a:bodyPr/>
          <a:lstStyle/>
          <a:p>
            <a:r>
              <a:rPr lang="en-US" altLang="x-none" dirty="0">
                <a:ea typeface="ＭＳ Ｐゴシック" charset="-128"/>
              </a:rPr>
              <a:t>Statements to States (Dispatcher)</a:t>
            </a:r>
          </a:p>
        </p:txBody>
      </p:sp>
      <p:sp>
        <p:nvSpPr>
          <p:cNvPr id="14848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0658D3C-305A-AE4F-B61D-3560EB8C602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8483" name="Oval 4"/>
          <p:cNvSpPr>
            <a:spLocks noChangeArrowheads="1"/>
          </p:cNvSpPr>
          <p:nvPr/>
        </p:nvSpPr>
        <p:spPr bwMode="auto">
          <a:xfrm>
            <a:off x="762000" y="5410200"/>
            <a:ext cx="1371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d3: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</a:rPr>
              <a:t>lock</a:t>
            </a:r>
          </a:p>
        </p:txBody>
      </p:sp>
      <p:sp>
        <p:nvSpPr>
          <p:cNvPr id="148484" name="Rectangle 34"/>
          <p:cNvSpPr>
            <a:spLocks noChangeArrowheads="1"/>
          </p:cNvSpPr>
          <p:nvPr/>
        </p:nvSpPr>
        <p:spPr bwMode="auto">
          <a:xfrm>
            <a:off x="1600200" y="1981200"/>
            <a:ext cx="6019800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// dispatcher  </a:t>
            </a:r>
          </a:p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void run()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while (true) {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Socket con =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welcomeSocket.accept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lock(Q)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Q.add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(con);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notify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Q.wait_list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; //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Q.notifyAll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unlock(Q);</a:t>
            </a:r>
          </a:p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} // end of while</a:t>
            </a:r>
          </a:p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} // end of run()</a:t>
            </a:r>
          </a:p>
        </p:txBody>
      </p:sp>
      <p:sp>
        <p:nvSpPr>
          <p:cNvPr id="148485" name="Oval 6"/>
          <p:cNvSpPr>
            <a:spLocks noChangeArrowheads="1"/>
          </p:cNvSpPr>
          <p:nvPr/>
        </p:nvSpPr>
        <p:spPr bwMode="auto">
          <a:xfrm>
            <a:off x="2590800" y="5410200"/>
            <a:ext cx="12954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d4: 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 err="1">
                <a:solidFill>
                  <a:srgbClr val="000000"/>
                </a:solidFill>
              </a:rPr>
              <a:t>Q.add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148486" name="Oval 8"/>
          <p:cNvSpPr>
            <a:spLocks noChangeArrowheads="1"/>
          </p:cNvSpPr>
          <p:nvPr/>
        </p:nvSpPr>
        <p:spPr bwMode="auto">
          <a:xfrm>
            <a:off x="4343400" y="5410200"/>
            <a:ext cx="1371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d5: 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 err="1">
                <a:solidFill>
                  <a:srgbClr val="000000"/>
                </a:solidFill>
              </a:rPr>
              <a:t>Qwl.notify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148487" name="Oval 9"/>
          <p:cNvSpPr>
            <a:spLocks noChangeArrowheads="1"/>
          </p:cNvSpPr>
          <p:nvPr/>
        </p:nvSpPr>
        <p:spPr bwMode="auto">
          <a:xfrm>
            <a:off x="6705600" y="5334000"/>
            <a:ext cx="12954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d6: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</a:rPr>
              <a:t>unlock</a:t>
            </a:r>
          </a:p>
        </p:txBody>
      </p:sp>
      <p:cxnSp>
        <p:nvCxnSpPr>
          <p:cNvPr id="148488" name="Straight Arrow Connector 11"/>
          <p:cNvCxnSpPr>
            <a:cxnSpLocks noChangeShapeType="1"/>
            <a:stCxn id="148483" idx="6"/>
            <a:endCxn id="148485" idx="2"/>
          </p:cNvCxnSpPr>
          <p:nvPr/>
        </p:nvCxnSpPr>
        <p:spPr bwMode="auto">
          <a:xfrm>
            <a:off x="2133600" y="60198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89" name="Straight Arrow Connector 13"/>
          <p:cNvCxnSpPr>
            <a:cxnSpLocks noChangeShapeType="1"/>
            <a:stCxn id="148485" idx="6"/>
            <a:endCxn id="148486" idx="2"/>
          </p:cNvCxnSpPr>
          <p:nvPr/>
        </p:nvCxnSpPr>
        <p:spPr bwMode="auto">
          <a:xfrm>
            <a:off x="3886200" y="60198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0" name="Straight Arrow Connector 15"/>
          <p:cNvCxnSpPr>
            <a:cxnSpLocks noChangeShapeType="1"/>
            <a:stCxn id="148486" idx="6"/>
            <a:endCxn id="148487" idx="2"/>
          </p:cNvCxnSpPr>
          <p:nvPr/>
        </p:nvCxnSpPr>
        <p:spPr bwMode="auto">
          <a:xfrm flipV="1">
            <a:off x="5715000" y="5981700"/>
            <a:ext cx="990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88483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Statements to States (Service)</a:t>
            </a:r>
          </a:p>
        </p:txBody>
      </p:sp>
      <p:sp>
        <p:nvSpPr>
          <p:cNvPr id="1505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7DC070B-6F35-7840-83AD-BD17BEA5406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0531" name="Rectangle 4"/>
          <p:cNvSpPr>
            <a:spLocks noChangeArrowheads="1"/>
          </p:cNvSpPr>
          <p:nvPr/>
        </p:nvSpPr>
        <p:spPr bwMode="auto">
          <a:xfrm>
            <a:off x="1066800" y="1387475"/>
            <a:ext cx="6934200" cy="31083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indent="0"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while (true) {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// get next request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Socket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= null;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lock(Q);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while (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Q.isEmpty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())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  unlock(Q)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  add to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Q.wait_list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;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  yield; //wait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  lock(Q);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} // end of while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isEmpty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Q.remove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unlock(Q);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// process request in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endParaRPr lang="en-US" altLang="x-none" sz="1400" dirty="0">
              <a:solidFill>
                <a:srgbClr val="000000"/>
              </a:solidFill>
              <a:latin typeface="Courier New" charset="0"/>
            </a:endParaRPr>
          </a:p>
          <a:p>
            <a:pPr marL="0" indent="0"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} // end of while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4007" y="4572000"/>
            <a:ext cx="8439150" cy="2286000"/>
            <a:chOff x="84007" y="4572000"/>
            <a:chExt cx="8439150" cy="2286000"/>
          </a:xfrm>
        </p:grpSpPr>
        <p:sp>
          <p:nvSpPr>
            <p:cNvPr id="150533" name="Oval 5"/>
            <p:cNvSpPr>
              <a:spLocks noChangeArrowheads="1"/>
            </p:cNvSpPr>
            <p:nvPr/>
          </p:nvSpPr>
          <p:spPr bwMode="auto">
            <a:xfrm>
              <a:off x="1531807" y="4582983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s2: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sp>
          <p:nvSpPr>
            <p:cNvPr id="150534" name="Oval 6"/>
            <p:cNvSpPr>
              <a:spLocks noChangeArrowheads="1"/>
            </p:cNvSpPr>
            <p:nvPr/>
          </p:nvSpPr>
          <p:spPr bwMode="auto">
            <a:xfrm>
              <a:off x="3055807" y="4572000"/>
              <a:ext cx="120015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s3: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Q.isEmpty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150535" name="Oval 7"/>
            <p:cNvSpPr>
              <a:spLocks noChangeArrowheads="1"/>
            </p:cNvSpPr>
            <p:nvPr/>
          </p:nvSpPr>
          <p:spPr bwMode="auto">
            <a:xfrm>
              <a:off x="48655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s4: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sp>
          <p:nvSpPr>
            <p:cNvPr id="150536" name="Oval 8"/>
            <p:cNvSpPr>
              <a:spLocks noChangeArrowheads="1"/>
            </p:cNvSpPr>
            <p:nvPr/>
          </p:nvSpPr>
          <p:spPr bwMode="auto">
            <a:xfrm>
              <a:off x="68467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s5: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add </a:t>
              </a:r>
              <a:r>
                <a:rPr lang="en-US" altLang="x-none" sz="2000" dirty="0" err="1">
                  <a:solidFill>
                    <a:srgbClr val="000000"/>
                  </a:solidFill>
                </a:rPr>
                <a:t>Qwl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150537" name="Straight Arrow Connector 9"/>
            <p:cNvCxnSpPr>
              <a:cxnSpLocks noChangeShapeType="1"/>
              <a:stCxn id="150533" idx="6"/>
              <a:endCxn id="150534" idx="2"/>
            </p:cNvCxnSpPr>
            <p:nvPr/>
          </p:nvCxnSpPr>
          <p:spPr bwMode="auto">
            <a:xfrm flipV="1">
              <a:off x="2598607" y="5067300"/>
              <a:ext cx="4572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38" name="Straight Arrow Connector 10"/>
            <p:cNvCxnSpPr>
              <a:cxnSpLocks noChangeShapeType="1"/>
              <a:stCxn id="150534" idx="6"/>
              <a:endCxn id="150535" idx="2"/>
            </p:cNvCxnSpPr>
            <p:nvPr/>
          </p:nvCxnSpPr>
          <p:spPr bwMode="auto">
            <a:xfrm>
              <a:off x="4255957" y="5067300"/>
              <a:ext cx="609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39" name="Straight Arrow Connector 11"/>
            <p:cNvCxnSpPr>
              <a:cxnSpLocks noChangeShapeType="1"/>
              <a:stCxn id="150535" idx="6"/>
              <a:endCxn id="150536" idx="2"/>
            </p:cNvCxnSpPr>
            <p:nvPr/>
          </p:nvCxnSpPr>
          <p:spPr bwMode="auto">
            <a:xfrm>
              <a:off x="5932357" y="5067300"/>
              <a:ext cx="914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540" name="Oval 17"/>
            <p:cNvSpPr>
              <a:spLocks noChangeArrowheads="1"/>
            </p:cNvSpPr>
            <p:nvPr/>
          </p:nvSpPr>
          <p:spPr bwMode="auto">
            <a:xfrm>
              <a:off x="74563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s6: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yield</a:t>
              </a:r>
            </a:p>
          </p:txBody>
        </p:sp>
        <p:sp>
          <p:nvSpPr>
            <p:cNvPr id="150541" name="Oval 19"/>
            <p:cNvSpPr>
              <a:spLocks noChangeArrowheads="1"/>
            </p:cNvSpPr>
            <p:nvPr/>
          </p:nvSpPr>
          <p:spPr bwMode="auto">
            <a:xfrm>
              <a:off x="5779957" y="5801360"/>
              <a:ext cx="1066800" cy="10566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s7: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cxnSp>
          <p:nvCxnSpPr>
            <p:cNvPr id="150542" name="Straight Arrow Connector 21"/>
            <p:cNvCxnSpPr>
              <a:cxnSpLocks noChangeShapeType="1"/>
              <a:stCxn id="150536" idx="5"/>
              <a:endCxn id="150540" idx="0"/>
            </p:cNvCxnSpPr>
            <p:nvPr/>
          </p:nvCxnSpPr>
          <p:spPr bwMode="auto">
            <a:xfrm rot="16200000" flipH="1">
              <a:off x="7648607" y="5526250"/>
              <a:ext cx="449870" cy="2324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3" name="Straight Arrow Connector 23"/>
            <p:cNvCxnSpPr>
              <a:cxnSpLocks noChangeShapeType="1"/>
              <a:stCxn id="150540" idx="2"/>
              <a:endCxn id="150541" idx="6"/>
            </p:cNvCxnSpPr>
            <p:nvPr/>
          </p:nvCxnSpPr>
          <p:spPr bwMode="auto">
            <a:xfrm rot="10800000">
              <a:off x="6846757" y="6329680"/>
              <a:ext cx="609600" cy="330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4" name="Straight Arrow Connector 25"/>
            <p:cNvCxnSpPr>
              <a:cxnSpLocks noChangeShapeType="1"/>
              <a:stCxn id="150541" idx="2"/>
              <a:endCxn id="150534" idx="5"/>
            </p:cNvCxnSpPr>
            <p:nvPr/>
          </p:nvCxnSpPr>
          <p:spPr bwMode="auto">
            <a:xfrm rot="10800000">
              <a:off x="4080199" y="5417530"/>
              <a:ext cx="1699758" cy="91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545" name="Oval 26"/>
            <p:cNvSpPr>
              <a:spLocks noChangeArrowheads="1"/>
            </p:cNvSpPr>
            <p:nvPr/>
          </p:nvSpPr>
          <p:spPr bwMode="auto">
            <a:xfrm>
              <a:off x="30367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s9: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Q.remove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150546" name="Straight Arrow Connector 28"/>
            <p:cNvCxnSpPr>
              <a:cxnSpLocks noChangeShapeType="1"/>
              <a:stCxn id="150534" idx="4"/>
              <a:endCxn id="150545" idx="0"/>
            </p:cNvCxnSpPr>
            <p:nvPr/>
          </p:nvCxnSpPr>
          <p:spPr bwMode="auto">
            <a:xfrm rot="5400000">
              <a:off x="3460620" y="5672138"/>
              <a:ext cx="304800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547" name="Oval 29"/>
            <p:cNvSpPr>
              <a:spLocks noChangeArrowheads="1"/>
            </p:cNvSpPr>
            <p:nvPr/>
          </p:nvSpPr>
          <p:spPr bwMode="auto">
            <a:xfrm>
              <a:off x="1427031" y="5867400"/>
              <a:ext cx="1000125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s10: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cxnSp>
          <p:nvCxnSpPr>
            <p:cNvPr id="150548" name="Straight Arrow Connector 31"/>
            <p:cNvCxnSpPr>
              <a:cxnSpLocks noChangeShapeType="1"/>
              <a:stCxn id="150545" idx="2"/>
              <a:endCxn id="150547" idx="6"/>
            </p:cNvCxnSpPr>
            <p:nvPr/>
          </p:nvCxnSpPr>
          <p:spPr bwMode="auto">
            <a:xfrm rot="10800000">
              <a:off x="2427157" y="6362700"/>
              <a:ext cx="609601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Arrow Connector 21"/>
            <p:cNvCxnSpPr>
              <a:cxnSpLocks noChangeShapeType="1"/>
              <a:stCxn id="150547" idx="1"/>
              <a:endCxn id="27" idx="5"/>
            </p:cNvCxnSpPr>
            <p:nvPr/>
          </p:nvCxnSpPr>
          <p:spPr bwMode="auto">
            <a:xfrm flipH="1" flipV="1">
              <a:off x="994578" y="5417530"/>
              <a:ext cx="578918" cy="5949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Rectangle 3"/>
            <p:cNvSpPr/>
            <p:nvPr/>
          </p:nvSpPr>
          <p:spPr>
            <a:xfrm>
              <a:off x="4269651" y="4689156"/>
              <a:ext cx="5822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true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 rot="17371783">
              <a:off x="2901750" y="5554903"/>
              <a:ext cx="6671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false</a:t>
              </a:r>
              <a:endParaRPr lang="en-US" dirty="0"/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8400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s1:</a:t>
              </a:r>
            </a:p>
          </p:txBody>
        </p:sp>
        <p:cxnSp>
          <p:nvCxnSpPr>
            <p:cNvPr id="33" name="Straight Arrow Connector 9"/>
            <p:cNvCxnSpPr>
              <a:cxnSpLocks noChangeShapeType="1"/>
              <a:stCxn id="27" idx="6"/>
              <a:endCxn id="150533" idx="2"/>
            </p:cNvCxnSpPr>
            <p:nvPr/>
          </p:nvCxnSpPr>
          <p:spPr bwMode="auto">
            <a:xfrm>
              <a:off x="1150807" y="5067300"/>
              <a:ext cx="3810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06079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Check Safety</a:t>
            </a:r>
          </a:p>
        </p:txBody>
      </p:sp>
      <p:sp>
        <p:nvSpPr>
          <p:cNvPr id="15257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22762D4-4B7F-CD44-A256-F4AE54F55D1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2579" name="Oval 4"/>
          <p:cNvSpPr>
            <a:spLocks noChangeArrowheads="1"/>
          </p:cNvSpPr>
          <p:nvPr/>
        </p:nvSpPr>
        <p:spPr bwMode="auto">
          <a:xfrm>
            <a:off x="685800" y="1676400"/>
            <a:ext cx="1371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d3: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</a:rPr>
              <a:t>lock</a:t>
            </a:r>
          </a:p>
        </p:txBody>
      </p:sp>
      <p:sp>
        <p:nvSpPr>
          <p:cNvPr id="152580" name="Oval 5"/>
          <p:cNvSpPr>
            <a:spLocks noChangeArrowheads="1"/>
          </p:cNvSpPr>
          <p:nvPr/>
        </p:nvSpPr>
        <p:spPr bwMode="auto">
          <a:xfrm>
            <a:off x="2514600" y="1676400"/>
            <a:ext cx="12954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d4: 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 err="1">
                <a:solidFill>
                  <a:srgbClr val="000000"/>
                </a:solidFill>
              </a:rPr>
              <a:t>Q.add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152581" name="Oval 6"/>
          <p:cNvSpPr>
            <a:spLocks noChangeArrowheads="1"/>
          </p:cNvSpPr>
          <p:nvPr/>
        </p:nvSpPr>
        <p:spPr bwMode="auto">
          <a:xfrm>
            <a:off x="4267200" y="1676400"/>
            <a:ext cx="1371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d5: 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 err="1">
                <a:solidFill>
                  <a:srgbClr val="000000"/>
                </a:solidFill>
              </a:rPr>
              <a:t>Qwl.notify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152582" name="Oval 7"/>
          <p:cNvSpPr>
            <a:spLocks noChangeArrowheads="1"/>
          </p:cNvSpPr>
          <p:nvPr/>
        </p:nvSpPr>
        <p:spPr bwMode="auto">
          <a:xfrm>
            <a:off x="6629400" y="1600200"/>
            <a:ext cx="12954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d6: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</a:rPr>
              <a:t>unlock</a:t>
            </a:r>
          </a:p>
        </p:txBody>
      </p:sp>
      <p:cxnSp>
        <p:nvCxnSpPr>
          <p:cNvPr id="152583" name="Straight Arrow Connector 8"/>
          <p:cNvCxnSpPr>
            <a:cxnSpLocks noChangeShapeType="1"/>
            <a:stCxn id="152579" idx="6"/>
            <a:endCxn id="152580" idx="2"/>
          </p:cNvCxnSpPr>
          <p:nvPr/>
        </p:nvCxnSpPr>
        <p:spPr bwMode="auto">
          <a:xfrm>
            <a:off x="2057400" y="22860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84" name="Straight Arrow Connector 9"/>
          <p:cNvCxnSpPr>
            <a:cxnSpLocks noChangeShapeType="1"/>
            <a:stCxn id="152580" idx="6"/>
            <a:endCxn id="152581" idx="2"/>
          </p:cNvCxnSpPr>
          <p:nvPr/>
        </p:nvCxnSpPr>
        <p:spPr bwMode="auto">
          <a:xfrm>
            <a:off x="3810000" y="22860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85" name="Straight Arrow Connector 10"/>
          <p:cNvCxnSpPr>
            <a:cxnSpLocks noChangeShapeType="1"/>
            <a:stCxn id="152581" idx="6"/>
            <a:endCxn id="152582" idx="2"/>
          </p:cNvCxnSpPr>
          <p:nvPr/>
        </p:nvCxnSpPr>
        <p:spPr bwMode="auto">
          <a:xfrm flipV="1">
            <a:off x="5638800" y="2247900"/>
            <a:ext cx="990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486400" y="2743200"/>
            <a:ext cx="1680229" cy="1440470"/>
            <a:chOff x="5486400" y="2743201"/>
            <a:chExt cx="1680425" cy="1440470"/>
          </a:xfrm>
        </p:grpSpPr>
        <p:cxnSp>
          <p:nvCxnSpPr>
            <p:cNvPr id="152603" name="Straight Connector 29"/>
            <p:cNvCxnSpPr>
              <a:cxnSpLocks noChangeShapeType="1"/>
              <a:endCxn id="34" idx="1"/>
            </p:cNvCxnSpPr>
            <p:nvPr/>
          </p:nvCxnSpPr>
          <p:spPr bwMode="auto">
            <a:xfrm>
              <a:off x="5486400" y="2743201"/>
              <a:ext cx="1680425" cy="144047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2604" name="Rectangle 31"/>
            <p:cNvSpPr>
              <a:spLocks noChangeArrowheads="1"/>
            </p:cNvSpPr>
            <p:nvPr/>
          </p:nvSpPr>
          <p:spPr bwMode="auto">
            <a:xfrm>
              <a:off x="6201459" y="3085728"/>
              <a:ext cx="9653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2000">
                  <a:solidFill>
                    <a:srgbClr val="FF0000"/>
                  </a:solidFill>
                </a:rPr>
                <a:t>conflict</a:t>
              </a:r>
              <a:endParaRPr lang="en-US" altLang="x-none" sz="1600">
                <a:solidFill>
                  <a:srgbClr val="FF0000"/>
                </a:solidFill>
                <a:latin typeface="Arial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47650" y="4038600"/>
            <a:ext cx="8439150" cy="2286000"/>
            <a:chOff x="84007" y="4572000"/>
            <a:chExt cx="8439150" cy="2286000"/>
          </a:xfrm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1531807" y="4582983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s2: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3055807" y="4572000"/>
              <a:ext cx="120015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s3: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Q.isEmpty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48655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s4: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sp>
          <p:nvSpPr>
            <p:cNvPr id="34" name="Oval 8"/>
            <p:cNvSpPr>
              <a:spLocks noChangeArrowheads="1"/>
            </p:cNvSpPr>
            <p:nvPr/>
          </p:nvSpPr>
          <p:spPr bwMode="auto">
            <a:xfrm>
              <a:off x="68467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s5: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add </a:t>
              </a:r>
              <a:r>
                <a:rPr lang="en-US" altLang="x-none" sz="2000" dirty="0" err="1">
                  <a:solidFill>
                    <a:srgbClr val="000000"/>
                  </a:solidFill>
                </a:rPr>
                <a:t>Qwl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35" name="Straight Arrow Connector 9"/>
            <p:cNvCxnSpPr>
              <a:cxnSpLocks noChangeShapeType="1"/>
            </p:cNvCxnSpPr>
            <p:nvPr/>
          </p:nvCxnSpPr>
          <p:spPr bwMode="auto">
            <a:xfrm flipV="1">
              <a:off x="2598607" y="5067300"/>
              <a:ext cx="4572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Arrow Connector 10"/>
            <p:cNvCxnSpPr>
              <a:cxnSpLocks noChangeShapeType="1"/>
            </p:cNvCxnSpPr>
            <p:nvPr/>
          </p:nvCxnSpPr>
          <p:spPr bwMode="auto">
            <a:xfrm>
              <a:off x="4255957" y="5067300"/>
              <a:ext cx="609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Arrow Connector 11"/>
            <p:cNvCxnSpPr>
              <a:cxnSpLocks noChangeShapeType="1"/>
            </p:cNvCxnSpPr>
            <p:nvPr/>
          </p:nvCxnSpPr>
          <p:spPr bwMode="auto">
            <a:xfrm>
              <a:off x="5932357" y="5067300"/>
              <a:ext cx="914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7"/>
            <p:cNvSpPr>
              <a:spLocks noChangeArrowheads="1"/>
            </p:cNvSpPr>
            <p:nvPr/>
          </p:nvSpPr>
          <p:spPr bwMode="auto">
            <a:xfrm>
              <a:off x="74563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s6: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yield</a:t>
              </a:r>
            </a:p>
          </p:txBody>
        </p:sp>
        <p:sp>
          <p:nvSpPr>
            <p:cNvPr id="39" name="Oval 19"/>
            <p:cNvSpPr>
              <a:spLocks noChangeArrowheads="1"/>
            </p:cNvSpPr>
            <p:nvPr/>
          </p:nvSpPr>
          <p:spPr bwMode="auto">
            <a:xfrm>
              <a:off x="5779957" y="5801360"/>
              <a:ext cx="1066800" cy="10566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s7: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cxnSp>
          <p:nvCxnSpPr>
            <p:cNvPr id="40" name="Straight Arrow Connector 21"/>
            <p:cNvCxnSpPr>
              <a:cxnSpLocks noChangeShapeType="1"/>
            </p:cNvCxnSpPr>
            <p:nvPr/>
          </p:nvCxnSpPr>
          <p:spPr bwMode="auto">
            <a:xfrm rot="16200000" flipH="1">
              <a:off x="7648607" y="5526250"/>
              <a:ext cx="449870" cy="2324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Arrow Connector 23"/>
            <p:cNvCxnSpPr>
              <a:cxnSpLocks noChangeShapeType="1"/>
            </p:cNvCxnSpPr>
            <p:nvPr/>
          </p:nvCxnSpPr>
          <p:spPr bwMode="auto">
            <a:xfrm rot="10800000">
              <a:off x="6846757" y="6329680"/>
              <a:ext cx="609600" cy="330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Arrow Connector 25"/>
            <p:cNvCxnSpPr>
              <a:cxnSpLocks noChangeShapeType="1"/>
            </p:cNvCxnSpPr>
            <p:nvPr/>
          </p:nvCxnSpPr>
          <p:spPr bwMode="auto">
            <a:xfrm rot="10800000">
              <a:off x="4080199" y="5417530"/>
              <a:ext cx="1699758" cy="91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Oval 26"/>
            <p:cNvSpPr>
              <a:spLocks noChangeArrowheads="1"/>
            </p:cNvSpPr>
            <p:nvPr/>
          </p:nvSpPr>
          <p:spPr bwMode="auto">
            <a:xfrm>
              <a:off x="30367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s9: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Q.remove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44" name="Straight Arrow Connector 28"/>
            <p:cNvCxnSpPr>
              <a:cxnSpLocks noChangeShapeType="1"/>
            </p:cNvCxnSpPr>
            <p:nvPr/>
          </p:nvCxnSpPr>
          <p:spPr bwMode="auto">
            <a:xfrm rot="5400000">
              <a:off x="3460620" y="5672138"/>
              <a:ext cx="304800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Oval 29"/>
            <p:cNvSpPr>
              <a:spLocks noChangeArrowheads="1"/>
            </p:cNvSpPr>
            <p:nvPr/>
          </p:nvSpPr>
          <p:spPr bwMode="auto">
            <a:xfrm>
              <a:off x="1427031" y="5867400"/>
              <a:ext cx="1000125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s10: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cxnSp>
          <p:nvCxnSpPr>
            <p:cNvPr id="46" name="Straight Arrow Connector 31"/>
            <p:cNvCxnSpPr>
              <a:cxnSpLocks noChangeShapeType="1"/>
            </p:cNvCxnSpPr>
            <p:nvPr/>
          </p:nvCxnSpPr>
          <p:spPr bwMode="auto">
            <a:xfrm rot="10800000">
              <a:off x="2427157" y="6362700"/>
              <a:ext cx="609601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Arrow Connector 46"/>
            <p:cNvCxnSpPr>
              <a:cxnSpLocks noChangeShapeType="1"/>
            </p:cNvCxnSpPr>
            <p:nvPr/>
          </p:nvCxnSpPr>
          <p:spPr bwMode="auto">
            <a:xfrm flipH="1" flipV="1">
              <a:off x="994578" y="5417530"/>
              <a:ext cx="578918" cy="5949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Rectangle 47"/>
            <p:cNvSpPr/>
            <p:nvPr/>
          </p:nvSpPr>
          <p:spPr>
            <a:xfrm>
              <a:off x="4269651" y="4689156"/>
              <a:ext cx="5822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true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 rot="17371783">
              <a:off x="2901750" y="5554903"/>
              <a:ext cx="6671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false</a:t>
              </a:r>
              <a:endParaRPr lang="en-US" dirty="0"/>
            </a:p>
          </p:txBody>
        </p:sp>
        <p:sp>
          <p:nvSpPr>
            <p:cNvPr id="50" name="Oval 5"/>
            <p:cNvSpPr>
              <a:spLocks noChangeArrowheads="1"/>
            </p:cNvSpPr>
            <p:nvPr/>
          </p:nvSpPr>
          <p:spPr bwMode="auto">
            <a:xfrm>
              <a:off x="8400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s1:</a:t>
              </a:r>
            </a:p>
          </p:txBody>
        </p:sp>
        <p:cxnSp>
          <p:nvCxnSpPr>
            <p:cNvPr id="51" name="Straight Arrow Connector 9"/>
            <p:cNvCxnSpPr>
              <a:cxnSpLocks noChangeShapeType="1"/>
            </p:cNvCxnSpPr>
            <p:nvPr/>
          </p:nvCxnSpPr>
          <p:spPr bwMode="auto">
            <a:xfrm>
              <a:off x="1150807" y="5067300"/>
              <a:ext cx="3810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1523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Real Implementation of </a:t>
            </a:r>
            <a:r>
              <a:rPr lang="en-US" altLang="x-none">
                <a:latin typeface="Courier New" charset="0"/>
                <a:ea typeface="ＭＳ Ｐゴシック" charset="-128"/>
              </a:rPr>
              <a:t>wait</a:t>
            </a:r>
          </a:p>
        </p:txBody>
      </p:sp>
      <p:sp>
        <p:nvSpPr>
          <p:cNvPr id="15462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7A14D1C-06BC-2F43-89A3-722DDFB0885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4627" name="Rectangle 4"/>
          <p:cNvSpPr>
            <a:spLocks noChangeArrowheads="1"/>
          </p:cNvSpPr>
          <p:nvPr/>
        </p:nvSpPr>
        <p:spPr bwMode="auto">
          <a:xfrm>
            <a:off x="990600" y="2354263"/>
            <a:ext cx="6934200" cy="397033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indent="0"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while (true) {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// get next request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Socket 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= null;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lock(Q);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while (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Q.isEmpty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())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b="1" dirty="0">
                <a:solidFill>
                  <a:srgbClr val="FF0000"/>
                </a:solidFill>
                <a:latin typeface="Courier New" charset="0"/>
              </a:rPr>
              <a:t>       add to </a:t>
            </a:r>
            <a:r>
              <a:rPr lang="en-US" altLang="x-none" sz="1800" b="1" dirty="0" err="1">
                <a:solidFill>
                  <a:srgbClr val="FF0000"/>
                </a:solidFill>
                <a:latin typeface="Courier New" charset="0"/>
              </a:rPr>
              <a:t>Q.wait_list</a:t>
            </a:r>
            <a:r>
              <a:rPr lang="en-US" altLang="x-none" sz="1800" b="1" dirty="0">
                <a:solidFill>
                  <a:srgbClr val="FF0000"/>
                </a:solidFill>
                <a:latin typeface="Courier New" charset="0"/>
              </a:rPr>
              <a:t>;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b="1" dirty="0">
                <a:solidFill>
                  <a:srgbClr val="FF0000"/>
                </a:solidFill>
                <a:latin typeface="Courier New" charset="0"/>
              </a:rPr>
              <a:t>       unlock(Q); after add to wait list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   yield; //wait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   lock(Q);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}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Q.remove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unlock(Q);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// process request in 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myConn</a:t>
            </a:r>
            <a:endParaRPr lang="en-US" altLang="x-none" sz="1800" dirty="0">
              <a:solidFill>
                <a:srgbClr val="000000"/>
              </a:solidFill>
              <a:latin typeface="Courier New" charset="0"/>
            </a:endParaRPr>
          </a:p>
          <a:p>
            <a:pPr marL="0" indent="0"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} // end of while</a:t>
            </a:r>
          </a:p>
        </p:txBody>
      </p:sp>
    </p:spTree>
    <p:extLst>
      <p:ext uri="{BB962C8B-B14F-4D97-AF65-F5344CB8AC3E}">
        <p14:creationId xmlns:p14="http://schemas.microsoft.com/office/powerpoint/2010/main" val="2179585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Check Safety</a:t>
            </a:r>
          </a:p>
        </p:txBody>
      </p:sp>
      <p:sp>
        <p:nvSpPr>
          <p:cNvPr id="15667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4EBAA3A-63A2-8443-BAC3-CCCBD762DD5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685800" y="1676400"/>
            <a:ext cx="1371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d3: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</a:rPr>
              <a:t>lock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2514600" y="1676400"/>
            <a:ext cx="12954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d4: 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 err="1">
                <a:solidFill>
                  <a:srgbClr val="000000"/>
                </a:solidFill>
              </a:rPr>
              <a:t>Q.add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4267200" y="1676400"/>
            <a:ext cx="1371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d5: 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 err="1">
                <a:solidFill>
                  <a:srgbClr val="000000"/>
                </a:solidFill>
              </a:rPr>
              <a:t>Qwl.notify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6629400" y="1600200"/>
            <a:ext cx="12954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d6: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</a:rPr>
              <a:t>unlock</a:t>
            </a:r>
          </a:p>
        </p:txBody>
      </p:sp>
      <p:cxnSp>
        <p:nvCxnSpPr>
          <p:cNvPr id="31" name="Straight Arrow Connector 8"/>
          <p:cNvCxnSpPr>
            <a:cxnSpLocks noChangeShapeType="1"/>
          </p:cNvCxnSpPr>
          <p:nvPr/>
        </p:nvCxnSpPr>
        <p:spPr bwMode="auto">
          <a:xfrm>
            <a:off x="2057400" y="22860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9"/>
          <p:cNvCxnSpPr>
            <a:cxnSpLocks noChangeShapeType="1"/>
          </p:cNvCxnSpPr>
          <p:nvPr/>
        </p:nvCxnSpPr>
        <p:spPr bwMode="auto">
          <a:xfrm>
            <a:off x="3810000" y="22860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10"/>
          <p:cNvCxnSpPr>
            <a:cxnSpLocks noChangeShapeType="1"/>
          </p:cNvCxnSpPr>
          <p:nvPr/>
        </p:nvCxnSpPr>
        <p:spPr bwMode="auto">
          <a:xfrm flipV="1">
            <a:off x="5638800" y="2247900"/>
            <a:ext cx="990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247650" y="4038600"/>
            <a:ext cx="8439150" cy="2286000"/>
            <a:chOff x="84007" y="4572000"/>
            <a:chExt cx="8439150" cy="2286000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1531807" y="4582983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s2: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3055807" y="4572000"/>
              <a:ext cx="120015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s3: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Q.isEmpty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48655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s4’: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add Qw1</a:t>
              </a:r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68467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s5’: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cxnSp>
          <p:nvCxnSpPr>
            <p:cNvPr id="39" name="Straight Arrow Connector 9"/>
            <p:cNvCxnSpPr>
              <a:cxnSpLocks noChangeShapeType="1"/>
            </p:cNvCxnSpPr>
            <p:nvPr/>
          </p:nvCxnSpPr>
          <p:spPr bwMode="auto">
            <a:xfrm flipV="1">
              <a:off x="2598607" y="5067300"/>
              <a:ext cx="4572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Arrow Connector 10"/>
            <p:cNvCxnSpPr>
              <a:cxnSpLocks noChangeShapeType="1"/>
            </p:cNvCxnSpPr>
            <p:nvPr/>
          </p:nvCxnSpPr>
          <p:spPr bwMode="auto">
            <a:xfrm>
              <a:off x="4255957" y="5067300"/>
              <a:ext cx="609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Arrow Connector 11"/>
            <p:cNvCxnSpPr>
              <a:cxnSpLocks noChangeShapeType="1"/>
            </p:cNvCxnSpPr>
            <p:nvPr/>
          </p:nvCxnSpPr>
          <p:spPr bwMode="auto">
            <a:xfrm>
              <a:off x="5932357" y="5067300"/>
              <a:ext cx="914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17"/>
            <p:cNvSpPr>
              <a:spLocks noChangeArrowheads="1"/>
            </p:cNvSpPr>
            <p:nvPr/>
          </p:nvSpPr>
          <p:spPr bwMode="auto">
            <a:xfrm>
              <a:off x="74563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s6: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yield</a:t>
              </a:r>
            </a:p>
          </p:txBody>
        </p:sp>
        <p:sp>
          <p:nvSpPr>
            <p:cNvPr id="43" name="Oval 19"/>
            <p:cNvSpPr>
              <a:spLocks noChangeArrowheads="1"/>
            </p:cNvSpPr>
            <p:nvPr/>
          </p:nvSpPr>
          <p:spPr bwMode="auto">
            <a:xfrm>
              <a:off x="5779957" y="5801360"/>
              <a:ext cx="1066800" cy="10566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s7: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cxnSp>
          <p:nvCxnSpPr>
            <p:cNvPr id="44" name="Straight Arrow Connector 21"/>
            <p:cNvCxnSpPr>
              <a:cxnSpLocks noChangeShapeType="1"/>
            </p:cNvCxnSpPr>
            <p:nvPr/>
          </p:nvCxnSpPr>
          <p:spPr bwMode="auto">
            <a:xfrm rot="16200000" flipH="1">
              <a:off x="7648607" y="5526250"/>
              <a:ext cx="449870" cy="2324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Arrow Connector 23"/>
            <p:cNvCxnSpPr>
              <a:cxnSpLocks noChangeShapeType="1"/>
            </p:cNvCxnSpPr>
            <p:nvPr/>
          </p:nvCxnSpPr>
          <p:spPr bwMode="auto">
            <a:xfrm rot="10800000">
              <a:off x="6846757" y="6329680"/>
              <a:ext cx="609600" cy="330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Arrow Connector 25"/>
            <p:cNvCxnSpPr>
              <a:cxnSpLocks noChangeShapeType="1"/>
            </p:cNvCxnSpPr>
            <p:nvPr/>
          </p:nvCxnSpPr>
          <p:spPr bwMode="auto">
            <a:xfrm rot="10800000">
              <a:off x="4080199" y="5417530"/>
              <a:ext cx="1699758" cy="91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Oval 26"/>
            <p:cNvSpPr>
              <a:spLocks noChangeArrowheads="1"/>
            </p:cNvSpPr>
            <p:nvPr/>
          </p:nvSpPr>
          <p:spPr bwMode="auto">
            <a:xfrm>
              <a:off x="30367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s9: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Q.remove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48" name="Straight Arrow Connector 28"/>
            <p:cNvCxnSpPr>
              <a:cxnSpLocks noChangeShapeType="1"/>
            </p:cNvCxnSpPr>
            <p:nvPr/>
          </p:nvCxnSpPr>
          <p:spPr bwMode="auto">
            <a:xfrm rot="5400000">
              <a:off x="3460620" y="5672138"/>
              <a:ext cx="304800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Oval 29"/>
            <p:cNvSpPr>
              <a:spLocks noChangeArrowheads="1"/>
            </p:cNvSpPr>
            <p:nvPr/>
          </p:nvSpPr>
          <p:spPr bwMode="auto">
            <a:xfrm>
              <a:off x="1427031" y="5867400"/>
              <a:ext cx="1000125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s10: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cxnSp>
          <p:nvCxnSpPr>
            <p:cNvPr id="50" name="Straight Arrow Connector 31"/>
            <p:cNvCxnSpPr>
              <a:cxnSpLocks noChangeShapeType="1"/>
            </p:cNvCxnSpPr>
            <p:nvPr/>
          </p:nvCxnSpPr>
          <p:spPr bwMode="auto">
            <a:xfrm rot="10800000">
              <a:off x="2427157" y="6362700"/>
              <a:ext cx="609601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994578" y="5417530"/>
              <a:ext cx="578918" cy="5949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Rectangle 51"/>
            <p:cNvSpPr/>
            <p:nvPr/>
          </p:nvSpPr>
          <p:spPr>
            <a:xfrm>
              <a:off x="4269651" y="4689156"/>
              <a:ext cx="5822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true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 rot="17371783">
              <a:off x="2901750" y="5554903"/>
              <a:ext cx="6671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false</a:t>
              </a:r>
              <a:endParaRPr lang="en-US" dirty="0"/>
            </a:p>
          </p:txBody>
        </p:sp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8400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s1:</a:t>
              </a:r>
            </a:p>
          </p:txBody>
        </p:sp>
        <p:cxnSp>
          <p:nvCxnSpPr>
            <p:cNvPr id="55" name="Straight Arrow Connector 9"/>
            <p:cNvCxnSpPr>
              <a:cxnSpLocks noChangeShapeType="1"/>
            </p:cNvCxnSpPr>
            <p:nvPr/>
          </p:nvCxnSpPr>
          <p:spPr bwMode="auto">
            <a:xfrm>
              <a:off x="1150807" y="5067300"/>
              <a:ext cx="3810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5188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Liveness Properties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liveness (progress) properties?</a:t>
            </a:r>
            <a:br>
              <a:rPr lang="en-US" altLang="x-none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dispatcher thread can always add to Q</a:t>
            </a:r>
            <a:br>
              <a:rPr lang="en-US" altLang="x-none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every connection in Q will be processed</a:t>
            </a:r>
          </a:p>
        </p:txBody>
      </p:sp>
      <p:sp>
        <p:nvSpPr>
          <p:cNvPr id="1587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FFC595E-65D1-1F43-B643-E1164A21523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2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Dispatcher Thread Can Always </a:t>
            </a:r>
            <a:r>
              <a:rPr lang="en-US" altLang="x-none" sz="3200" dirty="0">
                <a:ea typeface="ＭＳ Ｐゴシック" charset="-128"/>
              </a:rPr>
              <a:t>Add to Q</a:t>
            </a:r>
          </a:p>
        </p:txBody>
      </p:sp>
      <p:sp>
        <p:nvSpPr>
          <p:cNvPr id="160770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1371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Assume dispatcher thread is blocked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Suppose Q is not empty, then each iteration removes one element from Q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In finite number of iterations, all elements in Q are removed and all service threads unlock and block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Need to assume each service takes finite amount of time (bound by a fixed T</a:t>
            </a:r>
            <a:r>
              <a:rPr lang="en-US" altLang="x-none" sz="1600" baseline="-25000" dirty="0">
                <a:ea typeface="ＭＳ Ｐゴシック" charset="-128"/>
              </a:rPr>
              <a:t>0</a:t>
            </a:r>
            <a:r>
              <a:rPr lang="en-US" altLang="x-none" sz="1600" dirty="0">
                <a:ea typeface="ＭＳ Ｐゴシック" charset="-128"/>
              </a:rPr>
              <a:t>) </a:t>
            </a:r>
          </a:p>
        </p:txBody>
      </p:sp>
      <p:sp>
        <p:nvSpPr>
          <p:cNvPr id="1607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7592452-5DBD-674C-970D-590F8333774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47650" y="4038600"/>
            <a:ext cx="8439150" cy="2286000"/>
            <a:chOff x="84007" y="4572000"/>
            <a:chExt cx="8439150" cy="2286000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1531807" y="4582983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s2: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055807" y="4572000"/>
              <a:ext cx="120015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s3: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Q.isEmpty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48655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s4’: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add Qw1</a:t>
              </a: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68467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s5’: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cxnSp>
          <p:nvCxnSpPr>
            <p:cNvPr id="26" name="Straight Arrow Connector 25"/>
            <p:cNvCxnSpPr>
              <a:cxnSpLocks noChangeShapeType="1"/>
            </p:cNvCxnSpPr>
            <p:nvPr/>
          </p:nvCxnSpPr>
          <p:spPr bwMode="auto">
            <a:xfrm flipV="1">
              <a:off x="2598607" y="5067300"/>
              <a:ext cx="4572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26"/>
            <p:cNvCxnSpPr>
              <a:cxnSpLocks noChangeShapeType="1"/>
            </p:cNvCxnSpPr>
            <p:nvPr/>
          </p:nvCxnSpPr>
          <p:spPr bwMode="auto">
            <a:xfrm>
              <a:off x="4255957" y="5067300"/>
              <a:ext cx="609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27"/>
            <p:cNvCxnSpPr>
              <a:cxnSpLocks noChangeShapeType="1"/>
            </p:cNvCxnSpPr>
            <p:nvPr/>
          </p:nvCxnSpPr>
          <p:spPr bwMode="auto">
            <a:xfrm>
              <a:off x="5932357" y="5067300"/>
              <a:ext cx="914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Oval 17"/>
            <p:cNvSpPr>
              <a:spLocks noChangeArrowheads="1"/>
            </p:cNvSpPr>
            <p:nvPr/>
          </p:nvSpPr>
          <p:spPr bwMode="auto">
            <a:xfrm>
              <a:off x="74563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s6: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yield</a:t>
              </a:r>
            </a:p>
          </p:txBody>
        </p:sp>
        <p:sp>
          <p:nvSpPr>
            <p:cNvPr id="30" name="Oval 19"/>
            <p:cNvSpPr>
              <a:spLocks noChangeArrowheads="1"/>
            </p:cNvSpPr>
            <p:nvPr/>
          </p:nvSpPr>
          <p:spPr bwMode="auto">
            <a:xfrm>
              <a:off x="5779957" y="5801360"/>
              <a:ext cx="1066800" cy="10566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s7: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cxnSp>
          <p:nvCxnSpPr>
            <p:cNvPr id="31" name="Straight Arrow Connector 21"/>
            <p:cNvCxnSpPr>
              <a:cxnSpLocks noChangeShapeType="1"/>
            </p:cNvCxnSpPr>
            <p:nvPr/>
          </p:nvCxnSpPr>
          <p:spPr bwMode="auto">
            <a:xfrm rot="16200000" flipH="1">
              <a:off x="7648607" y="5526250"/>
              <a:ext cx="449870" cy="2324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Arrow Connector 23"/>
            <p:cNvCxnSpPr>
              <a:cxnSpLocks noChangeShapeType="1"/>
            </p:cNvCxnSpPr>
            <p:nvPr/>
          </p:nvCxnSpPr>
          <p:spPr bwMode="auto">
            <a:xfrm rot="10800000">
              <a:off x="6846757" y="6329680"/>
              <a:ext cx="609600" cy="330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Arrow Connector 25"/>
            <p:cNvCxnSpPr>
              <a:cxnSpLocks noChangeShapeType="1"/>
            </p:cNvCxnSpPr>
            <p:nvPr/>
          </p:nvCxnSpPr>
          <p:spPr bwMode="auto">
            <a:xfrm rot="10800000">
              <a:off x="4080199" y="5417530"/>
              <a:ext cx="1699758" cy="91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30367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s9: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Q.remove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35" name="Straight Arrow Connector 28"/>
            <p:cNvCxnSpPr>
              <a:cxnSpLocks noChangeShapeType="1"/>
            </p:cNvCxnSpPr>
            <p:nvPr/>
          </p:nvCxnSpPr>
          <p:spPr bwMode="auto">
            <a:xfrm rot="5400000">
              <a:off x="3460620" y="5672138"/>
              <a:ext cx="304800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Oval 29"/>
            <p:cNvSpPr>
              <a:spLocks noChangeArrowheads="1"/>
            </p:cNvSpPr>
            <p:nvPr/>
          </p:nvSpPr>
          <p:spPr bwMode="auto">
            <a:xfrm>
              <a:off x="1427031" y="5867400"/>
              <a:ext cx="1000125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s10: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cxnSp>
          <p:nvCxnSpPr>
            <p:cNvPr id="37" name="Straight Arrow Connector 31"/>
            <p:cNvCxnSpPr>
              <a:cxnSpLocks noChangeShapeType="1"/>
            </p:cNvCxnSpPr>
            <p:nvPr/>
          </p:nvCxnSpPr>
          <p:spPr bwMode="auto">
            <a:xfrm rot="10800000">
              <a:off x="2427157" y="6362700"/>
              <a:ext cx="609601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Arrow Connector 37"/>
            <p:cNvCxnSpPr>
              <a:cxnSpLocks noChangeShapeType="1"/>
            </p:cNvCxnSpPr>
            <p:nvPr/>
          </p:nvCxnSpPr>
          <p:spPr bwMode="auto">
            <a:xfrm flipH="1" flipV="1">
              <a:off x="994578" y="5417530"/>
              <a:ext cx="578918" cy="5949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Rectangle 38"/>
            <p:cNvSpPr/>
            <p:nvPr/>
          </p:nvSpPr>
          <p:spPr>
            <a:xfrm>
              <a:off x="4269651" y="4689156"/>
              <a:ext cx="5822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true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 rot="17371783">
              <a:off x="2901750" y="5554903"/>
              <a:ext cx="6671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false</a:t>
              </a:r>
              <a:endParaRPr lang="en-US" dirty="0"/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8400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s1:</a:t>
              </a:r>
            </a:p>
          </p:txBody>
        </p:sp>
        <p:cxnSp>
          <p:nvCxnSpPr>
            <p:cNvPr id="42" name="Straight Arrow Connector 9"/>
            <p:cNvCxnSpPr>
              <a:cxnSpLocks noChangeShapeType="1"/>
            </p:cNvCxnSpPr>
            <p:nvPr/>
          </p:nvCxnSpPr>
          <p:spPr bwMode="auto">
            <a:xfrm>
              <a:off x="1150807" y="5067300"/>
              <a:ext cx="3810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5310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153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Thread-Based Network Servers</a:t>
            </a:r>
          </a:p>
        </p:txBody>
      </p:sp>
      <p:sp>
        <p:nvSpPr>
          <p:cNvPr id="32770" name="Content Placeholder 31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Why: blocking operations; threads (execution sequences) so that only one thread is blocked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Per-request thread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problem: large # of threads and their creations/deletions may let overhead grow out of control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Thread pool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Design 1: Service threads compete on the welcome socket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Design 2: Service threads and the main thread coordinate on the shared queue</a:t>
            </a:r>
          </a:p>
          <a:p>
            <a:pPr lvl="3"/>
            <a:r>
              <a:rPr lang="en-US" altLang="x-none" dirty="0">
                <a:latin typeface="Comic Sans MS" charset="0"/>
                <a:ea typeface="ＭＳ Ｐゴシック" charset="-128"/>
              </a:rPr>
              <a:t>polling (busy wait)</a:t>
            </a:r>
          </a:p>
          <a:p>
            <a:pPr lvl="3"/>
            <a:r>
              <a:rPr lang="en-US" altLang="x-none" dirty="0">
                <a:solidFill>
                  <a:schemeClr val="bg2">
                    <a:lumMod val="20000"/>
                    <a:lumOff val="80000"/>
                  </a:schemeClr>
                </a:solidFill>
                <a:latin typeface="Comic Sans MS" charset="0"/>
                <a:ea typeface="ＭＳ Ｐゴシック" charset="-128"/>
              </a:rPr>
              <a:t>suspension: wait/notify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4C98F6A-3C1B-514B-9FDE-96F11EE7B953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fld id="{1CD4BF8A-499F-8742-A08F-3C62008BC3A4}" type="slidenum">
              <a:rPr lang="en-US" altLang="x-none" sz="1400" smtClean="0">
                <a:solidFill>
                  <a:srgbClr val="000000"/>
                </a:solidFill>
                <a:latin typeface="Comic Sans MS" charset="0"/>
              </a:rPr>
              <a:pPr/>
              <a:t>4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Each Connection in Q is Processed</a:t>
            </a:r>
          </a:p>
        </p:txBody>
      </p:sp>
      <p:sp>
        <p:nvSpPr>
          <p:cNvPr id="147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Cannot be guaranteed unless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there is fairness in the thread scheduler, 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put a limit on Q size to block the dispatcher thread</a:t>
            </a:r>
          </a:p>
        </p:txBody>
      </p:sp>
      <p:sp>
        <p:nvSpPr>
          <p:cNvPr id="162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E0A4E9A-9254-DF41-8C2C-85296003EDD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362627" cy="11430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Summary: Program Correctness Analysis</a:t>
            </a:r>
          </a:p>
        </p:txBody>
      </p:sp>
      <p:sp>
        <p:nvSpPr>
          <p:cNvPr id="140290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Safety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No read/write; write/write conflicts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holding lock Q before reading or modifying shared data Q and </a:t>
            </a:r>
            <a:r>
              <a:rPr lang="en-US" altLang="x-none" dirty="0" err="1">
                <a:ea typeface="ＭＳ Ｐゴシック" charset="-128"/>
              </a:rPr>
              <a:t>Q.wait_list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Q.remove</a:t>
            </a:r>
            <a:r>
              <a:rPr lang="en-US" altLang="x-none" dirty="0">
                <a:ea typeface="ＭＳ Ｐゴシック" charset="-128"/>
              </a:rPr>
              <a:t>() is not on an empty queue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Liveness (progress)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dispatcher thread can always add to 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every connection in Q will be processed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Fairness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For example, in some settings, a designer may want the threads to share load equally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EC4949D-0C69-7747-90E4-21E29B5038B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41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31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Java </a:t>
            </a:r>
            <a:r>
              <a:rPr lang="en-US" dirty="0" err="1"/>
              <a:t>ThreadPoolExecutor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80F883-FA69-FD45-9370-321292D31F27}" type="slidenum">
              <a:rPr kumimoji="0" lang="en-US" altLang="x-non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994168"/>
            <a:ext cx="8686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server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ServerSocket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(port);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"Time server listens at port: 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+ port);     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ＭＳ Ｐゴシック" charset="-128"/>
              <a:cs typeface="+mn-cs"/>
            </a:endParaRP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// Create Java Executor Pool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TimeServerHandlerExecutePool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myExecutor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  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TimeServerHandlerExecutePool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(50, 10000);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ＭＳ Ｐゴシック" charset="-128"/>
              <a:cs typeface="+mn-cs"/>
            </a:endParaRP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Socket socket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null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;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while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true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) {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socket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server.accept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();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myExecutor.execute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TimeServerHandler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(socket));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}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// end of while</a:t>
            </a:r>
          </a:p>
        </p:txBody>
      </p:sp>
    </p:spTree>
    <p:extLst>
      <p:ext uri="{BB962C8B-B14F-4D97-AF65-F5344CB8AC3E}">
        <p14:creationId xmlns:p14="http://schemas.microsoft.com/office/powerpoint/2010/main" val="2010242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Java </a:t>
            </a:r>
            <a:r>
              <a:rPr lang="en-US" dirty="0" err="1"/>
              <a:t>ThreadPoolExecutor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80F883-FA69-FD45-9370-321292D31F27}" type="slidenum">
              <a:rPr kumimoji="0" lang="en-US" altLang="x-non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676400"/>
            <a:ext cx="8763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public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TimeServerHandlerExecutePool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{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ＭＳ Ｐゴシック" charset="-128"/>
              <a:cs typeface="+mn-cs"/>
            </a:endParaRP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private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ExecutorService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executor;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ＭＳ Ｐゴシック" charset="-128"/>
              <a:cs typeface="+mn-cs"/>
            </a:endParaRP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public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TimeServerHandlerExecutePool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maxPoolSize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queueSize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) {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executor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new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ThreadPoolExecutor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     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Runtime.getRuntime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().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availableProcessors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(), 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       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maxPoolSize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, 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                 120L,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TimeUnit.SECONDS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,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       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new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ArrayBlockingQueue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java.lang.Runnable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&gt;(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queueSize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)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           );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}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ＭＳ Ｐゴシック" charset="-128"/>
              <a:cs typeface="+mn-cs"/>
            </a:endParaRP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public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void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execute(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java.lang.Runnable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task) {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executor.execute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(task);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}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32874" y="5736074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For Java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ThreadPoolExecutor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scheduling algorithm, see: https://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docs.oracle.com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/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javase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/7/docs/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api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/java/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util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/concurrent/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ThreadPoolExecutor.html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1174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ea typeface="ＭＳ Ｐゴシック" charset="-128"/>
              </a:rPr>
              <a:t>Summary: Thread-Based Network Server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96" dirty="0">
                <a:ea typeface="ＭＳ Ｐゴシック" charset="-128"/>
              </a:rPr>
              <a:t>Multiple threads (execution sequences) offer multiple execution sequences =&gt; blocking causes only one thread being blocked</a:t>
            </a:r>
            <a:endParaRPr lang="en-US" altLang="x-none" sz="1797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96" dirty="0">
                <a:ea typeface="ＭＳ Ｐゴシック" charset="-128"/>
              </a:rPr>
              <a:t>Intuitive (sequential) programming model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96" dirty="0">
                <a:ea typeface="ＭＳ Ｐゴシック" charset="-128"/>
              </a:rPr>
              <a:t>Shared address space simplifies optimizations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D871D2E6-AD1E-0249-BD9B-F7F5DF5F7BFC}"/>
              </a:ext>
            </a:extLst>
          </p:cNvPr>
          <p:cNvSpPr txBox="1">
            <a:spLocks/>
          </p:cNvSpPr>
          <p:nvPr/>
        </p:nvSpPr>
        <p:spPr bwMode="auto">
          <a:xfrm>
            <a:off x="8686800" y="639613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913276" rtl="0" eaLnBrk="0" fontAlgn="auto" hangingPunct="0">
              <a:spcBef>
                <a:spcPts val="0"/>
              </a:spcBef>
              <a:spcAft>
                <a:spcPts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742950" indent="-28575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1143000" indent="-22860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600200" indent="-22860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2057400" indent="-22860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5146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9718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4290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8862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eaLnBrk="1" hangingPunct="1"/>
            <a:fld id="{7EC4949D-0C69-7747-90E4-21E29B5038B6}" type="slidenum">
              <a:rPr lang="en-US" altLang="x-none" sz="1400" smtClean="0">
                <a:solidFill>
                  <a:srgbClr val="000000"/>
                </a:solidFill>
                <a:latin typeface="Comic Sans MS" charset="0"/>
              </a:rPr>
              <a:pPr eaLnBrk="1" hangingPunct="1"/>
              <a:t>44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id="{AEBBFCF0-30DE-0F42-8230-DAFFED1E47B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304592"/>
            <a:ext cx="8229600" cy="3200400"/>
            <a:chOff x="384" y="480"/>
            <a:chExt cx="5184" cy="2016"/>
          </a:xfrm>
        </p:grpSpPr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D30FB2B1-C96C-CD48-B4B4-7FC41A34A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80"/>
              <a:ext cx="5184" cy="2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04FF7DCC-D147-4D45-93D3-94CA2834F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76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Accept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Conn</a:t>
              </a: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006D4AEF-028B-544A-A05E-DB874363B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676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86ECD225-181E-DE49-93CC-3877EC94A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File</a:t>
              </a: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3BC2614E-142C-3040-9623-54471049F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Header</a:t>
              </a:r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AD583FE8-0FAD-144D-921F-45C0D579D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 File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 Data</a:t>
              </a:r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AAEF432C-649F-A647-9CB8-54C166640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595BDC66-0F08-E348-9EF1-90D4187CE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" name="Line 13">
              <a:extLst>
                <a:ext uri="{FF2B5EF4-FFF2-40B4-BE49-F238E27FC236}">
                  <a16:creationId xmlns:a16="http://schemas.microsoft.com/office/drawing/2014/main" id="{6867103B-6520-4B46-B044-923848F5E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AD32073-5884-B04A-90E0-056DBF673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864"/>
              <a:ext cx="4752" cy="288"/>
            </a:xfrm>
            <a:custGeom>
              <a:avLst/>
              <a:gdLst>
                <a:gd name="T0" fmla="*/ 4560 w 4752"/>
                <a:gd name="T1" fmla="*/ 0 h 144"/>
                <a:gd name="T2" fmla="*/ 4752 w 4752"/>
                <a:gd name="T3" fmla="*/ 0 h 144"/>
                <a:gd name="T4" fmla="*/ 4752 w 4752"/>
                <a:gd name="T5" fmla="*/ 2147483647 h 144"/>
                <a:gd name="T6" fmla="*/ 0 w 4752"/>
                <a:gd name="T7" fmla="*/ 2147483647 h 144"/>
                <a:gd name="T8" fmla="*/ 0 w 4752"/>
                <a:gd name="T9" fmla="*/ 0 h 144"/>
                <a:gd name="T10" fmla="*/ 192 w 4752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2"/>
                <a:gd name="T19" fmla="*/ 0 h 144"/>
                <a:gd name="T20" fmla="*/ 4752 w 4752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2" h="144">
                  <a:moveTo>
                    <a:pt x="4560" y="0"/>
                  </a:moveTo>
                  <a:lnTo>
                    <a:pt x="4752" y="0"/>
                  </a:lnTo>
                  <a:lnTo>
                    <a:pt x="4752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6A4D73EA-5E5E-544F-8399-F3314A339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24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Accept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Conn</a:t>
              </a:r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753B9E55-38F5-5C42-B623-4B67C7284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924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42" name="Rectangle 17">
              <a:extLst>
                <a:ext uri="{FF2B5EF4-FFF2-40B4-BE49-F238E27FC236}">
                  <a16:creationId xmlns:a16="http://schemas.microsoft.com/office/drawing/2014/main" id="{F9E14BC5-CDAF-6842-90D4-1B30C226F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File</a:t>
              </a:r>
            </a:p>
          </p:txBody>
        </p:sp>
        <p:sp>
          <p:nvSpPr>
            <p:cNvPr id="43" name="Rectangle 18">
              <a:extLst>
                <a:ext uri="{FF2B5EF4-FFF2-40B4-BE49-F238E27FC236}">
                  <a16:creationId xmlns:a16="http://schemas.microsoft.com/office/drawing/2014/main" id="{37F4E958-12CE-4740-A98C-FBE13B94E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Header</a:t>
              </a:r>
            </a:p>
          </p:txBody>
        </p:sp>
        <p:sp>
          <p:nvSpPr>
            <p:cNvPr id="44" name="Rectangle 19">
              <a:extLst>
                <a:ext uri="{FF2B5EF4-FFF2-40B4-BE49-F238E27FC236}">
                  <a16:creationId xmlns:a16="http://schemas.microsoft.com/office/drawing/2014/main" id="{40E30686-F9F5-C144-91B3-7179A8D73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 File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 Data</a:t>
              </a:r>
            </a:p>
          </p:txBody>
        </p:sp>
        <p:sp>
          <p:nvSpPr>
            <p:cNvPr id="45" name="Line 20">
              <a:extLst>
                <a:ext uri="{FF2B5EF4-FFF2-40B4-BE49-F238E27FC236}">
                  <a16:creationId xmlns:a16="http://schemas.microsoft.com/office/drawing/2014/main" id="{D5DBDC60-FEB6-3749-B74B-4140C8A64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" name="Line 21">
              <a:extLst>
                <a:ext uri="{FF2B5EF4-FFF2-40B4-BE49-F238E27FC236}">
                  <a16:creationId xmlns:a16="http://schemas.microsoft.com/office/drawing/2014/main" id="{2CBD7853-180A-AE4B-A763-2A859C39A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" name="Line 22">
              <a:extLst>
                <a:ext uri="{FF2B5EF4-FFF2-40B4-BE49-F238E27FC236}">
                  <a16:creationId xmlns:a16="http://schemas.microsoft.com/office/drawing/2014/main" id="{CBC2ADC8-C61F-094B-989D-4D5D07CA8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7A5E0D90-6667-5B4C-9119-DF22D7FE1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2112"/>
              <a:ext cx="4752" cy="288"/>
            </a:xfrm>
            <a:custGeom>
              <a:avLst/>
              <a:gdLst>
                <a:gd name="T0" fmla="*/ 4560 w 4752"/>
                <a:gd name="T1" fmla="*/ 0 h 144"/>
                <a:gd name="T2" fmla="*/ 4752 w 4752"/>
                <a:gd name="T3" fmla="*/ 0 h 144"/>
                <a:gd name="T4" fmla="*/ 4752 w 4752"/>
                <a:gd name="T5" fmla="*/ 2147483647 h 144"/>
                <a:gd name="T6" fmla="*/ 0 w 4752"/>
                <a:gd name="T7" fmla="*/ 2147483647 h 144"/>
                <a:gd name="T8" fmla="*/ 0 w 4752"/>
                <a:gd name="T9" fmla="*/ 0 h 144"/>
                <a:gd name="T10" fmla="*/ 192 w 4752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2"/>
                <a:gd name="T19" fmla="*/ 0 h 144"/>
                <a:gd name="T20" fmla="*/ 4752 w 4752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2" h="144">
                  <a:moveTo>
                    <a:pt x="4560" y="0"/>
                  </a:moveTo>
                  <a:lnTo>
                    <a:pt x="4752" y="0"/>
                  </a:lnTo>
                  <a:lnTo>
                    <a:pt x="4752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" name="Rectangle 24">
              <a:extLst>
                <a:ext uri="{FF2B5EF4-FFF2-40B4-BE49-F238E27FC236}">
                  <a16:creationId xmlns:a16="http://schemas.microsoft.com/office/drawing/2014/main" id="{FF3D4EBC-9455-AA4B-BED7-81ABEF84C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80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1600">
                  <a:solidFill>
                    <a:srgbClr val="000000"/>
                  </a:solidFill>
                </a:rPr>
                <a:t>Thread 1</a:t>
              </a:r>
            </a:p>
          </p:txBody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3F9294B5-491F-324C-9584-6392C819F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72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1600">
                  <a:solidFill>
                    <a:srgbClr val="000000"/>
                  </a:solidFill>
                </a:rPr>
                <a:t>Thread N</a:t>
              </a:r>
            </a:p>
          </p:txBody>
        </p:sp>
        <p:sp>
          <p:nvSpPr>
            <p:cNvPr id="51" name="Rectangle 26">
              <a:extLst>
                <a:ext uri="{FF2B5EF4-FFF2-40B4-BE49-F238E27FC236}">
                  <a16:creationId xmlns:a16="http://schemas.microsoft.com/office/drawing/2014/main" id="{85B7E660-3CB8-C44A-B469-06693C928D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85" y="1234"/>
              <a:ext cx="54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5400">
                  <a:solidFill>
                    <a:srgbClr val="000000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5442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96" dirty="0">
                <a:ea typeface="ＭＳ Ｐゴシック" charset="-128"/>
              </a:rPr>
              <a:t>Thread creation overhead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96" dirty="0">
                <a:ea typeface="ＭＳ Ｐゴシック" charset="-128"/>
              </a:rPr>
              <a:t>Thread synchronization overhead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497" dirty="0">
                <a:ea typeface="ＭＳ Ｐゴシック" charset="-128"/>
              </a:rPr>
              <a:t>Need to handle synchronization -&gt; otherwise race condition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497" dirty="0">
                <a:ea typeface="ＭＳ Ｐゴシック" charset="-128"/>
              </a:rPr>
              <a:t>Handle synchronization -&gt; Overhead, complexity (e.g., wait/notify, deadlock)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500" dirty="0">
                <a:ea typeface="ＭＳ Ｐゴシック" charset="-128"/>
              </a:rPr>
              <a:t>Thread size (how many threads) difficult to tune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96" dirty="0">
                <a:ea typeface="ＭＳ Ｐゴシック" charset="-128"/>
              </a:rPr>
              <a:t>Still cannot handle well the large-number of long, idle connections problem (why?)</a:t>
            </a:r>
            <a:r>
              <a:rPr lang="en-US" altLang="x-none" sz="2695" dirty="0">
                <a:ea typeface="ＭＳ Ｐゴシック" charset="-128"/>
              </a:rPr>
              <a:t> </a:t>
            </a:r>
          </a:p>
        </p:txBody>
      </p:sp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ea typeface="ＭＳ Ｐゴシック" charset="-128"/>
              </a:rPr>
              <a:t>Summary: Thread-Based Network Server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4F8CA048-EE6D-6849-B40C-25CA82C3E126}"/>
              </a:ext>
            </a:extLst>
          </p:cNvPr>
          <p:cNvSpPr txBox="1">
            <a:spLocks/>
          </p:cNvSpPr>
          <p:nvPr/>
        </p:nvSpPr>
        <p:spPr bwMode="auto">
          <a:xfrm>
            <a:off x="8686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913276" rtl="0" eaLnBrk="0" fontAlgn="auto" hangingPunct="0">
              <a:spcBef>
                <a:spcPts val="0"/>
              </a:spcBef>
              <a:spcAft>
                <a:spcPts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742950" indent="-28575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1143000" indent="-22860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600200" indent="-22860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2057400" indent="-22860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5146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9718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4290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8862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eaLnBrk="1" hangingPunct="1"/>
            <a:fld id="{7EC4949D-0C69-7747-90E4-21E29B5038B6}" type="slidenum">
              <a:rPr lang="en-US" altLang="x-none" sz="1400" smtClean="0">
                <a:solidFill>
                  <a:srgbClr val="000000"/>
                </a:solidFill>
                <a:latin typeface="Comic Sans MS" charset="0"/>
              </a:rPr>
              <a:pPr eaLnBrk="1" hangingPunct="1"/>
              <a:t>45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id="{9C89F7D9-9302-864C-AE28-8ED24BBCB95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81400"/>
            <a:ext cx="8229600" cy="3200400"/>
            <a:chOff x="384" y="480"/>
            <a:chExt cx="5184" cy="2016"/>
          </a:xfrm>
        </p:grpSpPr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44C31F6E-D9C2-9147-A4D2-635D6FB44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80"/>
              <a:ext cx="5184" cy="2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2CBACC98-AB6E-7B49-A903-C9DFC0816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76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Accept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Conn</a:t>
              </a: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D371A5C1-A8A9-DC4B-9885-E60B3C4EE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676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73B27A27-3864-0B4B-8F3F-4EBEDEA1C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File</a:t>
              </a: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53FDECD6-351B-7346-9976-25368B776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Header</a:t>
              </a:r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BBE4BE0B-7710-514F-86F2-6B142AD23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 File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 Data</a:t>
              </a:r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6C7B1C04-58C2-8B4F-A274-1AA454719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A5225B5B-CA4F-984A-B779-E18475900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" name="Line 13">
              <a:extLst>
                <a:ext uri="{FF2B5EF4-FFF2-40B4-BE49-F238E27FC236}">
                  <a16:creationId xmlns:a16="http://schemas.microsoft.com/office/drawing/2014/main" id="{318B8342-5455-D540-A1E9-6601F4977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57CC953-BEDE-964D-9662-7ED7E6649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864"/>
              <a:ext cx="4752" cy="288"/>
            </a:xfrm>
            <a:custGeom>
              <a:avLst/>
              <a:gdLst>
                <a:gd name="T0" fmla="*/ 4560 w 4752"/>
                <a:gd name="T1" fmla="*/ 0 h 144"/>
                <a:gd name="T2" fmla="*/ 4752 w 4752"/>
                <a:gd name="T3" fmla="*/ 0 h 144"/>
                <a:gd name="T4" fmla="*/ 4752 w 4752"/>
                <a:gd name="T5" fmla="*/ 2147483647 h 144"/>
                <a:gd name="T6" fmla="*/ 0 w 4752"/>
                <a:gd name="T7" fmla="*/ 2147483647 h 144"/>
                <a:gd name="T8" fmla="*/ 0 w 4752"/>
                <a:gd name="T9" fmla="*/ 0 h 144"/>
                <a:gd name="T10" fmla="*/ 192 w 4752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2"/>
                <a:gd name="T19" fmla="*/ 0 h 144"/>
                <a:gd name="T20" fmla="*/ 4752 w 4752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2" h="144">
                  <a:moveTo>
                    <a:pt x="4560" y="0"/>
                  </a:moveTo>
                  <a:lnTo>
                    <a:pt x="4752" y="0"/>
                  </a:lnTo>
                  <a:lnTo>
                    <a:pt x="4752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374AC521-E0AE-9C4B-AF52-3B029436D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24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Accept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Conn</a:t>
              </a:r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4E656298-CD60-8945-A74B-45389988A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924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42" name="Rectangle 17">
              <a:extLst>
                <a:ext uri="{FF2B5EF4-FFF2-40B4-BE49-F238E27FC236}">
                  <a16:creationId xmlns:a16="http://schemas.microsoft.com/office/drawing/2014/main" id="{32D99C86-4FD3-E04F-A900-BA1E8464B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File</a:t>
              </a:r>
            </a:p>
          </p:txBody>
        </p:sp>
        <p:sp>
          <p:nvSpPr>
            <p:cNvPr id="43" name="Rectangle 18">
              <a:extLst>
                <a:ext uri="{FF2B5EF4-FFF2-40B4-BE49-F238E27FC236}">
                  <a16:creationId xmlns:a16="http://schemas.microsoft.com/office/drawing/2014/main" id="{512BE91B-B0E5-5B47-8748-AFC7497E2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Header</a:t>
              </a:r>
            </a:p>
          </p:txBody>
        </p:sp>
        <p:sp>
          <p:nvSpPr>
            <p:cNvPr id="44" name="Rectangle 19">
              <a:extLst>
                <a:ext uri="{FF2B5EF4-FFF2-40B4-BE49-F238E27FC236}">
                  <a16:creationId xmlns:a16="http://schemas.microsoft.com/office/drawing/2014/main" id="{8F7F27A0-3FE3-BC4F-B286-268D7A0D6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 File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 Data</a:t>
              </a:r>
            </a:p>
          </p:txBody>
        </p:sp>
        <p:sp>
          <p:nvSpPr>
            <p:cNvPr id="45" name="Line 20">
              <a:extLst>
                <a:ext uri="{FF2B5EF4-FFF2-40B4-BE49-F238E27FC236}">
                  <a16:creationId xmlns:a16="http://schemas.microsoft.com/office/drawing/2014/main" id="{BCD766D0-C79F-DC43-96EA-E78A6D17D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" name="Line 21">
              <a:extLst>
                <a:ext uri="{FF2B5EF4-FFF2-40B4-BE49-F238E27FC236}">
                  <a16:creationId xmlns:a16="http://schemas.microsoft.com/office/drawing/2014/main" id="{947A7A79-7D9F-4942-A747-4CDB6834B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" name="Line 22">
              <a:extLst>
                <a:ext uri="{FF2B5EF4-FFF2-40B4-BE49-F238E27FC236}">
                  <a16:creationId xmlns:a16="http://schemas.microsoft.com/office/drawing/2014/main" id="{D0CA0627-236A-2841-9F5B-AE42DE683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12FE0298-F8D6-A544-AE45-59840C06E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2112"/>
              <a:ext cx="4752" cy="288"/>
            </a:xfrm>
            <a:custGeom>
              <a:avLst/>
              <a:gdLst>
                <a:gd name="T0" fmla="*/ 4560 w 4752"/>
                <a:gd name="T1" fmla="*/ 0 h 144"/>
                <a:gd name="T2" fmla="*/ 4752 w 4752"/>
                <a:gd name="T3" fmla="*/ 0 h 144"/>
                <a:gd name="T4" fmla="*/ 4752 w 4752"/>
                <a:gd name="T5" fmla="*/ 2147483647 h 144"/>
                <a:gd name="T6" fmla="*/ 0 w 4752"/>
                <a:gd name="T7" fmla="*/ 2147483647 h 144"/>
                <a:gd name="T8" fmla="*/ 0 w 4752"/>
                <a:gd name="T9" fmla="*/ 0 h 144"/>
                <a:gd name="T10" fmla="*/ 192 w 4752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2"/>
                <a:gd name="T19" fmla="*/ 0 h 144"/>
                <a:gd name="T20" fmla="*/ 4752 w 4752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2" h="144">
                  <a:moveTo>
                    <a:pt x="4560" y="0"/>
                  </a:moveTo>
                  <a:lnTo>
                    <a:pt x="4752" y="0"/>
                  </a:lnTo>
                  <a:lnTo>
                    <a:pt x="4752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" name="Rectangle 24">
              <a:extLst>
                <a:ext uri="{FF2B5EF4-FFF2-40B4-BE49-F238E27FC236}">
                  <a16:creationId xmlns:a16="http://schemas.microsoft.com/office/drawing/2014/main" id="{054AE21A-9FC9-484A-9D53-CF3A5D6F2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80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1600">
                  <a:solidFill>
                    <a:srgbClr val="000000"/>
                  </a:solidFill>
                </a:rPr>
                <a:t>Thread 1</a:t>
              </a:r>
            </a:p>
          </p:txBody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A3D9567F-1583-2340-9DCB-2E35E398E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72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1600">
                  <a:solidFill>
                    <a:srgbClr val="000000"/>
                  </a:solidFill>
                </a:rPr>
                <a:t>Thread N</a:t>
              </a:r>
            </a:p>
          </p:txBody>
        </p:sp>
        <p:sp>
          <p:nvSpPr>
            <p:cNvPr id="51" name="Rectangle 26">
              <a:extLst>
                <a:ext uri="{FF2B5EF4-FFF2-40B4-BE49-F238E27FC236}">
                  <a16:creationId xmlns:a16="http://schemas.microsoft.com/office/drawing/2014/main" id="{B8C8CFD2-ADB2-F74F-8B20-A3D25B9542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85" y="1234"/>
              <a:ext cx="54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5400">
                  <a:solidFill>
                    <a:srgbClr val="000000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003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 lIns="90488" tIns="44450" rIns="90488" bIns="44450" anchor="b"/>
          <a:lstStyle/>
          <a:p>
            <a:pPr eaLnBrk="1" hangingPunct="1"/>
            <a:r>
              <a:rPr lang="en-US" altLang="x-none">
                <a:ea typeface="ＭＳ Ｐゴシック" charset="-128"/>
              </a:rPr>
              <a:t>Should You Use Threads?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600200"/>
            <a:ext cx="7821612" cy="4710113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70000"/>
              </a:spcBef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Typically avoid threads for </a:t>
            </a:r>
            <a:r>
              <a:rPr lang="en-US" altLang="x-none" dirty="0" err="1">
                <a:ea typeface="ＭＳ Ｐゴシック" charset="-128"/>
              </a:rPr>
              <a:t>io</a:t>
            </a:r>
            <a:endParaRPr lang="en-US" altLang="x-none" dirty="0">
              <a:ea typeface="ＭＳ Ｐゴシック" charset="-128"/>
            </a:endParaRP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Use event-driven, not threads, for GUIs,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servers, distributed systems.</a:t>
            </a:r>
            <a:br>
              <a:rPr lang="en-US" altLang="x-none" sz="2000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Use threads where true CPU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concurrency is needed.</a:t>
            </a:r>
            <a:endParaRPr lang="en-US" altLang="x-none" sz="2000" dirty="0">
              <a:ea typeface="ＭＳ Ｐゴシック" charset="-128"/>
            </a:endParaRP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Where threads needed, isolate usage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in threaded application kernel: keep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most of code single-threaded.</a:t>
            </a:r>
          </a:p>
        </p:txBody>
      </p:sp>
      <p:sp>
        <p:nvSpPr>
          <p:cNvPr id="45059" name="AutoShape 4"/>
          <p:cNvSpPr>
            <a:spLocks noChangeArrowheads="1"/>
          </p:cNvSpPr>
          <p:nvPr/>
        </p:nvSpPr>
        <p:spPr bwMode="auto">
          <a:xfrm>
            <a:off x="6483350" y="4660900"/>
            <a:ext cx="2273300" cy="520700"/>
          </a:xfrm>
          <a:prstGeom prst="roundRect">
            <a:avLst>
              <a:gd name="adj" fmla="val 12495"/>
            </a:avLst>
          </a:prstGeom>
          <a:solidFill>
            <a:srgbClr val="A2C1FE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/>
            <a:r>
              <a:rPr lang="en-US" altLang="x-none">
                <a:solidFill>
                  <a:srgbClr val="000000"/>
                </a:solidFill>
                <a:latin typeface="Times New Roman" charset="0"/>
              </a:rPr>
              <a:t>Threaded Kernel</a:t>
            </a:r>
          </a:p>
        </p:txBody>
      </p:sp>
      <p:sp>
        <p:nvSpPr>
          <p:cNvPr id="45060" name="AutoShape 5"/>
          <p:cNvSpPr>
            <a:spLocks noChangeArrowheads="1"/>
          </p:cNvSpPr>
          <p:nvPr/>
        </p:nvSpPr>
        <p:spPr bwMode="auto">
          <a:xfrm>
            <a:off x="6559550" y="3746500"/>
            <a:ext cx="292100" cy="9017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45061" name="AutoShape 6"/>
          <p:cNvSpPr>
            <a:spLocks noChangeArrowheads="1"/>
          </p:cNvSpPr>
          <p:nvPr/>
        </p:nvSpPr>
        <p:spPr bwMode="auto">
          <a:xfrm>
            <a:off x="7016750" y="3746500"/>
            <a:ext cx="292100" cy="9017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45062" name="AutoShape 7"/>
          <p:cNvSpPr>
            <a:spLocks noChangeArrowheads="1"/>
          </p:cNvSpPr>
          <p:nvPr/>
        </p:nvSpPr>
        <p:spPr bwMode="auto">
          <a:xfrm>
            <a:off x="7473950" y="3746500"/>
            <a:ext cx="292100" cy="9017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45063" name="AutoShape 8"/>
          <p:cNvSpPr>
            <a:spLocks noChangeArrowheads="1"/>
          </p:cNvSpPr>
          <p:nvPr/>
        </p:nvSpPr>
        <p:spPr bwMode="auto">
          <a:xfrm>
            <a:off x="7931150" y="3746500"/>
            <a:ext cx="292100" cy="9017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45064" name="AutoShape 9"/>
          <p:cNvSpPr>
            <a:spLocks noChangeArrowheads="1"/>
          </p:cNvSpPr>
          <p:nvPr/>
        </p:nvSpPr>
        <p:spPr bwMode="auto">
          <a:xfrm>
            <a:off x="8388350" y="3746500"/>
            <a:ext cx="292100" cy="9017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6324600" y="3359150"/>
            <a:ext cx="26003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>
              <a:spcBef>
                <a:spcPct val="50000"/>
              </a:spcBef>
            </a:pPr>
            <a:r>
              <a:rPr lang="en-US" altLang="x-none" sz="2000">
                <a:solidFill>
                  <a:srgbClr val="000000"/>
                </a:solidFill>
                <a:latin typeface="Times New Roman" charset="0"/>
              </a:rPr>
              <a:t>Event-Driven Handlers</a:t>
            </a:r>
          </a:p>
        </p:txBody>
      </p:sp>
      <p:sp>
        <p:nvSpPr>
          <p:cNvPr id="45066" name="Text Box 11"/>
          <p:cNvSpPr txBox="1">
            <a:spLocks noChangeArrowheads="1"/>
          </p:cNvSpPr>
          <p:nvPr/>
        </p:nvSpPr>
        <p:spPr bwMode="auto">
          <a:xfrm>
            <a:off x="6530975" y="6405563"/>
            <a:ext cx="201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r>
              <a:rPr lang="en-US" altLang="x-none" sz="1800">
                <a:solidFill>
                  <a:srgbClr val="000000"/>
                </a:solidFill>
              </a:rPr>
              <a:t>[Ousterhout 1995]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392B7A2-EBCB-8C4F-9936-10088E0EE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EC4949D-0C69-7747-90E4-21E29B5038B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46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120239"/>
      </p:ext>
    </p:extLst>
  </p:cSld>
  <p:clrMapOvr>
    <a:masterClrMapping/>
  </p:clrMapOvr>
  <p:transition advClick="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5C9F4C-E23D-5D48-A325-7F9E6EEC2C7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47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Outline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High performance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Threaded design</a:t>
            </a:r>
          </a:p>
          <a:p>
            <a:pPr lvl="2"/>
            <a:r>
              <a:rPr lang="en-US" altLang="x-none" dirty="0">
                <a:ea typeface="宋体" charset="-122"/>
              </a:rPr>
              <a:t>Per-request thread</a:t>
            </a:r>
          </a:p>
          <a:p>
            <a:pPr lvl="2"/>
            <a:r>
              <a:rPr lang="en-US" altLang="x-none" dirty="0">
                <a:ea typeface="宋体" charset="-122"/>
              </a:rPr>
              <a:t>Thread pool</a:t>
            </a:r>
          </a:p>
          <a:p>
            <a:pPr lvl="3"/>
            <a:r>
              <a:rPr lang="en-US" altLang="x-none" dirty="0">
                <a:latin typeface="Comic Sans MS" charset="0"/>
                <a:ea typeface="宋体" charset="-122"/>
              </a:rPr>
              <a:t>Busy wait</a:t>
            </a:r>
          </a:p>
          <a:p>
            <a:pPr lvl="3"/>
            <a:r>
              <a:rPr lang="en-US" altLang="x-none" dirty="0">
                <a:latin typeface="Comic Sans MS" charset="0"/>
                <a:ea typeface="宋体" charset="-122"/>
              </a:rPr>
              <a:t>Wait/notify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宋体" charset="-122"/>
              </a:rPr>
              <a:t>Select-multiplexing server design</a:t>
            </a:r>
          </a:p>
        </p:txBody>
      </p:sp>
    </p:spTree>
    <p:extLst>
      <p:ext uri="{BB962C8B-B14F-4D97-AF65-F5344CB8AC3E}">
        <p14:creationId xmlns:p14="http://schemas.microsoft.com/office/powerpoint/2010/main" val="265633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C6B9-C332-1441-A779-A5CFDD14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Picture: Built on top of Lower-Layer OS Services/Abstractions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1FDF1-00FC-2643-AB82-FC6AC44D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600200"/>
            <a:ext cx="4633746" cy="4648200"/>
          </a:xfrm>
        </p:spPr>
        <p:txBody>
          <a:bodyPr/>
          <a:lstStyle/>
          <a:p>
            <a:r>
              <a:rPr lang="en-US" sz="2000" dirty="0"/>
              <a:t>Blocking IO</a:t>
            </a:r>
          </a:p>
          <a:p>
            <a:pPr lvl="1"/>
            <a:r>
              <a:rPr lang="en-US" sz="1600" dirty="0"/>
              <a:t>if not ready, block calling thread </a:t>
            </a:r>
          </a:p>
          <a:p>
            <a:pPr lvl="1"/>
            <a:r>
              <a:rPr lang="en-US" sz="1600" dirty="0"/>
              <a:t>get data, copy to user space; </a:t>
            </a:r>
          </a:p>
          <a:p>
            <a:r>
              <a:rPr lang="en-US" sz="2000" dirty="0"/>
              <a:t>Non-blocking IO (set socket NON_BLOCK) stream</a:t>
            </a:r>
          </a:p>
          <a:p>
            <a:pPr lvl="1"/>
            <a:r>
              <a:rPr lang="en-US" sz="1600" dirty="0"/>
              <a:t>return error if not ready (EWOULDBLOCK)</a:t>
            </a:r>
          </a:p>
          <a:p>
            <a:pPr lvl="1"/>
            <a:r>
              <a:rPr lang="en-US" sz="1600" dirty="0"/>
              <a:t>after ready, call, OS copy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Selector (channel) IO  [Java NIO; Linux </a:t>
            </a:r>
            <a:r>
              <a:rPr lang="en-US" sz="2000" dirty="0" err="1"/>
              <a:t>epoll</a:t>
            </a:r>
            <a:r>
              <a:rPr lang="en-US" sz="2000" dirty="0"/>
              <a:t>; FreeBSD/Mac </a:t>
            </a:r>
            <a:r>
              <a:rPr lang="en-US" sz="2000" dirty="0" err="1"/>
              <a:t>kqueue</a:t>
            </a:r>
            <a:r>
              <a:rPr lang="en-US" sz="2000" dirty="0"/>
              <a:t>]</a:t>
            </a:r>
          </a:p>
          <a:p>
            <a:pPr lvl="1"/>
            <a:r>
              <a:rPr lang="en-US" sz="1600" dirty="0"/>
              <a:t>monitors multiple IO descriptors</a:t>
            </a:r>
          </a:p>
          <a:p>
            <a:r>
              <a:rPr lang="en-US" sz="2000" dirty="0" err="1"/>
              <a:t>Async</a:t>
            </a:r>
            <a:r>
              <a:rPr lang="en-US" sz="2000" dirty="0"/>
              <a:t> IO (Java 7 </a:t>
            </a:r>
            <a:r>
              <a:rPr lang="en-US" sz="2000" dirty="0" err="1"/>
              <a:t>aio</a:t>
            </a:r>
            <a:r>
              <a:rPr lang="en-US" sz="2000" dirty="0"/>
              <a:t>; Linux 2.5 first and then 2.6)</a:t>
            </a:r>
          </a:p>
          <a:p>
            <a:pPr lvl="1"/>
            <a:r>
              <a:rPr lang="en-US" sz="1600" dirty="0" err="1"/>
              <a:t>aio_read</a:t>
            </a:r>
            <a:r>
              <a:rPr lang="en-US" sz="1600" dirty="0"/>
              <a:t>() // after copy to user space</a:t>
            </a:r>
          </a:p>
          <a:p>
            <a:r>
              <a:rPr lang="en-US" sz="2000" dirty="0"/>
              <a:t>DMA based (later in course)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1FECFCD-7576-0943-974B-EC777E45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4562">
              <a:defRPr/>
            </a:pPr>
            <a:fld id="{0880F883-FA69-FD45-9370-321292D31F27}" type="slidenum">
              <a:rPr lang="en-US" altLang="x-none"/>
              <a:pPr defTabSz="684562">
                <a:defRPr/>
              </a:pPr>
              <a:t>48</a:t>
            </a:fld>
            <a:endParaRPr lang="en-US" altLang="x-none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77B7E8-0E2F-5642-BF08-3E47FAFCAA7C}"/>
              </a:ext>
            </a:extLst>
          </p:cNvPr>
          <p:cNvGrpSpPr/>
          <p:nvPr/>
        </p:nvGrpSpPr>
        <p:grpSpPr>
          <a:xfrm>
            <a:off x="5167147" y="1270240"/>
            <a:ext cx="3435249" cy="5345958"/>
            <a:chOff x="6794164" y="1295626"/>
            <a:chExt cx="3435249" cy="5345958"/>
          </a:xfrm>
        </p:grpSpPr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BA1614DD-A4AD-0249-8980-1BBF60486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2210" y="1295626"/>
              <a:ext cx="1042567" cy="462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spcBef>
                  <a:spcPct val="50000"/>
                </a:spcBef>
                <a:defRPr/>
              </a:pPr>
              <a:r>
                <a:rPr lang="en-US" altLang="x-none" sz="2404">
                  <a:solidFill>
                    <a:srgbClr val="000000"/>
                  </a:solidFill>
                </a:rPr>
                <a:t>server</a:t>
              </a:r>
              <a:endParaRPr lang="en-US" altLang="x-none" sz="2404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1B1FC6A9-0FEF-CB40-9ACB-60D31703E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164" y="1956285"/>
              <a:ext cx="1230460" cy="246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TCP socket space</a:t>
              </a:r>
            </a:p>
          </p:txBody>
        </p:sp>
        <p:sp>
          <p:nvSpPr>
            <p:cNvPr id="21" name="Text Box 9">
              <a:extLst>
                <a:ext uri="{FF2B5EF4-FFF2-40B4-BE49-F238E27FC236}">
                  <a16:creationId xmlns:a16="http://schemas.microsoft.com/office/drawing/2014/main" id="{D39443ED-E2A0-F644-A994-AB57FD6BD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2504" y="2322789"/>
              <a:ext cx="2652521" cy="95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state: listening</a:t>
              </a:r>
            </a:p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address:  {*.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6789</a:t>
              </a:r>
              <a:r>
                <a:rPr lang="en-US" altLang="x-none" sz="1002" b="1">
                  <a:solidFill>
                    <a:srgbClr val="000000"/>
                  </a:solidFill>
                </a:rPr>
                <a:t>, </a:t>
              </a:r>
              <a:r>
                <a:rPr lang="en-US" altLang="x-none" sz="1002">
                  <a:solidFill>
                    <a:srgbClr val="000000"/>
                  </a:solidFill>
                </a:rPr>
                <a:t>*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:</a:t>
              </a:r>
              <a:r>
                <a:rPr lang="en-US" altLang="x-none" sz="1002" b="1">
                  <a:solidFill>
                    <a:srgbClr val="000000"/>
                  </a:solidFill>
                </a:rPr>
                <a:t>*</a:t>
              </a:r>
              <a:r>
                <a:rPr lang="en-US" altLang="x-none" sz="1002">
                  <a:solidFill>
                    <a:srgbClr val="000000"/>
                  </a:solidFill>
                </a:rPr>
                <a:t>}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completed connection queue</a:t>
              </a:r>
              <a:r>
                <a:rPr lang="en-US" altLang="x-none" sz="1002">
                  <a:solidFill>
                    <a:srgbClr val="000000"/>
                  </a:solidFill>
                </a:rPr>
                <a:t>: C1; C2 </a:t>
              </a:r>
              <a:br>
                <a:rPr lang="en-US" altLang="x-none" sz="1002">
                  <a:solidFill>
                    <a:srgbClr val="000000"/>
                  </a:solidFill>
                </a:rPr>
              </a:br>
              <a:r>
                <a:rPr lang="en-US" altLang="x-none" sz="1202">
                  <a:solidFill>
                    <a:srgbClr val="000000"/>
                  </a:solidFill>
                </a:rPr>
                <a:t>sendbuf: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recvbuf:</a:t>
              </a:r>
            </a:p>
          </p:txBody>
        </p:sp>
        <p:sp>
          <p:nvSpPr>
            <p:cNvPr id="22" name="Text Box 10">
              <a:extLst>
                <a:ext uri="{FF2B5EF4-FFF2-40B4-BE49-F238E27FC236}">
                  <a16:creationId xmlns:a16="http://schemas.microsoft.com/office/drawing/2014/main" id="{738F982F-43E8-5744-9A88-718DC0638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5608" y="1642976"/>
              <a:ext cx="1081109" cy="4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128.36.2</a:t>
              </a:r>
              <a:r>
                <a:rPr lang="en-US" altLang="zh-CN" sz="1202">
                  <a:solidFill>
                    <a:srgbClr val="000000"/>
                  </a:solidFill>
                  <a:ea typeface="宋体" charset="-122"/>
                </a:rPr>
                <a:t>3</a:t>
              </a:r>
              <a:r>
                <a:rPr lang="en-US" altLang="x-none" sz="1202">
                  <a:solidFill>
                    <a:srgbClr val="000000"/>
                  </a:solidFill>
                </a:rPr>
                <a:t>2.</a:t>
              </a:r>
              <a:r>
                <a:rPr lang="en-US" altLang="zh-CN" sz="1202">
                  <a:solidFill>
                    <a:srgbClr val="000000"/>
                  </a:solidFill>
                  <a:ea typeface="宋体" charset="-122"/>
                </a:rPr>
                <a:t>5</a:t>
              </a:r>
              <a:br>
                <a:rPr lang="en-US" altLang="x-none" sz="1202">
                  <a:solidFill>
                    <a:srgbClr val="000000"/>
                  </a:solidFill>
                </a:rPr>
              </a:br>
              <a:r>
                <a:rPr lang="en-US" altLang="x-none" sz="1202">
                  <a:solidFill>
                    <a:srgbClr val="000000"/>
                  </a:solidFill>
                </a:rPr>
                <a:t>128.36.2</a:t>
              </a:r>
              <a:r>
                <a:rPr lang="en-US" altLang="zh-CN" sz="1202">
                  <a:solidFill>
                    <a:srgbClr val="000000"/>
                  </a:solidFill>
                  <a:ea typeface="宋体" charset="-122"/>
                </a:rPr>
                <a:t>30</a:t>
              </a:r>
              <a:r>
                <a:rPr lang="en-US" altLang="x-none" sz="1202">
                  <a:solidFill>
                    <a:srgbClr val="000000"/>
                  </a:solidFill>
                </a:rPr>
                <a:t>.2</a:t>
              </a:r>
            </a:p>
          </p:txBody>
        </p:sp>
        <p:sp>
          <p:nvSpPr>
            <p:cNvPr id="23" name="Text Box 16">
              <a:extLst>
                <a:ext uri="{FF2B5EF4-FFF2-40B4-BE49-F238E27FC236}">
                  <a16:creationId xmlns:a16="http://schemas.microsoft.com/office/drawing/2014/main" id="{87007E9B-BE6E-9D4B-B01F-C3025698C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3999" y="5652364"/>
              <a:ext cx="1876043" cy="92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state: listening</a:t>
              </a:r>
            </a:p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address:  {*.</a:t>
              </a:r>
              <a:r>
                <a:rPr lang="en-US" altLang="x-none" sz="1002" b="1">
                  <a:solidFill>
                    <a:srgbClr val="000000"/>
                  </a:solidFill>
                </a:rPr>
                <a:t>2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5</a:t>
              </a:r>
              <a:r>
                <a:rPr lang="en-US" altLang="x-none" sz="1002" b="1">
                  <a:solidFill>
                    <a:srgbClr val="000000"/>
                  </a:solidFill>
                </a:rPr>
                <a:t>, </a:t>
              </a:r>
              <a:r>
                <a:rPr lang="en-US" altLang="x-none" sz="1002">
                  <a:solidFill>
                    <a:srgbClr val="000000"/>
                  </a:solidFill>
                </a:rPr>
                <a:t>*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:</a:t>
              </a:r>
              <a:r>
                <a:rPr lang="en-US" altLang="x-none" sz="1002" b="1">
                  <a:solidFill>
                    <a:srgbClr val="000000"/>
                  </a:solidFill>
                </a:rPr>
                <a:t>*</a:t>
              </a:r>
              <a:r>
                <a:rPr lang="en-US" altLang="x-none" sz="1002">
                  <a:solidFill>
                    <a:srgbClr val="000000"/>
                  </a:solidFill>
                </a:rPr>
                <a:t>}</a:t>
              </a:r>
            </a:p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completed connection queue: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sendbuf: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recvbuf:</a:t>
              </a:r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6E4E7BB0-A306-BF48-BF76-3D16905F7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740" y="3648710"/>
              <a:ext cx="3061129" cy="548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endParaRPr lang="x-none" altLang="x-none" sz="1803">
                <a:solidFill>
                  <a:srgbClr val="000000"/>
                </a:solidFill>
              </a:endParaRPr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C19B12C0-3649-E248-ACEA-383D28483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2504" y="3431897"/>
              <a:ext cx="3070851" cy="772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 dirty="0">
                  <a:solidFill>
                    <a:srgbClr val="000000"/>
                  </a:solidFill>
                </a:rPr>
                <a:t>state: </a:t>
              </a:r>
              <a:r>
                <a:rPr lang="en-US" altLang="zh-CN" sz="1002" dirty="0">
                  <a:solidFill>
                    <a:srgbClr val="000000"/>
                  </a:solidFill>
                  <a:ea typeface="宋体" charset="-122"/>
                </a:rPr>
                <a:t>established</a:t>
              </a:r>
              <a:endParaRPr lang="en-US" altLang="x-none" sz="1002" dirty="0">
                <a:solidFill>
                  <a:srgbClr val="000000"/>
                </a:solidFill>
              </a:endParaRPr>
            </a:p>
            <a:p>
              <a:pPr defTabSz="914456" eaLnBrk="1" hangingPunct="1">
                <a:defRPr/>
              </a:pPr>
              <a:r>
                <a:rPr lang="en-US" altLang="x-none" sz="1002" dirty="0">
                  <a:solidFill>
                    <a:srgbClr val="000000"/>
                  </a:solidFill>
                </a:rPr>
                <a:t>address:  {128.36.2</a:t>
              </a:r>
              <a:r>
                <a:rPr lang="en-US" altLang="zh-CN" sz="1002" dirty="0">
                  <a:solidFill>
                    <a:srgbClr val="000000"/>
                  </a:solidFill>
                  <a:ea typeface="宋体" charset="-122"/>
                </a:rPr>
                <a:t>3</a:t>
              </a:r>
              <a:r>
                <a:rPr lang="en-US" altLang="x-none" sz="1002" dirty="0">
                  <a:solidFill>
                    <a:srgbClr val="000000"/>
                  </a:solidFill>
                </a:rPr>
                <a:t>2.</a:t>
              </a:r>
              <a:r>
                <a:rPr lang="en-US" altLang="zh-CN" sz="1002" dirty="0">
                  <a:solidFill>
                    <a:srgbClr val="000000"/>
                  </a:solidFill>
                  <a:ea typeface="宋体" charset="-122"/>
                </a:rPr>
                <a:t>5:</a:t>
              </a:r>
              <a:r>
                <a:rPr lang="en-US" altLang="zh-CN" sz="1002" b="1" dirty="0">
                  <a:solidFill>
                    <a:srgbClr val="000000"/>
                  </a:solidFill>
                  <a:ea typeface="宋体" charset="-122"/>
                </a:rPr>
                <a:t>6789</a:t>
              </a:r>
              <a:r>
                <a:rPr lang="en-US" altLang="x-none" sz="1002" dirty="0">
                  <a:solidFill>
                    <a:srgbClr val="000000"/>
                  </a:solidFill>
                </a:rPr>
                <a:t>, 198.69.10.10.</a:t>
              </a:r>
              <a:r>
                <a:rPr lang="en-US" altLang="x-none" sz="1002" b="1" dirty="0">
                  <a:solidFill>
                    <a:srgbClr val="000000"/>
                  </a:solidFill>
                </a:rPr>
                <a:t>1500</a:t>
              </a:r>
              <a:r>
                <a:rPr lang="en-US" altLang="x-none" sz="1002" dirty="0">
                  <a:solidFill>
                    <a:srgbClr val="000000"/>
                  </a:solidFill>
                </a:rPr>
                <a:t>}</a:t>
              </a:r>
            </a:p>
            <a:p>
              <a:pPr defTabSz="914456" eaLnBrk="1" hangingPunct="1">
                <a:defRPr/>
              </a:pPr>
              <a:r>
                <a:rPr lang="en-US" altLang="x-none" sz="1202" dirty="0" err="1">
                  <a:solidFill>
                    <a:srgbClr val="000000"/>
                  </a:solidFill>
                </a:rPr>
                <a:t>sendbuf</a:t>
              </a:r>
              <a:r>
                <a:rPr lang="en-US" altLang="x-none" sz="1202" dirty="0">
                  <a:solidFill>
                    <a:srgbClr val="000000"/>
                  </a:solidFill>
                </a:rPr>
                <a:t>: </a:t>
              </a:r>
            </a:p>
            <a:p>
              <a:pPr defTabSz="914456" eaLnBrk="1" hangingPunct="1">
                <a:defRPr/>
              </a:pPr>
              <a:r>
                <a:rPr lang="en-US" altLang="x-none" sz="1202" dirty="0" err="1">
                  <a:solidFill>
                    <a:srgbClr val="000000"/>
                  </a:solidFill>
                </a:rPr>
                <a:t>recvbuf</a:t>
              </a:r>
              <a:r>
                <a:rPr lang="en-US" altLang="x-none" sz="1202" dirty="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FB60AA98-65D6-AF4E-BA6D-0C98EC5AE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501" y="2213927"/>
              <a:ext cx="3358912" cy="4427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6046">
                <a:defRPr/>
              </a:pPr>
              <a:endParaRPr lang="x-none" altLang="x-none" sz="2404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ED117853-7576-2D40-9F64-2C884ED44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456" y="4473009"/>
              <a:ext cx="3070851" cy="772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state: </a:t>
              </a:r>
              <a:r>
                <a:rPr lang="en-US" altLang="zh-CN" sz="1002">
                  <a:solidFill>
                    <a:srgbClr val="000000"/>
                  </a:solidFill>
                  <a:ea typeface="宋体" charset="-122"/>
                </a:rPr>
                <a:t>established</a:t>
              </a:r>
              <a:endParaRPr lang="en-US" altLang="x-none" sz="1002">
                <a:solidFill>
                  <a:srgbClr val="000000"/>
                </a:solidFill>
              </a:endParaRPr>
            </a:p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address:  {128.36.2</a:t>
              </a:r>
              <a:r>
                <a:rPr lang="en-US" altLang="zh-CN" sz="1002">
                  <a:solidFill>
                    <a:srgbClr val="000000"/>
                  </a:solidFill>
                  <a:ea typeface="宋体" charset="-122"/>
                </a:rPr>
                <a:t>3</a:t>
              </a:r>
              <a:r>
                <a:rPr lang="en-US" altLang="x-none" sz="1002">
                  <a:solidFill>
                    <a:srgbClr val="000000"/>
                  </a:solidFill>
                </a:rPr>
                <a:t>2.</a:t>
              </a:r>
              <a:r>
                <a:rPr lang="en-US" altLang="zh-CN" sz="1002">
                  <a:solidFill>
                    <a:srgbClr val="000000"/>
                  </a:solidFill>
                  <a:ea typeface="宋体" charset="-122"/>
                </a:rPr>
                <a:t>5: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6789</a:t>
              </a:r>
              <a:r>
                <a:rPr lang="en-US" altLang="x-none" sz="1002">
                  <a:solidFill>
                    <a:srgbClr val="000000"/>
                  </a:solidFill>
                </a:rPr>
                <a:t>, 198.69.10.10.</a:t>
              </a:r>
              <a:r>
                <a:rPr lang="en-US" altLang="x-none" sz="1002" b="1">
                  <a:solidFill>
                    <a:srgbClr val="000000"/>
                  </a:solidFill>
                </a:rPr>
                <a:t>1500</a:t>
              </a:r>
              <a:r>
                <a:rPr lang="en-US" altLang="x-none" sz="1002">
                  <a:solidFill>
                    <a:srgbClr val="000000"/>
                  </a:solidFill>
                </a:rPr>
                <a:t>}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sendbuf: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recvbuf:</a:t>
              </a:r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9B607864-1493-134B-8AB9-5F3844D3D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607" y="4685293"/>
              <a:ext cx="3061129" cy="548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endParaRPr lang="x-none" altLang="x-none" sz="1803">
                <a:solidFill>
                  <a:srgbClr val="000000"/>
                </a:solidFill>
              </a:endParaRPr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61067D05-49B4-9D48-A5F3-CF814562F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3179" y="5906715"/>
              <a:ext cx="3061129" cy="64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endParaRPr lang="x-none" altLang="x-none" sz="1803">
                <a:solidFill>
                  <a:srgbClr val="000000"/>
                </a:solidFill>
              </a:endParaRPr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C8A55C9B-DE53-134D-8BA9-280FEB88C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3179" y="2520950"/>
              <a:ext cx="3061129" cy="7315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endParaRPr lang="x-none" altLang="x-none" sz="1803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48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Selector Multiplexing Basic Idea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533401" y="1600200"/>
            <a:ext cx="4364436" cy="4648200"/>
          </a:xfrm>
        </p:spPr>
        <p:txBody>
          <a:bodyPr/>
          <a:lstStyle/>
          <a:p>
            <a:r>
              <a:rPr lang="en-US" sz="2000" dirty="0"/>
              <a:t>OS provides a</a:t>
            </a:r>
            <a:r>
              <a:rPr lang="en-US" sz="2000" dirty="0">
                <a:solidFill>
                  <a:srgbClr val="C00000"/>
                </a:solidFill>
              </a:rPr>
              <a:t> selector, </a:t>
            </a:r>
            <a:r>
              <a:rPr lang="en-US" sz="2000" dirty="0"/>
              <a:t>to allow user program to indicate </a:t>
            </a:r>
            <a:r>
              <a:rPr lang="en-US" sz="2000" dirty="0">
                <a:solidFill>
                  <a:srgbClr val="C00000"/>
                </a:solidFill>
              </a:rPr>
              <a:t>interests </a:t>
            </a:r>
            <a:r>
              <a:rPr lang="en-US" sz="2000" dirty="0"/>
              <a:t>(types of events). Selector</a:t>
            </a:r>
            <a:r>
              <a:rPr lang="en-US" sz="2000" dirty="0">
                <a:solidFill>
                  <a:srgbClr val="C00000"/>
                </a:solidFill>
              </a:rPr>
              <a:t> peeks </a:t>
            </a:r>
            <a:r>
              <a:rPr lang="en-US" sz="2000" dirty="0"/>
              <a:t>at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system state and notifies user program IO </a:t>
            </a:r>
            <a:r>
              <a:rPr lang="en-US" sz="2000" dirty="0">
                <a:solidFill>
                  <a:srgbClr val="FF0000"/>
                </a:solidFill>
              </a:rPr>
              <a:t>ready</a:t>
            </a:r>
            <a:r>
              <a:rPr lang="en-US" sz="2000" dirty="0"/>
              <a:t> status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6BC0E81F-A85C-8245-9BEE-98058F5C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4562">
              <a:defRPr/>
            </a:pPr>
            <a:fld id="{0880F883-FA69-FD45-9370-321292D31F27}" type="slidenum">
              <a:rPr lang="en-US" altLang="x-none"/>
              <a:pPr defTabSz="684562">
                <a:defRPr/>
              </a:pPr>
              <a:t>49</a:t>
            </a:fld>
            <a:endParaRPr lang="en-US" altLang="x-none" dirty="0"/>
          </a:p>
        </p:txBody>
      </p:sp>
      <p:cxnSp>
        <p:nvCxnSpPr>
          <p:cNvPr id="47117" name="Straight Arrow Connector 25"/>
          <p:cNvCxnSpPr>
            <a:cxnSpLocks noChangeShapeType="1"/>
            <a:stCxn id="47118" idx="3"/>
          </p:cNvCxnSpPr>
          <p:nvPr/>
        </p:nvCxnSpPr>
        <p:spPr bwMode="auto">
          <a:xfrm flipV="1">
            <a:off x="3320977" y="2895600"/>
            <a:ext cx="3088267" cy="816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8" name="Rectangle 28"/>
          <p:cNvSpPr>
            <a:spLocks noChangeArrowheads="1"/>
          </p:cNvSpPr>
          <p:nvPr/>
        </p:nvSpPr>
        <p:spPr bwMode="auto">
          <a:xfrm>
            <a:off x="1453158" y="3562348"/>
            <a:ext cx="1867819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57157" indent="-257157" defTabSz="684562" eaLnBrk="1" hangingPunct="1">
              <a:defRPr/>
            </a:pPr>
            <a:r>
              <a:rPr lang="en-US" altLang="x-none" sz="1350" dirty="0">
                <a:solidFill>
                  <a:srgbClr val="000000"/>
                </a:solidFill>
              </a:rPr>
              <a:t>completed connection</a:t>
            </a:r>
          </a:p>
        </p:txBody>
      </p:sp>
      <p:sp>
        <p:nvSpPr>
          <p:cNvPr id="47119" name="Rectangle 29"/>
          <p:cNvSpPr>
            <a:spLocks noChangeArrowheads="1"/>
          </p:cNvSpPr>
          <p:nvPr/>
        </p:nvSpPr>
        <p:spPr bwMode="auto">
          <a:xfrm>
            <a:off x="1477566" y="5362265"/>
            <a:ext cx="2185214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57157" indent="-257157" defTabSz="684562" eaLnBrk="1" hangingPunct="1">
              <a:defRPr/>
            </a:pPr>
            <a:r>
              <a:rPr lang="en-US" altLang="x-none" sz="1350" dirty="0" err="1">
                <a:solidFill>
                  <a:srgbClr val="000000"/>
                </a:solidFill>
              </a:rPr>
              <a:t>recvbuf</a:t>
            </a:r>
            <a:r>
              <a:rPr lang="en-US" altLang="x-none" sz="1350" dirty="0">
                <a:solidFill>
                  <a:srgbClr val="000000"/>
                </a:solidFill>
              </a:rPr>
              <a:t> empty or has data</a:t>
            </a:r>
          </a:p>
        </p:txBody>
      </p:sp>
      <p:cxnSp>
        <p:nvCxnSpPr>
          <p:cNvPr id="47121" name="Straight Arrow Connector 34"/>
          <p:cNvCxnSpPr>
            <a:cxnSpLocks noChangeShapeType="1"/>
            <a:stCxn id="47119" idx="3"/>
          </p:cNvCxnSpPr>
          <p:nvPr/>
        </p:nvCxnSpPr>
        <p:spPr bwMode="auto">
          <a:xfrm flipV="1">
            <a:off x="3662780" y="3956491"/>
            <a:ext cx="1593207" cy="15558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Straight Arrow Connector 37"/>
          <p:cNvCxnSpPr>
            <a:cxnSpLocks noChangeShapeType="1"/>
            <a:stCxn id="47119" idx="3"/>
          </p:cNvCxnSpPr>
          <p:nvPr/>
        </p:nvCxnSpPr>
        <p:spPr bwMode="auto">
          <a:xfrm flipV="1">
            <a:off x="3662780" y="4683295"/>
            <a:ext cx="1608175" cy="8290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0" name="Rectangle 30"/>
          <p:cNvSpPr>
            <a:spLocks noChangeArrowheads="1"/>
          </p:cNvSpPr>
          <p:nvPr/>
        </p:nvSpPr>
        <p:spPr bwMode="auto">
          <a:xfrm>
            <a:off x="1477566" y="3956489"/>
            <a:ext cx="2108269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57157" indent="-257157" defTabSz="684562" eaLnBrk="1" hangingPunct="1">
              <a:defRPr/>
            </a:pPr>
            <a:r>
              <a:rPr lang="en-US" altLang="x-none" sz="1350" dirty="0" err="1">
                <a:solidFill>
                  <a:srgbClr val="000000"/>
                </a:solidFill>
              </a:rPr>
              <a:t>sendbuf</a:t>
            </a:r>
            <a:r>
              <a:rPr lang="en-US" altLang="x-none" sz="1350" dirty="0">
                <a:solidFill>
                  <a:srgbClr val="000000"/>
                </a:solidFill>
              </a:rPr>
              <a:t> full or has space</a:t>
            </a:r>
          </a:p>
        </p:txBody>
      </p:sp>
      <p:cxnSp>
        <p:nvCxnSpPr>
          <p:cNvPr id="47123" name="Straight Arrow Connector 39"/>
          <p:cNvCxnSpPr>
            <a:cxnSpLocks noChangeShapeType="1"/>
            <a:stCxn id="47120" idx="3"/>
          </p:cNvCxnSpPr>
          <p:nvPr/>
        </p:nvCxnSpPr>
        <p:spPr bwMode="auto">
          <a:xfrm flipV="1">
            <a:off x="3585835" y="3817991"/>
            <a:ext cx="1670775" cy="2885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4" name="Straight Arrow Connector 41"/>
          <p:cNvCxnSpPr>
            <a:cxnSpLocks noChangeShapeType="1"/>
            <a:stCxn id="47120" idx="3"/>
          </p:cNvCxnSpPr>
          <p:nvPr/>
        </p:nvCxnSpPr>
        <p:spPr bwMode="auto">
          <a:xfrm>
            <a:off x="3585835" y="4106530"/>
            <a:ext cx="1666297" cy="4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AABED3-5038-664E-821E-5E2992F79B57}"/>
              </a:ext>
            </a:extLst>
          </p:cNvPr>
          <p:cNvGrpSpPr/>
          <p:nvPr/>
        </p:nvGrpSpPr>
        <p:grpSpPr>
          <a:xfrm>
            <a:off x="5257800" y="1295626"/>
            <a:ext cx="3435249" cy="5345958"/>
            <a:chOff x="6794164" y="1295626"/>
            <a:chExt cx="3435249" cy="5345958"/>
          </a:xfrm>
        </p:grpSpPr>
        <p:sp>
          <p:nvSpPr>
            <p:cNvPr id="26" name="Text Box 3">
              <a:extLst>
                <a:ext uri="{FF2B5EF4-FFF2-40B4-BE49-F238E27FC236}">
                  <a16:creationId xmlns:a16="http://schemas.microsoft.com/office/drawing/2014/main" id="{993C7BE5-E244-684A-B065-435BB97B2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2210" y="1295626"/>
              <a:ext cx="1042567" cy="462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spcBef>
                  <a:spcPct val="50000"/>
                </a:spcBef>
                <a:defRPr/>
              </a:pPr>
              <a:r>
                <a:rPr lang="en-US" altLang="x-none" sz="2404">
                  <a:solidFill>
                    <a:srgbClr val="000000"/>
                  </a:solidFill>
                </a:rPr>
                <a:t>server</a:t>
              </a:r>
              <a:endParaRPr lang="en-US" altLang="x-none" sz="2404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7" name="Text Box 6">
              <a:extLst>
                <a:ext uri="{FF2B5EF4-FFF2-40B4-BE49-F238E27FC236}">
                  <a16:creationId xmlns:a16="http://schemas.microsoft.com/office/drawing/2014/main" id="{1254143E-BA73-414F-9928-E3C462641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164" y="1956285"/>
              <a:ext cx="1230460" cy="246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TCP socket space</a:t>
              </a:r>
            </a:p>
          </p:txBody>
        </p:sp>
        <p:sp>
          <p:nvSpPr>
            <p:cNvPr id="28" name="Text Box 9">
              <a:extLst>
                <a:ext uri="{FF2B5EF4-FFF2-40B4-BE49-F238E27FC236}">
                  <a16:creationId xmlns:a16="http://schemas.microsoft.com/office/drawing/2014/main" id="{E9FB6BAB-7DE4-DF44-97CC-8E6DB650A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2504" y="2322789"/>
              <a:ext cx="2652521" cy="95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state: listening</a:t>
              </a:r>
            </a:p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address:  {*.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6789</a:t>
              </a:r>
              <a:r>
                <a:rPr lang="en-US" altLang="x-none" sz="1002" b="1">
                  <a:solidFill>
                    <a:srgbClr val="000000"/>
                  </a:solidFill>
                </a:rPr>
                <a:t>, </a:t>
              </a:r>
              <a:r>
                <a:rPr lang="en-US" altLang="x-none" sz="1002">
                  <a:solidFill>
                    <a:srgbClr val="000000"/>
                  </a:solidFill>
                </a:rPr>
                <a:t>*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:</a:t>
              </a:r>
              <a:r>
                <a:rPr lang="en-US" altLang="x-none" sz="1002" b="1">
                  <a:solidFill>
                    <a:srgbClr val="000000"/>
                  </a:solidFill>
                </a:rPr>
                <a:t>*</a:t>
              </a:r>
              <a:r>
                <a:rPr lang="en-US" altLang="x-none" sz="1002">
                  <a:solidFill>
                    <a:srgbClr val="000000"/>
                  </a:solidFill>
                </a:rPr>
                <a:t>}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completed connection queue</a:t>
              </a:r>
              <a:r>
                <a:rPr lang="en-US" altLang="x-none" sz="1002">
                  <a:solidFill>
                    <a:srgbClr val="000000"/>
                  </a:solidFill>
                </a:rPr>
                <a:t>: C1; C2 </a:t>
              </a:r>
              <a:br>
                <a:rPr lang="en-US" altLang="x-none" sz="1002">
                  <a:solidFill>
                    <a:srgbClr val="000000"/>
                  </a:solidFill>
                </a:rPr>
              </a:br>
              <a:r>
                <a:rPr lang="en-US" altLang="x-none" sz="1202">
                  <a:solidFill>
                    <a:srgbClr val="000000"/>
                  </a:solidFill>
                </a:rPr>
                <a:t>sendbuf: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recvbuf:</a:t>
              </a:r>
            </a:p>
          </p:txBody>
        </p:sp>
        <p:sp>
          <p:nvSpPr>
            <p:cNvPr id="29" name="Text Box 10">
              <a:extLst>
                <a:ext uri="{FF2B5EF4-FFF2-40B4-BE49-F238E27FC236}">
                  <a16:creationId xmlns:a16="http://schemas.microsoft.com/office/drawing/2014/main" id="{1B668A75-3EDA-DE4A-9A42-40EC29309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5608" y="1642976"/>
              <a:ext cx="1081109" cy="4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128.36.2</a:t>
              </a:r>
              <a:r>
                <a:rPr lang="en-US" altLang="zh-CN" sz="1202">
                  <a:solidFill>
                    <a:srgbClr val="000000"/>
                  </a:solidFill>
                  <a:ea typeface="宋体" charset="-122"/>
                </a:rPr>
                <a:t>3</a:t>
              </a:r>
              <a:r>
                <a:rPr lang="en-US" altLang="x-none" sz="1202">
                  <a:solidFill>
                    <a:srgbClr val="000000"/>
                  </a:solidFill>
                </a:rPr>
                <a:t>2.</a:t>
              </a:r>
              <a:r>
                <a:rPr lang="en-US" altLang="zh-CN" sz="1202">
                  <a:solidFill>
                    <a:srgbClr val="000000"/>
                  </a:solidFill>
                  <a:ea typeface="宋体" charset="-122"/>
                </a:rPr>
                <a:t>5</a:t>
              </a:r>
              <a:br>
                <a:rPr lang="en-US" altLang="x-none" sz="1202">
                  <a:solidFill>
                    <a:srgbClr val="000000"/>
                  </a:solidFill>
                </a:rPr>
              </a:br>
              <a:r>
                <a:rPr lang="en-US" altLang="x-none" sz="1202">
                  <a:solidFill>
                    <a:srgbClr val="000000"/>
                  </a:solidFill>
                </a:rPr>
                <a:t>128.36.2</a:t>
              </a:r>
              <a:r>
                <a:rPr lang="en-US" altLang="zh-CN" sz="1202">
                  <a:solidFill>
                    <a:srgbClr val="000000"/>
                  </a:solidFill>
                  <a:ea typeface="宋体" charset="-122"/>
                </a:rPr>
                <a:t>30</a:t>
              </a:r>
              <a:r>
                <a:rPr lang="en-US" altLang="x-none" sz="1202">
                  <a:solidFill>
                    <a:srgbClr val="000000"/>
                  </a:solidFill>
                </a:rPr>
                <a:t>.2</a:t>
              </a:r>
            </a:p>
          </p:txBody>
        </p:sp>
        <p:sp>
          <p:nvSpPr>
            <p:cNvPr id="30" name="Text Box 16">
              <a:extLst>
                <a:ext uri="{FF2B5EF4-FFF2-40B4-BE49-F238E27FC236}">
                  <a16:creationId xmlns:a16="http://schemas.microsoft.com/office/drawing/2014/main" id="{B7D67A70-B204-0F43-B488-07E3777FB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3999" y="5652364"/>
              <a:ext cx="1876043" cy="92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state: listening</a:t>
              </a:r>
            </a:p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address:  {*.</a:t>
              </a:r>
              <a:r>
                <a:rPr lang="en-US" altLang="x-none" sz="1002" b="1">
                  <a:solidFill>
                    <a:srgbClr val="000000"/>
                  </a:solidFill>
                </a:rPr>
                <a:t>2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5</a:t>
              </a:r>
              <a:r>
                <a:rPr lang="en-US" altLang="x-none" sz="1002" b="1">
                  <a:solidFill>
                    <a:srgbClr val="000000"/>
                  </a:solidFill>
                </a:rPr>
                <a:t>, </a:t>
              </a:r>
              <a:r>
                <a:rPr lang="en-US" altLang="x-none" sz="1002">
                  <a:solidFill>
                    <a:srgbClr val="000000"/>
                  </a:solidFill>
                </a:rPr>
                <a:t>*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:</a:t>
              </a:r>
              <a:r>
                <a:rPr lang="en-US" altLang="x-none" sz="1002" b="1">
                  <a:solidFill>
                    <a:srgbClr val="000000"/>
                  </a:solidFill>
                </a:rPr>
                <a:t>*</a:t>
              </a:r>
              <a:r>
                <a:rPr lang="en-US" altLang="x-none" sz="1002">
                  <a:solidFill>
                    <a:srgbClr val="000000"/>
                  </a:solidFill>
                </a:rPr>
                <a:t>}</a:t>
              </a:r>
            </a:p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completed connection queue: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sendbuf: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recvbuf:</a:t>
              </a:r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CD2988BB-6FE7-C940-B023-3996B99E1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740" y="3648710"/>
              <a:ext cx="3061129" cy="548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endParaRPr lang="x-none" altLang="x-none" sz="1803">
                <a:solidFill>
                  <a:srgbClr val="000000"/>
                </a:solidFill>
              </a:endParaRP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65915A89-4134-A34C-B9F5-6C302AEE7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2504" y="3431897"/>
              <a:ext cx="3070851" cy="772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 dirty="0">
                  <a:solidFill>
                    <a:srgbClr val="000000"/>
                  </a:solidFill>
                </a:rPr>
                <a:t>state: </a:t>
              </a:r>
              <a:r>
                <a:rPr lang="en-US" altLang="zh-CN" sz="1002" dirty="0">
                  <a:solidFill>
                    <a:srgbClr val="000000"/>
                  </a:solidFill>
                  <a:ea typeface="宋体" charset="-122"/>
                </a:rPr>
                <a:t>established</a:t>
              </a:r>
              <a:endParaRPr lang="en-US" altLang="x-none" sz="1002" dirty="0">
                <a:solidFill>
                  <a:srgbClr val="000000"/>
                </a:solidFill>
              </a:endParaRPr>
            </a:p>
            <a:p>
              <a:pPr defTabSz="914456" eaLnBrk="1" hangingPunct="1">
                <a:defRPr/>
              </a:pPr>
              <a:r>
                <a:rPr lang="en-US" altLang="x-none" sz="1002" dirty="0">
                  <a:solidFill>
                    <a:srgbClr val="000000"/>
                  </a:solidFill>
                </a:rPr>
                <a:t>address:  {128.36.2</a:t>
              </a:r>
              <a:r>
                <a:rPr lang="en-US" altLang="zh-CN" sz="1002" dirty="0">
                  <a:solidFill>
                    <a:srgbClr val="000000"/>
                  </a:solidFill>
                  <a:ea typeface="宋体" charset="-122"/>
                </a:rPr>
                <a:t>3</a:t>
              </a:r>
              <a:r>
                <a:rPr lang="en-US" altLang="x-none" sz="1002" dirty="0">
                  <a:solidFill>
                    <a:srgbClr val="000000"/>
                  </a:solidFill>
                </a:rPr>
                <a:t>2.</a:t>
              </a:r>
              <a:r>
                <a:rPr lang="en-US" altLang="zh-CN" sz="1002" dirty="0">
                  <a:solidFill>
                    <a:srgbClr val="000000"/>
                  </a:solidFill>
                  <a:ea typeface="宋体" charset="-122"/>
                </a:rPr>
                <a:t>5:</a:t>
              </a:r>
              <a:r>
                <a:rPr lang="en-US" altLang="zh-CN" sz="1002" b="1" dirty="0">
                  <a:solidFill>
                    <a:srgbClr val="000000"/>
                  </a:solidFill>
                  <a:ea typeface="宋体" charset="-122"/>
                </a:rPr>
                <a:t>6789</a:t>
              </a:r>
              <a:r>
                <a:rPr lang="en-US" altLang="x-none" sz="1002" dirty="0">
                  <a:solidFill>
                    <a:srgbClr val="000000"/>
                  </a:solidFill>
                </a:rPr>
                <a:t>, 198.69.10.10.</a:t>
              </a:r>
              <a:r>
                <a:rPr lang="en-US" altLang="x-none" sz="1002" b="1" dirty="0">
                  <a:solidFill>
                    <a:srgbClr val="000000"/>
                  </a:solidFill>
                </a:rPr>
                <a:t>1500</a:t>
              </a:r>
              <a:r>
                <a:rPr lang="en-US" altLang="x-none" sz="1002" dirty="0">
                  <a:solidFill>
                    <a:srgbClr val="000000"/>
                  </a:solidFill>
                </a:rPr>
                <a:t>}</a:t>
              </a:r>
            </a:p>
            <a:p>
              <a:pPr defTabSz="914456" eaLnBrk="1" hangingPunct="1">
                <a:defRPr/>
              </a:pPr>
              <a:r>
                <a:rPr lang="en-US" altLang="x-none" sz="1202" dirty="0" err="1">
                  <a:solidFill>
                    <a:srgbClr val="000000"/>
                  </a:solidFill>
                </a:rPr>
                <a:t>sendbuf</a:t>
              </a:r>
              <a:r>
                <a:rPr lang="en-US" altLang="x-none" sz="1202" dirty="0">
                  <a:solidFill>
                    <a:srgbClr val="000000"/>
                  </a:solidFill>
                </a:rPr>
                <a:t>: </a:t>
              </a:r>
            </a:p>
            <a:p>
              <a:pPr defTabSz="914456" eaLnBrk="1" hangingPunct="1">
                <a:defRPr/>
              </a:pPr>
              <a:r>
                <a:rPr lang="en-US" altLang="x-none" sz="1202" dirty="0" err="1">
                  <a:solidFill>
                    <a:srgbClr val="000000"/>
                  </a:solidFill>
                </a:rPr>
                <a:t>recvbuf</a:t>
              </a:r>
              <a:r>
                <a:rPr lang="en-US" altLang="x-none" sz="1202" dirty="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33" name="Rectangle 17">
              <a:extLst>
                <a:ext uri="{FF2B5EF4-FFF2-40B4-BE49-F238E27FC236}">
                  <a16:creationId xmlns:a16="http://schemas.microsoft.com/office/drawing/2014/main" id="{F0053110-1B13-8C4C-BB18-68219D7FC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501" y="2213927"/>
              <a:ext cx="3358912" cy="4427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6046">
                <a:defRPr/>
              </a:pPr>
              <a:endParaRPr lang="x-none" altLang="x-none" sz="2404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37" name="Text Box 26">
              <a:extLst>
                <a:ext uri="{FF2B5EF4-FFF2-40B4-BE49-F238E27FC236}">
                  <a16:creationId xmlns:a16="http://schemas.microsoft.com/office/drawing/2014/main" id="{A1874F22-2637-BB47-B017-40274C08E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456" y="4473009"/>
              <a:ext cx="3070851" cy="772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state: </a:t>
              </a:r>
              <a:r>
                <a:rPr lang="en-US" altLang="zh-CN" sz="1002">
                  <a:solidFill>
                    <a:srgbClr val="000000"/>
                  </a:solidFill>
                  <a:ea typeface="宋体" charset="-122"/>
                </a:rPr>
                <a:t>established</a:t>
              </a:r>
              <a:endParaRPr lang="en-US" altLang="x-none" sz="1002">
                <a:solidFill>
                  <a:srgbClr val="000000"/>
                </a:solidFill>
              </a:endParaRPr>
            </a:p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address:  {128.36.2</a:t>
              </a:r>
              <a:r>
                <a:rPr lang="en-US" altLang="zh-CN" sz="1002">
                  <a:solidFill>
                    <a:srgbClr val="000000"/>
                  </a:solidFill>
                  <a:ea typeface="宋体" charset="-122"/>
                </a:rPr>
                <a:t>3</a:t>
              </a:r>
              <a:r>
                <a:rPr lang="en-US" altLang="x-none" sz="1002">
                  <a:solidFill>
                    <a:srgbClr val="000000"/>
                  </a:solidFill>
                </a:rPr>
                <a:t>2.</a:t>
              </a:r>
              <a:r>
                <a:rPr lang="en-US" altLang="zh-CN" sz="1002">
                  <a:solidFill>
                    <a:srgbClr val="000000"/>
                  </a:solidFill>
                  <a:ea typeface="宋体" charset="-122"/>
                </a:rPr>
                <a:t>5: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6789</a:t>
              </a:r>
              <a:r>
                <a:rPr lang="en-US" altLang="x-none" sz="1002">
                  <a:solidFill>
                    <a:srgbClr val="000000"/>
                  </a:solidFill>
                </a:rPr>
                <a:t>, 198.69.10.10.</a:t>
              </a:r>
              <a:r>
                <a:rPr lang="en-US" altLang="x-none" sz="1002" b="1">
                  <a:solidFill>
                    <a:srgbClr val="000000"/>
                  </a:solidFill>
                </a:rPr>
                <a:t>1500</a:t>
              </a:r>
              <a:r>
                <a:rPr lang="en-US" altLang="x-none" sz="1002">
                  <a:solidFill>
                    <a:srgbClr val="000000"/>
                  </a:solidFill>
                </a:rPr>
                <a:t>}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sendbuf: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recvbuf:</a:t>
              </a:r>
            </a:p>
          </p:txBody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095D2A11-57CB-C546-AEAA-A6B5A8017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607" y="4685293"/>
              <a:ext cx="3061129" cy="548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endParaRPr lang="x-none" altLang="x-none" sz="1803">
                <a:solidFill>
                  <a:srgbClr val="000000"/>
                </a:solidFill>
              </a:endParaRPr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2953930C-7B35-1E44-8656-E9F3043BA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3179" y="5906715"/>
              <a:ext cx="3061129" cy="64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endParaRPr lang="x-none" altLang="x-none" sz="1803">
                <a:solidFill>
                  <a:srgbClr val="000000"/>
                </a:solidFill>
              </a:endParaRPr>
            </a:p>
          </p:txBody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45B213CA-BFF8-634A-950E-3D46264B1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3179" y="2520950"/>
              <a:ext cx="3061129" cy="7315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endParaRPr lang="x-none" altLang="x-none" sz="1803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613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8" grpId="0" animBg="1"/>
      <p:bldP spid="47119" grpId="0" animBg="1"/>
      <p:bldP spid="471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Re</a:t>
            </a:r>
            <a:r>
              <a:rPr lang="en-US" altLang="zh-CN" sz="3600" dirty="0">
                <a:ea typeface="ＭＳ Ｐゴシック" charset="-128"/>
              </a:rPr>
              <a:t>cap: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x-none" sz="3600" dirty="0">
                <a:ea typeface="ＭＳ Ｐゴシック" charset="-128"/>
              </a:rPr>
              <a:t>Example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ShareQ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Server.java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ShareQ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ServiceThread.java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Use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top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observer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the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CPU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utilization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0CBC170-D650-FD49-AB89-AF91EA2A7AAC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fld id="{1CD4BF8A-499F-8742-A08F-3C62008BC3A4}" type="slidenum">
              <a:rPr lang="en-US" altLang="x-none" sz="1400" smtClean="0">
                <a:solidFill>
                  <a:srgbClr val="000000"/>
                </a:solidFill>
                <a:latin typeface="Comic Sans MS" charset="0"/>
              </a:rPr>
              <a:pPr/>
              <a:t>5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300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2454-17C8-7A4E-B156-3326AE9F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Background: Linux </a:t>
            </a:r>
            <a:r>
              <a:rPr lang="en-US" sz="3200" dirty="0" err="1"/>
              <a:t>epoll</a:t>
            </a:r>
            <a:r>
              <a:rPr lang="en-US" sz="3200" dirty="0"/>
              <a:t>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F2152-4866-644D-A215-174367AFE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600200"/>
            <a:ext cx="4894289" cy="4648200"/>
          </a:xfrm>
        </p:spPr>
        <p:txBody>
          <a:bodyPr/>
          <a:lstStyle/>
          <a:p>
            <a:r>
              <a:rPr lang="en-US" sz="2000" dirty="0"/>
              <a:t>“… monitoring multiple files to see if IO is possible on any of them...”   -- man 7 </a:t>
            </a:r>
            <a:r>
              <a:rPr lang="en-US" sz="2000" dirty="0" err="1"/>
              <a:t>epoll</a:t>
            </a:r>
            <a:endParaRPr lang="en-US" sz="2000" dirty="0"/>
          </a:p>
          <a:p>
            <a:r>
              <a:rPr lang="en-US" sz="2000" dirty="0"/>
              <a:t>Three basic system calls</a:t>
            </a:r>
          </a:p>
          <a:p>
            <a:pPr lvl="1"/>
            <a:r>
              <a:rPr lang="en-US" dirty="0"/>
              <a:t>epoll_create1(2) – create new </a:t>
            </a:r>
            <a:r>
              <a:rPr lang="en-US" dirty="0" err="1"/>
              <a:t>epoll</a:t>
            </a:r>
            <a:r>
              <a:rPr lang="en-US" dirty="0"/>
              <a:t> instance</a:t>
            </a:r>
          </a:p>
          <a:p>
            <a:pPr lvl="1"/>
            <a:r>
              <a:rPr lang="en-US" dirty="0" err="1"/>
              <a:t>epoll_ctl</a:t>
            </a:r>
            <a:r>
              <a:rPr lang="en-US" dirty="0"/>
              <a:t>(2) – manage file descriptors </a:t>
            </a:r>
            <a:br>
              <a:rPr lang="en-US" dirty="0"/>
            </a:br>
            <a:r>
              <a:rPr lang="en-US" dirty="0"/>
              <a:t>regarding the interested-list</a:t>
            </a:r>
          </a:p>
          <a:p>
            <a:pPr lvl="1"/>
            <a:r>
              <a:rPr lang="en-US" dirty="0" err="1"/>
              <a:t>epoll_wait</a:t>
            </a:r>
            <a:r>
              <a:rPr lang="en-US" dirty="0"/>
              <a:t>(2) – main workhorse, block </a:t>
            </a:r>
            <a:br>
              <a:rPr lang="en-US" dirty="0"/>
            </a:br>
            <a:r>
              <a:rPr lang="en-US" dirty="0"/>
              <a:t>tasks until IO becomes available</a:t>
            </a:r>
          </a:p>
          <a:p>
            <a:r>
              <a:rPr lang="en-US" dirty="0"/>
              <a:t>See </a:t>
            </a:r>
            <a:r>
              <a:rPr lang="en-US" sz="1797" dirty="0" err="1"/>
              <a:t>SelectEchoServer</a:t>
            </a:r>
            <a:r>
              <a:rPr lang="en-US" sz="1797" dirty="0"/>
              <a:t>/</a:t>
            </a:r>
            <a:r>
              <a:rPr lang="en-US" sz="1797" dirty="0" err="1"/>
              <a:t>epoll_examples.c</a:t>
            </a:r>
            <a:endParaRPr lang="en-US" sz="1797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45275-6549-E74C-B640-9BD4DE59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4562">
              <a:defRPr/>
            </a:pPr>
            <a:fld id="{0880F883-FA69-FD45-9370-321292D31F27}" type="slidenum">
              <a:rPr lang="en-US" altLang="x-none"/>
              <a:pPr defTabSz="684562">
                <a:defRPr/>
              </a:pPr>
              <a:t>50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052299-B302-7A40-AF7B-C79584BAEE18}"/>
              </a:ext>
            </a:extLst>
          </p:cNvPr>
          <p:cNvSpPr/>
          <p:nvPr/>
        </p:nvSpPr>
        <p:spPr>
          <a:xfrm>
            <a:off x="304800" y="6394379"/>
            <a:ext cx="790575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4562">
              <a:defRPr/>
            </a:pPr>
            <a:r>
              <a:rPr lang="en-US" sz="1350" dirty="0">
                <a:solidFill>
                  <a:srgbClr val="000000"/>
                </a:solidFill>
              </a:rPr>
              <a:t>https://events19.linuxfoundation.org/</a:t>
            </a:r>
            <a:r>
              <a:rPr lang="en-US" sz="1350" dirty="0" err="1">
                <a:solidFill>
                  <a:srgbClr val="000000"/>
                </a:solidFill>
              </a:rPr>
              <a:t>wp</a:t>
            </a:r>
            <a:r>
              <a:rPr lang="en-US" sz="1350" dirty="0">
                <a:solidFill>
                  <a:srgbClr val="000000"/>
                </a:solidFill>
              </a:rPr>
              <a:t>-content/uploads/2018/07/dbueso-oss-japan19.pdf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AF3F19-57F2-8B49-97FF-37F3024A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953" y="3027483"/>
            <a:ext cx="3479807" cy="15247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CD701B-407F-1641-983F-36D929BB18D0}"/>
              </a:ext>
            </a:extLst>
          </p:cNvPr>
          <p:cNvSpPr/>
          <p:nvPr/>
        </p:nvSpPr>
        <p:spPr>
          <a:xfrm>
            <a:off x="5666091" y="2390710"/>
            <a:ext cx="269496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4520" eaLnBrk="0" hangingPunct="0"/>
            <a:r>
              <a:rPr lang="en-US" sz="2100" kern="0" dirty="0">
                <a:solidFill>
                  <a:srgbClr val="000000"/>
                </a:solidFill>
                <a:latin typeface="Comic Sans MS"/>
                <a:ea typeface="ＭＳ Ｐゴシック" charset="0"/>
              </a:rPr>
              <a:t>Core data structure</a:t>
            </a:r>
            <a:endParaRPr lang="en-US" sz="374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014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2454-17C8-7A4E-B156-3326AE9F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Background: Linux </a:t>
            </a:r>
            <a:r>
              <a:rPr lang="en-US" sz="3200" dirty="0" err="1"/>
              <a:t>epoll</a:t>
            </a:r>
            <a:r>
              <a:rPr lang="en-US" sz="3200" dirty="0"/>
              <a:t> Internal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F2152-4866-644D-A215-174367AFE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600200"/>
            <a:ext cx="5257799" cy="4648200"/>
          </a:xfrm>
        </p:spPr>
        <p:txBody>
          <a:bodyPr/>
          <a:lstStyle/>
          <a:p>
            <a:r>
              <a:rPr lang="en-US" dirty="0"/>
              <a:t>Before </a:t>
            </a:r>
            <a:r>
              <a:rPr lang="en-US" dirty="0" err="1"/>
              <a:t>epoll</a:t>
            </a:r>
            <a:r>
              <a:rPr lang="en-US" dirty="0"/>
              <a:t>, select/poll is ”stateless” </a:t>
            </a:r>
            <a:br>
              <a:rPr lang="en-US" dirty="0"/>
            </a:br>
            <a:r>
              <a:rPr lang="en-US" dirty="0"/>
              <a:t>but then need O(n) complexity; </a:t>
            </a:r>
            <a:r>
              <a:rPr lang="en-US" dirty="0" err="1"/>
              <a:t>epoll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separates setup and waiting phrases </a:t>
            </a:r>
            <a:br>
              <a:rPr lang="en-US" dirty="0"/>
            </a:br>
            <a:r>
              <a:rPr lang="en-US" dirty="0"/>
              <a:t>to reach O(</a:t>
            </a:r>
            <a:r>
              <a:rPr lang="en-US" dirty="0" err="1"/>
              <a:t>n_ready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Details see: </a:t>
            </a:r>
            <a:r>
              <a:rPr lang="en-US" dirty="0">
                <a:hlinkClick r:id="rId2"/>
              </a:rPr>
              <a:t>https://man7.org/linux/man-pages/man7/epoll.7.html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45275-6549-E74C-B640-9BD4DE59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4562">
              <a:defRPr/>
            </a:pPr>
            <a:fld id="{0880F883-FA69-FD45-9370-321292D31F27}" type="slidenum">
              <a:rPr lang="en-US" altLang="x-none"/>
              <a:pPr defTabSz="684562">
                <a:defRPr/>
              </a:pPr>
              <a:t>51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052299-B302-7A40-AF7B-C79584BAEE18}"/>
              </a:ext>
            </a:extLst>
          </p:cNvPr>
          <p:cNvSpPr/>
          <p:nvPr/>
        </p:nvSpPr>
        <p:spPr>
          <a:xfrm>
            <a:off x="173038" y="5755756"/>
            <a:ext cx="790575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4562">
              <a:defRPr/>
            </a:pPr>
            <a:r>
              <a:rPr lang="en-US" sz="1350" dirty="0">
                <a:solidFill>
                  <a:srgbClr val="000000"/>
                </a:solidFill>
              </a:rPr>
              <a:t>https://events19.linuxfoundation.org/</a:t>
            </a:r>
            <a:r>
              <a:rPr lang="en-US" sz="1350" dirty="0" err="1">
                <a:solidFill>
                  <a:srgbClr val="000000"/>
                </a:solidFill>
              </a:rPr>
              <a:t>wp</a:t>
            </a:r>
            <a:r>
              <a:rPr lang="en-US" sz="1350" dirty="0">
                <a:solidFill>
                  <a:srgbClr val="000000"/>
                </a:solidFill>
              </a:rPr>
              <a:t>-content/uploads/2018/07/dbueso-oss-japan19.pdf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A509A-21F4-AF46-A36C-FB5D8AE56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803" y="2715220"/>
            <a:ext cx="296074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453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7866" tIns="33337" rIns="67866" bIns="33337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/>
              <a:t>Big Picture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17587E9-BCAA-D949-AB65-C385AC4D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4562">
              <a:defRPr/>
            </a:pPr>
            <a:fld id="{0880F883-FA69-FD45-9370-321292D31F27}" type="slidenum">
              <a:rPr lang="en-US" altLang="x-none"/>
              <a:pPr defTabSz="684562">
                <a:defRPr/>
              </a:pPr>
              <a:t>52</a:t>
            </a:fld>
            <a:endParaRPr lang="en-US" alt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AD537F-3B1B-D542-8EC4-37D172981CB6}"/>
              </a:ext>
            </a:extLst>
          </p:cNvPr>
          <p:cNvSpPr/>
          <p:nvPr/>
        </p:nvSpPr>
        <p:spPr bwMode="auto">
          <a:xfrm>
            <a:off x="876908" y="3895496"/>
            <a:ext cx="3846884" cy="628650"/>
          </a:xfrm>
          <a:prstGeom prst="rect">
            <a:avLst/>
          </a:prstGeom>
          <a:noFill/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52" eaLnBrk="0" hangingPunct="0">
              <a:defRPr/>
            </a:pPr>
            <a:r>
              <a:rPr lang="en-US" sz="2100" dirty="0">
                <a:solidFill>
                  <a:srgbClr val="C00000"/>
                </a:solidFill>
                <a:latin typeface="Times New Roman" pitchFamily="18" charset="0"/>
              </a:rPr>
              <a:t>Java NIO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375DCF-BC87-0B49-B421-8FAD55C53FCD}"/>
              </a:ext>
            </a:extLst>
          </p:cNvPr>
          <p:cNvSpPr/>
          <p:nvPr/>
        </p:nvSpPr>
        <p:spPr bwMode="auto">
          <a:xfrm>
            <a:off x="876908" y="2862995"/>
            <a:ext cx="1866900" cy="62865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52" eaLnBrk="0" hangingPunct="0">
              <a:defRPr/>
            </a:pP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Example (today)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947434-0F3C-9C47-9076-E26C9F4CB47A}"/>
              </a:ext>
            </a:extLst>
          </p:cNvPr>
          <p:cNvSpPr/>
          <p:nvPr/>
        </p:nvSpPr>
        <p:spPr bwMode="auto">
          <a:xfrm>
            <a:off x="2980593" y="2862995"/>
            <a:ext cx="1866900" cy="6286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52" eaLnBrk="0" hangingPunct="0">
              <a:defRPr/>
            </a:pPr>
            <a:r>
              <a:rPr lang="en-US" sz="2100" dirty="0" err="1">
                <a:solidFill>
                  <a:srgbClr val="000000"/>
                </a:solidFill>
                <a:latin typeface="Times New Roman" pitchFamily="18" charset="0"/>
              </a:rPr>
              <a:t>Netty</a:t>
            </a: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 (next class, P1P2)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4C828B-0D44-324C-B4AF-3778BBFC564E}"/>
              </a:ext>
            </a:extLst>
          </p:cNvPr>
          <p:cNvSpPr/>
          <p:nvPr/>
        </p:nvSpPr>
        <p:spPr bwMode="auto">
          <a:xfrm>
            <a:off x="820367" y="4692894"/>
            <a:ext cx="7866434" cy="628650"/>
          </a:xfrm>
          <a:prstGeom prst="rect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52" eaLnBrk="0" hangingPunct="0">
              <a:defRPr/>
            </a:pP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OS IO selector: C </a:t>
            </a:r>
            <a:r>
              <a:rPr lang="en-US" sz="2100" dirty="0" err="1">
                <a:solidFill>
                  <a:srgbClr val="000000"/>
                </a:solidFill>
                <a:latin typeface="Times New Roman" pitchFamily="18" charset="0"/>
              </a:rPr>
              <a:t>epoll</a:t>
            </a: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itchFamily="18" charset="0"/>
              </a:rPr>
              <a:t>kqueue</a:t>
            </a: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, 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176293-B7B2-A043-A3F3-E8295952A067}"/>
              </a:ext>
            </a:extLst>
          </p:cNvPr>
          <p:cNvSpPr/>
          <p:nvPr/>
        </p:nvSpPr>
        <p:spPr bwMode="auto">
          <a:xfrm>
            <a:off x="4847493" y="3895496"/>
            <a:ext cx="3848099" cy="6286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52" eaLnBrk="0" hangingPunct="0">
              <a:defRPr/>
            </a:pP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Nginx</a:t>
            </a:r>
          </a:p>
        </p:txBody>
      </p:sp>
    </p:spTree>
    <p:extLst>
      <p:ext uri="{BB962C8B-B14F-4D97-AF65-F5344CB8AC3E}">
        <p14:creationId xmlns:p14="http://schemas.microsoft.com/office/powerpoint/2010/main" val="2816573289"/>
      </p:ext>
    </p:extLst>
  </p:cSld>
  <p:clrMapOvr>
    <a:masterClrMapping/>
  </p:clrMapOvr>
  <p:transition advClick="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Basic Idea: Asynchronous Initiation and Callback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648200"/>
          </a:xfrm>
        </p:spPr>
        <p:txBody>
          <a:bodyPr/>
          <a:lstStyle/>
          <a:p>
            <a:pPr marL="512762" indent="-457200">
              <a:buFont typeface="Wingdings" pitchFamily="2" charset="2"/>
              <a:buChar char="q"/>
              <a:defRPr/>
            </a:pPr>
            <a:r>
              <a:rPr lang="en-US" sz="2400" dirty="0"/>
              <a:t>Issue of only peek:</a:t>
            </a:r>
          </a:p>
          <a:p>
            <a:pPr marL="912812" lvl="1" indent="-457200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Cannot handle initiation calls (e.g., read file, initiate a connection by a network client)</a:t>
            </a:r>
          </a:p>
          <a:p>
            <a:pPr marL="912812" lvl="1" indent="-457200">
              <a:defRPr/>
            </a:pPr>
            <a:endParaRPr lang="en-US" sz="2000" dirty="0"/>
          </a:p>
          <a:p>
            <a:pPr marL="512762" indent="-457200">
              <a:buFont typeface="Wingdings" pitchFamily="2" charset="2"/>
              <a:buChar char="q"/>
              <a:defRPr/>
            </a:pPr>
            <a:r>
              <a:rPr lang="en-US" sz="2400" dirty="0"/>
              <a:t>Idea: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asynchronous initiation </a:t>
            </a:r>
            <a:r>
              <a:rPr lang="en-US" sz="2400" dirty="0"/>
              <a:t>(e.g., </a:t>
            </a:r>
            <a:r>
              <a:rPr lang="en-US" sz="2400" dirty="0" err="1"/>
              <a:t>aio_read</a:t>
            </a:r>
            <a:r>
              <a:rPr lang="en-US" sz="2400" dirty="0"/>
              <a:t>) and program specified </a:t>
            </a:r>
            <a:r>
              <a:rPr lang="en-US" sz="2400" dirty="0">
                <a:solidFill>
                  <a:srgbClr val="C00000"/>
                </a:solidFill>
              </a:rPr>
              <a:t>completion handler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(callback)</a:t>
            </a:r>
          </a:p>
          <a:p>
            <a:pPr marL="912812" lvl="1" indent="-457200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Also referred to as </a:t>
            </a:r>
            <a:r>
              <a:rPr lang="en-US" sz="2000" dirty="0">
                <a:solidFill>
                  <a:srgbClr val="C00000"/>
                </a:solidFill>
              </a:rPr>
              <a:t>proactive</a:t>
            </a:r>
            <a:r>
              <a:rPr lang="en-US" sz="2000" dirty="0"/>
              <a:t> (</a:t>
            </a:r>
            <a:r>
              <a:rPr lang="en-US" sz="2000" dirty="0" err="1"/>
              <a:t>Proactor</a:t>
            </a:r>
            <a:r>
              <a:rPr lang="en-US" sz="2000" dirty="0"/>
              <a:t>) </a:t>
            </a:r>
            <a:r>
              <a:rPr lang="en-US" sz="2000" dirty="0" err="1"/>
              <a:t>nonblocking</a:t>
            </a:r>
            <a:endParaRPr lang="en-US" sz="2000" dirty="0"/>
          </a:p>
          <a:p>
            <a:pPr marL="512762" indent="-457200">
              <a:defRPr/>
            </a:pPr>
            <a:endParaRPr lang="en-US" sz="2400" dirty="0"/>
          </a:p>
          <a:p>
            <a:pPr marL="512762" indent="-457200">
              <a:buFont typeface="Wingdings" pitchFamily="2" charset="2"/>
              <a:buChar char="q"/>
              <a:defRPr/>
            </a:pPr>
            <a:r>
              <a:rPr lang="en-US" sz="2400" dirty="0"/>
              <a:t>We focus more on multiplexed, reactive design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187950" y="6402388"/>
            <a:ext cx="3956050" cy="455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9A11B4E-11FA-8145-B9C7-EB2B70CAA5E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53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216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533400" y="103188"/>
            <a:ext cx="777240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Multiplexed, Reactive</a:t>
            </a:r>
            <a:br>
              <a:rPr lang="en-US" altLang="x-none" sz="3600" dirty="0">
                <a:ea typeface="ＭＳ Ｐゴシック" charset="-128"/>
              </a:rPr>
            </a:br>
            <a:r>
              <a:rPr lang="en-US" altLang="x-none" sz="3600" dirty="0">
                <a:ea typeface="ＭＳ Ｐゴシック" charset="-128"/>
              </a:rPr>
              <a:t>Server Architecture</a:t>
            </a:r>
          </a:p>
        </p:txBody>
      </p:sp>
      <p:sp>
        <p:nvSpPr>
          <p:cNvPr id="55298" name="Content Placeholder 23"/>
          <p:cNvSpPr>
            <a:spLocks noGrp="1"/>
          </p:cNvSpPr>
          <p:nvPr>
            <p:ph idx="1"/>
          </p:nvPr>
        </p:nvSpPr>
        <p:spPr>
          <a:xfrm>
            <a:off x="533400" y="4267200"/>
            <a:ext cx="7772400" cy="2362200"/>
          </a:xfrm>
        </p:spPr>
        <p:txBody>
          <a:bodyPr/>
          <a:lstStyle/>
          <a:p>
            <a:pPr marL="342900" lvl="1" indent="-342900">
              <a:buSzPct val="85000"/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Program registers events (e.g., acceptable, readable, writable) to be monitored and a handler to call when an event is ready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An infinite dispatcher loop: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Dispatcher asks OS to check if any ready event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Dispatcher calls (</a:t>
            </a:r>
            <a:r>
              <a:rPr lang="en-US" altLang="x-none" sz="1800" dirty="0">
                <a:solidFill>
                  <a:srgbClr val="C00000"/>
                </a:solidFill>
                <a:ea typeface="ＭＳ Ｐゴシック" charset="-128"/>
              </a:rPr>
              <a:t>multiplexes</a:t>
            </a:r>
            <a:r>
              <a:rPr lang="en-US" altLang="x-none" sz="1800" dirty="0">
                <a:ea typeface="ＭＳ Ｐゴシック" charset="-128"/>
              </a:rPr>
              <a:t>) the registered handler of each ready event/source</a:t>
            </a:r>
          </a:p>
          <a:p>
            <a:pPr lvl="2"/>
            <a:r>
              <a:rPr lang="en-US" altLang="x-none" sz="1400" dirty="0">
                <a:solidFill>
                  <a:srgbClr val="C00000"/>
                </a:solidFill>
                <a:ea typeface="ＭＳ Ｐゴシック" charset="-128"/>
              </a:rPr>
              <a:t>Handler should be non-blocking</a:t>
            </a:r>
            <a:r>
              <a:rPr lang="en-US" altLang="x-none" sz="1400" dirty="0">
                <a:ea typeface="ＭＳ Ｐゴシック" charset="-128"/>
              </a:rPr>
              <a:t>, to avoid blocking the event loop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91327F0-142D-E641-A38C-089DF391C6E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676400"/>
            <a:ext cx="8229600" cy="2438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600200" y="183515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000000"/>
                </a:solidFill>
              </a:rPr>
              <a:t>Handle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Accept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4038600" y="183515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000000"/>
                </a:solidFill>
              </a:rPr>
              <a:t>Handle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Read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6324600" y="182880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000000"/>
                </a:solidFill>
              </a:rPr>
              <a:t>Handle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Write</a:t>
            </a:r>
          </a:p>
        </p:txBody>
      </p:sp>
      <p:sp>
        <p:nvSpPr>
          <p:cNvPr id="55304" name="Rectangle 10"/>
          <p:cNvSpPr>
            <a:spLocks noChangeArrowheads="1"/>
          </p:cNvSpPr>
          <p:nvPr/>
        </p:nvSpPr>
        <p:spPr bwMode="auto">
          <a:xfrm>
            <a:off x="990600" y="3048000"/>
            <a:ext cx="6858000" cy="5334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dirty="0">
                <a:solidFill>
                  <a:srgbClr val="000000"/>
                </a:solidFill>
              </a:rPr>
              <a:t>Event Dispatcher</a:t>
            </a:r>
          </a:p>
        </p:txBody>
      </p:sp>
      <p:sp>
        <p:nvSpPr>
          <p:cNvPr id="55305" name="Freeform 11"/>
          <p:cNvSpPr>
            <a:spLocks/>
          </p:cNvSpPr>
          <p:nvPr/>
        </p:nvSpPr>
        <p:spPr bwMode="auto">
          <a:xfrm>
            <a:off x="16637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Freeform 12"/>
          <p:cNvSpPr>
            <a:spLocks/>
          </p:cNvSpPr>
          <p:nvPr/>
        </p:nvSpPr>
        <p:spPr bwMode="auto">
          <a:xfrm>
            <a:off x="41021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Freeform 13"/>
          <p:cNvSpPr>
            <a:spLocks/>
          </p:cNvSpPr>
          <p:nvPr/>
        </p:nvSpPr>
        <p:spPr bwMode="auto">
          <a:xfrm>
            <a:off x="63881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Freeform 17"/>
          <p:cNvSpPr>
            <a:spLocks/>
          </p:cNvSpPr>
          <p:nvPr/>
        </p:nvSpPr>
        <p:spPr bwMode="auto">
          <a:xfrm flipH="1" flipV="1">
            <a:off x="70104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Freeform 18"/>
          <p:cNvSpPr>
            <a:spLocks/>
          </p:cNvSpPr>
          <p:nvPr/>
        </p:nvSpPr>
        <p:spPr bwMode="auto">
          <a:xfrm flipH="1" flipV="1">
            <a:off x="47117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Freeform 19"/>
          <p:cNvSpPr>
            <a:spLocks/>
          </p:cNvSpPr>
          <p:nvPr/>
        </p:nvSpPr>
        <p:spPr bwMode="auto">
          <a:xfrm flipH="1" flipV="1">
            <a:off x="22606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1" name="Rectangle 20"/>
          <p:cNvSpPr>
            <a:spLocks noChangeArrowheads="1"/>
          </p:cNvSpPr>
          <p:nvPr/>
        </p:nvSpPr>
        <p:spPr bwMode="auto">
          <a:xfrm>
            <a:off x="838200" y="2590800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Accept</a:t>
            </a:r>
          </a:p>
        </p:txBody>
      </p:sp>
      <p:sp>
        <p:nvSpPr>
          <p:cNvPr id="55312" name="Rectangle 21"/>
          <p:cNvSpPr>
            <a:spLocks noChangeArrowheads="1"/>
          </p:cNvSpPr>
          <p:nvPr/>
        </p:nvSpPr>
        <p:spPr bwMode="auto">
          <a:xfrm>
            <a:off x="2971800" y="2590800"/>
            <a:ext cx="1171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Readable</a:t>
            </a:r>
          </a:p>
        </p:txBody>
      </p:sp>
      <p:sp>
        <p:nvSpPr>
          <p:cNvPr id="55313" name="Rectangle 22"/>
          <p:cNvSpPr>
            <a:spLocks noChangeArrowheads="1"/>
          </p:cNvSpPr>
          <p:nvPr/>
        </p:nvSpPr>
        <p:spPr bwMode="auto">
          <a:xfrm>
            <a:off x="5449888" y="2590800"/>
            <a:ext cx="1027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Writable</a:t>
            </a:r>
          </a:p>
        </p:txBody>
      </p:sp>
    </p:spTree>
    <p:extLst>
      <p:ext uri="{BB962C8B-B14F-4D97-AF65-F5344CB8AC3E}">
        <p14:creationId xmlns:p14="http://schemas.microsoft.com/office/powerpoint/2010/main" val="5396526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762000"/>
          </a:xfrm>
        </p:spPr>
        <p:txBody>
          <a:bodyPr lIns="90488" tIns="44450" rIns="90488" bIns="44450" anchor="b"/>
          <a:lstStyle/>
          <a:p>
            <a:pPr eaLnBrk="1" hangingPunct="1"/>
            <a:r>
              <a:rPr lang="en-US" altLang="x-none" sz="2800" dirty="0">
                <a:ea typeface="ＭＳ Ｐゴシック" charset="-128"/>
              </a:rPr>
              <a:t>Multiplexed, Non-Blocking Network Server</a:t>
            </a:r>
          </a:p>
        </p:txBody>
      </p:sp>
      <p:sp>
        <p:nvSpPr>
          <p:cNvPr id="49155" name="AutoShape 4"/>
          <p:cNvSpPr>
            <a:spLocks noChangeArrowheads="1"/>
          </p:cNvSpPr>
          <p:nvPr/>
        </p:nvSpPr>
        <p:spPr bwMode="auto">
          <a:xfrm>
            <a:off x="1315453" y="2819400"/>
            <a:ext cx="1435100" cy="8255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dirty="0">
                <a:solidFill>
                  <a:srgbClr val="000000"/>
                </a:solidFill>
                <a:latin typeface="Times New Roman" charset="0"/>
              </a:rPr>
              <a:t>Dispatcher</a:t>
            </a:r>
          </a:p>
          <a:p>
            <a:pPr algn="ctr"/>
            <a:r>
              <a:rPr lang="en-US" altLang="x-none" dirty="0">
                <a:solidFill>
                  <a:srgbClr val="000000"/>
                </a:solidFill>
                <a:latin typeface="Times New Roman" charset="0"/>
              </a:rPr>
              <a:t>Loop</a:t>
            </a:r>
          </a:p>
        </p:txBody>
      </p:sp>
      <p:sp>
        <p:nvSpPr>
          <p:cNvPr id="49156" name="Arc 5"/>
          <p:cNvSpPr>
            <a:spLocks/>
          </p:cNvSpPr>
          <p:nvPr/>
        </p:nvSpPr>
        <p:spPr bwMode="auto">
          <a:xfrm rot="-5400000">
            <a:off x="2263985" y="2097881"/>
            <a:ext cx="969962" cy="1368425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29" y="0"/>
                </a:moveTo>
                <a:cubicBezTo>
                  <a:pt x="21552" y="0"/>
                  <a:pt x="21576" y="-1"/>
                  <a:pt x="21600" y="-1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21549"/>
                  <a:pt x="0" y="21499"/>
                  <a:pt x="0" y="21449"/>
                </a:cubicBezTo>
              </a:path>
              <a:path w="43200" h="43200" stroke="0" extrusionOk="0">
                <a:moveTo>
                  <a:pt x="21529" y="0"/>
                </a:moveTo>
                <a:cubicBezTo>
                  <a:pt x="21552" y="0"/>
                  <a:pt x="21576" y="-1"/>
                  <a:pt x="21600" y="-1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21549"/>
                  <a:pt x="0" y="21499"/>
                  <a:pt x="0" y="21449"/>
                </a:cubicBezTo>
                <a:lnTo>
                  <a:pt x="21600" y="21600"/>
                </a:lnTo>
                <a:lnTo>
                  <a:pt x="21529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157" name="Group 6"/>
          <p:cNvGrpSpPr>
            <a:grpSpLocks/>
          </p:cNvGrpSpPr>
          <p:nvPr/>
        </p:nvGrpSpPr>
        <p:grpSpPr bwMode="auto">
          <a:xfrm>
            <a:off x="553453" y="4191000"/>
            <a:ext cx="2882900" cy="444500"/>
            <a:chOff x="3364" y="2356"/>
            <a:chExt cx="1816" cy="280"/>
          </a:xfrm>
        </p:grpSpPr>
        <p:sp>
          <p:nvSpPr>
            <p:cNvPr id="49165" name="AutoShape 7"/>
            <p:cNvSpPr>
              <a:spLocks noChangeArrowheads="1"/>
            </p:cNvSpPr>
            <p:nvPr/>
          </p:nvSpPr>
          <p:spPr bwMode="auto">
            <a:xfrm>
              <a:off x="3364" y="2356"/>
              <a:ext cx="280" cy="280"/>
            </a:xfrm>
            <a:prstGeom prst="roundRect">
              <a:avLst>
                <a:gd name="adj" fmla="val 12495"/>
              </a:avLst>
            </a:prstGeom>
            <a:solidFill>
              <a:srgbClr val="A2FFA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49166" name="AutoShape 8"/>
            <p:cNvSpPr>
              <a:spLocks noChangeArrowheads="1"/>
            </p:cNvSpPr>
            <p:nvPr/>
          </p:nvSpPr>
          <p:spPr bwMode="auto">
            <a:xfrm>
              <a:off x="3748" y="2356"/>
              <a:ext cx="280" cy="280"/>
            </a:xfrm>
            <a:prstGeom prst="roundRect">
              <a:avLst>
                <a:gd name="adj" fmla="val 12495"/>
              </a:avLst>
            </a:prstGeom>
            <a:solidFill>
              <a:srgbClr val="A2FFA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49167" name="AutoShape 9"/>
            <p:cNvSpPr>
              <a:spLocks noChangeArrowheads="1"/>
            </p:cNvSpPr>
            <p:nvPr/>
          </p:nvSpPr>
          <p:spPr bwMode="auto">
            <a:xfrm>
              <a:off x="4132" y="2356"/>
              <a:ext cx="280" cy="280"/>
            </a:xfrm>
            <a:prstGeom prst="roundRect">
              <a:avLst>
                <a:gd name="adj" fmla="val 12495"/>
              </a:avLst>
            </a:prstGeom>
            <a:solidFill>
              <a:srgbClr val="A2FFA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49168" name="AutoShape 10"/>
            <p:cNvSpPr>
              <a:spLocks noChangeArrowheads="1"/>
            </p:cNvSpPr>
            <p:nvPr/>
          </p:nvSpPr>
          <p:spPr bwMode="auto">
            <a:xfrm>
              <a:off x="4516" y="2356"/>
              <a:ext cx="280" cy="280"/>
            </a:xfrm>
            <a:prstGeom prst="roundRect">
              <a:avLst>
                <a:gd name="adj" fmla="val 12495"/>
              </a:avLst>
            </a:prstGeom>
            <a:solidFill>
              <a:srgbClr val="A2FFA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49169" name="AutoShape 11"/>
            <p:cNvSpPr>
              <a:spLocks noChangeArrowheads="1"/>
            </p:cNvSpPr>
            <p:nvPr/>
          </p:nvSpPr>
          <p:spPr bwMode="auto">
            <a:xfrm>
              <a:off x="4900" y="2356"/>
              <a:ext cx="280" cy="280"/>
            </a:xfrm>
            <a:prstGeom prst="roundRect">
              <a:avLst>
                <a:gd name="adj" fmla="val 12495"/>
              </a:avLst>
            </a:prstGeom>
            <a:solidFill>
              <a:srgbClr val="A2FFA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</p:grpSp>
      <p:sp>
        <p:nvSpPr>
          <p:cNvPr id="49158" name="Line 12"/>
          <p:cNvSpPr>
            <a:spLocks noChangeShapeType="1"/>
          </p:cNvSpPr>
          <p:nvPr/>
        </p:nvSpPr>
        <p:spPr bwMode="auto">
          <a:xfrm>
            <a:off x="1994903" y="36512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Line 13"/>
          <p:cNvSpPr>
            <a:spLocks noChangeShapeType="1"/>
          </p:cNvSpPr>
          <p:nvPr/>
        </p:nvSpPr>
        <p:spPr bwMode="auto">
          <a:xfrm flipH="1">
            <a:off x="1385303" y="365125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0" name="Line 14"/>
          <p:cNvSpPr>
            <a:spLocks noChangeShapeType="1"/>
          </p:cNvSpPr>
          <p:nvPr/>
        </p:nvSpPr>
        <p:spPr bwMode="auto">
          <a:xfrm>
            <a:off x="1994903" y="365125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Line 15"/>
          <p:cNvSpPr>
            <a:spLocks noChangeShapeType="1"/>
          </p:cNvSpPr>
          <p:nvPr/>
        </p:nvSpPr>
        <p:spPr bwMode="auto">
          <a:xfrm>
            <a:off x="1994903" y="365125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Line 16"/>
          <p:cNvSpPr>
            <a:spLocks noChangeShapeType="1"/>
          </p:cNvSpPr>
          <p:nvPr/>
        </p:nvSpPr>
        <p:spPr bwMode="auto">
          <a:xfrm flipH="1">
            <a:off x="775703" y="365125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Rectangle 17"/>
          <p:cNvSpPr>
            <a:spLocks noChangeArrowheads="1"/>
          </p:cNvSpPr>
          <p:nvPr/>
        </p:nvSpPr>
        <p:spPr bwMode="auto">
          <a:xfrm>
            <a:off x="847141" y="4641850"/>
            <a:ext cx="229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Times New Roman" charset="0"/>
              </a:rPr>
              <a:t>Event Handlers</a:t>
            </a:r>
          </a:p>
        </p:txBody>
      </p:sp>
      <p:sp>
        <p:nvSpPr>
          <p:cNvPr id="49164" name="Rectangle 3"/>
          <p:cNvSpPr txBox="1">
            <a:spLocks noChangeArrowheads="1"/>
          </p:cNvSpPr>
          <p:nvPr/>
        </p:nvSpPr>
        <p:spPr bwMode="auto">
          <a:xfrm>
            <a:off x="4038600" y="1828800"/>
            <a:ext cx="4953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zh-CN" sz="1600" dirty="0">
                <a:latin typeface="Courier New" charset="0"/>
              </a:rPr>
              <a:t>// clients register interests/handlers on events/sources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altLang="zh-CN" sz="1600" dirty="0">
                <a:latin typeface="Courier New" charset="0"/>
              </a:rPr>
              <a:t>while (true)  {</a:t>
            </a:r>
            <a:br>
              <a:rPr lang="en-US" altLang="zh-CN" sz="1600" dirty="0">
                <a:latin typeface="Courier New" charset="0"/>
              </a:rPr>
            </a:br>
            <a:r>
              <a:rPr lang="en-US" altLang="zh-CN" sz="1600" dirty="0">
                <a:latin typeface="Courier New" charset="0"/>
              </a:rPr>
              <a:t>- ready events = </a:t>
            </a:r>
            <a:r>
              <a:rPr lang="en-US" altLang="x-none" sz="1600" dirty="0">
                <a:latin typeface="Courier New" charset="0"/>
              </a:rPr>
              <a:t>select() </a:t>
            </a:r>
            <a:br>
              <a:rPr lang="en-US" altLang="x-none" sz="1600" dirty="0">
                <a:latin typeface="Courier New" charset="0"/>
              </a:rPr>
            </a:br>
            <a:r>
              <a:rPr lang="en-US" altLang="x-none" sz="1600" dirty="0">
                <a:latin typeface="Courier New" charset="0"/>
              </a:rPr>
              <a:t>    /* </a:t>
            </a:r>
            <a:r>
              <a:rPr lang="en-US" altLang="zh-CN" sz="1600" dirty="0">
                <a:latin typeface="Courier New" charset="0"/>
              </a:rPr>
              <a:t>or </a:t>
            </a:r>
            <a:r>
              <a:rPr lang="en-US" altLang="zh-CN" sz="1600" dirty="0" err="1">
                <a:latin typeface="Courier New" charset="0"/>
              </a:rPr>
              <a:t>selectNow</a:t>
            </a:r>
            <a:r>
              <a:rPr lang="en-US" altLang="zh-CN" sz="1600" dirty="0">
                <a:latin typeface="Courier New" charset="0"/>
              </a:rPr>
              <a:t>(), </a:t>
            </a:r>
            <a:br>
              <a:rPr lang="en-US" altLang="zh-CN" sz="1600" dirty="0">
                <a:latin typeface="Courier New" charset="0"/>
              </a:rPr>
            </a:br>
            <a:r>
              <a:rPr lang="en-US" altLang="zh-CN" sz="1600" dirty="0">
                <a:latin typeface="Courier New" charset="0"/>
              </a:rPr>
              <a:t>       or  </a:t>
            </a:r>
            <a:r>
              <a:rPr lang="en-GB" altLang="x-none" sz="1600" dirty="0">
                <a:latin typeface="Courier New" charset="0"/>
              </a:rPr>
              <a:t>select(</a:t>
            </a:r>
            <a:r>
              <a:rPr lang="en-GB" altLang="x-none" sz="1600" dirty="0" err="1">
                <a:latin typeface="Courier New" charset="0"/>
              </a:rPr>
              <a:t>int</a:t>
            </a:r>
            <a:r>
              <a:rPr lang="en-GB" altLang="x-none" sz="1600" dirty="0">
                <a:latin typeface="Courier New" charset="0"/>
              </a:rPr>
              <a:t> timeout) </a:t>
            </a:r>
            <a:r>
              <a:rPr lang="en-US" altLang="x-none" sz="1600" dirty="0">
                <a:latin typeface="Courier New" charset="0"/>
              </a:rPr>
              <a:t>to   </a:t>
            </a:r>
            <a:br>
              <a:rPr lang="en-US" altLang="x-none" sz="1600" dirty="0">
                <a:latin typeface="Courier New" charset="0"/>
              </a:rPr>
            </a:br>
            <a:r>
              <a:rPr lang="en-US" altLang="x-none" sz="1600" dirty="0">
                <a:latin typeface="Courier New" charset="0"/>
              </a:rPr>
              <a:t>       check ready events from the </a:t>
            </a:r>
            <a:br>
              <a:rPr lang="en-US" altLang="x-none" sz="1600" dirty="0">
                <a:latin typeface="Courier New" charset="0"/>
              </a:rPr>
            </a:br>
            <a:r>
              <a:rPr lang="en-US" altLang="x-none" sz="1600" dirty="0">
                <a:latin typeface="Courier New" charset="0"/>
              </a:rPr>
              <a:t>       registered interests </a:t>
            </a:r>
            <a:r>
              <a:rPr lang="en-GB" altLang="x-none" sz="1600" dirty="0">
                <a:latin typeface="Courier New" charset="0"/>
              </a:rPr>
              <a:t>*/</a:t>
            </a:r>
            <a:br>
              <a:rPr lang="en-GB" altLang="x-none" sz="1600" dirty="0">
                <a:latin typeface="Courier New" charset="0"/>
              </a:rPr>
            </a:br>
            <a:endParaRPr lang="en-US" altLang="zh-CN" sz="1600" dirty="0">
              <a:latin typeface="Courier New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zh-CN" sz="1600" dirty="0">
                <a:latin typeface="Courier New" charset="0"/>
              </a:rPr>
              <a:t>  - </a:t>
            </a:r>
            <a:r>
              <a:rPr lang="en-US" altLang="zh-CN" sz="1600" dirty="0" err="1">
                <a:latin typeface="Courier New" charset="0"/>
              </a:rPr>
              <a:t>foreach</a:t>
            </a:r>
            <a:r>
              <a:rPr lang="en-US" altLang="zh-CN" sz="1600" dirty="0">
                <a:latin typeface="Courier New" charset="0"/>
              </a:rPr>
              <a:t> ready event {</a:t>
            </a:r>
            <a:br>
              <a:rPr lang="en-US" altLang="zh-CN" sz="1600" dirty="0">
                <a:latin typeface="Courier New" charset="0"/>
              </a:rPr>
            </a:br>
            <a:r>
              <a:rPr lang="en-US" altLang="zh-CN" sz="1600" dirty="0">
                <a:latin typeface="Courier New" charset="0"/>
              </a:rPr>
              <a:t>    switch event type: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zh-CN" sz="1600" dirty="0">
                <a:latin typeface="Courier New" charset="0"/>
              </a:rPr>
              <a:t>       accept: call accept handler 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zh-CN" sz="1600" dirty="0">
                <a:latin typeface="Courier New" charset="0"/>
              </a:rPr>
              <a:t>       readable: call read handler 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zh-CN" sz="1600" dirty="0">
                <a:latin typeface="Courier New" charset="0"/>
              </a:rPr>
              <a:t>       writable: call write handler 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zh-CN" sz="1600" dirty="0">
                <a:latin typeface="Courier New" charset="0"/>
              </a:rPr>
              <a:t>    }</a:t>
            </a:r>
            <a:br>
              <a:rPr lang="en-US" altLang="zh-CN" sz="1600" dirty="0">
                <a:latin typeface="Courier New" charset="0"/>
              </a:rPr>
            </a:br>
            <a:endParaRPr lang="en-US" altLang="zh-CN" sz="1600" dirty="0">
              <a:latin typeface="Courier New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zh-CN" sz="1600" dirty="0">
                <a:latin typeface="Courier New" charset="0"/>
              </a:rPr>
              <a:t>  - handle other events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zh-CN" sz="1600" dirty="0">
                <a:latin typeface="Courier New" charset="0"/>
              </a:rPr>
              <a:t>}</a:t>
            </a:r>
            <a:endParaRPr lang="en-US" altLang="x-none" sz="16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23672"/>
      </p:ext>
    </p:extLst>
  </p:cSld>
  <p:clrMapOvr>
    <a:masterClrMapping/>
  </p:clrMapOvr>
  <p:transition advClick="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Main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Main abstractions of multiplexed IO: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Channels: represent connections to entities capable of performing I/O operations;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Selectors and selection keys: selection facilities;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Buffers: containers for data.</a:t>
            </a:r>
          </a:p>
          <a:p>
            <a:pPr lvl="1"/>
            <a:endParaRPr lang="en-US" sz="18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More details see https://docs.oracle.com/javase/8/docs/api/java/nio/package-summary.html</a:t>
            </a:r>
            <a:endParaRPr lang="en-US" sz="22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0EFB2-9129-5843-ACEC-231FCF9C3FBF}" type="slidenum">
              <a:rPr lang="en-US" altLang="x-none" smtClean="0"/>
              <a:pPr/>
              <a:t>56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570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305800" cy="1143000"/>
          </a:xfrm>
        </p:spPr>
        <p:txBody>
          <a:bodyPr/>
          <a:lstStyle/>
          <a:p>
            <a:r>
              <a:rPr lang="en-US"/>
              <a:t>Multiplexed (Selectable), </a:t>
            </a:r>
            <a:r>
              <a:rPr lang="en-US" dirty="0"/>
              <a:t>Non-Blocking Channels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26912"/>
              </p:ext>
            </p:extLst>
          </p:nvPr>
        </p:nvGraphicFramePr>
        <p:xfrm>
          <a:off x="685800" y="1828800"/>
          <a:ext cx="7772400" cy="2468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effectLst/>
                        </a:rPr>
                        <a:t>SelectableChannel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channel that can be multiplexed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DatagramChannel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/>
                        <a:t>A channel to a datagram-oriented socket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Pipe.SinkChannel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write end of a pipe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Pipe.SourceChannel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/>
                        <a:t>The read end of a pipe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ServerSocketChannel</a:t>
                      </a:r>
                      <a:r>
                        <a:rPr lang="en-US" dirty="0"/>
                        <a:t> 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/>
                        <a:t>A channel to a stream-oriented listening socket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SocketChannel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channel for a stream-oriented connecting socket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0EFB2-9129-5843-ACEC-231FCF9C3FBF}" type="slidenum">
              <a:rPr lang="en-US" altLang="x-none" smtClean="0"/>
              <a:pPr/>
              <a:t>57</a:t>
            </a:fld>
            <a:endParaRPr lang="en-US" altLang="x-none"/>
          </a:p>
        </p:txBody>
      </p:sp>
      <p:sp>
        <p:nvSpPr>
          <p:cNvPr id="3" name="Rectangle 2"/>
          <p:cNvSpPr/>
          <p:nvPr/>
        </p:nvSpPr>
        <p:spPr>
          <a:xfrm>
            <a:off x="609600" y="4797213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Use </a:t>
            </a:r>
            <a:r>
              <a:rPr lang="en-US" altLang="zh-CN" dirty="0" err="1">
                <a:latin typeface="Courier New" charset="0"/>
                <a:ea typeface="宋体" charset="-122"/>
              </a:rPr>
              <a:t>configureBlocking</a:t>
            </a:r>
            <a:r>
              <a:rPr lang="en-US" altLang="zh-CN" dirty="0">
                <a:latin typeface="Courier New" charset="0"/>
                <a:ea typeface="宋体" charset="-122"/>
              </a:rPr>
              <a:t>(false)</a:t>
            </a:r>
            <a:r>
              <a:rPr lang="en-US" altLang="zh-CN" dirty="0">
                <a:ea typeface="宋体" charset="-122"/>
              </a:rPr>
              <a:t> to make a channel non-blocking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altLang="x-none" dirty="0"/>
              <a:t>Note: Java </a:t>
            </a:r>
            <a:r>
              <a:rPr lang="en-US" altLang="zh-CN" dirty="0" err="1">
                <a:latin typeface="Courier New" charset="0"/>
              </a:rPr>
              <a:t>S</a:t>
            </a:r>
            <a:r>
              <a:rPr lang="en-US" altLang="x-none" dirty="0" err="1">
                <a:latin typeface="Courier New" charset="0"/>
              </a:rPr>
              <a:t>electable</a:t>
            </a:r>
            <a:r>
              <a:rPr lang="en-US" altLang="zh-CN" dirty="0" err="1">
                <a:latin typeface="Courier New" charset="0"/>
                <a:ea typeface="宋体" charset="-122"/>
              </a:rPr>
              <a:t>C</a:t>
            </a:r>
            <a:r>
              <a:rPr lang="en-US" altLang="x-none" dirty="0" err="1">
                <a:latin typeface="Courier New" charset="0"/>
              </a:rPr>
              <a:t>hannel</a:t>
            </a:r>
            <a:r>
              <a:rPr lang="en-US" altLang="x-none" dirty="0"/>
              <a:t> does not include file I/O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0356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Selector</a:t>
            </a: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The class </a:t>
            </a:r>
            <a:r>
              <a:rPr lang="en-US" altLang="zh-CN" dirty="0">
                <a:latin typeface="Courier New" charset="0"/>
                <a:ea typeface="宋体" charset="-122"/>
              </a:rPr>
              <a:t>Selector </a:t>
            </a:r>
            <a:r>
              <a:rPr lang="en-US" altLang="zh-CN" dirty="0">
                <a:ea typeface="宋体" charset="-122"/>
              </a:rPr>
              <a:t>is the</a:t>
            </a:r>
            <a:r>
              <a:rPr lang="en-US" altLang="x-none" dirty="0">
                <a:ea typeface="ＭＳ Ｐゴシック" charset="-128"/>
              </a:rPr>
              <a:t> base of the multiplexer/dispatcher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Constructor of Selector is protected; create by invoking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open</a:t>
            </a:r>
            <a:r>
              <a:rPr lang="en-US" altLang="x-none" dirty="0">
                <a:ea typeface="ＭＳ Ｐゴシック" charset="-128"/>
              </a:rPr>
              <a:t> method to get a selector (why?)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609600" y="4343400"/>
            <a:ext cx="8229600" cy="2438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65540" name="Rectangle 5"/>
          <p:cNvSpPr>
            <a:spLocks noChangeArrowheads="1"/>
          </p:cNvSpPr>
          <p:nvPr/>
        </p:nvSpPr>
        <p:spPr bwMode="auto">
          <a:xfrm>
            <a:off x="1219200" y="450215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000000"/>
                </a:solidFill>
              </a:rPr>
              <a:t>Accept</a:t>
            </a:r>
          </a:p>
          <a:p>
            <a:pPr algn="ctr"/>
            <a:r>
              <a:rPr lang="en-US" altLang="x-none" sz="1600">
                <a:solidFill>
                  <a:srgbClr val="000000"/>
                </a:solidFill>
              </a:rPr>
              <a:t>Conn</a:t>
            </a:r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2819400" y="450215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000000"/>
                </a:solidFill>
              </a:rPr>
              <a:t>Read</a:t>
            </a:r>
          </a:p>
          <a:p>
            <a:pPr algn="ctr"/>
            <a:r>
              <a:rPr lang="en-US" altLang="x-none" sz="1600">
                <a:solidFill>
                  <a:srgbClr val="000000"/>
                </a:solidFill>
              </a:rPr>
              <a:t>Request</a:t>
            </a:r>
          </a:p>
        </p:txBody>
      </p:sp>
      <p:sp>
        <p:nvSpPr>
          <p:cNvPr id="65542" name="Rectangle 7"/>
          <p:cNvSpPr>
            <a:spLocks noChangeArrowheads="1"/>
          </p:cNvSpPr>
          <p:nvPr/>
        </p:nvSpPr>
        <p:spPr bwMode="auto">
          <a:xfrm>
            <a:off x="4419600" y="449580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000000"/>
                </a:solidFill>
              </a:rPr>
              <a:t>Find</a:t>
            </a:r>
          </a:p>
          <a:p>
            <a:pPr algn="ctr"/>
            <a:r>
              <a:rPr lang="en-US" altLang="x-none" sz="1600">
                <a:solidFill>
                  <a:srgbClr val="000000"/>
                </a:solidFill>
              </a:rPr>
              <a:t>File</a:t>
            </a:r>
          </a:p>
        </p:txBody>
      </p:sp>
      <p:sp>
        <p:nvSpPr>
          <p:cNvPr id="65543" name="Rectangle 8"/>
          <p:cNvSpPr>
            <a:spLocks noChangeArrowheads="1"/>
          </p:cNvSpPr>
          <p:nvPr/>
        </p:nvSpPr>
        <p:spPr bwMode="auto">
          <a:xfrm>
            <a:off x="6019800" y="449580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000000"/>
                </a:solidFill>
              </a:rPr>
              <a:t>Send</a:t>
            </a:r>
          </a:p>
          <a:p>
            <a:pPr algn="ctr"/>
            <a:r>
              <a:rPr lang="en-US" altLang="x-none" sz="1600">
                <a:solidFill>
                  <a:srgbClr val="000000"/>
                </a:solidFill>
              </a:rPr>
              <a:t>Header</a:t>
            </a:r>
          </a:p>
        </p:txBody>
      </p:sp>
      <p:sp>
        <p:nvSpPr>
          <p:cNvPr id="65544" name="Rectangle 9"/>
          <p:cNvSpPr>
            <a:spLocks noChangeArrowheads="1"/>
          </p:cNvSpPr>
          <p:nvPr/>
        </p:nvSpPr>
        <p:spPr bwMode="auto">
          <a:xfrm>
            <a:off x="7086600" y="449580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000000"/>
                </a:solidFill>
              </a:rPr>
              <a:t>Read File</a:t>
            </a:r>
          </a:p>
          <a:p>
            <a:pPr algn="ctr"/>
            <a:r>
              <a:rPr lang="en-US" altLang="x-none" sz="1600">
                <a:solidFill>
                  <a:srgbClr val="000000"/>
                </a:solidFill>
              </a:rPr>
              <a:t>Send Data</a:t>
            </a:r>
          </a:p>
        </p:txBody>
      </p:sp>
      <p:sp>
        <p:nvSpPr>
          <p:cNvPr id="65545" name="Rectangle 10"/>
          <p:cNvSpPr>
            <a:spLocks noChangeArrowheads="1"/>
          </p:cNvSpPr>
          <p:nvPr/>
        </p:nvSpPr>
        <p:spPr bwMode="auto">
          <a:xfrm>
            <a:off x="1295400" y="5715000"/>
            <a:ext cx="6858000" cy="5334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>
                <a:solidFill>
                  <a:srgbClr val="000000"/>
                </a:solidFill>
              </a:rPr>
              <a:t>Event Dispatcher</a:t>
            </a:r>
          </a:p>
        </p:txBody>
      </p:sp>
      <p:sp>
        <p:nvSpPr>
          <p:cNvPr id="65546" name="Freeform 11"/>
          <p:cNvSpPr>
            <a:spLocks/>
          </p:cNvSpPr>
          <p:nvPr/>
        </p:nvSpPr>
        <p:spPr bwMode="auto">
          <a:xfrm>
            <a:off x="12827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Freeform 12"/>
          <p:cNvSpPr>
            <a:spLocks/>
          </p:cNvSpPr>
          <p:nvPr/>
        </p:nvSpPr>
        <p:spPr bwMode="auto">
          <a:xfrm>
            <a:off x="28829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Freeform 13"/>
          <p:cNvSpPr>
            <a:spLocks/>
          </p:cNvSpPr>
          <p:nvPr/>
        </p:nvSpPr>
        <p:spPr bwMode="auto">
          <a:xfrm>
            <a:off x="44831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9" name="Freeform 14"/>
          <p:cNvSpPr>
            <a:spLocks/>
          </p:cNvSpPr>
          <p:nvPr/>
        </p:nvSpPr>
        <p:spPr bwMode="auto">
          <a:xfrm>
            <a:off x="60833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Freeform 15"/>
          <p:cNvSpPr>
            <a:spLocks/>
          </p:cNvSpPr>
          <p:nvPr/>
        </p:nvSpPr>
        <p:spPr bwMode="auto">
          <a:xfrm>
            <a:off x="71628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1" name="Freeform 16"/>
          <p:cNvSpPr>
            <a:spLocks/>
          </p:cNvSpPr>
          <p:nvPr/>
        </p:nvSpPr>
        <p:spPr bwMode="auto">
          <a:xfrm flipH="1" flipV="1">
            <a:off x="77724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2" name="Freeform 17"/>
          <p:cNvSpPr>
            <a:spLocks/>
          </p:cNvSpPr>
          <p:nvPr/>
        </p:nvSpPr>
        <p:spPr bwMode="auto">
          <a:xfrm flipH="1" flipV="1">
            <a:off x="51054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3" name="Freeform 18"/>
          <p:cNvSpPr>
            <a:spLocks/>
          </p:cNvSpPr>
          <p:nvPr/>
        </p:nvSpPr>
        <p:spPr bwMode="auto">
          <a:xfrm flipH="1" flipV="1">
            <a:off x="34925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4" name="Freeform 19"/>
          <p:cNvSpPr>
            <a:spLocks/>
          </p:cNvSpPr>
          <p:nvPr/>
        </p:nvSpPr>
        <p:spPr bwMode="auto">
          <a:xfrm flipH="1" flipV="1">
            <a:off x="18796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EF411CAB-03BE-9542-8084-4A484B0E63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</p:spPr>
        <p:txBody>
          <a:bodyPr/>
          <a:lstStyle/>
          <a:p>
            <a:fld id="{F7D0EFB2-9129-5843-ACEC-231FCF9C3FBF}" type="slidenum">
              <a:rPr lang="en-US" altLang="x-none" smtClean="0"/>
              <a:pPr/>
              <a:t>58</a:t>
            </a:fld>
            <a:endParaRPr lang="en-US" altLang="x-none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Selector and Registration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selectable channel</a:t>
            </a:r>
            <a:r>
              <a:rPr lang="en-US" altLang="zh-CN" dirty="0">
                <a:ea typeface="宋体" charset="-122"/>
              </a:rPr>
              <a:t> registers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宋体" charset="-122"/>
              </a:rPr>
              <a:t>events to be monitored </a:t>
            </a:r>
            <a:r>
              <a:rPr lang="en-US" altLang="x-none" dirty="0">
                <a:ea typeface="ＭＳ Ｐゴシック" charset="-128"/>
              </a:rPr>
              <a:t>with a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selector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宋体" charset="-122"/>
              </a:rPr>
              <a:t>with the </a:t>
            </a:r>
            <a:r>
              <a:rPr lang="en-US" altLang="zh-CN" dirty="0">
                <a:latin typeface="Courier New" charset="0"/>
                <a:ea typeface="宋体" charset="-122"/>
              </a:rPr>
              <a:t>register</a:t>
            </a:r>
            <a:r>
              <a:rPr lang="en-US" altLang="zh-CN" dirty="0">
                <a:ea typeface="宋体" charset="-122"/>
              </a:rPr>
              <a:t> method</a:t>
            </a:r>
          </a:p>
          <a:p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The registration returns an object called a </a:t>
            </a:r>
            <a:r>
              <a:rPr lang="en-US" altLang="zh-CN" dirty="0" err="1">
                <a:latin typeface="Courier New" charset="0"/>
                <a:ea typeface="宋体" charset="-122"/>
              </a:rPr>
              <a:t>SelectionKey</a:t>
            </a:r>
            <a:r>
              <a:rPr lang="en-US" altLang="zh-CN" dirty="0">
                <a:latin typeface="Courier New" charset="0"/>
                <a:ea typeface="宋体" charset="-122"/>
              </a:rPr>
              <a:t>:</a:t>
            </a:r>
            <a:br>
              <a:rPr lang="en-US" altLang="zh-CN" dirty="0">
                <a:latin typeface="Courier New" charset="0"/>
                <a:ea typeface="宋体" charset="-122"/>
              </a:rPr>
            </a:br>
            <a:br>
              <a:rPr lang="en-US" altLang="zh-CN" dirty="0">
                <a:latin typeface="Courier New" charset="0"/>
                <a:ea typeface="宋体" charset="-122"/>
              </a:rPr>
            </a:br>
            <a:r>
              <a:rPr lang="en-US" altLang="zh-CN" dirty="0" err="1">
                <a:latin typeface="Courier New" charset="0"/>
                <a:ea typeface="宋体" charset="-122"/>
              </a:rPr>
              <a:t>SelectionKey</a:t>
            </a:r>
            <a:r>
              <a:rPr lang="en-US" altLang="zh-CN" dirty="0">
                <a:latin typeface="Courier New" charset="0"/>
                <a:ea typeface="宋体" charset="-122"/>
              </a:rPr>
              <a:t> key =   </a:t>
            </a:r>
            <a:br>
              <a:rPr lang="en-US" altLang="zh-CN" dirty="0">
                <a:latin typeface="Courier New" charset="0"/>
                <a:ea typeface="宋体" charset="-122"/>
              </a:rPr>
            </a:br>
            <a:r>
              <a:rPr lang="en-US" altLang="zh-CN" dirty="0">
                <a:latin typeface="Courier New" charset="0"/>
                <a:ea typeface="宋体" charset="-122"/>
              </a:rPr>
              <a:t>  </a:t>
            </a:r>
            <a:r>
              <a:rPr lang="en-US" altLang="zh-CN" dirty="0" err="1">
                <a:latin typeface="Courier New" charset="0"/>
                <a:ea typeface="宋体" charset="-122"/>
              </a:rPr>
              <a:t>channel.register</a:t>
            </a:r>
            <a:r>
              <a:rPr lang="en-US" altLang="zh-CN" dirty="0">
                <a:latin typeface="Courier New" charset="0"/>
                <a:ea typeface="宋体" charset="-122"/>
              </a:rPr>
              <a:t>(selector, ops);</a:t>
            </a:r>
            <a:endParaRPr lang="en-US" altLang="zh-CN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endParaRPr lang="en-US" altLang="zh-CN" sz="2400" dirty="0">
              <a:ea typeface="宋体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3D837-AC4D-EF4E-8A7A-14EBDE7101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B16FB47-7FE4-3646-84ED-F7CCD0E0B02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59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Problem of </a:t>
            </a:r>
            <a:r>
              <a:rPr lang="en-US" altLang="x-none" sz="3600" dirty="0" err="1">
                <a:ea typeface="ＭＳ Ｐゴシック" charset="-128"/>
              </a:rPr>
              <a:t>ShareQ</a:t>
            </a:r>
            <a:r>
              <a:rPr lang="en-US" altLang="x-none" sz="3600" dirty="0">
                <a:ea typeface="ＭＳ Ｐゴシック" charset="-128"/>
              </a:rPr>
              <a:t> Design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8938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Worker thread continually spins (</a:t>
            </a: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busy wait</a:t>
            </a:r>
            <a:r>
              <a:rPr lang="en-US" altLang="x-none" sz="2400" dirty="0">
                <a:ea typeface="ＭＳ Ｐゴシック" charset="-128"/>
              </a:rPr>
              <a:t>) until a condition holds</a:t>
            </a: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Can lead to high utilization and slow response time</a:t>
            </a:r>
          </a:p>
          <a:p>
            <a:pPr>
              <a:buFont typeface="Wingdings" pitchFamily="2" charset="2"/>
              <a:buChar char="q"/>
            </a:pP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Q: Does the shared </a:t>
            </a:r>
            <a:r>
              <a:rPr lang="en-US" altLang="x-none" sz="2400" dirty="0" err="1">
                <a:ea typeface="ＭＳ Ｐゴシック" charset="-128"/>
              </a:rPr>
              <a:t>welcomeSock</a:t>
            </a:r>
            <a:r>
              <a:rPr lang="en-US" altLang="x-none" sz="2400" dirty="0">
                <a:ea typeface="ＭＳ Ｐゴシック" charset="-128"/>
              </a:rPr>
              <a:t> have busy-wait?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CD4BF8A-499F-8742-A08F-3C62008BC3A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971800" y="2209800"/>
            <a:ext cx="61722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>
              <a:buFont typeface="ZapfDingbats" charset="0"/>
              <a:buNone/>
            </a:pP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while (true) { // spin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lock;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if (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Q.condition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) // {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   // do something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} else {</a:t>
            </a:r>
          </a:p>
          <a:p>
            <a:pPr lvl="1" algn="l" eaLnBrk="1" hangingPunct="1">
              <a:buFont typeface="ZapfDingbats" charset="0"/>
              <a:buNone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   // do nothing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}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unlock </a:t>
            </a:r>
          </a:p>
          <a:p>
            <a:pPr lvl="1" algn="l" eaLnBrk="1" hangingPunct="1">
              <a:buFont typeface="ZapfDingbats" charset="0"/>
              <a:buNone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} //end while</a:t>
            </a:r>
            <a:endParaRPr lang="en-US" altLang="x-none" sz="18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187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Java Selection I/O Structure</a:t>
            </a: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40386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/>
              <a:t>A </a:t>
            </a:r>
            <a:r>
              <a:rPr lang="en-US" altLang="zh-CN" dirty="0" err="1">
                <a:latin typeface="Courier New" charset="0"/>
                <a:ea typeface="宋体" charset="0"/>
                <a:cs typeface="宋体" charset="0"/>
              </a:rPr>
              <a:t>S</a:t>
            </a:r>
            <a:r>
              <a:rPr lang="en-US" dirty="0" err="1">
                <a:latin typeface="Courier New" charset="0"/>
              </a:rPr>
              <a:t>election</a:t>
            </a:r>
            <a:r>
              <a:rPr lang="en-US" altLang="zh-CN" dirty="0" err="1">
                <a:latin typeface="Courier New" charset="0"/>
                <a:ea typeface="宋体" charset="0"/>
                <a:cs typeface="宋体" charset="0"/>
              </a:rPr>
              <a:t>K</a:t>
            </a:r>
            <a:r>
              <a:rPr lang="en-US" dirty="0" err="1">
                <a:latin typeface="Courier New" charset="0"/>
              </a:rPr>
              <a:t>ey</a:t>
            </a:r>
            <a:r>
              <a:rPr lang="en-US" dirty="0"/>
              <a:t> </a:t>
            </a:r>
            <a:r>
              <a:rPr lang="en-US" altLang="zh-CN" dirty="0">
                <a:ea typeface="宋体" charset="0"/>
                <a:cs typeface="宋体" charset="0"/>
              </a:rPr>
              <a:t>object </a:t>
            </a:r>
            <a:r>
              <a:rPr lang="en-US" dirty="0"/>
              <a:t>stores: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GB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nterest set</a:t>
            </a:r>
            <a:r>
              <a:rPr lang="en-GB" dirty="0"/>
              <a:t>: events to check: </a:t>
            </a:r>
            <a:r>
              <a:rPr lang="en-GB" sz="2000" dirty="0" err="1">
                <a:latin typeface="Courier New"/>
                <a:cs typeface="Courier New"/>
              </a:rPr>
              <a:t>key.interestOps</a:t>
            </a:r>
            <a:r>
              <a:rPr lang="en-GB" sz="2000" dirty="0">
                <a:latin typeface="Courier New"/>
                <a:cs typeface="Courier New"/>
              </a:rPr>
              <a:t>(ops)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GB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r</a:t>
            </a:r>
            <a:r>
              <a:rPr lang="en-GB" dirty="0">
                <a:solidFill>
                  <a:srgbClr val="FF0000"/>
                </a:solidFill>
              </a:rPr>
              <a:t>eady set</a:t>
            </a:r>
            <a:r>
              <a:rPr lang="en-GB" dirty="0"/>
              <a:t>: after calling select, it contains the events that are ready, e.g.</a:t>
            </a:r>
            <a:br>
              <a:rPr lang="en-GB" dirty="0"/>
            </a:br>
            <a:r>
              <a:rPr lang="en-GB" dirty="0" err="1">
                <a:latin typeface="Courier New"/>
                <a:cs typeface="Courier New"/>
              </a:rPr>
              <a:t>key.isReadable</a:t>
            </a:r>
            <a:r>
              <a:rPr lang="en-GB" dirty="0">
                <a:latin typeface="Courier New"/>
                <a:cs typeface="Courier New"/>
              </a:rPr>
              <a:t>()</a:t>
            </a:r>
            <a:endParaRPr lang="en-GB" dirty="0"/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an attachment </a:t>
            </a:r>
            <a:r>
              <a:rPr lang="en-US" altLang="zh-CN" dirty="0">
                <a:ea typeface="宋体" charset="0"/>
                <a:cs typeface="宋体" charset="0"/>
              </a:rPr>
              <a:t>that you can store anything you want </a:t>
            </a:r>
            <a:endParaRPr lang="en-US" dirty="0"/>
          </a:p>
          <a:p>
            <a:pPr marL="457200" lvl="1" indent="0">
              <a:lnSpc>
                <a:spcPct val="90000"/>
              </a:lnSpc>
              <a:buFont typeface="ZapfDingbats" charset="0"/>
              <a:buNone/>
              <a:defRPr/>
            </a:pP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 err="1">
                <a:latin typeface="Courier New"/>
                <a:cs typeface="Courier New"/>
              </a:rPr>
              <a:t>key.attach</a:t>
            </a:r>
            <a:r>
              <a:rPr lang="en-GB" dirty="0">
                <a:latin typeface="Courier New"/>
                <a:cs typeface="Courier New"/>
              </a:rPr>
              <a:t>(</a:t>
            </a:r>
            <a:r>
              <a:rPr lang="en-GB" dirty="0" err="1">
                <a:latin typeface="Courier New"/>
                <a:cs typeface="Courier New"/>
              </a:rPr>
              <a:t>myObj</a:t>
            </a:r>
            <a:r>
              <a:rPr lang="en-GB" dirty="0">
                <a:latin typeface="Courier New"/>
                <a:cs typeface="Courier New"/>
              </a:rPr>
              <a:t>)</a:t>
            </a:r>
            <a:endParaRPr lang="en-US" altLang="zh-CN" dirty="0">
              <a:ea typeface="宋体" charset="0"/>
              <a:cs typeface="宋体" charset="0"/>
            </a:endParaRPr>
          </a:p>
        </p:txBody>
      </p:sp>
      <p:sp>
        <p:nvSpPr>
          <p:cNvPr id="69635" name="Oval 4"/>
          <p:cNvSpPr>
            <a:spLocks noChangeArrowheads="1"/>
          </p:cNvSpPr>
          <p:nvPr/>
        </p:nvSpPr>
        <p:spPr bwMode="auto">
          <a:xfrm>
            <a:off x="4876800" y="1825625"/>
            <a:ext cx="1447800" cy="3276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5181600" y="1444625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x-none" sz="1800">
                <a:solidFill>
                  <a:srgbClr val="000000"/>
                </a:solidFill>
              </a:rPr>
              <a:t>Selector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5867400" y="30448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5867400" y="33496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Rectangle 8"/>
          <p:cNvSpPr>
            <a:spLocks noChangeArrowheads="1"/>
          </p:cNvSpPr>
          <p:nvPr/>
        </p:nvSpPr>
        <p:spPr bwMode="auto">
          <a:xfrm>
            <a:off x="5638800" y="2892425"/>
            <a:ext cx="228600" cy="6096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69640" name="Line 9"/>
          <p:cNvSpPr>
            <a:spLocks noChangeShapeType="1"/>
          </p:cNvSpPr>
          <p:nvPr/>
        </p:nvSpPr>
        <p:spPr bwMode="auto">
          <a:xfrm flipH="1" flipV="1">
            <a:off x="5791200" y="3425825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7146925" y="4681538"/>
            <a:ext cx="158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x-none" sz="1800">
                <a:solidFill>
                  <a:srgbClr val="000000"/>
                </a:solidFill>
              </a:rPr>
              <a:t>Selection Key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9642" name="Text Box 11"/>
          <p:cNvSpPr txBox="1">
            <a:spLocks noChangeArrowheads="1"/>
          </p:cNvSpPr>
          <p:nvPr/>
        </p:nvSpPr>
        <p:spPr bwMode="auto">
          <a:xfrm>
            <a:off x="6400800" y="2435225"/>
            <a:ext cx="216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x-none" sz="1800">
                <a:solidFill>
                  <a:srgbClr val="000000"/>
                </a:solidFill>
              </a:rPr>
              <a:t>Selectable Channel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9643" name="Line 12"/>
          <p:cNvSpPr>
            <a:spLocks noChangeShapeType="1"/>
          </p:cNvSpPr>
          <p:nvPr/>
        </p:nvSpPr>
        <p:spPr bwMode="auto">
          <a:xfrm flipH="1">
            <a:off x="7848600" y="31972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Text Box 13"/>
          <p:cNvSpPr txBox="1">
            <a:spLocks noChangeArrowheads="1"/>
          </p:cNvSpPr>
          <p:nvPr/>
        </p:nvSpPr>
        <p:spPr bwMode="auto">
          <a:xfrm>
            <a:off x="7908925" y="31575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x-none" sz="1800">
                <a:solidFill>
                  <a:srgbClr val="000000"/>
                </a:solidFill>
              </a:rPr>
              <a:t>register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91FBFDE-024C-4A4A-BA19-AEB84C9D61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B16FB47-7FE4-3646-84ED-F7CCD0E0B02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60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Checking Events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81685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 program calls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select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宋体" charset="-122"/>
              </a:rPr>
              <a:t>(or </a:t>
            </a:r>
            <a:r>
              <a:rPr lang="en-US" altLang="zh-CN" dirty="0" err="1">
                <a:latin typeface="Courier New" charset="0"/>
                <a:ea typeface="宋体" charset="-122"/>
              </a:rPr>
              <a:t>selectNow</a:t>
            </a:r>
            <a:r>
              <a:rPr lang="en-US" altLang="zh-CN" dirty="0">
                <a:latin typeface="Courier New" charset="0"/>
                <a:ea typeface="宋体" charset="-122"/>
              </a:rPr>
              <a:t>()</a:t>
            </a:r>
            <a:r>
              <a:rPr lang="en-US" altLang="zh-CN" dirty="0">
                <a:ea typeface="宋体" charset="-122"/>
              </a:rPr>
              <a:t>, or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select(</a:t>
            </a:r>
            <a:r>
              <a:rPr lang="en-GB" altLang="x-none" dirty="0" err="1">
                <a:latin typeface="Courier New" charset="0"/>
                <a:ea typeface="ＭＳ Ｐゴシック" charset="-128"/>
              </a:rPr>
              <a:t>int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 timeout)</a:t>
            </a:r>
            <a:r>
              <a:rPr lang="en-US" altLang="zh-CN" dirty="0">
                <a:ea typeface="宋体" charset="-122"/>
              </a:rPr>
              <a:t>) to check for ready events from the registered </a:t>
            </a:r>
            <a:r>
              <a:rPr lang="en-US" altLang="zh-CN" dirty="0" err="1">
                <a:ea typeface="宋体" charset="-122"/>
              </a:rPr>
              <a:t>SelectableChannels</a:t>
            </a:r>
            <a:endParaRPr lang="en-US" altLang="zh-CN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Ready events are called the selected key set</a:t>
            </a:r>
            <a:br>
              <a:rPr lang="en-US" altLang="zh-CN" dirty="0">
                <a:ea typeface="宋体" charset="-122"/>
              </a:rPr>
            </a:br>
            <a:r>
              <a:rPr lang="en-US" altLang="zh-CN" sz="2000" dirty="0" err="1">
                <a:latin typeface="Courier New" charset="0"/>
                <a:ea typeface="ＭＳ Ｐゴシック" charset="-128"/>
              </a:rPr>
              <a:t>selector.select</a:t>
            </a:r>
            <a:r>
              <a:rPr lang="en-US" altLang="zh-CN" sz="2000" dirty="0">
                <a:latin typeface="Courier New" charset="0"/>
                <a:ea typeface="ＭＳ Ｐゴシック" charset="-128"/>
              </a:rPr>
              <a:t>();</a:t>
            </a:r>
            <a:br>
              <a:rPr lang="en-US" altLang="zh-CN" sz="2000" dirty="0">
                <a:latin typeface="Courier New" charset="0"/>
                <a:ea typeface="ＭＳ Ｐゴシック" charset="-128"/>
              </a:rPr>
            </a:br>
            <a:r>
              <a:rPr lang="en-US" altLang="zh-CN" sz="2000" dirty="0">
                <a:latin typeface="Courier New" charset="0"/>
                <a:ea typeface="ＭＳ Ｐゴシック" charset="-128"/>
              </a:rPr>
              <a:t>Set </a:t>
            </a:r>
            <a:r>
              <a:rPr lang="en-US" altLang="zh-CN" sz="2000" dirty="0" err="1">
                <a:latin typeface="Courier New" charset="0"/>
                <a:ea typeface="ＭＳ Ｐゴシック" charset="-128"/>
              </a:rPr>
              <a:t>readyKeys</a:t>
            </a:r>
            <a:r>
              <a:rPr lang="en-US" altLang="zh-CN" sz="2000" dirty="0">
                <a:latin typeface="Courier New" charset="0"/>
                <a:ea typeface="ＭＳ Ｐゴシック" charset="-128"/>
              </a:rPr>
              <a:t> = </a:t>
            </a:r>
            <a:r>
              <a:rPr lang="en-US" altLang="zh-CN" sz="2000" dirty="0" err="1">
                <a:latin typeface="Courier New" charset="0"/>
                <a:ea typeface="ＭＳ Ｐゴシック" charset="-128"/>
              </a:rPr>
              <a:t>selector.selectedKeys</a:t>
            </a:r>
            <a:r>
              <a:rPr lang="en-US" altLang="zh-CN" sz="2000" dirty="0">
                <a:latin typeface="Courier New" charset="0"/>
                <a:ea typeface="ＭＳ Ｐゴシック" charset="-128"/>
              </a:rPr>
              <a:t>();</a:t>
            </a:r>
          </a:p>
          <a:p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The program iterates over the selected key set to process all ready events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C07F1-9F99-CB48-8912-72A3D6C8B5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B16FB47-7FE4-3646-84ED-F7CCD0E0B02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61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Dispatcher using Select</a:t>
            </a: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21957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while (true)  {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- selector.</a:t>
            </a:r>
            <a:r>
              <a:rPr lang="en-US" altLang="x-none" sz="2000">
                <a:latin typeface="Courier New" charset="0"/>
                <a:ea typeface="ＭＳ Ｐゴシック" charset="-128"/>
              </a:rPr>
              <a:t>select()</a:t>
            </a:r>
          </a:p>
          <a:p>
            <a:pPr marL="342900" lvl="1" indent="-342900">
              <a:buSzPct val="85000"/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- Set readyKeys = selector.selectedKeys();</a:t>
            </a:r>
          </a:p>
          <a:p>
            <a:pPr>
              <a:buFont typeface="ZapfDingbats" charset="0"/>
              <a:buNone/>
            </a:pPr>
            <a:endParaRPr lang="en-US" altLang="zh-CN" sz="2000">
              <a:latin typeface="Courier New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- foreach key in readyKeys {</a:t>
            </a:r>
            <a:br>
              <a:rPr lang="en-US" altLang="zh-CN" sz="2000">
                <a:latin typeface="Courier New" charset="0"/>
                <a:ea typeface="ＭＳ Ｐゴシック" charset="-128"/>
              </a:rPr>
            </a:br>
            <a:r>
              <a:rPr lang="en-US" altLang="zh-CN" sz="2000">
                <a:latin typeface="Courier New" charset="0"/>
                <a:ea typeface="ＭＳ Ｐゴシック" charset="-128"/>
              </a:rPr>
              <a:t>    switch event type of key: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     accept: call accept handler  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     readable: call read handler  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     writable: call write handler  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  }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}</a:t>
            </a:r>
            <a:endParaRPr lang="en-US" altLang="x-none" sz="2000">
              <a:latin typeface="Courier New" charset="0"/>
              <a:ea typeface="ＭＳ Ｐゴシック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9F706-87F7-A44C-AE70-F787F19C56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B16FB47-7FE4-3646-84ED-F7CCD0E0B02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62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I/O in Java: </a:t>
            </a:r>
            <a:r>
              <a:rPr lang="en-US" altLang="x-none" dirty="0" err="1">
                <a:ea typeface="ＭＳ Ｐゴシック" charset="-128"/>
              </a:rPr>
              <a:t>ByteBuffer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Java </a:t>
            </a:r>
            <a:r>
              <a:rPr lang="en-US" altLang="x-none" dirty="0" err="1">
                <a:ea typeface="ＭＳ Ｐゴシック" charset="-128"/>
              </a:rPr>
              <a:t>SelectableChannels</a:t>
            </a:r>
            <a:r>
              <a:rPr lang="en-US" altLang="x-none" dirty="0">
                <a:ea typeface="ＭＳ Ｐゴシック" charset="-128"/>
              </a:rPr>
              <a:t> typically use </a:t>
            </a:r>
            <a:r>
              <a:rPr lang="en-US" altLang="x-none" dirty="0" err="1">
                <a:ea typeface="ＭＳ Ｐゴシック" charset="-128"/>
              </a:rPr>
              <a:t>ByteBuffer</a:t>
            </a:r>
            <a:r>
              <a:rPr lang="en-US" altLang="x-none" dirty="0">
                <a:ea typeface="ＭＳ Ｐゴシック" charset="-128"/>
              </a:rPr>
              <a:t> for read and write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channel.read</a:t>
            </a:r>
            <a:r>
              <a:rPr lang="en-US" altLang="x-none" dirty="0">
                <a:ea typeface="ＭＳ Ｐゴシック" charset="-128"/>
              </a:rPr>
              <a:t>(</a:t>
            </a:r>
            <a:r>
              <a:rPr lang="en-US" altLang="x-none" dirty="0" err="1">
                <a:ea typeface="ＭＳ Ｐゴシック" charset="-128"/>
              </a:rPr>
              <a:t>byteBuffer</a:t>
            </a:r>
            <a:r>
              <a:rPr lang="en-US" altLang="x-none" dirty="0">
                <a:ea typeface="ＭＳ Ｐゴシック" charset="-128"/>
              </a:rPr>
              <a:t>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channel.write</a:t>
            </a:r>
            <a:r>
              <a:rPr lang="en-US" altLang="x-none" dirty="0">
                <a:ea typeface="ＭＳ Ｐゴシック" charset="-128"/>
              </a:rPr>
              <a:t>(</a:t>
            </a:r>
            <a:r>
              <a:rPr lang="en-US" altLang="x-none" dirty="0" err="1">
                <a:ea typeface="ＭＳ Ｐゴシック" charset="-128"/>
              </a:rPr>
              <a:t>byteBuffer</a:t>
            </a:r>
            <a:r>
              <a:rPr lang="en-US" altLang="x-none" dirty="0">
                <a:ea typeface="ＭＳ Ｐゴシック" charset="-128"/>
              </a:rPr>
              <a:t>);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 err="1">
                <a:ea typeface="ＭＳ Ｐゴシック" charset="-128"/>
              </a:rPr>
              <a:t>ByteBuffer</a:t>
            </a:r>
            <a:r>
              <a:rPr lang="en-US" altLang="x-none" dirty="0">
                <a:ea typeface="ＭＳ Ｐゴシック" charset="-128"/>
              </a:rPr>
              <a:t> is a powerful class that can be used for both read and write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It is derived from the class Buffer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All reasonable network server design should have a good buffer design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B16FB47-7FE4-3646-84ED-F7CCD0E0B02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63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ByteBuffer</a:t>
            </a:r>
            <a:r>
              <a:rPr lang="en-US"/>
              <a:t> Hierarchy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2278380"/>
          <a:ext cx="7772400" cy="329184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Buffers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2" tooltip="class in java.nio"/>
                        </a:rPr>
                        <a:t>Buffer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Position, limit, and capacity; </a:t>
                      </a:r>
                      <a:br>
                        <a:rPr lang="en-US"/>
                      </a:br>
                      <a:r>
                        <a:rPr lang="en-US"/>
                        <a:t>clear, flip, rewind, and mark/reset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 </a:t>
                      </a:r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3" tooltip="class in java.nio"/>
                        </a:rPr>
                        <a:t>ByteBuffer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Get/put, compact, views; allocate, wrap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   </a:t>
                      </a:r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4" tooltip="class in java.nio"/>
                        </a:rPr>
                        <a:t>MappedByteBuffer</a:t>
                      </a:r>
                      <a:r>
                        <a:rPr lang="en-US"/>
                        <a:t> 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byte buffer mapped to a file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 </a:t>
                      </a:r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5" tooltip="class in java.nio"/>
                        </a:rPr>
                        <a:t>CharBuffer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Get/put, compact; allocate, wrap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 </a:t>
                      </a:r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6" tooltip="class in java.nio"/>
                        </a:rPr>
                        <a:t>DoubleBuffer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    ' '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 </a:t>
                      </a:r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7" tooltip="class in java.nio"/>
                        </a:rPr>
                        <a:t>FloatBuffer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    ' '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 </a:t>
                      </a:r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8" tooltip="class in java.nio"/>
                        </a:rPr>
                        <a:t>IntBuffer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    ' '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 </a:t>
                      </a:r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9" tooltip="class in java.nio"/>
                        </a:rPr>
                        <a:t>LongBuffer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    ' '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 </a:t>
                      </a:r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10" tooltip="class in java.nio"/>
                        </a:rPr>
                        <a:t>ShortBuffer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    ' '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0EFB2-9129-5843-ACEC-231FCF9C3FBF}" type="slidenum">
              <a:rPr lang="en-US" altLang="x-none" smtClean="0"/>
              <a:pPr/>
              <a:t>64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58766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Buffer (relative index)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533400" y="4191000"/>
            <a:ext cx="7772400" cy="182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Each Buffer has 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three</a:t>
            </a:r>
            <a:r>
              <a:rPr lang="en-US" altLang="x-none" sz="2000" dirty="0">
                <a:ea typeface="ＭＳ Ｐゴシック" charset="-128"/>
              </a:rPr>
              <a:t> numbers: position, limit, and capacity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solidFill>
                  <a:srgbClr val="FF0000"/>
                </a:solidFill>
                <a:latin typeface="Arial Unicode MS" charset="0"/>
                <a:ea typeface="ＭＳ Ｐゴシック" charset="-128"/>
              </a:rPr>
              <a:t>Invariant</a:t>
            </a:r>
            <a:r>
              <a:rPr lang="en-US" altLang="x-none" sz="1800" dirty="0">
                <a:latin typeface="Arial Unicode MS" charset="0"/>
                <a:ea typeface="ＭＳ Ｐゴシック" charset="-128"/>
              </a:rPr>
              <a:t>: 0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dirty="0">
                <a:latin typeface="Arial Unicode MS" charset="0"/>
                <a:ea typeface="ＭＳ Ｐゴシック" charset="-128"/>
              </a:rPr>
              <a:t>&lt;=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i="1" dirty="0">
                <a:latin typeface="Arial" charset="0"/>
                <a:ea typeface="ＭＳ Ｐゴシック" charset="-128"/>
              </a:rPr>
              <a:t>position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dirty="0">
                <a:latin typeface="Arial Unicode MS" charset="0"/>
                <a:ea typeface="ＭＳ Ｐゴシック" charset="-128"/>
              </a:rPr>
              <a:t>&lt;=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i="1" dirty="0">
                <a:latin typeface="Arial" charset="0"/>
                <a:ea typeface="ＭＳ Ｐゴシック" charset="-128"/>
              </a:rPr>
              <a:t>limit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dirty="0">
                <a:latin typeface="Arial Unicode MS" charset="0"/>
                <a:ea typeface="ＭＳ Ｐゴシック" charset="-128"/>
              </a:rPr>
              <a:t>&lt;=</a:t>
            </a:r>
            <a:r>
              <a:rPr lang="en-US" altLang="x-none" sz="9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i="1" dirty="0">
                <a:latin typeface="Arial" charset="0"/>
                <a:ea typeface="ＭＳ Ｐゴシック" charset="-128"/>
              </a:rPr>
              <a:t>capacity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br>
              <a:rPr lang="en-US" altLang="x-none" sz="1800" dirty="0">
                <a:latin typeface="Arial" charset="0"/>
                <a:ea typeface="ＭＳ Ｐゴシック" charset="-128"/>
              </a:rPr>
            </a:br>
            <a:endParaRPr lang="en-US" altLang="x-none" sz="1800" dirty="0">
              <a:latin typeface="Arial" charset="0"/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Buffer.clear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(): position = 0; limit=capacity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1A9E59A-8239-0541-AE8B-B499186C0309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77830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capacity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7832" name="Rectangle 9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position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7833" name="Rectangle 10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limit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77834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5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channel.read(Buffer)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533400" y="4419600"/>
            <a:ext cx="7772400" cy="182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Put data into Buffer, starting at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position</a:t>
            </a:r>
            <a:r>
              <a:rPr lang="en-US" altLang="x-none" dirty="0">
                <a:ea typeface="ＭＳ Ｐゴシック" charset="-128"/>
              </a:rPr>
              <a:t>, not to reach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limit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24B66CC-C6D3-6F48-9DF2-C8593079895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79878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79" name="Rectangle 8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capacity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9880" name="Rectangle 9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position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9881" name="Rectangle 10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limit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79882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3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channel.write(Buffer)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533400" y="4419600"/>
            <a:ext cx="7772400" cy="182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Move data from Buffer to channel, starting at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position</a:t>
            </a:r>
            <a:r>
              <a:rPr lang="en-US" altLang="x-none" dirty="0">
                <a:ea typeface="ＭＳ Ｐゴシック" charset="-128"/>
              </a:rPr>
              <a:t>, not to reach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limit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8700295-D55D-E146-8C42-27B70A18CE0A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81926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27" name="Rectangle 8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capacity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1928" name="Rectangle 9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position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1929" name="Rectangle 10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limit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81930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1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Buffer.flip()</a:t>
            </a:r>
          </a:p>
        </p:txBody>
      </p:sp>
      <p:sp>
        <p:nvSpPr>
          <p:cNvPr id="190466" name="Content Placeholder 2"/>
          <p:cNvSpPr>
            <a:spLocks noGrp="1"/>
          </p:cNvSpPr>
          <p:nvPr>
            <p:ph idx="1"/>
          </p:nvPr>
        </p:nvSpPr>
        <p:spPr>
          <a:xfrm>
            <a:off x="533400" y="4191000"/>
            <a:ext cx="7772400" cy="182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Buffer.flip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(): limit=position; position=0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latin typeface="Courier New" charset="0"/>
                <a:ea typeface="ＭＳ Ｐゴシック" charset="-128"/>
              </a:rPr>
              <a:t>Why flip: used to switch from preparing data to output,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buf.put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(header); // add header data to </a:t>
            </a: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</a:t>
            </a:r>
            <a:endParaRPr lang="en-US" altLang="x-none" sz="16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in.read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(</a:t>
            </a: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); // read in data and add to </a:t>
            </a: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</a:t>
            </a:r>
            <a:endParaRPr lang="en-US" altLang="x-none" sz="16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buf.flip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(); // prepare for write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out.write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(</a:t>
            </a: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);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C00000"/>
                </a:solidFill>
                <a:latin typeface="Courier New" charset="0"/>
                <a:ea typeface="ＭＳ Ｐゴシック" charset="-128"/>
              </a:rPr>
              <a:t>Typical pattern: read, flip, write</a:t>
            </a: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0EB3464-2D63-DF41-949C-E5B2B66D13B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83974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75" name="Rectangle 8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capacity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3976" name="Rectangle 9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position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3977" name="Rectangle 10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limit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83978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79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Buffer.compact()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533400" y="4114800"/>
            <a:ext cx="3352800" cy="1981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Move [position , limit) to 0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Set position to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limit-position, limit to capacity</a:t>
            </a: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4958BEE-C410-2042-ACA8-611AB270C64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86022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capacity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position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limit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86026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7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2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86032" name="Rectangle 5"/>
          <p:cNvSpPr>
            <a:spLocks noChangeArrowheads="1"/>
          </p:cNvSpPr>
          <p:nvPr/>
        </p:nvSpPr>
        <p:spPr bwMode="auto">
          <a:xfrm>
            <a:off x="4114800" y="4067920"/>
            <a:ext cx="434766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 dirty="0">
                <a:solidFill>
                  <a:srgbClr val="C00000"/>
                </a:solidFill>
                <a:latin typeface="Arial Unicode MS" charset="0"/>
              </a:rPr>
              <a:t>// typical design pattern</a:t>
            </a:r>
          </a:p>
          <a:p>
            <a:r>
              <a:rPr lang="en-US" altLang="x-none" sz="1600" dirty="0" err="1">
                <a:solidFill>
                  <a:srgbClr val="000000"/>
                </a:solidFill>
                <a:latin typeface="Arial Unicode MS" charset="0"/>
              </a:rPr>
              <a:t>buf.clear</a:t>
            </a:r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(); // Prepare buffer for use </a:t>
            </a:r>
          </a:p>
          <a:p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for (;;) { </a:t>
            </a:r>
          </a:p>
          <a:p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   if (</a:t>
            </a:r>
            <a:r>
              <a:rPr lang="en-US" altLang="x-none" sz="1600" dirty="0" err="1">
                <a:solidFill>
                  <a:srgbClr val="000000"/>
                </a:solidFill>
                <a:latin typeface="Arial Unicode MS" charset="0"/>
              </a:rPr>
              <a:t>in.read</a:t>
            </a:r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(</a:t>
            </a:r>
            <a:r>
              <a:rPr lang="en-US" altLang="x-none" sz="1600" dirty="0" err="1">
                <a:solidFill>
                  <a:srgbClr val="000000"/>
                </a:solidFill>
                <a:latin typeface="Arial Unicode MS" charset="0"/>
              </a:rPr>
              <a:t>buf</a:t>
            </a:r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) &lt; 0 &amp;&amp; !</a:t>
            </a:r>
            <a:r>
              <a:rPr lang="en-US" altLang="x-none" sz="1600" dirty="0" err="1">
                <a:solidFill>
                  <a:srgbClr val="000000"/>
                </a:solidFill>
                <a:latin typeface="Arial Unicode MS" charset="0"/>
              </a:rPr>
              <a:t>buf.hasRemaining</a:t>
            </a:r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()) </a:t>
            </a:r>
          </a:p>
          <a:p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      break; // No more bytes to transfer </a:t>
            </a:r>
          </a:p>
          <a:p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   </a:t>
            </a:r>
            <a:r>
              <a:rPr lang="en-US" altLang="x-none" sz="1600" dirty="0" err="1">
                <a:solidFill>
                  <a:srgbClr val="000000"/>
                </a:solidFill>
                <a:latin typeface="Arial Unicode MS" charset="0"/>
              </a:rPr>
              <a:t>buf.flip</a:t>
            </a:r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(); </a:t>
            </a:r>
          </a:p>
          <a:p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   </a:t>
            </a:r>
            <a:r>
              <a:rPr lang="en-US" altLang="x-none" sz="1600" dirty="0" err="1">
                <a:solidFill>
                  <a:srgbClr val="000000"/>
                </a:solidFill>
                <a:latin typeface="Arial Unicode MS" charset="0"/>
              </a:rPr>
              <a:t>out.write</a:t>
            </a:r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(</a:t>
            </a:r>
            <a:r>
              <a:rPr lang="en-US" altLang="x-none" sz="1600" dirty="0" err="1">
                <a:solidFill>
                  <a:srgbClr val="000000"/>
                </a:solidFill>
                <a:latin typeface="Arial Unicode MS" charset="0"/>
              </a:rPr>
              <a:t>buf</a:t>
            </a:r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); </a:t>
            </a:r>
          </a:p>
          <a:p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   </a:t>
            </a:r>
            <a:r>
              <a:rPr lang="en-US" altLang="x-none" sz="1600" dirty="0" err="1">
                <a:solidFill>
                  <a:srgbClr val="000000"/>
                </a:solidFill>
                <a:latin typeface="Arial Unicode MS" charset="0"/>
              </a:rPr>
              <a:t>buf.compact</a:t>
            </a:r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(); // In case of partial write </a:t>
            </a:r>
          </a:p>
          <a:p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}</a:t>
            </a:r>
            <a:r>
              <a:rPr lang="en-US" altLang="x-none" sz="1400" dirty="0">
                <a:solidFill>
                  <a:srgbClr val="000000"/>
                </a:solidFill>
              </a:rPr>
              <a:t> </a:t>
            </a:r>
            <a:endParaRPr lang="en-US" altLang="x-none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758AB9B-52BF-E745-B7A7-C489A50D836E}" type="slidenum">
              <a:rPr lang="en-US" altLang="x-none" sz="1400"/>
              <a:pPr/>
              <a:t>7</a:t>
            </a:fld>
            <a:endParaRPr lang="en-US" altLang="x-none" sz="1400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5181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High-performance network server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Overview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Threaded servers</a:t>
            </a:r>
          </a:p>
          <a:p>
            <a:pPr lvl="2"/>
            <a:r>
              <a:rPr lang="en-US" altLang="zh-CN" dirty="0">
                <a:ea typeface="ＭＳ Ｐゴシック" charset="-128"/>
              </a:rPr>
              <a:t>Per-request thread</a:t>
            </a:r>
          </a:p>
          <a:p>
            <a:pPr lvl="3"/>
            <a:r>
              <a:rPr lang="en-US" altLang="x-none" dirty="0">
                <a:ea typeface="ＭＳ Ｐゴシック" charset="-128"/>
              </a:rPr>
              <a:t>problem: large # of threads and their creations/deletions may let overhead grow out of control</a:t>
            </a:r>
            <a:endParaRPr lang="en-US" altLang="zh-CN" dirty="0">
              <a:ea typeface="ＭＳ Ｐゴシック" charset="-128"/>
            </a:endParaRPr>
          </a:p>
          <a:p>
            <a:pPr lvl="2"/>
            <a:r>
              <a:rPr lang="en-US" altLang="zh-CN" dirty="0">
                <a:ea typeface="ＭＳ Ｐゴシック" charset="-128"/>
              </a:rPr>
              <a:t>Thread pool</a:t>
            </a:r>
          </a:p>
          <a:p>
            <a:pPr lvl="3"/>
            <a:r>
              <a:rPr lang="en-US" altLang="x-none" dirty="0">
                <a:ea typeface="ＭＳ Ｐゴシック" charset="-128"/>
              </a:rPr>
              <a:t>Design 1: Service threads compete on the welcome socket</a:t>
            </a:r>
          </a:p>
          <a:p>
            <a:pPr lvl="3"/>
            <a:r>
              <a:rPr lang="en-US" altLang="x-none" dirty="0">
                <a:ea typeface="ＭＳ Ｐゴシック" charset="-128"/>
              </a:rPr>
              <a:t>Design 2: Service threads and the main thread coordinate on the shared queue</a:t>
            </a:r>
          </a:p>
          <a:p>
            <a:pPr lvl="4"/>
            <a:r>
              <a:rPr lang="en-US" altLang="x-none" dirty="0">
                <a:latin typeface="Times New Roman" charset="0"/>
                <a:ea typeface="Times New Roman" charset="0"/>
                <a:cs typeface="Times New Roman" charset="0"/>
              </a:rPr>
              <a:t>polling (busy wait)</a:t>
            </a:r>
          </a:p>
          <a:p>
            <a:pPr lvl="4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suspension: wait/notify</a:t>
            </a:r>
          </a:p>
        </p:txBody>
      </p:sp>
    </p:spTree>
    <p:extLst>
      <p:ext uri="{BB962C8B-B14F-4D97-AF65-F5344CB8AC3E}">
        <p14:creationId xmlns:p14="http://schemas.microsoft.com/office/powerpoint/2010/main" val="118882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Solution: Suspension</a:t>
            </a: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Put thread to sleep to avoid busy spin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Thread life cycle: while a thread executes, it goes through a number of different phases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New: created but not yet started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Runnable: is running, or can run on a free CPU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Blocked: waiting for socket/I/O, a lock, or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suspend</a:t>
            </a:r>
            <a:r>
              <a:rPr lang="en-US" altLang="x-none" dirty="0">
                <a:ea typeface="ＭＳ Ｐゴシック" charset="-128"/>
              </a:rPr>
              <a:t> (wait)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Sleeping: paused for a user-specified interval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Terminated: completed</a:t>
            </a: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21CF6EA-888C-1640-9104-BBC15F9B4C1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38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Solution: Suspension</a:t>
            </a: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B221DF3-F952-694B-9101-E064B9A434A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762000" y="2095490"/>
            <a:ext cx="7696200" cy="4400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while (myConn==null) {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lock Q;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if (Q.isEmpty()) // {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  // </a:t>
            </a:r>
            <a:r>
              <a:rPr lang="en-US" altLang="x-none" sz="2000">
                <a:solidFill>
                  <a:srgbClr val="FF0000"/>
                </a:solidFill>
                <a:latin typeface="Courier New" charset="0"/>
              </a:rPr>
              <a:t>stop and wait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} else {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  // get myConn from Q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}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unlock Q;   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// get the next request; process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953000" y="3981440"/>
            <a:ext cx="3014663" cy="369888"/>
            <a:chOff x="2971846" y="4648544"/>
            <a:chExt cx="3014353" cy="369332"/>
          </a:xfrm>
        </p:grpSpPr>
        <p:cxnSp>
          <p:nvCxnSpPr>
            <p:cNvPr id="101382" name="Straight Arrow Connector 7"/>
            <p:cNvCxnSpPr>
              <a:cxnSpLocks noChangeShapeType="1"/>
              <a:stCxn id="101383" idx="1"/>
            </p:cNvCxnSpPr>
            <p:nvPr/>
          </p:nvCxnSpPr>
          <p:spPr bwMode="auto">
            <a:xfrm rot="10800000">
              <a:off x="2971846" y="4800715"/>
              <a:ext cx="1752470" cy="324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383" name="TextBox 8"/>
            <p:cNvSpPr txBox="1">
              <a:spLocks noChangeArrowheads="1"/>
            </p:cNvSpPr>
            <p:nvPr/>
          </p:nvSpPr>
          <p:spPr bwMode="auto">
            <a:xfrm>
              <a:off x="4724315" y="4648544"/>
              <a:ext cx="12618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800">
                  <a:solidFill>
                    <a:srgbClr val="000000"/>
                  </a:solidFill>
                  <a:latin typeface="Arial" charset="0"/>
                </a:rPr>
                <a:t>Hold lock?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640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7947</TotalTime>
  <Words>5676</Words>
  <Application>Microsoft Macintosh PowerPoint</Application>
  <PresentationFormat>On-screen Show (4:3)</PresentationFormat>
  <Paragraphs>973</Paragraphs>
  <Slides>69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69</vt:i4>
      </vt:variant>
    </vt:vector>
  </HeadingPairs>
  <TitlesOfParts>
    <vt:vector size="84" baseType="lpstr">
      <vt:lpstr>Arial Unicode MS</vt:lpstr>
      <vt:lpstr>ＭＳ Ｐゴシック</vt:lpstr>
      <vt:lpstr>宋体</vt:lpstr>
      <vt:lpstr>ZapfDingbats</vt:lpstr>
      <vt:lpstr>Arial</vt:lpstr>
      <vt:lpstr>Calibri</vt:lpstr>
      <vt:lpstr>Comic Sans MS</vt:lpstr>
      <vt:lpstr>Courier New</vt:lpstr>
      <vt:lpstr>Monaco</vt:lpstr>
      <vt:lpstr>Tahoma</vt:lpstr>
      <vt:lpstr>Times New Roman</vt:lpstr>
      <vt:lpstr>Wingdings</vt:lpstr>
      <vt:lpstr>1_Kurose</vt:lpstr>
      <vt:lpstr>3_Default Design</vt:lpstr>
      <vt:lpstr>2_Kurose</vt:lpstr>
      <vt:lpstr>Network Applications: High-performance Server Design </vt:lpstr>
      <vt:lpstr>Outline</vt:lpstr>
      <vt:lpstr>Admin</vt:lpstr>
      <vt:lpstr>Recap: Thread-Based Network Servers</vt:lpstr>
      <vt:lpstr>Recap: Example</vt:lpstr>
      <vt:lpstr>Problem of ShareQ Design</vt:lpstr>
      <vt:lpstr>Outline</vt:lpstr>
      <vt:lpstr>Solution: Suspension</vt:lpstr>
      <vt:lpstr>Solution: Suspension</vt:lpstr>
      <vt:lpstr>Solution: Suspension</vt:lpstr>
      <vt:lpstr>Wait-sets and Notification</vt:lpstr>
      <vt:lpstr>Wait-sets and Notification</vt:lpstr>
      <vt:lpstr>Wait-sets</vt:lpstr>
      <vt:lpstr>Worker</vt:lpstr>
      <vt:lpstr>Wait-set and Notification (cont)</vt:lpstr>
      <vt:lpstr>Notification</vt:lpstr>
      <vt:lpstr>Main Thread</vt:lpstr>
      <vt:lpstr>Worker</vt:lpstr>
      <vt:lpstr>Worker: Another Format</vt:lpstr>
      <vt:lpstr>Example</vt:lpstr>
      <vt:lpstr>Summary: Guardian via Suspension: Waiting</vt:lpstr>
      <vt:lpstr>Summary: Guarding via Suspension: Changing a Condition</vt:lpstr>
      <vt:lpstr>Note</vt:lpstr>
      <vt:lpstr>Java (1.5)</vt:lpstr>
      <vt:lpstr>Producer/Consumer Example</vt:lpstr>
      <vt:lpstr>Blocking Queues in Java</vt:lpstr>
      <vt:lpstr>Beyond Class: Complete Java Concurrency Framework</vt:lpstr>
      <vt:lpstr>Correctness</vt:lpstr>
      <vt:lpstr>Key Correctness Properties</vt:lpstr>
      <vt:lpstr>Safety Properties</vt:lpstr>
      <vt:lpstr>Make Program Explicit</vt:lpstr>
      <vt:lpstr>PowerPoint Presentation</vt:lpstr>
      <vt:lpstr>Statements to States (Dispatcher)</vt:lpstr>
      <vt:lpstr>Statements to States (Service)</vt:lpstr>
      <vt:lpstr>Check Safety</vt:lpstr>
      <vt:lpstr>Real Implementation of wait</vt:lpstr>
      <vt:lpstr>Check Safety</vt:lpstr>
      <vt:lpstr>Liveness Properties</vt:lpstr>
      <vt:lpstr>Dispatcher Thread Can Always Add to Q</vt:lpstr>
      <vt:lpstr>Each Connection in Q is Processed</vt:lpstr>
      <vt:lpstr>Summary: Program Correctness Analysis</vt:lpstr>
      <vt:lpstr>Use Java ThreadPoolExecutor</vt:lpstr>
      <vt:lpstr>Use Java ThreadPoolExecutor</vt:lpstr>
      <vt:lpstr>Summary: Thread-Based Network Server</vt:lpstr>
      <vt:lpstr>Summary: Thread-Based Network Server</vt:lpstr>
      <vt:lpstr>Should You Use Threads?</vt:lpstr>
      <vt:lpstr>Outline</vt:lpstr>
      <vt:lpstr>Big Picture: Built on top of Lower-Layer OS Services/Abstractions</vt:lpstr>
      <vt:lpstr>Selector Multiplexing Basic Idea</vt:lpstr>
      <vt:lpstr>Background: Linux epoll System Calls</vt:lpstr>
      <vt:lpstr>Background: Linux epoll Internal</vt:lpstr>
      <vt:lpstr>Big Picture</vt:lpstr>
      <vt:lpstr>Basic Idea: Asynchronous Initiation and Callback</vt:lpstr>
      <vt:lpstr>Multiplexed, Reactive Server Architecture</vt:lpstr>
      <vt:lpstr>Multiplexed, Non-Blocking Network Server</vt:lpstr>
      <vt:lpstr>Main Abstractions</vt:lpstr>
      <vt:lpstr>Multiplexed (Selectable), Non-Blocking Channels</vt:lpstr>
      <vt:lpstr>Selector</vt:lpstr>
      <vt:lpstr>Selector and Registration</vt:lpstr>
      <vt:lpstr>Java Selection I/O Structure</vt:lpstr>
      <vt:lpstr>Checking Events</vt:lpstr>
      <vt:lpstr>Dispatcher using Select</vt:lpstr>
      <vt:lpstr>I/O in Java: ByteBuffer</vt:lpstr>
      <vt:lpstr>Java ByteBuffer Hierarchy</vt:lpstr>
      <vt:lpstr>Buffer (relative index)</vt:lpstr>
      <vt:lpstr>channel.read(Buffer)</vt:lpstr>
      <vt:lpstr>channel.write(Buffer)</vt:lpstr>
      <vt:lpstr>Buffer.flip()</vt:lpstr>
      <vt:lpstr>Buffer.compact()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yry</dc:creator>
  <cp:keywords/>
  <dc:description/>
  <cp:lastModifiedBy>Qiao Xiang</cp:lastModifiedBy>
  <cp:revision>371</cp:revision>
  <cp:lastPrinted>2017-10-05T21:20:21Z</cp:lastPrinted>
  <dcterms:created xsi:type="dcterms:W3CDTF">2006-08-16T00:00:00Z</dcterms:created>
  <dcterms:modified xsi:type="dcterms:W3CDTF">2021-10-26T06:17:00Z</dcterms:modified>
  <cp:category/>
</cp:coreProperties>
</file>