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6475" r:id="rId2"/>
  </p:sldMasterIdLst>
  <p:notesMasterIdLst>
    <p:notesMasterId r:id="rId54"/>
  </p:notesMasterIdLst>
  <p:handoutMasterIdLst>
    <p:handoutMasterId r:id="rId55"/>
  </p:handoutMasterIdLst>
  <p:sldIdLst>
    <p:sldId id="784" r:id="rId3"/>
    <p:sldId id="1026" r:id="rId4"/>
    <p:sldId id="708" r:id="rId5"/>
    <p:sldId id="813" r:id="rId6"/>
    <p:sldId id="814" r:id="rId7"/>
    <p:sldId id="934" r:id="rId8"/>
    <p:sldId id="937" r:id="rId9"/>
    <p:sldId id="917" r:id="rId10"/>
    <p:sldId id="83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847" r:id="rId19"/>
    <p:sldId id="848" r:id="rId20"/>
    <p:sldId id="849" r:id="rId21"/>
    <p:sldId id="850" r:id="rId22"/>
    <p:sldId id="851" r:id="rId23"/>
    <p:sldId id="852" r:id="rId24"/>
    <p:sldId id="854" r:id="rId25"/>
    <p:sldId id="859" r:id="rId26"/>
    <p:sldId id="860" r:id="rId27"/>
    <p:sldId id="861" r:id="rId28"/>
    <p:sldId id="862" r:id="rId29"/>
    <p:sldId id="863" r:id="rId30"/>
    <p:sldId id="864" r:id="rId31"/>
    <p:sldId id="865" r:id="rId32"/>
    <p:sldId id="866" r:id="rId33"/>
    <p:sldId id="867" r:id="rId34"/>
    <p:sldId id="868" r:id="rId35"/>
    <p:sldId id="869" r:id="rId36"/>
    <p:sldId id="870" r:id="rId37"/>
    <p:sldId id="871" r:id="rId38"/>
    <p:sldId id="872" r:id="rId39"/>
    <p:sldId id="873" r:id="rId40"/>
    <p:sldId id="874" r:id="rId41"/>
    <p:sldId id="929" r:id="rId42"/>
    <p:sldId id="1072" r:id="rId43"/>
    <p:sldId id="1027" r:id="rId44"/>
    <p:sldId id="1028" r:id="rId45"/>
    <p:sldId id="1029" r:id="rId46"/>
    <p:sldId id="1030" r:id="rId47"/>
    <p:sldId id="1031" r:id="rId48"/>
    <p:sldId id="1061" r:id="rId49"/>
    <p:sldId id="1032" r:id="rId50"/>
    <p:sldId id="1033" r:id="rId51"/>
    <p:sldId id="1034" r:id="rId52"/>
    <p:sldId id="1035" r:id="rId53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4"/>
    <p:restoredTop sz="93789"/>
  </p:normalViewPr>
  <p:slideViewPr>
    <p:cSldViewPr>
      <p:cViewPr varScale="1">
        <p:scale>
          <a:sx n="132" d="100"/>
          <a:sy n="132" d="100"/>
        </p:scale>
        <p:origin x="10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11864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D6FB7B5-9EBD-E540-BF6C-72FE8B8F040E}" type="datetimeFigureOut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4FE0730-6AF0-1A40-9652-7D1ECBC22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AE0AEBEE-BFAF-6444-BE8E-CD9D25A2AF0F}" type="datetimeFigureOut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5411E171-F03E-E743-9E6D-476D2E81B93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D67023-F412-D845-BB21-E6580AE12E7A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CE2565-FE41-DB4B-913C-BE29D6E9794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1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E34423-D208-3041-B55D-8DFA5080E6F0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333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FC5E4-0BCD-E645-9C07-C4F2DBE30A20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242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C08D0-B7C9-3148-83EA-9010C584066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165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378D47-C3FE-1146-B4E2-2B19AC1D770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42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643EF0-69F3-8044-847E-F800F0499A0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7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8F646C-69AD-3B43-A798-F275E1A0D40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850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AA04B-FC5C-F543-8152-7629078241E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357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49EA31-698F-B84E-9C88-2C318DA3BE7F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200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709BD0-07CE-304F-827D-5EA4EEA05E1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336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Empty write when no data to write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F3BBD3-16AB-BD4E-A207-57338465FDD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692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B1B756-FB24-7F45-BEAC-E6E1D73F5BD7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743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8D0ABF-66DF-984D-8461-8F1FEA87CC41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917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FFC03-73D5-4D45-92C8-8D533178E5F4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044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CCF6EA-1775-5842-BEE3-76F5081146E3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670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F346E6-3FBF-DF44-9076-ED4419E511CB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54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36EB4-F50B-0A45-968E-AF3A64958F2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919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x-none">
                <a:ea typeface="ＭＳ Ｐゴシック" charset="-128"/>
              </a:rPr>
              <a:t>Registration Key (so that it can deregister)</a:t>
            </a:r>
          </a:p>
          <a:p>
            <a:pPr lvl="3"/>
            <a:r>
              <a:rPr lang="en-US" altLang="x-none">
                <a:ea typeface="ＭＳ Ｐゴシック" charset="-128"/>
              </a:rPr>
              <a:t>channel.keyFor(selector) 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06C9F-D57F-4F42-A035-9882ABA3588B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521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9AF57D-40DD-6B49-B678-59850172D57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241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CDB483-9BE9-2E4D-B9E8-B298A433830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22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D6D0FA-945E-EB4C-9610-D152D5BB1E6C}" type="slidenum">
              <a:rPr lang="en-US" altLang="x-none" sz="1300">
                <a:latin typeface="Calibri" charset="0"/>
              </a:rPr>
              <a:pPr eaLnBrk="1" hangingPunct="1"/>
              <a:t>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F425B4-C98A-DF4D-B71A-88D757275A3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730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0BBBA-5F74-5F49-A17F-0D9C0B6B3632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319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4DB9C3-973B-DB4D-8872-64C4BCE682C8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656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6B47FC-54A6-1C4F-92B5-0AA3EA33743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506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0A7690-3DB7-A24B-A6B3-AB99E4181D97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673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655274-8E67-A54D-AEF7-5D911FBD60C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163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761455-6E37-1E44-BE1C-E0289286D26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330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5CF483-FB7E-F54F-A8AF-C047D8E3D69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636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C2323A-964D-D64F-88A3-16FA9A2EA0AF}" type="slidenum">
              <a:rPr lang="en-US" altLang="x-none" sz="1300">
                <a:latin typeface="Calibri" charset="0"/>
              </a:rPr>
              <a:pPr eaLnBrk="1" hangingPunct="1"/>
              <a:t>40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29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41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105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0262E9-3E61-564A-ACFA-78812F73D992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308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3DB02F-6022-AA49-88A0-84CE4D60E70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90A316-51FE-D44E-9E19-FE428972A2A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86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802A46-D7A3-8546-9BFE-6156CA8591D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944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7D3ED4-1FC4-2541-BD2F-0DE38E0453F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68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7FE0BC-4ECE-D447-9264-8065847C186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260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3339F1-0972-524E-AE5D-846286C8531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38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132B2B-C32B-F845-9A50-493914351EA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5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AB35F-0D14-C542-AA04-30E4858176D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23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C6184-2398-8B48-B91C-6AF5458E43F0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13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15C045-59E0-9942-A654-9143AC394EF1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66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C02DD-1758-0241-8D9E-05041BFCF05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34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D919E9-3871-2A47-8229-0E09C4A68178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78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0FD3F-9CDB-034D-9338-EF13A14A03D0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F3106-869E-BD47-B0CE-63CEA5CBF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7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817B6-9BE4-354A-A89D-4EC5D6D16AFD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F7BDB-8B70-AF49-A319-6CC881E2C0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232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B4F38-723A-F943-9F63-202E9CE00F7D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68D67-34E2-5C46-AE8E-AA8909A320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231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D0D837-3EA8-B547-941D-8E4EDBE064E3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9E364-467F-1345-B39E-770C71BC256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873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E1C57C1-1FFB-6644-BC18-6AD993EE61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7D0EFB2-9129-5843-ACEC-231FCF9C3F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CB955DE-AB02-7046-8632-E8B50EE4EB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BCC0B70-F577-BD47-B174-4243E4CA940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53A0065-E774-FD46-A489-FFC2447B6E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52C93CA-3F19-9F4C-9816-863D8F8384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09CCAA0-2845-A24F-87D9-33CC5C0C39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42637-2612-FF48-B53F-C320ABF7184A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66F9E-7D57-F84D-B619-AE9C647FA2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178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24BE1A5-5A4B-9848-B4E1-3A439D1110D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9A57C70-9C2B-5145-A116-4E563CAE25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6678F19-C6BA-9F48-B516-AA81F8DCE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54CBFB67-2250-3F4C-ADCA-AD957834E8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8D5CC-9593-6C40-BB4E-22A7CB5F744B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4720A-A9EE-6D40-9A1A-C08B48151D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60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3EE86-6749-C947-872C-C7E1926228BB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C282E-E86E-A34F-AC3B-7E93D9E08F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72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0F831B-17C9-A541-95F3-2566427F50E3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575ED-2F6F-7D40-B80B-A4570B103D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6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2A1A16-1390-B346-AE94-574E6049A1A6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0D01-EA77-4F4A-AEAC-088C1657FB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0EB05-4561-8F46-9FEB-9C38CED6136F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915DF-872A-B548-A2A9-88D714A38F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4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9A1657-0201-B341-8907-D00B542EC906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F1-317C-3C44-93D8-A843E5C990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69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E032C2-856F-C242-BAF5-72A517687FBC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5745-35E0-A84E-9838-9BE6CAD6E26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5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8CD67CE4-C775-D841-9775-13EB492D5D6F}" type="datetime1">
              <a:rPr lang="en-US" altLang="x-none"/>
              <a:pPr/>
              <a:t>10/12/22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D1285A3A-EB13-EE4C-896D-E6470668685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36" r:id="rId1"/>
    <p:sldLayoutId id="2147486437" r:id="rId2"/>
    <p:sldLayoutId id="2147486438" r:id="rId3"/>
    <p:sldLayoutId id="2147486439" r:id="rId4"/>
    <p:sldLayoutId id="2147486440" r:id="rId5"/>
    <p:sldLayoutId id="2147486441" r:id="rId6"/>
    <p:sldLayoutId id="2147486442" r:id="rId7"/>
    <p:sldLayoutId id="2147486443" r:id="rId8"/>
    <p:sldLayoutId id="2147486444" r:id="rId9"/>
    <p:sldLayoutId id="2147486445" r:id="rId10"/>
    <p:sldLayoutId id="2147486446" r:id="rId11"/>
    <p:sldLayoutId id="214748644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664B718F-3730-9844-8A29-988FC194D1C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6" r:id="rId1"/>
    <p:sldLayoutId id="2147486477" r:id="rId2"/>
    <p:sldLayoutId id="2147486478" r:id="rId3"/>
    <p:sldLayoutId id="2147486479" r:id="rId4"/>
    <p:sldLayoutId id="2147486480" r:id="rId5"/>
    <p:sldLayoutId id="2147486481" r:id="rId6"/>
    <p:sldLayoutId id="2147486482" r:id="rId7"/>
    <p:sldLayoutId id="2147486483" r:id="rId8"/>
    <p:sldLayoutId id="2147486484" r:id="rId9"/>
    <p:sldLayoutId id="2147486485" r:id="rId10"/>
    <p:sldLayoutId id="21474864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io/channels/AsynchronousFileChannel.html" TargetMode="External"/><Relationship Id="rId7" Type="http://schemas.openxmlformats.org/officeDocument/2006/relationships/hyperlink" Target="https://docs.oracle.com/javase/8/docs/api/java/nio/channels/AsynchronousChannelGroup.html" TargetMode="External"/><Relationship Id="rId2" Type="http://schemas.openxmlformats.org/officeDocument/2006/relationships/hyperlink" Target="https://docs.oracle.com/javase/8/docs/api/java/nio/channels/package-summary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javase/8/docs/api/java/nio/channels/CompletionHandler.html" TargetMode="External"/><Relationship Id="rId5" Type="http://schemas.openxmlformats.org/officeDocument/2006/relationships/hyperlink" Target="https://docs.oracle.com/javase/8/docs/api/java/nio/channels/AsynchronousServerSocketChannel.html" TargetMode="External"/><Relationship Id="rId4" Type="http://schemas.openxmlformats.org/officeDocument/2006/relationships/hyperlink" Target="https://docs.oracle.com/javase/8/docs/api/java/nio/channels/AsynchronousSocketChannel.html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nio/channels/AsynchronousSocketChannel.html#read-java.nio.ByteBuffer-" TargetMode="External"/><Relationship Id="rId3" Type="http://schemas.openxmlformats.org/officeDocument/2006/relationships/hyperlink" Target="https://docs.oracle.com/javase/8/docs/api/java/nio/channels/AsynchronousSocketChannel.html" TargetMode="External"/><Relationship Id="rId7" Type="http://schemas.openxmlformats.org/officeDocument/2006/relationships/hyperlink" Target="https://docs.oracle.com/javase/8/docs/api/java/lang/Integer.html" TargetMode="External"/><Relationship Id="rId12" Type="http://schemas.openxmlformats.org/officeDocument/2006/relationships/hyperlink" Target="https://docs.oracle.com/javase/8/docs/api/java/lang/Long.html" TargetMode="External"/><Relationship Id="rId2" Type="http://schemas.openxmlformats.org/officeDocument/2006/relationships/hyperlink" Target="https://docs.oracle.com/javase/8/docs/api/java/util/concurrent/Future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javase/8/docs/api/java/nio/channels/CompletionHandler.html" TargetMode="External"/><Relationship Id="rId11" Type="http://schemas.openxmlformats.org/officeDocument/2006/relationships/hyperlink" Target="https://docs.oracle.com/javase/8/docs/api/java/util/concurrent/TimeUnit.html" TargetMode="External"/><Relationship Id="rId5" Type="http://schemas.openxmlformats.org/officeDocument/2006/relationships/hyperlink" Target="https://docs.oracle.com/javase/8/docs/api/java/nio/channels/AsynchronousServerSocketChannel.html#accept-A-java.nio.channels.CompletionHandler-" TargetMode="External"/><Relationship Id="rId10" Type="http://schemas.openxmlformats.org/officeDocument/2006/relationships/hyperlink" Target="https://docs.oracle.com/javase/8/docs/api/java/nio/channels/AsynchronousSocketChannel.html#read-java.nio.ByteBuffer:A-int-int-long-java.util.concurrent.TimeUnit-A-java.nio.channels.CompletionHandler-" TargetMode="External"/><Relationship Id="rId4" Type="http://schemas.openxmlformats.org/officeDocument/2006/relationships/hyperlink" Target="https://docs.oracle.com/javase/8/docs/api/java/nio/channels/AsynchronousServerSocketChannel.html#accept--" TargetMode="External"/><Relationship Id="rId9" Type="http://schemas.openxmlformats.org/officeDocument/2006/relationships/hyperlink" Target="https://docs.oracle.com/javase/8/docs/api/java/nio/ByteBuffer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Network Applications: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High-performance Server Design</a:t>
            </a:r>
            <a:r>
              <a:rPr lang="en-US" altLang="zh-CN" sz="3200" dirty="0">
                <a:ea typeface="ＭＳ Ｐゴシック" charset="-128"/>
              </a:rPr>
              <a:t>: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Nonblocking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Servers;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Operational Analysis; </a:t>
            </a:r>
            <a:br>
              <a:rPr lang="en-US" altLang="x-none" sz="3200" dirty="0">
                <a:ea typeface="ＭＳ Ｐゴシック" charset="-128"/>
              </a:rPr>
            </a:b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CB4C1D-EFDB-E742-97B0-11EFE699B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28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9F45B-7827-454A-BC93-641DF016BD0D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Selector and Registration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selectable channel</a:t>
            </a:r>
            <a:r>
              <a:rPr lang="en-US" altLang="zh-CN" dirty="0">
                <a:ea typeface="宋体" charset="-122"/>
              </a:rPr>
              <a:t> registers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events to be monitored </a:t>
            </a:r>
            <a:r>
              <a:rPr lang="en-US" altLang="x-none" dirty="0">
                <a:ea typeface="ＭＳ Ｐゴシック" charset="-128"/>
              </a:rPr>
              <a:t>with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selector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with the </a:t>
            </a:r>
            <a:r>
              <a:rPr lang="en-US" altLang="zh-CN" dirty="0">
                <a:latin typeface="Courier New" charset="0"/>
                <a:ea typeface="宋体" charset="-122"/>
              </a:rPr>
              <a:t>register</a:t>
            </a:r>
            <a:r>
              <a:rPr lang="en-US" altLang="zh-CN" dirty="0">
                <a:ea typeface="宋体" charset="-122"/>
              </a:rPr>
              <a:t> method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registration returns an object called a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: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 key =   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>
                <a:latin typeface="Courier New" charset="0"/>
                <a:ea typeface="宋体" charset="-122"/>
              </a:rPr>
              <a:t>  </a:t>
            </a:r>
            <a:r>
              <a:rPr lang="en-US" altLang="zh-CN" dirty="0" err="1">
                <a:latin typeface="Courier New" charset="0"/>
                <a:ea typeface="宋体" charset="-122"/>
              </a:rPr>
              <a:t>channel.register</a:t>
            </a:r>
            <a:r>
              <a:rPr lang="en-US" altLang="zh-CN" dirty="0">
                <a:latin typeface="Courier New" charset="0"/>
                <a:ea typeface="宋体" charset="-122"/>
              </a:rPr>
              <a:t>(selector, ops);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D837-AC4D-EF4E-8A7A-14EBDE710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74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Java Selection I/O Structure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038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/>
              <a:t>A 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S</a:t>
            </a:r>
            <a:r>
              <a:rPr lang="en-US" dirty="0" err="1">
                <a:latin typeface="Courier New" charset="0"/>
              </a:rPr>
              <a:t>election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K</a:t>
            </a:r>
            <a:r>
              <a:rPr lang="en-US" dirty="0" err="1">
                <a:latin typeface="Courier New" charset="0"/>
              </a:rPr>
              <a:t>ey</a:t>
            </a:r>
            <a:r>
              <a:rPr lang="en-US" dirty="0"/>
              <a:t> </a:t>
            </a:r>
            <a:r>
              <a:rPr lang="en-US" altLang="zh-CN" dirty="0">
                <a:ea typeface="宋体" charset="0"/>
                <a:cs typeface="宋体" charset="0"/>
              </a:rPr>
              <a:t>object </a:t>
            </a:r>
            <a:r>
              <a:rPr lang="en-US" dirty="0"/>
              <a:t>stores: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nterest set</a:t>
            </a:r>
            <a:r>
              <a:rPr lang="en-GB" dirty="0"/>
              <a:t>: events to check: </a:t>
            </a:r>
            <a:r>
              <a:rPr lang="en-GB" sz="2000" dirty="0" err="1">
                <a:latin typeface="Courier New"/>
                <a:cs typeface="Courier New"/>
              </a:rPr>
              <a:t>key.interestOps</a:t>
            </a:r>
            <a:r>
              <a:rPr lang="en-GB" sz="2000" dirty="0">
                <a:latin typeface="Courier New"/>
                <a:cs typeface="Courier New"/>
              </a:rPr>
              <a:t>(ops)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r</a:t>
            </a:r>
            <a:r>
              <a:rPr lang="en-GB" dirty="0">
                <a:solidFill>
                  <a:srgbClr val="FF0000"/>
                </a:solidFill>
              </a:rPr>
              <a:t>eady set</a:t>
            </a:r>
            <a:r>
              <a:rPr lang="en-GB" dirty="0"/>
              <a:t>: after calling select, it contains the events that are ready, e.g.</a:t>
            </a:r>
            <a:br>
              <a:rPr lang="en-GB" dirty="0"/>
            </a:br>
            <a:r>
              <a:rPr lang="en-GB" dirty="0" err="1">
                <a:latin typeface="Courier New"/>
                <a:cs typeface="Courier New"/>
              </a:rPr>
              <a:t>key.isReadable</a:t>
            </a:r>
            <a:r>
              <a:rPr lang="en-GB" dirty="0">
                <a:latin typeface="Courier New"/>
                <a:cs typeface="Courier New"/>
              </a:rPr>
              <a:t>()</a:t>
            </a:r>
            <a:endParaRPr lang="en-GB" dirty="0"/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an attachment </a:t>
            </a:r>
            <a:r>
              <a:rPr lang="en-US" altLang="zh-CN" dirty="0">
                <a:ea typeface="宋体" charset="0"/>
                <a:cs typeface="宋体" charset="0"/>
              </a:rPr>
              <a:t>that you can store anything you want </a:t>
            </a:r>
            <a:endParaRPr lang="en-US" dirty="0"/>
          </a:p>
          <a:p>
            <a:pPr marL="457200" lvl="1" indent="0">
              <a:lnSpc>
                <a:spcPct val="90000"/>
              </a:lnSpc>
              <a:buFont typeface="ZapfDingbats" charset="0"/>
              <a:buNone/>
              <a:defRPr/>
            </a:pP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key.attach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myObj</a:t>
            </a:r>
            <a:r>
              <a:rPr lang="en-GB" dirty="0">
                <a:latin typeface="Courier New"/>
                <a:cs typeface="Courier New"/>
              </a:rPr>
              <a:t>)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69635" name="Oval 4"/>
          <p:cNvSpPr>
            <a:spLocks noChangeArrowheads="1"/>
          </p:cNvSpPr>
          <p:nvPr/>
        </p:nvSpPr>
        <p:spPr bwMode="auto">
          <a:xfrm>
            <a:off x="4876800" y="1825625"/>
            <a:ext cx="1447800" cy="3276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5181600" y="1444625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Selector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5867400" y="30448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5867400" y="33496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5638800" y="2892425"/>
            <a:ext cx="228600" cy="609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 flipH="1" flipV="1">
            <a:off x="5791200" y="3425825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7146925" y="468153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Selection Key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6400800" y="2435225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Selectable Channel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 flipH="1">
            <a:off x="7848600" y="3197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7908925" y="3157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register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91FBFDE-024C-4A4A-BA19-AEB84C9D6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2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Checking Events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168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program calls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(or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selectNow</a:t>
            </a:r>
            <a:r>
              <a:rPr lang="en-US" altLang="zh-CN" dirty="0">
                <a:latin typeface="Courier New" charset="0"/>
                <a:ea typeface="宋体" charset="-122"/>
              </a:rPr>
              <a:t>()</a:t>
            </a:r>
            <a:r>
              <a:rPr lang="en-US" altLang="zh-CN" dirty="0">
                <a:ea typeface="宋体" charset="-122"/>
              </a:rPr>
              <a:t>,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select(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int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 timeout)</a:t>
            </a:r>
            <a:r>
              <a:rPr lang="en-US" altLang="zh-CN" dirty="0">
                <a:ea typeface="宋体" charset="-122"/>
              </a:rPr>
              <a:t>) to check for ready events from the registered </a:t>
            </a:r>
            <a:r>
              <a:rPr lang="en-US" altLang="zh-CN" dirty="0" err="1">
                <a:ea typeface="宋体" charset="-122"/>
              </a:rPr>
              <a:t>SelectableChannels</a:t>
            </a:r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Ready events are called the selected key set</a:t>
            </a:r>
            <a:br>
              <a:rPr lang="en-US" altLang="zh-CN" dirty="0">
                <a:ea typeface="宋体" charset="-122"/>
              </a:rPr>
            </a:b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  <a:br>
              <a:rPr lang="en-US" altLang="zh-CN" sz="2000" dirty="0">
                <a:latin typeface="Courier New" charset="0"/>
                <a:ea typeface="ＭＳ Ｐゴシック" charset="-128"/>
              </a:rPr>
            </a:br>
            <a:r>
              <a:rPr lang="en-US" altLang="zh-CN" sz="2000" dirty="0">
                <a:latin typeface="Courier New" charset="0"/>
                <a:ea typeface="ＭＳ Ｐゴシック" charset="-128"/>
              </a:rPr>
              <a:t>Set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readyKeys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 =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selector.selectedKeys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program iterates over the selected key set to process all ready events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C07F1-9F99-CB48-8912-72A3D6C8B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2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Dispatcher using Select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2195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while (true)  {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selector.</a:t>
            </a:r>
            <a:r>
              <a:rPr lang="en-US" altLang="x-none" sz="2000">
                <a:latin typeface="Courier New" charset="0"/>
                <a:ea typeface="ＭＳ Ｐゴシック" charset="-128"/>
              </a:rPr>
              <a:t>select()</a:t>
            </a:r>
          </a:p>
          <a:p>
            <a:pPr marL="342900" lvl="1" indent="-342900">
              <a:buSzPct val="85000"/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Set readyKeys = selector.selectedKeys();</a:t>
            </a:r>
          </a:p>
          <a:p>
            <a:pPr>
              <a:buFont typeface="ZapfDingbats" charset="0"/>
              <a:buNone/>
            </a:pPr>
            <a:endParaRPr lang="en-US" altLang="zh-CN" sz="200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foreach key in readyKeys {</a:t>
            </a:r>
            <a:br>
              <a:rPr lang="en-US" altLang="zh-CN" sz="2000">
                <a:latin typeface="Courier New" charset="0"/>
                <a:ea typeface="ＭＳ Ｐゴシック" charset="-128"/>
              </a:rPr>
            </a:br>
            <a:r>
              <a:rPr lang="en-US" altLang="zh-CN" sz="2000">
                <a:latin typeface="Courier New" charset="0"/>
                <a:ea typeface="ＭＳ Ｐゴシック" charset="-128"/>
              </a:rPr>
              <a:t>    switch event type of key: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accept: call accept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readable: call read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writable: call write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}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}</a:t>
            </a:r>
            <a:endParaRPr lang="en-US" altLang="x-none" sz="2000">
              <a:latin typeface="Courier New" charset="0"/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F706-87F7-A44C-AE70-F787F19C5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90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I/O in Java: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SelectableChannels</a:t>
            </a:r>
            <a:r>
              <a:rPr lang="en-US" altLang="x-none" dirty="0">
                <a:ea typeface="ＭＳ Ｐゴシック" charset="-128"/>
              </a:rPr>
              <a:t> typically use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for read and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channel.read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channel.write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is a powerful class that can be used for both read and write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It is derived from the class Buffer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All reasonable network server design should have a good buffer design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48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 (relative index)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Each Buffer has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three</a:t>
            </a:r>
            <a:r>
              <a:rPr lang="en-US" altLang="x-none" sz="2000" dirty="0">
                <a:ea typeface="ＭＳ Ｐゴシック" charset="-128"/>
              </a:rPr>
              <a:t> numbers: position, limit, and capacity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latin typeface="Arial Unicode MS" charset="0"/>
                <a:ea typeface="ＭＳ Ｐゴシック" charset="-128"/>
              </a:rPr>
              <a:t>Invariant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: 0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position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limit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9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capacity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br>
              <a:rPr lang="en-US" altLang="x-none" sz="1800" dirty="0">
                <a:latin typeface="Arial" charset="0"/>
                <a:ea typeface="ＭＳ Ｐゴシック" charset="-128"/>
              </a:rPr>
            </a:br>
            <a:endParaRPr lang="en-US" altLang="x-none" sz="1800" dirty="0">
              <a:latin typeface="Arial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Buffer.clear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position = 0; limit=capacity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A9E59A-8239-0541-AE8B-B499186C0309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7830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77834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channel.read(Buffer)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Put data into Buffer,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4B66CC-C6D3-6F48-9DF2-C8593079895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987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9880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9881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79882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4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channel.write(Buffer)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Move data from Buffer to channel,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700295-D55D-E146-8C42-27B70A18CE0A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1926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7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1928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1929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81930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1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5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Buffer.flip()</a:t>
            </a:r>
          </a:p>
        </p:txBody>
      </p:sp>
      <p:sp>
        <p:nvSpPr>
          <p:cNvPr id="19046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Buffer.flip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limit=position; position=0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Why flip: used to switch from preparing data to output,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buf.put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(header); // add header data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in.read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 // read in data and add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buf.flip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(); // prepare for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out.write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C00000"/>
                </a:solidFill>
                <a:latin typeface="Courier New" charset="0"/>
                <a:ea typeface="ＭＳ Ｐゴシック" charset="-128"/>
              </a:rPr>
              <a:t>Typical pattern: read, flip, write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EB3464-2D63-DF41-949C-E5B2B66D13B7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3974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5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3976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3977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83978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9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Buffer.compact()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533400" y="4114800"/>
            <a:ext cx="3352800" cy="1981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Move [position , limit) to 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Set position to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limit-position, limit to capacity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58BEE-C410-2042-ACA8-611AB270C647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6022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86026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86032" name="Rectangle 5"/>
          <p:cNvSpPr>
            <a:spLocks noChangeArrowheads="1"/>
          </p:cNvSpPr>
          <p:nvPr/>
        </p:nvSpPr>
        <p:spPr bwMode="auto">
          <a:xfrm>
            <a:off x="4114800" y="4067920"/>
            <a:ext cx="434766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// typical design pattern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buf.clear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(); // Prepare buffer for use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for (;;) {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if (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in.read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) &lt; 0 &amp;&amp; !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buf.hasRemaining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())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   break; // No more bytes to transfer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buf.flip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();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out.write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);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buf.compact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(); // In case of partial write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}</a:t>
            </a:r>
            <a:r>
              <a:rPr kumimoji="0" lang="en-US" alt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</a:t>
            </a:r>
            <a:endParaRPr kumimoji="0" lang="en-US" altLang="x-none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38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2"/>
            <a:r>
              <a:rPr lang="en-US" altLang="x-none" dirty="0">
                <a:ea typeface="宋体" charset="-122"/>
              </a:rPr>
              <a:t>Overview</a:t>
            </a:r>
          </a:p>
          <a:p>
            <a:pPr lvl="2"/>
            <a:r>
              <a:rPr lang="en-US" altLang="x-none" dirty="0">
                <a:ea typeface="宋体" charset="-122"/>
              </a:rPr>
              <a:t>Multiplexed (selected),  reactive programming</a:t>
            </a:r>
          </a:p>
          <a:p>
            <a:pPr lvl="2"/>
            <a:r>
              <a:rPr lang="en-US" altLang="x-none" dirty="0">
                <a:ea typeface="宋体" charset="-122"/>
              </a:rPr>
              <a:t>Asynchronous, proactive programming (asynchronous channel + future/completion handler)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Operational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Multi-servers</a:t>
            </a:r>
          </a:p>
          <a:p>
            <a:endParaRPr lang="en-US" altLang="x-none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3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SelectEchoServer</a:t>
            </a:r>
            <a:r>
              <a:rPr lang="en-US" altLang="x-none" dirty="0">
                <a:ea typeface="ＭＳ Ｐゴシック" charset="-128"/>
              </a:rPr>
              <a:t>/v1-2/</a:t>
            </a:r>
            <a:r>
              <a:rPr lang="en-US" altLang="x-none" dirty="0" err="1">
                <a:ea typeface="ＭＳ Ｐゴシック" charset="-128"/>
              </a:rPr>
              <a:t>SelectEchoServer.java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FB0A4-E54C-EC4E-B2D8-2325C7204C9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84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Problems of Echo Server v1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Empty write: Callback to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handleWrite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()</a:t>
            </a:r>
            <a:r>
              <a:rPr lang="en-US" altLang="x-none" dirty="0">
                <a:ea typeface="ＭＳ Ｐゴシック" charset="-128"/>
              </a:rPr>
              <a:t> is unnecessary when nothing to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Imagine empty write with 10,000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Solution: initially read only, later allow write</a:t>
            </a:r>
          </a:p>
          <a:p>
            <a:pPr lvl="1"/>
            <a:endParaRPr lang="en-US" altLang="x-none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latin typeface="Courier New" charset="0"/>
                <a:ea typeface="ＭＳ Ｐゴシック" charset="-128"/>
              </a:rPr>
              <a:t>handleRead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()</a:t>
            </a:r>
            <a:r>
              <a:rPr lang="en-US" altLang="x-none" dirty="0">
                <a:ea typeface="ＭＳ Ｐゴシック" charset="-128"/>
              </a:rPr>
              <a:t> still reads after the client closes</a:t>
            </a:r>
          </a:p>
          <a:p>
            <a:pPr marL="742950" lvl="2" indent="-342900">
              <a:buClr>
                <a:schemeClr val="accent6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Solution: after reading end of stream (read returns -1), deregister read interest for the channel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ACEE51-B62B-924C-AD27-E035B8BC6088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(Partial) Finite State Machine (FSM)</a:t>
            </a:r>
          </a:p>
        </p:txBody>
      </p:sp>
      <p:sp>
        <p:nvSpPr>
          <p:cNvPr id="921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9777D5-80B9-F646-AE37-12AEFF8EFFD5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2097088"/>
            <a:ext cx="8458200" cy="4075112"/>
            <a:chOff x="381000" y="2097088"/>
            <a:chExt cx="8458200" cy="4075112"/>
          </a:xfrm>
        </p:grpSpPr>
        <p:sp>
          <p:nvSpPr>
            <p:cNvPr id="5" name="Oval 4"/>
            <p:cNvSpPr/>
            <p:nvPr/>
          </p:nvSpPr>
          <p:spPr bwMode="auto">
            <a:xfrm>
              <a:off x="17526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Read 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input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1054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Read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+Write</a:t>
              </a:r>
            </a:p>
          </p:txBody>
        </p:sp>
        <p:cxnSp>
          <p:nvCxnSpPr>
            <p:cNvPr id="92165" name="Straight Arrow Connector 7"/>
            <p:cNvCxnSpPr>
              <a:cxnSpLocks noChangeShapeType="1"/>
            </p:cNvCxnSpPr>
            <p:nvPr/>
          </p:nvCxnSpPr>
          <p:spPr bwMode="auto">
            <a:xfrm>
              <a:off x="381000" y="3544888"/>
              <a:ext cx="1371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66" name="Rectangle 8"/>
            <p:cNvSpPr>
              <a:spLocks noChangeArrowheads="1"/>
            </p:cNvSpPr>
            <p:nvPr/>
          </p:nvSpPr>
          <p:spPr bwMode="auto">
            <a:xfrm>
              <a:off x="752475" y="31353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Init</a:t>
              </a:r>
            </a:p>
          </p:txBody>
        </p:sp>
        <p:cxnSp>
          <p:nvCxnSpPr>
            <p:cNvPr id="92167" name="Straight Arrow Connector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200400" y="3544888"/>
              <a:ext cx="19050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68" name="Rectangle 13"/>
            <p:cNvSpPr>
              <a:spLocks noChangeArrowheads="1"/>
            </p:cNvSpPr>
            <p:nvPr/>
          </p:nvSpPr>
          <p:spPr bwMode="auto">
            <a:xfrm>
              <a:off x="3276600" y="3087688"/>
              <a:ext cx="1101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 data</a:t>
              </a:r>
            </a:p>
          </p:txBody>
        </p:sp>
        <p:sp>
          <p:nvSpPr>
            <p:cNvPr id="92169" name="Freeform 17"/>
            <p:cNvSpPr>
              <a:spLocks/>
            </p:cNvSpPr>
            <p:nvPr/>
          </p:nvSpPr>
          <p:spPr bwMode="auto">
            <a:xfrm>
              <a:off x="5029200" y="2097088"/>
              <a:ext cx="1633538" cy="879475"/>
            </a:xfrm>
            <a:custGeom>
              <a:avLst/>
              <a:gdLst>
                <a:gd name="T0" fmla="*/ 297600 w 1633928"/>
                <a:gd name="T1" fmla="*/ 881035 h 879423"/>
                <a:gd name="T2" fmla="*/ 163683 w 1633928"/>
                <a:gd name="T3" fmla="*/ 130163 h 879423"/>
                <a:gd name="T4" fmla="*/ 1279649 w 1633928"/>
                <a:gd name="T5" fmla="*/ 100120 h 879423"/>
                <a:gd name="T6" fmla="*/ 1621881 w 1633928"/>
                <a:gd name="T7" fmla="*/ 430493 h 879423"/>
                <a:gd name="T8" fmla="*/ 1279649 w 1633928"/>
                <a:gd name="T9" fmla="*/ 866014 h 879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3928"/>
                <a:gd name="T16" fmla="*/ 0 h 879423"/>
                <a:gd name="T17" fmla="*/ 1633928 w 1633928"/>
                <a:gd name="T18" fmla="*/ 879423 h 8794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3928" h="879423">
                  <a:moveTo>
                    <a:pt x="299803" y="879423"/>
                  </a:moveTo>
                  <a:cubicBezTo>
                    <a:pt x="149901" y="569626"/>
                    <a:pt x="0" y="259830"/>
                    <a:pt x="164892" y="129915"/>
                  </a:cubicBezTo>
                  <a:cubicBezTo>
                    <a:pt x="329784" y="0"/>
                    <a:pt x="1044315" y="49967"/>
                    <a:pt x="1289154" y="99934"/>
                  </a:cubicBezTo>
                  <a:cubicBezTo>
                    <a:pt x="1533993" y="149901"/>
                    <a:pt x="1633928" y="302302"/>
                    <a:pt x="1633928" y="429718"/>
                  </a:cubicBezTo>
                  <a:cubicBezTo>
                    <a:pt x="1633928" y="557134"/>
                    <a:pt x="1461541" y="710783"/>
                    <a:pt x="1289154" y="86443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3914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Write</a:t>
              </a:r>
            </a:p>
          </p:txBody>
        </p:sp>
        <p:cxnSp>
          <p:nvCxnSpPr>
            <p:cNvPr id="92171" name="Straight Arrow Connector 20"/>
            <p:cNvCxnSpPr>
              <a:cxnSpLocks noChangeShapeType="1"/>
              <a:stCxn id="6" idx="6"/>
              <a:endCxn id="19" idx="2"/>
            </p:cNvCxnSpPr>
            <p:nvPr/>
          </p:nvCxnSpPr>
          <p:spPr bwMode="auto">
            <a:xfrm>
              <a:off x="6553200" y="3544888"/>
              <a:ext cx="8382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72" name="Rectangle 21"/>
            <p:cNvSpPr>
              <a:spLocks noChangeArrowheads="1"/>
            </p:cNvSpPr>
            <p:nvPr/>
          </p:nvSpPr>
          <p:spPr bwMode="auto">
            <a:xfrm>
              <a:off x="6553200" y="2898775"/>
              <a:ext cx="65881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</a:t>
              </a:r>
              <a:b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</a:b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close</a:t>
              </a:r>
            </a:p>
          </p:txBody>
        </p:sp>
        <p:sp>
          <p:nvSpPr>
            <p:cNvPr id="92173" name="Rectangle 16"/>
            <p:cNvSpPr>
              <a:spLocks noChangeArrowheads="1"/>
            </p:cNvSpPr>
            <p:nvPr/>
          </p:nvSpPr>
          <p:spPr bwMode="auto">
            <a:xfrm>
              <a:off x="685800" y="2133600"/>
              <a:ext cx="37877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FSM for each socket channel in v2: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733800" y="4800600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Idle</a:t>
              </a:r>
            </a:p>
          </p:txBody>
        </p:sp>
        <p:cxnSp>
          <p:nvCxnSpPr>
            <p:cNvPr id="92175" name="Straight Arrow Connector 20"/>
            <p:cNvCxnSpPr>
              <a:cxnSpLocks noChangeShapeType="1"/>
              <a:stCxn id="19" idx="3"/>
            </p:cNvCxnSpPr>
            <p:nvPr/>
          </p:nvCxnSpPr>
          <p:spPr bwMode="auto">
            <a:xfrm flipH="1">
              <a:off x="5105400" y="4029075"/>
              <a:ext cx="2498725" cy="127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76" name="Straight Arrow Connector 22"/>
            <p:cNvCxnSpPr>
              <a:cxnSpLocks noChangeShapeType="1"/>
              <a:stCxn id="5" idx="5"/>
              <a:endCxn id="20" idx="1"/>
            </p:cNvCxnSpPr>
            <p:nvPr/>
          </p:nvCxnSpPr>
          <p:spPr bwMode="auto">
            <a:xfrm>
              <a:off x="2987675" y="4029075"/>
              <a:ext cx="958850" cy="973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177" name="Rectangle 7"/>
          <p:cNvSpPr>
            <a:spLocks noChangeArrowheads="1"/>
          </p:cNvSpPr>
          <p:nvPr/>
        </p:nvSpPr>
        <p:spPr bwMode="auto">
          <a:xfrm>
            <a:off x="304800" y="5715000"/>
            <a:ext cx="3070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Still many remaining</a:t>
            </a:r>
            <a:b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</a:b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issues such as idle</a:t>
            </a:r>
            <a:b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</a:b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instead of close</a:t>
            </a:r>
            <a:endParaRPr kumimoji="0" lang="en-US" altLang="x-non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46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Finite-State Machine and Thread</a:t>
            </a:r>
          </a:p>
        </p:txBody>
      </p:sp>
      <p:sp>
        <p:nvSpPr>
          <p:cNvPr id="942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F0623-68BB-974D-A444-9B2F7A1B6800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5562600" y="1600200"/>
            <a:ext cx="2819400" cy="5029200"/>
            <a:chOff x="2208" y="432"/>
            <a:chExt cx="1776" cy="3168"/>
          </a:xfrm>
        </p:grpSpPr>
        <p:sp>
          <p:nvSpPr>
            <p:cNvPr id="94213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Accept Client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Connection</a:t>
              </a:r>
            </a:p>
          </p:txBody>
        </p:sp>
        <p:sp>
          <p:nvSpPr>
            <p:cNvPr id="94214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Request</a:t>
              </a:r>
            </a:p>
          </p:txBody>
        </p:sp>
        <p:sp>
          <p:nvSpPr>
            <p:cNvPr id="94215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Find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File</a:t>
              </a:r>
            </a:p>
          </p:txBody>
        </p:sp>
        <p:sp>
          <p:nvSpPr>
            <p:cNvPr id="94216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Send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Response Header</a:t>
              </a:r>
            </a:p>
          </p:txBody>
        </p:sp>
        <p:sp>
          <p:nvSpPr>
            <p:cNvPr id="94217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 File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Send Data</a:t>
              </a:r>
            </a:p>
          </p:txBody>
        </p:sp>
        <p:sp>
          <p:nvSpPr>
            <p:cNvPr id="94218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19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0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1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2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3" name="Freeform 14"/>
            <p:cNvSpPr>
              <a:spLocks/>
            </p:cNvSpPr>
            <p:nvPr/>
          </p:nvSpPr>
          <p:spPr bwMode="auto">
            <a:xfrm>
              <a:off x="3504" y="2880"/>
              <a:ext cx="480" cy="432"/>
            </a:xfrm>
            <a:custGeom>
              <a:avLst/>
              <a:gdLst>
                <a:gd name="T0" fmla="*/ 0 w 480"/>
                <a:gd name="T1" fmla="*/ 56070 h 288"/>
                <a:gd name="T2" fmla="*/ 480 w 480"/>
                <a:gd name="T3" fmla="*/ 56070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26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Why no need to introduce FSM for a thread version?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4" dirty="0">
                <a:ea typeface="ＭＳ Ｐゴシック" charset="-128"/>
              </a:rPr>
              <a:t>One perspective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A selector </a:t>
            </a:r>
            <a:r>
              <a:rPr lang="en-US" altLang="x-none" sz="2003" dirty="0" err="1">
                <a:ea typeface="ＭＳ Ｐゴシック" charset="-128"/>
              </a:rPr>
              <a:t>io</a:t>
            </a:r>
            <a:r>
              <a:rPr lang="en-US" altLang="x-none" sz="2003" dirty="0">
                <a:ea typeface="ＭＳ Ｐゴシック" charset="-128"/>
              </a:rPr>
              <a:t> program turns a sequential thread program into a parallel program, with each instruction block being able to run in parallel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Thread releases each block only when it reaches the instruction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Selector FSM releases all blocks by default and hence need FSM to control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0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A </a:t>
            </a:r>
            <a:r>
              <a:rPr lang="en-US" altLang="x-none" sz="3600">
                <a:ea typeface="ＭＳ Ｐゴシック" charset="-128"/>
              </a:rPr>
              <a:t>More Typical Finite State Machine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FD3DD6-FAC8-3941-B4BF-72201AD9D8F4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24384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29200" y="24384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cxnSp>
        <p:nvCxnSpPr>
          <p:cNvPr id="53253" name="Straight Arrow Connector 7"/>
          <p:cNvCxnSpPr>
            <a:cxnSpLocks noChangeShapeType="1"/>
          </p:cNvCxnSpPr>
          <p:nvPr/>
        </p:nvCxnSpPr>
        <p:spPr bwMode="auto">
          <a:xfrm>
            <a:off x="304800" y="31242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752600" y="3124200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InitInterest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=READ</a:t>
            </a:r>
          </a:p>
        </p:txBody>
      </p:sp>
      <p:cxnSp>
        <p:nvCxnSpPr>
          <p:cNvPr id="53255" name="Straight Arrow Connector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124200" y="3124200"/>
            <a:ext cx="1905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6" name="Rectangle 13"/>
          <p:cNvSpPr>
            <a:spLocks noChangeArrowheads="1"/>
          </p:cNvSpPr>
          <p:nvPr/>
        </p:nvSpPr>
        <p:spPr bwMode="auto">
          <a:xfrm>
            <a:off x="3200400" y="2133600"/>
            <a:ext cx="16525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Request complete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(find terminator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or client request 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close)</a:t>
            </a:r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5257800" y="3124200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-</a:t>
            </a:r>
          </a:p>
        </p:txBody>
      </p:sp>
      <p:sp>
        <p:nvSpPr>
          <p:cNvPr id="53258" name="Freeform 17"/>
          <p:cNvSpPr>
            <a:spLocks/>
          </p:cNvSpPr>
          <p:nvPr/>
        </p:nvSpPr>
        <p:spPr bwMode="auto">
          <a:xfrm>
            <a:off x="4953000" y="1711325"/>
            <a:ext cx="1633538" cy="879475"/>
          </a:xfrm>
          <a:custGeom>
            <a:avLst/>
            <a:gdLst>
              <a:gd name="T0" fmla="*/ 297032 w 1633928"/>
              <a:gd name="T1" fmla="*/ 881451 h 879423"/>
              <a:gd name="T2" fmla="*/ 163371 w 1633928"/>
              <a:gd name="T3" fmla="*/ 130227 h 879423"/>
              <a:gd name="T4" fmla="*/ 1277209 w 1633928"/>
              <a:gd name="T5" fmla="*/ 100168 h 879423"/>
              <a:gd name="T6" fmla="*/ 1618786 w 1633928"/>
              <a:gd name="T7" fmla="*/ 430693 h 879423"/>
              <a:gd name="T8" fmla="*/ 1277209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57800" y="51816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cxnSp>
        <p:nvCxnSpPr>
          <p:cNvPr id="53260" name="Straight Arrow Connector 20"/>
          <p:cNvCxnSpPr>
            <a:cxnSpLocks noChangeShapeType="1"/>
            <a:stCxn id="6" idx="4"/>
          </p:cNvCxnSpPr>
          <p:nvPr/>
        </p:nvCxnSpPr>
        <p:spPr bwMode="auto">
          <a:xfrm rot="16200000" flipH="1">
            <a:off x="5124450" y="4438650"/>
            <a:ext cx="1371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1" name="Rectangle 21"/>
          <p:cNvSpPr>
            <a:spLocks noChangeArrowheads="1"/>
          </p:cNvSpPr>
          <p:nvPr/>
        </p:nvSpPr>
        <p:spPr bwMode="auto">
          <a:xfrm>
            <a:off x="6477000" y="1447800"/>
            <a:ext cx="121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Generating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</a:t>
            </a:r>
          </a:p>
        </p:txBody>
      </p:sp>
      <p:sp>
        <p:nvSpPr>
          <p:cNvPr id="53262" name="Rectangle 22"/>
          <p:cNvSpPr>
            <a:spLocks noChangeArrowheads="1"/>
          </p:cNvSpPr>
          <p:nvPr/>
        </p:nvSpPr>
        <p:spPr bwMode="auto">
          <a:xfrm>
            <a:off x="4800600" y="57912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ResponseReady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Interest=Write</a:t>
            </a:r>
          </a:p>
        </p:txBody>
      </p:sp>
      <p:sp>
        <p:nvSpPr>
          <p:cNvPr id="53263" name="Freeform 17"/>
          <p:cNvSpPr>
            <a:spLocks/>
          </p:cNvSpPr>
          <p:nvPr/>
        </p:nvSpPr>
        <p:spPr bwMode="auto">
          <a:xfrm>
            <a:off x="1566863" y="1711325"/>
            <a:ext cx="1633537" cy="879475"/>
          </a:xfrm>
          <a:custGeom>
            <a:avLst/>
            <a:gdLst>
              <a:gd name="T0" fmla="*/ 297019 w 1633928"/>
              <a:gd name="T1" fmla="*/ 881451 h 879423"/>
              <a:gd name="T2" fmla="*/ 163371 w 1633928"/>
              <a:gd name="T3" fmla="*/ 130227 h 879423"/>
              <a:gd name="T4" fmla="*/ 1277178 w 1633928"/>
              <a:gd name="T5" fmla="*/ 100168 h 879423"/>
              <a:gd name="T6" fmla="*/ 1618749 w 1633928"/>
              <a:gd name="T7" fmla="*/ 430693 h 879423"/>
              <a:gd name="T8" fmla="*/ 1277178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3264" name="Freeform 17"/>
          <p:cNvSpPr>
            <a:spLocks/>
          </p:cNvSpPr>
          <p:nvPr/>
        </p:nvSpPr>
        <p:spPr bwMode="auto">
          <a:xfrm rot="3939910">
            <a:off x="6092032" y="5056981"/>
            <a:ext cx="1633538" cy="879475"/>
          </a:xfrm>
          <a:custGeom>
            <a:avLst/>
            <a:gdLst>
              <a:gd name="T0" fmla="*/ 297032 w 1633928"/>
              <a:gd name="T1" fmla="*/ 881451 h 879423"/>
              <a:gd name="T2" fmla="*/ 163371 w 1633928"/>
              <a:gd name="T3" fmla="*/ 130227 h 879423"/>
              <a:gd name="T4" fmla="*/ 1277209 w 1633928"/>
              <a:gd name="T5" fmla="*/ 100168 h 879423"/>
              <a:gd name="T6" fmla="*/ 1618786 w 1633928"/>
              <a:gd name="T7" fmla="*/ 430693 h 879423"/>
              <a:gd name="T8" fmla="*/ 1277209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438400" y="51816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Closed</a:t>
            </a:r>
          </a:p>
        </p:txBody>
      </p:sp>
      <p:sp>
        <p:nvSpPr>
          <p:cNvPr id="53266" name="Rectangle 22"/>
          <p:cNvSpPr>
            <a:spLocks noChangeArrowheads="1"/>
          </p:cNvSpPr>
          <p:nvPr/>
        </p:nvSpPr>
        <p:spPr bwMode="auto">
          <a:xfrm>
            <a:off x="1981200" y="1371600"/>
            <a:ext cx="2513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Read from client channel</a:t>
            </a:r>
          </a:p>
        </p:txBody>
      </p:sp>
      <p:sp>
        <p:nvSpPr>
          <p:cNvPr id="53267" name="Rectangle 21"/>
          <p:cNvSpPr>
            <a:spLocks noChangeArrowheads="1"/>
          </p:cNvSpPr>
          <p:nvPr/>
        </p:nvSpPr>
        <p:spPr bwMode="auto">
          <a:xfrm>
            <a:off x="7315200" y="4953000"/>
            <a:ext cx="99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Write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</a:t>
            </a:r>
          </a:p>
        </p:txBody>
      </p:sp>
      <p:cxnSp>
        <p:nvCxnSpPr>
          <p:cNvPr id="53268" name="Straight Arrow Connector 25"/>
          <p:cNvCxnSpPr>
            <a:cxnSpLocks noChangeShapeType="1"/>
            <a:stCxn id="13" idx="2"/>
            <a:endCxn id="22" idx="6"/>
          </p:cNvCxnSpPr>
          <p:nvPr/>
        </p:nvCxnSpPr>
        <p:spPr bwMode="auto">
          <a:xfrm rot="10800000">
            <a:off x="3886200" y="58674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3429000" y="5410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ResponseSent 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53270" name="Rectangle 15"/>
          <p:cNvSpPr>
            <a:spLocks noChangeArrowheads="1"/>
          </p:cNvSpPr>
          <p:nvPr/>
        </p:nvSpPr>
        <p:spPr bwMode="auto">
          <a:xfrm>
            <a:off x="2667000" y="5791200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25469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FSM and Reactive Programming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There can be multiple types of FSMs, to handle protocols correctly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Staged: first read request and then write response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Mixed: read and write mixed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Choice depends on protocol and tolerance of complexity,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HTTP/1.0 channel may use staged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HTTP/1.1/2/Chat channel may use mixed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F685DF-6C32-0841-B8F5-2E40260B5000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93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Toward More General Server Framework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Our example </a:t>
            </a:r>
            <a:r>
              <a:rPr lang="en-US" dirty="0" err="1"/>
              <a:t>EchoServer</a:t>
            </a:r>
            <a:r>
              <a:rPr lang="en-US" dirty="0"/>
              <a:t> is for a specific protocol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sz="2000" dirty="0"/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general non-blocking, reactive programming framework tries to introduce structure to allow substantial program reuse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Non-blocking programming framework is among the more complex software systems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We will see one simple example, using </a:t>
            </a:r>
            <a:r>
              <a:rPr lang="en-US" dirty="0" err="1"/>
              <a:t>EchoServer</a:t>
            </a:r>
            <a:r>
              <a:rPr lang="en-US" dirty="0"/>
              <a:t> as a basis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3FDF21-D917-8B47-B079-09F0A77526C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036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More Extensible Dispatcher Design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600" dirty="0">
                <a:ea typeface="ＭＳ Ｐゴシック" charset="-128"/>
              </a:rPr>
              <a:t>Fixed accept/read/write functions are not general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3200" dirty="0">
                <a:ea typeface="ＭＳ Ｐゴシック" charset="-128"/>
              </a:rPr>
              <a:t>A solution: Using attachment of each channel</a:t>
            </a:r>
          </a:p>
          <a:p>
            <a:pPr lvl="2"/>
            <a:r>
              <a:rPr lang="en-US" altLang="x-none" sz="2400" dirty="0">
                <a:ea typeface="ＭＳ Ｐゴシック" charset="-128"/>
              </a:rPr>
              <a:t>Attaching a 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ByteBuffer</a:t>
            </a:r>
            <a:r>
              <a:rPr lang="en-US" altLang="x-none" sz="2400" dirty="0">
                <a:ea typeface="ＭＳ Ｐゴシック" charset="-128"/>
              </a:rPr>
              <a:t> to each channel is a narrow design for simple echo servers</a:t>
            </a:r>
          </a:p>
          <a:p>
            <a:pPr lvl="2"/>
            <a:r>
              <a:rPr lang="en-US" altLang="x-none" sz="2400" dirty="0">
                <a:ea typeface="ＭＳ Ｐゴシック" charset="-128"/>
              </a:rPr>
              <a:t>A more general design can use the attachment to store a callback that indicates not only data (state) but also the handler (function)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8BD857-76E7-3247-9619-4AEA85CA393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88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More Extensible Dispatcher Design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Attachment stores generic event handler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Define interfaces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IAcceptHandler</a:t>
            </a:r>
            <a:r>
              <a:rPr lang="en-US" altLang="x-none" dirty="0">
                <a:ea typeface="ＭＳ Ｐゴシック" charset="-128"/>
              </a:rPr>
              <a:t> and 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IReadWriteHandler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Retrieve handlers at run time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7627B9-97FE-7F47-86CC-B80D470143A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143000" y="3614738"/>
            <a:ext cx="73914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if (key.isAcceptable()) { // a new connection is ready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IAcceptHandler aH = (IAcceptHandler) key.attachment();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aH.handleAccept(key);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if (key.isReadable() || key.isWritable())  { 		  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IReadWriteHandler rwH = IReadWriteHandler)key.attachment();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if (key.isReadable())  rwH.handleRead(key);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if (key.isWritable())  rwH.handleWrite(key);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97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Handler Design: Acceptor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772400" cy="4876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What should an accept handler object know?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ea typeface="ＭＳ Ｐゴシック" charset="-128"/>
              </a:rPr>
              <a:t>ServerSocketChannel</a:t>
            </a:r>
            <a:r>
              <a:rPr lang="en-US" altLang="x-none" sz="2000" dirty="0">
                <a:ea typeface="ＭＳ Ｐゴシック" charset="-128"/>
              </a:rPr>
              <a:t> (so that it can call accept)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Can be derived from </a:t>
            </a:r>
            <a:r>
              <a:rPr lang="en-US" altLang="x-none" sz="1800" dirty="0" err="1">
                <a:ea typeface="ＭＳ Ｐゴシック" charset="-128"/>
              </a:rPr>
              <a:t>SelectionKey</a:t>
            </a:r>
            <a:r>
              <a:rPr lang="en-US" altLang="x-none" sz="1800" dirty="0">
                <a:ea typeface="ＭＳ Ｐゴシック" charset="-128"/>
              </a:rPr>
              <a:t> in the call back</a:t>
            </a:r>
          </a:p>
          <a:p>
            <a:pPr lvl="2"/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Selector (so that it can register new connections)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Can be derived from </a:t>
            </a:r>
            <a:r>
              <a:rPr lang="en-US" altLang="x-none" sz="1800" dirty="0" err="1">
                <a:ea typeface="ＭＳ Ｐゴシック" charset="-128"/>
              </a:rPr>
              <a:t>SelectionKey</a:t>
            </a:r>
            <a:r>
              <a:rPr lang="en-US" altLang="x-none" sz="1800" dirty="0">
                <a:ea typeface="ＭＳ Ｐゴシック" charset="-128"/>
              </a:rPr>
              <a:t> in the call back</a:t>
            </a:r>
          </a:p>
          <a:p>
            <a:pPr lvl="2">
              <a:buFontTx/>
              <a:buNone/>
            </a:pPr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What </a:t>
            </a:r>
            <a:r>
              <a:rPr lang="en-US" altLang="x-none" sz="2000" dirty="0" err="1">
                <a:ea typeface="ＭＳ Ｐゴシック" charset="-128"/>
              </a:rPr>
              <a:t>ReadWrite</a:t>
            </a:r>
            <a:r>
              <a:rPr lang="en-US" altLang="x-none" sz="2000" dirty="0">
                <a:ea typeface="ＭＳ Ｐゴシック" charset="-128"/>
              </a:rPr>
              <a:t> object to create (different protocols may use different ones)?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Pass a Factory object: </a:t>
            </a:r>
            <a:r>
              <a:rPr lang="en-US" altLang="x-none" sz="1800" dirty="0" err="1">
                <a:ea typeface="ＭＳ Ｐゴシック" charset="-128"/>
              </a:rPr>
              <a:t>SocketReadWriteHandlerFactory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13BB34-7189-9347-8F40-390C9E4B9F79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76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Admin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en-US" altLang="x-none" dirty="0">
                <a:ea typeface="ＭＳ Ｐゴシック" charset="-128"/>
              </a:rPr>
              <a:t>ssignment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today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exam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date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location: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11,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4:40-6:20pm,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G-103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50EE2C-3DCF-104F-AE91-B1E21EDE6A8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Handler Design: ReadWriteHandler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should a </a:t>
            </a:r>
            <a:r>
              <a:rPr lang="en-US" altLang="x-none" dirty="0" err="1">
                <a:ea typeface="ＭＳ Ｐゴシック" charset="-128"/>
              </a:rPr>
              <a:t>ReadWrite</a:t>
            </a:r>
            <a:r>
              <a:rPr lang="en-US" altLang="x-none" dirty="0">
                <a:ea typeface="ＭＳ Ｐゴシック" charset="-128"/>
              </a:rPr>
              <a:t> handler object know?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SocketChannel</a:t>
            </a:r>
            <a:r>
              <a:rPr lang="en-US" altLang="x-none" dirty="0">
                <a:ea typeface="ＭＳ Ｐゴシック" charset="-128"/>
              </a:rPr>
              <a:t> (so that it can read/write data)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Can be derived from </a:t>
            </a:r>
            <a:r>
              <a:rPr lang="en-US" altLang="x-none" dirty="0" err="1">
                <a:ea typeface="ＭＳ Ｐゴシック" charset="-128"/>
              </a:rPr>
              <a:t>SelectionKey</a:t>
            </a:r>
            <a:r>
              <a:rPr lang="en-US" altLang="x-none" dirty="0">
                <a:ea typeface="ＭＳ Ｐゴシック" charset="-128"/>
              </a:rPr>
              <a:t> in the call back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Selector (so that it can change state)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Can be derived from </a:t>
            </a:r>
            <a:r>
              <a:rPr lang="en-US" altLang="x-none" dirty="0" err="1">
                <a:ea typeface="ＭＳ Ｐゴシック" charset="-128"/>
              </a:rPr>
              <a:t>SelectionKey</a:t>
            </a:r>
            <a:r>
              <a:rPr lang="en-US" altLang="x-none" dirty="0">
                <a:ea typeface="ＭＳ Ｐゴシック" charset="-128"/>
              </a:rPr>
              <a:t> in the call back</a:t>
            </a:r>
          </a:p>
          <a:p>
            <a:pPr lvl="3"/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379A4-B687-FC47-A61F-21CF17343755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Class Diagram of SimpleNAIO</a:t>
            </a: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6B5F2F-C50C-FE49-9978-DB5AF14494C3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67587" name="Group 7"/>
          <p:cNvGrpSpPr>
            <a:grpSpLocks/>
          </p:cNvGrpSpPr>
          <p:nvPr/>
        </p:nvGrpSpPr>
        <p:grpSpPr bwMode="auto">
          <a:xfrm>
            <a:off x="533400" y="1639888"/>
            <a:ext cx="2667000" cy="1370012"/>
            <a:chOff x="990600" y="2013064"/>
            <a:chExt cx="2667000" cy="1371371"/>
          </a:xfrm>
        </p:grpSpPr>
        <p:sp>
          <p:nvSpPr>
            <p:cNvPr id="67624" name="Rectangle 5"/>
            <p:cNvSpPr>
              <a:spLocks noChangeArrowheads="1"/>
            </p:cNvSpPr>
            <p:nvPr/>
          </p:nvSpPr>
          <p:spPr bwMode="auto">
            <a:xfrm>
              <a:off x="990600" y="2013064"/>
              <a:ext cx="2666999" cy="13713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000" b="1" i="1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Dispatcher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 </a:t>
              </a:r>
              <a:endPara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x-none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…</a:t>
              </a:r>
            </a:p>
          </p:txBody>
        </p:sp>
        <p:cxnSp>
          <p:nvCxnSpPr>
            <p:cNvPr id="67625" name="Straight Connector 6"/>
            <p:cNvCxnSpPr>
              <a:cxnSpLocks noChangeShapeType="1"/>
            </p:cNvCxnSpPr>
            <p:nvPr/>
          </p:nvCxnSpPr>
          <p:spPr bwMode="auto">
            <a:xfrm>
              <a:off x="9906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143000" y="1752600"/>
            <a:ext cx="7315200" cy="2565400"/>
            <a:chOff x="1143000" y="1752600"/>
            <a:chExt cx="7315200" cy="2565130"/>
          </a:xfrm>
        </p:grpSpPr>
        <p:grpSp>
          <p:nvGrpSpPr>
            <p:cNvPr id="67611" name="Group 66"/>
            <p:cNvGrpSpPr>
              <a:grpSpLocks/>
            </p:cNvGrpSpPr>
            <p:nvPr/>
          </p:nvGrpSpPr>
          <p:grpSpPr bwMode="auto">
            <a:xfrm>
              <a:off x="1143000" y="1752600"/>
              <a:ext cx="7315200" cy="2565130"/>
              <a:chOff x="1143000" y="1752600"/>
              <a:chExt cx="7315200" cy="2565130"/>
            </a:xfrm>
          </p:grpSpPr>
          <p:grpSp>
            <p:nvGrpSpPr>
              <p:cNvPr id="67613" name="Group 8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7622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IChannelHandler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handleException();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23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7614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3200399" y="2133600"/>
                <a:ext cx="1066801" cy="166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615" name="Group 16"/>
              <p:cNvGrpSpPr>
                <a:grpSpLocks/>
              </p:cNvGrpSpPr>
              <p:nvPr/>
            </p:nvGrpSpPr>
            <p:grpSpPr bwMode="auto">
              <a:xfrm>
                <a:off x="1143000" y="35052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7620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IAcceptHandler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handleAccept();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21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7616" name="Straight Connector 20"/>
              <p:cNvCxnSpPr>
                <a:cxnSpLocks noChangeShapeType="1"/>
                <a:stCxn id="67620" idx="0"/>
                <a:endCxn id="67622" idx="2"/>
              </p:cNvCxnSpPr>
              <p:nvPr/>
            </p:nvCxnSpPr>
            <p:spPr bwMode="auto">
              <a:xfrm rot="5400000" flipH="1" flipV="1">
                <a:off x="3378065" y="1473065"/>
                <a:ext cx="940070" cy="312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617" name="Group 21"/>
              <p:cNvGrpSpPr>
                <a:grpSpLocks/>
              </p:cNvGrpSpPr>
              <p:nvPr/>
            </p:nvGrpSpPr>
            <p:grpSpPr bwMode="auto">
              <a:xfrm>
                <a:off x="6172200" y="2819400"/>
                <a:ext cx="2286000" cy="1200329"/>
                <a:chOff x="990600" y="2098586"/>
                <a:chExt cx="2667000" cy="1200329"/>
              </a:xfrm>
            </p:grpSpPr>
            <p:sp>
              <p:nvSpPr>
                <p:cNvPr id="67618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098586"/>
                  <a:ext cx="2666999" cy="12003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IReadWriteHandler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handleRead();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handleWrite();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getInitOps();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19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571615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7612" name="Straight Connector 24"/>
            <p:cNvCxnSpPr>
              <a:cxnSpLocks noChangeShapeType="1"/>
              <a:stCxn id="67618" idx="0"/>
              <a:endCxn id="67622" idx="2"/>
            </p:cNvCxnSpPr>
            <p:nvPr/>
          </p:nvCxnSpPr>
          <p:spPr bwMode="auto">
            <a:xfrm rot="16200000" flipV="1">
              <a:off x="6235565" y="1739765"/>
              <a:ext cx="25427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304800" y="4318000"/>
            <a:ext cx="2286000" cy="1503363"/>
            <a:chOff x="304800" y="4317730"/>
            <a:chExt cx="2286000" cy="1503200"/>
          </a:xfrm>
        </p:grpSpPr>
        <p:grpSp>
          <p:nvGrpSpPr>
            <p:cNvPr id="67606" name="Group 27"/>
            <p:cNvGrpSpPr>
              <a:grpSpLocks/>
            </p:cNvGrpSpPr>
            <p:nvPr/>
          </p:nvGrpSpPr>
          <p:grpSpPr bwMode="auto">
            <a:xfrm>
              <a:off x="304800" y="4953000"/>
              <a:ext cx="2286000" cy="867930"/>
              <a:chOff x="990600" y="2264785"/>
              <a:chExt cx="2667000" cy="867930"/>
            </a:xfrm>
          </p:grpSpPr>
          <p:sp>
            <p:nvSpPr>
              <p:cNvPr id="67609" name="Rectangle 5"/>
              <p:cNvSpPr>
                <a:spLocks noChangeArrowheads="1"/>
              </p:cNvSpPr>
              <p:nvPr/>
            </p:nvSpPr>
            <p:spPr bwMode="auto">
              <a:xfrm>
                <a:off x="990600" y="2264785"/>
                <a:ext cx="2666999" cy="867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0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Acceptor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endPara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7610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990600" y="2735937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607" name="Rectangle 32"/>
            <p:cNvSpPr>
              <a:spLocks noChangeArrowheads="1"/>
            </p:cNvSpPr>
            <p:nvPr/>
          </p:nvSpPr>
          <p:spPr bwMode="auto">
            <a:xfrm>
              <a:off x="304800" y="4495800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implements</a:t>
              </a:r>
            </a:p>
          </p:txBody>
        </p:sp>
        <p:cxnSp>
          <p:nvCxnSpPr>
            <p:cNvPr id="67608" name="Straight Connector 33"/>
            <p:cNvCxnSpPr>
              <a:cxnSpLocks noChangeShapeType="1"/>
              <a:stCxn id="67609" idx="0"/>
              <a:endCxn id="67620" idx="2"/>
            </p:cNvCxnSpPr>
            <p:nvPr/>
          </p:nvCxnSpPr>
          <p:spPr bwMode="auto">
            <a:xfrm rot="5400000" flipH="1" flipV="1">
              <a:off x="1549265" y="4216265"/>
              <a:ext cx="63527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6400800" y="4019550"/>
            <a:ext cx="2286000" cy="1392238"/>
            <a:chOff x="6400800" y="4019729"/>
            <a:chExt cx="2286000" cy="1392400"/>
          </a:xfrm>
        </p:grpSpPr>
        <p:grpSp>
          <p:nvGrpSpPr>
            <p:cNvPr id="67602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7604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7605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603" name="Straight Connector 57"/>
            <p:cNvCxnSpPr>
              <a:cxnSpLocks noChangeShapeType="1"/>
              <a:stCxn id="67604" idx="0"/>
              <a:endCxn id="67618" idx="2"/>
            </p:cNvCxnSpPr>
            <p:nvPr/>
          </p:nvCxnSpPr>
          <p:spPr bwMode="auto">
            <a:xfrm rot="16200000" flipV="1">
              <a:off x="7278065" y="4056865"/>
              <a:ext cx="302871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2590800" y="4572000"/>
            <a:ext cx="5257800" cy="2024063"/>
            <a:chOff x="2590799" y="4599700"/>
            <a:chExt cx="5257801" cy="2024830"/>
          </a:xfrm>
        </p:grpSpPr>
        <p:grpSp>
          <p:nvGrpSpPr>
            <p:cNvPr id="67592" name="Group 36"/>
            <p:cNvGrpSpPr>
              <a:grpSpLocks/>
            </p:cNvGrpSpPr>
            <p:nvPr/>
          </p:nvGrpSpPr>
          <p:grpSpPr bwMode="auto">
            <a:xfrm>
              <a:off x="3200400" y="4599700"/>
              <a:ext cx="2819400" cy="757130"/>
              <a:chOff x="990600" y="2320185"/>
              <a:chExt cx="4267200" cy="757130"/>
            </a:xfrm>
          </p:grpSpPr>
          <p:sp>
            <p:nvSpPr>
              <p:cNvPr id="67600" name="Rectangle 5"/>
              <p:cNvSpPr>
                <a:spLocks noChangeArrowheads="1"/>
              </p:cNvSpPr>
              <p:nvPr/>
            </p:nvSpPr>
            <p:spPr bwMode="auto">
              <a:xfrm>
                <a:off x="990600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ISocketReadWriteHandlerFactory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7601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990600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593" name="Shape 43"/>
            <p:cNvCxnSpPr>
              <a:cxnSpLocks noChangeShapeType="1"/>
              <a:stCxn id="67609" idx="3"/>
              <a:endCxn id="67600" idx="1"/>
            </p:cNvCxnSpPr>
            <p:nvPr/>
          </p:nvCxnSpPr>
          <p:spPr bwMode="auto">
            <a:xfrm flipV="1">
              <a:off x="2590799" y="4978265"/>
              <a:ext cx="609601" cy="408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594" name="Rectangle 46"/>
            <p:cNvSpPr>
              <a:spLocks noChangeArrowheads="1"/>
            </p:cNvSpPr>
            <p:nvPr/>
          </p:nvSpPr>
          <p:spPr bwMode="auto">
            <a:xfrm>
              <a:off x="2895600" y="5029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1</a:t>
              </a:r>
            </a:p>
          </p:txBody>
        </p:sp>
        <p:grpSp>
          <p:nvGrpSpPr>
            <p:cNvPr id="67595" name="Group 51"/>
            <p:cNvGrpSpPr>
              <a:grpSpLocks/>
            </p:cNvGrpSpPr>
            <p:nvPr/>
          </p:nvGrpSpPr>
          <p:grpSpPr bwMode="auto">
            <a:xfrm>
              <a:off x="4267200" y="5867400"/>
              <a:ext cx="2819400" cy="757130"/>
              <a:chOff x="990600" y="2320185"/>
              <a:chExt cx="4267200" cy="757130"/>
            </a:xfrm>
          </p:grpSpPr>
          <p:sp>
            <p:nvSpPr>
              <p:cNvPr id="67598" name="Rectangle 5"/>
              <p:cNvSpPr>
                <a:spLocks noChangeArrowheads="1"/>
              </p:cNvSpPr>
              <p:nvPr/>
            </p:nvSpPr>
            <p:spPr bwMode="auto">
              <a:xfrm>
                <a:off x="990600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7599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990600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596" name="Straight Connector 60"/>
            <p:cNvCxnSpPr>
              <a:cxnSpLocks noChangeShapeType="1"/>
              <a:stCxn id="67598" idx="0"/>
              <a:endCxn id="67600" idx="2"/>
            </p:cNvCxnSpPr>
            <p:nvPr/>
          </p:nvCxnSpPr>
          <p:spPr bwMode="auto">
            <a:xfrm rot="16200000" flipV="1">
              <a:off x="4888215" y="5078715"/>
              <a:ext cx="51057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97" name="Shape 64"/>
            <p:cNvCxnSpPr>
              <a:cxnSpLocks noChangeShapeType="1"/>
              <a:stCxn id="67598" idx="3"/>
            </p:cNvCxnSpPr>
            <p:nvPr/>
          </p:nvCxnSpPr>
          <p:spPr bwMode="auto">
            <a:xfrm flipV="1">
              <a:off x="7086600" y="5410200"/>
              <a:ext cx="762000" cy="8357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65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Class Diagram of SimpleNAIO</a:t>
            </a: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D2BED6-CB94-9E46-9F2E-80610EBFEBE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69635" name="Group 7"/>
          <p:cNvGrpSpPr>
            <a:grpSpLocks/>
          </p:cNvGrpSpPr>
          <p:nvPr/>
        </p:nvGrpSpPr>
        <p:grpSpPr bwMode="auto">
          <a:xfrm>
            <a:off x="533400" y="1597025"/>
            <a:ext cx="2667000" cy="1455738"/>
            <a:chOff x="990600" y="1971509"/>
            <a:chExt cx="2667000" cy="1454485"/>
          </a:xfrm>
        </p:grpSpPr>
        <p:sp>
          <p:nvSpPr>
            <p:cNvPr id="69680" name="Rectangle 5"/>
            <p:cNvSpPr>
              <a:spLocks noChangeArrowheads="1"/>
            </p:cNvSpPr>
            <p:nvPr/>
          </p:nvSpPr>
          <p:spPr bwMode="auto">
            <a:xfrm>
              <a:off x="990600" y="1971509"/>
              <a:ext cx="2666999" cy="14544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000" b="1" i="1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Dispatcher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</a:b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…</a:t>
              </a:r>
            </a:p>
          </p:txBody>
        </p:sp>
        <p:cxnSp>
          <p:nvCxnSpPr>
            <p:cNvPr id="69681" name="Straight Connector 6"/>
            <p:cNvCxnSpPr>
              <a:cxnSpLocks noChangeShapeType="1"/>
            </p:cNvCxnSpPr>
            <p:nvPr/>
          </p:nvCxnSpPr>
          <p:spPr bwMode="auto">
            <a:xfrm>
              <a:off x="9906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6" name="Group 67"/>
          <p:cNvGrpSpPr>
            <a:grpSpLocks/>
          </p:cNvGrpSpPr>
          <p:nvPr/>
        </p:nvGrpSpPr>
        <p:grpSpPr bwMode="auto">
          <a:xfrm>
            <a:off x="1143000" y="1752600"/>
            <a:ext cx="7315200" cy="2565400"/>
            <a:chOff x="1143000" y="1752600"/>
            <a:chExt cx="7315200" cy="2565130"/>
          </a:xfrm>
        </p:grpSpPr>
        <p:grpSp>
          <p:nvGrpSpPr>
            <p:cNvPr id="69667" name="Group 66"/>
            <p:cNvGrpSpPr>
              <a:grpSpLocks/>
            </p:cNvGrpSpPr>
            <p:nvPr/>
          </p:nvGrpSpPr>
          <p:grpSpPr bwMode="auto">
            <a:xfrm>
              <a:off x="1143000" y="1752600"/>
              <a:ext cx="7315200" cy="2565130"/>
              <a:chOff x="1143000" y="1752600"/>
              <a:chExt cx="7315200" cy="2565130"/>
            </a:xfrm>
          </p:grpSpPr>
          <p:grpSp>
            <p:nvGrpSpPr>
              <p:cNvPr id="69669" name="Group 8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9678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IChannelHandler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handleException();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9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9670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3200399" y="2133600"/>
                <a:ext cx="1066801" cy="166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9671" name="Group 16"/>
              <p:cNvGrpSpPr>
                <a:grpSpLocks/>
              </p:cNvGrpSpPr>
              <p:nvPr/>
            </p:nvGrpSpPr>
            <p:grpSpPr bwMode="auto">
              <a:xfrm>
                <a:off x="1143000" y="35052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9676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IAcceptHandler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handleAccept();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7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9672" name="Straight Connector 20"/>
              <p:cNvCxnSpPr>
                <a:cxnSpLocks noChangeShapeType="1"/>
                <a:stCxn id="69676" idx="0"/>
                <a:endCxn id="69678" idx="2"/>
              </p:cNvCxnSpPr>
              <p:nvPr/>
            </p:nvCxnSpPr>
            <p:spPr bwMode="auto">
              <a:xfrm rot="5400000" flipH="1" flipV="1">
                <a:off x="3378065" y="1473065"/>
                <a:ext cx="940070" cy="312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9673" name="Group 21"/>
              <p:cNvGrpSpPr>
                <a:grpSpLocks/>
              </p:cNvGrpSpPr>
              <p:nvPr/>
            </p:nvGrpSpPr>
            <p:grpSpPr bwMode="auto">
              <a:xfrm>
                <a:off x="6172200" y="2819400"/>
                <a:ext cx="2286000" cy="1200329"/>
                <a:chOff x="990600" y="2098586"/>
                <a:chExt cx="2667000" cy="1200329"/>
              </a:xfrm>
            </p:grpSpPr>
            <p:sp>
              <p:nvSpPr>
                <p:cNvPr id="69674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098586"/>
                  <a:ext cx="2666999" cy="12003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IReadWriteHandler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handleRead();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handleWrite();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getInitOps();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5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571615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9668" name="Straight Connector 24"/>
            <p:cNvCxnSpPr>
              <a:cxnSpLocks noChangeShapeType="1"/>
              <a:stCxn id="69674" idx="0"/>
              <a:endCxn id="69678" idx="2"/>
            </p:cNvCxnSpPr>
            <p:nvPr/>
          </p:nvCxnSpPr>
          <p:spPr bwMode="auto">
            <a:xfrm rot="16200000" flipV="1">
              <a:off x="6235565" y="1739765"/>
              <a:ext cx="25427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7" name="Group 68"/>
          <p:cNvGrpSpPr>
            <a:grpSpLocks/>
          </p:cNvGrpSpPr>
          <p:nvPr/>
        </p:nvGrpSpPr>
        <p:grpSpPr bwMode="auto">
          <a:xfrm>
            <a:off x="304800" y="4318000"/>
            <a:ext cx="2286000" cy="1503363"/>
            <a:chOff x="304800" y="4317730"/>
            <a:chExt cx="2286000" cy="1503200"/>
          </a:xfrm>
        </p:grpSpPr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304800" y="4953000"/>
              <a:ext cx="2286000" cy="867930"/>
              <a:chOff x="990600" y="2264785"/>
              <a:chExt cx="2667000" cy="867930"/>
            </a:xfrm>
          </p:grpSpPr>
          <p:sp>
            <p:nvSpPr>
              <p:cNvPr id="69665" name="Rectangle 5"/>
              <p:cNvSpPr>
                <a:spLocks noChangeArrowheads="1"/>
              </p:cNvSpPr>
              <p:nvPr/>
            </p:nvSpPr>
            <p:spPr bwMode="auto">
              <a:xfrm>
                <a:off x="990600" y="2264785"/>
                <a:ext cx="2666999" cy="867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0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Acceptor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endPara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66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990600" y="2735937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9663" name="Rectangle 32"/>
            <p:cNvSpPr>
              <a:spLocks noChangeArrowheads="1"/>
            </p:cNvSpPr>
            <p:nvPr/>
          </p:nvSpPr>
          <p:spPr bwMode="auto">
            <a:xfrm>
              <a:off x="304800" y="4495800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implements</a:t>
              </a:r>
            </a:p>
          </p:txBody>
        </p:sp>
        <p:cxnSp>
          <p:nvCxnSpPr>
            <p:cNvPr id="69664" name="Straight Connector 33"/>
            <p:cNvCxnSpPr>
              <a:cxnSpLocks noChangeShapeType="1"/>
              <a:stCxn id="69665" idx="0"/>
              <a:endCxn id="69676" idx="2"/>
            </p:cNvCxnSpPr>
            <p:nvPr/>
          </p:nvCxnSpPr>
          <p:spPr bwMode="auto">
            <a:xfrm rot="5400000" flipH="1" flipV="1">
              <a:off x="1549265" y="4216265"/>
              <a:ext cx="63527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8" name="Group 69"/>
          <p:cNvGrpSpPr>
            <a:grpSpLocks/>
          </p:cNvGrpSpPr>
          <p:nvPr/>
        </p:nvGrpSpPr>
        <p:grpSpPr bwMode="auto">
          <a:xfrm>
            <a:off x="6400800" y="4019550"/>
            <a:ext cx="2286000" cy="1392238"/>
            <a:chOff x="6400800" y="4019729"/>
            <a:chExt cx="2286000" cy="1392400"/>
          </a:xfrm>
        </p:grpSpPr>
        <p:grpSp>
          <p:nvGrpSpPr>
            <p:cNvPr id="69658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9660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61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9" name="Straight Connector 57"/>
            <p:cNvCxnSpPr>
              <a:cxnSpLocks noChangeShapeType="1"/>
              <a:stCxn id="69660" idx="0"/>
              <a:endCxn id="69674" idx="2"/>
            </p:cNvCxnSpPr>
            <p:nvPr/>
          </p:nvCxnSpPr>
          <p:spPr bwMode="auto">
            <a:xfrm rot="16200000" flipV="1">
              <a:off x="7278065" y="4056865"/>
              <a:ext cx="302871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9" name="Group 65"/>
          <p:cNvGrpSpPr>
            <a:grpSpLocks/>
          </p:cNvGrpSpPr>
          <p:nvPr/>
        </p:nvGrpSpPr>
        <p:grpSpPr bwMode="auto">
          <a:xfrm>
            <a:off x="2590800" y="4572000"/>
            <a:ext cx="6019800" cy="2024063"/>
            <a:chOff x="2590798" y="4599700"/>
            <a:chExt cx="6019802" cy="2024830"/>
          </a:xfrm>
        </p:grpSpPr>
        <p:grpSp>
          <p:nvGrpSpPr>
            <p:cNvPr id="69648" name="Group 36"/>
            <p:cNvGrpSpPr>
              <a:grpSpLocks/>
            </p:cNvGrpSpPr>
            <p:nvPr/>
          </p:nvGrpSpPr>
          <p:grpSpPr bwMode="auto">
            <a:xfrm>
              <a:off x="2895599" y="4599700"/>
              <a:ext cx="2819400" cy="757130"/>
              <a:chOff x="529279" y="2320185"/>
              <a:chExt cx="4267200" cy="757130"/>
            </a:xfrm>
          </p:grpSpPr>
          <p:sp>
            <p:nvSpPr>
              <p:cNvPr id="69656" name="Rectangle 5"/>
              <p:cNvSpPr>
                <a:spLocks noChangeArrowheads="1"/>
              </p:cNvSpPr>
              <p:nvPr/>
            </p:nvSpPr>
            <p:spPr bwMode="auto">
              <a:xfrm>
                <a:off x="529279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ISocketReadWriteHandlerFactory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9657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529279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9" name="Shape 43"/>
            <p:cNvCxnSpPr>
              <a:cxnSpLocks noChangeShapeType="1"/>
              <a:stCxn id="69665" idx="3"/>
              <a:endCxn id="69656" idx="1"/>
            </p:cNvCxnSpPr>
            <p:nvPr/>
          </p:nvCxnSpPr>
          <p:spPr bwMode="auto">
            <a:xfrm flipV="1">
              <a:off x="2590798" y="4978265"/>
              <a:ext cx="304801" cy="43709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50" name="Rectangle 46"/>
            <p:cNvSpPr>
              <a:spLocks noChangeArrowheads="1"/>
            </p:cNvSpPr>
            <p:nvPr/>
          </p:nvSpPr>
          <p:spPr bwMode="auto">
            <a:xfrm>
              <a:off x="2666999" y="5029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1</a:t>
              </a:r>
            </a:p>
          </p:txBody>
        </p:sp>
        <p:grpSp>
          <p:nvGrpSpPr>
            <p:cNvPr id="69651" name="Group 51"/>
            <p:cNvGrpSpPr>
              <a:grpSpLocks/>
            </p:cNvGrpSpPr>
            <p:nvPr/>
          </p:nvGrpSpPr>
          <p:grpSpPr bwMode="auto">
            <a:xfrm>
              <a:off x="5257799" y="5867400"/>
              <a:ext cx="2819400" cy="757130"/>
              <a:chOff x="2489889" y="2320185"/>
              <a:chExt cx="4267198" cy="757130"/>
            </a:xfrm>
          </p:grpSpPr>
          <p:sp>
            <p:nvSpPr>
              <p:cNvPr id="69654" name="Rectangle 5"/>
              <p:cNvSpPr>
                <a:spLocks noChangeArrowheads="1"/>
              </p:cNvSpPr>
              <p:nvPr/>
            </p:nvSpPr>
            <p:spPr bwMode="auto">
              <a:xfrm>
                <a:off x="2489889" y="2320185"/>
                <a:ext cx="4267198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9655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2489890" y="2692357"/>
                <a:ext cx="4267196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2" name="Straight Connector 60"/>
            <p:cNvCxnSpPr>
              <a:cxnSpLocks noChangeShapeType="1"/>
              <a:stCxn id="69654" idx="0"/>
              <a:endCxn id="69656" idx="2"/>
            </p:cNvCxnSpPr>
            <p:nvPr/>
          </p:nvCxnSpPr>
          <p:spPr bwMode="auto">
            <a:xfrm rot="16200000" flipV="1">
              <a:off x="5231116" y="4431014"/>
              <a:ext cx="510570" cy="2362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3" name="Shape 64"/>
            <p:cNvCxnSpPr>
              <a:cxnSpLocks noChangeShapeType="1"/>
            </p:cNvCxnSpPr>
            <p:nvPr/>
          </p:nvCxnSpPr>
          <p:spPr bwMode="auto">
            <a:xfrm rot="5400000" flipH="1" flipV="1">
              <a:off x="7810298" y="5705120"/>
              <a:ext cx="1067204" cy="53340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40" name="Group 69"/>
          <p:cNvGrpSpPr>
            <a:grpSpLocks/>
          </p:cNvGrpSpPr>
          <p:nvPr/>
        </p:nvGrpSpPr>
        <p:grpSpPr bwMode="auto">
          <a:xfrm>
            <a:off x="3733800" y="3124200"/>
            <a:ext cx="2438400" cy="1316038"/>
            <a:chOff x="6400800" y="4095938"/>
            <a:chExt cx="2438400" cy="1316191"/>
          </a:xfrm>
        </p:grpSpPr>
        <p:grpSp>
          <p:nvGrpSpPr>
            <p:cNvPr id="69644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9646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New</a:t>
                </a: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47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5" name="Straight Connector 57"/>
            <p:cNvCxnSpPr>
              <a:cxnSpLocks noChangeShapeType="1"/>
              <a:stCxn id="69646" idx="0"/>
            </p:cNvCxnSpPr>
            <p:nvPr/>
          </p:nvCxnSpPr>
          <p:spPr bwMode="auto">
            <a:xfrm rot="5400000" flipH="1" flipV="1">
              <a:off x="8078169" y="3561569"/>
              <a:ext cx="226662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41" name="Rectangle 5"/>
          <p:cNvSpPr>
            <a:spLocks noChangeArrowheads="1"/>
          </p:cNvSpPr>
          <p:nvPr/>
        </p:nvSpPr>
        <p:spPr bwMode="auto">
          <a:xfrm>
            <a:off x="2133600" y="5867400"/>
            <a:ext cx="2819400" cy="7572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New</a:t>
            </a:r>
            <a:r>
              <a:rPr kumimoji="0" lang="en-US" altLang="x-none" sz="1600" b="1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ReadWriteHandlerFactory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</a:br>
            <a:r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createHandler();</a:t>
            </a:r>
          </a:p>
        </p:txBody>
      </p:sp>
      <p:cxnSp>
        <p:nvCxnSpPr>
          <p:cNvPr id="69642" name="Straight Connector 60"/>
          <p:cNvCxnSpPr>
            <a:cxnSpLocks noChangeShapeType="1"/>
            <a:stCxn id="69641" idx="0"/>
            <a:endCxn id="69656" idx="2"/>
          </p:cNvCxnSpPr>
          <p:nvPr/>
        </p:nvCxnSpPr>
        <p:spPr bwMode="auto">
          <a:xfrm rot="5400000" flipH="1" flipV="1">
            <a:off x="3655219" y="5217319"/>
            <a:ext cx="538162" cy="76200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Elbow Connector 55"/>
          <p:cNvCxnSpPr>
            <a:cxnSpLocks noChangeShapeType="1"/>
          </p:cNvCxnSpPr>
          <p:nvPr/>
        </p:nvCxnSpPr>
        <p:spPr bwMode="auto">
          <a:xfrm rot="5400000">
            <a:off x="4533900" y="4533900"/>
            <a:ext cx="1447800" cy="1219200"/>
          </a:xfrm>
          <a:prstGeom prst="bentConnector3">
            <a:avLst>
              <a:gd name="adj1" fmla="val 79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820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SimpleNAIO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SelectEchoServer</a:t>
            </a:r>
            <a:r>
              <a:rPr lang="en-US" altLang="x-none" dirty="0">
                <a:ea typeface="ＭＳ Ｐゴシック" charset="-128"/>
              </a:rPr>
              <a:t>/v3/*.java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AEEEB-B402-0243-A432-C74CE6585FFC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42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SimpleNAIO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 our current implementation (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r>
              <a:rPr lang="en-US" altLang="x-none" dirty="0">
                <a:ea typeface="ＭＳ Ｐゴシック" charset="-128"/>
              </a:rPr>
              <a:t>)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7A0989-D5F0-A443-881F-F0EFCFCC82E2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609600" y="2590800"/>
            <a:ext cx="78168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1. Create dispatcher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2. Create server socket channel and listener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3. Register server socket channel to dispatcher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4. Start dispatcher thread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33400" y="5257800"/>
            <a:ext cx="404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Can we switch 3 and 4?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5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Extending SimpleNAIO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A production network server often closes a connection if it does not receive a complete request in TIMEOUT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One way to implement time out is that 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read handler registers a timeout event with a timeout watcher thread with a call back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watcher thread invokes the call back upon 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callback closes the connection</a:t>
            </a:r>
          </a:p>
          <a:p>
            <a:pPr lvl="1">
              <a:buFont typeface="ZapfDingbats" charset="0"/>
              <a:buNone/>
              <a:defRPr/>
            </a:pPr>
            <a:r>
              <a:rPr lang="en-US" dirty="0"/>
              <a:t>Any problem?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7B5A42-D558-A942-B059-41604684032F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0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Extending Dispatcher Interface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Interacting from another thread to the dispatcher thread can be tricky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Typical solution: </a:t>
            </a:r>
            <a:r>
              <a:rPr lang="en-US" altLang="x-none" dirty="0" err="1">
                <a:ea typeface="ＭＳ Ｐゴシック" charset="-128"/>
              </a:rPr>
              <a:t>async</a:t>
            </a:r>
            <a:r>
              <a:rPr lang="en-US" altLang="x-none" dirty="0">
                <a:ea typeface="ＭＳ Ｐゴシック" charset="-128"/>
              </a:rPr>
              <a:t> command queue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75CCDC-C470-4B46-BCE3-0A34088DA2F3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112644" name="Rectangle 3"/>
          <p:cNvSpPr txBox="1">
            <a:spLocks noChangeArrowheads="1"/>
          </p:cNvSpPr>
          <p:nvPr/>
        </p:nvSpPr>
        <p:spPr bwMode="auto">
          <a:xfrm>
            <a:off x="914400" y="3200400"/>
            <a:ext cx="7696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while (true) 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process async. command queue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ready events = </a:t>
            </a:r>
            <a:r>
              <a:rPr kumimoji="0" lang="en-US" altLang="x-none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(or selectNow(), or </a:t>
            </a:r>
            <a:r>
              <a:rPr kumimoji="0" lang="en-GB" altLang="x-none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select(int timeout)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) to check for ready events from the registered interest events of SelectableChannels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foreach ready event</a:t>
            </a:r>
            <a:b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call handler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}</a:t>
            </a:r>
            <a:endParaRPr kumimoji="0" lang="en-US" altLang="x-none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42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may you implement the </a:t>
            </a:r>
            <a:r>
              <a:rPr lang="en-US" altLang="x-none" dirty="0" err="1">
                <a:ea typeface="ＭＳ Ｐゴシック" charset="-128"/>
              </a:rPr>
              <a:t>async</a:t>
            </a:r>
            <a:r>
              <a:rPr lang="en-US" altLang="x-none" dirty="0">
                <a:ea typeface="ＭＳ Ｐゴシック" charset="-128"/>
              </a:rPr>
              <a:t> command queue to the selector thread?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2AB6E-457D-6B44-AA73-431FEA5671EE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254375"/>
            <a:ext cx="6400800" cy="23082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public void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invokeLater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(Runnable run)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synchronized (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pendingInvocations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 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pendingInvocations.add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(run);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selector.wakeup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447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if another thread wants to wait until a command is finished by the dispatcher thread?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622F21-C060-5949-9861-1B23F6C55DF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229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64C7AC-D1B2-8E4F-8EDA-9E9666EDA064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81000"/>
            <a:ext cx="6934200" cy="6248400"/>
          </a:xfrm>
          <a:prstGeom prst="rect">
            <a:avLst/>
          </a:prstGeom>
          <a:solidFill>
            <a:schemeClr val="accent3"/>
          </a:solidFill>
          <a:ln>
            <a:solidFill>
              <a:srgbClr val="660066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public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invokeAndWait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(final Runnable task)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throws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InterruptedException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if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Thread.currentThread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 ==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selectorThread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We are in the selector's thread. No need to schedule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task.run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Used to deliver the notification that the task is executed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final Object latch = new Object();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synchronized (latch)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// Uses the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invokeLater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method with a newly created task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this.invokeLater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(new Runnable()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task.run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// Notifies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synchronized(latch) {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latch.notify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// Wait for the task to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latch.wait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Ok, we are done, the task was executed. Proceed.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085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153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Thread-Based Network Servers</a:t>
            </a:r>
          </a:p>
        </p:txBody>
      </p:sp>
      <p:sp>
        <p:nvSpPr>
          <p:cNvPr id="32770" name="Content Placeholder 31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Why: blocking operations; threads (execution sequences) so that only one thread is blocked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Per-request thread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Thread pool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1: Service threads compete on the welcome socket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2: Service threads and the main thread coordinate on the shared queue</a:t>
            </a:r>
          </a:p>
          <a:p>
            <a:pPr lvl="3"/>
            <a:r>
              <a:rPr lang="en-US" altLang="x-none" dirty="0">
                <a:latin typeface="Comic Sans MS" charset="0"/>
                <a:ea typeface="ＭＳ Ｐゴシック" charset="-128"/>
              </a:rPr>
              <a:t>polling (busy wait)</a:t>
            </a:r>
          </a:p>
          <a:p>
            <a:pPr lvl="3"/>
            <a:r>
              <a:rPr lang="en-US" altLang="x-none" dirty="0">
                <a:latin typeface="Comic Sans MS" charset="0"/>
                <a:ea typeface="ＭＳ Ｐゴシック" charset="-128"/>
              </a:rPr>
              <a:t>suspension: wait/notify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4B258-8414-8945-AEEA-BD3C142B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50EE2C-3DCF-104F-AE91-B1E21EDE6A8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28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Asynchronous Initiation and Callback</a:t>
            </a:r>
            <a:r>
              <a:rPr lang="en-US" altLang="zh-CN" sz="3200" dirty="0">
                <a:ea typeface="ＭＳ Ｐゴシック" charset="-128"/>
              </a:rPr>
              <a:t>: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x-none" sz="3200" dirty="0">
                <a:ea typeface="ＭＳ Ｐゴシック" charset="-128"/>
              </a:rPr>
              <a:t>Basic Idea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Issue of only peek: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Cannot handle initiation calls (e.g., read file, initiate a connection by a network client)</a:t>
            </a:r>
          </a:p>
          <a:p>
            <a:pPr marL="912812" lvl="1" indent="-457200">
              <a:defRPr/>
            </a:pPr>
            <a:endParaRPr lang="en-US" sz="2000" dirty="0"/>
          </a:p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Idea: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asynchronous initiation </a:t>
            </a:r>
            <a:r>
              <a:rPr lang="en-US" sz="2400" dirty="0"/>
              <a:t>(e.g., </a:t>
            </a:r>
            <a:r>
              <a:rPr lang="en-US" sz="2400" dirty="0" err="1"/>
              <a:t>aio_read</a:t>
            </a:r>
            <a:r>
              <a:rPr lang="en-US" sz="2400" dirty="0"/>
              <a:t>) and program specified </a:t>
            </a:r>
            <a:r>
              <a:rPr lang="en-US" sz="2400" dirty="0">
                <a:solidFill>
                  <a:srgbClr val="C00000"/>
                </a:solidFill>
              </a:rPr>
              <a:t>completion handler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(callback)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Also referred to as </a:t>
            </a:r>
            <a:r>
              <a:rPr lang="en-US" sz="2000" dirty="0">
                <a:solidFill>
                  <a:srgbClr val="C00000"/>
                </a:solidFill>
              </a:rPr>
              <a:t>proactive</a:t>
            </a:r>
            <a:r>
              <a:rPr lang="en-US" sz="2000" dirty="0"/>
              <a:t> (</a:t>
            </a:r>
            <a:r>
              <a:rPr lang="en-US" sz="2000" dirty="0" err="1"/>
              <a:t>Proactor</a:t>
            </a:r>
            <a:r>
              <a:rPr lang="en-US" sz="2000" dirty="0"/>
              <a:t>) nonblocking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402388"/>
            <a:ext cx="3956050" cy="45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A11B4E-11FA-8145-B9C7-EB2B70CAA5E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22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2"/>
            <a:r>
              <a:rPr lang="en-US" altLang="x-none" dirty="0">
                <a:ea typeface="宋体" charset="-122"/>
              </a:rPr>
              <a:t>Overview</a:t>
            </a:r>
          </a:p>
          <a:p>
            <a:pPr lvl="2"/>
            <a:r>
              <a:rPr lang="en-US" altLang="x-none" dirty="0">
                <a:ea typeface="宋体" charset="-122"/>
              </a:rPr>
              <a:t>Multiplexed (selected),  reactive programming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Asynchronous, proactive programming (asynchronous channel + future/completion handler)</a:t>
            </a:r>
          </a:p>
        </p:txBody>
      </p:sp>
    </p:spTree>
    <p:extLst>
      <p:ext uri="{BB962C8B-B14F-4D97-AF65-F5344CB8AC3E}">
        <p14:creationId xmlns:p14="http://schemas.microsoft.com/office/powerpoint/2010/main" val="2539804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Asynchronous Channel using Future/Completion Handler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Java 7 introduces </a:t>
            </a:r>
            <a:r>
              <a:rPr lang="en-US" altLang="x-none" dirty="0" err="1">
                <a:ea typeface="ＭＳ Ｐゴシック" charset="-128"/>
              </a:rPr>
              <a:t>ASynchronousServerSocketChannel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ASynchornousSocketChannel</a:t>
            </a:r>
            <a:r>
              <a:rPr lang="en-US" altLang="x-none" dirty="0">
                <a:ea typeface="ＭＳ Ｐゴシック" charset="-128"/>
              </a:rPr>
              <a:t> beyond </a:t>
            </a:r>
            <a:r>
              <a:rPr lang="en-US" altLang="x-none" dirty="0" err="1">
                <a:ea typeface="ＭＳ Ｐゴシック" charset="-128"/>
              </a:rPr>
              <a:t>ServerSocketChannel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SocketChannel</a:t>
            </a:r>
            <a:r>
              <a:rPr lang="en-US" altLang="x-none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accept, connect, read, write return Futures or have a callback. Selectors are not used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9A9B64-744D-AD40-96FA-F58734609C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8" name="Rectangle 1"/>
          <p:cNvSpPr>
            <a:spLocks noChangeArrowheads="1"/>
          </p:cNvSpPr>
          <p:nvPr/>
        </p:nvSpPr>
        <p:spPr bwMode="auto">
          <a:xfrm>
            <a:off x="609600" y="45720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</a:rPr>
              <a:t>https://docs.oracle.com/javase/7/docs/api/java/nio/channels/AsynchronousServerSocketChannel.html</a:t>
            </a:r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609600" y="56388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</a:rPr>
              <a:t>https://docs.oracle.com/javase/7/docs/api/java/nio/channels/AsynchronousSocketChannel.html</a:t>
            </a:r>
          </a:p>
        </p:txBody>
      </p:sp>
    </p:spTree>
    <p:extLst>
      <p:ext uri="{BB962C8B-B14F-4D97-AF65-F5344CB8AC3E}">
        <p14:creationId xmlns:p14="http://schemas.microsoft.com/office/powerpoint/2010/main" val="919852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7772400" cy="609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hlinkClick r:id="rId2"/>
              </a:rPr>
              <a:t>https://docs.oracle.com/javase/8/docs/api/java/nio/channels/package-summary.html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43</a:t>
            </a:fld>
            <a:endParaRPr lang="en-US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45289"/>
              </p:ext>
            </p:extLst>
          </p:nvPr>
        </p:nvGraphicFramePr>
        <p:xfrm>
          <a:off x="685800" y="1722120"/>
          <a:ext cx="7772400" cy="356616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Asynchronous I/O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nio.channels"/>
                        </a:rPr>
                        <a:t>AsynchronousFileChannel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for reading, writing, and manipulating a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nio.channels"/>
                        </a:rPr>
                        <a:t>AsynchronousSocketChannel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to a stream-oriented connecting socket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5" tooltip="class in java.nio.channels"/>
                        </a:rPr>
                        <a:t>AsynchronousServerSocketChannel</a:t>
                      </a:r>
                      <a:r>
                        <a:rPr lang="en-US"/>
                        <a:t> 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to a stream-oriented listening socket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6" tooltip="interface in java.nio.channels"/>
                        </a:rPr>
                        <a:t>CompletionHandler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handler for consuming the result of an asynchronous operation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A6782"/>
                          </a:solidFill>
                          <a:effectLst/>
                          <a:hlinkClick r:id="rId7" tooltip="class in java.nio.channels"/>
                        </a:rPr>
                        <a:t>AsynchronousChannelGroup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grouping of asynchronous channels for the purpose of resource sharing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811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Async</a:t>
            </a:r>
            <a:r>
              <a:rPr lang="en-US" dirty="0"/>
              <a:t> Calls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15593"/>
              </p:ext>
            </p:extLst>
          </p:nvPr>
        </p:nvGraphicFramePr>
        <p:xfrm>
          <a:off x="533400" y="1658829"/>
          <a:ext cx="8267700" cy="1115060"/>
        </p:xfrm>
        <a:graphic>
          <a:graphicData uri="http://schemas.openxmlformats.org/drawingml/2006/table">
            <a:tbl>
              <a:tblPr/>
              <a:tblGrid>
                <a:gridCol w="3148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 tooltip="interface in java.util.concurrent"/>
                        </a:rPr>
                        <a:t>Future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 tooltip="class in java.nio.channels"/>
                        </a:rPr>
                        <a:t>AsynchronousSocketChannel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4"/>
                        </a:rPr>
                        <a:t>accept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():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Accepts a connection.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 &lt;A&gt; void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5"/>
                        </a:rPr>
                        <a:t>accept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(A attachment,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6" tooltip="interface in java.nio.channels"/>
                        </a:rPr>
                        <a:t>CompletionHandler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 tooltip="class in java.nio.channels"/>
                        </a:rPr>
                        <a:t>AsynchronousSocketChannel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,? super A&gt; handler):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Accepts a connection.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44</a:t>
            </a:fld>
            <a:endParaRPr lang="en-US" altLang="x-none"/>
          </a:p>
        </p:txBody>
      </p:sp>
      <p:sp>
        <p:nvSpPr>
          <p:cNvPr id="6" name="Rectangle 5"/>
          <p:cNvSpPr/>
          <p:nvPr/>
        </p:nvSpPr>
        <p:spPr>
          <a:xfrm>
            <a:off x="419100" y="5684103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</a:t>
            </a:r>
            <a:r>
              <a:rPr lang="en-US" dirty="0" err="1">
                <a:solidFill>
                  <a:srgbClr val="000000"/>
                </a:solidFill>
              </a:rPr>
              <a:t>docs.oracle.com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javase</a:t>
            </a:r>
            <a:r>
              <a:rPr lang="en-US" dirty="0">
                <a:solidFill>
                  <a:srgbClr val="000000"/>
                </a:solidFill>
              </a:rPr>
              <a:t>/8/docs/</a:t>
            </a:r>
            <a:r>
              <a:rPr lang="en-US" dirty="0" err="1">
                <a:solidFill>
                  <a:srgbClr val="000000"/>
                </a:solidFill>
              </a:rPr>
              <a:t>api</a:t>
            </a:r>
            <a:r>
              <a:rPr lang="en-US" dirty="0">
                <a:solidFill>
                  <a:srgbClr val="000000"/>
                </a:solidFill>
              </a:rPr>
              <a:t>/java/</a:t>
            </a:r>
            <a:r>
              <a:rPr lang="en-US" dirty="0" err="1">
                <a:solidFill>
                  <a:srgbClr val="000000"/>
                </a:solidFill>
              </a:rPr>
              <a:t>nio</a:t>
            </a:r>
            <a:r>
              <a:rPr lang="en-US" dirty="0">
                <a:solidFill>
                  <a:srgbClr val="000000"/>
                </a:solidFill>
              </a:rPr>
              <a:t>/channels/</a:t>
            </a:r>
            <a:r>
              <a:rPr lang="en-US" dirty="0" err="1">
                <a:solidFill>
                  <a:srgbClr val="000000"/>
                </a:solidFill>
              </a:rPr>
              <a:t>AsynchronousServerSocketChannel.html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3400" y="3429000"/>
          <a:ext cx="8153400" cy="2059940"/>
        </p:xfrm>
        <a:graphic>
          <a:graphicData uri="http://schemas.openxmlformats.org/drawingml/2006/table">
            <a:tbl>
              <a:tblPr/>
              <a:tblGrid>
                <a:gridCol w="268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 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 tooltip="interface in java.util.concurrent"/>
                        </a:rPr>
                        <a:t>Future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7" tooltip="class in java.lang"/>
                        </a:rPr>
                        <a:t>Integer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8"/>
                        </a:rPr>
                        <a:t>read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9" tooltip="class in java.nio"/>
                        </a:rPr>
                        <a:t>ByteBuffer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): </a:t>
                      </a:r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Reads a sequence of bytes from this channel into the given buffer.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 &lt;A&gt; void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0"/>
                        </a:rPr>
                        <a:t>read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9" tooltip="class in java.nio"/>
                        </a:rPr>
                        <a:t>ByteBuffer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[]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dsts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offset, 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length, long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timeout,</a:t>
                      </a:r>
                      <a:r>
                        <a:rPr lang="en-US" b="1" u="none" strike="noStrike" dirty="0" err="1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1" tooltip="enum in java.util.concurrent"/>
                        </a:rPr>
                        <a:t>TimeUnit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unit, A attachment, 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6" tooltip="interface in java.nio.channels"/>
                        </a:rPr>
                        <a:t>CompletionHandler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2" tooltip="class in java.lang"/>
                        </a:rPr>
                        <a:t>Long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,? super A&gt; handler): </a:t>
                      </a:r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Reads a sequence of bytes from this channel into a subsequence of the given buffers.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77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ChangeArrowheads="1"/>
          </p:cNvSpPr>
          <p:nvPr/>
        </p:nvSpPr>
        <p:spPr bwMode="auto">
          <a:xfrm>
            <a:off x="152400" y="533400"/>
            <a:ext cx="4191000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SocketAddress address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 = new InetSocketAddress(args[0], port);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AsynchronousSocketChannel client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=  AsynchronousSocketChannel.open();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Future&lt;Void&gt; connected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= client.connect(address);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ByteBuffer buffer = ByteBuffer.allocate(100);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wait for the connection to finish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connected.get();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read from the connection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Future&lt;Integer&gt; future = client.read(buffer);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do other things...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wait for the read to finish...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future.get();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flip and drain the buffer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buffer.flip();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WritableByteChannel out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 = Channels.newChannel(System.out);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out.write(buffer);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19600" y="533400"/>
            <a:ext cx="4724400" cy="6124754"/>
            <a:chOff x="4419600" y="533400"/>
            <a:chExt cx="4724400" cy="6124754"/>
          </a:xfrm>
        </p:grpSpPr>
        <p:sp>
          <p:nvSpPr>
            <p:cNvPr id="90115" name="Rectangle 5"/>
            <p:cNvSpPr>
              <a:spLocks noChangeArrowheads="1"/>
            </p:cNvSpPr>
            <p:nvPr/>
          </p:nvSpPr>
          <p:spPr bwMode="auto">
            <a:xfrm>
              <a:off x="4495800" y="533400"/>
              <a:ext cx="4572000" cy="6124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class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LineHandler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implements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CompletionHandler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&lt;Integer,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&gt; {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@Override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public void completed(Integer result,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buffer)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buffer.flip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WritableByteChannel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out </a:t>
              </a:r>
              <a:br>
                <a:rPr lang="en-US" altLang="x-none" sz="1400" dirty="0">
                  <a:solidFill>
                    <a:srgbClr val="000000"/>
                  </a:solidFill>
                </a:rPr>
              </a:br>
              <a:r>
                <a:rPr lang="en-US" altLang="x-none" sz="1400" dirty="0">
                  <a:solidFill>
                    <a:srgbClr val="000000"/>
                  </a:solidFill>
                </a:rPr>
                <a:t>         =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Channels.newChannel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System.out</a:t>
              </a:r>
              <a:r>
                <a:rPr lang="en-US" altLang="x-none" sz="1400" dirty="0">
                  <a:solidFill>
                    <a:srgbClr val="000000"/>
                  </a:solidFill>
                </a:rPr>
                <a:t>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try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out.write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(buffer);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} catch 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IOException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ex)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System.err.println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(ex);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}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}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@Override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public void failed(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Throwable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ex, </a:t>
              </a:r>
              <a:br>
                <a:rPr lang="en-US" altLang="x-none" sz="1400" dirty="0">
                  <a:solidFill>
                    <a:srgbClr val="000000"/>
                  </a:solidFill>
                </a:rPr>
              </a:br>
              <a:r>
                <a:rPr lang="en-US" altLang="x-none" sz="1400" dirty="0">
                  <a:solidFill>
                    <a:srgbClr val="000000"/>
                  </a:solidFill>
                </a:rPr>
                <a:t>                       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attachment)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System.err.println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ex.getMessage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());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}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}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 buffer =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ByteBuffer.allocate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(100);</a:t>
              </a: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CompletionHandler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&lt;Integer,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&gt; </a:t>
              </a:r>
              <a:br>
                <a:rPr lang="en-US" altLang="x-none" sz="1600" dirty="0">
                  <a:solidFill>
                    <a:srgbClr val="000000"/>
                  </a:solidFill>
                </a:rPr>
              </a:br>
              <a:r>
                <a:rPr lang="en-US" altLang="x-none" sz="1600" dirty="0">
                  <a:solidFill>
                    <a:srgbClr val="000000"/>
                  </a:solidFill>
                </a:rPr>
                <a:t>        handler = new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LineHandler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();</a:t>
              </a: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channel.read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(buffer, buffer, handler);</a:t>
              </a:r>
            </a:p>
          </p:txBody>
        </p:sp>
        <p:sp>
          <p:nvSpPr>
            <p:cNvPr id="90116" name="Rectangle 6"/>
            <p:cNvSpPr>
              <a:spLocks noChangeArrowheads="1"/>
            </p:cNvSpPr>
            <p:nvPr/>
          </p:nvSpPr>
          <p:spPr bwMode="auto">
            <a:xfrm>
              <a:off x="4419600" y="5410200"/>
              <a:ext cx="472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371600" y="71735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394" y="71735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CompletionHandler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/>
              <a:t>Asynchronous Channel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Asynchronous is typically based on Thread pool. If you are curious on its implementation, please read 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nio</a:t>
            </a:r>
            <a:r>
              <a:rPr lang="en-US" dirty="0"/>
              <a:t>/channels/</a:t>
            </a:r>
            <a:r>
              <a:rPr lang="en-US" dirty="0" err="1"/>
              <a:t>AsynchronousChannelGroup.html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46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79175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9342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x-none" sz="3600" dirty="0">
                <a:ea typeface="ＭＳ Ｐゴシック" charset="-128"/>
              </a:rPr>
              <a:t>Summary: Event-Driven </a:t>
            </a:r>
            <a:r>
              <a:rPr lang="en-US" altLang="x-none" sz="3600">
                <a:ea typeface="ＭＳ Ｐゴシック" charset="-128"/>
              </a:rPr>
              <a:t>(Asynchronous) Programming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229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Advantages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Single address space for ease of sharing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synchronization/thread overhead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Many examples: Click router, Flash web server, TP Monitors, NOX controller, Google Chrome (</a:t>
            </a:r>
            <a:r>
              <a:rPr lang="en-US" altLang="zh-CN" sz="2400" dirty="0" err="1">
                <a:ea typeface="宋体" charset="-122"/>
              </a:rPr>
              <a:t>libevent</a:t>
            </a:r>
            <a:r>
              <a:rPr lang="en-US" altLang="zh-CN" sz="2400" dirty="0">
                <a:ea typeface="宋体" charset="-122"/>
              </a:rPr>
              <a:t>), Dropbox (</a:t>
            </a:r>
            <a:r>
              <a:rPr lang="en-US" altLang="zh-CN" sz="2400" dirty="0" err="1">
                <a:ea typeface="宋体" charset="-122"/>
              </a:rPr>
              <a:t>libevent</a:t>
            </a:r>
            <a:r>
              <a:rPr lang="en-US" altLang="zh-CN" sz="2400" dirty="0">
                <a:ea typeface="宋体" charset="-122"/>
              </a:rPr>
              <a:t>), …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1E4EEEB-4A84-5946-B86E-8B2195117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47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53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Event-Driven Server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Obscure control flow for programmers and tools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Difficult to engineer, modularize, and tune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Difficult for performance/failure isolation between FSMs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5" r="57143" b="19687"/>
          <a:stretch/>
        </p:blipFill>
        <p:spPr bwMode="auto">
          <a:xfrm>
            <a:off x="5297774" y="4724400"/>
            <a:ext cx="2971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D97C6A8-7519-954F-9935-C454F127F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48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320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Architecture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Architectures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Multi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Asynchronous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Hybrid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Assigned reading: SEDA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Netty</a:t>
            </a:r>
            <a:r>
              <a:rPr lang="en-US" altLang="x-none" dirty="0">
                <a:ea typeface="ＭＳ Ｐゴシック" charset="-128"/>
              </a:rPr>
              <a:t>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8E032F-F9A6-9744-B401-95C8AFBBC13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8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Program Correctness Analysis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consistency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app requirement, e.g., </a:t>
            </a: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main thread can always add to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0DEE25-0299-9D44-A84E-82080DE3330A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561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The High-Performance Network Servers Journey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Avoid blocking (so that we can reach bottleneck throughput)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Introduce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Limit unlimited thread overhead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Thread pool, </a:t>
            </a:r>
            <a:r>
              <a:rPr lang="en-US" altLang="x-none" sz="2000" dirty="0" err="1">
                <a:ea typeface="ＭＳ Ｐゴシック" charset="-128"/>
              </a:rPr>
              <a:t>async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io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Coordinating data access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synchronization (lock, synchronized)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Coordinating behavior: avoid busy-wait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wait/notify; select FSM, Future/Listener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Extensibility/robustness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language support/design for interfaces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6A09E6-E5AD-F041-AAEE-D1BD19E3957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024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67000"/>
            <a:ext cx="2501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7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Beyond Class: Design Patterns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have seen Java as an example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C++ and C# can be quite similar. For C++ and general design patterns: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www.cs.wustl.edu</a:t>
            </a:r>
            <a:r>
              <a:rPr lang="en-US" altLang="x-none" dirty="0">
                <a:ea typeface="ＭＳ Ｐゴシック" charset="-128"/>
              </a:rPr>
              <a:t>/~</a:t>
            </a:r>
            <a:r>
              <a:rPr lang="en-US" altLang="x-none" dirty="0" err="1">
                <a:ea typeface="ＭＳ Ｐゴシック" charset="-128"/>
              </a:rPr>
              <a:t>schmidt</a:t>
            </a:r>
            <a:r>
              <a:rPr lang="en-US" altLang="x-none" dirty="0">
                <a:ea typeface="ＭＳ Ｐゴシック" charset="-128"/>
              </a:rPr>
              <a:t>/PDF/OOCP-tutorial4.pdf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http://</a:t>
            </a:r>
            <a:r>
              <a:rPr lang="en-US" altLang="x-none" sz="2000" dirty="0" err="1">
                <a:ea typeface="ＭＳ Ｐゴシック" charset="-128"/>
              </a:rPr>
              <a:t>www.stal.de</a:t>
            </a:r>
            <a:r>
              <a:rPr lang="en-US" altLang="x-none" sz="2000" dirty="0">
                <a:ea typeface="ＭＳ Ｐゴシック" charset="-128"/>
              </a:rPr>
              <a:t>/Downloads/ADC2004/pra03.pdf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CB2997-D03F-0B44-9328-4948BD39A74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533400" y="103188"/>
            <a:ext cx="7772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</a:t>
            </a:r>
            <a:r>
              <a:rPr lang="en-US" altLang="zh-CN" sz="3600" dirty="0">
                <a:ea typeface="ＭＳ Ｐゴシック" charset="-128"/>
              </a:rPr>
              <a:t>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Multiplexed, Reactive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Server Architecture</a:t>
            </a:r>
          </a:p>
        </p:txBody>
      </p:sp>
      <p:sp>
        <p:nvSpPr>
          <p:cNvPr id="55298" name="Content Placeholder 23"/>
          <p:cNvSpPr>
            <a:spLocks noGrp="1"/>
          </p:cNvSpPr>
          <p:nvPr>
            <p:ph idx="1"/>
          </p:nvPr>
        </p:nvSpPr>
        <p:spPr>
          <a:xfrm>
            <a:off x="533400" y="4267200"/>
            <a:ext cx="7772400" cy="23622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Program registers events (e.g., acceptable, readable, writable) to be monitored and a handler to call when an event is ready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An infinite dispatcher loop: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asks OS to check if any ready event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calls (</a:t>
            </a:r>
            <a:r>
              <a:rPr lang="en-US" altLang="x-none" sz="1800" dirty="0">
                <a:solidFill>
                  <a:srgbClr val="C00000"/>
                </a:solidFill>
                <a:ea typeface="ＭＳ Ｐゴシック" charset="-128"/>
              </a:rPr>
              <a:t>multiplexes</a:t>
            </a:r>
            <a:r>
              <a:rPr lang="en-US" altLang="x-none" sz="1800" dirty="0">
                <a:ea typeface="ＭＳ Ｐゴシック" charset="-128"/>
              </a:rPr>
              <a:t>) the registered handler of each ready event/source</a:t>
            </a:r>
          </a:p>
          <a:p>
            <a:pPr lvl="2"/>
            <a:r>
              <a:rPr lang="en-US" altLang="x-none" sz="1400" dirty="0">
                <a:solidFill>
                  <a:srgbClr val="C00000"/>
                </a:solidFill>
                <a:ea typeface="ＭＳ Ｐゴシック" charset="-128"/>
              </a:rPr>
              <a:t>Handler should be non-blocking</a:t>
            </a:r>
            <a:r>
              <a:rPr lang="en-US" altLang="x-none" sz="1400" dirty="0">
                <a:ea typeface="ＭＳ Ｐゴシック" charset="-128"/>
              </a:rPr>
              <a:t>, to avoid blocking the event loop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1327F0-142D-E641-A38C-089DF391C6E1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676400"/>
            <a:ext cx="82296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002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Handle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Accept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0386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Handle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324600" y="1828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Handle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Write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990600" y="3048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Event Dispatcher</a:t>
            </a:r>
          </a:p>
        </p:txBody>
      </p:sp>
      <p:sp>
        <p:nvSpPr>
          <p:cNvPr id="55305" name="Freeform 11"/>
          <p:cNvSpPr>
            <a:spLocks/>
          </p:cNvSpPr>
          <p:nvPr/>
        </p:nvSpPr>
        <p:spPr bwMode="auto">
          <a:xfrm>
            <a:off x="1663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6" name="Freeform 12"/>
          <p:cNvSpPr>
            <a:spLocks/>
          </p:cNvSpPr>
          <p:nvPr/>
        </p:nvSpPr>
        <p:spPr bwMode="auto">
          <a:xfrm>
            <a:off x="4102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7" name="Freeform 13"/>
          <p:cNvSpPr>
            <a:spLocks/>
          </p:cNvSpPr>
          <p:nvPr/>
        </p:nvSpPr>
        <p:spPr bwMode="auto">
          <a:xfrm>
            <a:off x="6388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8" name="Freeform 17"/>
          <p:cNvSpPr>
            <a:spLocks/>
          </p:cNvSpPr>
          <p:nvPr/>
        </p:nvSpPr>
        <p:spPr bwMode="auto">
          <a:xfrm flipH="1" flipV="1">
            <a:off x="70104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9" name="Freeform 18"/>
          <p:cNvSpPr>
            <a:spLocks/>
          </p:cNvSpPr>
          <p:nvPr/>
        </p:nvSpPr>
        <p:spPr bwMode="auto">
          <a:xfrm flipH="1" flipV="1">
            <a:off x="4711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10" name="Freeform 19"/>
          <p:cNvSpPr>
            <a:spLocks/>
          </p:cNvSpPr>
          <p:nvPr/>
        </p:nvSpPr>
        <p:spPr bwMode="auto">
          <a:xfrm flipH="1" flipV="1">
            <a:off x="22606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11" name="Rectangle 20"/>
          <p:cNvSpPr>
            <a:spLocks noChangeArrowheads="1"/>
          </p:cNvSpPr>
          <p:nvPr/>
        </p:nvSpPr>
        <p:spPr bwMode="auto">
          <a:xfrm>
            <a:off x="838200" y="25908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Accept</a:t>
            </a:r>
          </a:p>
        </p:txBody>
      </p:sp>
      <p:sp>
        <p:nvSpPr>
          <p:cNvPr id="55312" name="Rectangle 21"/>
          <p:cNvSpPr>
            <a:spLocks noChangeArrowheads="1"/>
          </p:cNvSpPr>
          <p:nvPr/>
        </p:nvSpPr>
        <p:spPr bwMode="auto">
          <a:xfrm>
            <a:off x="2971800" y="25908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Readable</a:t>
            </a:r>
          </a:p>
        </p:txBody>
      </p:sp>
      <p:sp>
        <p:nvSpPr>
          <p:cNvPr id="55313" name="Rectangle 22"/>
          <p:cNvSpPr>
            <a:spLocks noChangeArrowheads="1"/>
          </p:cNvSpPr>
          <p:nvPr/>
        </p:nvSpPr>
        <p:spPr bwMode="auto">
          <a:xfrm>
            <a:off x="5449888" y="2590800"/>
            <a:ext cx="1027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Writable</a:t>
            </a:r>
          </a:p>
        </p:txBody>
      </p:sp>
    </p:spTree>
    <p:extLst>
      <p:ext uri="{BB962C8B-B14F-4D97-AF65-F5344CB8AC3E}">
        <p14:creationId xmlns:p14="http://schemas.microsoft.com/office/powerpoint/2010/main" val="9860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Re</a:t>
            </a:r>
            <a:r>
              <a:rPr lang="en-US" altLang="zh-CN" dirty="0">
                <a:ea typeface="ＭＳ Ｐゴシック" charset="-128"/>
              </a:rPr>
              <a:t>cap: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Main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Main abstractions of multiplexed IO: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Channels: represent connections to entities capable of performing I/O operations;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Selectors and selection keys: selection facilities;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Buffers: containers for data.</a:t>
            </a:r>
          </a:p>
          <a:p>
            <a:pPr lvl="1"/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More details see https://docs.oracle.com/javase/8/docs/api/java/nio/package-summary.html</a:t>
            </a:r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0EFB2-9129-5843-ACEC-231FCF9C3FBF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1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r>
              <a:rPr lang="en-US"/>
              <a:t>Multiplexed (Selectable), </a:t>
            </a:r>
            <a:r>
              <a:rPr lang="en-US" dirty="0"/>
              <a:t>Non-Blocking Channels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828800"/>
          <a:ext cx="7772400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SelectableChannel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that can be multiplexed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DatagramChannel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datagram-oriented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Pipe.SinkChannel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write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Pipe.SourceChannel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The read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ServerSocketChannel</a:t>
                      </a:r>
                      <a:r>
                        <a:rPr lang="en-US" dirty="0"/>
                        <a:t> 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stream-oriented listening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SocketChannel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for a stream-oriented connecting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0EFB2-9129-5843-ACEC-231FCF9C3FBF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4797213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Use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configureBlocking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(false)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to make a channel non-blocking</a:t>
            </a: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Note: Java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electable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C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hannel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does not include file I/O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9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Selector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class </a:t>
            </a:r>
            <a:r>
              <a:rPr lang="en-US" altLang="zh-CN" dirty="0">
                <a:latin typeface="Courier New" charset="0"/>
                <a:ea typeface="宋体" charset="-122"/>
              </a:rPr>
              <a:t>Selector </a:t>
            </a:r>
            <a:r>
              <a:rPr lang="en-US" altLang="zh-CN" dirty="0">
                <a:ea typeface="宋体" charset="-122"/>
              </a:rPr>
              <a:t>is the</a:t>
            </a:r>
            <a:r>
              <a:rPr lang="en-US" altLang="x-none" dirty="0">
                <a:ea typeface="ＭＳ Ｐゴシック" charset="-128"/>
              </a:rPr>
              <a:t> base of the multiplexer/dispatcher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Constructor of Selector is protected; create by invoking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open</a:t>
            </a:r>
            <a:r>
              <a:rPr lang="en-US" altLang="x-none" dirty="0">
                <a:ea typeface="ＭＳ Ｐゴシック" charset="-128"/>
              </a:rPr>
              <a:t> method to get a selector (why?)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609600" y="4343400"/>
            <a:ext cx="8229600" cy="2438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12192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Accept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Conn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28194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Request</a:t>
            </a: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4419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Find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File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60198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Send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Header</a:t>
            </a: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7086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 File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Send Data</a:t>
            </a:r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1295400" y="5715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Event Dispatcher</a:t>
            </a:r>
          </a:p>
        </p:txBody>
      </p:sp>
      <p:sp>
        <p:nvSpPr>
          <p:cNvPr id="65546" name="Freeform 11"/>
          <p:cNvSpPr>
            <a:spLocks/>
          </p:cNvSpPr>
          <p:nvPr/>
        </p:nvSpPr>
        <p:spPr bwMode="auto">
          <a:xfrm>
            <a:off x="12827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7" name="Freeform 12"/>
          <p:cNvSpPr>
            <a:spLocks/>
          </p:cNvSpPr>
          <p:nvPr/>
        </p:nvSpPr>
        <p:spPr bwMode="auto">
          <a:xfrm>
            <a:off x="28829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8" name="Freeform 13"/>
          <p:cNvSpPr>
            <a:spLocks/>
          </p:cNvSpPr>
          <p:nvPr/>
        </p:nvSpPr>
        <p:spPr bwMode="auto">
          <a:xfrm>
            <a:off x="44831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9" name="Freeform 14"/>
          <p:cNvSpPr>
            <a:spLocks/>
          </p:cNvSpPr>
          <p:nvPr/>
        </p:nvSpPr>
        <p:spPr bwMode="auto">
          <a:xfrm>
            <a:off x="60833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0" name="Freeform 15"/>
          <p:cNvSpPr>
            <a:spLocks/>
          </p:cNvSpPr>
          <p:nvPr/>
        </p:nvSpPr>
        <p:spPr bwMode="auto">
          <a:xfrm>
            <a:off x="71628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1" name="Freeform 16"/>
          <p:cNvSpPr>
            <a:spLocks/>
          </p:cNvSpPr>
          <p:nvPr/>
        </p:nvSpPr>
        <p:spPr bwMode="auto">
          <a:xfrm flipH="1" flipV="1">
            <a:off x="7772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2" name="Freeform 17"/>
          <p:cNvSpPr>
            <a:spLocks/>
          </p:cNvSpPr>
          <p:nvPr/>
        </p:nvSpPr>
        <p:spPr bwMode="auto">
          <a:xfrm flipH="1" flipV="1">
            <a:off x="5105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3" name="Freeform 18"/>
          <p:cNvSpPr>
            <a:spLocks/>
          </p:cNvSpPr>
          <p:nvPr/>
        </p:nvSpPr>
        <p:spPr bwMode="auto">
          <a:xfrm flipH="1" flipV="1">
            <a:off x="34925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4" name="Freeform 19"/>
          <p:cNvSpPr>
            <a:spLocks/>
          </p:cNvSpPr>
          <p:nvPr/>
        </p:nvSpPr>
        <p:spPr bwMode="auto">
          <a:xfrm flipH="1" flipV="1">
            <a:off x="18796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EF411CAB-03BE-9542-8084-4A484B0E6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0EFB2-9129-5843-ACEC-231FCF9C3FBF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454757"/>
      </p:ext>
    </p:extLst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3350</Words>
  <Application>Microsoft Macintosh PowerPoint</Application>
  <PresentationFormat>On-screen Show (4:3)</PresentationFormat>
  <Paragraphs>614</Paragraphs>
  <Slides>51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 Unicode MS</vt:lpstr>
      <vt:lpstr>ＭＳ Ｐゴシック</vt:lpstr>
      <vt:lpstr>宋体</vt:lpstr>
      <vt:lpstr>ZapfDingbats</vt:lpstr>
      <vt:lpstr>Arial</vt:lpstr>
      <vt:lpstr>Arial Narrow</vt:lpstr>
      <vt:lpstr>Calibri</vt:lpstr>
      <vt:lpstr>Comic Sans MS</vt:lpstr>
      <vt:lpstr>Courier New</vt:lpstr>
      <vt:lpstr>Tahoma</vt:lpstr>
      <vt:lpstr>Times New Roman</vt:lpstr>
      <vt:lpstr>Wingdings</vt:lpstr>
      <vt:lpstr>1_Kurose</vt:lpstr>
      <vt:lpstr>3_Default Design</vt:lpstr>
      <vt:lpstr>Network Applications: High-performance Server Design: Nonblocking Servers; Operational Analysis;  </vt:lpstr>
      <vt:lpstr>Outline</vt:lpstr>
      <vt:lpstr>Admin</vt:lpstr>
      <vt:lpstr>Recap: Thread-Based Network Servers</vt:lpstr>
      <vt:lpstr>Recap: Program Correctness Analysis</vt:lpstr>
      <vt:lpstr>Recap: Multiplexed, Reactive Server Architecture</vt:lpstr>
      <vt:lpstr>Recap: Main Abstractions</vt:lpstr>
      <vt:lpstr>Multiplexed (Selectable), Non-Blocking Channels</vt:lpstr>
      <vt:lpstr>Selector</vt:lpstr>
      <vt:lpstr>Selector and Registration</vt:lpstr>
      <vt:lpstr>Java Selection I/O Structure</vt:lpstr>
      <vt:lpstr>Checking Events</vt:lpstr>
      <vt:lpstr>Dispatcher using Select</vt:lpstr>
      <vt:lpstr>I/O in Java: ByteBuffer</vt:lpstr>
      <vt:lpstr>Buffer (relative index)</vt:lpstr>
      <vt:lpstr>channel.read(Buffer)</vt:lpstr>
      <vt:lpstr>channel.write(Buffer)</vt:lpstr>
      <vt:lpstr>Buffer.flip()</vt:lpstr>
      <vt:lpstr>Buffer.compact()</vt:lpstr>
      <vt:lpstr>Example</vt:lpstr>
      <vt:lpstr>Problems of Echo Server v1</vt:lpstr>
      <vt:lpstr>(Partial) Finite State Machine (FSM)</vt:lpstr>
      <vt:lpstr>Finite-State Machine and Thread</vt:lpstr>
      <vt:lpstr>A More Typical Finite State Machine</vt:lpstr>
      <vt:lpstr>FSM and Reactive Programming</vt:lpstr>
      <vt:lpstr>Toward More General Server Framework</vt:lpstr>
      <vt:lpstr>A More Extensible Dispatcher Design</vt:lpstr>
      <vt:lpstr>A More Extensible Dispatcher Design</vt:lpstr>
      <vt:lpstr>Handler Design: Acceptor</vt:lpstr>
      <vt:lpstr>Handler Design: ReadWriteHandler</vt:lpstr>
      <vt:lpstr>Class Diagram of SimpleNAIO</vt:lpstr>
      <vt:lpstr>Class Diagram of SimpleNAIO</vt:lpstr>
      <vt:lpstr>SimpleNAIO</vt:lpstr>
      <vt:lpstr>Discussion on SimpleNAIO</vt:lpstr>
      <vt:lpstr>Extending SimpleNAIO</vt:lpstr>
      <vt:lpstr>Extending Dispatcher Interface</vt:lpstr>
      <vt:lpstr>Question</vt:lpstr>
      <vt:lpstr>Question</vt:lpstr>
      <vt:lpstr>PowerPoint Presentation</vt:lpstr>
      <vt:lpstr>Asynchronous Initiation and Callback: Basic Idea</vt:lpstr>
      <vt:lpstr>Outline</vt:lpstr>
      <vt:lpstr>Asynchronous Channel using Future/Completion Handler</vt:lpstr>
      <vt:lpstr>Asynchronous I/O</vt:lpstr>
      <vt:lpstr>Example Async Calls</vt:lpstr>
      <vt:lpstr>PowerPoint Presentation</vt:lpstr>
      <vt:lpstr>Asynchronous Channel Implementation</vt:lpstr>
      <vt:lpstr>Summary: Event-Driven (Asynchronous) Programming</vt:lpstr>
      <vt:lpstr>Problems of Event-Driven Server</vt:lpstr>
      <vt:lpstr>Summary: Architecture</vt:lpstr>
      <vt:lpstr>Summary: The High-Performance Network Servers Journey</vt:lpstr>
      <vt:lpstr>Beyond Class: Design Patterns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yry</dc:creator>
  <cp:lastModifiedBy>Qiao Xiang</cp:lastModifiedBy>
  <cp:revision>394</cp:revision>
  <cp:lastPrinted>2017-10-12T14:53:25Z</cp:lastPrinted>
  <dcterms:created xsi:type="dcterms:W3CDTF">2006-08-16T00:00:00Z</dcterms:created>
  <dcterms:modified xsi:type="dcterms:W3CDTF">2022-10-12T14:45:18Z</dcterms:modified>
</cp:coreProperties>
</file>