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57"/>
  </p:notesMasterIdLst>
  <p:handoutMasterIdLst>
    <p:handoutMasterId r:id="rId58"/>
  </p:handoutMasterIdLst>
  <p:sldIdLst>
    <p:sldId id="321" r:id="rId3"/>
    <p:sldId id="298" r:id="rId4"/>
    <p:sldId id="1038" r:id="rId5"/>
    <p:sldId id="883" r:id="rId6"/>
    <p:sldId id="1009" r:id="rId7"/>
    <p:sldId id="896" r:id="rId8"/>
    <p:sldId id="1040" r:id="rId9"/>
    <p:sldId id="1041" r:id="rId10"/>
    <p:sldId id="897" r:id="rId11"/>
    <p:sldId id="1042" r:id="rId12"/>
    <p:sldId id="911" r:id="rId13"/>
    <p:sldId id="773" r:id="rId14"/>
    <p:sldId id="761" r:id="rId15"/>
    <p:sldId id="762" r:id="rId16"/>
    <p:sldId id="763" r:id="rId17"/>
    <p:sldId id="765" r:id="rId18"/>
    <p:sldId id="766" r:id="rId19"/>
    <p:sldId id="767" r:id="rId20"/>
    <p:sldId id="768" r:id="rId21"/>
    <p:sldId id="775" r:id="rId22"/>
    <p:sldId id="1043" r:id="rId23"/>
    <p:sldId id="774" r:id="rId24"/>
    <p:sldId id="777" r:id="rId25"/>
    <p:sldId id="1044" r:id="rId26"/>
    <p:sldId id="779" r:id="rId27"/>
    <p:sldId id="780" r:id="rId28"/>
    <p:sldId id="1045" r:id="rId29"/>
    <p:sldId id="916" r:id="rId30"/>
    <p:sldId id="782" r:id="rId31"/>
    <p:sldId id="783" r:id="rId32"/>
    <p:sldId id="784" r:id="rId33"/>
    <p:sldId id="785" r:id="rId34"/>
    <p:sldId id="787" r:id="rId35"/>
    <p:sldId id="788" r:id="rId36"/>
    <p:sldId id="789" r:id="rId37"/>
    <p:sldId id="790" r:id="rId38"/>
    <p:sldId id="792" r:id="rId39"/>
    <p:sldId id="793" r:id="rId40"/>
    <p:sldId id="794" r:id="rId41"/>
    <p:sldId id="795" r:id="rId42"/>
    <p:sldId id="796" r:id="rId43"/>
    <p:sldId id="798" r:id="rId44"/>
    <p:sldId id="799" r:id="rId45"/>
    <p:sldId id="801" r:id="rId46"/>
    <p:sldId id="804" r:id="rId47"/>
    <p:sldId id="807" r:id="rId48"/>
    <p:sldId id="808" r:id="rId49"/>
    <p:sldId id="809" r:id="rId50"/>
    <p:sldId id="1039" r:id="rId51"/>
    <p:sldId id="810" r:id="rId52"/>
    <p:sldId id="811" r:id="rId53"/>
    <p:sldId id="912" r:id="rId54"/>
    <p:sldId id="814" r:id="rId55"/>
    <p:sldId id="815" r:id="rId5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0"/>
    <p:restoredTop sz="93789"/>
  </p:normalViewPr>
  <p:slideViewPr>
    <p:cSldViewPr snapToGrid="0">
      <p:cViewPr varScale="1">
        <p:scale>
          <a:sx n="132" d="100"/>
          <a:sy n="132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14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6D50C93B-4706-2042-A312-4AE184ED1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9563EC0-908E-CB4B-B239-DA9BD7634C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4A2A71F-E96D-6C4B-925D-BD9FB5C8F62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38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4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8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8F67BD-98D3-BB48-B653-89CC9F4654A8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5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17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4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26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0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66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133EBC-8EC2-FB47-BDC2-AF8BC43E6BE4}" type="slidenum">
              <a:rPr lang="en-US" altLang="x-none" sz="1200"/>
              <a:pPr/>
              <a:t>28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D6AA95A-9799-AC41-84F6-6153E77644E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426EC78-0D7E-A249-81C8-D9EE58308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AEF11DF-821E-9545-8600-5D9FC8F73A3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B98042E-21B3-B740-A1B3-E37E58805E3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5B8240-7D3E-3B47-8EDB-AEF4C15C3B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BCFF292-0BC4-AD41-80B1-54BCAE5E73A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565D6D2-17CC-0B44-81DA-65B6C3AA3C7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4F20038-F96D-914E-8971-930F5087DD6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924DC8C-9E7C-664B-8EB2-19C44B891A2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8D1F31-12DB-0D41-B1C5-69AE061DA4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A2AAF5-093A-9744-B880-4AC9E2FD484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A312E16-D2A9-C44E-9968-90BB2DB96D5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A15BDA-C61E-F844-80B3-FD3522D472C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12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B7930B-FAEB-D64D-92D0-E61C8846B71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FFBA3D0-E4F6-4C4D-9844-4252D5B8ECD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E69197-5B40-744B-BF82-0ECB49861F2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14DC80-6DD9-684F-8880-036AE981C0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omic Sans MS" charset="0"/>
                <a:ea typeface="ＭＳ Ｐゴシック" charset="-128"/>
              </a:rPr>
              <a:t>Add synchronization  to critical sections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immutable objects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thread safe wrapper if you want reusability</a:t>
            </a:r>
          </a:p>
          <a:p>
            <a:pPr lvl="1"/>
            <a:r>
              <a:rPr lang="en-US" altLang="x-none">
                <a:latin typeface="Comic Sans MS" charset="0"/>
                <a:ea typeface="ＭＳ Ｐゴシック" charset="-128"/>
              </a:rPr>
              <a:t>E.g., SafeServerSocket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FADB63-5E40-FB4C-BCA8-EEEF1B43EB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CC5FCAA-EEFD-5B43-B4F9-3E21FB09FED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3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6E89B1-15E2-1D40-8C37-327A206FBA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1E95CAC-73BA-CA49-B0EA-3D33032762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43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D83D6AC-4543-BD43-82D2-38972768E7F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8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4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2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5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9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02D4-0670-9249-93F7-98E3B08BE1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38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993-7A2A-654C-843C-A1E24E4D1B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1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D5E9-6788-2D4D-85FA-D44C1257A9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5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C85934-0B9E-6042-BC91-F629845DBF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28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8EADC-5E86-CD40-ACF6-94011AF4A0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0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871B9-58C6-9440-9839-891E4217DA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216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0619F5-B39B-A34F-8DDC-90EED5FACE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8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70F89-D3C5-174A-B545-92C90F9DDD5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728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D2D73-3A1C-B344-BDC3-755A3CC5A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610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8BD12-EC5E-7941-8CD4-95DE33E210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2742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7362C-7602-2D4B-8212-FE56DCC5B8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8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5B43-780A-DD4E-AA6B-4608E7B62A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36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5BA624-FF53-944C-98B2-47ED0D8F2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00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DAA90-8C91-D540-93A7-D9F61AEA61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501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9FB341-5110-C84E-8FDF-63B7579C198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0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CFD8D-69F1-E349-B644-21EFFD58C9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49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446EA-FDB5-6D40-AF09-3877E11D70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2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8DE5-85B4-0C41-8BA2-EC10125DE5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8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A79FF-226B-5242-9552-4C5BB835B7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73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FC13B-3BE6-6541-B907-CDEB7ECEF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A3C05-B0F0-1444-B10B-65911C70F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4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EF651-BA96-4F48-94E8-A093F749BD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2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00DCE-B351-7540-9ECF-B3E5B0E8A94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4" r:id="rId1"/>
    <p:sldLayoutId id="2147487495" r:id="rId2"/>
    <p:sldLayoutId id="2147487496" r:id="rId3"/>
    <p:sldLayoutId id="2147487497" r:id="rId4"/>
    <p:sldLayoutId id="2147487498" r:id="rId5"/>
    <p:sldLayoutId id="2147487499" r:id="rId6"/>
    <p:sldLayoutId id="2147487500" r:id="rId7"/>
    <p:sldLayoutId id="2147487501" r:id="rId8"/>
    <p:sldLayoutId id="2147487502" r:id="rId9"/>
    <p:sldLayoutId id="2147487503" r:id="rId10"/>
    <p:sldLayoutId id="21474875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7E178DD9-51B9-104A-85F5-02E4190CA62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5" r:id="rId1"/>
    <p:sldLayoutId id="2147487506" r:id="rId2"/>
    <p:sldLayoutId id="2147487507" r:id="rId3"/>
    <p:sldLayoutId id="2147487508" r:id="rId4"/>
    <p:sldLayoutId id="2147487509" r:id="rId5"/>
    <p:sldLayoutId id="2147487510" r:id="rId6"/>
    <p:sldLayoutId id="2147487511" r:id="rId7"/>
    <p:sldLayoutId id="2147487512" r:id="rId8"/>
    <p:sldLayoutId id="2147487513" r:id="rId9"/>
    <p:sldLayoutId id="2147487514" r:id="rId10"/>
    <p:sldLayoutId id="2147487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net/ServerSocket.html#setSocketFactory%28java.net.SocketImplFactory%29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>
                <a:ea typeface="ＭＳ Ｐゴシック" charset="-128"/>
              </a:rPr>
              <a:t>Network Applications: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High-performance Server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B8C91-D0BC-944B-A8AF-0EA86E08190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B1AB34-E43E-D24B-84A5-658D2012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3292926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8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31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364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291380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36395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62FD513-E06E-B142-8CF4-719BF475553A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  <p:extLst>
      <p:ext uri="{BB962C8B-B14F-4D97-AF65-F5344CB8AC3E}">
        <p14:creationId xmlns:p14="http://schemas.microsoft.com/office/powerpoint/2010/main" val="31452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11453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4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Recall: </a:t>
            </a:r>
            <a:r>
              <a:rPr lang="en-US" altLang="zh-CN" dirty="0">
                <a:ea typeface="ＭＳ Ｐゴシック" charset="-128"/>
              </a:rPr>
              <a:t>Little’s Law (1961)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1D96-8985-1044-BA57-67F1F1AE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CCB560-3437-604A-A77C-3E3E2D198F68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Thread pool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Using a Fixed Set of Threads (Thread Pool)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issue: how to distribute the requests from the welcome socket to the thread workers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DC373-B024-6742-8630-08848FEA787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025775" y="3552825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335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13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0700" y="53403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6088" name="Straight Connector 23"/>
          <p:cNvCxnSpPr>
            <a:cxnSpLocks noChangeShapeType="1"/>
          </p:cNvCxnSpPr>
          <p:nvPr/>
        </p:nvCxnSpPr>
        <p:spPr bwMode="auto">
          <a:xfrm>
            <a:off x="4457700" y="55689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dirty="0"/>
              <a:t>Assignment Three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Due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Exam 1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B5B43-780A-DD4E-AA6B-4608E7B62AD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888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Design 1: Threads Share Access to the welcomeSocket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14D0BC-2B17-2645-B39F-EC9C799A1D5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1828800"/>
            <a:ext cx="7543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welcomeSocket.accept();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429000" y="44196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0" y="58674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8136" name="Straight Arrow Connector 10"/>
          <p:cNvCxnSpPr>
            <a:cxnSpLocks noChangeShapeType="1"/>
            <a:stCxn id="7" idx="0"/>
            <a:endCxn id="48132" idx="3"/>
          </p:cNvCxnSpPr>
          <p:nvPr/>
        </p:nvCxnSpPr>
        <p:spPr bwMode="auto">
          <a:xfrm rot="5400000" flipH="1" flipV="1">
            <a:off x="2764632" y="4836318"/>
            <a:ext cx="590550" cy="131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Straight Arrow Connector 12"/>
          <p:cNvCxnSpPr>
            <a:cxnSpLocks noChangeShapeType="1"/>
            <a:stCxn id="8" idx="0"/>
            <a:endCxn id="48132" idx="4"/>
          </p:cNvCxnSpPr>
          <p:nvPr/>
        </p:nvCxnSpPr>
        <p:spPr bwMode="auto">
          <a:xfrm rot="5400000" flipH="1" flipV="1">
            <a:off x="3905250" y="527685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4"/>
          <p:cNvCxnSpPr>
            <a:cxnSpLocks noChangeShapeType="1"/>
            <a:stCxn id="9" idx="0"/>
            <a:endCxn id="48132" idx="5"/>
          </p:cNvCxnSpPr>
          <p:nvPr/>
        </p:nvCxnSpPr>
        <p:spPr bwMode="auto">
          <a:xfrm rot="16200000" flipV="1">
            <a:off x="5560219" y="4760119"/>
            <a:ext cx="666750" cy="154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Connector 23"/>
          <p:cNvCxnSpPr>
            <a:cxnSpLocks noChangeShapeType="1"/>
          </p:cNvCxnSpPr>
          <p:nvPr/>
        </p:nvCxnSpPr>
        <p:spPr bwMode="auto">
          <a:xfrm>
            <a:off x="4953000" y="609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629400" y="41148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C99C95-185A-864D-95F9-3F2955EA40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50183" name="Straight Arrow Connector 8"/>
          <p:cNvCxnSpPr>
            <a:cxnSpLocks noChangeShapeType="1"/>
            <a:endCxn id="50179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Straight Arrow Connector 9"/>
          <p:cNvCxnSpPr>
            <a:cxnSpLocks noChangeShapeType="1"/>
            <a:stCxn id="7" idx="0"/>
            <a:endCxn id="50188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0"/>
          <p:cNvCxnSpPr>
            <a:cxnSpLocks noChangeShapeType="1"/>
            <a:stCxn id="8" idx="0"/>
            <a:endCxn id="50188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50188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50189" name="Straight Arrow Connector 27"/>
          <p:cNvCxnSpPr>
            <a:cxnSpLocks noChangeShapeType="1"/>
            <a:stCxn id="18" idx="0"/>
            <a:endCxn id="50188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Arrow Connector 31"/>
          <p:cNvCxnSpPr>
            <a:cxnSpLocks noChangeShapeType="1"/>
            <a:stCxn id="6" idx="2"/>
            <a:endCxn id="50188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2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609600" y="58674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Common Issues Facing Designs 1 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Both designs involve multiple threads modifying the same data concurrently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2: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original </a:t>
            </a:r>
            <a:r>
              <a:rPr lang="en-US" altLang="x-none" dirty="0" err="1">
                <a:ea typeface="ＭＳ Ｐゴシック" charset="-128"/>
              </a:rPr>
              <a:t>TCPServerMT</a:t>
            </a:r>
            <a:r>
              <a:rPr lang="en-US" altLang="x-none" dirty="0">
                <a:ea typeface="ＭＳ Ｐゴシック" charset="-128"/>
              </a:rPr>
              <a:t>, do we have multiple threads modifying the same data concurrently?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C448A5-2A6E-4446-A2F2-FA0946FC77A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6209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welcomeSocket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30480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Concurrency and Shared Data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Concurrency is easy if threads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interact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thread does its own thing, ignoring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Typically, however, threads need to communicate/coordinate with each other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Communication/coordination among threads is often done by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shared</a:t>
            </a:r>
            <a:r>
              <a:rPr lang="en-US" altLang="x-none" i="1" dirty="0">
                <a:ea typeface="ＭＳ Ｐゴシック" charset="-128"/>
              </a:rPr>
              <a:t> data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9B1D9E-7569-3E4E-9C38-ED2C2CA4FE0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public class ShareExample extends Thread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private static int cnt = 0; // shared state, count </a:t>
            </a:r>
            <a:b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                            // total increases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void run()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int y = cnt;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cnt = y + 1;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endParaRPr lang="en-US" altLang="x-none" sz="18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static void main(String args[])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t1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t2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t1.start();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t2.start();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Thread.sleep(1000);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System.out.println(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cnt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 + cnt);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1B8FE7-A7AA-1443-A88E-E7F19109C6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6477000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Q: What is the result of the program?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>
                <a:ea typeface="ＭＳ Ｐゴシック" charset="-128"/>
              </a:rPr>
              <a:t>What if we add a println: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int y = cnt;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System.out.println(</a:t>
            </a:r>
            <a:r>
              <a:rPr lang="ja-JP" altLang="en-US">
                <a:latin typeface="Courier New" charset="0"/>
                <a:ea typeface="ＭＳ Ｐゴシック" charset="-128"/>
              </a:rPr>
              <a:t>“</a:t>
            </a:r>
            <a:r>
              <a:rPr lang="en-US" altLang="ja-JP">
                <a:latin typeface="Courier New" charset="0"/>
                <a:ea typeface="ＭＳ Ｐゴシック" charset="-128"/>
              </a:rPr>
              <a:t>Calculating…</a:t>
            </a:r>
            <a:r>
              <a:rPr lang="ja-JP" altLang="en-US">
                <a:latin typeface="Courier New" charset="0"/>
                <a:ea typeface="ＭＳ Ｐゴシック" charset="-128"/>
              </a:rPr>
              <a:t>”</a:t>
            </a:r>
            <a:r>
              <a:rPr lang="en-US" altLang="ja-JP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ZapfDingbats" charset="0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 cnt = y + 1;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FEFEFD-2E85-334F-A185-5F5E7184F49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Happened?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was preempted in the middle of an operation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operations from reading to writing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ea typeface="ＭＳ Ｐゴシック" charset="-128"/>
              </a:rPr>
              <a:t> should be </a:t>
            </a:r>
            <a:r>
              <a:rPr lang="en-US" altLang="x-none" i="1" dirty="0">
                <a:solidFill>
                  <a:srgbClr val="800000"/>
                </a:solidFill>
                <a:ea typeface="ＭＳ Ｐゴシック" charset="-128"/>
              </a:rPr>
              <a:t>atomic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with no interference access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from other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But the scheduler interleaves threads and caused 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race condition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Such bugs can be extremely hard to reproduce, and also hard to debug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E19DC4-8648-CF4A-A831-D35111CCD3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Refers to mechanisms allowing a programmer to control the execution order of some operations across different threads in a concurrent program.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use Java as an example to see synchronization mechanisms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We'll look at locks first.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1C087-4427-AD42-B3AB-80BEAA05862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 (1.5)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Only one thread can hold a lock at once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Other threads that try to acquire it </a:t>
            </a:r>
            <a:r>
              <a:rPr lang="en-US" sz="2000" i="1" dirty="0">
                <a:ea typeface="+mn-ea"/>
                <a:cs typeface="+mn-cs"/>
              </a:rPr>
              <a:t>block (or become </a:t>
            </a:r>
            <a:r>
              <a:rPr lang="en-US" sz="2000" dirty="0">
                <a:ea typeface="+mn-ea"/>
                <a:cs typeface="+mn-cs"/>
              </a:rPr>
              <a:t>suspended) until the lock becomes available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i="1" dirty="0">
                <a:ea typeface="+mn-ea"/>
                <a:cs typeface="+mn-cs"/>
              </a:rPr>
              <a:t>Reentrant lock can be reacquired by same thread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As many times as desired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 other thread may acquire a lock until it has been released the same number of times that it has been acquired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Do not worry about the reentrant perspective, consider it a lock</a:t>
            </a:r>
            <a:endParaRPr lang="en-US" sz="1800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9350C3-2793-9646-9A75-B226616791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1674813"/>
            <a:ext cx="60960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interface Lock {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unlock();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... /* Some more stuff, also */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ReentrantLock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Fixing the </a:t>
            </a:r>
            <a:r>
              <a:rPr lang="en-US" altLang="x-none" dirty="0" err="1">
                <a:ea typeface="ＭＳ Ｐゴシック" charset="-128"/>
              </a:rPr>
              <a:t>ShareExample.java</a:t>
            </a:r>
            <a:r>
              <a:rPr lang="en-US" altLang="x-none" dirty="0">
                <a:ea typeface="ＭＳ Ｐゴシック" charset="-128"/>
              </a:rPr>
              <a:t> problem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FBB159C-25A4-244B-9549-2DF6F301E3C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667000"/>
            <a:ext cx="6781800" cy="369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import java.util.concurrent.locks.*;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public class ShareExample extends Thread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private static int cnt = 0;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static Lock lock = new ReentrantLock();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public void run()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int y =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cnt = y + 1;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291DA5-DB3B-534C-9772-7FA5EF8C3834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 Latency of Basic HTTP/1.0</a:t>
            </a:r>
            <a:endParaRPr lang="en-US" altLang="x-none" sz="4400" dirty="0">
              <a:ea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recommended to use the following pattern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50EC77-8CD1-2A4F-B768-0DCB1B8C1B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743200"/>
            <a:ext cx="6781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try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// processing body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} finally {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   lock.unlock();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</a:t>
            </a:r>
            <a:r>
              <a:rPr lang="en-US" altLang="x-none">
                <a:latin typeface="Courier New" charset="0"/>
                <a:ea typeface="ＭＳ Ｐゴシック" charset="-128"/>
              </a:rPr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This pattern is really common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ea typeface="+mn-ea"/>
                <a:cs typeface="+mn-cs"/>
              </a:rPr>
              <a:t>Acquire lock, do something, release lock after we are done,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under any circumstances,  even if exception was raised, the method returned in the middle, etc.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Java has a language construct for this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synchronized 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obj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) { 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body }</a:t>
            </a:r>
          </a:p>
          <a:p>
            <a:pPr lvl="2">
              <a:buFont typeface="ZapfDingbats" pitchFamily="82" charset="2"/>
              <a:buChar char="r"/>
              <a:defRPr/>
            </a:pPr>
            <a:r>
              <a:rPr lang="en-US" sz="1600" dirty="0">
                <a:ea typeface="+mn-ea"/>
                <a:cs typeface="+mn-cs"/>
              </a:rPr>
              <a:t>Utilize the design that every Java object has its own </a:t>
            </a:r>
            <a:r>
              <a:rPr lang="en-US" sz="1600" dirty="0">
                <a:solidFill>
                  <a:srgbClr val="C00000"/>
                </a:solidFill>
              </a:rPr>
              <a:t>implicitly lock</a:t>
            </a:r>
            <a:r>
              <a:rPr lang="en-US" sz="1600" dirty="0"/>
              <a:t> object, also called the </a:t>
            </a:r>
            <a:r>
              <a:rPr lang="en-US" sz="1600" dirty="0">
                <a:solidFill>
                  <a:srgbClr val="C00000"/>
                </a:solidFill>
              </a:rPr>
              <a:t>intrinsic lock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monitor lock</a:t>
            </a:r>
            <a:r>
              <a:rPr lang="en-US" sz="1600" dirty="0"/>
              <a:t> or simply </a:t>
            </a:r>
            <a:r>
              <a:rPr lang="en-US" sz="1600" dirty="0">
                <a:solidFill>
                  <a:srgbClr val="C00000"/>
                </a:solidFill>
              </a:rPr>
              <a:t>monitor</a:t>
            </a:r>
            <a:endParaRPr lang="en-US" sz="1600" dirty="0">
              <a:solidFill>
                <a:srgbClr val="C00000"/>
              </a:solidFill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Obtains the lock associated with </a:t>
            </a:r>
            <a:r>
              <a:rPr lang="en-US" sz="1600" b="1" dirty="0" err="1">
                <a:ea typeface="+mn-ea"/>
                <a:cs typeface="+mn-cs"/>
              </a:rPr>
              <a:t>obj</a:t>
            </a:r>
            <a:endParaRPr lang="en-US" sz="1600" b="1" dirty="0"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Executes </a:t>
            </a:r>
            <a:r>
              <a:rPr lang="en-US" sz="1600" b="1" i="1" dirty="0">
                <a:ea typeface="+mn-ea"/>
                <a:cs typeface="+mn-cs"/>
              </a:rPr>
              <a:t>body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Release lock when scope is exited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Even in cases of exception or method return</a:t>
            </a:r>
            <a:endParaRPr lang="en-US" sz="1600" dirty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183531-8E9D-F848-BD1F-314996003C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7772400" cy="3048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An object and its associated lock are different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Holding the lock on an object does not affect what you can do with that object in any way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latin typeface="Courier New" charset="0"/>
                <a:ea typeface="ＭＳ Ｐゴシック" charset="-128"/>
              </a:rPr>
              <a:t>synchronized(o) { ... } // acquires lock named 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(); // someone else can call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o.x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= 3; // someone else can read and write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fields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9E6CD3-1E86-3F4D-88D6-BFE798DDF4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18288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95800" y="19050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7772400" cy="16764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A program can often use </a:t>
            </a:r>
            <a:r>
              <a:rPr lang="en-US" dirty="0">
                <a:latin typeface="Courier New"/>
                <a:ea typeface="+mn-ea"/>
                <a:cs typeface="Courier New"/>
              </a:rPr>
              <a:t>this</a:t>
            </a:r>
            <a:r>
              <a:rPr lang="en-US" dirty="0">
                <a:ea typeface="+mn-ea"/>
                <a:cs typeface="+mn-cs"/>
              </a:rPr>
              <a:t> as the object to lock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dirty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6FBEC0-ED14-F14C-8E75-C7F5FBA6ABF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1676400"/>
            <a:ext cx="4191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91200"/>
            <a:ext cx="7772400" cy="10668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sz="1800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C8F4BA-84AF-864E-957F-7F1BF125C14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524000"/>
            <a:ext cx="4191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static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dec()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cnt--;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dec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c.dec();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06C8FB-CFEA-0647-BBDF-AFE87C3A25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You would not need the lock for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if Java were to label the call as thread safe (synchronized)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 reason Java does not specify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as thread safe is that one could register your own socket implementation with </a:t>
            </a:r>
            <a:r>
              <a:rPr lang="en-US" altLang="x-none" sz="2400" dirty="0">
                <a:ea typeface="ＭＳ Ｐゴシック" charset="-128"/>
                <a:hlinkClick r:id="rId3"/>
              </a:rPr>
              <a:t>ServerSocket.setSocketFactory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Always consider thread safety in your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a resource is shared through concurrent read/write, write/write), consider thread-safe issues.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F2088-8758-C243-8129-7FE76DCBC84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not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37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Synchronized method invocations generally are going to be slower than non-synchronized method invocations </a:t>
            </a:r>
          </a:p>
          <a:p>
            <a:pPr lvl="1"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Synchronization gives rise to the possibility of deadlock, a severe performance problem in which your program appears to hang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58B5AA-04FB-644C-B2CF-8602B4DE3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2679"/>
              </p:ext>
            </p:extLst>
          </p:nvPr>
        </p:nvGraphicFramePr>
        <p:xfrm>
          <a:off x="990600" y="25908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(ms; 5,000,000</a:t>
                      </a:r>
                      <a:r>
                        <a:rPr lang="en-US" baseline="0" dirty="0"/>
                        <a:t> exec)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no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on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89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 and 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529637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Recap: Substantial Efforts to Speedup HTTP/1.0</a:t>
            </a: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30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6ECD78-D262-8547-B962-4AA680C3455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87047" name="Straight Arrow Connector 8"/>
          <p:cNvCxnSpPr>
            <a:cxnSpLocks noChangeShapeType="1"/>
            <a:endCxn id="87043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9"/>
          <p:cNvCxnSpPr>
            <a:cxnSpLocks noChangeShapeType="1"/>
            <a:stCxn id="7" idx="0"/>
            <a:endCxn id="87052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Straight Arrow Connector 10"/>
          <p:cNvCxnSpPr>
            <a:cxnSpLocks noChangeShapeType="1"/>
            <a:stCxn id="8" idx="0"/>
            <a:endCxn id="87052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0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7052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87053" name="Straight Arrow Connector 27"/>
          <p:cNvCxnSpPr>
            <a:cxnSpLocks noChangeShapeType="1"/>
            <a:stCxn id="18" idx="0"/>
            <a:endCxn id="87052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Straight Arrow Connector 31"/>
          <p:cNvCxnSpPr>
            <a:cxnSpLocks noChangeShapeType="1"/>
            <a:stCxn id="6" idx="2"/>
            <a:endCxn id="87052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5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7056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5903913"/>
            <a:ext cx="3425825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How to turn it into</a:t>
            </a:r>
            <a:b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</a:b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working code?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3CCFF2-2117-8647-986E-49495A43981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34"/>
          <p:cNvSpPr>
            <a:spLocks noChangeArrowheads="1"/>
          </p:cNvSpPr>
          <p:nvPr/>
        </p:nvSpPr>
        <p:spPr bwMode="auto">
          <a:xfrm>
            <a:off x="1524000" y="43434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9092" name="Rectangle 34"/>
          <p:cNvSpPr>
            <a:spLocks noChangeArrowheads="1"/>
          </p:cNvSpPr>
          <p:nvPr/>
        </p:nvSpPr>
        <p:spPr bwMode="auto">
          <a:xfrm>
            <a:off x="1447800" y="16764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733800" y="3657600"/>
            <a:ext cx="5334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98A9FA-B020-AE47-84F6-63E94DE3B1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66925" y="2895600"/>
            <a:ext cx="6742113" cy="3478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while (myConn==null)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     synchronize(Q)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if (!Q.isEmpty())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   myConn = (Socket) Q.remove();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91140" name="Rectangle 35"/>
          <p:cNvSpPr>
            <a:spLocks noChangeArrowheads="1"/>
          </p:cNvSpPr>
          <p:nvPr/>
        </p:nvSpPr>
        <p:spPr bwMode="auto">
          <a:xfrm>
            <a:off x="2514600" y="228600"/>
            <a:ext cx="594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876800" y="25908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69F122-C617-CD49-A43D-CD25BF8CE6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 of ShareQ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9828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011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709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81014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3284</Words>
  <Application>Microsoft Macintosh PowerPoint</Application>
  <PresentationFormat>On-screen Show (4:3)</PresentationFormat>
  <Paragraphs>571</Paragraphs>
  <Slides>54</Slides>
  <Notes>52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Default Design</vt:lpstr>
      <vt:lpstr>3_Default Design</vt:lpstr>
      <vt:lpstr>Equation</vt:lpstr>
      <vt:lpstr>Network Applications: High-performance Server Design</vt:lpstr>
      <vt:lpstr>Outline</vt:lpstr>
      <vt:lpstr>Admin</vt:lpstr>
      <vt:lpstr>Recap: Latency of Basic HTTP/1.0</vt:lpstr>
      <vt:lpstr>Recap: Substantial Efforts to Speedup HTTP/1.0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Recall: Little’s Law (1961)</vt:lpstr>
      <vt:lpstr>Little’s Law: Proof</vt:lpstr>
      <vt:lpstr>Discussion: How to Address the Issue</vt:lpstr>
      <vt:lpstr>Outline</vt:lpstr>
      <vt:lpstr>Using a Fixed Set of Threads (Thread Pool)</vt:lpstr>
      <vt:lpstr>Design 1: Threads Share Access to the welcomeSocket</vt:lpstr>
      <vt:lpstr>Design 2: Producer/Consumer</vt:lpstr>
      <vt:lpstr>Common Issues Facing Designs 1 and 2</vt:lpstr>
      <vt:lpstr>Concurrency and Shared Data</vt:lpstr>
      <vt:lpstr>Simple Example</vt:lpstr>
      <vt:lpstr>Simple Example</vt:lpstr>
      <vt:lpstr>What Happened?</vt:lpstr>
      <vt:lpstr>Synchronization</vt:lpstr>
      <vt:lpstr>Java Lock (1.5)</vt:lpstr>
      <vt:lpstr>Java Lock</vt:lpstr>
      <vt:lpstr>Java Lock</vt:lpstr>
      <vt:lpstr>Java synchronized</vt:lpstr>
      <vt:lpstr>Discussion</vt:lpstr>
      <vt:lpstr>Synchronization on this</vt:lpstr>
      <vt:lpstr>Synchronization on this</vt:lpstr>
      <vt:lpstr>Example</vt:lpstr>
      <vt:lpstr>Discussion</vt:lpstr>
      <vt:lpstr>Why not Synchronization</vt:lpstr>
      <vt:lpstr>Synchronization Overhead</vt:lpstr>
      <vt:lpstr>Synchronization Overhead</vt:lpstr>
      <vt:lpstr>Design 2: Producer/Consumer</vt:lpstr>
      <vt:lpstr>Main</vt:lpstr>
      <vt:lpstr>Worker</vt:lpstr>
      <vt:lpstr>Example</vt:lpstr>
      <vt:lpstr>Problem of ShareQ Design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535</cp:revision>
  <cp:lastPrinted>2017-10-03T16:27:08Z</cp:lastPrinted>
  <dcterms:created xsi:type="dcterms:W3CDTF">1999-10-08T19:08:27Z</dcterms:created>
  <dcterms:modified xsi:type="dcterms:W3CDTF">2022-10-12T15:02:47Z</dcterms:modified>
  <cp:category/>
</cp:coreProperties>
</file>