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5943" r:id="rId2"/>
    <p:sldMasterId id="2147487229" r:id="rId3"/>
  </p:sldMasterIdLst>
  <p:notesMasterIdLst>
    <p:notesMasterId r:id="rId112"/>
  </p:notesMasterIdLst>
  <p:handoutMasterIdLst>
    <p:handoutMasterId r:id="rId113"/>
  </p:handoutMasterIdLst>
  <p:sldIdLst>
    <p:sldId id="784" r:id="rId4"/>
    <p:sldId id="1119" r:id="rId5"/>
    <p:sldId id="708" r:id="rId6"/>
    <p:sldId id="1041" r:id="rId7"/>
    <p:sldId id="1160" r:id="rId8"/>
    <p:sldId id="900" r:id="rId9"/>
    <p:sldId id="901" r:id="rId10"/>
    <p:sldId id="902" r:id="rId11"/>
    <p:sldId id="903" r:id="rId12"/>
    <p:sldId id="904" r:id="rId13"/>
    <p:sldId id="1062" r:id="rId14"/>
    <p:sldId id="906" r:id="rId15"/>
    <p:sldId id="907" r:id="rId16"/>
    <p:sldId id="908" r:id="rId17"/>
    <p:sldId id="909" r:id="rId18"/>
    <p:sldId id="1162" r:id="rId19"/>
    <p:sldId id="911" r:id="rId20"/>
    <p:sldId id="995" r:id="rId21"/>
    <p:sldId id="912" r:id="rId22"/>
    <p:sldId id="913" r:id="rId23"/>
    <p:sldId id="914" r:id="rId24"/>
    <p:sldId id="996" r:id="rId25"/>
    <p:sldId id="997" r:id="rId26"/>
    <p:sldId id="998" r:id="rId27"/>
    <p:sldId id="999" r:id="rId28"/>
    <p:sldId id="1002" r:id="rId29"/>
    <p:sldId id="1023" r:id="rId30"/>
    <p:sldId id="1005" r:id="rId31"/>
    <p:sldId id="1006" r:id="rId32"/>
    <p:sldId id="1008" r:id="rId33"/>
    <p:sldId id="1070" r:id="rId34"/>
    <p:sldId id="1085" r:id="rId35"/>
    <p:sldId id="1071" r:id="rId36"/>
    <p:sldId id="1074" r:id="rId37"/>
    <p:sldId id="1154" r:id="rId38"/>
    <p:sldId id="1076" r:id="rId39"/>
    <p:sldId id="1077" r:id="rId40"/>
    <p:sldId id="1078" r:id="rId41"/>
    <p:sldId id="1079" r:id="rId42"/>
    <p:sldId id="1080" r:id="rId43"/>
    <p:sldId id="1081" r:id="rId44"/>
    <p:sldId id="1082" r:id="rId45"/>
    <p:sldId id="1083" r:id="rId46"/>
    <p:sldId id="1084" r:id="rId47"/>
    <p:sldId id="1156" r:id="rId48"/>
    <p:sldId id="1151" r:id="rId49"/>
    <p:sldId id="1089" r:id="rId50"/>
    <p:sldId id="1090" r:id="rId51"/>
    <p:sldId id="1091" r:id="rId52"/>
    <p:sldId id="1092" r:id="rId53"/>
    <p:sldId id="1093" r:id="rId54"/>
    <p:sldId id="1094" r:id="rId55"/>
    <p:sldId id="1095" r:id="rId56"/>
    <p:sldId id="1096" r:id="rId57"/>
    <p:sldId id="1097" r:id="rId58"/>
    <p:sldId id="1099" r:id="rId59"/>
    <p:sldId id="1098" r:id="rId60"/>
    <p:sldId id="1100" r:id="rId61"/>
    <p:sldId id="1101" r:id="rId62"/>
    <p:sldId id="1102" r:id="rId63"/>
    <p:sldId id="1103" r:id="rId64"/>
    <p:sldId id="1104" r:id="rId65"/>
    <p:sldId id="1105" r:id="rId66"/>
    <p:sldId id="1106" r:id="rId67"/>
    <p:sldId id="1107" r:id="rId68"/>
    <p:sldId id="1108" r:id="rId69"/>
    <p:sldId id="1109" r:id="rId70"/>
    <p:sldId id="1110" r:id="rId71"/>
    <p:sldId id="1157" r:id="rId72"/>
    <p:sldId id="1112" r:id="rId73"/>
    <p:sldId id="1113" r:id="rId74"/>
    <p:sldId id="1114" r:id="rId75"/>
    <p:sldId id="1115" r:id="rId76"/>
    <p:sldId id="1116" r:id="rId77"/>
    <p:sldId id="1117" r:id="rId78"/>
    <p:sldId id="1118" r:id="rId79"/>
    <p:sldId id="1263" r:id="rId80"/>
    <p:sldId id="1120" r:id="rId81"/>
    <p:sldId id="1121" r:id="rId82"/>
    <p:sldId id="1122" r:id="rId83"/>
    <p:sldId id="1264" r:id="rId84"/>
    <p:sldId id="1265" r:id="rId85"/>
    <p:sldId id="1266" r:id="rId86"/>
    <p:sldId id="1128" r:id="rId87"/>
    <p:sldId id="1127" r:id="rId88"/>
    <p:sldId id="1158" r:id="rId89"/>
    <p:sldId id="1267" r:id="rId90"/>
    <p:sldId id="1130" r:id="rId91"/>
    <p:sldId id="1268" r:id="rId92"/>
    <p:sldId id="1132" r:id="rId93"/>
    <p:sldId id="1269" r:id="rId94"/>
    <p:sldId id="1270" r:id="rId95"/>
    <p:sldId id="1271" r:id="rId96"/>
    <p:sldId id="1272" r:id="rId97"/>
    <p:sldId id="1137" r:id="rId98"/>
    <p:sldId id="1273" r:id="rId99"/>
    <p:sldId id="1139" r:id="rId100"/>
    <p:sldId id="1140" r:id="rId101"/>
    <p:sldId id="1274" r:id="rId102"/>
    <p:sldId id="1275" r:id="rId103"/>
    <p:sldId id="1276" r:id="rId104"/>
    <p:sldId id="1277" r:id="rId105"/>
    <p:sldId id="1278" r:id="rId106"/>
    <p:sldId id="1146" r:id="rId107"/>
    <p:sldId id="1147" r:id="rId108"/>
    <p:sldId id="1279" r:id="rId109"/>
    <p:sldId id="1149" r:id="rId110"/>
    <p:sldId id="1125" r:id="rId111"/>
  </p:sldIdLst>
  <p:sldSz cx="9144000" cy="6858000" type="screen4x3"/>
  <p:notesSz cx="7315200" cy="9601200"/>
  <p:defaultTextStyle>
    <a:defPPr>
      <a:defRPr lang="en-US"/>
    </a:defPPr>
    <a:lvl1pPr algn="l" defTabSz="912813" rtl="0" fontAlgn="base">
      <a:spcBef>
        <a:spcPct val="0"/>
      </a:spcBef>
      <a:spcAft>
        <a:spcPct val="0"/>
      </a:spcAft>
      <a:defRPr sz="2400" kern="1200">
        <a:solidFill>
          <a:schemeClr val="tx1"/>
        </a:solidFill>
        <a:latin typeface="Arial" charset="0"/>
        <a:ea typeface="ＭＳ Ｐゴシック" charset="-128"/>
        <a:cs typeface="+mn-cs"/>
      </a:defRPr>
    </a:lvl1pPr>
    <a:lvl2pPr marL="4556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2pPr>
    <a:lvl3pPr marL="912813" indent="1588" algn="l" defTabSz="912813" rtl="0" fontAlgn="base">
      <a:spcBef>
        <a:spcPct val="0"/>
      </a:spcBef>
      <a:spcAft>
        <a:spcPct val="0"/>
      </a:spcAft>
      <a:defRPr sz="2400" kern="1200">
        <a:solidFill>
          <a:schemeClr val="tx1"/>
        </a:solidFill>
        <a:latin typeface="Arial" charset="0"/>
        <a:ea typeface="ＭＳ Ｐゴシック" charset="-128"/>
        <a:cs typeface="+mn-cs"/>
      </a:defRPr>
    </a:lvl3pPr>
    <a:lvl4pPr marL="13684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4pPr>
    <a:lvl5pPr marL="1825625" indent="3175" algn="l" defTabSz="912813"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61"/>
    <p:restoredTop sz="96638"/>
  </p:normalViewPr>
  <p:slideViewPr>
    <p:cSldViewPr>
      <p:cViewPr varScale="1">
        <p:scale>
          <a:sx n="141" d="100"/>
          <a:sy n="141" d="100"/>
        </p:scale>
        <p:origin x="1208" y="184"/>
      </p:cViewPr>
      <p:guideLst>
        <p:guide orient="horz" pos="2160"/>
        <p:guide pos="2880"/>
      </p:guideLst>
    </p:cSldViewPr>
  </p:slideViewPr>
  <p:notesTextViewPr>
    <p:cViewPr>
      <p:scale>
        <a:sx n="100" d="100"/>
        <a:sy n="100" d="100"/>
      </p:scale>
      <p:origin x="0" y="0"/>
    </p:cViewPr>
  </p:notesTextViewPr>
  <p:sorterViewPr>
    <p:cViewPr>
      <p:scale>
        <a:sx n="129" d="100"/>
        <a:sy n="129" d="100"/>
      </p:scale>
      <p:origin x="0" y="20192"/>
    </p:cViewPr>
  </p:sorterViewPr>
  <p:notesViewPr>
    <p:cSldViewPr>
      <p:cViewPr varScale="1">
        <p:scale>
          <a:sx n="64" d="100"/>
          <a:sy n="64" d="100"/>
        </p:scale>
        <p:origin x="-2600" y="-12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tableStyles" Target="tableStyles.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notesMaster" Target="notesMasters/notesMaster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handoutMaster" Target="handoutMasters/handoutMaster1.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59D14D91-5522-424E-AFC7-1EC38530F906}" type="datetimeFigureOut">
              <a:rPr lang="en-US" altLang="x-none"/>
              <a:pPr/>
              <a:t>10/12/22</a:t>
            </a:fld>
            <a:endParaRPr lang="en-US" altLang="x-none"/>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6F3A2A0E-90D3-D743-946F-7AAA3D3D16CB}" type="slidenum">
              <a:rPr lang="en-US" altLang="x-none"/>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fld id="{F14CCB5C-21A4-CF4F-86E9-B30DBB34E495}" type="datetimeFigureOut">
              <a:rPr lang="en-US" altLang="x-none"/>
              <a:pPr/>
              <a:t>10/12/22</a:t>
            </a:fld>
            <a:endParaRPr lang="en-US" altLang="x-none"/>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ea typeface="ＭＳ Ｐゴシック" charset="0"/>
                <a:cs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fld id="{BB07C14D-D412-6446-8EA1-7ECF0514C9D2}" type="slidenum">
              <a:rPr lang="en-US" altLang="x-none"/>
              <a:pPr/>
              <a:t>‹#›</a:t>
            </a:fld>
            <a:endParaRPr lang="en-US" altLang="x-none"/>
          </a:p>
        </p:txBody>
      </p:sp>
    </p:spTree>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6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2813"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84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5625" algn="l" defTabSz="912813"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3193" algn="l" defTabSz="913276" rtl="0" eaLnBrk="1" latinLnBrk="0" hangingPunct="1">
      <a:defRPr sz="1200" kern="1200">
        <a:solidFill>
          <a:schemeClr val="tx1"/>
        </a:solidFill>
        <a:latin typeface="+mn-lt"/>
        <a:ea typeface="+mn-ea"/>
        <a:cs typeface="+mn-cs"/>
      </a:defRPr>
    </a:lvl6pPr>
    <a:lvl7pPr marL="2739831" algn="l" defTabSz="913276" rtl="0" eaLnBrk="1" latinLnBrk="0" hangingPunct="1">
      <a:defRPr sz="1200" kern="1200">
        <a:solidFill>
          <a:schemeClr val="tx1"/>
        </a:solidFill>
        <a:latin typeface="+mn-lt"/>
        <a:ea typeface="+mn-ea"/>
        <a:cs typeface="+mn-cs"/>
      </a:defRPr>
    </a:lvl7pPr>
    <a:lvl8pPr marL="3196470" algn="l" defTabSz="913276" rtl="0" eaLnBrk="1" latinLnBrk="0" hangingPunct="1">
      <a:defRPr sz="1200" kern="1200">
        <a:solidFill>
          <a:schemeClr val="tx1"/>
        </a:solidFill>
        <a:latin typeface="+mn-lt"/>
        <a:ea typeface="+mn-ea"/>
        <a:cs typeface="+mn-cs"/>
      </a:defRPr>
    </a:lvl8pPr>
    <a:lvl9pPr marL="3653107" algn="l" defTabSz="91327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128"/>
              </a:defRPr>
            </a:lvl1pPr>
            <a:lvl2pPr marL="742950" indent="-285750" defTabSz="965200" eaLnBrk="0" hangingPunct="0">
              <a:defRPr sz="2400">
                <a:solidFill>
                  <a:schemeClr val="tx1"/>
                </a:solidFill>
                <a:latin typeface="Arial" charset="0"/>
                <a:ea typeface="ＭＳ Ｐゴシック" charset="-128"/>
              </a:defRPr>
            </a:lvl2pPr>
            <a:lvl3pPr marL="1143000" indent="-228600" defTabSz="965200" eaLnBrk="0" hangingPunct="0">
              <a:defRPr sz="2400">
                <a:solidFill>
                  <a:schemeClr val="tx1"/>
                </a:solidFill>
                <a:latin typeface="Arial" charset="0"/>
                <a:ea typeface="ＭＳ Ｐゴシック" charset="-128"/>
              </a:defRPr>
            </a:lvl3pPr>
            <a:lvl4pPr marL="1600200" indent="-228600" defTabSz="965200" eaLnBrk="0" hangingPunct="0">
              <a:defRPr sz="2400">
                <a:solidFill>
                  <a:schemeClr val="tx1"/>
                </a:solidFill>
                <a:latin typeface="Arial" charset="0"/>
                <a:ea typeface="ＭＳ Ｐゴシック" charset="-128"/>
              </a:defRPr>
            </a:lvl4pPr>
            <a:lvl5pPr marL="2057400" indent="-228600" defTabSz="965200" eaLnBrk="0" hangingPunct="0">
              <a:defRPr sz="2400">
                <a:solidFill>
                  <a:schemeClr val="tx1"/>
                </a:solidFill>
                <a:latin typeface="Arial" charset="0"/>
                <a:ea typeface="ＭＳ Ｐゴシック" charset="-128"/>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A5A342D-3F70-A947-A8C0-13869B2C1968}" type="slidenum">
              <a:rPr lang="en-US" altLang="x-none" sz="1200">
                <a:latin typeface="Times New Roman" charset="0"/>
              </a:rPr>
              <a:pPr eaLnBrk="1" hangingPunct="1"/>
              <a:t>1</a:t>
            </a:fld>
            <a:endParaRPr lang="en-US" altLang="x-none" sz="1200">
              <a:latin typeface="Times New Roman" charset="0"/>
            </a:endParaRPr>
          </a:p>
        </p:txBody>
      </p:sp>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a:ea typeface="ＭＳ Ｐゴシック" charset="-128"/>
              </a:rPr>
              <a:t>What are challenges of each component?</a:t>
            </a: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8923F73-E9BE-324B-B547-9FE9EB27AC8F}" type="slidenum">
              <a:rPr lang="en-US" altLang="x-none" sz="1300">
                <a:latin typeface="Calibri" charset="0"/>
              </a:rPr>
              <a:pPr eaLnBrk="1" hangingPunct="1"/>
              <a:t>10</a:t>
            </a:fld>
            <a:endParaRPr lang="en-US" altLang="x-none" sz="1300">
              <a:latin typeface="Calibri" charset="0"/>
            </a:endParaRPr>
          </a:p>
        </p:txBody>
      </p:sp>
    </p:spTree>
    <p:extLst>
      <p:ext uri="{BB962C8B-B14F-4D97-AF65-F5344CB8AC3E}">
        <p14:creationId xmlns:p14="http://schemas.microsoft.com/office/powerpoint/2010/main" val="426861067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68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68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F6E3A43B-8FBA-9948-8570-073FC964F34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101</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9009968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88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88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28599D1-CDAF-A44F-8971-1D7B4D29F23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102</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3532637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09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09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494F1CD-CC8E-E244-A9F8-722C0F499A49}"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103</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76144519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29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29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607A140-40B5-6543-A40B-FE22B320AD8B}"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104</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6544557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50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50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6C13133C-E3C0-954F-BD5D-686A10AE9413}"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6160099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70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70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28A8E01-C2A3-EA4B-A113-41C5C2640326}"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106</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39276570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191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191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C86537D3-82AA-8D47-86FE-B69EB53D1CE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107</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18127020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1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211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767C6B6-FA95-6949-B144-4706301C9C8C}" type="slidenum">
              <a:rPr lang="en-US" altLang="x-none" sz="1300">
                <a:solidFill>
                  <a:srgbClr val="000000"/>
                </a:solidFill>
                <a:latin typeface="Calibri" charset="0"/>
              </a:rPr>
              <a:pPr eaLnBrk="1" hangingPunct="1"/>
              <a:t>108</a:t>
            </a:fld>
            <a:endParaRPr lang="en-US" altLang="x-none" sz="1300">
              <a:solidFill>
                <a:srgbClr val="000000"/>
              </a:solidFill>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80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CE839A7-F1C7-D944-87C4-584BCFCF148E}" type="slidenum">
              <a:rPr lang="en-US" altLang="x-none" sz="1300">
                <a:latin typeface="Calibri" charset="0"/>
              </a:rPr>
              <a:pPr eaLnBrk="1" hangingPunct="1"/>
              <a:t>11</a:t>
            </a:fld>
            <a:endParaRPr lang="en-US" altLang="x-none" sz="1300">
              <a:latin typeface="Calibri" charset="0"/>
            </a:endParaRPr>
          </a:p>
        </p:txBody>
      </p:sp>
    </p:spTree>
    <p:extLst>
      <p:ext uri="{BB962C8B-B14F-4D97-AF65-F5344CB8AC3E}">
        <p14:creationId xmlns:p14="http://schemas.microsoft.com/office/powerpoint/2010/main" val="1988251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61B7C61-B91D-7F4A-8F8D-942EBD31DCFE}" type="slidenum">
              <a:rPr lang="en-US" altLang="x-none" sz="1300">
                <a:latin typeface="Calibri" charset="0"/>
              </a:rPr>
              <a:pPr eaLnBrk="1" hangingPunct="1"/>
              <a:t>12</a:t>
            </a:fld>
            <a:endParaRPr lang="en-US" altLang="x-none" sz="1300">
              <a:latin typeface="Calibri" charset="0"/>
            </a:endParaRPr>
          </a:p>
        </p:txBody>
      </p:sp>
    </p:spTree>
    <p:extLst>
      <p:ext uri="{BB962C8B-B14F-4D97-AF65-F5344CB8AC3E}">
        <p14:creationId xmlns:p14="http://schemas.microsoft.com/office/powerpoint/2010/main" val="344942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44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D1F850F-1FFE-114F-8E9C-893337BF1AE0}" type="slidenum">
              <a:rPr lang="en-US" altLang="x-none" sz="1300">
                <a:latin typeface="Calibri" charset="0"/>
              </a:rPr>
              <a:pPr eaLnBrk="1" hangingPunct="1"/>
              <a:t>13</a:t>
            </a:fld>
            <a:endParaRPr lang="en-US" altLang="x-none" sz="1300">
              <a:latin typeface="Calibri" charset="0"/>
            </a:endParaRPr>
          </a:p>
        </p:txBody>
      </p:sp>
    </p:spTree>
    <p:extLst>
      <p:ext uri="{BB962C8B-B14F-4D97-AF65-F5344CB8AC3E}">
        <p14:creationId xmlns:p14="http://schemas.microsoft.com/office/powerpoint/2010/main" val="131622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64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147CA16-FB16-6A43-8D4B-91243573682E}" type="slidenum">
              <a:rPr lang="en-US" altLang="x-none" sz="1300">
                <a:latin typeface="Calibri" charset="0"/>
              </a:rPr>
              <a:pPr eaLnBrk="1" hangingPunct="1"/>
              <a:t>14</a:t>
            </a:fld>
            <a:endParaRPr lang="en-US" altLang="x-none" sz="1300">
              <a:latin typeface="Calibri" charset="0"/>
            </a:endParaRPr>
          </a:p>
        </p:txBody>
      </p:sp>
    </p:spTree>
    <p:extLst>
      <p:ext uri="{BB962C8B-B14F-4D97-AF65-F5344CB8AC3E}">
        <p14:creationId xmlns:p14="http://schemas.microsoft.com/office/powerpoint/2010/main" val="77959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085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FEF065C-B9BC-E046-B942-5AA4FD42B974}" type="slidenum">
              <a:rPr lang="en-US" altLang="x-none" sz="1300">
                <a:latin typeface="Calibri" charset="0"/>
              </a:rPr>
              <a:pPr eaLnBrk="1" hangingPunct="1"/>
              <a:t>15</a:t>
            </a:fld>
            <a:endParaRPr lang="en-US" altLang="x-none" sz="1300">
              <a:latin typeface="Calibri" charset="0"/>
            </a:endParaRPr>
          </a:p>
        </p:txBody>
      </p:sp>
    </p:spTree>
    <p:extLst>
      <p:ext uri="{BB962C8B-B14F-4D97-AF65-F5344CB8AC3E}">
        <p14:creationId xmlns:p14="http://schemas.microsoft.com/office/powerpoint/2010/main" val="1991521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16</a:t>
            </a:fld>
            <a:endParaRPr lang="en-US" altLang="x-none" sz="1300">
              <a:latin typeface="Calibri" charset="0"/>
            </a:endParaRPr>
          </a:p>
        </p:txBody>
      </p:sp>
    </p:spTree>
    <p:extLst>
      <p:ext uri="{BB962C8B-B14F-4D97-AF65-F5344CB8AC3E}">
        <p14:creationId xmlns:p14="http://schemas.microsoft.com/office/powerpoint/2010/main" val="928879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26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26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2866549-C6CC-9D40-AA0B-E578B4B263A0}" type="slidenum">
              <a:rPr lang="en-US" altLang="x-none" sz="1300">
                <a:latin typeface="Calibri" charset="0"/>
              </a:rPr>
              <a:pPr eaLnBrk="1" hangingPunct="1"/>
              <a:t>17</a:t>
            </a:fld>
            <a:endParaRPr lang="en-US" altLang="x-none" sz="1300">
              <a:latin typeface="Calibri" charset="0"/>
            </a:endParaRPr>
          </a:p>
        </p:txBody>
      </p:sp>
    </p:spTree>
    <p:extLst>
      <p:ext uri="{BB962C8B-B14F-4D97-AF65-F5344CB8AC3E}">
        <p14:creationId xmlns:p14="http://schemas.microsoft.com/office/powerpoint/2010/main" val="1564508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46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146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D330849-0090-764B-B884-118F7A9B923A}" type="slidenum">
              <a:rPr lang="en-US" altLang="x-none" sz="1300">
                <a:latin typeface="Calibri" charset="0"/>
              </a:rPr>
              <a:pPr eaLnBrk="1" hangingPunct="1"/>
              <a:t>18</a:t>
            </a:fld>
            <a:endParaRPr lang="en-US" altLang="x-none" sz="1300">
              <a:latin typeface="Calibri" charset="0"/>
            </a:endParaRPr>
          </a:p>
        </p:txBody>
      </p:sp>
    </p:spTree>
    <p:extLst>
      <p:ext uri="{BB962C8B-B14F-4D97-AF65-F5344CB8AC3E}">
        <p14:creationId xmlns:p14="http://schemas.microsoft.com/office/powerpoint/2010/main" val="123446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67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67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2094D69-AF58-734C-A3E3-18C50A6766A2}" type="slidenum">
              <a:rPr lang="en-US" altLang="x-none" sz="1300">
                <a:latin typeface="Calibri" charset="0"/>
              </a:rPr>
              <a:pPr eaLnBrk="1" hangingPunct="1"/>
              <a:t>19</a:t>
            </a:fld>
            <a:endParaRPr lang="en-US" altLang="x-none" sz="1300">
              <a:latin typeface="Calibri" charset="0"/>
            </a:endParaRPr>
          </a:p>
        </p:txBody>
      </p:sp>
    </p:spTree>
    <p:extLst>
      <p:ext uri="{BB962C8B-B14F-4D97-AF65-F5344CB8AC3E}">
        <p14:creationId xmlns:p14="http://schemas.microsoft.com/office/powerpoint/2010/main" val="1279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39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6933CB9-7A9E-3241-B3DC-4AF9C0BEA0E1}" type="slidenum">
              <a:rPr lang="en-US" altLang="x-none" sz="1300">
                <a:solidFill>
                  <a:srgbClr val="000000"/>
                </a:solidFill>
                <a:latin typeface="Calibri" charset="0"/>
              </a:rPr>
              <a:pPr eaLnBrk="1" hangingPunct="1"/>
              <a:t>2</a:t>
            </a:fld>
            <a:endParaRPr lang="en-US" altLang="x-none" sz="1300">
              <a:solidFill>
                <a:srgbClr val="000000"/>
              </a:solidFill>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87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87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B67B2A2C-A2B6-F943-8E6E-28C942D6099C}" type="slidenum">
              <a:rPr lang="en-US" altLang="x-none" sz="1300">
                <a:latin typeface="Calibri" charset="0"/>
              </a:rPr>
              <a:pPr eaLnBrk="1" hangingPunct="1"/>
              <a:t>20</a:t>
            </a:fld>
            <a:endParaRPr lang="en-US" altLang="x-none" sz="1300">
              <a:latin typeface="Calibri" charset="0"/>
            </a:endParaRPr>
          </a:p>
        </p:txBody>
      </p:sp>
    </p:spTree>
    <p:extLst>
      <p:ext uri="{BB962C8B-B14F-4D97-AF65-F5344CB8AC3E}">
        <p14:creationId xmlns:p14="http://schemas.microsoft.com/office/powerpoint/2010/main" val="411590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08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08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C11A37-AF4C-7946-BEE9-E7ECC3C6EE4C}" type="slidenum">
              <a:rPr lang="en-US" altLang="x-none" sz="1300">
                <a:latin typeface="Calibri" charset="0"/>
              </a:rPr>
              <a:pPr eaLnBrk="1" hangingPunct="1"/>
              <a:t>21</a:t>
            </a:fld>
            <a:endParaRPr lang="en-US" altLang="x-none" sz="1300">
              <a:latin typeface="Calibri" charset="0"/>
            </a:endParaRPr>
          </a:p>
        </p:txBody>
      </p:sp>
    </p:spTree>
    <p:extLst>
      <p:ext uri="{BB962C8B-B14F-4D97-AF65-F5344CB8AC3E}">
        <p14:creationId xmlns:p14="http://schemas.microsoft.com/office/powerpoint/2010/main" val="21755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28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92DC22-A25C-684B-ACE6-EFDE06995AED}" type="slidenum">
              <a:rPr lang="en-US" altLang="x-none" sz="1300">
                <a:latin typeface="Calibri" charset="0"/>
              </a:rPr>
              <a:pPr eaLnBrk="1" hangingPunct="1"/>
              <a:t>22</a:t>
            </a:fld>
            <a:endParaRPr lang="en-US" altLang="x-none" sz="1300">
              <a:latin typeface="Calibri" charset="0"/>
            </a:endParaRPr>
          </a:p>
        </p:txBody>
      </p:sp>
    </p:spTree>
    <p:extLst>
      <p:ext uri="{BB962C8B-B14F-4D97-AF65-F5344CB8AC3E}">
        <p14:creationId xmlns:p14="http://schemas.microsoft.com/office/powerpoint/2010/main" val="1390285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49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49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11E0B94-AE67-384F-BB16-A0823C8847A5}" type="slidenum">
              <a:rPr lang="en-US" altLang="x-none" sz="1300">
                <a:latin typeface="Calibri" charset="0"/>
              </a:rPr>
              <a:pPr eaLnBrk="1" hangingPunct="1"/>
              <a:t>23</a:t>
            </a:fld>
            <a:endParaRPr lang="en-US" altLang="x-none" sz="1300">
              <a:latin typeface="Calibri" charset="0"/>
            </a:endParaRPr>
          </a:p>
        </p:txBody>
      </p:sp>
    </p:spTree>
    <p:extLst>
      <p:ext uri="{BB962C8B-B14F-4D97-AF65-F5344CB8AC3E}">
        <p14:creationId xmlns:p14="http://schemas.microsoft.com/office/powerpoint/2010/main" val="3941612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69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69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FC8D34-02B4-2E47-A514-586B3705538A}" type="slidenum">
              <a:rPr lang="en-US" altLang="x-none" sz="1300">
                <a:latin typeface="Calibri" charset="0"/>
              </a:rPr>
              <a:pPr eaLnBrk="1" hangingPunct="1"/>
              <a:t>24</a:t>
            </a:fld>
            <a:endParaRPr lang="en-US" altLang="x-none" sz="1300">
              <a:latin typeface="Calibri" charset="0"/>
            </a:endParaRPr>
          </a:p>
        </p:txBody>
      </p:sp>
    </p:spTree>
    <p:extLst>
      <p:ext uri="{BB962C8B-B14F-4D97-AF65-F5344CB8AC3E}">
        <p14:creationId xmlns:p14="http://schemas.microsoft.com/office/powerpoint/2010/main" val="3154313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290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0B41879-439C-A442-88E8-C30929C0FAC7}" type="slidenum">
              <a:rPr lang="en-US" altLang="x-none" sz="1300">
                <a:latin typeface="Calibri" charset="0"/>
              </a:rPr>
              <a:pPr eaLnBrk="1" hangingPunct="1"/>
              <a:t>25</a:t>
            </a:fld>
            <a:endParaRPr lang="en-US" altLang="x-none" sz="1300">
              <a:latin typeface="Calibri" charset="0"/>
            </a:endParaRPr>
          </a:p>
        </p:txBody>
      </p:sp>
    </p:spTree>
    <p:extLst>
      <p:ext uri="{BB962C8B-B14F-4D97-AF65-F5344CB8AC3E}">
        <p14:creationId xmlns:p14="http://schemas.microsoft.com/office/powerpoint/2010/main" val="3457825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1310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42DE280-8E35-364B-9262-892A4FBC770C}" type="slidenum">
              <a:rPr lang="en-US" altLang="x-none" sz="1300">
                <a:latin typeface="Calibri" charset="0"/>
              </a:rPr>
              <a:pPr eaLnBrk="1" hangingPunct="1"/>
              <a:t>26</a:t>
            </a:fld>
            <a:endParaRPr lang="en-US" altLang="x-none" sz="1300">
              <a:latin typeface="Calibri" charset="0"/>
            </a:endParaRPr>
          </a:p>
        </p:txBody>
      </p:sp>
    </p:spTree>
    <p:extLst>
      <p:ext uri="{BB962C8B-B14F-4D97-AF65-F5344CB8AC3E}">
        <p14:creationId xmlns:p14="http://schemas.microsoft.com/office/powerpoint/2010/main" val="26090855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31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31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0780FA3-111D-D544-8FF3-1B26E26B2EFC}" type="slidenum">
              <a:rPr lang="en-US" altLang="x-none" sz="1300">
                <a:latin typeface="Calibri" charset="0"/>
              </a:rPr>
              <a:pPr eaLnBrk="1" hangingPunct="1"/>
              <a:t>27</a:t>
            </a:fld>
            <a:endParaRPr lang="en-US" altLang="x-none" sz="1300">
              <a:latin typeface="Calibri" charset="0"/>
            </a:endParaRPr>
          </a:p>
        </p:txBody>
      </p:sp>
    </p:spTree>
    <p:extLst>
      <p:ext uri="{BB962C8B-B14F-4D97-AF65-F5344CB8AC3E}">
        <p14:creationId xmlns:p14="http://schemas.microsoft.com/office/powerpoint/2010/main" val="4252759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51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51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5B5A1846-69B3-E444-8DA7-1376D888C05D}" type="slidenum">
              <a:rPr lang="en-US" altLang="x-none" sz="1300">
                <a:solidFill>
                  <a:srgbClr val="000000"/>
                </a:solidFill>
                <a:latin typeface="Calibri" charset="0"/>
              </a:rPr>
              <a:pPr eaLnBrk="1" hangingPunct="1"/>
              <a:t>28</a:t>
            </a:fld>
            <a:endParaRPr lang="en-US" altLang="x-none" sz="1300">
              <a:solidFill>
                <a:srgbClr val="000000"/>
              </a:solidFill>
              <a:latin typeface="Calibri" charset="0"/>
            </a:endParaRPr>
          </a:p>
        </p:txBody>
      </p:sp>
    </p:spTree>
    <p:extLst>
      <p:ext uri="{BB962C8B-B14F-4D97-AF65-F5344CB8AC3E}">
        <p14:creationId xmlns:p14="http://schemas.microsoft.com/office/powerpoint/2010/main" val="23896349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72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372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78132D9-EF60-F640-BA6E-0E14B4DF1B3F}" type="slidenum">
              <a:rPr lang="en-US" altLang="x-none" sz="1300">
                <a:solidFill>
                  <a:srgbClr val="000000"/>
                </a:solidFill>
                <a:latin typeface="Calibri" charset="0"/>
              </a:rPr>
              <a:pPr eaLnBrk="1" hangingPunct="1"/>
              <a:t>29</a:t>
            </a:fld>
            <a:endParaRPr lang="en-US" altLang="x-none" sz="1300">
              <a:solidFill>
                <a:srgbClr val="000000"/>
              </a:solidFill>
              <a:latin typeface="Calibri" charset="0"/>
            </a:endParaRPr>
          </a:p>
        </p:txBody>
      </p:sp>
    </p:spTree>
    <p:extLst>
      <p:ext uri="{BB962C8B-B14F-4D97-AF65-F5344CB8AC3E}">
        <p14:creationId xmlns:p14="http://schemas.microsoft.com/office/powerpoint/2010/main" val="185975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860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75CE569-21DC-6345-8E34-1C42740271D2}" type="slidenum">
              <a:rPr lang="en-US" altLang="x-none" sz="1300">
                <a:latin typeface="Calibri" charset="0"/>
              </a:rPr>
              <a:pPr eaLnBrk="1" hangingPunct="1"/>
              <a:t>3</a:t>
            </a:fld>
            <a:endParaRPr lang="en-US" altLang="x-none" sz="13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1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r>
              <a:rPr lang="en-US" altLang="x-none" dirty="0">
                <a:ea typeface="ＭＳ Ｐゴシック" charset="-128"/>
              </a:rPr>
              <a:t>https://</a:t>
            </a:r>
            <a:r>
              <a:rPr lang="en-US" altLang="x-none" dirty="0" err="1">
                <a:ea typeface="ＭＳ Ｐゴシック" charset="-128"/>
              </a:rPr>
              <a:t>media.cnn.com</a:t>
            </a:r>
            <a:r>
              <a:rPr lang="en-US" altLang="x-none" dirty="0">
                <a:ea typeface="ＭＳ Ｐゴシック" charset="-128"/>
              </a:rPr>
              <a:t>/</a:t>
            </a:r>
            <a:r>
              <a:rPr lang="en-US" altLang="x-none" dirty="0" err="1">
                <a:ea typeface="ＭＳ Ｐゴシック" charset="-128"/>
              </a:rPr>
              <a:t>api</a:t>
            </a:r>
            <a:r>
              <a:rPr lang="en-US" altLang="x-none" dirty="0">
                <a:ea typeface="ＭＳ Ｐゴシック" charset="-128"/>
              </a:rPr>
              <a:t>/v1/images/stellar/prod/221007114404-01-kogi-nigeria-floods.jpg?c=16x9&amp;q=h_720,w_1280,c_fill</a:t>
            </a:r>
            <a:endParaRPr lang="x-none" altLang="x-none">
              <a:ea typeface="ＭＳ Ｐゴシック" charset="-128"/>
            </a:endParaRPr>
          </a:p>
        </p:txBody>
      </p:sp>
      <p:sp>
        <p:nvSpPr>
          <p:cNvPr id="141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E253570-F184-4B42-85DC-4F4E67C527DC}" type="slidenum">
              <a:rPr lang="en-US" altLang="x-none" sz="1300">
                <a:solidFill>
                  <a:srgbClr val="000000"/>
                </a:solidFill>
                <a:latin typeface="Calibri" charset="0"/>
              </a:rPr>
              <a:pPr eaLnBrk="1" hangingPunct="1"/>
              <a:t>30</a:t>
            </a:fld>
            <a:endParaRPr lang="en-US" altLang="x-none" sz="1300">
              <a:solidFill>
                <a:srgbClr val="000000"/>
              </a:solidFill>
              <a:latin typeface="Calibri" charset="0"/>
            </a:endParaRPr>
          </a:p>
        </p:txBody>
      </p:sp>
    </p:spTree>
    <p:extLst>
      <p:ext uri="{BB962C8B-B14F-4D97-AF65-F5344CB8AC3E}">
        <p14:creationId xmlns:p14="http://schemas.microsoft.com/office/powerpoint/2010/main" val="37923832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80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80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8559E6F-1677-8E4E-8A5F-3CCEC413D30E}" type="slidenum">
              <a:rPr lang="en-US" sz="1300">
                <a:solidFill>
                  <a:srgbClr val="000000"/>
                </a:solidFill>
                <a:latin typeface="Calibri" charset="0"/>
              </a:rPr>
              <a:pPr eaLnBrk="1" hangingPunct="1"/>
              <a:t>32</a:t>
            </a:fld>
            <a:endParaRPr lang="en-US" sz="1300">
              <a:solidFill>
                <a:srgbClr val="000000"/>
              </a:solidFill>
              <a:latin typeface="Calibri" charset="0"/>
            </a:endParaRPr>
          </a:p>
        </p:txBody>
      </p:sp>
    </p:spTree>
    <p:extLst>
      <p:ext uri="{BB962C8B-B14F-4D97-AF65-F5344CB8AC3E}">
        <p14:creationId xmlns:p14="http://schemas.microsoft.com/office/powerpoint/2010/main" val="154455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Calibri" charset="0"/>
              </a:rPr>
              <a:t>High-level DNS determines client location and forward to the corresponding low level DNS</a:t>
            </a:r>
          </a:p>
        </p:txBody>
      </p:sp>
      <p:sp>
        <p:nvSpPr>
          <p:cNvPr id="1259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1D43715-8254-524F-8B7C-190AD0D87534}" type="slidenum">
              <a:rPr lang="en-US" sz="1300">
                <a:solidFill>
                  <a:srgbClr val="000000"/>
                </a:solidFill>
                <a:latin typeface="Calibri" charset="0"/>
              </a:rPr>
              <a:pPr eaLnBrk="1" hangingPunct="1"/>
              <a:t>33</a:t>
            </a:fld>
            <a:endParaRPr lang="en-US" sz="1300">
              <a:solidFill>
                <a:srgbClr val="000000"/>
              </a:solidFill>
              <a:latin typeface="Calibri" charset="0"/>
            </a:endParaRPr>
          </a:p>
        </p:txBody>
      </p:sp>
    </p:spTree>
    <p:extLst>
      <p:ext uri="{BB962C8B-B14F-4D97-AF65-F5344CB8AC3E}">
        <p14:creationId xmlns:p14="http://schemas.microsoft.com/office/powerpoint/2010/main" val="2695126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34</a:t>
            </a:fld>
            <a:endParaRPr lang="en-US" sz="1300">
              <a:solidFill>
                <a:srgbClr val="000000"/>
              </a:solidFill>
              <a:latin typeface="Calibri" charset="0"/>
            </a:endParaRPr>
          </a:p>
        </p:txBody>
      </p:sp>
    </p:spTree>
    <p:extLst>
      <p:ext uri="{BB962C8B-B14F-4D97-AF65-F5344CB8AC3E}">
        <p14:creationId xmlns:p14="http://schemas.microsoft.com/office/powerpoint/2010/main" val="38623348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209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38414A1-CC11-0A49-AE00-285FBD40DBB4}" type="slidenum">
              <a:rPr lang="en-US" sz="1300">
                <a:solidFill>
                  <a:srgbClr val="000000"/>
                </a:solidFill>
                <a:latin typeface="Calibri" charset="0"/>
              </a:rPr>
              <a:pPr eaLnBrk="1" hangingPunct="1"/>
              <a:t>35</a:t>
            </a:fld>
            <a:endParaRPr lang="en-US" sz="1300">
              <a:solidFill>
                <a:srgbClr val="000000"/>
              </a:solidFill>
              <a:latin typeface="Calibri" charset="0"/>
            </a:endParaRPr>
          </a:p>
        </p:txBody>
      </p:sp>
    </p:spTree>
    <p:extLst>
      <p:ext uri="{BB962C8B-B14F-4D97-AF65-F5344CB8AC3E}">
        <p14:creationId xmlns:p14="http://schemas.microsoft.com/office/powerpoint/2010/main" val="2585205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619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602B76-5C85-0843-8CFE-9042E5C6F3E8}" type="slidenum">
              <a:rPr lang="en-US" altLang="zh-TW" sz="1300">
                <a:solidFill>
                  <a:srgbClr val="000000"/>
                </a:solidFill>
                <a:latin typeface="Calibri" charset="0"/>
                <a:ea typeface="新細明體" charset="0"/>
                <a:cs typeface="新細明體" charset="0"/>
              </a:rPr>
              <a:pPr eaLnBrk="1" hangingPunct="1"/>
              <a:t>36</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26450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3824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CD5567-9D20-844D-AA46-74383C153244}" type="slidenum">
              <a:rPr lang="en-US" altLang="zh-TW" sz="1300">
                <a:solidFill>
                  <a:srgbClr val="000000"/>
                </a:solidFill>
                <a:latin typeface="Calibri" charset="0"/>
                <a:ea typeface="新細明體" charset="0"/>
                <a:cs typeface="新細明體" charset="0"/>
              </a:rPr>
              <a:pPr eaLnBrk="1" hangingPunct="1"/>
              <a:t>37</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088656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029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029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9D111E-D73F-4644-B7C0-61CD122830E6}" type="slidenum">
              <a:rPr lang="en-US" altLang="zh-TW" sz="1300">
                <a:solidFill>
                  <a:srgbClr val="000000"/>
                </a:solidFill>
                <a:latin typeface="Calibri" charset="0"/>
                <a:ea typeface="新細明體" charset="0"/>
                <a:cs typeface="新細明體" charset="0"/>
              </a:rPr>
              <a:pPr eaLnBrk="1" hangingPunct="1"/>
              <a:t>38</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175448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233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2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A52D21D-21FD-B849-85E1-32F7D5F402DC}" type="slidenum">
              <a:rPr lang="en-US" altLang="zh-TW" sz="1300">
                <a:solidFill>
                  <a:srgbClr val="000000"/>
                </a:solidFill>
                <a:latin typeface="Calibri" charset="0"/>
                <a:ea typeface="新細明體" charset="0"/>
                <a:cs typeface="新細明體" charset="0"/>
              </a:rPr>
              <a:pPr eaLnBrk="1" hangingPunct="1"/>
              <a:t>39</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4284283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4386"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50% of the redirections are shorter than 40 seconds (Berkeley as example)</a:t>
            </a:r>
          </a:p>
        </p:txBody>
      </p:sp>
    </p:spTree>
    <p:extLst>
      <p:ext uri="{BB962C8B-B14F-4D97-AF65-F5344CB8AC3E}">
        <p14:creationId xmlns:p14="http://schemas.microsoft.com/office/powerpoint/2010/main" val="173722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1157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D8740D-E59E-0149-B737-BDEB2A32933C}" type="slidenum">
              <a:rPr lang="en-US" altLang="x-none" sz="1300">
                <a:solidFill>
                  <a:prstClr val="black"/>
                </a:solidFill>
                <a:latin typeface="Calibri" charset="0"/>
              </a:rPr>
              <a:pPr eaLnBrk="1" hangingPunct="1"/>
              <a:t>4</a:t>
            </a:fld>
            <a:endParaRPr lang="en-US" altLang="x-none" sz="1300">
              <a:solidFill>
                <a:prstClr val="black"/>
              </a:solidFill>
              <a:latin typeface="Calibri" charset="0"/>
            </a:endParaRPr>
          </a:p>
        </p:txBody>
      </p:sp>
    </p:spTree>
    <p:extLst>
      <p:ext uri="{BB962C8B-B14F-4D97-AF65-F5344CB8AC3E}">
        <p14:creationId xmlns:p14="http://schemas.microsoft.com/office/powerpoint/2010/main" val="3633916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6434"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r>
              <a:rPr lang="en-US" altLang="zh-TW">
                <a:latin typeface="Calibri" charset="0"/>
                <a:ea typeface="新細明體" charset="0"/>
                <a:cs typeface="新細明體" charset="0"/>
              </a:rPr>
              <a:t>Decouple server latency from network latency</a:t>
            </a:r>
          </a:p>
        </p:txBody>
      </p:sp>
    </p:spTree>
    <p:extLst>
      <p:ext uri="{BB962C8B-B14F-4D97-AF65-F5344CB8AC3E}">
        <p14:creationId xmlns:p14="http://schemas.microsoft.com/office/powerpoint/2010/main" val="7284013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4848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848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C47315C-5D9F-9A4B-94DD-00093AC54CC3}" type="slidenum">
              <a:rPr lang="en-US" altLang="zh-TW" sz="1300">
                <a:solidFill>
                  <a:srgbClr val="000000"/>
                </a:solidFill>
                <a:latin typeface="Calibri" charset="0"/>
                <a:ea typeface="新細明體" charset="0"/>
                <a:cs typeface="新細明體" charset="0"/>
              </a:rPr>
              <a:pPr eaLnBrk="1" hangingPunct="1"/>
              <a:t>42</a:t>
            </a:fld>
            <a:endParaRPr lang="en-US" altLang="zh-TW" sz="1300">
              <a:solidFill>
                <a:srgbClr val="000000"/>
              </a:solidFill>
              <a:latin typeface="Calibri" charset="0"/>
              <a:ea typeface="新細明體" charset="0"/>
              <a:cs typeface="新細明體" charset="0"/>
            </a:endParaRPr>
          </a:p>
        </p:txBody>
      </p:sp>
    </p:spTree>
    <p:extLst>
      <p:ext uri="{BB962C8B-B14F-4D97-AF65-F5344CB8AC3E}">
        <p14:creationId xmlns:p14="http://schemas.microsoft.com/office/powerpoint/2010/main" val="3488935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0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fontScale="92500"/>
          </a:bodyPr>
          <a:lstStyle/>
          <a:p>
            <a:r>
              <a:rPr lang="en-US" dirty="0">
                <a:latin typeface="Calibri" charset="0"/>
              </a:rPr>
              <a:t>https://</a:t>
            </a:r>
            <a:r>
              <a:rPr lang="en-US" dirty="0" err="1">
                <a:latin typeface="Calibri" charset="0"/>
              </a:rPr>
              <a:t>splash.riverbed.com</a:t>
            </a:r>
            <a:r>
              <a:rPr lang="en-US" dirty="0">
                <a:latin typeface="Calibri" charset="0"/>
              </a:rPr>
              <a:t>/docs/DOC-1705</a:t>
            </a:r>
          </a:p>
          <a:p>
            <a:r>
              <a:rPr lang="en-US" dirty="0">
                <a:latin typeface="Calibri" charset="0"/>
              </a:rPr>
              <a:t>Adam Lazur from the Traffic Team at Facebook gave a well-attended talk about the new load balancing architecture that Facebook had to come up with to deal with a billion users spread out over the entire planet. Adam gave us a glimpse into Facebook’s massive traffic handling.</a:t>
            </a:r>
          </a:p>
          <a:p>
            <a:endParaRPr lang="en-US" dirty="0">
              <a:latin typeface="Calibri" charset="0"/>
            </a:endParaRPr>
          </a:p>
          <a:p>
            <a:r>
              <a:rPr lang="en-US" dirty="0">
                <a:latin typeface="Calibri" charset="0"/>
              </a:rPr>
              <a:t>A billion users means for Facebook over 12 million HTTP requests per second. To handle the load, traffic is first handled by a few TCP proxies, which then forward HTTP traffic to a larger group of HTTP proxies, which themselves sit in front of a even larger number of servers.</a:t>
            </a:r>
          </a:p>
          <a:p>
            <a:endParaRPr lang="en-US" dirty="0">
              <a:latin typeface="Calibri" charset="0"/>
            </a:endParaRPr>
          </a:p>
          <a:p>
            <a:r>
              <a:rPr lang="en-US" dirty="0">
                <a:latin typeface="Calibri" charset="0"/>
              </a:rPr>
              <a:t>The geographical distribution of their users is such that the first act of load balancing is handled by DNS. Having an out-of-date DNS configuration means sending a lot of users’ HTTP queries to data centers that are not optimally close to them. And that translates pretty directly into slower requests (and less user engagement).</a:t>
            </a:r>
          </a:p>
          <a:p>
            <a:endParaRPr lang="en-US" dirty="0">
              <a:latin typeface="Calibri" charset="0"/>
            </a:endParaRPr>
          </a:p>
          <a:p>
            <a:r>
              <a:rPr lang="en-US" dirty="0">
                <a:latin typeface="Calibri" charset="0"/>
              </a:rPr>
              <a:t>Most of the presentation was spent of Cartographer, a dynamic configuration engine for DNS. The job of Cartographer is to continuously provision Facebook’s DNS servers with a configuration that is updated based on various network conditions.</a:t>
            </a:r>
          </a:p>
          <a:p>
            <a:endParaRPr lang="en-US" dirty="0">
              <a:latin typeface="Calibri" charset="0"/>
            </a:endParaRPr>
          </a:p>
          <a:p>
            <a:r>
              <a:rPr lang="en-US" dirty="0">
                <a:latin typeface="Calibri" charset="0"/>
              </a:rPr>
              <a:t>Aside from the technology, Adam’s talk was particularly candid about the initial results, their rollout strategy and the times they had to to fix things as they rolled out new versions (fairly quickly at that).</a:t>
            </a:r>
          </a:p>
        </p:txBody>
      </p:sp>
      <p:sp>
        <p:nvSpPr>
          <p:cNvPr id="15053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BC5961E-B88A-4347-909C-7F5A5F942141}" type="slidenum">
              <a:rPr lang="en-US" sz="1300">
                <a:latin typeface="Calibri" charset="0"/>
              </a:rPr>
              <a:pPr eaLnBrk="1" hangingPunct="1"/>
              <a:t>43</a:t>
            </a:fld>
            <a:endParaRPr lang="en-US" sz="1300">
              <a:latin typeface="Calibri" charset="0"/>
            </a:endParaRPr>
          </a:p>
        </p:txBody>
      </p:sp>
    </p:spTree>
    <p:extLst>
      <p:ext uri="{BB962C8B-B14F-4D97-AF65-F5344CB8AC3E}">
        <p14:creationId xmlns:p14="http://schemas.microsoft.com/office/powerpoint/2010/main" val="37614567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5257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5257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0556F4D-BEDE-AB48-A2C9-1415EEA8EDE5}" type="slidenum">
              <a:rPr lang="en-US" sz="1300">
                <a:latin typeface="Calibri" charset="0"/>
              </a:rPr>
              <a:pPr eaLnBrk="1" hangingPunct="1"/>
              <a:t>44</a:t>
            </a:fld>
            <a:endParaRPr lang="en-US" sz="1300">
              <a:latin typeface="Calibri" charset="0"/>
            </a:endParaRPr>
          </a:p>
        </p:txBody>
      </p:sp>
    </p:spTree>
    <p:extLst>
      <p:ext uri="{BB962C8B-B14F-4D97-AF65-F5344CB8AC3E}">
        <p14:creationId xmlns:p14="http://schemas.microsoft.com/office/powerpoint/2010/main" val="40881425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5BBA42-E452-FE4B-B260-46830EA4CCBD}" type="slidenum">
              <a:rPr lang="en-US" altLang="x-none" sz="1300">
                <a:latin typeface="Calibri" charset="0"/>
              </a:rPr>
              <a:pPr eaLnBrk="1" hangingPunct="1"/>
              <a:t>45</a:t>
            </a:fld>
            <a:endParaRPr lang="en-US" altLang="x-none" sz="1300">
              <a:latin typeface="Calibri" charset="0"/>
            </a:endParaRPr>
          </a:p>
        </p:txBody>
      </p:sp>
    </p:spTree>
    <p:extLst>
      <p:ext uri="{BB962C8B-B14F-4D97-AF65-F5344CB8AC3E}">
        <p14:creationId xmlns:p14="http://schemas.microsoft.com/office/powerpoint/2010/main" val="11574783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Calibri" charset="0"/>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657F6-B6BC-DC45-9CBD-D8364574571E}" type="slidenum">
              <a:rPr lang="en-US" sz="1300">
                <a:latin typeface="Calibri" charset="0"/>
              </a:rPr>
              <a:pPr eaLnBrk="1" hangingPunct="1"/>
              <a:t>46</a:t>
            </a:fld>
            <a:endParaRPr lang="en-US" sz="1300">
              <a:latin typeface="Calibri" charset="0"/>
            </a:endParaRPr>
          </a:p>
        </p:txBody>
      </p:sp>
    </p:spTree>
    <p:extLst>
      <p:ext uri="{BB962C8B-B14F-4D97-AF65-F5344CB8AC3E}">
        <p14:creationId xmlns:p14="http://schemas.microsoft.com/office/powerpoint/2010/main" val="38512685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6258"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4A2DF2-C559-F14B-8401-B735D8C406D5}" type="slidenum">
              <a:rPr lang="en-US" sz="1300">
                <a:solidFill>
                  <a:srgbClr val="000000"/>
                </a:solidFill>
                <a:latin typeface="Calibri" charset="0"/>
                <a:cs typeface="Arial" charset="0"/>
              </a:rPr>
              <a:pPr eaLnBrk="1" hangingPunct="1"/>
              <a:t>47</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10926484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983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4F7D800-22B4-0949-B106-9817B466455E}" type="slidenum">
              <a:rPr lang="en-US" sz="1300">
                <a:solidFill>
                  <a:srgbClr val="000000"/>
                </a:solidFill>
                <a:latin typeface="Calibri" charset="0"/>
                <a:cs typeface="Arial" charset="0"/>
              </a:rPr>
              <a:pPr eaLnBrk="1" hangingPunct="1"/>
              <a:t>48</a:t>
            </a:fld>
            <a:endParaRPr lang="en-US" sz="1300">
              <a:solidFill>
                <a:srgbClr val="000000"/>
              </a:solidFill>
              <a:latin typeface="Calibri" charset="0"/>
              <a:cs typeface="Arial" charset="0"/>
            </a:endParaRPr>
          </a:p>
        </p:txBody>
      </p:sp>
    </p:spTree>
    <p:extLst>
      <p:ext uri="{BB962C8B-B14F-4D97-AF65-F5344CB8AC3E}">
        <p14:creationId xmlns:p14="http://schemas.microsoft.com/office/powerpoint/2010/main" val="9691588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0354"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035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B12B92D-92F9-F543-B008-B87C0955A72A}" type="slidenum">
              <a:rPr lang="en-US" sz="1300">
                <a:latin typeface="Calibri" charset="0"/>
                <a:cs typeface="Arial" charset="0"/>
              </a:rPr>
              <a:pPr eaLnBrk="1" hangingPunct="1"/>
              <a:t>49</a:t>
            </a:fld>
            <a:endParaRPr lang="en-US" sz="1300">
              <a:latin typeface="Calibri" charset="0"/>
              <a:cs typeface="Arial" charset="0"/>
            </a:endParaRPr>
          </a:p>
        </p:txBody>
      </p:sp>
    </p:spTree>
    <p:extLst>
      <p:ext uri="{BB962C8B-B14F-4D97-AF65-F5344CB8AC3E}">
        <p14:creationId xmlns:p14="http://schemas.microsoft.com/office/powerpoint/2010/main" val="223244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02402"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10240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A07B82-DB61-6747-AB67-B4B0DCC44962}" type="slidenum">
              <a:rPr lang="en-US" sz="1300">
                <a:latin typeface="Calibri" charset="0"/>
                <a:cs typeface="Arial" charset="0"/>
              </a:rPr>
              <a:pPr eaLnBrk="1" hangingPunct="1"/>
              <a:t>50</a:t>
            </a:fld>
            <a:endParaRPr lang="en-US" sz="1300">
              <a:latin typeface="Calibri" charset="0"/>
              <a:cs typeface="Arial" charset="0"/>
            </a:endParaRPr>
          </a:p>
        </p:txBody>
      </p:sp>
    </p:spTree>
    <p:extLst>
      <p:ext uri="{BB962C8B-B14F-4D97-AF65-F5344CB8AC3E}">
        <p14:creationId xmlns:p14="http://schemas.microsoft.com/office/powerpoint/2010/main" val="153923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5D4FBAB-9DD4-F94A-AEE3-0056B1ED6CB8}" type="slidenum">
              <a:rPr lang="en-US" altLang="x-none" sz="1300">
                <a:solidFill>
                  <a:prstClr val="black"/>
                </a:solidFill>
                <a:latin typeface="Calibri" charset="0"/>
              </a:rPr>
              <a:pPr eaLnBrk="1" hangingPunct="1"/>
              <a:t>5</a:t>
            </a:fld>
            <a:endParaRPr lang="en-US" altLang="x-none" sz="1300">
              <a:solidFill>
                <a:prstClr val="black"/>
              </a:solidFill>
              <a:latin typeface="Calibri" charset="0"/>
            </a:endParaRPr>
          </a:p>
        </p:txBody>
      </p:sp>
    </p:spTree>
    <p:extLst>
      <p:ext uri="{BB962C8B-B14F-4D97-AF65-F5344CB8AC3E}">
        <p14:creationId xmlns:p14="http://schemas.microsoft.com/office/powerpoint/2010/main" val="6194145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44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44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B6E577-1F62-2F4D-8813-6FEEFCFF0CE7}"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114114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64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64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2EF6C17-84DC-0244-B7D0-96DA2FCFDE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506921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085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085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57FCA9C-B184-714F-899B-6DA64435C0E9}"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852729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23D4681-CB88-4945-813D-A846B577180B}"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2123397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26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26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C6BA4C-7B87-F541-B251-E3D4E938035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297614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67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67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3F9BFB0-118A-8848-8465-97F9EB4F5E22}"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12203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46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46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2415156-74A2-1746-A8AD-EA9BD7C25B41}"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79454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87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187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BFBD26-E5C7-B648-83E9-8106CAA1A4A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174794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8AA068A-759D-1E47-82AD-9D4A7987A8E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
        <p:nvSpPr>
          <p:cNvPr id="12083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Tree>
    <p:extLst>
      <p:ext uri="{BB962C8B-B14F-4D97-AF65-F5344CB8AC3E}">
        <p14:creationId xmlns:p14="http://schemas.microsoft.com/office/powerpoint/2010/main" val="2371144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28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28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1D633BC-F7DC-8E47-B12D-79D9F94F727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0964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01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1376541A-F8F0-5249-AB5E-4C5A023DF6ED}" type="slidenum">
              <a:rPr lang="en-US" altLang="x-none" sz="1300">
                <a:latin typeface="Calibri" charset="0"/>
              </a:rPr>
              <a:pPr eaLnBrk="1" hangingPunct="1"/>
              <a:t>6</a:t>
            </a:fld>
            <a:endParaRPr lang="en-US" altLang="x-none" sz="1300">
              <a:latin typeface="Calibri" charset="0"/>
            </a:endParaRPr>
          </a:p>
        </p:txBody>
      </p:sp>
    </p:spTree>
    <p:extLst>
      <p:ext uri="{BB962C8B-B14F-4D97-AF65-F5344CB8AC3E}">
        <p14:creationId xmlns:p14="http://schemas.microsoft.com/office/powerpoint/2010/main" val="3657025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49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49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5976F83-6267-7D49-A648-6F83F64F6C18}"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7452842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69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69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BFD4C12-9785-AE45-B7F7-E8B3FE496A25}"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451183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2902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290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E917FFF-915C-3642-977C-005EF47AD91D}"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0107371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107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10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21C459A-E301-704C-ACF3-E533E5AB58B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74867216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312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31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E489626-F943-F245-BBD6-29C2B1F8A94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444913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51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51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A5F2522-490E-5B4B-8FEE-3D424ED6D634}"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1605181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721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72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996794B-DBA9-CC43-9F7A-8AF7CAF47A00}"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06870485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392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3926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E6DBB91-82A0-CB42-A4F4-E897B1DB9A2A}" type="slidenum">
              <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300" b="0" i="0" u="none" strike="noStrike" kern="1200" cap="none" spc="0" normalizeH="0" baseline="0" noProof="0">
              <a:ln>
                <a:noFill/>
              </a:ln>
              <a:solidFill>
                <a:prstClr val="black"/>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129849487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x-none">
              <a:ea typeface="ＭＳ Ｐゴシック" charset="-128"/>
            </a:endParaRPr>
          </a:p>
          <a:p>
            <a:endParaRPr lang="en-US" altLang="x-none">
              <a:ea typeface="ＭＳ Ｐゴシック" charset="-128"/>
            </a:endParaRPr>
          </a:p>
        </p:txBody>
      </p:sp>
      <p:sp>
        <p:nvSpPr>
          <p:cNvPr id="1105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15BBA42-E452-FE4B-B260-46830EA4CCBD}" type="slidenum">
              <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3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7930726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3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33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F041C4A-9832-6B47-892D-AF6BB809F3CE}"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97491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x-none" altLang="x-none">
              <a:ea typeface="ＭＳ Ｐゴシック" charset="-128"/>
            </a:endParaRPr>
          </a:p>
        </p:txBody>
      </p:sp>
      <p:sp>
        <p:nvSpPr>
          <p:cNvPr id="921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7F00C66-F060-7444-8F54-61417F2AB602}" type="slidenum">
              <a:rPr lang="en-US" altLang="x-none" sz="1300">
                <a:latin typeface="Calibri" charset="0"/>
              </a:rPr>
              <a:pPr eaLnBrk="1" hangingPunct="1"/>
              <a:t>7</a:t>
            </a:fld>
            <a:endParaRPr lang="en-US" altLang="x-none" sz="1300">
              <a:latin typeface="Calibri" charset="0"/>
            </a:endParaRPr>
          </a:p>
        </p:txBody>
      </p:sp>
    </p:spTree>
    <p:extLst>
      <p:ext uri="{BB962C8B-B14F-4D97-AF65-F5344CB8AC3E}">
        <p14:creationId xmlns:p14="http://schemas.microsoft.com/office/powerpoint/2010/main" val="14154249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54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54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47D1A32-DCD9-3346-A87F-A09DE9651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9695925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745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745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AA3B35-9B5A-CD42-9FFD-E52761C88F80}"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7544463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4950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4950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727D326-536F-4845-B3C1-C629DE4BC464}"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056656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155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155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83D10CF-73BD-114D-B87E-BE54A770E6FD}"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6007504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36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36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ABA1D70-2D4A-A942-A6E4-59EDABBDA2CF}"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1560259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565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56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F23D840-89E9-7746-B635-4817A647C682}"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7332629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769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76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8E9FE5E-3A28-9E47-AD47-5E978659DD13}"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819280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5974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597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3E62FF-2A09-2E49-9A97-0BD09559CFC6}"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674329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179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179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4D9E5FA-430E-A847-9977-F71CCEEF25C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12177207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384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384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7AC899-DF43-754C-B840-8975AD994D08}"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320408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42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8850CC-E15A-5A43-8979-256D62A6A166}" type="slidenum">
              <a:rPr lang="en-US" altLang="x-none" sz="1300">
                <a:latin typeface="Calibri" charset="0"/>
              </a:rPr>
              <a:pPr eaLnBrk="1" hangingPunct="1"/>
              <a:t>8</a:t>
            </a:fld>
            <a:endParaRPr lang="en-US" altLang="x-none" sz="1300">
              <a:latin typeface="Calibri" charset="0"/>
            </a:endParaRPr>
          </a:p>
        </p:txBody>
      </p:sp>
    </p:spTree>
    <p:extLst>
      <p:ext uri="{BB962C8B-B14F-4D97-AF65-F5344CB8AC3E}">
        <p14:creationId xmlns:p14="http://schemas.microsoft.com/office/powerpoint/2010/main" val="6447065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589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589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59771EF-CDF4-3447-9146-649E6547D8CB}"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20191693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793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79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9196F17-2AA6-BB4E-B384-F2ED931B76B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588728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6998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699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DDE0BBF-0592-5647-B4D8-D699CE0E25D5}"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6782584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613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613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FD5E840-D8D4-6544-AA0A-7CE30526810A}"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37843990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408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408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B82C720-86B8-BC4F-B7F3-CD6532FF58A0}"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5200" rtl="0" eaLnBrk="1" fontAlgn="base" latinLnBrk="0" hangingPunct="1">
                <a:lnSpc>
                  <a:spcPct val="100000"/>
                </a:lnSpc>
                <a:spcBef>
                  <a:spcPct val="0"/>
                </a:spcBef>
                <a:spcAft>
                  <a:spcPct val="0"/>
                </a:spcAft>
                <a:buClrTx/>
                <a:buSzTx/>
                <a:buFontTx/>
                <a:buNone/>
                <a:tabLst/>
                <a:defRPr/>
              </a:pPr>
              <a:t>85</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284995650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203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1720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1C91F5-28CD-7945-BBD7-8F0787DB6AEC}" type="slidenum">
              <a:rPr kumimoji="0" lang="en-US" sz="13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300" b="0" i="0" u="none" strike="noStrike" kern="1200" cap="none" spc="0" normalizeH="0" baseline="0" noProof="0">
              <a:ln>
                <a:noFill/>
              </a:ln>
              <a:solidFill>
                <a:srgbClr val="000000"/>
              </a:solidFill>
              <a:effectLst/>
              <a:uLnTx/>
              <a:uFillTx/>
              <a:latin typeface="Calibri" charset="0"/>
              <a:ea typeface="ＭＳ Ｐゴシック" charset="0"/>
            </a:endParaRPr>
          </a:p>
        </p:txBody>
      </p:sp>
    </p:spTree>
    <p:extLst>
      <p:ext uri="{BB962C8B-B14F-4D97-AF65-F5344CB8AC3E}">
        <p14:creationId xmlns:p14="http://schemas.microsoft.com/office/powerpoint/2010/main" val="5407396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7817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7817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A569B36B-47BB-A04E-9007-74B9786CC253}"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5081486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022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022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01E93317-FC24-5A4F-95E2-F16DFA6F3C4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88</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8737713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2274"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227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BE4CBA63-292D-EC4A-BCA5-1980CA66D1E7}"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89</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0085467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432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43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653E575-2B8E-9E48-9B53-D28F405841E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90</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366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62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962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DFC0F3-359E-AB49-A207-9FCB95E11C46}" type="slidenum">
              <a:rPr lang="en-US" altLang="x-none" sz="1300">
                <a:latin typeface="Calibri" charset="0"/>
              </a:rPr>
              <a:pPr eaLnBrk="1" hangingPunct="1"/>
              <a:t>9</a:t>
            </a:fld>
            <a:endParaRPr lang="en-US" altLang="x-none" sz="1300">
              <a:latin typeface="Calibri" charset="0"/>
            </a:endParaRPr>
          </a:p>
        </p:txBody>
      </p:sp>
    </p:spTree>
    <p:extLst>
      <p:ext uri="{BB962C8B-B14F-4D97-AF65-F5344CB8AC3E}">
        <p14:creationId xmlns:p14="http://schemas.microsoft.com/office/powerpoint/2010/main" val="29032991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637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637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3A9EDBF8-D772-3742-AB9A-50B42771D13C}"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91</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823680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88418"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8841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C55EDBCF-3D94-E447-938A-45B92A3AAD8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92</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60272934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0466"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046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965040AB-404D-8C4B-BAE6-D3E0A67DBBEB}"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93</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72701710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4848297B-26AF-834F-92AF-D67329263B6A}"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94</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251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251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8407274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45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456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641791D9-BC15-8F40-A603-4ED5D65ECE5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95</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76468579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6610"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19661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1F0EBE4B-74FF-154C-A6C6-FACB7C2A8899}"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96</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18695895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268E10B8-3B3D-544B-8683-D3897C589928}"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97</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8658"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198659"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35521276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0"/>
                <a:cs typeface="ＭＳ Ｐゴシック" charset="0"/>
              </a:defRPr>
            </a:lvl1pPr>
            <a:lvl2pPr marL="742950" indent="-285750" defTabSz="966788" eaLnBrk="0" hangingPunct="0">
              <a:defRPr sz="2400">
                <a:solidFill>
                  <a:schemeClr val="tx1"/>
                </a:solidFill>
                <a:latin typeface="Arial" charset="0"/>
                <a:ea typeface="ＭＳ Ｐゴシック" charset="0"/>
              </a:defRPr>
            </a:lvl2pPr>
            <a:lvl3pPr marL="1143000" indent="-228600" defTabSz="966788" eaLnBrk="0" hangingPunct="0">
              <a:defRPr sz="2400">
                <a:solidFill>
                  <a:schemeClr val="tx1"/>
                </a:solidFill>
                <a:latin typeface="Arial" charset="0"/>
                <a:ea typeface="ＭＳ Ｐゴシック" charset="0"/>
              </a:defRPr>
            </a:lvl3pPr>
            <a:lvl4pPr marL="1600200" indent="-228600" defTabSz="966788" eaLnBrk="0" hangingPunct="0">
              <a:defRPr sz="2400">
                <a:solidFill>
                  <a:schemeClr val="tx1"/>
                </a:solidFill>
                <a:latin typeface="Arial" charset="0"/>
                <a:ea typeface="ＭＳ Ｐゴシック" charset="0"/>
              </a:defRPr>
            </a:lvl4pPr>
            <a:lvl5pPr marL="2057400" indent="-228600" defTabSz="966788" eaLnBrk="0" hangingPunct="0">
              <a:defRPr sz="2400">
                <a:solidFill>
                  <a:schemeClr val="tx1"/>
                </a:solidFill>
                <a:latin typeface="Arial" charset="0"/>
                <a:ea typeface="ＭＳ Ｐゴシック" charset="0"/>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E250E68-0C22-1B47-BE87-21668CF6B52F}" type="slidenum">
              <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66788" rtl="0" eaLnBrk="1" fontAlgn="base" latinLnBrk="0" hangingPunct="1">
                <a:lnSpc>
                  <a:spcPct val="100000"/>
                </a:lnSpc>
                <a:spcBef>
                  <a:spcPct val="0"/>
                </a:spcBef>
                <a:spcAft>
                  <a:spcPct val="0"/>
                </a:spcAft>
                <a:buClrTx/>
                <a:buSzTx/>
                <a:buFontTx/>
                <a:buNone/>
                <a:tabLst/>
                <a:defRPr/>
              </a:pPr>
              <a:t>98</a:t>
            </a:fld>
            <a:endParaRPr kumimoji="0" lang="en-US" sz="13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00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0707"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171916315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5BAF5FD-9137-8540-98B4-636BE3E5C791}"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99</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2754"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2755" name="Rectangle 3"/>
          <p:cNvSpPr>
            <a:spLocks noGrp="1" noChangeArrowheads="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Tree>
    <p:extLst>
      <p:ext uri="{BB962C8B-B14F-4D97-AF65-F5344CB8AC3E}">
        <p14:creationId xmlns:p14="http://schemas.microsoft.com/office/powerpoint/2010/main" val="8486847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Slide Image Placeholder 1"/>
          <p:cNvSpPr>
            <a:spLocks noGrp="1" noRot="1" noChangeAspect="1" noTextEdi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20480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Times New Roman" charset="0"/>
            </a:endParaRPr>
          </a:p>
        </p:txBody>
      </p:sp>
      <p:sp>
        <p:nvSpPr>
          <p:cNvPr id="20480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Arial" charset="0"/>
                <a:ea typeface="ＭＳ Ｐゴシック" charset="0"/>
                <a:cs typeface="ＭＳ Ｐゴシック" charset="0"/>
              </a:defRPr>
            </a:lvl1pPr>
            <a:lvl2pPr marL="742950" indent="-285750" defTabSz="965200" eaLnBrk="0" hangingPunct="0">
              <a:defRPr sz="2400">
                <a:solidFill>
                  <a:schemeClr val="tx1"/>
                </a:solidFill>
                <a:latin typeface="Arial" charset="0"/>
                <a:ea typeface="ＭＳ Ｐゴシック" charset="0"/>
              </a:defRPr>
            </a:lvl2pPr>
            <a:lvl3pPr marL="1143000" indent="-228600" defTabSz="965200" eaLnBrk="0" hangingPunct="0">
              <a:defRPr sz="2400">
                <a:solidFill>
                  <a:schemeClr val="tx1"/>
                </a:solidFill>
                <a:latin typeface="Arial" charset="0"/>
                <a:ea typeface="ＭＳ Ｐゴシック" charset="0"/>
              </a:defRPr>
            </a:lvl3pPr>
            <a:lvl4pPr marL="1600200" indent="-228600" defTabSz="965200" eaLnBrk="0" hangingPunct="0">
              <a:defRPr sz="2400">
                <a:solidFill>
                  <a:schemeClr val="tx1"/>
                </a:solidFill>
                <a:latin typeface="Arial" charset="0"/>
                <a:ea typeface="ＭＳ Ｐゴシック" charset="0"/>
              </a:defRPr>
            </a:lvl4pPr>
            <a:lvl5pPr marL="2057400" indent="-228600" defTabSz="965200" eaLnBrk="0" hangingPunct="0">
              <a:defRPr sz="2400">
                <a:solidFill>
                  <a:schemeClr val="tx1"/>
                </a:solidFill>
                <a:latin typeface="Arial" charset="0"/>
                <a:ea typeface="ＭＳ Ｐゴシック" charset="0"/>
              </a:defRPr>
            </a:lvl5pPr>
            <a:lvl6pPr marL="2514600" indent="-228600" defTabSz="965200"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65200"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65200"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652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65200" rtl="0" eaLnBrk="1" fontAlgn="base" latinLnBrk="0" hangingPunct="1">
              <a:lnSpc>
                <a:spcPct val="100000"/>
              </a:lnSpc>
              <a:spcBef>
                <a:spcPct val="0"/>
              </a:spcBef>
              <a:spcAft>
                <a:spcPct val="0"/>
              </a:spcAft>
              <a:buClrTx/>
              <a:buSzTx/>
              <a:buFontTx/>
              <a:buNone/>
              <a:tabLst/>
              <a:defRPr/>
            </a:pPr>
            <a:fld id="{FDFB5453-8DF3-C84F-B6C1-EE6F9A85EC4F}" type="slidenum">
              <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65200" rtl="0" eaLnBrk="1" fontAlgn="base" latinLnBrk="0" hangingPunct="1">
                <a:lnSpc>
                  <a:spcPct val="100000"/>
                </a:lnSpc>
                <a:spcBef>
                  <a:spcPct val="0"/>
                </a:spcBef>
                <a:spcAft>
                  <a:spcPct val="0"/>
                </a:spcAft>
                <a:buClrTx/>
                <a:buSzTx/>
                <a:buFontTx/>
                <a:buNone/>
                <a:tabLst/>
                <a:defRPr/>
              </a:pPr>
              <a:t>100</a:t>
            </a:fld>
            <a:endParaRPr kumimoji="0" lang="en-US" sz="12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225944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fld id="{35EAD0D6-075D-6143-965C-1570A3191111}"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F9F519-CD00-5F4D-B7F2-0EE1F4636E50}" type="slidenum">
              <a:rPr lang="en-US" altLang="x-none"/>
              <a:pPr/>
              <a:t>‹#›</a:t>
            </a:fld>
            <a:endParaRPr lang="en-US" altLang="x-none"/>
          </a:p>
        </p:txBody>
      </p:sp>
    </p:spTree>
    <p:extLst>
      <p:ext uri="{BB962C8B-B14F-4D97-AF65-F5344CB8AC3E}">
        <p14:creationId xmlns:p14="http://schemas.microsoft.com/office/powerpoint/2010/main" val="1022118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4DCF74D8-01B6-DA4E-8738-1AB73E5B15A5}"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B8A529D-6132-CB46-8C6C-DAD9A2385A48}" type="slidenum">
              <a:rPr lang="en-US" altLang="x-none"/>
              <a:pPr/>
              <a:t>‹#›</a:t>
            </a:fld>
            <a:endParaRPr lang="en-US" altLang="x-none"/>
          </a:p>
        </p:txBody>
      </p:sp>
    </p:spTree>
    <p:extLst>
      <p:ext uri="{BB962C8B-B14F-4D97-AF65-F5344CB8AC3E}">
        <p14:creationId xmlns:p14="http://schemas.microsoft.com/office/powerpoint/2010/main" val="2776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6459DF67-2265-6845-A86E-1D18FA25ECD6}"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9DBBDC82-DC13-7947-B18B-0C71C25B5EE4}" type="slidenum">
              <a:rPr lang="en-US" altLang="x-none"/>
              <a:pPr/>
              <a:t>‹#›</a:t>
            </a:fld>
            <a:endParaRPr lang="en-US" altLang="x-none"/>
          </a:p>
        </p:txBody>
      </p:sp>
    </p:spTree>
    <p:extLst>
      <p:ext uri="{BB962C8B-B14F-4D97-AF65-F5344CB8AC3E}">
        <p14:creationId xmlns:p14="http://schemas.microsoft.com/office/powerpoint/2010/main" val="4479457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AC62DA20-1F74-084F-8266-F07A407FD0FC}"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AB768B2-D33F-BF4A-93BD-11F19F8D5172}" type="slidenum">
              <a:rPr lang="en-US" altLang="x-none"/>
              <a:pPr/>
              <a:t>‹#›</a:t>
            </a:fld>
            <a:endParaRPr lang="en-US" altLang="x-none"/>
          </a:p>
        </p:txBody>
      </p:sp>
    </p:spTree>
    <p:extLst>
      <p:ext uri="{BB962C8B-B14F-4D97-AF65-F5344CB8AC3E}">
        <p14:creationId xmlns:p14="http://schemas.microsoft.com/office/powerpoint/2010/main" val="169328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9E41A78-6BF1-4041-8EA5-BD40483AF589}"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02264EF-B338-B34E-AFD3-A635AC15D99F}" type="slidenum">
              <a:rPr lang="en-US" altLang="x-none"/>
              <a:pPr/>
              <a:t>‹#›</a:t>
            </a:fld>
            <a:endParaRPr lang="en-US" altLang="x-none"/>
          </a:p>
        </p:txBody>
      </p:sp>
    </p:spTree>
    <p:extLst>
      <p:ext uri="{BB962C8B-B14F-4D97-AF65-F5344CB8AC3E}">
        <p14:creationId xmlns:p14="http://schemas.microsoft.com/office/powerpoint/2010/main" val="3954794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C0E95B91-3062-6247-9821-7D590EEAEF9F}"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B8AA23A2-5167-9F48-9C61-9B9589D68513}" type="slidenum">
              <a:rPr lang="en-US" altLang="x-none"/>
              <a:pPr/>
              <a:t>‹#›</a:t>
            </a:fld>
            <a:endParaRPr lang="en-US" altLang="x-none"/>
          </a:p>
        </p:txBody>
      </p:sp>
    </p:spTree>
    <p:extLst>
      <p:ext uri="{BB962C8B-B14F-4D97-AF65-F5344CB8AC3E}">
        <p14:creationId xmlns:p14="http://schemas.microsoft.com/office/powerpoint/2010/main" val="360472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FF723CC8-7C45-4C47-8522-39830D36733D}"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0882520B-5508-1648-84CB-F87845B06DFF}" type="slidenum">
              <a:rPr lang="en-US" altLang="x-none"/>
              <a:pPr/>
              <a:t>‹#›</a:t>
            </a:fld>
            <a:endParaRPr lang="en-US" altLang="x-none"/>
          </a:p>
        </p:txBody>
      </p:sp>
    </p:spTree>
    <p:extLst>
      <p:ext uri="{BB962C8B-B14F-4D97-AF65-F5344CB8AC3E}">
        <p14:creationId xmlns:p14="http://schemas.microsoft.com/office/powerpoint/2010/main" val="4077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9445CD99-B6F1-9D41-BF3E-789239AB9246}"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75825D9-59E6-E143-9C0F-67313CA91D8A}" type="slidenum">
              <a:rPr lang="en-US" altLang="x-none"/>
              <a:pPr/>
              <a:t>‹#›</a:t>
            </a:fld>
            <a:endParaRPr lang="en-US" altLang="x-none"/>
          </a:p>
        </p:txBody>
      </p:sp>
    </p:spTree>
    <p:extLst>
      <p:ext uri="{BB962C8B-B14F-4D97-AF65-F5344CB8AC3E}">
        <p14:creationId xmlns:p14="http://schemas.microsoft.com/office/powerpoint/2010/main" val="507933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2054CAAC-4380-DB44-AEA9-E4EF8F8CE542}" type="datetime1">
              <a:rPr lang="en-US" smtClean="0"/>
              <a:t>10/12/22</a:t>
            </a:fld>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2CA0234D-4097-7145-BC48-C4DBD432BE37}" type="slidenum">
              <a:rPr lang="en-US" altLang="x-none"/>
              <a:pPr/>
              <a:t>‹#›</a:t>
            </a:fld>
            <a:endParaRPr lang="en-US" altLang="x-none"/>
          </a:p>
        </p:txBody>
      </p:sp>
    </p:spTree>
    <p:extLst>
      <p:ext uri="{BB962C8B-B14F-4D97-AF65-F5344CB8AC3E}">
        <p14:creationId xmlns:p14="http://schemas.microsoft.com/office/powerpoint/2010/main" val="593257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459BD454-A9AF-0D45-906D-C43AA2DFA000}" type="datetime1">
              <a:rPr lang="en-US" smtClean="0"/>
              <a:t>10/12/22</a:t>
            </a:fld>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F2B4FC0D-AD59-E54D-BA3C-2D5E46211E3B}" type="slidenum">
              <a:rPr lang="en-US" altLang="x-none"/>
              <a:pPr/>
              <a:t>‹#›</a:t>
            </a:fld>
            <a:endParaRPr lang="en-US" altLang="x-none"/>
          </a:p>
        </p:txBody>
      </p:sp>
    </p:spTree>
    <p:extLst>
      <p:ext uri="{BB962C8B-B14F-4D97-AF65-F5344CB8AC3E}">
        <p14:creationId xmlns:p14="http://schemas.microsoft.com/office/powerpoint/2010/main" val="118666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1FEEF5BA-9CD6-394F-BA91-2C04270B9393}" type="datetime1">
              <a:rPr lang="en-US" smtClean="0"/>
              <a:t>10/12/22</a:t>
            </a:fld>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7D92F4B-A327-724E-BD5B-A528A870F54F}" type="slidenum">
              <a:rPr lang="en-US" altLang="x-none"/>
              <a:pPr/>
              <a:t>‹#›</a:t>
            </a:fld>
            <a:endParaRPr lang="en-US" altLang="x-none"/>
          </a:p>
        </p:txBody>
      </p:sp>
    </p:spTree>
    <p:extLst>
      <p:ext uri="{BB962C8B-B14F-4D97-AF65-F5344CB8AC3E}">
        <p14:creationId xmlns:p14="http://schemas.microsoft.com/office/powerpoint/2010/main" val="1564049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fld id="{D807135D-D8AE-944F-A2F7-E99889097000}"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4233A062-1DAB-6544-B281-8FCB983AFCD2}" type="slidenum">
              <a:rPr lang="en-US" altLang="x-none"/>
              <a:pPr/>
              <a:t>‹#›</a:t>
            </a:fld>
            <a:endParaRPr lang="en-US" altLang="x-none"/>
          </a:p>
        </p:txBody>
      </p:sp>
    </p:spTree>
    <p:extLst>
      <p:ext uri="{BB962C8B-B14F-4D97-AF65-F5344CB8AC3E}">
        <p14:creationId xmlns:p14="http://schemas.microsoft.com/office/powerpoint/2010/main" val="10253657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E9BE459E-F8A8-584A-862D-854E3498C021}"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F26B533C-4510-9E49-BE34-88359C8E77F1}" type="slidenum">
              <a:rPr lang="en-US" altLang="x-none"/>
              <a:pPr/>
              <a:t>‹#›</a:t>
            </a:fld>
            <a:endParaRPr lang="en-US" altLang="x-none"/>
          </a:p>
        </p:txBody>
      </p:sp>
    </p:spTree>
    <p:extLst>
      <p:ext uri="{BB962C8B-B14F-4D97-AF65-F5344CB8AC3E}">
        <p14:creationId xmlns:p14="http://schemas.microsoft.com/office/powerpoint/2010/main" val="1780174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BA3DC438-B8AF-2E45-9BAC-A53C8D4BFB0E}"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8955D644-0AD2-E947-BF96-90EF12A14AD2}" type="slidenum">
              <a:rPr lang="en-US" altLang="x-none"/>
              <a:pPr/>
              <a:t>‹#›</a:t>
            </a:fld>
            <a:endParaRPr lang="en-US" altLang="x-none"/>
          </a:p>
        </p:txBody>
      </p:sp>
    </p:spTree>
    <p:extLst>
      <p:ext uri="{BB962C8B-B14F-4D97-AF65-F5344CB8AC3E}">
        <p14:creationId xmlns:p14="http://schemas.microsoft.com/office/powerpoint/2010/main" val="6497775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00696307-59D4-0448-9934-4F513D316DA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A65D6156-C6AB-7745-A5B4-BAF4346385AC}" type="slidenum">
              <a:rPr lang="en-US" altLang="x-none"/>
              <a:pPr/>
              <a:t>‹#›</a:t>
            </a:fld>
            <a:endParaRPr lang="en-US" altLang="x-none"/>
          </a:p>
        </p:txBody>
      </p:sp>
    </p:spTree>
    <p:extLst>
      <p:ext uri="{BB962C8B-B14F-4D97-AF65-F5344CB8AC3E}">
        <p14:creationId xmlns:p14="http://schemas.microsoft.com/office/powerpoint/2010/main" val="856635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FEBFBE86-C1FD-1846-8FBC-C2D967FC593B}"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3C8736FE-40C5-0542-863E-9EDAB98EAF50}" type="slidenum">
              <a:rPr lang="en-US" altLang="x-none"/>
              <a:pPr/>
              <a:t>‹#›</a:t>
            </a:fld>
            <a:endParaRPr lang="en-US" altLang="x-none"/>
          </a:p>
        </p:txBody>
      </p:sp>
    </p:spTree>
    <p:extLst>
      <p:ext uri="{BB962C8B-B14F-4D97-AF65-F5344CB8AC3E}">
        <p14:creationId xmlns:p14="http://schemas.microsoft.com/office/powerpoint/2010/main" val="7396050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7FA1EB38-17A1-EB4F-A4B1-4283214FF7D1}" type="datetime1">
              <a:rPr lang="en-US" smtClean="0"/>
              <a:t>10/12/22</a:t>
            </a:fld>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fld id="{88A5A2FF-FEF7-8A44-922B-B792467A878A}" type="slidenum">
              <a:rPr lang="en-US" altLang="x-none"/>
              <a:pPr/>
              <a:t>‹#›</a:t>
            </a:fld>
            <a:endParaRPr lang="en-US" altLang="x-none"/>
          </a:p>
        </p:txBody>
      </p:sp>
    </p:spTree>
    <p:extLst>
      <p:ext uri="{BB962C8B-B14F-4D97-AF65-F5344CB8AC3E}">
        <p14:creationId xmlns:p14="http://schemas.microsoft.com/office/powerpoint/2010/main" val="9061382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pPr>
              <a:defRPr/>
            </a:pPr>
            <a:fld id="{625442E0-8777-9347-86C9-9A255E2C7783}" type="datetime1">
              <a:rPr lang="en-US" smtClean="0"/>
              <a:t>10/12/22</a:t>
            </a:fld>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8" name="Slide Number Placeholder 7"/>
          <p:cNvSpPr>
            <a:spLocks noGrp="1"/>
          </p:cNvSpPr>
          <p:nvPr>
            <p:ph type="sldNum" sz="quarter" idx="12"/>
          </p:nvPr>
        </p:nvSpPr>
        <p:spPr>
          <a:xfrm>
            <a:off x="6553200" y="6248400"/>
            <a:ext cx="1905000" cy="457200"/>
          </a:xfrm>
        </p:spPr>
        <p:txBody>
          <a:bodyPr/>
          <a:lstStyle>
            <a:lvl1pPr>
              <a:defRPr/>
            </a:lvl1pPr>
          </a:lstStyle>
          <a:p>
            <a:fld id="{31089471-7B44-DB4D-BCFB-8DABFA20CDF3}" type="slidenum">
              <a:rPr lang="en-US" altLang="x-none"/>
              <a:pPr/>
              <a:t>‹#›</a:t>
            </a:fld>
            <a:endParaRPr lang="en-US" altLang="x-none"/>
          </a:p>
        </p:txBody>
      </p:sp>
    </p:spTree>
    <p:extLst>
      <p:ext uri="{BB962C8B-B14F-4D97-AF65-F5344CB8AC3E}">
        <p14:creationId xmlns:p14="http://schemas.microsoft.com/office/powerpoint/2010/main" val="1659346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endParaRPr lang="en-US" altLang="zh-CN"/>
          </a:p>
        </p:txBody>
      </p:sp>
    </p:spTree>
    <p:extLst>
      <p:ext uri="{BB962C8B-B14F-4D97-AF65-F5344CB8AC3E}">
        <p14:creationId xmlns:p14="http://schemas.microsoft.com/office/powerpoint/2010/main" val="1409044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noChangeArrowheads="1"/>
          </p:cNvSpPr>
          <p:nvPr>
            <p:ph type="ftr" sz="quarter" idx="10"/>
          </p:nvPr>
        </p:nvSpPr>
        <p:spPr>
          <a:xfrm>
            <a:off x="3124200" y="6248400"/>
            <a:ext cx="2895600" cy="457200"/>
          </a:xfrm>
          <a:prstGeom prst="rect">
            <a:avLst/>
          </a:prstGeom>
        </p:spPr>
        <p:txBody>
          <a:bodyPr/>
          <a:lstStyle>
            <a:lvl1pPr>
              <a:defRPr sz="1800">
                <a:solidFill>
                  <a:srgbClr val="000000"/>
                </a:solidFill>
                <a:latin typeface="Arial" charset="0"/>
                <a:ea typeface="+mn-ea"/>
                <a:cs typeface="Arial" charset="0"/>
              </a:defRPr>
            </a:lvl1pPr>
          </a:lstStyle>
          <a:p>
            <a:pPr>
              <a:defRPr/>
            </a:pPr>
            <a:endParaRPr lang="en-US" altLang="zh-CN"/>
          </a:p>
        </p:txBody>
      </p:sp>
    </p:spTree>
    <p:extLst>
      <p:ext uri="{BB962C8B-B14F-4D97-AF65-F5344CB8AC3E}">
        <p14:creationId xmlns:p14="http://schemas.microsoft.com/office/powerpoint/2010/main" val="1505374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990600"/>
          </a:xfrm>
        </p:spPr>
        <p:txBody>
          <a:bodyPr/>
          <a:lstStyle/>
          <a:p>
            <a:r>
              <a:rPr lang="en-US"/>
              <a:t>Click to edit Master title style</a:t>
            </a:r>
          </a:p>
        </p:txBody>
      </p:sp>
      <p:sp>
        <p:nvSpPr>
          <p:cNvPr id="3" name="Content Placeholder 2"/>
          <p:cNvSpPr>
            <a:spLocks noGrp="1"/>
          </p:cNvSpPr>
          <p:nvPr>
            <p:ph sz="half" idx="1"/>
          </p:nvPr>
        </p:nvSpPr>
        <p:spPr>
          <a:xfrm>
            <a:off x="2286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62500" y="1066800"/>
            <a:ext cx="43815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33400" y="6248400"/>
            <a:ext cx="1905000" cy="457200"/>
          </a:xfrm>
        </p:spPr>
        <p:txBody>
          <a:bodyPr/>
          <a:lstStyle>
            <a:lvl1pPr>
              <a:defRPr/>
            </a:lvl1pPr>
          </a:lstStyle>
          <a:p>
            <a:pPr>
              <a:defRPr/>
            </a:pPr>
            <a:fld id="{4C706F2A-5FA9-F549-95AC-20BC344CF4B5}" type="datetime1">
              <a:rPr lang="en-US" smtClean="0"/>
              <a:t>10/12/22</a:t>
            </a:fld>
            <a:endParaRPr lang="en-US"/>
          </a:p>
        </p:txBody>
      </p:sp>
      <p:sp>
        <p:nvSpPr>
          <p:cNvPr id="6" name="Footer Placeholder 5"/>
          <p:cNvSpPr>
            <a:spLocks noGrp="1"/>
          </p:cNvSpPr>
          <p:nvPr>
            <p:ph type="ftr" sz="quarter" idx="11"/>
          </p:nvPr>
        </p:nvSpPr>
        <p:spPr>
          <a:xfrm>
            <a:off x="34290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sz="1800">
                <a:solidFill>
                  <a:srgbClr val="000000"/>
                </a:solidFill>
                <a:ea typeface="ＭＳ Ｐゴシック" charset="0"/>
                <a:cs typeface="Arial" charset="0"/>
              </a:defRPr>
            </a:lvl1pPr>
          </a:lstStyle>
          <a:p>
            <a:pPr>
              <a:defRPr/>
            </a:pPr>
            <a:endParaRPr lang="en-US"/>
          </a:p>
        </p:txBody>
      </p:sp>
      <p:sp>
        <p:nvSpPr>
          <p:cNvPr id="7" name="Slide Number Placeholder 6"/>
          <p:cNvSpPr>
            <a:spLocks noGrp="1"/>
          </p:cNvSpPr>
          <p:nvPr>
            <p:ph type="sldNum" sz="quarter" idx="12"/>
          </p:nvPr>
        </p:nvSpPr>
        <p:spPr>
          <a:xfrm>
            <a:off x="7162800" y="6324600"/>
            <a:ext cx="1905000" cy="457200"/>
          </a:xfrm>
        </p:spPr>
        <p:txBody>
          <a:bodyPr/>
          <a:lstStyle>
            <a:lvl1pPr>
              <a:defRPr/>
            </a:lvl1pPr>
          </a:lstStyle>
          <a:p>
            <a:fld id="{2A0A9234-5E92-3145-B60A-C9C6D89DBF1B}" type="slidenum">
              <a:rPr lang="en-US" altLang="x-none"/>
              <a:pPr/>
              <a:t>‹#›</a:t>
            </a:fld>
            <a:endParaRPr lang="en-US" altLang="x-none"/>
          </a:p>
        </p:txBody>
      </p:sp>
    </p:spTree>
    <p:extLst>
      <p:ext uri="{BB962C8B-B14F-4D97-AF65-F5344CB8AC3E}">
        <p14:creationId xmlns:p14="http://schemas.microsoft.com/office/powerpoint/2010/main" val="132657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7CC1DD9-9259-024A-8D46-FA0AC5001F60}"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F0A77597-4BD8-8242-A274-6EFD0E7EF99E}" type="slidenum">
              <a:rPr lang="en-US" altLang="x-none"/>
              <a:pPr/>
              <a:t>‹#›</a:t>
            </a:fld>
            <a:endParaRPr lang="en-US" altLang="x-none"/>
          </a:p>
        </p:txBody>
      </p:sp>
    </p:spTree>
    <p:extLst>
      <p:ext uri="{BB962C8B-B14F-4D97-AF65-F5344CB8AC3E}">
        <p14:creationId xmlns:p14="http://schemas.microsoft.com/office/powerpoint/2010/main" val="61377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fld id="{1514BFB4-783E-ED44-BB55-4EEC14F37513}" type="datetime1">
              <a:rPr lang="en-US" altLang="x-none" smtClean="0"/>
              <a:t>10/12/22</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5DFBD51-7707-A14D-8E45-40C7AB00D711}" type="slidenum">
              <a:rPr lang="en-US" altLang="x-none"/>
              <a:pPr/>
              <a:t>‹#›</a:t>
            </a:fld>
            <a:endParaRPr lang="en-US" altLang="x-none"/>
          </a:p>
        </p:txBody>
      </p:sp>
    </p:spTree>
    <p:extLst>
      <p:ext uri="{BB962C8B-B14F-4D97-AF65-F5344CB8AC3E}">
        <p14:creationId xmlns:p14="http://schemas.microsoft.com/office/powerpoint/2010/main" val="19132422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09C265F7-BFB1-1A45-BFBC-8007F390306B}"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5C423813-CBD9-4C47-926C-1EC5E88B777C}" type="slidenum">
              <a:rPr lang="en-US" altLang="x-none"/>
              <a:pPr/>
              <a:t>‹#›</a:t>
            </a:fld>
            <a:endParaRPr lang="en-US" altLang="x-none"/>
          </a:p>
        </p:txBody>
      </p:sp>
    </p:spTree>
    <p:extLst>
      <p:ext uri="{BB962C8B-B14F-4D97-AF65-F5344CB8AC3E}">
        <p14:creationId xmlns:p14="http://schemas.microsoft.com/office/powerpoint/2010/main" val="38743828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C9B68D3E-0A73-794E-8F86-7CE687CE495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C066D54-B18D-5942-B0F7-2E60D44D9288}" type="slidenum">
              <a:rPr lang="en-US" altLang="x-none"/>
              <a:pPr/>
              <a:t>‹#›</a:t>
            </a:fld>
            <a:endParaRPr lang="en-US" altLang="x-none"/>
          </a:p>
        </p:txBody>
      </p:sp>
    </p:spTree>
    <p:extLst>
      <p:ext uri="{BB962C8B-B14F-4D97-AF65-F5344CB8AC3E}">
        <p14:creationId xmlns:p14="http://schemas.microsoft.com/office/powerpoint/2010/main" val="20517680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3857F5E8-7463-8C49-845D-5B25E416C0C4}"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1E95E4F8-58A6-4E4B-98AD-324C04D2C0FF}" type="slidenum">
              <a:rPr lang="en-US" altLang="x-none"/>
              <a:pPr/>
              <a:t>‹#›</a:t>
            </a:fld>
            <a:endParaRPr lang="en-US" altLang="x-none"/>
          </a:p>
        </p:txBody>
      </p:sp>
    </p:spTree>
    <p:extLst>
      <p:ext uri="{BB962C8B-B14F-4D97-AF65-F5344CB8AC3E}">
        <p14:creationId xmlns:p14="http://schemas.microsoft.com/office/powerpoint/2010/main" val="22280459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5C8BAE74-B926-6D42-B8BD-782FCEFCD953}" type="datetime1">
              <a:rPr lang="en-US" smtClean="0"/>
              <a:t>10/12/22</a:t>
            </a:fld>
            <a:endParaRPr lang="en-US"/>
          </a:p>
        </p:txBody>
      </p:sp>
      <p:sp>
        <p:nvSpPr>
          <p:cNvPr id="8" name="Rectangle 6"/>
          <p:cNvSpPr>
            <a:spLocks noGrp="1" noChangeArrowheads="1"/>
          </p:cNvSpPr>
          <p:nvPr>
            <p:ph type="sldNum" sz="quarter" idx="11"/>
          </p:nvPr>
        </p:nvSpPr>
        <p:spPr/>
        <p:txBody>
          <a:bodyPr/>
          <a:lstStyle>
            <a:lvl1pPr eaLnBrk="1" hangingPunct="1">
              <a:defRPr>
                <a:latin typeface="Comic Sans MS" charset="0"/>
              </a:defRPr>
            </a:lvl1pPr>
          </a:lstStyle>
          <a:p>
            <a:fld id="{B94082A2-5AC2-8A48-A1DF-2B54255F3331}" type="slidenum">
              <a:rPr lang="en-US" altLang="x-none"/>
              <a:pPr/>
              <a:t>‹#›</a:t>
            </a:fld>
            <a:endParaRPr lang="en-US" altLang="x-none"/>
          </a:p>
        </p:txBody>
      </p:sp>
    </p:spTree>
    <p:extLst>
      <p:ext uri="{BB962C8B-B14F-4D97-AF65-F5344CB8AC3E}">
        <p14:creationId xmlns:p14="http://schemas.microsoft.com/office/powerpoint/2010/main" val="24083115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A4A2B5F4-E673-934B-91A7-4D11222738C4}" type="datetime1">
              <a:rPr lang="en-US" smtClean="0"/>
              <a:t>10/12/22</a:t>
            </a:fld>
            <a:endParaRPr lang="en-US"/>
          </a:p>
        </p:txBody>
      </p:sp>
      <p:sp>
        <p:nvSpPr>
          <p:cNvPr id="4" name="Rectangle 6"/>
          <p:cNvSpPr>
            <a:spLocks noGrp="1" noChangeArrowheads="1"/>
          </p:cNvSpPr>
          <p:nvPr>
            <p:ph type="sldNum" sz="quarter" idx="11"/>
          </p:nvPr>
        </p:nvSpPr>
        <p:spPr/>
        <p:txBody>
          <a:bodyPr/>
          <a:lstStyle>
            <a:lvl1pPr eaLnBrk="1" hangingPunct="1">
              <a:defRPr>
                <a:latin typeface="Comic Sans MS" charset="0"/>
              </a:defRPr>
            </a:lvl1pPr>
          </a:lstStyle>
          <a:p>
            <a:fld id="{5CF18E99-E738-5E4A-97A0-5D13B0FB1784}" type="slidenum">
              <a:rPr lang="en-US" altLang="x-none"/>
              <a:pPr/>
              <a:t>‹#›</a:t>
            </a:fld>
            <a:endParaRPr lang="en-US" altLang="x-none"/>
          </a:p>
        </p:txBody>
      </p:sp>
    </p:spTree>
    <p:extLst>
      <p:ext uri="{BB962C8B-B14F-4D97-AF65-F5344CB8AC3E}">
        <p14:creationId xmlns:p14="http://schemas.microsoft.com/office/powerpoint/2010/main" val="1255219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83C37E67-783F-E747-AB3B-8EFCFCA9368F}" type="datetime1">
              <a:rPr lang="en-US" smtClean="0"/>
              <a:t>10/12/22</a:t>
            </a:fld>
            <a:endParaRPr lang="en-US"/>
          </a:p>
        </p:txBody>
      </p:sp>
      <p:sp>
        <p:nvSpPr>
          <p:cNvPr id="3" name="Rectangle 6"/>
          <p:cNvSpPr>
            <a:spLocks noGrp="1" noChangeArrowheads="1"/>
          </p:cNvSpPr>
          <p:nvPr>
            <p:ph type="sldNum" sz="quarter" idx="11"/>
          </p:nvPr>
        </p:nvSpPr>
        <p:spPr/>
        <p:txBody>
          <a:bodyPr/>
          <a:lstStyle>
            <a:lvl1pPr eaLnBrk="1" hangingPunct="1">
              <a:defRPr>
                <a:latin typeface="Comic Sans MS" charset="0"/>
              </a:defRPr>
            </a:lvl1pPr>
          </a:lstStyle>
          <a:p>
            <a:fld id="{E4924CBB-B044-D942-8C72-BB56CB26227D}" type="slidenum">
              <a:rPr lang="en-US" altLang="x-none"/>
              <a:pPr/>
              <a:t>‹#›</a:t>
            </a:fld>
            <a:endParaRPr lang="en-US" altLang="x-none"/>
          </a:p>
        </p:txBody>
      </p:sp>
    </p:spTree>
    <p:extLst>
      <p:ext uri="{BB962C8B-B14F-4D97-AF65-F5344CB8AC3E}">
        <p14:creationId xmlns:p14="http://schemas.microsoft.com/office/powerpoint/2010/main" val="23552402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2A879A4C-939B-D24C-8006-3ABAEB2748A9}"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7CE2D976-AF2E-DB42-830F-26E36491CAC1}" type="slidenum">
              <a:rPr lang="en-US" altLang="x-none"/>
              <a:pPr/>
              <a:t>‹#›</a:t>
            </a:fld>
            <a:endParaRPr lang="en-US" altLang="x-none"/>
          </a:p>
        </p:txBody>
      </p:sp>
    </p:spTree>
    <p:extLst>
      <p:ext uri="{BB962C8B-B14F-4D97-AF65-F5344CB8AC3E}">
        <p14:creationId xmlns:p14="http://schemas.microsoft.com/office/powerpoint/2010/main" val="29337896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1C40A455-7359-7049-B249-0092BC675E67}" type="datetime1">
              <a:rPr lang="en-US" smtClean="0"/>
              <a:t>10/12/22</a:t>
            </a:fld>
            <a:endParaRPr lang="en-US"/>
          </a:p>
        </p:txBody>
      </p:sp>
      <p:sp>
        <p:nvSpPr>
          <p:cNvPr id="6" name="Rectangle 6"/>
          <p:cNvSpPr>
            <a:spLocks noGrp="1" noChangeArrowheads="1"/>
          </p:cNvSpPr>
          <p:nvPr>
            <p:ph type="sldNum" sz="quarter" idx="11"/>
          </p:nvPr>
        </p:nvSpPr>
        <p:spPr/>
        <p:txBody>
          <a:bodyPr/>
          <a:lstStyle>
            <a:lvl1pPr eaLnBrk="1" hangingPunct="1">
              <a:defRPr>
                <a:latin typeface="Comic Sans MS" charset="0"/>
              </a:defRPr>
            </a:lvl1pPr>
          </a:lstStyle>
          <a:p>
            <a:fld id="{490D85B4-427F-094B-8429-4C743470A41D}" type="slidenum">
              <a:rPr lang="en-US" altLang="x-none"/>
              <a:pPr/>
              <a:t>‹#›</a:t>
            </a:fld>
            <a:endParaRPr lang="en-US" altLang="x-none"/>
          </a:p>
        </p:txBody>
      </p:sp>
    </p:spTree>
    <p:extLst>
      <p:ext uri="{BB962C8B-B14F-4D97-AF65-F5344CB8AC3E}">
        <p14:creationId xmlns:p14="http://schemas.microsoft.com/office/powerpoint/2010/main" val="24800290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E04A652C-3B8A-8045-8AA8-584E27525DF2}"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9D68DD26-939A-7C47-AAF4-4FFB960C9E33}" type="slidenum">
              <a:rPr lang="en-US" altLang="x-none"/>
              <a:pPr/>
              <a:t>‹#›</a:t>
            </a:fld>
            <a:endParaRPr lang="en-US" altLang="x-none"/>
          </a:p>
        </p:txBody>
      </p:sp>
    </p:spTree>
    <p:extLst>
      <p:ext uri="{BB962C8B-B14F-4D97-AF65-F5344CB8AC3E}">
        <p14:creationId xmlns:p14="http://schemas.microsoft.com/office/powerpoint/2010/main" val="360246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eaLnBrk="1" hangingPunct="1">
              <a:defRPr>
                <a:latin typeface="Comic Sans MS" charset="0"/>
              </a:defRPr>
            </a:lvl1pPr>
          </a:lstStyle>
          <a:p>
            <a:pPr>
              <a:defRPr/>
            </a:pPr>
            <a:fld id="{6891BBF0-23E3-6944-ABEF-414C688B7504}" type="datetime1">
              <a:rPr lang="en-US" smtClean="0"/>
              <a:t>10/12/22</a:t>
            </a:fld>
            <a:endParaRPr lang="en-US"/>
          </a:p>
        </p:txBody>
      </p:sp>
      <p:sp>
        <p:nvSpPr>
          <p:cNvPr id="5" name="Rectangle 6"/>
          <p:cNvSpPr>
            <a:spLocks noGrp="1" noChangeArrowheads="1"/>
          </p:cNvSpPr>
          <p:nvPr>
            <p:ph type="sldNum" sz="quarter" idx="11"/>
          </p:nvPr>
        </p:nvSpPr>
        <p:spPr/>
        <p:txBody>
          <a:bodyPr/>
          <a:lstStyle>
            <a:lvl1pPr eaLnBrk="1" hangingPunct="1">
              <a:defRPr>
                <a:latin typeface="Comic Sans MS" charset="0"/>
              </a:defRPr>
            </a:lvl1pPr>
          </a:lstStyle>
          <a:p>
            <a:fld id="{4B57686F-30BF-744B-9B18-F46D473F05A2}" type="slidenum">
              <a:rPr lang="en-US" altLang="x-none"/>
              <a:pPr/>
              <a:t>‹#›</a:t>
            </a:fld>
            <a:endParaRPr lang="en-US" altLang="x-none"/>
          </a:p>
        </p:txBody>
      </p:sp>
    </p:spTree>
    <p:extLst>
      <p:ext uri="{BB962C8B-B14F-4D97-AF65-F5344CB8AC3E}">
        <p14:creationId xmlns:p14="http://schemas.microsoft.com/office/powerpoint/2010/main" val="3046217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fld id="{086867D5-0150-8443-850C-7385870BEEB9}"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948FC1C5-9278-B343-903F-967F183C1B5A}" type="slidenum">
              <a:rPr lang="en-US" altLang="x-none"/>
              <a:pPr/>
              <a:t>‹#›</a:t>
            </a:fld>
            <a:endParaRPr lang="en-US" altLang="x-none"/>
          </a:p>
        </p:txBody>
      </p:sp>
    </p:spTree>
    <p:extLst>
      <p:ext uri="{BB962C8B-B14F-4D97-AF65-F5344CB8AC3E}">
        <p14:creationId xmlns:p14="http://schemas.microsoft.com/office/powerpoint/2010/main" val="15901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fld id="{33C7FD87-B3B1-0D4A-94CF-9CF6704F41A8}" type="datetime1">
              <a:rPr lang="en-US" altLang="x-none" smtClean="0"/>
              <a:t>10/12/22</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5D69D330-CC91-AD43-9267-70A9CD434F39}" type="slidenum">
              <a:rPr lang="en-US" altLang="x-none"/>
              <a:pPr/>
              <a:t>‹#›</a:t>
            </a:fld>
            <a:endParaRPr lang="en-US" altLang="x-none"/>
          </a:p>
        </p:txBody>
      </p:sp>
    </p:spTree>
    <p:extLst>
      <p:ext uri="{BB962C8B-B14F-4D97-AF65-F5344CB8AC3E}">
        <p14:creationId xmlns:p14="http://schemas.microsoft.com/office/powerpoint/2010/main" val="182892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fld id="{B1CD475A-68D6-1F4A-9584-7A701CB7D666}" type="datetime1">
              <a:rPr lang="en-US" altLang="x-none" smtClean="0"/>
              <a:t>10/12/22</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73938B40-F02D-614F-8C35-BB1692F75E24}" type="slidenum">
              <a:rPr lang="en-US" altLang="x-none"/>
              <a:pPr/>
              <a:t>‹#›</a:t>
            </a:fld>
            <a:endParaRPr lang="en-US" altLang="x-none"/>
          </a:p>
        </p:txBody>
      </p:sp>
    </p:spTree>
    <p:extLst>
      <p:ext uri="{BB962C8B-B14F-4D97-AF65-F5344CB8AC3E}">
        <p14:creationId xmlns:p14="http://schemas.microsoft.com/office/powerpoint/2010/main" val="17997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fld id="{C8C38C56-F3DD-BA4F-BA8A-8A28594E2536}" type="datetime1">
              <a:rPr lang="en-US" altLang="x-none" smtClean="0"/>
              <a:t>10/12/22</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B89AE1A1-5CDD-DC4F-A65B-FF7949D08C2D}" type="slidenum">
              <a:rPr lang="en-US" altLang="x-none"/>
              <a:pPr/>
              <a:t>‹#›</a:t>
            </a:fld>
            <a:endParaRPr lang="en-US" altLang="x-none"/>
          </a:p>
        </p:txBody>
      </p:sp>
    </p:spTree>
    <p:extLst>
      <p:ext uri="{BB962C8B-B14F-4D97-AF65-F5344CB8AC3E}">
        <p14:creationId xmlns:p14="http://schemas.microsoft.com/office/powerpoint/2010/main" val="150843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7C1DB38F-F891-4E43-8576-2E4F46733BD6}"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471666B-0EEC-2B45-B80D-4EBE635E63FC}" type="slidenum">
              <a:rPr lang="en-US" altLang="x-none"/>
              <a:pPr/>
              <a:t>‹#›</a:t>
            </a:fld>
            <a:endParaRPr lang="en-US" altLang="x-none"/>
          </a:p>
        </p:txBody>
      </p:sp>
    </p:spTree>
    <p:extLst>
      <p:ext uri="{BB962C8B-B14F-4D97-AF65-F5344CB8AC3E}">
        <p14:creationId xmlns:p14="http://schemas.microsoft.com/office/powerpoint/2010/main" val="119618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fld id="{E4091F03-82E5-DA46-B3E5-045E75AAFE5F}" type="datetime1">
              <a:rPr lang="en-US" altLang="x-none" smtClean="0"/>
              <a:t>10/12/22</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A6755842-54D0-0447-98F9-D129128F187F}" type="slidenum">
              <a:rPr lang="en-US" altLang="x-none"/>
              <a:pPr/>
              <a:t>‹#›</a:t>
            </a:fld>
            <a:endParaRPr lang="en-US" altLang="x-none"/>
          </a:p>
        </p:txBody>
      </p:sp>
    </p:spTree>
    <p:extLst>
      <p:ext uri="{BB962C8B-B14F-4D97-AF65-F5344CB8AC3E}">
        <p14:creationId xmlns:p14="http://schemas.microsoft.com/office/powerpoint/2010/main" val="174348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fld id="{B30A6FCE-25EF-C44C-BE71-0B4336441FB2}" type="datetime1">
              <a:rPr lang="en-US" altLang="x-none" smtClean="0"/>
              <a:t>10/12/22</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fld id="{423624A3-3C20-1242-81F5-81B2E8617FF8}" type="slidenum">
              <a:rPr lang="en-US" altLang="x-none"/>
              <a:pPr/>
              <a:t>‹#›</a:t>
            </a:fld>
            <a:endParaRPr lang="en-US" altLang="x-none"/>
          </a:p>
        </p:txBody>
      </p:sp>
    </p:spTree>
  </p:cSld>
  <p:clrMap bg1="lt1" tx1="dk1" bg2="lt2" tx2="dk2" accent1="accent1" accent2="accent2" accent3="accent3" accent4="accent4" accent5="accent5" accent6="accent6" hlink="hlink" folHlink="folHlink"/>
  <p:sldLayoutIdLst>
    <p:sldLayoutId id="2147487174" r:id="rId1"/>
    <p:sldLayoutId id="2147487175" r:id="rId2"/>
    <p:sldLayoutId id="2147487176" r:id="rId3"/>
    <p:sldLayoutId id="2147487177" r:id="rId4"/>
    <p:sldLayoutId id="2147487178" r:id="rId5"/>
    <p:sldLayoutId id="2147487179" r:id="rId6"/>
    <p:sldLayoutId id="2147487180" r:id="rId7"/>
    <p:sldLayoutId id="2147487181" r:id="rId8"/>
    <p:sldLayoutId id="2147487182" r:id="rId9"/>
    <p:sldLayoutId id="2147487183" r:id="rId10"/>
    <p:sldLayoutId id="2147487184" r:id="rId11"/>
    <p:sldLayoutId id="2147487185"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44035"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fld id="{32059432-851F-6446-9D9B-2881930EC482}" type="datetime1">
              <a:rPr lang="en-US" smtClean="0"/>
              <a:t>10/12/22</a:t>
            </a:fld>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45D8BBA1-B4FE-2F40-8E28-8C120C37D9F5}" type="slidenum">
              <a:rPr lang="en-US" altLang="x-none"/>
              <a:pPr/>
              <a:t>‹#›</a:t>
            </a:fld>
            <a:endParaRPr lang="en-US" altLang="x-none"/>
          </a:p>
        </p:txBody>
      </p:sp>
      <p:sp>
        <p:nvSpPr>
          <p:cNvPr id="44038" name="Rectangle 7"/>
          <p:cNvSpPr>
            <a:spLocks noChangeArrowheads="1"/>
          </p:cNvSpPr>
          <p:nvPr userDrawn="1"/>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cSld>
  <p:clrMap bg1="lt1" tx1="dk1" bg2="lt2" tx2="dk2" accent1="accent1" accent2="accent2" accent3="accent3" accent4="accent4" accent5="accent5" accent6="accent6" hlink="hlink" folHlink="folHlink"/>
  <p:sldLayoutIdLst>
    <p:sldLayoutId id="2147487213" r:id="rId1"/>
    <p:sldLayoutId id="2147487214" r:id="rId2"/>
    <p:sldLayoutId id="2147487215" r:id="rId3"/>
    <p:sldLayoutId id="2147487216" r:id="rId4"/>
    <p:sldLayoutId id="2147487217" r:id="rId5"/>
    <p:sldLayoutId id="2147487218" r:id="rId6"/>
    <p:sldLayoutId id="2147487219" r:id="rId7"/>
    <p:sldLayoutId id="2147487220" r:id="rId8"/>
    <p:sldLayoutId id="2147487221" r:id="rId9"/>
    <p:sldLayoutId id="2147487222" r:id="rId10"/>
    <p:sldLayoutId id="2147487223" r:id="rId11"/>
    <p:sldLayoutId id="2147487224" r:id="rId12"/>
    <p:sldLayoutId id="2147487225" r:id="rId13"/>
    <p:sldLayoutId id="2147487226" r:id="rId14"/>
    <p:sldLayoutId id="2147487227" r:id="rId15"/>
    <p:sldLayoutId id="2147487228" r:id="rId16"/>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533400" y="228600"/>
            <a:ext cx="77724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4339" name="Rectangle 3"/>
          <p:cNvSpPr>
            <a:spLocks noGrp="1" noChangeArrowheads="1"/>
          </p:cNvSpPr>
          <p:nvPr>
            <p:ph type="body" idx="1"/>
          </p:nvPr>
        </p:nvSpPr>
        <p:spPr bwMode="auto">
          <a:xfrm>
            <a:off x="533400" y="1600200"/>
            <a:ext cx="7772400" cy="4648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solidFill>
                  <a:srgbClr val="000000"/>
                </a:solidFill>
                <a:latin typeface="Times New Roman" charset="0"/>
                <a:ea typeface="ＭＳ Ｐゴシック" charset="0"/>
                <a:cs typeface="Arial" charset="0"/>
              </a:defRPr>
            </a:lvl1pPr>
          </a:lstStyle>
          <a:p>
            <a:pPr>
              <a:defRPr/>
            </a:pPr>
            <a:fld id="{5339F88A-ECAD-9247-83B0-79BFC290BEAC}" type="datetime1">
              <a:rPr lang="en-US" smtClean="0"/>
              <a:t>10/12/22</a:t>
            </a:fld>
            <a:endParaRPr lang="en-US"/>
          </a:p>
        </p:txBody>
      </p:sp>
      <p:sp>
        <p:nvSpPr>
          <p:cNvPr id="1030" name="Rectangle 6"/>
          <p:cNvSpPr>
            <a:spLocks noGrp="1" noChangeArrowheads="1"/>
          </p:cNvSpPr>
          <p:nvPr>
            <p:ph type="sldNum" sz="quarter" idx="4"/>
          </p:nvPr>
        </p:nvSpPr>
        <p:spPr bwMode="auto">
          <a:xfrm>
            <a:off x="8575675" y="6575425"/>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rgbClr val="000000"/>
                </a:solidFill>
                <a:latin typeface="Times New Roman" charset="0"/>
              </a:defRPr>
            </a:lvl1pPr>
          </a:lstStyle>
          <a:p>
            <a:fld id="{375B7F1A-C585-9945-8781-D42CEECC4A3A}" type="slidenum">
              <a:rPr lang="en-US" altLang="x-none"/>
              <a:pPr/>
              <a:t>‹#›</a:t>
            </a:fld>
            <a:endParaRPr lang="en-US" altLang="x-none"/>
          </a:p>
        </p:txBody>
      </p:sp>
      <p:sp>
        <p:nvSpPr>
          <p:cNvPr id="14342"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 xmlns:a14="http://schemas.microsoft.com/office/drawing/2010/main" w="50800">
                <a:solidFill>
                  <a:srgbClr val="000000"/>
                </a:solidFill>
                <a:miter lim="800000"/>
                <a:headEnd/>
                <a:tailEnd/>
              </a14:hiddenLine>
            </a:ext>
          </a:extLst>
        </p:spPr>
        <p:txBody>
          <a:bodyPr wrap="none" lIns="90488" tIns="44450" rIns="90488" bIns="44450"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solidFill>
                <a:srgbClr val="000000"/>
              </a:solidFill>
              <a:latin typeface="Times New Roman" charset="0"/>
            </a:endParaRPr>
          </a:p>
        </p:txBody>
      </p:sp>
    </p:spTree>
    <p:extLst>
      <p:ext uri="{BB962C8B-B14F-4D97-AF65-F5344CB8AC3E}">
        <p14:creationId xmlns:p14="http://schemas.microsoft.com/office/powerpoint/2010/main" val="1797959913"/>
      </p:ext>
    </p:extLst>
  </p:cSld>
  <p:clrMap bg1="lt1" tx1="dk1" bg2="lt2" tx2="dk2" accent1="accent1" accent2="accent2" accent3="accent3" accent4="accent4" accent5="accent5" accent6="accent6" hlink="hlink" folHlink="folHlink"/>
  <p:sldLayoutIdLst>
    <p:sldLayoutId id="2147487230" r:id="rId1"/>
    <p:sldLayoutId id="2147487231" r:id="rId2"/>
    <p:sldLayoutId id="2147487232" r:id="rId3"/>
    <p:sldLayoutId id="2147487233" r:id="rId4"/>
    <p:sldLayoutId id="2147487234" r:id="rId5"/>
    <p:sldLayoutId id="2147487235" r:id="rId6"/>
    <p:sldLayoutId id="2147487236" r:id="rId7"/>
    <p:sldLayoutId id="2147487237" r:id="rId8"/>
    <p:sldLayoutId id="2147487238" r:id="rId9"/>
    <p:sldLayoutId id="2147487239" r:id="rId10"/>
    <p:sldLayoutId id="2147487240"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10.xml"/><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11" Type="http://schemas.openxmlformats.org/officeDocument/2006/relationships/oleObject" Target="../embeddings/oleObject24.bin"/><Relationship Id="rId5" Type="http://schemas.openxmlformats.org/officeDocument/2006/relationships/image" Target="../media/image11.wmf"/><Relationship Id="rId10" Type="http://schemas.openxmlformats.org/officeDocument/2006/relationships/oleObject" Target="../embeddings/oleObject23.bin"/><Relationship Id="rId4" Type="http://schemas.openxmlformats.org/officeDocument/2006/relationships/oleObject" Target="../embeddings/oleObject18.bin"/><Relationship Id="rId9" Type="http://schemas.openxmlformats.org/officeDocument/2006/relationships/oleObject" Target="../embeddings/oleObject22.bin"/></Relationships>
</file>

<file path=ppt/slides/_rels/slide10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9.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0.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0.xml"/></Relationships>
</file>

<file path=ppt/slides/_rels/slide10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103.xml"/><Relationship Id="rId1" Type="http://schemas.openxmlformats.org/officeDocument/2006/relationships/slideLayout" Target="../slideLayouts/slideLayout30.xml"/><Relationship Id="rId4" Type="http://schemas.openxmlformats.org/officeDocument/2006/relationships/image" Target="../media/image55.jpe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06.xml"/><Relationship Id="rId1" Type="http://schemas.openxmlformats.org/officeDocument/2006/relationships/slideLayout" Target="../slideLayouts/slideLayout30.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0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7.xml"/><Relationship Id="rId1" Type="http://schemas.openxmlformats.org/officeDocument/2006/relationships/slideLayout" Target="../slideLayouts/slideLayout14.xml"/><Relationship Id="rId5" Type="http://schemas.openxmlformats.org/officeDocument/2006/relationships/image" Target="../media/image59.png"/><Relationship Id="rId4" Type="http://schemas.openxmlformats.org/officeDocument/2006/relationships/image" Target="../media/image5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4.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47.xml"/><Relationship Id="rId7"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26.bin"/><Relationship Id="rId5" Type="http://schemas.openxmlformats.org/officeDocument/2006/relationships/image" Target="../media/image11.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51.xml"/><Relationship Id="rId1" Type="http://schemas.openxmlformats.org/officeDocument/2006/relationships/slideLayout" Target="../slideLayouts/slideLayout30.xml"/><Relationship Id="rId4" Type="http://schemas.openxmlformats.org/officeDocument/2006/relationships/image" Target="../media/image38.wmf"/></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3" Type="http://schemas.openxmlformats.org/officeDocument/2006/relationships/hyperlink" Target="../readings/Load%20Balancing%20Servers,%20Firewalls,%20and%20Caches.pdf" TargetMode="External"/><Relationship Id="rId2" Type="http://schemas.openxmlformats.org/officeDocument/2006/relationships/notesSlide" Target="../notesSlides/notesSlide63.xml"/><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5.xml"/><Relationship Id="rId1" Type="http://schemas.openxmlformats.org/officeDocument/2006/relationships/slideLayout" Target="../slideLayouts/slideLayout3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5.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6.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image" Target="../media/image11.wmf"/><Relationship Id="rId10" Type="http://schemas.openxmlformats.org/officeDocument/2006/relationships/oleObject" Target="../embeddings/oleObject16.bin"/><Relationship Id="rId4" Type="http://schemas.openxmlformats.org/officeDocument/2006/relationships/oleObject" Target="../embeddings/oleObject11.bin"/><Relationship Id="rId9" Type="http://schemas.openxmlformats.org/officeDocument/2006/relationships/oleObject" Target="../embeddings/oleObject15.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2.xml"/><Relationship Id="rId1" Type="http://schemas.openxmlformats.org/officeDocument/2006/relationships/slideLayout" Target="../slideLayouts/slideLayout30.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3.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48.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9.xml"/><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3.xml"/><Relationship Id="rId1" Type="http://schemas.openxmlformats.org/officeDocument/2006/relationships/slideLayout" Target="../slideLayouts/slideLayout32.xml"/><Relationship Id="rId4" Type="http://schemas.openxmlformats.org/officeDocument/2006/relationships/image" Target="../media/image52.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96.xml"/><Relationship Id="rId1" Type="http://schemas.openxmlformats.org/officeDocument/2006/relationships/slideLayout" Target="../slideLayouts/slideLayout32.xml"/><Relationship Id="rId6" Type="http://schemas.openxmlformats.org/officeDocument/2006/relationships/image" Target="../media/image54.jpeg"/><Relationship Id="rId5" Type="http://schemas.openxmlformats.org/officeDocument/2006/relationships/image" Target="../media/image53.wmf"/><Relationship Id="rId4" Type="http://schemas.openxmlformats.org/officeDocument/2006/relationships/image" Target="../media/image52.wmf"/></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98.xml"/><Relationship Id="rId1" Type="http://schemas.openxmlformats.org/officeDocument/2006/relationships/slideLayout" Target="../slideLayouts/slideLayout30.xml"/><Relationship Id="rId4" Type="http://schemas.openxmlformats.org/officeDocument/2006/relationships/image" Target="../media/image5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ctrTitle"/>
          </p:nvPr>
        </p:nvSpPr>
        <p:spPr>
          <a:xfrm>
            <a:off x="787400" y="1809750"/>
            <a:ext cx="8128000" cy="1470025"/>
          </a:xfrm>
        </p:spPr>
        <p:txBody>
          <a:bodyPr/>
          <a:lstStyle/>
          <a:p>
            <a:pPr algn="ctr"/>
            <a:r>
              <a:rPr lang="en-US" altLang="x-none" sz="3200" dirty="0">
                <a:ea typeface="ＭＳ Ｐゴシック" charset="-128"/>
              </a:rPr>
              <a:t>Network Applications:</a:t>
            </a:r>
            <a:br>
              <a:rPr lang="en-US" altLang="x-none" sz="3200" dirty="0">
                <a:ea typeface="ＭＳ Ｐゴシック" charset="-128"/>
              </a:rPr>
            </a:br>
            <a:r>
              <a:rPr lang="en-US" altLang="x-none" sz="3200" dirty="0">
                <a:ea typeface="ＭＳ Ｐゴシック" charset="-128"/>
              </a:rPr>
              <a:t>Load Balancing among Homogeneous Servers</a:t>
            </a:r>
            <a:r>
              <a:rPr lang="en-US" altLang="zh-CN" sz="3200" dirty="0">
                <a:ea typeface="ＭＳ Ｐゴシック" charset="-128"/>
              </a:rPr>
              <a:t>;</a:t>
            </a:r>
            <a:r>
              <a:rPr lang="zh-CN" altLang="en-US" sz="3200" dirty="0">
                <a:ea typeface="ＭＳ Ｐゴシック" charset="-128"/>
              </a:rPr>
              <a:t> </a:t>
            </a:r>
            <a:r>
              <a:rPr lang="en-US" altLang="x-none" sz="3200" dirty="0">
                <a:ea typeface="ＭＳ Ｐゴシック" charset="-128"/>
              </a:rPr>
              <a:t>Application Overlays (P2P)</a:t>
            </a:r>
          </a:p>
        </p:txBody>
      </p:sp>
      <p:sp>
        <p:nvSpPr>
          <p:cNvPr id="4" name="Rectangle 5">
            <a:extLst>
              <a:ext uri="{FF2B5EF4-FFF2-40B4-BE49-F238E27FC236}">
                <a16:creationId xmlns:a16="http://schemas.microsoft.com/office/drawing/2014/main" id="{16FC3B7B-3D90-654F-96F6-DCD8D6DEB3A2}"/>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a:t>
            </a:r>
            <a:r>
              <a:rPr lang="en-US" altLang="zh-CN" sz="2400" kern="0" dirty="0">
                <a:ea typeface="ＭＳ Ｐゴシック" charset="-128"/>
              </a:rPr>
              <a:t>2</a:t>
            </a:r>
            <a:r>
              <a:rPr lang="en-US" altLang="x-none" sz="2400" kern="0" dirty="0">
                <a:ea typeface="ＭＳ Ｐゴシック" charset="-128"/>
              </a:rPr>
              <a:t>/</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10</a:t>
            </a:r>
            <a:r>
              <a:rPr lang="en-US" altLang="x-none" sz="2400" kern="0" dirty="0">
                <a:ea typeface="ＭＳ Ｐゴシック" charset="-128"/>
              </a:rPr>
              <a:t>/</a:t>
            </a:r>
            <a:r>
              <a:rPr lang="en-US" altLang="zh-CN" sz="2400" kern="0" dirty="0">
                <a:ea typeface="ＭＳ Ｐゴシック" charset="-128"/>
              </a:rPr>
              <a:t>13</a:t>
            </a:r>
            <a:r>
              <a:rPr lang="en-US" altLang="x-none" sz="2400" kern="0" dirty="0">
                <a:ea typeface="ＭＳ Ｐゴシック" charset="-128"/>
              </a:rPr>
              <a:t>/20</a:t>
            </a:r>
            <a:r>
              <a:rPr lang="en-US" altLang="zh-CN" sz="2400" kern="0" dirty="0">
                <a:ea typeface="ＭＳ Ｐゴシック" charset="-128"/>
              </a:rPr>
              <a:t>22</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1B6D9AF3-4255-5344-9080-6A0984599AB8}"/>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r>
              <a:rPr lang="en-US" altLang="x-none" sz="2800" dirty="0">
                <a:ea typeface="ＭＳ Ｐゴシック" charset="-128"/>
              </a:rPr>
              <a:t>Request Routing: Basic Architecture</a:t>
            </a:r>
          </a:p>
        </p:txBody>
      </p:sp>
      <p:sp>
        <p:nvSpPr>
          <p:cNvPr id="53250" name="Content Placeholder 3"/>
          <p:cNvSpPr>
            <a:spLocks noGrp="1"/>
          </p:cNvSpPr>
          <p:nvPr>
            <p:ph idx="1"/>
          </p:nvPr>
        </p:nvSpPr>
        <p:spPr>
          <a:xfrm>
            <a:off x="457200" y="1447800"/>
            <a:ext cx="3505200" cy="4495800"/>
          </a:xfrm>
        </p:spPr>
        <p:txBody>
          <a:bodyPr/>
          <a:lstStyle/>
          <a:p>
            <a:pPr>
              <a:buFont typeface="Wingdings" pitchFamily="2" charset="2"/>
              <a:buChar char="q"/>
            </a:pPr>
            <a:r>
              <a:rPr lang="en-US" altLang="x-none" sz="2400" dirty="0">
                <a:ea typeface="ＭＳ Ｐゴシック" charset="-128"/>
              </a:rPr>
              <a:t>Major components</a:t>
            </a:r>
          </a:p>
          <a:p>
            <a:pPr lvl="1">
              <a:buFont typeface="Courier New" panose="02070309020205020404" pitchFamily="49" charset="0"/>
              <a:buChar char="o"/>
            </a:pPr>
            <a:r>
              <a:rPr lang="en-US" altLang="x-none" sz="1800" dirty="0">
                <a:ea typeface="ＭＳ Ｐゴシック" charset="-128"/>
              </a:rPr>
              <a:t>Server state </a:t>
            </a:r>
            <a:br>
              <a:rPr lang="en-US" altLang="x-none" sz="1800" dirty="0">
                <a:ea typeface="ＭＳ Ｐゴシック" charset="-128"/>
              </a:rPr>
            </a:br>
            <a:r>
              <a:rPr lang="en-US" altLang="x-none" sz="1800" dirty="0">
                <a:ea typeface="ＭＳ Ｐゴシック" charset="-128"/>
              </a:rPr>
              <a:t>monitoring</a:t>
            </a:r>
          </a:p>
          <a:p>
            <a:pPr lvl="2"/>
            <a:r>
              <a:rPr lang="en-US" altLang="x-none" sz="1400" dirty="0">
                <a:ea typeface="ＭＳ Ｐゴシック" charset="-128"/>
              </a:rPr>
              <a:t>Load (incl. failed or not);  what requests it can serve</a:t>
            </a:r>
            <a:br>
              <a:rPr lang="en-US" altLang="x-none" sz="1400" dirty="0">
                <a:ea typeface="ＭＳ Ｐゴシック" charset="-128"/>
              </a:rPr>
            </a:br>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Network path properties estimation</a:t>
            </a:r>
          </a:p>
          <a:p>
            <a:pPr lvl="2"/>
            <a:r>
              <a:rPr lang="en-US" altLang="x-none" sz="1400" dirty="0">
                <a:ea typeface="ＭＳ Ｐゴシック" charset="-128"/>
              </a:rPr>
              <a:t>E.g., </a:t>
            </a:r>
            <a:r>
              <a:rPr lang="en-US" altLang="x-none" sz="1400" dirty="0" err="1">
                <a:ea typeface="ＭＳ Ｐゴシック" charset="-128"/>
              </a:rPr>
              <a:t>bw</a:t>
            </a:r>
            <a:r>
              <a:rPr lang="en-US" altLang="x-none" sz="1400" dirty="0">
                <a:ea typeface="ＭＳ Ｐゴシック" charset="-128"/>
              </a:rPr>
              <a:t>, delay, loss, network cost between clients and servers </a:t>
            </a:r>
            <a:br>
              <a:rPr lang="en-US" altLang="x-none" sz="1400" dirty="0">
                <a:ea typeface="ＭＳ Ｐゴシック" charset="-128"/>
              </a:rPr>
            </a:br>
            <a:endParaRPr lang="en-US" altLang="x-none" sz="1400" dirty="0">
              <a:ea typeface="ＭＳ Ｐゴシック" charset="-128"/>
            </a:endParaRPr>
          </a:p>
          <a:p>
            <a:pPr lvl="1">
              <a:buFont typeface="Courier New" panose="02070309020205020404" pitchFamily="49" charset="0"/>
              <a:buChar char="o"/>
            </a:pPr>
            <a:r>
              <a:rPr lang="en-US" altLang="x-none" sz="1800" dirty="0">
                <a:ea typeface="ＭＳ Ｐゴシック" charset="-128"/>
              </a:rPr>
              <a:t>Server assignment alg.</a:t>
            </a:r>
          </a:p>
          <a:p>
            <a:pPr lvl="1"/>
            <a:endParaRPr lang="en-US" altLang="x-none" sz="1800" dirty="0">
              <a:ea typeface="ＭＳ Ｐゴシック" charset="-128"/>
            </a:endParaRPr>
          </a:p>
          <a:p>
            <a:pPr lvl="1">
              <a:buFont typeface="Courier New" panose="02070309020205020404" pitchFamily="49" charset="0"/>
              <a:buChar char="o"/>
            </a:pPr>
            <a:r>
              <a:rPr lang="en-US" altLang="x-none" sz="1800" dirty="0">
                <a:ea typeface="ＭＳ Ｐゴシック" charset="-128"/>
              </a:rPr>
              <a:t>Request direction mechanism</a:t>
            </a:r>
          </a:p>
        </p:txBody>
      </p:sp>
      <p:sp>
        <p:nvSpPr>
          <p:cNvPr id="97284" name="Line 2"/>
          <p:cNvSpPr>
            <a:spLocks noChangeShapeType="1"/>
          </p:cNvSpPr>
          <p:nvPr/>
        </p:nvSpPr>
        <p:spPr bwMode="auto">
          <a:xfrm>
            <a:off x="5340350" y="2279650"/>
            <a:ext cx="1306513"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5" name="Line 3"/>
          <p:cNvSpPr>
            <a:spLocks noChangeShapeType="1"/>
          </p:cNvSpPr>
          <p:nvPr/>
        </p:nvSpPr>
        <p:spPr bwMode="auto">
          <a:xfrm flipH="1">
            <a:off x="6324600" y="2309813"/>
            <a:ext cx="1335088"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7286" name="Line 4"/>
          <p:cNvSpPr>
            <a:spLocks noChangeShapeType="1"/>
          </p:cNvSpPr>
          <p:nvPr/>
        </p:nvSpPr>
        <p:spPr bwMode="auto">
          <a:xfrm>
            <a:off x="6677025" y="4195763"/>
            <a:ext cx="623888"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grpSp>
        <p:nvGrpSpPr>
          <p:cNvPr id="97287" name="Group 6"/>
          <p:cNvGrpSpPr>
            <a:grpSpLocks/>
          </p:cNvGrpSpPr>
          <p:nvPr/>
        </p:nvGrpSpPr>
        <p:grpSpPr bwMode="auto">
          <a:xfrm>
            <a:off x="5060950" y="2994025"/>
            <a:ext cx="3138488" cy="1776413"/>
            <a:chOff x="148" y="1636"/>
            <a:chExt cx="1589" cy="808"/>
          </a:xfrm>
        </p:grpSpPr>
        <p:sp>
          <p:nvSpPr>
            <p:cNvPr id="97300"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1"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2"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3"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4"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5"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6"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7"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8"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09"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7310"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20" name="Rectangle 18"/>
          <p:cNvSpPr>
            <a:spLocks noChangeArrowheads="1"/>
          </p:cNvSpPr>
          <p:nvPr/>
        </p:nvSpPr>
        <p:spPr bwMode="auto">
          <a:xfrm>
            <a:off x="6027738" y="3616325"/>
            <a:ext cx="1443037"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7289" name="Object 2"/>
          <p:cNvGraphicFramePr>
            <a:graphicFrameLocks noChangeAspect="1"/>
          </p:cNvGraphicFramePr>
          <p:nvPr/>
        </p:nvGraphicFramePr>
        <p:xfrm>
          <a:off x="6908800" y="5232400"/>
          <a:ext cx="452438" cy="509588"/>
        </p:xfrm>
        <a:graphic>
          <a:graphicData uri="http://schemas.openxmlformats.org/presentationml/2006/ole">
            <mc:AlternateContent xmlns:mc="http://schemas.openxmlformats.org/markup-compatibility/2006">
              <mc:Choice xmlns:v="urn:schemas-microsoft-com:vml" Requires="v">
                <p:oleObj spid="_x0000_s5212" name="Clip" r:id="rId4" imgW="979179" imgH="1106008" progId="">
                  <p:embed/>
                </p:oleObj>
              </mc:Choice>
              <mc:Fallback>
                <p:oleObj name="Clip" r:id="rId4" imgW="979179" imgH="1106008" progId="">
                  <p:embed/>
                  <p:pic>
                    <p:nvPicPr>
                      <p:cNvPr id="9728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5232400"/>
                        <a:ext cx="4524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0" name="Object 3"/>
          <p:cNvGraphicFramePr>
            <a:graphicFrameLocks noChangeAspect="1"/>
          </p:cNvGraphicFramePr>
          <p:nvPr/>
        </p:nvGraphicFramePr>
        <p:xfrm>
          <a:off x="4191000" y="1403350"/>
          <a:ext cx="981075" cy="1104900"/>
        </p:xfrm>
        <a:graphic>
          <a:graphicData uri="http://schemas.openxmlformats.org/presentationml/2006/ole">
            <mc:AlternateContent xmlns:mc="http://schemas.openxmlformats.org/markup-compatibility/2006">
              <mc:Choice xmlns:v="urn:schemas-microsoft-com:vml" Requires="v">
                <p:oleObj spid="_x0000_s5213" name="Clip" r:id="rId6" imgW="979179" imgH="1106008" progId="">
                  <p:embed/>
                </p:oleObj>
              </mc:Choice>
              <mc:Fallback>
                <p:oleObj name="Clip" r:id="rId6" imgW="979179" imgH="1106008" progId="">
                  <p:embed/>
                  <p:pic>
                    <p:nvPicPr>
                      <p:cNvPr id="972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1" name="Object 4"/>
          <p:cNvGraphicFramePr>
            <a:graphicFrameLocks noChangeAspect="1"/>
          </p:cNvGraphicFramePr>
          <p:nvPr/>
        </p:nvGraphicFramePr>
        <p:xfrm>
          <a:off x="4343400" y="1555750"/>
          <a:ext cx="981075" cy="1104900"/>
        </p:xfrm>
        <a:graphic>
          <a:graphicData uri="http://schemas.openxmlformats.org/presentationml/2006/ole">
            <mc:AlternateContent xmlns:mc="http://schemas.openxmlformats.org/markup-compatibility/2006">
              <mc:Choice xmlns:v="urn:schemas-microsoft-com:vml" Requires="v">
                <p:oleObj spid="_x0000_s5214" name="Clip" r:id="rId7" imgW="979179" imgH="1106008" progId="">
                  <p:embed/>
                </p:oleObj>
              </mc:Choice>
              <mc:Fallback>
                <p:oleObj name="Clip" r:id="rId7" imgW="979179" imgH="1106008" progId="">
                  <p:embed/>
                  <p:pic>
                    <p:nvPicPr>
                      <p:cNvPr id="9729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2" name="Object 5"/>
          <p:cNvGraphicFramePr>
            <a:graphicFrameLocks noChangeAspect="1"/>
          </p:cNvGraphicFramePr>
          <p:nvPr/>
        </p:nvGraphicFramePr>
        <p:xfrm>
          <a:off x="4495800" y="1708150"/>
          <a:ext cx="981075" cy="1104900"/>
        </p:xfrm>
        <a:graphic>
          <a:graphicData uri="http://schemas.openxmlformats.org/presentationml/2006/ole">
            <mc:AlternateContent xmlns:mc="http://schemas.openxmlformats.org/markup-compatibility/2006">
              <mc:Choice xmlns:v="urn:schemas-microsoft-com:vml" Requires="v">
                <p:oleObj spid="_x0000_s5215" name="Clip" r:id="rId8" imgW="979179" imgH="1106008" progId="">
                  <p:embed/>
                </p:oleObj>
              </mc:Choice>
              <mc:Fallback>
                <p:oleObj name="Clip" r:id="rId8" imgW="979179" imgH="1106008" progId="">
                  <p:embed/>
                  <p:pic>
                    <p:nvPicPr>
                      <p:cNvPr id="9729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6"/>
          <p:cNvGraphicFramePr>
            <a:graphicFrameLocks noChangeAspect="1"/>
          </p:cNvGraphicFramePr>
          <p:nvPr/>
        </p:nvGraphicFramePr>
        <p:xfrm>
          <a:off x="7239000" y="1409700"/>
          <a:ext cx="981075" cy="1104900"/>
        </p:xfrm>
        <a:graphic>
          <a:graphicData uri="http://schemas.openxmlformats.org/presentationml/2006/ole">
            <mc:AlternateContent xmlns:mc="http://schemas.openxmlformats.org/markup-compatibility/2006">
              <mc:Choice xmlns:v="urn:schemas-microsoft-com:vml" Requires="v">
                <p:oleObj spid="_x0000_s5216" name="Clip" r:id="rId9" imgW="979179" imgH="1106008" progId="">
                  <p:embed/>
                </p:oleObj>
              </mc:Choice>
              <mc:Fallback>
                <p:oleObj name="Clip" r:id="rId9" imgW="979179" imgH="1106008" progId="">
                  <p:embed/>
                  <p:pic>
                    <p:nvPicPr>
                      <p:cNvPr id="9729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0" y="14097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4" name="Object 7"/>
          <p:cNvGraphicFramePr>
            <a:graphicFrameLocks noChangeAspect="1"/>
          </p:cNvGraphicFramePr>
          <p:nvPr/>
        </p:nvGraphicFramePr>
        <p:xfrm>
          <a:off x="7391400" y="1562100"/>
          <a:ext cx="981075" cy="1104900"/>
        </p:xfrm>
        <a:graphic>
          <a:graphicData uri="http://schemas.openxmlformats.org/presentationml/2006/ole">
            <mc:AlternateContent xmlns:mc="http://schemas.openxmlformats.org/markup-compatibility/2006">
              <mc:Choice xmlns:v="urn:schemas-microsoft-com:vml" Requires="v">
                <p:oleObj spid="_x0000_s5217" name="Clip" r:id="rId10" imgW="979179" imgH="1106008" progId="">
                  <p:embed/>
                </p:oleObj>
              </mc:Choice>
              <mc:Fallback>
                <p:oleObj name="Clip" r:id="rId10" imgW="979179" imgH="1106008" progId="">
                  <p:embed/>
                  <p:pic>
                    <p:nvPicPr>
                      <p:cNvPr id="9729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15621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5" name="Object 8"/>
          <p:cNvGraphicFramePr>
            <a:graphicFrameLocks noChangeAspect="1"/>
          </p:cNvGraphicFramePr>
          <p:nvPr/>
        </p:nvGraphicFramePr>
        <p:xfrm>
          <a:off x="7543800" y="1714500"/>
          <a:ext cx="981075" cy="1104900"/>
        </p:xfrm>
        <a:graphic>
          <a:graphicData uri="http://schemas.openxmlformats.org/presentationml/2006/ole">
            <mc:AlternateContent xmlns:mc="http://schemas.openxmlformats.org/markup-compatibility/2006">
              <mc:Choice xmlns:v="urn:schemas-microsoft-com:vml" Requires="v">
                <p:oleObj spid="_x0000_s5218" name="Clip" r:id="rId11" imgW="979179" imgH="1106008" progId="">
                  <p:embed/>
                </p:oleObj>
              </mc:Choice>
              <mc:Fallback>
                <p:oleObj name="Clip" r:id="rId11" imgW="979179" imgH="1106008" progId="">
                  <p:embed/>
                  <p:pic>
                    <p:nvPicPr>
                      <p:cNvPr id="97295"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171450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Rectangle 27"/>
          <p:cNvSpPr>
            <a:spLocks noChangeArrowheads="1"/>
          </p:cNvSpPr>
          <p:nvPr/>
        </p:nvSpPr>
        <p:spPr bwMode="auto">
          <a:xfrm>
            <a:off x="7456488"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7297" name="Rectangle 28"/>
          <p:cNvSpPr>
            <a:spLocks noChangeArrowheads="1"/>
          </p:cNvSpPr>
          <p:nvPr/>
        </p:nvSpPr>
        <p:spPr bwMode="auto">
          <a:xfrm>
            <a:off x="5181600" y="1371600"/>
            <a:ext cx="1147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7298" name="Rectangle 29"/>
          <p:cNvSpPr>
            <a:spLocks noChangeArrowheads="1"/>
          </p:cNvSpPr>
          <p:nvPr/>
        </p:nvSpPr>
        <p:spPr bwMode="auto">
          <a:xfrm>
            <a:off x="8102600" y="129540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7299" name="Rectangle 30"/>
          <p:cNvSpPr>
            <a:spLocks noChangeArrowheads="1"/>
          </p:cNvSpPr>
          <p:nvPr/>
        </p:nvSpPr>
        <p:spPr bwMode="auto">
          <a:xfrm>
            <a:off x="6573838" y="3213100"/>
            <a:ext cx="35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3B4F713C-8E6F-AE4C-901D-9E22CF294C6F}"/>
              </a:ext>
            </a:extLst>
          </p:cNvPr>
          <p:cNvSpPr>
            <a:spLocks noGrp="1"/>
          </p:cNvSpPr>
          <p:nvPr>
            <p:ph type="sldNum" sz="quarter" idx="12"/>
          </p:nvPr>
        </p:nvSpPr>
        <p:spPr/>
        <p:txBody>
          <a:bodyPr/>
          <a:lstStyle/>
          <a:p>
            <a:fld id="{4233A062-1DAB-6544-B281-8FCB983AFCD2}" type="slidenum">
              <a:rPr lang="en-US" altLang="x-none" smtClean="0"/>
              <a:pPr/>
              <a:t>10</a:t>
            </a:fld>
            <a:endParaRPr lang="en-US" altLang="x-none"/>
          </a:p>
        </p:txBody>
      </p:sp>
    </p:spTree>
    <p:extLst>
      <p:ext uri="{BB962C8B-B14F-4D97-AF65-F5344CB8AC3E}">
        <p14:creationId xmlns:p14="http://schemas.microsoft.com/office/powerpoint/2010/main" val="214366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2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Title 2"/>
          <p:cNvSpPr>
            <a:spLocks noGrp="1"/>
          </p:cNvSpPr>
          <p:nvPr>
            <p:ph type="title"/>
          </p:nvPr>
        </p:nvSpPr>
        <p:spPr/>
        <p:txBody>
          <a:bodyPr/>
          <a:lstStyle/>
          <a:p>
            <a:r>
              <a:rPr lang="en-US">
                <a:latin typeface="Comic Sans MS" charset="0"/>
              </a:rPr>
              <a:t>Peer Request</a:t>
            </a:r>
          </a:p>
        </p:txBody>
      </p:sp>
      <p:sp>
        <p:nvSpPr>
          <p:cNvPr id="203778" name="Content Placeholder 3"/>
          <p:cNvSpPr>
            <a:spLocks noGrp="1"/>
          </p:cNvSpPr>
          <p:nvPr>
            <p:ph idx="1"/>
          </p:nvPr>
        </p:nvSpPr>
        <p:spPr>
          <a:xfrm>
            <a:off x="533400" y="1447800"/>
            <a:ext cx="7772400" cy="4648200"/>
          </a:xfrm>
        </p:spPr>
        <p:txBody>
          <a:bodyPr/>
          <a:lstStyle/>
          <a:p>
            <a:pPr>
              <a:buFont typeface="Wingdings" pitchFamily="2" charset="2"/>
              <a:buChar char="q"/>
            </a:pPr>
            <a:r>
              <a:rPr lang="en-US" dirty="0">
                <a:latin typeface="Comic Sans MS" charset="0"/>
              </a:rPr>
              <a:t>If peer A has a piece that</a:t>
            </a:r>
            <a:br>
              <a:rPr lang="en-US" dirty="0">
                <a:latin typeface="Comic Sans MS" charset="0"/>
              </a:rPr>
            </a:br>
            <a:r>
              <a:rPr lang="en-US" dirty="0">
                <a:latin typeface="Comic Sans MS" charset="0"/>
              </a:rPr>
              <a:t>peer B needs, peer B </a:t>
            </a:r>
            <a:br>
              <a:rPr lang="en-US" dirty="0">
                <a:latin typeface="Comic Sans MS" charset="0"/>
              </a:rPr>
            </a:br>
            <a:r>
              <a:rPr lang="en-US" dirty="0">
                <a:latin typeface="Comic Sans MS" charset="0"/>
              </a:rPr>
              <a:t>sends </a:t>
            </a:r>
            <a:r>
              <a:rPr lang="en-US" dirty="0">
                <a:latin typeface="Courier New" charset="0"/>
                <a:cs typeface="Courier New" charset="0"/>
              </a:rPr>
              <a:t>interested</a:t>
            </a:r>
            <a:r>
              <a:rPr lang="en-US" dirty="0">
                <a:latin typeface="Comic Sans MS" charset="0"/>
              </a:rPr>
              <a:t> to A</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unchoke</a:t>
            </a:r>
            <a:r>
              <a:rPr lang="en-US" dirty="0">
                <a:latin typeface="Comic Sans MS" charset="0"/>
              </a:rPr>
              <a:t>: indicate that </a:t>
            </a:r>
            <a:br>
              <a:rPr lang="en-US" dirty="0">
                <a:latin typeface="Comic Sans MS" charset="0"/>
              </a:rPr>
            </a:br>
            <a:r>
              <a:rPr lang="en-US" dirty="0">
                <a:latin typeface="Comic Sans MS" charset="0"/>
              </a:rPr>
              <a:t>A allows B to request</a:t>
            </a:r>
          </a:p>
          <a:p>
            <a:pPr>
              <a:buFont typeface="Wingdings" pitchFamily="2" charset="2"/>
              <a:buChar char="q"/>
            </a:pPr>
            <a:endParaRPr lang="en-US" dirty="0">
              <a:latin typeface="Comic Sans MS" charset="0"/>
            </a:endParaRPr>
          </a:p>
          <a:p>
            <a:pPr>
              <a:buFont typeface="Wingdings" pitchFamily="2" charset="2"/>
              <a:buChar char="q"/>
            </a:pPr>
            <a:r>
              <a:rPr lang="en-US" dirty="0">
                <a:latin typeface="Courier New" charset="0"/>
                <a:cs typeface="Courier New" charset="0"/>
              </a:rPr>
              <a:t>request</a:t>
            </a:r>
            <a:r>
              <a:rPr lang="en-US" dirty="0">
                <a:latin typeface="Comic Sans MS" charset="0"/>
              </a:rPr>
              <a:t>: B requests </a:t>
            </a:r>
            <a:br>
              <a:rPr lang="en-US" dirty="0">
                <a:latin typeface="Comic Sans MS" charset="0"/>
              </a:rPr>
            </a:br>
            <a:r>
              <a:rPr lang="en-US" dirty="0">
                <a:latin typeface="Comic Sans MS" charset="0"/>
              </a:rPr>
              <a:t>a specific block from A</a:t>
            </a:r>
            <a:br>
              <a:rPr lang="en-US" dirty="0">
                <a:latin typeface="Comic Sans MS" charset="0"/>
              </a:rPr>
            </a:br>
            <a:endParaRPr lang="en-US" dirty="0">
              <a:latin typeface="Comic Sans MS" charset="0"/>
            </a:endParaRPr>
          </a:p>
          <a:p>
            <a:pPr>
              <a:buFont typeface="Wingdings" pitchFamily="2" charset="2"/>
              <a:buChar char="q"/>
            </a:pPr>
            <a:r>
              <a:rPr lang="en-US" dirty="0">
                <a:latin typeface="Courier New" charset="0"/>
                <a:cs typeface="Courier New" charset="0"/>
              </a:rPr>
              <a:t>piece</a:t>
            </a:r>
            <a:r>
              <a:rPr lang="en-US" dirty="0">
                <a:latin typeface="Comic Sans MS" charset="0"/>
              </a:rPr>
              <a:t>: specific data </a:t>
            </a:r>
          </a:p>
        </p:txBody>
      </p:sp>
      <p:sp>
        <p:nvSpPr>
          <p:cNvPr id="203779"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3F2F36E-54C4-C74C-9B0E-6F5A0D3B363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100</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203780" name="Group 2"/>
          <p:cNvGrpSpPr>
            <a:grpSpLocks/>
          </p:cNvGrpSpPr>
          <p:nvPr/>
        </p:nvGrpSpPr>
        <p:grpSpPr bwMode="auto">
          <a:xfrm>
            <a:off x="5084763" y="1843088"/>
            <a:ext cx="4003675" cy="4322762"/>
            <a:chOff x="5084763" y="1843088"/>
            <a:chExt cx="4003675" cy="4322762"/>
          </a:xfrm>
        </p:grpSpPr>
        <p:pic>
          <p:nvPicPr>
            <p:cNvPr id="203782"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4"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3785"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86"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87"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88"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3789"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3790"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91"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3792"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3793"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03794"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3795"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3796"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03797"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3798"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3799"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03781" name="Rectangle 1"/>
          <p:cNvSpPr>
            <a:spLocks noChangeArrowheads="1"/>
          </p:cNvSpPr>
          <p:nvPr/>
        </p:nvSpPr>
        <p:spPr bwMode="auto">
          <a:xfrm>
            <a:off x="4495800" y="152400"/>
            <a:ext cx="43434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http://www.bittorrent.org/beps/bep_0003.html</a:t>
            </a:r>
          </a:p>
        </p:txBody>
      </p:sp>
    </p:spTree>
    <p:extLst>
      <p:ext uri="{BB962C8B-B14F-4D97-AF65-F5344CB8AC3E}">
        <p14:creationId xmlns:p14="http://schemas.microsoft.com/office/powerpoint/2010/main" val="370400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p:nvPr>
        </p:nvSpPr>
        <p:spPr/>
        <p:txBody>
          <a:bodyPr/>
          <a:lstStyle/>
          <a:p>
            <a:r>
              <a:rPr lang="en-US">
                <a:latin typeface="Comic Sans MS" charset="0"/>
              </a:rPr>
              <a:t>Key Design Points</a:t>
            </a:r>
          </a:p>
        </p:txBody>
      </p:sp>
      <p:sp>
        <p:nvSpPr>
          <p:cNvPr id="22531" name="Rectangle 3"/>
          <p:cNvSpPr>
            <a:spLocks noGrp="1" noChangeArrowheads="1"/>
          </p:cNvSpPr>
          <p:nvPr>
            <p:ph type="body" idx="1"/>
          </p:nvPr>
        </p:nvSpPr>
        <p:spPr>
          <a:xfrm>
            <a:off x="579438" y="1643063"/>
            <a:ext cx="3687762" cy="4648200"/>
          </a:xfrm>
        </p:spPr>
        <p:txBody>
          <a:bodyPr/>
          <a:lstStyle/>
          <a:p>
            <a:pPr>
              <a:buFont typeface="Wingdings" pitchFamily="2" charset="2"/>
              <a:buChar char="q"/>
            </a:pPr>
            <a:r>
              <a:rPr lang="en-US" dirty="0">
                <a:solidFill>
                  <a:schemeClr val="tx2"/>
                </a:solidFill>
                <a:latin typeface="Courier New" charset="0"/>
                <a:cs typeface="Courier New" charset="0"/>
              </a:rPr>
              <a:t>request</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data blocks to request?</a:t>
            </a:r>
          </a:p>
          <a:p>
            <a:endParaRPr lang="en-US" dirty="0">
              <a:solidFill>
                <a:schemeClr val="tx2"/>
              </a:solidFill>
              <a:latin typeface="Comic Sans MS" charset="0"/>
            </a:endParaRPr>
          </a:p>
          <a:p>
            <a:pPr>
              <a:buFont typeface="Wingdings" pitchFamily="2" charset="2"/>
              <a:buChar char="q"/>
            </a:pPr>
            <a:r>
              <a:rPr lang="en-US" dirty="0">
                <a:solidFill>
                  <a:schemeClr val="tx2"/>
                </a:solidFill>
                <a:latin typeface="Courier New" charset="0"/>
                <a:cs typeface="Courier New" charset="0"/>
              </a:rPr>
              <a:t>unchoke</a:t>
            </a:r>
            <a:r>
              <a:rPr lang="en-US" dirty="0">
                <a:solidFill>
                  <a:schemeClr val="tx2"/>
                </a:solidFill>
                <a:latin typeface="Comic Sans MS" charset="0"/>
              </a:rPr>
              <a:t>:</a:t>
            </a:r>
          </a:p>
          <a:p>
            <a:pPr lvl="1">
              <a:buFont typeface="Courier New" panose="02070309020205020404" pitchFamily="49" charset="0"/>
              <a:buChar char="o"/>
            </a:pPr>
            <a:r>
              <a:rPr lang="en-US" dirty="0">
                <a:solidFill>
                  <a:schemeClr val="tx2"/>
                </a:solidFill>
                <a:latin typeface="Comic Sans MS" charset="0"/>
              </a:rPr>
              <a:t>which peers to serve?</a:t>
            </a:r>
            <a:endParaRPr lang="en-US" dirty="0">
              <a:latin typeface="Comic Sans MS" charset="0"/>
            </a:endParaRPr>
          </a:p>
        </p:txBody>
      </p:sp>
      <p:grpSp>
        <p:nvGrpSpPr>
          <p:cNvPr id="205827" name="Group 2"/>
          <p:cNvGrpSpPr>
            <a:grpSpLocks/>
          </p:cNvGrpSpPr>
          <p:nvPr/>
        </p:nvGrpSpPr>
        <p:grpSpPr bwMode="auto">
          <a:xfrm>
            <a:off x="5084763" y="1843088"/>
            <a:ext cx="4003675" cy="4322762"/>
            <a:chOff x="5084763" y="1843088"/>
            <a:chExt cx="4003675" cy="4322762"/>
          </a:xfrm>
        </p:grpSpPr>
        <p:pic>
          <p:nvPicPr>
            <p:cNvPr id="205828"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29"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30"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83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32"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33"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34"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835"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0583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37"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05838"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05839"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05840"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5841"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05842"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05843"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5844"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05845"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101</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688823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a:spLocks noGrp="1" noChangeArrowheads="1"/>
          </p:cNvSpPr>
          <p:nvPr>
            <p:ph type="title"/>
          </p:nvPr>
        </p:nvSpPr>
        <p:spPr>
          <a:xfrm>
            <a:off x="533400" y="228600"/>
            <a:ext cx="7772400" cy="949325"/>
          </a:xfrm>
        </p:spPr>
        <p:txBody>
          <a:bodyPr/>
          <a:lstStyle/>
          <a:p>
            <a:r>
              <a:rPr lang="en-US">
                <a:latin typeface="Comic Sans MS" charset="0"/>
              </a:rPr>
              <a:t>Request: Block Availability</a:t>
            </a:r>
          </a:p>
        </p:txBody>
      </p:sp>
      <p:sp>
        <p:nvSpPr>
          <p:cNvPr id="207874" name="Rectangle 3"/>
          <p:cNvSpPr>
            <a:spLocks noGrp="1" noChangeArrowheads="1"/>
          </p:cNvSpPr>
          <p:nvPr>
            <p:ph type="body" idx="1"/>
          </p:nvPr>
        </p:nvSpPr>
        <p:spPr>
          <a:xfrm>
            <a:off x="557213" y="1600200"/>
            <a:ext cx="7958137" cy="4841875"/>
          </a:xfrm>
        </p:spPr>
        <p:txBody>
          <a:bodyPr/>
          <a:lstStyle/>
          <a:p>
            <a:pPr>
              <a:lnSpc>
                <a:spcPct val="90000"/>
              </a:lnSpc>
              <a:buFont typeface="Wingdings" pitchFamily="2" charset="2"/>
              <a:buChar char="q"/>
            </a:pPr>
            <a:r>
              <a:rPr lang="en-US" dirty="0">
                <a:latin typeface="Comic Sans MS" charset="0"/>
              </a:rPr>
              <a:t>Request (local) </a:t>
            </a:r>
            <a:r>
              <a:rPr lang="en-US" dirty="0">
                <a:solidFill>
                  <a:srgbClr val="FF0000"/>
                </a:solidFill>
                <a:latin typeface="Comic Sans MS" charset="0"/>
              </a:rPr>
              <a:t>rarest first</a:t>
            </a:r>
          </a:p>
          <a:p>
            <a:pPr lvl="1">
              <a:lnSpc>
                <a:spcPct val="90000"/>
              </a:lnSpc>
              <a:buFont typeface="Courier New" panose="02070309020205020404" pitchFamily="49" charset="0"/>
              <a:buChar char="o"/>
            </a:pPr>
            <a:r>
              <a:rPr lang="en-US" dirty="0">
                <a:latin typeface="Comic Sans MS" charset="0"/>
              </a:rPr>
              <a:t>achieves the fastest replication of rare pieces</a:t>
            </a:r>
          </a:p>
          <a:p>
            <a:pPr lvl="1">
              <a:lnSpc>
                <a:spcPct val="90000"/>
              </a:lnSpc>
              <a:buFont typeface="Courier New" panose="02070309020205020404" pitchFamily="49" charset="0"/>
              <a:buChar char="o"/>
            </a:pPr>
            <a:r>
              <a:rPr lang="en-US" dirty="0">
                <a:latin typeface="Comic Sans MS" charset="0"/>
              </a:rPr>
              <a:t>obtain something of value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36517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a:xfrm>
            <a:off x="533400" y="34925"/>
            <a:ext cx="7772400" cy="1143000"/>
          </a:xfrm>
        </p:spPr>
        <p:txBody>
          <a:bodyPr/>
          <a:lstStyle/>
          <a:p>
            <a:r>
              <a:rPr lang="en-US">
                <a:latin typeface="Comic Sans MS" charset="0"/>
              </a:rPr>
              <a:t>Block Availability: Revisions</a:t>
            </a:r>
          </a:p>
        </p:txBody>
      </p:sp>
      <p:sp>
        <p:nvSpPr>
          <p:cNvPr id="20483" name="Rectangle 3"/>
          <p:cNvSpPr>
            <a:spLocks noGrp="1" noChangeArrowheads="1"/>
          </p:cNvSpPr>
          <p:nvPr>
            <p:ph type="body" idx="1"/>
          </p:nvPr>
        </p:nvSpPr>
        <p:spPr>
          <a:xfrm>
            <a:off x="500063" y="1524000"/>
            <a:ext cx="7958137" cy="5029200"/>
          </a:xfrm>
        </p:spPr>
        <p:txBody>
          <a:bodyPr/>
          <a:lstStyle/>
          <a:p>
            <a:pPr>
              <a:lnSpc>
                <a:spcPct val="90000"/>
              </a:lnSpc>
              <a:buFont typeface="Wingdings" pitchFamily="2" charset="2"/>
              <a:buChar char="q"/>
            </a:pPr>
            <a:r>
              <a:rPr lang="en-US" dirty="0">
                <a:latin typeface="Comic Sans MS" charset="0"/>
              </a:rPr>
              <a:t>When downloading starts (first 4 pieces): choose at random and request them from the peers</a:t>
            </a:r>
          </a:p>
          <a:p>
            <a:pPr lvl="1">
              <a:lnSpc>
                <a:spcPct val="90000"/>
              </a:lnSpc>
              <a:buFont typeface="Courier New" panose="02070309020205020404" pitchFamily="49" charset="0"/>
              <a:buChar char="o"/>
            </a:pPr>
            <a:r>
              <a:rPr lang="en-US" dirty="0">
                <a:latin typeface="Comic Sans MS" charset="0"/>
              </a:rPr>
              <a:t>get pieces as quickly as possible</a:t>
            </a:r>
          </a:p>
          <a:p>
            <a:pPr lvl="1">
              <a:lnSpc>
                <a:spcPct val="90000"/>
              </a:lnSpc>
              <a:buFont typeface="Courier New" panose="02070309020205020404" pitchFamily="49" charset="0"/>
              <a:buChar char="o"/>
            </a:pPr>
            <a:r>
              <a:rPr lang="en-US" dirty="0">
                <a:latin typeface="Comic Sans MS" charset="0"/>
              </a:rPr>
              <a:t>obtain something to offer to others</a:t>
            </a:r>
          </a:p>
          <a:p>
            <a:pPr lvl="1">
              <a:lnSpc>
                <a:spcPct val="90000"/>
              </a:lnSpc>
            </a:pPr>
            <a:endParaRPr lang="en-US" dirty="0">
              <a:latin typeface="Comic Sans MS" charset="0"/>
            </a:endParaRPr>
          </a:p>
          <a:p>
            <a:pPr>
              <a:lnSpc>
                <a:spcPct val="90000"/>
              </a:lnSpc>
              <a:buFont typeface="Wingdings" pitchFamily="2" charset="2"/>
              <a:buChar char="q"/>
            </a:pPr>
            <a:r>
              <a:rPr lang="en-US" dirty="0">
                <a:latin typeface="Comic Sans MS" charset="0"/>
              </a:rPr>
              <a:t>Endgame mode</a:t>
            </a:r>
          </a:p>
          <a:p>
            <a:pPr lvl="1">
              <a:lnSpc>
                <a:spcPct val="90000"/>
              </a:lnSpc>
              <a:buFont typeface="Courier New" panose="02070309020205020404" pitchFamily="49" charset="0"/>
              <a:buChar char="o"/>
            </a:pPr>
            <a:r>
              <a:rPr lang="en-US" dirty="0">
                <a:latin typeface="Comic Sans MS" charset="0"/>
              </a:rPr>
              <a:t>defense against the </a:t>
            </a:r>
            <a:r>
              <a:rPr lang="ja-JP" altLang="en-US">
                <a:latin typeface="Comic Sans MS" charset="0"/>
              </a:rPr>
              <a:t>“</a:t>
            </a:r>
            <a:r>
              <a:rPr lang="en-US" altLang="ja-JP" dirty="0">
                <a:latin typeface="Comic Sans MS" charset="0"/>
              </a:rPr>
              <a:t>last-block problem</a:t>
            </a:r>
            <a:r>
              <a:rPr lang="ja-JP" altLang="en-US">
                <a:latin typeface="Comic Sans MS" charset="0"/>
              </a:rPr>
              <a:t>”</a:t>
            </a:r>
            <a:r>
              <a:rPr lang="en-US" altLang="ja-JP" dirty="0">
                <a:latin typeface="Comic Sans MS" charset="0"/>
              </a:rPr>
              <a:t>: cannot finish because missing a few last pieces</a:t>
            </a:r>
          </a:p>
          <a:p>
            <a:pPr lvl="1">
              <a:lnSpc>
                <a:spcPct val="90000"/>
              </a:lnSpc>
              <a:buFont typeface="Courier New" panose="02070309020205020404" pitchFamily="49" charset="0"/>
              <a:buChar char="o"/>
            </a:pPr>
            <a:r>
              <a:rPr lang="en-US" dirty="0">
                <a:latin typeface="Comic Sans MS" charset="0"/>
              </a:rPr>
              <a:t>send requests for missing pieces to all </a:t>
            </a:r>
            <a:br>
              <a:rPr lang="en-US" dirty="0">
                <a:latin typeface="Comic Sans MS" charset="0"/>
              </a:rPr>
            </a:br>
            <a:r>
              <a:rPr lang="en-US" dirty="0">
                <a:latin typeface="Comic Sans MS" charset="0"/>
              </a:rPr>
              <a:t>peers in our peer list</a:t>
            </a:r>
          </a:p>
          <a:p>
            <a:pPr lvl="1">
              <a:lnSpc>
                <a:spcPct val="90000"/>
              </a:lnSpc>
              <a:buFont typeface="Courier New" panose="02070309020205020404" pitchFamily="49" charset="0"/>
              <a:buChar char="o"/>
            </a:pPr>
            <a:r>
              <a:rPr lang="en-US" dirty="0">
                <a:latin typeface="Comic Sans MS" charset="0"/>
              </a:rPr>
              <a:t>send </a:t>
            </a:r>
            <a:r>
              <a:rPr lang="en-US" dirty="0">
                <a:latin typeface="Courier New" charset="0"/>
                <a:cs typeface="Courier New" charset="0"/>
              </a:rPr>
              <a:t>cancel</a:t>
            </a:r>
            <a:r>
              <a:rPr lang="en-US" dirty="0">
                <a:latin typeface="Comic Sans MS" charset="0"/>
              </a:rPr>
              <a:t> messages upon receipt of a piece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17171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p:nvPr>
        </p:nvSpPr>
        <p:spPr>
          <a:xfrm>
            <a:off x="533400" y="49213"/>
            <a:ext cx="7772400" cy="1143000"/>
          </a:xfrm>
        </p:spPr>
        <p:txBody>
          <a:bodyPr/>
          <a:lstStyle/>
          <a:p>
            <a:r>
              <a:rPr lang="en-US">
                <a:latin typeface="Comic Sans MS" charset="0"/>
              </a:rPr>
              <a:t>BitTorrent: Unchoke</a:t>
            </a:r>
          </a:p>
        </p:txBody>
      </p:sp>
      <p:sp>
        <p:nvSpPr>
          <p:cNvPr id="211970" name="Text Box 47"/>
          <p:cNvSpPr txBox="1">
            <a:spLocks noChangeArrowheads="1"/>
          </p:cNvSpPr>
          <p:nvPr/>
        </p:nvSpPr>
        <p:spPr bwMode="auto">
          <a:xfrm>
            <a:off x="533400" y="1423988"/>
            <a:ext cx="4481513" cy="4694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Times New Roman" charset="0"/>
                <a:ea typeface="ＭＳ Ｐゴシック" charset="0"/>
                <a:cs typeface="Times New Roman" charset="0"/>
              </a:rPr>
              <a:t> </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Periodically (typically every 10 seconds) calculate data-receiving rates from all peers</a:t>
            </a:r>
          </a:p>
          <a:p>
            <a:pPr marL="0" marR="0" lvl="0" indent="0" algn="l" defTabSz="912813" rtl="0" eaLnBrk="1" fontAlgn="base" latinLnBrk="0" hangingPunct="1">
              <a:lnSpc>
                <a:spcPct val="100000"/>
              </a:lnSpc>
              <a:spcBef>
                <a:spcPct val="50000"/>
              </a:spcBef>
              <a:spcAft>
                <a:spcPct val="0"/>
              </a:spcAft>
              <a:buClr>
                <a:srgbClr val="3333CC"/>
              </a:buClr>
              <a:buSzPct val="90000"/>
              <a:buFont typeface="Wingdings" charset="0"/>
              <a:buChar char="q"/>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Upload to (</a:t>
            </a:r>
            <a:r>
              <a:rPr kumimoji="0" lang="en-US" sz="2600" b="0" i="1"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unchoke</a:t>
            </a: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the fastest </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constant number (4) of unchoking slots</a:t>
            </a:r>
          </a:p>
          <a:p>
            <a:pPr marL="455613" marR="0" lvl="1" indent="1588" algn="l" defTabSz="912813" rtl="0" eaLnBrk="1" fontAlgn="base" latinLnBrk="0" hangingPunct="1">
              <a:lnSpc>
                <a:spcPct val="100000"/>
              </a:lnSpc>
              <a:spcBef>
                <a:spcPct val="50000"/>
              </a:spcBef>
              <a:spcAft>
                <a:spcPct val="0"/>
              </a:spcAft>
              <a:buClr>
                <a:srgbClr val="3333CC"/>
              </a:buClr>
              <a:buSzPct val="90000"/>
              <a:buFontTx/>
              <a:buChar char="-"/>
              <a:tabLst/>
              <a:defRPr/>
            </a:pPr>
            <a:r>
              <a:rPr kumimoji="0" lang="en-US" sz="2600" b="0" i="0" u="none" strike="noStrike" kern="1200" cap="none" spc="0" normalizeH="0" baseline="0" noProof="0">
                <a:ln>
                  <a:noFill/>
                </a:ln>
                <a:solidFill>
                  <a:srgbClr val="000000"/>
                </a:solidFill>
                <a:effectLst/>
                <a:uLnTx/>
                <a:uFillTx/>
                <a:latin typeface="Comic Sans MS" charset="0"/>
                <a:ea typeface="ＭＳ Ｐゴシック" charset="0"/>
                <a:cs typeface="Times New Roman" charset="0"/>
              </a:rPr>
              <a:t> partition upload bw equally among unchoked</a:t>
            </a:r>
          </a:p>
        </p:txBody>
      </p:sp>
      <p:sp>
        <p:nvSpPr>
          <p:cNvPr id="211971" name="Rectangle 23"/>
          <p:cNvSpPr>
            <a:spLocks noChangeArrowheads="1"/>
          </p:cNvSpPr>
          <p:nvPr/>
        </p:nvSpPr>
        <p:spPr bwMode="auto">
          <a:xfrm>
            <a:off x="938213" y="6188075"/>
            <a:ext cx="6223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commonly referred to as </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FF0000"/>
                </a:solidFill>
                <a:effectLst/>
                <a:uLnTx/>
                <a:uFillTx/>
                <a:latin typeface="Arial" charset="0"/>
                <a:ea typeface="ＭＳ Ｐゴシック" charset="-128"/>
                <a:cs typeface="Times New Roman" charset="0"/>
              </a:rPr>
              <a:t>tit-for-tat</a:t>
            </a:r>
            <a:r>
              <a:rPr kumimoji="0" lang="ja-JP" altLang="en-US"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a:t>
            </a:r>
            <a:r>
              <a:rPr kumimoji="0" lang="en-US" altLang="ja-JP" sz="2400" b="0" i="0" u="none" strike="noStrike" kern="1200" cap="none" spc="0" normalizeH="0" baseline="0" noProof="0" dirty="0">
                <a:ln>
                  <a:noFill/>
                </a:ln>
                <a:solidFill>
                  <a:srgbClr val="000000"/>
                </a:solidFill>
                <a:effectLst/>
                <a:uLnTx/>
                <a:uFillTx/>
                <a:latin typeface="Arial" charset="0"/>
                <a:ea typeface="ＭＳ Ｐゴシック" charset="-128"/>
                <a:cs typeface="Times New Roman" charset="0"/>
              </a:rPr>
              <a:t> strategy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nvGrpSpPr>
          <p:cNvPr id="211972" name="Group 2"/>
          <p:cNvGrpSpPr>
            <a:grpSpLocks/>
          </p:cNvGrpSpPr>
          <p:nvPr/>
        </p:nvGrpSpPr>
        <p:grpSpPr bwMode="auto">
          <a:xfrm>
            <a:off x="5029200" y="1676400"/>
            <a:ext cx="4003675" cy="4322763"/>
            <a:chOff x="5084763" y="1843088"/>
            <a:chExt cx="4003675" cy="4322762"/>
          </a:xfrm>
        </p:grpSpPr>
        <p:pic>
          <p:nvPicPr>
            <p:cNvPr id="211973" name="Picture 8"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25" y="3773488"/>
              <a:ext cx="690563" cy="801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4"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238" y="5156200"/>
              <a:ext cx="976312"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5" name="Picture 5"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4763" y="3068638"/>
              <a:ext cx="976312"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1976"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3688" y="1843088"/>
              <a:ext cx="9779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77" name="Straight Arrow Connector 7"/>
            <p:cNvCxnSpPr>
              <a:cxnSpLocks noChangeShapeType="1"/>
            </p:cNvCxnSpPr>
            <p:nvPr/>
          </p:nvCxnSpPr>
          <p:spPr bwMode="auto">
            <a:xfrm rot="16200000" flipH="1">
              <a:off x="5835650" y="2963863"/>
              <a:ext cx="882650" cy="56515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78" name="Straight Arrow Connector 8"/>
            <p:cNvCxnSpPr>
              <a:cxnSpLocks noChangeShapeType="1"/>
            </p:cNvCxnSpPr>
            <p:nvPr/>
          </p:nvCxnSpPr>
          <p:spPr bwMode="auto">
            <a:xfrm>
              <a:off x="5980113" y="3770313"/>
              <a:ext cx="406400" cy="2873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79" name="Straight Arrow Connector 9"/>
            <p:cNvCxnSpPr>
              <a:cxnSpLocks noChangeShapeType="1"/>
            </p:cNvCxnSpPr>
            <p:nvPr/>
          </p:nvCxnSpPr>
          <p:spPr bwMode="auto">
            <a:xfrm rot="5400000" flipH="1" flipV="1">
              <a:off x="5960269" y="4690269"/>
              <a:ext cx="695325" cy="53498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11980" name="Rectangle 10"/>
            <p:cNvSpPr>
              <a:spLocks noChangeArrowheads="1"/>
            </p:cNvSpPr>
            <p:nvPr/>
          </p:nvSpPr>
          <p:spPr bwMode="auto">
            <a:xfrm>
              <a:off x="6477000" y="2590800"/>
              <a:ext cx="1313881"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1.interested/</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3. request</a:t>
              </a:r>
            </a:p>
          </p:txBody>
        </p:sp>
        <p:pic>
          <p:nvPicPr>
            <p:cNvPr id="211981"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2125" y="1855788"/>
              <a:ext cx="976313" cy="100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82" name="Straight Arrow Connector 14"/>
            <p:cNvCxnSpPr>
              <a:cxnSpLocks noChangeShapeType="1"/>
            </p:cNvCxnSpPr>
            <p:nvPr/>
          </p:nvCxnSpPr>
          <p:spPr bwMode="auto">
            <a:xfrm rot="10800000" flipV="1">
              <a:off x="6864350" y="2489200"/>
              <a:ext cx="1311275" cy="1211263"/>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211983" name="Rectangle 15"/>
            <p:cNvSpPr>
              <a:spLocks noChangeArrowheads="1"/>
            </p:cNvSpPr>
            <p:nvPr/>
          </p:nvSpPr>
          <p:spPr bwMode="auto">
            <a:xfrm>
              <a:off x="7543800" y="3200400"/>
              <a:ext cx="1245553"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2. unchoke/</a:t>
              </a:r>
              <a:b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1600" b="0" i="0" u="none" strike="noStrike" kern="1200" cap="none" spc="0" normalizeH="0" baseline="0" noProof="0">
                  <a:ln>
                    <a:noFill/>
                  </a:ln>
                  <a:solidFill>
                    <a:srgbClr val="000000"/>
                  </a:solidFill>
                  <a:effectLst/>
                  <a:uLnTx/>
                  <a:uFillTx/>
                  <a:latin typeface="Arial" charset="0"/>
                  <a:ea typeface="ＭＳ Ｐゴシック" charset="-128"/>
                  <a:cs typeface="+mn-cs"/>
                </a:rPr>
                <a:t>4. piece</a:t>
              </a:r>
            </a:p>
          </p:txBody>
        </p:sp>
        <p:cxnSp>
          <p:nvCxnSpPr>
            <p:cNvPr id="211984" name="Straight Connector 22"/>
            <p:cNvCxnSpPr>
              <a:cxnSpLocks noChangeShapeType="1"/>
            </p:cNvCxnSpPr>
            <p:nvPr/>
          </p:nvCxnSpPr>
          <p:spPr bwMode="auto">
            <a:xfrm flipV="1">
              <a:off x="6745288" y="2211388"/>
              <a:ext cx="858837" cy="12700"/>
            </a:xfrm>
            <a:prstGeom prst="line">
              <a:avLst/>
            </a:prstGeom>
            <a:noFill/>
            <a:ln w="381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211985" name="Straight Arrow Connector 26"/>
            <p:cNvCxnSpPr>
              <a:cxnSpLocks noChangeShapeType="1"/>
            </p:cNvCxnSpPr>
            <p:nvPr/>
          </p:nvCxnSpPr>
          <p:spPr bwMode="auto">
            <a:xfrm rot="16200000" flipV="1">
              <a:off x="5831682" y="3061494"/>
              <a:ext cx="804862" cy="52705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11986" name="Straight Arrow Connector 28"/>
            <p:cNvCxnSpPr>
              <a:cxnSpLocks noChangeShapeType="1"/>
            </p:cNvCxnSpPr>
            <p:nvPr/>
          </p:nvCxnSpPr>
          <p:spPr bwMode="auto">
            <a:xfrm rot="10800000">
              <a:off x="6061075" y="3573463"/>
              <a:ext cx="506413" cy="471487"/>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cxnSp>
          <p:nvCxnSpPr>
            <p:cNvPr id="211987" name="Straight Arrow Connector 30"/>
            <p:cNvCxnSpPr>
              <a:cxnSpLocks noChangeShapeType="1"/>
            </p:cNvCxnSpPr>
            <p:nvPr/>
          </p:nvCxnSpPr>
          <p:spPr bwMode="auto">
            <a:xfrm flipV="1">
              <a:off x="7162800" y="2770188"/>
              <a:ext cx="984250" cy="901700"/>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pic>
          <p:nvPicPr>
            <p:cNvPr id="211988" name="Picture 6" descr="MPj0402147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5114925"/>
              <a:ext cx="976313" cy="100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11989" name="Straight Arrow Connector 34"/>
            <p:cNvCxnSpPr>
              <a:cxnSpLocks noChangeShapeType="1"/>
            </p:cNvCxnSpPr>
            <p:nvPr/>
          </p:nvCxnSpPr>
          <p:spPr bwMode="auto">
            <a:xfrm rot="16200000" flipV="1">
              <a:off x="6961982" y="4855369"/>
              <a:ext cx="844550" cy="388937"/>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211990" name="Straight Arrow Connector 36"/>
            <p:cNvCxnSpPr>
              <a:cxnSpLocks noChangeShapeType="1"/>
            </p:cNvCxnSpPr>
            <p:nvPr/>
          </p:nvCxnSpPr>
          <p:spPr bwMode="auto">
            <a:xfrm rot="5400000">
              <a:off x="6110288" y="4738687"/>
              <a:ext cx="788988" cy="677863"/>
            </a:xfrm>
            <a:prstGeom prst="straightConnector1">
              <a:avLst/>
            </a:prstGeom>
            <a:noFill/>
            <a:ln w="15875">
              <a:solidFill>
                <a:srgbClr val="C00000"/>
              </a:solidFill>
              <a:round/>
              <a:headEnd/>
              <a:tailEnd type="arrow" w="med" len="med"/>
            </a:ln>
            <a:extLst>
              <a:ext uri="{909E8E84-426E-40dd-AFC4-6F175D3DCCD1}">
                <a14:hiddenFill xmlns="" xmlns:a14="http://schemas.microsoft.com/office/drawing/2010/main">
                  <a:noFill/>
                </a14:hiddenFill>
              </a:ext>
            </a:extLst>
          </p:spPr>
        </p:cxnSp>
      </p:grpSp>
      <p:sp>
        <p:nvSpPr>
          <p:cNvPr id="2" name="Slide Number Placeholder 1"/>
          <p:cNvSpPr>
            <a:spLocks noGrp="1"/>
          </p:cNvSpPr>
          <p:nvPr>
            <p:ph type="sldNum" sz="quarter" idx="11"/>
          </p:nvPr>
        </p:nvSpPr>
        <p:spPr>
          <a:xfrm>
            <a:off x="8382000" y="6575425"/>
            <a:ext cx="650875" cy="457200"/>
          </a:xfr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104</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32616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title"/>
          </p:nvPr>
        </p:nvSpPr>
        <p:spPr/>
        <p:txBody>
          <a:bodyPr/>
          <a:lstStyle/>
          <a:p>
            <a:r>
              <a:rPr lang="en-US">
                <a:latin typeface="Comic Sans MS" charset="0"/>
              </a:rPr>
              <a:t>Optimistic Unchoking</a:t>
            </a:r>
          </a:p>
        </p:txBody>
      </p:sp>
      <p:sp>
        <p:nvSpPr>
          <p:cNvPr id="22531" name="Rectangle 3"/>
          <p:cNvSpPr>
            <a:spLocks noGrp="1" noChangeArrowheads="1"/>
          </p:cNvSpPr>
          <p:nvPr>
            <p:ph type="body" idx="1"/>
          </p:nvPr>
        </p:nvSpPr>
        <p:spPr>
          <a:xfrm>
            <a:off x="579438" y="1643063"/>
            <a:ext cx="8181975" cy="4648200"/>
          </a:xfrm>
        </p:spPr>
        <p:txBody>
          <a:bodyPr/>
          <a:lstStyle/>
          <a:p>
            <a:pPr>
              <a:buFont typeface="Wingdings" pitchFamily="2" charset="2"/>
              <a:buChar char="q"/>
            </a:pPr>
            <a:r>
              <a:rPr lang="en-US" dirty="0">
                <a:solidFill>
                  <a:schemeClr val="tx2"/>
                </a:solidFill>
                <a:latin typeface="Comic Sans MS" charset="0"/>
              </a:rPr>
              <a:t>Periodically select a peer at random </a:t>
            </a:r>
            <a:br>
              <a:rPr lang="en-US" dirty="0">
                <a:solidFill>
                  <a:schemeClr val="tx2"/>
                </a:solidFill>
                <a:latin typeface="Comic Sans MS" charset="0"/>
              </a:rPr>
            </a:br>
            <a:r>
              <a:rPr lang="en-US" dirty="0">
                <a:solidFill>
                  <a:schemeClr val="tx2"/>
                </a:solidFill>
                <a:latin typeface="Comic Sans MS" charset="0"/>
              </a:rPr>
              <a:t>and upload to it</a:t>
            </a:r>
          </a:p>
          <a:p>
            <a:pPr lvl="1">
              <a:buFont typeface="Courier New" panose="02070309020205020404" pitchFamily="49" charset="0"/>
              <a:buChar char="o"/>
            </a:pPr>
            <a:r>
              <a:rPr lang="en-US" dirty="0">
                <a:solidFill>
                  <a:schemeClr val="tx2"/>
                </a:solidFill>
                <a:latin typeface="Comic Sans MS" charset="0"/>
              </a:rPr>
              <a:t>typically every 3 unchoking rounds (30 seconds)</a:t>
            </a:r>
            <a:br>
              <a:rPr lang="en-US" dirty="0">
                <a:solidFill>
                  <a:schemeClr val="tx2"/>
                </a:solidFill>
                <a:latin typeface="Comic Sans MS" charset="0"/>
              </a:rPr>
            </a:br>
            <a:endParaRPr lang="en-US" dirty="0">
              <a:solidFill>
                <a:schemeClr val="tx2"/>
              </a:solidFill>
              <a:latin typeface="Comic Sans MS" charset="0"/>
            </a:endParaRPr>
          </a:p>
          <a:p>
            <a:pPr>
              <a:buFont typeface="Wingdings" pitchFamily="2" charset="2"/>
              <a:buChar char="q"/>
            </a:pPr>
            <a:r>
              <a:rPr lang="en-US" dirty="0">
                <a:solidFill>
                  <a:schemeClr val="tx2"/>
                </a:solidFill>
                <a:latin typeface="Comic Sans MS" charset="0"/>
              </a:rPr>
              <a:t>Multi-purpose mechanism</a:t>
            </a:r>
          </a:p>
          <a:p>
            <a:pPr lvl="1">
              <a:buFont typeface="Courier New" panose="02070309020205020404" pitchFamily="49" charset="0"/>
              <a:buChar char="o"/>
            </a:pPr>
            <a:r>
              <a:rPr lang="en-US" dirty="0">
                <a:latin typeface="Comic Sans MS" charset="0"/>
              </a:rPr>
              <a:t>allow bootstrapping of new clients</a:t>
            </a:r>
          </a:p>
          <a:p>
            <a:pPr lvl="1">
              <a:buFont typeface="Courier New" panose="02070309020205020404" pitchFamily="49" charset="0"/>
              <a:buChar char="o"/>
            </a:pPr>
            <a:r>
              <a:rPr lang="en-US" dirty="0">
                <a:solidFill>
                  <a:schemeClr val="tx2"/>
                </a:solidFill>
                <a:latin typeface="Comic Sans MS" charset="0"/>
              </a:rPr>
              <a:t>continuously look for the fastest peers (exploitation vs exploration)</a:t>
            </a:r>
            <a:endParaRPr lang="en-US" dirty="0">
              <a:latin typeface="Comic Sans MS" charset="0"/>
            </a:endParaRPr>
          </a:p>
        </p:txBody>
      </p:sp>
      <p:sp>
        <p:nvSpPr>
          <p:cNvPr id="2" name="Slide Number Placeholder 1"/>
          <p:cNvSpPr>
            <a:spLocks noGrp="1"/>
          </p:cNvSpPr>
          <p:nvPr>
            <p:ph type="sldNum" sz="quarter" idx="11"/>
          </p:nvPr>
        </p:nvSpPr>
        <p:spPr>
          <a:xfrm>
            <a:off x="8305800" y="6575425"/>
            <a:ext cx="727075" cy="457200"/>
          </a:xfrm>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105</a:t>
            </a:fld>
            <a:endParaRPr kumimoji="0" lang="en-US" altLang="x-none" sz="1400" b="0" i="0" u="none" strike="noStrike" kern="1200" cap="none" spc="0" normalizeH="0" baseline="0" noProof="0" dirty="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808046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Title 1"/>
          <p:cNvSpPr>
            <a:spLocks noGrp="1"/>
          </p:cNvSpPr>
          <p:nvPr>
            <p:ph type="title"/>
          </p:nvPr>
        </p:nvSpPr>
        <p:spPr/>
        <p:txBody>
          <a:bodyPr/>
          <a:lstStyle/>
          <a:p>
            <a:r>
              <a:rPr lang="en-US" dirty="0" err="1">
                <a:latin typeface="Comic Sans MS" charset="0"/>
              </a:rPr>
              <a:t>BitTorrent</a:t>
            </a:r>
            <a:r>
              <a:rPr lang="en-US" dirty="0">
                <a:latin typeface="Comic Sans MS" charset="0"/>
              </a:rPr>
              <a:t> Fluid Analysis</a:t>
            </a:r>
          </a:p>
        </p:txBody>
      </p:sp>
      <p:sp>
        <p:nvSpPr>
          <p:cNvPr id="216066" name="Content Placeholder 2"/>
          <p:cNvSpPr>
            <a:spLocks noGrp="1"/>
          </p:cNvSpPr>
          <p:nvPr>
            <p:ph idx="1"/>
          </p:nvPr>
        </p:nvSpPr>
        <p:spPr>
          <a:xfrm>
            <a:off x="533400" y="1600200"/>
            <a:ext cx="8229600" cy="4648200"/>
          </a:xfrm>
        </p:spPr>
        <p:txBody>
          <a:bodyPr/>
          <a:lstStyle/>
          <a:p>
            <a:pPr>
              <a:buFont typeface="Wingdings" pitchFamily="2" charset="2"/>
              <a:buChar char="q"/>
            </a:pPr>
            <a:r>
              <a:rPr lang="en-US" sz="2400" dirty="0">
                <a:latin typeface="Comic Sans MS" charset="0"/>
              </a:rPr>
              <a:t>Normalize file size to 1</a:t>
            </a:r>
          </a:p>
          <a:p>
            <a:pPr>
              <a:buFont typeface="Wingdings" pitchFamily="2" charset="2"/>
              <a:buChar char="q"/>
            </a:pPr>
            <a:r>
              <a:rPr lang="en-US" sz="2400" dirty="0">
                <a:latin typeface="Comic Sans MS" charset="0"/>
              </a:rPr>
              <a:t>x(t): number of downloaders (also known as </a:t>
            </a:r>
            <a:r>
              <a:rPr lang="en-US" sz="2400" dirty="0" err="1">
                <a:latin typeface="Comic Sans MS" charset="0"/>
              </a:rPr>
              <a:t>leechers</a:t>
            </a:r>
            <a:r>
              <a:rPr lang="en-US" sz="2400" dirty="0">
                <a:latin typeface="Comic Sans MS" charset="0"/>
              </a:rPr>
              <a:t>) who do not have all pieces at time t.</a:t>
            </a:r>
          </a:p>
          <a:p>
            <a:pPr>
              <a:buFont typeface="Wingdings" pitchFamily="2" charset="2"/>
              <a:buChar char="q"/>
            </a:pPr>
            <a:r>
              <a:rPr lang="en-US" sz="2400" dirty="0">
                <a:latin typeface="Comic Sans MS" charset="0"/>
              </a:rPr>
              <a:t>y(t): number of seeds in the system at time t.</a:t>
            </a:r>
          </a:p>
          <a:p>
            <a:pPr>
              <a:buFont typeface="Wingdings" pitchFamily="2" charset="2"/>
              <a:buChar char="q"/>
            </a:pPr>
            <a:r>
              <a:rPr lang="en-US" sz="2400" dirty="0">
                <a:latin typeface="Comic Sans MS" charset="0"/>
                <a:sym typeface="Symbol" charset="0"/>
              </a:rPr>
              <a:t>:</a:t>
            </a:r>
            <a:r>
              <a:rPr lang="en-US" sz="2400" dirty="0">
                <a:latin typeface="Comic Sans MS" charset="0"/>
              </a:rPr>
              <a:t> the arrival rate of new requests. </a:t>
            </a:r>
          </a:p>
          <a:p>
            <a:pPr>
              <a:buFont typeface="Wingdings" pitchFamily="2" charset="2"/>
              <a:buChar char="q"/>
            </a:pPr>
            <a:r>
              <a:rPr lang="en-US" sz="2400" dirty="0">
                <a:latin typeface="Comic Sans MS" charset="0"/>
                <a:sym typeface="Symbol" charset="0"/>
              </a:rPr>
              <a:t></a:t>
            </a:r>
            <a:r>
              <a:rPr lang="en-US" sz="2400" dirty="0">
                <a:latin typeface="Comic Sans MS" charset="0"/>
              </a:rPr>
              <a:t>: the uploading bandwidth of a given peer. </a:t>
            </a:r>
          </a:p>
          <a:p>
            <a:pPr>
              <a:buFont typeface="Wingdings" pitchFamily="2" charset="2"/>
              <a:buChar char="q"/>
            </a:pPr>
            <a:r>
              <a:rPr lang="en-US" sz="2400" dirty="0">
                <a:latin typeface="Comic Sans MS" charset="0"/>
              </a:rPr>
              <a:t>c: the downloading bandwidth of a given peer, assume c ≥ </a:t>
            </a:r>
            <a:r>
              <a:rPr lang="el-GR" sz="2400" dirty="0">
                <a:latin typeface="Comic Sans MS" charset="0"/>
              </a:rPr>
              <a:t>μ.</a:t>
            </a:r>
          </a:p>
          <a:p>
            <a:pPr>
              <a:buFont typeface="Wingdings" pitchFamily="2" charset="2"/>
              <a:buChar char="q"/>
            </a:pPr>
            <a:r>
              <a:rPr lang="el-GR" sz="2400" dirty="0">
                <a:latin typeface="Comic Sans MS" charset="0"/>
                <a:sym typeface="Symbol" charset="0"/>
              </a:rPr>
              <a:t></a:t>
            </a:r>
            <a:r>
              <a:rPr lang="en-US" sz="2400" dirty="0">
                <a:latin typeface="Comic Sans MS" charset="0"/>
              </a:rPr>
              <a:t>: the rate at which downloaders abort download.</a:t>
            </a:r>
          </a:p>
          <a:p>
            <a:pPr>
              <a:buFont typeface="Wingdings" pitchFamily="2" charset="2"/>
              <a:buChar char="q"/>
            </a:pPr>
            <a:r>
              <a:rPr lang="en-US" sz="2400" dirty="0">
                <a:latin typeface="Comic Sans MS" charset="0"/>
                <a:sym typeface="Symbol" charset="0"/>
              </a:rPr>
              <a:t></a:t>
            </a:r>
            <a:r>
              <a:rPr lang="en-US" sz="2400" dirty="0">
                <a:latin typeface="Comic Sans MS" charset="0"/>
              </a:rPr>
              <a:t>: the rate at which seeds leave the system.</a:t>
            </a:r>
          </a:p>
          <a:p>
            <a:pPr>
              <a:buFont typeface="Wingdings" pitchFamily="2" charset="2"/>
              <a:buChar char="q"/>
            </a:pPr>
            <a:r>
              <a:rPr lang="en-US" sz="2400" dirty="0">
                <a:latin typeface="Comic Sans MS" charset="0"/>
                <a:sym typeface="Symbol" charset="0"/>
              </a:rPr>
              <a:t></a:t>
            </a:r>
            <a:r>
              <a:rPr lang="en-US" sz="2400" dirty="0">
                <a:latin typeface="Comic Sans MS" charset="0"/>
              </a:rPr>
              <a:t>: indicates the effectiveness of downloader sharing, </a:t>
            </a:r>
            <a:r>
              <a:rPr lang="en-US" sz="2400" dirty="0" err="1">
                <a:latin typeface="Comic Sans MS" charset="0"/>
              </a:rPr>
              <a:t>η</a:t>
            </a:r>
            <a:r>
              <a:rPr lang="en-US" sz="2400" dirty="0">
                <a:latin typeface="Comic Sans MS" charset="0"/>
              </a:rPr>
              <a:t> takes values in [0, 1].</a:t>
            </a:r>
          </a:p>
        </p:txBody>
      </p:sp>
      <p:sp>
        <p:nvSpPr>
          <p:cNvPr id="216067" name="Slide Number Placeholder 3"/>
          <p:cNvSpPr>
            <a:spLocks noGrp="1"/>
          </p:cNvSpPr>
          <p:nvPr>
            <p:ph type="sldNum" sz="quarter" idx="11"/>
          </p:nvPr>
        </p:nvSpPr>
        <p:spPr>
          <a:xfrm>
            <a:off x="7239000" y="6383338"/>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47A38716-87EE-9644-B1FE-E377F1A74FF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106</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Tree>
    <p:extLst>
      <p:ext uri="{BB962C8B-B14F-4D97-AF65-F5344CB8AC3E}">
        <p14:creationId xmlns:p14="http://schemas.microsoft.com/office/powerpoint/2010/main" val="40758464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Title 1"/>
          <p:cNvSpPr>
            <a:spLocks noGrp="1"/>
          </p:cNvSpPr>
          <p:nvPr>
            <p:ph type="title"/>
          </p:nvPr>
        </p:nvSpPr>
        <p:spPr/>
        <p:txBody>
          <a:bodyPr/>
          <a:lstStyle/>
          <a:p>
            <a:r>
              <a:rPr lang="en-US">
                <a:latin typeface="Comic Sans MS" charset="0"/>
              </a:rPr>
              <a:t>System Evolution</a:t>
            </a:r>
          </a:p>
        </p:txBody>
      </p:sp>
      <p:sp>
        <p:nvSpPr>
          <p:cNvPr id="218114" name="Content Placeholder 6"/>
          <p:cNvSpPr>
            <a:spLocks noGrp="1"/>
          </p:cNvSpPr>
          <p:nvPr>
            <p:ph idx="1"/>
          </p:nvPr>
        </p:nvSpPr>
        <p:spPr>
          <a:xfrm>
            <a:off x="533400" y="3149600"/>
            <a:ext cx="8077200" cy="2940050"/>
          </a:xfrm>
        </p:spPr>
        <p:txBody>
          <a:bodyPr/>
          <a:lstStyle/>
          <a:p>
            <a:pPr>
              <a:buFont typeface="ZapfDingbats" charset="0"/>
              <a:buNone/>
            </a:pPr>
            <a:r>
              <a:rPr lang="en-US" dirty="0">
                <a:latin typeface="Comic Sans MS" charset="0"/>
              </a:rPr>
              <a:t>Solving steady state:</a:t>
            </a:r>
          </a:p>
          <a:p>
            <a:pPr>
              <a:buFont typeface="ZapfDingbats" charset="0"/>
              <a:buNone/>
            </a:pPr>
            <a:endParaRPr lang="en-US" dirty="0">
              <a:latin typeface="Comic Sans MS" charset="0"/>
            </a:endParaRPr>
          </a:p>
          <a:p>
            <a:pPr>
              <a:buFont typeface="ZapfDingbats" charset="0"/>
              <a:buNone/>
            </a:pPr>
            <a:r>
              <a:rPr lang="en-US" dirty="0">
                <a:latin typeface="Comic Sans MS" charset="0"/>
              </a:rPr>
              <a:t>Define </a:t>
            </a:r>
          </a:p>
        </p:txBody>
      </p:sp>
      <p:sp>
        <p:nvSpPr>
          <p:cNvPr id="218115" name="Slide Number Placeholder 3"/>
          <p:cNvSpPr>
            <a:spLocks noGrp="1"/>
          </p:cNvSpPr>
          <p:nvPr>
            <p:ph type="sldNum" sz="quarter" idx="11"/>
          </p:nvPr>
        </p:nvSpPr>
        <p:spPr>
          <a:xfrm>
            <a:off x="7239000" y="6400800"/>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D0CDC09-5743-0243-8B30-6A7F723BCF7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107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pic>
        <p:nvPicPr>
          <p:cNvPr id="2181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763" y="1503363"/>
            <a:ext cx="6911975" cy="155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3063" y="3048000"/>
            <a:ext cx="3133725" cy="766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3957638"/>
            <a:ext cx="4722813" cy="887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811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4876800"/>
            <a:ext cx="2579688" cy="1573213"/>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772AC16-41A2-654B-A823-7718BCCCFEEE}"/>
              </a:ext>
            </a:extLst>
          </p:cNvPr>
          <p:cNvSpPr txBox="1"/>
          <p:nvPr/>
        </p:nvSpPr>
        <p:spPr>
          <a:xfrm>
            <a:off x="438150" y="6405563"/>
            <a:ext cx="8077200" cy="523220"/>
          </a:xfrm>
          <a:prstGeom prst="rect">
            <a:avLst/>
          </a:prstGeom>
          <a:noFill/>
        </p:spPr>
        <p:txBody>
          <a:bodyPr wrap="square" rtlCol="0">
            <a:spAutoFit/>
          </a:bodyPr>
          <a:lstStyle/>
          <a:p>
            <a:r>
              <a:rPr lang="en-US" altLang="zh-CN" sz="1400" dirty="0"/>
              <a:t>"</a:t>
            </a:r>
            <a:r>
              <a:rPr lang="en-US" sz="1400" dirty="0"/>
              <a:t>Modeling and Performance Analysis of </a:t>
            </a:r>
            <a:r>
              <a:rPr lang="en-US" sz="1400" dirty="0" err="1"/>
              <a:t>BitTorrent</a:t>
            </a:r>
            <a:r>
              <a:rPr lang="en-US" sz="1400" dirty="0"/>
              <a:t>-Like Peer-to-Peer Networks</a:t>
            </a:r>
            <a:r>
              <a:rPr lang="en-US" altLang="zh-CN" sz="1400" dirty="0"/>
              <a:t>",</a:t>
            </a:r>
            <a:r>
              <a:rPr lang="zh-CN" altLang="en-US" sz="1400" dirty="0"/>
              <a:t> </a:t>
            </a:r>
            <a:r>
              <a:rPr lang="en-US" altLang="zh-CN" sz="1400" dirty="0"/>
              <a:t>SIGCOMM'04</a:t>
            </a:r>
          </a:p>
          <a:p>
            <a:r>
              <a:rPr lang="en-US" sz="1400" dirty="0"/>
              <a:t>https://</a:t>
            </a:r>
            <a:r>
              <a:rPr lang="en-US" sz="1400" dirty="0" err="1"/>
              <a:t>conferences.sigcomm.org</a:t>
            </a:r>
            <a:r>
              <a:rPr lang="en-US" sz="1400" dirty="0"/>
              <a:t>/</a:t>
            </a:r>
            <a:r>
              <a:rPr lang="en-US" sz="1400" dirty="0" err="1"/>
              <a:t>sigcomm</a:t>
            </a:r>
            <a:r>
              <a:rPr lang="en-US" sz="1400" dirty="0"/>
              <a:t>/2004/papers/p444-qiu1.pdf</a:t>
            </a:r>
          </a:p>
        </p:txBody>
      </p:sp>
    </p:spTree>
    <p:extLst>
      <p:ext uri="{BB962C8B-B14F-4D97-AF65-F5344CB8AC3E}">
        <p14:creationId xmlns:p14="http://schemas.microsoft.com/office/powerpoint/2010/main" val="5490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1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8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81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8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Title 1"/>
          <p:cNvSpPr>
            <a:spLocks noGrp="1"/>
          </p:cNvSpPr>
          <p:nvPr>
            <p:ph type="title"/>
          </p:nvPr>
        </p:nvSpPr>
        <p:spPr/>
        <p:txBody>
          <a:bodyPr/>
          <a:lstStyle/>
          <a:p>
            <a:r>
              <a:rPr lang="en-US" altLang="x-none">
                <a:ea typeface="ＭＳ Ｐゴシック" charset="-128"/>
              </a:rPr>
              <a:t>System State</a:t>
            </a:r>
          </a:p>
        </p:txBody>
      </p:sp>
      <p:sp>
        <p:nvSpPr>
          <p:cNvPr id="220162" name="Slide Number Placeholder 3"/>
          <p:cNvSpPr>
            <a:spLocks noGrp="1"/>
          </p:cNvSpPr>
          <p:nvPr>
            <p:ph type="sldNum" sz="quarter" idx="11"/>
          </p:nvPr>
        </p:nvSpPr>
        <p:spPr>
          <a:xfrm>
            <a:off x="5187950" y="6372225"/>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0A594E2-D9E9-D14D-AEAE-EBAE13630AFF}" type="slidenum">
              <a:rPr lang="en-US" altLang="x-none" sz="1400">
                <a:solidFill>
                  <a:srgbClr val="000000"/>
                </a:solidFill>
                <a:latin typeface="Comic Sans MS" charset="0"/>
              </a:rPr>
              <a:pPr eaLnBrk="1" hangingPunct="1"/>
              <a:t>108</a:t>
            </a:fld>
            <a:endParaRPr lang="en-US" altLang="x-none" sz="1400">
              <a:solidFill>
                <a:srgbClr val="000000"/>
              </a:solidFill>
              <a:latin typeface="Comic Sans MS" charset="0"/>
            </a:endParaRPr>
          </a:p>
        </p:txBody>
      </p:sp>
      <p:sp>
        <p:nvSpPr>
          <p:cNvPr id="220163" name="Rectangle 3"/>
          <p:cNvSpPr>
            <a:spLocks noChangeArrowheads="1"/>
          </p:cNvSpPr>
          <p:nvPr/>
        </p:nvSpPr>
        <p:spPr bwMode="auto">
          <a:xfrm>
            <a:off x="457200" y="1524000"/>
            <a:ext cx="845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000000"/>
                </a:solidFill>
                <a:latin typeface="Comic Sans MS" charset="0"/>
              </a:rPr>
              <a:t>Q: How long does each downloader stay as a downloader?</a:t>
            </a:r>
          </a:p>
        </p:txBody>
      </p:sp>
      <p:grpSp>
        <p:nvGrpSpPr>
          <p:cNvPr id="12" name="Group 11"/>
          <p:cNvGrpSpPr>
            <a:grpSpLocks/>
          </p:cNvGrpSpPr>
          <p:nvPr/>
        </p:nvGrpSpPr>
        <p:grpSpPr bwMode="auto">
          <a:xfrm>
            <a:off x="674688" y="4343400"/>
            <a:ext cx="5235575" cy="2209800"/>
            <a:chOff x="685800" y="4648200"/>
            <a:chExt cx="5235575" cy="2209800"/>
          </a:xfrm>
        </p:grpSpPr>
        <p:pic>
          <p:nvPicPr>
            <p:cNvPr id="220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648200"/>
              <a:ext cx="28733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970588"/>
              <a:ext cx="472281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 name="Group 1"/>
          <p:cNvGrpSpPr>
            <a:grpSpLocks/>
          </p:cNvGrpSpPr>
          <p:nvPr/>
        </p:nvGrpSpPr>
        <p:grpSpPr bwMode="auto">
          <a:xfrm>
            <a:off x="-315913" y="2286000"/>
            <a:ext cx="6335713" cy="2379663"/>
            <a:chOff x="-315913" y="2286000"/>
            <a:chExt cx="6335713" cy="2379663"/>
          </a:xfrm>
        </p:grpSpPr>
        <p:sp>
          <p:nvSpPr>
            <p:cNvPr id="220166" name="Cloud"/>
            <p:cNvSpPr>
              <a:spLocks noChangeAspect="1" noEditPoints="1" noChangeArrowheads="1"/>
            </p:cNvSpPr>
            <p:nvPr/>
          </p:nvSpPr>
          <p:spPr bwMode="auto">
            <a:xfrm>
              <a:off x="3048000" y="2286000"/>
              <a:ext cx="2971800" cy="199231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pic>
          <p:nvPicPr>
            <p:cNvPr id="220167" name="Picture 5"/>
            <p:cNvPicPr>
              <a:picLocks noChangeAspect="1" noChangeArrowheads="1"/>
            </p:cNvPicPr>
            <p:nvPr/>
          </p:nvPicPr>
          <p:blipFill>
            <a:blip r:embed="rId5">
              <a:extLst>
                <a:ext uri="{28A0092B-C50C-407E-A947-70E740481C1C}">
                  <a14:useLocalDpi xmlns:a14="http://schemas.microsoft.com/office/drawing/2010/main" val="0"/>
                </a:ext>
              </a:extLst>
            </a:blip>
            <a:srcRect l="8615" r="9846" b="52776"/>
            <a:stretch>
              <a:fillRect/>
            </a:stretch>
          </p:blipFill>
          <p:spPr bwMode="auto">
            <a:xfrm>
              <a:off x="3429000" y="2743200"/>
              <a:ext cx="2103438" cy="7429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20168" name="Line 5"/>
            <p:cNvSpPr>
              <a:spLocks noChangeShapeType="1"/>
            </p:cNvSpPr>
            <p:nvPr/>
          </p:nvSpPr>
          <p:spPr bwMode="auto">
            <a:xfrm>
              <a:off x="1778000" y="3276600"/>
              <a:ext cx="1276350"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0169" name="Rectangle 8"/>
            <p:cNvSpPr>
              <a:spLocks noChangeArrowheads="1"/>
            </p:cNvSpPr>
            <p:nvPr/>
          </p:nvSpPr>
          <p:spPr bwMode="auto">
            <a:xfrm>
              <a:off x="2298700" y="2922588"/>
              <a:ext cx="311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a:solidFill>
                    <a:srgbClr val="000000"/>
                  </a:solidFill>
                  <a:latin typeface="Comic Sans MS" charset="0"/>
                  <a:ea typeface="宋体" charset="-122"/>
                  <a:sym typeface="Symbol" charset="2"/>
                </a:rPr>
                <a:t></a:t>
              </a:r>
              <a:endParaRPr lang="en-US" altLang="x-none">
                <a:solidFill>
                  <a:srgbClr val="000000"/>
                </a:solidFill>
                <a:latin typeface="Comic Sans MS" charset="0"/>
              </a:endParaRPr>
            </a:p>
          </p:txBody>
        </p:sp>
        <p:sp>
          <p:nvSpPr>
            <p:cNvPr id="220170" name="TextBox 4"/>
            <p:cNvSpPr txBox="1">
              <a:spLocks noChangeArrowheads="1"/>
            </p:cNvSpPr>
            <p:nvPr/>
          </p:nvSpPr>
          <p:spPr bwMode="auto">
            <a:xfrm>
              <a:off x="-315913" y="4203700"/>
              <a:ext cx="185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solidFill>
                  <a:srgbClr val="000000"/>
                </a:solidFill>
              </a:endParaRPr>
            </a:p>
          </p:txBody>
        </p:sp>
      </p:grpSp>
      <p:sp>
        <p:nvSpPr>
          <p:cNvPr id="3" name="Rectangle 2"/>
          <p:cNvSpPr/>
          <p:nvPr/>
        </p:nvSpPr>
        <p:spPr>
          <a:xfrm>
            <a:off x="6348413" y="3678520"/>
            <a:ext cx="2297170" cy="3046988"/>
          </a:xfrm>
          <a:prstGeom prst="rect">
            <a:avLst/>
          </a:prstGeom>
          <a:ln>
            <a:solidFill>
              <a:schemeClr val="tx1"/>
            </a:solidFill>
          </a:ln>
        </p:spPr>
        <p:txBody>
          <a:bodyPr wrap="square">
            <a:spAutoFit/>
          </a:bodyPr>
          <a:lstStyle/>
          <a:p>
            <a:r>
              <a:rPr lang="en-US" altLang="x-none" kern="0" dirty="0">
                <a:solidFill>
                  <a:srgbClr val="000000"/>
                </a:solidFill>
                <a:latin typeface="Comic Sans MS"/>
                <a:cs typeface="ＭＳ Ｐゴシック" charset="0"/>
              </a:rPr>
              <a:t>Key take-away: not scaling inverse with system size (x)</a:t>
            </a:r>
          </a:p>
          <a:p>
            <a:pPr marL="342900" indent="-342900">
              <a:buFont typeface="Arial" panose="020B0604020202020204" pitchFamily="34" charset="0"/>
              <a:buChar char="•"/>
            </a:pPr>
            <a:r>
              <a:rPr lang="en-US"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requests</a:t>
            </a:r>
            <a:r>
              <a:rPr lang="zh-CN" altLang="en-US" sz="1800" kern="0" dirty="0">
                <a:solidFill>
                  <a:srgbClr val="000000"/>
                </a:solidFill>
                <a:latin typeface="Comic Sans MS"/>
              </a:rPr>
              <a:t> </a:t>
            </a:r>
            <a:r>
              <a:rPr lang="en-US" altLang="zh-CN" sz="1800" kern="0" dirty="0">
                <a:solidFill>
                  <a:srgbClr val="000000"/>
                </a:solidFill>
                <a:latin typeface="Comic Sans MS"/>
              </a:rPr>
              <a:t>comes,</a:t>
            </a:r>
            <a:r>
              <a:rPr lang="zh-CN" altLang="en-US" sz="1800" kern="0" dirty="0">
                <a:solidFill>
                  <a:srgbClr val="000000"/>
                </a:solidFill>
                <a:latin typeface="Comic Sans MS"/>
              </a:rPr>
              <a:t> </a:t>
            </a:r>
            <a:r>
              <a:rPr lang="en-US" altLang="zh-CN" sz="1800" kern="0" dirty="0">
                <a:solidFill>
                  <a:srgbClr val="000000"/>
                </a:solidFill>
                <a:latin typeface="Comic Sans MS"/>
              </a:rPr>
              <a:t>new</a:t>
            </a:r>
            <a:r>
              <a:rPr lang="zh-CN" altLang="en-US" sz="1800" kern="0" dirty="0">
                <a:solidFill>
                  <a:srgbClr val="000000"/>
                </a:solidFill>
                <a:latin typeface="Comic Sans MS"/>
              </a:rPr>
              <a:t> </a:t>
            </a:r>
            <a:r>
              <a:rPr lang="en-US" altLang="zh-CN" sz="1800" kern="0" dirty="0">
                <a:solidFill>
                  <a:srgbClr val="000000"/>
                </a:solidFill>
                <a:latin typeface="Comic Sans MS"/>
              </a:rPr>
              <a:t>bandwidth</a:t>
            </a:r>
            <a:r>
              <a:rPr lang="zh-CN" altLang="en-US" sz="1800" kern="0" dirty="0">
                <a:solidFill>
                  <a:srgbClr val="000000"/>
                </a:solidFill>
                <a:latin typeface="Comic Sans MS"/>
              </a:rPr>
              <a:t> </a:t>
            </a:r>
            <a:r>
              <a:rPr lang="en-US" altLang="zh-CN" sz="1800" kern="0" dirty="0">
                <a:solidFill>
                  <a:srgbClr val="000000"/>
                </a:solidFill>
                <a:latin typeface="Comic Sans MS"/>
              </a:rPr>
              <a:t>also</a:t>
            </a:r>
            <a:r>
              <a:rPr lang="zh-CN" altLang="en-US" sz="1800" kern="0" dirty="0">
                <a:solidFill>
                  <a:srgbClr val="000000"/>
                </a:solidFill>
                <a:latin typeface="Comic Sans MS"/>
              </a:rPr>
              <a:t> </a:t>
            </a:r>
            <a:r>
              <a:rPr lang="en-US" altLang="zh-CN" sz="1800" kern="0" dirty="0">
                <a:solidFill>
                  <a:srgbClr val="000000"/>
                </a:solidFill>
                <a:latin typeface="Comic Sans MS"/>
              </a:rPr>
              <a:t>comes</a:t>
            </a:r>
            <a:endParaRPr lang="en-US" sz="1800" dirty="0"/>
          </a:p>
        </p:txBody>
      </p:sp>
      <p:pic>
        <p:nvPicPr>
          <p:cNvPr id="1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9453" y="59467"/>
            <a:ext cx="2579688" cy="15732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r>
              <a:rPr lang="en-US" altLang="x-none" sz="3200">
                <a:ea typeface="ＭＳ Ｐゴシック" charset="-128"/>
              </a:rPr>
              <a:t>Request Routing: Basic Architecture</a:t>
            </a:r>
          </a:p>
        </p:txBody>
      </p:sp>
      <p:sp>
        <p:nvSpPr>
          <p:cNvPr id="5" name="Rectangle 4"/>
          <p:cNvSpPr/>
          <p:nvPr/>
        </p:nvSpPr>
        <p:spPr bwMode="auto">
          <a:xfrm>
            <a:off x="1447800" y="1752600"/>
            <a:ext cx="23622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server </a:t>
            </a:r>
          </a:p>
          <a:p>
            <a:pPr algn="ctr" defTabSz="914400" eaLnBrk="0" hangingPunct="0">
              <a:defRPr/>
            </a:pPr>
            <a:r>
              <a:rPr lang="en-US" dirty="0">
                <a:latin typeface="Times New Roman" pitchFamily="18" charset="0"/>
                <a:ea typeface="+mn-ea"/>
                <a:cs typeface="Arial" charset="0"/>
              </a:rPr>
              <a:t>state</a:t>
            </a:r>
          </a:p>
        </p:txBody>
      </p:sp>
      <p:sp>
        <p:nvSpPr>
          <p:cNvPr id="6" name="Rectangle 5"/>
          <p:cNvSpPr/>
          <p:nvPr/>
        </p:nvSpPr>
        <p:spPr bwMode="auto">
          <a:xfrm>
            <a:off x="4495800" y="1752600"/>
            <a:ext cx="25908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net state: path </a:t>
            </a:r>
            <a:br>
              <a:rPr lang="en-US" dirty="0">
                <a:latin typeface="Times New Roman" pitchFamily="18" charset="0"/>
                <a:ea typeface="+mn-ea"/>
                <a:cs typeface="Arial" charset="0"/>
              </a:rPr>
            </a:br>
            <a:r>
              <a:rPr lang="en-US" dirty="0">
                <a:latin typeface="Times New Roman" pitchFamily="18" charset="0"/>
                <a:ea typeface="+mn-ea"/>
                <a:cs typeface="Arial" charset="0"/>
              </a:rPr>
              <a:t>property between </a:t>
            </a:r>
            <a:br>
              <a:rPr lang="en-US" dirty="0">
                <a:latin typeface="Times New Roman" pitchFamily="18" charset="0"/>
                <a:ea typeface="+mn-ea"/>
                <a:cs typeface="Arial" charset="0"/>
              </a:rPr>
            </a:br>
            <a:r>
              <a:rPr lang="en-US" dirty="0">
                <a:latin typeface="Times New Roman" pitchFamily="18" charset="0"/>
                <a:ea typeface="+mn-ea"/>
                <a:cs typeface="Arial" charset="0"/>
              </a:rPr>
              <a:t>servers/clients</a:t>
            </a:r>
          </a:p>
        </p:txBody>
      </p:sp>
      <p:sp>
        <p:nvSpPr>
          <p:cNvPr id="7" name="Oval 6"/>
          <p:cNvSpPr/>
          <p:nvPr/>
        </p:nvSpPr>
        <p:spPr bwMode="auto">
          <a:xfrm>
            <a:off x="3124200" y="3657600"/>
            <a:ext cx="1752600" cy="1600200"/>
          </a:xfrm>
          <a:prstGeom prst="ellipse">
            <a:avLst/>
          </a:prstGeom>
          <a:solidFill>
            <a:schemeClr val="accent5">
              <a:lumMod val="40000"/>
              <a:lumOff val="6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server</a:t>
            </a:r>
          </a:p>
          <a:p>
            <a:pPr algn="ctr" defTabSz="914400" eaLnBrk="0" hangingPunct="0">
              <a:defRPr/>
            </a:pPr>
            <a:r>
              <a:rPr lang="en-US" dirty="0">
                <a:latin typeface="Times New Roman" pitchFamily="18" charset="0"/>
                <a:ea typeface="+mn-ea"/>
                <a:cs typeface="Arial" charset="0"/>
              </a:rPr>
              <a:t>selection</a:t>
            </a:r>
            <a:br>
              <a:rPr lang="en-US" dirty="0">
                <a:latin typeface="Times New Roman" pitchFamily="18" charset="0"/>
                <a:ea typeface="+mn-ea"/>
                <a:cs typeface="Arial" charset="0"/>
              </a:rPr>
            </a:br>
            <a:r>
              <a:rPr lang="en-US" dirty="0">
                <a:latin typeface="Times New Roman" pitchFamily="18" charset="0"/>
                <a:ea typeface="+mn-ea"/>
                <a:cs typeface="Arial" charset="0"/>
              </a:rPr>
              <a:t>algorithm</a:t>
            </a:r>
          </a:p>
        </p:txBody>
      </p:sp>
      <p:cxnSp>
        <p:nvCxnSpPr>
          <p:cNvPr id="87046" name="Straight Arrow Connector 8"/>
          <p:cNvCxnSpPr>
            <a:cxnSpLocks noChangeShapeType="1"/>
            <a:stCxn id="5" idx="2"/>
            <a:endCxn id="7" idx="1"/>
          </p:cNvCxnSpPr>
          <p:nvPr/>
        </p:nvCxnSpPr>
        <p:spPr bwMode="auto">
          <a:xfrm>
            <a:off x="2628900" y="2971800"/>
            <a:ext cx="7524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7" name="Straight Arrow Connector 10"/>
          <p:cNvCxnSpPr>
            <a:cxnSpLocks noChangeShapeType="1"/>
            <a:stCxn id="6" idx="2"/>
            <a:endCxn id="7" idx="7"/>
          </p:cNvCxnSpPr>
          <p:nvPr/>
        </p:nvCxnSpPr>
        <p:spPr bwMode="auto">
          <a:xfrm flipH="1">
            <a:off x="4619625" y="2971800"/>
            <a:ext cx="1171575" cy="9207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7048" name="Straight Arrow Connector 12"/>
          <p:cNvCxnSpPr>
            <a:cxnSpLocks noChangeShapeType="1"/>
            <a:endCxn id="7" idx="2"/>
          </p:cNvCxnSpPr>
          <p:nvPr/>
        </p:nvCxnSpPr>
        <p:spPr bwMode="auto">
          <a:xfrm flipV="1">
            <a:off x="1752600" y="4457700"/>
            <a:ext cx="13716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87049" name="Rectangle 14"/>
          <p:cNvSpPr>
            <a:spLocks noChangeArrowheads="1"/>
          </p:cNvSpPr>
          <p:nvPr/>
        </p:nvSpPr>
        <p:spPr bwMode="auto">
          <a:xfrm>
            <a:off x="610868" y="4188767"/>
            <a:ext cx="1192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latin typeface="Times New Roman" charset="0"/>
              </a:rPr>
              <a:t>requests</a:t>
            </a:r>
            <a:endParaRPr lang="en-US" altLang="x-none" dirty="0"/>
          </a:p>
        </p:txBody>
      </p:sp>
      <p:cxnSp>
        <p:nvCxnSpPr>
          <p:cNvPr id="87050" name="Straight Arrow Connector 16"/>
          <p:cNvCxnSpPr>
            <a:cxnSpLocks noChangeShapeType="1"/>
            <a:stCxn id="7" idx="6"/>
          </p:cNvCxnSpPr>
          <p:nvPr/>
        </p:nvCxnSpPr>
        <p:spPr bwMode="auto">
          <a:xfrm flipV="1">
            <a:off x="4876800" y="4419600"/>
            <a:ext cx="1447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8" name="Rectangle 17"/>
          <p:cNvSpPr/>
          <p:nvPr/>
        </p:nvSpPr>
        <p:spPr bwMode="auto">
          <a:xfrm>
            <a:off x="6324600" y="3733800"/>
            <a:ext cx="2133600" cy="1219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nchor="ctr"/>
          <a:lstStyle/>
          <a:p>
            <a:pPr algn="ctr" defTabSz="914400" eaLnBrk="0" hangingPunct="0">
              <a:defRPr/>
            </a:pPr>
            <a:r>
              <a:rPr lang="en-US" dirty="0">
                <a:latin typeface="Times New Roman" pitchFamily="18" charset="0"/>
                <a:ea typeface="+mn-ea"/>
                <a:cs typeface="Arial" charset="0"/>
              </a:rPr>
              <a:t>notify client</a:t>
            </a:r>
          </a:p>
          <a:p>
            <a:pPr algn="ctr" defTabSz="914400" eaLnBrk="0" hangingPunct="0">
              <a:defRPr/>
            </a:pPr>
            <a:r>
              <a:rPr lang="en-US" dirty="0">
                <a:latin typeface="Times New Roman" pitchFamily="18" charset="0"/>
                <a:ea typeface="+mn-ea"/>
                <a:cs typeface="Arial" charset="0"/>
              </a:rPr>
              <a:t>about selection</a:t>
            </a:r>
            <a:br>
              <a:rPr lang="en-US" dirty="0">
                <a:latin typeface="Times New Roman" pitchFamily="18" charset="0"/>
                <a:ea typeface="+mn-ea"/>
                <a:cs typeface="Arial" charset="0"/>
              </a:rPr>
            </a:br>
            <a:r>
              <a:rPr lang="en-US" dirty="0">
                <a:latin typeface="Times New Roman" pitchFamily="18" charset="0"/>
                <a:ea typeface="+mn-ea"/>
                <a:cs typeface="Arial" charset="0"/>
              </a:rPr>
              <a:t>(direction mech.)</a:t>
            </a:r>
          </a:p>
        </p:txBody>
      </p:sp>
      <p:sp>
        <p:nvSpPr>
          <p:cNvPr id="2" name="Slide Number Placeholder 1">
            <a:extLst>
              <a:ext uri="{FF2B5EF4-FFF2-40B4-BE49-F238E27FC236}">
                <a16:creationId xmlns:a16="http://schemas.microsoft.com/office/drawing/2014/main" id="{3B89E668-04B8-C643-B061-BD1BDEB20F2E}"/>
              </a:ext>
            </a:extLst>
          </p:cNvPr>
          <p:cNvSpPr>
            <a:spLocks noGrp="1"/>
          </p:cNvSpPr>
          <p:nvPr>
            <p:ph type="sldNum" sz="quarter" idx="12"/>
          </p:nvPr>
        </p:nvSpPr>
        <p:spPr/>
        <p:txBody>
          <a:bodyPr/>
          <a:lstStyle/>
          <a:p>
            <a:fld id="{4233A062-1DAB-6544-B281-8FCB983AFCD2}" type="slidenum">
              <a:rPr lang="en-US" altLang="x-none" smtClean="0"/>
              <a:pPr/>
              <a:t>11</a:t>
            </a:fld>
            <a:endParaRPr lang="en-US" altLang="x-none"/>
          </a:p>
        </p:txBody>
      </p:sp>
    </p:spTree>
    <p:extLst>
      <p:ext uri="{BB962C8B-B14F-4D97-AF65-F5344CB8AC3E}">
        <p14:creationId xmlns:p14="http://schemas.microsoft.com/office/powerpoint/2010/main" val="3634896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tLang="x-none" sz="2800">
                <a:ea typeface="ＭＳ Ｐゴシック" charset="-128"/>
              </a:rPr>
              <a:t>Network Path Properties</a:t>
            </a:r>
          </a:p>
        </p:txBody>
      </p:sp>
      <p:sp>
        <p:nvSpPr>
          <p:cNvPr id="69635"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Courier New" charset="0"/>
              <a:buChar char="o"/>
            </a:pPr>
            <a:r>
              <a:rPr lang="en-US" altLang="x-none">
                <a:ea typeface="ＭＳ Ｐゴシック" charset="-128"/>
              </a:rPr>
              <a:t>Scalability: if do measurements, complete measurements grow with N * M, where</a:t>
            </a:r>
          </a:p>
          <a:p>
            <a:pPr lvl="2"/>
            <a:r>
              <a:rPr lang="en-US" altLang="x-none">
                <a:ea typeface="ＭＳ Ｐゴシック" charset="-128"/>
              </a:rPr>
              <a:t>N is # of clients</a:t>
            </a:r>
          </a:p>
          <a:p>
            <a:pPr lvl="2"/>
            <a:r>
              <a:rPr lang="en-US" altLang="x-none">
                <a:ea typeface="ＭＳ Ｐゴシック" charset="-128"/>
              </a:rPr>
              <a:t>M is # of servers</a:t>
            </a: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2"/>
            <a:endParaRPr lang="en-US" altLang="x-none">
              <a:ea typeface="ＭＳ Ｐゴシック" charset="-128"/>
            </a:endParaRPr>
          </a:p>
          <a:p>
            <a:pPr lvl="1">
              <a:buFont typeface="Courier New" charset="0"/>
              <a:buChar char="o"/>
            </a:pPr>
            <a:r>
              <a:rPr lang="en-US" altLang="x-none">
                <a:ea typeface="ＭＳ Ｐゴシック" charset="-128"/>
              </a:rPr>
              <a:t>Complexity/feasibility in computing path metrics</a:t>
            </a:r>
          </a:p>
        </p:txBody>
      </p:sp>
      <p:grpSp>
        <p:nvGrpSpPr>
          <p:cNvPr id="2" name="Group 19"/>
          <p:cNvGrpSpPr>
            <a:grpSpLocks/>
          </p:cNvGrpSpPr>
          <p:nvPr/>
        </p:nvGrpSpPr>
        <p:grpSpPr bwMode="auto">
          <a:xfrm>
            <a:off x="2133600" y="3657600"/>
            <a:ext cx="4541838" cy="1360488"/>
            <a:chOff x="2133600" y="3657600"/>
            <a:chExt cx="4541838" cy="1360488"/>
          </a:xfrm>
        </p:grpSpPr>
        <p:sp>
          <p:nvSpPr>
            <p:cNvPr id="101395"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6"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7"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8"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9"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0"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1"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2"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403"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404" name="Straight Arrow Connector 14"/>
            <p:cNvCxnSpPr>
              <a:cxnSpLocks noChangeShapeType="1"/>
              <a:stCxn id="101399" idx="0"/>
              <a:endCxn id="101395"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01405" name="Rectangle 21"/>
            <p:cNvSpPr>
              <a:spLocks noChangeArrowheads="1"/>
            </p:cNvSpPr>
            <p:nvPr/>
          </p:nvSpPr>
          <p:spPr bwMode="auto">
            <a:xfrm>
              <a:off x="5486400" y="3657600"/>
              <a:ext cx="37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a:t>
              </a:r>
            </a:p>
          </p:txBody>
        </p:sp>
        <p:sp>
          <p:nvSpPr>
            <p:cNvPr id="101406" name="Rectangle 22"/>
            <p:cNvSpPr>
              <a:spLocks noChangeArrowheads="1"/>
            </p:cNvSpPr>
            <p:nvPr/>
          </p:nvSpPr>
          <p:spPr bwMode="auto">
            <a:xfrm>
              <a:off x="6324600" y="4648200"/>
              <a:ext cx="3508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N</a:t>
              </a:r>
            </a:p>
          </p:txBody>
        </p:sp>
        <p:cxnSp>
          <p:nvCxnSpPr>
            <p:cNvPr id="101407" name="Straight Arrow Connector 23"/>
            <p:cNvCxnSpPr>
              <a:cxnSpLocks noChangeShapeType="1"/>
              <a:stCxn id="101399" idx="7"/>
              <a:endCxn id="101396"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8" name="Straight Arrow Connector 24"/>
            <p:cNvCxnSpPr>
              <a:cxnSpLocks noChangeShapeType="1"/>
              <a:stCxn id="101399" idx="7"/>
              <a:endCxn id="101397"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409" name="Straight Arrow Connector 25"/>
            <p:cNvCxnSpPr>
              <a:cxnSpLocks noChangeShapeType="1"/>
              <a:stCxn id="101399" idx="7"/>
              <a:endCxn id="101398"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grpSp>
        <p:nvGrpSpPr>
          <p:cNvPr id="101381" name="Group 20"/>
          <p:cNvGrpSpPr>
            <a:grpSpLocks/>
          </p:cNvGrpSpPr>
          <p:nvPr/>
        </p:nvGrpSpPr>
        <p:grpSpPr bwMode="auto">
          <a:xfrm>
            <a:off x="5029200" y="76200"/>
            <a:ext cx="3962400" cy="1219200"/>
            <a:chOff x="2133600" y="3733800"/>
            <a:chExt cx="3962400" cy="1219200"/>
          </a:xfrm>
        </p:grpSpPr>
        <p:sp>
          <p:nvSpPr>
            <p:cNvPr id="101382"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3"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4"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5"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6"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7"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8"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89"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1390"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1391" name="Straight Arrow Connector 14"/>
            <p:cNvCxnSpPr>
              <a:cxnSpLocks noChangeShapeType="1"/>
              <a:stCxn id="101386" idx="0"/>
              <a:endCxn id="101382"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2" name="Straight Arrow Connector 23"/>
            <p:cNvCxnSpPr>
              <a:cxnSpLocks noChangeShapeType="1"/>
              <a:stCxn id="101386" idx="7"/>
              <a:endCxn id="101383"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3" name="Straight Arrow Connector 24"/>
            <p:cNvCxnSpPr>
              <a:cxnSpLocks noChangeShapeType="1"/>
              <a:stCxn id="101386" idx="7"/>
              <a:endCxn id="101384"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1394" name="Straight Arrow Connector 25"/>
            <p:cNvCxnSpPr>
              <a:cxnSpLocks noChangeShapeType="1"/>
              <a:stCxn id="101386" idx="7"/>
              <a:endCxn id="101385"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DE63EC74-2D32-2744-896D-4BB1AAA4D350}"/>
              </a:ext>
            </a:extLst>
          </p:cNvPr>
          <p:cNvSpPr>
            <a:spLocks noGrp="1"/>
          </p:cNvSpPr>
          <p:nvPr>
            <p:ph type="sldNum" sz="quarter" idx="12"/>
          </p:nvPr>
        </p:nvSpPr>
        <p:spPr/>
        <p:txBody>
          <a:bodyPr/>
          <a:lstStyle/>
          <a:p>
            <a:fld id="{4233A062-1DAB-6544-B281-8FCB983AFCD2}" type="slidenum">
              <a:rPr lang="en-US" altLang="x-none" smtClean="0"/>
              <a:pPr/>
              <a:t>12</a:t>
            </a:fld>
            <a:endParaRPr lang="en-US" altLang="x-none"/>
          </a:p>
        </p:txBody>
      </p:sp>
    </p:spTree>
    <p:extLst>
      <p:ext uri="{BB962C8B-B14F-4D97-AF65-F5344CB8AC3E}">
        <p14:creationId xmlns:p14="http://schemas.microsoft.com/office/powerpoint/2010/main" val="1102261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6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635">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228600"/>
            <a:ext cx="8229600" cy="1143000"/>
          </a:xfrm>
        </p:spPr>
        <p:txBody>
          <a:bodyPr/>
          <a:lstStyle/>
          <a:p>
            <a:r>
              <a:rPr lang="en-US" altLang="x-none" sz="2800">
                <a:ea typeface="ＭＳ Ｐゴシック" charset="-128"/>
              </a:rPr>
              <a:t>Network Path Properties: Improve Scalability</a:t>
            </a:r>
          </a:p>
        </p:txBody>
      </p:sp>
      <p:sp>
        <p:nvSpPr>
          <p:cNvPr id="70659" name="Content Placeholder 2"/>
          <p:cNvSpPr>
            <a:spLocks noGrp="1"/>
          </p:cNvSpPr>
          <p:nvPr>
            <p:ph idx="1"/>
          </p:nvPr>
        </p:nvSpPr>
        <p:spPr/>
        <p:txBody>
          <a:bodyPr/>
          <a:lstStyle/>
          <a:p>
            <a:pPr>
              <a:buFont typeface="Wingdings" charset="2"/>
              <a:buChar char="q"/>
            </a:pPr>
            <a:r>
              <a:rPr lang="en-US" altLang="x-none" sz="2400" dirty="0">
                <a:ea typeface="ＭＳ Ｐゴシック" charset="-128"/>
              </a:rPr>
              <a:t>Aggregation:</a:t>
            </a:r>
          </a:p>
          <a:p>
            <a:pPr lvl="1">
              <a:buFont typeface="Courier New" charset="0"/>
              <a:buChar char="o"/>
            </a:pPr>
            <a:r>
              <a:rPr lang="en-US" altLang="x-none" sz="2000" dirty="0">
                <a:ea typeface="ＭＳ Ｐゴシック" charset="-128"/>
              </a:rPr>
              <a:t>merge a set of IP addresses (reduce N and M)</a:t>
            </a:r>
          </a:p>
          <a:p>
            <a:pPr lvl="2"/>
            <a:r>
              <a:rPr lang="en-US" altLang="x-none" sz="1800" dirty="0">
                <a:ea typeface="ＭＳ Ｐゴシック" charset="-128"/>
              </a:rPr>
              <a:t>E.g., when computing path properties, aggregates all clients sharing the same local DNS server</a:t>
            </a: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lvl="1">
              <a:buFont typeface="Courier New" charset="0"/>
              <a:buChar char="o"/>
            </a:pPr>
            <a:endParaRPr lang="en-US" altLang="x-none" sz="2000" dirty="0">
              <a:ea typeface="ＭＳ Ｐゴシック" charset="-128"/>
            </a:endParaRPr>
          </a:p>
          <a:p>
            <a:pPr>
              <a:buFont typeface="Wingdings" charset="2"/>
              <a:buChar char="q"/>
            </a:pPr>
            <a:r>
              <a:rPr lang="en-US" altLang="x-none" sz="2400" dirty="0">
                <a:ea typeface="ＭＳ Ｐゴシック" charset="-128"/>
              </a:rPr>
              <a:t>Sampling and prediction</a:t>
            </a:r>
          </a:p>
          <a:p>
            <a:pPr lvl="1">
              <a:buFont typeface="Courier New" charset="0"/>
              <a:buChar char="o"/>
            </a:pPr>
            <a:r>
              <a:rPr lang="en-US" altLang="x-none" sz="2000" dirty="0">
                <a:ea typeface="ＭＳ Ｐゴシック" charset="-128"/>
              </a:rPr>
              <a:t>Instead of measuring N*M entries, we measure a subset and </a:t>
            </a:r>
            <a:r>
              <a:rPr lang="en-US" altLang="x-none" sz="2000" dirty="0">
                <a:solidFill>
                  <a:srgbClr val="FF0000"/>
                </a:solidFill>
                <a:ea typeface="ＭＳ Ｐゴシック" charset="-128"/>
              </a:rPr>
              <a:t>predict</a:t>
            </a:r>
            <a:r>
              <a:rPr lang="en-US" altLang="x-none" sz="2000" dirty="0">
                <a:ea typeface="ＭＳ Ｐゴシック" charset="-128"/>
              </a:rPr>
              <a:t> the </a:t>
            </a:r>
            <a:r>
              <a:rPr lang="en-US" altLang="x-none" sz="2000" dirty="0">
                <a:solidFill>
                  <a:srgbClr val="FF0000"/>
                </a:solidFill>
                <a:ea typeface="Osaka" charset="-128"/>
              </a:rPr>
              <a:t>unmeasured</a:t>
            </a:r>
            <a:r>
              <a:rPr lang="en-US" altLang="x-none" sz="2000" dirty="0">
                <a:ea typeface="Osaka" charset="-128"/>
              </a:rPr>
              <a:t> paths</a:t>
            </a:r>
          </a:p>
          <a:p>
            <a:pPr lvl="1">
              <a:buFont typeface="Courier New" charset="0"/>
              <a:buChar char="o"/>
            </a:pPr>
            <a:r>
              <a:rPr lang="en-US" altLang="x-none" sz="2000" dirty="0">
                <a:ea typeface="Osaka" charset="-128"/>
              </a:rPr>
              <a:t>We will cover it later in the course</a:t>
            </a:r>
          </a:p>
        </p:txBody>
      </p:sp>
      <p:grpSp>
        <p:nvGrpSpPr>
          <p:cNvPr id="2" name="Group 30"/>
          <p:cNvGrpSpPr>
            <a:grpSpLocks/>
          </p:cNvGrpSpPr>
          <p:nvPr/>
        </p:nvGrpSpPr>
        <p:grpSpPr bwMode="auto">
          <a:xfrm>
            <a:off x="1524000" y="3048000"/>
            <a:ext cx="7775575" cy="1905000"/>
            <a:chOff x="1524000" y="3048000"/>
            <a:chExt cx="7776573" cy="1905000"/>
          </a:xfrm>
        </p:grpSpPr>
        <p:grpSp>
          <p:nvGrpSpPr>
            <p:cNvPr id="103429" name="Group 4"/>
            <p:cNvGrpSpPr>
              <a:grpSpLocks/>
            </p:cNvGrpSpPr>
            <p:nvPr/>
          </p:nvGrpSpPr>
          <p:grpSpPr bwMode="auto">
            <a:xfrm>
              <a:off x="2078836" y="3124200"/>
              <a:ext cx="3962400" cy="1219200"/>
              <a:chOff x="2133600" y="3733800"/>
              <a:chExt cx="3962400" cy="1219200"/>
            </a:xfrm>
          </p:grpSpPr>
          <p:sp>
            <p:nvSpPr>
              <p:cNvPr id="10343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4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46" name="Straight Arrow Connector 14"/>
              <p:cNvCxnSpPr>
                <a:cxnSpLocks noChangeShapeType="1"/>
                <a:stCxn id="103441" idx="0"/>
                <a:endCxn id="10343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7" name="Straight Arrow Connector 23"/>
              <p:cNvCxnSpPr>
                <a:cxnSpLocks noChangeShapeType="1"/>
                <a:stCxn id="103441" idx="7"/>
                <a:endCxn id="10343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8" name="Straight Arrow Connector 24"/>
              <p:cNvCxnSpPr>
                <a:cxnSpLocks noChangeShapeType="1"/>
                <a:stCxn id="103441" idx="7"/>
                <a:endCxn id="10343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3449" name="Straight Arrow Connector 25"/>
              <p:cNvCxnSpPr>
                <a:cxnSpLocks noChangeShapeType="1"/>
                <a:stCxn id="103441" idx="7"/>
                <a:endCxn id="10344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103430" name="Rectangle 21"/>
            <p:cNvSpPr>
              <a:spLocks noChangeArrowheads="1"/>
            </p:cNvSpPr>
            <p:nvPr/>
          </p:nvSpPr>
          <p:spPr bwMode="auto">
            <a:xfrm>
              <a:off x="5507836" y="30480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M servers</a:t>
              </a:r>
            </a:p>
          </p:txBody>
        </p:sp>
        <p:sp>
          <p:nvSpPr>
            <p:cNvPr id="103431" name="Oval 12"/>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3432" name="Oval 12"/>
            <p:cNvSpPr>
              <a:spLocks noChangeArrowheads="1"/>
            </p:cNvSpPr>
            <p:nvPr/>
          </p:nvSpPr>
          <p:spPr bwMode="auto">
            <a:xfrm>
              <a:off x="205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3433" name="Straight Arrow Connector 22"/>
            <p:cNvCxnSpPr>
              <a:cxnSpLocks noChangeShapeType="1"/>
              <a:stCxn id="103431" idx="7"/>
              <a:endCxn id="103441" idx="3"/>
            </p:cNvCxnSpPr>
            <p:nvPr/>
          </p:nvCxnSpPr>
          <p:spPr bwMode="auto">
            <a:xfrm rot="5400000" flipH="1" flipV="1">
              <a:off x="1691740" y="4337304"/>
              <a:ext cx="447956" cy="39319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3434" name="Straight Arrow Connector 24"/>
            <p:cNvCxnSpPr>
              <a:cxnSpLocks noChangeShapeType="1"/>
              <a:stCxn id="103432" idx="0"/>
            </p:cNvCxnSpPr>
            <p:nvPr/>
          </p:nvCxnSpPr>
          <p:spPr bwMode="auto">
            <a:xfrm rot="16200000" flipV="1">
              <a:off x="1962150" y="4514850"/>
              <a:ext cx="3810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03435" name="Rectangle 21"/>
            <p:cNvSpPr>
              <a:spLocks noChangeArrowheads="1"/>
            </p:cNvSpPr>
            <p:nvPr/>
          </p:nvSpPr>
          <p:spPr bwMode="auto">
            <a:xfrm>
              <a:off x="6248400" y="4038600"/>
              <a:ext cx="30521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t>
              </a:r>
              <a:r>
                <a:rPr lang="ja-JP" altLang="en-US" sz="1800"/>
                <a:t>’</a:t>
              </a:r>
              <a:r>
                <a:rPr lang="en-US" altLang="ja-JP" sz="1800"/>
                <a:t>~100K local DNS servers</a:t>
              </a:r>
              <a:endParaRPr lang="en-US" altLang="x-none" sz="1800"/>
            </a:p>
          </p:txBody>
        </p:sp>
        <p:sp>
          <p:nvSpPr>
            <p:cNvPr id="103436" name="Rectangle 21"/>
            <p:cNvSpPr>
              <a:spLocks noChangeArrowheads="1"/>
            </p:cNvSpPr>
            <p:nvPr/>
          </p:nvSpPr>
          <p:spPr bwMode="auto">
            <a:xfrm>
              <a:off x="6248400" y="4495800"/>
              <a:ext cx="22826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N~all Internet clients</a:t>
              </a:r>
            </a:p>
          </p:txBody>
        </p:sp>
      </p:grpSp>
      <p:sp>
        <p:nvSpPr>
          <p:cNvPr id="3" name="Slide Number Placeholder 2">
            <a:extLst>
              <a:ext uri="{FF2B5EF4-FFF2-40B4-BE49-F238E27FC236}">
                <a16:creationId xmlns:a16="http://schemas.microsoft.com/office/drawing/2014/main" id="{ADF42E8C-0B61-554C-965B-EFDF982AAE61}"/>
              </a:ext>
            </a:extLst>
          </p:cNvPr>
          <p:cNvSpPr>
            <a:spLocks noGrp="1"/>
          </p:cNvSpPr>
          <p:nvPr>
            <p:ph type="sldNum" sz="quarter" idx="12"/>
          </p:nvPr>
        </p:nvSpPr>
        <p:spPr/>
        <p:txBody>
          <a:bodyPr/>
          <a:lstStyle/>
          <a:p>
            <a:fld id="{4233A062-1DAB-6544-B281-8FCB983AFCD2}" type="slidenum">
              <a:rPr lang="en-US" altLang="x-none" smtClean="0"/>
              <a:pPr/>
              <a:t>13</a:t>
            </a:fld>
            <a:endParaRPr lang="en-US" altLang="x-none"/>
          </a:p>
        </p:txBody>
      </p:sp>
    </p:spTree>
    <p:extLst>
      <p:ext uri="{BB962C8B-B14F-4D97-AF65-F5344CB8AC3E}">
        <p14:creationId xmlns:p14="http://schemas.microsoft.com/office/powerpoint/2010/main" val="3612454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p:txBody>
          <a:bodyPr/>
          <a:lstStyle/>
          <a:p>
            <a:r>
              <a:rPr lang="en-US" altLang="x-none" sz="3600" dirty="0">
                <a:ea typeface="ＭＳ Ｐゴシック" charset="-128"/>
              </a:rPr>
              <a:t>Server Assignment</a:t>
            </a:r>
          </a:p>
        </p:txBody>
      </p:sp>
      <p:sp>
        <p:nvSpPr>
          <p:cNvPr id="105474" name="Content Placeholder 2"/>
          <p:cNvSpPr>
            <a:spLocks noGrp="1"/>
          </p:cNvSpPr>
          <p:nvPr>
            <p:ph idx="1"/>
          </p:nvPr>
        </p:nvSpPr>
        <p:spPr/>
        <p:txBody>
          <a:bodyPr/>
          <a:lstStyle/>
          <a:p>
            <a:pPr>
              <a:buFont typeface="Wingdings" charset="2"/>
              <a:buChar char="q"/>
            </a:pPr>
            <a:r>
              <a:rPr lang="en-US" altLang="x-none">
                <a:ea typeface="ＭＳ Ｐゴシック" charset="-128"/>
              </a:rPr>
              <a:t>Why is the problem difficult?</a:t>
            </a:r>
          </a:p>
          <a:p>
            <a:pPr lvl="1">
              <a:buFont typeface="Wingdings" charset="2"/>
              <a:buChar char="q"/>
            </a:pPr>
            <a:r>
              <a:rPr lang="en-US" altLang="x-none">
                <a:ea typeface="ＭＳ Ｐゴシック" charset="-128"/>
              </a:rPr>
              <a:t>What are potential problems of just sending each new client to the lightest load server?</a:t>
            </a:r>
          </a:p>
        </p:txBody>
      </p:sp>
      <p:grpSp>
        <p:nvGrpSpPr>
          <p:cNvPr id="105476" name="Group 20"/>
          <p:cNvGrpSpPr>
            <a:grpSpLocks/>
          </p:cNvGrpSpPr>
          <p:nvPr/>
        </p:nvGrpSpPr>
        <p:grpSpPr bwMode="auto">
          <a:xfrm>
            <a:off x="2286000" y="3581400"/>
            <a:ext cx="3962400" cy="1219200"/>
            <a:chOff x="2133600" y="3733800"/>
            <a:chExt cx="3962400" cy="1219200"/>
          </a:xfrm>
        </p:grpSpPr>
        <p:sp>
          <p:nvSpPr>
            <p:cNvPr id="105477" name="Oval 4"/>
            <p:cNvSpPr>
              <a:spLocks noChangeArrowheads="1"/>
            </p:cNvSpPr>
            <p:nvPr/>
          </p:nvSpPr>
          <p:spPr bwMode="auto">
            <a:xfrm>
              <a:off x="22098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8" name="Oval 5"/>
            <p:cNvSpPr>
              <a:spLocks noChangeArrowheads="1"/>
            </p:cNvSpPr>
            <p:nvPr/>
          </p:nvSpPr>
          <p:spPr bwMode="auto">
            <a:xfrm>
              <a:off x="28956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79" name="Oval 6"/>
            <p:cNvSpPr>
              <a:spLocks noChangeArrowheads="1"/>
            </p:cNvSpPr>
            <p:nvPr/>
          </p:nvSpPr>
          <p:spPr bwMode="auto">
            <a:xfrm>
              <a:off x="38862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0" name="Oval 7"/>
            <p:cNvSpPr>
              <a:spLocks noChangeArrowheads="1"/>
            </p:cNvSpPr>
            <p:nvPr/>
          </p:nvSpPr>
          <p:spPr bwMode="auto">
            <a:xfrm>
              <a:off x="4953000" y="37338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1" name="Oval 8"/>
            <p:cNvSpPr>
              <a:spLocks noChangeArrowheads="1"/>
            </p:cNvSpPr>
            <p:nvPr/>
          </p:nvSpPr>
          <p:spPr bwMode="auto">
            <a:xfrm>
              <a:off x="21336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2" name="Oval 9"/>
            <p:cNvSpPr>
              <a:spLocks noChangeArrowheads="1"/>
            </p:cNvSpPr>
            <p:nvPr/>
          </p:nvSpPr>
          <p:spPr bwMode="auto">
            <a:xfrm>
              <a:off x="2819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3" name="Oval 10"/>
            <p:cNvSpPr>
              <a:spLocks noChangeArrowheads="1"/>
            </p:cNvSpPr>
            <p:nvPr/>
          </p:nvSpPr>
          <p:spPr bwMode="auto">
            <a:xfrm>
              <a:off x="38100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4" name="Oval 11"/>
            <p:cNvSpPr>
              <a:spLocks noChangeArrowheads="1"/>
            </p:cNvSpPr>
            <p:nvPr/>
          </p:nvSpPr>
          <p:spPr bwMode="auto">
            <a:xfrm>
              <a:off x="48768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sp>
          <p:nvSpPr>
            <p:cNvPr id="105485" name="Oval 12"/>
            <p:cNvSpPr>
              <a:spLocks noChangeArrowheads="1"/>
            </p:cNvSpPr>
            <p:nvPr/>
          </p:nvSpPr>
          <p:spPr bwMode="auto">
            <a:xfrm>
              <a:off x="5867400" y="4724400"/>
              <a:ext cx="228600" cy="228600"/>
            </a:xfrm>
            <a:prstGeom prst="ellipse">
              <a:avLst/>
            </a:prstGeom>
            <a:solidFill>
              <a:schemeClr val="accent1"/>
            </a:solidFill>
            <a:ln w="9525">
              <a:solidFill>
                <a:schemeClr val="tx1"/>
              </a:solidFill>
              <a:round/>
              <a:headEnd/>
              <a:tailEnd/>
            </a:ln>
          </p:spPr>
          <p:txBody>
            <a:bodyPr wrap="none"/>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endParaRPr lang="x-none" altLang="x-none">
                <a:latin typeface="Times New Roman" charset="0"/>
              </a:endParaRPr>
            </a:p>
          </p:txBody>
        </p:sp>
        <p:cxnSp>
          <p:nvCxnSpPr>
            <p:cNvPr id="105486" name="Straight Arrow Connector 14"/>
            <p:cNvCxnSpPr>
              <a:cxnSpLocks noChangeShapeType="1"/>
              <a:stCxn id="105481" idx="0"/>
              <a:endCxn id="105477" idx="4"/>
            </p:cNvCxnSpPr>
            <p:nvPr/>
          </p:nvCxnSpPr>
          <p:spPr bwMode="auto">
            <a:xfrm rot="5400000" flipH="1" flipV="1">
              <a:off x="1905000" y="4305300"/>
              <a:ext cx="762000" cy="762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7" name="Straight Arrow Connector 23"/>
            <p:cNvCxnSpPr>
              <a:cxnSpLocks noChangeShapeType="1"/>
              <a:stCxn id="105481" idx="7"/>
              <a:endCxn id="105478" idx="4"/>
            </p:cNvCxnSpPr>
            <p:nvPr/>
          </p:nvCxnSpPr>
          <p:spPr bwMode="auto">
            <a:xfrm rot="5400000" flipH="1" flipV="1">
              <a:off x="2271713" y="4019550"/>
              <a:ext cx="795338" cy="6810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8" name="Straight Arrow Connector 24"/>
            <p:cNvCxnSpPr>
              <a:cxnSpLocks noChangeShapeType="1"/>
              <a:stCxn id="105481" idx="7"/>
              <a:endCxn id="105479" idx="3"/>
            </p:cNvCxnSpPr>
            <p:nvPr/>
          </p:nvCxnSpPr>
          <p:spPr bwMode="auto">
            <a:xfrm rot="5400000" flipH="1" flipV="1">
              <a:off x="2709863" y="3548063"/>
              <a:ext cx="828675" cy="15906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05489" name="Straight Arrow Connector 25"/>
            <p:cNvCxnSpPr>
              <a:cxnSpLocks noChangeShapeType="1"/>
              <a:stCxn id="105481" idx="7"/>
              <a:endCxn id="105480" idx="4"/>
            </p:cNvCxnSpPr>
            <p:nvPr/>
          </p:nvCxnSpPr>
          <p:spPr bwMode="auto">
            <a:xfrm rot="5400000" flipH="1" flipV="1">
              <a:off x="3300413" y="2990850"/>
              <a:ext cx="795338" cy="2738437"/>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sp>
        <p:nvSpPr>
          <p:cNvPr id="2" name="Slide Number Placeholder 1">
            <a:extLst>
              <a:ext uri="{FF2B5EF4-FFF2-40B4-BE49-F238E27FC236}">
                <a16:creationId xmlns:a16="http://schemas.microsoft.com/office/drawing/2014/main" id="{A6844CE6-A3A1-ED46-BC73-41946FF2E2DF}"/>
              </a:ext>
            </a:extLst>
          </p:cNvPr>
          <p:cNvSpPr>
            <a:spLocks noGrp="1"/>
          </p:cNvSpPr>
          <p:nvPr>
            <p:ph type="sldNum" sz="quarter" idx="12"/>
          </p:nvPr>
        </p:nvSpPr>
        <p:spPr/>
        <p:txBody>
          <a:bodyPr/>
          <a:lstStyle/>
          <a:p>
            <a:fld id="{4233A062-1DAB-6544-B281-8FCB983AFCD2}" type="slidenum">
              <a:rPr lang="en-US" altLang="x-none" smtClean="0"/>
              <a:pPr/>
              <a:t>14</a:t>
            </a:fld>
            <a:endParaRPr lang="en-US" altLang="x-none"/>
          </a:p>
        </p:txBody>
      </p:sp>
    </p:spTree>
    <p:extLst>
      <p:ext uri="{BB962C8B-B14F-4D97-AF65-F5344CB8AC3E}">
        <p14:creationId xmlns:p14="http://schemas.microsoft.com/office/powerpoint/2010/main" val="3342450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tLang="x-none" sz="3600">
                <a:ea typeface="ＭＳ Ｐゴシック" charset="-128"/>
              </a:rPr>
              <a:t>Client Direction Mechanisms</a:t>
            </a:r>
          </a:p>
        </p:txBody>
      </p:sp>
      <p:sp>
        <p:nvSpPr>
          <p:cNvPr id="90114" name="Content Placeholder 2"/>
          <p:cNvSpPr>
            <a:spLocks noGrp="1"/>
          </p:cNvSpPr>
          <p:nvPr>
            <p:ph idx="1"/>
          </p:nvPr>
        </p:nvSpPr>
        <p:spPr>
          <a:xfrm>
            <a:off x="609600" y="1447800"/>
            <a:ext cx="8153400" cy="5257800"/>
          </a:xfrm>
        </p:spPr>
        <p:txBody>
          <a:bodyPr/>
          <a:lstStyle/>
          <a:p>
            <a:pPr>
              <a:buFont typeface="Wingdings" pitchFamily="2" charset="2"/>
              <a:buChar char="q"/>
            </a:pPr>
            <a:r>
              <a:rPr lang="en-US" altLang="x-none" sz="2400" dirty="0">
                <a:ea typeface="ＭＳ Ｐゴシック" charset="-128"/>
              </a:rPr>
              <a:t>Key difficulty</a:t>
            </a:r>
          </a:p>
          <a:p>
            <a:pPr lvl="1">
              <a:buFont typeface="Courier New" panose="02070309020205020404" pitchFamily="49" charset="0"/>
              <a:buChar char="o"/>
            </a:pPr>
            <a:r>
              <a:rPr lang="en-US" altLang="x-none" sz="2000" dirty="0">
                <a:ea typeface="ＭＳ Ｐゴシック" charset="-128"/>
              </a:rPr>
              <a:t>May need to handle a large of clients</a:t>
            </a:r>
          </a:p>
          <a:p>
            <a:pPr>
              <a:buFont typeface="Wingdings" pitchFamily="2" charset="2"/>
              <a:buChar char="q"/>
            </a:pPr>
            <a:r>
              <a:rPr lang="en-US" altLang="x-none" sz="2400" dirty="0">
                <a:ea typeface="ＭＳ Ｐゴシック" charset="-128"/>
              </a:rPr>
              <a:t>Basic types of mechanisms</a:t>
            </a:r>
          </a:p>
          <a:p>
            <a:pPr lvl="1">
              <a:buFont typeface="Courier New" panose="02070309020205020404" pitchFamily="49" charset="0"/>
              <a:buChar char="o"/>
            </a:pPr>
            <a:r>
              <a:rPr lang="en-US" altLang="x-none" sz="2000" dirty="0">
                <a:ea typeface="ＭＳ Ｐゴシック" charset="-128"/>
              </a:rPr>
              <a:t>Application layer, e.g.,</a:t>
            </a:r>
          </a:p>
          <a:p>
            <a:pPr lvl="2"/>
            <a:r>
              <a:rPr lang="en-US" altLang="x-none" sz="1600" dirty="0">
                <a:ea typeface="ＭＳ Ｐゴシック" charset="-128"/>
              </a:rPr>
              <a:t>App/user is given a list of candidate server names </a:t>
            </a:r>
          </a:p>
          <a:p>
            <a:pPr lvl="2"/>
            <a:r>
              <a:rPr lang="en-US" altLang="x-none" sz="1600" dirty="0">
                <a:ea typeface="ＭＳ Ｐゴシック" charset="-128"/>
              </a:rPr>
              <a:t>HTTP redirector</a:t>
            </a:r>
          </a:p>
          <a:p>
            <a:pPr lvl="1">
              <a:buFont typeface="Courier New" panose="02070309020205020404" pitchFamily="49" charset="0"/>
              <a:buChar char="o"/>
            </a:pPr>
            <a:r>
              <a:rPr lang="en-US" altLang="x-none" sz="2000" dirty="0">
                <a:ea typeface="ＭＳ Ｐゴシック" charset="-128"/>
              </a:rPr>
              <a:t>DNS: name resolution gives a list of server addresses</a:t>
            </a:r>
          </a:p>
          <a:p>
            <a:pPr lvl="1">
              <a:buFont typeface="Courier New" panose="02070309020205020404" pitchFamily="49" charset="0"/>
              <a:buChar char="o"/>
            </a:pPr>
            <a:r>
              <a:rPr lang="en-US" altLang="x-none" sz="2000" dirty="0">
                <a:ea typeface="ＭＳ Ｐゴシック" charset="-128"/>
              </a:rPr>
              <a:t>IP layer: Same IP address represents multiple physical servers</a:t>
            </a:r>
          </a:p>
          <a:p>
            <a:pPr lvl="2"/>
            <a:r>
              <a:rPr lang="en-US" altLang="x-none" dirty="0">
                <a:ea typeface="ＭＳ Ｐゴシック" charset="-128"/>
              </a:rPr>
              <a:t>IP </a:t>
            </a:r>
            <a:r>
              <a:rPr lang="en-US" altLang="x-none" dirty="0" err="1">
                <a:solidFill>
                  <a:srgbClr val="C00000"/>
                </a:solidFill>
                <a:ea typeface="ＭＳ Ｐゴシック" charset="-128"/>
              </a:rPr>
              <a:t>anycast</a:t>
            </a:r>
            <a:r>
              <a:rPr lang="en-US" altLang="x-none" dirty="0">
                <a:ea typeface="ＭＳ Ｐゴシック" charset="-128"/>
              </a:rPr>
              <a:t>: Same IP address shared by multiple servers and announced at different parts of the Internet. Network directs different clients to different servers</a:t>
            </a:r>
          </a:p>
          <a:p>
            <a:pPr lvl="2"/>
            <a:r>
              <a:rPr lang="en-US" altLang="x-none" dirty="0">
                <a:solidFill>
                  <a:srgbClr val="C00000"/>
                </a:solidFill>
                <a:ea typeface="ＭＳ Ｐゴシック" charset="-128"/>
              </a:rPr>
              <a:t>Smart-switch</a:t>
            </a:r>
            <a:r>
              <a:rPr lang="en-US" altLang="x-none" dirty="0">
                <a:ea typeface="ＭＳ Ｐゴシック" charset="-128"/>
              </a:rPr>
              <a:t> indirection: a server IP address may be a </a:t>
            </a:r>
            <a:r>
              <a:rPr lang="en-US" altLang="x-none" dirty="0">
                <a:solidFill>
                  <a:srgbClr val="C00000"/>
                </a:solidFill>
                <a:ea typeface="ＭＳ Ｐゴシック" charset="-128"/>
              </a:rPr>
              <a:t>virtual IP</a:t>
            </a:r>
            <a:r>
              <a:rPr lang="en-US" altLang="x-none" dirty="0">
                <a:ea typeface="ＭＳ Ｐゴシック" charset="-128"/>
              </a:rPr>
              <a:t> address for a cluster of physical servers </a:t>
            </a:r>
          </a:p>
        </p:txBody>
      </p:sp>
      <p:pic>
        <p:nvPicPr>
          <p:cNvPr id="10752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22225"/>
            <a:ext cx="16383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6E22ED8-572D-E144-A83B-4828A2F0E17D}"/>
              </a:ext>
            </a:extLst>
          </p:cNvPr>
          <p:cNvSpPr>
            <a:spLocks noGrp="1"/>
          </p:cNvSpPr>
          <p:nvPr>
            <p:ph type="sldNum" sz="quarter" idx="12"/>
          </p:nvPr>
        </p:nvSpPr>
        <p:spPr/>
        <p:txBody>
          <a:bodyPr/>
          <a:lstStyle/>
          <a:p>
            <a:fld id="{4233A062-1DAB-6544-B281-8FCB983AFCD2}" type="slidenum">
              <a:rPr lang="en-US" altLang="x-none" smtClean="0"/>
              <a:pPr/>
              <a:t>15</a:t>
            </a:fld>
            <a:endParaRPr lang="en-US" altLang="x-none"/>
          </a:p>
        </p:txBody>
      </p:sp>
    </p:spTree>
    <p:extLst>
      <p:ext uri="{BB962C8B-B14F-4D97-AF65-F5344CB8AC3E}">
        <p14:creationId xmlns:p14="http://schemas.microsoft.com/office/powerpoint/2010/main" val="180579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01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1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1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1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11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11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1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a:ea typeface="ＭＳ Ｐゴシック" charset="-128"/>
              </a:rPr>
              <a:t>Direction Mechanisms are Often Combined</a:t>
            </a:r>
          </a:p>
        </p:txBody>
      </p:sp>
      <p:grpSp>
        <p:nvGrpSpPr>
          <p:cNvPr id="45" name="Group 2"/>
          <p:cNvGrpSpPr>
            <a:grpSpLocks/>
          </p:cNvGrpSpPr>
          <p:nvPr/>
        </p:nvGrpSpPr>
        <p:grpSpPr bwMode="auto">
          <a:xfrm>
            <a:off x="0" y="3365810"/>
            <a:ext cx="7010400" cy="3352800"/>
            <a:chOff x="76200" y="3048000"/>
            <a:chExt cx="7010400" cy="3352800"/>
          </a:xfrm>
        </p:grpSpPr>
        <p:sp>
          <p:nvSpPr>
            <p:cNvPr id="49" name="Rectangle 48"/>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50" name="Rectangle 49"/>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51" name="Rectangle 50"/>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52" name="Straight Connector 24"/>
            <p:cNvCxnSpPr>
              <a:cxnSpLocks noChangeShapeType="1"/>
              <a:stCxn id="52" idx="2"/>
              <a:endCxn id="59"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3" name="Straight Connector 26"/>
            <p:cNvCxnSpPr>
              <a:cxnSpLocks noChangeShapeType="1"/>
              <a:stCxn id="52" idx="2"/>
              <a:endCxn id="60"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54" name="Rectangle 53"/>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5" name="Rectangle 54"/>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56" name="Rectangle 55"/>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57"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8" name="Straight Arrow Connector 33"/>
            <p:cNvCxnSpPr>
              <a:cxnSpLocks noChangeShapeType="1"/>
              <a:endCxn id="75"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59" name="Straight Arrow Connector 35"/>
            <p:cNvCxnSpPr>
              <a:cxnSpLocks noChangeShapeType="1"/>
              <a:endCxn id="76"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60"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61" name="Oval 6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62"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63" name="Straight Connector 26"/>
            <p:cNvCxnSpPr>
              <a:cxnSpLocks noChangeShapeType="1"/>
              <a:stCxn id="52" idx="2"/>
              <a:endCxn id="73"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64" name="Group 63"/>
          <p:cNvGrpSpPr>
            <a:grpSpLocks/>
          </p:cNvGrpSpPr>
          <p:nvPr/>
        </p:nvGrpSpPr>
        <p:grpSpPr bwMode="auto">
          <a:xfrm>
            <a:off x="4277592" y="5651810"/>
            <a:ext cx="2580409" cy="914400"/>
            <a:chOff x="4313583" y="5715000"/>
            <a:chExt cx="2468217" cy="914400"/>
          </a:xfrm>
        </p:grpSpPr>
        <p:sp>
          <p:nvSpPr>
            <p:cNvPr id="65" name="Oval 64"/>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66"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Rectangle 66"/>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8" name="Rectangle 67"/>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69" name="Rectangle 68"/>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70" name="Straight Arrow Connector 49"/>
            <p:cNvCxnSpPr>
              <a:cxnSpLocks noChangeShapeType="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1" name="Straight Arrow Connector 51"/>
            <p:cNvCxnSpPr>
              <a:cxnSpLocks noChangeShapeType="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72" name="Straight Arrow Connector 53"/>
            <p:cNvCxnSpPr>
              <a:cxnSpLocks noChangeShapeType="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73" name="Group 72"/>
          <p:cNvGrpSpPr>
            <a:grpSpLocks/>
          </p:cNvGrpSpPr>
          <p:nvPr/>
        </p:nvGrpSpPr>
        <p:grpSpPr bwMode="auto">
          <a:xfrm>
            <a:off x="990600" y="2146610"/>
            <a:ext cx="6629400" cy="1295400"/>
            <a:chOff x="990600" y="1752600"/>
            <a:chExt cx="6629400" cy="1295400"/>
          </a:xfrm>
        </p:grpSpPr>
        <p:sp>
          <p:nvSpPr>
            <p:cNvPr id="74" name="Rectangle 73"/>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75" name="Rectangle 74"/>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76" name="Rectangle 75"/>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77" name="Rectangle 76"/>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78" name="Straight Connector 18"/>
            <p:cNvCxnSpPr>
              <a:cxnSpLocks noChangeShapeType="1"/>
              <a:endCxn id="52"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79" name="Straight Connector 20"/>
            <p:cNvCxnSpPr>
              <a:cxnSpLocks noChangeShapeType="1"/>
              <a:endCxn id="55"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0" name="Straight Connector 22"/>
            <p:cNvCxnSpPr>
              <a:cxnSpLocks noChangeShapeType="1"/>
              <a:endCxn id="56"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1" name="Rectangle 80"/>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cxnSp>
        <p:nvCxnSpPr>
          <p:cNvPr id="83" name="Straight Connector 18"/>
          <p:cNvCxnSpPr>
            <a:cxnSpLocks noChangeShapeType="1"/>
            <a:endCxn id="51"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4" name="Straight Connector 18"/>
          <p:cNvCxnSpPr>
            <a:cxnSpLocks noChangeShapeType="1"/>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82" name="Rectangle 81"/>
          <p:cNvSpPr/>
          <p:nvPr/>
        </p:nvSpPr>
        <p:spPr bwMode="auto">
          <a:xfrm>
            <a:off x="4572000" y="15240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sp>
        <p:nvSpPr>
          <p:cNvPr id="2" name="Slide Number Placeholder 1">
            <a:extLst>
              <a:ext uri="{FF2B5EF4-FFF2-40B4-BE49-F238E27FC236}">
                <a16:creationId xmlns:a16="http://schemas.microsoft.com/office/drawing/2014/main" id="{BE624379-1C78-A341-B7B1-BBD733F19641}"/>
              </a:ext>
            </a:extLst>
          </p:cNvPr>
          <p:cNvSpPr>
            <a:spLocks noGrp="1"/>
          </p:cNvSpPr>
          <p:nvPr>
            <p:ph type="sldNum" sz="quarter" idx="12"/>
          </p:nvPr>
        </p:nvSpPr>
        <p:spPr/>
        <p:txBody>
          <a:bodyPr/>
          <a:lstStyle/>
          <a:p>
            <a:fld id="{4233A062-1DAB-6544-B281-8FCB983AFCD2}" type="slidenum">
              <a:rPr lang="en-US" altLang="x-none" smtClean="0"/>
              <a:pPr/>
              <a:t>16</a:t>
            </a:fld>
            <a:endParaRPr lang="en-US" altLang="x-none"/>
          </a:p>
        </p:txBody>
      </p:sp>
    </p:spTree>
    <p:extLst>
      <p:ext uri="{BB962C8B-B14F-4D97-AF65-F5344CB8AC3E}">
        <p14:creationId xmlns:p14="http://schemas.microsoft.com/office/powerpoint/2010/main" val="416247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Title 1"/>
          <p:cNvSpPr>
            <a:spLocks noGrp="1"/>
          </p:cNvSpPr>
          <p:nvPr>
            <p:ph type="title"/>
          </p:nvPr>
        </p:nvSpPr>
        <p:spPr>
          <a:xfrm>
            <a:off x="533400" y="228600"/>
            <a:ext cx="8001000" cy="1143000"/>
          </a:xfrm>
        </p:spPr>
        <p:txBody>
          <a:bodyPr/>
          <a:lstStyle/>
          <a:p>
            <a:r>
              <a:rPr lang="en-US" altLang="x-none" sz="3600">
                <a:ea typeface="ＭＳ Ｐゴシック" charset="-128"/>
              </a:rPr>
              <a:t>Example: Wikipedia Architecture</a:t>
            </a:r>
          </a:p>
        </p:txBody>
      </p:sp>
      <p:pic>
        <p:nvPicPr>
          <p:cNvPr id="1116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5"/>
          <p:cNvSpPr>
            <a:spLocks noChangeArrowheads="1"/>
          </p:cNvSpPr>
          <p:nvPr/>
        </p:nvSpPr>
        <p:spPr bwMode="auto">
          <a:xfrm>
            <a:off x="381000" y="6400800"/>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http://wikitech.wikimedia.org/images/8/81/Bergsma_-_Wikimedia_architecture_-_2007.pdf</a:t>
            </a:r>
          </a:p>
        </p:txBody>
      </p:sp>
      <p:sp>
        <p:nvSpPr>
          <p:cNvPr id="2" name="Slide Number Placeholder 1">
            <a:extLst>
              <a:ext uri="{FF2B5EF4-FFF2-40B4-BE49-F238E27FC236}">
                <a16:creationId xmlns:a16="http://schemas.microsoft.com/office/drawing/2014/main" id="{8E329EA9-B5DC-F040-976A-C26BCDD3DAC1}"/>
              </a:ext>
            </a:extLst>
          </p:cNvPr>
          <p:cNvSpPr>
            <a:spLocks noGrp="1"/>
          </p:cNvSpPr>
          <p:nvPr>
            <p:ph type="sldNum" sz="quarter" idx="12"/>
          </p:nvPr>
        </p:nvSpPr>
        <p:spPr/>
        <p:txBody>
          <a:bodyPr/>
          <a:lstStyle/>
          <a:p>
            <a:fld id="{4233A062-1DAB-6544-B281-8FCB983AFCD2}" type="slidenum">
              <a:rPr lang="en-US" altLang="x-none" smtClean="0"/>
              <a:pPr/>
              <a:t>17</a:t>
            </a:fld>
            <a:endParaRPr lang="en-US" altLang="x-none"/>
          </a:p>
        </p:txBody>
      </p:sp>
    </p:spTree>
    <p:extLst>
      <p:ext uri="{BB962C8B-B14F-4D97-AF65-F5344CB8AC3E}">
        <p14:creationId xmlns:p14="http://schemas.microsoft.com/office/powerpoint/2010/main" val="106016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p:txBody>
          <a:bodyPr/>
          <a:lstStyle/>
          <a:p>
            <a:r>
              <a:rPr lang="en-US" altLang="x-none">
                <a:ea typeface="ＭＳ Ｐゴシック" charset="-128"/>
              </a:rPr>
              <a:t>Outline</a:t>
            </a:r>
          </a:p>
        </p:txBody>
      </p:sp>
      <p:sp>
        <p:nvSpPr>
          <p:cNvPr id="11366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a:t>
            </a:r>
            <a:r>
              <a:rPr lang="en-US" altLang="zh-CN" dirty="0">
                <a:ea typeface="ＭＳ Ｐゴシック" charset="-128"/>
              </a:rPr>
              <a:t>,</a:t>
            </a:r>
            <a:r>
              <a:rPr lang="zh-CN" altLang="en-US" dirty="0">
                <a:ea typeface="ＭＳ Ｐゴシック" charset="-128"/>
              </a:rPr>
              <a:t> </a:t>
            </a:r>
            <a:r>
              <a:rPr lang="en-US" altLang="zh-CN" dirty="0">
                <a:ea typeface="ＭＳ Ｐゴシック" charset="-128"/>
              </a:rPr>
              <a:t>high-performance</a:t>
            </a:r>
            <a:r>
              <a:rPr lang="en-US" altLang="x-none" dirty="0">
                <a:ea typeface="ＭＳ Ｐゴシック" charset="-128"/>
              </a:rPr>
              <a:t> network server</a:t>
            </a:r>
          </a:p>
          <a:p>
            <a:pPr>
              <a:buFont typeface="Wingdings" pitchFamily="2" charset="2"/>
              <a:buChar char="q"/>
            </a:pPr>
            <a:r>
              <a:rPr lang="en-US" altLang="x-none" dirty="0">
                <a:ea typeface="ＭＳ Ｐゴシック" charset="-128"/>
              </a:rPr>
              <a:t>Multiple network servers</a:t>
            </a:r>
          </a:p>
          <a:p>
            <a:pPr lvl="1">
              <a:buFont typeface="Wingdings" pitchFamily="2" charset="2"/>
              <a:buChar char="q"/>
            </a:pPr>
            <a:r>
              <a:rPr lang="en-US" altLang="x-none" dirty="0">
                <a:ea typeface="ＭＳ Ｐゴシック" charset="-128"/>
              </a:rPr>
              <a:t>Why multiple servers</a:t>
            </a:r>
          </a:p>
          <a:p>
            <a:pPr lvl="1">
              <a:buFont typeface="Wingdings" pitchFamily="2" charset="2"/>
              <a:buChar char="q"/>
            </a:pPr>
            <a:r>
              <a:rPr lang="en-US" altLang="x-none" dirty="0">
                <a:ea typeface="ＭＳ Ｐゴシック" charset="-128"/>
              </a:rPr>
              <a:t>Request routing mechanisms</a:t>
            </a:r>
          </a:p>
          <a:p>
            <a:pPr lvl="2"/>
            <a:r>
              <a:rPr lang="en-US" altLang="x-none" dirty="0">
                <a:ea typeface="ＭＳ Ｐゴシック" charset="-128"/>
              </a:rPr>
              <a:t>Overview</a:t>
            </a:r>
          </a:p>
          <a:p>
            <a:pPr lvl="2">
              <a:buClr>
                <a:srgbClr val="C00000"/>
              </a:buClr>
              <a:buFont typeface="Wingdings" pitchFamily="2" charset="2"/>
              <a:buChar char="Ø"/>
            </a:pPr>
            <a:r>
              <a:rPr lang="en-US" altLang="x-none" i="1" dirty="0">
                <a:solidFill>
                  <a:srgbClr val="C00000"/>
                </a:solidFill>
                <a:ea typeface="ＭＳ Ｐゴシック" charset="-128"/>
              </a:rPr>
              <a:t>Application-layer</a:t>
            </a:r>
          </a:p>
        </p:txBody>
      </p:sp>
      <p:sp>
        <p:nvSpPr>
          <p:cNvPr id="2" name="Slide Number Placeholder 1">
            <a:extLst>
              <a:ext uri="{FF2B5EF4-FFF2-40B4-BE49-F238E27FC236}">
                <a16:creationId xmlns:a16="http://schemas.microsoft.com/office/drawing/2014/main" id="{20EB5994-671D-FD40-AB4D-4036A73E2BCF}"/>
              </a:ext>
            </a:extLst>
          </p:cNvPr>
          <p:cNvSpPr>
            <a:spLocks noGrp="1"/>
          </p:cNvSpPr>
          <p:nvPr>
            <p:ph type="sldNum" sz="quarter" idx="12"/>
          </p:nvPr>
        </p:nvSpPr>
        <p:spPr/>
        <p:txBody>
          <a:bodyPr/>
          <a:lstStyle/>
          <a:p>
            <a:fld id="{4233A062-1DAB-6544-B281-8FCB983AFCD2}" type="slidenum">
              <a:rPr lang="en-US" altLang="x-none" smtClean="0"/>
              <a:pPr/>
              <a:t>18</a:t>
            </a:fld>
            <a:endParaRPr lang="en-US" altLang="x-none"/>
          </a:p>
        </p:txBody>
      </p:sp>
    </p:spTree>
    <p:extLst>
      <p:ext uri="{BB962C8B-B14F-4D97-AF65-F5344CB8AC3E}">
        <p14:creationId xmlns:p14="http://schemas.microsoft.com/office/powerpoint/2010/main" val="3444028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tLang="x-none" sz="2800">
                <a:ea typeface="ＭＳ Ｐゴシック" charset="-128"/>
              </a:rPr>
              <a:t>Example: Netflix</a:t>
            </a:r>
          </a:p>
        </p:txBody>
      </p:sp>
      <p:pic>
        <p:nvPicPr>
          <p:cNvPr id="1157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878763"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6"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8700" y="0"/>
            <a:ext cx="55753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3834C32-7658-DE40-856F-CECBC20CAB05}"/>
              </a:ext>
            </a:extLst>
          </p:cNvPr>
          <p:cNvSpPr>
            <a:spLocks noGrp="1"/>
          </p:cNvSpPr>
          <p:nvPr>
            <p:ph type="sldNum" sz="quarter" idx="12"/>
          </p:nvPr>
        </p:nvSpPr>
        <p:spPr/>
        <p:txBody>
          <a:bodyPr/>
          <a:lstStyle/>
          <a:p>
            <a:fld id="{4233A062-1DAB-6544-B281-8FCB983AFCD2}" type="slidenum">
              <a:rPr lang="en-US" altLang="x-none" smtClean="0"/>
              <a:pPr/>
              <a:t>19</a:t>
            </a:fld>
            <a:endParaRPr lang="en-US" altLang="x-none"/>
          </a:p>
        </p:txBody>
      </p:sp>
    </p:spTree>
    <p:extLst>
      <p:ext uri="{BB962C8B-B14F-4D97-AF65-F5344CB8AC3E}">
        <p14:creationId xmlns:p14="http://schemas.microsoft.com/office/powerpoint/2010/main" val="495556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r>
              <a:rPr lang="en-US" altLang="x-none">
                <a:ea typeface="ＭＳ Ｐゴシック" charset="-128"/>
              </a:rPr>
              <a:t>Outline</a:t>
            </a:r>
          </a:p>
        </p:txBody>
      </p:sp>
      <p:sp>
        <p:nvSpPr>
          <p:cNvPr id="82946" name="Content Placeholder 2"/>
          <p:cNvSpPr>
            <a:spLocks noGrp="1"/>
          </p:cNvSpPr>
          <p:nvPr>
            <p:ph idx="1"/>
          </p:nvPr>
        </p:nvSpPr>
        <p:spPr>
          <a:xfrm>
            <a:off x="533400" y="1600200"/>
            <a:ext cx="8077200" cy="4648200"/>
          </a:xfrm>
        </p:spPr>
        <p:txBody>
          <a:bodyPr/>
          <a:lstStyle/>
          <a:p>
            <a:pPr>
              <a:buFont typeface="Wingdings" charset="2"/>
              <a:buChar char="q"/>
            </a:pPr>
            <a:r>
              <a:rPr lang="en-US" altLang="x-none" dirty="0">
                <a:ea typeface="ＭＳ Ｐゴシック" charset="-128"/>
              </a:rPr>
              <a:t>Admin and recap</a:t>
            </a:r>
          </a:p>
          <a:p>
            <a:pPr>
              <a:buFont typeface="Wingdings" charset="2"/>
              <a:buChar char="q"/>
            </a:pPr>
            <a:r>
              <a:rPr lang="en-US" altLang="x-none" dirty="0">
                <a:ea typeface="宋体" charset="-122"/>
              </a:rPr>
              <a:t>Multi-servers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endParaRPr lang="en-US" altLang="x-none" dirty="0">
              <a:ea typeface="ＭＳ Ｐゴシック" charset="-128"/>
            </a:endParaRPr>
          </a:p>
          <a:p>
            <a:pPr>
              <a:buFont typeface="Wingdings" charset="2"/>
              <a:buChar char="q"/>
            </a:pPr>
            <a:r>
              <a:rPr lang="en-US" altLang="x-none" dirty="0">
                <a:ea typeface="ＭＳ Ｐゴシック" charset="-128"/>
              </a:rPr>
              <a:t>Application overlays (distributed network applications) to</a:t>
            </a:r>
          </a:p>
          <a:p>
            <a:pPr lvl="1">
              <a:buFont typeface="Courier New" charset="0"/>
              <a:buChar char="o"/>
            </a:pPr>
            <a:r>
              <a:rPr lang="en-US" altLang="x-none" dirty="0">
                <a:ea typeface="ＭＳ Ｐゴシック" charset="-128"/>
              </a:rPr>
              <a:t>scale bandwidth/resource (</a:t>
            </a:r>
            <a:r>
              <a:rPr lang="en-US" altLang="x-none" dirty="0" err="1">
                <a:ea typeface="ＭＳ Ｐゴシック" charset="-128"/>
              </a:rPr>
              <a:t>BitTorrent</a:t>
            </a:r>
            <a:r>
              <a:rPr lang="en-US" altLang="x-none" dirty="0">
                <a:ea typeface="ＭＳ Ｐゴシック" charset="-128"/>
              </a:rPr>
              <a:t>)</a:t>
            </a:r>
          </a:p>
        </p:txBody>
      </p:sp>
      <p:sp>
        <p:nvSpPr>
          <p:cNvPr id="82947" name="Slide Number Placeholder 3"/>
          <p:cNvSpPr>
            <a:spLocks noGrp="1"/>
          </p:cNvSpPr>
          <p:nvPr>
            <p:ph type="sldNum" sz="quarter" idx="12"/>
          </p:nvPr>
        </p:nvSpPr>
        <p:spPr>
          <a:xfrm>
            <a:off x="5187950" y="6386513"/>
            <a:ext cx="3956050" cy="4556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D84E7CC-9B5C-CA41-B941-367D7F84C09E}" type="slidenum">
              <a:rPr lang="en-US" altLang="x-none" sz="1400">
                <a:solidFill>
                  <a:srgbClr val="000000"/>
                </a:solidFill>
                <a:latin typeface="Comic Sans MS" charset="0"/>
              </a:rPr>
              <a:pPr eaLnBrk="1" hangingPunct="1"/>
              <a:t>2</a:t>
            </a:fld>
            <a:endParaRPr lang="en-US" altLang="x-none" sz="1400">
              <a:solidFill>
                <a:srgbClr val="000000"/>
              </a:solidFill>
              <a:latin typeface="Comic Sans M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tLang="x-none" sz="3600">
                <a:ea typeface="ＭＳ Ｐゴシック" charset="-128"/>
              </a:rPr>
              <a:t>Example: Netflix Manifest File</a:t>
            </a:r>
          </a:p>
        </p:txBody>
      </p:sp>
      <p:sp>
        <p:nvSpPr>
          <p:cNvPr id="1177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3B056AB-2D49-A84C-A899-B1002BDD4A2C}" type="slidenum">
              <a:rPr lang="en-US" altLang="x-none" sz="1400">
                <a:solidFill>
                  <a:srgbClr val="000000"/>
                </a:solidFill>
                <a:latin typeface="Comic Sans MS" charset="0"/>
              </a:rPr>
              <a:pPr eaLnBrk="1" hangingPunct="1"/>
              <a:t>20</a:t>
            </a:fld>
            <a:endParaRPr lang="en-US" altLang="x-none" sz="1400">
              <a:solidFill>
                <a:srgbClr val="000000"/>
              </a:solidFill>
              <a:latin typeface="Comic Sans MS" charset="0"/>
            </a:endParaRPr>
          </a:p>
        </p:txBody>
      </p:sp>
      <p:pic>
        <p:nvPicPr>
          <p:cNvPr id="4" name="Picture 3"/>
          <p:cNvPicPr>
            <a:picLocks noChangeAspect="1"/>
          </p:cNvPicPr>
          <p:nvPr/>
        </p:nvPicPr>
        <p:blipFill>
          <a:blip r:embed="rId3"/>
          <a:stretch>
            <a:fillRect/>
          </a:stretch>
        </p:blipFill>
        <p:spPr>
          <a:xfrm>
            <a:off x="2209800" y="2063750"/>
            <a:ext cx="5334000" cy="4794250"/>
          </a:xfrm>
          <a:prstGeom prst="rect">
            <a:avLst/>
          </a:prstGeom>
          <a:ln>
            <a:solidFill>
              <a:schemeClr val="accent2">
                <a:lumMod val="75000"/>
              </a:schemeClr>
            </a:solidFill>
          </a:ln>
        </p:spPr>
      </p:pic>
      <p:sp>
        <p:nvSpPr>
          <p:cNvPr id="117764" name="Content Placeholder 2"/>
          <p:cNvSpPr>
            <a:spLocks noGrp="1"/>
          </p:cNvSpPr>
          <p:nvPr>
            <p:ph idx="1"/>
          </p:nvPr>
        </p:nvSpPr>
        <p:spPr>
          <a:xfrm>
            <a:off x="533400" y="1371600"/>
            <a:ext cx="8153400" cy="609600"/>
          </a:xfrm>
        </p:spPr>
        <p:txBody>
          <a:bodyPr/>
          <a:lstStyle/>
          <a:p>
            <a:pPr>
              <a:buFont typeface="Wingdings" pitchFamily="2" charset="2"/>
              <a:buChar char="q"/>
            </a:pPr>
            <a:r>
              <a:rPr lang="en-US" altLang="x-none" sz="2000" dirty="0">
                <a:ea typeface="ＭＳ Ｐゴシック" charset="-128"/>
              </a:rPr>
              <a:t>Client player authenticates and then downloads manifest file from servers at Amazon Cloud</a:t>
            </a:r>
          </a:p>
        </p:txBody>
      </p:sp>
    </p:spTree>
    <p:extLst>
      <p:ext uri="{BB962C8B-B14F-4D97-AF65-F5344CB8AC3E}">
        <p14:creationId xmlns:p14="http://schemas.microsoft.com/office/powerpoint/2010/main" val="2512419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tLang="x-none" sz="3600">
                <a:ea typeface="ＭＳ Ｐゴシック" charset="-128"/>
              </a:rPr>
              <a:t>Example: Netflix Manifest File</a:t>
            </a:r>
          </a:p>
        </p:txBody>
      </p:sp>
      <p:pic>
        <p:nvPicPr>
          <p:cNvPr id="3" name="Picture 2"/>
          <p:cNvPicPr>
            <a:picLocks noChangeAspect="1"/>
          </p:cNvPicPr>
          <p:nvPr/>
        </p:nvPicPr>
        <p:blipFill>
          <a:blip r:embed="rId3"/>
          <a:stretch>
            <a:fillRect/>
          </a:stretch>
        </p:blipFill>
        <p:spPr>
          <a:xfrm>
            <a:off x="1600200" y="1447800"/>
            <a:ext cx="4584700" cy="5135563"/>
          </a:xfrm>
          <a:prstGeom prst="rect">
            <a:avLst/>
          </a:prstGeom>
          <a:ln>
            <a:solidFill>
              <a:schemeClr val="accent2">
                <a:lumMod val="50000"/>
              </a:schemeClr>
            </a:solidFill>
          </a:ln>
        </p:spPr>
      </p:pic>
      <p:sp>
        <p:nvSpPr>
          <p:cNvPr id="2" name="Slide Number Placeholder 1">
            <a:extLst>
              <a:ext uri="{FF2B5EF4-FFF2-40B4-BE49-F238E27FC236}">
                <a16:creationId xmlns:a16="http://schemas.microsoft.com/office/drawing/2014/main" id="{C76E33E1-86C4-F845-A555-8B5090CC8109}"/>
              </a:ext>
            </a:extLst>
          </p:cNvPr>
          <p:cNvSpPr>
            <a:spLocks noGrp="1"/>
          </p:cNvSpPr>
          <p:nvPr>
            <p:ph type="sldNum" sz="quarter" idx="12"/>
          </p:nvPr>
        </p:nvSpPr>
        <p:spPr/>
        <p:txBody>
          <a:bodyPr/>
          <a:lstStyle/>
          <a:p>
            <a:fld id="{4233A062-1DAB-6544-B281-8FCB983AFCD2}" type="slidenum">
              <a:rPr lang="en-US" altLang="x-none" smtClean="0"/>
              <a:pPr/>
              <a:t>21</a:t>
            </a:fld>
            <a:endParaRPr lang="en-US" altLang="x-none"/>
          </a:p>
        </p:txBody>
      </p:sp>
    </p:spTree>
    <p:extLst>
      <p:ext uri="{BB962C8B-B14F-4D97-AF65-F5344CB8AC3E}">
        <p14:creationId xmlns:p14="http://schemas.microsoft.com/office/powerpoint/2010/main" val="1046944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7"/>
          <p:cNvSpPr>
            <a:spLocks noChangeArrowheads="1"/>
          </p:cNvSpPr>
          <p:nvPr/>
        </p:nvSpPr>
        <p:spPr bwMode="auto">
          <a:xfrm>
            <a:off x="381000" y="6488113"/>
            <a:ext cx="8229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t>http://</a:t>
            </a:r>
            <a:r>
              <a:rPr lang="en-US" altLang="x-none" sz="1400" dirty="0" err="1"/>
              <a:t>docs.aws.amazon.com</a:t>
            </a:r>
            <a:r>
              <a:rPr lang="en-US" altLang="x-none" sz="1400" dirty="0"/>
              <a:t>/</a:t>
            </a:r>
            <a:r>
              <a:rPr lang="en-US" altLang="x-none" sz="1400" dirty="0" err="1"/>
              <a:t>ElasticLoadBalancing</a:t>
            </a:r>
            <a:r>
              <a:rPr lang="en-US" altLang="x-none" sz="1400" dirty="0"/>
              <a:t>/latest/</a:t>
            </a:r>
            <a:r>
              <a:rPr lang="en-US" altLang="x-none" sz="1400" dirty="0" err="1"/>
              <a:t>DeveloperGuide</a:t>
            </a:r>
            <a:r>
              <a:rPr lang="en-US" altLang="x-none" sz="1400" dirty="0"/>
              <a:t>/elastic-load-</a:t>
            </a:r>
            <a:r>
              <a:rPr lang="en-US" altLang="x-none" sz="1400" dirty="0" err="1"/>
              <a:t>balancing.html</a:t>
            </a:r>
            <a:endParaRPr lang="en-US" altLang="x-none" sz="1400" dirty="0"/>
          </a:p>
        </p:txBody>
      </p:sp>
      <p:sp>
        <p:nvSpPr>
          <p:cNvPr id="121857" name="Title 1"/>
          <p:cNvSpPr>
            <a:spLocks noGrp="1"/>
          </p:cNvSpPr>
          <p:nvPr>
            <p:ph type="title"/>
          </p:nvPr>
        </p:nvSpPr>
        <p:spPr/>
        <p:txBody>
          <a:bodyPr/>
          <a:lstStyle/>
          <a:p>
            <a:r>
              <a:rPr lang="en-US" altLang="x-none" sz="3200">
                <a:ea typeface="ＭＳ Ｐゴシック" charset="-128"/>
              </a:rPr>
              <a:t>Example: Amazon Elastic Cloud 2 (EC2) Elastic Load Balancing</a:t>
            </a:r>
          </a:p>
        </p:txBody>
      </p:sp>
      <p:sp>
        <p:nvSpPr>
          <p:cNvPr id="121858" name="Content Placeholder 2"/>
          <p:cNvSpPr>
            <a:spLocks noGrp="1"/>
          </p:cNvSpPr>
          <p:nvPr>
            <p:ph idx="1"/>
          </p:nvPr>
        </p:nvSpPr>
        <p:spPr>
          <a:xfrm>
            <a:off x="533400" y="1600200"/>
            <a:ext cx="5791200" cy="4648200"/>
          </a:xfrm>
        </p:spPr>
        <p:txBody>
          <a:bodyPr/>
          <a:lstStyle/>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create-load-balancer</a:t>
            </a:r>
            <a:r>
              <a:rPr lang="en-US" altLang="x-none" sz="1800" dirty="0">
                <a:ea typeface="ＭＳ Ｐゴシック" charset="-128"/>
              </a:rPr>
              <a:t> command </a:t>
            </a:r>
            <a:br>
              <a:rPr lang="en-US" altLang="x-none" sz="1800" dirty="0">
                <a:ea typeface="ＭＳ Ｐゴシック" charset="-128"/>
              </a:rPr>
            </a:br>
            <a:r>
              <a:rPr lang="en-US" altLang="x-none" sz="1800" dirty="0">
                <a:ea typeface="ＭＳ Ｐゴシック" charset="-128"/>
              </a:rPr>
              <a:t>to create an Elastic Load Balancer. </a:t>
            </a:r>
          </a:p>
          <a:p>
            <a:pPr>
              <a:buFont typeface="Wingdings" pitchFamily="2" charset="2"/>
              <a:buChar char="q"/>
            </a:pPr>
            <a:r>
              <a:rPr lang="en-US" altLang="x-none" sz="1800" dirty="0">
                <a:ea typeface="ＭＳ Ｐゴシック" charset="-128"/>
              </a:rPr>
              <a:t>Use the </a:t>
            </a:r>
            <a:r>
              <a:rPr lang="en-US" altLang="x-none" sz="1800" i="1" dirty="0">
                <a:ea typeface="ＭＳ Ｐゴシック" charset="-128"/>
              </a:rPr>
              <a:t>register-instances</a:t>
            </a:r>
            <a:br>
              <a:rPr lang="en-US" altLang="x-none" sz="1800" i="1" dirty="0">
                <a:ea typeface="ＭＳ Ｐゴシック" charset="-128"/>
              </a:rPr>
            </a:br>
            <a:r>
              <a:rPr lang="en-US" altLang="x-none" sz="1800" i="1" dirty="0">
                <a:ea typeface="ＭＳ Ｐゴシック" charset="-128"/>
              </a:rPr>
              <a:t>-with-load-balancer</a:t>
            </a:r>
            <a:r>
              <a:rPr lang="en-US" altLang="x-none" sz="1800" dirty="0">
                <a:ea typeface="ＭＳ Ｐゴシック" charset="-128"/>
              </a:rPr>
              <a:t> command to </a:t>
            </a:r>
            <a:br>
              <a:rPr lang="en-US" altLang="x-none" sz="1800" dirty="0">
                <a:ea typeface="ＭＳ Ｐゴシック" charset="-128"/>
              </a:rPr>
            </a:br>
            <a:r>
              <a:rPr lang="en-US" altLang="x-none" sz="1800" dirty="0">
                <a:ea typeface="ＭＳ Ｐゴシック" charset="-128"/>
              </a:rPr>
              <a:t>register the Amazon EC2 instances </a:t>
            </a:r>
            <a:br>
              <a:rPr lang="en-US" altLang="x-none" sz="1800" dirty="0">
                <a:ea typeface="ＭＳ Ｐゴシック" charset="-128"/>
              </a:rPr>
            </a:br>
            <a:r>
              <a:rPr lang="en-US" altLang="x-none" sz="1800" dirty="0">
                <a:ea typeface="ＭＳ Ｐゴシック" charset="-128"/>
              </a:rPr>
              <a:t>that you want to load balance with </a:t>
            </a:r>
            <a:br>
              <a:rPr lang="en-US" altLang="x-none" sz="1800" dirty="0">
                <a:ea typeface="ＭＳ Ｐゴシック" charset="-128"/>
              </a:rPr>
            </a:br>
            <a:r>
              <a:rPr lang="en-US" altLang="x-none" sz="1800" dirty="0">
                <a:ea typeface="ＭＳ Ｐゴシック" charset="-128"/>
              </a:rPr>
              <a:t>the Elastic Load Balancer. </a:t>
            </a:r>
          </a:p>
          <a:p>
            <a:pPr>
              <a:buFont typeface="Wingdings" pitchFamily="2" charset="2"/>
              <a:buChar char="q"/>
            </a:pPr>
            <a:r>
              <a:rPr lang="en-US" altLang="x-none" sz="1800" dirty="0">
                <a:ea typeface="ＭＳ Ｐゴシック" charset="-128"/>
              </a:rPr>
              <a:t>Elastic Load Balancing automatically </a:t>
            </a:r>
            <a:br>
              <a:rPr lang="en-US" altLang="x-none" sz="1800" dirty="0">
                <a:ea typeface="ＭＳ Ｐゴシック" charset="-128"/>
              </a:rPr>
            </a:br>
            <a:r>
              <a:rPr lang="en-US" altLang="x-none" sz="1800" dirty="0">
                <a:ea typeface="ＭＳ Ｐゴシック" charset="-128"/>
              </a:rPr>
              <a:t>checks the health of your load </a:t>
            </a:r>
            <a:br>
              <a:rPr lang="en-US" altLang="x-none" sz="1800" dirty="0">
                <a:ea typeface="ＭＳ Ｐゴシック" charset="-128"/>
              </a:rPr>
            </a:br>
            <a:r>
              <a:rPr lang="en-US" altLang="x-none" sz="1800" dirty="0">
                <a:ea typeface="ＭＳ Ｐゴシック" charset="-128"/>
              </a:rPr>
              <a:t>balancing Amazon EC2 instances. </a:t>
            </a:r>
            <a:br>
              <a:rPr lang="en-US" altLang="x-none" sz="1800" dirty="0">
                <a:ea typeface="ＭＳ Ｐゴシック" charset="-128"/>
              </a:rPr>
            </a:br>
            <a:r>
              <a:rPr lang="en-US" altLang="x-none" sz="1800" dirty="0">
                <a:ea typeface="ＭＳ Ｐゴシック" charset="-128"/>
              </a:rPr>
              <a:t>You can optionally customize the </a:t>
            </a:r>
            <a:br>
              <a:rPr lang="en-US" altLang="x-none" sz="1800" dirty="0">
                <a:ea typeface="ＭＳ Ｐゴシック" charset="-128"/>
              </a:rPr>
            </a:br>
            <a:r>
              <a:rPr lang="en-US" altLang="x-none" sz="1800" dirty="0">
                <a:ea typeface="ＭＳ Ｐゴシック" charset="-128"/>
              </a:rPr>
              <a:t>health checks by using the </a:t>
            </a:r>
            <a:br>
              <a:rPr lang="en-US" altLang="x-none" sz="1800" dirty="0">
                <a:ea typeface="ＭＳ Ｐゴシック" charset="-128"/>
              </a:rPr>
            </a:br>
            <a:r>
              <a:rPr lang="en-US" altLang="x-none" sz="1800" i="1" dirty="0">
                <a:ea typeface="ＭＳ Ｐゴシック" charset="-128"/>
              </a:rPr>
              <a:t>configure-</a:t>
            </a:r>
            <a:r>
              <a:rPr lang="en-US" altLang="x-none" sz="1800" i="1" dirty="0" err="1">
                <a:ea typeface="ＭＳ Ｐゴシック" charset="-128"/>
              </a:rPr>
              <a:t>healthcheck</a:t>
            </a:r>
            <a:r>
              <a:rPr lang="en-US" altLang="x-none" sz="1800" dirty="0">
                <a:ea typeface="ＭＳ Ｐゴシック" charset="-128"/>
              </a:rPr>
              <a:t> command.</a:t>
            </a:r>
          </a:p>
          <a:p>
            <a:pPr>
              <a:buFont typeface="Wingdings" pitchFamily="2" charset="2"/>
              <a:buChar char="q"/>
            </a:pPr>
            <a:r>
              <a:rPr lang="en-US" altLang="x-none" sz="1800" dirty="0">
                <a:ea typeface="ＭＳ Ｐゴシック" charset="-128"/>
              </a:rPr>
              <a:t>Traffic to the DNS name provided by </a:t>
            </a:r>
            <a:br>
              <a:rPr lang="en-US" altLang="x-none" sz="1800" dirty="0">
                <a:ea typeface="ＭＳ Ｐゴシック" charset="-128"/>
              </a:rPr>
            </a:br>
            <a:r>
              <a:rPr lang="en-US" altLang="x-none" sz="1800" dirty="0">
                <a:ea typeface="ＭＳ Ｐゴシック" charset="-128"/>
              </a:rPr>
              <a:t>the Elastic Load Balancer is automatically distributed across healthy Amazon EC2 instances.</a:t>
            </a:r>
          </a:p>
        </p:txBody>
      </p:sp>
      <p:pic>
        <p:nvPicPr>
          <p:cNvPr id="1218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290" y="2362200"/>
            <a:ext cx="3960115" cy="294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110B88-2433-EE4F-B85D-4322096A604D}"/>
              </a:ext>
            </a:extLst>
          </p:cNvPr>
          <p:cNvSpPr>
            <a:spLocks noGrp="1"/>
          </p:cNvSpPr>
          <p:nvPr>
            <p:ph type="sldNum" sz="quarter" idx="12"/>
          </p:nvPr>
        </p:nvSpPr>
        <p:spPr/>
        <p:txBody>
          <a:bodyPr/>
          <a:lstStyle/>
          <a:p>
            <a:fld id="{4233A062-1DAB-6544-B281-8FCB983AFCD2}" type="slidenum">
              <a:rPr lang="en-US" altLang="x-none" smtClean="0"/>
              <a:pPr/>
              <a:t>22</a:t>
            </a:fld>
            <a:endParaRPr lang="en-US" altLang="x-none"/>
          </a:p>
        </p:txBody>
      </p:sp>
    </p:spTree>
    <p:extLst>
      <p:ext uri="{BB962C8B-B14F-4D97-AF65-F5344CB8AC3E}">
        <p14:creationId xmlns:p14="http://schemas.microsoft.com/office/powerpoint/2010/main" val="383312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tLang="x-none">
                <a:ea typeface="ＭＳ Ｐゴシック" charset="-128"/>
              </a:rPr>
              <a:t>Details: Create Load Balancer</a:t>
            </a:r>
          </a:p>
        </p:txBody>
      </p:sp>
      <p:sp>
        <p:nvSpPr>
          <p:cNvPr id="123906" name="Content Placeholder 2"/>
          <p:cNvSpPr>
            <a:spLocks noGrp="1"/>
          </p:cNvSpPr>
          <p:nvPr>
            <p:ph idx="1"/>
          </p:nvPr>
        </p:nvSpPr>
        <p:spPr>
          <a:xfrm>
            <a:off x="533400" y="1447800"/>
            <a:ext cx="7772400" cy="4648200"/>
          </a:xfrm>
        </p:spPr>
        <p:txBody>
          <a:bodyPr/>
          <a:lstStyle/>
          <a:p>
            <a:pPr lvl="1">
              <a:buFont typeface="ZapfDingbats" charset="0"/>
              <a:buNone/>
            </a:pPr>
            <a:r>
              <a:rPr lang="en-US" altLang="x-none" sz="2000">
                <a:ea typeface="ＭＳ Ｐゴシック" charset="-128"/>
              </a:rPr>
              <a:t>The operation returns the DNS name of your LoadBalancer. You can then map that to any other domain name (such as www.mywebsite.com) </a:t>
            </a:r>
            <a:br>
              <a:rPr lang="en-US" altLang="x-none" sz="2000">
                <a:ea typeface="ＭＳ Ｐゴシック" charset="-128"/>
              </a:rPr>
            </a:br>
            <a:r>
              <a:rPr lang="en-US" altLang="x-none" sz="2000">
                <a:ea typeface="ＭＳ Ｐゴシック" charset="-128"/>
              </a:rPr>
              <a:t>(how?)</a:t>
            </a:r>
            <a:br>
              <a:rPr lang="en-US" altLang="x-none" sz="2000">
                <a:ea typeface="ＭＳ Ｐゴシック" charset="-128"/>
              </a:rPr>
            </a:br>
            <a:r>
              <a:rPr lang="en-US" altLang="x-none" sz="2000">
                <a:latin typeface="Courier New" charset="0"/>
                <a:ea typeface="ＭＳ Ｐゴシック" charset="-128"/>
              </a:rPr>
              <a:t>%aws elb create-load-balancer --load-balancer-name my-load-balancer --listeners "Protocol=HTTP,LoadBalancerPort=80,InstanceProtocol=HTTP,InstancePort=80" --availability-zones us-west-2a us-west-2b</a:t>
            </a:r>
            <a:br>
              <a:rPr lang="en-US" altLang="x-none" sz="2000">
                <a:solidFill>
                  <a:srgbClr val="2D2DB9"/>
                </a:solidFill>
                <a:latin typeface="Courier New" charset="0"/>
                <a:ea typeface="ＭＳ Ｐゴシック" charset="-128"/>
              </a:rPr>
            </a:br>
            <a:br>
              <a:rPr lang="en-US" altLang="x-none" sz="2000">
                <a:solidFill>
                  <a:srgbClr val="2D2DB9"/>
                </a:solidFill>
                <a:latin typeface="Courier New" charset="0"/>
                <a:ea typeface="ＭＳ Ｐゴシック" charset="-128"/>
              </a:rPr>
            </a:br>
            <a:r>
              <a:rPr lang="en-US" altLang="x-none" sz="2000">
                <a:solidFill>
                  <a:srgbClr val="2D2DB9"/>
                </a:solidFill>
                <a:latin typeface="Courier New" charset="0"/>
                <a:ea typeface="ＭＳ Ｐゴシック" charset="-128"/>
              </a:rPr>
              <a:t>Result:</a:t>
            </a:r>
            <a:endParaRPr lang="en-US" altLang="x-none" sz="2800">
              <a:ea typeface="ＭＳ Ｐゴシック" charset="-128"/>
            </a:endParaRPr>
          </a:p>
        </p:txBody>
      </p:sp>
      <p:sp>
        <p:nvSpPr>
          <p:cNvPr id="123908"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http://docs.aws.amazon.com/cli/latest/reference/elb/create-load-balancer.html</a:t>
            </a:r>
          </a:p>
        </p:txBody>
      </p:sp>
      <p:sp>
        <p:nvSpPr>
          <p:cNvPr id="123909" name="Rectangle 2"/>
          <p:cNvSpPr>
            <a:spLocks noChangeArrowheads="1"/>
          </p:cNvSpPr>
          <p:nvPr/>
        </p:nvSpPr>
        <p:spPr bwMode="auto">
          <a:xfrm>
            <a:off x="990600" y="5105400"/>
            <a:ext cx="7239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 "DNSName": "my-load-balancer-123456789.us-west-2.elb.amazonaws.com</a:t>
            </a:r>
            <a:r>
              <a:rPr lang="en-US" altLang="en-US" sz="1600"/>
              <a:t>”</a:t>
            </a:r>
            <a:r>
              <a:rPr lang="en-US" altLang="x-none" sz="1600"/>
              <a:t>}</a:t>
            </a:r>
          </a:p>
        </p:txBody>
      </p:sp>
      <p:sp>
        <p:nvSpPr>
          <p:cNvPr id="2" name="Slide Number Placeholder 1">
            <a:extLst>
              <a:ext uri="{FF2B5EF4-FFF2-40B4-BE49-F238E27FC236}">
                <a16:creationId xmlns:a16="http://schemas.microsoft.com/office/drawing/2014/main" id="{1EB8DAC4-269B-0247-88AF-1A648A099482}"/>
              </a:ext>
            </a:extLst>
          </p:cNvPr>
          <p:cNvSpPr>
            <a:spLocks noGrp="1"/>
          </p:cNvSpPr>
          <p:nvPr>
            <p:ph type="sldNum" sz="quarter" idx="12"/>
          </p:nvPr>
        </p:nvSpPr>
        <p:spPr/>
        <p:txBody>
          <a:bodyPr/>
          <a:lstStyle/>
          <a:p>
            <a:fld id="{4233A062-1DAB-6544-B281-8FCB983AFCD2}" type="slidenum">
              <a:rPr lang="en-US" altLang="x-none" smtClean="0"/>
              <a:pPr/>
              <a:t>23</a:t>
            </a:fld>
            <a:endParaRPr lang="en-US" altLang="x-none"/>
          </a:p>
        </p:txBody>
      </p:sp>
    </p:spTree>
    <p:extLst>
      <p:ext uri="{BB962C8B-B14F-4D97-AF65-F5344CB8AC3E}">
        <p14:creationId xmlns:p14="http://schemas.microsoft.com/office/powerpoint/2010/main" val="239246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tLang="x-none">
                <a:ea typeface="ＭＳ Ｐゴシック" charset="-128"/>
              </a:rPr>
              <a:t>Details: Configure Health Check</a:t>
            </a:r>
          </a:p>
        </p:txBody>
      </p:sp>
      <p:sp>
        <p:nvSpPr>
          <p:cNvPr id="125954" name="Content Placeholder 2"/>
          <p:cNvSpPr>
            <a:spLocks noGrp="1"/>
          </p:cNvSpPr>
          <p:nvPr>
            <p:ph idx="1"/>
          </p:nvPr>
        </p:nvSpPr>
        <p:spPr>
          <a:xfrm>
            <a:off x="533400" y="1447800"/>
            <a:ext cx="7772400" cy="2057400"/>
          </a:xfrm>
        </p:spPr>
        <p:txBody>
          <a:bodyPr/>
          <a:lstStyle/>
          <a:p>
            <a:pPr lvl="1">
              <a:buFont typeface="ZapfDingbats" charset="0"/>
              <a:buNone/>
            </a:pPr>
            <a:r>
              <a:rPr lang="en-US" altLang="x-none" sz="2000">
                <a:ea typeface="ＭＳ Ｐゴシック" charset="-128"/>
              </a:rPr>
              <a:t>The operation configures how instances are monitored, e.g.,</a:t>
            </a:r>
            <a:br>
              <a:rPr lang="en-US" altLang="x-none" sz="2000">
                <a:ea typeface="ＭＳ Ｐゴシック" charset="-128"/>
              </a:rPr>
            </a:br>
            <a:r>
              <a:rPr lang="en-US" altLang="x-none" sz="2000">
                <a:latin typeface="Courier New" charset="0"/>
                <a:ea typeface="ＭＳ Ｐゴシック" charset="-128"/>
              </a:rPr>
              <a:t>%aws elb configure-health-check --load-balancer-name my-load-balancer --health-check Target=HTTP:80/png,Interval=30,UnhealthyThreshold=2,HealthyThreshold=2,Timeout=3</a:t>
            </a:r>
          </a:p>
          <a:p>
            <a:pPr lvl="1">
              <a:buFont typeface="ZapfDingbats" charset="0"/>
              <a:buNone/>
            </a:pPr>
            <a:r>
              <a:rPr lang="en-US" altLang="x-none" sz="2000">
                <a:solidFill>
                  <a:srgbClr val="2D2DB9"/>
                </a:solidFill>
                <a:latin typeface="Courier New" charset="0"/>
                <a:ea typeface="ＭＳ Ｐゴシック" charset="-128"/>
              </a:rPr>
              <a:t>Result:</a:t>
            </a:r>
            <a:endParaRPr lang="en-US" altLang="x-none" sz="2000">
              <a:latin typeface="Courier New" charset="0"/>
              <a:ea typeface="ＭＳ Ｐゴシック" charset="-128"/>
            </a:endParaRPr>
          </a:p>
        </p:txBody>
      </p:sp>
      <p:sp>
        <p:nvSpPr>
          <p:cNvPr id="125956" name="Rectangle 4"/>
          <p:cNvSpPr>
            <a:spLocks noChangeArrowheads="1"/>
          </p:cNvSpPr>
          <p:nvPr/>
        </p:nvSpPr>
        <p:spPr bwMode="auto">
          <a:xfrm>
            <a:off x="76200" y="6400800"/>
            <a:ext cx="868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dirty="0"/>
              <a:t>http://</a:t>
            </a:r>
            <a:r>
              <a:rPr lang="en-US" altLang="x-none" sz="1800" dirty="0" err="1"/>
              <a:t>docs.aws.amazon.com</a:t>
            </a:r>
            <a:r>
              <a:rPr lang="en-US" altLang="x-none" sz="1800" dirty="0"/>
              <a:t>/cli/latest/reference/</a:t>
            </a:r>
            <a:r>
              <a:rPr lang="en-US" altLang="x-none" sz="1800" dirty="0" err="1"/>
              <a:t>elb</a:t>
            </a:r>
            <a:r>
              <a:rPr lang="en-US" altLang="x-none" sz="1800" dirty="0"/>
              <a:t>/configure-health-</a:t>
            </a:r>
            <a:r>
              <a:rPr lang="en-US" altLang="x-none" sz="1800" dirty="0" err="1"/>
              <a:t>check.html</a:t>
            </a:r>
            <a:endParaRPr lang="en-US" altLang="x-none" sz="1800" dirty="0"/>
          </a:p>
        </p:txBody>
      </p:sp>
      <p:sp>
        <p:nvSpPr>
          <p:cNvPr id="125957" name="Rectangle 3"/>
          <p:cNvSpPr>
            <a:spLocks noChangeArrowheads="1"/>
          </p:cNvSpPr>
          <p:nvPr/>
        </p:nvSpPr>
        <p:spPr bwMode="auto">
          <a:xfrm>
            <a:off x="1295400" y="3733800"/>
            <a:ext cx="4572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latin typeface="Courier New" charset="0"/>
              </a:rPr>
              <a:t>{</a:t>
            </a:r>
          </a:p>
          <a:p>
            <a:pPr eaLnBrk="1" hangingPunct="1"/>
            <a:r>
              <a:rPr lang="en-US" altLang="x-none" sz="1800">
                <a:latin typeface="Courier New" charset="0"/>
              </a:rPr>
              <a:t>   "HealthCheck": {</a:t>
            </a:r>
          </a:p>
          <a:p>
            <a:pPr eaLnBrk="1" hangingPunct="1"/>
            <a:r>
              <a:rPr lang="en-US" altLang="x-none" sz="1800">
                <a:latin typeface="Courier New" charset="0"/>
              </a:rPr>
              <a:t>       "HealthyThreshold": 2,</a:t>
            </a:r>
          </a:p>
          <a:p>
            <a:pPr eaLnBrk="1" hangingPunct="1"/>
            <a:r>
              <a:rPr lang="en-US" altLang="x-none" sz="1800">
                <a:latin typeface="Courier New" charset="0"/>
              </a:rPr>
              <a:t>       "Interval": 30,</a:t>
            </a:r>
          </a:p>
          <a:p>
            <a:pPr eaLnBrk="1" hangingPunct="1"/>
            <a:r>
              <a:rPr lang="en-US" altLang="x-none" sz="1800">
                <a:latin typeface="Courier New" charset="0"/>
              </a:rPr>
              <a:t>       "Target": "HTTP:80/png",</a:t>
            </a:r>
          </a:p>
          <a:p>
            <a:pPr eaLnBrk="1" hangingPunct="1"/>
            <a:r>
              <a:rPr lang="en-US" altLang="x-none" sz="1800">
                <a:latin typeface="Courier New" charset="0"/>
              </a:rPr>
              <a:t>       "Timeout": 3,</a:t>
            </a:r>
          </a:p>
          <a:p>
            <a:pPr eaLnBrk="1" hangingPunct="1"/>
            <a:r>
              <a:rPr lang="en-US" altLang="x-none" sz="1800">
                <a:latin typeface="Courier New" charset="0"/>
              </a:rPr>
              <a:t>       "UnhealthyThreshold": 2</a:t>
            </a:r>
          </a:p>
          <a:p>
            <a:pPr eaLnBrk="1" hangingPunct="1"/>
            <a:r>
              <a:rPr lang="en-US" altLang="x-none" sz="1800">
                <a:latin typeface="Courier New" charset="0"/>
              </a:rPr>
              <a:t> }</a:t>
            </a:r>
          </a:p>
        </p:txBody>
      </p:sp>
      <p:sp>
        <p:nvSpPr>
          <p:cNvPr id="2" name="Slide Number Placeholder 1">
            <a:extLst>
              <a:ext uri="{FF2B5EF4-FFF2-40B4-BE49-F238E27FC236}">
                <a16:creationId xmlns:a16="http://schemas.microsoft.com/office/drawing/2014/main" id="{7D75D31D-3CC4-184A-87BA-B93C4FD93233}"/>
              </a:ext>
            </a:extLst>
          </p:cNvPr>
          <p:cNvSpPr>
            <a:spLocks noGrp="1"/>
          </p:cNvSpPr>
          <p:nvPr>
            <p:ph type="sldNum" sz="quarter" idx="12"/>
          </p:nvPr>
        </p:nvSpPr>
        <p:spPr/>
        <p:txBody>
          <a:bodyPr/>
          <a:lstStyle/>
          <a:p>
            <a:fld id="{4233A062-1DAB-6544-B281-8FCB983AFCD2}" type="slidenum">
              <a:rPr lang="en-US" altLang="x-none" smtClean="0"/>
              <a:pPr/>
              <a:t>24</a:t>
            </a:fld>
            <a:endParaRPr lang="en-US" altLang="x-none"/>
          </a:p>
        </p:txBody>
      </p:sp>
    </p:spTree>
    <p:extLst>
      <p:ext uri="{BB962C8B-B14F-4D97-AF65-F5344CB8AC3E}">
        <p14:creationId xmlns:p14="http://schemas.microsoft.com/office/powerpoint/2010/main" val="3347322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altLang="x-none">
                <a:ea typeface="ＭＳ Ｐゴシック" charset="-128"/>
              </a:rPr>
              <a:t>Details: Register Instances</a:t>
            </a:r>
          </a:p>
        </p:txBody>
      </p:sp>
      <p:sp>
        <p:nvSpPr>
          <p:cNvPr id="128002" name="Content Placeholder 2"/>
          <p:cNvSpPr>
            <a:spLocks noGrp="1"/>
          </p:cNvSpPr>
          <p:nvPr>
            <p:ph idx="1"/>
          </p:nvPr>
        </p:nvSpPr>
        <p:spPr>
          <a:xfrm>
            <a:off x="533400" y="1447800"/>
            <a:ext cx="7772400" cy="1371600"/>
          </a:xfrm>
        </p:spPr>
        <p:txBody>
          <a:bodyPr/>
          <a:lstStyle/>
          <a:p>
            <a:pPr lvl="1">
              <a:buFont typeface="ZapfDingbats" charset="0"/>
              <a:buNone/>
            </a:pPr>
            <a:r>
              <a:rPr lang="en-US" altLang="x-none" sz="2000" dirty="0">
                <a:ea typeface="ＭＳ Ｐゴシック" charset="-128"/>
              </a:rPr>
              <a:t>The operation registers instances that can receive traffic,</a:t>
            </a:r>
            <a:br>
              <a:rPr lang="en-US" altLang="x-none" sz="2000" dirty="0">
                <a:ea typeface="ＭＳ Ｐゴシック" charset="-128"/>
              </a:rPr>
            </a:br>
            <a:r>
              <a:rPr lang="en-US" altLang="x-none" sz="2000" dirty="0">
                <a:latin typeface="Courier New" charset="0"/>
                <a:ea typeface="ＭＳ Ｐゴシック" charset="-128"/>
              </a:rPr>
              <a:t>%</a:t>
            </a:r>
            <a:r>
              <a:rPr lang="en-US" altLang="x-none" sz="2000" dirty="0" err="1">
                <a:latin typeface="Courier New" charset="0"/>
                <a:ea typeface="ＭＳ Ｐゴシック" charset="-128"/>
              </a:rPr>
              <a:t>aws</a:t>
            </a:r>
            <a:r>
              <a:rPr lang="en-US" altLang="x-none" sz="2000" dirty="0">
                <a:latin typeface="Courier New" charset="0"/>
                <a:ea typeface="ＭＳ Ｐゴシック" charset="-128"/>
              </a:rPr>
              <a:t> </a:t>
            </a:r>
            <a:r>
              <a:rPr lang="en-US" altLang="x-none" sz="2000" dirty="0" err="1">
                <a:latin typeface="Courier New" charset="0"/>
                <a:ea typeface="ＭＳ Ｐゴシック" charset="-128"/>
              </a:rPr>
              <a:t>elb</a:t>
            </a:r>
            <a:r>
              <a:rPr lang="en-US" altLang="x-none" sz="2000" dirty="0">
                <a:latin typeface="Courier New" charset="0"/>
                <a:ea typeface="ＭＳ Ｐゴシック" charset="-128"/>
              </a:rPr>
              <a:t> register-instances-with-load-balancer --load-balancer-name my-load-balancer --instances i-d6f6fae3</a:t>
            </a:r>
          </a:p>
          <a:p>
            <a:pPr lvl="1">
              <a:buFont typeface="ZapfDingbats" charset="0"/>
              <a:buNone/>
            </a:pPr>
            <a:r>
              <a:rPr lang="en-US" altLang="x-none" sz="2000" dirty="0">
                <a:solidFill>
                  <a:srgbClr val="2D2DB9"/>
                </a:solidFill>
                <a:latin typeface="Courier New" charset="0"/>
                <a:ea typeface="ＭＳ Ｐゴシック" charset="-128"/>
              </a:rPr>
              <a:t>Result:</a:t>
            </a:r>
            <a:endParaRPr lang="en-US" altLang="x-none" sz="2000" dirty="0">
              <a:latin typeface="Courier New" charset="0"/>
              <a:ea typeface="ＭＳ Ｐゴシック" charset="-128"/>
            </a:endParaRPr>
          </a:p>
          <a:p>
            <a:pPr lvl="1">
              <a:buFont typeface="ZapfDingbats" charset="0"/>
              <a:buNone/>
            </a:pPr>
            <a:r>
              <a:rPr lang="en-US" altLang="x-none" sz="2000" dirty="0">
                <a:latin typeface="Courier New" charset="0"/>
                <a:ea typeface="ＭＳ Ｐゴシック" charset="-128"/>
              </a:rPr>
              <a:t> </a:t>
            </a:r>
          </a:p>
        </p:txBody>
      </p:sp>
      <p:sp>
        <p:nvSpPr>
          <p:cNvPr id="128004" name="Rectangle 4"/>
          <p:cNvSpPr>
            <a:spLocks noChangeArrowheads="1"/>
          </p:cNvSpPr>
          <p:nvPr/>
        </p:nvSpPr>
        <p:spPr bwMode="auto">
          <a:xfrm>
            <a:off x="76200" y="6400800"/>
            <a:ext cx="8686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http://docs.aws.amazon.com/cli/latest/reference/elb/register-instances-with-load-balancer.html</a:t>
            </a:r>
          </a:p>
        </p:txBody>
      </p:sp>
      <p:sp>
        <p:nvSpPr>
          <p:cNvPr id="128005" name="Rectangle 2"/>
          <p:cNvSpPr>
            <a:spLocks noChangeArrowheads="1"/>
          </p:cNvSpPr>
          <p:nvPr/>
        </p:nvSpPr>
        <p:spPr bwMode="auto">
          <a:xfrm>
            <a:off x="990600" y="3352800"/>
            <a:ext cx="731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de-DE" altLang="x-none" sz="2000">
                <a:latin typeface="Courier New" charset="0"/>
              </a:rPr>
              <a:t>{  "Instances": [ </a:t>
            </a:r>
            <a:br>
              <a:rPr lang="de-DE" altLang="x-none" sz="2000">
                <a:latin typeface="Courier New" charset="0"/>
              </a:rPr>
            </a:br>
            <a:r>
              <a:rPr lang="de-DE" altLang="x-none" sz="2000">
                <a:latin typeface="Courier New" charset="0"/>
              </a:rPr>
              <a:t>    {"InstanceId": "i-d6f6fae3</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"i-207d9717</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{"InstanceId": "i-afefb49b</a:t>
            </a:r>
            <a:r>
              <a:rPr lang="de-DE" altLang="en-US" sz="2000">
                <a:latin typeface="Courier New" charset="0"/>
              </a:rPr>
              <a:t>“</a:t>
            </a:r>
            <a:r>
              <a:rPr lang="de-DE" altLang="x-none" sz="2000">
                <a:latin typeface="Courier New" charset="0"/>
              </a:rPr>
              <a:t>}</a:t>
            </a:r>
          </a:p>
          <a:p>
            <a:pPr eaLnBrk="1" hangingPunct="1"/>
            <a:r>
              <a:rPr lang="de-DE" altLang="x-none" sz="2000">
                <a:latin typeface="Courier New" charset="0"/>
              </a:rPr>
              <a:t>   ]</a:t>
            </a:r>
          </a:p>
          <a:p>
            <a:pPr eaLnBrk="1" hangingPunct="1"/>
            <a:r>
              <a:rPr lang="de-DE" altLang="x-none" sz="2000">
                <a:latin typeface="Courier New" charset="0"/>
              </a:rPr>
              <a:t>}</a:t>
            </a:r>
            <a:endParaRPr lang="en-US" altLang="x-none" sz="2000">
              <a:latin typeface="Courier New" charset="0"/>
            </a:endParaRPr>
          </a:p>
        </p:txBody>
      </p:sp>
      <p:sp>
        <p:nvSpPr>
          <p:cNvPr id="2" name="Slide Number Placeholder 1">
            <a:extLst>
              <a:ext uri="{FF2B5EF4-FFF2-40B4-BE49-F238E27FC236}">
                <a16:creationId xmlns:a16="http://schemas.microsoft.com/office/drawing/2014/main" id="{B55AC4F8-BD47-1E4A-973F-E1EBFE5D79D7}"/>
              </a:ext>
            </a:extLst>
          </p:cNvPr>
          <p:cNvSpPr>
            <a:spLocks noGrp="1"/>
          </p:cNvSpPr>
          <p:nvPr>
            <p:ph type="sldNum" sz="quarter" idx="12"/>
          </p:nvPr>
        </p:nvSpPr>
        <p:spPr/>
        <p:txBody>
          <a:bodyPr/>
          <a:lstStyle/>
          <a:p>
            <a:fld id="{4233A062-1DAB-6544-B281-8FCB983AFCD2}" type="slidenum">
              <a:rPr lang="en-US" altLang="x-none" smtClean="0"/>
              <a:pPr/>
              <a:t>25</a:t>
            </a:fld>
            <a:endParaRPr lang="en-US" altLang="x-none"/>
          </a:p>
        </p:txBody>
      </p:sp>
    </p:spTree>
    <p:extLst>
      <p:ext uri="{BB962C8B-B14F-4D97-AF65-F5344CB8AC3E}">
        <p14:creationId xmlns:p14="http://schemas.microsoft.com/office/powerpoint/2010/main" val="3731045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tLang="x-none">
                <a:ea typeface="ＭＳ Ｐゴシック" charset="-128"/>
              </a:rPr>
              <a:t>Outline</a:t>
            </a:r>
          </a:p>
        </p:txBody>
      </p:sp>
      <p:sp>
        <p:nvSpPr>
          <p:cNvPr id="130050"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solidFill>
                  <a:schemeClr val="bg2"/>
                </a:solidFill>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Font typeface="Courier New" panose="02070309020205020404" pitchFamily="49" charset="0"/>
              <a:buChar char="o"/>
            </a:pPr>
            <a:r>
              <a:rPr lang="en-US" altLang="x-none" dirty="0">
                <a:ea typeface="ＭＳ Ｐゴシック" charset="-128"/>
              </a:rPr>
              <a:t>Request routing mechanisms</a:t>
            </a:r>
          </a:p>
          <a:p>
            <a:pPr lvl="2"/>
            <a:r>
              <a:rPr lang="en-US" altLang="x-none" dirty="0">
                <a:ea typeface="ＭＳ Ｐゴシック" charset="-128"/>
              </a:rPr>
              <a:t>Overview</a:t>
            </a:r>
          </a:p>
          <a:p>
            <a:pPr lvl="2"/>
            <a:r>
              <a:rPr lang="en-US" altLang="x-none" dirty="0">
                <a:ea typeface="ＭＳ Ｐゴシック" charset="-128"/>
              </a:rPr>
              <a:t>Application-layer</a:t>
            </a:r>
          </a:p>
          <a:p>
            <a:pPr lvl="2">
              <a:buClr>
                <a:srgbClr val="C00000"/>
              </a:buClr>
              <a:buFont typeface="Wingdings" pitchFamily="2" charset="2"/>
              <a:buChar char="Ø"/>
            </a:pPr>
            <a:r>
              <a:rPr lang="en-US" altLang="x-none" i="1" dirty="0">
                <a:solidFill>
                  <a:srgbClr val="C00000"/>
                </a:solidFill>
                <a:ea typeface="ＭＳ Ｐゴシック" charset="-128"/>
              </a:rPr>
              <a:t>DNS</a:t>
            </a:r>
          </a:p>
        </p:txBody>
      </p:sp>
      <p:sp>
        <p:nvSpPr>
          <p:cNvPr id="2" name="Slide Number Placeholder 1">
            <a:extLst>
              <a:ext uri="{FF2B5EF4-FFF2-40B4-BE49-F238E27FC236}">
                <a16:creationId xmlns:a16="http://schemas.microsoft.com/office/drawing/2014/main" id="{59032F90-0E10-D14F-8FF0-FA9140344B16}"/>
              </a:ext>
            </a:extLst>
          </p:cNvPr>
          <p:cNvSpPr>
            <a:spLocks noGrp="1"/>
          </p:cNvSpPr>
          <p:nvPr>
            <p:ph type="sldNum" sz="quarter" idx="12"/>
          </p:nvPr>
        </p:nvSpPr>
        <p:spPr/>
        <p:txBody>
          <a:bodyPr/>
          <a:lstStyle/>
          <a:p>
            <a:fld id="{4233A062-1DAB-6544-B281-8FCB983AFCD2}" type="slidenum">
              <a:rPr lang="en-US" altLang="x-none" smtClean="0"/>
              <a:pPr/>
              <a:t>26</a:t>
            </a:fld>
            <a:endParaRPr lang="en-US" altLang="x-none"/>
          </a:p>
        </p:txBody>
      </p:sp>
    </p:spTree>
    <p:extLst>
      <p:ext uri="{BB962C8B-B14F-4D97-AF65-F5344CB8AC3E}">
        <p14:creationId xmlns:p14="http://schemas.microsoft.com/office/powerpoint/2010/main" val="3358330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228600"/>
            <a:ext cx="8382000" cy="1143000"/>
          </a:xfrm>
        </p:spPr>
        <p:txBody>
          <a:bodyPr/>
          <a:lstStyle/>
          <a:p>
            <a:r>
              <a:rPr lang="en-US" altLang="x-none" sz="3600">
                <a:ea typeface="ＭＳ Ｐゴシック" charset="-128"/>
              </a:rPr>
              <a:t>Basic DNS Indirection and Rotation</a:t>
            </a:r>
          </a:p>
        </p:txBody>
      </p:sp>
      <p:pic>
        <p:nvPicPr>
          <p:cNvPr id="132099" name="Picture 6" descr="C:\Users\yry\AppData\Local\Microsoft\Windows\Temporary Internet Files\Content.IE5\8BBYIUT1\MCj043524200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86600" y="1447800"/>
            <a:ext cx="533400" cy="1055688"/>
          </a:xfrm>
        </p:spPr>
      </p:pic>
      <p:pic>
        <p:nvPicPr>
          <p:cNvPr id="132100"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23622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352800"/>
            <a:ext cx="533400" cy="105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8"/>
          <p:cNvSpPr>
            <a:spLocks noChangeArrowheads="1"/>
          </p:cNvSpPr>
          <p:nvPr/>
        </p:nvSpPr>
        <p:spPr bwMode="auto">
          <a:xfrm>
            <a:off x="7620000" y="13716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157.166.226.25</a:t>
            </a:r>
          </a:p>
        </p:txBody>
      </p:sp>
      <p:pic>
        <p:nvPicPr>
          <p:cNvPr id="132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2514600"/>
            <a:ext cx="12858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2104" name="Straight Connector 15"/>
          <p:cNvCxnSpPr>
            <a:cxnSpLocks noChangeShapeType="1"/>
          </p:cNvCxnSpPr>
          <p:nvPr/>
        </p:nvCxnSpPr>
        <p:spPr bwMode="auto">
          <a:xfrm rot="5400000" flipH="1" flipV="1">
            <a:off x="6109494" y="1537494"/>
            <a:ext cx="539750" cy="141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5" name="Straight Connector 17"/>
          <p:cNvCxnSpPr>
            <a:cxnSpLocks noChangeShapeType="1"/>
          </p:cNvCxnSpPr>
          <p:nvPr/>
        </p:nvCxnSpPr>
        <p:spPr bwMode="auto">
          <a:xfrm>
            <a:off x="6019800" y="2819400"/>
            <a:ext cx="1066800" cy="69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32106" name="Straight Connector 20"/>
          <p:cNvCxnSpPr>
            <a:cxnSpLocks noChangeShapeType="1"/>
          </p:cNvCxnSpPr>
          <p:nvPr/>
        </p:nvCxnSpPr>
        <p:spPr bwMode="auto">
          <a:xfrm>
            <a:off x="5867400" y="2971800"/>
            <a:ext cx="1219200"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32107" name="Rectangle 21"/>
          <p:cNvSpPr>
            <a:spLocks noChangeArrowheads="1"/>
          </p:cNvSpPr>
          <p:nvPr/>
        </p:nvSpPr>
        <p:spPr bwMode="auto">
          <a:xfrm>
            <a:off x="5105400" y="2133600"/>
            <a:ext cx="78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router</a:t>
            </a:r>
          </a:p>
        </p:txBody>
      </p:sp>
      <p:pic>
        <p:nvPicPr>
          <p:cNvPr id="132108" name="Picture 6" descr="C:\Users\yry\AppData\Local\Microsoft\Windows\Temporary Internet Files\Content.IE5\8BBYIUT1\MCj043524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4887913"/>
            <a:ext cx="533400" cy="105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9" name="Rectangle 23"/>
          <p:cNvSpPr>
            <a:spLocks noChangeArrowheads="1"/>
          </p:cNvSpPr>
          <p:nvPr/>
        </p:nvSpPr>
        <p:spPr bwMode="auto">
          <a:xfrm>
            <a:off x="5486400" y="5486400"/>
            <a:ext cx="1377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DNS server</a:t>
            </a:r>
            <a:br>
              <a:rPr lang="en-US" altLang="x-none"/>
            </a:br>
            <a:r>
              <a:rPr lang="en-US" altLang="x-none"/>
              <a:t>for cnn.com</a:t>
            </a:r>
          </a:p>
        </p:txBody>
      </p:sp>
      <p:sp>
        <p:nvSpPr>
          <p:cNvPr id="132110" name="computr1"/>
          <p:cNvSpPr>
            <a:spLocks noEditPoints="1" noChangeArrowheads="1"/>
          </p:cNvSpPr>
          <p:nvPr/>
        </p:nvSpPr>
        <p:spPr bwMode="auto">
          <a:xfrm>
            <a:off x="990600" y="19050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2" name="Group 44"/>
          <p:cNvGrpSpPr>
            <a:grpSpLocks/>
          </p:cNvGrpSpPr>
          <p:nvPr/>
        </p:nvGrpSpPr>
        <p:grpSpPr bwMode="auto">
          <a:xfrm>
            <a:off x="1524000" y="2393950"/>
            <a:ext cx="3505200" cy="2482850"/>
            <a:chOff x="1524000" y="2393569"/>
            <a:chExt cx="3505200" cy="2483231"/>
          </a:xfrm>
        </p:grpSpPr>
        <p:cxnSp>
          <p:nvCxnSpPr>
            <p:cNvPr id="132125" name="Straight Arrow Connector 26"/>
            <p:cNvCxnSpPr>
              <a:cxnSpLocks noChangeShapeType="1"/>
              <a:stCxn id="132110" idx="7"/>
            </p:cNvCxnSpPr>
            <p:nvPr/>
          </p:nvCxnSpPr>
          <p:spPr bwMode="auto">
            <a:xfrm>
              <a:off x="1524000" y="2393569"/>
              <a:ext cx="3505200" cy="248323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6" name="Rectangle 27"/>
            <p:cNvSpPr>
              <a:spLocks noChangeArrowheads="1"/>
            </p:cNvSpPr>
            <p:nvPr/>
          </p:nvSpPr>
          <p:spPr bwMode="auto">
            <a:xfrm>
              <a:off x="2945770" y="2935069"/>
              <a:ext cx="1313180" cy="6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3" name="Group 32"/>
          <p:cNvGrpSpPr>
            <a:grpSpLocks/>
          </p:cNvGrpSpPr>
          <p:nvPr/>
        </p:nvGrpSpPr>
        <p:grpSpPr bwMode="auto">
          <a:xfrm>
            <a:off x="1524000" y="2590800"/>
            <a:ext cx="3429000" cy="2590800"/>
            <a:chOff x="1524000" y="2590800"/>
            <a:chExt cx="3429000" cy="2590800"/>
          </a:xfrm>
        </p:grpSpPr>
        <p:cxnSp>
          <p:nvCxnSpPr>
            <p:cNvPr id="132123" name="Straight Arrow Connector 29"/>
            <p:cNvCxnSpPr>
              <a:cxnSpLocks noChangeShapeType="1"/>
              <a:endCxn id="132110" idx="6"/>
            </p:cNvCxnSpPr>
            <p:nvPr/>
          </p:nvCxnSpPr>
          <p:spPr bwMode="auto">
            <a:xfrm rot="10800000">
              <a:off x="1524000" y="2590800"/>
              <a:ext cx="3429000" cy="25908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4" name="Rectangle 31"/>
            <p:cNvSpPr>
              <a:spLocks noChangeArrowheads="1"/>
            </p:cNvSpPr>
            <p:nvPr/>
          </p:nvSpPr>
          <p:spPr bwMode="auto">
            <a:xfrm>
              <a:off x="1600200" y="3821668"/>
              <a:ext cx="17876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157.166.226.25</a:t>
              </a:r>
            </a:p>
            <a:p>
              <a:pPr eaLnBrk="1" hangingPunct="1"/>
              <a:r>
                <a:rPr lang="en-US" altLang="x-none"/>
                <a:t>157.166.226.26</a:t>
              </a:r>
            </a:p>
          </p:txBody>
        </p:sp>
      </p:grpSp>
      <p:sp>
        <p:nvSpPr>
          <p:cNvPr id="132113" name="computr1"/>
          <p:cNvSpPr>
            <a:spLocks noEditPoints="1" noChangeArrowheads="1"/>
          </p:cNvSpPr>
          <p:nvPr/>
        </p:nvSpPr>
        <p:spPr bwMode="auto">
          <a:xfrm>
            <a:off x="685800" y="5562600"/>
            <a:ext cx="533400" cy="68580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a:solidFill>
              <a:srgbClr val="000000"/>
            </a:solidFill>
            <a:miter lim="800000"/>
            <a:headEnd/>
            <a:tailEnd/>
          </a:ln>
        </p:spPr>
        <p:txBody>
          <a:bodyPr/>
          <a:lstStyle/>
          <a:p>
            <a:endParaRPr lang="en-US"/>
          </a:p>
        </p:txBody>
      </p:sp>
      <p:grpSp>
        <p:nvGrpSpPr>
          <p:cNvPr id="5" name="Group 34"/>
          <p:cNvGrpSpPr>
            <a:grpSpLocks/>
          </p:cNvGrpSpPr>
          <p:nvPr/>
        </p:nvGrpSpPr>
        <p:grpSpPr bwMode="auto">
          <a:xfrm>
            <a:off x="1168400" y="4876800"/>
            <a:ext cx="3860800" cy="687388"/>
            <a:chOff x="939606" y="2895600"/>
            <a:chExt cx="3860994" cy="687388"/>
          </a:xfrm>
        </p:grpSpPr>
        <p:cxnSp>
          <p:nvCxnSpPr>
            <p:cNvPr id="132121" name="Straight Arrow Connector 35"/>
            <p:cNvCxnSpPr>
              <a:cxnSpLocks noChangeShapeType="1"/>
              <a:stCxn id="132113" idx="0"/>
            </p:cNvCxnSpPr>
            <p:nvPr/>
          </p:nvCxnSpPr>
          <p:spPr bwMode="auto">
            <a:xfrm>
              <a:off x="939606" y="3581400"/>
              <a:ext cx="3860994" cy="158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2" name="Rectangle 36"/>
            <p:cNvSpPr>
              <a:spLocks noChangeArrowheads="1"/>
            </p:cNvSpPr>
            <p:nvPr/>
          </p:nvSpPr>
          <p:spPr bwMode="auto">
            <a:xfrm>
              <a:off x="1143000" y="2895600"/>
              <a:ext cx="13132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IP address</a:t>
              </a:r>
            </a:p>
            <a:p>
              <a:pPr eaLnBrk="1" hangingPunct="1"/>
              <a:r>
                <a:rPr lang="en-US" altLang="x-none"/>
                <a:t>of cnn.com</a:t>
              </a:r>
            </a:p>
          </p:txBody>
        </p:sp>
      </p:grpSp>
      <p:grpSp>
        <p:nvGrpSpPr>
          <p:cNvPr id="6" name="Group 43"/>
          <p:cNvGrpSpPr>
            <a:grpSpLocks/>
          </p:cNvGrpSpPr>
          <p:nvPr/>
        </p:nvGrpSpPr>
        <p:grpSpPr bwMode="auto">
          <a:xfrm>
            <a:off x="1168400" y="5715000"/>
            <a:ext cx="4013200" cy="722313"/>
            <a:chOff x="1168206" y="5715000"/>
            <a:chExt cx="4013394" cy="721731"/>
          </a:xfrm>
        </p:grpSpPr>
        <p:cxnSp>
          <p:nvCxnSpPr>
            <p:cNvPr id="132119" name="Straight Arrow Connector 39"/>
            <p:cNvCxnSpPr>
              <a:cxnSpLocks noChangeShapeType="1"/>
              <a:endCxn id="132113" idx="11"/>
            </p:cNvCxnSpPr>
            <p:nvPr/>
          </p:nvCxnSpPr>
          <p:spPr bwMode="auto">
            <a:xfrm rot="10800000" flipV="1">
              <a:off x="1168206" y="5715000"/>
              <a:ext cx="4013394" cy="62738"/>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32120" name="Rectangle 42"/>
            <p:cNvSpPr>
              <a:spLocks noChangeArrowheads="1"/>
            </p:cNvSpPr>
            <p:nvPr/>
          </p:nvSpPr>
          <p:spPr bwMode="auto">
            <a:xfrm>
              <a:off x="2057400" y="5791205"/>
              <a:ext cx="1787755" cy="64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157.166.226.26</a:t>
              </a:r>
            </a:p>
            <a:p>
              <a:pPr eaLnBrk="1" hangingPunct="1"/>
              <a:r>
                <a:rPr lang="en-US" altLang="x-none"/>
                <a:t>157.166.226.25</a:t>
              </a:r>
            </a:p>
          </p:txBody>
        </p:sp>
      </p:grpSp>
      <p:sp>
        <p:nvSpPr>
          <p:cNvPr id="132116" name="Rectangle 8"/>
          <p:cNvSpPr>
            <a:spLocks noChangeArrowheads="1"/>
          </p:cNvSpPr>
          <p:nvPr/>
        </p:nvSpPr>
        <p:spPr bwMode="auto">
          <a:xfrm>
            <a:off x="7620000" y="2633663"/>
            <a:ext cx="1609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157.166.226.26</a:t>
            </a:r>
          </a:p>
        </p:txBody>
      </p:sp>
      <p:sp>
        <p:nvSpPr>
          <p:cNvPr id="132117" name="Rectangle 8"/>
          <p:cNvSpPr>
            <a:spLocks noChangeArrowheads="1"/>
          </p:cNvSpPr>
          <p:nvPr/>
        </p:nvSpPr>
        <p:spPr bwMode="auto">
          <a:xfrm>
            <a:off x="7610475" y="3581400"/>
            <a:ext cx="1609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157.166.255.18</a:t>
            </a:r>
          </a:p>
        </p:txBody>
      </p:sp>
      <p:sp>
        <p:nvSpPr>
          <p:cNvPr id="132118" name="Rectangle 3"/>
          <p:cNvSpPr>
            <a:spLocks noChangeArrowheads="1"/>
          </p:cNvSpPr>
          <p:nvPr/>
        </p:nvSpPr>
        <p:spPr bwMode="auto">
          <a:xfrm>
            <a:off x="11113" y="1371600"/>
            <a:ext cx="2117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t>%dig cnn.com</a:t>
            </a:r>
          </a:p>
        </p:txBody>
      </p:sp>
      <p:sp>
        <p:nvSpPr>
          <p:cNvPr id="4" name="Slide Number Placeholder 3">
            <a:extLst>
              <a:ext uri="{FF2B5EF4-FFF2-40B4-BE49-F238E27FC236}">
                <a16:creationId xmlns:a16="http://schemas.microsoft.com/office/drawing/2014/main" id="{81E5F5A7-E2B2-684E-B318-7ECD69B46F1E}"/>
              </a:ext>
            </a:extLst>
          </p:cNvPr>
          <p:cNvSpPr>
            <a:spLocks noGrp="1"/>
          </p:cNvSpPr>
          <p:nvPr>
            <p:ph type="sldNum" sz="quarter" idx="12"/>
          </p:nvPr>
        </p:nvSpPr>
        <p:spPr/>
        <p:txBody>
          <a:bodyPr/>
          <a:lstStyle/>
          <a:p>
            <a:fld id="{4233A062-1DAB-6544-B281-8FCB983AFCD2}" type="slidenum">
              <a:rPr lang="en-US" altLang="x-none" smtClean="0"/>
              <a:pPr/>
              <a:t>27</a:t>
            </a:fld>
            <a:endParaRPr lang="en-US" altLang="x-none"/>
          </a:p>
        </p:txBody>
      </p:sp>
    </p:spTree>
    <p:extLst>
      <p:ext uri="{BB962C8B-B14F-4D97-AF65-F5344CB8AC3E}">
        <p14:creationId xmlns:p14="http://schemas.microsoft.com/office/powerpoint/2010/main" val="634552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76200"/>
            <a:ext cx="7772400" cy="1143000"/>
          </a:xfrm>
        </p:spPr>
        <p:txBody>
          <a:bodyPr/>
          <a:lstStyle/>
          <a:p>
            <a:r>
              <a:rPr lang="en-US" altLang="x-none">
                <a:ea typeface="ＭＳ Ｐゴシック" charset="-128"/>
              </a:rPr>
              <a:t>CDN Using DNS (Akamai Architecture as an Example)</a:t>
            </a:r>
          </a:p>
        </p:txBody>
      </p:sp>
      <p:sp>
        <p:nvSpPr>
          <p:cNvPr id="3" name="Content Placeholder 2"/>
          <p:cNvSpPr>
            <a:spLocks noGrp="1"/>
          </p:cNvSpPr>
          <p:nvPr>
            <p:ph idx="1"/>
          </p:nvPr>
        </p:nvSpPr>
        <p:spPr>
          <a:xfrm>
            <a:off x="533400" y="1524000"/>
            <a:ext cx="8226425" cy="4953000"/>
          </a:xfrm>
        </p:spPr>
        <p:txBody>
          <a:bodyPr/>
          <a:lstStyle/>
          <a:p>
            <a:pPr>
              <a:buFont typeface="Wingdings" charset="2"/>
              <a:buChar char="q"/>
            </a:pPr>
            <a:r>
              <a:rPr lang="en-US" altLang="x-none" dirty="0">
                <a:ea typeface="ＭＳ Ｐゴシック" charset="-128"/>
              </a:rPr>
              <a:t>Content publisher (e.g., </a:t>
            </a:r>
            <a:r>
              <a:rPr lang="en-US" altLang="x-none" dirty="0" err="1">
                <a:ea typeface="ＭＳ Ｐゴシック" charset="-128"/>
              </a:rPr>
              <a:t>cnn</a:t>
            </a:r>
            <a:r>
              <a:rPr lang="en-US" altLang="x-none" dirty="0">
                <a:ea typeface="ＭＳ Ｐゴシック" charset="-128"/>
              </a:rPr>
              <a:t>)</a:t>
            </a:r>
          </a:p>
          <a:p>
            <a:pPr lvl="1">
              <a:buFont typeface="Courier New" charset="0"/>
              <a:buChar char="o"/>
            </a:pPr>
            <a:r>
              <a:rPr lang="en-US" altLang="x-none" dirty="0">
                <a:ea typeface="ＭＳ Ｐゴシック" charset="-128"/>
              </a:rPr>
              <a:t>provides base HTML documents</a:t>
            </a:r>
          </a:p>
          <a:p>
            <a:pPr lvl="1">
              <a:buFont typeface="Courier New" charset="0"/>
              <a:buChar char="o"/>
            </a:pPr>
            <a:r>
              <a:rPr lang="en-US" altLang="x-none" dirty="0">
                <a:solidFill>
                  <a:srgbClr val="000000"/>
                </a:solidFill>
                <a:ea typeface="ＭＳ Ｐゴシック" charset="-128"/>
              </a:rPr>
              <a:t>runs </a:t>
            </a:r>
            <a:r>
              <a:rPr lang="en-US" altLang="x-none" dirty="0">
                <a:solidFill>
                  <a:srgbClr val="FF0000"/>
                </a:solidFill>
                <a:ea typeface="ＭＳ Ｐゴシック" charset="-128"/>
              </a:rPr>
              <a:t>origin</a:t>
            </a:r>
            <a:r>
              <a:rPr lang="en-US" altLang="x-none" dirty="0">
                <a:solidFill>
                  <a:srgbClr val="000000"/>
                </a:solidFill>
                <a:ea typeface="ＭＳ Ｐゴシック" charset="-128"/>
              </a:rPr>
              <a:t> server(s); but delegates heavy-weight content (e.g., images) to CDN</a:t>
            </a:r>
            <a:endParaRPr lang="en-US" altLang="x-none" dirty="0">
              <a:ea typeface="ＭＳ Ｐゴシック" charset="-128"/>
            </a:endParaRPr>
          </a:p>
          <a:p>
            <a:pPr>
              <a:buFont typeface="Wingdings" charset="2"/>
              <a:buChar char="q"/>
            </a:pPr>
            <a:r>
              <a:rPr lang="en-US" altLang="x-none" dirty="0">
                <a:ea typeface="ＭＳ Ｐゴシック" charset="-128"/>
              </a:rPr>
              <a:t>Akamai runs </a:t>
            </a:r>
          </a:p>
          <a:p>
            <a:pPr lvl="1">
              <a:buFont typeface="Courier New" charset="0"/>
              <a:buChar char="o"/>
            </a:pPr>
            <a:r>
              <a:rPr lang="en-US" altLang="x-none" dirty="0">
                <a:ea typeface="ＭＳ Ｐゴシック" charset="-128"/>
              </a:rPr>
              <a:t>(~240,000) </a:t>
            </a:r>
            <a:r>
              <a:rPr lang="en-US" altLang="x-none" dirty="0">
                <a:solidFill>
                  <a:srgbClr val="FF0000"/>
                </a:solidFill>
                <a:ea typeface="ＭＳ Ｐゴシック" charset="-128"/>
              </a:rPr>
              <a:t>edge</a:t>
            </a:r>
            <a:r>
              <a:rPr lang="en-US" altLang="x-none" dirty="0">
                <a:ea typeface="ＭＳ Ｐゴシック" charset="-128"/>
              </a:rPr>
              <a:t> servers for hosting content</a:t>
            </a:r>
          </a:p>
          <a:p>
            <a:pPr lvl="2"/>
            <a:r>
              <a:rPr lang="en-US" altLang="x-none" dirty="0">
                <a:ea typeface="ＭＳ Ｐゴシック" charset="-128"/>
              </a:rPr>
              <a:t>Deployment into 130 countries and 1600 networks</a:t>
            </a:r>
          </a:p>
          <a:p>
            <a:pPr lvl="2"/>
            <a:r>
              <a:rPr lang="en-US" dirty="0"/>
              <a:t>Claims 85% Internet users are within a single "network hop" of an Akamai CDN server.</a:t>
            </a:r>
            <a:endParaRPr lang="en-US" altLang="x-none" dirty="0">
              <a:ea typeface="ＭＳ Ｐゴシック" charset="-128"/>
            </a:endParaRPr>
          </a:p>
          <a:p>
            <a:pPr lvl="1">
              <a:lnSpc>
                <a:spcPct val="90000"/>
              </a:lnSpc>
              <a:buFont typeface="Courier New" charset="0"/>
              <a:buChar char="o"/>
            </a:pPr>
            <a:r>
              <a:rPr lang="en-US" altLang="x-none" dirty="0">
                <a:ea typeface="ＭＳ Ｐゴシック" charset="-128"/>
              </a:rPr>
              <a:t>customized </a:t>
            </a:r>
            <a:r>
              <a:rPr lang="en-US" altLang="x-none" dirty="0">
                <a:solidFill>
                  <a:srgbClr val="FF0000"/>
                </a:solidFill>
                <a:ea typeface="ＭＳ Ｐゴシック" charset="-128"/>
              </a:rPr>
              <a:t>DNS redirection servers</a:t>
            </a:r>
            <a:r>
              <a:rPr lang="en-US" altLang="x-none" dirty="0">
                <a:ea typeface="ＭＳ Ｐゴシック" charset="-128"/>
              </a:rPr>
              <a:t> to select edge servers based on</a:t>
            </a:r>
          </a:p>
          <a:p>
            <a:pPr lvl="2">
              <a:lnSpc>
                <a:spcPct val="90000"/>
              </a:lnSpc>
            </a:pPr>
            <a:r>
              <a:rPr lang="en-US" altLang="x-none" dirty="0">
                <a:ea typeface="ＭＳ Ｐゴシック" charset="-128"/>
              </a:rPr>
              <a:t>closeness to client browser, server load</a:t>
            </a:r>
          </a:p>
        </p:txBody>
      </p:sp>
      <p:sp>
        <p:nvSpPr>
          <p:cNvPr id="134148" name="Rectangle 1"/>
          <p:cNvSpPr>
            <a:spLocks noChangeArrowheads="1"/>
          </p:cNvSpPr>
          <p:nvPr/>
        </p:nvSpPr>
        <p:spPr bwMode="auto">
          <a:xfrm>
            <a:off x="304800" y="6373813"/>
            <a:ext cx="8077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i="1" dirty="0"/>
              <a:t>Source: https://</a:t>
            </a:r>
            <a:r>
              <a:rPr lang="en-US" altLang="x-none" sz="1600" i="1" dirty="0" err="1"/>
              <a:t>www.akamai.com</a:t>
            </a:r>
            <a:r>
              <a:rPr lang="en-US" altLang="x-none" sz="1600" i="1" dirty="0"/>
              <a:t>/us/</a:t>
            </a:r>
            <a:r>
              <a:rPr lang="en-US" altLang="x-none" sz="1600" i="1" dirty="0" err="1"/>
              <a:t>en</a:t>
            </a:r>
            <a:r>
              <a:rPr lang="en-US" altLang="x-none" sz="1600" i="1" dirty="0"/>
              <a:t>/about/facts-</a:t>
            </a:r>
            <a:r>
              <a:rPr lang="en-US" altLang="x-none" sz="1600" i="1" dirty="0" err="1"/>
              <a:t>figures.jsp</a:t>
            </a:r>
            <a:endParaRPr lang="en-US" altLang="x-none" sz="1600" i="1" dirty="0"/>
          </a:p>
        </p:txBody>
      </p:sp>
      <p:sp>
        <p:nvSpPr>
          <p:cNvPr id="2" name="Slide Number Placeholder 1">
            <a:extLst>
              <a:ext uri="{FF2B5EF4-FFF2-40B4-BE49-F238E27FC236}">
                <a16:creationId xmlns:a16="http://schemas.microsoft.com/office/drawing/2014/main" id="{E2921F18-C8EC-8648-94BE-B94789BFD0E8}"/>
              </a:ext>
            </a:extLst>
          </p:cNvPr>
          <p:cNvSpPr>
            <a:spLocks noGrp="1"/>
          </p:cNvSpPr>
          <p:nvPr>
            <p:ph type="sldNum" sz="quarter" idx="12"/>
          </p:nvPr>
        </p:nvSpPr>
        <p:spPr/>
        <p:txBody>
          <a:bodyPr/>
          <a:lstStyle/>
          <a:p>
            <a:fld id="{4233A062-1DAB-6544-B281-8FCB983AFCD2}" type="slidenum">
              <a:rPr lang="en-US" altLang="x-none" smtClean="0"/>
              <a:pPr/>
              <a:t>28</a:t>
            </a:fld>
            <a:endParaRPr lang="en-US" altLang="x-none"/>
          </a:p>
        </p:txBody>
      </p:sp>
    </p:spTree>
    <p:extLst>
      <p:ext uri="{BB962C8B-B14F-4D97-AF65-F5344CB8AC3E}">
        <p14:creationId xmlns:p14="http://schemas.microsoft.com/office/powerpoint/2010/main" val="68935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tLang="x-none" sz="3600">
                <a:ea typeface="ＭＳ Ｐゴシック" charset="-128"/>
              </a:rPr>
              <a:t>Linking to Akamai</a:t>
            </a:r>
          </a:p>
        </p:txBody>
      </p:sp>
      <p:sp>
        <p:nvSpPr>
          <p:cNvPr id="136194" name="Content Placeholder 2"/>
          <p:cNvSpPr>
            <a:spLocks noGrp="1"/>
          </p:cNvSpPr>
          <p:nvPr>
            <p:ph idx="1"/>
          </p:nvPr>
        </p:nvSpPr>
        <p:spPr>
          <a:xfrm>
            <a:off x="533400" y="1417638"/>
            <a:ext cx="8229600" cy="5111750"/>
          </a:xfrm>
        </p:spPr>
        <p:txBody>
          <a:bodyPr/>
          <a:lstStyle/>
          <a:p>
            <a:pPr>
              <a:buFont typeface="Wingdings" charset="2"/>
              <a:buChar char="q"/>
            </a:pPr>
            <a:r>
              <a:rPr lang="en-US" altLang="x-none" dirty="0">
                <a:ea typeface="ＭＳ Ｐゴシック" charset="-128"/>
              </a:rPr>
              <a:t>Originally, URL </a:t>
            </a:r>
            <a:r>
              <a:rPr lang="en-US" altLang="x-none" dirty="0" err="1">
                <a:ea typeface="ＭＳ Ｐゴシック" charset="-128"/>
              </a:rPr>
              <a:t>Akamaization</a:t>
            </a:r>
            <a:r>
              <a:rPr lang="en-US" altLang="x-none" dirty="0">
                <a:ea typeface="ＭＳ Ｐゴシック" charset="-128"/>
              </a:rPr>
              <a:t> of embedded content: e.g.,</a:t>
            </a:r>
          </a:p>
          <a:p>
            <a:pPr lvl="1">
              <a:lnSpc>
                <a:spcPct val="90000"/>
              </a:lnSpc>
              <a:buFont typeface="ZapfDingbats" charset="0"/>
              <a:buNone/>
            </a:pPr>
            <a:r>
              <a:rPr lang="en-US" altLang="x-none" sz="2000" dirty="0">
                <a:ea typeface="ＭＳ Ｐゴシック" charset="-128"/>
              </a:rPr>
              <a:t>&lt;IMG SRC= http://</a:t>
            </a:r>
            <a:r>
              <a:rPr lang="en-US" altLang="x-none" sz="2000" dirty="0" err="1">
                <a:ea typeface="ＭＳ Ｐゴシック" charset="-128"/>
              </a:rPr>
              <a:t>www.provider.com</a:t>
            </a:r>
            <a:r>
              <a:rPr lang="en-US" altLang="x-none" sz="2000" dirty="0">
                <a:ea typeface="ＭＳ Ｐゴシック" charset="-128"/>
              </a:rPr>
              <a:t>/</a:t>
            </a:r>
            <a:r>
              <a:rPr lang="en-US" altLang="x-none" sz="2000" dirty="0" err="1">
                <a:ea typeface="ＭＳ Ｐゴシック" charset="-128"/>
              </a:rPr>
              <a:t>image.gif</a:t>
            </a:r>
            <a:r>
              <a:rPr lang="en-US" altLang="x-none" sz="2000" dirty="0">
                <a:ea typeface="ＭＳ Ｐゴシック" charset="-128"/>
              </a:rPr>
              <a:t> &gt;</a:t>
            </a:r>
            <a:r>
              <a:rPr lang="en-US" altLang="x-none" dirty="0">
                <a:ea typeface="ＭＳ Ｐゴシック" charset="-128"/>
              </a:rPr>
              <a:t>   </a:t>
            </a:r>
            <a:br>
              <a:rPr lang="en-US" altLang="x-none" dirty="0">
                <a:ea typeface="ＭＳ Ｐゴシック" charset="-128"/>
              </a:rPr>
            </a:br>
            <a:r>
              <a:rPr lang="en-US" altLang="x-none" dirty="0">
                <a:ea typeface="ＭＳ Ｐゴシック" charset="-128"/>
              </a:rPr>
              <a:t>changed to</a:t>
            </a:r>
          </a:p>
          <a:p>
            <a:pPr>
              <a:lnSpc>
                <a:spcPct val="90000"/>
              </a:lnSpc>
              <a:buFont typeface="Wingdings" charset="2"/>
              <a:buNone/>
            </a:pPr>
            <a:r>
              <a:rPr lang="en-US" altLang="x-none" dirty="0">
                <a:ea typeface="ＭＳ Ｐゴシック" charset="-128"/>
              </a:rPr>
              <a:t>    </a:t>
            </a:r>
            <a:r>
              <a:rPr lang="en-US" altLang="x-none" sz="2000" dirty="0">
                <a:ea typeface="ＭＳ Ｐゴシック" charset="-128"/>
              </a:rPr>
              <a:t>&lt;IMG SRC = http://a661. </a:t>
            </a:r>
            <a:r>
              <a:rPr lang="en-US" altLang="x-none" sz="2000" dirty="0" err="1">
                <a:ea typeface="ＭＳ Ｐゴシック" charset="-128"/>
              </a:rPr>
              <a:t>g.akamai.net</a:t>
            </a:r>
            <a:r>
              <a:rPr lang="en-US" altLang="x-none" sz="2000" dirty="0">
                <a:ea typeface="ＭＳ Ｐゴシック" charset="-128"/>
              </a:rPr>
              <a:t>/hash/</a:t>
            </a:r>
            <a:r>
              <a:rPr lang="en-US" altLang="x-none" sz="2000" dirty="0" err="1">
                <a:ea typeface="ＭＳ Ｐゴシック" charset="-128"/>
              </a:rPr>
              <a:t>image.gif</a:t>
            </a:r>
            <a:r>
              <a:rPr lang="en-US" altLang="x-none" sz="2000" dirty="0">
                <a:ea typeface="ＭＳ Ｐゴシック" charset="-128"/>
              </a:rPr>
              <a:t>&gt;</a:t>
            </a:r>
          </a:p>
          <a:p>
            <a:pPr>
              <a:buFont typeface="Wingdings" charset="2"/>
              <a:buChar char="q"/>
            </a:pPr>
            <a:endParaRPr lang="en-US" altLang="x-none" dirty="0">
              <a:ea typeface="ＭＳ Ｐゴシック" charset="-128"/>
            </a:endParaRPr>
          </a:p>
          <a:p>
            <a:pPr>
              <a:buFont typeface="Wingdings" charset="2"/>
              <a:buChar char="q"/>
            </a:pPr>
            <a:r>
              <a:rPr lang="en-US" altLang="x-none" dirty="0">
                <a:ea typeface="ＭＳ Ｐゴシック" charset="-128"/>
              </a:rPr>
              <a:t>URL </a:t>
            </a:r>
            <a:r>
              <a:rPr lang="en-US" altLang="x-none" dirty="0" err="1">
                <a:ea typeface="ＭＳ Ｐゴシック" charset="-128"/>
              </a:rPr>
              <a:t>Akamaization</a:t>
            </a:r>
            <a:r>
              <a:rPr lang="en-US" altLang="x-none" dirty="0">
                <a:ea typeface="ＭＳ Ｐゴシック" charset="-128"/>
              </a:rPr>
              <a:t> is becoming obsolete and supported mostly for legacy reasons</a:t>
            </a:r>
          </a:p>
        </p:txBody>
      </p:sp>
      <p:sp>
        <p:nvSpPr>
          <p:cNvPr id="136196" name="Rectangle 4"/>
          <p:cNvSpPr>
            <a:spLocks noChangeArrowheads="1"/>
          </p:cNvSpPr>
          <p:nvPr/>
        </p:nvSpPr>
        <p:spPr bwMode="auto">
          <a:xfrm>
            <a:off x="914400" y="35925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solidFill>
                  <a:srgbClr val="000000"/>
                </a:solidFill>
              </a:rPr>
              <a:t>Note that this DNS redirection unit is per customer, not individual files.</a:t>
            </a:r>
          </a:p>
        </p:txBody>
      </p:sp>
      <p:sp>
        <p:nvSpPr>
          <p:cNvPr id="2" name="Slide Number Placeholder 1">
            <a:extLst>
              <a:ext uri="{FF2B5EF4-FFF2-40B4-BE49-F238E27FC236}">
                <a16:creationId xmlns:a16="http://schemas.microsoft.com/office/drawing/2014/main" id="{E6399B3C-74EF-B547-860D-208C0715D600}"/>
              </a:ext>
            </a:extLst>
          </p:cNvPr>
          <p:cNvSpPr>
            <a:spLocks noGrp="1"/>
          </p:cNvSpPr>
          <p:nvPr>
            <p:ph type="sldNum" sz="quarter" idx="12"/>
          </p:nvPr>
        </p:nvSpPr>
        <p:spPr/>
        <p:txBody>
          <a:bodyPr/>
          <a:lstStyle/>
          <a:p>
            <a:fld id="{4233A062-1DAB-6544-B281-8FCB983AFCD2}" type="slidenum">
              <a:rPr lang="en-US" altLang="x-none" smtClean="0"/>
              <a:pPr/>
              <a:t>29</a:t>
            </a:fld>
            <a:endParaRPr lang="en-US" altLang="x-none"/>
          </a:p>
        </p:txBody>
      </p:sp>
    </p:spTree>
    <p:extLst>
      <p:ext uri="{BB962C8B-B14F-4D97-AF65-F5344CB8AC3E}">
        <p14:creationId xmlns:p14="http://schemas.microsoft.com/office/powerpoint/2010/main" val="257871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r>
              <a:rPr lang="en-US" altLang="x-none" sz="3600">
                <a:ea typeface="ＭＳ Ｐゴシック" charset="-128"/>
              </a:rPr>
              <a:t>Admin</a:t>
            </a:r>
          </a:p>
        </p:txBody>
      </p:sp>
      <p:sp>
        <p:nvSpPr>
          <p:cNvPr id="84994" name="Content Placeholder 2"/>
          <p:cNvSpPr>
            <a:spLocks noGrp="1"/>
          </p:cNvSpPr>
          <p:nvPr>
            <p:ph idx="1"/>
          </p:nvPr>
        </p:nvSpPr>
        <p:spPr>
          <a:xfrm>
            <a:off x="533400" y="1524000"/>
            <a:ext cx="7772400" cy="4648200"/>
          </a:xfrm>
        </p:spPr>
        <p:txBody>
          <a:bodyPr/>
          <a:lstStyle/>
          <a:p>
            <a:pPr>
              <a:buFont typeface="Wingdings" pitchFamily="2" charset="2"/>
              <a:buChar char="q"/>
            </a:pPr>
            <a:r>
              <a:rPr lang="en-US" altLang="zh-CN" dirty="0">
                <a:ea typeface="ＭＳ Ｐゴシック" charset="-128"/>
              </a:rPr>
              <a:t>Lab</a:t>
            </a:r>
            <a:r>
              <a:rPr lang="zh-CN" altLang="en-US" dirty="0">
                <a:ea typeface="ＭＳ Ｐゴシック" charset="-128"/>
              </a:rPr>
              <a:t> </a:t>
            </a:r>
            <a:r>
              <a:rPr lang="en-US" altLang="zh-CN" dirty="0">
                <a:ea typeface="ＭＳ Ｐゴシック" charset="-128"/>
              </a:rPr>
              <a:t>assignment</a:t>
            </a:r>
            <a:r>
              <a:rPr lang="zh-CN" altLang="en-US" dirty="0">
                <a:ea typeface="ＭＳ Ｐゴシック" charset="-128"/>
              </a:rPr>
              <a:t> </a:t>
            </a:r>
            <a:r>
              <a:rPr lang="en-US" altLang="zh-CN" dirty="0">
                <a:ea typeface="ＭＳ Ｐゴシック" charset="-128"/>
              </a:rPr>
              <a:t>two</a:t>
            </a:r>
            <a:r>
              <a:rPr lang="zh-CN" altLang="en-US" dirty="0">
                <a:ea typeface="ＭＳ Ｐゴシック" charset="-128"/>
              </a:rPr>
              <a:t> </a:t>
            </a: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today</a:t>
            </a:r>
            <a:endParaRPr lang="en-US" altLang="x-none" dirty="0">
              <a:ea typeface="ＭＳ Ｐゴシック" charset="-128"/>
            </a:endParaRPr>
          </a:p>
          <a:p>
            <a:pPr>
              <a:buFont typeface="Wingdings" pitchFamily="2" charset="2"/>
              <a:buChar char="q"/>
            </a:pPr>
            <a:r>
              <a:rPr lang="en-US" altLang="x-none" dirty="0">
                <a:ea typeface="ＭＳ Ｐゴシック" charset="-128"/>
              </a:rPr>
              <a:t>Lab</a:t>
            </a:r>
            <a:r>
              <a:rPr lang="zh-CN" altLang="en-US" dirty="0">
                <a:ea typeface="ＭＳ Ｐゴシック" charset="-128"/>
              </a:rPr>
              <a:t> </a:t>
            </a:r>
            <a:r>
              <a:rPr lang="en-US" altLang="zh-CN" dirty="0">
                <a:ea typeface="ＭＳ Ｐゴシック" charset="-128"/>
              </a:rPr>
              <a:t>a</a:t>
            </a:r>
            <a:r>
              <a:rPr lang="en-US" altLang="x-none" dirty="0">
                <a:ea typeface="ＭＳ Ｐゴシック" charset="-128"/>
              </a:rPr>
              <a:t>ssignment three poste</a:t>
            </a:r>
            <a:r>
              <a:rPr lang="en-US" altLang="zh-CN" dirty="0">
                <a:ea typeface="ＭＳ Ｐゴシック" charset="-128"/>
              </a:rPr>
              <a:t>d</a:t>
            </a:r>
            <a:r>
              <a:rPr lang="zh-CN" altLang="en-US" dirty="0">
                <a:ea typeface="ＭＳ Ｐゴシック" charset="-128"/>
              </a:rPr>
              <a:t> </a:t>
            </a:r>
            <a:r>
              <a:rPr lang="en-US" altLang="zh-CN" dirty="0">
                <a:ea typeface="ＭＳ Ｐゴシック" charset="-128"/>
              </a:rPr>
              <a:t>today</a:t>
            </a:r>
          </a:p>
          <a:p>
            <a:pPr lvl="1">
              <a:buFont typeface="Courier New" panose="02070309020205020404" pitchFamily="49" charset="0"/>
              <a:buChar char="o"/>
            </a:pPr>
            <a:r>
              <a:rPr lang="en-US" altLang="zh-CN" dirty="0">
                <a:ea typeface="ＭＳ Ｐゴシック" charset="-128"/>
              </a:rPr>
              <a:t>Due</a:t>
            </a:r>
            <a:r>
              <a:rPr lang="zh-CN" altLang="en-US" dirty="0">
                <a:ea typeface="ＭＳ Ｐゴシック" charset="-128"/>
              </a:rPr>
              <a:t> </a:t>
            </a:r>
            <a:r>
              <a:rPr lang="en-US" altLang="zh-CN" dirty="0">
                <a:ea typeface="ＭＳ Ｐゴシック" charset="-128"/>
              </a:rPr>
              <a:t>on</a:t>
            </a:r>
            <a:r>
              <a:rPr lang="zh-CN" altLang="en-US" dirty="0">
                <a:ea typeface="ＭＳ Ｐゴシック" charset="-128"/>
              </a:rPr>
              <a:t> </a:t>
            </a:r>
            <a:r>
              <a:rPr lang="en-US" altLang="zh-CN" dirty="0">
                <a:ea typeface="ＭＳ Ｐゴシック" charset="-128"/>
              </a:rPr>
              <a:t>Nov.</a:t>
            </a:r>
            <a:r>
              <a:rPr lang="zh-CN" altLang="en-US" dirty="0">
                <a:ea typeface="ＭＳ Ｐゴシック" charset="-128"/>
              </a:rPr>
              <a:t> </a:t>
            </a:r>
            <a:r>
              <a:rPr lang="en-US" altLang="zh-CN" dirty="0">
                <a:ea typeface="ＭＳ Ｐゴシック" charset="-128"/>
              </a:rPr>
              <a:t>8th</a:t>
            </a:r>
            <a:endParaRPr lang="en-US" altLang="x-none" dirty="0">
              <a:ea typeface="ＭＳ Ｐゴシック" charset="-128"/>
            </a:endParaRPr>
          </a:p>
        </p:txBody>
      </p:sp>
      <p:sp>
        <p:nvSpPr>
          <p:cNvPr id="84995" name="Slide Number Placeholder 3"/>
          <p:cNvSpPr>
            <a:spLocks noGrp="1"/>
          </p:cNvSpPr>
          <p:nvPr>
            <p:ph type="sldNum" sz="quarter" idx="12"/>
          </p:nvPr>
        </p:nvSpPr>
        <p:spPr>
          <a:xfrm>
            <a:off x="5111750" y="6324600"/>
            <a:ext cx="3956050" cy="45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D54B909-C241-F842-BC7D-CEEC38D9C957}" type="slidenum">
              <a:rPr lang="en-US" altLang="x-none" sz="1400">
                <a:solidFill>
                  <a:srgbClr val="000000"/>
                </a:solidFill>
                <a:latin typeface="Comic Sans MS" charset="0"/>
              </a:rPr>
              <a:pPr eaLnBrk="1" hangingPunct="1"/>
              <a:t>3</a:t>
            </a:fld>
            <a:endParaRPr lang="en-US" altLang="x-none" sz="1400">
              <a:solidFill>
                <a:srgbClr val="000000"/>
              </a:solidFill>
              <a:latin typeface="Comic Sans MS"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tLang="x-none" dirty="0">
                <a:ea typeface="ＭＳ Ｐゴシック" charset="-128"/>
              </a:rPr>
              <a:t>Exercise</a:t>
            </a:r>
          </a:p>
        </p:txBody>
      </p:sp>
      <p:sp>
        <p:nvSpPr>
          <p:cNvPr id="140290" name="Content Placeholder 2"/>
          <p:cNvSpPr>
            <a:spLocks noGrp="1"/>
          </p:cNvSpPr>
          <p:nvPr>
            <p:ph idx="1"/>
          </p:nvPr>
        </p:nvSpPr>
        <p:spPr/>
        <p:txBody>
          <a:bodyPr/>
          <a:lstStyle/>
          <a:p>
            <a:pPr>
              <a:buFont typeface="Wingdings" charset="2"/>
              <a:buChar char="q"/>
            </a:pPr>
            <a:r>
              <a:rPr lang="en-US" altLang="x-none" dirty="0">
                <a:ea typeface="ＭＳ Ｐゴシック" charset="-128"/>
              </a:rPr>
              <a:t>Check any web page of </a:t>
            </a:r>
            <a:r>
              <a:rPr lang="en-US" altLang="zh-CN" dirty="0" err="1">
                <a:ea typeface="ＭＳ Ｐゴシック" charset="-128"/>
              </a:rPr>
              <a:t>nba.com</a:t>
            </a:r>
            <a:r>
              <a:rPr lang="en-US" altLang="x-none" dirty="0">
                <a:ea typeface="ＭＳ Ｐゴシック" charset="-128"/>
              </a:rPr>
              <a:t> and find a page with an image</a:t>
            </a:r>
          </a:p>
          <a:p>
            <a:pPr>
              <a:buFont typeface="Wingdings" charset="2"/>
              <a:buChar char="q"/>
            </a:pPr>
            <a:r>
              <a:rPr lang="en-US" altLang="x-none" dirty="0">
                <a:ea typeface="ＭＳ Ｐゴシック" charset="-128"/>
              </a:rPr>
              <a:t>Find the URL</a:t>
            </a:r>
          </a:p>
          <a:p>
            <a:pPr>
              <a:buFont typeface="Wingdings" charset="2"/>
              <a:buChar char="q"/>
            </a:pPr>
            <a:r>
              <a:rPr lang="en-US" altLang="x-none" dirty="0">
                <a:ea typeface="ＭＳ Ｐゴシック" charset="-128"/>
              </a:rPr>
              <a:t>Use </a:t>
            </a:r>
            <a:br>
              <a:rPr lang="en-US" altLang="x-none" dirty="0">
                <a:ea typeface="ＭＳ Ｐゴシック" charset="-128"/>
              </a:rPr>
            </a:br>
            <a:r>
              <a:rPr lang="en-US" altLang="x-none" dirty="0">
                <a:latin typeface="Courier New" charset="0"/>
                <a:ea typeface="ＭＳ Ｐゴシック" charset="-128"/>
              </a:rPr>
              <a:t>%dig </a:t>
            </a:r>
            <a:r>
              <a:rPr lang="en-US" altLang="zh-CN" dirty="0">
                <a:latin typeface="Courier New" charset="0"/>
                <a:ea typeface="ＭＳ Ｐゴシック" charset="-128"/>
              </a:rPr>
              <a:t>[</a:t>
            </a:r>
            <a:r>
              <a:rPr lang="en-US" altLang="x-none" dirty="0">
                <a:latin typeface="Courier New" charset="0"/>
                <a:ea typeface="ＭＳ Ｐゴシック" charset="-128"/>
              </a:rPr>
              <a:t>+trace</a:t>
            </a:r>
            <a:r>
              <a:rPr lang="en-US" altLang="zh-CN" dirty="0">
                <a:latin typeface="Courier New" charset="0"/>
                <a:ea typeface="ＭＳ Ｐゴシック" charset="-128"/>
              </a:rPr>
              <a:t>]</a:t>
            </a:r>
            <a:br>
              <a:rPr lang="en-US" altLang="x-none" dirty="0">
                <a:ea typeface="ＭＳ Ｐゴシック" charset="-128"/>
              </a:rPr>
            </a:br>
            <a:r>
              <a:rPr lang="en-US" altLang="x-none" dirty="0">
                <a:ea typeface="ＭＳ Ｐゴシック" charset="-128"/>
              </a:rPr>
              <a:t>to see DNS load direction</a:t>
            </a:r>
          </a:p>
        </p:txBody>
      </p:sp>
      <p:sp>
        <p:nvSpPr>
          <p:cNvPr id="2" name="TextBox 1">
            <a:extLst>
              <a:ext uri="{FF2B5EF4-FFF2-40B4-BE49-F238E27FC236}">
                <a16:creationId xmlns:a16="http://schemas.microsoft.com/office/drawing/2014/main" id="{F6DCCC8B-F859-BF48-B3D2-2FD0B610DDF3}"/>
              </a:ext>
            </a:extLst>
          </p:cNvPr>
          <p:cNvSpPr txBox="1"/>
          <p:nvPr/>
        </p:nvSpPr>
        <p:spPr>
          <a:xfrm>
            <a:off x="914400" y="4876800"/>
            <a:ext cx="6553200" cy="1200329"/>
          </a:xfrm>
          <a:prstGeom prst="rect">
            <a:avLst/>
          </a:prstGeom>
          <a:noFill/>
        </p:spPr>
        <p:txBody>
          <a:bodyPr wrap="square" rtlCol="0">
            <a:spAutoFit/>
          </a:bodyPr>
          <a:lstStyle/>
          <a:p>
            <a:r>
              <a:rPr lang="en-US" dirty="0"/>
              <a:t>https://</a:t>
            </a:r>
            <a:r>
              <a:rPr lang="en-US" dirty="0" err="1"/>
              <a:t>www.nba.com</a:t>
            </a:r>
            <a:r>
              <a:rPr lang="en-US" dirty="0"/>
              <a:t>/news/reports-lakers-extend-gm-rob-pelinka-through-2025-26-season</a:t>
            </a:r>
          </a:p>
        </p:txBody>
      </p:sp>
      <p:sp>
        <p:nvSpPr>
          <p:cNvPr id="3" name="Slide Number Placeholder 2">
            <a:extLst>
              <a:ext uri="{FF2B5EF4-FFF2-40B4-BE49-F238E27FC236}">
                <a16:creationId xmlns:a16="http://schemas.microsoft.com/office/drawing/2014/main" id="{D08E06D9-1C6A-BB4E-85EE-DB0B12C9CFD0}"/>
              </a:ext>
            </a:extLst>
          </p:cNvPr>
          <p:cNvSpPr>
            <a:spLocks noGrp="1"/>
          </p:cNvSpPr>
          <p:nvPr>
            <p:ph type="sldNum" sz="quarter" idx="12"/>
          </p:nvPr>
        </p:nvSpPr>
        <p:spPr/>
        <p:txBody>
          <a:bodyPr/>
          <a:lstStyle/>
          <a:p>
            <a:fld id="{4233A062-1DAB-6544-B281-8FCB983AFCD2}" type="slidenum">
              <a:rPr lang="en-US" altLang="x-none" smtClean="0"/>
              <a:pPr/>
              <a:t>30</a:t>
            </a:fld>
            <a:endParaRPr lang="en-US" altLang="x-none"/>
          </a:p>
        </p:txBody>
      </p:sp>
    </p:spTree>
    <p:extLst>
      <p:ext uri="{BB962C8B-B14F-4D97-AF65-F5344CB8AC3E}">
        <p14:creationId xmlns:p14="http://schemas.microsoft.com/office/powerpoint/2010/main" val="2701194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Recap: CNAME based DNS Name</a:t>
            </a:r>
          </a:p>
        </p:txBody>
      </p:sp>
      <p:sp>
        <p:nvSpPr>
          <p:cNvPr id="3" name="Content Placeholder 2"/>
          <p:cNvSpPr>
            <a:spLocks noGrp="1"/>
          </p:cNvSpPr>
          <p:nvPr>
            <p:ph idx="1"/>
          </p:nvPr>
        </p:nvSpPr>
        <p:spPr/>
        <p:txBody>
          <a:bodyPr/>
          <a:lstStyle/>
          <a:p>
            <a:pPr>
              <a:buFont typeface="Wingdings" pitchFamily="2" charset="2"/>
              <a:buChar char="q"/>
            </a:pPr>
            <a:r>
              <a:rPr lang="en-US" dirty="0"/>
              <a:t>Typical design</a:t>
            </a:r>
          </a:p>
          <a:p>
            <a:pPr lvl="1">
              <a:buFont typeface="Courier New" panose="02070309020205020404" pitchFamily="49" charset="0"/>
              <a:buChar char="o"/>
            </a:pPr>
            <a:r>
              <a:rPr lang="en-US" dirty="0"/>
              <a:t>Use </a:t>
            </a:r>
            <a:r>
              <a:rPr lang="en-US" dirty="0" err="1"/>
              <a:t>cname</a:t>
            </a:r>
            <a:r>
              <a:rPr lang="en-US" dirty="0"/>
              <a:t> to create aliases, e.g.,</a:t>
            </a:r>
            <a:br>
              <a:rPr lang="en-US" dirty="0"/>
            </a:br>
            <a:r>
              <a:rPr lang="en-US" dirty="0"/>
              <a:t>https://</a:t>
            </a:r>
            <a:r>
              <a:rPr lang="en-US" dirty="0" err="1">
                <a:solidFill>
                  <a:srgbClr val="FF0000"/>
                </a:solidFill>
              </a:rPr>
              <a:t>cdn.nba.com</a:t>
            </a:r>
            <a:r>
              <a:rPr lang="en-US" dirty="0"/>
              <a:t>/manage/2021/08/GettyImages-1234610091-scaled-e1665274852371-1568x882.jpg</a:t>
            </a:r>
          </a:p>
          <a:p>
            <a:pPr lvl="1">
              <a:buFont typeface="Courier New" panose="02070309020205020404" pitchFamily="49" charset="0"/>
              <a:buChar char="o"/>
            </a:pPr>
            <a:r>
              <a:rPr lang="en-US" dirty="0" err="1"/>
              <a:t>cname</a:t>
            </a:r>
            <a:r>
              <a:rPr lang="en-US" dirty="0"/>
              <a:t>: e8017.dscb.akamaiedge.net</a:t>
            </a:r>
          </a:p>
          <a:p>
            <a:pPr lvl="2"/>
            <a:r>
              <a:rPr lang="en-US" dirty="0"/>
              <a:t>why two levels in the name?</a:t>
            </a:r>
          </a:p>
          <a:p>
            <a:pPr lvl="1"/>
            <a:endParaRPr lang="en-US" dirty="0"/>
          </a:p>
        </p:txBody>
      </p:sp>
      <p:sp>
        <p:nvSpPr>
          <p:cNvPr id="5" name="Slide Number Placeholder 4">
            <a:extLst>
              <a:ext uri="{FF2B5EF4-FFF2-40B4-BE49-F238E27FC236}">
                <a16:creationId xmlns:a16="http://schemas.microsoft.com/office/drawing/2014/main" id="{ABAF1D6E-5229-8646-881A-35069826489D}"/>
              </a:ext>
            </a:extLst>
          </p:cNvPr>
          <p:cNvSpPr>
            <a:spLocks noGrp="1"/>
          </p:cNvSpPr>
          <p:nvPr>
            <p:ph type="sldNum" sz="quarter" idx="12"/>
          </p:nvPr>
        </p:nvSpPr>
        <p:spPr/>
        <p:txBody>
          <a:bodyPr/>
          <a:lstStyle/>
          <a:p>
            <a:fld id="{4233A062-1DAB-6544-B281-8FCB983AFCD2}" type="slidenum">
              <a:rPr lang="en-US" altLang="x-none" smtClean="0"/>
              <a:pPr/>
              <a:t>31</a:t>
            </a:fld>
            <a:endParaRPr lang="en-US" altLang="x-none"/>
          </a:p>
        </p:txBody>
      </p:sp>
    </p:spTree>
    <p:extLst>
      <p:ext uri="{BB962C8B-B14F-4D97-AF65-F5344CB8AC3E}">
        <p14:creationId xmlns:p14="http://schemas.microsoft.com/office/powerpoint/2010/main" val="341040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a:lstStyle/>
          <a:p>
            <a:r>
              <a:rPr lang="en-US" sz="3200">
                <a:latin typeface="Comic Sans MS" charset="0"/>
              </a:rPr>
              <a:t>Two-Level Direction</a:t>
            </a:r>
          </a:p>
        </p:txBody>
      </p:sp>
      <p:sp>
        <p:nvSpPr>
          <p:cNvPr id="126978" name="Slide Number Placeholder 3"/>
          <p:cNvSpPr>
            <a:spLocks noGrp="1"/>
          </p:cNvSpPr>
          <p:nvPr>
            <p:ph type="sldNum" sz="quarter" idx="11"/>
          </p:nvPr>
        </p:nvSpPr>
        <p:spPr>
          <a:xfrm>
            <a:off x="8686800" y="6400800"/>
            <a:ext cx="4572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CCD8AB-F599-8845-9300-DC6AB6233F77}" type="slidenum">
              <a:rPr lang="en-US" sz="1400">
                <a:solidFill>
                  <a:srgbClr val="000000"/>
                </a:solidFill>
                <a:latin typeface="Comic Sans MS" charset="0"/>
              </a:rPr>
              <a:pPr eaLnBrk="1" hangingPunct="1"/>
              <a:t>32</a:t>
            </a:fld>
            <a:endParaRPr lang="en-US" sz="1400">
              <a:solidFill>
                <a:srgbClr val="000000"/>
              </a:solidFill>
              <a:latin typeface="Comic Sans MS" charset="0"/>
            </a:endParaRPr>
          </a:p>
        </p:txBody>
      </p:sp>
      <p:pic>
        <p:nvPicPr>
          <p:cNvPr id="12697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600200"/>
            <a:ext cx="2362200" cy="2362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6980" name="Rectangle 2"/>
          <p:cNvSpPr>
            <a:spLocks noChangeArrowheads="1"/>
          </p:cNvSpPr>
          <p:nvPr/>
        </p:nvSpPr>
        <p:spPr bwMode="auto">
          <a:xfrm>
            <a:off x="0" y="4114800"/>
            <a:ext cx="53340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342900" indent="-342900">
              <a:buFont typeface="Arial"/>
              <a:buChar char="•"/>
            </a:pPr>
            <a:r>
              <a:rPr lang="en-US" sz="2000" dirty="0">
                <a:solidFill>
                  <a:srgbClr val="000000"/>
                </a:solidFill>
                <a:latin typeface="Comic Sans MS" charset="0"/>
              </a:rPr>
              <a:t>high-level DNS determines </a:t>
            </a:r>
            <a:br>
              <a:rPr lang="en-US" sz="2000" dirty="0">
                <a:solidFill>
                  <a:srgbClr val="000000"/>
                </a:solidFill>
                <a:latin typeface="Comic Sans MS" charset="0"/>
              </a:rPr>
            </a:br>
            <a:r>
              <a:rPr lang="en-US" sz="2000" dirty="0">
                <a:solidFill>
                  <a:srgbClr val="000000"/>
                </a:solidFill>
                <a:latin typeface="Comic Sans MS" charset="0"/>
              </a:rPr>
              <a:t>proximity, directs to low-level DNS;</a:t>
            </a:r>
          </a:p>
          <a:p>
            <a:pPr marL="342900" indent="-342900">
              <a:buFont typeface="Arial"/>
              <a:buChar char="•"/>
            </a:pPr>
            <a:endParaRPr lang="en-US" sz="2000" dirty="0">
              <a:solidFill>
                <a:srgbClr val="000000"/>
              </a:solidFill>
              <a:latin typeface="Comic Sans MS" charset="0"/>
            </a:endParaRPr>
          </a:p>
          <a:p>
            <a:pPr marL="342900" indent="-342900">
              <a:buFont typeface="Arial"/>
              <a:buChar char="•"/>
            </a:pPr>
            <a:endParaRPr lang="en-US" sz="2000" dirty="0">
              <a:solidFill>
                <a:srgbClr val="000000"/>
              </a:solidFill>
              <a:latin typeface="Comic Sans MS" charset="0"/>
            </a:endParaRPr>
          </a:p>
          <a:p>
            <a:pPr marL="342900" indent="-342900">
              <a:buFont typeface="Arial"/>
              <a:buChar char="•"/>
            </a:pPr>
            <a:r>
              <a:rPr lang="en-US" sz="2000" dirty="0">
                <a:solidFill>
                  <a:srgbClr val="000000"/>
                </a:solidFill>
                <a:latin typeface="Comic Sans MS" charset="0"/>
              </a:rPr>
              <a:t>low-level DNS: who manages a </a:t>
            </a:r>
            <a:br>
              <a:rPr lang="en-US" sz="2000" dirty="0">
                <a:solidFill>
                  <a:srgbClr val="000000"/>
                </a:solidFill>
                <a:latin typeface="Comic Sans MS" charset="0"/>
              </a:rPr>
            </a:br>
            <a:r>
              <a:rPr lang="en-US" sz="2000" dirty="0">
                <a:solidFill>
                  <a:srgbClr val="000000"/>
                </a:solidFill>
                <a:latin typeface="Comic Sans MS" charset="0"/>
              </a:rPr>
              <a:t>close-by cluster of servers with different IP addresses</a:t>
            </a:r>
            <a:endParaRPr lang="en-US" sz="2000" dirty="0">
              <a:solidFill>
                <a:srgbClr val="000000"/>
              </a:solidFill>
            </a:endParaRPr>
          </a:p>
        </p:txBody>
      </p:sp>
      <p:sp>
        <p:nvSpPr>
          <p:cNvPr id="2" name="Rectangle 1"/>
          <p:cNvSpPr/>
          <p:nvPr/>
        </p:nvSpPr>
        <p:spPr>
          <a:xfrm>
            <a:off x="4809824" y="4080382"/>
            <a:ext cx="3661580" cy="1015663"/>
          </a:xfrm>
          <a:prstGeom prst="rect">
            <a:avLst/>
          </a:prstGeom>
        </p:spPr>
        <p:txBody>
          <a:bodyPr wrap="none">
            <a:spAutoFit/>
          </a:bodyPr>
          <a:lstStyle/>
          <a:p>
            <a:r>
              <a:rPr lang="en-US" sz="2000" dirty="0"/>
              <a:t>Input: </a:t>
            </a:r>
            <a:r>
              <a:rPr lang="en-US" sz="2000" dirty="0" err="1"/>
              <a:t>dsc</a:t>
            </a:r>
            <a:r>
              <a:rPr lang="en-US" altLang="zh-CN" sz="2000" dirty="0" err="1"/>
              <a:t>b</a:t>
            </a:r>
            <a:r>
              <a:rPr lang="en-US" sz="2000" dirty="0" err="1"/>
              <a:t>.akamaiedge.net</a:t>
            </a:r>
            <a:r>
              <a:rPr lang="en-US" sz="2000" dirty="0"/>
              <a:t> &amp;</a:t>
            </a:r>
            <a:br>
              <a:rPr lang="en-US" sz="2000" dirty="0"/>
            </a:br>
            <a:r>
              <a:rPr lang="en-US" sz="2000" dirty="0"/>
              <a:t>and client IP, </a:t>
            </a:r>
          </a:p>
          <a:p>
            <a:r>
              <a:rPr lang="en-US" sz="2000" dirty="0"/>
              <a:t>Output: region (low-level) DNS</a:t>
            </a:r>
          </a:p>
        </p:txBody>
      </p:sp>
      <p:sp>
        <p:nvSpPr>
          <p:cNvPr id="7" name="Rectangle 6"/>
          <p:cNvSpPr/>
          <p:nvPr/>
        </p:nvSpPr>
        <p:spPr>
          <a:xfrm>
            <a:off x="4650949" y="5385137"/>
            <a:ext cx="4427815" cy="1015663"/>
          </a:xfrm>
          <a:prstGeom prst="rect">
            <a:avLst/>
          </a:prstGeom>
        </p:spPr>
        <p:txBody>
          <a:bodyPr wrap="none">
            <a:spAutoFit/>
          </a:bodyPr>
          <a:lstStyle/>
          <a:p>
            <a:r>
              <a:rPr lang="en-US" sz="2000" dirty="0"/>
              <a:t>Input:  e</a:t>
            </a:r>
            <a:r>
              <a:rPr lang="en-US" altLang="zh-CN" sz="2000" dirty="0"/>
              <a:t>8017</a:t>
            </a:r>
            <a:r>
              <a:rPr lang="en-US" sz="2000" dirty="0"/>
              <a:t>.dsc</a:t>
            </a:r>
            <a:r>
              <a:rPr lang="en-US" altLang="zh-CN" sz="2000" dirty="0"/>
              <a:t>b</a:t>
            </a:r>
            <a:r>
              <a:rPr lang="en-US" sz="2000" dirty="0"/>
              <a:t>.akamaiedge.net &amp;</a:t>
            </a:r>
            <a:br>
              <a:rPr lang="en-US" sz="2000" dirty="0"/>
            </a:br>
            <a:r>
              <a:rPr lang="en-US" sz="2000" dirty="0"/>
              <a:t>and client IP</a:t>
            </a:r>
          </a:p>
          <a:p>
            <a:r>
              <a:rPr lang="en-US" sz="2000" dirty="0"/>
              <a:t>Output: specific servers</a:t>
            </a:r>
          </a:p>
        </p:txBody>
      </p:sp>
    </p:spTree>
    <p:extLst>
      <p:ext uri="{BB962C8B-B14F-4D97-AF65-F5344CB8AC3E}">
        <p14:creationId xmlns:p14="http://schemas.microsoft.com/office/powerpoint/2010/main" val="2533154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Comic Sans MS" charset="0"/>
              </a:rPr>
              <a:t>Akamai Load Direction</a:t>
            </a:r>
          </a:p>
        </p:txBody>
      </p:sp>
      <p:pic>
        <p:nvPicPr>
          <p:cNvPr id="1249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552575"/>
            <a:ext cx="6581775" cy="500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4932" name="Rectangle 4"/>
          <p:cNvSpPr>
            <a:spLocks noChangeArrowheads="1"/>
          </p:cNvSpPr>
          <p:nvPr/>
        </p:nvSpPr>
        <p:spPr bwMode="auto">
          <a:xfrm>
            <a:off x="6477000" y="5410200"/>
            <a:ext cx="26670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600">
                <a:solidFill>
                  <a:srgbClr val="000000"/>
                </a:solidFill>
                <a:latin typeface="Comic Sans MS" charset="0"/>
              </a:rPr>
              <a:t>If the directed edge </a:t>
            </a:r>
            <a:br>
              <a:rPr lang="en-US" sz="1600">
                <a:solidFill>
                  <a:srgbClr val="000000"/>
                </a:solidFill>
                <a:latin typeface="Comic Sans MS" charset="0"/>
              </a:rPr>
            </a:br>
            <a:r>
              <a:rPr lang="en-US" sz="1600">
                <a:solidFill>
                  <a:srgbClr val="000000"/>
                </a:solidFill>
                <a:latin typeface="Comic Sans MS" charset="0"/>
              </a:rPr>
              <a:t>server does not have </a:t>
            </a:r>
            <a:br>
              <a:rPr lang="en-US" sz="1600">
                <a:solidFill>
                  <a:srgbClr val="000000"/>
                </a:solidFill>
                <a:latin typeface="Comic Sans MS" charset="0"/>
              </a:rPr>
            </a:br>
            <a:r>
              <a:rPr lang="en-US" sz="1600">
                <a:solidFill>
                  <a:srgbClr val="000000"/>
                </a:solidFill>
                <a:latin typeface="Comic Sans MS" charset="0"/>
              </a:rPr>
              <a:t>requested content,</a:t>
            </a:r>
          </a:p>
          <a:p>
            <a:r>
              <a:rPr lang="en-US" sz="1600">
                <a:solidFill>
                  <a:srgbClr val="000000"/>
                </a:solidFill>
                <a:latin typeface="Comic Sans MS" charset="0"/>
              </a:rPr>
              <a:t>it goes back to the </a:t>
            </a:r>
            <a:br>
              <a:rPr lang="en-US" sz="1600">
                <a:solidFill>
                  <a:srgbClr val="000000"/>
                </a:solidFill>
                <a:latin typeface="Comic Sans MS" charset="0"/>
              </a:rPr>
            </a:br>
            <a:r>
              <a:rPr lang="en-US" sz="1600">
                <a:solidFill>
                  <a:srgbClr val="000000"/>
                </a:solidFill>
                <a:latin typeface="Comic Sans MS" charset="0"/>
              </a:rPr>
              <a:t>original server (source) .</a:t>
            </a:r>
            <a:endParaRPr lang="en-US" sz="1100">
              <a:solidFill>
                <a:srgbClr val="000000"/>
              </a:solidFill>
            </a:endParaRPr>
          </a:p>
        </p:txBody>
      </p:sp>
      <p:sp>
        <p:nvSpPr>
          <p:cNvPr id="2" name="Slide Number Placeholder 1">
            <a:extLst>
              <a:ext uri="{FF2B5EF4-FFF2-40B4-BE49-F238E27FC236}">
                <a16:creationId xmlns:a16="http://schemas.microsoft.com/office/drawing/2014/main" id="{EE655541-EAC2-8749-A7A1-5A1F431B19E0}"/>
              </a:ext>
            </a:extLst>
          </p:cNvPr>
          <p:cNvSpPr>
            <a:spLocks noGrp="1"/>
          </p:cNvSpPr>
          <p:nvPr>
            <p:ph type="sldNum" sz="quarter" idx="12"/>
          </p:nvPr>
        </p:nvSpPr>
        <p:spPr/>
        <p:txBody>
          <a:bodyPr/>
          <a:lstStyle/>
          <a:p>
            <a:fld id="{4233A062-1DAB-6544-B281-8FCB983AFCD2}" type="slidenum">
              <a:rPr lang="en-US" altLang="x-none" smtClean="0"/>
              <a:pPr/>
              <a:t>33</a:t>
            </a:fld>
            <a:endParaRPr lang="en-US" altLang="x-none"/>
          </a:p>
        </p:txBody>
      </p:sp>
    </p:spTree>
    <p:extLst>
      <p:ext uri="{BB962C8B-B14F-4D97-AF65-F5344CB8AC3E}">
        <p14:creationId xmlns:p14="http://schemas.microsoft.com/office/powerpoint/2010/main" val="1896306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Two-Level DNS Mapping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High-level</a:t>
            </a:r>
          </a:p>
          <a:p>
            <a:pPr lvl="1">
              <a:buFont typeface="Wingdings" charset="0"/>
              <a:buChar char="q"/>
            </a:pPr>
            <a:r>
              <a:rPr lang="en-US" dirty="0">
                <a:latin typeface="Comic Sans MS" charset="0"/>
              </a:rPr>
              <a:t>Typically geo-location matching from client to </a:t>
            </a:r>
            <a:r>
              <a:rPr lang="en-US" dirty="0" err="1">
                <a:latin typeface="Comic Sans MS" charset="0"/>
              </a:rPr>
              <a:t>reg</a:t>
            </a:r>
            <a:endParaRPr lang="en-US" dirty="0">
              <a:latin typeface="Comic Sans MS" charset="0"/>
            </a:endParaRPr>
          </a:p>
          <a:p>
            <a:pPr>
              <a:buFont typeface="Wingdings" charset="0"/>
              <a:buChar char="q"/>
            </a:pPr>
            <a:r>
              <a:rPr lang="en-US" dirty="0">
                <a:latin typeface="Comic Sans MS" charset="0"/>
              </a:rPr>
              <a:t>Low-level</a:t>
            </a:r>
          </a:p>
          <a:p>
            <a:pPr lvl="1">
              <a:buFont typeface="Wingdings" charset="0"/>
              <a:buChar char="q"/>
            </a:pPr>
            <a:r>
              <a:rPr lang="en-US" dirty="0">
                <a:latin typeface="Comic Sans MS" charset="0"/>
              </a:rPr>
              <a:t>Typically secret, e.g., details of Akamai algorithms are proprietary</a:t>
            </a:r>
          </a:p>
          <a:p>
            <a:pPr lvl="1">
              <a:buFont typeface="Wingdings" charset="0"/>
              <a:buChar char="q"/>
            </a:pPr>
            <a:r>
              <a:rPr lang="en-US" dirty="0">
                <a:latin typeface="Comic Sans MS" charset="0"/>
              </a:rPr>
              <a:t>Typical goal: load balancing among servers</a:t>
            </a:r>
          </a:p>
        </p:txBody>
      </p:sp>
      <p:sp>
        <p:nvSpPr>
          <p:cNvPr id="2" name="Slide Number Placeholder 1">
            <a:extLst>
              <a:ext uri="{FF2B5EF4-FFF2-40B4-BE49-F238E27FC236}">
                <a16:creationId xmlns:a16="http://schemas.microsoft.com/office/drawing/2014/main" id="{352FBF87-9152-CC47-A60C-7AF814D0A3F8}"/>
              </a:ext>
            </a:extLst>
          </p:cNvPr>
          <p:cNvSpPr>
            <a:spLocks noGrp="1"/>
          </p:cNvSpPr>
          <p:nvPr>
            <p:ph type="sldNum" sz="quarter" idx="12"/>
          </p:nvPr>
        </p:nvSpPr>
        <p:spPr/>
        <p:txBody>
          <a:bodyPr/>
          <a:lstStyle/>
          <a:p>
            <a:fld id="{4233A062-1DAB-6544-B281-8FCB983AFCD2}" type="slidenum">
              <a:rPr lang="en-US" altLang="x-none" smtClean="0"/>
              <a:pPr/>
              <a:t>34</a:t>
            </a:fld>
            <a:endParaRPr lang="en-US" altLang="x-none"/>
          </a:p>
        </p:txBody>
      </p:sp>
    </p:spTree>
    <p:extLst>
      <p:ext uri="{BB962C8B-B14F-4D97-AF65-F5344CB8AC3E}">
        <p14:creationId xmlns:p14="http://schemas.microsoft.com/office/powerpoint/2010/main" val="1961503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dirty="0">
                <a:latin typeface="Comic Sans MS" charset="0"/>
              </a:rPr>
              <a:t>Akamai Local DNS LB </a:t>
            </a:r>
            <a:r>
              <a:rPr lang="en-US" dirty="0" err="1">
                <a:latin typeface="Comic Sans MS" charset="0"/>
              </a:rPr>
              <a:t>Alg</a:t>
            </a:r>
            <a:endParaRPr lang="en-US" dirty="0">
              <a:latin typeface="Comic Sans MS" charset="0"/>
            </a:endParaRPr>
          </a:p>
        </p:txBody>
      </p:sp>
      <p:sp>
        <p:nvSpPr>
          <p:cNvPr id="131074" name="Content Placeholder 2"/>
          <p:cNvSpPr>
            <a:spLocks noGrp="1"/>
          </p:cNvSpPr>
          <p:nvPr>
            <p:ph idx="1"/>
          </p:nvPr>
        </p:nvSpPr>
        <p:spPr>
          <a:xfrm>
            <a:off x="533400" y="1447800"/>
            <a:ext cx="8153400" cy="4648200"/>
          </a:xfrm>
        </p:spPr>
        <p:txBody>
          <a:bodyPr/>
          <a:lstStyle/>
          <a:p>
            <a:pPr>
              <a:buFont typeface="Wingdings" charset="0"/>
              <a:buChar char="q"/>
            </a:pPr>
            <a:r>
              <a:rPr lang="en-US" dirty="0">
                <a:latin typeface="Comic Sans MS" charset="0"/>
              </a:rPr>
              <a:t>A Bin-Packing algorithm (column 12 of Akamai Patent) every T second</a:t>
            </a:r>
          </a:p>
          <a:p>
            <a:pPr lvl="1">
              <a:buFont typeface="Courier New" charset="0"/>
              <a:buChar char="o"/>
            </a:pPr>
            <a:r>
              <a:rPr lang="en-US" dirty="0">
                <a:latin typeface="Comic Sans MS" charset="0"/>
              </a:rPr>
              <a:t>Compute the load to each publisher k (called serial number)</a:t>
            </a:r>
          </a:p>
          <a:p>
            <a:pPr lvl="1">
              <a:buFont typeface="Courier New" charset="0"/>
              <a:buChar char="o"/>
            </a:pPr>
            <a:r>
              <a:rPr lang="en-US" dirty="0">
                <a:latin typeface="Comic Sans MS" charset="0"/>
              </a:rPr>
              <a:t>Sort the publishers from increasing load</a:t>
            </a:r>
          </a:p>
          <a:p>
            <a:pPr lvl="1">
              <a:buFont typeface="Courier New" charset="0"/>
              <a:buChar char="o"/>
            </a:pPr>
            <a:r>
              <a:rPr lang="en-US" dirty="0">
                <a:latin typeface="Comic Sans MS" charset="0"/>
              </a:rPr>
              <a:t>For each publisher, associate a list of random servers generated by a hash function</a:t>
            </a:r>
          </a:p>
          <a:p>
            <a:pPr lvl="2">
              <a:buFont typeface="Courier New" charset="0"/>
              <a:buChar char="o"/>
            </a:pPr>
            <a:r>
              <a:rPr lang="en-US" dirty="0">
                <a:latin typeface="Comic Sans MS" charset="0"/>
              </a:rPr>
              <a:t>Hash range may be increasing, e.g., first hash [0,1], second [0, 3]</a:t>
            </a:r>
          </a:p>
          <a:p>
            <a:pPr lvl="1">
              <a:buFont typeface="Courier New" charset="0"/>
              <a:buChar char="o"/>
            </a:pPr>
            <a:r>
              <a:rPr lang="en-US" dirty="0">
                <a:latin typeface="Comic Sans MS" charset="0"/>
              </a:rPr>
              <a:t>Assign the publisher to the first server that does not overload</a:t>
            </a:r>
          </a:p>
        </p:txBody>
      </p:sp>
      <p:sp>
        <p:nvSpPr>
          <p:cNvPr id="2" name="Slide Number Placeholder 1">
            <a:extLst>
              <a:ext uri="{FF2B5EF4-FFF2-40B4-BE49-F238E27FC236}">
                <a16:creationId xmlns:a16="http://schemas.microsoft.com/office/drawing/2014/main" id="{B9E3E07D-C107-1F42-8CD9-48427F822858}"/>
              </a:ext>
            </a:extLst>
          </p:cNvPr>
          <p:cNvSpPr>
            <a:spLocks noGrp="1"/>
          </p:cNvSpPr>
          <p:nvPr>
            <p:ph type="sldNum" sz="quarter" idx="12"/>
          </p:nvPr>
        </p:nvSpPr>
        <p:spPr/>
        <p:txBody>
          <a:bodyPr/>
          <a:lstStyle/>
          <a:p>
            <a:fld id="{4233A062-1DAB-6544-B281-8FCB983AFCD2}" type="slidenum">
              <a:rPr lang="en-US" altLang="x-none" smtClean="0"/>
              <a:pPr/>
              <a:t>35</a:t>
            </a:fld>
            <a:endParaRPr lang="en-US" altLang="x-none"/>
          </a:p>
        </p:txBody>
      </p:sp>
    </p:spTree>
    <p:extLst>
      <p:ext uri="{BB962C8B-B14F-4D97-AF65-F5344CB8AC3E}">
        <p14:creationId xmlns:p14="http://schemas.microsoft.com/office/powerpoint/2010/main" val="210071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80" name="Rectangle 22"/>
          <p:cNvSpPr>
            <a:spLocks noChangeArrowheads="1"/>
          </p:cNvSpPr>
          <p:nvPr/>
        </p:nvSpPr>
        <p:spPr bwMode="auto">
          <a:xfrm>
            <a:off x="609600" y="6477000"/>
            <a:ext cx="7772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dirty="0">
                <a:solidFill>
                  <a:srgbClr val="000000"/>
                </a:solidFill>
              </a:rPr>
              <a:t>See http://</a:t>
            </a:r>
            <a:r>
              <a:rPr lang="en-US" sz="1800" dirty="0" err="1">
                <a:solidFill>
                  <a:srgbClr val="000000"/>
                </a:solidFill>
              </a:rPr>
              <a:t>www.aqualab.cs.northwestern.edu</a:t>
            </a:r>
            <a:r>
              <a:rPr lang="en-US" sz="1800" dirty="0">
                <a:solidFill>
                  <a:srgbClr val="000000"/>
                </a:solidFill>
              </a:rPr>
              <a:t>/publications/Ajsu06DBA.pdf</a:t>
            </a:r>
          </a:p>
        </p:txBody>
      </p:sp>
      <p:sp>
        <p:nvSpPr>
          <p:cNvPr id="135170" name="Rectangle 2"/>
          <p:cNvSpPr>
            <a:spLocks noGrp="1" noChangeArrowheads="1"/>
          </p:cNvSpPr>
          <p:nvPr>
            <p:ph type="title"/>
          </p:nvPr>
        </p:nvSpPr>
        <p:spPr>
          <a:xfrm>
            <a:off x="533400" y="381000"/>
            <a:ext cx="7772400" cy="838200"/>
          </a:xfrm>
        </p:spPr>
        <p:txBody>
          <a:bodyPr/>
          <a:lstStyle/>
          <a:p>
            <a:r>
              <a:rPr lang="en-US" sz="2800">
                <a:latin typeface="Comic Sans MS" charset="0"/>
              </a:rPr>
              <a:t>Experimental Study of Akamai Load Balancing</a:t>
            </a:r>
          </a:p>
        </p:txBody>
      </p:sp>
      <p:sp>
        <p:nvSpPr>
          <p:cNvPr id="135171" name="Rectangle 3"/>
          <p:cNvSpPr>
            <a:spLocks noGrp="1" noChangeArrowheads="1"/>
          </p:cNvSpPr>
          <p:nvPr>
            <p:ph type="body" idx="1"/>
          </p:nvPr>
        </p:nvSpPr>
        <p:spPr>
          <a:xfrm>
            <a:off x="533400" y="1371600"/>
            <a:ext cx="7772400" cy="4648200"/>
          </a:xfrm>
        </p:spPr>
        <p:txBody>
          <a:bodyPr/>
          <a:lstStyle/>
          <a:p>
            <a:pPr>
              <a:buFont typeface="Wingdings" charset="0"/>
              <a:buChar char="q"/>
            </a:pPr>
            <a:r>
              <a:rPr lang="en-US" sz="2400">
                <a:latin typeface="Comic Sans MS" charset="0"/>
              </a:rPr>
              <a:t>Methodology </a:t>
            </a:r>
          </a:p>
          <a:p>
            <a:pPr lvl="1">
              <a:buFont typeface="Courier New" charset="0"/>
              <a:buChar char="o"/>
            </a:pPr>
            <a:r>
              <a:rPr lang="en-US" sz="2000">
                <a:latin typeface="Comic Sans MS" charset="0"/>
              </a:rPr>
              <a:t>2-months long measurement</a:t>
            </a:r>
          </a:p>
          <a:p>
            <a:pPr lvl="1">
              <a:buFont typeface="Courier New" charset="0"/>
              <a:buChar char="o"/>
            </a:pPr>
            <a:r>
              <a:rPr lang="en-US" sz="2000">
                <a:latin typeface="Comic Sans MS" charset="0"/>
              </a:rPr>
              <a:t>140 PlanetLab nodes (clients)</a:t>
            </a:r>
          </a:p>
          <a:p>
            <a:pPr lvl="2"/>
            <a:r>
              <a:rPr lang="en-US" sz="1600">
                <a:latin typeface="Comic Sans MS" charset="0"/>
              </a:rPr>
              <a:t>50 US and Canada, 35 Europe, 18 Asia, 8 South America, the rest randomly scattered</a:t>
            </a:r>
          </a:p>
          <a:p>
            <a:pPr lvl="1">
              <a:buFont typeface="Courier New" charset="0"/>
              <a:buChar char="o"/>
            </a:pPr>
            <a:r>
              <a:rPr lang="en-US" sz="2000">
                <a:latin typeface="Comic Sans MS" charset="0"/>
              </a:rPr>
              <a:t>Every 20 sec, each client queries an appropriate CNAME for Yahoo, CNN, Fox News, NY Times, etc.</a:t>
            </a:r>
          </a:p>
          <a:p>
            <a:pPr lvl="1">
              <a:buFontTx/>
              <a:buNone/>
            </a:pPr>
            <a:endParaRPr lang="en-US" sz="2000">
              <a:latin typeface="Comic Sans MS" charset="0"/>
            </a:endParaRPr>
          </a:p>
        </p:txBody>
      </p:sp>
      <p:pic>
        <p:nvPicPr>
          <p:cNvPr id="135172"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1147763" cy="488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35173" name="Text Box 21"/>
          <p:cNvSpPr txBox="1">
            <a:spLocks noChangeArrowheads="1"/>
          </p:cNvSpPr>
          <p:nvPr/>
        </p:nvSpPr>
        <p:spPr bwMode="auto">
          <a:xfrm>
            <a:off x="990600" y="5191125"/>
            <a:ext cx="1601788"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 Low-Level</a:t>
            </a:r>
          </a:p>
          <a:p>
            <a:pPr eaLnBrk="1" hangingPunct="1"/>
            <a:r>
              <a:rPr lang="en-US" altLang="zh-TW" sz="1400">
                <a:solidFill>
                  <a:srgbClr val="000000"/>
                </a:solidFill>
                <a:latin typeface="Tahoma" charset="0"/>
                <a:ea typeface="新細明體" charset="0"/>
                <a:cs typeface="新細明體" charset="0"/>
              </a:rPr>
              <a:t>DNS Server</a:t>
            </a:r>
          </a:p>
        </p:txBody>
      </p:sp>
      <p:cxnSp>
        <p:nvCxnSpPr>
          <p:cNvPr id="49175" name="AutoShape 23"/>
          <p:cNvCxnSpPr>
            <a:cxnSpLocks noChangeShapeType="1"/>
            <a:endCxn id="135173" idx="2"/>
          </p:cNvCxnSpPr>
          <p:nvPr/>
        </p:nvCxnSpPr>
        <p:spPr bwMode="auto">
          <a:xfrm rot="10800000">
            <a:off x="1792288" y="5708650"/>
            <a:ext cx="1103312" cy="258763"/>
          </a:xfrm>
          <a:prstGeom prst="curvedConnector2">
            <a:avLst/>
          </a:prstGeom>
          <a:noFill/>
          <a:ln w="22225">
            <a:solidFill>
              <a:srgbClr val="FF3300"/>
            </a:solidFill>
            <a:round/>
            <a:headEnd/>
            <a:tailEnd type="triangle" w="lg" len="med"/>
          </a:ln>
          <a:extLst>
            <a:ext uri="{909E8E84-426E-40dd-AFC4-6F175D3DCCD1}">
              <a14:hiddenFill xmlns:a14="http://schemas.microsoft.com/office/drawing/2010/main" xmlns="">
                <a:noFill/>
              </a14:hiddenFill>
            </a:ext>
          </a:extLst>
        </p:spPr>
      </p:cxnSp>
      <p:pic>
        <p:nvPicPr>
          <p:cNvPr id="135175" name="Picture 30"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5486400"/>
            <a:ext cx="1143000" cy="912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43"/>
          <p:cNvGrpSpPr>
            <a:grpSpLocks/>
          </p:cNvGrpSpPr>
          <p:nvPr/>
        </p:nvGrpSpPr>
        <p:grpSpPr bwMode="auto">
          <a:xfrm>
            <a:off x="3375025" y="4267200"/>
            <a:ext cx="2012950" cy="1371600"/>
            <a:chOff x="2126" y="2688"/>
            <a:chExt cx="1268" cy="864"/>
          </a:xfrm>
        </p:grpSpPr>
        <p:sp>
          <p:nvSpPr>
            <p:cNvPr id="135188" name="Text Box 15"/>
            <p:cNvSpPr txBox="1">
              <a:spLocks noChangeArrowheads="1"/>
            </p:cNvSpPr>
            <p:nvPr/>
          </p:nvSpPr>
          <p:spPr bwMode="auto">
            <a:xfrm>
              <a:off x="2601" y="3082"/>
              <a:ext cx="793" cy="32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1</a:t>
              </a:r>
            </a:p>
          </p:txBody>
        </p:sp>
        <p:cxnSp>
          <p:nvCxnSpPr>
            <p:cNvPr id="135189" name="AutoShape 28"/>
            <p:cNvCxnSpPr>
              <a:cxnSpLocks noChangeShapeType="1"/>
            </p:cNvCxnSpPr>
            <p:nvPr/>
          </p:nvCxnSpPr>
          <p:spPr bwMode="auto">
            <a:xfrm flipV="1">
              <a:off x="2126" y="2898"/>
              <a:ext cx="640" cy="654"/>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90" name="mainfrm"/>
            <p:cNvSpPr>
              <a:spLocks noEditPoints="1" noChangeArrowheads="1"/>
            </p:cNvSpPr>
            <p:nvPr/>
          </p:nvSpPr>
          <p:spPr bwMode="auto">
            <a:xfrm>
              <a:off x="2832" y="268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3" name="Group 41"/>
          <p:cNvGrpSpPr>
            <a:grpSpLocks/>
          </p:cNvGrpSpPr>
          <p:nvPr/>
        </p:nvGrpSpPr>
        <p:grpSpPr bwMode="auto">
          <a:xfrm>
            <a:off x="3852863" y="4495800"/>
            <a:ext cx="2982912" cy="1471613"/>
            <a:chOff x="2427" y="2832"/>
            <a:chExt cx="1879" cy="927"/>
          </a:xfrm>
        </p:grpSpPr>
        <p:sp>
          <p:nvSpPr>
            <p:cNvPr id="135185" name="Text Box 12"/>
            <p:cNvSpPr txBox="1">
              <a:spLocks noChangeArrowheads="1"/>
            </p:cNvSpPr>
            <p:nvPr/>
          </p:nvSpPr>
          <p:spPr bwMode="auto">
            <a:xfrm>
              <a:off x="3513" y="3247"/>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2</a:t>
              </a:r>
            </a:p>
          </p:txBody>
        </p:sp>
        <p:cxnSp>
          <p:nvCxnSpPr>
            <p:cNvPr id="135186" name="AutoShape 27"/>
            <p:cNvCxnSpPr>
              <a:cxnSpLocks noChangeShapeType="1"/>
            </p:cNvCxnSpPr>
            <p:nvPr/>
          </p:nvCxnSpPr>
          <p:spPr bwMode="auto">
            <a:xfrm flipV="1">
              <a:off x="2427" y="3042"/>
              <a:ext cx="1251" cy="717"/>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7" name="mainfrm"/>
            <p:cNvSpPr>
              <a:spLocks noEditPoints="1" noChangeArrowheads="1"/>
            </p:cNvSpPr>
            <p:nvPr/>
          </p:nvSpPr>
          <p:spPr bwMode="auto">
            <a:xfrm>
              <a:off x="3744" y="2832"/>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grpSp>
        <p:nvGrpSpPr>
          <p:cNvPr id="4" name="Group 42"/>
          <p:cNvGrpSpPr>
            <a:grpSpLocks/>
          </p:cNvGrpSpPr>
          <p:nvPr/>
        </p:nvGrpSpPr>
        <p:grpSpPr bwMode="auto">
          <a:xfrm>
            <a:off x="3852863" y="5410200"/>
            <a:ext cx="4427537" cy="1176338"/>
            <a:chOff x="2427" y="3408"/>
            <a:chExt cx="2789" cy="741"/>
          </a:xfrm>
        </p:grpSpPr>
        <p:sp>
          <p:nvSpPr>
            <p:cNvPr id="135181" name="Text Box 18"/>
            <p:cNvSpPr txBox="1">
              <a:spLocks noChangeArrowheads="1"/>
            </p:cNvSpPr>
            <p:nvPr/>
          </p:nvSpPr>
          <p:spPr bwMode="auto">
            <a:xfrm>
              <a:off x="4089" y="3823"/>
              <a:ext cx="793" cy="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400">
                  <a:solidFill>
                    <a:srgbClr val="000000"/>
                  </a:solidFill>
                  <a:latin typeface="Tahoma" charset="0"/>
                  <a:ea typeface="新細明體" charset="0"/>
                  <a:cs typeface="新細明體" charset="0"/>
                </a:rPr>
                <a:t>Akamai</a:t>
              </a:r>
            </a:p>
            <a:p>
              <a:pPr eaLnBrk="1" hangingPunct="1"/>
              <a:r>
                <a:rPr lang="en-US" altLang="zh-TW" sz="1400">
                  <a:solidFill>
                    <a:srgbClr val="000000"/>
                  </a:solidFill>
                  <a:latin typeface="Tahoma" charset="0"/>
                  <a:ea typeface="新細明體" charset="0"/>
                  <a:cs typeface="新細明體" charset="0"/>
                </a:rPr>
                <a:t>Web replica 3</a:t>
              </a:r>
            </a:p>
          </p:txBody>
        </p:sp>
        <p:sp>
          <p:nvSpPr>
            <p:cNvPr id="135182" name="Text Box 22"/>
            <p:cNvSpPr txBox="1">
              <a:spLocks noChangeArrowheads="1"/>
            </p:cNvSpPr>
            <p:nvPr/>
          </p:nvSpPr>
          <p:spPr bwMode="auto">
            <a:xfrm>
              <a:off x="4656" y="3456"/>
              <a:ext cx="5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000000"/>
                  </a:solidFill>
                  <a:latin typeface="Tahoma" charset="0"/>
                  <a:ea typeface="新細明體" charset="0"/>
                  <a:cs typeface="新細明體" charset="0"/>
                </a:rPr>
                <a:t>.……</a:t>
              </a:r>
            </a:p>
          </p:txBody>
        </p:sp>
        <p:cxnSp>
          <p:nvCxnSpPr>
            <p:cNvPr id="135183" name="AutoShape 29"/>
            <p:cNvCxnSpPr>
              <a:cxnSpLocks noChangeShapeType="1"/>
            </p:cNvCxnSpPr>
            <p:nvPr/>
          </p:nvCxnSpPr>
          <p:spPr bwMode="auto">
            <a:xfrm flipV="1">
              <a:off x="2427" y="3618"/>
              <a:ext cx="1827" cy="141"/>
            </a:xfrm>
            <a:prstGeom prst="straightConnector1">
              <a:avLst/>
            </a:prstGeom>
            <a:noFill/>
            <a:ln w="19050">
              <a:solidFill>
                <a:schemeClr val="hlink"/>
              </a:solidFill>
              <a:round/>
              <a:headEnd/>
              <a:tailEnd type="triangle" w="lg" len="med"/>
            </a:ln>
            <a:extLst>
              <a:ext uri="{909E8E84-426E-40dd-AFC4-6F175D3DCCD1}">
                <a14:hiddenFill xmlns:a14="http://schemas.microsoft.com/office/drawing/2010/main" xmlns="">
                  <a:noFill/>
                </a14:hiddenFill>
              </a:ext>
            </a:extLst>
          </p:spPr>
        </p:cxnSp>
        <p:sp>
          <p:nvSpPr>
            <p:cNvPr id="135184" name="mainfrm"/>
            <p:cNvSpPr>
              <a:spLocks noEditPoints="1" noChangeArrowheads="1"/>
            </p:cNvSpPr>
            <p:nvPr/>
          </p:nvSpPr>
          <p:spPr bwMode="auto">
            <a:xfrm>
              <a:off x="4320" y="3408"/>
              <a:ext cx="28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00 w 21600"/>
                <a:gd name="T25" fmla="*/ 22150 h 21600"/>
                <a:gd name="T26" fmla="*/ 21600 w 21600"/>
                <a:gd name="T27" fmla="*/ 279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grpSp>
      <p:sp>
        <p:nvSpPr>
          <p:cNvPr id="135179" name="Text Box 36"/>
          <p:cNvSpPr txBox="1">
            <a:spLocks noChangeArrowheads="1"/>
          </p:cNvSpPr>
          <p:nvPr/>
        </p:nvSpPr>
        <p:spPr bwMode="auto">
          <a:xfrm>
            <a:off x="3962400" y="6248400"/>
            <a:ext cx="106680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1200" b="1">
                <a:solidFill>
                  <a:srgbClr val="000000"/>
                </a:solidFill>
                <a:ea typeface="新細明體" charset="0"/>
                <a:cs typeface="新細明體" charset="0"/>
              </a:rPr>
              <a:t>Web client</a:t>
            </a:r>
          </a:p>
        </p:txBody>
      </p:sp>
      <p:sp>
        <p:nvSpPr>
          <p:cNvPr id="5" name="Slide Number Placeholder 4">
            <a:extLst>
              <a:ext uri="{FF2B5EF4-FFF2-40B4-BE49-F238E27FC236}">
                <a16:creationId xmlns:a16="http://schemas.microsoft.com/office/drawing/2014/main" id="{7B82B14F-D86D-7748-99CB-A299A56A9E3A}"/>
              </a:ext>
            </a:extLst>
          </p:cNvPr>
          <p:cNvSpPr>
            <a:spLocks noGrp="1"/>
          </p:cNvSpPr>
          <p:nvPr>
            <p:ph type="sldNum" sz="quarter" idx="12"/>
          </p:nvPr>
        </p:nvSpPr>
        <p:spPr/>
        <p:txBody>
          <a:bodyPr/>
          <a:lstStyle/>
          <a:p>
            <a:fld id="{4233A062-1DAB-6544-B281-8FCB983AFCD2}" type="slidenum">
              <a:rPr lang="en-US" altLang="x-none" smtClean="0"/>
              <a:pPr/>
              <a:t>36</a:t>
            </a:fld>
            <a:endParaRPr lang="en-US" altLang="x-none"/>
          </a:p>
        </p:txBody>
      </p:sp>
    </p:spTree>
    <p:extLst>
      <p:ext uri="{BB962C8B-B14F-4D97-AF65-F5344CB8AC3E}">
        <p14:creationId xmlns:p14="http://schemas.microsoft.com/office/powerpoint/2010/main" val="2011956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4917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80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nodeType="afterGroup">
                            <p:stCondLst>
                              <p:cond delay="1800"/>
                            </p:stCondLst>
                            <p:childTnLst>
                              <p:par>
                                <p:cTn id="14" presetID="1" presetClass="entr" presetSubtype="0" fill="hold" nodeType="afterEffect">
                                  <p:stCondLst>
                                    <p:cond delay="70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4419600" y="1371600"/>
            <a:ext cx="4419600" cy="3865563"/>
            <a:chOff x="4419600" y="1371600"/>
            <a:chExt cx="4419600" cy="3865563"/>
          </a:xfrm>
        </p:grpSpPr>
        <p:grpSp>
          <p:nvGrpSpPr>
            <p:cNvPr id="137232" name="Group 19"/>
            <p:cNvGrpSpPr>
              <a:grpSpLocks/>
            </p:cNvGrpSpPr>
            <p:nvPr/>
          </p:nvGrpSpPr>
          <p:grpSpPr bwMode="auto">
            <a:xfrm>
              <a:off x="4419600" y="1371600"/>
              <a:ext cx="4419600" cy="3865563"/>
              <a:chOff x="4419600" y="1371600"/>
              <a:chExt cx="4419600" cy="3865563"/>
            </a:xfrm>
          </p:grpSpPr>
          <p:pic>
            <p:nvPicPr>
              <p:cNvPr id="137235"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381250"/>
                <a:ext cx="4419600" cy="285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7236" name="Text Box 55"/>
              <p:cNvSpPr txBox="1">
                <a:spLocks noChangeArrowheads="1"/>
              </p:cNvSpPr>
              <p:nvPr/>
            </p:nvSpPr>
            <p:spPr bwMode="auto">
              <a:xfrm>
                <a:off x="5867400" y="1371600"/>
                <a:ext cx="18240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2: Purdue</a:t>
                </a:r>
              </a:p>
            </p:txBody>
          </p:sp>
        </p:grpSp>
        <p:sp>
          <p:nvSpPr>
            <p:cNvPr id="137233" name="Text Box 58"/>
            <p:cNvSpPr txBox="1">
              <a:spLocks noChangeArrowheads="1"/>
            </p:cNvSpPr>
            <p:nvPr/>
          </p:nvSpPr>
          <p:spPr bwMode="auto">
            <a:xfrm rot="-5400000">
              <a:off x="3673475" y="34321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37234" name="Text Box 63"/>
            <p:cNvSpPr txBox="1">
              <a:spLocks noChangeArrowheads="1"/>
            </p:cNvSpPr>
            <p:nvPr/>
          </p:nvSpPr>
          <p:spPr bwMode="auto">
            <a:xfrm>
              <a:off x="5624513" y="4697413"/>
              <a:ext cx="1146175" cy="274637"/>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200">
                  <a:solidFill>
                    <a:srgbClr val="000000"/>
                  </a:solidFill>
                  <a:latin typeface="Tahoma" charset="0"/>
                  <a:ea typeface="MS Gothic" charset="0"/>
                  <a:cs typeface="MS Gothic" charset="0"/>
                </a:rPr>
                <a:t>06/1/05 16:16</a:t>
              </a:r>
            </a:p>
          </p:txBody>
        </p:sp>
      </p:grpSp>
      <p:sp>
        <p:nvSpPr>
          <p:cNvPr id="137219" name="Rectangle 30"/>
          <p:cNvSpPr>
            <a:spLocks noGrp="1" noChangeArrowheads="1"/>
          </p:cNvSpPr>
          <p:nvPr>
            <p:ph type="title"/>
          </p:nvPr>
        </p:nvSpPr>
        <p:spPr/>
        <p:txBody>
          <a:bodyPr/>
          <a:lstStyle/>
          <a:p>
            <a:r>
              <a:rPr lang="en-US" sz="3200">
                <a:latin typeface="Comic Sans MS" charset="0"/>
                <a:ea typeface="新細明體" charset="0"/>
                <a:cs typeface="新細明體" charset="0"/>
              </a:rPr>
              <a:t>Server Pool: to Yahoo</a:t>
            </a:r>
          </a:p>
        </p:txBody>
      </p:sp>
      <p:pic>
        <p:nvPicPr>
          <p:cNvPr id="13722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457450"/>
            <a:ext cx="4343400" cy="2767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grpSp>
        <p:nvGrpSpPr>
          <p:cNvPr id="4" name="Group 41"/>
          <p:cNvGrpSpPr>
            <a:grpSpLocks/>
          </p:cNvGrpSpPr>
          <p:nvPr/>
        </p:nvGrpSpPr>
        <p:grpSpPr bwMode="auto">
          <a:xfrm>
            <a:off x="3352800" y="1752600"/>
            <a:ext cx="914400" cy="1295400"/>
            <a:chOff x="1152" y="1152"/>
            <a:chExt cx="576" cy="816"/>
          </a:xfrm>
        </p:grpSpPr>
        <p:sp>
          <p:nvSpPr>
            <p:cNvPr id="137230" name="Line 37"/>
            <p:cNvSpPr>
              <a:spLocks noChangeShapeType="1"/>
            </p:cNvSpPr>
            <p:nvPr/>
          </p:nvSpPr>
          <p:spPr bwMode="auto">
            <a:xfrm flipH="1">
              <a:off x="1152" y="1440"/>
              <a:ext cx="240" cy="528"/>
            </a:xfrm>
            <a:prstGeom prst="line">
              <a:avLst/>
            </a:prstGeom>
            <a:noFill/>
            <a:ln w="25400" cap="sq">
              <a:solidFill>
                <a:schemeClr val="accent2"/>
              </a:solidFill>
              <a:round/>
              <a:headEnd/>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7231" name="Text Box 38"/>
            <p:cNvSpPr txBox="1">
              <a:spLocks noChangeArrowheads="1"/>
            </p:cNvSpPr>
            <p:nvPr/>
          </p:nvSpPr>
          <p:spPr bwMode="auto">
            <a:xfrm>
              <a:off x="1200" y="1152"/>
              <a:ext cx="5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ltLang="zh-TW" sz="2000">
                  <a:solidFill>
                    <a:srgbClr val="000000"/>
                  </a:solidFill>
                  <a:latin typeface="Tahoma" charset="0"/>
                  <a:ea typeface="新細明體" charset="0"/>
                  <a:cs typeface="新細明體" charset="0"/>
                </a:rPr>
                <a:t>day</a:t>
              </a:r>
            </a:p>
          </p:txBody>
        </p:sp>
      </p:grpSp>
      <p:grpSp>
        <p:nvGrpSpPr>
          <p:cNvPr id="5" name="Group 45"/>
          <p:cNvGrpSpPr>
            <a:grpSpLocks/>
          </p:cNvGrpSpPr>
          <p:nvPr/>
        </p:nvGrpSpPr>
        <p:grpSpPr bwMode="auto">
          <a:xfrm>
            <a:off x="2819400" y="4591050"/>
            <a:ext cx="1131888" cy="1276350"/>
            <a:chOff x="1680" y="2880"/>
            <a:chExt cx="713" cy="804"/>
          </a:xfrm>
        </p:grpSpPr>
        <p:sp>
          <p:nvSpPr>
            <p:cNvPr id="137228" name="Line 42"/>
            <p:cNvSpPr>
              <a:spLocks noChangeShapeType="1"/>
            </p:cNvSpPr>
            <p:nvPr/>
          </p:nvSpPr>
          <p:spPr bwMode="auto">
            <a:xfrm>
              <a:off x="1680" y="2880"/>
              <a:ext cx="432" cy="576"/>
            </a:xfrm>
            <a:prstGeom prst="line">
              <a:avLst/>
            </a:prstGeom>
            <a:noFill/>
            <a:ln w="25400" cap="sq">
              <a:solidFill>
                <a:schemeClr val="accent2"/>
              </a:solidFill>
              <a:round/>
              <a:headEnd type="triangle" w="lg" len="lg"/>
              <a:tailEnd/>
            </a:ln>
            <a:extLst>
              <a:ext uri="{909E8E84-426E-40dd-AFC4-6F175D3DCCD1}">
                <a14:hiddenFill xmlns:a14="http://schemas.microsoft.com/office/drawing/2010/main" xmlns="">
                  <a:noFill/>
                </a14:hiddenFill>
              </a:ext>
            </a:extLst>
          </p:spPr>
          <p:txBody>
            <a:bodyPr wrap="none"/>
            <a:lstStyle/>
            <a:p>
              <a:endParaRPr lang="en-US"/>
            </a:p>
          </p:txBody>
        </p:sp>
        <p:sp>
          <p:nvSpPr>
            <p:cNvPr id="137229" name="Text Box 43"/>
            <p:cNvSpPr txBox="1">
              <a:spLocks noChangeArrowheads="1"/>
            </p:cNvSpPr>
            <p:nvPr/>
          </p:nvSpPr>
          <p:spPr bwMode="auto">
            <a:xfrm>
              <a:off x="1920" y="3434"/>
              <a:ext cx="473"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latin typeface="Tahoma" charset="0"/>
                  <a:ea typeface="新細明體" charset="0"/>
                  <a:cs typeface="新細明體" charset="0"/>
                </a:rPr>
                <a:t>night</a:t>
              </a:r>
            </a:p>
          </p:txBody>
        </p:sp>
      </p:grpSp>
      <p:sp>
        <p:nvSpPr>
          <p:cNvPr id="137223" name="Text Box 54"/>
          <p:cNvSpPr txBox="1">
            <a:spLocks noChangeArrowheads="1"/>
          </p:cNvSpPr>
          <p:nvPr/>
        </p:nvSpPr>
        <p:spPr bwMode="auto">
          <a:xfrm>
            <a:off x="1600200" y="1371600"/>
            <a:ext cx="19764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3333CC"/>
                </a:solidFill>
                <a:latin typeface="Tahoma" charset="0"/>
                <a:ea typeface="新細明體" charset="0"/>
                <a:cs typeface="新細明體" charset="0"/>
              </a:rPr>
              <a:t>Client 1: Berkeley</a:t>
            </a:r>
          </a:p>
        </p:txBody>
      </p:sp>
      <p:sp>
        <p:nvSpPr>
          <p:cNvPr id="137224" name="Text Box 59"/>
          <p:cNvSpPr txBox="1">
            <a:spLocks noChangeArrowheads="1"/>
          </p:cNvSpPr>
          <p:nvPr/>
        </p:nvSpPr>
        <p:spPr bwMode="auto">
          <a:xfrm rot="-5400000">
            <a:off x="-593725" y="3584575"/>
            <a:ext cx="18288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Web replica IDs</a:t>
            </a:r>
          </a:p>
        </p:txBody>
      </p:sp>
      <p:sp>
        <p:nvSpPr>
          <p:cNvPr id="19509" name="Oval 53"/>
          <p:cNvSpPr>
            <a:spLocks noChangeArrowheads="1"/>
          </p:cNvSpPr>
          <p:nvPr/>
        </p:nvSpPr>
        <p:spPr bwMode="auto">
          <a:xfrm>
            <a:off x="4648200" y="27432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9508" name="Oval 52"/>
          <p:cNvSpPr>
            <a:spLocks noChangeArrowheads="1"/>
          </p:cNvSpPr>
          <p:nvPr/>
        </p:nvSpPr>
        <p:spPr bwMode="auto">
          <a:xfrm>
            <a:off x="304800" y="2819400"/>
            <a:ext cx="685800" cy="381000"/>
          </a:xfrm>
          <a:prstGeom prst="ellipse">
            <a:avLst/>
          </a:prstGeom>
          <a:noFill/>
          <a:ln w="28575"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7227" name="Rectangle 20"/>
          <p:cNvSpPr>
            <a:spLocks noChangeArrowheads="1"/>
          </p:cNvSpPr>
          <p:nvPr/>
        </p:nvSpPr>
        <p:spPr bwMode="auto">
          <a:xfrm>
            <a:off x="4800600" y="609600"/>
            <a:ext cx="37576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rgbClr val="000000"/>
                </a:solidFill>
                <a:ea typeface="新細明體" charset="0"/>
                <a:cs typeface="新細明體" charset="0"/>
              </a:rPr>
              <a:t>Target: a943.x.a.yimg.com (Yahoo)</a:t>
            </a:r>
            <a:endParaRPr lang="en-US" sz="1800">
              <a:solidFill>
                <a:srgbClr val="000000"/>
              </a:solidFill>
            </a:endParaRPr>
          </a:p>
        </p:txBody>
      </p:sp>
      <p:sp>
        <p:nvSpPr>
          <p:cNvPr id="3" name="Slide Number Placeholder 2">
            <a:extLst>
              <a:ext uri="{FF2B5EF4-FFF2-40B4-BE49-F238E27FC236}">
                <a16:creationId xmlns:a16="http://schemas.microsoft.com/office/drawing/2014/main" id="{20F1936C-B616-9045-AE09-A278E2DECC7F}"/>
              </a:ext>
            </a:extLst>
          </p:cNvPr>
          <p:cNvSpPr>
            <a:spLocks noGrp="1"/>
          </p:cNvSpPr>
          <p:nvPr>
            <p:ph type="sldNum" sz="quarter" idx="12"/>
          </p:nvPr>
        </p:nvSpPr>
        <p:spPr/>
        <p:txBody>
          <a:bodyPr/>
          <a:lstStyle/>
          <a:p>
            <a:fld id="{73938B40-F02D-614F-8C35-BB1692F75E24}" type="slidenum">
              <a:rPr lang="en-US" altLang="x-none" smtClean="0"/>
              <a:pPr/>
              <a:t>37</a:t>
            </a:fld>
            <a:endParaRPr lang="en-US" altLang="x-none"/>
          </a:p>
        </p:txBody>
      </p:sp>
    </p:spTree>
    <p:extLst>
      <p:ext uri="{BB962C8B-B14F-4D97-AF65-F5344CB8AC3E}">
        <p14:creationId xmlns:p14="http://schemas.microsoft.com/office/powerpoint/2010/main" val="328976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50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50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9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9" grpId="0" animBg="1"/>
      <p:bldP spid="19509" grpId="1" animBg="1"/>
      <p:bldP spid="19508"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19200"/>
            <a:ext cx="8296275" cy="5070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pic>
      <p:sp>
        <p:nvSpPr>
          <p:cNvPr id="139267" name="Rectangle 3"/>
          <p:cNvSpPr>
            <a:spLocks noGrp="1" noChangeArrowheads="1"/>
          </p:cNvSpPr>
          <p:nvPr>
            <p:ph type="title"/>
          </p:nvPr>
        </p:nvSpPr>
        <p:spPr/>
        <p:txBody>
          <a:bodyPr/>
          <a:lstStyle/>
          <a:p>
            <a:r>
              <a:rPr lang="en-US" sz="3200">
                <a:latin typeface="Comic Sans MS" charset="0"/>
                <a:ea typeface="新細明體" charset="0"/>
                <a:cs typeface="新細明體" charset="0"/>
              </a:rPr>
              <a:t>Server Diversity for Yahoo</a:t>
            </a:r>
          </a:p>
        </p:txBody>
      </p:sp>
      <p:sp>
        <p:nvSpPr>
          <p:cNvPr id="89096" name="Oval 8"/>
          <p:cNvSpPr>
            <a:spLocks noChangeArrowheads="1"/>
          </p:cNvSpPr>
          <p:nvPr/>
        </p:nvSpPr>
        <p:spPr bwMode="auto">
          <a:xfrm rot="-1007412">
            <a:off x="2974975" y="3197225"/>
            <a:ext cx="3425825" cy="914400"/>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89097" name="Line 9"/>
          <p:cNvSpPr>
            <a:spLocks noChangeShapeType="1"/>
          </p:cNvSpPr>
          <p:nvPr/>
        </p:nvSpPr>
        <p:spPr bwMode="auto">
          <a:xfrm flipH="1" flipV="1">
            <a:off x="3429000" y="2895600"/>
            <a:ext cx="685800" cy="457200"/>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89098" name="Text Box 10"/>
          <p:cNvSpPr txBox="1">
            <a:spLocks noChangeArrowheads="1"/>
          </p:cNvSpPr>
          <p:nvPr/>
        </p:nvSpPr>
        <p:spPr bwMode="auto">
          <a:xfrm>
            <a:off x="2209800" y="1981200"/>
            <a:ext cx="2622550"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Majority of PL nodes</a:t>
            </a:r>
          </a:p>
          <a:p>
            <a:pPr eaLnBrk="1" hangingPunct="1"/>
            <a:r>
              <a:rPr lang="en-US" altLang="zh-TW" sz="1800">
                <a:solidFill>
                  <a:srgbClr val="000000"/>
                </a:solidFill>
                <a:latin typeface="Tahoma" charset="0"/>
                <a:ea typeface="新細明體" charset="0"/>
                <a:cs typeface="新細明體" charset="0"/>
              </a:rPr>
              <a:t>see between 10 and 50 </a:t>
            </a:r>
          </a:p>
          <a:p>
            <a:pPr eaLnBrk="1" hangingPunct="1"/>
            <a:r>
              <a:rPr lang="en-US" altLang="zh-TW" sz="1800">
                <a:solidFill>
                  <a:srgbClr val="000000"/>
                </a:solidFill>
                <a:latin typeface="Tahoma" charset="0"/>
                <a:ea typeface="新細明體" charset="0"/>
                <a:cs typeface="新細明體" charset="0"/>
              </a:rPr>
              <a:t>Akamai edge-servers</a:t>
            </a:r>
          </a:p>
        </p:txBody>
      </p:sp>
      <p:grpSp>
        <p:nvGrpSpPr>
          <p:cNvPr id="3" name="Group 11"/>
          <p:cNvGrpSpPr>
            <a:grpSpLocks/>
          </p:cNvGrpSpPr>
          <p:nvPr/>
        </p:nvGrpSpPr>
        <p:grpSpPr bwMode="auto">
          <a:xfrm>
            <a:off x="6172200" y="1905000"/>
            <a:ext cx="2054225" cy="2668588"/>
            <a:chOff x="3696" y="1104"/>
            <a:chExt cx="1294" cy="1681"/>
          </a:xfrm>
        </p:grpSpPr>
        <p:sp>
          <p:nvSpPr>
            <p:cNvPr id="139272" name="Oval 12"/>
            <p:cNvSpPr>
              <a:spLocks noChangeArrowheads="1"/>
            </p:cNvSpPr>
            <p:nvPr/>
          </p:nvSpPr>
          <p:spPr bwMode="auto">
            <a:xfrm rot="-2183283">
              <a:off x="3696" y="1104"/>
              <a:ext cx="960" cy="508"/>
            </a:xfrm>
            <a:prstGeom prst="ellipse">
              <a:avLst/>
            </a:prstGeom>
            <a:noFill/>
            <a:ln w="25400" cap="sq">
              <a:solidFill>
                <a:schemeClr val="hlink"/>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39273" name="Line 13"/>
            <p:cNvSpPr>
              <a:spLocks noChangeShapeType="1"/>
            </p:cNvSpPr>
            <p:nvPr/>
          </p:nvSpPr>
          <p:spPr bwMode="auto">
            <a:xfrm>
              <a:off x="4272" y="1632"/>
              <a:ext cx="0" cy="624"/>
            </a:xfrm>
            <a:prstGeom prst="line">
              <a:avLst/>
            </a:prstGeom>
            <a:noFill/>
            <a:ln w="25400" cap="sq">
              <a:solidFill>
                <a:schemeClr val="accent2"/>
              </a:solidFill>
              <a:round/>
              <a:headEnd type="none" w="sm" len="sm"/>
              <a:tailEnd type="triangle" w="lg" len="lg"/>
            </a:ln>
            <a:extLst>
              <a:ext uri="{909E8E84-426E-40dd-AFC4-6F175D3DCCD1}">
                <a14:hiddenFill xmlns:a14="http://schemas.microsoft.com/office/drawing/2010/main" xmlns="">
                  <a:noFill/>
                </a14:hiddenFill>
              </a:ext>
            </a:extLst>
          </p:spPr>
          <p:txBody>
            <a:bodyPr wrap="none"/>
            <a:lstStyle/>
            <a:p>
              <a:endParaRPr lang="en-US"/>
            </a:p>
          </p:txBody>
        </p:sp>
        <p:sp>
          <p:nvSpPr>
            <p:cNvPr id="139274" name="Text Box 14"/>
            <p:cNvSpPr txBox="1">
              <a:spLocks noChangeArrowheads="1"/>
            </p:cNvSpPr>
            <p:nvPr/>
          </p:nvSpPr>
          <p:spPr bwMode="auto">
            <a:xfrm>
              <a:off x="3840" y="2208"/>
              <a:ext cx="1150" cy="5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a:solidFill>
                    <a:srgbClr val="000000"/>
                  </a:solidFill>
                  <a:latin typeface="Tahoma" charset="0"/>
                  <a:ea typeface="新細明體" charset="0"/>
                  <a:cs typeface="新細明體" charset="0"/>
                </a:rPr>
                <a:t>Nodes far away </a:t>
              </a:r>
            </a:p>
            <a:p>
              <a:pPr eaLnBrk="1" hangingPunct="1"/>
              <a:r>
                <a:rPr lang="en-US" altLang="zh-TW" sz="1800">
                  <a:solidFill>
                    <a:srgbClr val="000000"/>
                  </a:solidFill>
                  <a:latin typeface="Tahoma" charset="0"/>
                  <a:ea typeface="新細明體" charset="0"/>
                  <a:cs typeface="新細明體" charset="0"/>
                </a:rPr>
                <a:t>from Akamai</a:t>
              </a:r>
            </a:p>
            <a:p>
              <a:pPr eaLnBrk="1" hangingPunct="1"/>
              <a:r>
                <a:rPr lang="en-US" altLang="zh-TW" sz="1800">
                  <a:solidFill>
                    <a:srgbClr val="000000"/>
                  </a:solidFill>
                  <a:latin typeface="Tahoma" charset="0"/>
                  <a:ea typeface="新細明體" charset="0"/>
                  <a:cs typeface="新細明體" charset="0"/>
                </a:rPr>
                <a:t>hot-spots</a:t>
              </a:r>
            </a:p>
          </p:txBody>
        </p:sp>
      </p:grpSp>
      <p:sp>
        <p:nvSpPr>
          <p:cNvPr id="4" name="Slide Number Placeholder 3">
            <a:extLst>
              <a:ext uri="{FF2B5EF4-FFF2-40B4-BE49-F238E27FC236}">
                <a16:creationId xmlns:a16="http://schemas.microsoft.com/office/drawing/2014/main" id="{692917B7-C5C3-4044-80A1-A2FD586FE6E4}"/>
              </a:ext>
            </a:extLst>
          </p:cNvPr>
          <p:cNvSpPr>
            <a:spLocks noGrp="1"/>
          </p:cNvSpPr>
          <p:nvPr>
            <p:ph type="sldNum" sz="quarter" idx="12"/>
          </p:nvPr>
        </p:nvSpPr>
        <p:spPr/>
        <p:txBody>
          <a:bodyPr/>
          <a:lstStyle/>
          <a:p>
            <a:fld id="{73938B40-F02D-614F-8C35-BB1692F75E24}" type="slidenum">
              <a:rPr lang="en-US" altLang="x-none" smtClean="0"/>
              <a:pPr/>
              <a:t>38</a:t>
            </a:fld>
            <a:endParaRPr lang="en-US" altLang="x-none"/>
          </a:p>
        </p:txBody>
      </p:sp>
    </p:spTree>
    <p:extLst>
      <p:ext uri="{BB962C8B-B14F-4D97-AF65-F5344CB8AC3E}">
        <p14:creationId xmlns:p14="http://schemas.microsoft.com/office/powerpoint/2010/main" val="3222085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09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0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9" presetClass="emph" presetSubtype="0" grpId="1" nodeType="withEffect">
                                  <p:stCondLst>
                                    <p:cond delay="0"/>
                                  </p:stCondLst>
                                  <p:childTnLst>
                                    <p:set>
                                      <p:cBhvr rctx="PPT">
                                        <p:cTn id="16" dur="indefinite"/>
                                        <p:tgtEl>
                                          <p:spTgt spid="89098"/>
                                        </p:tgtEl>
                                        <p:attrNameLst>
                                          <p:attrName>style.opacity</p:attrName>
                                        </p:attrNameLst>
                                      </p:cBhvr>
                                      <p:to>
                                        <p:strVal val="0.34"/>
                                      </p:to>
                                    </p:set>
                                    <p:animEffect filter="image" prLst="opacity: 0.34">
                                      <p:cBhvr rctx="IE">
                                        <p:cTn id="17" dur="indefinite"/>
                                        <p:tgtEl>
                                          <p:spTgt spid="89098"/>
                                        </p:tgtEl>
                                      </p:cBhvr>
                                    </p:animEffect>
                                  </p:childTnLst>
                                </p:cTn>
                              </p:par>
                              <p:par>
                                <p:cTn id="18" presetID="9" presetClass="emph" presetSubtype="0" grpId="1" nodeType="withEffect">
                                  <p:stCondLst>
                                    <p:cond delay="0"/>
                                  </p:stCondLst>
                                  <p:childTnLst>
                                    <p:set>
                                      <p:cBhvr rctx="PPT">
                                        <p:cTn id="19" dur="indefinite"/>
                                        <p:tgtEl>
                                          <p:spTgt spid="89097"/>
                                        </p:tgtEl>
                                        <p:attrNameLst>
                                          <p:attrName>style.opacity</p:attrName>
                                        </p:attrNameLst>
                                      </p:cBhvr>
                                      <p:to>
                                        <p:strVal val="0.34"/>
                                      </p:to>
                                    </p:set>
                                    <p:animEffect filter="image" prLst="opacity: 0.34">
                                      <p:cBhvr rctx="IE">
                                        <p:cTn id="20" dur="indefinite"/>
                                        <p:tgtEl>
                                          <p:spTgt spid="89097"/>
                                        </p:tgtEl>
                                      </p:cBhvr>
                                    </p:animEffect>
                                  </p:childTnLst>
                                </p:cTn>
                              </p:par>
                              <p:par>
                                <p:cTn id="21" presetID="9" presetClass="emph" presetSubtype="0" grpId="1" nodeType="withEffect">
                                  <p:stCondLst>
                                    <p:cond delay="0"/>
                                  </p:stCondLst>
                                  <p:childTnLst>
                                    <p:set>
                                      <p:cBhvr rctx="PPT">
                                        <p:cTn id="22" dur="indefinite"/>
                                        <p:tgtEl>
                                          <p:spTgt spid="89096"/>
                                        </p:tgtEl>
                                        <p:attrNameLst>
                                          <p:attrName>style.opacity</p:attrName>
                                        </p:attrNameLst>
                                      </p:cBhvr>
                                      <p:to>
                                        <p:strVal val="0.34"/>
                                      </p:to>
                                    </p:set>
                                    <p:animEffect filter="image" prLst="opacity: 0.34">
                                      <p:cBhvr rctx="IE">
                                        <p:cTn id="23" dur="indefinite"/>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6" grpId="0" animBg="1"/>
      <p:bldP spid="89096" grpId="1" animBg="1"/>
      <p:bldP spid="89097" grpId="0" animBg="1"/>
      <p:bldP spid="89097" grpId="1" animBg="1"/>
      <p:bldP spid="89098" grpId="0"/>
      <p:bldP spid="89098" grpId="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13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828800"/>
            <a:ext cx="8450262" cy="4605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1315" name="Rectangle 2"/>
          <p:cNvSpPr>
            <a:spLocks noGrp="1" noChangeArrowheads="1"/>
          </p:cNvSpPr>
          <p:nvPr>
            <p:ph type="title"/>
          </p:nvPr>
        </p:nvSpPr>
        <p:spPr>
          <a:xfrm>
            <a:off x="533400" y="228600"/>
            <a:ext cx="8305800" cy="1143000"/>
          </a:xfrm>
        </p:spPr>
        <p:txBody>
          <a:bodyPr/>
          <a:lstStyle/>
          <a:p>
            <a:r>
              <a:rPr lang="en-US" sz="3200">
                <a:latin typeface="Comic Sans MS" charset="0"/>
                <a:ea typeface="新細明體" charset="0"/>
                <a:cs typeface="新細明體" charset="0"/>
              </a:rPr>
              <a:t>Server Pool: Multiple Akamai Hosted Sites</a:t>
            </a:r>
          </a:p>
        </p:txBody>
      </p:sp>
      <p:sp>
        <p:nvSpPr>
          <p:cNvPr id="141316" name="Text Box 26"/>
          <p:cNvSpPr txBox="1">
            <a:spLocks noChangeArrowheads="1"/>
          </p:cNvSpPr>
          <p:nvPr/>
        </p:nvSpPr>
        <p:spPr bwMode="auto">
          <a:xfrm rot="-5400000">
            <a:off x="-1309687" y="3865563"/>
            <a:ext cx="3429000"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Number of Akamai Web Replicas</a:t>
            </a:r>
          </a:p>
        </p:txBody>
      </p:sp>
      <p:sp>
        <p:nvSpPr>
          <p:cNvPr id="141317" name="Text Box 27"/>
          <p:cNvSpPr txBox="1">
            <a:spLocks noChangeArrowheads="1"/>
          </p:cNvSpPr>
          <p:nvPr/>
        </p:nvSpPr>
        <p:spPr bwMode="auto">
          <a:xfrm>
            <a:off x="3817938" y="6205538"/>
            <a:ext cx="1922462" cy="3365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ea typeface="新細明體" charset="0"/>
                <a:cs typeface="新細明體" charset="0"/>
              </a:rPr>
              <a:t>Clients</a:t>
            </a:r>
          </a:p>
        </p:txBody>
      </p:sp>
      <p:sp>
        <p:nvSpPr>
          <p:cNvPr id="141318" name="Text Box 29"/>
          <p:cNvSpPr txBox="1">
            <a:spLocks noChangeArrowheads="1"/>
          </p:cNvSpPr>
          <p:nvPr/>
        </p:nvSpPr>
        <p:spPr bwMode="auto">
          <a:xfrm>
            <a:off x="906463" y="6172200"/>
            <a:ext cx="184150" cy="4572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1800">
              <a:solidFill>
                <a:srgbClr val="000000"/>
              </a:solidFill>
            </a:endParaRPr>
          </a:p>
        </p:txBody>
      </p:sp>
      <p:sp>
        <p:nvSpPr>
          <p:cNvPr id="2" name="Slide Number Placeholder 1">
            <a:extLst>
              <a:ext uri="{FF2B5EF4-FFF2-40B4-BE49-F238E27FC236}">
                <a16:creationId xmlns:a16="http://schemas.microsoft.com/office/drawing/2014/main" id="{9ECF56B2-1359-DA45-8421-ADBFB63F5576}"/>
              </a:ext>
            </a:extLst>
          </p:cNvPr>
          <p:cNvSpPr>
            <a:spLocks noGrp="1"/>
          </p:cNvSpPr>
          <p:nvPr>
            <p:ph type="sldNum" sz="quarter" idx="12"/>
          </p:nvPr>
        </p:nvSpPr>
        <p:spPr/>
        <p:txBody>
          <a:bodyPr/>
          <a:lstStyle/>
          <a:p>
            <a:fld id="{4233A062-1DAB-6544-B281-8FCB983AFCD2}" type="slidenum">
              <a:rPr lang="en-US" altLang="x-none" smtClean="0"/>
              <a:pPr/>
              <a:t>39</a:t>
            </a:fld>
            <a:endParaRPr lang="en-US" altLang="x-none"/>
          </a:p>
        </p:txBody>
      </p:sp>
    </p:spTree>
    <p:extLst>
      <p:ext uri="{BB962C8B-B14F-4D97-AF65-F5344CB8AC3E}">
        <p14:creationId xmlns:p14="http://schemas.microsoft.com/office/powerpoint/2010/main" val="129247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a:lstStyle/>
          <a:p>
            <a:r>
              <a:rPr lang="en-US" altLang="zh-CN" dirty="0">
                <a:ea typeface="ＭＳ Ｐゴシック" charset="-128"/>
              </a:rPr>
              <a:t>Recap:</a:t>
            </a:r>
            <a:r>
              <a:rPr lang="zh-CN" altLang="en-US" dirty="0">
                <a:ea typeface="ＭＳ Ｐゴシック" charset="-128"/>
              </a:rPr>
              <a:t> </a:t>
            </a:r>
            <a:r>
              <a:rPr lang="en-US" altLang="x-none" dirty="0">
                <a:ea typeface="ＭＳ Ｐゴシック" charset="-128"/>
              </a:rPr>
              <a:t>Operational Quantities</a:t>
            </a:r>
          </a:p>
        </p:txBody>
      </p:sp>
      <p:sp>
        <p:nvSpPr>
          <p:cNvPr id="114690" name="Content Placeholder 2"/>
          <p:cNvSpPr>
            <a:spLocks noGrp="1"/>
          </p:cNvSpPr>
          <p:nvPr>
            <p:ph idx="1"/>
          </p:nvPr>
        </p:nvSpPr>
        <p:spPr>
          <a:xfrm>
            <a:off x="533400" y="1600200"/>
            <a:ext cx="8153400" cy="4648200"/>
          </a:xfrm>
        </p:spPr>
        <p:txBody>
          <a:bodyPr/>
          <a:lstStyle/>
          <a:p>
            <a:pPr>
              <a:buFont typeface="Wingdings" pitchFamily="2" charset="2"/>
              <a:buChar char="q"/>
            </a:pPr>
            <a:r>
              <a:rPr lang="en-US" altLang="x-none" sz="2000" dirty="0">
                <a:ea typeface="ＭＳ Ｐゴシック" charset="-128"/>
              </a:rPr>
              <a:t>T: observation interval                 Ai: # arrivals to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Bi: busy time of device </a:t>
            </a:r>
            <a:r>
              <a:rPr lang="en-US" altLang="x-none" sz="2000" dirty="0" err="1">
                <a:ea typeface="ＭＳ Ｐゴシック" charset="-128"/>
              </a:rPr>
              <a:t>i</a:t>
            </a:r>
            <a:r>
              <a:rPr lang="en-US" altLang="x-none" sz="2000" dirty="0">
                <a:ea typeface="ＭＳ Ｐゴシック" charset="-128"/>
              </a:rPr>
              <a:t>               Ci: # completions at device </a:t>
            </a:r>
            <a:r>
              <a:rPr lang="en-US" altLang="x-none" sz="2000" dirty="0" err="1">
                <a:ea typeface="ＭＳ Ｐゴシック" charset="-128"/>
              </a:rPr>
              <a:t>i</a:t>
            </a:r>
            <a:endParaRPr lang="en-US" altLang="x-none" sz="2000" dirty="0">
              <a:ea typeface="ＭＳ Ｐゴシック" charset="-128"/>
            </a:endParaRPr>
          </a:p>
          <a:p>
            <a:pPr>
              <a:buFont typeface="Wingdings" pitchFamily="2" charset="2"/>
              <a:buChar char="q"/>
            </a:pPr>
            <a:r>
              <a:rPr lang="en-US" altLang="x-none" sz="2000" dirty="0" err="1">
                <a:ea typeface="ＭＳ Ｐゴシック" charset="-128"/>
              </a:rPr>
              <a:t>i</a:t>
            </a:r>
            <a:r>
              <a:rPr lang="en-US" altLang="x-none" sz="2000" dirty="0">
                <a:ea typeface="ＭＳ Ｐゴシック" charset="-128"/>
              </a:rPr>
              <a:t> = 0 denotes system</a:t>
            </a:r>
          </a:p>
          <a:p>
            <a:endParaRPr lang="en-US" altLang="x-none" sz="2000" dirty="0">
              <a:ea typeface="ＭＳ Ｐゴシック" charset="-128"/>
            </a:endParaRPr>
          </a:p>
        </p:txBody>
      </p:sp>
      <p:graphicFrame>
        <p:nvGraphicFramePr>
          <p:cNvPr id="3074" name="Object 2"/>
          <p:cNvGraphicFramePr>
            <a:graphicFrameLocks noChangeAspect="1"/>
          </p:cNvGraphicFramePr>
          <p:nvPr/>
        </p:nvGraphicFramePr>
        <p:xfrm>
          <a:off x="2128838" y="2971800"/>
          <a:ext cx="2936875" cy="685800"/>
        </p:xfrm>
        <a:graphic>
          <a:graphicData uri="http://schemas.openxmlformats.org/presentationml/2006/ole">
            <mc:AlternateContent xmlns:mc="http://schemas.openxmlformats.org/markup-compatibility/2006">
              <mc:Choice xmlns:v="urn:schemas-microsoft-com:vml" Requires="v">
                <p:oleObj spid="_x0000_s7257" name="Equation" r:id="rId4" imgW="977900" imgH="228600" progId="Equation.3">
                  <p:embed/>
                </p:oleObj>
              </mc:Choice>
              <mc:Fallback>
                <p:oleObj name="Equation" r:id="rId4" imgW="977900" imgH="228600" progId="Equation.3">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8838" y="2971800"/>
                        <a:ext cx="29368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nvGraphicFramePr>
        <p:xfrm>
          <a:off x="5024438" y="2667000"/>
          <a:ext cx="690562" cy="1144588"/>
        </p:xfrm>
        <a:graphic>
          <a:graphicData uri="http://schemas.openxmlformats.org/presentationml/2006/ole">
            <mc:AlternateContent xmlns:mc="http://schemas.openxmlformats.org/markup-compatibility/2006">
              <mc:Choice xmlns:v="urn:schemas-microsoft-com:vml" Requires="v">
                <p:oleObj spid="_x0000_s7258" name="Equation" r:id="rId6" imgW="152268" imgH="253780" progId="Equation.3">
                  <p:embed/>
                </p:oleObj>
              </mc:Choice>
              <mc:Fallback>
                <p:oleObj name="Equation" r:id="rId6" imgW="152268" imgH="253780" progId="Equation.3">
                  <p:embed/>
                  <p:pic>
                    <p:nvPicPr>
                      <p:cNvPr id="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438" y="2667000"/>
                        <a:ext cx="69056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6" name="Object 4"/>
          <p:cNvGraphicFramePr>
            <a:graphicFrameLocks noChangeAspect="1"/>
          </p:cNvGraphicFramePr>
          <p:nvPr/>
        </p:nvGraphicFramePr>
        <p:xfrm>
          <a:off x="1976438" y="4038600"/>
          <a:ext cx="3243262" cy="685800"/>
        </p:xfrm>
        <a:graphic>
          <a:graphicData uri="http://schemas.openxmlformats.org/presentationml/2006/ole">
            <mc:AlternateContent xmlns:mc="http://schemas.openxmlformats.org/markup-compatibility/2006">
              <mc:Choice xmlns:v="urn:schemas-microsoft-com:vml" Requires="v">
                <p:oleObj spid="_x0000_s7259" name="Equation" r:id="rId8" imgW="1079500" imgH="228600" progId="Equation.3">
                  <p:embed/>
                </p:oleObj>
              </mc:Choice>
              <mc:Fallback>
                <p:oleObj name="Equation" r:id="rId8" imgW="1079500" imgH="228600" progId="Equation.3">
                  <p:embed/>
                  <p:pic>
                    <p:nvPicPr>
                      <p:cNvPr id="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6438" y="4038600"/>
                        <a:ext cx="324326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5153025" y="3733800"/>
          <a:ext cx="747713" cy="1144588"/>
        </p:xfrm>
        <a:graphic>
          <a:graphicData uri="http://schemas.openxmlformats.org/presentationml/2006/ole">
            <mc:AlternateContent xmlns:mc="http://schemas.openxmlformats.org/markup-compatibility/2006">
              <mc:Choice xmlns:v="urn:schemas-microsoft-com:vml" Requires="v">
                <p:oleObj spid="_x0000_s7260" name="Equation" r:id="rId10" imgW="164957" imgH="253780" progId="Equation.3">
                  <p:embed/>
                </p:oleObj>
              </mc:Choice>
              <mc:Fallback>
                <p:oleObj name="Equation" r:id="rId10" imgW="164957" imgH="253780" progId="Equation.3">
                  <p:embed/>
                  <p:pic>
                    <p:nvPicPr>
                      <p:cNvPr id="7"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3025" y="3733800"/>
                        <a:ext cx="747713"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8" name="Object 6"/>
          <p:cNvGraphicFramePr>
            <a:graphicFrameLocks noChangeAspect="1"/>
          </p:cNvGraphicFramePr>
          <p:nvPr/>
        </p:nvGraphicFramePr>
        <p:xfrm>
          <a:off x="2076450" y="5029200"/>
          <a:ext cx="2876550" cy="685800"/>
        </p:xfrm>
        <a:graphic>
          <a:graphicData uri="http://schemas.openxmlformats.org/presentationml/2006/ole">
            <mc:AlternateContent xmlns:mc="http://schemas.openxmlformats.org/markup-compatibility/2006">
              <mc:Choice xmlns:v="urn:schemas-microsoft-com:vml" Requires="v">
                <p:oleObj spid="_x0000_s7261" name="Equation" r:id="rId12" imgW="1016000" imgH="228600" progId="Equation.3">
                  <p:embed/>
                </p:oleObj>
              </mc:Choice>
              <mc:Fallback>
                <p:oleObj name="Equation" r:id="rId12" imgW="1016000" imgH="228600" progId="Equation.3">
                  <p:embed/>
                  <p:pic>
                    <p:nvPicPr>
                      <p:cNvPr id="8"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76450" y="5029200"/>
                        <a:ext cx="28765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5157788" y="4724400"/>
          <a:ext cx="747712" cy="1144588"/>
        </p:xfrm>
        <a:graphic>
          <a:graphicData uri="http://schemas.openxmlformats.org/presentationml/2006/ole">
            <mc:AlternateContent xmlns:mc="http://schemas.openxmlformats.org/markup-compatibility/2006">
              <mc:Choice xmlns:v="urn:schemas-microsoft-com:vml" Requires="v">
                <p:oleObj spid="_x0000_s7262" name="Equation" r:id="rId14" imgW="164957" imgH="253780" progId="Equation.3">
                  <p:embed/>
                </p:oleObj>
              </mc:Choice>
              <mc:Fallback>
                <p:oleObj name="Equation" r:id="rId14" imgW="164957" imgH="253780" progId="Equation.3">
                  <p:embed/>
                  <p:pic>
                    <p:nvPicPr>
                      <p:cNvPr id="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7788" y="4724400"/>
                        <a:ext cx="747712"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1428750" y="5943600"/>
          <a:ext cx="4308475" cy="685800"/>
        </p:xfrm>
        <a:graphic>
          <a:graphicData uri="http://schemas.openxmlformats.org/presentationml/2006/ole">
            <mc:AlternateContent xmlns:mc="http://schemas.openxmlformats.org/markup-compatibility/2006">
              <mc:Choice xmlns:v="urn:schemas-microsoft-com:vml" Requires="v">
                <p:oleObj spid="_x0000_s7263" name="Equation" r:id="rId16" imgW="1435100" imgH="228600" progId="Equation.3">
                  <p:embed/>
                </p:oleObj>
              </mc:Choice>
              <mc:Fallback>
                <p:oleObj name="Equation" r:id="rId16" imgW="1435100" imgH="228600" progId="Equation.3">
                  <p:embed/>
                  <p:pic>
                    <p:nvPicPr>
                      <p:cNvPr id="1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28750" y="5943600"/>
                        <a:ext cx="43084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5805488" y="5581650"/>
          <a:ext cx="747712" cy="1258888"/>
        </p:xfrm>
        <a:graphic>
          <a:graphicData uri="http://schemas.openxmlformats.org/presentationml/2006/ole">
            <mc:AlternateContent xmlns:mc="http://schemas.openxmlformats.org/markup-compatibility/2006">
              <mc:Choice xmlns:v="urn:schemas-microsoft-com:vml" Requires="v">
                <p:oleObj spid="_x0000_s7264" name="Equation" r:id="rId18" imgW="165028" imgH="279279" progId="Equation.3">
                  <p:embed/>
                </p:oleObj>
              </mc:Choice>
              <mc:Fallback>
                <p:oleObj name="Equation" r:id="rId18" imgW="165028" imgH="279279" progId="Equation.3">
                  <p:embed/>
                  <p:pic>
                    <p:nvPicPr>
                      <p:cNvPr id="1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05488" y="5581650"/>
                        <a:ext cx="747712" cy="1258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BF4B8994-4193-2F42-AE9E-665E418E536B}"/>
              </a:ext>
            </a:extLst>
          </p:cNvPr>
          <p:cNvSpPr>
            <a:spLocks noGrp="1"/>
          </p:cNvSpPr>
          <p:nvPr>
            <p:ph type="sldNum" sz="quarter" idx="12"/>
          </p:nvPr>
        </p:nvSpPr>
        <p:spPr/>
        <p:txBody>
          <a:bodyPr/>
          <a:lstStyle/>
          <a:p>
            <a:fld id="{4233A062-1DAB-6544-B281-8FCB983AFCD2}" type="slidenum">
              <a:rPr lang="en-US" altLang="x-none" smtClean="0"/>
              <a:pPr/>
              <a:t>4</a:t>
            </a:fld>
            <a:endParaRPr lang="en-US" altLang="x-none"/>
          </a:p>
        </p:txBody>
      </p:sp>
    </p:spTree>
    <p:extLst>
      <p:ext uri="{BB962C8B-B14F-4D97-AF65-F5344CB8AC3E}">
        <p14:creationId xmlns:p14="http://schemas.microsoft.com/office/powerpoint/2010/main" val="2255492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Slide Number Placeholder 3"/>
          <p:cNvSpPr>
            <a:spLocks noGrp="1"/>
          </p:cNvSpPr>
          <p:nvPr>
            <p:ph type="sldNum" sz="quarter" idx="11"/>
          </p:nvPr>
        </p:nvSpPr>
        <p:spPr>
          <a:xfrm>
            <a:off x="990600" y="5918200"/>
            <a:ext cx="1905000" cy="457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l" eaLnBrk="1" hangingPunct="1"/>
            <a:fld id="{F6F019A3-7FC3-CC45-BF1A-4935ECB14D95}" type="slidenum">
              <a:rPr lang="en-US" altLang="zh-TW" sz="1400">
                <a:solidFill>
                  <a:srgbClr val="000000"/>
                </a:solidFill>
                <a:latin typeface="Comic Sans MS" charset="0"/>
                <a:ea typeface="新細明體" charset="0"/>
                <a:cs typeface="新細明體" charset="0"/>
              </a:rPr>
              <a:pPr algn="l" eaLnBrk="1" hangingPunct="1"/>
              <a:t>40</a:t>
            </a:fld>
            <a:endParaRPr lang="en-US" altLang="zh-TW" sz="1400">
              <a:solidFill>
                <a:srgbClr val="000000"/>
              </a:solidFill>
              <a:latin typeface="Comic Sans MS" charset="0"/>
              <a:ea typeface="新細明體" charset="0"/>
              <a:cs typeface="新細明體" charset="0"/>
            </a:endParaRPr>
          </a:p>
        </p:txBody>
      </p:sp>
      <p:sp>
        <p:nvSpPr>
          <p:cNvPr id="143362" name="Rectangle 2"/>
          <p:cNvSpPr>
            <a:spLocks noGrp="1" noChangeArrowheads="1"/>
          </p:cNvSpPr>
          <p:nvPr>
            <p:ph type="title"/>
          </p:nvPr>
        </p:nvSpPr>
        <p:spPr/>
        <p:txBody>
          <a:bodyPr/>
          <a:lstStyle/>
          <a:p>
            <a:r>
              <a:rPr lang="en-US" sz="3200">
                <a:latin typeface="Comic Sans MS" charset="0"/>
                <a:ea typeface="新細明體" charset="0"/>
                <a:cs typeface="新細明體" charset="0"/>
              </a:rPr>
              <a:t>Load Balancing Dynamics</a:t>
            </a:r>
          </a:p>
        </p:txBody>
      </p:sp>
      <p:pic>
        <p:nvPicPr>
          <p:cNvPr id="143363"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533400" y="1524000"/>
            <a:ext cx="7924800" cy="4911725"/>
          </a:xfrm>
          <a:noFill/>
        </p:spPr>
      </p:pic>
      <p:sp>
        <p:nvSpPr>
          <p:cNvPr id="143364" name="Line 5"/>
          <p:cNvSpPr>
            <a:spLocks noChangeShapeType="1"/>
          </p:cNvSpPr>
          <p:nvPr/>
        </p:nvSpPr>
        <p:spPr bwMode="auto">
          <a:xfrm>
            <a:off x="1676400" y="3657600"/>
            <a:ext cx="65532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grpSp>
        <p:nvGrpSpPr>
          <p:cNvPr id="2" name="Group 19"/>
          <p:cNvGrpSpPr>
            <a:grpSpLocks/>
          </p:cNvGrpSpPr>
          <p:nvPr/>
        </p:nvGrpSpPr>
        <p:grpSpPr bwMode="auto">
          <a:xfrm>
            <a:off x="1752600" y="2438400"/>
            <a:ext cx="1371600" cy="749300"/>
            <a:chOff x="912" y="1440"/>
            <a:chExt cx="864" cy="480"/>
          </a:xfrm>
        </p:grpSpPr>
        <p:sp>
          <p:nvSpPr>
            <p:cNvPr id="143372" name="Text Box 13"/>
            <p:cNvSpPr txBox="1">
              <a:spLocks noChangeArrowheads="1"/>
            </p:cNvSpPr>
            <p:nvPr/>
          </p:nvSpPr>
          <p:spPr bwMode="auto">
            <a:xfrm>
              <a:off x="912" y="1440"/>
              <a:ext cx="607" cy="228"/>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Berkeley</a:t>
              </a:r>
            </a:p>
          </p:txBody>
        </p:sp>
        <p:sp>
          <p:nvSpPr>
            <p:cNvPr id="143373" name="Line 14"/>
            <p:cNvSpPr>
              <a:spLocks noChangeShapeType="1"/>
            </p:cNvSpPr>
            <p:nvPr/>
          </p:nvSpPr>
          <p:spPr bwMode="auto">
            <a:xfrm flipH="1" flipV="1">
              <a:off x="1248" y="1680"/>
              <a:ext cx="528" cy="240"/>
            </a:xfrm>
            <a:prstGeom prst="line">
              <a:avLst/>
            </a:prstGeom>
            <a:noFill/>
            <a:ln w="25400" cap="sq">
              <a:solidFill>
                <a:srgbClr val="FF000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3" name="Group 21"/>
          <p:cNvGrpSpPr>
            <a:grpSpLocks/>
          </p:cNvGrpSpPr>
          <p:nvPr/>
        </p:nvGrpSpPr>
        <p:grpSpPr bwMode="auto">
          <a:xfrm>
            <a:off x="4984750" y="2362200"/>
            <a:ext cx="1903413" cy="768350"/>
            <a:chOff x="2928" y="1392"/>
            <a:chExt cx="1199" cy="480"/>
          </a:xfrm>
        </p:grpSpPr>
        <p:sp>
          <p:nvSpPr>
            <p:cNvPr id="143370" name="Text Box 15"/>
            <p:cNvSpPr txBox="1">
              <a:spLocks noChangeArrowheads="1"/>
            </p:cNvSpPr>
            <p:nvPr/>
          </p:nvSpPr>
          <p:spPr bwMode="auto">
            <a:xfrm>
              <a:off x="3696" y="1392"/>
              <a:ext cx="431" cy="222"/>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Brazil</a:t>
              </a:r>
            </a:p>
          </p:txBody>
        </p:sp>
        <p:sp>
          <p:nvSpPr>
            <p:cNvPr id="143371" name="Line 16"/>
            <p:cNvSpPr>
              <a:spLocks noChangeShapeType="1"/>
            </p:cNvSpPr>
            <p:nvPr/>
          </p:nvSpPr>
          <p:spPr bwMode="auto">
            <a:xfrm flipV="1">
              <a:off x="2928" y="1536"/>
              <a:ext cx="768" cy="336"/>
            </a:xfrm>
            <a:prstGeom prst="line">
              <a:avLst/>
            </a:prstGeom>
            <a:noFill/>
            <a:ln w="25400" cap="sq">
              <a:solidFill>
                <a:srgbClr val="00B0F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grpSp>
        <p:nvGrpSpPr>
          <p:cNvPr id="4" name="Group 20"/>
          <p:cNvGrpSpPr>
            <a:grpSpLocks/>
          </p:cNvGrpSpPr>
          <p:nvPr/>
        </p:nvGrpSpPr>
        <p:grpSpPr bwMode="auto">
          <a:xfrm>
            <a:off x="4727575" y="3200400"/>
            <a:ext cx="2014538" cy="889000"/>
            <a:chOff x="2784" y="1920"/>
            <a:chExt cx="1269" cy="560"/>
          </a:xfrm>
        </p:grpSpPr>
        <p:sp>
          <p:nvSpPr>
            <p:cNvPr id="143368" name="Text Box 17"/>
            <p:cNvSpPr txBox="1">
              <a:spLocks noChangeArrowheads="1"/>
            </p:cNvSpPr>
            <p:nvPr/>
          </p:nvSpPr>
          <p:spPr bwMode="auto">
            <a:xfrm>
              <a:off x="3600" y="2256"/>
              <a:ext cx="453" cy="224"/>
            </a:xfrm>
            <a:prstGeom prst="rect">
              <a:avLst/>
            </a:prstGeom>
            <a:noFill/>
            <a:ln w="19050" cap="sq">
              <a:solidFill>
                <a:schemeClr val="bg2"/>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Korea</a:t>
              </a:r>
            </a:p>
          </p:txBody>
        </p:sp>
        <p:sp>
          <p:nvSpPr>
            <p:cNvPr id="143369" name="Line 18"/>
            <p:cNvSpPr>
              <a:spLocks noChangeShapeType="1"/>
            </p:cNvSpPr>
            <p:nvPr/>
          </p:nvSpPr>
          <p:spPr bwMode="auto">
            <a:xfrm>
              <a:off x="2784" y="1920"/>
              <a:ext cx="816" cy="480"/>
            </a:xfrm>
            <a:prstGeom prst="line">
              <a:avLst/>
            </a:prstGeom>
            <a:noFill/>
            <a:ln w="25400" cap="sq">
              <a:solidFill>
                <a:srgbClr val="00B050"/>
              </a:solidFill>
              <a:round/>
              <a:headEnd type="arrow" w="sm" len="sm"/>
              <a:tailEnd type="none" w="lg" len="med"/>
            </a:ln>
            <a:extLst>
              <a:ext uri="{909E8E84-426E-40dd-AFC4-6F175D3DCCD1}">
                <a14:hiddenFill xmlns:a14="http://schemas.microsoft.com/office/drawing/2010/main" xmlns="">
                  <a:noFill/>
                </a14:hiddenFill>
              </a:ext>
            </a:extLst>
          </p:spPr>
          <p:txBody>
            <a:bodyPr wrap="none"/>
            <a:lstStyle/>
            <a:p>
              <a:endParaRPr lang="en-US"/>
            </a:p>
          </p:txBody>
        </p:sp>
      </p:grpSp>
      <p:sp>
        <p:nvSpPr>
          <p:cNvPr id="15" name="Slide Number Placeholder 3">
            <a:extLst>
              <a:ext uri="{FF2B5EF4-FFF2-40B4-BE49-F238E27FC236}">
                <a16:creationId xmlns:a16="http://schemas.microsoft.com/office/drawing/2014/main" id="{51754808-2092-AE4E-A9D2-41FE57586F83}"/>
              </a:ext>
            </a:extLst>
          </p:cNvPr>
          <p:cNvSpPr txBox="1">
            <a:spLocks/>
          </p:cNvSpPr>
          <p:nvPr/>
        </p:nvSpPr>
        <p:spPr bwMode="auto">
          <a:xfrm>
            <a:off x="7162800" y="6324600"/>
            <a:ext cx="1905000" cy="457200"/>
          </a:xfrm>
          <a:prstGeom prst="rect">
            <a:avLst/>
          </a:prstGeom>
          <a:noFill/>
          <a:ln w="9525">
            <a:noFill/>
            <a:miter lim="800000"/>
            <a:headEnd/>
            <a:tailEn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defTabSz="912813"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742950" indent="-28575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2pPr>
            <a:lvl3pPr marL="11430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3pPr>
            <a:lvl4pPr marL="16002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4pPr>
            <a:lvl5pPr marL="2057400" indent="-228600" algn="l" defTabSz="912813" rtl="0" eaLnBrk="0" fontAlgn="base" hangingPunct="0">
              <a:spcBef>
                <a:spcPct val="0"/>
              </a:spcBef>
              <a:spcAft>
                <a:spcPct val="0"/>
              </a:spcAft>
              <a:defRPr sz="2400" kern="1200">
                <a:solidFill>
                  <a:schemeClr val="tx1"/>
                </a:solidFill>
                <a:latin typeface="Arial" charset="0"/>
                <a:ea typeface="ＭＳ Ｐゴシック" charset="0"/>
                <a:cs typeface="+mn-cs"/>
              </a:defRPr>
            </a:lvl5pPr>
            <a:lvl6pPr marL="25146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6pPr>
            <a:lvl7pPr marL="29718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7pPr>
            <a:lvl8pPr marL="34290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8pPr>
            <a:lvl9pPr marL="3886200" indent="-228600" algn="l" defTabSz="912813" rtl="0" eaLnBrk="0" fontAlgn="base" latinLnBrk="0" hangingPunct="0">
              <a:spcBef>
                <a:spcPct val="0"/>
              </a:spcBef>
              <a:spcAft>
                <a:spcPct val="0"/>
              </a:spcAft>
              <a:defRPr sz="2400" kern="1200">
                <a:solidFill>
                  <a:schemeClr val="tx1"/>
                </a:solidFill>
                <a:latin typeface="Arial" charset="0"/>
                <a:ea typeface="ＭＳ Ｐゴシック" charset="0"/>
                <a:cs typeface="+mn-cs"/>
              </a:defRPr>
            </a:lvl9pPr>
          </a:lstStyle>
          <a:p>
            <a:pPr eaLnBrk="1" hangingPunct="1"/>
            <a:fld id="{95B511FE-2BBD-7E4E-936E-59840D9A0DAF}" type="slidenum">
              <a:rPr lang="en-US" altLang="zh-TW" sz="1400" smtClean="0">
                <a:solidFill>
                  <a:srgbClr val="000000"/>
                </a:solidFill>
                <a:latin typeface="Comic Sans MS" charset="0"/>
                <a:ea typeface="新細明體" charset="0"/>
                <a:cs typeface="新細明體" charset="0"/>
              </a:rPr>
              <a:pPr eaLnBrk="1" hangingPunct="1"/>
              <a:t>40</a:t>
            </a:fld>
            <a:endParaRPr lang="en-US" altLang="zh-TW" sz="1400" dirty="0">
              <a:solidFill>
                <a:srgbClr val="000000"/>
              </a:solidFill>
              <a:latin typeface="Comic Sans MS" charset="0"/>
              <a:ea typeface="新細明體" charset="0"/>
              <a:cs typeface="新細明體" charset="0"/>
            </a:endParaRPr>
          </a:p>
        </p:txBody>
      </p:sp>
    </p:spTree>
    <p:extLst>
      <p:ext uri="{BB962C8B-B14F-4D97-AF65-F5344CB8AC3E}">
        <p14:creationId xmlns:p14="http://schemas.microsoft.com/office/powerpoint/2010/main" val="3473260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9" presetClass="emph" presetSubtype="0" nodeType="withEffect">
                                  <p:stCondLst>
                                    <p:cond delay="0"/>
                                  </p:stCondLst>
                                  <p:childTnLst>
                                    <p:set>
                                      <p:cBhvr rctx="PPT">
                                        <p:cTn id="14" dur="indefinite"/>
                                        <p:tgtEl>
                                          <p:spTgt spid="3"/>
                                        </p:tgtEl>
                                        <p:attrNameLst>
                                          <p:attrName>style.opacity</p:attrName>
                                        </p:attrNameLst>
                                      </p:cBhvr>
                                      <p:to>
                                        <p:strVal val="0.5"/>
                                      </p:to>
                                    </p:set>
                                    <p:animEffect filter="image" prLst="opacity: 0.5">
                                      <p:cBhvr rctx="IE">
                                        <p:cTn id="15" dur="indefinite"/>
                                        <p:tgtEl>
                                          <p:spTgt spid="3"/>
                                        </p:tgtEl>
                                      </p:cBhvr>
                                    </p:animEffect>
                                  </p:childTnLst>
                                </p:cTn>
                              </p:par>
                              <p:par>
                                <p:cTn id="16" presetID="9" presetClass="emph" presetSubtype="0" nodeType="withEffect">
                                  <p:stCondLst>
                                    <p:cond delay="0"/>
                                  </p:stCondLst>
                                  <p:childTnLst>
                                    <p:set>
                                      <p:cBhvr rctx="PPT">
                                        <p:cTn id="17" dur="indefinite"/>
                                        <p:tgtEl>
                                          <p:spTgt spid="4"/>
                                        </p:tgtEl>
                                        <p:attrNameLst>
                                          <p:attrName>style.opacity</p:attrName>
                                        </p:attrNameLst>
                                      </p:cBhvr>
                                      <p:to>
                                        <p:strVal val="0.5"/>
                                      </p:to>
                                    </p:set>
                                    <p:animEffect filter="image" prLst="opacity: 0.5">
                                      <p:cBhvr rctx="IE">
                                        <p:cTn id="18" dur="indefinite"/>
                                        <p:tgtEl>
                                          <p:spTgt spid="4"/>
                                        </p:tgtEl>
                                      </p:cBhvr>
                                    </p:animEffect>
                                  </p:childTnLst>
                                </p:cTn>
                              </p:par>
                              <p:par>
                                <p:cTn id="19" presetID="9" presetClass="emph" presetSubtype="0" nodeType="withEffect">
                                  <p:stCondLst>
                                    <p:cond delay="0"/>
                                  </p:stCondLst>
                                  <p:childTnLst>
                                    <p:set>
                                      <p:cBhvr rctx="PPT">
                                        <p:cTn id="20" dur="indefinite"/>
                                        <p:tgtEl>
                                          <p:spTgt spid="2"/>
                                        </p:tgtEl>
                                        <p:attrNameLst>
                                          <p:attrName>style.opacity</p:attrName>
                                        </p:attrNameLst>
                                      </p:cBhvr>
                                      <p:to>
                                        <p:strVal val="0.34"/>
                                      </p:to>
                                    </p:set>
                                    <p:animEffect filter="image" prLst="opacity: 0.34">
                                      <p:cBhvr rctx="IE">
                                        <p:cTn id="21" dur="indefinite"/>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Grp="1" noChangeArrowheads="1"/>
          </p:cNvSpPr>
          <p:nvPr>
            <p:ph type="title"/>
          </p:nvPr>
        </p:nvSpPr>
        <p:spPr>
          <a:xfrm>
            <a:off x="533400" y="76200"/>
            <a:ext cx="8229600" cy="1143000"/>
          </a:xfrm>
        </p:spPr>
        <p:txBody>
          <a:bodyPr/>
          <a:lstStyle/>
          <a:p>
            <a:r>
              <a:rPr lang="en-US" sz="3200">
                <a:latin typeface="Comic Sans MS" charset="0"/>
                <a:ea typeface="新細明體" charset="0"/>
                <a:cs typeface="新細明體" charset="0"/>
              </a:rPr>
              <a:t>Redirection Effectiveness: </a:t>
            </a:r>
            <a:br>
              <a:rPr lang="en-US" sz="3200">
                <a:latin typeface="Comic Sans MS" charset="0"/>
                <a:ea typeface="新細明體" charset="0"/>
                <a:cs typeface="新細明體" charset="0"/>
              </a:rPr>
            </a:br>
            <a:r>
              <a:rPr lang="en-US" sz="3200">
                <a:latin typeface="Comic Sans MS" charset="0"/>
                <a:ea typeface="新細明體" charset="0"/>
                <a:cs typeface="新細明體" charset="0"/>
              </a:rPr>
              <a:t>Measurement Methodology</a:t>
            </a:r>
          </a:p>
        </p:txBody>
      </p:sp>
      <p:sp>
        <p:nvSpPr>
          <p:cNvPr id="145411" name="Cloud"/>
          <p:cNvSpPr>
            <a:spLocks noChangeAspect="1" noEditPoints="1" noChangeArrowheads="1"/>
          </p:cNvSpPr>
          <p:nvPr/>
        </p:nvSpPr>
        <p:spPr bwMode="auto">
          <a:xfrm>
            <a:off x="828675" y="1416050"/>
            <a:ext cx="6477000" cy="39624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cap="rnd">
            <a:solidFill>
              <a:srgbClr val="000000"/>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145412" name="Text Box 18"/>
          <p:cNvSpPr txBox="1">
            <a:spLocks noChangeArrowheads="1"/>
          </p:cNvSpPr>
          <p:nvPr/>
        </p:nvSpPr>
        <p:spPr bwMode="auto">
          <a:xfrm>
            <a:off x="3724275" y="6521450"/>
            <a:ext cx="16494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Planet Lab Node</a:t>
            </a:r>
          </a:p>
        </p:txBody>
      </p:sp>
      <p:pic>
        <p:nvPicPr>
          <p:cNvPr id="14541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5530850"/>
            <a:ext cx="1524000" cy="642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14" name="Text Box 20"/>
          <p:cNvSpPr txBox="1">
            <a:spLocks noChangeArrowheads="1"/>
          </p:cNvSpPr>
          <p:nvPr/>
        </p:nvSpPr>
        <p:spPr bwMode="auto">
          <a:xfrm>
            <a:off x="676275" y="6140450"/>
            <a:ext cx="1801813"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a:solidFill>
                  <a:srgbClr val="000000"/>
                </a:solidFill>
                <a:latin typeface="Tahoma" charset="0"/>
                <a:ea typeface="新細明體" charset="0"/>
                <a:cs typeface="新細明體" charset="0"/>
              </a:rPr>
              <a:t>Akamai Low-Level</a:t>
            </a:r>
          </a:p>
          <a:p>
            <a:pPr eaLnBrk="1" hangingPunct="1"/>
            <a:r>
              <a:rPr lang="en-US" altLang="zh-TW" sz="1600">
                <a:solidFill>
                  <a:srgbClr val="000000"/>
                </a:solidFill>
                <a:latin typeface="Tahoma" charset="0"/>
                <a:ea typeface="新細明體" charset="0"/>
                <a:cs typeface="新細明體" charset="0"/>
              </a:rPr>
              <a:t>DNS Server</a:t>
            </a:r>
          </a:p>
        </p:txBody>
      </p:sp>
      <p:cxnSp>
        <p:nvCxnSpPr>
          <p:cNvPr id="145415" name="AutoShape 22"/>
          <p:cNvCxnSpPr>
            <a:cxnSpLocks noChangeShapeType="1"/>
          </p:cNvCxnSpPr>
          <p:nvPr/>
        </p:nvCxnSpPr>
        <p:spPr bwMode="auto">
          <a:xfrm flipH="1" flipV="1">
            <a:off x="2352675" y="5911850"/>
            <a:ext cx="1371600" cy="131763"/>
          </a:xfrm>
          <a:prstGeom prst="straightConnector1">
            <a:avLst/>
          </a:prstGeom>
          <a:noFill/>
          <a:ln w="25400">
            <a:solidFill>
              <a:schemeClr val="tx2"/>
            </a:solidFill>
            <a:round/>
            <a:headEnd/>
            <a:tailEnd type="triangle" w="lg" len="med"/>
          </a:ln>
          <a:extLst>
            <a:ext uri="{909E8E84-426E-40dd-AFC4-6F175D3DCCD1}">
              <a14:hiddenFill xmlns:a14="http://schemas.microsoft.com/office/drawing/2010/main" xmlns="">
                <a:noFill/>
              </a14:hiddenFill>
            </a:ext>
          </a:extLst>
        </p:spPr>
      </p:cxnSp>
      <p:sp>
        <p:nvSpPr>
          <p:cNvPr id="145416" name="AutoShape 24"/>
          <p:cNvSpPr>
            <a:spLocks/>
          </p:cNvSpPr>
          <p:nvPr/>
        </p:nvSpPr>
        <p:spPr bwMode="auto">
          <a:xfrm>
            <a:off x="7162800" y="1644650"/>
            <a:ext cx="457200" cy="3733800"/>
          </a:xfrm>
          <a:prstGeom prst="rightBrace">
            <a:avLst>
              <a:gd name="adj1" fmla="val 68056"/>
              <a:gd name="adj2" fmla="val 50000"/>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1800">
              <a:solidFill>
                <a:srgbClr val="000000"/>
              </a:solidFill>
            </a:endParaRPr>
          </a:p>
        </p:txBody>
      </p:sp>
      <p:sp>
        <p:nvSpPr>
          <p:cNvPr id="145417" name="Text Box 26"/>
          <p:cNvSpPr txBox="1">
            <a:spLocks noChangeArrowheads="1"/>
          </p:cNvSpPr>
          <p:nvPr/>
        </p:nvSpPr>
        <p:spPr bwMode="auto">
          <a:xfrm>
            <a:off x="7596188" y="2936875"/>
            <a:ext cx="1547812"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600" dirty="0">
                <a:solidFill>
                  <a:srgbClr val="FF3300"/>
                </a:solidFill>
                <a:latin typeface="Tahoma" charset="0"/>
                <a:ea typeface="新細明體" charset="0"/>
                <a:cs typeface="新細明體" charset="0"/>
              </a:rPr>
              <a:t>10 Best </a:t>
            </a:r>
          </a:p>
          <a:p>
            <a:pPr eaLnBrk="1" hangingPunct="1"/>
            <a:r>
              <a:rPr lang="en-US" altLang="zh-TW" sz="1600" dirty="0">
                <a:solidFill>
                  <a:srgbClr val="FF3300"/>
                </a:solidFill>
                <a:latin typeface="Tahoma" charset="0"/>
                <a:ea typeface="新細明體" charset="0"/>
                <a:cs typeface="新細明體" charset="0"/>
              </a:rPr>
              <a:t>Akamai </a:t>
            </a:r>
          </a:p>
          <a:p>
            <a:pPr eaLnBrk="1" hangingPunct="1"/>
            <a:r>
              <a:rPr lang="en-US" altLang="zh-TW" sz="1600" dirty="0">
                <a:solidFill>
                  <a:srgbClr val="FF3300"/>
                </a:solidFill>
                <a:latin typeface="Tahoma" charset="0"/>
                <a:ea typeface="新細明體" charset="0"/>
                <a:cs typeface="新細明體" charset="0"/>
              </a:rPr>
              <a:t>Replica </a:t>
            </a:r>
            <a:br>
              <a:rPr lang="en-US" altLang="zh-TW" sz="1600" dirty="0">
                <a:solidFill>
                  <a:srgbClr val="FF3300"/>
                </a:solidFill>
                <a:latin typeface="Tahoma" charset="0"/>
                <a:ea typeface="新細明體" charset="0"/>
                <a:cs typeface="新細明體" charset="0"/>
              </a:rPr>
            </a:br>
            <a:r>
              <a:rPr lang="en-US" altLang="zh-TW" sz="1600" dirty="0">
                <a:solidFill>
                  <a:srgbClr val="FF3300"/>
                </a:solidFill>
                <a:latin typeface="Tahoma" charset="0"/>
                <a:ea typeface="新細明體" charset="0"/>
                <a:cs typeface="新細明體" charset="0"/>
              </a:rPr>
              <a:t>Servers</a:t>
            </a:r>
          </a:p>
        </p:txBody>
      </p:sp>
      <p:sp>
        <p:nvSpPr>
          <p:cNvPr id="145418" name="Text Box 28"/>
          <p:cNvSpPr txBox="1">
            <a:spLocks noChangeArrowheads="1"/>
          </p:cNvSpPr>
          <p:nvPr/>
        </p:nvSpPr>
        <p:spPr bwMode="auto">
          <a:xfrm>
            <a:off x="3800475" y="3625850"/>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1800" b="1">
                <a:solidFill>
                  <a:srgbClr val="3333CC"/>
                </a:solidFill>
                <a:latin typeface="Tahoma" charset="0"/>
                <a:ea typeface="新細明體" charset="0"/>
                <a:cs typeface="新細明體" charset="0"/>
              </a:rPr>
              <a:t>………</a:t>
            </a:r>
          </a:p>
        </p:txBody>
      </p:sp>
      <p:cxnSp>
        <p:nvCxnSpPr>
          <p:cNvPr id="145419" name="AutoShape 33"/>
          <p:cNvCxnSpPr>
            <a:cxnSpLocks noChangeShapeType="1"/>
          </p:cNvCxnSpPr>
          <p:nvPr/>
        </p:nvCxnSpPr>
        <p:spPr bwMode="auto">
          <a:xfrm flipV="1">
            <a:off x="5172075" y="3702050"/>
            <a:ext cx="1409700" cy="2314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0" name="AutoShape 35"/>
          <p:cNvCxnSpPr>
            <a:cxnSpLocks noChangeShapeType="1"/>
          </p:cNvCxnSpPr>
          <p:nvPr/>
        </p:nvCxnSpPr>
        <p:spPr bwMode="auto">
          <a:xfrm flipV="1">
            <a:off x="5172075" y="4083050"/>
            <a:ext cx="342900" cy="1933575"/>
          </a:xfrm>
          <a:prstGeom prst="curvedConnector2">
            <a:avLst/>
          </a:prstGeom>
          <a:noFill/>
          <a:ln w="25400">
            <a:solidFill>
              <a:srgbClr val="009999"/>
            </a:solidFill>
            <a:round/>
            <a:headEnd/>
            <a:tailEnd type="triangle" w="lg" len="med"/>
          </a:ln>
          <a:extLst>
            <a:ext uri="{909E8E84-426E-40dd-AFC4-6F175D3DCCD1}">
              <a14:hiddenFill xmlns:a14="http://schemas.microsoft.com/office/drawing/2010/main" xmlns="">
                <a:noFill/>
              </a14:hiddenFill>
            </a:ext>
          </a:extLst>
        </p:spPr>
      </p:cxnSp>
      <p:cxnSp>
        <p:nvCxnSpPr>
          <p:cNvPr id="145421" name="AutoShape 27"/>
          <p:cNvCxnSpPr>
            <a:cxnSpLocks noChangeShapeType="1"/>
          </p:cNvCxnSpPr>
          <p:nvPr/>
        </p:nvCxnSpPr>
        <p:spPr bwMode="auto">
          <a:xfrm rot="10800000">
            <a:off x="3305175" y="4235450"/>
            <a:ext cx="419100" cy="1781175"/>
          </a:xfrm>
          <a:prstGeom prst="curvedConnector2">
            <a:avLst/>
          </a:prstGeom>
          <a:noFill/>
          <a:ln w="25400">
            <a:solidFill>
              <a:srgbClr val="666699"/>
            </a:solidFill>
            <a:round/>
            <a:headEnd/>
            <a:tailEnd type="triangle" w="lg" len="med"/>
          </a:ln>
          <a:extLst>
            <a:ext uri="{909E8E84-426E-40dd-AFC4-6F175D3DCCD1}">
              <a14:hiddenFill xmlns:a14="http://schemas.microsoft.com/office/drawing/2010/main" xmlns="">
                <a:noFill/>
              </a14:hiddenFill>
            </a:ext>
          </a:extLst>
        </p:spPr>
      </p:cxnSp>
      <p:cxnSp>
        <p:nvCxnSpPr>
          <p:cNvPr id="145422" name="AutoShape 23"/>
          <p:cNvCxnSpPr>
            <a:cxnSpLocks noChangeShapeType="1"/>
          </p:cNvCxnSpPr>
          <p:nvPr/>
        </p:nvCxnSpPr>
        <p:spPr bwMode="auto">
          <a:xfrm rot="10800000">
            <a:off x="2085975" y="3702050"/>
            <a:ext cx="1638300" cy="2314575"/>
          </a:xfrm>
          <a:prstGeom prst="curvedConnector2">
            <a:avLst/>
          </a:prstGeom>
          <a:noFill/>
          <a:ln w="25400">
            <a:solidFill>
              <a:schemeClr val="bg2"/>
            </a:solidFill>
            <a:round/>
            <a:headEnd/>
            <a:tailEnd type="triangle" w="lg" len="med"/>
          </a:ln>
          <a:extLst>
            <a:ext uri="{909E8E84-426E-40dd-AFC4-6F175D3DCCD1}">
              <a14:hiddenFill xmlns:a14="http://schemas.microsoft.com/office/drawing/2010/main" xmlns="">
                <a:noFill/>
              </a14:hiddenFill>
            </a:ext>
          </a:extLst>
        </p:spPr>
      </p:cxnSp>
      <p:sp>
        <p:nvSpPr>
          <p:cNvPr id="145423" name="Text Box 49"/>
          <p:cNvSpPr txBox="1">
            <a:spLocks noChangeArrowheads="1"/>
          </p:cNvSpPr>
          <p:nvPr/>
        </p:nvSpPr>
        <p:spPr bwMode="auto">
          <a:xfrm>
            <a:off x="1895475" y="4464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4" name="Text Box 51"/>
          <p:cNvSpPr txBox="1">
            <a:spLocks noChangeArrowheads="1"/>
          </p:cNvSpPr>
          <p:nvPr/>
        </p:nvSpPr>
        <p:spPr bwMode="auto">
          <a:xfrm>
            <a:off x="2962275" y="49212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5" name="Text Box 52"/>
          <p:cNvSpPr txBox="1">
            <a:spLocks noChangeArrowheads="1"/>
          </p:cNvSpPr>
          <p:nvPr/>
        </p:nvSpPr>
        <p:spPr bwMode="auto">
          <a:xfrm>
            <a:off x="51720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sp>
        <p:nvSpPr>
          <p:cNvPr id="145426" name="Text Box 53"/>
          <p:cNvSpPr txBox="1">
            <a:spLocks noChangeArrowheads="1"/>
          </p:cNvSpPr>
          <p:nvPr/>
        </p:nvSpPr>
        <p:spPr bwMode="auto">
          <a:xfrm>
            <a:off x="6086475" y="4845050"/>
            <a:ext cx="6651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zh-TW" sz="2000">
                <a:solidFill>
                  <a:srgbClr val="000000"/>
                </a:solidFill>
                <a:ea typeface="新細明體" charset="0"/>
                <a:cs typeface="新細明體" charset="0"/>
              </a:rPr>
              <a:t>ping</a:t>
            </a:r>
          </a:p>
        </p:txBody>
      </p:sp>
      <p:pic>
        <p:nvPicPr>
          <p:cNvPr id="145427" name="Picture 55" descr="MPj0395941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5" y="5302250"/>
            <a:ext cx="1524000" cy="121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428" name="mainfrm"/>
          <p:cNvSpPr>
            <a:spLocks noEditPoints="1" noChangeArrowheads="1"/>
          </p:cNvSpPr>
          <p:nvPr/>
        </p:nvSpPr>
        <p:spPr bwMode="auto">
          <a:xfrm>
            <a:off x="18192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29" name="mainfrm"/>
          <p:cNvSpPr>
            <a:spLocks noEditPoints="1" noChangeArrowheads="1"/>
          </p:cNvSpPr>
          <p:nvPr/>
        </p:nvSpPr>
        <p:spPr bwMode="auto">
          <a:xfrm>
            <a:off x="3038475" y="33210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0" name="mainfrm"/>
          <p:cNvSpPr>
            <a:spLocks noEditPoints="1" noChangeArrowheads="1"/>
          </p:cNvSpPr>
          <p:nvPr/>
        </p:nvSpPr>
        <p:spPr bwMode="auto">
          <a:xfrm>
            <a:off x="5248275" y="3168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145431" name="mainfrm"/>
          <p:cNvSpPr>
            <a:spLocks noEditPoints="1" noChangeArrowheads="1"/>
          </p:cNvSpPr>
          <p:nvPr/>
        </p:nvSpPr>
        <p:spPr bwMode="auto">
          <a:xfrm>
            <a:off x="6315075" y="2787650"/>
            <a:ext cx="533400" cy="83820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539AD5"/>
          </a:solidFill>
          <a:ln w="9525">
            <a:solidFill>
              <a:srgbClr val="000000"/>
            </a:solidFill>
            <a:miter lim="800000"/>
            <a:headEnd/>
            <a:tailEnd/>
          </a:ln>
        </p:spPr>
        <p:txBody>
          <a:bodyPr/>
          <a:lstStyle/>
          <a:p>
            <a:endParaRPr lang="en-US"/>
          </a:p>
        </p:txBody>
      </p:sp>
      <p:sp>
        <p:nvSpPr>
          <p:cNvPr id="2" name="Slide Number Placeholder 1">
            <a:extLst>
              <a:ext uri="{FF2B5EF4-FFF2-40B4-BE49-F238E27FC236}">
                <a16:creationId xmlns:a16="http://schemas.microsoft.com/office/drawing/2014/main" id="{5B23C008-238A-6D4D-BE6F-CAF00F117A5A}"/>
              </a:ext>
            </a:extLst>
          </p:cNvPr>
          <p:cNvSpPr>
            <a:spLocks noGrp="1"/>
          </p:cNvSpPr>
          <p:nvPr>
            <p:ph type="sldNum" sz="quarter" idx="12"/>
          </p:nvPr>
        </p:nvSpPr>
        <p:spPr/>
        <p:txBody>
          <a:bodyPr/>
          <a:lstStyle/>
          <a:p>
            <a:fld id="{73938B40-F02D-614F-8C35-BB1692F75E24}" type="slidenum">
              <a:rPr lang="en-US" altLang="x-none" smtClean="0"/>
              <a:pPr/>
              <a:t>41</a:t>
            </a:fld>
            <a:endParaRPr lang="en-US" altLang="x-none"/>
          </a:p>
        </p:txBody>
      </p:sp>
    </p:spTree>
    <p:extLst>
      <p:ext uri="{BB962C8B-B14F-4D97-AF65-F5344CB8AC3E}">
        <p14:creationId xmlns:p14="http://schemas.microsoft.com/office/powerpoint/2010/main" val="2991237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sz="3200">
                <a:latin typeface="Comic Sans MS" charset="0"/>
              </a:rPr>
              <a:t>Do redirections reveal network conditions?</a:t>
            </a:r>
          </a:p>
        </p:txBody>
      </p:sp>
      <p:sp>
        <p:nvSpPr>
          <p:cNvPr id="147459" name="Rectangle 3"/>
          <p:cNvSpPr>
            <a:spLocks noGrp="1" noChangeArrowheads="1"/>
          </p:cNvSpPr>
          <p:nvPr>
            <p:ph type="body" idx="1"/>
          </p:nvPr>
        </p:nvSpPr>
        <p:spPr/>
        <p:txBody>
          <a:bodyPr/>
          <a:lstStyle/>
          <a:p>
            <a:pPr>
              <a:buFont typeface="Wingdings" charset="0"/>
              <a:buChar char="q"/>
            </a:pPr>
            <a:r>
              <a:rPr lang="en-US" dirty="0">
                <a:latin typeface="Comic Sans MS" charset="0"/>
              </a:rPr>
              <a:t>Rank = r1+r2-1, where </a:t>
            </a:r>
            <a:r>
              <a:rPr lang="en-US" dirty="0" err="1">
                <a:latin typeface="Comic Sans MS" charset="0"/>
              </a:rPr>
              <a:t>ri</a:t>
            </a:r>
            <a:r>
              <a:rPr lang="en-US" dirty="0">
                <a:latin typeface="Comic Sans MS" charset="0"/>
              </a:rPr>
              <a:t> is rank of server </a:t>
            </a:r>
            <a:r>
              <a:rPr lang="en-US" dirty="0" err="1">
                <a:latin typeface="Comic Sans MS" charset="0"/>
              </a:rPr>
              <a:t>i</a:t>
            </a:r>
            <a:endParaRPr lang="en-US" dirty="0">
              <a:latin typeface="Comic Sans MS" charset="0"/>
            </a:endParaRPr>
          </a:p>
          <a:p>
            <a:pPr lvl="1">
              <a:buFont typeface="Courier New" charset="0"/>
              <a:buChar char="o"/>
            </a:pPr>
            <a:r>
              <a:rPr lang="en-US" dirty="0">
                <a:latin typeface="Comic Sans MS" charset="0"/>
              </a:rPr>
              <a:t>16 means perfect correlation </a:t>
            </a:r>
          </a:p>
          <a:p>
            <a:pPr lvl="1">
              <a:buFont typeface="Courier New" charset="0"/>
              <a:buChar char="o"/>
            </a:pPr>
            <a:r>
              <a:rPr lang="en-US" dirty="0">
                <a:latin typeface="Comic Sans MS" charset="0"/>
              </a:rPr>
              <a:t>0 means poor correlation</a:t>
            </a:r>
          </a:p>
          <a:p>
            <a:pPr lvl="1">
              <a:buFontTx/>
              <a:buNone/>
            </a:pPr>
            <a:endParaRPr lang="en-US" dirty="0">
              <a:latin typeface="Comic Sans MS" charset="0"/>
            </a:endParaRPr>
          </a:p>
        </p:txBody>
      </p:sp>
      <p:pic>
        <p:nvPicPr>
          <p:cNvPr id="1474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14600"/>
            <a:ext cx="6629400" cy="3900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 name="Group 5"/>
          <p:cNvGrpSpPr>
            <a:grpSpLocks/>
          </p:cNvGrpSpPr>
          <p:nvPr/>
        </p:nvGrpSpPr>
        <p:grpSpPr bwMode="auto">
          <a:xfrm>
            <a:off x="2819400" y="3200400"/>
            <a:ext cx="1355725" cy="1143000"/>
            <a:chOff x="1776" y="2016"/>
            <a:chExt cx="854" cy="720"/>
          </a:xfrm>
        </p:grpSpPr>
        <p:sp>
          <p:nvSpPr>
            <p:cNvPr id="147466" name="Text Box 6"/>
            <p:cNvSpPr txBox="1">
              <a:spLocks noChangeArrowheads="1"/>
            </p:cNvSpPr>
            <p:nvPr/>
          </p:nvSpPr>
          <p:spPr bwMode="auto">
            <a:xfrm>
              <a:off x="1776" y="2016"/>
              <a:ext cx="854" cy="224"/>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Brazil is poor</a:t>
              </a:r>
              <a:endParaRPr lang="en-US" altLang="zh-TW" sz="1600">
                <a:solidFill>
                  <a:srgbClr val="FF0000"/>
                </a:solidFill>
                <a:latin typeface="Tahoma" charset="0"/>
                <a:ea typeface="新細明體" charset="0"/>
                <a:cs typeface="新細明體" charset="0"/>
              </a:endParaRPr>
            </a:p>
          </p:txBody>
        </p:sp>
        <p:sp>
          <p:nvSpPr>
            <p:cNvPr id="147467" name="Line 7"/>
            <p:cNvSpPr>
              <a:spLocks noChangeShapeType="1"/>
            </p:cNvSpPr>
            <p:nvPr/>
          </p:nvSpPr>
          <p:spPr bwMode="auto">
            <a:xfrm flipH="1">
              <a:off x="2064" y="2256"/>
              <a:ext cx="144" cy="480"/>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nvGrpSpPr>
          <p:cNvPr id="3" name="Group 8"/>
          <p:cNvGrpSpPr>
            <a:grpSpLocks/>
          </p:cNvGrpSpPr>
          <p:nvPr/>
        </p:nvGrpSpPr>
        <p:grpSpPr bwMode="auto">
          <a:xfrm>
            <a:off x="5943600" y="1905000"/>
            <a:ext cx="2100263" cy="1447800"/>
            <a:chOff x="3744" y="1200"/>
            <a:chExt cx="1323" cy="912"/>
          </a:xfrm>
        </p:grpSpPr>
        <p:sp>
          <p:nvSpPr>
            <p:cNvPr id="147463" name="Text Box 9"/>
            <p:cNvSpPr txBox="1">
              <a:spLocks noChangeArrowheads="1"/>
            </p:cNvSpPr>
            <p:nvPr/>
          </p:nvSpPr>
          <p:spPr bwMode="auto">
            <a:xfrm>
              <a:off x="3744" y="1200"/>
              <a:ext cx="1323" cy="378"/>
            </a:xfrm>
            <a:prstGeom prst="rect">
              <a:avLst/>
            </a:prstGeom>
            <a:noFill/>
            <a:ln w="1905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rgbClr val="FF0000"/>
                  </a:solidFill>
                  <a:latin typeface="Tahoma" charset="0"/>
                </a:rPr>
                <a:t>MIT and Amsterdam </a:t>
              </a:r>
            </a:p>
            <a:p>
              <a:pPr eaLnBrk="1" hangingPunct="1"/>
              <a:r>
                <a:rPr lang="en-US" sz="1600">
                  <a:solidFill>
                    <a:srgbClr val="FF0000"/>
                  </a:solidFill>
                  <a:latin typeface="Tahoma" charset="0"/>
                </a:rPr>
                <a:t>are excellent</a:t>
              </a:r>
              <a:endParaRPr lang="en-US" altLang="zh-TW" sz="1600">
                <a:solidFill>
                  <a:srgbClr val="FF0000"/>
                </a:solidFill>
                <a:latin typeface="Tahoma" charset="0"/>
                <a:ea typeface="新細明體" charset="0"/>
                <a:cs typeface="新細明體" charset="0"/>
              </a:endParaRPr>
            </a:p>
          </p:txBody>
        </p:sp>
        <p:sp>
          <p:nvSpPr>
            <p:cNvPr id="147464" name="Line 10"/>
            <p:cNvSpPr>
              <a:spLocks noChangeShapeType="1"/>
            </p:cNvSpPr>
            <p:nvPr/>
          </p:nvSpPr>
          <p:spPr bwMode="auto">
            <a:xfrm flipH="1">
              <a:off x="3984" y="1584"/>
              <a:ext cx="288" cy="336"/>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147465" name="Line 11"/>
            <p:cNvSpPr>
              <a:spLocks noChangeShapeType="1"/>
            </p:cNvSpPr>
            <p:nvPr/>
          </p:nvSpPr>
          <p:spPr bwMode="auto">
            <a:xfrm flipH="1">
              <a:off x="4080" y="1584"/>
              <a:ext cx="192" cy="528"/>
            </a:xfrm>
            <a:prstGeom prst="line">
              <a:avLst/>
            </a:prstGeom>
            <a:noFill/>
            <a:ln w="19050">
              <a:solidFill>
                <a:srgbClr val="FF0000"/>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sp>
        <p:nvSpPr>
          <p:cNvPr id="4" name="Slide Number Placeholder 3">
            <a:extLst>
              <a:ext uri="{FF2B5EF4-FFF2-40B4-BE49-F238E27FC236}">
                <a16:creationId xmlns:a16="http://schemas.microsoft.com/office/drawing/2014/main" id="{F4FEC13B-2B05-9C47-95D9-4DE399FDF456}"/>
              </a:ext>
            </a:extLst>
          </p:cNvPr>
          <p:cNvSpPr>
            <a:spLocks noGrp="1"/>
          </p:cNvSpPr>
          <p:nvPr>
            <p:ph type="sldNum" sz="quarter" idx="12"/>
          </p:nvPr>
        </p:nvSpPr>
        <p:spPr/>
        <p:txBody>
          <a:bodyPr/>
          <a:lstStyle/>
          <a:p>
            <a:fld id="{4233A062-1DAB-6544-B281-8FCB983AFCD2}" type="slidenum">
              <a:rPr lang="en-US" altLang="x-none" smtClean="0"/>
              <a:pPr/>
              <a:t>42</a:t>
            </a:fld>
            <a:endParaRPr lang="en-US" altLang="x-none"/>
          </a:p>
        </p:txBody>
      </p:sp>
    </p:spTree>
    <p:extLst>
      <p:ext uri="{BB962C8B-B14F-4D97-AF65-F5344CB8AC3E}">
        <p14:creationId xmlns:p14="http://schemas.microsoft.com/office/powerpoint/2010/main" val="1239457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gtEl>
                                        <p:attrNameLst>
                                          <p:attrName>style.opacity</p:attrName>
                                        </p:attrNameLst>
                                      </p:cBhvr>
                                      <p:to>
                                        <p:strVal val="0.34"/>
                                      </p:to>
                                    </p:set>
                                    <p:animEffect filter="image" prLst="opacity: 0.34">
                                      <p:cBhvr rctx="IE">
                                        <p:cTn id="13"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Title 1"/>
          <p:cNvSpPr>
            <a:spLocks noGrp="1"/>
          </p:cNvSpPr>
          <p:nvPr>
            <p:ph type="title"/>
          </p:nvPr>
        </p:nvSpPr>
        <p:spPr>
          <a:xfrm>
            <a:off x="533400" y="76200"/>
            <a:ext cx="7772400" cy="1143000"/>
          </a:xfrm>
        </p:spPr>
        <p:txBody>
          <a:bodyPr/>
          <a:lstStyle/>
          <a:p>
            <a:r>
              <a:rPr lang="en-US">
                <a:latin typeface="Comic Sans MS" charset="0"/>
              </a:rPr>
              <a:t>(Offline Read) Facebook DNS Load Direction</a:t>
            </a:r>
          </a:p>
        </p:txBody>
      </p:sp>
      <p:sp>
        <p:nvSpPr>
          <p:cNvPr id="149506"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 system named Cartographer (written in Python) processes measurement data and configures the DNS maps of individual DNS servers (open source </a:t>
            </a:r>
            <a:r>
              <a:rPr lang="en-US" dirty="0" err="1">
                <a:latin typeface="Comic Sans MS" charset="0"/>
              </a:rPr>
              <a:t>tinydns</a:t>
            </a:r>
            <a:r>
              <a:rPr lang="en-US" dirty="0">
                <a:latin typeface="Comic Sans MS" charset="0"/>
              </a:rPr>
              <a:t>)</a:t>
            </a:r>
          </a:p>
        </p:txBody>
      </p:sp>
      <p:sp>
        <p:nvSpPr>
          <p:cNvPr id="2" name="Slide Number Placeholder 1">
            <a:extLst>
              <a:ext uri="{FF2B5EF4-FFF2-40B4-BE49-F238E27FC236}">
                <a16:creationId xmlns:a16="http://schemas.microsoft.com/office/drawing/2014/main" id="{3A4EECD8-FE7A-0049-BEE1-8529025700A5}"/>
              </a:ext>
            </a:extLst>
          </p:cNvPr>
          <p:cNvSpPr>
            <a:spLocks noGrp="1"/>
          </p:cNvSpPr>
          <p:nvPr>
            <p:ph type="sldNum" sz="quarter" idx="12"/>
          </p:nvPr>
        </p:nvSpPr>
        <p:spPr/>
        <p:txBody>
          <a:bodyPr/>
          <a:lstStyle/>
          <a:p>
            <a:fld id="{4233A062-1DAB-6544-B281-8FCB983AFCD2}" type="slidenum">
              <a:rPr lang="en-US" altLang="x-none" smtClean="0"/>
              <a:pPr/>
              <a:t>43</a:t>
            </a:fld>
            <a:endParaRPr lang="en-US" altLang="x-none"/>
          </a:p>
        </p:txBody>
      </p:sp>
    </p:spTree>
    <p:extLst>
      <p:ext uri="{BB962C8B-B14F-4D97-AF65-F5344CB8AC3E}">
        <p14:creationId xmlns:p14="http://schemas.microsoft.com/office/powerpoint/2010/main" val="41321474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Title 1"/>
          <p:cNvSpPr>
            <a:spLocks noGrp="1"/>
          </p:cNvSpPr>
          <p:nvPr>
            <p:ph type="title"/>
          </p:nvPr>
        </p:nvSpPr>
        <p:spPr/>
        <p:txBody>
          <a:bodyPr/>
          <a:lstStyle/>
          <a:p>
            <a:r>
              <a:rPr lang="en-US">
                <a:latin typeface="Comic Sans MS" charset="0"/>
              </a:rPr>
              <a:t>Discussion</a:t>
            </a:r>
          </a:p>
        </p:txBody>
      </p:sp>
      <p:sp>
        <p:nvSpPr>
          <p:cNvPr id="151554" name="Content Placeholder 2"/>
          <p:cNvSpPr>
            <a:spLocks noGrp="1"/>
          </p:cNvSpPr>
          <p:nvPr>
            <p:ph idx="1"/>
          </p:nvPr>
        </p:nvSpPr>
        <p:spPr>
          <a:xfrm>
            <a:off x="533400" y="1600200"/>
            <a:ext cx="8077200" cy="4648200"/>
          </a:xfrm>
        </p:spPr>
        <p:txBody>
          <a:bodyPr/>
          <a:lstStyle/>
          <a:p>
            <a:pPr>
              <a:buFont typeface="Wingdings" pitchFamily="2" charset="2"/>
              <a:buChar char="q"/>
            </a:pPr>
            <a:r>
              <a:rPr lang="en-US" dirty="0">
                <a:latin typeface="Comic Sans MS" charset="0"/>
              </a:rPr>
              <a:t>Advantages of using DNS for using multiple servers (LB)</a:t>
            </a:r>
          </a:p>
          <a:p>
            <a:pPr lvl="1">
              <a:buFont typeface="Courier New" panose="02070309020205020404" pitchFamily="49" charset="0"/>
              <a:buChar char="o"/>
            </a:pPr>
            <a:r>
              <a:rPr lang="en-US" dirty="0">
                <a:latin typeface="Comic Sans MS" charset="0"/>
              </a:rPr>
              <a:t>Leveraging existing DNS features (e.g., </a:t>
            </a:r>
            <a:r>
              <a:rPr lang="en-US" dirty="0" err="1">
                <a:latin typeface="Comic Sans MS" charset="0"/>
              </a:rPr>
              <a:t>cname</a:t>
            </a:r>
            <a:r>
              <a:rPr lang="en-US" dirty="0">
                <a:latin typeface="Comic Sans MS" charset="0"/>
              </a:rPr>
              <a:t>, hierarchy name for natural hierarchical redirection)</a:t>
            </a:r>
          </a:p>
          <a:p>
            <a:pPr lvl="1">
              <a:buFont typeface="Courier New" panose="02070309020205020404" pitchFamily="49" charset="0"/>
              <a:buChar char="o"/>
            </a:pPr>
            <a:r>
              <a:rPr lang="en-US" dirty="0">
                <a:latin typeface="Comic Sans MS" charset="0"/>
              </a:rPr>
              <a:t>Leveraging existing DNS deployment/optimization</a:t>
            </a:r>
          </a:p>
          <a:p>
            <a:endParaRPr lang="en-US" dirty="0">
              <a:latin typeface="Comic Sans MS" charset="0"/>
            </a:endParaRPr>
          </a:p>
          <a:p>
            <a:pPr>
              <a:buFont typeface="Wingdings" pitchFamily="2" charset="2"/>
              <a:buChar char="q"/>
            </a:pPr>
            <a:r>
              <a:rPr lang="en-US" dirty="0">
                <a:latin typeface="Comic Sans MS" charset="0"/>
              </a:rPr>
              <a:t>Disadvantages of using DNS</a:t>
            </a:r>
          </a:p>
          <a:p>
            <a:pPr lvl="1">
              <a:buFont typeface="Courier New" panose="02070309020205020404" pitchFamily="49" charset="0"/>
              <a:buChar char="o"/>
            </a:pPr>
            <a:r>
              <a:rPr lang="en-US" dirty="0">
                <a:latin typeface="Comic Sans MS" charset="0"/>
              </a:rPr>
              <a:t>Distributed caching may lead to slow response</a:t>
            </a:r>
          </a:p>
          <a:p>
            <a:pPr lvl="1">
              <a:buFont typeface="Courier New" panose="02070309020205020404" pitchFamily="49" charset="0"/>
              <a:buChar char="o"/>
            </a:pPr>
            <a:r>
              <a:rPr lang="en-US" dirty="0">
                <a:latin typeface="Comic Sans MS" charset="0"/>
              </a:rPr>
              <a:t>Only in the unit of IP addresses</a:t>
            </a:r>
          </a:p>
        </p:txBody>
      </p:sp>
      <p:sp>
        <p:nvSpPr>
          <p:cNvPr id="2" name="Slide Number Placeholder 1">
            <a:extLst>
              <a:ext uri="{FF2B5EF4-FFF2-40B4-BE49-F238E27FC236}">
                <a16:creationId xmlns:a16="http://schemas.microsoft.com/office/drawing/2014/main" id="{062F5CD1-EB8A-8A49-98A2-1DA0557F9B9C}"/>
              </a:ext>
            </a:extLst>
          </p:cNvPr>
          <p:cNvSpPr>
            <a:spLocks noGrp="1"/>
          </p:cNvSpPr>
          <p:nvPr>
            <p:ph type="sldNum" sz="quarter" idx="12"/>
          </p:nvPr>
        </p:nvSpPr>
        <p:spPr/>
        <p:txBody>
          <a:bodyPr/>
          <a:lstStyle/>
          <a:p>
            <a:fld id="{4233A062-1DAB-6544-B281-8FCB983AFCD2}" type="slidenum">
              <a:rPr lang="en-US" altLang="x-none" smtClean="0"/>
              <a:pPr/>
              <a:t>44</a:t>
            </a:fld>
            <a:endParaRPr lang="en-US" altLang="x-none"/>
          </a:p>
        </p:txBody>
      </p:sp>
    </p:spTree>
    <p:extLst>
      <p:ext uri="{BB962C8B-B14F-4D97-AF65-F5344CB8AC3E}">
        <p14:creationId xmlns:p14="http://schemas.microsoft.com/office/powerpoint/2010/main" val="77653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5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83602F-5B4E-BE47-B4B1-F7C52859E63A}" type="slidenum">
              <a:rPr lang="en-US" altLang="x-none" sz="1400">
                <a:solidFill>
                  <a:srgbClr val="000000"/>
                </a:solidFill>
                <a:latin typeface="Comic Sans MS" charset="0"/>
              </a:rPr>
              <a:pPr eaLnBrk="1" hangingPunct="1"/>
              <a:t>45</a:t>
            </a:fld>
            <a:endParaRPr lang="en-US" altLang="x-none" sz="1400">
              <a:solidFill>
                <a:srgbClr val="000000"/>
              </a:solidFill>
              <a:latin typeface="Comic Sans MS" charset="0"/>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Cluster1</a:t>
              </a:r>
              <a:br>
                <a:rPr lang="en-US" sz="2000" dirty="0">
                  <a:latin typeface="Times New Roman" pitchFamily="18" charset="0"/>
                  <a:ea typeface="+mn-ea"/>
                  <a:cs typeface="Arial" charset="0"/>
                </a:rPr>
              </a:br>
              <a:r>
                <a:rPr lang="en-US" sz="2000" dirty="0">
                  <a:latin typeface="Times New Roman" pitchFamily="18" charset="0"/>
                  <a:ea typeface="+mn-ea"/>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Cluster2</a:t>
              </a:r>
            </a:p>
            <a:p>
              <a:pPr algn="ctr" defTabSz="914400" eaLnBrk="0" hangingPunct="0">
                <a:defRPr/>
              </a:pPr>
              <a:r>
                <a:rPr lang="en-US" sz="2000" dirty="0">
                  <a:latin typeface="Times New Roman" pitchFamily="18" charset="0"/>
                  <a:ea typeface="+mn-ea"/>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2000" dirty="0">
                  <a:latin typeface="Times New Roman" pitchFamily="18" charset="0"/>
                  <a:ea typeface="+mn-ea"/>
                  <a:cs typeface="Arial" charset="0"/>
                </a:rPr>
                <a:t>Load </a:t>
              </a:r>
            </a:p>
            <a:p>
              <a:pPr algn="ctr" defTabSz="914400" eaLnBrk="0" hangingPunct="0">
                <a:defRPr/>
              </a:pPr>
              <a:r>
                <a:rPr lang="en-US" sz="2000" dirty="0">
                  <a:latin typeface="Times New Roman" pitchFamily="18" charset="0"/>
                  <a:ea typeface="+mn-ea"/>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a14="http://schemas.microsoft.com/office/drawing/2010/main" xmlns="">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200" dirty="0">
                  <a:latin typeface="Times New Roman" pitchFamily="18" charset="0"/>
                  <a:ea typeface="+mn-ea"/>
                  <a:cs typeface="Arial" charset="0"/>
                </a:rPr>
                <a:t>Load </a:t>
              </a:r>
            </a:p>
            <a:p>
              <a:pPr algn="ctr" defTabSz="914400" eaLnBrk="0" hangingPunct="0">
                <a:defRPr/>
              </a:pPr>
              <a:r>
                <a:rPr lang="en-US" sz="1200" dirty="0">
                  <a:latin typeface="Times New Roman" pitchFamily="18" charset="0"/>
                  <a:ea typeface="+mn-ea"/>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endParaRPr lang="en-US">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sz="1600" dirty="0">
                  <a:latin typeface="Times New Roman" pitchFamily="18" charset="0"/>
                  <a:ea typeface="+mn-ea"/>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err="1">
                  <a:latin typeface="Times New Roman" pitchFamily="18" charset="0"/>
                  <a:ea typeface="+mn-ea"/>
                  <a:cs typeface="Arial" charset="0"/>
                </a:rPr>
                <a:t>IPn</a:t>
              </a:r>
              <a:endParaRPr lang="en-US" dirty="0">
                <a:latin typeface="Times New Roman" pitchFamily="18" charset="0"/>
                <a:ea typeface="+mn-ea"/>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algn="ctr" defTabSz="914400" eaLnBrk="0" hangingPunct="0">
              <a:defRPr/>
            </a:pPr>
            <a:r>
              <a:rPr lang="en-US" dirty="0">
                <a:latin typeface="Times New Roman" pitchFamily="18" charset="0"/>
                <a:ea typeface="+mn-ea"/>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901058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a:latin typeface="Comic Sans MS" charset="0"/>
              </a:rPr>
              <a:t>Outline</a:t>
            </a:r>
          </a:p>
        </p:txBody>
      </p:sp>
      <p:sp>
        <p:nvSpPr>
          <p:cNvPr id="93186" name="Content Placeholder 2"/>
          <p:cNvSpPr>
            <a:spLocks noGrp="1"/>
          </p:cNvSpPr>
          <p:nvPr>
            <p:ph idx="1"/>
          </p:nvPr>
        </p:nvSpPr>
        <p:spPr>
          <a:xfrm>
            <a:off x="533400" y="1447800"/>
            <a:ext cx="7772400" cy="5105400"/>
          </a:xfrm>
        </p:spPr>
        <p:txBody>
          <a:bodyPr/>
          <a:lstStyle/>
          <a:p>
            <a:pPr>
              <a:buFont typeface="Wingdings" pitchFamily="2" charset="2"/>
              <a:buChar char="q"/>
            </a:pPr>
            <a:r>
              <a:rPr lang="en-US" dirty="0">
                <a:latin typeface="Comic Sans MS" charset="0"/>
              </a:rPr>
              <a:t>Recap</a:t>
            </a:r>
          </a:p>
          <a:p>
            <a:pPr>
              <a:buFont typeface="Wingdings" pitchFamily="2" charset="2"/>
              <a:buChar char="q"/>
            </a:pPr>
            <a:r>
              <a:rPr lang="en-US" dirty="0">
                <a:latin typeface="Comic Sans MS" charset="0"/>
              </a:rPr>
              <a:t>Sing</a:t>
            </a:r>
            <a:r>
              <a:rPr lang="en-US" altLang="zh-CN" dirty="0">
                <a:latin typeface="Comic Sans MS" charset="0"/>
              </a:rPr>
              <a:t>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pitchFamily="2" charset="2"/>
              <a:buChar char="q"/>
            </a:pPr>
            <a:r>
              <a:rPr lang="en-US" dirty="0">
                <a:latin typeface="Comic Sans MS" charset="0"/>
              </a:rPr>
              <a:t>Multiple network servers</a:t>
            </a:r>
          </a:p>
          <a:p>
            <a:pPr lvl="1">
              <a:buFont typeface="Courier New" panose="02070309020205020404" pitchFamily="49" charset="0"/>
              <a:buChar char="o"/>
            </a:pPr>
            <a:r>
              <a:rPr lang="en-US" dirty="0">
                <a:latin typeface="Comic Sans MS" charset="0"/>
              </a:rPr>
              <a:t>Basic issues</a:t>
            </a:r>
          </a:p>
          <a:p>
            <a:pPr lvl="1">
              <a:buFont typeface="Courier New" panose="02070309020205020404" pitchFamily="49" charset="0"/>
              <a:buChar char="o"/>
            </a:pPr>
            <a:r>
              <a:rPr lang="en-US" dirty="0">
                <a:latin typeface="Comic Sans MS" charset="0"/>
              </a:rPr>
              <a:t>Load direction</a:t>
            </a:r>
          </a:p>
          <a:p>
            <a:pPr lvl="2"/>
            <a:r>
              <a:rPr lang="en-US" dirty="0">
                <a:latin typeface="Comic Sans MS" charset="0"/>
              </a:rPr>
              <a:t>DNS (IP level)</a:t>
            </a:r>
          </a:p>
          <a:p>
            <a:pPr lvl="2"/>
            <a:r>
              <a:rPr lang="en-US" dirty="0">
                <a:latin typeface="Comic Sans MS" charset="0"/>
              </a:rPr>
              <a:t>Load balancer/smart switch (sub-IP level)</a:t>
            </a:r>
          </a:p>
        </p:txBody>
      </p:sp>
      <p:sp>
        <p:nvSpPr>
          <p:cNvPr id="2" name="Slide Number Placeholder 1">
            <a:extLst>
              <a:ext uri="{FF2B5EF4-FFF2-40B4-BE49-F238E27FC236}">
                <a16:creationId xmlns:a16="http://schemas.microsoft.com/office/drawing/2014/main" id="{42A0C853-D191-C845-9367-B959D60AEB00}"/>
              </a:ext>
            </a:extLst>
          </p:cNvPr>
          <p:cNvSpPr>
            <a:spLocks noGrp="1"/>
          </p:cNvSpPr>
          <p:nvPr>
            <p:ph type="sldNum" sz="quarter" idx="12"/>
          </p:nvPr>
        </p:nvSpPr>
        <p:spPr/>
        <p:txBody>
          <a:bodyPr/>
          <a:lstStyle/>
          <a:p>
            <a:fld id="{4233A062-1DAB-6544-B281-8FCB983AFCD2}" type="slidenum">
              <a:rPr lang="en-US" altLang="x-none" smtClean="0"/>
              <a:pPr/>
              <a:t>46</a:t>
            </a:fld>
            <a:endParaRPr lang="en-US" altLang="x-none"/>
          </a:p>
        </p:txBody>
      </p:sp>
    </p:spTree>
    <p:extLst>
      <p:ext uri="{BB962C8B-B14F-4D97-AF65-F5344CB8AC3E}">
        <p14:creationId xmlns:p14="http://schemas.microsoft.com/office/powerpoint/2010/main" val="3042224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r>
              <a:rPr lang="en-US">
                <a:latin typeface="Comic Sans MS" charset="0"/>
              </a:rPr>
              <a:t>Smart Switch: Big Picture</a:t>
            </a:r>
          </a:p>
        </p:txBody>
      </p:sp>
      <p:pic>
        <p:nvPicPr>
          <p:cNvPr id="9523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9977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16"/>
          <p:cNvSpPr txBox="1">
            <a:spLocks noChangeArrowheads="1"/>
          </p:cNvSpPr>
          <p:nvPr/>
        </p:nvSpPr>
        <p:spPr bwMode="auto">
          <a:xfrm>
            <a:off x="4402873" y="30480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2" name="Slide Number Placeholder 1">
            <a:extLst>
              <a:ext uri="{FF2B5EF4-FFF2-40B4-BE49-F238E27FC236}">
                <a16:creationId xmlns:a16="http://schemas.microsoft.com/office/drawing/2014/main" id="{75AD9752-F5E8-C443-9CF6-C50DC1389CF8}"/>
              </a:ext>
            </a:extLst>
          </p:cNvPr>
          <p:cNvSpPr>
            <a:spLocks noGrp="1"/>
          </p:cNvSpPr>
          <p:nvPr>
            <p:ph type="sldNum" sz="quarter" idx="12"/>
          </p:nvPr>
        </p:nvSpPr>
        <p:spPr/>
        <p:txBody>
          <a:bodyPr/>
          <a:lstStyle/>
          <a:p>
            <a:fld id="{4233A062-1DAB-6544-B281-8FCB983AFCD2}" type="slidenum">
              <a:rPr lang="en-US" altLang="x-none" smtClean="0"/>
              <a:pPr/>
              <a:t>47</a:t>
            </a:fld>
            <a:endParaRPr lang="en-US" altLang="x-none"/>
          </a:p>
        </p:txBody>
      </p:sp>
    </p:spTree>
    <p:extLst>
      <p:ext uri="{BB962C8B-B14F-4D97-AF65-F5344CB8AC3E}">
        <p14:creationId xmlns:p14="http://schemas.microsoft.com/office/powerpoint/2010/main" val="565192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1" name="Rectangle 2"/>
          <p:cNvSpPr>
            <a:spLocks noChangeArrowheads="1"/>
          </p:cNvSpPr>
          <p:nvPr/>
        </p:nvSpPr>
        <p:spPr bwMode="auto">
          <a:xfrm>
            <a:off x="2971800" y="2057400"/>
            <a:ext cx="3200400" cy="3124200"/>
          </a:xfrm>
          <a:prstGeom prst="rect">
            <a:avLst/>
          </a:prstGeom>
          <a:solidFill>
            <a:schemeClr val="bg1"/>
          </a:solidFill>
          <a:ln>
            <a:noFill/>
          </a:ln>
          <a:extLs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nchor="ctr">
            <a:spAutoFit/>
          </a:bodyPr>
          <a:lstStyle/>
          <a:p>
            <a:endParaRPr lang="en-US" sz="1800">
              <a:solidFill>
                <a:srgbClr val="000000"/>
              </a:solidFill>
              <a:cs typeface="Arial" charset="0"/>
            </a:endParaRPr>
          </a:p>
        </p:txBody>
      </p:sp>
      <p:sp>
        <p:nvSpPr>
          <p:cNvPr id="97282" name="Rectangle 3"/>
          <p:cNvSpPr>
            <a:spLocks noGrp="1" noChangeArrowheads="1"/>
          </p:cNvSpPr>
          <p:nvPr>
            <p:ph type="title"/>
          </p:nvPr>
        </p:nvSpPr>
        <p:spPr/>
        <p:txBody>
          <a:bodyPr/>
          <a:lstStyle/>
          <a:p>
            <a:pPr eaLnBrk="1" hangingPunct="1"/>
            <a:r>
              <a:rPr lang="en-US">
                <a:latin typeface="Comic Sans MS" charset="0"/>
                <a:ea typeface="MS PGothic" charset="0"/>
                <a:cs typeface="MS PGothic" charset="0"/>
              </a:rPr>
              <a:t>VIP Clustering</a:t>
            </a:r>
          </a:p>
        </p:txBody>
      </p:sp>
      <p:sp>
        <p:nvSpPr>
          <p:cNvPr id="97283" name="Text Box 4"/>
          <p:cNvSpPr txBox="1">
            <a:spLocks noChangeArrowheads="1"/>
          </p:cNvSpPr>
          <p:nvPr/>
        </p:nvSpPr>
        <p:spPr bwMode="auto">
          <a:xfrm>
            <a:off x="4343400" y="4724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server array</a:t>
            </a:r>
            <a:endParaRPr lang="en-US" sz="1800" b="1">
              <a:solidFill>
                <a:srgbClr val="CCCCFF"/>
              </a:solidFill>
              <a:cs typeface="Arial" charset="0"/>
            </a:endParaRPr>
          </a:p>
        </p:txBody>
      </p:sp>
      <p:graphicFrame>
        <p:nvGraphicFramePr>
          <p:cNvPr id="97284" name="Object 2"/>
          <p:cNvGraphicFramePr>
            <a:graphicFrameLocks noChangeAspect="1"/>
          </p:cNvGraphicFramePr>
          <p:nvPr/>
        </p:nvGraphicFramePr>
        <p:xfrm>
          <a:off x="4505325" y="2514600"/>
          <a:ext cx="981075" cy="1104900"/>
        </p:xfrm>
        <a:graphic>
          <a:graphicData uri="http://schemas.openxmlformats.org/presentationml/2006/ole">
            <mc:AlternateContent xmlns:mc="http://schemas.openxmlformats.org/markup-compatibility/2006">
              <mc:Choice xmlns:v="urn:schemas-microsoft-com:vml" Requires="v">
                <p:oleObj spid="_x0000_s6197" name="Clip" r:id="rId4" imgW="979179" imgH="1106008" progId="">
                  <p:embed/>
                </p:oleObj>
              </mc:Choice>
              <mc:Fallback>
                <p:oleObj name="Clip" r:id="rId4" imgW="979179" imgH="1106008" progId="">
                  <p:embed/>
                  <p:pic>
                    <p:nvPicPr>
                      <p:cNvPr id="9728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25146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85" name="Line 6"/>
          <p:cNvSpPr>
            <a:spLocks noChangeShapeType="1"/>
          </p:cNvSpPr>
          <p:nvPr/>
        </p:nvSpPr>
        <p:spPr bwMode="auto">
          <a:xfrm>
            <a:off x="1676400" y="3505200"/>
            <a:ext cx="1676400" cy="0"/>
          </a:xfrm>
          <a:prstGeom prst="line">
            <a:avLst/>
          </a:prstGeom>
          <a:noFill/>
          <a:ln w="2540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86" name="Text Box 7"/>
          <p:cNvSpPr txBox="1">
            <a:spLocks noChangeArrowheads="1"/>
          </p:cNvSpPr>
          <p:nvPr/>
        </p:nvSpPr>
        <p:spPr bwMode="auto">
          <a:xfrm>
            <a:off x="457200" y="4038600"/>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Clients</a:t>
            </a:r>
            <a:endParaRPr lang="en-US" sz="1800">
              <a:solidFill>
                <a:srgbClr val="CCCCFF"/>
              </a:solidFill>
              <a:cs typeface="Arial" charset="0"/>
            </a:endParaRPr>
          </a:p>
        </p:txBody>
      </p:sp>
      <p:sp>
        <p:nvSpPr>
          <p:cNvPr id="97287" name="Rectangle 8"/>
          <p:cNvSpPr>
            <a:spLocks noChangeArrowheads="1"/>
          </p:cNvSpPr>
          <p:nvPr/>
        </p:nvSpPr>
        <p:spPr bwMode="auto">
          <a:xfrm>
            <a:off x="1828800" y="2435225"/>
            <a:ext cx="1023938"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600">
                <a:solidFill>
                  <a:srgbClr val="000000"/>
                </a:solidFill>
                <a:latin typeface="Times New Roman" charset="0"/>
                <a:cs typeface="Arial" charset="0"/>
              </a:rPr>
              <a:t>L4: TCP</a:t>
            </a:r>
          </a:p>
          <a:p>
            <a:pPr algn="ctr" eaLnBrk="0" hangingPunct="0"/>
            <a:r>
              <a:rPr lang="en-US" sz="1600">
                <a:solidFill>
                  <a:srgbClr val="000000"/>
                </a:solidFill>
                <a:latin typeface="Times New Roman" charset="0"/>
                <a:cs typeface="Arial" charset="0"/>
              </a:rPr>
              <a:t>L7: HTTP</a:t>
            </a:r>
          </a:p>
          <a:p>
            <a:pPr algn="ctr" eaLnBrk="0" hangingPunct="0"/>
            <a:r>
              <a:rPr lang="en-US" sz="1600">
                <a:solidFill>
                  <a:srgbClr val="000000"/>
                </a:solidFill>
                <a:latin typeface="Times New Roman" charset="0"/>
                <a:cs typeface="Arial" charset="0"/>
              </a:rPr>
              <a:t>SSL</a:t>
            </a:r>
          </a:p>
          <a:p>
            <a:pPr algn="ctr" eaLnBrk="0" hangingPunct="0"/>
            <a:r>
              <a:rPr lang="en-US" sz="1600">
                <a:solidFill>
                  <a:srgbClr val="000000"/>
                </a:solidFill>
                <a:latin typeface="Times New Roman" charset="0"/>
                <a:cs typeface="Arial" charset="0"/>
              </a:rPr>
              <a:t>etc.</a:t>
            </a:r>
          </a:p>
        </p:txBody>
      </p:sp>
      <p:sp>
        <p:nvSpPr>
          <p:cNvPr id="97288" name="Rectangle 9"/>
          <p:cNvSpPr>
            <a:spLocks noChangeArrowheads="1"/>
          </p:cNvSpPr>
          <p:nvPr/>
        </p:nvSpPr>
        <p:spPr bwMode="auto">
          <a:xfrm>
            <a:off x="6400800" y="1981200"/>
            <a:ext cx="2266950" cy="2014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Goals</a:t>
            </a:r>
          </a:p>
          <a:p>
            <a:pPr eaLnBrk="0" hangingPunct="0"/>
            <a:r>
              <a:rPr lang="en-US" sz="1800">
                <a:solidFill>
                  <a:srgbClr val="000000"/>
                </a:solidFill>
                <a:latin typeface="Times New Roman" charset="0"/>
                <a:cs typeface="Arial" charset="0"/>
              </a:rPr>
              <a:t>server load balancing</a:t>
            </a:r>
          </a:p>
          <a:p>
            <a:pPr eaLnBrk="0" hangingPunct="0"/>
            <a:r>
              <a:rPr lang="en-US" sz="1800">
                <a:solidFill>
                  <a:srgbClr val="000000"/>
                </a:solidFill>
                <a:latin typeface="Times New Roman" charset="0"/>
                <a:cs typeface="Arial" charset="0"/>
              </a:rPr>
              <a:t>failure detection</a:t>
            </a:r>
          </a:p>
          <a:p>
            <a:pPr eaLnBrk="0" hangingPunct="0"/>
            <a:r>
              <a:rPr lang="en-US" sz="1800">
                <a:solidFill>
                  <a:srgbClr val="000000"/>
                </a:solidFill>
                <a:latin typeface="Times New Roman" charset="0"/>
                <a:cs typeface="Arial" charset="0"/>
              </a:rPr>
              <a:t>access control filtering</a:t>
            </a:r>
          </a:p>
          <a:p>
            <a:pPr eaLnBrk="0" hangingPunct="0"/>
            <a:r>
              <a:rPr lang="en-US" sz="1800">
                <a:solidFill>
                  <a:srgbClr val="000000"/>
                </a:solidFill>
                <a:latin typeface="Times New Roman" charset="0"/>
                <a:cs typeface="Arial" charset="0"/>
              </a:rPr>
              <a:t>priorities/QoS</a:t>
            </a:r>
          </a:p>
          <a:p>
            <a:pPr eaLnBrk="0" hangingPunct="0"/>
            <a:r>
              <a:rPr lang="en-US" sz="1800">
                <a:solidFill>
                  <a:srgbClr val="000000"/>
                </a:solidFill>
                <a:latin typeface="Times New Roman" charset="0"/>
                <a:cs typeface="Arial" charset="0"/>
              </a:rPr>
              <a:t>request locality</a:t>
            </a:r>
          </a:p>
          <a:p>
            <a:pPr eaLnBrk="0" hangingPunct="0"/>
            <a:r>
              <a:rPr lang="en-US" sz="1800">
                <a:solidFill>
                  <a:srgbClr val="000000"/>
                </a:solidFill>
                <a:latin typeface="Times New Roman" charset="0"/>
                <a:cs typeface="Arial" charset="0"/>
              </a:rPr>
              <a:t>transparent caching</a:t>
            </a:r>
          </a:p>
        </p:txBody>
      </p:sp>
      <p:graphicFrame>
        <p:nvGraphicFramePr>
          <p:cNvPr id="97289" name="Object 3"/>
          <p:cNvGraphicFramePr>
            <a:graphicFrameLocks noChangeAspect="1"/>
          </p:cNvGraphicFramePr>
          <p:nvPr/>
        </p:nvGraphicFramePr>
        <p:xfrm>
          <a:off x="4657725" y="3048000"/>
          <a:ext cx="981075" cy="1104900"/>
        </p:xfrm>
        <a:graphic>
          <a:graphicData uri="http://schemas.openxmlformats.org/presentationml/2006/ole">
            <mc:AlternateContent xmlns:mc="http://schemas.openxmlformats.org/markup-compatibility/2006">
              <mc:Choice xmlns:v="urn:schemas-microsoft-com:vml" Requires="v">
                <p:oleObj spid="_x0000_s6198" name="Clip" r:id="rId6" imgW="979179" imgH="1106008" progId="">
                  <p:embed/>
                </p:oleObj>
              </mc:Choice>
              <mc:Fallback>
                <p:oleObj name="Clip" r:id="rId6" imgW="979179" imgH="1106008" progId="">
                  <p:embed/>
                  <p:pic>
                    <p:nvPicPr>
                      <p:cNvPr id="9728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7725" y="30480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97290" name="Object 4"/>
          <p:cNvGraphicFramePr>
            <a:graphicFrameLocks noChangeAspect="1"/>
          </p:cNvGraphicFramePr>
          <p:nvPr/>
        </p:nvGraphicFramePr>
        <p:xfrm>
          <a:off x="4810125" y="3543300"/>
          <a:ext cx="981075" cy="1104900"/>
        </p:xfrm>
        <a:graphic>
          <a:graphicData uri="http://schemas.openxmlformats.org/presentationml/2006/ole">
            <mc:AlternateContent xmlns:mc="http://schemas.openxmlformats.org/markup-compatibility/2006">
              <mc:Choice xmlns:v="urn:schemas-microsoft-com:vml" Requires="v">
                <p:oleObj spid="_x0000_s6199" name="Clip" r:id="rId7" imgW="979179" imgH="1106008" progId="">
                  <p:embed/>
                </p:oleObj>
              </mc:Choice>
              <mc:Fallback>
                <p:oleObj name="Clip" r:id="rId7" imgW="979179" imgH="1106008" progId="">
                  <p:embed/>
                  <p:pic>
                    <p:nvPicPr>
                      <p:cNvPr id="9729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25" y="3543300"/>
                        <a:ext cx="981075" cy="1104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1" name="Line 12"/>
          <p:cNvSpPr>
            <a:spLocks noChangeShapeType="1"/>
          </p:cNvSpPr>
          <p:nvPr/>
        </p:nvSpPr>
        <p:spPr bwMode="auto">
          <a:xfrm flipV="1">
            <a:off x="3962400" y="3200400"/>
            <a:ext cx="6096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2" name="Line 13"/>
          <p:cNvSpPr>
            <a:spLocks noChangeShapeType="1"/>
          </p:cNvSpPr>
          <p:nvPr/>
        </p:nvSpPr>
        <p:spPr bwMode="auto">
          <a:xfrm>
            <a:off x="3962400" y="3505200"/>
            <a:ext cx="762000" cy="3048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sp>
        <p:nvSpPr>
          <p:cNvPr id="97293" name="Line 14"/>
          <p:cNvSpPr>
            <a:spLocks noChangeShapeType="1"/>
          </p:cNvSpPr>
          <p:nvPr/>
        </p:nvSpPr>
        <p:spPr bwMode="auto">
          <a:xfrm>
            <a:off x="3962400" y="3505200"/>
            <a:ext cx="914400" cy="838200"/>
          </a:xfrm>
          <a:prstGeom prst="line">
            <a:avLst/>
          </a:prstGeom>
          <a:noFill/>
          <a:ln w="19050">
            <a:solidFill>
              <a:schemeClr val="tx1"/>
            </a:solidFill>
            <a:round/>
            <a:headEnd/>
            <a:tailEnd type="stealth" w="med" len="med"/>
          </a:ln>
          <a:extLst>
            <a:ext uri="{909E8E84-426E-40dd-AFC4-6F175D3DCCD1}">
              <a14:hiddenFill xmlns:a14="http://schemas.microsoft.com/office/drawing/2010/main" xmlns="">
                <a:noFill/>
              </a14:hiddenFill>
            </a:ext>
          </a:extLst>
        </p:spPr>
        <p:txBody>
          <a:bodyPr anchor="ctr">
            <a:spAutoFit/>
          </a:bodyPr>
          <a:lstStyle/>
          <a:p>
            <a:endParaRPr lang="en-US"/>
          </a:p>
        </p:txBody>
      </p:sp>
      <p:graphicFrame>
        <p:nvGraphicFramePr>
          <p:cNvPr id="97294" name="Object 5"/>
          <p:cNvGraphicFramePr>
            <a:graphicFrameLocks noChangeAspect="1"/>
          </p:cNvGraphicFramePr>
          <p:nvPr/>
        </p:nvGraphicFramePr>
        <p:xfrm>
          <a:off x="3352800" y="3352800"/>
          <a:ext cx="450850" cy="315913"/>
        </p:xfrm>
        <a:graphic>
          <a:graphicData uri="http://schemas.openxmlformats.org/presentationml/2006/ole">
            <mc:AlternateContent xmlns:mc="http://schemas.openxmlformats.org/markup-compatibility/2006">
              <mc:Choice xmlns:v="urn:schemas-microsoft-com:vml" Requires="v">
                <p:oleObj spid="_x0000_s6200" name="Clip" r:id="rId8" imgW="5715000" imgH="4008438" progId="">
                  <p:embed/>
                </p:oleObj>
              </mc:Choice>
              <mc:Fallback>
                <p:oleObj name="Clip" r:id="rId8" imgW="5715000" imgH="4008438" progId="">
                  <p:embed/>
                  <p:pic>
                    <p:nvPicPr>
                      <p:cNvPr id="97294"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3352800"/>
                        <a:ext cx="450850" cy="315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97295" name="Text Box 16"/>
          <p:cNvSpPr txBox="1">
            <a:spLocks noChangeArrowheads="1"/>
          </p:cNvSpPr>
          <p:nvPr/>
        </p:nvSpPr>
        <p:spPr bwMode="auto">
          <a:xfrm>
            <a:off x="2895600" y="3657600"/>
            <a:ext cx="13144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a:solidFill>
                  <a:srgbClr val="339933"/>
                </a:solidFill>
                <a:cs typeface="Arial" charset="0"/>
              </a:rPr>
              <a:t> smart switch</a:t>
            </a:r>
            <a:endParaRPr lang="en-US" sz="1800" b="1">
              <a:solidFill>
                <a:srgbClr val="CCCCFF"/>
              </a:solidFill>
              <a:cs typeface="Arial" charset="0"/>
            </a:endParaRPr>
          </a:p>
        </p:txBody>
      </p:sp>
      <p:sp>
        <p:nvSpPr>
          <p:cNvPr id="97296" name="Rectangle 17"/>
          <p:cNvSpPr>
            <a:spLocks noChangeArrowheads="1"/>
          </p:cNvSpPr>
          <p:nvPr/>
        </p:nvSpPr>
        <p:spPr bwMode="auto">
          <a:xfrm>
            <a:off x="1676400" y="3581400"/>
            <a:ext cx="137160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eaLnBrk="0" hangingPunct="0"/>
            <a:r>
              <a:rPr lang="en-US" sz="1600">
                <a:solidFill>
                  <a:srgbClr val="000000"/>
                </a:solidFill>
                <a:latin typeface="Times New Roman" charset="0"/>
                <a:cs typeface="Arial" charset="0"/>
              </a:rPr>
              <a:t>virtual IP addresses (VIPs)</a:t>
            </a:r>
          </a:p>
        </p:txBody>
      </p:sp>
      <p:sp>
        <p:nvSpPr>
          <p:cNvPr id="97297" name="Rectangle 18"/>
          <p:cNvSpPr>
            <a:spLocks noChangeArrowheads="1"/>
          </p:cNvSpPr>
          <p:nvPr/>
        </p:nvSpPr>
        <p:spPr bwMode="auto">
          <a:xfrm>
            <a:off x="6400800" y="4383088"/>
            <a:ext cx="24638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800" u="sng">
                <a:solidFill>
                  <a:srgbClr val="000000"/>
                </a:solidFill>
                <a:latin typeface="Times New Roman" charset="0"/>
                <a:cs typeface="Arial" charset="0"/>
              </a:rPr>
              <a:t>What to switch/filter on?</a:t>
            </a:r>
          </a:p>
          <a:p>
            <a:pPr eaLnBrk="0" hangingPunct="0"/>
            <a:r>
              <a:rPr lang="en-US" sz="1800" b="1">
                <a:solidFill>
                  <a:srgbClr val="3333CC"/>
                </a:solidFill>
                <a:latin typeface="Times New Roman" charset="0"/>
                <a:cs typeface="Arial" charset="0"/>
              </a:rPr>
              <a:t>L3</a:t>
            </a:r>
            <a:r>
              <a:rPr lang="en-US" sz="1800">
                <a:solidFill>
                  <a:srgbClr val="000000"/>
                </a:solidFill>
                <a:latin typeface="Times New Roman" charset="0"/>
                <a:cs typeface="Arial" charset="0"/>
              </a:rPr>
              <a:t> source IP and/or VIP</a:t>
            </a:r>
          </a:p>
          <a:p>
            <a:pPr eaLnBrk="0" hangingPunct="0"/>
            <a:r>
              <a:rPr lang="en-US" sz="1800" b="1">
                <a:solidFill>
                  <a:srgbClr val="3333CC"/>
                </a:solidFill>
                <a:latin typeface="Times New Roman" charset="0"/>
                <a:cs typeface="Arial" charset="0"/>
              </a:rPr>
              <a:t>L4</a:t>
            </a:r>
            <a:r>
              <a:rPr lang="en-US" sz="1800">
                <a:solidFill>
                  <a:srgbClr val="000000"/>
                </a:solidFill>
                <a:latin typeface="Times New Roman" charset="0"/>
                <a:cs typeface="Arial" charset="0"/>
              </a:rPr>
              <a:t> (TCP) ports etc.</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URLs and/or cookies</a:t>
            </a:r>
          </a:p>
          <a:p>
            <a:pPr eaLnBrk="0" hangingPunct="0"/>
            <a:r>
              <a:rPr lang="en-US" sz="1800" b="1">
                <a:solidFill>
                  <a:srgbClr val="3333CC"/>
                </a:solidFill>
                <a:latin typeface="Times New Roman" charset="0"/>
                <a:cs typeface="Arial" charset="0"/>
              </a:rPr>
              <a:t>L7</a:t>
            </a:r>
            <a:r>
              <a:rPr lang="en-US" sz="1800">
                <a:solidFill>
                  <a:srgbClr val="000000"/>
                </a:solidFill>
                <a:latin typeface="Times New Roman" charset="0"/>
                <a:cs typeface="Arial" charset="0"/>
              </a:rPr>
              <a:t> SSL session IDs</a:t>
            </a:r>
          </a:p>
        </p:txBody>
      </p:sp>
      <p:grpSp>
        <p:nvGrpSpPr>
          <p:cNvPr id="97298" name="Group 19"/>
          <p:cNvGrpSpPr>
            <a:grpSpLocks/>
          </p:cNvGrpSpPr>
          <p:nvPr/>
        </p:nvGrpSpPr>
        <p:grpSpPr bwMode="auto">
          <a:xfrm>
            <a:off x="311150" y="3168650"/>
            <a:ext cx="1384300" cy="630238"/>
            <a:chOff x="148" y="1636"/>
            <a:chExt cx="1589" cy="808"/>
          </a:xfrm>
        </p:grpSpPr>
        <p:sp>
          <p:nvSpPr>
            <p:cNvPr id="97299" name="Oval 20"/>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0" name="Oval 21"/>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1" name="Oval 22"/>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2" name="Oval 23"/>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3" name="Oval 24"/>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4" name="Oval 25"/>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5" name="Oval 26"/>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6" name="Oval 27"/>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7" name="Oval 28"/>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8" name="Oval 29"/>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sp>
          <p:nvSpPr>
            <p:cNvPr id="97309" name="Oval 30"/>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xmlns="" w="12700">
                  <a:solidFill>
                    <a:srgbClr val="000000"/>
                  </a:solidFill>
                  <a:round/>
                  <a:headEnd/>
                  <a:tailEnd/>
                </a14:hiddenLine>
              </a:ext>
            </a:extLst>
          </p:spPr>
          <p:txBody>
            <a:bodyPr wrap="none" anchor="ctr"/>
            <a:lstStyle/>
            <a:p>
              <a:endParaRPr lang="en-US" sz="1800">
                <a:solidFill>
                  <a:srgbClr val="000000"/>
                </a:solidFill>
                <a:cs typeface="Arial" charset="0"/>
              </a:endParaRPr>
            </a:p>
          </p:txBody>
        </p:sp>
      </p:grpSp>
      <p:sp>
        <p:nvSpPr>
          <p:cNvPr id="3" name="Slide Number Placeholder 2">
            <a:extLst>
              <a:ext uri="{FF2B5EF4-FFF2-40B4-BE49-F238E27FC236}">
                <a16:creationId xmlns:a16="http://schemas.microsoft.com/office/drawing/2014/main" id="{F2D853DE-AC04-5A4E-A002-01C5F4542FC5}"/>
              </a:ext>
            </a:extLst>
          </p:cNvPr>
          <p:cNvSpPr>
            <a:spLocks noGrp="1"/>
          </p:cNvSpPr>
          <p:nvPr>
            <p:ph type="sldNum" sz="quarter" idx="12"/>
          </p:nvPr>
        </p:nvSpPr>
        <p:spPr/>
        <p:txBody>
          <a:bodyPr/>
          <a:lstStyle/>
          <a:p>
            <a:fld id="{73938B40-F02D-614F-8C35-BB1692F75E24}" type="slidenum">
              <a:rPr lang="en-US" altLang="x-none" smtClean="0"/>
              <a:pPr/>
              <a:t>48</a:t>
            </a:fld>
            <a:endParaRPr lang="en-US" altLang="x-none"/>
          </a:p>
        </p:txBody>
      </p:sp>
    </p:spTree>
    <p:extLst>
      <p:ext uri="{BB962C8B-B14F-4D97-AF65-F5344CB8AC3E}">
        <p14:creationId xmlns:p14="http://schemas.microsoft.com/office/powerpoint/2010/main" val="3841088798"/>
      </p:ext>
    </p:extLst>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r>
              <a:rPr lang="en-US" sz="3200">
                <a:latin typeface="Comic Sans MS" charset="0"/>
              </a:rPr>
              <a:t>Load Balancer (LB): Basic Structure</a:t>
            </a: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dirty="0">
                <a:solidFill>
                  <a:sysClr val="windowText" lastClr="000000"/>
                </a:solidFill>
                <a:ea typeface="+mn-ea"/>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algn="ctr" defTabSz="914400" fontAlgn="auto">
              <a:spcBef>
                <a:spcPts val="0"/>
              </a:spcBef>
              <a:spcAft>
                <a:spcPts val="0"/>
              </a:spcAft>
              <a:defRPr/>
            </a:pPr>
            <a:r>
              <a:rPr lang="en-US" kern="0">
                <a:solidFill>
                  <a:sysClr val="windowText" lastClr="000000"/>
                </a:solidFill>
                <a:ea typeface="+mn-ea"/>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a:defRPr/>
            </a:pPr>
            <a:endParaRPr lang="en-US"/>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defTabSz="914400" fontAlgn="auto">
              <a:spcBef>
                <a:spcPts val="0"/>
              </a:spcBef>
              <a:spcAft>
                <a:spcPts val="0"/>
              </a:spcAft>
              <a:defRPr/>
            </a:pPr>
            <a:endParaRPr lang="en-US" kern="0">
              <a:solidFill>
                <a:sysClr val="windowText" lastClr="000000"/>
              </a:solidFill>
              <a:ea typeface="+mn-ea"/>
            </a:endParaRPr>
          </a:p>
        </p:txBody>
      </p:sp>
      <p:sp>
        <p:nvSpPr>
          <p:cNvPr id="39" name="Rectangle 38"/>
          <p:cNvSpPr>
            <a:spLocks noChangeArrowheads="1"/>
          </p:cNvSpPr>
          <p:nvPr/>
        </p:nvSpPr>
        <p:spPr bwMode="auto">
          <a:xfrm>
            <a:off x="762000" y="5410200"/>
            <a:ext cx="34925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Problem of the basic structure?</a:t>
            </a:r>
          </a:p>
        </p:txBody>
      </p:sp>
      <p:sp>
        <p:nvSpPr>
          <p:cNvPr id="99349"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VIP</a:t>
            </a:r>
          </a:p>
        </p:txBody>
      </p:sp>
      <p:sp>
        <p:nvSpPr>
          <p:cNvPr id="99350" name="Rectangle 40"/>
          <p:cNvSpPr>
            <a:spLocks noChangeArrowheads="1"/>
          </p:cNvSpPr>
          <p:nvPr/>
        </p:nvSpPr>
        <p:spPr bwMode="auto">
          <a:xfrm>
            <a:off x="7315200" y="12954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RIP1</a:t>
            </a:r>
          </a:p>
        </p:txBody>
      </p:sp>
      <p:sp>
        <p:nvSpPr>
          <p:cNvPr id="99351" name="Rectangle 41"/>
          <p:cNvSpPr>
            <a:spLocks noChangeArrowheads="1"/>
          </p:cNvSpPr>
          <p:nvPr/>
        </p:nvSpPr>
        <p:spPr bwMode="auto">
          <a:xfrm>
            <a:off x="7315200" y="2286000"/>
            <a:ext cx="69691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RIP2</a:t>
            </a:r>
          </a:p>
        </p:txBody>
      </p:sp>
      <p:sp>
        <p:nvSpPr>
          <p:cNvPr id="99352" name="Rectangle 42"/>
          <p:cNvSpPr>
            <a:spLocks noChangeArrowheads="1"/>
          </p:cNvSpPr>
          <p:nvPr/>
        </p:nvSpPr>
        <p:spPr bwMode="auto">
          <a:xfrm>
            <a:off x="7304088" y="3352800"/>
            <a:ext cx="696912"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a:t>RIP3</a:t>
            </a:r>
          </a:p>
        </p:txBody>
      </p:sp>
      <p:grpSp>
        <p:nvGrpSpPr>
          <p:cNvPr id="99353" name="Group 41"/>
          <p:cNvGrpSpPr>
            <a:grpSpLocks/>
          </p:cNvGrpSpPr>
          <p:nvPr/>
        </p:nvGrpSpPr>
        <p:grpSpPr bwMode="auto">
          <a:xfrm>
            <a:off x="1828800" y="2133600"/>
            <a:ext cx="2286000" cy="457200"/>
            <a:chOff x="4267200" y="4724400"/>
            <a:chExt cx="2286000" cy="457200"/>
          </a:xfrm>
        </p:grpSpPr>
        <p:sp>
          <p:nvSpPr>
            <p:cNvPr id="99357"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8"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grpSp>
        <p:nvGrpSpPr>
          <p:cNvPr id="99354" name="Group 41"/>
          <p:cNvGrpSpPr>
            <a:grpSpLocks/>
          </p:cNvGrpSpPr>
          <p:nvPr/>
        </p:nvGrpSpPr>
        <p:grpSpPr bwMode="auto">
          <a:xfrm rot="-2610295">
            <a:off x="5329238" y="1638300"/>
            <a:ext cx="2286000" cy="457200"/>
            <a:chOff x="4267200" y="4724400"/>
            <a:chExt cx="2286000" cy="457200"/>
          </a:xfrm>
        </p:grpSpPr>
        <p:sp>
          <p:nvSpPr>
            <p:cNvPr id="99355"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99356"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2" name="Slide Number Placeholder 1">
            <a:extLst>
              <a:ext uri="{FF2B5EF4-FFF2-40B4-BE49-F238E27FC236}">
                <a16:creationId xmlns:a16="http://schemas.microsoft.com/office/drawing/2014/main" id="{1E40C55B-51DA-734E-AC13-6AA4CC1DB864}"/>
              </a:ext>
            </a:extLst>
          </p:cNvPr>
          <p:cNvSpPr>
            <a:spLocks noGrp="1"/>
          </p:cNvSpPr>
          <p:nvPr>
            <p:ph type="sldNum" sz="quarter" idx="12"/>
          </p:nvPr>
        </p:nvSpPr>
        <p:spPr/>
        <p:txBody>
          <a:bodyPr/>
          <a:lstStyle/>
          <a:p>
            <a:fld id="{4233A062-1DAB-6544-B281-8FCB983AFCD2}" type="slidenum">
              <a:rPr lang="en-US" altLang="x-none" smtClean="0"/>
              <a:pPr/>
              <a:t>49</a:t>
            </a:fld>
            <a:endParaRPr lang="en-US" altLang="x-none"/>
          </a:p>
        </p:txBody>
      </p:sp>
    </p:spTree>
    <p:extLst>
      <p:ext uri="{BB962C8B-B14F-4D97-AF65-F5344CB8AC3E}">
        <p14:creationId xmlns:p14="http://schemas.microsoft.com/office/powerpoint/2010/main" val="1401102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r>
              <a:rPr lang="en-US" altLang="x-none" dirty="0">
                <a:ea typeface="ＭＳ Ｐゴシック" charset="-128"/>
              </a:rPr>
              <a:t>Recap: Operational Laws</a:t>
            </a:r>
          </a:p>
        </p:txBody>
      </p:sp>
      <p:sp>
        <p:nvSpPr>
          <p:cNvPr id="55298" name="Content Placeholder 2"/>
          <p:cNvSpPr>
            <a:spLocks noGrp="1"/>
          </p:cNvSpPr>
          <p:nvPr>
            <p:ph idx="1"/>
          </p:nvPr>
        </p:nvSpPr>
        <p:spPr/>
        <p:txBody>
          <a:bodyPr/>
          <a:lstStyle/>
          <a:p>
            <a:pPr>
              <a:buFont typeface="Wingdings" pitchFamily="2" charset="2"/>
              <a:buChar char="q"/>
            </a:pPr>
            <a:r>
              <a:rPr lang="en-US" altLang="x-none" dirty="0">
                <a:ea typeface="ＭＳ Ｐゴシック" charset="-128"/>
              </a:rPr>
              <a:t>Utilization law: U = XS</a:t>
            </a:r>
          </a:p>
          <a:p>
            <a:pPr>
              <a:buFont typeface="Wingdings" pitchFamily="2" charset="2"/>
              <a:buChar char="q"/>
            </a:pPr>
            <a:r>
              <a:rPr lang="en-US" altLang="x-none" dirty="0">
                <a:ea typeface="ＭＳ Ｐゴシック" charset="-128"/>
              </a:rPr>
              <a:t>Forced flow law: Xi = Vi X</a:t>
            </a:r>
          </a:p>
          <a:p>
            <a:pPr>
              <a:buFont typeface="Wingdings" pitchFamily="2" charset="2"/>
              <a:buChar char="q"/>
            </a:pPr>
            <a:r>
              <a:rPr lang="en-US" altLang="x-none" dirty="0">
                <a:ea typeface="ＭＳ Ｐゴシック" charset="-128"/>
              </a:rPr>
              <a:t>Bottleneck device: largest Di = Vi Si</a:t>
            </a:r>
          </a:p>
          <a:p>
            <a:pPr>
              <a:buFont typeface="Wingdings" pitchFamily="2" charset="2"/>
              <a:buChar char="q"/>
            </a:pPr>
            <a:r>
              <a:rPr lang="en-US" altLang="x-none" dirty="0">
                <a:ea typeface="ＭＳ Ｐゴシック" charset="-128"/>
              </a:rPr>
              <a:t>Little</a:t>
            </a:r>
            <a:r>
              <a:rPr lang="ja-JP" altLang="en-US">
                <a:ea typeface="ＭＳ Ｐゴシック" charset="-128"/>
              </a:rPr>
              <a:t>’</a:t>
            </a:r>
            <a:r>
              <a:rPr lang="en-US" altLang="ja-JP" dirty="0">
                <a:ea typeface="ＭＳ Ｐゴシック" charset="-128"/>
              </a:rPr>
              <a:t>s Law: Qi = Xi Ri</a:t>
            </a:r>
          </a:p>
          <a:p>
            <a:pPr>
              <a:buFont typeface="Wingdings" pitchFamily="2" charset="2"/>
              <a:buChar char="q"/>
            </a:pPr>
            <a:r>
              <a:rPr lang="en-US" altLang="x-none" dirty="0">
                <a:ea typeface="ＭＳ Ｐゴシック" charset="-128"/>
              </a:rPr>
              <a:t>Bottleneck bound of interactive response (for the given closed model):</a:t>
            </a:r>
          </a:p>
        </p:txBody>
      </p:sp>
      <p:graphicFrame>
        <p:nvGraphicFramePr>
          <p:cNvPr id="55300" name="Object 2"/>
          <p:cNvGraphicFramePr>
            <a:graphicFrameLocks noChangeAspect="1"/>
          </p:cNvGraphicFramePr>
          <p:nvPr/>
        </p:nvGraphicFramePr>
        <p:xfrm>
          <a:off x="2057400" y="4570413"/>
          <a:ext cx="3671888" cy="687387"/>
        </p:xfrm>
        <a:graphic>
          <a:graphicData uri="http://schemas.openxmlformats.org/presentationml/2006/ole">
            <mc:AlternateContent xmlns:mc="http://schemas.openxmlformats.org/markup-compatibility/2006">
              <mc:Choice xmlns:v="urn:schemas-microsoft-com:vml" Requires="v">
                <p:oleObj spid="_x0000_s8211" name="Equation" r:id="rId4" imgW="1435100" imgH="254000" progId="Equation.3">
                  <p:embed/>
                </p:oleObj>
              </mc:Choice>
              <mc:Fallback>
                <p:oleObj name="Equation" r:id="rId4" imgW="1435100" imgH="254000" progId="Equation.3">
                  <p:embed/>
                  <p:pic>
                    <p:nvPicPr>
                      <p:cNvPr id="5530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570413"/>
                        <a:ext cx="3671888"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55301" name="Object 3"/>
          <p:cNvGraphicFramePr>
            <a:graphicFrameLocks noChangeAspect="1"/>
          </p:cNvGraphicFramePr>
          <p:nvPr/>
        </p:nvGraphicFramePr>
        <p:xfrm>
          <a:off x="1676400" y="5257800"/>
          <a:ext cx="4419600" cy="617538"/>
        </p:xfrm>
        <a:graphic>
          <a:graphicData uri="http://schemas.openxmlformats.org/presentationml/2006/ole">
            <mc:AlternateContent xmlns:mc="http://schemas.openxmlformats.org/markup-compatibility/2006">
              <mc:Choice xmlns:v="urn:schemas-microsoft-com:vml" Requires="v">
                <p:oleObj spid="_x0000_s8212" name="Equation" r:id="rId6" imgW="1727200" imgH="228600" progId="Equation.3">
                  <p:embed/>
                </p:oleObj>
              </mc:Choice>
              <mc:Fallback>
                <p:oleObj name="Equation" r:id="rId6" imgW="1727200" imgH="228600" progId="Equation.3">
                  <p:embed/>
                  <p:pic>
                    <p:nvPicPr>
                      <p:cNvPr id="553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257800"/>
                        <a:ext cx="4419600"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968B073-5DED-4544-A9BA-370C36AF246A}"/>
              </a:ext>
            </a:extLst>
          </p:cNvPr>
          <p:cNvSpPr>
            <a:spLocks noGrp="1"/>
          </p:cNvSpPr>
          <p:nvPr>
            <p:ph type="sldNum" sz="quarter" idx="12"/>
          </p:nvPr>
        </p:nvSpPr>
        <p:spPr/>
        <p:txBody>
          <a:bodyPr/>
          <a:lstStyle/>
          <a:p>
            <a:fld id="{4233A062-1DAB-6544-B281-8FCB983AFCD2}" type="slidenum">
              <a:rPr lang="en-US" altLang="x-none" smtClean="0"/>
              <a:pPr/>
              <a:t>5</a:t>
            </a:fld>
            <a:endParaRPr lang="en-US" altLang="x-none"/>
          </a:p>
        </p:txBody>
      </p:sp>
    </p:spTree>
    <p:extLst>
      <p:ext uri="{BB962C8B-B14F-4D97-AF65-F5344CB8AC3E}">
        <p14:creationId xmlns:p14="http://schemas.microsoft.com/office/powerpoint/2010/main" val="2869110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p:txBody>
          <a:bodyPr/>
          <a:lstStyle/>
          <a:p>
            <a:r>
              <a:rPr lang="en-US">
                <a:latin typeface="Comic Sans MS" charset="0"/>
              </a:rPr>
              <a:t>Problem</a:t>
            </a:r>
          </a:p>
        </p:txBody>
      </p:sp>
      <p:sp>
        <p:nvSpPr>
          <p:cNvPr id="101378" name="Content Placeholder 2"/>
          <p:cNvSpPr>
            <a:spLocks noGrp="1"/>
          </p:cNvSpPr>
          <p:nvPr>
            <p:ph idx="1"/>
          </p:nvPr>
        </p:nvSpPr>
        <p:spPr/>
        <p:txBody>
          <a:bodyPr/>
          <a:lstStyle/>
          <a:p>
            <a:pPr>
              <a:buFont typeface="Wingdings" charset="0"/>
              <a:buChar char="q"/>
            </a:pPr>
            <a:r>
              <a:rPr lang="en-US" sz="2400" dirty="0">
                <a:latin typeface="Comic Sans MS" charset="0"/>
              </a:rPr>
              <a:t>Client to server packet has VIP as destination address, but real servers use RIPs</a:t>
            </a:r>
          </a:p>
          <a:p>
            <a:pPr lvl="1">
              <a:buFont typeface="Courier New" charset="0"/>
              <a:buChar char="o"/>
            </a:pPr>
            <a:r>
              <a:rPr lang="en-US" sz="2000" dirty="0">
                <a:latin typeface="Comic Sans MS" charset="0"/>
              </a:rPr>
              <a:t>if LB just forwards the packet from client to a real server, the real server drops the packet</a:t>
            </a:r>
          </a:p>
          <a:p>
            <a:pPr lvl="1">
              <a:buFont typeface="Courier New" charset="0"/>
              <a:buChar char="o"/>
            </a:pPr>
            <a:r>
              <a:rPr lang="en-US" sz="2000" dirty="0">
                <a:latin typeface="Comic Sans MS" charset="0"/>
              </a:rPr>
              <a:t>reply from real server to client has real server IP as source -&gt; client will drop the packet</a:t>
            </a:r>
          </a:p>
        </p:txBody>
      </p:sp>
      <p:grpSp>
        <p:nvGrpSpPr>
          <p:cNvPr id="101381" name="Group 7"/>
          <p:cNvGrpSpPr>
            <a:grpSpLocks/>
          </p:cNvGrpSpPr>
          <p:nvPr/>
        </p:nvGrpSpPr>
        <p:grpSpPr bwMode="auto">
          <a:xfrm>
            <a:off x="533400" y="4114800"/>
            <a:ext cx="3581400" cy="990600"/>
            <a:chOff x="625" y="1436"/>
            <a:chExt cx="1786" cy="576"/>
          </a:xfrm>
        </p:grpSpPr>
        <p:sp>
          <p:nvSpPr>
            <p:cNvPr id="101392" name="Rectangle 8"/>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3" name="Text Box 9"/>
            <p:cNvSpPr txBox="1">
              <a:spLocks noChangeArrowheads="1"/>
            </p:cNvSpPr>
            <p:nvPr/>
          </p:nvSpPr>
          <p:spPr bwMode="auto">
            <a:xfrm>
              <a:off x="625" y="1445"/>
              <a:ext cx="1154" cy="5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 listening</a:t>
              </a:r>
            </a:p>
            <a:p>
              <a:pPr eaLnBrk="1" hangingPunct="1"/>
              <a:r>
                <a:rPr lang="en-US" sz="1000" dirty="0">
                  <a:cs typeface="Arial" charset="0"/>
                </a:rPr>
                <a:t>address:  {RealIP.</a:t>
              </a:r>
              <a:r>
                <a:rPr lang="en-US" altLang="zh-CN" sz="1000" b="1" dirty="0">
                  <a:ea typeface="宋体" charset="0"/>
                  <a:cs typeface="宋体" charset="0"/>
                </a:rPr>
                <a:t>6789</a:t>
              </a:r>
              <a:r>
                <a:rPr lang="en-US" sz="1000" b="1" dirty="0">
                  <a:cs typeface="Arial" charset="0"/>
                </a:rPr>
                <a:t>, </a:t>
              </a:r>
              <a:r>
                <a:rPr lang="en-US" sz="1000" dirty="0">
                  <a:cs typeface="Arial" charset="0"/>
                </a:rPr>
                <a:t>*</a:t>
              </a:r>
              <a:r>
                <a:rPr lang="en-US" altLang="zh-CN" sz="1000" b="1" dirty="0">
                  <a:ea typeface="宋体" charset="0"/>
                  <a:cs typeface="宋体" charset="0"/>
                </a:rPr>
                <a:t>:</a:t>
              </a:r>
              <a:r>
                <a:rPr lang="en-US" sz="1000" b="1" dirty="0">
                  <a:cs typeface="Arial" charset="0"/>
                </a:rPr>
                <a:t>*</a:t>
              </a:r>
              <a:r>
                <a:rPr lang="en-US" sz="1000" dirty="0">
                  <a:cs typeface="Arial" charset="0"/>
                </a:rPr>
                <a:t>}</a:t>
              </a:r>
            </a:p>
            <a:p>
              <a:pPr eaLnBrk="1" hangingPunct="1"/>
              <a:r>
                <a:rPr lang="en-US" sz="1000" dirty="0">
                  <a:cs typeface="Arial" charset="0"/>
                </a:rPr>
                <a:t>completed connection queue: C1; C2 </a:t>
              </a:r>
              <a:br>
                <a:rPr lang="en-US" sz="1000" dirty="0">
                  <a:cs typeface="Arial" charset="0"/>
                </a:rPr>
              </a:br>
              <a:r>
                <a:rPr lang="en-US" sz="1000" dirty="0" err="1">
                  <a:cs typeface="Arial" charset="0"/>
                </a:rPr>
                <a:t>sendbuf</a:t>
              </a:r>
              <a:r>
                <a:rPr lang="en-US" sz="1000" dirty="0">
                  <a:cs typeface="Arial" charset="0"/>
                </a:rPr>
                <a:t>:</a:t>
              </a:r>
            </a:p>
            <a:p>
              <a:pPr eaLnBrk="1" hangingPunct="1"/>
              <a:r>
                <a:rPr lang="en-US" sz="1000" dirty="0" err="1">
                  <a:cs typeface="Arial" charset="0"/>
                </a:rPr>
                <a:t>recvbuf</a:t>
              </a:r>
              <a:r>
                <a:rPr lang="en-US" sz="1000" dirty="0">
                  <a:cs typeface="Arial" charset="0"/>
                </a:rPr>
                <a:t>:</a:t>
              </a:r>
            </a:p>
          </p:txBody>
        </p:sp>
      </p:grpSp>
      <p:sp>
        <p:nvSpPr>
          <p:cNvPr id="101382" name="Text Box 26"/>
          <p:cNvSpPr txBox="1">
            <a:spLocks noChangeArrowheads="1"/>
          </p:cNvSpPr>
          <p:nvPr/>
        </p:nvSpPr>
        <p:spPr bwMode="auto">
          <a:xfrm>
            <a:off x="4648200" y="4130675"/>
            <a:ext cx="3079750" cy="7683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{VIP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 </a:t>
            </a:r>
          </a:p>
          <a:p>
            <a:pPr eaLnBrk="1" hangingPunct="1"/>
            <a:r>
              <a:rPr lang="en-US" sz="1200" dirty="0" err="1">
                <a:cs typeface="Arial" charset="0"/>
              </a:rPr>
              <a:t>recvbuf</a:t>
            </a:r>
            <a:r>
              <a:rPr lang="en-US" sz="1200" dirty="0">
                <a:cs typeface="Arial" charset="0"/>
              </a:rPr>
              <a:t>:</a:t>
            </a:r>
          </a:p>
        </p:txBody>
      </p:sp>
      <p:sp>
        <p:nvSpPr>
          <p:cNvPr id="101383" name="Rectangle 17"/>
          <p:cNvSpPr>
            <a:spLocks noChangeArrowheads="1"/>
          </p:cNvSpPr>
          <p:nvPr/>
        </p:nvSpPr>
        <p:spPr bwMode="auto">
          <a:xfrm>
            <a:off x="381000" y="3962400"/>
            <a:ext cx="4021137"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grpSp>
        <p:nvGrpSpPr>
          <p:cNvPr id="101384" name="Group 24"/>
          <p:cNvGrpSpPr>
            <a:grpSpLocks/>
          </p:cNvGrpSpPr>
          <p:nvPr/>
        </p:nvGrpSpPr>
        <p:grpSpPr bwMode="auto">
          <a:xfrm>
            <a:off x="533400" y="5334001"/>
            <a:ext cx="3581400" cy="781844"/>
            <a:chOff x="625" y="1436"/>
            <a:chExt cx="1786" cy="591"/>
          </a:xfrm>
        </p:grpSpPr>
        <p:sp>
          <p:nvSpPr>
            <p:cNvPr id="101390" name="Rectangle 25"/>
            <p:cNvSpPr>
              <a:spLocks noChangeArrowheads="1"/>
            </p:cNvSpPr>
            <p:nvPr/>
          </p:nvSpPr>
          <p:spPr bwMode="auto">
            <a:xfrm>
              <a:off x="628" y="1436"/>
              <a:ext cx="1783" cy="576"/>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p>
              <a:endParaRPr lang="en-US"/>
            </a:p>
          </p:txBody>
        </p:sp>
        <p:sp>
          <p:nvSpPr>
            <p:cNvPr id="101391" name="Text Box 26"/>
            <p:cNvSpPr txBox="1">
              <a:spLocks noChangeArrowheads="1"/>
            </p:cNvSpPr>
            <p:nvPr/>
          </p:nvSpPr>
          <p:spPr bwMode="auto">
            <a:xfrm>
              <a:off x="625" y="1445"/>
              <a:ext cx="1326"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a:cs typeface="Arial" charset="0"/>
                </a:rPr>
                <a:t>state:</a:t>
              </a:r>
            </a:p>
            <a:p>
              <a:pPr eaLnBrk="1" hangingPunct="1"/>
              <a:r>
                <a:rPr lang="en-US" sz="1000" dirty="0">
                  <a:cs typeface="Arial" charset="0"/>
                </a:rPr>
                <a:t>address:  {RealIP</a:t>
              </a:r>
              <a:r>
                <a:rPr lang="en-US" altLang="zh-CN" sz="1000" dirty="0">
                  <a:ea typeface="宋体" charset="0"/>
                  <a:cs typeface="宋体" charset="0"/>
                </a:rPr>
                <a:t>:</a:t>
              </a:r>
              <a:r>
                <a:rPr lang="en-US" altLang="zh-CN" sz="1000" b="1" dirty="0">
                  <a:ea typeface="宋体" charset="0"/>
                  <a:cs typeface="宋体" charset="0"/>
                </a:rPr>
                <a:t>6789</a:t>
              </a:r>
              <a:r>
                <a:rPr lang="en-US" sz="1000" dirty="0">
                  <a:cs typeface="Arial" charset="0"/>
                </a:rPr>
                <a:t>, 198.69.10.10.</a:t>
              </a:r>
              <a:r>
                <a:rPr lang="en-US" sz="1000" b="1" dirty="0">
                  <a:cs typeface="Arial" charset="0"/>
                </a:rPr>
                <a:t>1500</a:t>
              </a:r>
              <a:r>
                <a:rPr lang="en-US" sz="1000" dirty="0">
                  <a:cs typeface="Arial" charset="0"/>
                </a:rPr>
                <a:t>}</a:t>
              </a:r>
            </a:p>
            <a:p>
              <a:pPr eaLnBrk="1" hangingPunct="1"/>
              <a:r>
                <a:rPr lang="en-US" sz="1200" dirty="0" err="1">
                  <a:cs typeface="Arial" charset="0"/>
                </a:rPr>
                <a:t>sendbuf</a:t>
              </a:r>
              <a:r>
                <a:rPr lang="en-US" sz="1200" dirty="0">
                  <a:cs typeface="Arial" charset="0"/>
                </a:rPr>
                <a:t>:</a:t>
              </a:r>
            </a:p>
            <a:p>
              <a:pPr eaLnBrk="1" hangingPunct="1"/>
              <a:r>
                <a:rPr lang="en-US" sz="1200" dirty="0" err="1">
                  <a:cs typeface="Arial" charset="0"/>
                </a:rPr>
                <a:t>recvbuf</a:t>
              </a:r>
              <a:r>
                <a:rPr lang="en-US" sz="1200" dirty="0">
                  <a:cs typeface="Arial" charset="0"/>
                </a:rPr>
                <a:t>:</a:t>
              </a:r>
            </a:p>
          </p:txBody>
        </p:sp>
      </p:grpSp>
      <p:sp>
        <p:nvSpPr>
          <p:cNvPr id="101385" name="Text Box 26"/>
          <p:cNvSpPr txBox="1">
            <a:spLocks noChangeArrowheads="1"/>
          </p:cNvSpPr>
          <p:nvPr/>
        </p:nvSpPr>
        <p:spPr bwMode="auto">
          <a:xfrm>
            <a:off x="4648200" y="51054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sp>
        <p:nvSpPr>
          <p:cNvPr id="101386" name="Text Box 26"/>
          <p:cNvSpPr txBox="1">
            <a:spLocks noChangeArrowheads="1"/>
          </p:cNvSpPr>
          <p:nvPr/>
        </p:nvSpPr>
        <p:spPr bwMode="auto">
          <a:xfrm>
            <a:off x="4648200" y="5638800"/>
            <a:ext cx="3079750" cy="43021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cs typeface="Arial" charset="0"/>
              </a:rPr>
              <a:t>…</a:t>
            </a:r>
          </a:p>
          <a:p>
            <a:pPr eaLnBrk="1" hangingPunct="1"/>
            <a:endParaRPr lang="en-US" sz="1200">
              <a:cs typeface="Arial" charset="0"/>
            </a:endParaRPr>
          </a:p>
        </p:txBody>
      </p:sp>
      <p:grpSp>
        <p:nvGrpSpPr>
          <p:cNvPr id="101387" name="Group 41"/>
          <p:cNvGrpSpPr>
            <a:grpSpLocks/>
          </p:cNvGrpSpPr>
          <p:nvPr/>
        </p:nvGrpSpPr>
        <p:grpSpPr bwMode="auto">
          <a:xfrm>
            <a:off x="6019800" y="304800"/>
            <a:ext cx="2286000" cy="457200"/>
            <a:chOff x="4267200" y="4724400"/>
            <a:chExt cx="2286000" cy="457200"/>
          </a:xfrm>
        </p:grpSpPr>
        <p:sp>
          <p:nvSpPr>
            <p:cNvPr id="101388"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D=VIP</a:t>
              </a:r>
            </a:p>
          </p:txBody>
        </p:sp>
        <p:sp>
          <p:nvSpPr>
            <p:cNvPr id="101389"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algn="ctr" defTabSz="914400" eaLnBrk="0" hangingPunct="0"/>
              <a:r>
                <a:rPr lang="en-US">
                  <a:latin typeface="Times New Roman" charset="0"/>
                </a:rPr>
                <a:t>S=client</a:t>
              </a:r>
            </a:p>
          </p:txBody>
        </p:sp>
      </p:grpSp>
      <p:sp>
        <p:nvSpPr>
          <p:cNvPr id="19" name="Rectangle 17"/>
          <p:cNvSpPr>
            <a:spLocks noChangeArrowheads="1"/>
          </p:cNvSpPr>
          <p:nvPr/>
        </p:nvSpPr>
        <p:spPr bwMode="auto">
          <a:xfrm>
            <a:off x="4495801" y="3962400"/>
            <a:ext cx="3505200" cy="2362200"/>
          </a:xfrm>
          <a:prstGeom prst="rect">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lstStyle/>
          <a:p>
            <a:pPr algn="ctr" defTabSz="914400" eaLnBrk="0" hangingPunct="0"/>
            <a:endParaRPr lang="en-US">
              <a:latin typeface="Times New Roman" charset="0"/>
            </a:endParaRPr>
          </a:p>
        </p:txBody>
      </p:sp>
      <p:sp>
        <p:nvSpPr>
          <p:cNvPr id="2" name="Rectangle 1"/>
          <p:cNvSpPr/>
          <p:nvPr/>
        </p:nvSpPr>
        <p:spPr>
          <a:xfrm>
            <a:off x="5510555" y="6300142"/>
            <a:ext cx="1080745" cy="461665"/>
          </a:xfrm>
          <a:prstGeom prst="rect">
            <a:avLst/>
          </a:prstGeom>
        </p:spPr>
        <p:txBody>
          <a:bodyPr wrap="none">
            <a:spAutoFit/>
          </a:bodyPr>
          <a:lstStyle/>
          <a:p>
            <a:r>
              <a:rPr lang="en-US">
                <a:latin typeface="Comic Sans MS" charset="0"/>
              </a:rPr>
              <a:t>client </a:t>
            </a:r>
            <a:endParaRPr lang="en-US"/>
          </a:p>
        </p:txBody>
      </p:sp>
      <p:sp>
        <p:nvSpPr>
          <p:cNvPr id="21" name="Rectangle 20"/>
          <p:cNvSpPr/>
          <p:nvPr/>
        </p:nvSpPr>
        <p:spPr>
          <a:xfrm>
            <a:off x="1690437" y="6322368"/>
            <a:ext cx="1114408" cy="461665"/>
          </a:xfrm>
          <a:prstGeom prst="rect">
            <a:avLst/>
          </a:prstGeom>
        </p:spPr>
        <p:txBody>
          <a:bodyPr wrap="none">
            <a:spAutoFit/>
          </a:bodyPr>
          <a:lstStyle/>
          <a:p>
            <a:r>
              <a:rPr lang="en-US" dirty="0">
                <a:latin typeface="Comic Sans MS" charset="0"/>
              </a:rPr>
              <a:t>server</a:t>
            </a:r>
            <a:endParaRPr lang="en-US" dirty="0"/>
          </a:p>
        </p:txBody>
      </p:sp>
      <p:sp>
        <p:nvSpPr>
          <p:cNvPr id="3" name="Slide Number Placeholder 2">
            <a:extLst>
              <a:ext uri="{FF2B5EF4-FFF2-40B4-BE49-F238E27FC236}">
                <a16:creationId xmlns:a16="http://schemas.microsoft.com/office/drawing/2014/main" id="{4A7E5591-B33E-DF47-B3FC-E9CAC2A219A1}"/>
              </a:ext>
            </a:extLst>
          </p:cNvPr>
          <p:cNvSpPr>
            <a:spLocks noGrp="1"/>
          </p:cNvSpPr>
          <p:nvPr>
            <p:ph type="sldNum" sz="quarter" idx="12"/>
          </p:nvPr>
        </p:nvSpPr>
        <p:spPr/>
        <p:txBody>
          <a:bodyPr/>
          <a:lstStyle/>
          <a:p>
            <a:fld id="{4233A062-1DAB-6544-B281-8FCB983AFCD2}" type="slidenum">
              <a:rPr lang="en-US" altLang="x-none" smtClean="0"/>
              <a:pPr/>
              <a:t>50</a:t>
            </a:fld>
            <a:endParaRPr lang="en-US" altLang="x-none"/>
          </a:p>
        </p:txBody>
      </p:sp>
    </p:spTree>
    <p:extLst>
      <p:ext uri="{BB962C8B-B14F-4D97-AF65-F5344CB8AC3E}">
        <p14:creationId xmlns:p14="http://schemas.microsoft.com/office/powerpoint/2010/main" val="784160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533400" y="76200"/>
            <a:ext cx="7772400" cy="1143000"/>
          </a:xfrm>
        </p:spPr>
        <p:txBody>
          <a:bodyPr/>
          <a:lstStyle/>
          <a:p>
            <a:r>
              <a:rPr lang="en-US">
                <a:latin typeface="Comic Sans MS" charset="0"/>
              </a:rPr>
              <a:t>Solution 1: Network Address Translation (NAT)</a:t>
            </a:r>
          </a:p>
        </p:txBody>
      </p:sp>
      <p:sp>
        <p:nvSpPr>
          <p:cNvPr id="103426" name="Content Placeholder 2"/>
          <p:cNvSpPr>
            <a:spLocks noGrp="1"/>
          </p:cNvSpPr>
          <p:nvPr>
            <p:ph idx="1"/>
          </p:nvPr>
        </p:nvSpPr>
        <p:spPr>
          <a:xfrm>
            <a:off x="533400" y="1600200"/>
            <a:ext cx="2971800" cy="4648200"/>
          </a:xfrm>
        </p:spPr>
        <p:txBody>
          <a:bodyPr/>
          <a:lstStyle/>
          <a:p>
            <a:pPr>
              <a:buFont typeface="Wingdings" charset="0"/>
              <a:buChar char="q"/>
            </a:pPr>
            <a:r>
              <a:rPr lang="en-US">
                <a:latin typeface="Comic Sans MS" charset="0"/>
              </a:rPr>
              <a:t>LB does </a:t>
            </a:r>
            <a:br>
              <a:rPr lang="en-US">
                <a:latin typeface="Comic Sans MS" charset="0"/>
              </a:rPr>
            </a:br>
            <a:r>
              <a:rPr lang="en-US">
                <a:latin typeface="Comic Sans MS" charset="0"/>
              </a:rPr>
              <a:t>rewriting/</a:t>
            </a:r>
            <a:br>
              <a:rPr lang="en-US">
                <a:latin typeface="Comic Sans MS" charset="0"/>
              </a:rPr>
            </a:br>
            <a:r>
              <a:rPr lang="en-US">
                <a:latin typeface="Comic Sans MS" charset="0"/>
              </a:rPr>
              <a:t>translation</a:t>
            </a:r>
          </a:p>
          <a:p>
            <a:pPr>
              <a:buFont typeface="Wingdings" charset="0"/>
              <a:buChar char="q"/>
            </a:pPr>
            <a:r>
              <a:rPr lang="en-US">
                <a:latin typeface="Comic Sans MS" charset="0"/>
              </a:rPr>
              <a:t>Thus, the LB is similar to a typical NAT gateway with an additional scheduling function</a:t>
            </a:r>
          </a:p>
          <a:p>
            <a:pPr>
              <a:buFont typeface="ZapfDingbats" charset="0"/>
              <a:buNone/>
            </a:pPr>
            <a:endParaRPr lang="en-US">
              <a:latin typeface="Comic Sans MS" charset="0"/>
            </a:endParaRPr>
          </a:p>
        </p:txBody>
      </p:sp>
      <p:sp>
        <p:nvSpPr>
          <p:cNvPr id="10342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15411D-E389-D944-9FDF-A00DBDA5170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grpSp>
        <p:nvGrpSpPr>
          <p:cNvPr id="103428" name="Group 6"/>
          <p:cNvGrpSpPr>
            <a:grpSpLocks/>
          </p:cNvGrpSpPr>
          <p:nvPr/>
        </p:nvGrpSpPr>
        <p:grpSpPr bwMode="auto">
          <a:xfrm>
            <a:off x="3505200" y="1371600"/>
            <a:ext cx="5334000" cy="5441950"/>
            <a:chOff x="3505200" y="1371600"/>
            <a:chExt cx="5334000" cy="5441950"/>
          </a:xfrm>
        </p:grpSpPr>
        <p:pic>
          <p:nvPicPr>
            <p:cNvPr id="103429" name="Picture 5" descr="clusters_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371600"/>
              <a:ext cx="5334000" cy="5441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bwMode="auto">
            <a:xfrm>
              <a:off x="4953000" y="5029200"/>
              <a:ext cx="914400" cy="30480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pitchFamily="34" charset="0"/>
                </a:rPr>
                <a:t>Load Balancer</a:t>
              </a:r>
            </a:p>
          </p:txBody>
        </p:sp>
      </p:grpSp>
    </p:spTree>
    <p:extLst>
      <p:ext uri="{BB962C8B-B14F-4D97-AF65-F5344CB8AC3E}">
        <p14:creationId xmlns:p14="http://schemas.microsoft.com/office/powerpoint/2010/main" val="1259345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p:nvPr>
        </p:nvSpPr>
        <p:spPr>
          <a:xfrm>
            <a:off x="457200" y="304800"/>
            <a:ext cx="8382000" cy="1143000"/>
          </a:xfrm>
        </p:spPr>
        <p:txBody>
          <a:bodyPr/>
          <a:lstStyle/>
          <a:p>
            <a:r>
              <a:rPr lang="en-US">
                <a:latin typeface="Comic Sans MS" charset="0"/>
              </a:rPr>
              <a:t>Example Virtual Server via NAT</a:t>
            </a:r>
          </a:p>
        </p:txBody>
      </p:sp>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05000"/>
            <a:ext cx="5715000" cy="3354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pic>
        <p:nvPicPr>
          <p:cNvPr id="10547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410200"/>
            <a:ext cx="5848350" cy="114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pic>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053788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p:txBody>
          <a:bodyPr/>
          <a:lstStyle/>
          <a:p>
            <a:r>
              <a:rPr lang="en-US">
                <a:latin typeface="Comic Sans MS" charset="0"/>
              </a:rPr>
              <a:t>LB/NAT Flow</a:t>
            </a:r>
          </a:p>
        </p:txBody>
      </p:sp>
      <p:sp>
        <p:nvSpPr>
          <p:cNvPr id="10752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046C350-DB34-6F4C-8E80-7C62CAC550D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75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7524" name="Group 6"/>
          <p:cNvGrpSpPr>
            <a:grpSpLocks/>
          </p:cNvGrpSpPr>
          <p:nvPr/>
        </p:nvGrpSpPr>
        <p:grpSpPr bwMode="auto">
          <a:xfrm>
            <a:off x="1371600" y="2819400"/>
            <a:ext cx="2514600" cy="762000"/>
            <a:chOff x="1371600" y="2819400"/>
            <a:chExt cx="2514600" cy="762000"/>
          </a:xfrm>
        </p:grpSpPr>
        <p:sp>
          <p:nvSpPr>
            <p:cNvPr id="107531" name="Rectangle 4"/>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2" name="Rectangle 5"/>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3" name="Group 7"/>
          <p:cNvGrpSpPr>
            <a:grpSpLocks/>
          </p:cNvGrpSpPr>
          <p:nvPr/>
        </p:nvGrpSpPr>
        <p:grpSpPr bwMode="auto">
          <a:xfrm>
            <a:off x="4191000" y="2209800"/>
            <a:ext cx="2514600" cy="762000"/>
            <a:chOff x="1371600" y="2819400"/>
            <a:chExt cx="2514600" cy="762000"/>
          </a:xfrm>
        </p:grpSpPr>
        <p:sp>
          <p:nvSpPr>
            <p:cNvPr id="107529" name="Rectangle 8"/>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30" name="Rectangle 9"/>
            <p:cNvSpPr>
              <a:spLocks noChangeArrowheads="1"/>
            </p:cNvSpPr>
            <p:nvPr/>
          </p:nvSpPr>
          <p:spPr bwMode="auto">
            <a:xfrm>
              <a:off x="1676400" y="32766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grpSp>
        <p:nvGrpSpPr>
          <p:cNvPr id="5" name="Group 10"/>
          <p:cNvGrpSpPr>
            <a:grpSpLocks/>
          </p:cNvGrpSpPr>
          <p:nvPr/>
        </p:nvGrpSpPr>
        <p:grpSpPr bwMode="auto">
          <a:xfrm>
            <a:off x="4191000" y="1447800"/>
            <a:ext cx="2514600" cy="762000"/>
            <a:chOff x="1371600" y="2590800"/>
            <a:chExt cx="2514600" cy="762000"/>
          </a:xfrm>
        </p:grpSpPr>
        <p:sp>
          <p:nvSpPr>
            <p:cNvPr id="107527" name="Rectangle 11"/>
            <p:cNvSpPr>
              <a:spLocks noChangeArrowheads="1"/>
            </p:cNvSpPr>
            <p:nvPr/>
          </p:nvSpPr>
          <p:spPr bwMode="auto">
            <a:xfrm>
              <a:off x="1371600" y="2819400"/>
              <a:ext cx="2514600" cy="5334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07528" name="Rectangle 12"/>
            <p:cNvSpPr>
              <a:spLocks noChangeArrowheads="1"/>
            </p:cNvSpPr>
            <p:nvPr/>
          </p:nvSpPr>
          <p:spPr bwMode="auto">
            <a:xfrm>
              <a:off x="1752600" y="2590800"/>
              <a:ext cx="1828800" cy="304800"/>
            </a:xfrm>
            <a:prstGeom prst="rect">
              <a:avLst/>
            </a:pr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grpSp>
      <p:sp>
        <p:nvSpPr>
          <p:cNvPr id="14" name="Rectangle 13"/>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1565382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Comic Sans MS" charset="0"/>
              </a:rPr>
              <a:t>LB/NAT Flow</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16758E7-B8CA-FA4F-A5AB-EF86CA958A18}"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095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737475" cy="502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bwMode="auto">
          <a:xfrm>
            <a:off x="3657600" y="3581400"/>
            <a:ext cx="1905000" cy="228600"/>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Tree>
    <p:extLst>
      <p:ext uri="{BB962C8B-B14F-4D97-AF65-F5344CB8AC3E}">
        <p14:creationId xmlns:p14="http://schemas.microsoft.com/office/powerpoint/2010/main" val="20027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p:nvPr>
        </p:nvSpPr>
        <p:spPr>
          <a:xfrm>
            <a:off x="533400" y="76200"/>
            <a:ext cx="7772400" cy="1143000"/>
          </a:xfrm>
        </p:spPr>
        <p:txBody>
          <a:bodyPr/>
          <a:lstStyle/>
          <a:p>
            <a:r>
              <a:rPr lang="en-US">
                <a:latin typeface="Comic Sans MS" charset="0"/>
              </a:rPr>
              <a:t>LB/NAT Advantages and Disadvantages</a:t>
            </a:r>
          </a:p>
        </p:txBody>
      </p:sp>
      <p:sp>
        <p:nvSpPr>
          <p:cNvPr id="59395"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Only one public IP address is needed for the load balancer; real servers can use private IP addresses</a:t>
            </a:r>
          </a:p>
          <a:p>
            <a:pPr lvl="1">
              <a:lnSpc>
                <a:spcPct val="90000"/>
              </a:lnSpc>
              <a:buFont typeface="Courier New" charset="0"/>
              <a:buChar char="o"/>
            </a:pPr>
            <a:r>
              <a:rPr lang="en-US" dirty="0">
                <a:latin typeface="Comic Sans MS" charset="0"/>
              </a:rPr>
              <a:t>Real servers need no change and are not aware of load balancing</a:t>
            </a:r>
          </a:p>
          <a:p>
            <a:pPr>
              <a:lnSpc>
                <a:spcPct val="90000"/>
              </a:lnSpc>
              <a:buFont typeface="Wingdings" charset="0"/>
              <a:buChar char="q"/>
            </a:pPr>
            <a:r>
              <a:rPr lang="en-US" dirty="0">
                <a:latin typeface="Comic Sans MS" charset="0"/>
              </a:rPr>
              <a:t>Problem</a:t>
            </a:r>
          </a:p>
          <a:p>
            <a:pPr lvl="1">
              <a:lnSpc>
                <a:spcPct val="90000"/>
              </a:lnSpc>
              <a:buFont typeface="Courier New" charset="0"/>
              <a:buChar char="o"/>
            </a:pPr>
            <a:r>
              <a:rPr lang="en-US" dirty="0">
                <a:latin typeface="Comic Sans MS" charset="0"/>
              </a:rPr>
              <a:t>The load balancer must be on the critical path and hence may become the bottleneck due to load to rewrite request and response packets</a:t>
            </a:r>
          </a:p>
          <a:p>
            <a:pPr lvl="2">
              <a:lnSpc>
                <a:spcPct val="90000"/>
              </a:lnSpc>
            </a:pPr>
            <a:r>
              <a:rPr lang="en-US" dirty="0">
                <a:latin typeface="Comic Sans MS" charset="0"/>
              </a:rPr>
              <a:t>Typically, rewriting responses has more load because there are more response packets</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55</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852950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p:nvPr>
        </p:nvSpPr>
        <p:spPr/>
        <p:txBody>
          <a:bodyPr/>
          <a:lstStyle/>
          <a:p>
            <a:r>
              <a:rPr lang="en-US" dirty="0">
                <a:latin typeface="Comic Sans MS" charset="0"/>
              </a:rPr>
              <a:t>Goal: LB w/ Direct Reply</a:t>
            </a:r>
          </a:p>
        </p:txBody>
      </p:sp>
      <p:pic>
        <p:nvPicPr>
          <p:cNvPr id="115714" name="Picture 4" descr="clusters_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47800"/>
            <a:ext cx="5105400" cy="5214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3200400" y="5029200"/>
            <a:ext cx="914400" cy="46196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load </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balancer</a:t>
            </a:r>
          </a:p>
        </p:txBody>
      </p:sp>
      <p:sp>
        <p:nvSpPr>
          <p:cNvPr id="5" name="Rectangle 4"/>
          <p:cNvSpPr/>
          <p:nvPr/>
        </p:nvSpPr>
        <p:spPr>
          <a:xfrm>
            <a:off x="3733800" y="5791200"/>
            <a:ext cx="1143000" cy="646113"/>
          </a:xfrm>
          <a:prstGeom prst="rect">
            <a:avLst/>
          </a:prstGeom>
          <a:solidFill>
            <a:schemeClr val="accent2">
              <a:lumMod val="20000"/>
              <a:lumOff val="80000"/>
            </a:schemeClr>
          </a:solidFill>
        </p:spPr>
        <p:txBody>
          <a:bodyPr>
            <a:spAutoFit/>
          </a:bodyPr>
          <a:lstStyle/>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Connected</a:t>
            </a:r>
          </a:p>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128"/>
                <a:cs typeface="+mn-cs"/>
              </a:rPr>
              <a:t>by a single switch</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56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008204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Title 1"/>
          <p:cNvSpPr>
            <a:spLocks noGrp="1"/>
          </p:cNvSpPr>
          <p:nvPr>
            <p:ph type="title"/>
          </p:nvPr>
        </p:nvSpPr>
        <p:spPr>
          <a:xfrm>
            <a:off x="533399" y="228600"/>
            <a:ext cx="8194675" cy="1143000"/>
          </a:xfrm>
        </p:spPr>
        <p:txBody>
          <a:bodyPr/>
          <a:lstStyle/>
          <a:p>
            <a:r>
              <a:rPr lang="en-US" dirty="0">
                <a:latin typeface="Comic Sans MS" charset="0"/>
              </a:rPr>
              <a:t>LB with Direct Reply</a:t>
            </a:r>
            <a:r>
              <a:rPr lang="en-US">
                <a:latin typeface="Comic Sans MS" charset="0"/>
              </a:rPr>
              <a:t>: Implication</a:t>
            </a:r>
          </a:p>
        </p:txBody>
      </p:sp>
      <p:sp>
        <p:nvSpPr>
          <p:cNvPr id="11366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FAA8223-EF90-E545-958D-225E8D41622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1"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2"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3" name="Rectangle 5"/>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4" name="Rectangle 6"/>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5" name="Rectangle 7"/>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6" name="Line 8"/>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7" name="Line 9"/>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0"/>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1"/>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2"/>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2" name="Line 14"/>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3" name="Line 15"/>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16"/>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17"/>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18"/>
          <p:cNvSpPr>
            <a:spLocks noChangeShapeType="1"/>
          </p:cNvSpPr>
          <p:nvPr/>
        </p:nvSpPr>
        <p:spPr bwMode="auto">
          <a:xfrm flipH="1">
            <a:off x="1371600" y="1752600"/>
            <a:ext cx="56388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113683" name="Rectangle 19"/>
          <p:cNvSpPr>
            <a:spLocks noChangeArrowheads="1"/>
          </p:cNvSpPr>
          <p:nvPr/>
        </p:nvSpPr>
        <p:spPr bwMode="auto">
          <a:xfrm>
            <a:off x="609600" y="4800600"/>
            <a:ext cx="233203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128"/>
                <a:cs typeface="+mn-cs"/>
              </a:rPr>
              <a:t>Direct reply </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3684" name="Rectangle 36"/>
          <p:cNvSpPr>
            <a:spLocks noChangeArrowheads="1"/>
          </p:cNvSpPr>
          <p:nvPr/>
        </p:nvSpPr>
        <p:spPr bwMode="auto">
          <a:xfrm>
            <a:off x="4800600" y="2373313"/>
            <a:ext cx="557213"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2" name="Group 40"/>
          <p:cNvGrpSpPr>
            <a:grpSpLocks/>
          </p:cNvGrpSpPr>
          <p:nvPr/>
        </p:nvGrpSpPr>
        <p:grpSpPr bwMode="auto">
          <a:xfrm>
            <a:off x="2971800" y="1295400"/>
            <a:ext cx="5756275" cy="4535488"/>
            <a:chOff x="2971800" y="1295400"/>
            <a:chExt cx="5756489" cy="4535546"/>
          </a:xfrm>
        </p:grpSpPr>
        <p:sp>
          <p:nvSpPr>
            <p:cNvPr id="113686" name="Rectangle 37"/>
            <p:cNvSpPr>
              <a:spLocks noChangeArrowheads="1"/>
            </p:cNvSpPr>
            <p:nvPr/>
          </p:nvSpPr>
          <p:spPr bwMode="auto">
            <a:xfrm>
              <a:off x="7162800" y="1295400"/>
              <a:ext cx="5565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13687" name="Right Arrow 38"/>
            <p:cNvSpPr>
              <a:spLocks noChangeArrowheads="1"/>
            </p:cNvSpPr>
            <p:nvPr/>
          </p:nvSpPr>
          <p:spPr bwMode="auto">
            <a:xfrm>
              <a:off x="2971800" y="4953000"/>
              <a:ext cx="838200" cy="304800"/>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13688" name="Rectangle 39"/>
            <p:cNvSpPr>
              <a:spLocks noChangeArrowheads="1"/>
            </p:cNvSpPr>
            <p:nvPr/>
          </p:nvSpPr>
          <p:spPr bwMode="auto">
            <a:xfrm>
              <a:off x="4114842" y="4876846"/>
              <a:ext cx="4613447" cy="954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Each real server uses VIP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as its IP address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grpSp>
      <p:sp>
        <p:nvSpPr>
          <p:cNvPr id="42" name="Right Arrow 38"/>
          <p:cNvSpPr>
            <a:spLocks noChangeArrowheads="1"/>
          </p:cNvSpPr>
          <p:nvPr/>
        </p:nvSpPr>
        <p:spPr bwMode="auto">
          <a:xfrm>
            <a:off x="2971800" y="6019800"/>
            <a:ext cx="838169" cy="304796"/>
          </a:xfrm>
          <a:prstGeom prst="rightArrow">
            <a:avLst>
              <a:gd name="adj1" fmla="val 50000"/>
              <a:gd name="adj2" fmla="val 49997"/>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43" name="Rectangle 39"/>
          <p:cNvSpPr>
            <a:spLocks noChangeArrowheads="1"/>
          </p:cNvSpPr>
          <p:nvPr/>
        </p:nvSpPr>
        <p:spPr bwMode="auto">
          <a:xfrm>
            <a:off x="4017962" y="5751493"/>
            <a:ext cx="4964821"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omic Sans MS" charset="0"/>
                <a:ea typeface="ＭＳ Ｐゴシック" charset="-128"/>
                <a:cs typeface="+mn-cs"/>
              </a:rPr>
              <a:t>Address conflict</a:t>
            </a: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 multiple </a:t>
            </a:r>
            <a:b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br>
            <a:r>
              <a:rPr kumimoji="0" lang="en-US" sz="2800" b="0" i="0" u="none" strike="noStrike" kern="1200" cap="none" spc="0" normalizeH="0" baseline="0" noProof="0" dirty="0">
                <a:ln>
                  <a:noFill/>
                </a:ln>
                <a:solidFill>
                  <a:srgbClr val="000000"/>
                </a:solidFill>
                <a:effectLst/>
                <a:uLnTx/>
                <a:uFillTx/>
                <a:latin typeface="Comic Sans MS" charset="0"/>
                <a:ea typeface="ＭＳ Ｐゴシック" charset="-128"/>
                <a:cs typeface="+mn-cs"/>
              </a:rPr>
              <a:t>devices w/ the same IP </a:t>
            </a:r>
            <a:r>
              <a:rPr kumimoji="0" lang="en-US" sz="2800" b="0" i="0" u="none" strike="noStrike" kern="1200" cap="none" spc="0" normalizeH="0" baseline="0" noProof="0" dirty="0" err="1">
                <a:ln>
                  <a:noFill/>
                </a:ln>
                <a:solidFill>
                  <a:srgbClr val="000000"/>
                </a:solidFill>
                <a:effectLst/>
                <a:uLnTx/>
                <a:uFillTx/>
                <a:latin typeface="Comic Sans MS" charset="0"/>
                <a:ea typeface="ＭＳ Ｐゴシック" charset="-128"/>
                <a:cs typeface="+mn-cs"/>
              </a:rPr>
              <a:t>addr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400163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p:cNvSpPr>
            <a:spLocks noGrp="1"/>
          </p:cNvSpPr>
          <p:nvPr>
            <p:ph type="title"/>
          </p:nvPr>
        </p:nvSpPr>
        <p:spPr/>
        <p:txBody>
          <a:bodyPr/>
          <a:lstStyle/>
          <a:p>
            <a:r>
              <a:rPr lang="en-US">
                <a:latin typeface="Comic Sans MS" charset="0"/>
              </a:rPr>
              <a:t>Why IP Address Matters?</a:t>
            </a:r>
          </a:p>
        </p:txBody>
      </p:sp>
      <p:sp>
        <p:nvSpPr>
          <p:cNvPr id="117762" name="Content Placeholder 2"/>
          <p:cNvSpPr>
            <a:spLocks noGrp="1"/>
          </p:cNvSpPr>
          <p:nvPr>
            <p:ph idx="1"/>
          </p:nvPr>
        </p:nvSpPr>
        <p:spPr>
          <a:xfrm>
            <a:off x="533400" y="4267200"/>
            <a:ext cx="8229600" cy="2362200"/>
          </a:xfrm>
        </p:spPr>
        <p:txBody>
          <a:bodyPr/>
          <a:lstStyle/>
          <a:p>
            <a:pPr>
              <a:buFont typeface="Wingdings" charset="0"/>
              <a:buChar char="q"/>
            </a:pPr>
            <a:r>
              <a:rPr lang="en-US" sz="2000">
                <a:latin typeface="Comic Sans MS" charset="0"/>
              </a:rPr>
              <a:t>Each network interface card listens to an assigned MAC address</a:t>
            </a:r>
          </a:p>
          <a:p>
            <a:pPr>
              <a:buFont typeface="Wingdings" charset="0"/>
              <a:buChar char="q"/>
            </a:pPr>
            <a:r>
              <a:rPr lang="en-US" sz="2000">
                <a:latin typeface="Comic Sans MS" charset="0"/>
              </a:rPr>
              <a:t>A router is configured with the range of IP addresses connected to each interface (NIC)</a:t>
            </a:r>
          </a:p>
          <a:p>
            <a:pPr>
              <a:buFont typeface="Wingdings" charset="0"/>
              <a:buChar char="q"/>
            </a:pPr>
            <a:r>
              <a:rPr lang="en-US" sz="2000">
                <a:latin typeface="Comic Sans MS" charset="0"/>
              </a:rPr>
              <a:t>To send to a device with a given IP, the router needs to translate IP to MAC (device) address</a:t>
            </a:r>
          </a:p>
          <a:p>
            <a:pPr>
              <a:buFont typeface="Wingdings" charset="0"/>
              <a:buChar char="q"/>
            </a:pPr>
            <a:r>
              <a:rPr lang="en-US" sz="2000">
                <a:latin typeface="Comic Sans MS" charset="0"/>
              </a:rPr>
              <a:t>The translation is done by the Address Resolution Protocol (ARP)</a:t>
            </a:r>
          </a:p>
        </p:txBody>
      </p:sp>
      <p:sp>
        <p:nvSpPr>
          <p:cNvPr id="11776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67650EB-41D2-5442-ABDC-3FD06F40192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177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038850" cy="2647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7765" name="Rectangle 8"/>
          <p:cNvSpPr>
            <a:spLocks noChangeArrowheads="1"/>
          </p:cNvSpPr>
          <p:nvPr/>
        </p:nvSpPr>
        <p:spPr bwMode="auto">
          <a:xfrm>
            <a:off x="1524000" y="3581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Tree>
    <p:extLst>
      <p:ext uri="{BB962C8B-B14F-4D97-AF65-F5344CB8AC3E}">
        <p14:creationId xmlns:p14="http://schemas.microsoft.com/office/powerpoint/2010/main" val="370151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Number Placeholder 4"/>
          <p:cNvSpPr>
            <a:spLocks noGrp="1"/>
          </p:cNvSpPr>
          <p:nvPr>
            <p:ph type="sldNum" sz="quarter" idx="11"/>
          </p:nvPr>
        </p:nvSpPr>
        <p:spPr>
          <a:xfrm>
            <a:off x="7239000" y="6402388"/>
            <a:ext cx="19050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125A1D6-C4D4-8346-BA7A-7BBC9E5627B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59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19810" name="Rectangle 2"/>
          <p:cNvSpPr>
            <a:spLocks noGrp="1" noChangeArrowheads="1"/>
          </p:cNvSpPr>
          <p:nvPr>
            <p:ph type="title"/>
          </p:nvPr>
        </p:nvSpPr>
        <p:spPr/>
        <p:txBody>
          <a:bodyPr/>
          <a:lstStyle/>
          <a:p>
            <a:r>
              <a:rPr lang="en-US">
                <a:latin typeface="Comic Sans MS" charset="0"/>
              </a:rPr>
              <a:t>ARP Protocol</a:t>
            </a:r>
          </a:p>
        </p:txBody>
      </p:sp>
      <p:sp>
        <p:nvSpPr>
          <p:cNvPr id="119811" name="Rectangle 3"/>
          <p:cNvSpPr>
            <a:spLocks noGrp="1" noChangeArrowheads="1"/>
          </p:cNvSpPr>
          <p:nvPr>
            <p:ph type="body" sz="half" idx="1"/>
          </p:nvPr>
        </p:nvSpPr>
        <p:spPr>
          <a:xfrm>
            <a:off x="533400" y="1600200"/>
            <a:ext cx="8015288" cy="4900613"/>
          </a:xfrm>
        </p:spPr>
        <p:txBody>
          <a:bodyPr/>
          <a:lstStyle/>
          <a:p>
            <a:pPr>
              <a:buFont typeface="Wingdings" charset="0"/>
              <a:buChar char="q"/>
            </a:pPr>
            <a:r>
              <a:rPr lang="en-US">
                <a:latin typeface="Comic Sans MS" charset="0"/>
              </a:rPr>
              <a:t>ARP is </a:t>
            </a:r>
            <a:r>
              <a:rPr lang="ja-JP" altLang="en-US">
                <a:latin typeface="Comic Sans MS" charset="0"/>
              </a:rPr>
              <a:t>“</a:t>
            </a:r>
            <a:r>
              <a:rPr lang="en-US" altLang="ja-JP">
                <a:latin typeface="Comic Sans MS" charset="0"/>
              </a:rPr>
              <a:t>plug-and-play</a:t>
            </a:r>
            <a:r>
              <a:rPr lang="ja-JP" altLang="en-US">
                <a:latin typeface="Comic Sans MS" charset="0"/>
              </a:rPr>
              <a:t>”</a:t>
            </a:r>
            <a:r>
              <a:rPr lang="en-US" altLang="ja-JP">
                <a:latin typeface="Comic Sans MS" charset="0"/>
              </a:rPr>
              <a:t>:</a:t>
            </a:r>
          </a:p>
          <a:p>
            <a:pPr lvl="1">
              <a:buFont typeface="Courier New" charset="0"/>
              <a:buChar char="o"/>
            </a:pPr>
            <a:r>
              <a:rPr lang="en-US">
                <a:latin typeface="Comic Sans MS" charset="0"/>
              </a:rPr>
              <a:t>nodes create their ARP tables without intervention from net administrator</a:t>
            </a:r>
          </a:p>
          <a:p>
            <a:pPr lvl="1">
              <a:buFont typeface="Courier New" charset="0"/>
              <a:buChar char="o"/>
            </a:pPr>
            <a:endParaRPr lang="en-US">
              <a:latin typeface="Comic Sans MS" charset="0"/>
            </a:endParaRPr>
          </a:p>
          <a:p>
            <a:pPr>
              <a:buFont typeface="Wingdings" charset="0"/>
              <a:buChar char="q"/>
            </a:pPr>
            <a:r>
              <a:rPr lang="en-US">
                <a:latin typeface="Comic Sans MS" charset="0"/>
              </a:rPr>
              <a:t>A </a:t>
            </a:r>
            <a:r>
              <a:rPr lang="en-US">
                <a:solidFill>
                  <a:srgbClr val="FF0000"/>
                </a:solidFill>
                <a:latin typeface="Comic Sans MS" charset="0"/>
              </a:rPr>
              <a:t>broadcast</a:t>
            </a:r>
            <a:r>
              <a:rPr lang="en-US">
                <a:latin typeface="Comic Sans MS" charset="0"/>
              </a:rPr>
              <a:t> protocol: </a:t>
            </a:r>
          </a:p>
          <a:p>
            <a:pPr lvl="1">
              <a:buFont typeface="Courier New" charset="0"/>
              <a:buChar char="o"/>
            </a:pPr>
            <a:r>
              <a:rPr lang="en-US">
                <a:latin typeface="Comic Sans MS" charset="0"/>
              </a:rPr>
              <a:t>Router broadcasts query frame, containing queried IP address </a:t>
            </a:r>
          </a:p>
          <a:p>
            <a:pPr lvl="2"/>
            <a:r>
              <a:rPr lang="en-US" sz="2400">
                <a:latin typeface="Comic Sans MS" charset="0"/>
              </a:rPr>
              <a:t>all machines on LAN receive ARP query</a:t>
            </a:r>
            <a:endParaRPr lang="en-US">
              <a:latin typeface="Comic Sans MS" charset="0"/>
            </a:endParaRPr>
          </a:p>
          <a:p>
            <a:pPr lvl="2"/>
            <a:endParaRPr lang="en-US">
              <a:latin typeface="Comic Sans MS" charset="0"/>
            </a:endParaRPr>
          </a:p>
          <a:p>
            <a:pPr lvl="1">
              <a:buFont typeface="Courier New" charset="0"/>
              <a:buChar char="o"/>
            </a:pPr>
            <a:r>
              <a:rPr lang="en-US">
                <a:latin typeface="Comic Sans MS" charset="0"/>
              </a:rPr>
              <a:t>Node with queried IP receives ARP frame, replies its MAC address</a:t>
            </a:r>
          </a:p>
        </p:txBody>
      </p:sp>
    </p:spTree>
    <p:extLst>
      <p:ext uri="{BB962C8B-B14F-4D97-AF65-F5344CB8AC3E}">
        <p14:creationId xmlns:p14="http://schemas.microsoft.com/office/powerpoint/2010/main" val="278036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r>
              <a:rPr lang="en-US" altLang="x-none" sz="3200">
                <a:ea typeface="ＭＳ Ｐゴシック" charset="-128"/>
              </a:rPr>
              <a:t>Discussion: Key Technical Challenges in Using Multiple Servers</a:t>
            </a:r>
          </a:p>
        </p:txBody>
      </p:sp>
      <p:sp>
        <p:nvSpPr>
          <p:cNvPr id="89091" name="Content Placeholder 1"/>
          <p:cNvSpPr>
            <a:spLocks noGrp="1"/>
          </p:cNvSpPr>
          <p:nvPr>
            <p:ph idx="1"/>
          </p:nvPr>
        </p:nvSpPr>
        <p:spPr/>
        <p:txBody>
          <a:bodyPr/>
          <a:lstStyle/>
          <a:p>
            <a:pPr>
              <a:buFont typeface="Wingdings" pitchFamily="2" charset="2"/>
              <a:buChar char="q"/>
            </a:pPr>
            <a:endParaRPr lang="x-none" altLang="x-none">
              <a:ea typeface="ＭＳ Ｐゴシック" charset="-128"/>
            </a:endParaRPr>
          </a:p>
        </p:txBody>
      </p:sp>
      <p:sp>
        <p:nvSpPr>
          <p:cNvPr id="2" name="Slide Number Placeholder 1">
            <a:extLst>
              <a:ext uri="{FF2B5EF4-FFF2-40B4-BE49-F238E27FC236}">
                <a16:creationId xmlns:a16="http://schemas.microsoft.com/office/drawing/2014/main" id="{DDB4CF76-AB8E-7448-9976-68C558C75834}"/>
              </a:ext>
            </a:extLst>
          </p:cNvPr>
          <p:cNvSpPr>
            <a:spLocks noGrp="1"/>
          </p:cNvSpPr>
          <p:nvPr>
            <p:ph type="sldNum" sz="quarter" idx="12"/>
          </p:nvPr>
        </p:nvSpPr>
        <p:spPr/>
        <p:txBody>
          <a:bodyPr/>
          <a:lstStyle/>
          <a:p>
            <a:fld id="{4233A062-1DAB-6544-B281-8FCB983AFCD2}" type="slidenum">
              <a:rPr lang="en-US" altLang="x-none" smtClean="0"/>
              <a:pPr/>
              <a:t>6</a:t>
            </a:fld>
            <a:endParaRPr lang="en-US" altLang="x-none"/>
          </a:p>
        </p:txBody>
      </p:sp>
    </p:spTree>
    <p:extLst>
      <p:ext uri="{BB962C8B-B14F-4D97-AF65-F5344CB8AC3E}">
        <p14:creationId xmlns:p14="http://schemas.microsoft.com/office/powerpoint/2010/main" val="366916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Title 1"/>
          <p:cNvSpPr>
            <a:spLocks noGrp="1"/>
          </p:cNvSpPr>
          <p:nvPr>
            <p:ph type="title"/>
          </p:nvPr>
        </p:nvSpPr>
        <p:spPr/>
        <p:txBody>
          <a:bodyPr/>
          <a:lstStyle/>
          <a:p>
            <a:r>
              <a:rPr lang="en-US">
                <a:latin typeface="Comic Sans MS" charset="0"/>
              </a:rPr>
              <a:t>ARP in Action</a:t>
            </a:r>
          </a:p>
        </p:txBody>
      </p:sp>
      <p:sp>
        <p:nvSpPr>
          <p:cNvPr id="12185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1D6CD59-0926-C943-A217-03E15570132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18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1860"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6305550" cy="138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Router broadcasts ARP  broadcast query: who has VIP?</a:t>
            </a:r>
            <a:b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ARP reply from LB: I have VIP; my MAC is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b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br>
            <a:endPar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endParaRP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Data packet from R to LB: destination MAC = MAC</a:t>
            </a:r>
            <a:r>
              <a:rPr kumimoji="0" lang="en-US" sz="2400" b="0" i="0" u="none" strike="noStrike" kern="1200" cap="none" spc="0" normalizeH="0" baseline="-25000" noProof="0">
                <a:ln>
                  <a:noFill/>
                </a:ln>
                <a:solidFill>
                  <a:srgbClr val="000000"/>
                </a:solidFill>
                <a:effectLst/>
                <a:uLnTx/>
                <a:uFillTx/>
                <a:latin typeface="Comic Sans MS" charset="0"/>
                <a:ea typeface="ＭＳ Ｐゴシック" charset="-128"/>
                <a:cs typeface="+mn-cs"/>
              </a:rPr>
              <a:t>LB</a:t>
            </a: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 </a:t>
            </a:r>
            <a:endParaRPr kumimoji="0" lang="en-US" sz="2400" b="0" i="0" u="none" strike="noStrike" kern="1200" cap="none" spc="0" normalizeH="0" baseline="-25000" noProof="0">
              <a:ln>
                <a:noFill/>
              </a:ln>
              <a:solidFill>
                <a:srgbClr val="000000"/>
              </a:solidFill>
              <a:effectLst/>
              <a:uLnTx/>
              <a:uFillTx/>
              <a:latin typeface="Arial" charset="0"/>
              <a:ea typeface="ＭＳ Ｐゴシック" charset="-128"/>
              <a:cs typeface="+mn-cs"/>
            </a:endParaRPr>
          </a:p>
        </p:txBody>
      </p:sp>
      <p:sp>
        <p:nvSpPr>
          <p:cNvPr id="121862"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121863" name="Group 7"/>
          <p:cNvGrpSpPr>
            <a:grpSpLocks/>
          </p:cNvGrpSpPr>
          <p:nvPr/>
        </p:nvGrpSpPr>
        <p:grpSpPr bwMode="auto">
          <a:xfrm>
            <a:off x="5638800" y="1066800"/>
            <a:ext cx="2286000" cy="457200"/>
            <a:chOff x="4267200" y="4724400"/>
            <a:chExt cx="2286000" cy="457200"/>
          </a:xfrm>
        </p:grpSpPr>
        <p:sp>
          <p:nvSpPr>
            <p:cNvPr id="121864" name="Rectangle 8"/>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21865" name="Rectangle 1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4170431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Comic Sans MS" charset="0"/>
              </a:rPr>
              <a:t>LB/DR Problem</a:t>
            </a:r>
          </a:p>
        </p:txBody>
      </p:sp>
      <p:sp>
        <p:nvSpPr>
          <p:cNvPr id="12390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382AEA3-826E-104E-A277-7785D10B6B2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239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47800"/>
            <a:ext cx="6953250" cy="304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3908" name="Rectangle 5"/>
          <p:cNvSpPr>
            <a:spLocks noChangeArrowheads="1"/>
          </p:cNvSpPr>
          <p:nvPr/>
        </p:nvSpPr>
        <p:spPr bwMode="auto">
          <a:xfrm>
            <a:off x="3486150" y="39624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09" name="Rectangle 6"/>
          <p:cNvSpPr>
            <a:spLocks noChangeArrowheads="1"/>
          </p:cNvSpPr>
          <p:nvPr/>
        </p:nvSpPr>
        <p:spPr bwMode="auto">
          <a:xfrm>
            <a:off x="51625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0" name="Rectangle 7"/>
          <p:cNvSpPr>
            <a:spLocks noChangeArrowheads="1"/>
          </p:cNvSpPr>
          <p:nvPr/>
        </p:nvSpPr>
        <p:spPr bwMode="auto">
          <a:xfrm>
            <a:off x="6838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23911" name="Rectangle 8"/>
          <p:cNvSpPr>
            <a:spLocks noChangeArrowheads="1"/>
          </p:cNvSpPr>
          <p:nvPr/>
        </p:nvSpPr>
        <p:spPr bwMode="auto">
          <a:xfrm>
            <a:off x="1123950" y="38862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sp>
        <p:nvSpPr>
          <p:cNvPr id="10" name="Rectangle 9"/>
          <p:cNvSpPr>
            <a:spLocks noChangeArrowheads="1"/>
          </p:cNvSpPr>
          <p:nvPr/>
        </p:nvSpPr>
        <p:spPr bwMode="auto">
          <a:xfrm>
            <a:off x="685800" y="4876800"/>
            <a:ext cx="8353425"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ARP and race condition:</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When router R gets a packet with dest. address VIP, it broadcasts</a:t>
            </a:r>
            <a:b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b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an Address Resolution Protocol (ARP) request: who has VIP?</a:t>
            </a:r>
          </a:p>
          <a:p>
            <a:pPr marL="0" marR="0" lvl="0" indent="0" algn="l" defTabSz="912813" rtl="0" eaLnBrk="1" fontAlgn="base" latinLnBrk="0" hangingPunct="1">
              <a:lnSpc>
                <a:spcPct val="100000"/>
              </a:lnSpc>
              <a:spcBef>
                <a:spcPct val="0"/>
              </a:spcBef>
              <a:spcAft>
                <a:spcPct val="0"/>
              </a:spcAft>
              <a:buClrTx/>
              <a:buSzTx/>
              <a:buFont typeface="Arial" charset="0"/>
              <a:buChar char="•"/>
              <a:tabLst/>
              <a:defRPr/>
            </a:pPr>
            <a:r>
              <a:rPr kumimoji="0" lang="en-US" sz="2000" b="0" i="0" u="none" strike="noStrike" kern="1200" cap="none" spc="0" normalizeH="0" baseline="0" noProof="0">
                <a:ln>
                  <a:noFill/>
                </a:ln>
                <a:solidFill>
                  <a:srgbClr val="000000"/>
                </a:solidFill>
                <a:effectLst/>
                <a:uLnTx/>
                <a:uFillTx/>
                <a:latin typeface="Comic Sans MS" charset="0"/>
                <a:ea typeface="ＭＳ Ｐゴシック" charset="-128"/>
                <a:cs typeface="+mn-cs"/>
              </a:rPr>
              <a:t> One of the real servers may reply before load balancer</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1" name="Rectangle 10"/>
          <p:cNvSpPr/>
          <p:nvPr/>
        </p:nvSpPr>
        <p:spPr>
          <a:xfrm>
            <a:off x="685800" y="6248400"/>
            <a:ext cx="7678738" cy="400050"/>
          </a:xfrm>
          <a:prstGeom prst="rect">
            <a:avLst/>
          </a:prstGeom>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mic Sans MS"/>
                <a:ea typeface="ＭＳ Ｐゴシック" charset="-128"/>
                <a:cs typeface="+mn-cs"/>
              </a:rPr>
              <a:t>Solution: configure real servers to not respond to ARP request</a:t>
            </a:r>
          </a:p>
        </p:txBody>
      </p:sp>
      <p:sp>
        <p:nvSpPr>
          <p:cNvPr id="123914" name="Rectangle 11"/>
          <p:cNvSpPr>
            <a:spLocks noChangeArrowheads="1"/>
          </p:cNvSpPr>
          <p:nvPr/>
        </p:nvSpPr>
        <p:spPr bwMode="auto">
          <a:xfrm>
            <a:off x="5562600" y="1676400"/>
            <a:ext cx="11303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mic Sans MS" charset="0"/>
                <a:ea typeface="ＭＳ Ｐゴシック" charset="-128"/>
                <a:cs typeface="+mn-cs"/>
              </a:rPr>
              <a:t>Router R</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274570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nvPr>
        </p:nvSpPr>
        <p:spPr/>
        <p:txBody>
          <a:bodyPr/>
          <a:lstStyle/>
          <a:p>
            <a:r>
              <a:rPr lang="en-US">
                <a:latin typeface="Comic Sans MS" charset="0"/>
              </a:rPr>
              <a:t>LB via Direct Routing</a:t>
            </a:r>
          </a:p>
        </p:txBody>
      </p:sp>
      <p:sp>
        <p:nvSpPr>
          <p:cNvPr id="125954" name="Rectangle 3"/>
          <p:cNvSpPr>
            <a:spLocks noGrp="1" noChangeArrowheads="1"/>
          </p:cNvSpPr>
          <p:nvPr>
            <p:ph type="body" idx="1"/>
          </p:nvPr>
        </p:nvSpPr>
        <p:spPr>
          <a:xfrm>
            <a:off x="533400" y="1600200"/>
            <a:ext cx="7772400" cy="4876800"/>
          </a:xfrm>
        </p:spPr>
        <p:txBody>
          <a:bodyPr/>
          <a:lstStyle/>
          <a:p>
            <a:pPr>
              <a:lnSpc>
                <a:spcPct val="80000"/>
              </a:lnSpc>
              <a:buFont typeface="Wingdings" charset="0"/>
              <a:buChar char="q"/>
            </a:pPr>
            <a:r>
              <a:rPr lang="en-US" altLang="zh-CN" sz="2400" dirty="0">
                <a:latin typeface="Comic Sans MS" charset="0"/>
                <a:ea typeface="宋体" charset="0"/>
                <a:cs typeface="宋体" charset="0"/>
              </a:rPr>
              <a:t>The virtual IP address is shared by real servers and the load balancer. </a:t>
            </a:r>
          </a:p>
          <a:p>
            <a:pPr>
              <a:lnSpc>
                <a:spcPct val="80000"/>
              </a:lnSpc>
              <a:buFont typeface="Wingdings" charset="0"/>
              <a:buChar char="q"/>
            </a:pPr>
            <a:r>
              <a:rPr lang="en-US" sz="2400" dirty="0">
                <a:latin typeface="Comic Sans MS" charset="0"/>
              </a:rPr>
              <a:t>Each real server has a </a:t>
            </a:r>
            <a:r>
              <a:rPr lang="en-US" sz="2400" dirty="0">
                <a:solidFill>
                  <a:srgbClr val="C00000"/>
                </a:solidFill>
                <a:latin typeface="Comic Sans MS" charset="0"/>
              </a:rPr>
              <a:t>non-</a:t>
            </a:r>
            <a:r>
              <a:rPr lang="en-US" sz="2400" dirty="0" err="1">
                <a:solidFill>
                  <a:srgbClr val="C00000"/>
                </a:solidFill>
                <a:latin typeface="Comic Sans MS" charset="0"/>
              </a:rPr>
              <a:t>ARPing</a:t>
            </a:r>
            <a:r>
              <a:rPr lang="en-US" sz="2400" dirty="0">
                <a:latin typeface="Comic Sans MS" charset="0"/>
              </a:rPr>
              <a:t>, loopback alias interface configured with the virtual IP address, and the load balancer has an interface configured with the virtual IP address to accept incoming packets. </a:t>
            </a:r>
          </a:p>
          <a:p>
            <a:pPr>
              <a:lnSpc>
                <a:spcPct val="80000"/>
              </a:lnSpc>
              <a:buFont typeface="Wingdings" charset="0"/>
              <a:buChar char="q"/>
            </a:pPr>
            <a:r>
              <a:rPr lang="en-US" altLang="zh-CN" sz="2400" dirty="0">
                <a:latin typeface="Comic Sans MS" charset="0"/>
                <a:ea typeface="宋体" charset="0"/>
                <a:cs typeface="宋体" charset="0"/>
              </a:rPr>
              <a:t>The workflow of LB/DR is similar to that of LB/NAT: </a:t>
            </a:r>
          </a:p>
          <a:p>
            <a:pPr lvl="1">
              <a:lnSpc>
                <a:spcPct val="80000"/>
              </a:lnSpc>
              <a:buFont typeface="Courier New" charset="0"/>
              <a:buChar char="o"/>
            </a:pPr>
            <a:r>
              <a:rPr lang="en-US" altLang="zh-CN" sz="1800" dirty="0">
                <a:latin typeface="Comic Sans MS" charset="0"/>
                <a:ea typeface="宋体" charset="0"/>
                <a:cs typeface="宋体" charset="0"/>
              </a:rPr>
              <a:t>the load balancer directly routes a packet to the selected server </a:t>
            </a:r>
          </a:p>
          <a:p>
            <a:pPr lvl="2">
              <a:lnSpc>
                <a:spcPct val="80000"/>
              </a:lnSpc>
            </a:pPr>
            <a:r>
              <a:rPr lang="en-US" altLang="zh-CN" sz="1400" dirty="0">
                <a:latin typeface="Comic Sans MS" charset="0"/>
                <a:ea typeface="宋体" charset="0"/>
                <a:cs typeface="宋体" charset="0"/>
              </a:rPr>
              <a:t>the load balancer simply changes the MAC address of the data frame to that of the server and retransmits it on the LAN (how to know the real server’s MAC?)</a:t>
            </a:r>
          </a:p>
          <a:p>
            <a:pPr lvl="1">
              <a:lnSpc>
                <a:spcPct val="80000"/>
              </a:lnSpc>
              <a:buFont typeface="Courier New" charset="0"/>
              <a:buChar char="o"/>
            </a:pPr>
            <a:r>
              <a:rPr lang="en-US" altLang="zh-CN" sz="1800" dirty="0">
                <a:latin typeface="Comic Sans MS" charset="0"/>
                <a:ea typeface="宋体" charset="0"/>
                <a:cs typeface="宋体" charset="0"/>
              </a:rPr>
              <a:t>When the server receives the forwarded packet, the server determines that the packet is for the address on its loopback alias interface, processes the request, and finally returns the result directly to the user</a:t>
            </a:r>
            <a:endParaRPr lang="en-US" sz="18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62</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1056378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p:nvPr>
        </p:nvSpPr>
        <p:spPr>
          <a:xfrm>
            <a:off x="533400" y="76200"/>
            <a:ext cx="7772400" cy="1143000"/>
          </a:xfrm>
        </p:spPr>
        <p:txBody>
          <a:bodyPr/>
          <a:lstStyle/>
          <a:p>
            <a:r>
              <a:rPr lang="en-US">
                <a:latin typeface="Comic Sans MS" charset="0"/>
              </a:rPr>
              <a:t>LB/DR Advantages and Disadvantages</a:t>
            </a:r>
          </a:p>
        </p:txBody>
      </p:sp>
      <p:sp>
        <p:nvSpPr>
          <p:cNvPr id="159746" name="Rectangle 3"/>
          <p:cNvSpPr>
            <a:spLocks noGrp="1" noChangeArrowheads="1"/>
          </p:cNvSpPr>
          <p:nvPr>
            <p:ph type="body" idx="1"/>
          </p:nvPr>
        </p:nvSpPr>
        <p:spPr/>
        <p:txBody>
          <a:bodyPr/>
          <a:lstStyle/>
          <a:p>
            <a:pPr>
              <a:lnSpc>
                <a:spcPct val="90000"/>
              </a:lnSpc>
              <a:buFont typeface="Wingdings" charset="0"/>
              <a:buChar char="q"/>
            </a:pPr>
            <a:r>
              <a:rPr lang="en-US" dirty="0">
                <a:latin typeface="Comic Sans MS" charset="0"/>
              </a:rPr>
              <a:t>Advantages:</a:t>
            </a:r>
          </a:p>
          <a:p>
            <a:pPr lvl="1">
              <a:lnSpc>
                <a:spcPct val="90000"/>
              </a:lnSpc>
              <a:buFont typeface="Courier New" charset="0"/>
              <a:buChar char="o"/>
            </a:pPr>
            <a:r>
              <a:rPr lang="en-US" dirty="0">
                <a:latin typeface="Comic Sans MS" charset="0"/>
              </a:rPr>
              <a:t>Real servers send response packets to clients directly, avoiding LB as bottleneck</a:t>
            </a:r>
          </a:p>
          <a:p>
            <a:pPr lvl="1">
              <a:lnSpc>
                <a:spcPct val="90000"/>
              </a:lnSpc>
              <a:buFont typeface="Courier New" charset="0"/>
              <a:buChar char="o"/>
            </a:pPr>
            <a:endParaRPr lang="en-US" dirty="0">
              <a:latin typeface="Comic Sans MS" charset="0"/>
            </a:endParaRPr>
          </a:p>
          <a:p>
            <a:pPr>
              <a:lnSpc>
                <a:spcPct val="90000"/>
              </a:lnSpc>
              <a:buFont typeface="Wingdings" charset="0"/>
              <a:buChar char="q"/>
            </a:pPr>
            <a:r>
              <a:rPr lang="en-US" dirty="0">
                <a:latin typeface="Comic Sans MS" charset="0"/>
              </a:rPr>
              <a:t>Disadvantages:</a:t>
            </a:r>
          </a:p>
          <a:p>
            <a:pPr lvl="1">
              <a:lnSpc>
                <a:spcPct val="90000"/>
              </a:lnSpc>
              <a:buFont typeface="Courier New" charset="0"/>
              <a:buChar char="o"/>
            </a:pPr>
            <a:r>
              <a:rPr lang="en-US" dirty="0">
                <a:latin typeface="Comic Sans MS" charset="0"/>
              </a:rPr>
              <a:t>Servers must have non-</a:t>
            </a:r>
            <a:r>
              <a:rPr lang="en-US" dirty="0" err="1">
                <a:latin typeface="Comic Sans MS" charset="0"/>
              </a:rPr>
              <a:t>arp</a:t>
            </a:r>
            <a:r>
              <a:rPr lang="en-US" dirty="0">
                <a:latin typeface="Comic Sans MS" charset="0"/>
              </a:rPr>
              <a:t> alias interface</a:t>
            </a:r>
          </a:p>
          <a:p>
            <a:pPr lvl="1">
              <a:lnSpc>
                <a:spcPct val="90000"/>
              </a:lnSpc>
              <a:buFont typeface="Courier New" charset="0"/>
              <a:buChar char="o"/>
            </a:pPr>
            <a:r>
              <a:rPr lang="en-US" dirty="0">
                <a:latin typeface="Comic Sans MS" charset="0"/>
              </a:rPr>
              <a:t>The load balancer and server must have one of their interfaces in the same LAN segment</a:t>
            </a:r>
          </a:p>
          <a:p>
            <a:pPr lvl="1">
              <a:lnSpc>
                <a:spcPct val="90000"/>
              </a:lnSpc>
              <a:buFont typeface="Courier New" charset="0"/>
              <a:buChar char="o"/>
            </a:pPr>
            <a:r>
              <a:rPr lang="en-US" dirty="0">
                <a:latin typeface="Comic Sans MS" charset="0"/>
              </a:rPr>
              <a:t>Considered by some as a hack, not a clean architecture</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63</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3159541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9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97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533400" y="152400"/>
            <a:ext cx="7772400" cy="1143000"/>
          </a:xfrm>
        </p:spPr>
        <p:txBody>
          <a:bodyPr/>
          <a:lstStyle/>
          <a:p>
            <a:r>
              <a:rPr lang="en-US" sz="3200">
                <a:latin typeface="Comic Sans MS" charset="0"/>
              </a:rPr>
              <a:t>Example Implementation of LB</a:t>
            </a:r>
          </a:p>
        </p:txBody>
      </p:sp>
      <p:sp>
        <p:nvSpPr>
          <p:cNvPr id="130050" name="Content Placeholder 2"/>
          <p:cNvSpPr>
            <a:spLocks noGrp="1"/>
          </p:cNvSpPr>
          <p:nvPr>
            <p:ph idx="1"/>
          </p:nvPr>
        </p:nvSpPr>
        <p:spPr>
          <a:xfrm>
            <a:off x="533400" y="1447800"/>
            <a:ext cx="7772400" cy="5181600"/>
          </a:xfrm>
        </p:spPr>
        <p:txBody>
          <a:bodyPr/>
          <a:lstStyle/>
          <a:p>
            <a:pPr>
              <a:buFont typeface="Wingdings" charset="0"/>
              <a:buChar char="q"/>
            </a:pPr>
            <a:r>
              <a:rPr lang="en-US" dirty="0">
                <a:latin typeface="Comic Sans MS" charset="0"/>
              </a:rPr>
              <a:t>An example open source implementation is Linux virtual server (</a:t>
            </a:r>
            <a:r>
              <a:rPr lang="en-US" dirty="0" err="1">
                <a:latin typeface="Comic Sans MS" charset="0"/>
              </a:rPr>
              <a:t>linux-vs.org</a:t>
            </a:r>
            <a:r>
              <a:rPr lang="en-US" dirty="0">
                <a:latin typeface="Comic Sans MS" charset="0"/>
              </a:rPr>
              <a:t>)</a:t>
            </a:r>
          </a:p>
          <a:p>
            <a:pPr lvl="2"/>
            <a:r>
              <a:rPr lang="en-US" dirty="0">
                <a:latin typeface="Comic Sans MS" charset="0"/>
              </a:rPr>
              <a:t>Used by</a:t>
            </a:r>
          </a:p>
          <a:p>
            <a:pPr lvl="3"/>
            <a:r>
              <a:rPr lang="en-US" dirty="0" err="1">
                <a:latin typeface="Times New Roman" charset="0"/>
              </a:rPr>
              <a:t>www.linux.com</a:t>
            </a:r>
            <a:endParaRPr lang="en-US" dirty="0">
              <a:latin typeface="Times New Roman" charset="0"/>
            </a:endParaRPr>
          </a:p>
          <a:p>
            <a:pPr lvl="3"/>
            <a:r>
              <a:rPr lang="en-US" dirty="0" err="1">
                <a:latin typeface="Times New Roman" charset="0"/>
              </a:rPr>
              <a:t>sourceforge.net</a:t>
            </a:r>
            <a:endParaRPr lang="en-US" dirty="0">
              <a:latin typeface="Times New Roman" charset="0"/>
            </a:endParaRPr>
          </a:p>
          <a:p>
            <a:pPr lvl="3"/>
            <a:r>
              <a:rPr lang="en-US" dirty="0" err="1">
                <a:latin typeface="Times New Roman" charset="0"/>
              </a:rPr>
              <a:t>wikipedia.org</a:t>
            </a:r>
            <a:endParaRPr lang="en-US" dirty="0">
              <a:latin typeface="Times New Roman" charset="0"/>
            </a:endParaRPr>
          </a:p>
          <a:p>
            <a:pPr lvl="2"/>
            <a:r>
              <a:rPr lang="en-US" dirty="0">
                <a:latin typeface="Comic Sans MS" charset="0"/>
              </a:rPr>
              <a:t>More details on ARP problem: http://</a:t>
            </a:r>
            <a:r>
              <a:rPr lang="en-US" dirty="0" err="1">
                <a:latin typeface="Comic Sans MS" charset="0"/>
              </a:rPr>
              <a:t>www.austintek.com</a:t>
            </a:r>
            <a:r>
              <a:rPr lang="en-US" dirty="0">
                <a:latin typeface="Comic Sans MS" charset="0"/>
              </a:rPr>
              <a:t>/LVS/LVS-HOWTO/HOWTO/LVS-</a:t>
            </a:r>
            <a:r>
              <a:rPr lang="en-US" dirty="0" err="1">
                <a:latin typeface="Comic Sans MS" charset="0"/>
              </a:rPr>
              <a:t>HOWTO.arp_problem.html</a:t>
            </a:r>
            <a:endParaRPr lang="en-US" dirty="0">
              <a:latin typeface="Comic Sans MS" charset="0"/>
            </a:endParaRPr>
          </a:p>
          <a:p>
            <a:pPr lvl="1">
              <a:buFont typeface="Courier New" charset="0"/>
              <a:buChar char="o"/>
            </a:pPr>
            <a:r>
              <a:rPr lang="en-US" dirty="0">
                <a:latin typeface="Comic Sans MS" charset="0"/>
              </a:rPr>
              <a:t>Many commercial LB servers from F5, Cisco, …</a:t>
            </a:r>
          </a:p>
          <a:p>
            <a:pPr>
              <a:buFont typeface="Wingdings" charset="0"/>
              <a:buChar char="q"/>
            </a:pPr>
            <a:r>
              <a:rPr lang="en-US" dirty="0">
                <a:latin typeface="Comic Sans MS" charset="0"/>
              </a:rPr>
              <a:t>More details please read chapter 2 of </a:t>
            </a:r>
            <a:r>
              <a:rPr lang="en-US" dirty="0">
                <a:latin typeface="Comic Sans MS" charset="0"/>
                <a:hlinkClick r:id="rId3" action="ppaction://hlinkfile"/>
              </a:rPr>
              <a:t>Load Balancing Servers, Firewalls, and Caches</a:t>
            </a:r>
            <a:r>
              <a:rPr lang="en-US" dirty="0">
                <a:latin typeface="Comic Sans MS" charset="0"/>
              </a:rPr>
              <a:t> </a:t>
            </a:r>
          </a:p>
        </p:txBody>
      </p:sp>
      <p:sp>
        <p:nvSpPr>
          <p:cNvPr id="13005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FAE7103-34E2-A541-A648-8D1E5D75A03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31202266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a:xfrm>
            <a:off x="533400" y="76200"/>
            <a:ext cx="7772400" cy="1143000"/>
          </a:xfrm>
        </p:spPr>
        <p:txBody>
          <a:bodyPr/>
          <a:lstStyle/>
          <a:p>
            <a:r>
              <a:rPr lang="en-US" dirty="0">
                <a:latin typeface="Comic Sans MS" charset="0"/>
              </a:rPr>
              <a:t>Problem of the</a:t>
            </a:r>
            <a:br>
              <a:rPr lang="en-US" dirty="0">
                <a:latin typeface="Comic Sans MS" charset="0"/>
              </a:rPr>
            </a:br>
            <a:r>
              <a:rPr lang="en-US" dirty="0">
                <a:latin typeface="Comic Sans MS" charset="0"/>
              </a:rPr>
              <a:t>Load Balancer Architecture</a:t>
            </a:r>
          </a:p>
        </p:txBody>
      </p:sp>
      <p:sp>
        <p:nvSpPr>
          <p:cNvPr id="13209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DE679EF-B2D0-B24C-81D6-8745C23E6EB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22" name="Rectangle 3"/>
          <p:cNvSpPr>
            <a:spLocks noChangeArrowheads="1"/>
          </p:cNvSpPr>
          <p:nvPr/>
        </p:nvSpPr>
        <p:spPr bwMode="auto">
          <a:xfrm>
            <a:off x="4724400" y="26670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ea typeface="ＭＳ Ｐゴシック" charset="-128"/>
                <a:cs typeface="+mn-cs"/>
              </a:rPr>
              <a:t>LB</a:t>
            </a:r>
          </a:p>
        </p:txBody>
      </p:sp>
      <p:sp>
        <p:nvSpPr>
          <p:cNvPr id="23" name="Rectangle 4"/>
          <p:cNvSpPr>
            <a:spLocks noChangeArrowheads="1"/>
          </p:cNvSpPr>
          <p:nvPr/>
        </p:nvSpPr>
        <p:spPr bwMode="auto">
          <a:xfrm>
            <a:off x="381000" y="2667000"/>
            <a:ext cx="762000" cy="457200"/>
          </a:xfrm>
          <a:prstGeom prst="rect">
            <a:avLst/>
          </a:prstGeom>
          <a:solidFill>
            <a:srgbClr val="FFCC00"/>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Client</a:t>
            </a:r>
          </a:p>
        </p:txBody>
      </p:sp>
      <p:sp>
        <p:nvSpPr>
          <p:cNvPr id="24" name="Rectangle 6"/>
          <p:cNvSpPr>
            <a:spLocks noChangeArrowheads="1"/>
          </p:cNvSpPr>
          <p:nvPr/>
        </p:nvSpPr>
        <p:spPr bwMode="auto">
          <a:xfrm>
            <a:off x="7162800" y="16764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Server1</a:t>
            </a:r>
          </a:p>
        </p:txBody>
      </p:sp>
      <p:sp>
        <p:nvSpPr>
          <p:cNvPr id="25" name="Rectangle 7"/>
          <p:cNvSpPr>
            <a:spLocks noChangeArrowheads="1"/>
          </p:cNvSpPr>
          <p:nvPr/>
        </p:nvSpPr>
        <p:spPr bwMode="auto">
          <a:xfrm>
            <a:off x="7162800" y="25908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Server2</a:t>
            </a:r>
          </a:p>
        </p:txBody>
      </p:sp>
      <p:sp>
        <p:nvSpPr>
          <p:cNvPr id="26" name="Rectangle 8"/>
          <p:cNvSpPr>
            <a:spLocks noChangeArrowheads="1"/>
          </p:cNvSpPr>
          <p:nvPr/>
        </p:nvSpPr>
        <p:spPr bwMode="auto">
          <a:xfrm>
            <a:off x="7162800" y="3657600"/>
            <a:ext cx="1295400" cy="609600"/>
          </a:xfrm>
          <a:prstGeom prst="rect">
            <a:avLst/>
          </a:prstGeom>
          <a:solidFill>
            <a:srgbClr val="009999"/>
          </a:solidFill>
          <a:ln w="9525">
            <a:solidFill>
              <a:srgbClr val="FFFFFF"/>
            </a:solid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rPr>
              <a:t>Server3</a:t>
            </a:r>
          </a:p>
        </p:txBody>
      </p:sp>
      <p:sp>
        <p:nvSpPr>
          <p:cNvPr id="27" name="Line 16"/>
          <p:cNvSpPr>
            <a:spLocks noChangeShapeType="1"/>
          </p:cNvSpPr>
          <p:nvPr/>
        </p:nvSpPr>
        <p:spPr bwMode="auto">
          <a:xfrm>
            <a:off x="6324600" y="1905000"/>
            <a:ext cx="0" cy="213360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8" name="Line 17"/>
          <p:cNvSpPr>
            <a:spLocks noChangeShapeType="1"/>
          </p:cNvSpPr>
          <p:nvPr/>
        </p:nvSpPr>
        <p:spPr bwMode="auto">
          <a:xfrm>
            <a:off x="6324600" y="4038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29" name="Line 18"/>
          <p:cNvSpPr>
            <a:spLocks noChangeShapeType="1"/>
          </p:cNvSpPr>
          <p:nvPr/>
        </p:nvSpPr>
        <p:spPr bwMode="auto">
          <a:xfrm>
            <a:off x="6324600" y="19050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0" name="Line 19"/>
          <p:cNvSpPr>
            <a:spLocks noChangeShapeType="1"/>
          </p:cNvSpPr>
          <p:nvPr/>
        </p:nvSpPr>
        <p:spPr bwMode="auto">
          <a:xfrm>
            <a:off x="6324600" y="2895600"/>
            <a:ext cx="8382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1" name="Line 21"/>
          <p:cNvSpPr>
            <a:spLocks noChangeShapeType="1"/>
          </p:cNvSpPr>
          <p:nvPr/>
        </p:nvSpPr>
        <p:spPr bwMode="auto">
          <a:xfrm>
            <a:off x="1143000" y="2895600"/>
            <a:ext cx="9906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2" name="Cloud"/>
          <p:cNvSpPr>
            <a:spLocks noChangeAspect="1" noEditPoints="1" noChangeArrowheads="1"/>
          </p:cNvSpPr>
          <p:nvPr/>
        </p:nvSpPr>
        <p:spPr bwMode="auto">
          <a:xfrm>
            <a:off x="1447800" y="1905000"/>
            <a:ext cx="2743200" cy="1838325"/>
          </a:xfrm>
          <a:custGeom>
            <a:avLst/>
            <a:gdLst>
              <a:gd name="T0" fmla="*/ 8509 w 21600"/>
              <a:gd name="T1" fmla="*/ 919163 h 21600"/>
              <a:gd name="T2" fmla="*/ 1371600 w 21600"/>
              <a:gd name="T3" fmla="*/ 1836368 h 21600"/>
              <a:gd name="T4" fmla="*/ 2740914 w 21600"/>
              <a:gd name="T5" fmla="*/ 919163 h 21600"/>
              <a:gd name="T6" fmla="*/ 1371600 w 21600"/>
              <a:gd name="T7" fmla="*/ 1051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336699"/>
          </a:solidFill>
          <a:ln w="9525">
            <a:solidFill>
              <a:srgbClr val="000000"/>
            </a:solidFill>
            <a:miter lim="800000"/>
            <a:headEnd/>
            <a:tailEnd/>
          </a:ln>
          <a:effectLst>
            <a:outerShdw blurRad="63500" dist="107763" dir="2700000" algn="ctr" rotWithShape="0">
              <a:srgbClr val="808080"/>
            </a:outerShdw>
          </a:effec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33" name="Line 25"/>
          <p:cNvSpPr>
            <a:spLocks noChangeShapeType="1"/>
          </p:cNvSpPr>
          <p:nvPr/>
        </p:nvSpPr>
        <p:spPr bwMode="auto">
          <a:xfrm>
            <a:off x="4191000" y="2895600"/>
            <a:ext cx="5334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4" name="Line 26"/>
          <p:cNvSpPr>
            <a:spLocks noChangeShapeType="1"/>
          </p:cNvSpPr>
          <p:nvPr/>
        </p:nvSpPr>
        <p:spPr bwMode="auto">
          <a:xfrm>
            <a:off x="6019800" y="2895600"/>
            <a:ext cx="304800" cy="0"/>
          </a:xfrm>
          <a:prstGeom prst="line">
            <a:avLst/>
          </a:prstGeom>
          <a:noFill/>
          <a:ln w="9525">
            <a:solidFill>
              <a:srgbClr val="FFFFFF"/>
            </a:solidFill>
            <a:round/>
            <a:headEnd/>
            <a:tailEn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5" name="Line 27"/>
          <p:cNvSpPr>
            <a:spLocks noChangeShapeType="1"/>
          </p:cNvSpPr>
          <p:nvPr/>
        </p:nvSpPr>
        <p:spPr bwMode="auto">
          <a:xfrm>
            <a:off x="1371600" y="27432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6" name="Line 28"/>
          <p:cNvSpPr>
            <a:spLocks noChangeShapeType="1"/>
          </p:cNvSpPr>
          <p:nvPr/>
        </p:nvSpPr>
        <p:spPr bwMode="auto">
          <a:xfrm flipV="1">
            <a:off x="6172200" y="19812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7" name="Line 29"/>
          <p:cNvSpPr>
            <a:spLocks noChangeShapeType="1"/>
          </p:cNvSpPr>
          <p:nvPr/>
        </p:nvSpPr>
        <p:spPr bwMode="auto">
          <a:xfrm rot="10800000" flipV="1">
            <a:off x="6324600" y="2133600"/>
            <a:ext cx="914400" cy="76200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8" name="Line 30"/>
          <p:cNvSpPr>
            <a:spLocks noChangeShapeType="1"/>
          </p:cNvSpPr>
          <p:nvPr/>
        </p:nvSpPr>
        <p:spPr bwMode="auto">
          <a:xfrm rot="10800000">
            <a:off x="1371600" y="3048000"/>
            <a:ext cx="3124200" cy="0"/>
          </a:xfrm>
          <a:prstGeom prst="line">
            <a:avLst/>
          </a:prstGeom>
          <a:noFill/>
          <a:ln w="76200">
            <a:solidFill>
              <a:srgbClr val="FF0000"/>
            </a:solidFill>
            <a:round/>
            <a:headEnd/>
            <a:tailEnd type="triangl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ＭＳ Ｐゴシック" charset="-128"/>
              <a:cs typeface="+mn-cs"/>
            </a:endParaRPr>
          </a:p>
        </p:txBody>
      </p:sp>
      <p:sp>
        <p:nvSpPr>
          <p:cNvPr id="39" name="Rectangle 38"/>
          <p:cNvSpPr>
            <a:spLocks noChangeArrowheads="1"/>
          </p:cNvSpPr>
          <p:nvPr/>
        </p:nvSpPr>
        <p:spPr bwMode="auto">
          <a:xfrm>
            <a:off x="762000" y="5410200"/>
            <a:ext cx="7334059" cy="954107"/>
          </a:xfrm>
          <a:prstGeom prst="rect">
            <a:avLst/>
          </a:prstGeom>
          <a:noFill/>
          <a:ln w="9525">
            <a:noFill/>
            <a:miter lim="800000"/>
            <a:headEnd/>
            <a:tailEnd/>
          </a:ln>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One major problem is that the LB </a:t>
            </a:r>
            <a:b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br>
            <a:r>
              <a:rPr kumimoji="0" lang="en-US" sz="2800" b="0" i="0" u="none" strike="noStrike" kern="1200" cap="none" spc="0" normalizeH="0" baseline="0" noProof="0" dirty="0">
                <a:ln>
                  <a:noFill/>
                </a:ln>
                <a:solidFill>
                  <a:srgbClr val="000000"/>
                </a:solidFill>
                <a:effectLst/>
                <a:uLnTx/>
                <a:uFillTx/>
                <a:latin typeface="Comic Sans MS"/>
                <a:ea typeface="ＭＳ Ｐゴシック" charset="-128"/>
                <a:cs typeface="Arial" pitchFamily="34" charset="0"/>
              </a:rPr>
              <a:t>becomes a single point of failure (SPOF). </a:t>
            </a:r>
          </a:p>
        </p:txBody>
      </p:sp>
      <p:sp>
        <p:nvSpPr>
          <p:cNvPr id="132117" name="Rectangle 39"/>
          <p:cNvSpPr>
            <a:spLocks noChangeArrowheads="1"/>
          </p:cNvSpPr>
          <p:nvPr/>
        </p:nvSpPr>
        <p:spPr bwMode="auto">
          <a:xfrm>
            <a:off x="4800600" y="2286000"/>
            <a:ext cx="55721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VIP</a:t>
            </a:r>
          </a:p>
        </p:txBody>
      </p:sp>
      <p:grpSp>
        <p:nvGrpSpPr>
          <p:cNvPr id="132118" name="Group 41"/>
          <p:cNvGrpSpPr>
            <a:grpSpLocks/>
          </p:cNvGrpSpPr>
          <p:nvPr/>
        </p:nvGrpSpPr>
        <p:grpSpPr bwMode="auto">
          <a:xfrm>
            <a:off x="1828800" y="2133600"/>
            <a:ext cx="2286000" cy="457200"/>
            <a:chOff x="4267200" y="4724400"/>
            <a:chExt cx="2286000" cy="457200"/>
          </a:xfrm>
        </p:grpSpPr>
        <p:sp>
          <p:nvSpPr>
            <p:cNvPr id="132119" name="Rectangle 39"/>
            <p:cNvSpPr>
              <a:spLocks noChangeArrowheads="1"/>
            </p:cNvSpPr>
            <p:nvPr/>
          </p:nvSpPr>
          <p:spPr bwMode="auto">
            <a:xfrm>
              <a:off x="5410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D=VIP</a:t>
              </a:r>
            </a:p>
          </p:txBody>
        </p:sp>
        <p:sp>
          <p:nvSpPr>
            <p:cNvPr id="132120" name="Rectangle 40"/>
            <p:cNvSpPr>
              <a:spLocks noChangeArrowheads="1"/>
            </p:cNvSpPr>
            <p:nvPr/>
          </p:nvSpPr>
          <p:spPr bwMode="auto">
            <a:xfrm>
              <a:off x="4267200" y="4724400"/>
              <a:ext cx="1143000" cy="457200"/>
            </a:xfrm>
            <a:prstGeom prst="rect">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S=client</a:t>
              </a:r>
            </a:p>
          </p:txBody>
        </p:sp>
      </p:grpSp>
    </p:spTree>
    <p:extLst>
      <p:ext uri="{BB962C8B-B14F-4D97-AF65-F5344CB8AC3E}">
        <p14:creationId xmlns:p14="http://schemas.microsoft.com/office/powerpoint/2010/main" val="24906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a:xfrm>
            <a:off x="533400" y="304800"/>
            <a:ext cx="7772400" cy="914400"/>
          </a:xfrm>
        </p:spPr>
        <p:txBody>
          <a:bodyPr/>
          <a:lstStyle/>
          <a:p>
            <a:r>
              <a:rPr lang="en-US">
                <a:latin typeface="Comic Sans MS" charset="0"/>
              </a:rPr>
              <a:t>Solutions</a:t>
            </a:r>
          </a:p>
        </p:txBody>
      </p:sp>
      <p:sp>
        <p:nvSpPr>
          <p:cNvPr id="134146" name="Content Placeholder 2"/>
          <p:cNvSpPr>
            <a:spLocks noGrp="1"/>
          </p:cNvSpPr>
          <p:nvPr>
            <p:ph idx="1"/>
          </p:nvPr>
        </p:nvSpPr>
        <p:spPr/>
        <p:txBody>
          <a:bodyPr/>
          <a:lstStyle/>
          <a:p>
            <a:pPr>
              <a:buFont typeface="Wingdings" charset="0"/>
              <a:buChar char="q"/>
            </a:pPr>
            <a:r>
              <a:rPr lang="en-US" dirty="0">
                <a:latin typeface="Comic Sans MS" charset="0"/>
              </a:rPr>
              <a:t>Redundant load balancers</a:t>
            </a:r>
          </a:p>
          <a:p>
            <a:pPr lvl="1">
              <a:buFont typeface="Courier New" charset="0"/>
              <a:buChar char="o"/>
            </a:pPr>
            <a:r>
              <a:rPr lang="en-US" dirty="0">
                <a:latin typeface="Comic Sans MS" charset="0"/>
              </a:rPr>
              <a:t>E.g., two load balancers (a good question to think offline)</a:t>
            </a:r>
          </a:p>
          <a:p>
            <a:pPr>
              <a:buFont typeface="Wingdings" charset="0"/>
              <a:buChar char="q"/>
            </a:pPr>
            <a:r>
              <a:rPr lang="en-US" dirty="0">
                <a:latin typeface="Comic Sans MS" charset="0"/>
              </a:rPr>
              <a:t>Fully distributed load balancing</a:t>
            </a:r>
          </a:p>
          <a:p>
            <a:pPr lvl="1">
              <a:buFont typeface="Courier New" charset="0"/>
              <a:buChar char="o"/>
            </a:pPr>
            <a:r>
              <a:rPr lang="en-US" dirty="0">
                <a:latin typeface="Comic Sans MS" charset="0"/>
              </a:rPr>
              <a:t>e.g., Microsoft Network Load Balancing (NLB)</a:t>
            </a:r>
          </a:p>
        </p:txBody>
      </p:sp>
      <p:sp>
        <p:nvSpPr>
          <p:cNvPr id="13414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09639E0-FE31-D54E-8505-668044D4ED09}"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pic>
        <p:nvPicPr>
          <p:cNvPr id="1341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62400"/>
            <a:ext cx="5334000" cy="2627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85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itle 1"/>
          <p:cNvSpPr>
            <a:spLocks noGrp="1"/>
          </p:cNvSpPr>
          <p:nvPr>
            <p:ph type="title"/>
          </p:nvPr>
        </p:nvSpPr>
        <p:spPr/>
        <p:txBody>
          <a:bodyPr/>
          <a:lstStyle/>
          <a:p>
            <a:r>
              <a:rPr lang="en-US">
                <a:latin typeface="Comic Sans MS" charset="0"/>
              </a:rPr>
              <a:t>Microsoft NLB</a:t>
            </a:r>
          </a:p>
        </p:txBody>
      </p:sp>
      <p:sp>
        <p:nvSpPr>
          <p:cNvPr id="136194" name="Content Placeholder 2"/>
          <p:cNvSpPr>
            <a:spLocks noGrp="1"/>
          </p:cNvSpPr>
          <p:nvPr>
            <p:ph idx="1"/>
          </p:nvPr>
        </p:nvSpPr>
        <p:spPr/>
        <p:txBody>
          <a:bodyPr/>
          <a:lstStyle/>
          <a:p>
            <a:pPr>
              <a:buFont typeface="Wingdings" charset="0"/>
              <a:buChar char="q"/>
            </a:pPr>
            <a:r>
              <a:rPr lang="en-US" sz="2400" dirty="0">
                <a:latin typeface="Comic Sans MS" charset="0"/>
              </a:rPr>
              <a:t>No dedicated load balancer</a:t>
            </a:r>
          </a:p>
          <a:p>
            <a:pPr>
              <a:buFont typeface="Wingdings" charset="0"/>
              <a:buChar char="q"/>
            </a:pPr>
            <a:r>
              <a:rPr lang="en-US" sz="2400" dirty="0">
                <a:latin typeface="Comic Sans MS" charset="0"/>
              </a:rPr>
              <a:t>All servers in the cluster receive all packets</a:t>
            </a:r>
          </a:p>
          <a:p>
            <a:pPr>
              <a:buFont typeface="Wingdings" charset="0"/>
              <a:buChar char="q"/>
            </a:pPr>
            <a:r>
              <a:rPr lang="en-US" sz="2400" dirty="0">
                <a:latin typeface="Comic Sans MS" charset="0"/>
              </a:rPr>
              <a:t>Key issue: one and only one server processes each packet</a:t>
            </a:r>
          </a:p>
          <a:p>
            <a:pPr lvl="1">
              <a:buFont typeface="Wingdings" charset="0"/>
              <a:buChar char="q"/>
            </a:pPr>
            <a:r>
              <a:rPr lang="en-US" sz="2000" dirty="0">
                <a:latin typeface="Comic Sans MS" charset="0"/>
              </a:rPr>
              <a:t>All servers within the cluster simultaneously run a mapping algorithm to determine which server should handle the packet. Those servers not required to service the packet simply discard it.</a:t>
            </a:r>
          </a:p>
          <a:p>
            <a:pPr marL="1200150" lvl="3" indent="-342900">
              <a:buSzPct val="85000"/>
              <a:buFont typeface="Wingdings" charset="0"/>
              <a:buChar char="q"/>
            </a:pPr>
            <a:r>
              <a:rPr lang="en-US" dirty="0">
                <a:latin typeface="Comic Sans MS" charset="0"/>
              </a:rPr>
              <a:t>Mapping (ranking) algorithm: computing the </a:t>
            </a:r>
            <a:r>
              <a:rPr lang="ja-JP" altLang="en-US" dirty="0">
                <a:latin typeface="Comic Sans MS" charset="0"/>
              </a:rPr>
              <a:t>“</a:t>
            </a:r>
            <a:r>
              <a:rPr lang="en-US" altLang="ja-JP" dirty="0">
                <a:latin typeface="Comic Sans MS" charset="0"/>
              </a:rPr>
              <a:t>winning</a:t>
            </a:r>
            <a:r>
              <a:rPr lang="ja-JP" altLang="en-US" dirty="0">
                <a:latin typeface="Comic Sans MS" charset="0"/>
              </a:rPr>
              <a:t>”</a:t>
            </a:r>
            <a:r>
              <a:rPr lang="en-US" altLang="ja-JP" dirty="0">
                <a:latin typeface="Comic Sans MS" charset="0"/>
              </a:rPr>
              <a:t> server according to host priorities, multicast or unicast mode, port rules, affinity, load percentage distribution, client IP address, client port number, other internal load information</a:t>
            </a:r>
            <a:endParaRPr lang="en-US" dirty="0">
              <a:latin typeface="Comic Sans MS" charset="0"/>
            </a:endParaRPr>
          </a:p>
        </p:txBody>
      </p:sp>
      <p:sp>
        <p:nvSpPr>
          <p:cNvPr id="13619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900FA8B6-1E80-D24D-A58C-6BF62282578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
        <p:nvSpPr>
          <p:cNvPr id="136196" name="Rectangle 4"/>
          <p:cNvSpPr>
            <a:spLocks noChangeArrowheads="1"/>
          </p:cNvSpPr>
          <p:nvPr/>
        </p:nvSpPr>
        <p:spPr bwMode="auto">
          <a:xfrm>
            <a:off x="304800" y="6259513"/>
            <a:ext cx="8305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455613" marR="0" lvl="1" indent="1588"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http://technet.microsoft.com/en-us/library/cc739506%28WS.10%29.aspx</a:t>
            </a:r>
          </a:p>
        </p:txBody>
      </p:sp>
    </p:spTree>
    <p:extLst>
      <p:ext uri="{BB962C8B-B14F-4D97-AF65-F5344CB8AC3E}">
        <p14:creationId xmlns:p14="http://schemas.microsoft.com/office/powerpoint/2010/main" val="157831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1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r>
              <a:rPr lang="en-US">
                <a:latin typeface="Comic Sans MS" charset="0"/>
              </a:rPr>
              <a:t>Discussion</a:t>
            </a:r>
          </a:p>
        </p:txBody>
      </p:sp>
      <p:sp>
        <p:nvSpPr>
          <p:cNvPr id="138242" name="Content Placeholder 2"/>
          <p:cNvSpPr>
            <a:spLocks noGrp="1"/>
          </p:cNvSpPr>
          <p:nvPr>
            <p:ph idx="1"/>
          </p:nvPr>
        </p:nvSpPr>
        <p:spPr/>
        <p:txBody>
          <a:bodyPr/>
          <a:lstStyle/>
          <a:p>
            <a:pPr>
              <a:buFont typeface="Wingdings" charset="0"/>
              <a:buChar char="q"/>
            </a:pPr>
            <a:r>
              <a:rPr lang="en-US">
                <a:latin typeface="Comic Sans MS" charset="0"/>
              </a:rPr>
              <a:t>Compare the design of using Load Balancer vs Microsoft NLB</a:t>
            </a:r>
          </a:p>
        </p:txBody>
      </p:sp>
      <p:sp>
        <p:nvSpPr>
          <p:cNvPr id="13824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775A72D1-C736-9C42-A06D-B6634395B01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68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cs typeface="Arial" charset="0"/>
            </a:endParaRPr>
          </a:p>
        </p:txBody>
      </p:sp>
    </p:spTree>
    <p:extLst>
      <p:ext uri="{BB962C8B-B14F-4D97-AF65-F5344CB8AC3E}">
        <p14:creationId xmlns:p14="http://schemas.microsoft.com/office/powerpoint/2010/main" val="749506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533400" y="228600"/>
            <a:ext cx="8229600" cy="1143000"/>
          </a:xfrm>
        </p:spPr>
        <p:txBody>
          <a:bodyPr/>
          <a:lstStyle/>
          <a:p>
            <a:r>
              <a:rPr lang="en-US" altLang="x-none" sz="2800" dirty="0">
                <a:ea typeface="ＭＳ Ｐゴシック" charset="-128"/>
              </a:rPr>
              <a:t>Recap: Direction Mechanisms</a:t>
            </a:r>
          </a:p>
        </p:txBody>
      </p:sp>
      <p:sp>
        <p:nvSpPr>
          <p:cNvPr id="1095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A83602F-5B4E-BE47-B4B1-F7C52859E63A}" type="slidenum">
              <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69</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grpSp>
        <p:nvGrpSpPr>
          <p:cNvPr id="109592" name="Group 2"/>
          <p:cNvGrpSpPr>
            <a:grpSpLocks/>
          </p:cNvGrpSpPr>
          <p:nvPr/>
        </p:nvGrpSpPr>
        <p:grpSpPr bwMode="auto">
          <a:xfrm>
            <a:off x="0" y="3365810"/>
            <a:ext cx="7010400" cy="3352800"/>
            <a:chOff x="76200" y="3048000"/>
            <a:chExt cx="7010400" cy="3352800"/>
          </a:xfrm>
        </p:grpSpPr>
        <p:sp>
          <p:nvSpPr>
            <p:cNvPr id="27" name="Rectangle 26"/>
            <p:cNvSpPr/>
            <p:nvPr/>
          </p:nvSpPr>
          <p:spPr bwMode="auto">
            <a:xfrm>
              <a:off x="3276600" y="3352800"/>
              <a:ext cx="38100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Europe</a:t>
              </a:r>
            </a:p>
          </p:txBody>
        </p:sp>
        <p:sp>
          <p:nvSpPr>
            <p:cNvPr id="13" name="Rectangle 12"/>
            <p:cNvSpPr/>
            <p:nvPr/>
          </p:nvSpPr>
          <p:spPr bwMode="auto">
            <a:xfrm>
              <a:off x="762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Cluster1</a:t>
              </a:r>
              <a:b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b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East</a:t>
              </a:r>
            </a:p>
          </p:txBody>
        </p:sp>
        <p:sp>
          <p:nvSpPr>
            <p:cNvPr id="14" name="Rectangle 13"/>
            <p:cNvSpPr/>
            <p:nvPr/>
          </p:nvSpPr>
          <p:spPr bwMode="auto">
            <a:xfrm>
              <a:off x="1828800" y="3352800"/>
              <a:ext cx="1295400" cy="30480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Cluster2</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in US West</a:t>
              </a:r>
            </a:p>
          </p:txBody>
        </p:sp>
        <p:cxnSp>
          <p:nvCxnSpPr>
            <p:cNvPr id="109597" name="Straight Connector 24"/>
            <p:cNvCxnSpPr>
              <a:cxnSpLocks noChangeShapeType="1"/>
              <a:stCxn id="6" idx="2"/>
              <a:endCxn id="13" idx="0"/>
            </p:cNvCxnSpPr>
            <p:nvPr/>
          </p:nvCxnSpPr>
          <p:spPr bwMode="auto">
            <a:xfrm flipH="1">
              <a:off x="723900" y="3048000"/>
              <a:ext cx="7239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98" name="Straight Connector 26"/>
            <p:cNvCxnSpPr>
              <a:cxnSpLocks noChangeShapeType="1"/>
              <a:stCxn id="6" idx="2"/>
              <a:endCxn id="14" idx="0"/>
            </p:cNvCxnSpPr>
            <p:nvPr/>
          </p:nvCxnSpPr>
          <p:spPr bwMode="auto">
            <a:xfrm>
              <a:off x="1447800" y="3048000"/>
              <a:ext cx="10287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 name="Rectangle 27"/>
            <p:cNvSpPr/>
            <p:nvPr/>
          </p:nvSpPr>
          <p:spPr bwMode="auto">
            <a:xfrm>
              <a:off x="3429000" y="51816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29" name="Rectangle 28"/>
            <p:cNvSpPr/>
            <p:nvPr/>
          </p:nvSpPr>
          <p:spPr bwMode="auto">
            <a:xfrm>
              <a:off x="3581400" y="5410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30" name="Rectangle 29"/>
            <p:cNvSpPr/>
            <p:nvPr/>
          </p:nvSpPr>
          <p:spPr bwMode="auto">
            <a:xfrm>
              <a:off x="3810000" y="55626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proxy</a:t>
              </a:r>
            </a:p>
          </p:txBody>
        </p:sp>
        <p:cxnSp>
          <p:nvCxnSpPr>
            <p:cNvPr id="109602" name="Straight Arrow Connector 31"/>
            <p:cNvCxnSpPr>
              <a:cxnSpLocks noChangeShapeType="1"/>
            </p:cNvCxnSpPr>
            <p:nvPr/>
          </p:nvCxnSpPr>
          <p:spPr bwMode="auto">
            <a:xfrm rot="5400000">
              <a:off x="3600450" y="4895850"/>
              <a:ext cx="304800" cy="2667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3" name="Straight Arrow Connector 33"/>
            <p:cNvCxnSpPr>
              <a:cxnSpLocks noChangeShapeType="1"/>
              <a:endCxn id="29" idx="0"/>
            </p:cNvCxnSpPr>
            <p:nvPr/>
          </p:nvCxnSpPr>
          <p:spPr bwMode="auto">
            <a:xfrm rot="5400000">
              <a:off x="3600450" y="5124450"/>
              <a:ext cx="5334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4" name="Straight Arrow Connector 35"/>
            <p:cNvCxnSpPr>
              <a:cxnSpLocks noChangeShapeType="1"/>
              <a:endCxn id="30" idx="0"/>
            </p:cNvCxnSpPr>
            <p:nvPr/>
          </p:nvCxnSpPr>
          <p:spPr bwMode="auto">
            <a:xfrm rot="16200000" flipH="1">
              <a:off x="3657600" y="5105400"/>
              <a:ext cx="685800" cy="2286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605" name="Straight Connector 36"/>
            <p:cNvCxnSpPr>
              <a:cxnSpLocks noChangeShapeType="1"/>
            </p:cNvCxnSpPr>
            <p:nvPr/>
          </p:nvCxnSpPr>
          <p:spPr bwMode="auto">
            <a:xfrm>
              <a:off x="198120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sp>
          <p:nvSpPr>
            <p:cNvPr id="31" name="Oval 30"/>
            <p:cNvSpPr/>
            <p:nvPr/>
          </p:nvSpPr>
          <p:spPr bwMode="auto">
            <a:xfrm>
              <a:off x="3429000" y="4038600"/>
              <a:ext cx="990600" cy="9144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608" name="Straight Connector 36"/>
            <p:cNvCxnSpPr>
              <a:cxnSpLocks noChangeShapeType="1"/>
            </p:cNvCxnSpPr>
            <p:nvPr/>
          </p:nvCxnSpPr>
          <p:spPr bwMode="auto">
            <a:xfrm>
              <a:off x="260350" y="5562600"/>
              <a:ext cx="806450" cy="0"/>
            </a:xfrm>
            <a:prstGeom prst="line">
              <a:avLst/>
            </a:prstGeom>
            <a:noFill/>
            <a:ln w="25400">
              <a:solidFill>
                <a:schemeClr val="tx1"/>
              </a:solidFill>
              <a:prstDash val="sysDash"/>
              <a:round/>
              <a:headEnd/>
              <a:tailEnd/>
            </a:ln>
            <a:extLst>
              <a:ext uri="{909E8E84-426E-40dd-AFC4-6F175D3DCCD1}">
                <a14:hiddenFill xmlns="" xmlns:a14="http://schemas.microsoft.com/office/drawing/2010/main">
                  <a:noFill/>
                </a14:hiddenFill>
              </a:ext>
            </a:extLst>
          </p:spPr>
        </p:cxnSp>
        <p:cxnSp>
          <p:nvCxnSpPr>
            <p:cNvPr id="109609" name="Straight Connector 26"/>
            <p:cNvCxnSpPr>
              <a:cxnSpLocks noChangeShapeType="1"/>
              <a:stCxn id="6" idx="2"/>
              <a:endCxn id="27" idx="0"/>
            </p:cNvCxnSpPr>
            <p:nvPr/>
          </p:nvCxnSpPr>
          <p:spPr bwMode="auto">
            <a:xfrm>
              <a:off x="1447800" y="3048000"/>
              <a:ext cx="37338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grpSp>
      <p:grpSp>
        <p:nvGrpSpPr>
          <p:cNvPr id="4" name="Group 3"/>
          <p:cNvGrpSpPr>
            <a:grpSpLocks/>
          </p:cNvGrpSpPr>
          <p:nvPr/>
        </p:nvGrpSpPr>
        <p:grpSpPr bwMode="auto">
          <a:xfrm>
            <a:off x="4277592" y="5651810"/>
            <a:ext cx="2580409" cy="914400"/>
            <a:chOff x="4313583" y="5715000"/>
            <a:chExt cx="2468217" cy="914400"/>
          </a:xfrm>
        </p:grpSpPr>
        <p:sp>
          <p:nvSpPr>
            <p:cNvPr id="43" name="Oval 42"/>
            <p:cNvSpPr/>
            <p:nvPr/>
          </p:nvSpPr>
          <p:spPr bwMode="auto">
            <a:xfrm>
              <a:off x="4800600" y="5715000"/>
              <a:ext cx="685800" cy="685800"/>
            </a:xfrm>
            <a:prstGeom prst="ellipse">
              <a:avLst/>
            </a:prstGeom>
            <a:solidFill>
              <a:schemeClr val="accent3">
                <a:lumMod val="85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Load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balancer</a:t>
              </a:r>
            </a:p>
          </p:txBody>
        </p:sp>
        <p:cxnSp>
          <p:nvCxnSpPr>
            <p:cNvPr id="109583" name="Straight Arrow Connector 44"/>
            <p:cNvCxnSpPr>
              <a:cxnSpLocks noChangeShapeType="1"/>
            </p:cNvCxnSpPr>
            <p:nvPr/>
          </p:nvCxnSpPr>
          <p:spPr bwMode="auto">
            <a:xfrm>
              <a:off x="4313583" y="6057900"/>
              <a:ext cx="487017"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46" name="Rectangle 45"/>
            <p:cNvSpPr/>
            <p:nvPr/>
          </p:nvSpPr>
          <p:spPr bwMode="auto">
            <a:xfrm>
              <a:off x="5791200" y="57912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7" name="Rectangle 46"/>
            <p:cNvSpPr/>
            <p:nvPr/>
          </p:nvSpPr>
          <p:spPr bwMode="auto">
            <a:xfrm>
              <a:off x="5943600" y="6019800"/>
              <a:ext cx="5334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48" name="Rectangle 47"/>
            <p:cNvSpPr/>
            <p:nvPr/>
          </p:nvSpPr>
          <p:spPr bwMode="auto">
            <a:xfrm>
              <a:off x="6172200" y="6172200"/>
              <a:ext cx="609600" cy="457200"/>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servers</a:t>
              </a:r>
            </a:p>
          </p:txBody>
        </p:sp>
        <p:cxnSp>
          <p:nvCxnSpPr>
            <p:cNvPr id="109587" name="Straight Arrow Connector 49"/>
            <p:cNvCxnSpPr>
              <a:cxnSpLocks noChangeShapeType="1"/>
              <a:stCxn id="43" idx="6"/>
              <a:endCxn id="46" idx="1"/>
            </p:cNvCxnSpPr>
            <p:nvPr/>
          </p:nvCxnSpPr>
          <p:spPr bwMode="auto">
            <a:xfrm flipV="1">
              <a:off x="5486400" y="6019800"/>
              <a:ext cx="304800" cy="381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8" name="Straight Arrow Connector 51"/>
            <p:cNvCxnSpPr>
              <a:cxnSpLocks noChangeShapeType="1"/>
              <a:stCxn id="43" idx="6"/>
              <a:endCxn id="47" idx="1"/>
            </p:cNvCxnSpPr>
            <p:nvPr/>
          </p:nvCxnSpPr>
          <p:spPr bwMode="auto">
            <a:xfrm>
              <a:off x="5486400" y="6057900"/>
              <a:ext cx="457200" cy="190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09589" name="Straight Arrow Connector 53"/>
            <p:cNvCxnSpPr>
              <a:cxnSpLocks noChangeShapeType="1"/>
              <a:stCxn id="43" idx="6"/>
              <a:endCxn id="48" idx="1"/>
            </p:cNvCxnSpPr>
            <p:nvPr/>
          </p:nvCxnSpPr>
          <p:spPr bwMode="auto">
            <a:xfrm>
              <a:off x="5486400" y="6057900"/>
              <a:ext cx="685800" cy="3429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nvGrpSpPr>
          <p:cNvPr id="2" name="Group 1"/>
          <p:cNvGrpSpPr>
            <a:grpSpLocks/>
          </p:cNvGrpSpPr>
          <p:nvPr/>
        </p:nvGrpSpPr>
        <p:grpSpPr bwMode="auto">
          <a:xfrm>
            <a:off x="990600" y="2146610"/>
            <a:ext cx="6629400" cy="1295400"/>
            <a:chOff x="990600" y="1752600"/>
            <a:chExt cx="6629400" cy="1295400"/>
          </a:xfrm>
        </p:grpSpPr>
        <p:sp>
          <p:nvSpPr>
            <p:cNvPr id="5" name="Rectangle 4"/>
            <p:cNvSpPr/>
            <p:nvPr/>
          </p:nvSpPr>
          <p:spPr bwMode="auto">
            <a:xfrm>
              <a:off x="32004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name1</a:t>
              </a:r>
            </a:p>
          </p:txBody>
        </p:sp>
        <p:sp>
          <p:nvSpPr>
            <p:cNvPr id="6" name="Rectangle 5"/>
            <p:cNvSpPr/>
            <p:nvPr/>
          </p:nvSpPr>
          <p:spPr bwMode="auto">
            <a:xfrm>
              <a:off x="990600" y="25146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IP1</a:t>
              </a:r>
            </a:p>
          </p:txBody>
        </p:sp>
        <p:sp>
          <p:nvSpPr>
            <p:cNvPr id="9" name="Rectangle 8"/>
            <p:cNvSpPr/>
            <p:nvPr/>
          </p:nvSpPr>
          <p:spPr bwMode="auto">
            <a:xfrm>
              <a:off x="43434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IP2</a:t>
              </a:r>
            </a:p>
          </p:txBody>
        </p:sp>
        <p:sp>
          <p:nvSpPr>
            <p:cNvPr id="10" name="Rectangle 9"/>
            <p:cNvSpPr/>
            <p:nvPr/>
          </p:nvSpPr>
          <p:spPr bwMode="auto">
            <a:xfrm>
              <a:off x="6858000" y="2590800"/>
              <a:ext cx="7620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IPn</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cxnSp>
          <p:nvCxnSpPr>
            <p:cNvPr id="109578" name="Straight Connector 18"/>
            <p:cNvCxnSpPr>
              <a:cxnSpLocks noChangeShapeType="1"/>
              <a:endCxn id="6" idx="0"/>
            </p:cNvCxnSpPr>
            <p:nvPr/>
          </p:nvCxnSpPr>
          <p:spPr bwMode="auto">
            <a:xfrm flipH="1">
              <a:off x="1371600" y="2209800"/>
              <a:ext cx="2819400" cy="3048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79" name="Straight Connector 20"/>
            <p:cNvCxnSpPr>
              <a:cxnSpLocks noChangeShapeType="1"/>
              <a:endCxn id="9" idx="0"/>
            </p:cNvCxnSpPr>
            <p:nvPr/>
          </p:nvCxnSpPr>
          <p:spPr bwMode="auto">
            <a:xfrm>
              <a:off x="4191000" y="2209800"/>
              <a:ext cx="5334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9580" name="Straight Connector 22"/>
            <p:cNvCxnSpPr>
              <a:cxnSpLocks noChangeShapeType="1"/>
              <a:endCxn id="10" idx="0"/>
            </p:cNvCxnSpPr>
            <p:nvPr/>
          </p:nvCxnSpPr>
          <p:spPr bwMode="auto">
            <a:xfrm>
              <a:off x="4191000" y="2209800"/>
              <a:ext cx="3048000" cy="381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4" name="Rectangle 43"/>
            <p:cNvSpPr/>
            <p:nvPr/>
          </p:nvSpPr>
          <p:spPr bwMode="auto">
            <a:xfrm>
              <a:off x="5715000" y="17526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DNS name2</a:t>
              </a:r>
            </a:p>
          </p:txBody>
        </p:sp>
      </p:grpSp>
      <p:sp>
        <p:nvSpPr>
          <p:cNvPr id="49" name="Rectangle 48"/>
          <p:cNvSpPr/>
          <p:nvPr/>
        </p:nvSpPr>
        <p:spPr bwMode="auto">
          <a:xfrm>
            <a:off x="4572000" y="1447800"/>
            <a:ext cx="1752600" cy="457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a:t>
            </a:r>
          </a:p>
        </p:txBody>
      </p:sp>
      <p:cxnSp>
        <p:nvCxnSpPr>
          <p:cNvPr id="50" name="Straight Connector 18"/>
          <p:cNvCxnSpPr>
            <a:cxnSpLocks noChangeShapeType="1"/>
            <a:endCxn id="5" idx="0"/>
          </p:cNvCxnSpPr>
          <p:nvPr/>
        </p:nvCxnSpPr>
        <p:spPr bwMode="auto">
          <a:xfrm flipH="1">
            <a:off x="4076700" y="1953787"/>
            <a:ext cx="1104900" cy="19282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1" name="Straight Connector 18"/>
          <p:cNvCxnSpPr>
            <a:cxnSpLocks noChangeShapeType="1"/>
            <a:endCxn id="44" idx="0"/>
          </p:cNvCxnSpPr>
          <p:nvPr/>
        </p:nvCxnSpPr>
        <p:spPr bwMode="auto">
          <a:xfrm>
            <a:off x="5448300" y="1935899"/>
            <a:ext cx="1143000" cy="21071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1" name="Rectangular Callout 40"/>
          <p:cNvSpPr/>
          <p:nvPr/>
        </p:nvSpPr>
        <p:spPr bwMode="auto">
          <a:xfrm>
            <a:off x="6591300" y="4127810"/>
            <a:ext cx="2362200" cy="1219200"/>
          </a:xfrm>
          <a:prstGeom prst="wedgeRectCallout">
            <a:avLst>
              <a:gd name="adj1" fmla="val -142220"/>
              <a:gd name="adj2" fmla="val 539"/>
            </a:avLst>
          </a:prstGeom>
          <a:solidFill>
            <a:schemeClr val="accent3"/>
          </a:solidFill>
          <a:ln w="9525" cap="flat" cmpd="sng" algn="ctr">
            <a:solidFill>
              <a:schemeClr val="tx1"/>
            </a:solidFill>
            <a:prstDash val="solid"/>
            <a:round/>
            <a:headEnd type="none" w="med" len="med"/>
            <a:tailEnd type="none" w="med" len="med"/>
          </a:ln>
          <a:effectLst/>
        </p:spPr>
        <p:txBody>
          <a:bodyPr wrap="none"/>
          <a:lstStyle/>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Rewrite</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Direct reply</a:t>
            </a:r>
          </a:p>
          <a:p>
            <a:pPr marL="342900" marR="0" lvl="0" indent="-342900" algn="l" defTabSz="914400" rtl="0" eaLnBrk="0" fontAlgn="base" latinLnBrk="0" hangingPunct="0">
              <a:lnSpc>
                <a:spcPct val="100000"/>
              </a:lnSpc>
              <a:spcBef>
                <a:spcPct val="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mn-cs"/>
              </a:rPr>
              <a:t>Fault tolerance</a:t>
            </a:r>
          </a:p>
        </p:txBody>
      </p:sp>
    </p:spTree>
    <p:extLst>
      <p:ext uri="{BB962C8B-B14F-4D97-AF65-F5344CB8AC3E}">
        <p14:creationId xmlns:p14="http://schemas.microsoft.com/office/powerpoint/2010/main" val="24471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r>
              <a:rPr lang="en-US" altLang="x-none">
                <a:ea typeface="ＭＳ Ｐゴシック" charset="-128"/>
              </a:rPr>
              <a:t>Outline</a:t>
            </a:r>
          </a:p>
        </p:txBody>
      </p:sp>
      <p:sp>
        <p:nvSpPr>
          <p:cNvPr id="91138" name="Content Placeholder 2"/>
          <p:cNvSpPr>
            <a:spLocks noGrp="1"/>
          </p:cNvSpPr>
          <p:nvPr>
            <p:ph idx="1"/>
          </p:nvPr>
        </p:nvSpPr>
        <p:spPr>
          <a:xfrm>
            <a:off x="533400" y="1447800"/>
            <a:ext cx="7772400" cy="5105400"/>
          </a:xfrm>
        </p:spPr>
        <p:txBody>
          <a:bodyPr/>
          <a:lstStyle/>
          <a:p>
            <a:pPr>
              <a:buFont typeface="Wingdings" pitchFamily="2" charset="2"/>
              <a:buChar char="q"/>
            </a:pPr>
            <a:r>
              <a:rPr lang="en-US" altLang="x-none" dirty="0">
                <a:ea typeface="ＭＳ Ｐゴシック" charset="-128"/>
              </a:rPr>
              <a:t>Recap</a:t>
            </a:r>
          </a:p>
          <a:p>
            <a:pPr>
              <a:buFont typeface="Wingdings" pitchFamily="2" charset="2"/>
              <a:buChar char="q"/>
            </a:pPr>
            <a:r>
              <a:rPr lang="en-US" altLang="x-none" dirty="0">
                <a:ea typeface="ＭＳ Ｐゴシック" charset="-128"/>
              </a:rPr>
              <a:t>Single network server</a:t>
            </a:r>
          </a:p>
          <a:p>
            <a:pPr>
              <a:buFont typeface="Wingdings" pitchFamily="2" charset="2"/>
              <a:buChar char="q"/>
            </a:pPr>
            <a:r>
              <a:rPr lang="en-US" altLang="x-none" dirty="0">
                <a:ea typeface="ＭＳ Ｐゴシック" charset="-128"/>
              </a:rPr>
              <a:t>Multiple network servers</a:t>
            </a:r>
          </a:p>
          <a:p>
            <a:pPr lvl="1">
              <a:buFont typeface="Courier New" panose="02070309020205020404" pitchFamily="49" charset="0"/>
              <a:buChar char="o"/>
            </a:pPr>
            <a:r>
              <a:rPr lang="en-US" altLang="x-none" dirty="0">
                <a:ea typeface="ＭＳ Ｐゴシック" charset="-128"/>
              </a:rPr>
              <a:t>Why multiple servers</a:t>
            </a:r>
          </a:p>
          <a:p>
            <a:pPr lvl="1">
              <a:buClr>
                <a:srgbClr val="C00000"/>
              </a:buClr>
              <a:buFont typeface="Wingdings" pitchFamily="2" charset="2"/>
              <a:buChar char="Ø"/>
            </a:pPr>
            <a:r>
              <a:rPr lang="en-US" altLang="x-none" i="1" dirty="0">
                <a:solidFill>
                  <a:srgbClr val="C00000"/>
                </a:solidFill>
                <a:ea typeface="ＭＳ Ｐゴシック" charset="-128"/>
              </a:rPr>
              <a:t>Multiple servers basic mechanism: request routing</a:t>
            </a:r>
          </a:p>
        </p:txBody>
      </p:sp>
      <p:sp>
        <p:nvSpPr>
          <p:cNvPr id="2" name="Slide Number Placeholder 1">
            <a:extLst>
              <a:ext uri="{FF2B5EF4-FFF2-40B4-BE49-F238E27FC236}">
                <a16:creationId xmlns:a16="http://schemas.microsoft.com/office/drawing/2014/main" id="{078D8DD9-FD83-5F4C-AB6C-48A88B22D036}"/>
              </a:ext>
            </a:extLst>
          </p:cNvPr>
          <p:cNvSpPr>
            <a:spLocks noGrp="1"/>
          </p:cNvSpPr>
          <p:nvPr>
            <p:ph type="sldNum" sz="quarter" idx="12"/>
          </p:nvPr>
        </p:nvSpPr>
        <p:spPr/>
        <p:txBody>
          <a:bodyPr/>
          <a:lstStyle/>
          <a:p>
            <a:fld id="{4233A062-1DAB-6544-B281-8FCB983AFCD2}" type="slidenum">
              <a:rPr lang="en-US" altLang="x-none" smtClean="0"/>
              <a:pPr/>
              <a:t>7</a:t>
            </a:fld>
            <a:endParaRPr lang="en-US" altLang="x-none"/>
          </a:p>
        </p:txBody>
      </p:sp>
    </p:spTree>
    <p:extLst>
      <p:ext uri="{BB962C8B-B14F-4D97-AF65-F5344CB8AC3E}">
        <p14:creationId xmlns:p14="http://schemas.microsoft.com/office/powerpoint/2010/main" val="3395567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Title 1"/>
          <p:cNvSpPr>
            <a:spLocks noGrp="1"/>
          </p:cNvSpPr>
          <p:nvPr>
            <p:ph type="title"/>
          </p:nvPr>
        </p:nvSpPr>
        <p:spPr/>
        <p:txBody>
          <a:bodyPr/>
          <a:lstStyle/>
          <a:p>
            <a:r>
              <a:rPr lang="en-US">
                <a:latin typeface="Comic Sans MS" charset="0"/>
              </a:rPr>
              <a:t>Outline</a:t>
            </a:r>
          </a:p>
        </p:txBody>
      </p:sp>
      <p:sp>
        <p:nvSpPr>
          <p:cNvPr id="142338"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altLang="zh-CN" dirty="0">
                <a:latin typeface="Comic Sans MS" charset="0"/>
              </a:rPr>
              <a:t>Single,</a:t>
            </a:r>
            <a:r>
              <a:rPr lang="zh-CN" altLang="en-US" dirty="0">
                <a:latin typeface="Comic Sans MS" charset="0"/>
              </a:rPr>
              <a:t> </a:t>
            </a:r>
            <a:r>
              <a:rPr lang="en-US" altLang="zh-CN" dirty="0">
                <a:latin typeface="Comic Sans MS" charset="0"/>
              </a:rPr>
              <a:t>high-performance</a:t>
            </a:r>
            <a:r>
              <a:rPr lang="zh-CN" altLang="en-US" dirty="0">
                <a:latin typeface="Comic Sans MS" charset="0"/>
              </a:rPr>
              <a:t> </a:t>
            </a:r>
            <a:r>
              <a:rPr lang="en-US" altLang="zh-CN" dirty="0">
                <a:latin typeface="Comic Sans MS" charset="0"/>
              </a:rPr>
              <a:t>network</a:t>
            </a:r>
            <a:r>
              <a:rPr lang="zh-CN" altLang="en-US" dirty="0">
                <a:latin typeface="Comic Sans MS" charset="0"/>
              </a:rPr>
              <a:t> </a:t>
            </a:r>
            <a:r>
              <a:rPr lang="en-US" altLang="zh-CN" dirty="0">
                <a:latin typeface="Comic Sans MS" charset="0"/>
              </a:rPr>
              <a:t>server</a:t>
            </a:r>
            <a:endParaRPr lang="en-US" dirty="0">
              <a:latin typeface="Comic Sans MS" charset="0"/>
            </a:endParaRPr>
          </a:p>
          <a:p>
            <a:pPr>
              <a:buFont typeface="Wingdings" charset="0"/>
              <a:buChar char="q"/>
            </a:pPr>
            <a:r>
              <a:rPr lang="en-US" dirty="0">
                <a:latin typeface="Comic Sans MS" charset="0"/>
              </a:rPr>
              <a:t>Multiple servers</a:t>
            </a:r>
          </a:p>
          <a:p>
            <a:pPr lvl="1">
              <a:buFont typeface="Courier New" charset="0"/>
              <a:buChar char="o"/>
            </a:pPr>
            <a:r>
              <a:rPr lang="en-US" dirty="0">
                <a:latin typeface="Comic Sans MS" charset="0"/>
              </a:rPr>
              <a:t>Overview</a:t>
            </a:r>
          </a:p>
          <a:p>
            <a:pPr lvl="1">
              <a:buFont typeface="Courier New" charset="0"/>
              <a:buChar char="o"/>
            </a:pPr>
            <a:r>
              <a:rPr lang="en-US" dirty="0">
                <a:latin typeface="Comic Sans MS" charset="0"/>
              </a:rPr>
              <a:t>Basic mechanisms</a:t>
            </a:r>
          </a:p>
          <a:p>
            <a:pPr lvl="1">
              <a:buFont typeface="Courier New" charset="0"/>
              <a:buChar char="o"/>
            </a:pPr>
            <a:r>
              <a:rPr lang="en-US" dirty="0">
                <a:latin typeface="Comic Sans MS" charset="0"/>
              </a:rPr>
              <a:t>Example: YouTube (offline read)</a:t>
            </a:r>
          </a:p>
        </p:txBody>
      </p:sp>
      <p:sp>
        <p:nvSpPr>
          <p:cNvPr id="142339"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BBB51E0-A213-6248-ADCA-6BB4AED2278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773773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Title 1"/>
          <p:cNvSpPr>
            <a:spLocks noGrp="1"/>
          </p:cNvSpPr>
          <p:nvPr>
            <p:ph type="title"/>
          </p:nvPr>
        </p:nvSpPr>
        <p:spPr/>
        <p:txBody>
          <a:bodyPr/>
          <a:lstStyle/>
          <a:p>
            <a:r>
              <a:rPr lang="en-US">
                <a:latin typeface="Comic Sans MS" charset="0"/>
              </a:rPr>
              <a:t>You Tube</a:t>
            </a:r>
          </a:p>
        </p:txBody>
      </p:sp>
      <p:sp>
        <p:nvSpPr>
          <p:cNvPr id="144386" name="Content Placeholder 2"/>
          <p:cNvSpPr>
            <a:spLocks noGrp="1"/>
          </p:cNvSpPr>
          <p:nvPr>
            <p:ph idx="1"/>
          </p:nvPr>
        </p:nvSpPr>
        <p:spPr/>
        <p:txBody>
          <a:bodyPr/>
          <a:lstStyle/>
          <a:p>
            <a:pPr>
              <a:buFont typeface="Wingdings" charset="0"/>
              <a:buChar char="q"/>
            </a:pPr>
            <a:r>
              <a:rPr lang="en-US">
                <a:latin typeface="Comic Sans MS" charset="0"/>
              </a:rPr>
              <a:t>02/2005: Founded by Chad Hurley, Steve Chen and Jawed Karim, who were all early employees of PayPal.</a:t>
            </a:r>
          </a:p>
          <a:p>
            <a:pPr>
              <a:buFont typeface="Wingdings" charset="0"/>
              <a:buChar char="q"/>
            </a:pPr>
            <a:r>
              <a:rPr lang="en-US">
                <a:latin typeface="Comic Sans MS" charset="0"/>
              </a:rPr>
              <a:t>10/2005: First round of funding ($11.5 M)</a:t>
            </a:r>
          </a:p>
          <a:p>
            <a:pPr>
              <a:buFont typeface="Wingdings" charset="0"/>
              <a:buChar char="q"/>
            </a:pPr>
            <a:r>
              <a:rPr lang="en-US">
                <a:latin typeface="Comic Sans MS" charset="0"/>
              </a:rPr>
              <a:t>03/2006: 30 M video views/day</a:t>
            </a:r>
          </a:p>
          <a:p>
            <a:pPr>
              <a:buFont typeface="Wingdings" charset="0"/>
              <a:buChar char="q"/>
            </a:pPr>
            <a:r>
              <a:rPr lang="en-US">
                <a:latin typeface="Comic Sans MS" charset="0"/>
              </a:rPr>
              <a:t>07/2006: 100 M video views/day</a:t>
            </a:r>
          </a:p>
          <a:p>
            <a:pPr>
              <a:buFont typeface="Wingdings" charset="0"/>
              <a:buChar char="q"/>
            </a:pPr>
            <a:r>
              <a:rPr lang="en-US">
                <a:latin typeface="Comic Sans MS" charset="0"/>
              </a:rPr>
              <a:t>11/2006: acquired by Google</a:t>
            </a:r>
          </a:p>
          <a:p>
            <a:pPr>
              <a:buFont typeface="Wingdings" charset="0"/>
              <a:buChar char="q"/>
            </a:pPr>
            <a:r>
              <a:rPr lang="en-US">
                <a:latin typeface="Comic Sans MS" charset="0"/>
              </a:rPr>
              <a:t>10/2009: Chad Hurley announced in a blog that YouTube serving well over 1 B video views/day (avg = 11,574 video views /sec )</a:t>
            </a:r>
          </a:p>
          <a:p>
            <a:pPr>
              <a:buFont typeface="Wingdings" charset="0"/>
              <a:buChar char="q"/>
            </a:pPr>
            <a:endParaRPr lang="en-US">
              <a:latin typeface="Comic Sans MS" charset="0"/>
            </a:endParaRPr>
          </a:p>
        </p:txBody>
      </p:sp>
      <p:sp>
        <p:nvSpPr>
          <p:cNvPr id="14438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3B81C529-7D31-664B-BEE7-18B4EF0F7E02}"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44388" name="Rectangle 13"/>
          <p:cNvSpPr>
            <a:spLocks noChangeArrowheads="1"/>
          </p:cNvSpPr>
          <p:nvPr/>
        </p:nvSpPr>
        <p:spPr bwMode="auto">
          <a:xfrm>
            <a:off x="1600200" y="87313"/>
            <a:ext cx="75438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http://video.google.com/videoplay?docid=-6304964351441328559#</a:t>
            </a:r>
          </a:p>
        </p:txBody>
      </p:sp>
    </p:spTree>
    <p:extLst>
      <p:ext uri="{BB962C8B-B14F-4D97-AF65-F5344CB8AC3E}">
        <p14:creationId xmlns:p14="http://schemas.microsoft.com/office/powerpoint/2010/main" val="318614244"/>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Title 1"/>
          <p:cNvSpPr>
            <a:spLocks noGrp="1"/>
          </p:cNvSpPr>
          <p:nvPr>
            <p:ph type="title"/>
          </p:nvPr>
        </p:nvSpPr>
        <p:spPr/>
        <p:txBody>
          <a:bodyPr/>
          <a:lstStyle/>
          <a:p>
            <a:r>
              <a:rPr lang="en-US">
                <a:latin typeface="Comic Sans MS" charset="0"/>
              </a:rPr>
              <a:t>Pre-Google Team Size</a:t>
            </a:r>
          </a:p>
        </p:txBody>
      </p:sp>
      <p:sp>
        <p:nvSpPr>
          <p:cNvPr id="146434" name="Content Placeholder 2"/>
          <p:cNvSpPr>
            <a:spLocks noGrp="1"/>
          </p:cNvSpPr>
          <p:nvPr>
            <p:ph idx="1"/>
          </p:nvPr>
        </p:nvSpPr>
        <p:spPr/>
        <p:txBody>
          <a:bodyPr/>
          <a:lstStyle/>
          <a:p>
            <a:pPr>
              <a:buFont typeface="Wingdings" charset="0"/>
              <a:buChar char="q"/>
            </a:pPr>
            <a:r>
              <a:rPr lang="en-US">
                <a:latin typeface="Comic Sans MS" charset="0"/>
              </a:rPr>
              <a:t>2 Sysadmins</a:t>
            </a:r>
          </a:p>
          <a:p>
            <a:pPr>
              <a:buFont typeface="Wingdings" charset="0"/>
              <a:buChar char="q"/>
            </a:pPr>
            <a:r>
              <a:rPr lang="en-US">
                <a:latin typeface="Comic Sans MS" charset="0"/>
              </a:rPr>
              <a:t>2 Scalability software architects</a:t>
            </a:r>
          </a:p>
          <a:p>
            <a:pPr>
              <a:buFont typeface="Wingdings" charset="0"/>
              <a:buChar char="q"/>
            </a:pPr>
            <a:r>
              <a:rPr lang="en-US">
                <a:latin typeface="Comic Sans MS" charset="0"/>
              </a:rPr>
              <a:t>2 feature developers</a:t>
            </a:r>
          </a:p>
          <a:p>
            <a:pPr>
              <a:buFont typeface="Wingdings" charset="0"/>
              <a:buChar char="q"/>
            </a:pPr>
            <a:r>
              <a:rPr lang="en-US">
                <a:latin typeface="Comic Sans MS" charset="0"/>
              </a:rPr>
              <a:t>2 network engineers</a:t>
            </a:r>
          </a:p>
          <a:p>
            <a:pPr>
              <a:buFont typeface="Wingdings" charset="0"/>
              <a:buChar char="q"/>
            </a:pPr>
            <a:r>
              <a:rPr lang="en-US">
                <a:latin typeface="Comic Sans MS" charset="0"/>
              </a:rPr>
              <a:t>1 DBA</a:t>
            </a:r>
          </a:p>
          <a:p>
            <a:pPr>
              <a:buFont typeface="Wingdings" charset="0"/>
              <a:buChar char="q"/>
            </a:pPr>
            <a:r>
              <a:rPr lang="en-US">
                <a:latin typeface="Comic Sans MS" charset="0"/>
              </a:rPr>
              <a:t>0 chefs</a:t>
            </a:r>
          </a:p>
        </p:txBody>
      </p:sp>
      <p:sp>
        <p:nvSpPr>
          <p:cNvPr id="14643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8764008-E280-8946-90B2-8FC3808F99EC}"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875011792"/>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1" name="Title 1"/>
          <p:cNvSpPr>
            <a:spLocks noGrp="1"/>
          </p:cNvSpPr>
          <p:nvPr>
            <p:ph type="title"/>
          </p:nvPr>
        </p:nvSpPr>
        <p:spPr/>
        <p:txBody>
          <a:bodyPr/>
          <a:lstStyle/>
          <a:p>
            <a:r>
              <a:rPr lang="en-US">
                <a:latin typeface="Comic Sans MS" charset="0"/>
              </a:rPr>
              <a:t>YouTube Design Alg.</a:t>
            </a:r>
          </a:p>
        </p:txBody>
      </p:sp>
      <p:sp>
        <p:nvSpPr>
          <p:cNvPr id="148482" name="Content Placeholder 2"/>
          <p:cNvSpPr>
            <a:spLocks noGrp="1"/>
          </p:cNvSpPr>
          <p:nvPr>
            <p:ph idx="1"/>
          </p:nvPr>
        </p:nvSpPr>
        <p:spPr>
          <a:xfrm>
            <a:off x="533400" y="1600200"/>
            <a:ext cx="8305800" cy="4648200"/>
          </a:xfrm>
        </p:spPr>
        <p:txBody>
          <a:bodyPr/>
          <a:lstStyle/>
          <a:p>
            <a:pPr>
              <a:buFont typeface="Wingdings" charset="0"/>
              <a:buNone/>
            </a:pPr>
            <a:r>
              <a:rPr lang="en-US">
                <a:latin typeface="Courier New" charset="0"/>
                <a:cs typeface="Courier New" charset="0"/>
              </a:rPr>
              <a:t>  while (true)</a:t>
            </a:r>
            <a:br>
              <a:rPr lang="en-US">
                <a:latin typeface="Courier New" charset="0"/>
                <a:cs typeface="Courier New" charset="0"/>
              </a:rPr>
            </a:br>
            <a:r>
              <a:rPr lang="en-US">
                <a:latin typeface="Courier New" charset="0"/>
                <a:cs typeface="Courier New" charset="0"/>
              </a:rPr>
              <a:t>{ </a:t>
            </a:r>
            <a:br>
              <a:rPr lang="en-US">
                <a:latin typeface="Courier New" charset="0"/>
                <a:cs typeface="Courier New" charset="0"/>
              </a:rPr>
            </a:br>
            <a:r>
              <a:rPr lang="en-US">
                <a:latin typeface="Courier New" charset="0"/>
                <a:cs typeface="Courier New" charset="0"/>
              </a:rPr>
              <a:t>  identify_and_fix_bottlenecks();</a:t>
            </a:r>
            <a:br>
              <a:rPr lang="en-US">
                <a:latin typeface="Courier New" charset="0"/>
                <a:cs typeface="Courier New" charset="0"/>
              </a:rPr>
            </a:br>
            <a:r>
              <a:rPr lang="en-US">
                <a:latin typeface="Courier New" charset="0"/>
                <a:cs typeface="Courier New" charset="0"/>
              </a:rPr>
              <a:t>  drink();</a:t>
            </a:r>
            <a:br>
              <a:rPr lang="en-US">
                <a:latin typeface="Courier New" charset="0"/>
                <a:cs typeface="Courier New" charset="0"/>
              </a:rPr>
            </a:br>
            <a:r>
              <a:rPr lang="en-US">
                <a:latin typeface="Courier New" charset="0"/>
                <a:cs typeface="Courier New" charset="0"/>
              </a:rPr>
              <a:t>  sleep();</a:t>
            </a:r>
            <a:br>
              <a:rPr lang="en-US">
                <a:latin typeface="Courier New" charset="0"/>
                <a:cs typeface="Courier New" charset="0"/>
              </a:rPr>
            </a:br>
            <a:r>
              <a:rPr lang="en-US">
                <a:latin typeface="Courier New" charset="0"/>
                <a:cs typeface="Courier New" charset="0"/>
              </a:rPr>
              <a:t>  notice_new_bottleneck();</a:t>
            </a:r>
            <a:br>
              <a:rPr lang="en-US">
                <a:latin typeface="Courier New" charset="0"/>
                <a:cs typeface="Courier New" charset="0"/>
              </a:rPr>
            </a:br>
            <a:r>
              <a:rPr lang="en-US">
                <a:latin typeface="Courier New" charset="0"/>
                <a:cs typeface="Courier New" charset="0"/>
              </a:rPr>
              <a:t>}</a:t>
            </a:r>
          </a:p>
        </p:txBody>
      </p:sp>
      <p:sp>
        <p:nvSpPr>
          <p:cNvPr id="14848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9637063-8642-8948-93EB-357DD5AC21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353653231"/>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p:cNvSpPr>
            <a:spLocks noGrp="1"/>
          </p:cNvSpPr>
          <p:nvPr>
            <p:ph type="title"/>
          </p:nvPr>
        </p:nvSpPr>
        <p:spPr/>
        <p:txBody>
          <a:bodyPr/>
          <a:lstStyle/>
          <a:p>
            <a:r>
              <a:rPr lang="en-US">
                <a:latin typeface="Comic Sans MS" charset="0"/>
              </a:rPr>
              <a:t>YouTube Major Components</a:t>
            </a:r>
          </a:p>
        </p:txBody>
      </p:sp>
      <p:sp>
        <p:nvSpPr>
          <p:cNvPr id="69635" name="Content Placeholder 2"/>
          <p:cNvSpPr>
            <a:spLocks noGrp="1"/>
          </p:cNvSpPr>
          <p:nvPr>
            <p:ph idx="1"/>
          </p:nvPr>
        </p:nvSpPr>
        <p:spPr/>
        <p:txBody>
          <a:bodyPr/>
          <a:lstStyle/>
          <a:p>
            <a:pPr>
              <a:buFont typeface="Wingdings" charset="0"/>
              <a:buChar char="q"/>
            </a:pPr>
            <a:r>
              <a:rPr lang="en-US">
                <a:latin typeface="Comic Sans MS" charset="0"/>
              </a:rPr>
              <a:t>Web servers</a:t>
            </a:r>
          </a:p>
          <a:p>
            <a:pPr lvl="1">
              <a:buFont typeface="Courier New" charset="0"/>
              <a:buChar char="o"/>
            </a:pPr>
            <a:endParaRPr lang="en-US">
              <a:latin typeface="Comic Sans MS" charset="0"/>
            </a:endParaRPr>
          </a:p>
          <a:p>
            <a:pPr>
              <a:buFont typeface="Wingdings" charset="0"/>
              <a:buChar char="q"/>
            </a:pPr>
            <a:r>
              <a:rPr lang="en-US">
                <a:latin typeface="Comic Sans MS" charset="0"/>
              </a:rPr>
              <a:t>Video servers</a:t>
            </a:r>
          </a:p>
          <a:p>
            <a:pPr>
              <a:buFont typeface="Wingdings" charset="0"/>
              <a:buChar char="q"/>
            </a:pPr>
            <a:endParaRPr lang="en-US">
              <a:latin typeface="Comic Sans MS" charset="0"/>
            </a:endParaRPr>
          </a:p>
          <a:p>
            <a:pPr>
              <a:buFont typeface="Wingdings" charset="0"/>
              <a:buChar char="q"/>
            </a:pPr>
            <a:r>
              <a:rPr lang="en-US">
                <a:latin typeface="Comic Sans MS" charset="0"/>
              </a:rPr>
              <a:t>Thumbnail servers</a:t>
            </a:r>
          </a:p>
          <a:p>
            <a:pPr>
              <a:buFont typeface="Wingdings" charset="0"/>
              <a:buChar char="q"/>
            </a:pPr>
            <a:endParaRPr lang="en-US">
              <a:latin typeface="Comic Sans MS" charset="0"/>
            </a:endParaRPr>
          </a:p>
          <a:p>
            <a:pPr>
              <a:buFont typeface="Wingdings" charset="0"/>
              <a:buChar char="q"/>
            </a:pPr>
            <a:r>
              <a:rPr lang="en-US">
                <a:latin typeface="Comic Sans MS" charset="0"/>
              </a:rPr>
              <a:t>Database servers</a:t>
            </a:r>
          </a:p>
        </p:txBody>
      </p:sp>
      <p:sp>
        <p:nvSpPr>
          <p:cNvPr id="15053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D8C9C9B-F1B2-F34A-BC36-81244A7366ED}"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3521708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3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7" name="Title 1"/>
          <p:cNvSpPr>
            <a:spLocks noGrp="1"/>
          </p:cNvSpPr>
          <p:nvPr>
            <p:ph type="title"/>
          </p:nvPr>
        </p:nvSpPr>
        <p:spPr/>
        <p:txBody>
          <a:bodyPr/>
          <a:lstStyle/>
          <a:p>
            <a:r>
              <a:rPr lang="en-US">
                <a:latin typeface="Comic Sans MS" charset="0"/>
              </a:rPr>
              <a:t>YouTube: Web Servers</a:t>
            </a:r>
          </a:p>
        </p:txBody>
      </p:sp>
      <p:sp>
        <p:nvSpPr>
          <p:cNvPr id="152578" name="Content Placeholder 2"/>
          <p:cNvSpPr>
            <a:spLocks noGrp="1"/>
          </p:cNvSpPr>
          <p:nvPr>
            <p:ph idx="1"/>
          </p:nvPr>
        </p:nvSpPr>
        <p:spPr>
          <a:xfrm>
            <a:off x="533400" y="1600200"/>
            <a:ext cx="4876800" cy="4648200"/>
          </a:xfrm>
        </p:spPr>
        <p:txBody>
          <a:bodyPr/>
          <a:lstStyle/>
          <a:p>
            <a:pPr marL="342900" lvl="1" indent="-342900">
              <a:buSzPct val="85000"/>
              <a:buFont typeface="Wingdings" charset="0"/>
              <a:buChar char="q"/>
            </a:pPr>
            <a:r>
              <a:rPr lang="en-US">
                <a:latin typeface="Comic Sans MS" charset="0"/>
              </a:rPr>
              <a:t>Components</a:t>
            </a:r>
          </a:p>
          <a:p>
            <a:pPr marL="742950" lvl="2" indent="-342900">
              <a:buSzPct val="85000"/>
              <a:buFont typeface="Wingdings" charset="0"/>
              <a:buChar char="q"/>
            </a:pPr>
            <a:r>
              <a:rPr lang="en-US">
                <a:latin typeface="Comic Sans MS" charset="0"/>
              </a:rPr>
              <a:t>Netscaler load balancer; Apache; </a:t>
            </a:r>
            <a:br>
              <a:rPr lang="en-US">
                <a:latin typeface="Comic Sans MS" charset="0"/>
              </a:rPr>
            </a:br>
            <a:r>
              <a:rPr lang="en-US">
                <a:latin typeface="Comic Sans MS" charset="0"/>
              </a:rPr>
              <a:t>Python App Servers; Databases</a:t>
            </a:r>
          </a:p>
          <a:p>
            <a:pPr marL="342900" lvl="1" indent="-342900">
              <a:buSzPct val="85000"/>
              <a:buFont typeface="Wingdings" charset="0"/>
              <a:buChar char="q"/>
            </a:pPr>
            <a:r>
              <a:rPr lang="en-US">
                <a:latin typeface="Comic Sans MS" charset="0"/>
              </a:rPr>
              <a:t>Python</a:t>
            </a:r>
          </a:p>
          <a:p>
            <a:pPr marL="742950" lvl="2" indent="-342900">
              <a:buSzPct val="85000"/>
              <a:buFont typeface="Wingdings" charset="0"/>
              <a:buChar char="q"/>
            </a:pPr>
            <a:r>
              <a:rPr lang="en-US">
                <a:latin typeface="Comic Sans MS" charset="0"/>
              </a:rPr>
              <a:t>Web code (CPU) is not bottleneck</a:t>
            </a:r>
          </a:p>
          <a:p>
            <a:pPr marL="1200150" lvl="3" indent="-342900">
              <a:buSzPct val="85000"/>
              <a:buFont typeface="Wingdings" charset="0"/>
              <a:buChar char="q"/>
            </a:pPr>
            <a:r>
              <a:rPr lang="en-US">
                <a:latin typeface="Times New Roman" charset="0"/>
              </a:rPr>
              <a:t>JIT to C to speedup</a:t>
            </a:r>
          </a:p>
          <a:p>
            <a:pPr marL="1200150" lvl="3" indent="-342900">
              <a:buSzPct val="85000"/>
              <a:buFont typeface="Wingdings" charset="0"/>
              <a:buChar char="q"/>
            </a:pPr>
            <a:r>
              <a:rPr lang="en-US">
                <a:latin typeface="Times New Roman" charset="0"/>
              </a:rPr>
              <a:t>C extensions</a:t>
            </a:r>
          </a:p>
          <a:p>
            <a:pPr marL="1200150" lvl="3" indent="-342900">
              <a:buSzPct val="85000"/>
              <a:buFont typeface="Wingdings" charset="0"/>
              <a:buChar char="q"/>
            </a:pPr>
            <a:r>
              <a:rPr lang="en-US">
                <a:latin typeface="Times New Roman" charset="0"/>
              </a:rPr>
              <a:t>Pre-generate HTML responses</a:t>
            </a:r>
          </a:p>
          <a:p>
            <a:pPr marL="742950" lvl="2" indent="-342900">
              <a:buSzPct val="85000"/>
              <a:buFont typeface="Wingdings" charset="0"/>
              <a:buChar char="q"/>
            </a:pPr>
            <a:r>
              <a:rPr lang="en-US">
                <a:latin typeface="Comic Sans MS" charset="0"/>
              </a:rPr>
              <a:t>Development speed more important</a:t>
            </a:r>
          </a:p>
        </p:txBody>
      </p:sp>
      <p:sp>
        <p:nvSpPr>
          <p:cNvPr id="15257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F8D0A33-C863-B94F-94C3-3189D3A1FFF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75</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2580" name="Rectangle 4"/>
          <p:cNvSpPr>
            <a:spLocks noChangeArrowheads="1"/>
          </p:cNvSpPr>
          <p:nvPr/>
        </p:nvSpPr>
        <p:spPr bwMode="auto">
          <a:xfrm>
            <a:off x="6781800" y="2362200"/>
            <a:ext cx="1752600" cy="1905000"/>
          </a:xfrm>
          <a:prstGeom prst="rect">
            <a:avLst/>
          </a:prstGeom>
          <a:solidFill>
            <a:schemeClr val="bg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6" name="Rectangle 5"/>
          <p:cNvSpPr/>
          <p:nvPr/>
        </p:nvSpPr>
        <p:spPr bwMode="auto">
          <a:xfrm>
            <a:off x="6934200" y="16002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Times New Roman" pitchFamily="18" charset="0"/>
                <a:ea typeface="ＭＳ Ｐゴシック" charset="-128"/>
                <a:cs typeface="Arial" charset="0"/>
              </a:rPr>
              <a:t>NetScaler</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endParaRPr>
          </a:p>
        </p:txBody>
      </p:sp>
      <p:sp>
        <p:nvSpPr>
          <p:cNvPr id="7" name="Rectangle 6"/>
          <p:cNvSpPr/>
          <p:nvPr/>
        </p:nvSpPr>
        <p:spPr bwMode="auto">
          <a:xfrm>
            <a:off x="6934200" y="2438400"/>
            <a:ext cx="14478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Apache</a:t>
            </a:r>
          </a:p>
        </p:txBody>
      </p:sp>
      <p:sp>
        <p:nvSpPr>
          <p:cNvPr id="8" name="Rectangle 7"/>
          <p:cNvSpPr/>
          <p:nvPr/>
        </p:nvSpPr>
        <p:spPr bwMode="auto">
          <a:xfrm>
            <a:off x="6934200" y="3276600"/>
            <a:ext cx="1447800" cy="8382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Python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App Server</a:t>
            </a:r>
          </a:p>
        </p:txBody>
      </p:sp>
      <p:sp>
        <p:nvSpPr>
          <p:cNvPr id="152584" name="Oval 8"/>
          <p:cNvSpPr>
            <a:spLocks noChangeArrowheads="1"/>
          </p:cNvSpPr>
          <p:nvPr/>
        </p:nvSpPr>
        <p:spPr bwMode="auto">
          <a:xfrm>
            <a:off x="6858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5" name="Oval 9"/>
          <p:cNvSpPr>
            <a:spLocks noChangeArrowheads="1"/>
          </p:cNvSpPr>
          <p:nvPr/>
        </p:nvSpPr>
        <p:spPr bwMode="auto">
          <a:xfrm>
            <a:off x="7620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6" name="Oval 10"/>
          <p:cNvSpPr>
            <a:spLocks noChangeArrowheads="1"/>
          </p:cNvSpPr>
          <p:nvPr/>
        </p:nvSpPr>
        <p:spPr bwMode="auto">
          <a:xfrm>
            <a:off x="8382000" y="4648200"/>
            <a:ext cx="609600" cy="609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
        <p:nvSpPr>
          <p:cNvPr id="152587" name="Rectangle 11"/>
          <p:cNvSpPr>
            <a:spLocks noChangeArrowheads="1"/>
          </p:cNvSpPr>
          <p:nvPr/>
        </p:nvSpPr>
        <p:spPr bwMode="auto">
          <a:xfrm>
            <a:off x="5638800" y="3048000"/>
            <a:ext cx="941388"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Web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servers</a:t>
            </a:r>
          </a:p>
        </p:txBody>
      </p:sp>
      <p:sp>
        <p:nvSpPr>
          <p:cNvPr id="152588" name="Rectangle 12"/>
          <p:cNvSpPr>
            <a:spLocks noChangeArrowheads="1"/>
          </p:cNvSpPr>
          <p:nvPr/>
        </p:nvSpPr>
        <p:spPr bwMode="auto">
          <a:xfrm>
            <a:off x="5494338" y="4811713"/>
            <a:ext cx="12874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Databases</a:t>
            </a:r>
          </a:p>
        </p:txBody>
      </p:sp>
    </p:spTree>
    <p:extLst>
      <p:ext uri="{BB962C8B-B14F-4D97-AF65-F5344CB8AC3E}">
        <p14:creationId xmlns:p14="http://schemas.microsoft.com/office/powerpoint/2010/main" val="2067529256"/>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5" name="Title 1"/>
          <p:cNvSpPr>
            <a:spLocks noGrp="1"/>
          </p:cNvSpPr>
          <p:nvPr>
            <p:ph type="title"/>
          </p:nvPr>
        </p:nvSpPr>
        <p:spPr/>
        <p:txBody>
          <a:bodyPr/>
          <a:lstStyle/>
          <a:p>
            <a:r>
              <a:rPr lang="en-US">
                <a:latin typeface="Comic Sans MS" charset="0"/>
              </a:rPr>
              <a:t>YouTube: Video Popularity</a:t>
            </a:r>
          </a:p>
        </p:txBody>
      </p:sp>
      <p:sp>
        <p:nvSpPr>
          <p:cNvPr id="154626"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A1A1B16F-FDE3-C84E-AB8A-B189B2A636D6}"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5462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47800" y="1524000"/>
            <a:ext cx="6172200" cy="4716463"/>
          </a:xfrm>
          <a:noFill/>
        </p:spPr>
      </p:pic>
      <p:sp>
        <p:nvSpPr>
          <p:cNvPr id="154628"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605282043"/>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3" name="Title 1"/>
          <p:cNvSpPr>
            <a:spLocks noGrp="1"/>
          </p:cNvSpPr>
          <p:nvPr>
            <p:ph type="title"/>
          </p:nvPr>
        </p:nvSpPr>
        <p:spPr/>
        <p:txBody>
          <a:bodyPr/>
          <a:lstStyle/>
          <a:p>
            <a:r>
              <a:rPr lang="en-US">
                <a:latin typeface="Comic Sans MS" charset="0"/>
              </a:rPr>
              <a:t>YouTube: Video Popularity</a:t>
            </a:r>
          </a:p>
        </p:txBody>
      </p:sp>
      <p:sp>
        <p:nvSpPr>
          <p:cNvPr id="156674"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825769B-C8DE-594A-B1F8-519B193FAA5B}"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77</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6675" name="Rectangle 5"/>
          <p:cNvSpPr>
            <a:spLocks noChangeArrowheads="1"/>
          </p:cNvSpPr>
          <p:nvPr/>
        </p:nvSpPr>
        <p:spPr bwMode="auto">
          <a:xfrm>
            <a:off x="457200" y="6172200"/>
            <a:ext cx="64817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See </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Statistics and Social Network of YouTube Videos</a:t>
            </a:r>
            <a:r>
              <a:rPr kumimoji="0" lang="ja-JP" alt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1800" b="0" i="0" u="none" strike="noStrike" kern="1200" cap="none" spc="0" normalizeH="0" baseline="0" noProof="0">
                <a:ln>
                  <a:noFill/>
                </a:ln>
                <a:solidFill>
                  <a:srgbClr val="000000"/>
                </a:solidFill>
                <a:effectLst/>
                <a:uLnTx/>
                <a:uFillTx/>
                <a:latin typeface="Arial" charset="0"/>
                <a:ea typeface="ＭＳ Ｐゴシック" charset="-128"/>
                <a:cs typeface="+mn-cs"/>
              </a:rPr>
              <a:t>, 2008.</a:t>
            </a:r>
            <a:endPar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pic>
        <p:nvPicPr>
          <p:cNvPr id="156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5048250" cy="447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6096000" y="2895600"/>
            <a:ext cx="285432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How to design</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 system to handle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highly skewed </a:t>
            </a:r>
            <a:b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distribution?</a:t>
            </a:r>
          </a:p>
        </p:txBody>
      </p:sp>
    </p:spTree>
    <p:extLst>
      <p:ext uri="{BB962C8B-B14F-4D97-AF65-F5344CB8AC3E}">
        <p14:creationId xmlns:p14="http://schemas.microsoft.com/office/powerpoint/2010/main" val="3162406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1" name="Title 1"/>
          <p:cNvSpPr>
            <a:spLocks noGrp="1"/>
          </p:cNvSpPr>
          <p:nvPr>
            <p:ph type="title"/>
          </p:nvPr>
        </p:nvSpPr>
        <p:spPr/>
        <p:txBody>
          <a:bodyPr/>
          <a:lstStyle/>
          <a:p>
            <a:r>
              <a:rPr lang="en-US" sz="3200">
                <a:latin typeface="Comic Sans MS" charset="0"/>
              </a:rPr>
              <a:t>YouTube: Video Server Architecture</a:t>
            </a:r>
          </a:p>
        </p:txBody>
      </p:sp>
      <p:sp>
        <p:nvSpPr>
          <p:cNvPr id="158722" name="Content Placeholder 2"/>
          <p:cNvSpPr>
            <a:spLocks noGrp="1"/>
          </p:cNvSpPr>
          <p:nvPr>
            <p:ph idx="1"/>
          </p:nvPr>
        </p:nvSpPr>
        <p:spPr>
          <a:xfrm>
            <a:off x="533400" y="1447800"/>
            <a:ext cx="7772400" cy="4648200"/>
          </a:xfrm>
        </p:spPr>
        <p:txBody>
          <a:bodyPr/>
          <a:lstStyle/>
          <a:p>
            <a:pPr>
              <a:buFont typeface="Wingdings" charset="0"/>
              <a:buChar char="q"/>
            </a:pPr>
            <a:r>
              <a:rPr lang="en-US">
                <a:latin typeface="Comic Sans MS" charset="0"/>
              </a:rPr>
              <a:t>Tiered architecture</a:t>
            </a:r>
          </a:p>
          <a:p>
            <a:pPr lvl="1">
              <a:buFont typeface="Courier New" charset="0"/>
              <a:buChar char="o"/>
            </a:pPr>
            <a:r>
              <a:rPr lang="en-US">
                <a:latin typeface="Comic Sans MS" charset="0"/>
              </a:rPr>
              <a:t>CDN servers (for popular videos)</a:t>
            </a:r>
          </a:p>
          <a:p>
            <a:pPr lvl="2"/>
            <a:r>
              <a:rPr lang="en-US">
                <a:latin typeface="Comic Sans MS" charset="0"/>
              </a:rPr>
              <a:t>Low delay; mostly in-memory operation</a:t>
            </a:r>
          </a:p>
          <a:p>
            <a:pPr lvl="1">
              <a:buFont typeface="Courier New" charset="0"/>
              <a:buChar char="o"/>
            </a:pPr>
            <a:r>
              <a:rPr lang="en-US">
                <a:latin typeface="Comic Sans MS" charset="0"/>
              </a:rPr>
              <a:t>YouTube servers (not popular 1-20 per day)</a:t>
            </a:r>
          </a:p>
        </p:txBody>
      </p:sp>
      <p:sp>
        <p:nvSpPr>
          <p:cNvPr id="15872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E826EF56-8C30-C344-BE42-EF8FC5D1AEB5}"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78</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58724" name="Oval 4"/>
          <p:cNvSpPr>
            <a:spLocks noChangeArrowheads="1"/>
          </p:cNvSpPr>
          <p:nvPr/>
        </p:nvSpPr>
        <p:spPr bwMode="auto">
          <a:xfrm>
            <a:off x="4191000" y="4724400"/>
            <a:ext cx="1447800" cy="7620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Request</a:t>
            </a:r>
          </a:p>
        </p:txBody>
      </p:sp>
      <p:grpSp>
        <p:nvGrpSpPr>
          <p:cNvPr id="2" name="Group 17"/>
          <p:cNvGrpSpPr>
            <a:grpSpLocks/>
          </p:cNvGrpSpPr>
          <p:nvPr/>
        </p:nvGrpSpPr>
        <p:grpSpPr bwMode="auto">
          <a:xfrm>
            <a:off x="4724400" y="3124200"/>
            <a:ext cx="3505200" cy="1711325"/>
            <a:chOff x="4724400" y="3124200"/>
            <a:chExt cx="3505200" cy="1711792"/>
          </a:xfrm>
        </p:grpSpPr>
        <p:sp>
          <p:nvSpPr>
            <p:cNvPr id="158734" name="Oval 7"/>
            <p:cNvSpPr>
              <a:spLocks noChangeArrowheads="1"/>
            </p:cNvSpPr>
            <p:nvPr/>
          </p:nvSpPr>
          <p:spPr bwMode="auto">
            <a:xfrm>
              <a:off x="6781800" y="3124200"/>
              <a:ext cx="1447800" cy="762000"/>
            </a:xfrm>
            <a:prstGeom prst="ellipse">
              <a:avLst/>
            </a:prstGeom>
            <a:solidFill>
              <a:srgbClr val="FFC000"/>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CDN</a:t>
              </a:r>
            </a:p>
          </p:txBody>
        </p:sp>
        <p:cxnSp>
          <p:nvCxnSpPr>
            <p:cNvPr id="158735" name="Straight Arrow Connector 9"/>
            <p:cNvCxnSpPr>
              <a:cxnSpLocks noChangeShapeType="1"/>
              <a:stCxn id="158724" idx="7"/>
              <a:endCxn id="158734" idx="2"/>
            </p:cNvCxnSpPr>
            <p:nvPr/>
          </p:nvCxnSpPr>
          <p:spPr bwMode="auto">
            <a:xfrm rot="5400000" flipH="1" flipV="1">
              <a:off x="5438891" y="3493083"/>
              <a:ext cx="1330792" cy="1355026"/>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58736" name="Rectangle 10"/>
            <p:cNvSpPr>
              <a:spLocks noChangeArrowheads="1"/>
            </p:cNvSpPr>
            <p:nvPr/>
          </p:nvSpPr>
          <p:spPr bwMode="auto">
            <a:xfrm>
              <a:off x="4724400" y="3810000"/>
              <a:ext cx="15183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Most popular</a:t>
              </a:r>
            </a:p>
          </p:txBody>
        </p:sp>
      </p:grpSp>
      <p:grpSp>
        <p:nvGrpSpPr>
          <p:cNvPr id="3" name="Group 19"/>
          <p:cNvGrpSpPr>
            <a:grpSpLocks/>
          </p:cNvGrpSpPr>
          <p:nvPr/>
        </p:nvGrpSpPr>
        <p:grpSpPr bwMode="auto">
          <a:xfrm>
            <a:off x="5638800" y="4038600"/>
            <a:ext cx="2514600" cy="2590800"/>
            <a:chOff x="5638800" y="4038600"/>
            <a:chExt cx="2514600" cy="2590800"/>
          </a:xfrm>
        </p:grpSpPr>
        <p:sp>
          <p:nvSpPr>
            <p:cNvPr id="158728" name="Rectangle 11"/>
            <p:cNvSpPr>
              <a:spLocks noChangeArrowheads="1"/>
            </p:cNvSpPr>
            <p:nvPr/>
          </p:nvSpPr>
          <p:spPr bwMode="auto">
            <a:xfrm>
              <a:off x="5715000" y="5562600"/>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Others</a:t>
              </a:r>
            </a:p>
          </p:txBody>
        </p:sp>
        <p:grpSp>
          <p:nvGrpSpPr>
            <p:cNvPr id="158729" name="Group 16"/>
            <p:cNvGrpSpPr>
              <a:grpSpLocks/>
            </p:cNvGrpSpPr>
            <p:nvPr/>
          </p:nvGrpSpPr>
          <p:grpSpPr bwMode="auto">
            <a:xfrm>
              <a:off x="5638800" y="4038600"/>
              <a:ext cx="2514600" cy="2590800"/>
              <a:chOff x="5638800" y="4038600"/>
              <a:chExt cx="2514600" cy="2590800"/>
            </a:xfrm>
          </p:grpSpPr>
          <p:sp>
            <p:nvSpPr>
              <p:cNvPr id="158730" name="Oval 5"/>
              <p:cNvSpPr>
                <a:spLocks noChangeArrowheads="1"/>
              </p:cNvSpPr>
              <p:nvPr/>
            </p:nvSpPr>
            <p:spPr bwMode="auto">
              <a:xfrm>
                <a:off x="6705600" y="40386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1</a:t>
                </a:r>
              </a:p>
            </p:txBody>
          </p:sp>
          <p:sp>
            <p:nvSpPr>
              <p:cNvPr id="158731" name="Oval 6"/>
              <p:cNvSpPr>
                <a:spLocks noChangeArrowheads="1"/>
              </p:cNvSpPr>
              <p:nvPr/>
            </p:nvSpPr>
            <p:spPr bwMode="auto">
              <a:xfrm>
                <a:off x="6705600" y="5638800"/>
                <a:ext cx="1447800" cy="990600"/>
              </a:xfrm>
              <a:prstGeom prst="ellipse">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YouTube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rPr>
                  <a:t>Colo N</a:t>
                </a:r>
              </a:p>
            </p:txBody>
          </p:sp>
          <p:cxnSp>
            <p:nvCxnSpPr>
              <p:cNvPr id="158732" name="Straight Arrow Connector 13"/>
              <p:cNvCxnSpPr>
                <a:cxnSpLocks noChangeShapeType="1"/>
                <a:stCxn id="158724" idx="6"/>
                <a:endCxn id="158730" idx="2"/>
              </p:cNvCxnSpPr>
              <p:nvPr/>
            </p:nvCxnSpPr>
            <p:spPr bwMode="auto">
              <a:xfrm flipV="1">
                <a:off x="5638800" y="4533900"/>
                <a:ext cx="1066800" cy="57150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58733" name="Straight Arrow Connector 15"/>
              <p:cNvCxnSpPr>
                <a:cxnSpLocks noChangeShapeType="1"/>
                <a:stCxn id="158724" idx="6"/>
                <a:endCxn id="158731" idx="1"/>
              </p:cNvCxnSpPr>
              <p:nvPr/>
            </p:nvCxnSpPr>
            <p:spPr bwMode="auto">
              <a:xfrm>
                <a:off x="5638800" y="5105400"/>
                <a:ext cx="1278826" cy="678470"/>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grpSp>
      </p:grpSp>
      <p:sp>
        <p:nvSpPr>
          <p:cNvPr id="158727" name="Right Arrow 18"/>
          <p:cNvSpPr>
            <a:spLocks noChangeArrowheads="1"/>
          </p:cNvSpPr>
          <p:nvPr/>
        </p:nvSpPr>
        <p:spPr bwMode="auto">
          <a:xfrm>
            <a:off x="3429000" y="5029200"/>
            <a:ext cx="762000" cy="152400"/>
          </a:xfrm>
          <a:prstGeom prst="rightArrow">
            <a:avLst>
              <a:gd name="adj1" fmla="val 50000"/>
              <a:gd name="adj2"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spTree>
    <p:extLst>
      <p:ext uri="{BB962C8B-B14F-4D97-AF65-F5344CB8AC3E}">
        <p14:creationId xmlns:p14="http://schemas.microsoft.com/office/powerpoint/2010/main" val="362837707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69" name="Title 1"/>
          <p:cNvSpPr>
            <a:spLocks noGrp="1"/>
          </p:cNvSpPr>
          <p:nvPr>
            <p:ph type="title"/>
          </p:nvPr>
        </p:nvSpPr>
        <p:spPr>
          <a:xfrm>
            <a:off x="533400" y="304800"/>
            <a:ext cx="7772400" cy="990600"/>
          </a:xfrm>
        </p:spPr>
        <p:txBody>
          <a:bodyPr/>
          <a:lstStyle/>
          <a:p>
            <a:r>
              <a:rPr lang="en-US" sz="3600">
                <a:latin typeface="Comic Sans MS" charset="0"/>
              </a:rPr>
              <a:t>YouTube Redirection Architecture</a:t>
            </a:r>
          </a:p>
        </p:txBody>
      </p:sp>
      <p:sp>
        <p:nvSpPr>
          <p:cNvPr id="160770"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CA72A2A-B89C-9D41-9ECA-C09C588C1C9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79</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0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15200" cy="5189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p:cNvSpPr/>
          <p:nvPr/>
        </p:nvSpPr>
        <p:spPr bwMode="auto">
          <a:xfrm>
            <a:off x="1066800" y="1600200"/>
            <a:ext cx="2362200" cy="533400"/>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ＭＳ Ｐゴシック" charset="-128"/>
                <a:cs typeface="Arial" charset="0"/>
              </a:rPr>
              <a:t>YouTube servers</a:t>
            </a:r>
          </a:p>
        </p:txBody>
      </p:sp>
    </p:spTree>
    <p:extLst>
      <p:ext uri="{BB962C8B-B14F-4D97-AF65-F5344CB8AC3E}">
        <p14:creationId xmlns:p14="http://schemas.microsoft.com/office/powerpoint/2010/main" val="236621271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Line 2"/>
          <p:cNvSpPr>
            <a:spLocks noChangeShapeType="1"/>
          </p:cNvSpPr>
          <p:nvPr/>
        </p:nvSpPr>
        <p:spPr bwMode="auto">
          <a:xfrm>
            <a:off x="5132388" y="2279650"/>
            <a:ext cx="1306512" cy="1306513"/>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6" name="Line 3"/>
          <p:cNvSpPr>
            <a:spLocks noChangeShapeType="1"/>
          </p:cNvSpPr>
          <p:nvPr/>
        </p:nvSpPr>
        <p:spPr bwMode="auto">
          <a:xfrm flipH="1">
            <a:off x="6802438" y="2309813"/>
            <a:ext cx="1335087" cy="1335087"/>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7" name="Line 4"/>
          <p:cNvSpPr>
            <a:spLocks noChangeShapeType="1"/>
          </p:cNvSpPr>
          <p:nvPr/>
        </p:nvSpPr>
        <p:spPr bwMode="auto">
          <a:xfrm>
            <a:off x="6469063" y="4195763"/>
            <a:ext cx="623887" cy="1495425"/>
          </a:xfrm>
          <a:prstGeom prst="line">
            <a:avLst/>
          </a:prstGeom>
          <a:noFill/>
          <a:ln w="412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93188"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grpSp>
        <p:nvGrpSpPr>
          <p:cNvPr id="93189" name="Group 6"/>
          <p:cNvGrpSpPr>
            <a:grpSpLocks/>
          </p:cNvGrpSpPr>
          <p:nvPr/>
        </p:nvGrpSpPr>
        <p:grpSpPr bwMode="auto">
          <a:xfrm>
            <a:off x="4852988" y="2994025"/>
            <a:ext cx="3138487" cy="1776413"/>
            <a:chOff x="148" y="1636"/>
            <a:chExt cx="1589" cy="808"/>
          </a:xfrm>
        </p:grpSpPr>
        <p:sp>
          <p:nvSpPr>
            <p:cNvPr id="93203" name="Oval 7"/>
            <p:cNvSpPr>
              <a:spLocks noChangeArrowheads="1"/>
            </p:cNvSpPr>
            <p:nvPr/>
          </p:nvSpPr>
          <p:spPr bwMode="auto">
            <a:xfrm>
              <a:off x="285" y="1708"/>
              <a:ext cx="1361" cy="61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4" name="Oval 8"/>
            <p:cNvSpPr>
              <a:spLocks noChangeArrowheads="1"/>
            </p:cNvSpPr>
            <p:nvPr/>
          </p:nvSpPr>
          <p:spPr bwMode="auto">
            <a:xfrm>
              <a:off x="330" y="1708"/>
              <a:ext cx="312" cy="8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5" name="Oval 9"/>
            <p:cNvSpPr>
              <a:spLocks noChangeArrowheads="1"/>
            </p:cNvSpPr>
            <p:nvPr/>
          </p:nvSpPr>
          <p:spPr bwMode="auto">
            <a:xfrm>
              <a:off x="1152" y="1684"/>
              <a:ext cx="449" cy="160"/>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6" name="Oval 10"/>
            <p:cNvSpPr>
              <a:spLocks noChangeArrowheads="1"/>
            </p:cNvSpPr>
            <p:nvPr/>
          </p:nvSpPr>
          <p:spPr bwMode="auto">
            <a:xfrm>
              <a:off x="741" y="1636"/>
              <a:ext cx="540" cy="32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7" name="Oval 11"/>
            <p:cNvSpPr>
              <a:spLocks noChangeArrowheads="1"/>
            </p:cNvSpPr>
            <p:nvPr/>
          </p:nvSpPr>
          <p:spPr bwMode="auto">
            <a:xfrm>
              <a:off x="148" y="1780"/>
              <a:ext cx="996" cy="184"/>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8" name="Oval 12"/>
            <p:cNvSpPr>
              <a:spLocks noChangeArrowheads="1"/>
            </p:cNvSpPr>
            <p:nvPr/>
          </p:nvSpPr>
          <p:spPr bwMode="auto">
            <a:xfrm>
              <a:off x="650" y="2068"/>
              <a:ext cx="540"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09" name="Oval 13"/>
            <p:cNvSpPr>
              <a:spLocks noChangeArrowheads="1"/>
            </p:cNvSpPr>
            <p:nvPr/>
          </p:nvSpPr>
          <p:spPr bwMode="auto">
            <a:xfrm>
              <a:off x="1334" y="1804"/>
              <a:ext cx="403" cy="208"/>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0" name="Oval 14"/>
            <p:cNvSpPr>
              <a:spLocks noChangeArrowheads="1"/>
            </p:cNvSpPr>
            <p:nvPr/>
          </p:nvSpPr>
          <p:spPr bwMode="auto">
            <a:xfrm>
              <a:off x="239" y="1900"/>
              <a:ext cx="266" cy="37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1" name="Oval 15"/>
            <p:cNvSpPr>
              <a:spLocks noChangeArrowheads="1"/>
            </p:cNvSpPr>
            <p:nvPr/>
          </p:nvSpPr>
          <p:spPr bwMode="auto">
            <a:xfrm>
              <a:off x="1380" y="2092"/>
              <a:ext cx="266"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2" name="Oval 16"/>
            <p:cNvSpPr>
              <a:spLocks noChangeArrowheads="1"/>
            </p:cNvSpPr>
            <p:nvPr/>
          </p:nvSpPr>
          <p:spPr bwMode="auto">
            <a:xfrm>
              <a:off x="468" y="2188"/>
              <a:ext cx="265"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93213" name="Oval 17"/>
            <p:cNvSpPr>
              <a:spLocks noChangeArrowheads="1"/>
            </p:cNvSpPr>
            <p:nvPr/>
          </p:nvSpPr>
          <p:spPr bwMode="auto">
            <a:xfrm>
              <a:off x="1107" y="2188"/>
              <a:ext cx="402" cy="136"/>
            </a:xfrm>
            <a:prstGeom prst="ellipse">
              <a:avLst/>
            </a:prstGeom>
            <a:solidFill>
              <a:srgbClr val="969696"/>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grpSp>
      <p:sp>
        <p:nvSpPr>
          <p:cNvPr id="458770" name="Rectangle 18"/>
          <p:cNvSpPr>
            <a:spLocks noChangeArrowheads="1"/>
          </p:cNvSpPr>
          <p:nvPr/>
        </p:nvSpPr>
        <p:spPr bwMode="auto">
          <a:xfrm>
            <a:off x="5819775" y="3616325"/>
            <a:ext cx="1443038" cy="457200"/>
          </a:xfrm>
          <a:prstGeom prst="rect">
            <a:avLst/>
          </a:prstGeom>
          <a:noFill/>
          <a:ln w="25400">
            <a:noFill/>
            <a:miter lim="800000"/>
            <a:headEnd/>
            <a:tailEnd/>
          </a:ln>
          <a:effec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effectLst>
                  <a:outerShdw blurRad="38100" dist="38100" dir="2700000" algn="tl">
                    <a:srgbClr val="C0C0C0"/>
                  </a:outerShdw>
                </a:effectLst>
                <a:latin typeface="Comic Sans MS" charset="0"/>
              </a:rPr>
              <a:t>Internet</a:t>
            </a:r>
          </a:p>
        </p:txBody>
      </p:sp>
      <p:graphicFrame>
        <p:nvGraphicFramePr>
          <p:cNvPr id="93191" name="Object 2"/>
          <p:cNvGraphicFramePr>
            <a:graphicFrameLocks noChangeAspect="1"/>
          </p:cNvGraphicFramePr>
          <p:nvPr/>
        </p:nvGraphicFramePr>
        <p:xfrm>
          <a:off x="6700838" y="5232400"/>
          <a:ext cx="452437" cy="509588"/>
        </p:xfrm>
        <a:graphic>
          <a:graphicData uri="http://schemas.openxmlformats.org/presentationml/2006/ole">
            <mc:AlternateContent xmlns:mc="http://schemas.openxmlformats.org/markup-compatibility/2006">
              <mc:Choice xmlns:v="urn:schemas-microsoft-com:vml" Requires="v">
                <p:oleObj spid="_x0000_s4188" name="Clip" r:id="rId4" imgW="979179" imgH="1106008" progId="">
                  <p:embed/>
                </p:oleObj>
              </mc:Choice>
              <mc:Fallback>
                <p:oleObj name="Clip" r:id="rId4" imgW="979179" imgH="1106008" progId="">
                  <p:embed/>
                  <p:pic>
                    <p:nvPicPr>
                      <p:cNvPr id="9319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5232400"/>
                        <a:ext cx="4524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0"/>
          <p:cNvSpPr>
            <a:spLocks noChangeArrowheads="1"/>
          </p:cNvSpPr>
          <p:nvPr/>
        </p:nvSpPr>
        <p:spPr bwMode="auto">
          <a:xfrm>
            <a:off x="600075" y="3429000"/>
            <a:ext cx="3971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pPr>
            <a:r>
              <a:rPr lang="en-US" altLang="x-none">
                <a:solidFill>
                  <a:srgbClr val="660066"/>
                </a:solidFill>
                <a:latin typeface="Times New Roman" charset="0"/>
              </a:rPr>
              <a:t>- Global request routing: select a server site for each request</a:t>
            </a:r>
          </a:p>
          <a:p>
            <a:pPr>
              <a:spcBef>
                <a:spcPct val="50000"/>
              </a:spcBef>
            </a:pPr>
            <a:r>
              <a:rPr lang="en-US" altLang="x-none">
                <a:solidFill>
                  <a:srgbClr val="660066"/>
                </a:solidFill>
                <a:latin typeface="Times New Roman" charset="0"/>
              </a:rPr>
              <a:t>- Local request routing: select a specific server at the chosen site</a:t>
            </a:r>
          </a:p>
        </p:txBody>
      </p:sp>
      <p:graphicFrame>
        <p:nvGraphicFramePr>
          <p:cNvPr id="93193" name="Object 3"/>
          <p:cNvGraphicFramePr>
            <a:graphicFrameLocks noChangeAspect="1"/>
          </p:cNvGraphicFramePr>
          <p:nvPr/>
        </p:nvGraphicFramePr>
        <p:xfrm>
          <a:off x="4449763" y="1403350"/>
          <a:ext cx="981075" cy="1104900"/>
        </p:xfrm>
        <a:graphic>
          <a:graphicData uri="http://schemas.openxmlformats.org/presentationml/2006/ole">
            <mc:AlternateContent xmlns:mc="http://schemas.openxmlformats.org/markup-compatibility/2006">
              <mc:Choice xmlns:v="urn:schemas-microsoft-com:vml" Requires="v">
                <p:oleObj spid="_x0000_s4189" name="Clip" r:id="rId6" imgW="979179" imgH="1106008" progId="">
                  <p:embed/>
                </p:oleObj>
              </mc:Choice>
              <mc:Fallback>
                <p:oleObj name="Clip" r:id="rId6" imgW="979179" imgH="1106008" progId="">
                  <p:embed/>
                  <p:pic>
                    <p:nvPicPr>
                      <p:cNvPr id="9319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9763" y="14033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Object 4"/>
          <p:cNvGraphicFramePr>
            <a:graphicFrameLocks noChangeAspect="1"/>
          </p:cNvGraphicFramePr>
          <p:nvPr/>
        </p:nvGraphicFramePr>
        <p:xfrm>
          <a:off x="4602163" y="1555750"/>
          <a:ext cx="981075" cy="1104900"/>
        </p:xfrm>
        <a:graphic>
          <a:graphicData uri="http://schemas.openxmlformats.org/presentationml/2006/ole">
            <mc:AlternateContent xmlns:mc="http://schemas.openxmlformats.org/markup-compatibility/2006">
              <mc:Choice xmlns:v="urn:schemas-microsoft-com:vml" Requires="v">
                <p:oleObj spid="_x0000_s4190" name="Clip" r:id="rId7" imgW="979179" imgH="1106008" progId="">
                  <p:embed/>
                </p:oleObj>
              </mc:Choice>
              <mc:Fallback>
                <p:oleObj name="Clip" r:id="rId7" imgW="979179" imgH="1106008" progId="">
                  <p:embed/>
                  <p:pic>
                    <p:nvPicPr>
                      <p:cNvPr id="9319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163" y="15557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Object 5"/>
          <p:cNvGraphicFramePr>
            <a:graphicFrameLocks noChangeAspect="1"/>
          </p:cNvGraphicFramePr>
          <p:nvPr/>
        </p:nvGraphicFramePr>
        <p:xfrm>
          <a:off x="4754563" y="1708150"/>
          <a:ext cx="981075" cy="1104900"/>
        </p:xfrm>
        <a:graphic>
          <a:graphicData uri="http://schemas.openxmlformats.org/presentationml/2006/ole">
            <mc:AlternateContent xmlns:mc="http://schemas.openxmlformats.org/markup-compatibility/2006">
              <mc:Choice xmlns:v="urn:schemas-microsoft-com:vml" Requires="v">
                <p:oleObj spid="_x0000_s4191" name="Clip" r:id="rId8" imgW="979179" imgH="1106008" progId="">
                  <p:embed/>
                </p:oleObj>
              </mc:Choice>
              <mc:Fallback>
                <p:oleObj name="Clip" r:id="rId8" imgW="979179" imgH="1106008" progId="">
                  <p:embed/>
                  <p:pic>
                    <p:nvPicPr>
                      <p:cNvPr id="93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4563" y="1708150"/>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6" name="Object 6"/>
          <p:cNvGraphicFramePr>
            <a:graphicFrameLocks noChangeAspect="1"/>
          </p:cNvGraphicFramePr>
          <p:nvPr/>
        </p:nvGraphicFramePr>
        <p:xfrm>
          <a:off x="7497763" y="1533525"/>
          <a:ext cx="981075" cy="1104900"/>
        </p:xfrm>
        <a:graphic>
          <a:graphicData uri="http://schemas.openxmlformats.org/presentationml/2006/ole">
            <mc:AlternateContent xmlns:mc="http://schemas.openxmlformats.org/markup-compatibility/2006">
              <mc:Choice xmlns:v="urn:schemas-microsoft-com:vml" Requires="v">
                <p:oleObj spid="_x0000_s4192" name="Clip" r:id="rId9" imgW="979179" imgH="1106008" progId="">
                  <p:embed/>
                </p:oleObj>
              </mc:Choice>
              <mc:Fallback>
                <p:oleObj name="Clip" r:id="rId9" imgW="979179" imgH="1106008" progId="">
                  <p:embed/>
                  <p:pic>
                    <p:nvPicPr>
                      <p:cNvPr id="9319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7763" y="15335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7" name="Object 7"/>
          <p:cNvGraphicFramePr>
            <a:graphicFrameLocks noChangeAspect="1"/>
          </p:cNvGraphicFramePr>
          <p:nvPr/>
        </p:nvGraphicFramePr>
        <p:xfrm>
          <a:off x="7650163" y="1685925"/>
          <a:ext cx="981075" cy="1104900"/>
        </p:xfrm>
        <a:graphic>
          <a:graphicData uri="http://schemas.openxmlformats.org/presentationml/2006/ole">
            <mc:AlternateContent xmlns:mc="http://schemas.openxmlformats.org/markup-compatibility/2006">
              <mc:Choice xmlns:v="urn:schemas-microsoft-com:vml" Requires="v">
                <p:oleObj spid="_x0000_s4193" name="Clip" r:id="rId10" imgW="979179" imgH="1106008" progId="">
                  <p:embed/>
                </p:oleObj>
              </mc:Choice>
              <mc:Fallback>
                <p:oleObj name="Clip" r:id="rId10" imgW="979179" imgH="1106008" progId="">
                  <p:embed/>
                  <p:pic>
                    <p:nvPicPr>
                      <p:cNvPr id="9319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0163" y="16859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8" name="Object 8"/>
          <p:cNvGraphicFramePr>
            <a:graphicFrameLocks noChangeAspect="1"/>
          </p:cNvGraphicFramePr>
          <p:nvPr/>
        </p:nvGraphicFramePr>
        <p:xfrm>
          <a:off x="7802563" y="1838325"/>
          <a:ext cx="981075" cy="1104900"/>
        </p:xfrm>
        <a:graphic>
          <a:graphicData uri="http://schemas.openxmlformats.org/presentationml/2006/ole">
            <mc:AlternateContent xmlns:mc="http://schemas.openxmlformats.org/markup-compatibility/2006">
              <mc:Choice xmlns:v="urn:schemas-microsoft-com:vml" Requires="v">
                <p:oleObj spid="_x0000_s4194" name="Clip" r:id="rId11" imgW="979179" imgH="1106008" progId="">
                  <p:embed/>
                </p:oleObj>
              </mc:Choice>
              <mc:Fallback>
                <p:oleObj name="Clip" r:id="rId11" imgW="979179" imgH="1106008" progId="">
                  <p:embed/>
                  <p:pic>
                    <p:nvPicPr>
                      <p:cNvPr id="9319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2563" y="1838325"/>
                        <a:ext cx="9810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Rectangle 27"/>
          <p:cNvSpPr>
            <a:spLocks noChangeArrowheads="1"/>
          </p:cNvSpPr>
          <p:nvPr/>
        </p:nvSpPr>
        <p:spPr bwMode="auto">
          <a:xfrm>
            <a:off x="7248525" y="5249863"/>
            <a:ext cx="101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Client</a:t>
            </a:r>
          </a:p>
        </p:txBody>
      </p:sp>
      <p:sp>
        <p:nvSpPr>
          <p:cNvPr id="93200" name="Rectangle 28"/>
          <p:cNvSpPr>
            <a:spLocks noChangeArrowheads="1"/>
          </p:cNvSpPr>
          <p:nvPr/>
        </p:nvSpPr>
        <p:spPr bwMode="auto">
          <a:xfrm>
            <a:off x="3284538" y="1665288"/>
            <a:ext cx="1147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A</a:t>
            </a:r>
          </a:p>
        </p:txBody>
      </p:sp>
      <p:sp>
        <p:nvSpPr>
          <p:cNvPr id="93201" name="Rectangle 29"/>
          <p:cNvSpPr>
            <a:spLocks noChangeArrowheads="1"/>
          </p:cNvSpPr>
          <p:nvPr/>
        </p:nvSpPr>
        <p:spPr bwMode="auto">
          <a:xfrm>
            <a:off x="6367463" y="1831975"/>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b="1">
                <a:latin typeface="Comic Sans MS" charset="0"/>
              </a:rPr>
              <a:t>Site B</a:t>
            </a:r>
          </a:p>
        </p:txBody>
      </p:sp>
      <p:sp>
        <p:nvSpPr>
          <p:cNvPr id="93202" name="Rectangle 30"/>
          <p:cNvSpPr>
            <a:spLocks noChangeArrowheads="1"/>
          </p:cNvSpPr>
          <p:nvPr/>
        </p:nvSpPr>
        <p:spPr bwMode="auto">
          <a:xfrm>
            <a:off x="6365875" y="3213100"/>
            <a:ext cx="35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x-none" b="1">
                <a:latin typeface="Comic Sans MS" charset="0"/>
              </a:rPr>
              <a:t>?</a:t>
            </a:r>
          </a:p>
        </p:txBody>
      </p:sp>
      <p:sp>
        <p:nvSpPr>
          <p:cNvPr id="2" name="Slide Number Placeholder 1">
            <a:extLst>
              <a:ext uri="{FF2B5EF4-FFF2-40B4-BE49-F238E27FC236}">
                <a16:creationId xmlns:a16="http://schemas.microsoft.com/office/drawing/2014/main" id="{A7A0162A-C302-0849-B39B-1E3944134F62}"/>
              </a:ext>
            </a:extLst>
          </p:cNvPr>
          <p:cNvSpPr>
            <a:spLocks noGrp="1"/>
          </p:cNvSpPr>
          <p:nvPr>
            <p:ph type="sldNum" sz="quarter" idx="12"/>
          </p:nvPr>
        </p:nvSpPr>
        <p:spPr/>
        <p:txBody>
          <a:bodyPr/>
          <a:lstStyle/>
          <a:p>
            <a:fld id="{73938B40-F02D-614F-8C35-BB1692F75E24}" type="slidenum">
              <a:rPr lang="en-US" altLang="x-none" smtClean="0"/>
              <a:pPr/>
              <a:t>8</a:t>
            </a:fld>
            <a:endParaRPr lang="en-US" altLang="x-none"/>
          </a:p>
        </p:txBody>
      </p:sp>
    </p:spTree>
    <p:extLst>
      <p:ext uri="{BB962C8B-B14F-4D97-AF65-F5344CB8AC3E}">
        <p14:creationId xmlns:p14="http://schemas.microsoft.com/office/powerpoint/2010/main" val="4202323441"/>
      </p:ext>
    </p:extLst>
  </p:cSld>
  <p:clrMapOvr>
    <a:masterClrMapping/>
  </p:clrMapOvr>
  <p:transition advClick="0"/>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7" name="Title 1"/>
          <p:cNvSpPr>
            <a:spLocks noGrp="1"/>
          </p:cNvSpPr>
          <p:nvPr>
            <p:ph type="title"/>
          </p:nvPr>
        </p:nvSpPr>
        <p:spPr>
          <a:xfrm>
            <a:off x="533400" y="76200"/>
            <a:ext cx="7772400" cy="1143000"/>
          </a:xfrm>
        </p:spPr>
        <p:txBody>
          <a:bodyPr/>
          <a:lstStyle/>
          <a:p>
            <a:r>
              <a:rPr lang="en-US">
                <a:latin typeface="Comic Sans MS" charset="0"/>
              </a:rPr>
              <a:t>YouTube Video Servers</a:t>
            </a:r>
          </a:p>
        </p:txBody>
      </p:sp>
      <p:sp>
        <p:nvSpPr>
          <p:cNvPr id="162818" name="Content Placeholder 2"/>
          <p:cNvSpPr>
            <a:spLocks noGrp="1"/>
          </p:cNvSpPr>
          <p:nvPr>
            <p:ph idx="1"/>
          </p:nvPr>
        </p:nvSpPr>
        <p:spPr/>
        <p:txBody>
          <a:bodyPr/>
          <a:lstStyle/>
          <a:p>
            <a:pPr marL="342900" lvl="1" indent="-342900">
              <a:buSzPct val="85000"/>
              <a:buFont typeface="Wingdings" charset="0"/>
              <a:buChar char="q"/>
            </a:pPr>
            <a:r>
              <a:rPr lang="en-US" sz="2800">
                <a:latin typeface="Comic Sans MS" charset="0"/>
              </a:rPr>
              <a:t>Each video hosted by a mini-cluster consisting of multiple machines</a:t>
            </a:r>
          </a:p>
          <a:p>
            <a:pPr marL="342900" lvl="1" indent="-342900">
              <a:buSzPct val="85000"/>
              <a:buFont typeface="Wingdings" charset="0"/>
              <a:buChar char="q"/>
            </a:pPr>
            <a:r>
              <a:rPr lang="en-US" sz="2800">
                <a:latin typeface="Comic Sans MS" charset="0"/>
              </a:rPr>
              <a:t>Video servers use the lighttpd web server for video transmission:</a:t>
            </a:r>
          </a:p>
          <a:p>
            <a:pPr marL="742950" lvl="2" indent="-342900">
              <a:buSzPct val="85000"/>
              <a:buFont typeface="Wingdings" charset="0"/>
              <a:buChar char="q"/>
            </a:pPr>
            <a:r>
              <a:rPr lang="en-US">
                <a:latin typeface="Comic Sans MS" charset="0"/>
              </a:rPr>
              <a:t>Apache had too much overhead (used in the first few months and then dropped)</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Async io: uses epoll to wait on multiple fds</a:t>
            </a:r>
            <a:br>
              <a:rPr lang="en-US">
                <a:latin typeface="Comic Sans MS" charset="0"/>
              </a:rPr>
            </a:br>
            <a:endParaRPr lang="en-US">
              <a:latin typeface="Comic Sans MS" charset="0"/>
            </a:endParaRPr>
          </a:p>
          <a:p>
            <a:pPr marL="742950" lvl="2" indent="-342900">
              <a:buSzPct val="85000"/>
              <a:buFont typeface="Wingdings" charset="0"/>
              <a:buChar char="q"/>
            </a:pPr>
            <a:r>
              <a:rPr lang="en-US">
                <a:latin typeface="Comic Sans MS" charset="0"/>
              </a:rPr>
              <a:t>Switched from single process to multiple process configuration to handle more connections</a:t>
            </a:r>
          </a:p>
        </p:txBody>
      </p:sp>
      <p:sp>
        <p:nvSpPr>
          <p:cNvPr id="16281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30A9390-A618-5347-AC28-9DEEF069A340}"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80</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996732444"/>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atin typeface="Comic Sans MS" charset="0"/>
              </a:rPr>
              <a:t>Thumbnail Servers</a:t>
            </a:r>
          </a:p>
        </p:txBody>
      </p:sp>
      <p:sp>
        <p:nvSpPr>
          <p:cNvPr id="164866" name="Content Placeholder 2"/>
          <p:cNvSpPr>
            <a:spLocks noGrp="1"/>
          </p:cNvSpPr>
          <p:nvPr>
            <p:ph idx="1"/>
          </p:nvPr>
        </p:nvSpPr>
        <p:spPr/>
        <p:txBody>
          <a:bodyPr/>
          <a:lstStyle/>
          <a:p>
            <a:pPr>
              <a:buFont typeface="Wingdings" charset="0"/>
              <a:buChar char="q"/>
            </a:pPr>
            <a:r>
              <a:rPr lang="en-US">
                <a:latin typeface="Comic Sans MS" charset="0"/>
              </a:rPr>
              <a:t>Thumbnails are served by a few machines</a:t>
            </a:r>
          </a:p>
          <a:p>
            <a:pPr>
              <a:buFont typeface="Wingdings" charset="0"/>
              <a:buChar char="q"/>
            </a:pPr>
            <a:r>
              <a:rPr lang="en-US">
                <a:latin typeface="Comic Sans MS" charset="0"/>
              </a:rPr>
              <a:t>Problems running thumbnail servers</a:t>
            </a:r>
          </a:p>
          <a:p>
            <a:pPr lvl="1">
              <a:buFont typeface="Courier New" charset="0"/>
              <a:buChar char="o"/>
            </a:pPr>
            <a:r>
              <a:rPr lang="en-US">
                <a:latin typeface="Comic Sans MS" charset="0"/>
              </a:rPr>
              <a:t>A high number of requests/sec as web pages can display 60 thumbnails on page</a:t>
            </a:r>
          </a:p>
          <a:p>
            <a:pPr lvl="1">
              <a:buFont typeface="Courier New" charset="0"/>
              <a:buChar char="o"/>
            </a:pPr>
            <a:r>
              <a:rPr lang="en-US">
                <a:latin typeface="Comic Sans MS" charset="0"/>
              </a:rPr>
              <a:t>Serving a lot of small objects implies</a:t>
            </a:r>
          </a:p>
          <a:p>
            <a:pPr lvl="2"/>
            <a:r>
              <a:rPr lang="en-US">
                <a:latin typeface="Comic Sans MS" charset="0"/>
              </a:rPr>
              <a:t>lots of disk seeks and problems with file systems inode and page caches</a:t>
            </a:r>
          </a:p>
          <a:p>
            <a:pPr lvl="2"/>
            <a:r>
              <a:rPr lang="en-US">
                <a:latin typeface="Comic Sans MS" charset="0"/>
              </a:rPr>
              <a:t>may ran into per directory file limit</a:t>
            </a:r>
            <a:br>
              <a:rPr lang="en-US">
                <a:latin typeface="Comic Sans MS" charset="0"/>
              </a:rPr>
            </a:br>
            <a:endParaRPr lang="en-US">
              <a:latin typeface="Comic Sans MS" charset="0"/>
            </a:endParaRPr>
          </a:p>
          <a:p>
            <a:pPr lvl="2"/>
            <a:r>
              <a:rPr lang="en-US">
                <a:latin typeface="Comic Sans MS" charset="0"/>
              </a:rPr>
              <a:t>Solution: storage switched to Google BigTable</a:t>
            </a:r>
          </a:p>
        </p:txBody>
      </p:sp>
      <p:sp>
        <p:nvSpPr>
          <p:cNvPr id="16486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DAFED80-A542-C348-B6A8-E210974EEDA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81</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371848605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3" name="Title 1"/>
          <p:cNvSpPr>
            <a:spLocks noGrp="1"/>
          </p:cNvSpPr>
          <p:nvPr>
            <p:ph type="title"/>
          </p:nvPr>
        </p:nvSpPr>
        <p:spPr>
          <a:xfrm>
            <a:off x="533400" y="76200"/>
            <a:ext cx="7772400" cy="1143000"/>
          </a:xfrm>
        </p:spPr>
        <p:txBody>
          <a:bodyPr/>
          <a:lstStyle/>
          <a:p>
            <a:r>
              <a:rPr lang="en-US">
                <a:latin typeface="Comic Sans MS" charset="0"/>
              </a:rPr>
              <a:t>Thumbnail Server Software Architecture</a:t>
            </a:r>
          </a:p>
        </p:txBody>
      </p:sp>
      <p:sp>
        <p:nvSpPr>
          <p:cNvPr id="51203" name="Content Placeholder 2"/>
          <p:cNvSpPr>
            <a:spLocks noGrp="1"/>
          </p:cNvSpPr>
          <p:nvPr>
            <p:ph idx="1"/>
          </p:nvPr>
        </p:nvSpPr>
        <p:spPr>
          <a:xfrm>
            <a:off x="533400" y="1447800"/>
            <a:ext cx="7772400" cy="4953000"/>
          </a:xfrm>
        </p:spPr>
        <p:txBody>
          <a:bodyPr/>
          <a:lstStyle/>
          <a:p>
            <a:pPr>
              <a:buFont typeface="Wingdings" charset="0"/>
              <a:buChar char="q"/>
            </a:pPr>
            <a:r>
              <a:rPr lang="en-US">
                <a:latin typeface="Comic Sans MS" charset="0"/>
              </a:rPr>
              <a:t>Design 1: Squid in front of Apache </a:t>
            </a:r>
          </a:p>
          <a:p>
            <a:pPr lvl="1">
              <a:buFont typeface="Courier New" charset="0"/>
              <a:buChar char="o"/>
            </a:pPr>
            <a:r>
              <a:rPr lang="en-US" sz="1800">
                <a:latin typeface="Comic Sans MS" charset="0"/>
              </a:rPr>
              <a:t>Problems</a:t>
            </a:r>
          </a:p>
          <a:p>
            <a:pPr lvl="2"/>
            <a:r>
              <a:rPr lang="en-US" sz="1800">
                <a:latin typeface="Comic Sans MS" charset="0"/>
              </a:rPr>
              <a:t>Squid worked for a while, but as load increased performance eventually decreased: Went from 300 requests/second to 20</a:t>
            </a:r>
          </a:p>
          <a:p>
            <a:pPr lvl="2"/>
            <a:r>
              <a:rPr lang="en-US" sz="1800">
                <a:latin typeface="Comic Sans MS" charset="0"/>
              </a:rPr>
              <a:t>under high loads Apache performed badly, changed to lighttpd</a:t>
            </a:r>
          </a:p>
          <a:p>
            <a:pPr>
              <a:buFont typeface="Wingdings" charset="0"/>
              <a:buChar char="q"/>
            </a:pPr>
            <a:r>
              <a:rPr lang="en-US">
                <a:latin typeface="Comic Sans MS" charset="0"/>
              </a:rPr>
              <a:t>Design 2: lighttpd default: By default lighttpd uses a single thread</a:t>
            </a:r>
          </a:p>
          <a:p>
            <a:pPr lvl="1">
              <a:buFont typeface="Courier New" charset="0"/>
              <a:buChar char="o"/>
            </a:pPr>
            <a:r>
              <a:rPr lang="en-US" sz="1800">
                <a:latin typeface="Comic Sans MS" charset="0"/>
              </a:rPr>
              <a:t>Problem: often stalled due to I/O</a:t>
            </a:r>
          </a:p>
          <a:p>
            <a:pPr>
              <a:buFont typeface="Wingdings" charset="0"/>
              <a:buChar char="q"/>
            </a:pPr>
            <a:r>
              <a:rPr lang="en-US">
                <a:latin typeface="Comic Sans MS" charset="0"/>
              </a:rPr>
              <a:t>Design 3: switched to multiple processes contending on shared accept</a:t>
            </a:r>
          </a:p>
          <a:p>
            <a:pPr lvl="1">
              <a:buFont typeface="Courier New" charset="0"/>
              <a:buChar char="o"/>
            </a:pPr>
            <a:r>
              <a:rPr lang="en-US" sz="2200">
                <a:latin typeface="Comic Sans MS" charset="0"/>
              </a:rPr>
              <a:t>Problems: high contention overhead/individual caches</a:t>
            </a:r>
          </a:p>
        </p:txBody>
      </p:sp>
      <p:sp>
        <p:nvSpPr>
          <p:cNvPr id="16691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425664D-79C7-D047-A6F6-546BDF2F63B1}"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82</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283046531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sz="3600">
                <a:latin typeface="Comic Sans MS" charset="0"/>
              </a:rPr>
              <a:t>Thumbnails Server: lighttpd/aio</a:t>
            </a:r>
          </a:p>
        </p:txBody>
      </p:sp>
      <p:sp>
        <p:nvSpPr>
          <p:cNvPr id="168962"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BAC3D22-D867-6048-BCF3-877F9FD17EB3}"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83</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68963" name="Picture 2"/>
          <p:cNvPicPr>
            <a:picLocks noChangeAspect="1" noChangeArrowheads="1"/>
          </p:cNvPicPr>
          <p:nvPr/>
        </p:nvPicPr>
        <p:blipFill>
          <a:blip r:embed="rId3">
            <a:extLst>
              <a:ext uri="{28A0092B-C50C-407E-A947-70E740481C1C}">
                <a14:useLocalDpi xmlns:a14="http://schemas.microsoft.com/office/drawing/2010/main" val="0"/>
              </a:ext>
            </a:extLst>
          </a:blip>
          <a:srcRect l="14063" t="31711" r="47266" b="26566"/>
          <a:stretch>
            <a:fillRect/>
          </a:stretch>
        </p:blipFill>
        <p:spPr bwMode="auto">
          <a:xfrm>
            <a:off x="990600" y="1524000"/>
            <a:ext cx="6781800" cy="5137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4423376"/>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p:cNvSpPr>
            <a:spLocks noGrp="1"/>
          </p:cNvSpPr>
          <p:nvPr>
            <p:ph type="title"/>
          </p:nvPr>
        </p:nvSpPr>
        <p:spPr/>
        <p:txBody>
          <a:bodyPr/>
          <a:lstStyle/>
          <a:p>
            <a:r>
              <a:rPr lang="en-US" sz="3600" dirty="0">
                <a:latin typeface="Comic Sans MS" charset="0"/>
              </a:rPr>
              <a:t>Example Server Systems</a:t>
            </a:r>
          </a:p>
        </p:txBody>
      </p:sp>
      <p:sp>
        <p:nvSpPr>
          <p:cNvPr id="175106" name="Slide Number Placeholder 3"/>
          <p:cNvSpPr>
            <a:spLocks noGrp="1"/>
          </p:cNvSpPr>
          <p:nvPr>
            <p:ph type="sldNum" sz="quarter" idx="11"/>
          </p:nvPr>
        </p:nvSpPr>
        <p:spPr>
          <a:xfrm>
            <a:off x="5111750" y="6324600"/>
            <a:ext cx="3956050" cy="455613"/>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2AE8E732-657F-7D4D-95DD-7D089033804E}"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84</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pic>
        <p:nvPicPr>
          <p:cNvPr id="175107" name="Picture 1"/>
          <p:cNvPicPr>
            <a:picLocks noChangeAspect="1"/>
          </p:cNvPicPr>
          <p:nvPr/>
        </p:nvPicPr>
        <p:blipFill>
          <a:blip r:embed="rId3">
            <a:extLst>
              <a:ext uri="{28A0092B-C50C-407E-A947-70E740481C1C}">
                <a14:useLocalDpi xmlns:a14="http://schemas.microsoft.com/office/drawing/2010/main" val="0"/>
              </a:ext>
            </a:extLst>
          </a:blip>
          <a:srcRect t="13426"/>
          <a:stretch>
            <a:fillRect/>
          </a:stretch>
        </p:blipFill>
        <p:spPr bwMode="auto">
          <a:xfrm>
            <a:off x="217488" y="2752725"/>
            <a:ext cx="2751137"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743200"/>
            <a:ext cx="2808288" cy="2447925"/>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pic>
        <p:nvPicPr>
          <p:cNvPr id="175109"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1088" y="2752725"/>
            <a:ext cx="2819400" cy="2438400"/>
          </a:xfrm>
          <a:prstGeom prst="rect">
            <a:avLst/>
          </a:prstGeom>
          <a:noFill/>
          <a:ln w="9525">
            <a:solidFill>
              <a:srgbClr val="660066"/>
            </a:solidFill>
            <a:miter lim="800000"/>
            <a:headEnd/>
            <a:tailEnd/>
          </a:ln>
          <a:extLst>
            <a:ext uri="{909E8E84-426E-40dd-AFC4-6F175D3DCCD1}">
              <a14:hiddenFill xmlns="" xmlns:a14="http://schemas.microsoft.com/office/drawing/2010/main">
                <a:solidFill>
                  <a:srgbClr val="FFFFFF"/>
                </a:solidFill>
              </a14:hiddenFill>
            </a:ext>
          </a:extLst>
        </p:spPr>
      </p:pic>
      <p:sp>
        <p:nvSpPr>
          <p:cNvPr id="175110" name="Rectangle 4"/>
          <p:cNvSpPr>
            <a:spLocks noChangeArrowheads="1"/>
          </p:cNvSpPr>
          <p:nvPr/>
        </p:nvSpPr>
        <p:spPr bwMode="auto">
          <a:xfrm>
            <a:off x="304800" y="6248400"/>
            <a:ext cx="8229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128"/>
                <a:cs typeface="+mn-cs"/>
              </a:rPr>
              <a:t>http://eeweb.poly.edu/faculty/yongliu/docs/imc12.pdf</a:t>
            </a:r>
          </a:p>
        </p:txBody>
      </p:sp>
    </p:spTree>
    <p:extLst>
      <p:ext uri="{BB962C8B-B14F-4D97-AF65-F5344CB8AC3E}">
        <p14:creationId xmlns:p14="http://schemas.microsoft.com/office/powerpoint/2010/main" val="1861592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2"/>
          <p:cNvSpPr/>
          <p:nvPr/>
        </p:nvSpPr>
        <p:spPr bwMode="auto">
          <a:xfrm>
            <a:off x="4114800" y="2209800"/>
            <a:ext cx="1600200" cy="1066800"/>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ＭＳ Ｐゴシック" charset="-128"/>
              <a:cs typeface="+mn-cs"/>
            </a:endParaRPr>
          </a:p>
        </p:txBody>
      </p:sp>
      <p:sp>
        <p:nvSpPr>
          <p:cNvPr id="173058" name="Title 1"/>
          <p:cNvSpPr>
            <a:spLocks noGrp="1"/>
          </p:cNvSpPr>
          <p:nvPr>
            <p:ph type="title"/>
          </p:nvPr>
        </p:nvSpPr>
        <p:spPr>
          <a:xfrm>
            <a:off x="533400" y="304800"/>
            <a:ext cx="8305800" cy="865188"/>
          </a:xfrm>
        </p:spPr>
        <p:txBody>
          <a:bodyPr/>
          <a:lstStyle/>
          <a:p>
            <a:r>
              <a:rPr lang="en-US" sz="3200">
                <a:latin typeface="Comic Sans MS" charset="0"/>
              </a:rPr>
              <a:t>Scalability of Server-Only Approaches</a:t>
            </a:r>
          </a:p>
        </p:txBody>
      </p:sp>
      <p:sp>
        <p:nvSpPr>
          <p:cNvPr id="17305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8940A993-1CF5-CD43-8252-D854B5F60B43}"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r" defTabSz="912813" rtl="0" eaLnBrk="1" fontAlgn="base" latinLnBrk="0" hangingPunct="1">
                <a:lnSpc>
                  <a:spcPct val="100000"/>
                </a:lnSpc>
                <a:spcBef>
                  <a:spcPct val="0"/>
                </a:spcBef>
                <a:spcAft>
                  <a:spcPct val="0"/>
                </a:spcAft>
                <a:buClrTx/>
                <a:buSzTx/>
                <a:buFontTx/>
                <a:buNone/>
                <a:tabLst/>
                <a:defRPr/>
              </a:pPr>
              <a:t>85</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grpSp>
        <p:nvGrpSpPr>
          <p:cNvPr id="173060" name="Group 4"/>
          <p:cNvGrpSpPr>
            <a:grpSpLocks/>
          </p:cNvGrpSpPr>
          <p:nvPr/>
        </p:nvGrpSpPr>
        <p:grpSpPr bwMode="auto">
          <a:xfrm>
            <a:off x="2133600" y="2286000"/>
            <a:ext cx="5135563" cy="3733800"/>
            <a:chOff x="298" y="721"/>
            <a:chExt cx="3235" cy="2352"/>
          </a:xfrm>
        </p:grpSpPr>
        <p:sp>
          <p:nvSpPr>
            <p:cNvPr id="173071" name="Rectangle 5"/>
            <p:cNvSpPr>
              <a:spLocks noChangeArrowheads="1"/>
            </p:cNvSpPr>
            <p:nvPr/>
          </p:nvSpPr>
          <p:spPr bwMode="auto">
            <a:xfrm>
              <a:off x="1876" y="961"/>
              <a:ext cx="198" cy="18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2"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3"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4"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5"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6" name="Line 11"/>
            <p:cNvSpPr>
              <a:spLocks noChangeShapeType="1"/>
            </p:cNvSpPr>
            <p:nvPr/>
          </p:nvSpPr>
          <p:spPr bwMode="auto">
            <a:xfrm flipH="1">
              <a:off x="1746" y="1148"/>
              <a:ext cx="206" cy="46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7" name="Line 13"/>
            <p:cNvSpPr>
              <a:spLocks noChangeShapeType="1"/>
            </p:cNvSpPr>
            <p:nvPr/>
          </p:nvSpPr>
          <p:spPr bwMode="auto">
            <a:xfrm flipH="1">
              <a:off x="1232" y="1609"/>
              <a:ext cx="511" cy="78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8" name="Line 14"/>
            <p:cNvSpPr>
              <a:spLocks noChangeShapeType="1"/>
            </p:cNvSpPr>
            <p:nvPr/>
          </p:nvSpPr>
          <p:spPr bwMode="auto">
            <a:xfrm flipH="1">
              <a:off x="1554" y="1620"/>
              <a:ext cx="200" cy="95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79" name="Line 15"/>
            <p:cNvSpPr>
              <a:spLocks noChangeShapeType="1"/>
            </p:cNvSpPr>
            <p:nvPr/>
          </p:nvSpPr>
          <p:spPr bwMode="auto">
            <a:xfrm>
              <a:off x="1743" y="1620"/>
              <a:ext cx="632" cy="62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0" name="Text Box 16"/>
            <p:cNvSpPr txBox="1">
              <a:spLocks noChangeArrowheads="1"/>
            </p:cNvSpPr>
            <p:nvPr/>
          </p:nvSpPr>
          <p:spPr bwMode="auto">
            <a:xfrm>
              <a:off x="2602" y="721"/>
              <a:ext cx="931"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edge. servers</a:t>
              </a:r>
            </a:p>
          </p:txBody>
        </p:sp>
        <p:sp>
          <p:nvSpPr>
            <p:cNvPr id="173081" name="Text Box 17"/>
            <p:cNvSpPr txBox="1">
              <a:spLocks noChangeArrowheads="1"/>
            </p:cNvSpPr>
            <p:nvPr/>
          </p:nvSpPr>
          <p:spPr bwMode="auto">
            <a:xfrm>
              <a:off x="1786" y="129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24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3082" name="Text Box 18"/>
            <p:cNvSpPr txBox="1">
              <a:spLocks noChangeArrowheads="1"/>
            </p:cNvSpPr>
            <p:nvPr/>
          </p:nvSpPr>
          <p:spPr bwMode="auto">
            <a:xfrm>
              <a:off x="298" y="184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3083" name="Text Box 19"/>
            <p:cNvSpPr txBox="1">
              <a:spLocks noChangeArrowheads="1"/>
            </p:cNvSpPr>
            <p:nvPr/>
          </p:nvSpPr>
          <p:spPr bwMode="auto">
            <a:xfrm>
              <a:off x="415" y="2432"/>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3084" name="Text Box 20"/>
            <p:cNvSpPr txBox="1">
              <a:spLocks noChangeArrowheads="1"/>
            </p:cNvSpPr>
            <p:nvPr/>
          </p:nvSpPr>
          <p:spPr bwMode="auto">
            <a:xfrm>
              <a:off x="1020" y="2840"/>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3085" name="Text Box 21"/>
            <p:cNvSpPr txBox="1">
              <a:spLocks noChangeArrowheads="1"/>
            </p:cNvSpPr>
            <p:nvPr/>
          </p:nvSpPr>
          <p:spPr bwMode="auto">
            <a:xfrm>
              <a:off x="2426" y="2523"/>
              <a:ext cx="635"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308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8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73061" name="Line 13"/>
          <p:cNvSpPr>
            <a:spLocks noChangeShapeType="1"/>
          </p:cNvSpPr>
          <p:nvPr/>
        </p:nvSpPr>
        <p:spPr bwMode="auto">
          <a:xfrm flipH="1">
            <a:off x="3255963" y="3695700"/>
            <a:ext cx="1189037" cy="83343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2" name="Rectangle 5"/>
          <p:cNvSpPr>
            <a:spLocks noChangeArrowheads="1"/>
          </p:cNvSpPr>
          <p:nvPr/>
        </p:nvSpPr>
        <p:spPr bwMode="auto">
          <a:xfrm>
            <a:off x="3024188" y="2392363"/>
            <a:ext cx="431800" cy="43180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3063" name="Text Box 16"/>
          <p:cNvSpPr txBox="1">
            <a:spLocks noChangeArrowheads="1"/>
          </p:cNvSpPr>
          <p:nvPr/>
        </p:nvSpPr>
        <p:spPr bwMode="auto">
          <a:xfrm>
            <a:off x="2665413" y="1952625"/>
            <a:ext cx="1223962"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DNS</a:t>
            </a:r>
          </a:p>
        </p:txBody>
      </p:sp>
      <p:cxnSp>
        <p:nvCxnSpPr>
          <p:cNvPr id="173064" name="Straight Connector 31"/>
          <p:cNvCxnSpPr>
            <a:cxnSpLocks noChangeShapeType="1"/>
            <a:stCxn id="173062" idx="2"/>
            <a:endCxn id="173072" idx="0"/>
          </p:cNvCxnSpPr>
          <p:nvPr/>
        </p:nvCxnSpPr>
        <p:spPr bwMode="auto">
          <a:xfrm rot="5400000">
            <a:off x="2351088" y="3536950"/>
            <a:ext cx="1601787" cy="176213"/>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5" name="Straight Connector 34"/>
          <p:cNvCxnSpPr>
            <a:cxnSpLocks noChangeShapeType="1"/>
            <a:stCxn id="173062" idx="2"/>
            <a:endCxn id="173073" idx="0"/>
          </p:cNvCxnSpPr>
          <p:nvPr/>
        </p:nvCxnSpPr>
        <p:spPr bwMode="auto">
          <a:xfrm rot="16200000" flipH="1">
            <a:off x="2314576" y="3749675"/>
            <a:ext cx="2106612" cy="255587"/>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6" name="Straight Connector 35"/>
          <p:cNvCxnSpPr>
            <a:cxnSpLocks noChangeShapeType="1"/>
            <a:endCxn id="173075" idx="0"/>
          </p:cNvCxnSpPr>
          <p:nvPr/>
        </p:nvCxnSpPr>
        <p:spPr bwMode="auto">
          <a:xfrm>
            <a:off x="3435350" y="2768600"/>
            <a:ext cx="2149475" cy="1873250"/>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cxnSp>
        <p:nvCxnSpPr>
          <p:cNvPr id="173067" name="Straight Connector 38"/>
          <p:cNvCxnSpPr>
            <a:cxnSpLocks noChangeShapeType="1"/>
            <a:endCxn id="173078" idx="1"/>
          </p:cNvCxnSpPr>
          <p:nvPr/>
        </p:nvCxnSpPr>
        <p:spPr bwMode="auto">
          <a:xfrm rot="16200000" flipH="1">
            <a:off x="2534444" y="3629819"/>
            <a:ext cx="2425700" cy="760412"/>
          </a:xfrm>
          <a:prstGeom prst="line">
            <a:avLst/>
          </a:prstGeom>
          <a:noFill/>
          <a:ln w="3175">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cxnSp>
      <p:sp>
        <p:nvSpPr>
          <p:cNvPr id="173068" name="Isosceles Triangle 1"/>
          <p:cNvSpPr>
            <a:spLocks noChangeArrowheads="1"/>
          </p:cNvSpPr>
          <p:nvPr/>
        </p:nvSpPr>
        <p:spPr bwMode="auto">
          <a:xfrm>
            <a:off x="4876800" y="1676400"/>
            <a:ext cx="304800" cy="304800"/>
          </a:xfrm>
          <a:prstGeom prst="triangle">
            <a:avLst>
              <a:gd name="adj" fmla="val 50000"/>
            </a:avLst>
          </a:prstGeom>
          <a:solidFill>
            <a:schemeClr val="accent1"/>
          </a:solidFill>
          <a:ln w="9525">
            <a:solidFill>
              <a:schemeClr val="tx1"/>
            </a:solidFill>
            <a:round/>
            <a:headEnd/>
            <a:tailEnd/>
          </a:ln>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charset="0"/>
              <a:ea typeface="ＭＳ Ｐゴシック" charset="-128"/>
              <a:cs typeface="+mn-cs"/>
            </a:endParaRPr>
          </a:p>
        </p:txBody>
      </p:sp>
      <p:cxnSp>
        <p:nvCxnSpPr>
          <p:cNvPr id="173069" name="Straight Connector 35"/>
          <p:cNvCxnSpPr>
            <a:cxnSpLocks noChangeShapeType="1"/>
            <a:endCxn id="173071" idx="0"/>
          </p:cNvCxnSpPr>
          <p:nvPr/>
        </p:nvCxnSpPr>
        <p:spPr bwMode="auto">
          <a:xfrm flipH="1">
            <a:off x="4795838" y="1981200"/>
            <a:ext cx="233362" cy="685800"/>
          </a:xfrm>
          <a:prstGeom prst="line">
            <a:avLst/>
          </a:prstGeom>
          <a:noFill/>
          <a:ln w="317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3070" name="Text Box 16"/>
          <p:cNvSpPr txBox="1">
            <a:spLocks noChangeArrowheads="1"/>
          </p:cNvSpPr>
          <p:nvPr/>
        </p:nvSpPr>
        <p:spPr bwMode="auto">
          <a:xfrm>
            <a:off x="5105400" y="1366838"/>
            <a:ext cx="147796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24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origin</a:t>
            </a:r>
          </a:p>
        </p:txBody>
      </p:sp>
    </p:spTree>
    <p:extLst>
      <p:ext uri="{BB962C8B-B14F-4D97-AF65-F5344CB8AC3E}">
        <p14:creationId xmlns:p14="http://schemas.microsoft.com/office/powerpoint/2010/main" val="42207468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Title 1"/>
          <p:cNvSpPr>
            <a:spLocks noGrp="1"/>
          </p:cNvSpPr>
          <p:nvPr>
            <p:ph type="title"/>
          </p:nvPr>
        </p:nvSpPr>
        <p:spPr/>
        <p:txBody>
          <a:bodyPr/>
          <a:lstStyle/>
          <a:p>
            <a:r>
              <a:rPr lang="en-US">
                <a:latin typeface="Comic Sans MS" charset="0"/>
              </a:rPr>
              <a:t>Outline</a:t>
            </a:r>
          </a:p>
        </p:txBody>
      </p:sp>
      <p:sp>
        <p:nvSpPr>
          <p:cNvPr id="171010" name="Content Placeholder 2"/>
          <p:cNvSpPr>
            <a:spLocks noGrp="1"/>
          </p:cNvSpPr>
          <p:nvPr>
            <p:ph idx="1"/>
          </p:nvPr>
        </p:nvSpPr>
        <p:spPr/>
        <p:txBody>
          <a:bodyPr/>
          <a:lstStyle/>
          <a:p>
            <a:pPr>
              <a:buFont typeface="Wingdings" charset="0"/>
              <a:buChar char="q"/>
            </a:pPr>
            <a:r>
              <a:rPr lang="en-US" dirty="0">
                <a:latin typeface="Comic Sans MS" charset="0"/>
              </a:rPr>
              <a:t>Admin and recap</a:t>
            </a:r>
          </a:p>
          <a:p>
            <a:pPr>
              <a:buFont typeface="Wingdings" charset="0"/>
              <a:buChar char="q"/>
            </a:pPr>
            <a:r>
              <a:rPr lang="en-US" dirty="0">
                <a:latin typeface="Comic Sans MS" charset="0"/>
              </a:rPr>
              <a:t>Multiple servers</a:t>
            </a:r>
          </a:p>
          <a:p>
            <a:pPr>
              <a:buFont typeface="Wingdings" charset="0"/>
              <a:buChar char="q"/>
            </a:pPr>
            <a:r>
              <a:rPr lang="en-US" dirty="0">
                <a:latin typeface="Comic Sans MS" charset="0"/>
              </a:rPr>
              <a:t>Application overlays</a:t>
            </a:r>
          </a:p>
          <a:p>
            <a:pPr lvl="1">
              <a:buFont typeface="Courier New" charset="0"/>
              <a:buChar char="o"/>
            </a:pPr>
            <a:r>
              <a:rPr lang="en-US" dirty="0">
                <a:latin typeface="Comic Sans MS" charset="0"/>
              </a:rPr>
              <a:t>potential</a:t>
            </a:r>
          </a:p>
        </p:txBody>
      </p:sp>
      <p:sp>
        <p:nvSpPr>
          <p:cNvPr id="171011" name="Slide Number Placeholder 3"/>
          <p:cNvSpPr>
            <a:spLocks noGrp="1"/>
          </p:cNvSpPr>
          <p:nvPr>
            <p:ph type="sldNum" sz="quarter" idx="11"/>
          </p:nvPr>
        </p:nvSpPr>
        <p:spPr>
          <a:xfrm>
            <a:off x="5187950" y="6386513"/>
            <a:ext cx="3956050" cy="45561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690E10D8-C400-D64F-B8FA-0EC6EE29013F}" type="slidenum">
              <a:rPr kumimoji="0" lang="en-US" sz="1400" b="0"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86</a:t>
            </a:fld>
            <a:endParaRPr kumimoji="0" lang="en-US" sz="1400" b="0" i="0" u="none" strike="noStrike" kern="1200" cap="none" spc="0" normalizeH="0" baseline="0" noProof="0">
              <a:ln>
                <a:noFill/>
              </a:ln>
              <a:solidFill>
                <a:srgbClr val="000000"/>
              </a:solidFill>
              <a:effectLst/>
              <a:uLnTx/>
              <a:uFillTx/>
              <a:latin typeface="Comic Sans MS" charset="0"/>
              <a:ea typeface="ＭＳ Ｐゴシック" charset="0"/>
            </a:endParaRPr>
          </a:p>
        </p:txBody>
      </p:sp>
    </p:spTree>
    <p:extLst>
      <p:ext uri="{BB962C8B-B14F-4D97-AF65-F5344CB8AC3E}">
        <p14:creationId xmlns:p14="http://schemas.microsoft.com/office/powerpoint/2010/main" val="10894862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Title 2"/>
          <p:cNvSpPr>
            <a:spLocks noGrp="1"/>
          </p:cNvSpPr>
          <p:nvPr>
            <p:ph type="title"/>
          </p:nvPr>
        </p:nvSpPr>
        <p:spPr>
          <a:xfrm>
            <a:off x="533400" y="173038"/>
            <a:ext cx="7772400" cy="1143000"/>
          </a:xfrm>
        </p:spPr>
        <p:txBody>
          <a:bodyPr/>
          <a:lstStyle/>
          <a:p>
            <a:r>
              <a:rPr lang="en-US">
                <a:latin typeface="Comic Sans MS" charset="0"/>
              </a:rPr>
              <a:t>An Upper Bound on Scalability</a:t>
            </a:r>
          </a:p>
        </p:txBody>
      </p:sp>
      <p:sp>
        <p:nvSpPr>
          <p:cNvPr id="177154" name="Content Placeholder 3"/>
          <p:cNvSpPr>
            <a:spLocks noGrp="1"/>
          </p:cNvSpPr>
          <p:nvPr>
            <p:ph idx="1"/>
          </p:nvPr>
        </p:nvSpPr>
        <p:spPr>
          <a:xfrm>
            <a:off x="533400" y="1600200"/>
            <a:ext cx="3027363" cy="4648200"/>
          </a:xfrm>
        </p:spPr>
        <p:txBody>
          <a:bodyPr/>
          <a:lstStyle/>
          <a:p>
            <a:pPr>
              <a:buFont typeface="Wingdings" pitchFamily="2" charset="2"/>
              <a:buChar char="q"/>
            </a:pPr>
            <a:r>
              <a:rPr lang="en-US" altLang="zh-TW" sz="2400" dirty="0">
                <a:latin typeface="Comic Sans MS" charset="0"/>
                <a:ea typeface="新細明體" charset="0"/>
                <a:cs typeface="新細明體" charset="0"/>
              </a:rPr>
              <a:t>Idea: use resources from both clients and the server</a:t>
            </a:r>
          </a:p>
          <a:p>
            <a:pPr>
              <a:buFont typeface="Wingdings" pitchFamily="2" charset="2"/>
              <a:buChar char="q"/>
            </a:pPr>
            <a:r>
              <a:rPr lang="en-US" altLang="zh-TW" sz="2400" dirty="0">
                <a:latin typeface="Comic Sans MS" charset="0"/>
                <a:ea typeface="新細明體" charset="0"/>
                <a:cs typeface="新細明體" charset="0"/>
              </a:rPr>
              <a:t>Assume</a:t>
            </a:r>
          </a:p>
          <a:p>
            <a:pPr lvl="1">
              <a:buFont typeface="Courier New" panose="02070309020205020404" pitchFamily="49" charset="0"/>
              <a:buChar char="o"/>
            </a:pPr>
            <a:r>
              <a:rPr lang="en-US" sz="2000" dirty="0">
                <a:latin typeface="Comic Sans MS" charset="0"/>
              </a:rPr>
              <a:t>need to achieve same rate to all clients</a:t>
            </a:r>
            <a:endParaRPr lang="en-US" altLang="zh-TW" sz="2000" dirty="0">
              <a:latin typeface="Comic Sans MS" charset="0"/>
              <a:ea typeface="新細明體" charset="0"/>
              <a:cs typeface="新細明體" charset="0"/>
            </a:endParaRPr>
          </a:p>
          <a:p>
            <a:pPr lvl="1">
              <a:buFont typeface="Courier New" panose="02070309020205020404" pitchFamily="49" charset="0"/>
              <a:buChar char="o"/>
            </a:pPr>
            <a:r>
              <a:rPr lang="en-US" altLang="zh-TW" sz="2000" dirty="0">
                <a:latin typeface="Comic Sans MS" charset="0"/>
                <a:ea typeface="新細明體" charset="0"/>
                <a:cs typeface="新細明體" charset="0"/>
              </a:rPr>
              <a:t>only uplinks can be bottlenecks</a:t>
            </a:r>
          </a:p>
          <a:p>
            <a:pPr>
              <a:buFont typeface="Wingdings" pitchFamily="2" charset="2"/>
              <a:buChar char="q"/>
            </a:pPr>
            <a:r>
              <a:rPr lang="en-US" altLang="zh-TW" sz="2400" dirty="0">
                <a:latin typeface="Comic Sans MS" charset="0"/>
                <a:ea typeface="新細明體" charset="0"/>
                <a:cs typeface="新細明體" charset="0"/>
              </a:rPr>
              <a:t>What is an upper bound on scalability?</a:t>
            </a:r>
          </a:p>
        </p:txBody>
      </p:sp>
      <p:sp>
        <p:nvSpPr>
          <p:cNvPr id="177155"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51A9D82-2305-5949-BEC9-A993F9FB3FD7}"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7156" name="Group 4"/>
          <p:cNvGrpSpPr>
            <a:grpSpLocks/>
          </p:cNvGrpSpPr>
          <p:nvPr/>
        </p:nvGrpSpPr>
        <p:grpSpPr bwMode="auto">
          <a:xfrm>
            <a:off x="3989388" y="1828800"/>
            <a:ext cx="4248150" cy="3967163"/>
            <a:chOff x="385" y="572"/>
            <a:chExt cx="2676" cy="2499"/>
          </a:xfrm>
        </p:grpSpPr>
        <p:sp>
          <p:nvSpPr>
            <p:cNvPr id="17715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5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68" name="Text Box 16"/>
            <p:cNvSpPr txBox="1">
              <a:spLocks noChangeArrowheads="1"/>
            </p:cNvSpPr>
            <p:nvPr/>
          </p:nvSpPr>
          <p:spPr bwMode="auto">
            <a:xfrm>
              <a:off x="1837" y="572"/>
              <a:ext cx="77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7169"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0"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7171"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7172"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7173"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7174"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5"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6"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7"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717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7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718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9418407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Title 2"/>
          <p:cNvSpPr>
            <a:spLocks noGrp="1"/>
          </p:cNvSpPr>
          <p:nvPr>
            <p:ph type="title"/>
          </p:nvPr>
        </p:nvSpPr>
        <p:spPr>
          <a:xfrm>
            <a:off x="533400" y="173038"/>
            <a:ext cx="7772400" cy="1143000"/>
          </a:xfrm>
        </p:spPr>
        <p:txBody>
          <a:bodyPr/>
          <a:lstStyle/>
          <a:p>
            <a:r>
              <a:rPr lang="en-US">
                <a:latin typeface="Comic Sans MS" charset="0"/>
              </a:rPr>
              <a:t>The Scalability Problem</a:t>
            </a:r>
          </a:p>
        </p:txBody>
      </p:sp>
      <p:sp>
        <p:nvSpPr>
          <p:cNvPr id="179202" name="Content Placeholder 3"/>
          <p:cNvSpPr>
            <a:spLocks noGrp="1"/>
          </p:cNvSpPr>
          <p:nvPr>
            <p:ph idx="1"/>
          </p:nvPr>
        </p:nvSpPr>
        <p:spPr>
          <a:xfrm>
            <a:off x="533400" y="1489075"/>
            <a:ext cx="3303588" cy="4648200"/>
          </a:xfrm>
        </p:spPr>
        <p:txBody>
          <a:bodyPr/>
          <a:lstStyle/>
          <a:p>
            <a:pPr marL="319088" indent="-319088">
              <a:spcBef>
                <a:spcPts val="700"/>
              </a:spcBef>
              <a:buClr>
                <a:srgbClr val="DD8047"/>
              </a:buClr>
              <a:buSzPct val="60000"/>
              <a:buFont typeface="Wingdings" charset="0"/>
              <a:buChar char=""/>
            </a:pPr>
            <a:r>
              <a:rPr lang="en-US" altLang="zh-TW" sz="4000">
                <a:solidFill>
                  <a:srgbClr val="000000"/>
                </a:solidFill>
                <a:latin typeface="Comic Sans MS" charset="0"/>
                <a:ea typeface="新細明體" charset="0"/>
                <a:cs typeface="新細明體" charset="0"/>
              </a:rPr>
              <a:t>Maximum throughput</a:t>
            </a:r>
          </a:p>
          <a:p>
            <a:pPr marL="319088" indent="-319088">
              <a:spcBef>
                <a:spcPts val="700"/>
              </a:spcBef>
              <a:buClr>
                <a:srgbClr val="DD8047"/>
              </a:buClr>
              <a:buSzPct val="60000"/>
              <a:buFont typeface="ZapfDingbats" charset="0"/>
              <a:buNone/>
            </a:pPr>
            <a:r>
              <a:rPr lang="en-US" altLang="zh-TW" sz="4000">
                <a:solidFill>
                  <a:srgbClr val="000000"/>
                </a:solidFill>
                <a:latin typeface="Tw Cen MT" charset="0"/>
                <a:ea typeface="新細明體" charset="0"/>
                <a:cs typeface="新細明體" charset="0"/>
              </a:rPr>
              <a:t>	</a:t>
            </a:r>
            <a:r>
              <a:rPr lang="en-US" altLang="zh-TW" sz="3200" b="1">
                <a:solidFill>
                  <a:srgbClr val="000000"/>
                </a:solidFill>
                <a:latin typeface="Tw Cen MT" charset="0"/>
                <a:ea typeface="新細明體" charset="0"/>
                <a:cs typeface="新細明體" charset="0"/>
              </a:rPr>
              <a:t>R = min{C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 (C</a:t>
            </a:r>
            <a:r>
              <a:rPr lang="en-US" altLang="zh-TW" sz="3200" b="1" baseline="-25000">
                <a:solidFill>
                  <a:srgbClr val="000000"/>
                </a:solidFill>
                <a:latin typeface="Tw Cen MT" charset="0"/>
                <a:ea typeface="新細明體" charset="0"/>
                <a:cs typeface="新細明體" charset="0"/>
              </a:rPr>
              <a:t>0</a:t>
            </a:r>
            <a:r>
              <a:rPr lang="en-US" altLang="zh-TW" sz="3200" b="1">
                <a:solidFill>
                  <a:srgbClr val="000000"/>
                </a:solidFill>
                <a:latin typeface="Tw Cen MT" charset="0"/>
                <a:ea typeface="新細明體" charset="0"/>
                <a:cs typeface="新細明體" charset="0"/>
              </a:rPr>
              <a:t>+</a:t>
            </a:r>
            <a:r>
              <a:rPr lang="en-US" altLang="zh-TW" sz="3200" b="1">
                <a:solidFill>
                  <a:srgbClr val="000000"/>
                </a:solidFill>
                <a:latin typeface="Tw Cen MT" charset="0"/>
                <a:ea typeface="新細明體" charset="0"/>
                <a:cs typeface="新細明體" charset="0"/>
                <a:sym typeface="Symbol" charset="0"/>
              </a:rPr>
              <a:t>C</a:t>
            </a:r>
            <a:r>
              <a:rPr lang="en-US" altLang="zh-TW" sz="3200" b="1" baseline="-25000">
                <a:solidFill>
                  <a:srgbClr val="000000"/>
                </a:solidFill>
                <a:latin typeface="Tw Cen MT" charset="0"/>
                <a:ea typeface="新細明體" charset="0"/>
                <a:cs typeface="新細明體" charset="0"/>
                <a:sym typeface="Symbol" charset="0"/>
              </a:rPr>
              <a:t>i</a:t>
            </a:r>
            <a:r>
              <a:rPr lang="en-US" altLang="zh-TW" sz="3200" b="1">
                <a:solidFill>
                  <a:srgbClr val="000000"/>
                </a:solidFill>
                <a:latin typeface="Tw Cen MT" charset="0"/>
                <a:ea typeface="新細明體" charset="0"/>
                <a:cs typeface="新細明體" charset="0"/>
                <a:sym typeface="Symbol" charset="0"/>
              </a:rPr>
              <a:t>)/n}</a:t>
            </a:r>
            <a:br>
              <a:rPr lang="en-US" altLang="zh-TW" sz="3200" b="1">
                <a:solidFill>
                  <a:srgbClr val="000000"/>
                </a:solidFill>
                <a:latin typeface="Tw Cen MT" charset="0"/>
                <a:ea typeface="新細明體" charset="0"/>
                <a:cs typeface="新細明體" charset="0"/>
                <a:sym typeface="Symbol" charset="0"/>
              </a:rPr>
            </a:br>
            <a:endParaRPr lang="en-US" altLang="zh-TW" sz="3200" b="1">
              <a:solidFill>
                <a:srgbClr val="000000"/>
              </a:solidFill>
              <a:latin typeface="Tw Cen MT" charset="0"/>
              <a:ea typeface="新細明體" charset="0"/>
              <a:cs typeface="新細明體" charset="0"/>
              <a:sym typeface="Symbol" charset="0"/>
            </a:endParaRPr>
          </a:p>
          <a:p>
            <a:pPr marL="319088" indent="-319088">
              <a:spcBef>
                <a:spcPts val="700"/>
              </a:spcBef>
              <a:buClr>
                <a:srgbClr val="DD8047"/>
              </a:buClr>
              <a:buSzPct val="60000"/>
              <a:buFont typeface="Wingdings" charset="0"/>
              <a:buChar char=""/>
            </a:pPr>
            <a:r>
              <a:rPr lang="en-US" altLang="zh-TW" sz="3200">
                <a:solidFill>
                  <a:srgbClr val="000000"/>
                </a:solidFill>
                <a:latin typeface="Comic Sans MS" charset="0"/>
                <a:ea typeface="新細明體" charset="0"/>
                <a:cs typeface="新細明體" charset="0"/>
                <a:sym typeface="Symbol" charset="0"/>
              </a:rPr>
              <a:t>The bound is theoretically approachable</a:t>
            </a:r>
          </a:p>
        </p:txBody>
      </p:sp>
      <p:sp>
        <p:nvSpPr>
          <p:cNvPr id="179203"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B106DB1-748A-B742-BE9E-7364B798473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88</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79204" name="Group 4"/>
          <p:cNvGrpSpPr>
            <a:grpSpLocks/>
          </p:cNvGrpSpPr>
          <p:nvPr/>
        </p:nvGrpSpPr>
        <p:grpSpPr bwMode="auto">
          <a:xfrm>
            <a:off x="3906838" y="1828800"/>
            <a:ext cx="4248150" cy="3967163"/>
            <a:chOff x="385" y="572"/>
            <a:chExt cx="2676" cy="2499"/>
          </a:xfrm>
        </p:grpSpPr>
        <p:sp>
          <p:nvSpPr>
            <p:cNvPr id="179205"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6"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7"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8"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09"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0"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1"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2"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3"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4"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5"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16" name="Text Box 16"/>
            <p:cNvSpPr txBox="1">
              <a:spLocks noChangeArrowheads="1"/>
            </p:cNvSpPr>
            <p:nvPr/>
          </p:nvSpPr>
          <p:spPr bwMode="auto">
            <a:xfrm>
              <a:off x="1837" y="572"/>
              <a:ext cx="77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a:t>
              </a:r>
            </a:p>
          </p:txBody>
        </p:sp>
        <p:sp>
          <p:nvSpPr>
            <p:cNvPr id="179217"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18"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79219"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79220"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79221"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79222"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3"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4"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5"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79226"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7"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79228"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7370038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a:xfrm>
            <a:off x="533400" y="76200"/>
            <a:ext cx="7772400" cy="1143000"/>
          </a:xfrm>
        </p:spPr>
        <p:txBody>
          <a:bodyPr/>
          <a:lstStyle/>
          <a:p>
            <a:r>
              <a:rPr lang="en-US">
                <a:latin typeface="Comic Sans MS" charset="0"/>
              </a:rPr>
              <a:t>Theoretical Capacity: </a:t>
            </a:r>
            <a:br>
              <a:rPr lang="en-US">
                <a:latin typeface="Comic Sans MS" charset="0"/>
              </a:rPr>
            </a:br>
            <a:r>
              <a:rPr lang="en-US">
                <a:latin typeface="Comic Sans MS" charset="0"/>
              </a:rPr>
              <a:t>upload is bottleneck</a:t>
            </a:r>
          </a:p>
        </p:txBody>
      </p:sp>
      <p:sp>
        <p:nvSpPr>
          <p:cNvPr id="181250" name="Content Placeholder 2"/>
          <p:cNvSpPr>
            <a:spLocks noGrp="1"/>
          </p:cNvSpPr>
          <p:nvPr>
            <p:ph idx="1"/>
          </p:nvPr>
        </p:nvSpPr>
        <p:spPr/>
        <p:txBody>
          <a:bodyPr/>
          <a:lstStyle/>
          <a:p>
            <a:pPr>
              <a:buFont typeface="Wingdings" pitchFamily="2" charset="2"/>
              <a:buChar char="q"/>
            </a:pPr>
            <a:r>
              <a:rPr lang="en-US" dirty="0">
                <a:latin typeface="Comic Sans MS" charset="0"/>
              </a:rPr>
              <a:t>Assume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0 </a:t>
            </a:r>
            <a:r>
              <a:rPr lang="en-US" altLang="zh-TW" dirty="0">
                <a:latin typeface="Comic Sans MS" charset="0"/>
                <a:ea typeface="新細明體" charset="0"/>
                <a:cs typeface="新細明體" charset="0"/>
              </a:rPr>
              <a:t>&gt; (</a:t>
            </a:r>
            <a:r>
              <a:rPr lang="en-US" altLang="zh-TW" b="1" dirty="0">
                <a:solidFill>
                  <a:srgbClr val="000000"/>
                </a:solidFill>
                <a:latin typeface="Tw Cen MT" charset="0"/>
                <a:ea typeface="新細明體" charset="0"/>
                <a:cs typeface="新細明體" charset="0"/>
              </a:rPr>
              <a:t>C</a:t>
            </a:r>
            <a:r>
              <a:rPr lang="en-US" altLang="zh-TW" b="1" baseline="-25000" dirty="0">
                <a:solidFill>
                  <a:srgbClr val="000000"/>
                </a:solidFill>
                <a:latin typeface="Tw Cen MT" charset="0"/>
                <a:ea typeface="新細明體" charset="0"/>
                <a:cs typeface="新細明體" charset="0"/>
              </a:rPr>
              <a:t>0</a:t>
            </a:r>
            <a:r>
              <a:rPr lang="en-US" altLang="zh-TW" b="1" dirty="0">
                <a:solidFill>
                  <a:srgbClr val="000000"/>
                </a:solidFill>
                <a:latin typeface="Tw Cen MT" charset="0"/>
                <a:ea typeface="新細明體" charset="0"/>
                <a:cs typeface="新細明體" charset="0"/>
              </a:rPr>
              <a:t>+</a:t>
            </a:r>
            <a:r>
              <a:rPr lang="en-US" altLang="zh-TW" b="1" dirty="0">
                <a:solidFill>
                  <a:srgbClr val="000000"/>
                </a:solidFill>
                <a:latin typeface="Tw Cen MT" charset="0"/>
                <a:ea typeface="新細明體" charset="0"/>
                <a:cs typeface="新細明體" charset="0"/>
                <a:sym typeface="Symbol" charset="0"/>
              </a:rPr>
              <a:t>C</a:t>
            </a:r>
            <a:r>
              <a:rPr lang="en-US" altLang="zh-TW" b="1" baseline="-25000" dirty="0">
                <a:solidFill>
                  <a:srgbClr val="000000"/>
                </a:solidFill>
                <a:latin typeface="Tw Cen MT" charset="0"/>
                <a:ea typeface="新細明體" charset="0"/>
                <a:cs typeface="新細明體" charset="0"/>
                <a:sym typeface="Symbol" charset="0"/>
              </a:rPr>
              <a:t>i</a:t>
            </a:r>
            <a:r>
              <a:rPr lang="en-US" altLang="zh-TW" b="1" dirty="0">
                <a:solidFill>
                  <a:srgbClr val="000000"/>
                </a:solidFill>
                <a:latin typeface="Tw Cen MT" charset="0"/>
                <a:ea typeface="新細明體" charset="0"/>
                <a:cs typeface="新細明體" charset="0"/>
                <a:sym typeface="Symbol" charset="0"/>
              </a:rPr>
              <a:t>)/n</a:t>
            </a:r>
            <a:endParaRPr lang="en-US" dirty="0">
              <a:latin typeface="Comic Sans MS" charset="0"/>
            </a:endParaRPr>
          </a:p>
          <a:p>
            <a:pPr>
              <a:buFont typeface="Wingdings" pitchFamily="2" charset="2"/>
              <a:buChar char="q"/>
            </a:pPr>
            <a:r>
              <a:rPr lang="en-US" dirty="0">
                <a:latin typeface="Comic Sans MS" charset="0"/>
              </a:rPr>
              <a:t>Tree </a:t>
            </a:r>
            <a:r>
              <a:rPr lang="en-US" dirty="0" err="1">
                <a:latin typeface="Comic Sans MS" charset="0"/>
              </a:rPr>
              <a:t>i</a:t>
            </a:r>
            <a:r>
              <a:rPr lang="en-US" dirty="0">
                <a:latin typeface="Comic Sans MS" charset="0"/>
              </a:rPr>
              <a:t>:</a:t>
            </a:r>
            <a:br>
              <a:rPr lang="en-US" dirty="0">
                <a:latin typeface="Comic Sans MS" charset="0"/>
              </a:rPr>
            </a:br>
            <a:r>
              <a:rPr lang="en-US" dirty="0">
                <a:latin typeface="Comic Sans MS" charset="0"/>
              </a:rPr>
              <a:t>server </a:t>
            </a:r>
            <a:r>
              <a:rPr lang="en-US" dirty="0">
                <a:latin typeface="Comic Sans MS" charset="0"/>
                <a:sym typeface="Wingdings" charset="0"/>
              </a:rPr>
              <a:t> client </a:t>
            </a:r>
            <a:r>
              <a:rPr lang="en-US" dirty="0" err="1">
                <a:latin typeface="Comic Sans MS" charset="0"/>
                <a:sym typeface="Wingdings" charset="0"/>
              </a:rPr>
              <a:t>i</a:t>
            </a:r>
            <a:r>
              <a:rPr lang="en-US" dirty="0">
                <a:latin typeface="Comic Sans MS" charset="0"/>
                <a:sym typeface="Wingdings"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i</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sym typeface="Wingdings" charset="0"/>
              </a:rPr>
              <a:t>/(n-1)</a:t>
            </a:r>
            <a:br>
              <a:rPr lang="en-US" dirty="0">
                <a:latin typeface="Comic Sans MS" charset="0"/>
                <a:sym typeface="Wingdings" charset="0"/>
              </a:rPr>
            </a:br>
            <a:r>
              <a:rPr lang="en-US" dirty="0">
                <a:latin typeface="Comic Sans MS" charset="0"/>
                <a:sym typeface="Wingdings" charset="0"/>
              </a:rPr>
              <a:t>client </a:t>
            </a:r>
            <a:r>
              <a:rPr lang="en-US" dirty="0" err="1">
                <a:latin typeface="Comic Sans MS" charset="0"/>
                <a:sym typeface="Wingdings" charset="0"/>
              </a:rPr>
              <a:t>i</a:t>
            </a:r>
            <a:r>
              <a:rPr lang="en-US" dirty="0">
                <a:latin typeface="Comic Sans MS" charset="0"/>
                <a:sym typeface="Wingdings" charset="0"/>
              </a:rPr>
              <a:t>  other n-1</a:t>
            </a:r>
            <a:r>
              <a:rPr lang="en-US" dirty="0">
                <a:latin typeface="Comic Sans MS" charset="0"/>
              </a:rPr>
              <a:t> clients</a:t>
            </a:r>
          </a:p>
          <a:p>
            <a:endParaRPr lang="en-US" dirty="0">
              <a:latin typeface="Comic Sans MS" charset="0"/>
            </a:endParaRPr>
          </a:p>
          <a:p>
            <a:endParaRPr lang="en-US" dirty="0">
              <a:latin typeface="Comic Sans MS" charset="0"/>
            </a:endParaRPr>
          </a:p>
          <a:p>
            <a:pPr>
              <a:buFont typeface="Wingdings" pitchFamily="2" charset="2"/>
              <a:buChar char="q"/>
            </a:pPr>
            <a:r>
              <a:rPr lang="en-US" dirty="0">
                <a:latin typeface="Comic Sans MS" charset="0"/>
              </a:rPr>
              <a:t>Tree 0:</a:t>
            </a:r>
            <a:br>
              <a:rPr lang="en-US" dirty="0">
                <a:latin typeface="Comic Sans MS" charset="0"/>
              </a:rPr>
            </a:br>
            <a:r>
              <a:rPr lang="en-US" dirty="0">
                <a:latin typeface="Comic Sans MS" charset="0"/>
              </a:rPr>
              <a:t>server has remaining</a:t>
            </a:r>
            <a:br>
              <a:rPr lang="en-US" dirty="0">
                <a:latin typeface="Comic Sans MS" charset="0"/>
              </a:rPr>
            </a:br>
            <a:r>
              <a:rPr lang="en-US" altLang="zh-TW" dirty="0">
                <a:solidFill>
                  <a:srgbClr val="000000"/>
                </a:solidFill>
                <a:latin typeface="Comic Sans MS" charset="0"/>
                <a:ea typeface="新細明體" charset="0"/>
                <a:cs typeface="新細明體" charset="0"/>
              </a:rPr>
              <a:t> </a:t>
            </a:r>
            <a:r>
              <a:rPr lang="en-US" altLang="zh-TW" sz="3200" dirty="0">
                <a:solidFill>
                  <a:srgbClr val="000000"/>
                </a:solidFill>
                <a:latin typeface="Comic Sans MS" charset="0"/>
                <a:ea typeface="新細明體" charset="0"/>
                <a:cs typeface="新細明體" charset="0"/>
              </a:rPr>
              <a:t>c</a:t>
            </a:r>
            <a:r>
              <a:rPr lang="en-US" altLang="zh-TW" sz="3200" baseline="-25000" dirty="0">
                <a:solidFill>
                  <a:srgbClr val="000000"/>
                </a:solidFill>
                <a:latin typeface="Comic Sans MS" charset="0"/>
                <a:ea typeface="新細明體" charset="0"/>
                <a:cs typeface="新細明體" charset="0"/>
              </a:rPr>
              <a:t>m</a:t>
            </a:r>
            <a:r>
              <a:rPr lang="en-US" altLang="zh-TW" sz="1800" baseline="-25000" dirty="0">
                <a:solidFill>
                  <a:srgbClr val="000000"/>
                </a:solidFill>
                <a:latin typeface="Comic Sans MS" charset="0"/>
                <a:ea typeface="新細明體" charset="0"/>
                <a:cs typeface="新細明體" charset="0"/>
              </a:rPr>
              <a:t> </a:t>
            </a:r>
            <a:r>
              <a:rPr lang="en-US" dirty="0">
                <a:latin typeface="Comic Sans MS" charset="0"/>
              </a:rPr>
              <a:t>= c0 – (c1 + c2 + … </a:t>
            </a:r>
            <a:r>
              <a:rPr lang="en-US" dirty="0" err="1">
                <a:latin typeface="Comic Sans MS" charset="0"/>
              </a:rPr>
              <a:t>cn</a:t>
            </a:r>
            <a:r>
              <a:rPr lang="en-US" dirty="0">
                <a:latin typeface="Comic Sans MS" charset="0"/>
              </a:rPr>
              <a:t>)/(n-1)</a:t>
            </a:r>
            <a:br>
              <a:rPr lang="en-US" dirty="0">
                <a:latin typeface="Comic Sans MS" charset="0"/>
              </a:rPr>
            </a:br>
            <a:r>
              <a:rPr lang="en-US" dirty="0">
                <a:latin typeface="Comic Sans MS" charset="0"/>
              </a:rPr>
              <a:t>send to client </a:t>
            </a:r>
            <a:r>
              <a:rPr lang="en-US" dirty="0" err="1">
                <a:latin typeface="Comic Sans MS" charset="0"/>
              </a:rPr>
              <a:t>i</a:t>
            </a:r>
            <a:r>
              <a:rPr lang="en-US" dirty="0">
                <a:latin typeface="Comic Sans MS" charset="0"/>
              </a:rPr>
              <a:t>: c</a:t>
            </a:r>
            <a:r>
              <a:rPr lang="en-US" baseline="-25000" dirty="0">
                <a:latin typeface="Comic Sans MS" charset="0"/>
              </a:rPr>
              <a:t>m</a:t>
            </a:r>
            <a:r>
              <a:rPr lang="en-US" dirty="0">
                <a:latin typeface="Comic Sans MS" charset="0"/>
              </a:rPr>
              <a:t>/n</a:t>
            </a:r>
          </a:p>
        </p:txBody>
      </p:sp>
      <p:sp>
        <p:nvSpPr>
          <p:cNvPr id="181251"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0F01A885-E849-4345-BA1B-BEECE193E4C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89</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1252" name="Group 36"/>
          <p:cNvGrpSpPr>
            <a:grpSpLocks/>
          </p:cNvGrpSpPr>
          <p:nvPr/>
        </p:nvGrpSpPr>
        <p:grpSpPr bwMode="auto">
          <a:xfrm>
            <a:off x="6272185" y="4314825"/>
            <a:ext cx="2490284" cy="2349500"/>
            <a:chOff x="6078797" y="1627195"/>
            <a:chExt cx="2489777" cy="2349061"/>
          </a:xfrm>
        </p:grpSpPr>
        <p:grpSp>
          <p:nvGrpSpPr>
            <p:cNvPr id="181274" name="Group 4"/>
            <p:cNvGrpSpPr>
              <a:grpSpLocks/>
            </p:cNvGrpSpPr>
            <p:nvPr/>
          </p:nvGrpSpPr>
          <p:grpSpPr bwMode="auto">
            <a:xfrm>
              <a:off x="6078797" y="1627195"/>
              <a:ext cx="2489777" cy="2349061"/>
              <a:chOff x="3073" y="1080"/>
              <a:chExt cx="1135" cy="927"/>
            </a:xfrm>
          </p:grpSpPr>
          <p:grpSp>
            <p:nvGrpSpPr>
              <p:cNvPr id="181279" name="Group 5"/>
              <p:cNvGrpSpPr>
                <a:grpSpLocks/>
              </p:cNvGrpSpPr>
              <p:nvPr/>
            </p:nvGrpSpPr>
            <p:grpSpPr bwMode="auto">
              <a:xfrm>
                <a:off x="3221" y="1202"/>
                <a:ext cx="725" cy="630"/>
                <a:chOff x="3029" y="1154"/>
                <a:chExt cx="725" cy="630"/>
              </a:xfrm>
            </p:grpSpPr>
            <p:sp>
              <p:nvSpPr>
                <p:cNvPr id="181285" name="Oval 6"/>
                <p:cNvSpPr>
                  <a:spLocks noChangeArrowheads="1"/>
                </p:cNvSpPr>
                <p:nvPr/>
              </p:nvSpPr>
              <p:spPr bwMode="auto">
                <a:xfrm>
                  <a:off x="3337" y="1154"/>
                  <a:ext cx="95" cy="88"/>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6" name="Oval 7"/>
                <p:cNvSpPr>
                  <a:spLocks noChangeArrowheads="1"/>
                </p:cNvSpPr>
                <p:nvPr/>
              </p:nvSpPr>
              <p:spPr bwMode="auto">
                <a:xfrm>
                  <a:off x="3244" y="1698"/>
                  <a:ext cx="87" cy="86"/>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7" name="Oval 8"/>
                <p:cNvSpPr>
                  <a:spLocks noChangeArrowheads="1"/>
                </p:cNvSpPr>
                <p:nvPr/>
              </p:nvSpPr>
              <p:spPr bwMode="auto">
                <a:xfrm>
                  <a:off x="3507" y="1676"/>
                  <a:ext cx="96" cy="81"/>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8" name="Oval 9"/>
                <p:cNvSpPr>
                  <a:spLocks noChangeArrowheads="1"/>
                </p:cNvSpPr>
                <p:nvPr/>
              </p:nvSpPr>
              <p:spPr bwMode="auto">
                <a:xfrm>
                  <a:off x="3648" y="1441"/>
                  <a:ext cx="106" cy="8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89" name="Oval 10"/>
                <p:cNvSpPr>
                  <a:spLocks noChangeArrowheads="1"/>
                </p:cNvSpPr>
                <p:nvPr/>
              </p:nvSpPr>
              <p:spPr bwMode="auto">
                <a:xfrm>
                  <a:off x="3029" y="1560"/>
                  <a:ext cx="93" cy="93"/>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80" name="Text Box 11"/>
              <p:cNvSpPr txBox="1">
                <a:spLocks noChangeArrowheads="1"/>
              </p:cNvSpPr>
              <p:nvPr/>
            </p:nvSpPr>
            <p:spPr bwMode="auto">
              <a:xfrm>
                <a:off x="3499" y="1080"/>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81" name="Text Box 12"/>
              <p:cNvSpPr txBox="1">
                <a:spLocks noChangeArrowheads="1"/>
              </p:cNvSpPr>
              <p:nvPr/>
            </p:nvSpPr>
            <p:spPr bwMode="auto">
              <a:xfrm>
                <a:off x="3073" y="1588"/>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82" name="Text Box 13"/>
              <p:cNvSpPr txBox="1">
                <a:spLocks noChangeArrowheads="1"/>
              </p:cNvSpPr>
              <p:nvPr/>
            </p:nvSpPr>
            <p:spPr bwMode="auto">
              <a:xfrm>
                <a:off x="3408" y="1776"/>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83" name="Text Box 14"/>
              <p:cNvSpPr txBox="1">
                <a:spLocks noChangeArrowheads="1"/>
              </p:cNvSpPr>
              <p:nvPr/>
            </p:nvSpPr>
            <p:spPr bwMode="auto">
              <a:xfrm>
                <a:off x="3696" y="1776"/>
                <a:ext cx="336" cy="1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84" name="Text Box 15"/>
              <p:cNvSpPr txBox="1">
                <a:spLocks noChangeArrowheads="1"/>
              </p:cNvSpPr>
              <p:nvPr/>
            </p:nvSpPr>
            <p:spPr bwMode="auto">
              <a:xfrm>
                <a:off x="3872" y="1522"/>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p>
            </p:txBody>
          </p:sp>
        </p:grpSp>
        <p:sp>
          <p:nvSpPr>
            <p:cNvPr id="181275" name="Line 28"/>
            <p:cNvSpPr>
              <a:spLocks noChangeShapeType="1"/>
            </p:cNvSpPr>
            <p:nvPr/>
          </p:nvSpPr>
          <p:spPr bwMode="auto">
            <a:xfrm flipH="1">
              <a:off x="6511636" y="2098963"/>
              <a:ext cx="574963" cy="865909"/>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6" name="Line 29"/>
            <p:cNvSpPr>
              <a:spLocks noChangeShapeType="1"/>
            </p:cNvSpPr>
            <p:nvPr/>
          </p:nvSpPr>
          <p:spPr bwMode="auto">
            <a:xfrm flipH="1">
              <a:off x="7010400" y="2168237"/>
              <a:ext cx="173181" cy="121227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7" name="Line 30"/>
            <p:cNvSpPr>
              <a:spLocks noChangeShapeType="1"/>
            </p:cNvSpPr>
            <p:nvPr/>
          </p:nvSpPr>
          <p:spPr bwMode="auto">
            <a:xfrm>
              <a:off x="7225144" y="2140528"/>
              <a:ext cx="297874" cy="1101436"/>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8" name="Line 31"/>
            <p:cNvSpPr>
              <a:spLocks noChangeShapeType="1"/>
            </p:cNvSpPr>
            <p:nvPr/>
          </p:nvSpPr>
          <p:spPr bwMode="auto">
            <a:xfrm>
              <a:off x="7287492" y="2119745"/>
              <a:ext cx="526472" cy="540327"/>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81253" name="Group 37"/>
          <p:cNvGrpSpPr>
            <a:grpSpLocks/>
          </p:cNvGrpSpPr>
          <p:nvPr/>
        </p:nvGrpSpPr>
        <p:grpSpPr bwMode="auto">
          <a:xfrm>
            <a:off x="5840415" y="1725613"/>
            <a:ext cx="3226196" cy="2303462"/>
            <a:chOff x="5839691" y="1661825"/>
            <a:chExt cx="2049463" cy="1420813"/>
          </a:xfrm>
        </p:grpSpPr>
        <p:grpSp>
          <p:nvGrpSpPr>
            <p:cNvPr id="181258" name="Group 16"/>
            <p:cNvGrpSpPr>
              <a:grpSpLocks/>
            </p:cNvGrpSpPr>
            <p:nvPr/>
          </p:nvGrpSpPr>
          <p:grpSpPr bwMode="auto">
            <a:xfrm>
              <a:off x="5839691" y="1661825"/>
              <a:ext cx="2049463" cy="1420813"/>
              <a:chOff x="3024" y="1025"/>
              <a:chExt cx="1291" cy="895"/>
            </a:xfrm>
          </p:grpSpPr>
          <p:grpSp>
            <p:nvGrpSpPr>
              <p:cNvPr id="181263" name="Group 17"/>
              <p:cNvGrpSpPr>
                <a:grpSpLocks/>
              </p:cNvGrpSpPr>
              <p:nvPr/>
            </p:nvGrpSpPr>
            <p:grpSpPr bwMode="auto">
              <a:xfrm>
                <a:off x="3120" y="1104"/>
                <a:ext cx="864" cy="720"/>
                <a:chOff x="2928" y="1056"/>
                <a:chExt cx="864" cy="720"/>
              </a:xfrm>
            </p:grpSpPr>
            <p:sp>
              <p:nvSpPr>
                <p:cNvPr id="181269" name="Oval 18"/>
                <p:cNvSpPr>
                  <a:spLocks noChangeArrowheads="1"/>
                </p:cNvSpPr>
                <p:nvPr/>
              </p:nvSpPr>
              <p:spPr bwMode="auto">
                <a:xfrm>
                  <a:off x="3312" y="1056"/>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0" name="Oval 19"/>
                <p:cNvSpPr>
                  <a:spLocks noChangeArrowheads="1"/>
                </p:cNvSpPr>
                <p:nvPr/>
              </p:nvSpPr>
              <p:spPr bwMode="auto">
                <a:xfrm>
                  <a:off x="3168" y="163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1" name="Oval 20"/>
                <p:cNvSpPr>
                  <a:spLocks noChangeArrowheads="1"/>
                </p:cNvSpPr>
                <p:nvPr/>
              </p:nvSpPr>
              <p:spPr bwMode="auto">
                <a:xfrm>
                  <a:off x="3456" y="163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2" name="Oval 21"/>
                <p:cNvSpPr>
                  <a:spLocks noChangeArrowheads="1"/>
                </p:cNvSpPr>
                <p:nvPr/>
              </p:nvSpPr>
              <p:spPr bwMode="auto">
                <a:xfrm>
                  <a:off x="3648" y="1392"/>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73" name="Oval 22"/>
                <p:cNvSpPr>
                  <a:spLocks noChangeArrowheads="1"/>
                </p:cNvSpPr>
                <p:nvPr/>
              </p:nvSpPr>
              <p:spPr bwMode="auto">
                <a:xfrm>
                  <a:off x="2928" y="1440"/>
                  <a:ext cx="144" cy="144"/>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64" name="Text Box 23"/>
              <p:cNvSpPr txBox="1">
                <a:spLocks noChangeArrowheads="1"/>
              </p:cNvSpPr>
              <p:nvPr/>
            </p:nvSpPr>
            <p:spPr bwMode="auto">
              <a:xfrm>
                <a:off x="3614" y="1025"/>
                <a:ext cx="336" cy="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p>
            </p:txBody>
          </p:sp>
          <p:sp>
            <p:nvSpPr>
              <p:cNvPr id="181265" name="Text Box 24"/>
              <p:cNvSpPr txBox="1">
                <a:spLocks noChangeArrowheads="1"/>
              </p:cNvSpPr>
              <p:nvPr/>
            </p:nvSpPr>
            <p:spPr bwMode="auto">
              <a:xfrm>
                <a:off x="3024" y="1568"/>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i</a:t>
                </a:r>
              </a:p>
            </p:txBody>
          </p:sp>
          <p:sp>
            <p:nvSpPr>
              <p:cNvPr id="181266" name="Text Box 25"/>
              <p:cNvSpPr txBox="1">
                <a:spLocks noChangeArrowheads="1"/>
              </p:cNvSpPr>
              <p:nvPr/>
            </p:nvSpPr>
            <p:spPr bwMode="auto">
              <a:xfrm>
                <a:off x="3408" y="1776"/>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p>
            </p:txBody>
          </p:sp>
          <p:sp>
            <p:nvSpPr>
              <p:cNvPr id="181267" name="Text Box 26"/>
              <p:cNvSpPr txBox="1">
                <a:spLocks noChangeArrowheads="1"/>
              </p:cNvSpPr>
              <p:nvPr/>
            </p:nvSpPr>
            <p:spPr bwMode="auto">
              <a:xfrm>
                <a:off x="3696" y="1776"/>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p>
            </p:txBody>
          </p:sp>
          <p:sp>
            <p:nvSpPr>
              <p:cNvPr id="181268" name="Text Box 27"/>
              <p:cNvSpPr txBox="1">
                <a:spLocks noChangeArrowheads="1"/>
              </p:cNvSpPr>
              <p:nvPr/>
            </p:nvSpPr>
            <p:spPr bwMode="auto">
              <a:xfrm>
                <a:off x="3979" y="1420"/>
                <a:ext cx="33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0"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0" lang="en-US" altLang="zh-TW" sz="1800" b="0" i="0" u="none" strike="noStrike" kern="1200" cap="none" spc="0" normalizeH="0" baseline="-25000" noProof="0" dirty="0">
                  <a:ln>
                    <a:noFill/>
                  </a:ln>
                  <a:solidFill>
                    <a:srgbClr val="000000"/>
                  </a:solidFill>
                  <a:effectLst/>
                  <a:uLnTx/>
                  <a:uFillTx/>
                  <a:latin typeface="Comic Sans MS" charset="0"/>
                  <a:ea typeface="新細明體" charset="0"/>
                  <a:cs typeface="新細明體" charset="0"/>
                </a:endParaRPr>
              </a:p>
            </p:txBody>
          </p:sp>
        </p:grpSp>
        <p:sp>
          <p:nvSpPr>
            <p:cNvPr id="181259" name="Line 32"/>
            <p:cNvSpPr>
              <a:spLocks noChangeShapeType="1"/>
            </p:cNvSpPr>
            <p:nvPr/>
          </p:nvSpPr>
          <p:spPr bwMode="auto">
            <a:xfrm flipH="1">
              <a:off x="6220690" y="2015837"/>
              <a:ext cx="381000" cy="3810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0" name="Line 33"/>
            <p:cNvSpPr>
              <a:spLocks noChangeShapeType="1"/>
            </p:cNvSpPr>
            <p:nvPr/>
          </p:nvSpPr>
          <p:spPr bwMode="auto">
            <a:xfrm>
              <a:off x="6220690" y="2473037"/>
              <a:ext cx="152400" cy="228600"/>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1" name="Line 34"/>
            <p:cNvSpPr>
              <a:spLocks noChangeShapeType="1"/>
            </p:cNvSpPr>
            <p:nvPr/>
          </p:nvSpPr>
          <p:spPr bwMode="auto">
            <a:xfrm>
              <a:off x="6220690" y="2473037"/>
              <a:ext cx="609600" cy="22860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62" name="Line 35"/>
            <p:cNvSpPr>
              <a:spLocks noChangeShapeType="1"/>
            </p:cNvSpPr>
            <p:nvPr/>
          </p:nvSpPr>
          <p:spPr bwMode="auto">
            <a:xfrm>
              <a:off x="6220690" y="2473037"/>
              <a:ext cx="914400" cy="0"/>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81254" name="Rectangle 38"/>
          <p:cNvSpPr>
            <a:spLocks noChangeArrowheads="1"/>
          </p:cNvSpPr>
          <p:nvPr/>
        </p:nvSpPr>
        <p:spPr bwMode="auto">
          <a:xfrm>
            <a:off x="5861050" y="2260600"/>
            <a:ext cx="1066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0" lang="en-US" altLang="zh-TW" sz="20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000" b="0" i="0" u="none" strike="noStrike" kern="1200" cap="none" spc="0" normalizeH="0" baseline="-25000" noProof="0">
                <a:ln>
                  <a:noFill/>
                </a:ln>
                <a:solidFill>
                  <a:srgbClr val="000000"/>
                </a:solidFill>
                <a:effectLst/>
                <a:uLnTx/>
                <a:uFillTx/>
                <a:latin typeface="Arial" charset="0"/>
                <a:ea typeface="新細明體" charset="0"/>
                <a:cs typeface="新細明體" charset="0"/>
              </a:rPr>
              <a:t>i </a:t>
            </a:r>
            <a:r>
              <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sym typeface="Wingdings" charset="0"/>
              </a:rPr>
              <a:t>/(n-1)</a:t>
            </a:r>
            <a:endParaRPr kumimoji="0" lang="en-US" sz="20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1255" name="Rectangle 39"/>
          <p:cNvSpPr>
            <a:spLocks noChangeArrowheads="1"/>
          </p:cNvSpPr>
          <p:nvPr/>
        </p:nvSpPr>
        <p:spPr bwMode="auto">
          <a:xfrm>
            <a:off x="6316663" y="4948238"/>
            <a:ext cx="70802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400" b="0" i="0" u="none" strike="noStrike" kern="1200" cap="none" spc="0" normalizeH="0" baseline="0" noProof="0">
                <a:ln>
                  <a:noFill/>
                </a:ln>
                <a:solidFill>
                  <a:srgbClr val="000000"/>
                </a:solidFill>
                <a:effectLst/>
                <a:uLnTx/>
                <a:uFillTx/>
                <a:latin typeface="Arial" charset="0"/>
                <a:ea typeface="新細明體" charset="0"/>
                <a:cs typeface="新細明體" charset="0"/>
              </a:rPr>
              <a:t>c</a:t>
            </a:r>
            <a:r>
              <a:rPr kumimoji="0" lang="en-US" altLang="zh-TW" sz="2400" b="0" i="0" u="none" strike="noStrike" kern="1200" cap="none" spc="0" normalizeH="0" baseline="-25000" noProof="0">
                <a:ln>
                  <a:noFill/>
                </a:ln>
                <a:solidFill>
                  <a:srgbClr val="000000"/>
                </a:solidFill>
                <a:effectLst/>
                <a:uLnTx/>
                <a:uFillTx/>
                <a:latin typeface="Arial" charset="0"/>
                <a:ea typeface="新細明體" charset="0"/>
                <a:cs typeface="新細明體" charset="0"/>
              </a:rPr>
              <a:t>m </a:t>
            </a: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/n</a:t>
            </a:r>
          </a:p>
        </p:txBody>
      </p:sp>
      <p:cxnSp>
        <p:nvCxnSpPr>
          <p:cNvPr id="181256" name="Straight Connector 43"/>
          <p:cNvCxnSpPr>
            <a:cxnSpLocks noChangeShapeType="1"/>
            <a:endCxn id="181268" idx="1"/>
          </p:cNvCxnSpPr>
          <p:nvPr/>
        </p:nvCxnSpPr>
        <p:spPr bwMode="auto">
          <a:xfrm rot="5400000" flipH="1" flipV="1">
            <a:off x="7996633" y="2960203"/>
            <a:ext cx="265113" cy="200025"/>
          </a:xfrm>
          <a:prstGeom prst="line">
            <a:avLst/>
          </a:prstGeom>
          <a:noFill/>
          <a:ln w="1270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81257" name="Rectangle 41"/>
          <p:cNvSpPr>
            <a:spLocks noChangeArrowheads="1"/>
          </p:cNvSpPr>
          <p:nvPr/>
        </p:nvSpPr>
        <p:spPr bwMode="auto">
          <a:xfrm>
            <a:off x="5338763" y="1276350"/>
            <a:ext cx="38052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R = min{C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 (C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rPr>
              <a:t>0</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rPr>
              <a:t>+</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C</a:t>
            </a:r>
            <a:r>
              <a:rPr kumimoji="0" lang="en-US" altLang="zh-TW" sz="2800" b="1" i="0" u="none" strike="noStrike" kern="1200" cap="none" spc="0" normalizeH="0" baseline="-25000" noProof="0">
                <a:ln>
                  <a:noFill/>
                </a:ln>
                <a:solidFill>
                  <a:srgbClr val="000000"/>
                </a:solidFill>
                <a:effectLst/>
                <a:uLnTx/>
                <a:uFillTx/>
                <a:latin typeface="Tw Cen MT" charset="0"/>
                <a:ea typeface="新細明體" charset="0"/>
                <a:cs typeface="新細明體" charset="0"/>
                <a:sym typeface="Symbol" charset="0"/>
              </a:rPr>
              <a:t>i</a:t>
            </a:r>
            <a:r>
              <a:rPr kumimoji="0" lang="en-US" altLang="zh-TW" sz="2800" b="1" i="0" u="none" strike="noStrike" kern="1200" cap="none" spc="0" normalizeH="0" baseline="0" noProof="0">
                <a:ln>
                  <a:noFill/>
                </a:ln>
                <a:solidFill>
                  <a:srgbClr val="000000"/>
                </a:solidFill>
                <a:effectLst/>
                <a:uLnTx/>
                <a:uFillTx/>
                <a:latin typeface="Tw Cen MT" charset="0"/>
                <a:ea typeface="新細明體" charset="0"/>
                <a:cs typeface="新細明體" charset="0"/>
                <a:sym typeface="Symbol" charset="0"/>
              </a:rPr>
              <a:t>)/n}</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Tree>
    <p:extLst>
      <p:ext uri="{BB962C8B-B14F-4D97-AF65-F5344CB8AC3E}">
        <p14:creationId xmlns:p14="http://schemas.microsoft.com/office/powerpoint/2010/main" val="321496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5"/>
          <p:cNvSpPr>
            <a:spLocks noGrp="1" noChangeArrowheads="1"/>
          </p:cNvSpPr>
          <p:nvPr>
            <p:ph type="title"/>
          </p:nvPr>
        </p:nvSpPr>
        <p:spPr/>
        <p:txBody>
          <a:bodyPr/>
          <a:lstStyle/>
          <a:p>
            <a:pPr eaLnBrk="1" hangingPunct="1"/>
            <a:r>
              <a:rPr lang="en-US" altLang="x-none">
                <a:ea typeface="MS PGothic" charset="-128"/>
              </a:rPr>
              <a:t>Request Routing: Overview</a:t>
            </a:r>
          </a:p>
        </p:txBody>
      </p:sp>
      <p:pic>
        <p:nvPicPr>
          <p:cNvPr id="952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25" y="2819400"/>
            <a:ext cx="91440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447800"/>
            <a:ext cx="2195513"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4"/>
          <p:cNvSpPr>
            <a:spLocks noChangeArrowheads="1"/>
          </p:cNvSpPr>
          <p:nvPr/>
        </p:nvSpPr>
        <p:spPr bwMode="auto">
          <a:xfrm>
            <a:off x="0" y="6477000"/>
            <a:ext cx="762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800"/>
              <a:t>https://splash.riverbed.com/docs/DOC-1705</a:t>
            </a:r>
          </a:p>
        </p:txBody>
      </p:sp>
      <p:sp>
        <p:nvSpPr>
          <p:cNvPr id="2" name="Slide Number Placeholder 1">
            <a:extLst>
              <a:ext uri="{FF2B5EF4-FFF2-40B4-BE49-F238E27FC236}">
                <a16:creationId xmlns:a16="http://schemas.microsoft.com/office/drawing/2014/main" id="{24F73785-F628-7841-9914-6A4BA90F9C9D}"/>
              </a:ext>
            </a:extLst>
          </p:cNvPr>
          <p:cNvSpPr>
            <a:spLocks noGrp="1"/>
          </p:cNvSpPr>
          <p:nvPr>
            <p:ph type="sldNum" sz="quarter" idx="12"/>
          </p:nvPr>
        </p:nvSpPr>
        <p:spPr/>
        <p:txBody>
          <a:bodyPr/>
          <a:lstStyle/>
          <a:p>
            <a:fld id="{73938B40-F02D-614F-8C35-BB1692F75E24}" type="slidenum">
              <a:rPr lang="en-US" altLang="x-none" smtClean="0"/>
              <a:pPr/>
              <a:t>9</a:t>
            </a:fld>
            <a:endParaRPr lang="en-US" altLang="x-none"/>
          </a:p>
        </p:txBody>
      </p:sp>
    </p:spTree>
    <p:extLst>
      <p:ext uri="{BB962C8B-B14F-4D97-AF65-F5344CB8AC3E}">
        <p14:creationId xmlns:p14="http://schemas.microsoft.com/office/powerpoint/2010/main" val="1797222032"/>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2"/>
          <p:cNvSpPr>
            <a:spLocks noGrp="1"/>
          </p:cNvSpPr>
          <p:nvPr>
            <p:ph type="title"/>
          </p:nvPr>
        </p:nvSpPr>
        <p:spPr>
          <a:xfrm>
            <a:off x="533400" y="173038"/>
            <a:ext cx="7772400" cy="1143000"/>
          </a:xfrm>
        </p:spPr>
        <p:txBody>
          <a:bodyPr/>
          <a:lstStyle/>
          <a:p>
            <a:r>
              <a:rPr lang="en-US">
                <a:latin typeface="Comic Sans MS" charset="0"/>
              </a:rPr>
              <a:t>Why not Building the Trees?</a:t>
            </a:r>
          </a:p>
        </p:txBody>
      </p:sp>
      <p:sp>
        <p:nvSpPr>
          <p:cNvPr id="183298"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C502D554-DFAC-2541-988A-5822EAD6C246}"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90</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3299" name="Group 4"/>
          <p:cNvGrpSpPr>
            <a:grpSpLocks/>
          </p:cNvGrpSpPr>
          <p:nvPr/>
        </p:nvGrpSpPr>
        <p:grpSpPr bwMode="auto">
          <a:xfrm>
            <a:off x="4710113" y="1550988"/>
            <a:ext cx="4248150" cy="3967162"/>
            <a:chOff x="385" y="572"/>
            <a:chExt cx="2676" cy="2499"/>
          </a:xfrm>
        </p:grpSpPr>
        <p:sp>
          <p:nvSpPr>
            <p:cNvPr id="183302"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3"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4"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5"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6"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7"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8"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09"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0"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1"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2"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13" name="Text Box 16"/>
            <p:cNvSpPr txBox="1">
              <a:spLocks noChangeArrowheads="1"/>
            </p:cNvSpPr>
            <p:nvPr/>
          </p:nvSpPr>
          <p:spPr bwMode="auto">
            <a:xfrm>
              <a:off x="1837" y="572"/>
              <a:ext cx="77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3314"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15"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3316"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3317"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3318"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3319"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0"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1"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2"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3323"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4"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3325"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1420813"/>
            <a:ext cx="4489450" cy="2970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Rectangle 31"/>
          <p:cNvSpPr>
            <a:spLocks noChangeArrowheads="1"/>
          </p:cNvSpPr>
          <p:nvPr/>
        </p:nvSpPr>
        <p:spPr bwMode="auto">
          <a:xfrm>
            <a:off x="498475" y="4859338"/>
            <a:ext cx="4110038" cy="193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Clients come and go (churns): maintaining the trees is too expensive</a:t>
            </a:r>
          </a:p>
          <a:p>
            <a:pPr marL="0" marR="0" lvl="0" indent="0" algn="l" defTabSz="912813" rtl="0" eaLnBrk="1" fontAlgn="base" latinLnBrk="0" hangingPunct="1">
              <a:lnSpc>
                <a:spcPct val="100000"/>
              </a:lnSpc>
              <a:spcBef>
                <a:spcPct val="0"/>
              </a:spcBef>
              <a:spcAft>
                <a:spcPct val="0"/>
              </a:spcAft>
              <a:buClr>
                <a:srgbClr val="C00000"/>
              </a:buClr>
              <a:buSzPct val="90000"/>
              <a:buFont typeface="Wingdings" charset="0"/>
              <a:buChar char="q"/>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 Each client needs N connections</a:t>
            </a:r>
          </a:p>
        </p:txBody>
      </p:sp>
    </p:spTree>
    <p:extLst>
      <p:ext uri="{BB962C8B-B14F-4D97-AF65-F5344CB8AC3E}">
        <p14:creationId xmlns:p14="http://schemas.microsoft.com/office/powerpoint/2010/main" val="32301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Title 1"/>
          <p:cNvSpPr>
            <a:spLocks noGrp="1"/>
          </p:cNvSpPr>
          <p:nvPr>
            <p:ph type="title"/>
          </p:nvPr>
        </p:nvSpPr>
        <p:spPr>
          <a:xfrm>
            <a:off x="533400" y="76200"/>
            <a:ext cx="7772400" cy="1143000"/>
          </a:xfrm>
        </p:spPr>
        <p:txBody>
          <a:bodyPr/>
          <a:lstStyle/>
          <a:p>
            <a:r>
              <a:rPr lang="en-US">
                <a:latin typeface="Comic Sans MS" charset="0"/>
              </a:rPr>
              <a:t>Server+Host (P2P) Content Distribution: Key Design Issues</a:t>
            </a:r>
          </a:p>
        </p:txBody>
      </p:sp>
      <p:sp>
        <p:nvSpPr>
          <p:cNvPr id="81923" name="Content Placeholder 2"/>
          <p:cNvSpPr>
            <a:spLocks noGrp="1"/>
          </p:cNvSpPr>
          <p:nvPr>
            <p:ph idx="1"/>
          </p:nvPr>
        </p:nvSpPr>
        <p:spPr>
          <a:xfrm>
            <a:off x="514350" y="1454150"/>
            <a:ext cx="4057650" cy="4983163"/>
          </a:xfrm>
        </p:spPr>
        <p:txBody>
          <a:bodyPr/>
          <a:lstStyle/>
          <a:p>
            <a:pPr>
              <a:buFont typeface="ZapfDingbats" pitchFamily="82" charset="2"/>
              <a:buChar char="r"/>
              <a:defRPr/>
            </a:pPr>
            <a:r>
              <a:rPr lang="en-US" sz="2000" dirty="0">
                <a:ea typeface="+mn-ea"/>
                <a:cs typeface="+mn-cs"/>
              </a:rPr>
              <a:t>Robustness</a:t>
            </a:r>
          </a:p>
          <a:p>
            <a:pPr lvl="1">
              <a:buFont typeface="ZapfDingbats" pitchFamily="82" charset="2"/>
              <a:buChar char="m"/>
              <a:defRPr/>
            </a:pPr>
            <a:r>
              <a:rPr lang="en-US" sz="1800" dirty="0"/>
              <a:t>Resistant to churns and failures</a:t>
            </a:r>
          </a:p>
          <a:p>
            <a:pPr>
              <a:buFont typeface="ZapfDingbats" pitchFamily="82" charset="2"/>
              <a:buChar char="r"/>
              <a:defRPr/>
            </a:pPr>
            <a:r>
              <a:rPr lang="en-US" sz="2000" dirty="0">
                <a:ea typeface="+mn-ea"/>
                <a:cs typeface="+mn-cs"/>
              </a:rPr>
              <a:t>Efficiency</a:t>
            </a:r>
          </a:p>
          <a:p>
            <a:pPr lvl="1">
              <a:buFont typeface="ZapfDingbats" pitchFamily="82" charset="2"/>
              <a:buChar char="m"/>
              <a:defRPr/>
            </a:pPr>
            <a:r>
              <a:rPr lang="en-US" sz="1800" dirty="0"/>
              <a:t>A client has content that others need; otherwise, its upload capacity may not be utilized</a:t>
            </a:r>
          </a:p>
          <a:p>
            <a:pPr>
              <a:buFont typeface="ZapfDingbats" pitchFamily="82" charset="2"/>
              <a:buChar char="r"/>
              <a:defRPr/>
            </a:pPr>
            <a:r>
              <a:rPr lang="en-US" sz="2000" dirty="0">
                <a:ea typeface="+mn-ea"/>
                <a:cs typeface="+mn-cs"/>
              </a:rPr>
              <a:t>Incentive: clients are willing </a:t>
            </a:r>
            <a:br>
              <a:rPr lang="en-US" sz="2000" dirty="0">
                <a:ea typeface="+mn-ea"/>
                <a:cs typeface="+mn-cs"/>
              </a:rPr>
            </a:br>
            <a:r>
              <a:rPr lang="en-US" sz="2000" dirty="0">
                <a:ea typeface="+mn-ea"/>
                <a:cs typeface="+mn-cs"/>
              </a:rPr>
              <a:t>to upload</a:t>
            </a:r>
          </a:p>
          <a:p>
            <a:pPr lvl="1">
              <a:buFont typeface="ZapfDingbats" pitchFamily="82" charset="2"/>
              <a:buChar char="m"/>
              <a:defRPr/>
            </a:pPr>
            <a:r>
              <a:rPr lang="en-US" sz="1800" dirty="0">
                <a:ea typeface="+mn-ea"/>
                <a:cs typeface="+mn-cs"/>
              </a:rPr>
              <a:t>Some real systems nearly 50% of all responses are returned by the top 1% of sharing hosts</a:t>
            </a:r>
          </a:p>
        </p:txBody>
      </p:sp>
      <p:sp>
        <p:nvSpPr>
          <p:cNvPr id="18534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F7ACEA4-F189-5A4F-A4DE-F55B72043A6F}"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91</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5348" name="Group 4"/>
          <p:cNvGrpSpPr>
            <a:grpSpLocks/>
          </p:cNvGrpSpPr>
          <p:nvPr/>
        </p:nvGrpSpPr>
        <p:grpSpPr bwMode="auto">
          <a:xfrm>
            <a:off x="4710113" y="1550988"/>
            <a:ext cx="4248150" cy="3967162"/>
            <a:chOff x="385" y="572"/>
            <a:chExt cx="2676" cy="2499"/>
          </a:xfrm>
        </p:grpSpPr>
        <p:sp>
          <p:nvSpPr>
            <p:cNvPr id="185349"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0"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1"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2"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3"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4"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5"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6"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7"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8"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59"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60" name="Text Box 16"/>
            <p:cNvSpPr txBox="1">
              <a:spLocks noChangeArrowheads="1"/>
            </p:cNvSpPr>
            <p:nvPr/>
          </p:nvSpPr>
          <p:spPr bwMode="auto">
            <a:xfrm>
              <a:off x="1837" y="572"/>
              <a:ext cx="771"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endPar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endParaRPr>
            </a:p>
          </p:txBody>
        </p:sp>
        <p:sp>
          <p:nvSpPr>
            <p:cNvPr id="185361"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2"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5363"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5364"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5365"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5366"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7"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8"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69"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5370"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1"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5372"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058623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p:cNvSpPr>
          <p:nvPr>
            <p:ph type="title"/>
          </p:nvPr>
        </p:nvSpPr>
        <p:spPr>
          <a:xfrm>
            <a:off x="533400" y="46038"/>
            <a:ext cx="7772400" cy="1143000"/>
          </a:xfrm>
        </p:spPr>
        <p:txBody>
          <a:bodyPr/>
          <a:lstStyle/>
          <a:p>
            <a:r>
              <a:rPr lang="en-US">
                <a:latin typeface="Comic Sans MS" charset="0"/>
              </a:rPr>
              <a:t>Discussion: How to handle the issues?</a:t>
            </a:r>
          </a:p>
        </p:txBody>
      </p:sp>
      <p:sp>
        <p:nvSpPr>
          <p:cNvPr id="187394" name="Content Placeholder 2"/>
          <p:cNvSpPr>
            <a:spLocks noGrp="1"/>
          </p:cNvSpPr>
          <p:nvPr>
            <p:ph idx="1"/>
          </p:nvPr>
        </p:nvSpPr>
        <p:spPr>
          <a:xfrm>
            <a:off x="533400" y="1600200"/>
            <a:ext cx="3965575" cy="4648200"/>
          </a:xfrm>
        </p:spPr>
        <p:txBody>
          <a:bodyPr/>
          <a:lstStyle/>
          <a:p>
            <a:pPr>
              <a:buFont typeface="Wingdings" pitchFamily="2" charset="2"/>
              <a:buChar char="q"/>
            </a:pPr>
            <a:r>
              <a:rPr lang="en-US" dirty="0">
                <a:latin typeface="Comic Sans MS" charset="0"/>
              </a:rPr>
              <a:t>Robustness</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Efficiency</a:t>
            </a:r>
          </a:p>
          <a:p>
            <a:pPr>
              <a:buFont typeface="Wingdings" pitchFamily="2" charset="2"/>
              <a:buChar char="q"/>
            </a:pPr>
            <a:endParaRPr lang="en-US" dirty="0">
              <a:latin typeface="Comic Sans MS" charset="0"/>
            </a:endParaRPr>
          </a:p>
          <a:p>
            <a:pPr>
              <a:buFont typeface="Wingdings" pitchFamily="2" charset="2"/>
              <a:buChar char="q"/>
            </a:pPr>
            <a:endParaRPr lang="en-US" dirty="0">
              <a:latin typeface="Comic Sans MS" charset="0"/>
            </a:endParaRPr>
          </a:p>
          <a:p>
            <a:pPr>
              <a:buFont typeface="Wingdings" pitchFamily="2" charset="2"/>
              <a:buChar char="q"/>
            </a:pPr>
            <a:r>
              <a:rPr lang="en-US" dirty="0">
                <a:latin typeface="Comic Sans MS" charset="0"/>
              </a:rPr>
              <a:t>Incentive</a:t>
            </a:r>
          </a:p>
        </p:txBody>
      </p:sp>
      <p:sp>
        <p:nvSpPr>
          <p:cNvPr id="18739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F09DF49F-C12A-4749-9797-6DA24BAA142E}"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92</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grpSp>
        <p:nvGrpSpPr>
          <p:cNvPr id="187396" name="Group 4"/>
          <p:cNvGrpSpPr>
            <a:grpSpLocks/>
          </p:cNvGrpSpPr>
          <p:nvPr/>
        </p:nvGrpSpPr>
        <p:grpSpPr bwMode="auto">
          <a:xfrm>
            <a:off x="4710113" y="1550988"/>
            <a:ext cx="4248150" cy="3967162"/>
            <a:chOff x="385" y="572"/>
            <a:chExt cx="2676" cy="2499"/>
          </a:xfrm>
        </p:grpSpPr>
        <p:sp>
          <p:nvSpPr>
            <p:cNvPr id="187397" name="Rectangle 5"/>
            <p:cNvSpPr>
              <a:spLocks noChangeArrowheads="1"/>
            </p:cNvSpPr>
            <p:nvPr/>
          </p:nvSpPr>
          <p:spPr bwMode="auto">
            <a:xfrm>
              <a:off x="1610" y="709"/>
              <a:ext cx="272" cy="272"/>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8" name="Oval 6"/>
            <p:cNvSpPr>
              <a:spLocks noChangeArrowheads="1"/>
            </p:cNvSpPr>
            <p:nvPr/>
          </p:nvSpPr>
          <p:spPr bwMode="auto">
            <a:xfrm>
              <a:off x="1610" y="1616"/>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399" name="Oval 7"/>
            <p:cNvSpPr>
              <a:spLocks noChangeArrowheads="1"/>
            </p:cNvSpPr>
            <p:nvPr/>
          </p:nvSpPr>
          <p:spPr bwMode="auto">
            <a:xfrm>
              <a:off x="748" y="2069"/>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0" name="Oval 8"/>
            <p:cNvSpPr>
              <a:spLocks noChangeArrowheads="1"/>
            </p:cNvSpPr>
            <p:nvPr/>
          </p:nvSpPr>
          <p:spPr bwMode="auto">
            <a:xfrm>
              <a:off x="1020" y="2387"/>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1" name="Oval 9"/>
            <p:cNvSpPr>
              <a:spLocks noChangeArrowheads="1"/>
            </p:cNvSpPr>
            <p:nvPr/>
          </p:nvSpPr>
          <p:spPr bwMode="auto">
            <a:xfrm>
              <a:off x="1383" y="2568"/>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2" name="Oval 10"/>
            <p:cNvSpPr>
              <a:spLocks noChangeArrowheads="1"/>
            </p:cNvSpPr>
            <p:nvPr/>
          </p:nvSpPr>
          <p:spPr bwMode="auto">
            <a:xfrm>
              <a:off x="2336" y="2205"/>
              <a:ext cx="272" cy="272"/>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3" name="Line 11"/>
            <p:cNvSpPr>
              <a:spLocks noChangeShapeType="1"/>
            </p:cNvSpPr>
            <p:nvPr/>
          </p:nvSpPr>
          <p:spPr bwMode="auto">
            <a:xfrm flipH="1">
              <a:off x="1746" y="981"/>
              <a:ext cx="0" cy="635"/>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4" name="Line 12"/>
            <p:cNvSpPr>
              <a:spLocks noChangeShapeType="1"/>
            </p:cNvSpPr>
            <p:nvPr/>
          </p:nvSpPr>
          <p:spPr bwMode="auto">
            <a:xfrm flipV="1">
              <a:off x="975" y="1797"/>
              <a:ext cx="635" cy="318"/>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5" name="Line 13"/>
            <p:cNvSpPr>
              <a:spLocks noChangeShapeType="1"/>
            </p:cNvSpPr>
            <p:nvPr/>
          </p:nvSpPr>
          <p:spPr bwMode="auto">
            <a:xfrm flipV="1">
              <a:off x="1202" y="1888"/>
              <a:ext cx="453" cy="499"/>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6" name="Line 14"/>
            <p:cNvSpPr>
              <a:spLocks noChangeShapeType="1"/>
            </p:cNvSpPr>
            <p:nvPr/>
          </p:nvSpPr>
          <p:spPr bwMode="auto">
            <a:xfrm flipV="1">
              <a:off x="1565" y="1888"/>
              <a:ext cx="136" cy="68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7" name="Line 15"/>
            <p:cNvSpPr>
              <a:spLocks noChangeShapeType="1"/>
            </p:cNvSpPr>
            <p:nvPr/>
          </p:nvSpPr>
          <p:spPr bwMode="auto">
            <a:xfrm flipH="1" flipV="1">
              <a:off x="1882" y="1842"/>
              <a:ext cx="499" cy="363"/>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08" name="Text Box 16"/>
            <p:cNvSpPr txBox="1">
              <a:spLocks noChangeArrowheads="1"/>
            </p:cNvSpPr>
            <p:nvPr/>
          </p:nvSpPr>
          <p:spPr bwMode="auto">
            <a:xfrm>
              <a:off x="1837" y="572"/>
              <a:ext cx="771"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servers/</a:t>
              </a:r>
              <a:b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br>
              <a:r>
                <a:rPr kumimoji="1" lang="en-US" altLang="zh-TW" sz="1800" b="0" i="0" u="none" strike="noStrike" kern="1200" cap="none" spc="0" normalizeH="0" baseline="0" noProof="0">
                  <a:ln>
                    <a:noFill/>
                  </a:ln>
                  <a:solidFill>
                    <a:srgbClr val="C00000"/>
                  </a:solidFill>
                  <a:effectLst/>
                  <a:uLnTx/>
                  <a:uFillTx/>
                  <a:latin typeface="Comic Sans MS" charset="0"/>
                  <a:ea typeface="新細明體" charset="0"/>
                  <a:cs typeface="新細明體" charset="0"/>
                </a:rPr>
                <a:t>seeds</a:t>
              </a:r>
            </a:p>
          </p:txBody>
        </p:sp>
        <p:sp>
          <p:nvSpPr>
            <p:cNvPr id="187409" name="Text Box 17"/>
            <p:cNvSpPr txBox="1">
              <a:spLocks noChangeArrowheads="1"/>
            </p:cNvSpPr>
            <p:nvPr/>
          </p:nvSpPr>
          <p:spPr bwMode="auto">
            <a:xfrm>
              <a:off x="1746" y="1207"/>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0</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0" name="Text Box 18"/>
            <p:cNvSpPr txBox="1">
              <a:spLocks noChangeArrowheads="1"/>
            </p:cNvSpPr>
            <p:nvPr/>
          </p:nvSpPr>
          <p:spPr bwMode="auto">
            <a:xfrm>
              <a:off x="385" y="184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1</a:t>
              </a:r>
            </a:p>
          </p:txBody>
        </p:sp>
        <p:sp>
          <p:nvSpPr>
            <p:cNvPr id="187411" name="Text Box 19"/>
            <p:cNvSpPr txBox="1">
              <a:spLocks noChangeArrowheads="1"/>
            </p:cNvSpPr>
            <p:nvPr/>
          </p:nvSpPr>
          <p:spPr bwMode="auto">
            <a:xfrm>
              <a:off x="415" y="2432"/>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2</a:t>
              </a:r>
            </a:p>
          </p:txBody>
        </p:sp>
        <p:sp>
          <p:nvSpPr>
            <p:cNvPr id="187412" name="Text Box 20"/>
            <p:cNvSpPr txBox="1">
              <a:spLocks noChangeArrowheads="1"/>
            </p:cNvSpPr>
            <p:nvPr/>
          </p:nvSpPr>
          <p:spPr bwMode="auto">
            <a:xfrm>
              <a:off x="1020" y="2840"/>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3</a:t>
              </a:r>
            </a:p>
          </p:txBody>
        </p:sp>
        <p:sp>
          <p:nvSpPr>
            <p:cNvPr id="187413" name="Text Box 21"/>
            <p:cNvSpPr txBox="1">
              <a:spLocks noChangeArrowheads="1"/>
            </p:cNvSpPr>
            <p:nvPr/>
          </p:nvSpPr>
          <p:spPr bwMode="auto">
            <a:xfrm>
              <a:off x="2426" y="2523"/>
              <a:ext cx="63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client n</a:t>
              </a:r>
            </a:p>
          </p:txBody>
        </p:sp>
        <p:sp>
          <p:nvSpPr>
            <p:cNvPr id="187414" name="Text Box 22"/>
            <p:cNvSpPr txBox="1">
              <a:spLocks noChangeArrowheads="1"/>
            </p:cNvSpPr>
            <p:nvPr/>
          </p:nvSpPr>
          <p:spPr bwMode="auto">
            <a:xfrm>
              <a:off x="1111" y="1706"/>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1</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5" name="Text Box 23"/>
            <p:cNvSpPr txBox="1">
              <a:spLocks noChangeArrowheads="1"/>
            </p:cNvSpPr>
            <p:nvPr/>
          </p:nvSpPr>
          <p:spPr bwMode="auto">
            <a:xfrm>
              <a:off x="1156" y="1979"/>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2</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6" name="Text Box 24"/>
            <p:cNvSpPr txBox="1">
              <a:spLocks noChangeArrowheads="1"/>
            </p:cNvSpPr>
            <p:nvPr/>
          </p:nvSpPr>
          <p:spPr bwMode="auto">
            <a:xfrm>
              <a:off x="1383" y="2115"/>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3</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7" name="Text Box 25"/>
            <p:cNvSpPr txBox="1">
              <a:spLocks noChangeArrowheads="1"/>
            </p:cNvSpPr>
            <p:nvPr/>
          </p:nvSpPr>
          <p:spPr bwMode="auto">
            <a:xfrm>
              <a:off x="2064" y="1842"/>
              <a:ext cx="40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50000"/>
                </a:spcBef>
                <a:spcAft>
                  <a:spcPct val="0"/>
                </a:spcAft>
                <a:buClrTx/>
                <a:buSzTx/>
                <a:buFontTx/>
                <a:buNone/>
                <a:tabLst/>
                <a:defRPr/>
              </a:pPr>
              <a:r>
                <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rPr>
                <a:t>C</a:t>
              </a:r>
              <a:r>
                <a:rPr kumimoji="1" lang="en-US" altLang="zh-TW" sz="1800" b="0" i="0" u="none" strike="noStrike" kern="1200" cap="none" spc="0" normalizeH="0" baseline="-25000" noProof="0">
                  <a:ln>
                    <a:noFill/>
                  </a:ln>
                  <a:solidFill>
                    <a:srgbClr val="000000"/>
                  </a:solidFill>
                  <a:effectLst/>
                  <a:uLnTx/>
                  <a:uFillTx/>
                  <a:latin typeface="Comic Sans MS" charset="0"/>
                  <a:ea typeface="新細明體" charset="0"/>
                  <a:cs typeface="新細明體" charset="0"/>
                </a:rPr>
                <a:t>n</a:t>
              </a:r>
              <a:endParaRPr kumimoji="1" lang="en-US" altLang="zh-TW" sz="1800" b="0" i="0" u="none" strike="noStrike" kern="1200" cap="none" spc="0" normalizeH="0" baseline="0" noProof="0">
                <a:ln>
                  <a:noFill/>
                </a:ln>
                <a:solidFill>
                  <a:srgbClr val="000000"/>
                </a:solidFill>
                <a:effectLst/>
                <a:uLnTx/>
                <a:uFillTx/>
                <a:latin typeface="Comic Sans MS" charset="0"/>
                <a:ea typeface="新細明體" charset="0"/>
                <a:cs typeface="新細明體" charset="0"/>
              </a:endParaRPr>
            </a:p>
          </p:txBody>
        </p:sp>
        <p:sp>
          <p:nvSpPr>
            <p:cNvPr id="187418" name="Oval 26"/>
            <p:cNvSpPr>
              <a:spLocks noChangeArrowheads="1"/>
            </p:cNvSpPr>
            <p:nvPr/>
          </p:nvSpPr>
          <p:spPr bwMode="auto">
            <a:xfrm>
              <a:off x="1791" y="2659"/>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19" name="Oval 27"/>
            <p:cNvSpPr>
              <a:spLocks noChangeArrowheads="1"/>
            </p:cNvSpPr>
            <p:nvPr/>
          </p:nvSpPr>
          <p:spPr bwMode="auto">
            <a:xfrm>
              <a:off x="1927" y="2614"/>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87420" name="Oval 28"/>
            <p:cNvSpPr>
              <a:spLocks noChangeArrowheads="1"/>
            </p:cNvSpPr>
            <p:nvPr/>
          </p:nvSpPr>
          <p:spPr bwMode="auto">
            <a:xfrm>
              <a:off x="2064" y="2568"/>
              <a:ext cx="46" cy="45"/>
            </a:xfrm>
            <a:prstGeom prst="ellipse">
              <a:avLst/>
            </a:prstGeom>
            <a:solidFill>
              <a:schemeClr val="tx1"/>
            </a:solidFill>
            <a:ln w="9525">
              <a:solidFill>
                <a:schemeClr val="tx1"/>
              </a:solidFill>
              <a:round/>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Tree>
    <p:extLst>
      <p:ext uri="{BB962C8B-B14F-4D97-AF65-F5344CB8AC3E}">
        <p14:creationId xmlns:p14="http://schemas.microsoft.com/office/powerpoint/2010/main" val="14956932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2"/>
          <p:cNvSpPr>
            <a:spLocks noGrp="1"/>
          </p:cNvSpPr>
          <p:nvPr>
            <p:ph type="title"/>
          </p:nvPr>
        </p:nvSpPr>
        <p:spPr/>
        <p:txBody>
          <a:bodyPr/>
          <a:lstStyle/>
          <a:p>
            <a:r>
              <a:rPr lang="en-US">
                <a:latin typeface="Comic Sans MS" charset="0"/>
              </a:rPr>
              <a:t>Example: BitTorrent</a:t>
            </a:r>
          </a:p>
        </p:txBody>
      </p:sp>
      <p:sp>
        <p:nvSpPr>
          <p:cNvPr id="189442" name="Content Placeholder 3"/>
          <p:cNvSpPr>
            <a:spLocks noGrp="1"/>
          </p:cNvSpPr>
          <p:nvPr>
            <p:ph idx="1"/>
          </p:nvPr>
        </p:nvSpPr>
        <p:spPr>
          <a:xfrm>
            <a:off x="533400" y="1600200"/>
            <a:ext cx="8305800" cy="4648200"/>
          </a:xfrm>
        </p:spPr>
        <p:txBody>
          <a:bodyPr/>
          <a:lstStyle/>
          <a:p>
            <a:pPr>
              <a:buFont typeface="Wingdings" pitchFamily="2" charset="2"/>
              <a:buChar char="q"/>
            </a:pPr>
            <a:r>
              <a:rPr lang="en-US" dirty="0">
                <a:latin typeface="Comic Sans MS" charset="0"/>
              </a:rPr>
              <a:t>A P2P file sharing protocol</a:t>
            </a:r>
          </a:p>
          <a:p>
            <a:pPr>
              <a:buFont typeface="Wingdings" pitchFamily="2" charset="2"/>
              <a:buChar char="q"/>
            </a:pPr>
            <a:r>
              <a:rPr lang="en-US" dirty="0">
                <a:latin typeface="Comic Sans MS" charset="0"/>
              </a:rPr>
              <a:t>Created by Bram Cohen in 2004</a:t>
            </a:r>
          </a:p>
          <a:p>
            <a:pPr lvl="1">
              <a:buFont typeface="Courier New" panose="02070309020205020404" pitchFamily="49" charset="0"/>
              <a:buChar char="o"/>
            </a:pPr>
            <a:r>
              <a:rPr lang="en-US" dirty="0">
                <a:latin typeface="Comic Sans MS" charset="0"/>
              </a:rPr>
              <a:t>Spec at bep_0003: http://</a:t>
            </a:r>
            <a:r>
              <a:rPr lang="en-US" dirty="0" err="1">
                <a:latin typeface="Comic Sans MS" charset="0"/>
              </a:rPr>
              <a:t>www.bittorrent.org</a:t>
            </a:r>
            <a:r>
              <a:rPr lang="en-US" dirty="0">
                <a:latin typeface="Comic Sans MS" charset="0"/>
              </a:rPr>
              <a:t>/</a:t>
            </a:r>
            <a:r>
              <a:rPr lang="en-US" dirty="0" err="1">
                <a:latin typeface="Comic Sans MS" charset="0"/>
              </a:rPr>
              <a:t>beps</a:t>
            </a:r>
            <a:r>
              <a:rPr lang="en-US" dirty="0">
                <a:latin typeface="Comic Sans MS" charset="0"/>
              </a:rPr>
              <a:t>/bep_0003.html</a:t>
            </a:r>
          </a:p>
        </p:txBody>
      </p:sp>
      <p:sp>
        <p:nvSpPr>
          <p:cNvPr id="189443" name="Slide Number Placeholder 1"/>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B1D863D1-A919-3F49-A46F-BA33E21F224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93</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Tree>
    <p:extLst>
      <p:ext uri="{BB962C8B-B14F-4D97-AF65-F5344CB8AC3E}">
        <p14:creationId xmlns:p14="http://schemas.microsoft.com/office/powerpoint/2010/main" val="327849841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522612EC-843C-B740-850D-274FCE0B9C7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94</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1490" name="Rectangle 2"/>
          <p:cNvSpPr>
            <a:spLocks noGrp="1" noChangeArrowheads="1"/>
          </p:cNvSpPr>
          <p:nvPr>
            <p:ph type="title"/>
          </p:nvPr>
        </p:nvSpPr>
        <p:spPr/>
        <p:txBody>
          <a:bodyPr/>
          <a:lstStyle/>
          <a:p>
            <a:r>
              <a:rPr lang="en-US">
                <a:latin typeface="Comic Sans MS" charset="0"/>
              </a:rPr>
              <a:t>BitTorrent: Lookup</a:t>
            </a:r>
          </a:p>
        </p:txBody>
      </p:sp>
      <p:pic>
        <p:nvPicPr>
          <p:cNvPr id="191491"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1492"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1493"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1494"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2" name="Group 41"/>
          <p:cNvGrpSpPr>
            <a:grpSpLocks/>
          </p:cNvGrpSpPr>
          <p:nvPr/>
        </p:nvGrpSpPr>
        <p:grpSpPr bwMode="auto">
          <a:xfrm>
            <a:off x="2819400" y="1905000"/>
            <a:ext cx="4133850" cy="533400"/>
            <a:chOff x="1776" y="1200"/>
            <a:chExt cx="2604" cy="336"/>
          </a:xfrm>
        </p:grpSpPr>
        <p:sp>
          <p:nvSpPr>
            <p:cNvPr id="191500" name="Line 17"/>
            <p:cNvSpPr>
              <a:spLocks noChangeShapeType="1"/>
            </p:cNvSpPr>
            <p:nvPr/>
          </p:nvSpPr>
          <p:spPr bwMode="auto">
            <a:xfrm flipH="1" flipV="1">
              <a:off x="1776" y="1392"/>
              <a:ext cx="2544" cy="144"/>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501" name="Text Box 18"/>
            <p:cNvSpPr txBox="1">
              <a:spLocks noChangeArrowheads="1"/>
            </p:cNvSpPr>
            <p:nvPr/>
          </p:nvSpPr>
          <p:spPr bwMode="auto">
            <a:xfrm>
              <a:off x="2400" y="1200"/>
              <a:ext cx="1980"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 GET   MYFILE.torrent</a:t>
              </a:r>
            </a:p>
          </p:txBody>
        </p:sp>
      </p:grpSp>
      <p:grpSp>
        <p:nvGrpSpPr>
          <p:cNvPr id="3" name="Group 42"/>
          <p:cNvGrpSpPr>
            <a:grpSpLocks/>
          </p:cNvGrpSpPr>
          <p:nvPr/>
        </p:nvGrpSpPr>
        <p:grpSpPr bwMode="auto">
          <a:xfrm>
            <a:off x="2819400" y="2438400"/>
            <a:ext cx="4038600" cy="1855788"/>
            <a:chOff x="1776" y="1536"/>
            <a:chExt cx="2544" cy="1169"/>
          </a:xfrm>
        </p:grpSpPr>
        <p:sp>
          <p:nvSpPr>
            <p:cNvPr id="191497" name="Line 19"/>
            <p:cNvSpPr>
              <a:spLocks noChangeShapeType="1"/>
            </p:cNvSpPr>
            <p:nvPr/>
          </p:nvSpPr>
          <p:spPr bwMode="auto">
            <a:xfrm flipH="1" flipV="1">
              <a:off x="1776" y="1536"/>
              <a:ext cx="2544" cy="144"/>
            </a:xfrm>
            <a:prstGeom prst="line">
              <a:avLst/>
            </a:prstGeom>
            <a:noFill/>
            <a:ln w="38100">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1498" name="Text Box 21"/>
            <p:cNvSpPr txBox="1">
              <a:spLocks noChangeArrowheads="1"/>
            </p:cNvSpPr>
            <p:nvPr/>
          </p:nvSpPr>
          <p:spPr bwMode="auto">
            <a:xfrm>
              <a:off x="2160" y="1776"/>
              <a:ext cx="1954" cy="92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http://mytracker.com:6969/</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S3F5YHG6FEB</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FG5467HGF367</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F456JI9N5FF4E</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
          <p:nvSpPr>
            <p:cNvPr id="191499" name="Text Box 22"/>
            <p:cNvSpPr txBox="1">
              <a:spLocks noChangeArrowheads="1"/>
            </p:cNvSpPr>
            <p:nvPr/>
          </p:nvSpPr>
          <p:spPr bwMode="auto">
            <a:xfrm>
              <a:off x="2112" y="1584"/>
              <a:ext cx="11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MYFILE.torrent</a:t>
              </a:r>
            </a:p>
          </p:txBody>
        </p:sp>
      </p:grpSp>
    </p:spTree>
    <p:extLst>
      <p:ext uri="{BB962C8B-B14F-4D97-AF65-F5344CB8AC3E}">
        <p14:creationId xmlns:p14="http://schemas.microsoft.com/office/powerpoint/2010/main" val="332349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noChangeArrowheads="1"/>
          </p:cNvSpPr>
          <p:nvPr>
            <p:ph type="title"/>
          </p:nvPr>
        </p:nvSpPr>
        <p:spPr/>
        <p:txBody>
          <a:bodyPr/>
          <a:lstStyle/>
          <a:p>
            <a:r>
              <a:rPr lang="en-US" sz="3600">
                <a:latin typeface="Comic Sans MS" charset="0"/>
              </a:rPr>
              <a:t>Metadata (.torrent) File Structure</a:t>
            </a:r>
          </a:p>
        </p:txBody>
      </p:sp>
      <p:sp>
        <p:nvSpPr>
          <p:cNvPr id="193538" name="Rectangle 3"/>
          <p:cNvSpPr>
            <a:spLocks noGrp="1" noChangeArrowheads="1"/>
          </p:cNvSpPr>
          <p:nvPr>
            <p:ph type="body" idx="1"/>
          </p:nvPr>
        </p:nvSpPr>
        <p:spPr>
          <a:xfrm>
            <a:off x="546100" y="1676400"/>
            <a:ext cx="7958138" cy="4648200"/>
          </a:xfrm>
        </p:spPr>
        <p:txBody>
          <a:bodyPr/>
          <a:lstStyle/>
          <a:p>
            <a:pPr>
              <a:buFont typeface="Wingdings" pitchFamily="2" charset="2"/>
              <a:buChar char="q"/>
            </a:pPr>
            <a:r>
              <a:rPr lang="en-US" dirty="0">
                <a:latin typeface="Comic Sans MS" charset="0"/>
              </a:rPr>
              <a:t>Meta info contains information necessary to contact the tracker and describes the files in the torrent</a:t>
            </a:r>
          </a:p>
          <a:p>
            <a:pPr lvl="1">
              <a:buFont typeface="Courier New" panose="02070309020205020404" pitchFamily="49" charset="0"/>
              <a:buChar char="o"/>
            </a:pPr>
            <a:r>
              <a:rPr lang="en-US" dirty="0">
                <a:latin typeface="Comic Sans MS" charset="0"/>
              </a:rPr>
              <a:t>URL of tracker</a:t>
            </a:r>
          </a:p>
          <a:p>
            <a:pPr lvl="1">
              <a:buFont typeface="Courier New" panose="02070309020205020404" pitchFamily="49" charset="0"/>
              <a:buChar char="o"/>
            </a:pPr>
            <a:r>
              <a:rPr lang="en-US" dirty="0">
                <a:latin typeface="Comic Sans MS" charset="0"/>
              </a:rPr>
              <a:t>file name</a:t>
            </a:r>
          </a:p>
          <a:p>
            <a:pPr lvl="1">
              <a:buFont typeface="Courier New" panose="02070309020205020404" pitchFamily="49" charset="0"/>
              <a:buChar char="o"/>
            </a:pPr>
            <a:r>
              <a:rPr lang="en-US" dirty="0">
                <a:latin typeface="Comic Sans MS" charset="0"/>
              </a:rPr>
              <a:t>file length</a:t>
            </a:r>
          </a:p>
          <a:p>
            <a:pPr lvl="1">
              <a:buFont typeface="Courier New" panose="02070309020205020404" pitchFamily="49" charset="0"/>
              <a:buChar char="o"/>
            </a:pPr>
            <a:r>
              <a:rPr lang="en-US" dirty="0">
                <a:latin typeface="Comic Sans MS" charset="0"/>
              </a:rPr>
              <a:t>piece length (typically 256KB)</a:t>
            </a:r>
          </a:p>
          <a:p>
            <a:pPr lvl="1">
              <a:buFont typeface="Courier New" panose="02070309020205020404" pitchFamily="49" charset="0"/>
              <a:buChar char="o"/>
            </a:pPr>
            <a:r>
              <a:rPr lang="en-US" dirty="0">
                <a:latin typeface="Comic Sans MS" charset="0"/>
              </a:rPr>
              <a:t>SHA-1 hashes of pieces for verification</a:t>
            </a:r>
          </a:p>
          <a:p>
            <a:pPr lvl="1">
              <a:buFont typeface="Courier New" panose="02070309020205020404" pitchFamily="49" charset="0"/>
              <a:buChar char="o"/>
            </a:pPr>
            <a:r>
              <a:rPr lang="en-US" dirty="0">
                <a:latin typeface="Comic Sans MS" charset="0"/>
              </a:rPr>
              <a:t>also creation date, comment, creator, …</a:t>
            </a: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95</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9912241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p:nvPr>
        </p:nvSpPr>
        <p:spPr/>
        <p:txBody>
          <a:bodyPr/>
          <a:lstStyle/>
          <a:p>
            <a:r>
              <a:rPr lang="en-US">
                <a:latin typeface="Comic Sans MS" charset="0"/>
              </a:rPr>
              <a:t>Tracker Protocol</a:t>
            </a:r>
          </a:p>
        </p:txBody>
      </p:sp>
      <p:sp>
        <p:nvSpPr>
          <p:cNvPr id="195586" name="Rectangle 3"/>
          <p:cNvSpPr>
            <a:spLocks noGrp="1" noChangeArrowheads="1"/>
          </p:cNvSpPr>
          <p:nvPr>
            <p:ph type="body" idx="1"/>
          </p:nvPr>
        </p:nvSpPr>
        <p:spPr>
          <a:xfrm>
            <a:off x="587375" y="1585913"/>
            <a:ext cx="7958138" cy="4953000"/>
          </a:xfrm>
        </p:spPr>
        <p:txBody>
          <a:bodyPr/>
          <a:lstStyle/>
          <a:p>
            <a:pPr>
              <a:lnSpc>
                <a:spcPct val="80000"/>
              </a:lnSpc>
              <a:buFont typeface="Wingdings" pitchFamily="2" charset="2"/>
              <a:buChar char="q"/>
            </a:pPr>
            <a:r>
              <a:rPr lang="en-US" sz="2400" dirty="0">
                <a:latin typeface="Comic Sans MS" charset="0"/>
              </a:rPr>
              <a:t>Communicates with clients via HTTP/HTTPS</a:t>
            </a:r>
          </a:p>
          <a:p>
            <a:pPr>
              <a:lnSpc>
                <a:spcPct val="80000"/>
              </a:lnSpc>
              <a:buFont typeface="Wingdings" pitchFamily="2" charset="2"/>
              <a:buChar char="q"/>
            </a:pPr>
            <a:endParaRPr lang="en-US" sz="2400" dirty="0">
              <a:latin typeface="Comic Sans MS" charset="0"/>
            </a:endParaRPr>
          </a:p>
          <a:p>
            <a:pPr>
              <a:lnSpc>
                <a:spcPct val="80000"/>
              </a:lnSpc>
              <a:buFont typeface="Wingdings" pitchFamily="2" charset="2"/>
              <a:buChar char="q"/>
            </a:pPr>
            <a:r>
              <a:rPr lang="en-US" sz="2400" dirty="0">
                <a:latin typeface="Comic Sans MS" charset="0"/>
              </a:rPr>
              <a:t>Client GET request</a:t>
            </a:r>
          </a:p>
          <a:p>
            <a:pPr lvl="1">
              <a:lnSpc>
                <a:spcPct val="80000"/>
              </a:lnSpc>
              <a:buFont typeface="Courier New" panose="02070309020205020404" pitchFamily="49" charset="0"/>
              <a:buChar char="o"/>
            </a:pPr>
            <a:r>
              <a:rPr lang="en-US" sz="2000" dirty="0" err="1">
                <a:latin typeface="Comic Sans MS" charset="0"/>
              </a:rPr>
              <a:t>info_hash</a:t>
            </a:r>
            <a:r>
              <a:rPr lang="en-US" sz="2000" dirty="0">
                <a:latin typeface="Comic Sans MS" charset="0"/>
              </a:rPr>
              <a:t>: uniquely identifies the file</a:t>
            </a:r>
          </a:p>
          <a:p>
            <a:pPr lvl="1">
              <a:lnSpc>
                <a:spcPct val="80000"/>
              </a:lnSpc>
              <a:buFont typeface="Courier New" panose="02070309020205020404" pitchFamily="49" charset="0"/>
              <a:buChar char="o"/>
            </a:pPr>
            <a:r>
              <a:rPr lang="en-US" sz="2000" dirty="0" err="1">
                <a:latin typeface="Comic Sans MS" charset="0"/>
              </a:rPr>
              <a:t>peer_id</a:t>
            </a:r>
            <a:r>
              <a:rPr lang="en-US" sz="2000" dirty="0">
                <a:latin typeface="Comic Sans MS" charset="0"/>
              </a:rPr>
              <a:t>: chosen by and uniquely identifies the client</a:t>
            </a:r>
          </a:p>
          <a:p>
            <a:pPr lvl="1">
              <a:lnSpc>
                <a:spcPct val="80000"/>
              </a:lnSpc>
              <a:buFont typeface="Courier New" panose="02070309020205020404" pitchFamily="49" charset="0"/>
              <a:buChar char="o"/>
            </a:pPr>
            <a:r>
              <a:rPr lang="en-US" sz="2000" dirty="0">
                <a:latin typeface="Comic Sans MS" charset="0"/>
              </a:rPr>
              <a:t>client IP and port</a:t>
            </a:r>
          </a:p>
          <a:p>
            <a:pPr lvl="1">
              <a:lnSpc>
                <a:spcPct val="80000"/>
              </a:lnSpc>
              <a:buFont typeface="Courier New" panose="02070309020205020404" pitchFamily="49" charset="0"/>
              <a:buChar char="o"/>
            </a:pPr>
            <a:r>
              <a:rPr lang="en-US" sz="2000" dirty="0" err="1">
                <a:latin typeface="Comic Sans MS" charset="0"/>
              </a:rPr>
              <a:t>numwant</a:t>
            </a:r>
            <a:r>
              <a:rPr lang="en-US" sz="2000" dirty="0">
                <a:latin typeface="Comic Sans MS" charset="0"/>
              </a:rPr>
              <a:t>: how many peers to return (defaults to 50)</a:t>
            </a:r>
          </a:p>
          <a:p>
            <a:pPr lvl="1">
              <a:lnSpc>
                <a:spcPct val="80000"/>
              </a:lnSpc>
              <a:buFont typeface="Courier New" panose="02070309020205020404" pitchFamily="49" charset="0"/>
              <a:buChar char="o"/>
            </a:pPr>
            <a:r>
              <a:rPr lang="en-US" sz="2000" dirty="0">
                <a:latin typeface="Comic Sans MS" charset="0"/>
              </a:rPr>
              <a:t>stats: e.g., bytes uploaded, downloaded</a:t>
            </a:r>
          </a:p>
          <a:p>
            <a:pPr lvl="1">
              <a:lnSpc>
                <a:spcPct val="80000"/>
              </a:lnSpc>
            </a:pPr>
            <a:endParaRPr lang="en-US" sz="2000" dirty="0">
              <a:latin typeface="Comic Sans MS" charset="0"/>
            </a:endParaRPr>
          </a:p>
          <a:p>
            <a:pPr>
              <a:lnSpc>
                <a:spcPct val="80000"/>
              </a:lnSpc>
              <a:buFont typeface="Wingdings" pitchFamily="2" charset="2"/>
              <a:buChar char="q"/>
            </a:pPr>
            <a:r>
              <a:rPr lang="en-US" sz="2400" dirty="0">
                <a:latin typeface="Comic Sans MS" charset="0"/>
              </a:rPr>
              <a:t>Tracker GET response</a:t>
            </a:r>
          </a:p>
          <a:p>
            <a:pPr lvl="1">
              <a:lnSpc>
                <a:spcPct val="80000"/>
              </a:lnSpc>
              <a:buFont typeface="Courier New" panose="02070309020205020404" pitchFamily="49" charset="0"/>
              <a:buChar char="o"/>
            </a:pPr>
            <a:r>
              <a:rPr lang="en-US" sz="2000" dirty="0">
                <a:latin typeface="Comic Sans MS" charset="0"/>
              </a:rPr>
              <a:t>interval: how often to contact the tracker</a:t>
            </a:r>
          </a:p>
          <a:p>
            <a:pPr lvl="1">
              <a:lnSpc>
                <a:spcPct val="80000"/>
              </a:lnSpc>
              <a:buFont typeface="Courier New" panose="02070309020205020404" pitchFamily="49" charset="0"/>
              <a:buChar char="o"/>
            </a:pPr>
            <a:r>
              <a:rPr lang="en-US" sz="2000" dirty="0">
                <a:latin typeface="Comic Sans MS" charset="0"/>
              </a:rPr>
              <a:t>list of peers, containing peer id, IP and port</a:t>
            </a:r>
          </a:p>
          <a:p>
            <a:pPr lvl="1">
              <a:lnSpc>
                <a:spcPct val="80000"/>
              </a:lnSpc>
              <a:buFont typeface="Courier New" panose="02070309020205020404" pitchFamily="49" charset="0"/>
              <a:buChar char="o"/>
            </a:pPr>
            <a:r>
              <a:rPr lang="en-US" sz="2000" dirty="0">
                <a:latin typeface="Comic Sans MS" charset="0"/>
              </a:rPr>
              <a:t>stats</a:t>
            </a:r>
          </a:p>
          <a:p>
            <a:pPr lvl="1">
              <a:lnSpc>
                <a:spcPct val="80000"/>
              </a:lnSpc>
            </a:pPr>
            <a:endParaRPr lang="en-US" sz="2000" dirty="0">
              <a:latin typeface="Comic Sans MS" charset="0"/>
            </a:endParaRPr>
          </a:p>
        </p:txBody>
      </p:sp>
      <p:sp>
        <p:nvSpPr>
          <p:cNvPr id="2" name="Slide Number Placeholder 1"/>
          <p:cNvSpPr>
            <a:spLocks noGrp="1"/>
          </p:cNvSpPr>
          <p:nvPr>
            <p:ph type="sldNum" sz="quarter" idx="11"/>
          </p:nvPr>
        </p:nvSpPr>
        <p:spPr/>
        <p:txBody>
          <a:bodyPr/>
          <a:lstStyle/>
          <a:p>
            <a:pPr marL="0" marR="0" lvl="0" indent="0" algn="r" defTabSz="912813" rtl="0" eaLnBrk="1" fontAlgn="base" latinLnBrk="0" hangingPunct="1">
              <a:lnSpc>
                <a:spcPct val="100000"/>
              </a:lnSpc>
              <a:spcBef>
                <a:spcPct val="0"/>
              </a:spcBef>
              <a:spcAft>
                <a:spcPct val="0"/>
              </a:spcAft>
              <a:buClrTx/>
              <a:buSzTx/>
              <a:buFontTx/>
              <a:buNone/>
              <a:tabLst/>
              <a:defRPr/>
            </a:pPr>
            <a:fld id="{5C423813-CBD9-4C47-926C-1EC5E88B777C}" type="slidenum">
              <a:rPr kumimoji="0" lang="en-US" altLang="x-none" sz="1400" b="0" i="0" u="none" strike="noStrike" kern="1200" cap="none" spc="0" normalizeH="0" baseline="0" noProof="0" smtClean="0">
                <a:ln>
                  <a:noFill/>
                </a:ln>
                <a:solidFill>
                  <a:srgbClr val="000000"/>
                </a:solidFill>
                <a:effectLst/>
                <a:uLnTx/>
                <a:uFillTx/>
                <a:latin typeface="Comic Sans MS" charset="0"/>
                <a:ea typeface="ＭＳ Ｐゴシック" charset="-128"/>
                <a:cs typeface="+mn-cs"/>
              </a:rPr>
              <a:pPr marL="0" marR="0" lvl="0" indent="0" algn="r" defTabSz="912813" rtl="0" eaLnBrk="1" fontAlgn="base" latinLnBrk="0" hangingPunct="1">
                <a:lnSpc>
                  <a:spcPct val="100000"/>
                </a:lnSpc>
                <a:spcBef>
                  <a:spcPct val="0"/>
                </a:spcBef>
                <a:spcAft>
                  <a:spcPct val="0"/>
                </a:spcAft>
                <a:buClrTx/>
                <a:buSzTx/>
                <a:buFontTx/>
                <a:buNone/>
                <a:tabLst/>
                <a:defRPr/>
              </a:pPr>
              <a:t>96</a:t>
            </a:fld>
            <a:endParaRPr kumimoji="0" lang="en-US" altLang="x-none" sz="1400" b="0" i="0" u="none" strike="noStrike" kern="1200" cap="none" spc="0" normalizeH="0" baseline="0" noProof="0">
              <a:ln>
                <a:noFill/>
              </a:ln>
              <a:solidFill>
                <a:srgbClr val="000000"/>
              </a:solidFill>
              <a:effectLst/>
              <a:uLnTx/>
              <a:uFillTx/>
              <a:latin typeface="Comic Sans MS" charset="0"/>
              <a:ea typeface="ＭＳ Ｐゴシック" charset="-128"/>
              <a:cs typeface="+mn-cs"/>
            </a:endParaRPr>
          </a:p>
        </p:txBody>
      </p:sp>
    </p:spTree>
    <p:extLst>
      <p:ext uri="{BB962C8B-B14F-4D97-AF65-F5344CB8AC3E}">
        <p14:creationId xmlns:p14="http://schemas.microsoft.com/office/powerpoint/2010/main" val="25937376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14EFD858-60A5-804B-8877-41ECD408AD9C}"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97</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197634" name="Rectangle 2"/>
          <p:cNvSpPr>
            <a:spLocks noGrp="1" noChangeArrowheads="1"/>
          </p:cNvSpPr>
          <p:nvPr>
            <p:ph type="title"/>
          </p:nvPr>
        </p:nvSpPr>
        <p:spPr/>
        <p:txBody>
          <a:bodyPr/>
          <a:lstStyle/>
          <a:p>
            <a:r>
              <a:rPr lang="en-US">
                <a:latin typeface="Comic Sans MS" charset="0"/>
              </a:rPr>
              <a:t>Tracker Protocol</a:t>
            </a:r>
          </a:p>
        </p:txBody>
      </p:sp>
      <p:pic>
        <p:nvPicPr>
          <p:cNvPr id="197635" name="Picture 5" descr="j019538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086600" y="1905000"/>
            <a:ext cx="1343025" cy="1371600"/>
          </a:xfrm>
          <a:noFill/>
        </p:spPr>
      </p:pic>
      <p:pic>
        <p:nvPicPr>
          <p:cNvPr id="197636" name="Picture 7" descr="MCj0397240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1447800"/>
            <a:ext cx="1803400"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45"/>
          <p:cNvGrpSpPr>
            <a:grpSpLocks/>
          </p:cNvGrpSpPr>
          <p:nvPr/>
        </p:nvGrpSpPr>
        <p:grpSpPr bwMode="auto">
          <a:xfrm>
            <a:off x="1981200" y="4267200"/>
            <a:ext cx="1295400" cy="1066800"/>
            <a:chOff x="1248" y="2688"/>
            <a:chExt cx="816" cy="672"/>
          </a:xfrm>
        </p:grpSpPr>
        <p:pic>
          <p:nvPicPr>
            <p:cNvPr id="197660" name="Picture 4" descr="j02857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688"/>
              <a:ext cx="816" cy="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61" name="Text Box 14"/>
            <p:cNvSpPr txBox="1">
              <a:spLocks noChangeArrowheads="1"/>
            </p:cNvSpPr>
            <p:nvPr/>
          </p:nvSpPr>
          <p:spPr bwMode="auto">
            <a:xfrm>
              <a:off x="1372" y="3129"/>
              <a:ext cx="59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tracker</a:t>
              </a:r>
            </a:p>
          </p:txBody>
        </p:sp>
      </p:grpSp>
      <p:sp>
        <p:nvSpPr>
          <p:cNvPr id="197638" name="Text Box 15"/>
          <p:cNvSpPr txBox="1">
            <a:spLocks noChangeArrowheads="1"/>
          </p:cNvSpPr>
          <p:nvPr/>
        </p:nvSpPr>
        <p:spPr bwMode="auto">
          <a:xfrm>
            <a:off x="1219200" y="2909888"/>
            <a:ext cx="1314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webserver</a:t>
            </a:r>
          </a:p>
        </p:txBody>
      </p:sp>
      <p:sp>
        <p:nvSpPr>
          <p:cNvPr id="197639" name="Text Box 16"/>
          <p:cNvSpPr txBox="1">
            <a:spLocks noChangeArrowheads="1"/>
          </p:cNvSpPr>
          <p:nvPr/>
        </p:nvSpPr>
        <p:spPr bwMode="auto">
          <a:xfrm>
            <a:off x="7467600" y="3200400"/>
            <a:ext cx="66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user</a:t>
            </a:r>
          </a:p>
        </p:txBody>
      </p:sp>
      <p:grpSp>
        <p:nvGrpSpPr>
          <p:cNvPr id="3" name="Group 43"/>
          <p:cNvGrpSpPr>
            <a:grpSpLocks/>
          </p:cNvGrpSpPr>
          <p:nvPr/>
        </p:nvGrpSpPr>
        <p:grpSpPr bwMode="auto">
          <a:xfrm>
            <a:off x="3200400" y="3048000"/>
            <a:ext cx="3733800" cy="1371600"/>
            <a:chOff x="2016" y="1920"/>
            <a:chExt cx="2352" cy="864"/>
          </a:xfrm>
        </p:grpSpPr>
        <p:sp>
          <p:nvSpPr>
            <p:cNvPr id="197658" name="Line 23"/>
            <p:cNvSpPr>
              <a:spLocks noChangeShapeType="1"/>
            </p:cNvSpPr>
            <p:nvPr/>
          </p:nvSpPr>
          <p:spPr bwMode="auto">
            <a:xfrm flipH="1">
              <a:off x="2016" y="1920"/>
              <a:ext cx="2352" cy="864"/>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9" name="Rectangle 25"/>
            <p:cNvSpPr>
              <a:spLocks noChangeArrowheads="1"/>
            </p:cNvSpPr>
            <p:nvPr/>
          </p:nvSpPr>
          <p:spPr bwMode="auto">
            <a:xfrm>
              <a:off x="2544" y="2160"/>
              <a:ext cx="7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r>
                <a:rPr kumimoji="0" lang="en-US" altLang="ja-JP" sz="2400" b="0" i="0" u="none" strike="noStrike" kern="1200" cap="none" spc="0" normalizeH="0" baseline="0" noProof="0">
                  <a:ln>
                    <a:noFill/>
                  </a:ln>
                  <a:solidFill>
                    <a:srgbClr val="000000"/>
                  </a:solidFill>
                  <a:effectLst/>
                  <a:uLnTx/>
                  <a:uFillTx/>
                  <a:latin typeface="Arial" charset="0"/>
                  <a:ea typeface="ＭＳ Ｐゴシック" charset="-128"/>
                  <a:cs typeface="+mn-cs"/>
                </a:rPr>
                <a:t>register</a:t>
              </a:r>
              <a:r>
                <a:rPr kumimoji="0" lang="ja-JP" alt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4" name="Group 44"/>
          <p:cNvGrpSpPr>
            <a:grpSpLocks/>
          </p:cNvGrpSpPr>
          <p:nvPr/>
        </p:nvGrpSpPr>
        <p:grpSpPr bwMode="auto">
          <a:xfrm>
            <a:off x="3352800" y="3200400"/>
            <a:ext cx="3844925" cy="2593975"/>
            <a:chOff x="2112" y="2016"/>
            <a:chExt cx="2422" cy="1634"/>
          </a:xfrm>
        </p:grpSpPr>
        <p:sp>
          <p:nvSpPr>
            <p:cNvPr id="197655" name="Line 24"/>
            <p:cNvSpPr>
              <a:spLocks noChangeShapeType="1"/>
            </p:cNvSpPr>
            <p:nvPr/>
          </p:nvSpPr>
          <p:spPr bwMode="auto">
            <a:xfrm flipH="1">
              <a:off x="2112" y="2016"/>
              <a:ext cx="2352" cy="864"/>
            </a:xfrm>
            <a:prstGeom prst="line">
              <a:avLst/>
            </a:prstGeom>
            <a:noFill/>
            <a:ln w="38100">
              <a:solidFill>
                <a:schemeClr val="tx1"/>
              </a:solidFill>
              <a:round/>
              <a:headEnd type="triangle" w="lg" len="lg"/>
              <a:tailEnd type="non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7656" name="Text Box 26"/>
            <p:cNvSpPr txBox="1">
              <a:spLocks noChangeArrowheads="1"/>
            </p:cNvSpPr>
            <p:nvPr/>
          </p:nvSpPr>
          <p:spPr bwMode="auto">
            <a:xfrm>
              <a:off x="2640" y="2719"/>
              <a:ext cx="1894" cy="931"/>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ID1   169.237.234.1:6881</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ID2   190.50.34.6:5692</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ID3   34.275.89.143:4545</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a:t>
              </a:r>
            </a:p>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ID50 231.456.31.95:6882</a:t>
              </a:r>
            </a:p>
          </p:txBody>
        </p:sp>
        <p:sp>
          <p:nvSpPr>
            <p:cNvPr id="197657" name="Text Box 27"/>
            <p:cNvSpPr txBox="1">
              <a:spLocks noChangeArrowheads="1"/>
            </p:cNvSpPr>
            <p:nvPr/>
          </p:nvSpPr>
          <p:spPr bwMode="auto">
            <a:xfrm>
              <a:off x="2976" y="2496"/>
              <a:ext cx="92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list of peers</a:t>
              </a:r>
            </a:p>
          </p:txBody>
        </p:sp>
      </p:grpSp>
      <p:sp>
        <p:nvSpPr>
          <p:cNvPr id="88102" name="Line 38"/>
          <p:cNvSpPr>
            <a:spLocks noChangeShapeType="1"/>
          </p:cNvSpPr>
          <p:nvPr/>
        </p:nvSpPr>
        <p:spPr bwMode="auto">
          <a:xfrm flipH="1">
            <a:off x="7620000" y="3657600"/>
            <a:ext cx="228600" cy="15240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3" name="Line 39"/>
          <p:cNvSpPr>
            <a:spLocks noChangeShapeType="1"/>
          </p:cNvSpPr>
          <p:nvPr/>
        </p:nvSpPr>
        <p:spPr bwMode="auto">
          <a:xfrm>
            <a:off x="8001000" y="3657600"/>
            <a:ext cx="381000" cy="13716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88104" name="Line 40"/>
          <p:cNvSpPr>
            <a:spLocks noChangeShapeType="1"/>
          </p:cNvSpPr>
          <p:nvPr/>
        </p:nvSpPr>
        <p:spPr bwMode="auto">
          <a:xfrm flipH="1">
            <a:off x="6400800" y="3657600"/>
            <a:ext cx="1295400" cy="1447800"/>
          </a:xfrm>
          <a:prstGeom prst="line">
            <a:avLst/>
          </a:prstGeom>
          <a:noFill/>
          <a:ln w="38100">
            <a:solidFill>
              <a:schemeClr val="tx1"/>
            </a:solidFill>
            <a:round/>
            <a:headEnd/>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nvGrpSpPr>
          <p:cNvPr id="5" name="Group 51"/>
          <p:cNvGrpSpPr>
            <a:grpSpLocks/>
          </p:cNvGrpSpPr>
          <p:nvPr/>
        </p:nvGrpSpPr>
        <p:grpSpPr bwMode="auto">
          <a:xfrm>
            <a:off x="5233988" y="5029200"/>
            <a:ext cx="1166812" cy="1360488"/>
            <a:chOff x="3297" y="3168"/>
            <a:chExt cx="735" cy="857"/>
          </a:xfrm>
        </p:grpSpPr>
        <p:pic>
          <p:nvPicPr>
            <p:cNvPr id="197653" name="Picture 36"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 y="3168"/>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4" name="Text Box 46"/>
            <p:cNvSpPr txBox="1">
              <a:spLocks noChangeArrowheads="1"/>
            </p:cNvSpPr>
            <p:nvPr/>
          </p:nvSpPr>
          <p:spPr bwMode="auto">
            <a:xfrm>
              <a:off x="3360" y="3792"/>
              <a:ext cx="64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50</a:t>
              </a:r>
            </a:p>
          </p:txBody>
        </p:sp>
      </p:grpSp>
      <p:grpSp>
        <p:nvGrpSpPr>
          <p:cNvPr id="6" name="Group 52"/>
          <p:cNvGrpSpPr>
            <a:grpSpLocks/>
          </p:cNvGrpSpPr>
          <p:nvPr/>
        </p:nvGrpSpPr>
        <p:grpSpPr bwMode="auto">
          <a:xfrm>
            <a:off x="6705600" y="5187950"/>
            <a:ext cx="1166813" cy="1350963"/>
            <a:chOff x="4224" y="3268"/>
            <a:chExt cx="735" cy="851"/>
          </a:xfrm>
        </p:grpSpPr>
        <p:pic>
          <p:nvPicPr>
            <p:cNvPr id="197651" name="Picture 35"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4" y="3268"/>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2" name="Text Box 47"/>
            <p:cNvSpPr txBox="1">
              <a:spLocks noChangeArrowheads="1"/>
            </p:cNvSpPr>
            <p:nvPr/>
          </p:nvSpPr>
          <p:spPr bwMode="auto">
            <a:xfrm>
              <a:off x="4272" y="3888"/>
              <a:ext cx="5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2</a:t>
              </a:r>
            </a:p>
          </p:txBody>
        </p:sp>
      </p:grpSp>
      <p:grpSp>
        <p:nvGrpSpPr>
          <p:cNvPr id="7" name="Group 53"/>
          <p:cNvGrpSpPr>
            <a:grpSpLocks/>
          </p:cNvGrpSpPr>
          <p:nvPr/>
        </p:nvGrpSpPr>
        <p:grpSpPr bwMode="auto">
          <a:xfrm>
            <a:off x="7900988" y="5035550"/>
            <a:ext cx="1166812" cy="1365250"/>
            <a:chOff x="4977" y="3172"/>
            <a:chExt cx="735" cy="860"/>
          </a:xfrm>
        </p:grpSpPr>
        <p:pic>
          <p:nvPicPr>
            <p:cNvPr id="197649" name="Picture 30" descr="MPj040214700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77" y="3172"/>
              <a:ext cx="735" cy="6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7650" name="Text Box 48"/>
            <p:cNvSpPr txBox="1">
              <a:spLocks noChangeArrowheads="1"/>
            </p:cNvSpPr>
            <p:nvPr/>
          </p:nvSpPr>
          <p:spPr bwMode="auto">
            <a:xfrm>
              <a:off x="5068" y="3801"/>
              <a:ext cx="54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Peer 1</a:t>
              </a:r>
            </a:p>
          </p:txBody>
        </p:sp>
      </p:grpSp>
      <p:sp>
        <p:nvSpPr>
          <p:cNvPr id="88114" name="Text Box 50"/>
          <p:cNvSpPr txBox="1">
            <a:spLocks noChangeArrowheads="1"/>
          </p:cNvSpPr>
          <p:nvPr/>
        </p:nvSpPr>
        <p:spPr bwMode="auto">
          <a:xfrm>
            <a:off x="6324600" y="5029200"/>
            <a:ext cx="74295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4400" b="0" i="0" u="none" strike="noStrike" kern="1200" cap="none" spc="0" normalizeH="0" baseline="0" noProof="0">
                <a:ln>
                  <a:noFill/>
                </a:ln>
                <a:solidFill>
                  <a:srgbClr val="000000"/>
                </a:solidFill>
                <a:effectLst/>
                <a:uLnTx/>
                <a:uFillTx/>
                <a:latin typeface="Comic Sans MS" charset="0"/>
                <a:ea typeface="ＭＳ Ｐゴシック" charset="0"/>
              </a:rPr>
              <a:t>…</a:t>
            </a:r>
          </a:p>
        </p:txBody>
      </p:sp>
    </p:spTree>
    <p:extLst>
      <p:ext uri="{BB962C8B-B14F-4D97-AF65-F5344CB8AC3E}">
        <p14:creationId xmlns:p14="http://schemas.microsoft.com/office/powerpoint/2010/main" val="2855422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xit" presetSubtype="0" fill="hold" nodeType="clickEffect">
                                  <p:stCondLst>
                                    <p:cond delay="0"/>
                                  </p:stCondLst>
                                  <p:childTnLst>
                                    <p:set>
                                      <p:cBhvr>
                                        <p:cTn id="23" dur="1" fill="hold">
                                          <p:stCondLst>
                                            <p:cond delay="0"/>
                                          </p:stCondLst>
                                        </p:cTn>
                                        <p:tgtEl>
                                          <p:spTgt spid="4"/>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8114"/>
                                        </p:tgtEl>
                                        <p:attrNameLst>
                                          <p:attrName>style.visibility</p:attrName>
                                        </p:attrNameLst>
                                      </p:cBhvr>
                                      <p:to>
                                        <p:strVal val="visible"/>
                                      </p:to>
                                    </p:set>
                                    <p:animEffect transition="in" filter="fade">
                                      <p:cBhvr>
                                        <p:cTn id="29" dur="2000"/>
                                        <p:tgtEl>
                                          <p:spTgt spid="88114"/>
                                        </p:tgtEl>
                                      </p:cBhvr>
                                    </p:animEffect>
                                  </p:childTnLst>
                                </p:cTn>
                              </p:par>
                              <p:par>
                                <p:cTn id="30" presetID="10"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000"/>
                                        <p:tgtEl>
                                          <p:spTgt spid="6"/>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88104"/>
                                        </p:tgtEl>
                                        <p:attrNameLst>
                                          <p:attrName>style.visibility</p:attrName>
                                        </p:attrNameLst>
                                      </p:cBhvr>
                                      <p:to>
                                        <p:strVal val="visible"/>
                                      </p:to>
                                    </p:set>
                                    <p:animEffect transition="in" filter="wipe(up)">
                                      <p:cBhvr>
                                        <p:cTn id="40" dur="2000"/>
                                        <p:tgtEl>
                                          <p:spTgt spid="88104"/>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88102"/>
                                        </p:tgtEl>
                                        <p:attrNameLst>
                                          <p:attrName>style.visibility</p:attrName>
                                        </p:attrNameLst>
                                      </p:cBhvr>
                                      <p:to>
                                        <p:strVal val="visible"/>
                                      </p:to>
                                    </p:set>
                                    <p:animEffect transition="in" filter="wipe(up)">
                                      <p:cBhvr>
                                        <p:cTn id="43" dur="2000"/>
                                        <p:tgtEl>
                                          <p:spTgt spid="8810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88103"/>
                                        </p:tgtEl>
                                        <p:attrNameLst>
                                          <p:attrName>style.visibility</p:attrName>
                                        </p:attrNameLst>
                                      </p:cBhvr>
                                      <p:to>
                                        <p:strVal val="visible"/>
                                      </p:to>
                                    </p:set>
                                    <p:animEffect transition="in" filter="wipe(up)">
                                      <p:cBhvr>
                                        <p:cTn id="46" dur="2000"/>
                                        <p:tgtEl>
                                          <p:spTgt spid="8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02" grpId="0" animBg="1"/>
      <p:bldP spid="88103" grpId="0" animBg="1"/>
      <p:bldP spid="88104" grpId="0" animBg="1"/>
      <p:bldP spid="88114"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4"/>
          <p:cNvSpPr>
            <a:spLocks noGrp="1"/>
          </p:cNvSpPr>
          <p:nvPr>
            <p:ph type="sldNum" sz="quarter" idx="11"/>
          </p:nvPr>
        </p:nvSpPr>
        <p:spPr>
          <a:xfrm>
            <a:off x="8686800" y="6515100"/>
            <a:ext cx="4572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fld id="{EDE214A3-D651-F749-A617-B33CE30C6422}"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rPr>
              <a:pPr marL="0" marR="0" lvl="0" indent="0" algn="l" defTabSz="912813" rtl="0" eaLnBrk="1" fontAlgn="base" latinLnBrk="0" hangingPunct="1">
                <a:lnSpc>
                  <a:spcPct val="100000"/>
                </a:lnSpc>
                <a:spcBef>
                  <a:spcPct val="0"/>
                </a:spcBef>
                <a:spcAft>
                  <a:spcPct val="0"/>
                </a:spcAft>
                <a:buClrTx/>
                <a:buSzTx/>
                <a:buFontTx/>
                <a:buNone/>
                <a:tabLst/>
                <a:defRPr/>
              </a:pPr>
              <a:t>98</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cs typeface="Arial" charset="0"/>
            </a:endParaRPr>
          </a:p>
        </p:txBody>
      </p:sp>
      <p:sp>
        <p:nvSpPr>
          <p:cNvPr id="199682" name="Rectangle 2"/>
          <p:cNvSpPr>
            <a:spLocks noGrp="1" noChangeArrowheads="1"/>
          </p:cNvSpPr>
          <p:nvPr>
            <p:ph type="title"/>
          </p:nvPr>
        </p:nvSpPr>
        <p:spPr>
          <a:xfrm>
            <a:off x="609600" y="76200"/>
            <a:ext cx="7772400" cy="1143000"/>
          </a:xfrm>
        </p:spPr>
        <p:txBody>
          <a:bodyPr/>
          <a:lstStyle/>
          <a:p>
            <a:pPr marL="342900" indent="-342900"/>
            <a:r>
              <a:rPr lang="en-US">
                <a:latin typeface="Comic Sans MS" charset="0"/>
              </a:rPr>
              <a:t>Robustness and efficiency:</a:t>
            </a:r>
            <a:br>
              <a:rPr lang="en-US">
                <a:latin typeface="Comic Sans MS" charset="0"/>
              </a:rPr>
            </a:br>
            <a:r>
              <a:rPr lang="en-US">
                <a:latin typeface="Comic Sans MS" charset="0"/>
              </a:rPr>
              <a:t>Piece-based Swarming</a:t>
            </a:r>
          </a:p>
        </p:txBody>
      </p:sp>
      <p:grpSp>
        <p:nvGrpSpPr>
          <p:cNvPr id="199683" name="Group 59"/>
          <p:cNvGrpSpPr>
            <a:grpSpLocks/>
          </p:cNvGrpSpPr>
          <p:nvPr/>
        </p:nvGrpSpPr>
        <p:grpSpPr bwMode="auto">
          <a:xfrm>
            <a:off x="2535238" y="3192463"/>
            <a:ext cx="4876800" cy="533400"/>
            <a:chOff x="1008" y="1728"/>
            <a:chExt cx="3072" cy="336"/>
          </a:xfrm>
        </p:grpSpPr>
        <p:grpSp>
          <p:nvGrpSpPr>
            <p:cNvPr id="199692" name="Group 25"/>
            <p:cNvGrpSpPr>
              <a:grpSpLocks/>
            </p:cNvGrpSpPr>
            <p:nvPr/>
          </p:nvGrpSpPr>
          <p:grpSpPr bwMode="auto">
            <a:xfrm>
              <a:off x="1008" y="1728"/>
              <a:ext cx="768" cy="336"/>
              <a:chOff x="1008" y="1728"/>
              <a:chExt cx="768" cy="336"/>
            </a:xfrm>
          </p:grpSpPr>
          <p:grpSp>
            <p:nvGrpSpPr>
              <p:cNvPr id="199720" name="Group 22"/>
              <p:cNvGrpSpPr>
                <a:grpSpLocks/>
              </p:cNvGrpSpPr>
              <p:nvPr/>
            </p:nvGrpSpPr>
            <p:grpSpPr bwMode="auto">
              <a:xfrm>
                <a:off x="1008" y="1728"/>
                <a:ext cx="768" cy="336"/>
                <a:chOff x="1008" y="1728"/>
                <a:chExt cx="768" cy="336"/>
              </a:xfrm>
            </p:grpSpPr>
            <p:sp>
              <p:nvSpPr>
                <p:cNvPr id="199722" name="Rectangle 6"/>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3" name="Rectangle 7"/>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4" name="Rectangle 8"/>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5" name="Rectangle 9"/>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6" name="Rectangle 10"/>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7" name="Rectangle 11"/>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8" name="Rectangle 12"/>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29" name="Rectangle 13"/>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721" name="Rectangle 24"/>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3" name="Group 27"/>
            <p:cNvGrpSpPr>
              <a:grpSpLocks/>
            </p:cNvGrpSpPr>
            <p:nvPr/>
          </p:nvGrpSpPr>
          <p:grpSpPr bwMode="auto">
            <a:xfrm>
              <a:off x="1776" y="1728"/>
              <a:ext cx="768" cy="336"/>
              <a:chOff x="1008" y="1728"/>
              <a:chExt cx="768" cy="336"/>
            </a:xfrm>
          </p:grpSpPr>
          <p:sp>
            <p:nvSpPr>
              <p:cNvPr id="199712" name="Rectangle 28"/>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3" name="Rectangle 29"/>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4" name="Rectangle 30"/>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5" name="Rectangle 31"/>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6" name="Rectangle 32"/>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7" name="Rectangle 33"/>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8" name="Rectangle 34"/>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9" name="Rectangle 35"/>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4" name="Group 38"/>
            <p:cNvGrpSpPr>
              <a:grpSpLocks/>
            </p:cNvGrpSpPr>
            <p:nvPr/>
          </p:nvGrpSpPr>
          <p:grpSpPr bwMode="auto">
            <a:xfrm>
              <a:off x="2544" y="1728"/>
              <a:ext cx="768" cy="336"/>
              <a:chOff x="1008" y="1728"/>
              <a:chExt cx="768" cy="336"/>
            </a:xfrm>
          </p:grpSpPr>
          <p:sp>
            <p:nvSpPr>
              <p:cNvPr id="199704" name="Rectangle 39"/>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5" name="Rectangle 40"/>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6" name="Rectangle 41"/>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7" name="Rectangle 42"/>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8" name="Rectangle 43"/>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9" name="Rectangle 44"/>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0" name="Rectangle 45"/>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11" name="Rectangle 46"/>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199695" name="Group 49"/>
            <p:cNvGrpSpPr>
              <a:grpSpLocks/>
            </p:cNvGrpSpPr>
            <p:nvPr/>
          </p:nvGrpSpPr>
          <p:grpSpPr bwMode="auto">
            <a:xfrm>
              <a:off x="3312" y="1728"/>
              <a:ext cx="768" cy="336"/>
              <a:chOff x="1008" y="1728"/>
              <a:chExt cx="768" cy="336"/>
            </a:xfrm>
          </p:grpSpPr>
          <p:sp>
            <p:nvSpPr>
              <p:cNvPr id="199696" name="Rectangle 50"/>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7" name="Rectangle 51"/>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8" name="Rectangle 52"/>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9" name="Rectangle 53"/>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0" name="Rectangle 54"/>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1" name="Rectangle 55"/>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2" name="Rectangle 56"/>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703" name="Rectangle 57"/>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199684" name="Line 61"/>
          <p:cNvSpPr>
            <a:spLocks noChangeShapeType="1"/>
          </p:cNvSpPr>
          <p:nvPr/>
        </p:nvSpPr>
        <p:spPr bwMode="auto">
          <a:xfrm flipV="1">
            <a:off x="2611438" y="3573463"/>
            <a:ext cx="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85" name="Text Box 62"/>
          <p:cNvSpPr txBox="1">
            <a:spLocks noChangeArrowheads="1"/>
          </p:cNvSpPr>
          <p:nvPr/>
        </p:nvSpPr>
        <p:spPr bwMode="auto">
          <a:xfrm>
            <a:off x="2286000" y="4038600"/>
            <a:ext cx="1981200" cy="4619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Block: 16KB</a:t>
            </a:r>
          </a:p>
        </p:txBody>
      </p:sp>
      <p:grpSp>
        <p:nvGrpSpPr>
          <p:cNvPr id="199686" name="Group 69"/>
          <p:cNvGrpSpPr>
            <a:grpSpLocks/>
          </p:cNvGrpSpPr>
          <p:nvPr/>
        </p:nvGrpSpPr>
        <p:grpSpPr bwMode="auto">
          <a:xfrm flipV="1">
            <a:off x="2535238" y="3040063"/>
            <a:ext cx="4876800" cy="76200"/>
            <a:chOff x="2544" y="2200"/>
            <a:chExt cx="768" cy="56"/>
          </a:xfrm>
        </p:grpSpPr>
        <p:sp>
          <p:nvSpPr>
            <p:cNvPr id="199690" name="Freeform 70"/>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199691" name="Freeform 71"/>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199687" name="Text Box 75"/>
          <p:cNvSpPr txBox="1">
            <a:spLocks noChangeArrowheads="1"/>
          </p:cNvSpPr>
          <p:nvPr/>
        </p:nvSpPr>
        <p:spPr bwMode="auto">
          <a:xfrm>
            <a:off x="4700588" y="2735263"/>
            <a:ext cx="5778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File</a:t>
            </a:r>
          </a:p>
        </p:txBody>
      </p:sp>
      <p:sp>
        <p:nvSpPr>
          <p:cNvPr id="199688" name="Rectangle 76"/>
          <p:cNvSpPr>
            <a:spLocks noChangeArrowheads="1"/>
          </p:cNvSpPr>
          <p:nvPr/>
        </p:nvSpPr>
        <p:spPr bwMode="auto">
          <a:xfrm>
            <a:off x="1058863" y="2293938"/>
            <a:ext cx="3349625"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rPr>
              <a:t>Block: unit of download</a:t>
            </a:r>
          </a:p>
        </p:txBody>
      </p:sp>
      <p:sp>
        <p:nvSpPr>
          <p:cNvPr id="78" name="Rectangle 77"/>
          <p:cNvSpPr/>
          <p:nvPr/>
        </p:nvSpPr>
        <p:spPr>
          <a:xfrm>
            <a:off x="606425" y="1427163"/>
            <a:ext cx="7805738" cy="4672012"/>
          </a:xfrm>
          <a:prstGeom prst="rect">
            <a:avLst/>
          </a:prstGeom>
        </p:spPr>
        <p:txBody>
          <a:bodyPr>
            <a:spAutoFit/>
          </a:bodyPr>
          <a:lstStyle/>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Divide a large file into small blocks and request block-size content from different peers (why?)</a:t>
            </a: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endPar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endParaRPr>
          </a:p>
          <a:p>
            <a:pPr marL="342900" marR="0" lvl="0" indent="-342900" algn="l" defTabSz="912813" rtl="0" eaLnBrk="1" fontAlgn="base" latinLnBrk="0" hangingPunct="1">
              <a:lnSpc>
                <a:spcPct val="100000"/>
              </a:lnSpc>
              <a:spcBef>
                <a:spcPct val="20000"/>
              </a:spcBef>
              <a:spcAft>
                <a:spcPct val="0"/>
              </a:spcAft>
              <a:buClr>
                <a:srgbClr val="3333CC"/>
              </a:buClr>
              <a:buSzPct val="85000"/>
              <a:buFont typeface="ZapfDingbats" pitchFamily="82" charset="2"/>
              <a:buChar char="r"/>
              <a:tabLst/>
              <a:defRPr/>
            </a:pPr>
            <a:r>
              <a:rPr kumimoji="0" lang="en-US" sz="2400" b="0" i="0" u="none" strike="noStrike" kern="0" cap="none" spc="0" normalizeH="0" baseline="0" noProof="0" dirty="0">
                <a:ln>
                  <a:noFill/>
                </a:ln>
                <a:solidFill>
                  <a:srgbClr val="000000"/>
                </a:solidFill>
                <a:effectLst/>
                <a:uLnTx/>
                <a:uFillTx/>
                <a:latin typeface="Comic Sans MS"/>
                <a:ea typeface="ＭＳ Ｐゴシック" charset="-128"/>
                <a:cs typeface="+mn-cs"/>
              </a:rPr>
              <a:t>If do not finish downloading a block from one peer within timeout (say due to churns), switch to requesting the block from another peer</a:t>
            </a:r>
          </a:p>
        </p:txBody>
      </p:sp>
    </p:spTree>
    <p:extLst>
      <p:ext uri="{BB962C8B-B14F-4D97-AF65-F5344CB8AC3E}">
        <p14:creationId xmlns:p14="http://schemas.microsoft.com/office/powerpoint/2010/main" val="381610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r" defTabSz="912813" rtl="0" eaLnBrk="1" fontAlgn="base" latinLnBrk="0" hangingPunct="1">
              <a:lnSpc>
                <a:spcPct val="100000"/>
              </a:lnSpc>
              <a:spcBef>
                <a:spcPct val="0"/>
              </a:spcBef>
              <a:spcAft>
                <a:spcPct val="0"/>
              </a:spcAft>
              <a:buClrTx/>
              <a:buSzTx/>
              <a:buFontTx/>
              <a:buNone/>
              <a:tabLst/>
              <a:defRPr/>
            </a:pPr>
            <a:fld id="{DAED947C-DCA2-B74D-B1BB-306876E6D6D0}" type="slidenum">
              <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rPr>
              <a:pPr marL="0" marR="0" lvl="0" indent="0" algn="r" defTabSz="912813" rtl="0" eaLnBrk="1" fontAlgn="base" latinLnBrk="0" hangingPunct="1">
                <a:lnSpc>
                  <a:spcPct val="100000"/>
                </a:lnSpc>
                <a:spcBef>
                  <a:spcPct val="0"/>
                </a:spcBef>
                <a:spcAft>
                  <a:spcPct val="0"/>
                </a:spcAft>
                <a:buClrTx/>
                <a:buSzTx/>
                <a:buFontTx/>
                <a:buNone/>
                <a:tabLst/>
                <a:defRPr/>
              </a:pPr>
              <a:t>99</a:t>
            </a:fld>
            <a:endParaRPr kumimoji="0" lang="en-US" sz="1400" b="0" i="0" u="none" strike="noStrike" kern="1200" cap="none" spc="0" normalizeH="0" baseline="0" noProof="0">
              <a:ln>
                <a:noFill/>
              </a:ln>
              <a:solidFill>
                <a:srgbClr val="000000"/>
              </a:solidFill>
              <a:effectLst/>
              <a:uLnTx/>
              <a:uFillTx/>
              <a:latin typeface="Times New Roman" charset="0"/>
              <a:ea typeface="ＭＳ Ｐゴシック" charset="0"/>
            </a:endParaRPr>
          </a:p>
        </p:txBody>
      </p:sp>
      <p:sp>
        <p:nvSpPr>
          <p:cNvPr id="201730" name="Rectangle 2"/>
          <p:cNvSpPr>
            <a:spLocks noGrp="1" noChangeArrowheads="1"/>
          </p:cNvSpPr>
          <p:nvPr>
            <p:ph type="title"/>
          </p:nvPr>
        </p:nvSpPr>
        <p:spPr>
          <a:xfrm>
            <a:off x="450850" y="228600"/>
            <a:ext cx="7772400" cy="1143000"/>
          </a:xfrm>
        </p:spPr>
        <p:txBody>
          <a:bodyPr/>
          <a:lstStyle/>
          <a:p>
            <a:r>
              <a:rPr lang="en-US" sz="3600">
                <a:latin typeface="Comic Sans MS" charset="0"/>
              </a:rPr>
              <a:t>Detail: Peer Protocol</a:t>
            </a:r>
          </a:p>
        </p:txBody>
      </p:sp>
      <p:sp>
        <p:nvSpPr>
          <p:cNvPr id="201731" name="Rectangle 3"/>
          <p:cNvSpPr>
            <a:spLocks noGrp="1" noChangeArrowheads="1"/>
          </p:cNvSpPr>
          <p:nvPr>
            <p:ph type="body" idx="1"/>
          </p:nvPr>
        </p:nvSpPr>
        <p:spPr>
          <a:xfrm>
            <a:off x="533400" y="1371600"/>
            <a:ext cx="8001000" cy="4648200"/>
          </a:xfrm>
        </p:spPr>
        <p:txBody>
          <a:bodyPr/>
          <a:lstStyle/>
          <a:p>
            <a:pPr>
              <a:buFont typeface="Wingdings" charset="0"/>
              <a:buNone/>
            </a:pPr>
            <a:r>
              <a:rPr lang="en-US" sz="1800" dirty="0">
                <a:latin typeface="Comic Sans MS" charset="0"/>
              </a:rPr>
              <a:t>(Over TCP)</a:t>
            </a: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charset="0"/>
              <a:buNone/>
            </a:pPr>
            <a:endParaRPr lang="en-US" sz="2400" dirty="0">
              <a:latin typeface="Comic Sans MS" charset="0"/>
            </a:endParaRPr>
          </a:p>
          <a:p>
            <a:pPr>
              <a:buFont typeface="Wingdings" pitchFamily="2" charset="2"/>
              <a:buChar char="q"/>
            </a:pPr>
            <a:r>
              <a:rPr lang="en-US" sz="2400" dirty="0">
                <a:latin typeface="Comic Sans MS" charset="0"/>
              </a:rPr>
              <a:t>Peers exchange bitmap representing content availability</a:t>
            </a:r>
          </a:p>
          <a:p>
            <a:pPr lvl="1">
              <a:buFont typeface="Courier New" panose="02070309020205020404" pitchFamily="49" charset="0"/>
              <a:buChar char="o"/>
            </a:pPr>
            <a:r>
              <a:rPr lang="en-US" sz="2000" dirty="0">
                <a:latin typeface="Courier New" charset="0"/>
                <a:cs typeface="Courier New" charset="0"/>
              </a:rPr>
              <a:t>bitfield</a:t>
            </a:r>
            <a:r>
              <a:rPr lang="en-US" sz="2000" dirty="0">
                <a:latin typeface="Comic Sans MS" charset="0"/>
              </a:rPr>
              <a:t> </a:t>
            </a:r>
            <a:r>
              <a:rPr lang="en-US" sz="2000" dirty="0" err="1">
                <a:latin typeface="Comic Sans MS" charset="0"/>
              </a:rPr>
              <a:t>msg</a:t>
            </a:r>
            <a:r>
              <a:rPr lang="en-US" sz="2000" dirty="0">
                <a:latin typeface="Comic Sans MS" charset="0"/>
              </a:rPr>
              <a:t> during initial connection</a:t>
            </a:r>
          </a:p>
          <a:p>
            <a:pPr lvl="1">
              <a:buFont typeface="Courier New" panose="02070309020205020404" pitchFamily="49" charset="0"/>
              <a:buChar char="o"/>
            </a:pPr>
            <a:r>
              <a:rPr lang="en-US" sz="2000" dirty="0">
                <a:latin typeface="Courier New" charset="0"/>
                <a:cs typeface="Courier New" charset="0"/>
              </a:rPr>
              <a:t>have</a:t>
            </a:r>
            <a:r>
              <a:rPr lang="en-US" sz="2000" dirty="0">
                <a:latin typeface="Comic Sans MS" charset="0"/>
              </a:rPr>
              <a:t> </a:t>
            </a:r>
            <a:r>
              <a:rPr lang="en-US" sz="2000" dirty="0" err="1">
                <a:latin typeface="Comic Sans MS" charset="0"/>
              </a:rPr>
              <a:t>msg</a:t>
            </a:r>
            <a:r>
              <a:rPr lang="en-US" sz="2000" dirty="0">
                <a:latin typeface="Comic Sans MS" charset="0"/>
              </a:rPr>
              <a:t> to notify updates to bitmap</a:t>
            </a:r>
          </a:p>
          <a:p>
            <a:pPr lvl="1">
              <a:buFont typeface="Courier New" panose="02070309020205020404" pitchFamily="49" charset="0"/>
              <a:buChar char="o"/>
            </a:pPr>
            <a:r>
              <a:rPr lang="en-US" sz="2000" dirty="0">
                <a:latin typeface="Comic Sans MS" charset="0"/>
              </a:rPr>
              <a:t>to reduce bitmap size, aggregate multiple blocks as a piece</a:t>
            </a:r>
          </a:p>
        </p:txBody>
      </p:sp>
      <p:pic>
        <p:nvPicPr>
          <p:cNvPr id="201732" name="Picture 6" descr="MPj0402147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1166813" cy="106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733" name="Text Box 7"/>
          <p:cNvSpPr txBox="1">
            <a:spLocks noChangeArrowheads="1"/>
          </p:cNvSpPr>
          <p:nvPr/>
        </p:nvSpPr>
        <p:spPr bwMode="auto">
          <a:xfrm>
            <a:off x="7499350" y="2743200"/>
            <a:ext cx="13398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Local Peer</a:t>
            </a:r>
          </a:p>
        </p:txBody>
      </p:sp>
      <p:pic>
        <p:nvPicPr>
          <p:cNvPr id="201734" name="Picture 8" descr="j01953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828800"/>
            <a:ext cx="89535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735" name="Text Box 9"/>
          <p:cNvSpPr txBox="1">
            <a:spLocks noChangeArrowheads="1"/>
          </p:cNvSpPr>
          <p:nvPr/>
        </p:nvSpPr>
        <p:spPr bwMode="auto">
          <a:xfrm>
            <a:off x="304800" y="2743200"/>
            <a:ext cx="1581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Remote Peer</a:t>
            </a:r>
          </a:p>
        </p:txBody>
      </p:sp>
      <p:sp>
        <p:nvSpPr>
          <p:cNvPr id="201736" name="Line 11"/>
          <p:cNvSpPr>
            <a:spLocks noChangeShapeType="1"/>
          </p:cNvSpPr>
          <p:nvPr/>
        </p:nvSpPr>
        <p:spPr bwMode="auto">
          <a:xfrm>
            <a:off x="1981200" y="2438400"/>
            <a:ext cx="5410200" cy="0"/>
          </a:xfrm>
          <a:prstGeom prst="line">
            <a:avLst/>
          </a:prstGeom>
          <a:noFill/>
          <a:ln w="38100">
            <a:solidFill>
              <a:schemeClr val="tx1"/>
            </a:solidFill>
            <a:round/>
            <a:headEnd type="triangle" w="lg" len="lg"/>
            <a:tailEnd type="triangle" w="lg" len="lg"/>
          </a:ln>
          <a:extLst>
            <a:ext uri="{909E8E84-426E-40dd-AFC4-6F175D3DCCD1}">
              <a14:hiddenFill xmlns="" xmlns:a14="http://schemas.microsoft.com/office/drawing/2010/main">
                <a:no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37" name="Text Box 14"/>
          <p:cNvSpPr txBox="1">
            <a:spLocks noChangeArrowheads="1"/>
          </p:cNvSpPr>
          <p:nvPr/>
        </p:nvSpPr>
        <p:spPr bwMode="auto">
          <a:xfrm>
            <a:off x="5715000" y="2057400"/>
            <a:ext cx="16414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sp>
        <p:nvSpPr>
          <p:cNvPr id="201738" name="Text Box 15"/>
          <p:cNvSpPr txBox="1">
            <a:spLocks noChangeArrowheads="1"/>
          </p:cNvSpPr>
          <p:nvPr/>
        </p:nvSpPr>
        <p:spPr bwMode="auto">
          <a:xfrm>
            <a:off x="2057400" y="2057400"/>
            <a:ext cx="164147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mic Sans MS" charset="0"/>
                <a:ea typeface="ＭＳ Ｐゴシック" charset="0"/>
              </a:rPr>
              <a:t>BitField/have </a:t>
            </a:r>
          </a:p>
        </p:txBody>
      </p:sp>
      <p:grpSp>
        <p:nvGrpSpPr>
          <p:cNvPr id="201739" name="Group 71"/>
          <p:cNvGrpSpPr>
            <a:grpSpLocks/>
          </p:cNvGrpSpPr>
          <p:nvPr/>
        </p:nvGrpSpPr>
        <p:grpSpPr bwMode="auto">
          <a:xfrm>
            <a:off x="2209800" y="3124200"/>
            <a:ext cx="4876800" cy="533400"/>
            <a:chOff x="1440" y="1728"/>
            <a:chExt cx="3072" cy="336"/>
          </a:xfrm>
        </p:grpSpPr>
        <p:grpSp>
          <p:nvGrpSpPr>
            <p:cNvPr id="201757" name="Group 70"/>
            <p:cNvGrpSpPr>
              <a:grpSpLocks/>
            </p:cNvGrpSpPr>
            <p:nvPr/>
          </p:nvGrpSpPr>
          <p:grpSpPr bwMode="auto">
            <a:xfrm>
              <a:off x="1440" y="1728"/>
              <a:ext cx="3072" cy="336"/>
              <a:chOff x="1440" y="1728"/>
              <a:chExt cx="3072" cy="336"/>
            </a:xfrm>
          </p:grpSpPr>
          <p:grpSp>
            <p:nvGrpSpPr>
              <p:cNvPr id="201762" name="Group 20"/>
              <p:cNvGrpSpPr>
                <a:grpSpLocks/>
              </p:cNvGrpSpPr>
              <p:nvPr/>
            </p:nvGrpSpPr>
            <p:grpSpPr bwMode="auto">
              <a:xfrm>
                <a:off x="1440" y="1728"/>
                <a:ext cx="768" cy="336"/>
                <a:chOff x="1008" y="1728"/>
                <a:chExt cx="768" cy="336"/>
              </a:xfrm>
            </p:grpSpPr>
            <p:grpSp>
              <p:nvGrpSpPr>
                <p:cNvPr id="201796" name="Group 21"/>
                <p:cNvGrpSpPr>
                  <a:grpSpLocks/>
                </p:cNvGrpSpPr>
                <p:nvPr/>
              </p:nvGrpSpPr>
              <p:grpSpPr bwMode="auto">
                <a:xfrm>
                  <a:off x="1008" y="1728"/>
                  <a:ext cx="768" cy="336"/>
                  <a:chOff x="1008" y="1728"/>
                  <a:chExt cx="768" cy="336"/>
                </a:xfrm>
              </p:grpSpPr>
              <p:sp>
                <p:nvSpPr>
                  <p:cNvPr id="201798" name="Rectangle 22"/>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9" name="Rectangle 23"/>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0" name="Rectangle 24"/>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1" name="Rectangle 25"/>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2" name="Rectangle 26"/>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3" name="Rectangle 27"/>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4" name="Rectangle 28"/>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805" name="Rectangle 29"/>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97" name="Rectangle 30"/>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3" name="Group 31"/>
              <p:cNvGrpSpPr>
                <a:grpSpLocks/>
              </p:cNvGrpSpPr>
              <p:nvPr/>
            </p:nvGrpSpPr>
            <p:grpSpPr bwMode="auto">
              <a:xfrm>
                <a:off x="2208" y="1728"/>
                <a:ext cx="768" cy="336"/>
                <a:chOff x="1008" y="1728"/>
                <a:chExt cx="768" cy="336"/>
              </a:xfrm>
            </p:grpSpPr>
            <p:grpSp>
              <p:nvGrpSpPr>
                <p:cNvPr id="201786" name="Group 32"/>
                <p:cNvGrpSpPr>
                  <a:grpSpLocks/>
                </p:cNvGrpSpPr>
                <p:nvPr/>
              </p:nvGrpSpPr>
              <p:grpSpPr bwMode="auto">
                <a:xfrm>
                  <a:off x="1008" y="1728"/>
                  <a:ext cx="768" cy="336"/>
                  <a:chOff x="1008" y="1728"/>
                  <a:chExt cx="768" cy="336"/>
                </a:xfrm>
              </p:grpSpPr>
              <p:sp>
                <p:nvSpPr>
                  <p:cNvPr id="201788" name="Rectangle 33"/>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9" name="Rectangle 34"/>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0" name="Rectangle 35"/>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1" name="Rectangle 36"/>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2" name="Rectangle 37"/>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3" name="Rectangle 38"/>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4" name="Rectangle 39"/>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95" name="Rectangle 40"/>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87" name="Rectangle 41"/>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4" name="Group 69"/>
              <p:cNvGrpSpPr>
                <a:grpSpLocks/>
              </p:cNvGrpSpPr>
              <p:nvPr/>
            </p:nvGrpSpPr>
            <p:grpSpPr bwMode="auto">
              <a:xfrm>
                <a:off x="2976" y="1728"/>
                <a:ext cx="768" cy="336"/>
                <a:chOff x="2976" y="1728"/>
                <a:chExt cx="768" cy="336"/>
              </a:xfrm>
            </p:grpSpPr>
            <p:grpSp>
              <p:nvGrpSpPr>
                <p:cNvPr id="201776" name="Group 68"/>
                <p:cNvGrpSpPr>
                  <a:grpSpLocks/>
                </p:cNvGrpSpPr>
                <p:nvPr/>
              </p:nvGrpSpPr>
              <p:grpSpPr bwMode="auto">
                <a:xfrm>
                  <a:off x="2976" y="1728"/>
                  <a:ext cx="768" cy="336"/>
                  <a:chOff x="2976" y="1728"/>
                  <a:chExt cx="768" cy="336"/>
                </a:xfrm>
              </p:grpSpPr>
              <p:sp>
                <p:nvSpPr>
                  <p:cNvPr id="201778" name="Rectangle 44"/>
                  <p:cNvSpPr>
                    <a:spLocks noChangeArrowheads="1"/>
                  </p:cNvSpPr>
                  <p:nvPr/>
                </p:nvSpPr>
                <p:spPr bwMode="auto">
                  <a:xfrm>
                    <a:off x="2976"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9" name="Rectangle 45"/>
                  <p:cNvSpPr>
                    <a:spLocks noChangeArrowheads="1"/>
                  </p:cNvSpPr>
                  <p:nvPr/>
                </p:nvSpPr>
                <p:spPr bwMode="auto">
                  <a:xfrm>
                    <a:off x="307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0" name="Rectangle 46"/>
                  <p:cNvSpPr>
                    <a:spLocks noChangeArrowheads="1"/>
                  </p:cNvSpPr>
                  <p:nvPr/>
                </p:nvSpPr>
                <p:spPr bwMode="auto">
                  <a:xfrm>
                    <a:off x="316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1" name="Rectangle 47"/>
                  <p:cNvSpPr>
                    <a:spLocks noChangeArrowheads="1"/>
                  </p:cNvSpPr>
                  <p:nvPr/>
                </p:nvSpPr>
                <p:spPr bwMode="auto">
                  <a:xfrm>
                    <a:off x="326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2" name="Rectangle 48"/>
                  <p:cNvSpPr>
                    <a:spLocks noChangeArrowheads="1"/>
                  </p:cNvSpPr>
                  <p:nvPr/>
                </p:nvSpPr>
                <p:spPr bwMode="auto">
                  <a:xfrm>
                    <a:off x="3360"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3" name="Rectangle 49"/>
                  <p:cNvSpPr>
                    <a:spLocks noChangeArrowheads="1"/>
                  </p:cNvSpPr>
                  <p:nvPr/>
                </p:nvSpPr>
                <p:spPr bwMode="auto">
                  <a:xfrm>
                    <a:off x="3456"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4" name="Rectangle 50"/>
                  <p:cNvSpPr>
                    <a:spLocks noChangeArrowheads="1"/>
                  </p:cNvSpPr>
                  <p:nvPr/>
                </p:nvSpPr>
                <p:spPr bwMode="auto">
                  <a:xfrm>
                    <a:off x="355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85" name="Rectangle 51"/>
                  <p:cNvSpPr>
                    <a:spLocks noChangeArrowheads="1"/>
                  </p:cNvSpPr>
                  <p:nvPr/>
                </p:nvSpPr>
                <p:spPr bwMode="auto">
                  <a:xfrm>
                    <a:off x="364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77" name="Rectangle 52"/>
                <p:cNvSpPr>
                  <a:spLocks noChangeArrowheads="1"/>
                </p:cNvSpPr>
                <p:nvPr/>
              </p:nvSpPr>
              <p:spPr bwMode="auto">
                <a:xfrm>
                  <a:off x="2976"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nvGrpSpPr>
              <p:cNvPr id="201765" name="Group 53"/>
              <p:cNvGrpSpPr>
                <a:grpSpLocks/>
              </p:cNvGrpSpPr>
              <p:nvPr/>
            </p:nvGrpSpPr>
            <p:grpSpPr bwMode="auto">
              <a:xfrm>
                <a:off x="3744" y="1728"/>
                <a:ext cx="768" cy="336"/>
                <a:chOff x="1008" y="1728"/>
                <a:chExt cx="768" cy="336"/>
              </a:xfrm>
            </p:grpSpPr>
            <p:grpSp>
              <p:nvGrpSpPr>
                <p:cNvPr id="201766" name="Group 54"/>
                <p:cNvGrpSpPr>
                  <a:grpSpLocks/>
                </p:cNvGrpSpPr>
                <p:nvPr/>
              </p:nvGrpSpPr>
              <p:grpSpPr bwMode="auto">
                <a:xfrm>
                  <a:off x="1008" y="1728"/>
                  <a:ext cx="768" cy="336"/>
                  <a:chOff x="1008" y="1728"/>
                  <a:chExt cx="768" cy="336"/>
                </a:xfrm>
              </p:grpSpPr>
              <p:sp>
                <p:nvSpPr>
                  <p:cNvPr id="201768" name="Rectangle 55"/>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69" name="Rectangle 56"/>
                  <p:cNvSpPr>
                    <a:spLocks noChangeArrowheads="1"/>
                  </p:cNvSpPr>
                  <p:nvPr/>
                </p:nvSpPr>
                <p:spPr bwMode="auto">
                  <a:xfrm>
                    <a:off x="110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0" name="Rectangle 57"/>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1" name="Rectangle 58"/>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2" name="Rectangle 59"/>
                  <p:cNvSpPr>
                    <a:spLocks noChangeArrowheads="1"/>
                  </p:cNvSpPr>
                  <p:nvPr/>
                </p:nvSpPr>
                <p:spPr bwMode="auto">
                  <a:xfrm>
                    <a:off x="1392"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3" name="Rectangle 60"/>
                  <p:cNvSpPr>
                    <a:spLocks noChangeArrowheads="1"/>
                  </p:cNvSpPr>
                  <p:nvPr/>
                </p:nvSpPr>
                <p:spPr bwMode="auto">
                  <a:xfrm>
                    <a:off x="148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4" name="Rectangle 61"/>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75" name="Rectangle 62"/>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67" name="Rectangle 63"/>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sp>
          <p:nvSpPr>
            <p:cNvPr id="201758" name="Text Box 64"/>
            <p:cNvSpPr txBox="1">
              <a:spLocks noChangeArrowheads="1"/>
            </p:cNvSpPr>
            <p:nvPr/>
          </p:nvSpPr>
          <p:spPr bwMode="auto">
            <a:xfrm>
              <a:off x="2495"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sp>
          <p:nvSpPr>
            <p:cNvPr id="201759" name="Text Box 65"/>
            <p:cNvSpPr txBox="1">
              <a:spLocks noChangeArrowheads="1"/>
            </p:cNvSpPr>
            <p:nvPr/>
          </p:nvSpPr>
          <p:spPr bwMode="auto">
            <a:xfrm>
              <a:off x="1728"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0" name="Text Box 66"/>
            <p:cNvSpPr txBox="1">
              <a:spLocks noChangeArrowheads="1"/>
            </p:cNvSpPr>
            <p:nvPr/>
          </p:nvSpPr>
          <p:spPr bwMode="auto">
            <a:xfrm>
              <a:off x="3263"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0</a:t>
              </a:r>
            </a:p>
          </p:txBody>
        </p:sp>
        <p:sp>
          <p:nvSpPr>
            <p:cNvPr id="201761" name="Text Box 67"/>
            <p:cNvSpPr txBox="1">
              <a:spLocks noChangeArrowheads="1"/>
            </p:cNvSpPr>
            <p:nvPr/>
          </p:nvSpPr>
          <p:spPr bwMode="auto">
            <a:xfrm>
              <a:off x="4031" y="1737"/>
              <a:ext cx="2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omic Sans MS" charset="0"/>
                  <a:ea typeface="ＭＳ Ｐゴシック" charset="0"/>
                </a:rPr>
                <a:t>1</a:t>
              </a:r>
            </a:p>
          </p:txBody>
        </p:sp>
      </p:grpSp>
      <p:grpSp>
        <p:nvGrpSpPr>
          <p:cNvPr id="201740" name="Group 2"/>
          <p:cNvGrpSpPr>
            <a:grpSpLocks/>
          </p:cNvGrpSpPr>
          <p:nvPr/>
        </p:nvGrpSpPr>
        <p:grpSpPr bwMode="auto">
          <a:xfrm>
            <a:off x="4648200" y="3810000"/>
            <a:ext cx="1219200" cy="685800"/>
            <a:chOff x="4973638" y="3802063"/>
            <a:chExt cx="1219200" cy="685800"/>
          </a:xfrm>
        </p:grpSpPr>
        <p:sp>
          <p:nvSpPr>
            <p:cNvPr id="201753" name="Text Box 5"/>
            <p:cNvSpPr txBox="1">
              <a:spLocks noChangeArrowheads="1"/>
            </p:cNvSpPr>
            <p:nvPr/>
          </p:nvSpPr>
          <p:spPr bwMode="auto">
            <a:xfrm>
              <a:off x="5145088" y="3846513"/>
              <a:ext cx="89535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Piece</a:t>
              </a:r>
              <a:b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b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256KB</a:t>
              </a:r>
            </a:p>
          </p:txBody>
        </p:sp>
        <p:grpSp>
          <p:nvGrpSpPr>
            <p:cNvPr id="201754" name="Group 68"/>
            <p:cNvGrpSpPr>
              <a:grpSpLocks/>
            </p:cNvGrpSpPr>
            <p:nvPr/>
          </p:nvGrpSpPr>
          <p:grpSpPr bwMode="auto">
            <a:xfrm>
              <a:off x="4973638" y="3802063"/>
              <a:ext cx="1219200" cy="76200"/>
              <a:chOff x="2544" y="2200"/>
              <a:chExt cx="768" cy="56"/>
            </a:xfrm>
          </p:grpSpPr>
          <p:sp>
            <p:nvSpPr>
              <p:cNvPr id="201755" name="Freeform 66"/>
              <p:cNvSpPr>
                <a:spLocks/>
              </p:cNvSpPr>
              <p:nvPr/>
            </p:nvSpPr>
            <p:spPr bwMode="auto">
              <a:xfrm>
                <a:off x="2544"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6" name="Freeform 67"/>
              <p:cNvSpPr>
                <a:spLocks/>
              </p:cNvSpPr>
              <p:nvPr/>
            </p:nvSpPr>
            <p:spPr bwMode="auto">
              <a:xfrm flipH="1">
                <a:off x="2928" y="2200"/>
                <a:ext cx="384" cy="56"/>
              </a:xfrm>
              <a:custGeom>
                <a:avLst/>
                <a:gdLst>
                  <a:gd name="T0" fmla="*/ 0 w 384"/>
                  <a:gd name="T1" fmla="*/ 8 h 56"/>
                  <a:gd name="T2" fmla="*/ 48 w 384"/>
                  <a:gd name="T3" fmla="*/ 56 h 56"/>
                  <a:gd name="T4" fmla="*/ 288 w 384"/>
                  <a:gd name="T5" fmla="*/ 8 h 56"/>
                  <a:gd name="T6" fmla="*/ 336 w 384"/>
                  <a:gd name="T7" fmla="*/ 8 h 56"/>
                  <a:gd name="T8" fmla="*/ 384 w 384"/>
                  <a:gd name="T9" fmla="*/ 56 h 56"/>
                  <a:gd name="T10" fmla="*/ 0 60000 65536"/>
                  <a:gd name="T11" fmla="*/ 0 60000 65536"/>
                  <a:gd name="T12" fmla="*/ 0 60000 65536"/>
                  <a:gd name="T13" fmla="*/ 0 60000 65536"/>
                  <a:gd name="T14" fmla="*/ 0 60000 65536"/>
                  <a:gd name="T15" fmla="*/ 0 w 384"/>
                  <a:gd name="T16" fmla="*/ 0 h 56"/>
                  <a:gd name="T17" fmla="*/ 384 w 384"/>
                  <a:gd name="T18" fmla="*/ 56 h 56"/>
                </a:gdLst>
                <a:ahLst/>
                <a:cxnLst>
                  <a:cxn ang="T10">
                    <a:pos x="T0" y="T1"/>
                  </a:cxn>
                  <a:cxn ang="T11">
                    <a:pos x="T2" y="T3"/>
                  </a:cxn>
                  <a:cxn ang="T12">
                    <a:pos x="T4" y="T5"/>
                  </a:cxn>
                  <a:cxn ang="T13">
                    <a:pos x="T6" y="T7"/>
                  </a:cxn>
                  <a:cxn ang="T14">
                    <a:pos x="T8" y="T9"/>
                  </a:cxn>
                </a:cxnLst>
                <a:rect l="T15" t="T16" r="T17" b="T18"/>
                <a:pathLst>
                  <a:path w="384" h="56">
                    <a:moveTo>
                      <a:pt x="0" y="8"/>
                    </a:moveTo>
                    <a:cubicBezTo>
                      <a:pt x="0" y="32"/>
                      <a:pt x="0" y="56"/>
                      <a:pt x="48" y="56"/>
                    </a:cubicBezTo>
                    <a:cubicBezTo>
                      <a:pt x="96" y="56"/>
                      <a:pt x="240" y="16"/>
                      <a:pt x="288" y="8"/>
                    </a:cubicBezTo>
                    <a:cubicBezTo>
                      <a:pt x="336" y="0"/>
                      <a:pt x="320" y="0"/>
                      <a:pt x="336" y="8"/>
                    </a:cubicBezTo>
                    <a:cubicBezTo>
                      <a:pt x="352" y="16"/>
                      <a:pt x="384" y="48"/>
                      <a:pt x="384" y="56"/>
                    </a:cubicBezTo>
                  </a:path>
                </a:pathLst>
              </a:cu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grpSp>
      <p:grpSp>
        <p:nvGrpSpPr>
          <p:cNvPr id="201741" name="Group 115"/>
          <p:cNvGrpSpPr>
            <a:grpSpLocks/>
          </p:cNvGrpSpPr>
          <p:nvPr/>
        </p:nvGrpSpPr>
        <p:grpSpPr bwMode="auto">
          <a:xfrm>
            <a:off x="7524750" y="4114800"/>
            <a:ext cx="1219200" cy="533400"/>
            <a:chOff x="1008" y="1728"/>
            <a:chExt cx="768" cy="336"/>
          </a:xfrm>
        </p:grpSpPr>
        <p:grpSp>
          <p:nvGrpSpPr>
            <p:cNvPr id="201743" name="Group 116"/>
            <p:cNvGrpSpPr>
              <a:grpSpLocks/>
            </p:cNvGrpSpPr>
            <p:nvPr/>
          </p:nvGrpSpPr>
          <p:grpSpPr bwMode="auto">
            <a:xfrm>
              <a:off x="1008" y="1728"/>
              <a:ext cx="768" cy="336"/>
              <a:chOff x="1008" y="1728"/>
              <a:chExt cx="768" cy="336"/>
            </a:xfrm>
          </p:grpSpPr>
          <p:sp>
            <p:nvSpPr>
              <p:cNvPr id="201745" name="Rectangle 117"/>
              <p:cNvSpPr>
                <a:spLocks noChangeArrowheads="1"/>
              </p:cNvSpPr>
              <p:nvPr/>
            </p:nvSpPr>
            <p:spPr bwMode="auto">
              <a:xfrm>
                <a:off x="1008"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6" name="Rectangle 118"/>
              <p:cNvSpPr>
                <a:spLocks noChangeArrowheads="1"/>
              </p:cNvSpPr>
              <p:nvPr/>
            </p:nvSpPr>
            <p:spPr bwMode="auto">
              <a:xfrm>
                <a:off x="1104"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7" name="Rectangle 119"/>
              <p:cNvSpPr>
                <a:spLocks noChangeArrowheads="1"/>
              </p:cNvSpPr>
              <p:nvPr/>
            </p:nvSpPr>
            <p:spPr bwMode="auto">
              <a:xfrm>
                <a:off x="120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8" name="Rectangle 120"/>
              <p:cNvSpPr>
                <a:spLocks noChangeArrowheads="1"/>
              </p:cNvSpPr>
              <p:nvPr/>
            </p:nvSpPr>
            <p:spPr bwMode="auto">
              <a:xfrm>
                <a:off x="1296"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49" name="Rectangle 121"/>
              <p:cNvSpPr>
                <a:spLocks noChangeArrowheads="1"/>
              </p:cNvSpPr>
              <p:nvPr/>
            </p:nvSpPr>
            <p:spPr bwMode="auto">
              <a:xfrm>
                <a:off x="1392"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0" name="Rectangle 122"/>
              <p:cNvSpPr>
                <a:spLocks noChangeArrowheads="1"/>
              </p:cNvSpPr>
              <p:nvPr/>
            </p:nvSpPr>
            <p:spPr bwMode="auto">
              <a:xfrm>
                <a:off x="1488" y="1728"/>
                <a:ext cx="96" cy="336"/>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1" name="Rectangle 123"/>
              <p:cNvSpPr>
                <a:spLocks noChangeArrowheads="1"/>
              </p:cNvSpPr>
              <p:nvPr/>
            </p:nvSpPr>
            <p:spPr bwMode="auto">
              <a:xfrm>
                <a:off x="1584"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sp>
            <p:nvSpPr>
              <p:cNvPr id="201752" name="Rectangle 124"/>
              <p:cNvSpPr>
                <a:spLocks noChangeArrowheads="1"/>
              </p:cNvSpPr>
              <p:nvPr/>
            </p:nvSpPr>
            <p:spPr bwMode="auto">
              <a:xfrm>
                <a:off x="1680" y="1728"/>
                <a:ext cx="96" cy="336"/>
              </a:xfrm>
              <a:prstGeom prst="rect">
                <a:avLst/>
              </a:prstGeom>
              <a:solidFill>
                <a:schemeClr val="accent1"/>
              </a:solidFill>
              <a:ln w="9525">
                <a:solidFill>
                  <a:schemeClr val="tx1"/>
                </a:solidFill>
                <a:miter lim="800000"/>
                <a:headEnd/>
                <a:tailEnd/>
              </a:ln>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4" name="Rectangle 125"/>
            <p:cNvSpPr>
              <a:spLocks noChangeArrowheads="1"/>
            </p:cNvSpPr>
            <p:nvPr/>
          </p:nvSpPr>
          <p:spPr bwMode="auto">
            <a:xfrm>
              <a:off x="1008" y="1728"/>
              <a:ext cx="768" cy="336"/>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algn="l" defTabSz="912813"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128"/>
                <a:cs typeface="+mn-cs"/>
              </a:endParaRPr>
            </a:p>
          </p:txBody>
        </p:sp>
      </p:grpSp>
      <p:sp>
        <p:nvSpPr>
          <p:cNvPr id="201742" name="Text Box 126"/>
          <p:cNvSpPr txBox="1">
            <a:spLocks noChangeArrowheads="1"/>
          </p:cNvSpPr>
          <p:nvPr/>
        </p:nvSpPr>
        <p:spPr bwMode="auto">
          <a:xfrm>
            <a:off x="7010400" y="3748088"/>
            <a:ext cx="2051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281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Times New Roman" charset="0"/>
                <a:ea typeface="ＭＳ Ｐゴシック" charset="0"/>
              </a:rPr>
              <a:t>Incomplete Piece</a:t>
            </a:r>
          </a:p>
        </p:txBody>
      </p:sp>
    </p:spTree>
    <p:extLst>
      <p:ext uri="{BB962C8B-B14F-4D97-AF65-F5344CB8AC3E}">
        <p14:creationId xmlns:p14="http://schemas.microsoft.com/office/powerpoint/2010/main" val="1043157539"/>
      </p:ext>
    </p:extLst>
  </p:cSld>
  <p:clrMapOvr>
    <a:masterClrMapping/>
  </p:clrMapOvr>
</p:sld>
</file>

<file path=ppt/theme/theme1.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7366</TotalTime>
  <Words>5529</Words>
  <Application>Microsoft Macintosh PowerPoint</Application>
  <PresentationFormat>On-screen Show (4:3)</PresentationFormat>
  <Paragraphs>1124</Paragraphs>
  <Slides>108</Slides>
  <Notes>107</Notes>
  <HiddenSlides>15</HiddenSlides>
  <MMClips>0</MMClips>
  <ScaleCrop>false</ScaleCrop>
  <HeadingPairs>
    <vt:vector size="8" baseType="variant">
      <vt:variant>
        <vt:lpstr>Fonts Used</vt:lpstr>
      </vt:variant>
      <vt:variant>
        <vt:i4>16</vt:i4>
      </vt:variant>
      <vt:variant>
        <vt:lpstr>Theme</vt:lpstr>
      </vt:variant>
      <vt:variant>
        <vt:i4>3</vt:i4>
      </vt:variant>
      <vt:variant>
        <vt:lpstr>Embedded OLE Servers</vt:lpstr>
      </vt:variant>
      <vt:variant>
        <vt:i4>2</vt:i4>
      </vt:variant>
      <vt:variant>
        <vt:lpstr>Slide Titles</vt:lpstr>
      </vt:variant>
      <vt:variant>
        <vt:i4>108</vt:i4>
      </vt:variant>
    </vt:vector>
  </HeadingPairs>
  <TitlesOfParts>
    <vt:vector size="129" baseType="lpstr">
      <vt:lpstr>MS Gothic</vt:lpstr>
      <vt:lpstr>MS PGothic</vt:lpstr>
      <vt:lpstr>MS PGothic</vt:lpstr>
      <vt:lpstr>Osaka</vt:lpstr>
      <vt:lpstr>新細明體</vt:lpstr>
      <vt:lpstr>宋体</vt:lpstr>
      <vt:lpstr>ZapfDingbats</vt:lpstr>
      <vt:lpstr>Arial</vt:lpstr>
      <vt:lpstr>Calibri</vt:lpstr>
      <vt:lpstr>Comic Sans MS</vt:lpstr>
      <vt:lpstr>Courier New</vt:lpstr>
      <vt:lpstr>Symbol</vt:lpstr>
      <vt:lpstr>Tahoma</vt:lpstr>
      <vt:lpstr>Times New Roman</vt:lpstr>
      <vt:lpstr>Tw Cen MT</vt:lpstr>
      <vt:lpstr>Wingdings</vt:lpstr>
      <vt:lpstr>1_Kurose</vt:lpstr>
      <vt:lpstr>6_Default Design</vt:lpstr>
      <vt:lpstr>2_Default Design</vt:lpstr>
      <vt:lpstr>Clip</vt:lpstr>
      <vt:lpstr>Equation</vt:lpstr>
      <vt:lpstr>Network Applications: Load Balancing among Homogeneous Servers; Application Overlays (P2P)</vt:lpstr>
      <vt:lpstr>Outline</vt:lpstr>
      <vt:lpstr>Admin</vt:lpstr>
      <vt:lpstr>Recap: Operational Quantities</vt:lpstr>
      <vt:lpstr>Recap: Operational Laws</vt:lpstr>
      <vt:lpstr>Discussion: Key Technical Challenges in Using Multiple Servers</vt:lpstr>
      <vt:lpstr>Outline</vt:lpstr>
      <vt:lpstr>Request Routing: Overview</vt:lpstr>
      <vt:lpstr>Request Routing: Overview</vt:lpstr>
      <vt:lpstr>Request Routing: Basic Architecture</vt:lpstr>
      <vt:lpstr>Request Routing: Basic Architecture</vt:lpstr>
      <vt:lpstr>Network Path Properties</vt:lpstr>
      <vt:lpstr>Network Path Properties: Improve Scalability</vt:lpstr>
      <vt:lpstr>Server Assignment</vt:lpstr>
      <vt:lpstr>Client Direction Mechanisms</vt:lpstr>
      <vt:lpstr>Direction Mechanisms are Often Combined</vt:lpstr>
      <vt:lpstr>Example: Wikipedia Architecture</vt:lpstr>
      <vt:lpstr>Outline</vt:lpstr>
      <vt:lpstr>Example: Netflix</vt:lpstr>
      <vt:lpstr>Example: Netflix Manifest File</vt:lpstr>
      <vt:lpstr>Example: Netflix Manifest File</vt:lpstr>
      <vt:lpstr>Example: Amazon Elastic Cloud 2 (EC2) Elastic Load Balancing</vt:lpstr>
      <vt:lpstr>Details: Create Load Balancer</vt:lpstr>
      <vt:lpstr>Details: Configure Health Check</vt:lpstr>
      <vt:lpstr>Details: Register Instances</vt:lpstr>
      <vt:lpstr>Outline</vt:lpstr>
      <vt:lpstr>Basic DNS Indirection and Rotation</vt:lpstr>
      <vt:lpstr>CDN Using DNS (Akamai Architecture as an Example)</vt:lpstr>
      <vt:lpstr>Linking to Akamai</vt:lpstr>
      <vt:lpstr>Exercise</vt:lpstr>
      <vt:lpstr>Recap: CNAME based DNS Name</vt:lpstr>
      <vt:lpstr>Two-Level Direction</vt:lpstr>
      <vt:lpstr>Akamai Load Direction</vt:lpstr>
      <vt:lpstr>Two-Level DNS Mapping Alg</vt:lpstr>
      <vt:lpstr>Akamai Local DNS LB Alg</vt:lpstr>
      <vt:lpstr>Experimental Study of Akamai Load Balancing</vt:lpstr>
      <vt:lpstr>Server Pool: to Yahoo</vt:lpstr>
      <vt:lpstr>Server Diversity for Yahoo</vt:lpstr>
      <vt:lpstr>Server Pool: Multiple Akamai Hosted Sites</vt:lpstr>
      <vt:lpstr>Load Balancing Dynamics</vt:lpstr>
      <vt:lpstr>Redirection Effectiveness:  Measurement Methodology</vt:lpstr>
      <vt:lpstr>Do redirections reveal network conditions?</vt:lpstr>
      <vt:lpstr>(Offline Read) Facebook DNS Load Direction</vt:lpstr>
      <vt:lpstr>Discussion</vt:lpstr>
      <vt:lpstr>Recap: Direction Mechanisms</vt:lpstr>
      <vt:lpstr>Outline</vt:lpstr>
      <vt:lpstr>Smart Switch: Big Picture</vt:lpstr>
      <vt:lpstr>VIP Clustering</vt:lpstr>
      <vt:lpstr>Load Balancer (LB): Basic Structure</vt:lpstr>
      <vt:lpstr>Problem</vt:lpstr>
      <vt:lpstr>Solution 1: Network Address Translation (NAT)</vt:lpstr>
      <vt:lpstr>Example Virtual Server via NAT</vt:lpstr>
      <vt:lpstr>LB/NAT Flow</vt:lpstr>
      <vt:lpstr>LB/NAT Flow</vt:lpstr>
      <vt:lpstr>LB/NAT Advantages and Disadvantages</vt:lpstr>
      <vt:lpstr>Goal: LB w/ Direct Reply</vt:lpstr>
      <vt:lpstr>LB with Direct Reply: Implication</vt:lpstr>
      <vt:lpstr>Why IP Address Matters?</vt:lpstr>
      <vt:lpstr>ARP Protocol</vt:lpstr>
      <vt:lpstr>ARP in Action</vt:lpstr>
      <vt:lpstr>LB/DR Problem</vt:lpstr>
      <vt:lpstr>LB via Direct Routing</vt:lpstr>
      <vt:lpstr>LB/DR Advantages and Disadvantages</vt:lpstr>
      <vt:lpstr>Example Implementation of LB</vt:lpstr>
      <vt:lpstr>Problem of the Load Balancer Architecture</vt:lpstr>
      <vt:lpstr>Solutions</vt:lpstr>
      <vt:lpstr>Microsoft NLB</vt:lpstr>
      <vt:lpstr>Discussion</vt:lpstr>
      <vt:lpstr>Recap: Direction Mechanisms</vt:lpstr>
      <vt:lpstr>Outline</vt:lpstr>
      <vt:lpstr>You Tube</vt:lpstr>
      <vt:lpstr>Pre-Google Team Size</vt:lpstr>
      <vt:lpstr>YouTube Design Alg.</vt:lpstr>
      <vt:lpstr>YouTube Major Components</vt:lpstr>
      <vt:lpstr>YouTube: Web Servers</vt:lpstr>
      <vt:lpstr>YouTube: Video Popularity</vt:lpstr>
      <vt:lpstr>YouTube: Video Popularity</vt:lpstr>
      <vt:lpstr>YouTube: Video Server Architecture</vt:lpstr>
      <vt:lpstr>YouTube Redirection Architecture</vt:lpstr>
      <vt:lpstr>YouTube Video Servers</vt:lpstr>
      <vt:lpstr>Thumbnail Servers</vt:lpstr>
      <vt:lpstr>Thumbnail Server Software Architecture</vt:lpstr>
      <vt:lpstr>Thumbnails Server: lighttpd/aio</vt:lpstr>
      <vt:lpstr>Example Server Systems</vt:lpstr>
      <vt:lpstr>Scalability of Server-Only Approaches</vt:lpstr>
      <vt:lpstr>Outline</vt:lpstr>
      <vt:lpstr>An Upper Bound on Scalability</vt:lpstr>
      <vt:lpstr>The Scalability Problem</vt:lpstr>
      <vt:lpstr>Theoretical Capacity:  upload is bottleneck</vt:lpstr>
      <vt:lpstr>Why not Building the Trees?</vt:lpstr>
      <vt:lpstr>Server+Host (P2P) Content Distribution: Key Design Issues</vt:lpstr>
      <vt:lpstr>Discussion: How to handle the issues?</vt:lpstr>
      <vt:lpstr>Example: BitTorrent</vt:lpstr>
      <vt:lpstr>BitTorrent: Lookup</vt:lpstr>
      <vt:lpstr>Metadata (.torrent) File Structure</vt:lpstr>
      <vt:lpstr>Tracker Protocol</vt:lpstr>
      <vt:lpstr>Tracker Protocol</vt:lpstr>
      <vt:lpstr>Robustness and efficiency: Piece-based Swarming</vt:lpstr>
      <vt:lpstr>Detail: Peer Protocol</vt:lpstr>
      <vt:lpstr>Peer Request</vt:lpstr>
      <vt:lpstr>Key Design Points</vt:lpstr>
      <vt:lpstr>Request: Block Availability</vt:lpstr>
      <vt:lpstr>Block Availability: Revisions</vt:lpstr>
      <vt:lpstr>BitTorrent: Unchoke</vt:lpstr>
      <vt:lpstr>Optimistic Unchoking</vt:lpstr>
      <vt:lpstr>BitTorrent Fluid Analysis</vt:lpstr>
      <vt:lpstr>System Evolution</vt:lpstr>
      <vt:lpstr>System State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yry</dc:creator>
  <cp:keywords/>
  <dc:description/>
  <cp:lastModifiedBy>Qiao Xiang</cp:lastModifiedBy>
  <cp:revision>419</cp:revision>
  <cp:lastPrinted>2017-10-17T21:29:53Z</cp:lastPrinted>
  <dcterms:created xsi:type="dcterms:W3CDTF">2006-08-16T00:00:00Z</dcterms:created>
  <dcterms:modified xsi:type="dcterms:W3CDTF">2022-10-12T14:48:20Z</dcterms:modified>
  <cp:category/>
</cp:coreProperties>
</file>