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8"/>
  </p:notesMasterIdLst>
  <p:sldIdLst>
    <p:sldId id="289" r:id="rId2"/>
    <p:sldId id="275" r:id="rId3"/>
    <p:sldId id="317" r:id="rId4"/>
    <p:sldId id="291" r:id="rId5"/>
    <p:sldId id="277" r:id="rId6"/>
    <p:sldId id="318" r:id="rId7"/>
    <p:sldId id="323" r:id="rId8"/>
    <p:sldId id="322" r:id="rId9"/>
    <p:sldId id="327" r:id="rId10"/>
    <p:sldId id="320" r:id="rId11"/>
    <p:sldId id="328" r:id="rId12"/>
    <p:sldId id="329" r:id="rId13"/>
    <p:sldId id="302" r:id="rId14"/>
    <p:sldId id="304" r:id="rId15"/>
    <p:sldId id="334" r:id="rId16"/>
    <p:sldId id="335" r:id="rId17"/>
    <p:sldId id="306" r:id="rId18"/>
    <p:sldId id="337" r:id="rId19"/>
    <p:sldId id="294" r:id="rId20"/>
    <p:sldId id="296" r:id="rId21"/>
    <p:sldId id="333" r:id="rId22"/>
    <p:sldId id="283" r:id="rId23"/>
    <p:sldId id="269" r:id="rId24"/>
    <p:sldId id="309" r:id="rId25"/>
    <p:sldId id="310"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1" autoAdjust="0"/>
    <p:restoredTop sz="82961" autoAdjust="0"/>
  </p:normalViewPr>
  <p:slideViewPr>
    <p:cSldViewPr snapToGrid="0">
      <p:cViewPr varScale="1">
        <p:scale>
          <a:sx n="94" d="100"/>
          <a:sy n="94" d="100"/>
        </p:scale>
        <p:origin x="10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d2f6c254f3e27c34" providerId="LiveId" clId="{09E5D3F8-29EB-425A-A1D4-3067F8245189}"/>
    <pc:docChg chg="delSld modSld">
      <pc:chgData name="" userId="d2f6c254f3e27c34" providerId="LiveId" clId="{09E5D3F8-29EB-425A-A1D4-3067F8245189}" dt="2022-08-21T10:04:45.899" v="106" actId="20577"/>
      <pc:docMkLst>
        <pc:docMk/>
      </pc:docMkLst>
      <pc:sldChg chg="del">
        <pc:chgData name="" userId="d2f6c254f3e27c34" providerId="LiveId" clId="{09E5D3F8-29EB-425A-A1D4-3067F8245189}" dt="2022-08-21T09:35:47.415" v="8" actId="2696"/>
        <pc:sldMkLst>
          <pc:docMk/>
          <pc:sldMk cId="3159180276" sldId="257"/>
        </pc:sldMkLst>
      </pc:sldChg>
      <pc:sldChg chg="del">
        <pc:chgData name="" userId="d2f6c254f3e27c34" providerId="LiveId" clId="{09E5D3F8-29EB-425A-A1D4-3067F8245189}" dt="2022-08-21T09:35:47.701" v="15" actId="2696"/>
        <pc:sldMkLst>
          <pc:docMk/>
          <pc:sldMk cId="1267922732" sldId="258"/>
        </pc:sldMkLst>
      </pc:sldChg>
      <pc:sldChg chg="del">
        <pc:chgData name="" userId="d2f6c254f3e27c34" providerId="LiveId" clId="{09E5D3F8-29EB-425A-A1D4-3067F8245189}" dt="2022-08-21T09:35:47.640" v="13" actId="2696"/>
        <pc:sldMkLst>
          <pc:docMk/>
          <pc:sldMk cId="235825212" sldId="259"/>
        </pc:sldMkLst>
      </pc:sldChg>
      <pc:sldChg chg="del">
        <pc:chgData name="" userId="d2f6c254f3e27c34" providerId="LiveId" clId="{09E5D3F8-29EB-425A-A1D4-3067F8245189}" dt="2022-08-21T09:35:47.559" v="10" actId="2696"/>
        <pc:sldMkLst>
          <pc:docMk/>
          <pc:sldMk cId="1840686014" sldId="262"/>
        </pc:sldMkLst>
      </pc:sldChg>
      <pc:sldChg chg="del">
        <pc:chgData name="" userId="d2f6c254f3e27c34" providerId="LiveId" clId="{09E5D3F8-29EB-425A-A1D4-3067F8245189}" dt="2022-08-21T09:35:49.433" v="34" actId="2696"/>
        <pc:sldMkLst>
          <pc:docMk/>
          <pc:sldMk cId="1406369014" sldId="263"/>
        </pc:sldMkLst>
      </pc:sldChg>
      <pc:sldChg chg="del">
        <pc:chgData name="" userId="d2f6c254f3e27c34" providerId="LiveId" clId="{09E5D3F8-29EB-425A-A1D4-3067F8245189}" dt="2022-08-21T09:35:49.509" v="35" actId="2696"/>
        <pc:sldMkLst>
          <pc:docMk/>
          <pc:sldMk cId="3527655857" sldId="264"/>
        </pc:sldMkLst>
      </pc:sldChg>
      <pc:sldChg chg="del">
        <pc:chgData name="" userId="d2f6c254f3e27c34" providerId="LiveId" clId="{09E5D3F8-29EB-425A-A1D4-3067F8245189}" dt="2022-08-21T09:35:49.629" v="36" actId="2696"/>
        <pc:sldMkLst>
          <pc:docMk/>
          <pc:sldMk cId="3626592552" sldId="265"/>
        </pc:sldMkLst>
      </pc:sldChg>
      <pc:sldChg chg="del">
        <pc:chgData name="" userId="d2f6c254f3e27c34" providerId="LiveId" clId="{09E5D3F8-29EB-425A-A1D4-3067F8245189}" dt="2022-08-21T09:35:47.670" v="14" actId="2696"/>
        <pc:sldMkLst>
          <pc:docMk/>
          <pc:sldMk cId="3124275790" sldId="266"/>
        </pc:sldMkLst>
      </pc:sldChg>
      <pc:sldChg chg="del">
        <pc:chgData name="" userId="d2f6c254f3e27c34" providerId="LiveId" clId="{09E5D3F8-29EB-425A-A1D4-3067F8245189}" dt="2022-08-21T09:35:49.804" v="37" actId="2696"/>
        <pc:sldMkLst>
          <pc:docMk/>
          <pc:sldMk cId="1079199776" sldId="267"/>
        </pc:sldMkLst>
      </pc:sldChg>
      <pc:sldChg chg="del">
        <pc:chgData name="" userId="d2f6c254f3e27c34" providerId="LiveId" clId="{09E5D3F8-29EB-425A-A1D4-3067F8245189}" dt="2022-08-21T09:35:50.059" v="38" actId="2696"/>
        <pc:sldMkLst>
          <pc:docMk/>
          <pc:sldMk cId="3567514215" sldId="268"/>
        </pc:sldMkLst>
      </pc:sldChg>
      <pc:sldChg chg="del">
        <pc:chgData name="" userId="d2f6c254f3e27c34" providerId="LiveId" clId="{09E5D3F8-29EB-425A-A1D4-3067F8245189}" dt="2022-08-21T09:35:48.347" v="20" actId="2696"/>
        <pc:sldMkLst>
          <pc:docMk/>
          <pc:sldMk cId="2424014413" sldId="270"/>
        </pc:sldMkLst>
      </pc:sldChg>
      <pc:sldChg chg="del">
        <pc:chgData name="" userId="d2f6c254f3e27c34" providerId="LiveId" clId="{09E5D3F8-29EB-425A-A1D4-3067F8245189}" dt="2022-08-21T09:35:47.612" v="12" actId="2696"/>
        <pc:sldMkLst>
          <pc:docMk/>
          <pc:sldMk cId="3567507647" sldId="274"/>
        </pc:sldMkLst>
      </pc:sldChg>
      <pc:sldChg chg="del">
        <pc:chgData name="" userId="d2f6c254f3e27c34" providerId="LiveId" clId="{09E5D3F8-29EB-425A-A1D4-3067F8245189}" dt="2022-08-21T09:35:47.023" v="2" actId="2696"/>
        <pc:sldMkLst>
          <pc:docMk/>
          <pc:sldMk cId="3504965552" sldId="278"/>
        </pc:sldMkLst>
      </pc:sldChg>
      <pc:sldChg chg="del">
        <pc:chgData name="" userId="d2f6c254f3e27c34" providerId="LiveId" clId="{09E5D3F8-29EB-425A-A1D4-3067F8245189}" dt="2022-08-21T09:35:48.379" v="21" actId="2696"/>
        <pc:sldMkLst>
          <pc:docMk/>
          <pc:sldMk cId="1370810021" sldId="280"/>
        </pc:sldMkLst>
      </pc:sldChg>
      <pc:sldChg chg="del">
        <pc:chgData name="" userId="d2f6c254f3e27c34" providerId="LiveId" clId="{09E5D3F8-29EB-425A-A1D4-3067F8245189}" dt="2022-08-21T09:35:47.394" v="7" actId="2696"/>
        <pc:sldMkLst>
          <pc:docMk/>
          <pc:sldMk cId="3272024877" sldId="281"/>
        </pc:sldMkLst>
      </pc:sldChg>
      <pc:sldChg chg="del">
        <pc:chgData name="" userId="d2f6c254f3e27c34" providerId="LiveId" clId="{09E5D3F8-29EB-425A-A1D4-3067F8245189}" dt="2022-08-21T09:35:48.424" v="23" actId="2696"/>
        <pc:sldMkLst>
          <pc:docMk/>
          <pc:sldMk cId="3031871316" sldId="282"/>
        </pc:sldMkLst>
      </pc:sldChg>
      <pc:sldChg chg="del">
        <pc:chgData name="" userId="d2f6c254f3e27c34" providerId="LiveId" clId="{09E5D3F8-29EB-425A-A1D4-3067F8245189}" dt="2022-08-21T09:35:48.593" v="26" actId="2696"/>
        <pc:sldMkLst>
          <pc:docMk/>
          <pc:sldMk cId="105675232" sldId="285"/>
        </pc:sldMkLst>
      </pc:sldChg>
      <pc:sldChg chg="del">
        <pc:chgData name="" userId="d2f6c254f3e27c34" providerId="LiveId" clId="{09E5D3F8-29EB-425A-A1D4-3067F8245189}" dt="2022-08-21T09:35:48.460" v="24" actId="2696"/>
        <pc:sldMkLst>
          <pc:docMk/>
          <pc:sldMk cId="2389531720" sldId="286"/>
        </pc:sldMkLst>
      </pc:sldChg>
      <pc:sldChg chg="del">
        <pc:chgData name="" userId="d2f6c254f3e27c34" providerId="LiveId" clId="{09E5D3F8-29EB-425A-A1D4-3067F8245189}" dt="2022-08-21T09:35:47.361" v="6" actId="2696"/>
        <pc:sldMkLst>
          <pc:docMk/>
          <pc:sldMk cId="3309753461" sldId="287"/>
        </pc:sldMkLst>
      </pc:sldChg>
      <pc:sldChg chg="del">
        <pc:chgData name="" userId="d2f6c254f3e27c34" providerId="LiveId" clId="{09E5D3F8-29EB-425A-A1D4-3067F8245189}" dt="2022-08-21T09:35:47.584" v="11" actId="2696"/>
        <pc:sldMkLst>
          <pc:docMk/>
          <pc:sldMk cId="329896632" sldId="290"/>
        </pc:sldMkLst>
      </pc:sldChg>
      <pc:sldChg chg="del">
        <pc:chgData name="" userId="d2f6c254f3e27c34" providerId="LiveId" clId="{09E5D3F8-29EB-425A-A1D4-3067F8245189}" dt="2022-08-21T09:35:47.464" v="9" actId="2696"/>
        <pc:sldMkLst>
          <pc:docMk/>
          <pc:sldMk cId="2544079392" sldId="292"/>
        </pc:sldMkLst>
      </pc:sldChg>
      <pc:sldChg chg="del">
        <pc:chgData name="" userId="d2f6c254f3e27c34" providerId="LiveId" clId="{09E5D3F8-29EB-425A-A1D4-3067F8245189}" dt="2022-08-21T09:35:48.305" v="19" actId="2696"/>
        <pc:sldMkLst>
          <pc:docMk/>
          <pc:sldMk cId="1980370797" sldId="293"/>
        </pc:sldMkLst>
      </pc:sldChg>
      <pc:sldChg chg="del">
        <pc:chgData name="" userId="d2f6c254f3e27c34" providerId="LiveId" clId="{09E5D3F8-29EB-425A-A1D4-3067F8245189}" dt="2022-08-21T09:35:47.268" v="4" actId="2696"/>
        <pc:sldMkLst>
          <pc:docMk/>
          <pc:sldMk cId="1399043621" sldId="295"/>
        </pc:sldMkLst>
      </pc:sldChg>
      <pc:sldChg chg="del">
        <pc:chgData name="" userId="d2f6c254f3e27c34" providerId="LiveId" clId="{09E5D3F8-29EB-425A-A1D4-3067F8245189}" dt="2022-08-21T09:35:48.485" v="25" actId="2696"/>
        <pc:sldMkLst>
          <pc:docMk/>
          <pc:sldMk cId="252716377" sldId="297"/>
        </pc:sldMkLst>
      </pc:sldChg>
      <pc:sldChg chg="del">
        <pc:chgData name="" userId="d2f6c254f3e27c34" providerId="LiveId" clId="{09E5D3F8-29EB-425A-A1D4-3067F8245189}" dt="2022-08-21T09:35:47.821" v="16" actId="2696"/>
        <pc:sldMkLst>
          <pc:docMk/>
          <pc:sldMk cId="287081311" sldId="299"/>
        </pc:sldMkLst>
      </pc:sldChg>
      <pc:sldChg chg="del">
        <pc:chgData name="" userId="d2f6c254f3e27c34" providerId="LiveId" clId="{09E5D3F8-29EB-425A-A1D4-3067F8245189}" dt="2022-08-21T09:35:48.095" v="17" actId="2696"/>
        <pc:sldMkLst>
          <pc:docMk/>
          <pc:sldMk cId="3217833024" sldId="300"/>
        </pc:sldMkLst>
      </pc:sldChg>
      <pc:sldChg chg="del">
        <pc:chgData name="" userId="d2f6c254f3e27c34" providerId="LiveId" clId="{09E5D3F8-29EB-425A-A1D4-3067F8245189}" dt="2022-08-21T09:35:46.847" v="1" actId="2696"/>
        <pc:sldMkLst>
          <pc:docMk/>
          <pc:sldMk cId="1947926955" sldId="301"/>
        </pc:sldMkLst>
      </pc:sldChg>
      <pc:sldChg chg="del">
        <pc:chgData name="" userId="d2f6c254f3e27c34" providerId="LiveId" clId="{09E5D3F8-29EB-425A-A1D4-3067F8245189}" dt="2022-08-21T09:35:48.279" v="18" actId="2696"/>
        <pc:sldMkLst>
          <pc:docMk/>
          <pc:sldMk cId="1102077578" sldId="307"/>
        </pc:sldMkLst>
      </pc:sldChg>
      <pc:sldChg chg="del">
        <pc:chgData name="" userId="d2f6c254f3e27c34" providerId="LiveId" clId="{09E5D3F8-29EB-425A-A1D4-3067F8245189}" dt="2022-08-21T09:35:50.244" v="39" actId="2696"/>
        <pc:sldMkLst>
          <pc:docMk/>
          <pc:sldMk cId="1648425926" sldId="308"/>
        </pc:sldMkLst>
      </pc:sldChg>
      <pc:sldChg chg="del">
        <pc:chgData name="" userId="d2f6c254f3e27c34" providerId="LiveId" clId="{09E5D3F8-29EB-425A-A1D4-3067F8245189}" dt="2022-08-21T09:35:50.268" v="40" actId="2696"/>
        <pc:sldMkLst>
          <pc:docMk/>
          <pc:sldMk cId="4003860590" sldId="311"/>
        </pc:sldMkLst>
      </pc:sldChg>
      <pc:sldChg chg="del">
        <pc:chgData name="" userId="d2f6c254f3e27c34" providerId="LiveId" clId="{09E5D3F8-29EB-425A-A1D4-3067F8245189}" dt="2022-08-21T09:35:48.401" v="22" actId="2696"/>
        <pc:sldMkLst>
          <pc:docMk/>
          <pc:sldMk cId="2742607503" sldId="312"/>
        </pc:sldMkLst>
      </pc:sldChg>
      <pc:sldChg chg="del">
        <pc:chgData name="" userId="d2f6c254f3e27c34" providerId="LiveId" clId="{09E5D3F8-29EB-425A-A1D4-3067F8245189}" dt="2022-08-21T09:35:47.309" v="5" actId="2696"/>
        <pc:sldMkLst>
          <pc:docMk/>
          <pc:sldMk cId="2120536858" sldId="313"/>
        </pc:sldMkLst>
      </pc:sldChg>
      <pc:sldChg chg="del">
        <pc:chgData name="" userId="d2f6c254f3e27c34" providerId="LiveId" clId="{09E5D3F8-29EB-425A-A1D4-3067F8245189}" dt="2022-08-21T09:35:48.784" v="28" actId="2696"/>
        <pc:sldMkLst>
          <pc:docMk/>
          <pc:sldMk cId="1884855353" sldId="315"/>
        </pc:sldMkLst>
      </pc:sldChg>
      <pc:sldChg chg="del">
        <pc:chgData name="" userId="d2f6c254f3e27c34" providerId="LiveId" clId="{09E5D3F8-29EB-425A-A1D4-3067F8245189}" dt="2022-08-21T09:35:49.317" v="32" actId="2696"/>
        <pc:sldMkLst>
          <pc:docMk/>
          <pc:sldMk cId="288219343" sldId="319"/>
        </pc:sldMkLst>
      </pc:sldChg>
      <pc:sldChg chg="modSp">
        <pc:chgData name="" userId="d2f6c254f3e27c34" providerId="LiveId" clId="{09E5D3F8-29EB-425A-A1D4-3067F8245189}" dt="2022-08-21T09:53:26.546" v="49" actId="20577"/>
        <pc:sldMkLst>
          <pc:docMk/>
          <pc:sldMk cId="2476146781" sldId="320"/>
        </pc:sldMkLst>
        <pc:spChg chg="mod">
          <ac:chgData name="" userId="d2f6c254f3e27c34" providerId="LiveId" clId="{09E5D3F8-29EB-425A-A1D4-3067F8245189}" dt="2022-08-21T09:53:26.546" v="49" actId="20577"/>
          <ac:spMkLst>
            <pc:docMk/>
            <pc:sldMk cId="2476146781" sldId="320"/>
            <ac:spMk id="2" creationId="{EA4B4052-B88B-4154-95DA-B5133ABE2103}"/>
          </ac:spMkLst>
        </pc:spChg>
        <pc:spChg chg="mod">
          <ac:chgData name="" userId="d2f6c254f3e27c34" providerId="LiveId" clId="{09E5D3F8-29EB-425A-A1D4-3067F8245189}" dt="2022-08-21T09:48:58.454" v="44"/>
          <ac:spMkLst>
            <pc:docMk/>
            <pc:sldMk cId="2476146781" sldId="320"/>
            <ac:spMk id="3" creationId="{78AC0DC7-199E-4DB3-B3EB-A11E1843F204}"/>
          </ac:spMkLst>
        </pc:spChg>
      </pc:sldChg>
      <pc:sldChg chg="del">
        <pc:chgData name="" userId="d2f6c254f3e27c34" providerId="LiveId" clId="{09E5D3F8-29EB-425A-A1D4-3067F8245189}" dt="2022-08-21T09:35:49.398" v="33" actId="2696"/>
        <pc:sldMkLst>
          <pc:docMk/>
          <pc:sldMk cId="712160952" sldId="321"/>
        </pc:sldMkLst>
      </pc:sldChg>
      <pc:sldChg chg="del">
        <pc:chgData name="" userId="d2f6c254f3e27c34" providerId="LiveId" clId="{09E5D3F8-29EB-425A-A1D4-3067F8245189}" dt="2022-08-21T09:35:49.217" v="31" actId="2696"/>
        <pc:sldMkLst>
          <pc:docMk/>
          <pc:sldMk cId="4246446950" sldId="325"/>
        </pc:sldMkLst>
      </pc:sldChg>
      <pc:sldChg chg="del">
        <pc:chgData name="" userId="d2f6c254f3e27c34" providerId="LiveId" clId="{09E5D3F8-29EB-425A-A1D4-3067F8245189}" dt="2022-08-21T09:35:48.733" v="27" actId="2696"/>
        <pc:sldMkLst>
          <pc:docMk/>
          <pc:sldMk cId="4290984509" sldId="326"/>
        </pc:sldMkLst>
      </pc:sldChg>
      <pc:sldChg chg="modSp">
        <pc:chgData name="" userId="d2f6c254f3e27c34" providerId="LiveId" clId="{09E5D3F8-29EB-425A-A1D4-3067F8245189}" dt="2022-08-21T09:53:33.818" v="54" actId="20577"/>
        <pc:sldMkLst>
          <pc:docMk/>
          <pc:sldMk cId="3127302028" sldId="328"/>
        </pc:sldMkLst>
        <pc:spChg chg="mod">
          <ac:chgData name="" userId="d2f6c254f3e27c34" providerId="LiveId" clId="{09E5D3F8-29EB-425A-A1D4-3067F8245189}" dt="2022-08-21T09:53:33.818" v="54" actId="20577"/>
          <ac:spMkLst>
            <pc:docMk/>
            <pc:sldMk cId="3127302028" sldId="328"/>
            <ac:spMk id="2" creationId="{EA4B4052-B88B-4154-95DA-B5133ABE2103}"/>
          </ac:spMkLst>
        </pc:spChg>
      </pc:sldChg>
      <pc:sldChg chg="del">
        <pc:chgData name="" userId="d2f6c254f3e27c34" providerId="LiveId" clId="{09E5D3F8-29EB-425A-A1D4-3067F8245189}" dt="2022-08-21T09:35:48.875" v="29" actId="2696"/>
        <pc:sldMkLst>
          <pc:docMk/>
          <pc:sldMk cId="2143951102" sldId="330"/>
        </pc:sldMkLst>
      </pc:sldChg>
      <pc:sldChg chg="del">
        <pc:chgData name="" userId="d2f6c254f3e27c34" providerId="LiveId" clId="{09E5D3F8-29EB-425A-A1D4-3067F8245189}" dt="2022-08-21T09:35:49.029" v="30" actId="2696"/>
        <pc:sldMkLst>
          <pc:docMk/>
          <pc:sldMk cId="3084899991" sldId="331"/>
        </pc:sldMkLst>
      </pc:sldChg>
      <pc:sldChg chg="del">
        <pc:chgData name="" userId="d2f6c254f3e27c34" providerId="LiveId" clId="{09E5D3F8-29EB-425A-A1D4-3067F8245189}" dt="2022-08-21T09:35:47.169" v="3" actId="2696"/>
        <pc:sldMkLst>
          <pc:docMk/>
          <pc:sldMk cId="653187070" sldId="332"/>
        </pc:sldMkLst>
      </pc:sldChg>
      <pc:sldChg chg="modSp">
        <pc:chgData name="" userId="d2f6c254f3e27c34" providerId="LiveId" clId="{09E5D3F8-29EB-425A-A1D4-3067F8245189}" dt="2022-08-21T09:55:21.211" v="58" actId="14100"/>
        <pc:sldMkLst>
          <pc:docMk/>
          <pc:sldMk cId="2976650258" sldId="334"/>
        </pc:sldMkLst>
        <pc:spChg chg="mod">
          <ac:chgData name="" userId="d2f6c254f3e27c34" providerId="LiveId" clId="{09E5D3F8-29EB-425A-A1D4-3067F8245189}" dt="2022-08-21T09:55:17.665" v="57" actId="14100"/>
          <ac:spMkLst>
            <pc:docMk/>
            <pc:sldMk cId="2976650258" sldId="334"/>
            <ac:spMk id="78" creationId="{BF0D2E91-8B44-4913-8FAA-240650228851}"/>
          </ac:spMkLst>
        </pc:spChg>
        <pc:cxnChg chg="mod">
          <ac:chgData name="" userId="d2f6c254f3e27c34" providerId="LiveId" clId="{09E5D3F8-29EB-425A-A1D4-3067F8245189}" dt="2022-08-21T09:55:21.211" v="58" actId="14100"/>
          <ac:cxnSpMkLst>
            <pc:docMk/>
            <pc:sldMk cId="2976650258" sldId="334"/>
            <ac:cxnSpMk id="84" creationId="{4149F2F3-B2F4-4039-A6E6-61600168D063}"/>
          </ac:cxnSpMkLst>
        </pc:cxnChg>
      </pc:sldChg>
      <pc:sldChg chg="modNotesTx">
        <pc:chgData name="" userId="d2f6c254f3e27c34" providerId="LiveId" clId="{09E5D3F8-29EB-425A-A1D4-3067F8245189}" dt="2022-08-21T10:04:45.899" v="106" actId="20577"/>
        <pc:sldMkLst>
          <pc:docMk/>
          <pc:sldMk cId="1791884912" sldId="335"/>
        </pc:sldMkLst>
      </pc:sldChg>
      <pc:sldChg chg="del">
        <pc:chgData name="" userId="d2f6c254f3e27c34" providerId="LiveId" clId="{09E5D3F8-29EB-425A-A1D4-3067F8245189}" dt="2022-08-21T09:35:46.793" v="0" actId="2696"/>
        <pc:sldMkLst>
          <pc:docMk/>
          <pc:sldMk cId="1307569325" sldId="338"/>
        </pc:sldMkLst>
      </pc:sldChg>
    </pc:docChg>
  </pc:docChgLst>
  <pc:docChgLst>
    <pc:chgData userId="d2f6c254f3e27c34" providerId="LiveId" clId="{41D98108-A5A0-4871-AAEB-655B9C17EF4D}"/>
    <pc:docChg chg="modSld">
      <pc:chgData name="" userId="d2f6c254f3e27c34" providerId="LiveId" clId="{41D98108-A5A0-4871-AAEB-655B9C17EF4D}" dt="2022-08-22T04:53:06.053" v="0" actId="6549"/>
      <pc:docMkLst>
        <pc:docMk/>
      </pc:docMkLst>
      <pc:sldChg chg="modNotesTx">
        <pc:chgData name="" userId="d2f6c254f3e27c34" providerId="LiveId" clId="{41D98108-A5A0-4871-AAEB-655B9C17EF4D}" dt="2022-08-22T04:53:06.053" v="0" actId="6549"/>
        <pc:sldMkLst>
          <pc:docMk/>
          <pc:sldMk cId="3341062894" sldId="28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K=4</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Sheet1!$A$2:$A$6</c:f>
              <c:strCache>
                <c:ptCount val="5"/>
                <c:pt idx="0">
                  <c:v>P=4</c:v>
                </c:pt>
                <c:pt idx="1">
                  <c:v>P=8</c:v>
                </c:pt>
                <c:pt idx="2">
                  <c:v>P=16</c:v>
                </c:pt>
                <c:pt idx="3">
                  <c:v>P=32</c:v>
                </c:pt>
                <c:pt idx="4">
                  <c:v>P=64</c:v>
                </c:pt>
              </c:strCache>
            </c:strRef>
          </c:cat>
          <c:val>
            <c:numRef>
              <c:f>Sheet1!$B$2:$B$6</c:f>
              <c:numCache>
                <c:formatCode>General</c:formatCode>
                <c:ptCount val="5"/>
                <c:pt idx="0">
                  <c:v>112</c:v>
                </c:pt>
                <c:pt idx="1">
                  <c:v>224</c:v>
                </c:pt>
                <c:pt idx="2">
                  <c:v>448</c:v>
                </c:pt>
                <c:pt idx="3">
                  <c:v>896</c:v>
                </c:pt>
                <c:pt idx="4">
                  <c:v>1792</c:v>
                </c:pt>
              </c:numCache>
            </c:numRef>
          </c:val>
          <c:smooth val="0"/>
          <c:extLst>
            <c:ext xmlns:c16="http://schemas.microsoft.com/office/drawing/2014/chart" uri="{C3380CC4-5D6E-409C-BE32-E72D297353CC}">
              <c16:uniqueId val="{00000000-0A97-4CED-A2DC-0406A4A37E77}"/>
            </c:ext>
          </c:extLst>
        </c:ser>
        <c:ser>
          <c:idx val="1"/>
          <c:order val="1"/>
          <c:tx>
            <c:strRef>
              <c:f>Sheet1!$C$1</c:f>
              <c:strCache>
                <c:ptCount val="1"/>
                <c:pt idx="0">
                  <c:v>K=8</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Sheet1!$A$2:$A$6</c:f>
              <c:strCache>
                <c:ptCount val="5"/>
                <c:pt idx="0">
                  <c:v>P=4</c:v>
                </c:pt>
                <c:pt idx="1">
                  <c:v>P=8</c:v>
                </c:pt>
                <c:pt idx="2">
                  <c:v>P=16</c:v>
                </c:pt>
                <c:pt idx="3">
                  <c:v>P=32</c:v>
                </c:pt>
                <c:pt idx="4">
                  <c:v>P=64</c:v>
                </c:pt>
              </c:strCache>
            </c:strRef>
          </c:cat>
          <c:val>
            <c:numRef>
              <c:f>Sheet1!$C$2:$C$6</c:f>
              <c:numCache>
                <c:formatCode>General</c:formatCode>
                <c:ptCount val="5"/>
                <c:pt idx="0">
                  <c:v>512</c:v>
                </c:pt>
                <c:pt idx="1">
                  <c:v>1024</c:v>
                </c:pt>
                <c:pt idx="2">
                  <c:v>2048</c:v>
                </c:pt>
                <c:pt idx="3">
                  <c:v>4096</c:v>
                </c:pt>
                <c:pt idx="4">
                  <c:v>8192</c:v>
                </c:pt>
              </c:numCache>
            </c:numRef>
          </c:val>
          <c:smooth val="0"/>
          <c:extLst>
            <c:ext xmlns:c16="http://schemas.microsoft.com/office/drawing/2014/chart" uri="{C3380CC4-5D6E-409C-BE32-E72D297353CC}">
              <c16:uniqueId val="{00000001-0A97-4CED-A2DC-0406A4A37E77}"/>
            </c:ext>
          </c:extLst>
        </c:ser>
        <c:ser>
          <c:idx val="2"/>
          <c:order val="2"/>
          <c:tx>
            <c:strRef>
              <c:f>Sheet1!$D$1</c:f>
              <c:strCache>
                <c:ptCount val="1"/>
                <c:pt idx="0">
                  <c:v>K=16</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Sheet1!$A$2:$A$6</c:f>
              <c:strCache>
                <c:ptCount val="5"/>
                <c:pt idx="0">
                  <c:v>P=4</c:v>
                </c:pt>
                <c:pt idx="1">
                  <c:v>P=8</c:v>
                </c:pt>
                <c:pt idx="2">
                  <c:v>P=16</c:v>
                </c:pt>
                <c:pt idx="3">
                  <c:v>P=32</c:v>
                </c:pt>
                <c:pt idx="4">
                  <c:v>P=64</c:v>
                </c:pt>
              </c:strCache>
            </c:strRef>
          </c:cat>
          <c:val>
            <c:numRef>
              <c:f>Sheet1!$D$2:$D$6</c:f>
              <c:numCache>
                <c:formatCode>General</c:formatCode>
                <c:ptCount val="5"/>
                <c:pt idx="0">
                  <c:v>2176</c:v>
                </c:pt>
                <c:pt idx="1">
                  <c:v>4352</c:v>
                </c:pt>
                <c:pt idx="2">
                  <c:v>8704</c:v>
                </c:pt>
                <c:pt idx="3">
                  <c:v>17408</c:v>
                </c:pt>
                <c:pt idx="4">
                  <c:v>34816</c:v>
                </c:pt>
              </c:numCache>
            </c:numRef>
          </c:val>
          <c:smooth val="0"/>
          <c:extLst>
            <c:ext xmlns:c16="http://schemas.microsoft.com/office/drawing/2014/chart" uri="{C3380CC4-5D6E-409C-BE32-E72D297353CC}">
              <c16:uniqueId val="{00000002-0A97-4CED-A2DC-0406A4A37E77}"/>
            </c:ext>
          </c:extLst>
        </c:ser>
        <c:ser>
          <c:idx val="3"/>
          <c:order val="3"/>
          <c:tx>
            <c:strRef>
              <c:f>Sheet1!$E$1</c:f>
              <c:strCache>
                <c:ptCount val="1"/>
                <c:pt idx="0">
                  <c:v>K=32</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Sheet1!$A$2:$A$6</c:f>
              <c:strCache>
                <c:ptCount val="5"/>
                <c:pt idx="0">
                  <c:v>P=4</c:v>
                </c:pt>
                <c:pt idx="1">
                  <c:v>P=8</c:v>
                </c:pt>
                <c:pt idx="2">
                  <c:v>P=16</c:v>
                </c:pt>
                <c:pt idx="3">
                  <c:v>P=32</c:v>
                </c:pt>
                <c:pt idx="4">
                  <c:v>P=64</c:v>
                </c:pt>
              </c:strCache>
            </c:strRef>
          </c:cat>
          <c:val>
            <c:numRef>
              <c:f>Sheet1!$E$2:$E$6</c:f>
              <c:numCache>
                <c:formatCode>General</c:formatCode>
                <c:ptCount val="5"/>
                <c:pt idx="0">
                  <c:v>8960</c:v>
                </c:pt>
                <c:pt idx="1">
                  <c:v>17920</c:v>
                </c:pt>
                <c:pt idx="2">
                  <c:v>35840</c:v>
                </c:pt>
                <c:pt idx="3">
                  <c:v>71680</c:v>
                </c:pt>
                <c:pt idx="4">
                  <c:v>143360</c:v>
                </c:pt>
              </c:numCache>
            </c:numRef>
          </c:val>
          <c:smooth val="0"/>
          <c:extLst>
            <c:ext xmlns:c16="http://schemas.microsoft.com/office/drawing/2014/chart" uri="{C3380CC4-5D6E-409C-BE32-E72D297353CC}">
              <c16:uniqueId val="{00000003-0A97-4CED-A2DC-0406A4A37E77}"/>
            </c:ext>
          </c:extLst>
        </c:ser>
        <c:ser>
          <c:idx val="4"/>
          <c:order val="4"/>
          <c:tx>
            <c:strRef>
              <c:f>Sheet1!$F$1</c:f>
              <c:strCache>
                <c:ptCount val="1"/>
                <c:pt idx="0">
                  <c:v>K=64</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strRef>
              <c:f>Sheet1!$A$2:$A$6</c:f>
              <c:strCache>
                <c:ptCount val="5"/>
                <c:pt idx="0">
                  <c:v>P=4</c:v>
                </c:pt>
                <c:pt idx="1">
                  <c:v>P=8</c:v>
                </c:pt>
                <c:pt idx="2">
                  <c:v>P=16</c:v>
                </c:pt>
                <c:pt idx="3">
                  <c:v>P=32</c:v>
                </c:pt>
                <c:pt idx="4">
                  <c:v>P=64</c:v>
                </c:pt>
              </c:strCache>
            </c:strRef>
          </c:cat>
          <c:val>
            <c:numRef>
              <c:f>Sheet1!$F$2:$F$6</c:f>
              <c:numCache>
                <c:formatCode>General</c:formatCode>
                <c:ptCount val="5"/>
                <c:pt idx="0">
                  <c:v>36352</c:v>
                </c:pt>
                <c:pt idx="1">
                  <c:v>72704</c:v>
                </c:pt>
                <c:pt idx="2">
                  <c:v>145408</c:v>
                </c:pt>
                <c:pt idx="3">
                  <c:v>290816</c:v>
                </c:pt>
                <c:pt idx="4">
                  <c:v>581632</c:v>
                </c:pt>
              </c:numCache>
            </c:numRef>
          </c:val>
          <c:smooth val="0"/>
          <c:extLst>
            <c:ext xmlns:c16="http://schemas.microsoft.com/office/drawing/2014/chart" uri="{C3380CC4-5D6E-409C-BE32-E72D297353CC}">
              <c16:uniqueId val="{00000004-0A97-4CED-A2DC-0406A4A37E77}"/>
            </c:ext>
          </c:extLst>
        </c:ser>
        <c:dLbls>
          <c:showLegendKey val="0"/>
          <c:showVal val="0"/>
          <c:showCatName val="0"/>
          <c:showSerName val="0"/>
          <c:showPercent val="0"/>
          <c:showBubbleSize val="0"/>
        </c:dLbls>
        <c:marker val="1"/>
        <c:smooth val="0"/>
        <c:axId val="238508976"/>
        <c:axId val="182212768"/>
      </c:lineChart>
      <c:catAx>
        <c:axId val="238508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2212768"/>
        <c:crosses val="autoZero"/>
        <c:auto val="1"/>
        <c:lblAlgn val="ctr"/>
        <c:lblOffset val="100"/>
        <c:noMultiLvlLbl val="0"/>
      </c:catAx>
      <c:valAx>
        <c:axId val="182212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#Updates</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mbria Math" panose="02040503050406030204" pitchFamily="18" charset="0"/>
                <a:ea typeface="+mn-ea"/>
                <a:cs typeface="+mn-cs"/>
              </a:defRPr>
            </a:pPr>
            <a:endParaRPr lang="zh-CN"/>
          </a:p>
        </c:txPr>
        <c:crossAx val="238508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0C87B-31EB-4F35-AA37-42881C1C00B7}" type="datetimeFigureOut">
              <a:rPr lang="zh-CN" altLang="en-US" smtClean="0"/>
              <a:t>2022/8/22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5A524-2720-44CB-BAE6-6DC847E858B9}" type="slidenum">
              <a:rPr lang="zh-CN" altLang="en-US" smtClean="0"/>
              <a:t>‹#›</a:t>
            </a:fld>
            <a:endParaRPr lang="zh-CN" altLang="en-US"/>
          </a:p>
        </p:txBody>
      </p:sp>
    </p:spTree>
    <p:extLst>
      <p:ext uri="{BB962C8B-B14F-4D97-AF65-F5344CB8AC3E}">
        <p14:creationId xmlns:p14="http://schemas.microsoft.com/office/powerpoint/2010/main" val="385715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Flash</a:t>
            </a:r>
            <a:r>
              <a:rPr lang="en-US" altLang="zh-CN" dirty="0"/>
              <a:t>: Fast, consistent data plane verification for large-scale network settings.</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1</a:t>
            </a:fld>
            <a:endParaRPr lang="zh-CN" altLang="en-US"/>
          </a:p>
        </p:txBody>
      </p:sp>
    </p:spTree>
    <p:extLst>
      <p:ext uri="{BB962C8B-B14F-4D97-AF65-F5344CB8AC3E}">
        <p14:creationId xmlns:p14="http://schemas.microsoft.com/office/powerpoint/2010/main" val="2171006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There are also challenges for verification with incomplete and inconsistent data plane state,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first, the verification result can be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For example, in this three nodes topology, each node has a forwarding rule for prefix 10.0/8.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The forwarding graph for the header space is shown in the bottom.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When the link between S1 and S2 is down, S2 and S3 will update its FIB as shown in the green rectangles.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If S3 updates its FIB before S2, there will be no loop in the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However, if the verification system receives the updates from S2 first due to the asynchrony of the update collection, we will get a forwarding graph that has a loop between S2 and S3.</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10</a:t>
            </a:fld>
            <a:endParaRPr lang="zh-CN" altLang="en-US"/>
          </a:p>
        </p:txBody>
      </p:sp>
    </p:spTree>
    <p:extLst>
      <p:ext uri="{BB962C8B-B14F-4D97-AF65-F5344CB8AC3E}">
        <p14:creationId xmlns:p14="http://schemas.microsoft.com/office/powerpoint/2010/main" val="846684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addition, The verification results may come from an inconsistent data plane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For example, in this four nodes network along with the forwarding graph for header space 10.0/8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when there are two links down in a short time, the devices may have different view of the network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For example, S2 sees the link S1-S2 is down first, and updates its FIB to send the prefix to S4.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While S4 sees the link S1-S4 down first, and updates its FIB to send the prefix to S2.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After processing these updates, the forwarding graph for this inconsistent data plane state will contain a loop between S2 and S3.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However, the result could be useless because the result will quickly change when</a:t>
            </a:r>
            <a:r>
              <a:rPr lang="zh-CN" altLang="en-US" dirty="0"/>
              <a:t> </a:t>
            </a:r>
            <a:r>
              <a:rPr lang="en-US" altLang="zh-CN" dirty="0"/>
              <a:t>the</a:t>
            </a:r>
            <a:r>
              <a:rPr lang="zh-CN" altLang="en-US" dirty="0"/>
              <a:t> </a:t>
            </a:r>
            <a:r>
              <a:rPr lang="en-US" altLang="zh-CN" dirty="0"/>
              <a:t>network is</a:t>
            </a:r>
            <a:r>
              <a:rPr lang="zh-CN" altLang="en-US" dirty="0"/>
              <a:t> </a:t>
            </a:r>
            <a:r>
              <a:rPr lang="en-US" altLang="zh-CN" dirty="0"/>
              <a:t>converging. </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11</a:t>
            </a:fld>
            <a:endParaRPr lang="zh-CN" altLang="en-US"/>
          </a:p>
        </p:txBody>
      </p:sp>
    </p:spTree>
    <p:extLst>
      <p:ext uri="{BB962C8B-B14F-4D97-AF65-F5344CB8AC3E}">
        <p14:creationId xmlns:p14="http://schemas.microsoft.com/office/powerpoint/2010/main" val="1162955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introduce the Flash design to address the above issues</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12</a:t>
            </a:fld>
            <a:endParaRPr lang="zh-CN" altLang="en-US"/>
          </a:p>
        </p:txBody>
      </p:sp>
    </p:spTree>
    <p:extLst>
      <p:ext uri="{BB962C8B-B14F-4D97-AF65-F5344CB8AC3E}">
        <p14:creationId xmlns:p14="http://schemas.microsoft.com/office/powerpoint/2010/main" val="3691353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first give an overview of Flash</a:t>
            </a:r>
          </a:p>
          <a:p>
            <a:r>
              <a:rPr lang="en-US" altLang="zh-CN" dirty="0"/>
              <a:t>$ Specifically, </a:t>
            </a:r>
            <a:r>
              <a:rPr lang="en-US" altLang="zh-CN" sz="1200" dirty="0"/>
              <a:t>Flash </a:t>
            </a:r>
            <a:r>
              <a:rPr lang="en-US" altLang="zh-CN" sz="1200" dirty="0">
                <a:solidFill>
                  <a:srgbClr val="C00000"/>
                </a:solidFill>
              </a:rPr>
              <a:t>augments the routing software on each device with an agent, the agent monitors the FIB updates, and</a:t>
            </a:r>
            <a:r>
              <a:rPr lang="en-US" altLang="zh-CN" sz="1200" dirty="0"/>
              <a:t> associates the updates with network states using tags</a:t>
            </a:r>
          </a:p>
          <a:p>
            <a:r>
              <a:rPr lang="en-US" altLang="zh-CN" dirty="0"/>
              <a:t>$ The tagged FIB updates are then sent to an update dispatcher</a:t>
            </a:r>
          </a:p>
          <a:p>
            <a:r>
              <a:rPr lang="en-US" altLang="zh-CN" dirty="0"/>
              <a:t>$ The dispatcher batches the updates according to the tags and generates update blocks</a:t>
            </a:r>
          </a:p>
          <a:p>
            <a:r>
              <a:rPr lang="en-US" altLang="zh-CN" dirty="0"/>
              <a:t>$ Then, the update blocks are sent to the model manager to update models.</a:t>
            </a:r>
          </a:p>
          <a:p>
            <a:r>
              <a:rPr lang="en-US" altLang="zh-CN" dirty="0"/>
              <a:t>$ Finally, Flash adopts an incremental requirement checker to verify the requirements on the models.</a:t>
            </a:r>
          </a:p>
          <a:p>
            <a:r>
              <a:rPr lang="en-US" altLang="zh-CN" dirty="0"/>
              <a:t>This workflow reveals two important and novel techniques in Flash,</a:t>
            </a:r>
          </a:p>
          <a:p>
            <a:r>
              <a:rPr lang="en-US" altLang="zh-CN" dirty="0"/>
              <a:t>$ First, Flash introduces Fast Inverse Model Transformation to achieve fast model construction and update.</a:t>
            </a:r>
          </a:p>
          <a:p>
            <a:r>
              <a:rPr lang="en-US" altLang="zh-CN" dirty="0"/>
              <a:t>$ Second, the</a:t>
            </a:r>
            <a:r>
              <a:rPr lang="zh-CN" altLang="en-US" dirty="0"/>
              <a:t> </a:t>
            </a:r>
            <a:r>
              <a:rPr lang="en-US" altLang="zh-CN" dirty="0"/>
              <a:t>workflow</a:t>
            </a:r>
            <a:r>
              <a:rPr lang="zh-CN" altLang="en-US" dirty="0"/>
              <a:t> </a:t>
            </a:r>
            <a:r>
              <a:rPr lang="en-US" altLang="zh-CN" dirty="0"/>
              <a:t>enables</a:t>
            </a:r>
            <a:r>
              <a:rPr lang="zh-CN" altLang="en-US" dirty="0"/>
              <a:t> </a:t>
            </a:r>
            <a:r>
              <a:rPr lang="en-US" altLang="zh-CN" dirty="0"/>
              <a:t>Flash to achieve Consistent, Efficient Early Detection to efficiently detect consistent errors with incomplete data plane state.</a:t>
            </a:r>
          </a:p>
          <a:p>
            <a:endParaRPr lang="en-US" altLang="zh-CN" dirty="0"/>
          </a:p>
          <a:p>
            <a:endParaRPr lang="en-US" altLang="zh-CN" dirty="0"/>
          </a:p>
          <a:p>
            <a:endParaRPr lang="en-US" altLang="zh-CN" dirty="0"/>
          </a:p>
          <a:p>
            <a:r>
              <a:rPr lang="en-US" altLang="zh-CN" dirty="0"/>
              <a:t>EOF</a:t>
            </a:r>
          </a:p>
          <a:p>
            <a:r>
              <a:rPr lang="en-US" altLang="zh-CN" dirty="0"/>
              <a:t>Flash introduces a coherent system that can efficiently handle update-storms, long-tail arrivals, or both. </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13</a:t>
            </a:fld>
            <a:endParaRPr lang="zh-CN" altLang="en-US"/>
          </a:p>
        </p:txBody>
      </p:sp>
    </p:spTree>
    <p:extLst>
      <p:ext uri="{BB962C8B-B14F-4D97-AF65-F5344CB8AC3E}">
        <p14:creationId xmlns:p14="http://schemas.microsoft.com/office/powerpoint/2010/main" val="3945900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first introduce how Flash achieves fast model construction and update using Fast IMT, especially in update-storm settings.</a:t>
            </a:r>
          </a:p>
          <a:p>
            <a:endParaRPr lang="en-US" altLang="zh-CN"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14</a:t>
            </a:fld>
            <a:endParaRPr lang="zh-CN" altLang="en-US"/>
          </a:p>
        </p:txBody>
      </p:sp>
    </p:spTree>
    <p:extLst>
      <p:ext uri="{BB962C8B-B14F-4D97-AF65-F5344CB8AC3E}">
        <p14:creationId xmlns:p14="http://schemas.microsoft.com/office/powerpoint/2010/main" val="1443746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core idea for Fast IMT is transforming the native rule updates of an update block to conflict-free overwrites.</a:t>
            </a:r>
          </a:p>
          <a:p>
            <a:r>
              <a:rPr lang="en-US" altLang="zh-CN" dirty="0"/>
              <a:t>Specifically, Flash first computes the conflict-free overwrites for each switches.</a:t>
            </a:r>
          </a:p>
          <a:p>
            <a:r>
              <a:rPr lang="en-US" altLang="zh-CN" dirty="0"/>
              <a:t>$ In this example, we show the FIB and the updates for a switch,</a:t>
            </a:r>
          </a:p>
          <a:p>
            <a:r>
              <a:rPr lang="en-US" altLang="zh-CN" dirty="0"/>
              <a:t>$ Flash first finds the expanding rules while applying delta R to R, where each expanding rule indicates the header space that hits the rule may be expanded.</a:t>
            </a:r>
          </a:p>
          <a:p>
            <a:r>
              <a:rPr lang="en-US" altLang="zh-CN" dirty="0"/>
              <a:t>$ Then Flash computes the conflict-free overwrites for each expanding rule, each predicate in the conflict-free overwrites is the header space that hits a rule, </a:t>
            </a:r>
          </a:p>
          <a:p>
            <a:r>
              <a:rPr lang="en-US" altLang="zh-CN" dirty="0"/>
              <a:t>$ thus the predicates do not overlap each other, therefore we call them conflict-free overwrites.</a:t>
            </a:r>
          </a:p>
          <a:p>
            <a:r>
              <a:rPr lang="en-US" altLang="zh-CN" dirty="0"/>
              <a:t>$ This conflict-free property indicates the overwrites are order independent, thus we can do composition.</a:t>
            </a:r>
          </a:p>
          <a:p>
            <a:r>
              <a:rPr lang="en-US" altLang="zh-CN" dirty="0"/>
              <a:t>$ For example, we can aggregate the conflict-free overwrites by action.</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15</a:t>
            </a:fld>
            <a:endParaRPr lang="zh-CN" altLang="en-US"/>
          </a:p>
        </p:txBody>
      </p:sp>
    </p:spTree>
    <p:extLst>
      <p:ext uri="{BB962C8B-B14F-4D97-AF65-F5344CB8AC3E}">
        <p14:creationId xmlns:p14="http://schemas.microsoft.com/office/powerpoint/2010/main" val="3575499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Flash aggregates the conflict-free overwrites by predicate across all devices to derive the model updates.</a:t>
            </a:r>
          </a:p>
          <a:p>
            <a:r>
              <a:rPr lang="en-US" altLang="zh-CN" dirty="0"/>
              <a:t>$ By applying this model updates to the original model, we get the correct final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Moreover, Flash uses a map reduce framework which is called MR2 to implement the above process. And, we also implement the efficient data structures for prefixed rules and action vectors, please refer to our paper for implementation details and correctness proof.</a:t>
            </a:r>
          </a:p>
          <a:p>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16</a:t>
            </a:fld>
            <a:endParaRPr lang="zh-CN" altLang="en-US"/>
          </a:p>
        </p:txBody>
      </p:sp>
    </p:spTree>
    <p:extLst>
      <p:ext uri="{BB962C8B-B14F-4D97-AF65-F5344CB8AC3E}">
        <p14:creationId xmlns:p14="http://schemas.microsoft.com/office/powerpoint/2010/main" val="390208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introduce how flash achieves consistent efficient early detection using CE2D.</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17</a:t>
            </a:fld>
            <a:endParaRPr lang="zh-CN" altLang="en-US"/>
          </a:p>
        </p:txBody>
      </p:sp>
    </p:spTree>
    <p:extLst>
      <p:ext uri="{BB962C8B-B14F-4D97-AF65-F5344CB8AC3E}">
        <p14:creationId xmlns:p14="http://schemas.microsoft.com/office/powerpoint/2010/main" val="2192264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core idea of CE2D is constructing models for consistent data plane states.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In this example, when two links are down in a short time, we use a timeline to show a sample FIB updates.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The devices may see different view of the network and generates updates according to their local view, in this example, there can be three network states.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For each network state, we construct a model and only applies the updates that are computed from the same network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When all of the updates for a network state are received from a device, we apply the updates to the corresponding model, and mark the device as synchronized. And we check requirements only among the synchronized nodes.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Since the models are constructed from a consistent network state, we call them consistent models.</a:t>
            </a:r>
          </a:p>
        </p:txBody>
      </p:sp>
      <p:sp>
        <p:nvSpPr>
          <p:cNvPr id="4" name="灯片编号占位符 3"/>
          <p:cNvSpPr>
            <a:spLocks noGrp="1"/>
          </p:cNvSpPr>
          <p:nvPr>
            <p:ph type="sldNum" sz="quarter" idx="5"/>
          </p:nvPr>
        </p:nvSpPr>
        <p:spPr/>
        <p:txBody>
          <a:bodyPr/>
          <a:lstStyle/>
          <a:p>
            <a:fld id="{7125A524-2720-44CB-BAE6-6DC847E858B9}" type="slidenum">
              <a:rPr lang="zh-CN" altLang="en-US" smtClean="0"/>
              <a:t>18</a:t>
            </a:fld>
            <a:endParaRPr lang="zh-CN" altLang="en-US"/>
          </a:p>
        </p:txBody>
      </p:sp>
    </p:spTree>
    <p:extLst>
      <p:ext uri="{BB962C8B-B14F-4D97-AF65-F5344CB8AC3E}">
        <p14:creationId xmlns:p14="http://schemas.microsoft.com/office/powerpoint/2010/main" val="800779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Specifically, to construct consistent models, </a:t>
            </a:r>
          </a:p>
          <a:p>
            <a:r>
              <a:rPr lang="en-US" altLang="zh-CN" dirty="0"/>
              <a:t>$ </a:t>
            </a:r>
            <a:r>
              <a:rPr lang="en-US" altLang="zh-CN" sz="1200" dirty="0"/>
              <a:t>Flash </a:t>
            </a:r>
            <a:r>
              <a:rPr lang="en-US" altLang="zh-CN" sz="1200" dirty="0">
                <a:solidFill>
                  <a:srgbClr val="C00000"/>
                </a:solidFill>
              </a:rPr>
              <a:t>augments the routing software with an agent </a:t>
            </a:r>
            <a:r>
              <a:rPr lang="en-US" altLang="zh-CN" sz="1200" dirty="0"/>
              <a:t>to associate the network states with updates using tags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C00000"/>
              </a:solidFill>
            </a:endParaRPr>
          </a:p>
        </p:txBody>
      </p:sp>
      <p:sp>
        <p:nvSpPr>
          <p:cNvPr id="4" name="灯片编号占位符 3"/>
          <p:cNvSpPr>
            <a:spLocks noGrp="1"/>
          </p:cNvSpPr>
          <p:nvPr>
            <p:ph type="sldNum" sz="quarter" idx="5"/>
          </p:nvPr>
        </p:nvSpPr>
        <p:spPr/>
        <p:txBody>
          <a:bodyPr/>
          <a:lstStyle/>
          <a:p>
            <a:fld id="{7125A524-2720-44CB-BAE6-6DC847E858B9}" type="slidenum">
              <a:rPr lang="zh-CN" altLang="en-US" smtClean="0"/>
              <a:t>19</a:t>
            </a:fld>
            <a:endParaRPr lang="zh-CN" altLang="en-US"/>
          </a:p>
        </p:txBody>
      </p:sp>
    </p:spTree>
    <p:extLst>
      <p:ext uri="{BB962C8B-B14F-4D97-AF65-F5344CB8AC3E}">
        <p14:creationId xmlns:p14="http://schemas.microsoft.com/office/powerpoint/2010/main" val="221478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Data plane verification is an important technique to reduce network disruptions. In a nutshell, $ the data plane verification system collects the FIB snapshot and monitors the FIB updates from the network devices, $ the system takes a set of network requirements, $ then checks the validity of the requirements and generates the results.</a:t>
            </a:r>
          </a:p>
          <a:p>
            <a:endParaRPr lang="en-US" altLang="zh-CN" dirty="0"/>
          </a:p>
          <a:p>
            <a:endParaRPr lang="en-US" altLang="zh-CN" dirty="0"/>
          </a:p>
          <a:p>
            <a:r>
              <a:rPr lang="en-US" altLang="zh-CN" dirty="0"/>
              <a:t>EOF</a:t>
            </a:r>
          </a:p>
          <a:p>
            <a:endParaRPr lang="en-US" altLang="zh-CN" dirty="0"/>
          </a:p>
          <a:p>
            <a:endParaRPr lang="en-US" altLang="zh-CN" dirty="0"/>
          </a:p>
          <a:p>
            <a:endParaRPr lang="en-US" altLang="zh-CN" dirty="0"/>
          </a:p>
          <a:p>
            <a:r>
              <a:rPr lang="en-US" altLang="zh-CN" dirty="0"/>
              <a:t>current data plane verification systems are usually built in the following way, A data plane verification system collects the FIB snapshot and FIB updates from the network devices, then checks requirements and generates the verification results incrementally.</a:t>
            </a:r>
          </a:p>
          <a:p>
            <a:endParaRPr lang="en-US" altLang="zh-CN" dirty="0"/>
          </a:p>
          <a:p>
            <a:r>
              <a:rPr lang="en-US" altLang="zh-CN" dirty="0"/>
              <a:t>$ a server or a cluster of servers collects the FIB snapshot and FIB updates from the network devices, and constructs a network model. </a:t>
            </a:r>
          </a:p>
          <a:p>
            <a:r>
              <a:rPr lang="en-US" altLang="zh-CN" dirty="0"/>
              <a:t>$ A requirement checker is responsible for checking the network requirements on the network model, and generating the verification results. </a:t>
            </a:r>
          </a:p>
          <a:p>
            <a:r>
              <a:rPr lang="en-US" altLang="zh-CN" dirty="0"/>
              <a:t>$ To achieve fast data plane verification, it is essential to speed up the process of the model construction and requirement checker.</a:t>
            </a:r>
          </a:p>
          <a:p>
            <a:r>
              <a:rPr lang="en-US" altLang="zh-CN" dirty="0"/>
              <a:t>$ Existing work mainly use two types of representations for the model, one is the rule based model, such as HSA and </a:t>
            </a:r>
            <a:r>
              <a:rPr lang="en-US" altLang="zh-CN" dirty="0" err="1"/>
              <a:t>NetPlumber</a:t>
            </a:r>
            <a:r>
              <a:rPr lang="en-US" altLang="zh-CN" dirty="0"/>
              <a:t>, another is equivalence classes based model. Since the eq</a:t>
            </a:r>
          </a:p>
          <a:p>
            <a:endParaRPr lang="en-US" altLang="zh-CN" dirty="0"/>
          </a:p>
          <a:p>
            <a:r>
              <a:rPr lang="en-US" altLang="zh-CN" dirty="0"/>
              <a:t>State of the art use the following workflow</a:t>
            </a:r>
          </a:p>
          <a:p>
            <a:r>
              <a:rPr lang="en-US" altLang="zh-CN" dirty="0"/>
              <a:t>+ related work, </a:t>
            </a:r>
            <a:r>
              <a:rPr lang="en-US" altLang="zh-CN" dirty="0" err="1"/>
              <a:t>ap,apkeep,delta-net,veriflow,has,netplumber</a:t>
            </a:r>
            <a:r>
              <a:rPr lang="en-US" altLang="zh-CN" dirty="0"/>
              <a:t>, </a:t>
            </a:r>
            <a:r>
              <a:rPr lang="en-US" altLang="zh-CN" dirty="0" err="1"/>
              <a:t>libra,drdc</a:t>
            </a:r>
            <a:endParaRPr lang="en-US" altLang="zh-CN" dirty="0"/>
          </a:p>
          <a:p>
            <a:r>
              <a:rPr lang="en-US" altLang="zh-CN" dirty="0"/>
              <a:t>Previous based on rule, new based on EC with different format</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2</a:t>
            </a:fld>
            <a:endParaRPr lang="zh-CN" altLang="en-US"/>
          </a:p>
        </p:txBody>
      </p:sp>
    </p:spTree>
    <p:extLst>
      <p:ext uri="{BB962C8B-B14F-4D97-AF65-F5344CB8AC3E}">
        <p14:creationId xmlns:p14="http://schemas.microsoft.com/office/powerpoint/2010/main" val="2028002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C00000"/>
              </a:solidFill>
            </a:endParaRPr>
          </a:p>
          <a:p>
            <a:r>
              <a:rPr lang="en-US" altLang="zh-CN" dirty="0"/>
              <a:t>Then, Flash dispatches the rule updates computed from different network states by dividing them into epochs, </a:t>
            </a:r>
          </a:p>
          <a:p>
            <a:r>
              <a:rPr lang="en-US" altLang="zh-CN" dirty="0"/>
              <a:t>$ when all the updates from a switch for an epoch are received, the updates are applied to the model, and the switch is marked as synchronized</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20</a:t>
            </a:fld>
            <a:endParaRPr lang="zh-CN" altLang="en-US"/>
          </a:p>
        </p:txBody>
      </p:sp>
    </p:spTree>
    <p:extLst>
      <p:ext uri="{BB962C8B-B14F-4D97-AF65-F5344CB8AC3E}">
        <p14:creationId xmlns:p14="http://schemas.microsoft.com/office/powerpoint/2010/main" val="2661901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Flash incrementally checks requirements on the consistent models.</a:t>
            </a:r>
          </a:p>
          <a:p>
            <a:r>
              <a:rPr lang="en-US" altLang="zh-CN" dirty="0"/>
              <a:t>$ For general regular expression-based requirements, Flash performs incremental reachability query on a decremental verification graph. </a:t>
            </a:r>
          </a:p>
          <a:p>
            <a:r>
              <a:rPr lang="en-US" altLang="zh-CN" dirty="0"/>
              <a:t>$ Specifically, Flash constructs a verification graph for each requirement as shown in the example. </a:t>
            </a:r>
          </a:p>
          <a:p>
            <a:r>
              <a:rPr lang="en-US" altLang="zh-CN" dirty="0"/>
              <a:t>$ $ When more and more devices become synchronized, $ $ the number of edges and nodes in the verification graph will reduce. </a:t>
            </a:r>
          </a:p>
          <a:p>
            <a:endParaRPr lang="en-US" altLang="zh-CN" dirty="0"/>
          </a:p>
          <a:p>
            <a:r>
              <a:rPr lang="en-US" altLang="zh-CN" dirty="0"/>
              <a:t>$ Besides the general regular expression requirements, Flash also develops efficient incremental loop detection using a hyper node abstraction. Please refer to the paper for details.</a:t>
            </a:r>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21</a:t>
            </a:fld>
            <a:endParaRPr lang="zh-CN" altLang="en-US"/>
          </a:p>
        </p:txBody>
      </p:sp>
    </p:spTree>
    <p:extLst>
      <p:ext uri="{BB962C8B-B14F-4D97-AF65-F5344CB8AC3E}">
        <p14:creationId xmlns:p14="http://schemas.microsoft.com/office/powerpoint/2010/main" val="180945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evaluate Flash under various update-storm and long-tail arrival settings with networks of different scales. Please refer to our paper for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22</a:t>
            </a:fld>
            <a:endParaRPr lang="zh-CN" altLang="en-US"/>
          </a:p>
        </p:txBody>
      </p:sp>
    </p:spTree>
    <p:extLst>
      <p:ext uri="{BB962C8B-B14F-4D97-AF65-F5344CB8AC3E}">
        <p14:creationId xmlns:p14="http://schemas.microsoft.com/office/powerpoint/2010/main" val="3066482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first evaluate the effects of Fast IMT using the update-storm settings. </a:t>
            </a:r>
          </a:p>
          <a:p>
            <a:r>
              <a:rPr lang="en-US" altLang="zh-CN" dirty="0"/>
              <a:t>$ The baseline is chosen as the two large-scale networks with complex forwarding behaviors. </a:t>
            </a:r>
          </a:p>
          <a:p>
            <a:r>
              <a:rPr lang="en-US" altLang="zh-CN" dirty="0"/>
              <a:t>$ We compare Flash with </a:t>
            </a:r>
            <a:r>
              <a:rPr lang="en-US" altLang="zh-CN" dirty="0" err="1"/>
              <a:t>APKeep</a:t>
            </a:r>
            <a:r>
              <a:rPr lang="en-US" altLang="zh-CN" dirty="0"/>
              <a:t> and Delta-net, since their source code is not released, we implement their core algorithms according to their papers. </a:t>
            </a:r>
          </a:p>
          <a:p>
            <a:r>
              <a:rPr lang="en-US" altLang="zh-CN" dirty="0"/>
              <a:t>$ From the results, we see that both </a:t>
            </a:r>
            <a:r>
              <a:rPr lang="en-US" altLang="zh-CN" dirty="0" err="1"/>
              <a:t>APKeep</a:t>
            </a:r>
            <a:r>
              <a:rPr lang="en-US" altLang="zh-CN" dirty="0"/>
              <a:t> and Delta-net cannot finish processing the update storms within ten hours, and the memory consumption also reaches to the server capacity. However, Flash can successfully process the update-storms in 19 and 4 seconds for two large-scale settings, yielding a 9000 times speedup, and the memory consumption is also low. </a:t>
            </a:r>
          </a:p>
          <a:p>
            <a:r>
              <a:rPr lang="en-US" altLang="zh-CN" dirty="0"/>
              <a:t>Note that Flash adopts header space partition. Then we use the same partition strategy for </a:t>
            </a:r>
            <a:r>
              <a:rPr lang="en-US" altLang="zh-CN" dirty="0" err="1"/>
              <a:t>APKeep</a:t>
            </a:r>
            <a:r>
              <a:rPr lang="en-US" altLang="zh-CN" dirty="0"/>
              <a:t> and Delta-net, and also evaluate them on the small-scale networks. </a:t>
            </a:r>
          </a:p>
          <a:p>
            <a:r>
              <a:rPr lang="en-US" altLang="zh-CN" dirty="0"/>
              <a:t>$ From the result, we can see that Flash is faster than </a:t>
            </a:r>
            <a:r>
              <a:rPr lang="en-US" altLang="zh-CN" dirty="0" err="1"/>
              <a:t>APKeep</a:t>
            </a:r>
            <a:r>
              <a:rPr lang="en-US" altLang="zh-CN" dirty="0"/>
              <a:t> in all settings, but for some settings, Delta-net is relatively faster than Flash. The efficiency of Delta-net comes from its simple, efficient data structure, which works efficiently for prefix-based rules. </a:t>
            </a:r>
          </a:p>
          <a:p>
            <a:r>
              <a:rPr lang="en-US" altLang="zh-CN" dirty="0"/>
              <a:t>$ However, this representation can suffer significant performance degradation for non-prefix rules, as shown in the third settings in the table.</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23</a:t>
            </a:fld>
            <a:endParaRPr lang="zh-CN" altLang="en-US"/>
          </a:p>
        </p:txBody>
      </p:sp>
    </p:spTree>
    <p:extLst>
      <p:ext uri="{BB962C8B-B14F-4D97-AF65-F5344CB8AC3E}">
        <p14:creationId xmlns:p14="http://schemas.microsoft.com/office/powerpoint/2010/main" val="99136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evaluate the ability of Flash to achieve consistent detection.</a:t>
            </a:r>
          </a:p>
          <a:p>
            <a:r>
              <a:rPr lang="en-US" altLang="zh-CN" dirty="0"/>
              <a:t>Specifically, $ we construct a network with the Internet2 topology with real OpenR instances. And the verifier is configured to check loops.</a:t>
            </a:r>
          </a:p>
          <a:p>
            <a:r>
              <a:rPr lang="en-US" altLang="zh-CN" dirty="0"/>
              <a:t>$ Then we trigger the FIB updates by bringing down two links consecutively. </a:t>
            </a:r>
          </a:p>
          <a:p>
            <a:r>
              <a:rPr lang="en-US" altLang="zh-CN" dirty="0"/>
              <a:t>$ Each switch generates tagged rule updates and sends the updates to the verifier. As shown in the figure, each cross point indicates the verifier receives rule updates from a device, and different color indicates different tags of the updates</a:t>
            </a:r>
          </a:p>
          <a:p>
            <a:r>
              <a:rPr lang="en-US" altLang="zh-CN" dirty="0"/>
              <a:t>And we compare CE2D with two strategies: </a:t>
            </a:r>
          </a:p>
          <a:p>
            <a:r>
              <a:rPr lang="en-US" altLang="zh-CN" dirty="0"/>
              <a:t>$ One is Per-update verification (PUV) which checks loops after processing each rule update </a:t>
            </a:r>
          </a:p>
          <a:p>
            <a:r>
              <a:rPr lang="en-US" altLang="zh-CN" dirty="0"/>
              <a:t>$ Another is Block-update verification (BUV) which checks loops after processing a block of updates</a:t>
            </a:r>
          </a:p>
          <a:p>
            <a:r>
              <a:rPr lang="en-US" altLang="zh-CN" dirty="0"/>
              <a:t>$ From the result, The dot points represent that the verifier reports a deterministic result, where orange indicates a loop and blue indicates no loops. </a:t>
            </a:r>
          </a:p>
          <a:p>
            <a:r>
              <a:rPr lang="en-US" altLang="zh-CN" dirty="0"/>
              <a:t>$ We see that both PUV and BUV report transient loop errors, which are inconsistent with the final verification results, while Flash does not report false-positive errors and guarantees that the verification result is consistent.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24</a:t>
            </a:fld>
            <a:endParaRPr lang="zh-CN" altLang="en-US"/>
          </a:p>
        </p:txBody>
      </p:sp>
    </p:spTree>
    <p:extLst>
      <p:ext uri="{BB962C8B-B14F-4D97-AF65-F5344CB8AC3E}">
        <p14:creationId xmlns:p14="http://schemas.microsoft.com/office/powerpoint/2010/main" val="2719632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evaluate the Benefits of CE2D upon Long-tail Arrivals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we configure the OpenR network with one random buggy instance that generates incorrect FIB and one random dampened instance which has 60 seconds back-off for FIB computation. Flash is configured to check loops and we run 50 independent random trials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From the result, we see that Flash can detect the loop in less than </a:t>
            </a:r>
            <a:r>
              <a:rPr lang="en-US" altLang="zh-CN" dirty="0">
                <a:solidFill>
                  <a:srgbClr val="C00000"/>
                </a:solidFill>
              </a:rPr>
              <a:t>153ms in 68% </a:t>
            </a:r>
            <a:r>
              <a:rPr lang="en-US" altLang="zh-CN" dirty="0"/>
              <a:t>of the trials, which is </a:t>
            </a:r>
            <a:r>
              <a:rPr lang="en-US" altLang="zh-CN" dirty="0">
                <a:solidFill>
                  <a:srgbClr val="C00000"/>
                </a:solidFill>
              </a:rPr>
              <a:t>390x </a:t>
            </a:r>
            <a:r>
              <a:rPr lang="en-US" altLang="zh-CN" dirty="0"/>
              <a:t>faster than the 60s baseline.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To further evaluate CE2D on real dataset, we replay the Internet2 dataset with one random dampened switch.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From the results, Flash can detect the loop early within </a:t>
            </a:r>
            <a:r>
              <a:rPr lang="en-US" altLang="zh-CN" dirty="0">
                <a:solidFill>
                  <a:srgbClr val="C00000"/>
                </a:solidFill>
              </a:rPr>
              <a:t>760ms</a:t>
            </a:r>
            <a:r>
              <a:rPr lang="en-US" altLang="zh-CN" dirty="0"/>
              <a:t> in all the trials, yielding a </a:t>
            </a:r>
            <a:r>
              <a:rPr lang="en-US" altLang="zh-CN" dirty="0">
                <a:solidFill>
                  <a:srgbClr val="C00000"/>
                </a:solidFill>
              </a:rPr>
              <a:t>79x</a:t>
            </a:r>
            <a:r>
              <a:rPr lang="en-US" altLang="zh-CN" dirty="0"/>
              <a:t> speed-up.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25</a:t>
            </a:fld>
            <a:endParaRPr lang="zh-CN" altLang="en-US"/>
          </a:p>
        </p:txBody>
      </p:sp>
    </p:spTree>
    <p:extLst>
      <p:ext uri="{BB962C8B-B14F-4D97-AF65-F5344CB8AC3E}">
        <p14:creationId xmlns:p14="http://schemas.microsoft.com/office/powerpoint/2010/main" val="1758085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To conclude, We present Flash, a fast and scalable system that addresses two important issues in data plane verification for large-scale networks: $ the update storms and $ the long-tail arrivals </a:t>
            </a:r>
          </a:p>
          <a:p>
            <a:r>
              <a:rPr lang="en-US" altLang="zh-CN" dirty="0"/>
              <a:t>$ And Flash contributes two new ideas: </a:t>
            </a:r>
          </a:p>
          <a:p>
            <a:r>
              <a:rPr lang="en-US" altLang="zh-CN" dirty="0"/>
              <a:t>$ Fast inverse model transformation that achieves throughput-optimized block update processing and</a:t>
            </a:r>
          </a:p>
          <a:p>
            <a:r>
              <a:rPr lang="en-US" altLang="zh-CN" dirty="0"/>
              <a:t>$ Consistent, efficient early detection that enables consistent verification with incomplete data plane state</a:t>
            </a:r>
          </a:p>
          <a:p>
            <a:r>
              <a:rPr lang="en-US" altLang="zh-CN" dirty="0"/>
              <a:t>$ Thanks!</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26</a:t>
            </a:fld>
            <a:endParaRPr lang="zh-CN" altLang="en-US"/>
          </a:p>
        </p:txBody>
      </p:sp>
    </p:spTree>
    <p:extLst>
      <p:ext uri="{BB962C8B-B14F-4D97-AF65-F5344CB8AC3E}">
        <p14:creationId xmlns:p14="http://schemas.microsoft.com/office/powerpoint/2010/main" val="103976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state of the art data plane verification systems build a network model from the collected FIBs, $ and then check the network requirements on the network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To speedup the verification process, existing work mainly uses two types of representations for the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one is the rule based model, such as HSA and </a:t>
            </a:r>
            <a:r>
              <a:rPr lang="en-US" altLang="zh-CN" dirty="0" err="1"/>
              <a:t>NetPlumber</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another is equivalence classes based model. Since the equivalence classes distinguish the header spaces by network behaviors, it is easy to construct a forwarding graph for each equivalence class and makes the requirement checking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To achieve fast data plane verification, it is essential to speed up the process of the model construction and requirement checker.</a:t>
            </a:r>
          </a:p>
          <a:p>
            <a:endParaRPr lang="en-US" altLang="zh-CN" dirty="0"/>
          </a:p>
          <a:p>
            <a:r>
              <a:rPr lang="en-US" altLang="zh-CN" dirty="0"/>
              <a:t>Data plane verification is an important technique to reduce network disruptions, current data plane verification systems are usually built in the following way, </a:t>
            </a:r>
          </a:p>
          <a:p>
            <a:r>
              <a:rPr lang="en-US" altLang="zh-CN" dirty="0"/>
              <a:t>$ a server or a cluster of servers collects the FIB snapshot and FIB updates from the network devices, and constructs a network model. </a:t>
            </a:r>
          </a:p>
          <a:p>
            <a:r>
              <a:rPr lang="en-US" altLang="zh-CN" dirty="0"/>
              <a:t>$ A requirement checker is responsible for checking the network requirements on the network model, and generating the verification results. </a:t>
            </a:r>
          </a:p>
          <a:p>
            <a:r>
              <a:rPr lang="en-US" altLang="zh-CN" dirty="0"/>
              <a:t>$ To achieve fast data plane verification, it is essential to speed up the process of the model construction and requirement checker.</a:t>
            </a:r>
          </a:p>
          <a:p>
            <a:r>
              <a:rPr lang="en-US" altLang="zh-CN" dirty="0"/>
              <a:t>$ Existing work mainly use two types of representations for the model, one is the rule based model, such as HSA and </a:t>
            </a:r>
            <a:r>
              <a:rPr lang="en-US" altLang="zh-CN" dirty="0" err="1"/>
              <a:t>NetPlumber</a:t>
            </a:r>
            <a:r>
              <a:rPr lang="en-US" altLang="zh-CN" dirty="0"/>
              <a:t>, another is equivalence classes based model. Since the eq</a:t>
            </a:r>
          </a:p>
          <a:p>
            <a:endParaRPr lang="en-US" altLang="zh-CN" dirty="0"/>
          </a:p>
          <a:p>
            <a:r>
              <a:rPr lang="en-US" altLang="zh-CN" dirty="0"/>
              <a:t>State of the art use the following workflow</a:t>
            </a:r>
          </a:p>
          <a:p>
            <a:r>
              <a:rPr lang="en-US" altLang="zh-CN" dirty="0"/>
              <a:t>+ related work, </a:t>
            </a:r>
            <a:r>
              <a:rPr lang="en-US" altLang="zh-CN" dirty="0" err="1"/>
              <a:t>ap,apkeep,delta-net,veriflow,has,netplumber</a:t>
            </a:r>
            <a:r>
              <a:rPr lang="en-US" altLang="zh-CN" dirty="0"/>
              <a:t>, </a:t>
            </a:r>
            <a:r>
              <a:rPr lang="en-US" altLang="zh-CN" dirty="0" err="1"/>
              <a:t>libra,drdc</a:t>
            </a:r>
            <a:endParaRPr lang="en-US" altLang="zh-CN" dirty="0"/>
          </a:p>
          <a:p>
            <a:r>
              <a:rPr lang="en-US" altLang="zh-CN" dirty="0"/>
              <a:t>Previous based on rule, new based on EC with different format</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3</a:t>
            </a:fld>
            <a:endParaRPr lang="zh-CN" altLang="en-US"/>
          </a:p>
        </p:txBody>
      </p:sp>
    </p:spTree>
    <p:extLst>
      <p:ext uri="{BB962C8B-B14F-4D97-AF65-F5344CB8AC3E}">
        <p14:creationId xmlns:p14="http://schemas.microsoft.com/office/powerpoint/2010/main" val="113485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when we apply the existing data plane verification tools to large-scale networks, two problems arise due to two extremes. </a:t>
            </a:r>
          </a:p>
          <a:p>
            <a:r>
              <a:rPr lang="en-US" altLang="zh-CN" dirty="0"/>
              <a:t>$ First, existing techniques cannot handle too-fast arrivals, which we call update storms, when a large number of data plane updates arrive in a short time</a:t>
            </a:r>
          </a:p>
          <a:p>
            <a:r>
              <a:rPr lang="en-US" altLang="zh-CN" dirty="0"/>
              <a:t>$ For example, when we roll out a new POD in a K-</a:t>
            </a:r>
            <a:r>
              <a:rPr lang="en-US" altLang="zh-CN" dirty="0" err="1"/>
              <a:t>ary</a:t>
            </a:r>
            <a:r>
              <a:rPr lang="en-US" altLang="zh-CN" dirty="0"/>
              <a:t> fat tree network where each POD has P prefixes, we can see that with the growth of network scale, the number of FIB updates is also rapidly increasing. </a:t>
            </a:r>
          </a:p>
          <a:p>
            <a:r>
              <a:rPr lang="en-US" altLang="zh-CN" dirty="0"/>
              <a:t>$Existing tools have a bad performance in such scenarios because they are designed to handle a single update each time.</a:t>
            </a:r>
          </a:p>
          <a:p>
            <a:endParaRPr lang="en-US" altLang="zh-CN"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4</a:t>
            </a:fld>
            <a:endParaRPr lang="zh-CN" altLang="en-US"/>
          </a:p>
        </p:txBody>
      </p:sp>
    </p:spTree>
    <p:extLst>
      <p:ext uri="{BB962C8B-B14F-4D97-AF65-F5344CB8AC3E}">
        <p14:creationId xmlns:p14="http://schemas.microsoft.com/office/powerpoint/2010/main" val="276013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Second, existing techniques cannot handle well too-slow arrivals, which we call long-tail arrivals, when it takes a long time to collect the updates from all devices.</a:t>
            </a:r>
            <a:r>
              <a:rPr lang="zh-CN" altLang="en-US" dirty="0"/>
              <a:t> </a:t>
            </a:r>
            <a:r>
              <a:rPr lang="en-US" altLang="zh-CN" dirty="0"/>
              <a:t>Long-tail arrivals can happen for multiple reasons, such 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Fib computation crash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 Insufficient computational resources</a:t>
            </a:r>
            <a:endParaRPr lang="zh-CN" altLang="en-US"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en-US" altLang="zh-CN" dirty="0">
                <a:solidFill>
                  <a:srgbClr val="C00000"/>
                </a:solidFill>
              </a:rPr>
              <a:t>Dampened FIB computation due to unstable links</a:t>
            </a:r>
            <a:endParaRPr lang="zh-CN" altLang="en-US"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Or </a:t>
            </a:r>
            <a:r>
              <a:rPr lang="en-US" altLang="zh-CN" dirty="0" err="1"/>
              <a:t>incast</a:t>
            </a:r>
            <a:r>
              <a:rPr lang="en-US" altLang="zh-CN" dirty="0"/>
              <a:t> congestion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dirty="0"/>
              <a:t>Existing tools are designed with complete information of the data plane, and hence they either:</a:t>
            </a:r>
          </a:p>
          <a:p>
            <a:pPr marL="0" indent="0">
              <a:buFont typeface="Arial" panose="020B0604020202020204" pitchFamily="34" charset="0"/>
              <a:buNone/>
            </a:pPr>
            <a:r>
              <a:rPr lang="en-US" altLang="zh-CN" dirty="0"/>
              <a:t>$ Wait for all updates to arrive, which can result in a long delay</a:t>
            </a:r>
          </a:p>
          <a:p>
            <a:pPr marL="0" indent="0">
              <a:buFont typeface="Arial" panose="020B0604020202020204" pitchFamily="34" charset="0"/>
              <a:buNone/>
            </a:pPr>
            <a:r>
              <a:rPr lang="en-US" altLang="zh-CN" dirty="0"/>
              <a:t>$ Or proceed with transient, potentially inconsistent data plane state, which can result in wrong results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5</a:t>
            </a:fld>
            <a:endParaRPr lang="zh-CN" altLang="en-US"/>
          </a:p>
        </p:txBody>
      </p:sp>
    </p:spTree>
    <p:extLst>
      <p:ext uri="{BB962C8B-B14F-4D97-AF65-F5344CB8AC3E}">
        <p14:creationId xmlns:p14="http://schemas.microsoft.com/office/powerpoint/2010/main" val="3597441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Flash designs two mechanisms to address the above issues.</a:t>
            </a:r>
          </a:p>
          <a:p>
            <a:r>
              <a:rPr lang="en-US" altLang="zh-CN" dirty="0"/>
              <a:t>$ First, for update storms, the core idea is that we take and process a block of updates rather than a single update each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For long-tail arrivals, we verify the requirements with incomplete data plane state</a:t>
            </a:r>
            <a:endParaRPr lang="zh-CN" altLang="en-US" dirty="0"/>
          </a:p>
          <a:p>
            <a:endParaRPr lang="en-US" altLang="zh-CN" dirty="0"/>
          </a:p>
          <a:p>
            <a:r>
              <a:rPr lang="en-US" altLang="zh-CN" dirty="0"/>
              <a:t>$ However, realizing the ideas is not trivial</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6</a:t>
            </a:fld>
            <a:endParaRPr lang="zh-CN" altLang="en-US"/>
          </a:p>
        </p:txBody>
      </p:sp>
    </p:spTree>
    <p:extLst>
      <p:ext uri="{BB962C8B-B14F-4D97-AF65-F5344CB8AC3E}">
        <p14:creationId xmlns:p14="http://schemas.microsoft.com/office/powerpoint/2010/main" val="384009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for processing a block of updates, simply aggregating rule updates can be in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example, $ R is the data plane of an IPv4 network that using longest prefix match, and each device have two rules.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And there are two equivalence classes for the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When we insert three rules on each device as shown in the delta 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This will create two more equivalence classes for the network model</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7</a:t>
            </a:fld>
            <a:endParaRPr lang="zh-CN" altLang="en-US"/>
          </a:p>
        </p:txBody>
      </p:sp>
    </p:spTree>
    <p:extLst>
      <p:ext uri="{BB962C8B-B14F-4D97-AF65-F5344CB8AC3E}">
        <p14:creationId xmlns:p14="http://schemas.microsoft.com/office/powerpoint/2010/main" val="2348806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a:t>
            </a:r>
            <a:r>
              <a:rPr lang="zh-CN" altLang="en-US" dirty="0"/>
              <a:t> </a:t>
            </a:r>
            <a:r>
              <a:rPr lang="en-US" altLang="zh-CN" dirty="0"/>
              <a:t>if</a:t>
            </a:r>
            <a:r>
              <a:rPr lang="zh-CN" altLang="en-US" dirty="0"/>
              <a:t> </a:t>
            </a:r>
            <a:r>
              <a:rPr lang="en-US" altLang="zh-CN" dirty="0"/>
              <a:t>we</a:t>
            </a:r>
            <a:r>
              <a:rPr lang="zh-CN" altLang="en-US" dirty="0"/>
              <a:t> </a:t>
            </a:r>
            <a:r>
              <a:rPr lang="en-US" altLang="zh-CN" dirty="0"/>
              <a:t>aggregate the rule updates, for example, we aggregate the last two updates since they have the same action, $ we will get an incorrect model.</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8</a:t>
            </a:fld>
            <a:endParaRPr lang="zh-CN" altLang="en-US"/>
          </a:p>
        </p:txBody>
      </p:sp>
    </p:spTree>
    <p:extLst>
      <p:ext uri="{BB962C8B-B14F-4D97-AF65-F5344CB8AC3E}">
        <p14:creationId xmlns:p14="http://schemas.microsoft.com/office/powerpoint/2010/main" val="1354532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addition, Aggregate updates from per-rule transformation also can be wrong. For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We first computes the model updates for each rule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If we aggregate the last two model updates since they have the same network behavior,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Applying these model updates will still get an incorrect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 </a:t>
            </a:r>
            <a:r>
              <a:rPr lang="en-US" altLang="zh-CN" dirty="0"/>
              <a:t>The</a:t>
            </a:r>
            <a:r>
              <a:rPr lang="zh-CN" altLang="en-US" dirty="0"/>
              <a:t> </a:t>
            </a:r>
            <a:r>
              <a:rPr lang="en-US" altLang="zh-CN" dirty="0"/>
              <a:t>reason</a:t>
            </a:r>
            <a:r>
              <a:rPr lang="zh-CN" altLang="en-US" dirty="0"/>
              <a:t> </a:t>
            </a:r>
            <a:r>
              <a:rPr lang="en-US" altLang="zh-CN" dirty="0"/>
              <a:t>is</a:t>
            </a:r>
            <a:r>
              <a:rPr lang="zh-CN" altLang="en-US" dirty="0"/>
              <a:t> </a:t>
            </a:r>
            <a:r>
              <a:rPr lang="en-US" altLang="zh-CN" dirty="0"/>
              <a:t>that</a:t>
            </a:r>
            <a:r>
              <a:rPr lang="zh-CN" altLang="en-US" dirty="0"/>
              <a:t> </a:t>
            </a:r>
            <a:r>
              <a:rPr lang="en-US" altLang="zh-CN" dirty="0"/>
              <a:t>the</a:t>
            </a:r>
            <a:r>
              <a:rPr lang="zh-CN" altLang="en-US" dirty="0"/>
              <a:t> </a:t>
            </a:r>
            <a:r>
              <a:rPr lang="en-US" altLang="zh-CN" dirty="0"/>
              <a:t>model</a:t>
            </a:r>
            <a:r>
              <a:rPr lang="zh-CN" altLang="en-US" dirty="0"/>
              <a:t> </a:t>
            </a:r>
            <a:r>
              <a:rPr lang="en-US" altLang="zh-CN" dirty="0"/>
              <a:t>updates</a:t>
            </a:r>
            <a:r>
              <a:rPr lang="zh-CN" altLang="en-US" dirty="0"/>
              <a:t> </a:t>
            </a:r>
            <a:r>
              <a:rPr lang="en-US" altLang="zh-CN" dirty="0"/>
              <a:t>are</a:t>
            </a:r>
            <a:r>
              <a:rPr lang="zh-CN" altLang="en-US" dirty="0"/>
              <a:t> </a:t>
            </a:r>
            <a:r>
              <a:rPr lang="en-US" altLang="zh-CN" dirty="0"/>
              <a:t>not</a:t>
            </a:r>
            <a:r>
              <a:rPr lang="zh-CN" altLang="en-US" dirty="0"/>
              <a:t> </a:t>
            </a:r>
            <a:r>
              <a:rPr lang="en-US" altLang="zh-CN" dirty="0"/>
              <a:t>conflict-free,</a:t>
            </a:r>
            <a:r>
              <a:rPr lang="zh-CN" altLang="en-US" dirty="0"/>
              <a:t> </a:t>
            </a:r>
            <a:r>
              <a:rPr lang="en-US" altLang="zh-CN" dirty="0"/>
              <a:t>thus</a:t>
            </a:r>
            <a:r>
              <a:rPr lang="zh-CN" altLang="en-US" dirty="0"/>
              <a:t> </a:t>
            </a:r>
            <a:r>
              <a:rPr lang="en-US" altLang="zh-CN" dirty="0"/>
              <a:t>we</a:t>
            </a:r>
            <a:r>
              <a:rPr lang="zh-CN" altLang="en-US" dirty="0"/>
              <a:t> </a:t>
            </a:r>
            <a:r>
              <a:rPr lang="en-US" altLang="zh-CN" dirty="0"/>
              <a:t>cannot</a:t>
            </a:r>
            <a:r>
              <a:rPr lang="zh-CN" altLang="en-US" dirty="0"/>
              <a:t> </a:t>
            </a:r>
            <a:r>
              <a:rPr lang="en-US" altLang="zh-CN" dirty="0"/>
              <a:t>simply</a:t>
            </a:r>
            <a:r>
              <a:rPr lang="zh-CN" altLang="en-US" dirty="0"/>
              <a:t> </a:t>
            </a:r>
            <a:r>
              <a:rPr lang="en-US" altLang="zh-CN" dirty="0"/>
              <a:t>compose these model updates.</a:t>
            </a:r>
            <a:endParaRPr lang="zh-CN" altLang="en-US" dirty="0"/>
          </a:p>
        </p:txBody>
      </p:sp>
      <p:sp>
        <p:nvSpPr>
          <p:cNvPr id="4" name="灯片编号占位符 3"/>
          <p:cNvSpPr>
            <a:spLocks noGrp="1"/>
          </p:cNvSpPr>
          <p:nvPr>
            <p:ph type="sldNum" sz="quarter" idx="5"/>
          </p:nvPr>
        </p:nvSpPr>
        <p:spPr/>
        <p:txBody>
          <a:bodyPr/>
          <a:lstStyle/>
          <a:p>
            <a:fld id="{7125A524-2720-44CB-BAE6-6DC847E858B9}" type="slidenum">
              <a:rPr lang="zh-CN" altLang="en-US" smtClean="0"/>
              <a:t>9</a:t>
            </a:fld>
            <a:endParaRPr lang="zh-CN" altLang="en-US"/>
          </a:p>
        </p:txBody>
      </p:sp>
    </p:spTree>
    <p:extLst>
      <p:ext uri="{BB962C8B-B14F-4D97-AF65-F5344CB8AC3E}">
        <p14:creationId xmlns:p14="http://schemas.microsoft.com/office/powerpoint/2010/main" val="306712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7BFFE13-E314-40FF-BA19-20FB56CF26F4}" type="datetime1">
              <a:rPr lang="zh-CN" altLang="en-US" smtClean="0"/>
              <a:t>2022/8/22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2C5C09-ACD5-471C-9344-471F3ED29706}" type="slidenum">
              <a:rPr lang="zh-CN" altLang="en-US" smtClean="0"/>
              <a:t>‹#›</a:t>
            </a:fld>
            <a:endParaRPr lang="zh-CN" altLang="en-US"/>
          </a:p>
        </p:txBody>
      </p:sp>
    </p:spTree>
    <p:extLst>
      <p:ext uri="{BB962C8B-B14F-4D97-AF65-F5344CB8AC3E}">
        <p14:creationId xmlns:p14="http://schemas.microsoft.com/office/powerpoint/2010/main" val="37937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B6F86E0-D881-4BE7-B669-8A8F05190048}" type="datetime1">
              <a:rPr lang="zh-CN" altLang="en-US" smtClean="0"/>
              <a:t>2022/8/22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2C5C09-ACD5-471C-9344-471F3ED29706}" type="slidenum">
              <a:rPr lang="zh-CN" altLang="en-US" smtClean="0"/>
              <a:t>‹#›</a:t>
            </a:fld>
            <a:endParaRPr lang="zh-CN" altLang="en-US"/>
          </a:p>
        </p:txBody>
      </p:sp>
    </p:spTree>
    <p:extLst>
      <p:ext uri="{BB962C8B-B14F-4D97-AF65-F5344CB8AC3E}">
        <p14:creationId xmlns:p14="http://schemas.microsoft.com/office/powerpoint/2010/main" val="122038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CE69EAB-9391-4898-95DC-4FF06CEBBBEB}" type="datetime1">
              <a:rPr lang="zh-CN" altLang="en-US" smtClean="0"/>
              <a:t>2022/8/22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2C5C09-ACD5-471C-9344-471F3ED29706}" type="slidenum">
              <a:rPr lang="zh-CN" altLang="en-US" smtClean="0"/>
              <a:t>‹#›</a:t>
            </a:fld>
            <a:endParaRPr lang="zh-CN" altLang="en-US"/>
          </a:p>
        </p:txBody>
      </p:sp>
    </p:spTree>
    <p:extLst>
      <p:ext uri="{BB962C8B-B14F-4D97-AF65-F5344CB8AC3E}">
        <p14:creationId xmlns:p14="http://schemas.microsoft.com/office/powerpoint/2010/main" val="344861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5C8255-E7BB-4ACD-A76F-58F146B5A0AD}" type="datetime1">
              <a:rPr lang="zh-CN" altLang="en-US" smtClean="0"/>
              <a:t>2022/8/22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2C5C09-ACD5-471C-9344-471F3ED29706}" type="slidenum">
              <a:rPr lang="zh-CN" altLang="en-US" smtClean="0"/>
              <a:t>‹#›</a:t>
            </a:fld>
            <a:endParaRPr lang="zh-CN" altLang="en-US"/>
          </a:p>
        </p:txBody>
      </p:sp>
    </p:spTree>
    <p:extLst>
      <p:ext uri="{BB962C8B-B14F-4D97-AF65-F5344CB8AC3E}">
        <p14:creationId xmlns:p14="http://schemas.microsoft.com/office/powerpoint/2010/main" val="103119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CD975A7-3DA6-4F1F-BA0C-33748265CA94}" type="datetime1">
              <a:rPr lang="zh-CN" altLang="en-US" smtClean="0"/>
              <a:t>2022/8/22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2C5C09-ACD5-471C-9344-471F3ED29706}" type="slidenum">
              <a:rPr lang="zh-CN" altLang="en-US" smtClean="0"/>
              <a:t>‹#›</a:t>
            </a:fld>
            <a:endParaRPr lang="zh-CN" altLang="en-US"/>
          </a:p>
        </p:txBody>
      </p:sp>
    </p:spTree>
    <p:extLst>
      <p:ext uri="{BB962C8B-B14F-4D97-AF65-F5344CB8AC3E}">
        <p14:creationId xmlns:p14="http://schemas.microsoft.com/office/powerpoint/2010/main" val="336850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CB7A2AF-D47E-48B9-9EDF-51DF805D43C9}" type="datetime1">
              <a:rPr lang="zh-CN" altLang="en-US" smtClean="0"/>
              <a:t>2022/8/22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2C5C09-ACD5-471C-9344-471F3ED29706}" type="slidenum">
              <a:rPr lang="zh-CN" altLang="en-US" smtClean="0"/>
              <a:t>‹#›</a:t>
            </a:fld>
            <a:endParaRPr lang="zh-CN" altLang="en-US"/>
          </a:p>
        </p:txBody>
      </p:sp>
    </p:spTree>
    <p:extLst>
      <p:ext uri="{BB962C8B-B14F-4D97-AF65-F5344CB8AC3E}">
        <p14:creationId xmlns:p14="http://schemas.microsoft.com/office/powerpoint/2010/main" val="268175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B33A76E-EBA9-4ABD-8C0B-347547582BBB}" type="datetime1">
              <a:rPr lang="zh-CN" altLang="en-US" smtClean="0"/>
              <a:t>2022/8/22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82C5C09-ACD5-471C-9344-471F3ED29706}" type="slidenum">
              <a:rPr lang="zh-CN" altLang="en-US" smtClean="0"/>
              <a:t>‹#›</a:t>
            </a:fld>
            <a:endParaRPr lang="zh-CN" altLang="en-US"/>
          </a:p>
        </p:txBody>
      </p:sp>
    </p:spTree>
    <p:extLst>
      <p:ext uri="{BB962C8B-B14F-4D97-AF65-F5344CB8AC3E}">
        <p14:creationId xmlns:p14="http://schemas.microsoft.com/office/powerpoint/2010/main" val="339843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28ADC7E-891B-4C7A-81A3-53B1B9B7EC44}" type="datetime1">
              <a:rPr lang="zh-CN" altLang="en-US" smtClean="0"/>
              <a:t>2022/8/22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82C5C09-ACD5-471C-9344-471F3ED29706}" type="slidenum">
              <a:rPr lang="zh-CN" altLang="en-US" smtClean="0"/>
              <a:t>‹#›</a:t>
            </a:fld>
            <a:endParaRPr lang="zh-CN" altLang="en-US"/>
          </a:p>
        </p:txBody>
      </p:sp>
    </p:spTree>
    <p:extLst>
      <p:ext uri="{BB962C8B-B14F-4D97-AF65-F5344CB8AC3E}">
        <p14:creationId xmlns:p14="http://schemas.microsoft.com/office/powerpoint/2010/main" val="26641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64F75-1617-4701-9576-CBBBB03DE65D}" type="datetime1">
              <a:rPr lang="zh-CN" altLang="en-US" smtClean="0"/>
              <a:t>2022/8/22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82C5C09-ACD5-471C-9344-471F3ED29706}" type="slidenum">
              <a:rPr lang="zh-CN" altLang="en-US" smtClean="0"/>
              <a:t>‹#›</a:t>
            </a:fld>
            <a:endParaRPr lang="zh-CN" altLang="en-US"/>
          </a:p>
        </p:txBody>
      </p:sp>
    </p:spTree>
    <p:extLst>
      <p:ext uri="{BB962C8B-B14F-4D97-AF65-F5344CB8AC3E}">
        <p14:creationId xmlns:p14="http://schemas.microsoft.com/office/powerpoint/2010/main" val="41766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39698D0-898D-4027-AC11-9240A456EF3C}" type="datetime1">
              <a:rPr lang="zh-CN" altLang="en-US" smtClean="0"/>
              <a:t>2022/8/22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2C5C09-ACD5-471C-9344-471F3ED29706}" type="slidenum">
              <a:rPr lang="zh-CN" altLang="en-US" smtClean="0"/>
              <a:t>‹#›</a:t>
            </a:fld>
            <a:endParaRPr lang="zh-CN" altLang="en-US"/>
          </a:p>
        </p:txBody>
      </p:sp>
    </p:spTree>
    <p:extLst>
      <p:ext uri="{BB962C8B-B14F-4D97-AF65-F5344CB8AC3E}">
        <p14:creationId xmlns:p14="http://schemas.microsoft.com/office/powerpoint/2010/main" val="142063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10B4867-FC77-495F-AEEC-743AA196BF17}" type="datetime1">
              <a:rPr lang="zh-CN" altLang="en-US" smtClean="0"/>
              <a:t>2022/8/22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2C5C09-ACD5-471C-9344-471F3ED29706}" type="slidenum">
              <a:rPr lang="zh-CN" altLang="en-US" smtClean="0"/>
              <a:t>‹#›</a:t>
            </a:fld>
            <a:endParaRPr lang="zh-CN" altLang="en-US"/>
          </a:p>
        </p:txBody>
      </p:sp>
    </p:spTree>
    <p:extLst>
      <p:ext uri="{BB962C8B-B14F-4D97-AF65-F5344CB8AC3E}">
        <p14:creationId xmlns:p14="http://schemas.microsoft.com/office/powerpoint/2010/main" val="317451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EA2D1-5756-4B9C-AE25-3ED7FCAA2C50}" type="datetime1">
              <a:rPr lang="zh-CN" altLang="en-US" smtClean="0"/>
              <a:t>2022/8/22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C5C09-ACD5-471C-9344-471F3ED29706}" type="slidenum">
              <a:rPr lang="zh-CN" altLang="en-US" smtClean="0"/>
              <a:t>‹#›</a:t>
            </a:fld>
            <a:endParaRPr lang="zh-CN" altLang="en-US"/>
          </a:p>
        </p:txBody>
      </p:sp>
    </p:spTree>
    <p:extLst>
      <p:ext uri="{BB962C8B-B14F-4D97-AF65-F5344CB8AC3E}">
        <p14:creationId xmlns:p14="http://schemas.microsoft.com/office/powerpoint/2010/main" val="27506160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C3951-D277-4A88-9ACF-B313F49AE8BE}"/>
              </a:ext>
            </a:extLst>
          </p:cNvPr>
          <p:cNvSpPr>
            <a:spLocks noGrp="1"/>
          </p:cNvSpPr>
          <p:nvPr>
            <p:ph type="ctrTitle"/>
          </p:nvPr>
        </p:nvSpPr>
        <p:spPr>
          <a:xfrm>
            <a:off x="1006679" y="1122363"/>
            <a:ext cx="10167457" cy="2040287"/>
          </a:xfrm>
        </p:spPr>
        <p:txBody>
          <a:bodyPr>
            <a:normAutofit/>
          </a:bodyPr>
          <a:lstStyle/>
          <a:p>
            <a:r>
              <a:rPr lang="en-US" altLang="zh-CN" sz="4400" b="1" dirty="0">
                <a:latin typeface="Calibri Light" panose="020F0302020204030204" pitchFamily="34" charset="0"/>
                <a:cs typeface="Calibri Light" panose="020F0302020204030204" pitchFamily="34" charset="0"/>
              </a:rPr>
              <a:t>Flash: Fast, Consistent Data Plane Verification for Large-Scale Network Settings</a:t>
            </a:r>
            <a:endParaRPr lang="zh-CN" altLang="en-US" sz="4400" b="1" dirty="0">
              <a:latin typeface="Calibri Light" panose="020F0302020204030204" pitchFamily="34" charset="0"/>
              <a:cs typeface="Calibri Light" panose="020F0302020204030204" pitchFamily="34" charset="0"/>
            </a:endParaRPr>
          </a:p>
        </p:txBody>
      </p:sp>
      <p:sp>
        <p:nvSpPr>
          <p:cNvPr id="3" name="副标题 2">
            <a:extLst>
              <a:ext uri="{FF2B5EF4-FFF2-40B4-BE49-F238E27FC236}">
                <a16:creationId xmlns:a16="http://schemas.microsoft.com/office/drawing/2014/main" id="{0CC4450D-36F8-4D09-AB92-156D36EFD4F5}"/>
              </a:ext>
            </a:extLst>
          </p:cNvPr>
          <p:cNvSpPr>
            <a:spLocks noGrp="1"/>
          </p:cNvSpPr>
          <p:nvPr>
            <p:ph type="subTitle" idx="1"/>
          </p:nvPr>
        </p:nvSpPr>
        <p:spPr/>
        <p:txBody>
          <a:bodyPr>
            <a:normAutofit lnSpcReduction="10000"/>
          </a:bodyPr>
          <a:lstStyle/>
          <a:p>
            <a:r>
              <a:rPr lang="en-CN" altLang="zh-CN" dirty="0"/>
              <a:t>Dong Guo</a:t>
            </a:r>
            <a:r>
              <a:rPr lang="en-US" altLang="zh-CN" baseline="30000" dirty="0"/>
              <a:t>*</a:t>
            </a:r>
            <a:r>
              <a:rPr lang="en-CN" altLang="zh-CN" dirty="0"/>
              <a:t>, </a:t>
            </a:r>
            <a:r>
              <a:rPr lang="en-US" altLang="zh-CN" dirty="0" err="1"/>
              <a:t>Shenshen</a:t>
            </a:r>
            <a:r>
              <a:rPr lang="en-US" altLang="zh-CN" dirty="0"/>
              <a:t> Chen</a:t>
            </a:r>
            <a:r>
              <a:rPr lang="en-US" altLang="zh-CN" baseline="30000" dirty="0"/>
              <a:t>*</a:t>
            </a:r>
            <a:r>
              <a:rPr lang="en-CN" altLang="zh-CN" dirty="0"/>
              <a:t>, </a:t>
            </a:r>
            <a:r>
              <a:rPr lang="en-US" altLang="zh-CN" dirty="0"/>
              <a:t>Kai Gao</a:t>
            </a:r>
            <a:r>
              <a:rPr lang="en-US" altLang="zh-CN" baseline="30000" dirty="0"/>
              <a:t>+</a:t>
            </a:r>
            <a:r>
              <a:rPr lang="en-US" altLang="zh-CN" dirty="0"/>
              <a:t>, </a:t>
            </a:r>
          </a:p>
          <a:p>
            <a:r>
              <a:rPr lang="en-US" altLang="zh-CN" dirty="0" err="1"/>
              <a:t>Qiao</a:t>
            </a:r>
            <a:r>
              <a:rPr lang="en-US" altLang="zh-CN" dirty="0"/>
              <a:t> Xiang</a:t>
            </a:r>
            <a:r>
              <a:rPr lang="en-US" altLang="zh-CN" baseline="30000" dirty="0"/>
              <a:t>^</a:t>
            </a:r>
            <a:r>
              <a:rPr lang="en-US" altLang="zh-CN" dirty="0"/>
              <a:t>, </a:t>
            </a:r>
            <a:r>
              <a:rPr lang="en-US" altLang="zh-CN" b="1" dirty="0"/>
              <a:t>Ying Zhang</a:t>
            </a:r>
            <a:r>
              <a:rPr lang="en-US" altLang="zh-CN" baseline="30000" dirty="0"/>
              <a:t>#</a:t>
            </a:r>
            <a:r>
              <a:rPr lang="en-US" altLang="zh-CN" dirty="0"/>
              <a:t>, Y. Richard Yang</a:t>
            </a:r>
            <a:r>
              <a:rPr lang="en-US" altLang="zh-CN" baseline="30000" dirty="0"/>
              <a:t>†</a:t>
            </a:r>
            <a:r>
              <a:rPr lang="en-US" altLang="zh-CN" dirty="0"/>
              <a:t> ﻿</a:t>
            </a:r>
            <a:endParaRPr lang="en-CN" altLang="zh-CN" baseline="30000" dirty="0"/>
          </a:p>
          <a:p>
            <a:r>
              <a:rPr lang="en-US" altLang="zh-CN" sz="1600" baseline="30000" dirty="0"/>
              <a:t>* </a:t>
            </a:r>
            <a:r>
              <a:rPr lang="en-CN" altLang="zh-CN" sz="1600" dirty="0"/>
              <a:t>Tongji University, </a:t>
            </a:r>
            <a:r>
              <a:rPr lang="en-US" altLang="zh-CN" sz="1600" baseline="30000" dirty="0"/>
              <a:t>+ </a:t>
            </a:r>
            <a:r>
              <a:rPr lang="en-US" altLang="zh-CN" sz="1600" dirty="0"/>
              <a:t>Sichuan U</a:t>
            </a:r>
            <a:r>
              <a:rPr lang="en-CN" altLang="zh-CN" sz="1600" dirty="0"/>
              <a:t>niversity,</a:t>
            </a:r>
            <a:r>
              <a:rPr lang="en-US" altLang="zh-CN" sz="1600" dirty="0"/>
              <a:t> </a:t>
            </a:r>
            <a:r>
              <a:rPr lang="en-US" altLang="zh-CN" sz="1600" baseline="30000" dirty="0"/>
              <a:t>^</a:t>
            </a:r>
            <a:r>
              <a:rPr lang="en-US" altLang="zh-CN" sz="1600" dirty="0"/>
              <a:t>Xiamen University, </a:t>
            </a:r>
            <a:r>
              <a:rPr lang="en-US" altLang="zh-CN" sz="1600" baseline="30000" dirty="0"/>
              <a:t>#</a:t>
            </a:r>
            <a:r>
              <a:rPr lang="en-US" altLang="zh-CN" sz="1600" dirty="0"/>
              <a:t>Meta Inc.,</a:t>
            </a:r>
            <a:r>
              <a:rPr lang="en-CN" altLang="zh-CN" sz="1600" dirty="0"/>
              <a:t> </a:t>
            </a:r>
            <a:r>
              <a:rPr lang="en-US" altLang="zh-CN" sz="1600" baseline="30000" dirty="0"/>
              <a:t>† </a:t>
            </a:r>
            <a:r>
              <a:rPr lang="en-US" altLang="zh-CN" sz="1600" dirty="0"/>
              <a:t>Yale University</a:t>
            </a:r>
          </a:p>
          <a:p>
            <a:r>
              <a:rPr lang="en-US" altLang="zh-CN" baseline="30000" dirty="0"/>
              <a:t>SIGCOMM’22, August 24, 2022, Amsterdam, Netherlands</a:t>
            </a:r>
            <a:endParaRPr lang="en-CN" altLang="zh-CN" dirty="0"/>
          </a:p>
          <a:p>
            <a:endParaRPr lang="zh-CN" altLang="en-US" dirty="0"/>
          </a:p>
        </p:txBody>
      </p:sp>
      <p:pic>
        <p:nvPicPr>
          <p:cNvPr id="5" name="图片 4">
            <a:extLst>
              <a:ext uri="{FF2B5EF4-FFF2-40B4-BE49-F238E27FC236}">
                <a16:creationId xmlns:a16="http://schemas.microsoft.com/office/drawing/2014/main" id="{A6D1061B-6AE6-4A79-91EE-7A20EFA9B807}"/>
              </a:ext>
            </a:extLst>
          </p:cNvPr>
          <p:cNvPicPr>
            <a:picLocks noChangeAspect="1"/>
          </p:cNvPicPr>
          <p:nvPr/>
        </p:nvPicPr>
        <p:blipFill>
          <a:blip r:embed="rId3"/>
          <a:stretch>
            <a:fillRect/>
          </a:stretch>
        </p:blipFill>
        <p:spPr>
          <a:xfrm>
            <a:off x="8741328" y="116639"/>
            <a:ext cx="3333226" cy="578463"/>
          </a:xfrm>
          <a:prstGeom prst="rect">
            <a:avLst/>
          </a:prstGeom>
        </p:spPr>
      </p:pic>
      <p:pic>
        <p:nvPicPr>
          <p:cNvPr id="4" name="图片 3">
            <a:extLst>
              <a:ext uri="{FF2B5EF4-FFF2-40B4-BE49-F238E27FC236}">
                <a16:creationId xmlns:a16="http://schemas.microsoft.com/office/drawing/2014/main" id="{D7EA6141-53C7-40E9-AC99-71958F066934}"/>
              </a:ext>
            </a:extLst>
          </p:cNvPr>
          <p:cNvPicPr>
            <a:picLocks noChangeAspect="1"/>
          </p:cNvPicPr>
          <p:nvPr/>
        </p:nvPicPr>
        <p:blipFill>
          <a:blip r:embed="rId4"/>
          <a:stretch>
            <a:fillRect/>
          </a:stretch>
        </p:blipFill>
        <p:spPr>
          <a:xfrm>
            <a:off x="2295107" y="5257800"/>
            <a:ext cx="1008000" cy="1008000"/>
          </a:xfrm>
          <a:prstGeom prst="rect">
            <a:avLst/>
          </a:prstGeom>
        </p:spPr>
      </p:pic>
      <p:pic>
        <p:nvPicPr>
          <p:cNvPr id="6" name="图片 5">
            <a:extLst>
              <a:ext uri="{FF2B5EF4-FFF2-40B4-BE49-F238E27FC236}">
                <a16:creationId xmlns:a16="http://schemas.microsoft.com/office/drawing/2014/main" id="{9D1365CF-C380-49A0-AB76-B1A9B68CE791}"/>
              </a:ext>
            </a:extLst>
          </p:cNvPr>
          <p:cNvPicPr>
            <a:picLocks noChangeAspect="1"/>
          </p:cNvPicPr>
          <p:nvPr/>
        </p:nvPicPr>
        <p:blipFill>
          <a:blip r:embed="rId5"/>
          <a:stretch>
            <a:fillRect/>
          </a:stretch>
        </p:blipFill>
        <p:spPr>
          <a:xfrm>
            <a:off x="3783234" y="5257800"/>
            <a:ext cx="1008000" cy="1008000"/>
          </a:xfrm>
          <a:prstGeom prst="rect">
            <a:avLst/>
          </a:prstGeom>
        </p:spPr>
      </p:pic>
      <p:pic>
        <p:nvPicPr>
          <p:cNvPr id="7" name="图片 6">
            <a:extLst>
              <a:ext uri="{FF2B5EF4-FFF2-40B4-BE49-F238E27FC236}">
                <a16:creationId xmlns:a16="http://schemas.microsoft.com/office/drawing/2014/main" id="{6E39272A-6014-4DDD-B0F1-FD52277676FE}"/>
              </a:ext>
            </a:extLst>
          </p:cNvPr>
          <p:cNvPicPr>
            <a:picLocks noChangeAspect="1"/>
          </p:cNvPicPr>
          <p:nvPr/>
        </p:nvPicPr>
        <p:blipFill>
          <a:blip r:embed="rId6"/>
          <a:stretch>
            <a:fillRect/>
          </a:stretch>
        </p:blipFill>
        <p:spPr>
          <a:xfrm>
            <a:off x="5271361" y="5257800"/>
            <a:ext cx="1008000" cy="1008000"/>
          </a:xfrm>
          <a:prstGeom prst="rect">
            <a:avLst/>
          </a:prstGeom>
        </p:spPr>
      </p:pic>
      <p:pic>
        <p:nvPicPr>
          <p:cNvPr id="8" name="图片 7">
            <a:extLst>
              <a:ext uri="{FF2B5EF4-FFF2-40B4-BE49-F238E27FC236}">
                <a16:creationId xmlns:a16="http://schemas.microsoft.com/office/drawing/2014/main" id="{2418D21C-69FA-437D-955A-1DF0468FD661}"/>
              </a:ext>
            </a:extLst>
          </p:cNvPr>
          <p:cNvPicPr>
            <a:picLocks noChangeAspect="1"/>
          </p:cNvPicPr>
          <p:nvPr/>
        </p:nvPicPr>
        <p:blipFill>
          <a:blip r:embed="rId7"/>
          <a:stretch>
            <a:fillRect/>
          </a:stretch>
        </p:blipFill>
        <p:spPr>
          <a:xfrm>
            <a:off x="6759488" y="5257800"/>
            <a:ext cx="1468800" cy="1008000"/>
          </a:xfrm>
          <a:prstGeom prst="rect">
            <a:avLst/>
          </a:prstGeom>
        </p:spPr>
      </p:pic>
      <p:pic>
        <p:nvPicPr>
          <p:cNvPr id="1026" name="Picture 2" descr="Wapen">
            <a:extLst>
              <a:ext uri="{FF2B5EF4-FFF2-40B4-BE49-F238E27FC236}">
                <a16:creationId xmlns:a16="http://schemas.microsoft.com/office/drawing/2014/main" id="{C3BFA511-69A5-4B75-8E03-AEC2A1871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41328" y="5257800"/>
            <a:ext cx="9576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062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B4052-B88B-4154-95DA-B5133ABE2103}"/>
              </a:ext>
            </a:extLst>
          </p:cNvPr>
          <p:cNvSpPr>
            <a:spLocks noGrp="1"/>
          </p:cNvSpPr>
          <p:nvPr>
            <p:ph type="title"/>
          </p:nvPr>
        </p:nvSpPr>
        <p:spPr/>
        <p:txBody>
          <a:bodyPr>
            <a:normAutofit/>
          </a:bodyPr>
          <a:lstStyle/>
          <a:p>
            <a:r>
              <a:rPr lang="en-US" altLang="zh-CN" sz="4000" dirty="0"/>
              <a:t>Challenges of Verifying with Incomplete Data Plane State</a:t>
            </a:r>
            <a:endParaRPr lang="zh-CN" altLang="en-US" sz="4000" dirty="0"/>
          </a:p>
        </p:txBody>
      </p:sp>
      <p:sp>
        <p:nvSpPr>
          <p:cNvPr id="3" name="内容占位符 2">
            <a:extLst>
              <a:ext uri="{FF2B5EF4-FFF2-40B4-BE49-F238E27FC236}">
                <a16:creationId xmlns:a16="http://schemas.microsoft.com/office/drawing/2014/main" id="{78AC0DC7-199E-4DB3-B3EB-A11E1843F204}"/>
              </a:ext>
            </a:extLst>
          </p:cNvPr>
          <p:cNvSpPr>
            <a:spLocks noGrp="1"/>
          </p:cNvSpPr>
          <p:nvPr>
            <p:ph idx="1"/>
          </p:nvPr>
        </p:nvSpPr>
        <p:spPr/>
        <p:txBody>
          <a:bodyPr/>
          <a:lstStyle/>
          <a:p>
            <a:r>
              <a:rPr lang="en-US" altLang="zh-CN" dirty="0">
                <a:solidFill>
                  <a:srgbClr val="C00000"/>
                </a:solidFill>
              </a:rPr>
              <a:t>The verification results can be incorrect</a:t>
            </a:r>
            <a:endParaRPr lang="zh-CN" altLang="en-US" dirty="0">
              <a:solidFill>
                <a:srgbClr val="C00000"/>
              </a:solidFill>
            </a:endParaRPr>
          </a:p>
        </p:txBody>
      </p:sp>
      <p:sp>
        <p:nvSpPr>
          <p:cNvPr id="4" name="灯片编号占位符 3">
            <a:extLst>
              <a:ext uri="{FF2B5EF4-FFF2-40B4-BE49-F238E27FC236}">
                <a16:creationId xmlns:a16="http://schemas.microsoft.com/office/drawing/2014/main" id="{C6E3AF35-A8F4-4E30-8C66-B0FACF6AC00B}"/>
              </a:ext>
            </a:extLst>
          </p:cNvPr>
          <p:cNvSpPr>
            <a:spLocks noGrp="1"/>
          </p:cNvSpPr>
          <p:nvPr>
            <p:ph type="sldNum" sz="quarter" idx="12"/>
          </p:nvPr>
        </p:nvSpPr>
        <p:spPr/>
        <p:txBody>
          <a:bodyPr/>
          <a:lstStyle/>
          <a:p>
            <a:fld id="{682C5C09-ACD5-471C-9344-471F3ED29706}" type="slidenum">
              <a:rPr lang="zh-CN" altLang="en-US" smtClean="0"/>
              <a:t>10</a:t>
            </a:fld>
            <a:endParaRPr lang="zh-CN" altLang="en-US"/>
          </a:p>
        </p:txBody>
      </p:sp>
      <p:grpSp>
        <p:nvGrpSpPr>
          <p:cNvPr id="21" name="组合 20">
            <a:extLst>
              <a:ext uri="{FF2B5EF4-FFF2-40B4-BE49-F238E27FC236}">
                <a16:creationId xmlns:a16="http://schemas.microsoft.com/office/drawing/2014/main" id="{89E3FDF6-30B2-4628-898F-A15919A2D0DB}"/>
              </a:ext>
            </a:extLst>
          </p:cNvPr>
          <p:cNvGrpSpPr/>
          <p:nvPr/>
        </p:nvGrpSpPr>
        <p:grpSpPr>
          <a:xfrm>
            <a:off x="813146" y="2891470"/>
            <a:ext cx="3789450" cy="949771"/>
            <a:chOff x="6813415" y="4372034"/>
            <a:chExt cx="3789450" cy="949771"/>
          </a:xfrm>
        </p:grpSpPr>
        <p:sp>
          <p:nvSpPr>
            <p:cNvPr id="22" name="椭圆 21">
              <a:extLst>
                <a:ext uri="{FF2B5EF4-FFF2-40B4-BE49-F238E27FC236}">
                  <a16:creationId xmlns:a16="http://schemas.microsoft.com/office/drawing/2014/main" id="{01185078-A51C-4C2B-B112-93978E5943D6}"/>
                </a:ext>
              </a:extLst>
            </p:cNvPr>
            <p:cNvSpPr/>
            <p:nvPr/>
          </p:nvSpPr>
          <p:spPr>
            <a:xfrm>
              <a:off x="7453257" y="4379573"/>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S1</a:t>
              </a:r>
              <a:endParaRPr lang="zh-CN" altLang="en-US" dirty="0"/>
            </a:p>
          </p:txBody>
        </p:sp>
        <p:sp>
          <p:nvSpPr>
            <p:cNvPr id="23" name="椭圆 22">
              <a:extLst>
                <a:ext uri="{FF2B5EF4-FFF2-40B4-BE49-F238E27FC236}">
                  <a16:creationId xmlns:a16="http://schemas.microsoft.com/office/drawing/2014/main" id="{5A691E64-C03A-4835-844C-5E1C06692D56}"/>
                </a:ext>
              </a:extLst>
            </p:cNvPr>
            <p:cNvSpPr/>
            <p:nvPr/>
          </p:nvSpPr>
          <p:spPr>
            <a:xfrm>
              <a:off x="9234715" y="4379573"/>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S3</a:t>
              </a:r>
              <a:endParaRPr lang="zh-CN" altLang="en-US" dirty="0"/>
            </a:p>
          </p:txBody>
        </p:sp>
        <p:sp>
          <p:nvSpPr>
            <p:cNvPr id="24" name="椭圆 23">
              <a:extLst>
                <a:ext uri="{FF2B5EF4-FFF2-40B4-BE49-F238E27FC236}">
                  <a16:creationId xmlns:a16="http://schemas.microsoft.com/office/drawing/2014/main" id="{699F9487-5D66-41D9-8607-5E359A0E9238}"/>
                </a:ext>
              </a:extLst>
            </p:cNvPr>
            <p:cNvSpPr/>
            <p:nvPr/>
          </p:nvSpPr>
          <p:spPr>
            <a:xfrm>
              <a:off x="8311197" y="4910745"/>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S2</a:t>
              </a:r>
              <a:endParaRPr lang="zh-CN" altLang="en-US" dirty="0"/>
            </a:p>
          </p:txBody>
        </p:sp>
        <p:cxnSp>
          <p:nvCxnSpPr>
            <p:cNvPr id="25" name="直接连接符 24">
              <a:extLst>
                <a:ext uri="{FF2B5EF4-FFF2-40B4-BE49-F238E27FC236}">
                  <a16:creationId xmlns:a16="http://schemas.microsoft.com/office/drawing/2014/main" id="{3F4A8A61-788D-4107-BCA0-1FBA6434F906}"/>
                </a:ext>
              </a:extLst>
            </p:cNvPr>
            <p:cNvCxnSpPr>
              <a:cxnSpLocks/>
              <a:stCxn id="22" idx="5"/>
              <a:endCxn id="24" idx="2"/>
            </p:cNvCxnSpPr>
            <p:nvPr/>
          </p:nvCxnSpPr>
          <p:spPr>
            <a:xfrm>
              <a:off x="7804119" y="4730435"/>
              <a:ext cx="507078" cy="385840"/>
            </a:xfrm>
            <a:prstGeom prst="line">
              <a:avLst/>
            </a:prstGeom>
            <a:ln w="15875"/>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B6188D7F-171F-4A03-9314-65FAF7B704E3}"/>
                </a:ext>
              </a:extLst>
            </p:cNvPr>
            <p:cNvCxnSpPr>
              <a:cxnSpLocks/>
              <a:stCxn id="24" idx="6"/>
              <a:endCxn id="23" idx="3"/>
            </p:cNvCxnSpPr>
            <p:nvPr/>
          </p:nvCxnSpPr>
          <p:spPr>
            <a:xfrm flipV="1">
              <a:off x="8722257" y="4730435"/>
              <a:ext cx="572656" cy="385840"/>
            </a:xfrm>
            <a:prstGeom prst="line">
              <a:avLst/>
            </a:prstGeom>
            <a:ln w="15875"/>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B5B80B9B-D56D-4E35-8D78-0071AB64F35A}"/>
                </a:ext>
              </a:extLst>
            </p:cNvPr>
            <p:cNvCxnSpPr>
              <a:cxnSpLocks/>
              <a:stCxn id="23" idx="6"/>
            </p:cNvCxnSpPr>
            <p:nvPr/>
          </p:nvCxnSpPr>
          <p:spPr>
            <a:xfrm>
              <a:off x="9645775" y="4585103"/>
              <a:ext cx="363703"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AA101248-7033-47DC-9495-41AFE7DF9823}"/>
                </a:ext>
              </a:extLst>
            </p:cNvPr>
            <p:cNvCxnSpPr>
              <a:cxnSpLocks/>
              <a:endCxn id="22" idx="2"/>
            </p:cNvCxnSpPr>
            <p:nvPr/>
          </p:nvCxnSpPr>
          <p:spPr>
            <a:xfrm>
              <a:off x="7125551" y="4585103"/>
              <a:ext cx="327706" cy="0"/>
            </a:xfrm>
            <a:prstGeom prst="line">
              <a:avLst/>
            </a:prstGeom>
            <a:ln w="15875"/>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9243A69E-FC20-4FC0-B82A-D0C57F6966AA}"/>
                </a:ext>
              </a:extLst>
            </p:cNvPr>
            <p:cNvSpPr txBox="1"/>
            <p:nvPr/>
          </p:nvSpPr>
          <p:spPr>
            <a:xfrm>
              <a:off x="6813415" y="4372034"/>
              <a:ext cx="327706" cy="369332"/>
            </a:xfrm>
            <a:prstGeom prst="rect">
              <a:avLst/>
            </a:prstGeom>
            <a:noFill/>
          </p:spPr>
          <p:txBody>
            <a:bodyPr wrap="square" rtlCol="0">
              <a:spAutoFit/>
            </a:bodyPr>
            <a:lstStyle/>
            <a:p>
              <a:r>
                <a:rPr lang="en-US" altLang="zh-CN" dirty="0"/>
                <a:t>A</a:t>
              </a:r>
              <a:endParaRPr lang="zh-CN" altLang="en-US" dirty="0"/>
            </a:p>
          </p:txBody>
        </p:sp>
        <p:sp>
          <p:nvSpPr>
            <p:cNvPr id="31" name="文本框 30">
              <a:extLst>
                <a:ext uri="{FF2B5EF4-FFF2-40B4-BE49-F238E27FC236}">
                  <a16:creationId xmlns:a16="http://schemas.microsoft.com/office/drawing/2014/main" id="{F6720949-08BB-46DD-980A-936ED85A7EF9}"/>
                </a:ext>
              </a:extLst>
            </p:cNvPr>
            <p:cNvSpPr txBox="1"/>
            <p:nvPr/>
          </p:nvSpPr>
          <p:spPr>
            <a:xfrm>
              <a:off x="10051598" y="4385665"/>
              <a:ext cx="551267" cy="369332"/>
            </a:xfrm>
            <a:prstGeom prst="rect">
              <a:avLst/>
            </a:prstGeom>
            <a:noFill/>
          </p:spPr>
          <p:txBody>
            <a:bodyPr wrap="square" rtlCol="0">
              <a:spAutoFit/>
            </a:bodyPr>
            <a:lstStyle/>
            <a:p>
              <a:r>
                <a:rPr lang="en-US" altLang="zh-CN" dirty="0"/>
                <a:t>B</a:t>
              </a:r>
              <a:endParaRPr lang="zh-CN" altLang="en-US" dirty="0"/>
            </a:p>
          </p:txBody>
        </p:sp>
        <p:cxnSp>
          <p:nvCxnSpPr>
            <p:cNvPr id="33" name="直接连接符 32">
              <a:extLst>
                <a:ext uri="{FF2B5EF4-FFF2-40B4-BE49-F238E27FC236}">
                  <a16:creationId xmlns:a16="http://schemas.microsoft.com/office/drawing/2014/main" id="{B2AB0E05-A906-461E-BC90-23CC4718CEAD}"/>
                </a:ext>
              </a:extLst>
            </p:cNvPr>
            <p:cNvCxnSpPr>
              <a:cxnSpLocks/>
              <a:stCxn id="22" idx="6"/>
              <a:endCxn id="23" idx="2"/>
            </p:cNvCxnSpPr>
            <p:nvPr/>
          </p:nvCxnSpPr>
          <p:spPr>
            <a:xfrm>
              <a:off x="7864317" y="4585103"/>
              <a:ext cx="1370398" cy="0"/>
            </a:xfrm>
            <a:prstGeom prst="line">
              <a:avLst/>
            </a:prstGeom>
            <a:ln w="15875"/>
          </p:spPr>
          <p:style>
            <a:lnRef idx="1">
              <a:schemeClr val="dk1"/>
            </a:lnRef>
            <a:fillRef idx="0">
              <a:schemeClr val="dk1"/>
            </a:fillRef>
            <a:effectRef idx="0">
              <a:schemeClr val="dk1"/>
            </a:effectRef>
            <a:fontRef idx="minor">
              <a:schemeClr val="tx1"/>
            </a:fontRef>
          </p:style>
        </p:cxnSp>
      </p:grpSp>
      <p:grpSp>
        <p:nvGrpSpPr>
          <p:cNvPr id="38" name="组合 37">
            <a:extLst>
              <a:ext uri="{FF2B5EF4-FFF2-40B4-BE49-F238E27FC236}">
                <a16:creationId xmlns:a16="http://schemas.microsoft.com/office/drawing/2014/main" id="{CCD0E4B0-94FB-412A-A0D3-95AD35FAD26B}"/>
              </a:ext>
            </a:extLst>
          </p:cNvPr>
          <p:cNvGrpSpPr/>
          <p:nvPr/>
        </p:nvGrpSpPr>
        <p:grpSpPr>
          <a:xfrm>
            <a:off x="813146" y="5287163"/>
            <a:ext cx="3689401" cy="1032790"/>
            <a:chOff x="6475549" y="4343937"/>
            <a:chExt cx="3689401" cy="1032790"/>
          </a:xfrm>
        </p:grpSpPr>
        <p:sp>
          <p:nvSpPr>
            <p:cNvPr id="39" name="椭圆 38">
              <a:extLst>
                <a:ext uri="{FF2B5EF4-FFF2-40B4-BE49-F238E27FC236}">
                  <a16:creationId xmlns:a16="http://schemas.microsoft.com/office/drawing/2014/main" id="{BA0C0F2C-EB83-4FC0-A73E-8B3939E97B03}"/>
                </a:ext>
              </a:extLst>
            </p:cNvPr>
            <p:cNvSpPr/>
            <p:nvPr/>
          </p:nvSpPr>
          <p:spPr>
            <a:xfrm>
              <a:off x="7087978" y="434393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S1</a:t>
              </a:r>
              <a:endParaRPr lang="zh-CN" altLang="en-US" dirty="0"/>
            </a:p>
          </p:txBody>
        </p:sp>
        <p:sp>
          <p:nvSpPr>
            <p:cNvPr id="40" name="椭圆 39">
              <a:extLst>
                <a:ext uri="{FF2B5EF4-FFF2-40B4-BE49-F238E27FC236}">
                  <a16:creationId xmlns:a16="http://schemas.microsoft.com/office/drawing/2014/main" id="{167A9700-53AD-4BF8-9128-AE4A51AFDA9D}"/>
                </a:ext>
              </a:extLst>
            </p:cNvPr>
            <p:cNvSpPr/>
            <p:nvPr/>
          </p:nvSpPr>
          <p:spPr>
            <a:xfrm>
              <a:off x="8899513" y="434393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S3</a:t>
              </a:r>
              <a:endParaRPr lang="zh-CN" altLang="en-US" dirty="0"/>
            </a:p>
          </p:txBody>
        </p:sp>
        <p:sp>
          <p:nvSpPr>
            <p:cNvPr id="41" name="椭圆 40">
              <a:extLst>
                <a:ext uri="{FF2B5EF4-FFF2-40B4-BE49-F238E27FC236}">
                  <a16:creationId xmlns:a16="http://schemas.microsoft.com/office/drawing/2014/main" id="{B7812165-37B4-4C95-9DA6-83940ADE309E}"/>
                </a:ext>
              </a:extLst>
            </p:cNvPr>
            <p:cNvSpPr/>
            <p:nvPr/>
          </p:nvSpPr>
          <p:spPr>
            <a:xfrm>
              <a:off x="7971400" y="496566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S2</a:t>
              </a:r>
              <a:endParaRPr lang="zh-CN" altLang="en-US" dirty="0"/>
            </a:p>
          </p:txBody>
        </p:sp>
        <p:cxnSp>
          <p:nvCxnSpPr>
            <p:cNvPr id="42" name="直接连接符 41">
              <a:extLst>
                <a:ext uri="{FF2B5EF4-FFF2-40B4-BE49-F238E27FC236}">
                  <a16:creationId xmlns:a16="http://schemas.microsoft.com/office/drawing/2014/main" id="{3C3D7BAC-6B1F-4CAF-88B9-E37E5FDAE3A4}"/>
                </a:ext>
              </a:extLst>
            </p:cNvPr>
            <p:cNvCxnSpPr>
              <a:cxnSpLocks/>
              <a:stCxn id="39" idx="5"/>
              <a:endCxn id="41" idx="2"/>
            </p:cNvCxnSpPr>
            <p:nvPr/>
          </p:nvCxnSpPr>
          <p:spPr>
            <a:xfrm>
              <a:off x="7438840" y="4694799"/>
              <a:ext cx="532560" cy="476398"/>
            </a:xfrm>
            <a:prstGeom prst="line">
              <a:avLst/>
            </a:prstGeom>
            <a:ln w="19050">
              <a:headEnd type="arrow"/>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2F57D2B4-9FA1-4F7F-9845-46F3AAE43543}"/>
                </a:ext>
              </a:extLst>
            </p:cNvPr>
            <p:cNvCxnSpPr>
              <a:cxnSpLocks/>
              <a:stCxn id="41" idx="6"/>
              <a:endCxn id="40" idx="3"/>
            </p:cNvCxnSpPr>
            <p:nvPr/>
          </p:nvCxnSpPr>
          <p:spPr>
            <a:xfrm flipV="1">
              <a:off x="8382460" y="4694799"/>
              <a:ext cx="577251" cy="476398"/>
            </a:xfrm>
            <a:prstGeom prst="line">
              <a:avLst/>
            </a:prstGeom>
            <a:ln w="19050">
              <a:headEnd type="arrow"/>
            </a:ln>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93DF6FD8-0587-4F6E-B4C2-513FF60FC957}"/>
                </a:ext>
              </a:extLst>
            </p:cNvPr>
            <p:cNvCxnSpPr>
              <a:cxnSpLocks/>
              <a:stCxn id="40" idx="6"/>
            </p:cNvCxnSpPr>
            <p:nvPr/>
          </p:nvCxnSpPr>
          <p:spPr>
            <a:xfrm>
              <a:off x="9310573" y="4549467"/>
              <a:ext cx="363703" cy="0"/>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2A08C314-9C44-49E7-86BF-01B8F285AF42}"/>
                </a:ext>
              </a:extLst>
            </p:cNvPr>
            <p:cNvCxnSpPr>
              <a:cxnSpLocks/>
              <a:endCxn id="39" idx="2"/>
            </p:cNvCxnSpPr>
            <p:nvPr/>
          </p:nvCxnSpPr>
          <p:spPr>
            <a:xfrm>
              <a:off x="6760272" y="4549467"/>
              <a:ext cx="327706" cy="0"/>
            </a:xfrm>
            <a:prstGeom prst="line">
              <a:avLst/>
            </a:prstGeom>
            <a:ln w="19050">
              <a:headEnd type="arrow"/>
            </a:ln>
          </p:spPr>
          <p:style>
            <a:lnRef idx="1">
              <a:schemeClr val="dk1"/>
            </a:lnRef>
            <a:fillRef idx="0">
              <a:schemeClr val="dk1"/>
            </a:fillRef>
            <a:effectRef idx="0">
              <a:schemeClr val="dk1"/>
            </a:effectRef>
            <a:fontRef idx="minor">
              <a:schemeClr val="tx1"/>
            </a:fontRef>
          </p:style>
        </p:cxnSp>
        <p:sp>
          <p:nvSpPr>
            <p:cNvPr id="46" name="文本框 45">
              <a:extLst>
                <a:ext uri="{FF2B5EF4-FFF2-40B4-BE49-F238E27FC236}">
                  <a16:creationId xmlns:a16="http://schemas.microsoft.com/office/drawing/2014/main" id="{C098C781-869E-466A-B981-F018193D3BB9}"/>
                </a:ext>
              </a:extLst>
            </p:cNvPr>
            <p:cNvSpPr txBox="1"/>
            <p:nvPr/>
          </p:nvSpPr>
          <p:spPr>
            <a:xfrm>
              <a:off x="6475549" y="4360001"/>
              <a:ext cx="327706" cy="369332"/>
            </a:xfrm>
            <a:prstGeom prst="rect">
              <a:avLst/>
            </a:prstGeom>
            <a:noFill/>
          </p:spPr>
          <p:txBody>
            <a:bodyPr wrap="square" rtlCol="0">
              <a:spAutoFit/>
            </a:bodyPr>
            <a:lstStyle/>
            <a:p>
              <a:r>
                <a:rPr lang="en-US" altLang="zh-CN" dirty="0"/>
                <a:t>A</a:t>
              </a:r>
              <a:endParaRPr lang="zh-CN" altLang="en-US" dirty="0"/>
            </a:p>
          </p:txBody>
        </p:sp>
        <p:sp>
          <p:nvSpPr>
            <p:cNvPr id="47" name="文本框 46">
              <a:extLst>
                <a:ext uri="{FF2B5EF4-FFF2-40B4-BE49-F238E27FC236}">
                  <a16:creationId xmlns:a16="http://schemas.microsoft.com/office/drawing/2014/main" id="{163FE307-DF08-47D4-A4A1-014E6083B5AA}"/>
                </a:ext>
              </a:extLst>
            </p:cNvPr>
            <p:cNvSpPr txBox="1"/>
            <p:nvPr/>
          </p:nvSpPr>
          <p:spPr>
            <a:xfrm>
              <a:off x="9613683" y="4379573"/>
              <a:ext cx="551267" cy="369332"/>
            </a:xfrm>
            <a:prstGeom prst="rect">
              <a:avLst/>
            </a:prstGeom>
            <a:noFill/>
          </p:spPr>
          <p:txBody>
            <a:bodyPr wrap="square" rtlCol="0">
              <a:spAutoFit/>
            </a:bodyPr>
            <a:lstStyle/>
            <a:p>
              <a:r>
                <a:rPr lang="en-US" altLang="zh-CN" dirty="0"/>
                <a:t>B</a:t>
              </a:r>
              <a:endParaRPr lang="zh-CN" altLang="en-US" dirty="0"/>
            </a:p>
          </p:txBody>
        </p:sp>
        <p:cxnSp>
          <p:nvCxnSpPr>
            <p:cNvPr id="48" name="直接连接符 47">
              <a:extLst>
                <a:ext uri="{FF2B5EF4-FFF2-40B4-BE49-F238E27FC236}">
                  <a16:creationId xmlns:a16="http://schemas.microsoft.com/office/drawing/2014/main" id="{6ED024E3-3C78-42A1-AF55-984F1567BE13}"/>
                </a:ext>
              </a:extLst>
            </p:cNvPr>
            <p:cNvCxnSpPr>
              <a:cxnSpLocks/>
              <a:stCxn id="39" idx="6"/>
              <a:endCxn id="40" idx="2"/>
            </p:cNvCxnSpPr>
            <p:nvPr/>
          </p:nvCxnSpPr>
          <p:spPr>
            <a:xfrm>
              <a:off x="7499038" y="4549467"/>
              <a:ext cx="1400475" cy="0"/>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grpSp>
      <p:sp>
        <p:nvSpPr>
          <p:cNvPr id="49" name="文本框 48">
            <a:extLst>
              <a:ext uri="{FF2B5EF4-FFF2-40B4-BE49-F238E27FC236}">
                <a16:creationId xmlns:a16="http://schemas.microsoft.com/office/drawing/2014/main" id="{3DE0A7E7-62E7-4583-85E2-ECDB96999A06}"/>
              </a:ext>
            </a:extLst>
          </p:cNvPr>
          <p:cNvSpPr txBox="1"/>
          <p:nvPr/>
        </p:nvSpPr>
        <p:spPr>
          <a:xfrm>
            <a:off x="930639" y="2492987"/>
            <a:ext cx="1560234"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t>10.0.0.0/8 -&gt; A</a:t>
            </a:r>
            <a:endParaRPr lang="zh-CN" altLang="en-US" sz="1600" b="1" dirty="0"/>
          </a:p>
        </p:txBody>
      </p:sp>
      <p:sp>
        <p:nvSpPr>
          <p:cNvPr id="50" name="文本框 49">
            <a:extLst>
              <a:ext uri="{FF2B5EF4-FFF2-40B4-BE49-F238E27FC236}">
                <a16:creationId xmlns:a16="http://schemas.microsoft.com/office/drawing/2014/main" id="{38E3B0E5-0246-4B4B-BD8F-A5CFAEBD31B9}"/>
              </a:ext>
            </a:extLst>
          </p:cNvPr>
          <p:cNvSpPr txBox="1"/>
          <p:nvPr/>
        </p:nvSpPr>
        <p:spPr>
          <a:xfrm>
            <a:off x="2737476" y="2495292"/>
            <a:ext cx="1560234"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t>10.0.0.0/8 -&gt; S2</a:t>
            </a:r>
            <a:endParaRPr lang="zh-CN" altLang="en-US" sz="1600" b="1" dirty="0"/>
          </a:p>
        </p:txBody>
      </p:sp>
      <p:sp>
        <p:nvSpPr>
          <p:cNvPr id="51" name="文本框 50">
            <a:extLst>
              <a:ext uri="{FF2B5EF4-FFF2-40B4-BE49-F238E27FC236}">
                <a16:creationId xmlns:a16="http://schemas.microsoft.com/office/drawing/2014/main" id="{E0001AFC-8754-48D4-9020-E5F9A60045F0}"/>
              </a:ext>
            </a:extLst>
          </p:cNvPr>
          <p:cNvSpPr txBox="1"/>
          <p:nvPr/>
        </p:nvSpPr>
        <p:spPr>
          <a:xfrm>
            <a:off x="1734410" y="3913615"/>
            <a:ext cx="1560234"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t>10.0.0.0/8 -&gt; S1</a:t>
            </a:r>
            <a:endParaRPr lang="zh-CN" altLang="en-US" sz="1600" b="1" dirty="0"/>
          </a:p>
        </p:txBody>
      </p:sp>
      <p:sp>
        <p:nvSpPr>
          <p:cNvPr id="65" name="文本框 64">
            <a:extLst>
              <a:ext uri="{FF2B5EF4-FFF2-40B4-BE49-F238E27FC236}">
                <a16:creationId xmlns:a16="http://schemas.microsoft.com/office/drawing/2014/main" id="{2FFCEA70-48CF-4B4C-BC96-A42F489900CA}"/>
              </a:ext>
            </a:extLst>
          </p:cNvPr>
          <p:cNvSpPr txBox="1"/>
          <p:nvPr/>
        </p:nvSpPr>
        <p:spPr>
          <a:xfrm>
            <a:off x="6665269" y="2492987"/>
            <a:ext cx="1560234"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t>10.0.0.0/8 -&gt; A</a:t>
            </a:r>
            <a:endParaRPr lang="zh-CN" altLang="en-US" sz="1600" b="1" dirty="0"/>
          </a:p>
        </p:txBody>
      </p:sp>
      <p:sp>
        <p:nvSpPr>
          <p:cNvPr id="66" name="文本框 65">
            <a:extLst>
              <a:ext uri="{FF2B5EF4-FFF2-40B4-BE49-F238E27FC236}">
                <a16:creationId xmlns:a16="http://schemas.microsoft.com/office/drawing/2014/main" id="{18A9A001-B9E1-4CB7-A0E9-A924400C56A2}"/>
              </a:ext>
            </a:extLst>
          </p:cNvPr>
          <p:cNvSpPr txBox="1"/>
          <p:nvPr/>
        </p:nvSpPr>
        <p:spPr>
          <a:xfrm>
            <a:off x="8691856" y="2477058"/>
            <a:ext cx="1560234" cy="3385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600" b="1" dirty="0"/>
              <a:t>10.0.0.0/8 -&gt; S1</a:t>
            </a:r>
            <a:endParaRPr lang="zh-CN" altLang="en-US" sz="1600" b="1" dirty="0"/>
          </a:p>
        </p:txBody>
      </p:sp>
      <p:sp>
        <p:nvSpPr>
          <p:cNvPr id="67" name="文本框 66">
            <a:extLst>
              <a:ext uri="{FF2B5EF4-FFF2-40B4-BE49-F238E27FC236}">
                <a16:creationId xmlns:a16="http://schemas.microsoft.com/office/drawing/2014/main" id="{1ABEE866-1572-4814-AFC7-4E9B83FA7EF7}"/>
              </a:ext>
            </a:extLst>
          </p:cNvPr>
          <p:cNvSpPr txBox="1"/>
          <p:nvPr/>
        </p:nvSpPr>
        <p:spPr>
          <a:xfrm>
            <a:off x="7571036" y="3865626"/>
            <a:ext cx="1560234" cy="3385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600" b="1" dirty="0"/>
              <a:t>10.0.0.0/8 -&gt; S3</a:t>
            </a:r>
            <a:endParaRPr lang="zh-CN" altLang="en-US" sz="1600" b="1" dirty="0"/>
          </a:p>
        </p:txBody>
      </p:sp>
      <p:sp>
        <p:nvSpPr>
          <p:cNvPr id="68" name="乘号 67">
            <a:extLst>
              <a:ext uri="{FF2B5EF4-FFF2-40B4-BE49-F238E27FC236}">
                <a16:creationId xmlns:a16="http://schemas.microsoft.com/office/drawing/2014/main" id="{83CBB091-2E71-4D6F-ADE3-0768A48DBD6B}"/>
              </a:ext>
            </a:extLst>
          </p:cNvPr>
          <p:cNvSpPr/>
          <p:nvPr/>
        </p:nvSpPr>
        <p:spPr>
          <a:xfrm>
            <a:off x="7650587" y="3273134"/>
            <a:ext cx="352064" cy="340285"/>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39847026-984C-4C7D-B894-5297426F904B}"/>
              </a:ext>
            </a:extLst>
          </p:cNvPr>
          <p:cNvSpPr txBox="1"/>
          <p:nvPr/>
        </p:nvSpPr>
        <p:spPr>
          <a:xfrm>
            <a:off x="8867246" y="5778563"/>
            <a:ext cx="900980" cy="369330"/>
          </a:xfrm>
          <a:prstGeom prst="rect">
            <a:avLst/>
          </a:prstGeom>
          <a:noFill/>
        </p:spPr>
        <p:txBody>
          <a:bodyPr wrap="square" rtlCol="0">
            <a:spAutoFit/>
          </a:bodyPr>
          <a:lstStyle/>
          <a:p>
            <a:r>
              <a:rPr lang="en-US" altLang="zh-CN" b="1" dirty="0">
                <a:solidFill>
                  <a:srgbClr val="C00000"/>
                </a:solidFill>
              </a:rPr>
              <a:t>Loop</a:t>
            </a:r>
            <a:endParaRPr lang="zh-CN" altLang="en-US" b="1" dirty="0">
              <a:solidFill>
                <a:srgbClr val="C00000"/>
              </a:solidFill>
            </a:endParaRPr>
          </a:p>
        </p:txBody>
      </p:sp>
      <p:sp>
        <p:nvSpPr>
          <p:cNvPr id="90" name="文本框 89">
            <a:extLst>
              <a:ext uri="{FF2B5EF4-FFF2-40B4-BE49-F238E27FC236}">
                <a16:creationId xmlns:a16="http://schemas.microsoft.com/office/drawing/2014/main" id="{435E6E95-9184-43A6-B016-DA194B206DF1}"/>
              </a:ext>
            </a:extLst>
          </p:cNvPr>
          <p:cNvSpPr txBox="1"/>
          <p:nvPr/>
        </p:nvSpPr>
        <p:spPr>
          <a:xfrm>
            <a:off x="9038595" y="3351102"/>
            <a:ext cx="2490636" cy="369332"/>
          </a:xfrm>
          <a:prstGeom prst="rect">
            <a:avLst/>
          </a:prstGeom>
          <a:noFill/>
        </p:spPr>
        <p:txBody>
          <a:bodyPr wrap="square" rtlCol="0">
            <a:spAutoFit/>
          </a:bodyPr>
          <a:lstStyle/>
          <a:p>
            <a:r>
              <a:rPr lang="en-US" altLang="zh-CN" dirty="0"/>
              <a:t>S3 updates FIB before S2</a:t>
            </a:r>
            <a:endParaRPr lang="zh-CN" altLang="en-US" dirty="0"/>
          </a:p>
        </p:txBody>
      </p:sp>
      <p:sp>
        <p:nvSpPr>
          <p:cNvPr id="91" name="文本框 90">
            <a:extLst>
              <a:ext uri="{FF2B5EF4-FFF2-40B4-BE49-F238E27FC236}">
                <a16:creationId xmlns:a16="http://schemas.microsoft.com/office/drawing/2014/main" id="{14D234FB-F361-448B-B48D-D8A0AADA4471}"/>
              </a:ext>
            </a:extLst>
          </p:cNvPr>
          <p:cNvSpPr txBox="1"/>
          <p:nvPr/>
        </p:nvSpPr>
        <p:spPr>
          <a:xfrm>
            <a:off x="6003054" y="6468907"/>
            <a:ext cx="4938147" cy="369332"/>
          </a:xfrm>
          <a:prstGeom prst="rect">
            <a:avLst/>
          </a:prstGeom>
          <a:noFill/>
        </p:spPr>
        <p:txBody>
          <a:bodyPr wrap="square" rtlCol="0">
            <a:spAutoFit/>
          </a:bodyPr>
          <a:lstStyle/>
          <a:p>
            <a:pPr algn="ctr"/>
            <a:r>
              <a:rPr lang="en-US" altLang="zh-CN" dirty="0"/>
              <a:t>Forwarding graph after receiving updates from S2</a:t>
            </a:r>
            <a:endParaRPr lang="zh-CN" altLang="en-US" dirty="0"/>
          </a:p>
        </p:txBody>
      </p:sp>
      <p:sp>
        <p:nvSpPr>
          <p:cNvPr id="92" name="文本框 91">
            <a:extLst>
              <a:ext uri="{FF2B5EF4-FFF2-40B4-BE49-F238E27FC236}">
                <a16:creationId xmlns:a16="http://schemas.microsoft.com/office/drawing/2014/main" id="{5E9F6D8E-CF81-4926-B648-F5784F8B0605}"/>
              </a:ext>
            </a:extLst>
          </p:cNvPr>
          <p:cNvSpPr txBox="1"/>
          <p:nvPr/>
        </p:nvSpPr>
        <p:spPr>
          <a:xfrm>
            <a:off x="8610600" y="4322501"/>
            <a:ext cx="3248800" cy="923330"/>
          </a:xfrm>
          <a:prstGeom prst="rect">
            <a:avLst/>
          </a:prstGeom>
          <a:noFill/>
        </p:spPr>
        <p:txBody>
          <a:bodyPr wrap="square" rtlCol="0">
            <a:spAutoFit/>
          </a:bodyPr>
          <a:lstStyle/>
          <a:p>
            <a:r>
              <a:rPr lang="en-US" altLang="zh-CN" b="1" dirty="0"/>
              <a:t>Receive updates from S2 first </a:t>
            </a:r>
            <a:r>
              <a:rPr lang="en-US" altLang="zh-CN" dirty="0"/>
              <a:t>due to the asynchrony of the update collection</a:t>
            </a:r>
            <a:endParaRPr lang="zh-CN" altLang="en-US" dirty="0"/>
          </a:p>
        </p:txBody>
      </p:sp>
      <p:grpSp>
        <p:nvGrpSpPr>
          <p:cNvPr id="113" name="组合 112">
            <a:extLst>
              <a:ext uri="{FF2B5EF4-FFF2-40B4-BE49-F238E27FC236}">
                <a16:creationId xmlns:a16="http://schemas.microsoft.com/office/drawing/2014/main" id="{C7211DE4-3BF2-4B21-95F5-A9990FD10BDF}"/>
              </a:ext>
            </a:extLst>
          </p:cNvPr>
          <p:cNvGrpSpPr/>
          <p:nvPr/>
        </p:nvGrpSpPr>
        <p:grpSpPr>
          <a:xfrm>
            <a:off x="6627427" y="5257866"/>
            <a:ext cx="3689401" cy="1032790"/>
            <a:chOff x="6475549" y="4343937"/>
            <a:chExt cx="3689401" cy="1032790"/>
          </a:xfrm>
        </p:grpSpPr>
        <p:sp>
          <p:nvSpPr>
            <p:cNvPr id="114" name="椭圆 113">
              <a:extLst>
                <a:ext uri="{FF2B5EF4-FFF2-40B4-BE49-F238E27FC236}">
                  <a16:creationId xmlns:a16="http://schemas.microsoft.com/office/drawing/2014/main" id="{E112C42A-144B-4DE2-AC98-236A6E37F3B9}"/>
                </a:ext>
              </a:extLst>
            </p:cNvPr>
            <p:cNvSpPr/>
            <p:nvPr/>
          </p:nvSpPr>
          <p:spPr>
            <a:xfrm>
              <a:off x="7087978" y="434393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S1</a:t>
              </a:r>
              <a:endParaRPr lang="zh-CN" altLang="en-US" dirty="0"/>
            </a:p>
          </p:txBody>
        </p:sp>
        <p:sp>
          <p:nvSpPr>
            <p:cNvPr id="115" name="椭圆 114">
              <a:extLst>
                <a:ext uri="{FF2B5EF4-FFF2-40B4-BE49-F238E27FC236}">
                  <a16:creationId xmlns:a16="http://schemas.microsoft.com/office/drawing/2014/main" id="{E6C8D86D-CB57-4D9D-8661-2E3C20C055B4}"/>
                </a:ext>
              </a:extLst>
            </p:cNvPr>
            <p:cNvSpPr/>
            <p:nvPr/>
          </p:nvSpPr>
          <p:spPr>
            <a:xfrm>
              <a:off x="8899513" y="434393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S3</a:t>
              </a:r>
              <a:endParaRPr lang="zh-CN" altLang="en-US" dirty="0"/>
            </a:p>
          </p:txBody>
        </p:sp>
        <p:sp>
          <p:nvSpPr>
            <p:cNvPr id="116" name="椭圆 115">
              <a:extLst>
                <a:ext uri="{FF2B5EF4-FFF2-40B4-BE49-F238E27FC236}">
                  <a16:creationId xmlns:a16="http://schemas.microsoft.com/office/drawing/2014/main" id="{B18B5AC0-826B-41AD-BB13-9B7A88EB2931}"/>
                </a:ext>
              </a:extLst>
            </p:cNvPr>
            <p:cNvSpPr/>
            <p:nvPr/>
          </p:nvSpPr>
          <p:spPr>
            <a:xfrm>
              <a:off x="7971400" y="496566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S2</a:t>
              </a:r>
              <a:endParaRPr lang="zh-CN" altLang="en-US" dirty="0"/>
            </a:p>
          </p:txBody>
        </p:sp>
        <p:cxnSp>
          <p:nvCxnSpPr>
            <p:cNvPr id="117" name="直接连接符 116">
              <a:extLst>
                <a:ext uri="{FF2B5EF4-FFF2-40B4-BE49-F238E27FC236}">
                  <a16:creationId xmlns:a16="http://schemas.microsoft.com/office/drawing/2014/main" id="{51717293-080C-4F72-9198-33A4AECE8B18}"/>
                </a:ext>
              </a:extLst>
            </p:cNvPr>
            <p:cNvCxnSpPr>
              <a:cxnSpLocks/>
              <a:stCxn id="115" idx="2"/>
              <a:endCxn id="116" idx="7"/>
            </p:cNvCxnSpPr>
            <p:nvPr/>
          </p:nvCxnSpPr>
          <p:spPr>
            <a:xfrm flipH="1">
              <a:off x="8322262" y="4549467"/>
              <a:ext cx="577251" cy="476398"/>
            </a:xfrm>
            <a:prstGeom prst="line">
              <a:avLst/>
            </a:prstGeom>
            <a:ln w="19050">
              <a:headEnd type="arrow"/>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137E220B-6096-4344-9639-F5E35C5FAE4A}"/>
                </a:ext>
              </a:extLst>
            </p:cNvPr>
            <p:cNvCxnSpPr>
              <a:cxnSpLocks/>
              <a:stCxn id="116" idx="6"/>
              <a:endCxn id="115" idx="3"/>
            </p:cNvCxnSpPr>
            <p:nvPr/>
          </p:nvCxnSpPr>
          <p:spPr>
            <a:xfrm flipV="1">
              <a:off x="8382460" y="4694799"/>
              <a:ext cx="577251" cy="476398"/>
            </a:xfrm>
            <a:prstGeom prst="line">
              <a:avLst/>
            </a:prstGeom>
            <a:ln w="19050">
              <a:headEnd type="arrow"/>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A3E9E119-74EB-475F-B531-EDB3BE5169AD}"/>
                </a:ext>
              </a:extLst>
            </p:cNvPr>
            <p:cNvCxnSpPr>
              <a:cxnSpLocks/>
              <a:stCxn id="115" idx="6"/>
            </p:cNvCxnSpPr>
            <p:nvPr/>
          </p:nvCxnSpPr>
          <p:spPr>
            <a:xfrm>
              <a:off x="9310573" y="4549467"/>
              <a:ext cx="363703" cy="0"/>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EF6CCCFC-21D0-44EB-B6DC-ADBDF12F3D6B}"/>
                </a:ext>
              </a:extLst>
            </p:cNvPr>
            <p:cNvCxnSpPr>
              <a:cxnSpLocks/>
              <a:endCxn id="114" idx="2"/>
            </p:cNvCxnSpPr>
            <p:nvPr/>
          </p:nvCxnSpPr>
          <p:spPr>
            <a:xfrm>
              <a:off x="6760272" y="4549467"/>
              <a:ext cx="327706" cy="0"/>
            </a:xfrm>
            <a:prstGeom prst="line">
              <a:avLst/>
            </a:prstGeom>
            <a:ln w="19050">
              <a:headEnd type="arrow"/>
            </a:ln>
          </p:spPr>
          <p:style>
            <a:lnRef idx="1">
              <a:schemeClr val="dk1"/>
            </a:lnRef>
            <a:fillRef idx="0">
              <a:schemeClr val="dk1"/>
            </a:fillRef>
            <a:effectRef idx="0">
              <a:schemeClr val="dk1"/>
            </a:effectRef>
            <a:fontRef idx="minor">
              <a:schemeClr val="tx1"/>
            </a:fontRef>
          </p:style>
        </p:cxnSp>
        <p:sp>
          <p:nvSpPr>
            <p:cNvPr id="121" name="文本框 120">
              <a:extLst>
                <a:ext uri="{FF2B5EF4-FFF2-40B4-BE49-F238E27FC236}">
                  <a16:creationId xmlns:a16="http://schemas.microsoft.com/office/drawing/2014/main" id="{C549216D-BAB1-4384-A7BD-03A415738080}"/>
                </a:ext>
              </a:extLst>
            </p:cNvPr>
            <p:cNvSpPr txBox="1"/>
            <p:nvPr/>
          </p:nvSpPr>
          <p:spPr>
            <a:xfrm>
              <a:off x="6475549" y="4360001"/>
              <a:ext cx="327706" cy="369332"/>
            </a:xfrm>
            <a:prstGeom prst="rect">
              <a:avLst/>
            </a:prstGeom>
            <a:noFill/>
          </p:spPr>
          <p:txBody>
            <a:bodyPr wrap="square" rtlCol="0">
              <a:spAutoFit/>
            </a:bodyPr>
            <a:lstStyle/>
            <a:p>
              <a:r>
                <a:rPr lang="en-US" altLang="zh-CN" dirty="0"/>
                <a:t>A</a:t>
              </a:r>
              <a:endParaRPr lang="zh-CN" altLang="en-US" dirty="0"/>
            </a:p>
          </p:txBody>
        </p:sp>
        <p:sp>
          <p:nvSpPr>
            <p:cNvPr id="122" name="文本框 121">
              <a:extLst>
                <a:ext uri="{FF2B5EF4-FFF2-40B4-BE49-F238E27FC236}">
                  <a16:creationId xmlns:a16="http://schemas.microsoft.com/office/drawing/2014/main" id="{371D7BB7-7FD9-4F76-BE00-A3AF51816D6D}"/>
                </a:ext>
              </a:extLst>
            </p:cNvPr>
            <p:cNvSpPr txBox="1"/>
            <p:nvPr/>
          </p:nvSpPr>
          <p:spPr>
            <a:xfrm>
              <a:off x="9613683" y="4379573"/>
              <a:ext cx="551267" cy="369332"/>
            </a:xfrm>
            <a:prstGeom prst="rect">
              <a:avLst/>
            </a:prstGeom>
            <a:noFill/>
          </p:spPr>
          <p:txBody>
            <a:bodyPr wrap="square" rtlCol="0">
              <a:spAutoFit/>
            </a:bodyPr>
            <a:lstStyle/>
            <a:p>
              <a:r>
                <a:rPr lang="en-US" altLang="zh-CN" dirty="0"/>
                <a:t>B</a:t>
              </a:r>
              <a:endParaRPr lang="zh-CN" altLang="en-US" dirty="0"/>
            </a:p>
          </p:txBody>
        </p:sp>
        <p:cxnSp>
          <p:nvCxnSpPr>
            <p:cNvPr id="123" name="直接连接符 122">
              <a:extLst>
                <a:ext uri="{FF2B5EF4-FFF2-40B4-BE49-F238E27FC236}">
                  <a16:creationId xmlns:a16="http://schemas.microsoft.com/office/drawing/2014/main" id="{4FBF7F61-38A6-4C2D-B6B0-6BB1AFA8EE0B}"/>
                </a:ext>
              </a:extLst>
            </p:cNvPr>
            <p:cNvCxnSpPr>
              <a:cxnSpLocks/>
              <a:stCxn id="114" idx="6"/>
              <a:endCxn id="115" idx="2"/>
            </p:cNvCxnSpPr>
            <p:nvPr/>
          </p:nvCxnSpPr>
          <p:spPr>
            <a:xfrm>
              <a:off x="7499038" y="4549467"/>
              <a:ext cx="1400475" cy="0"/>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grpSp>
      <p:grpSp>
        <p:nvGrpSpPr>
          <p:cNvPr id="126" name="组合 125">
            <a:extLst>
              <a:ext uri="{FF2B5EF4-FFF2-40B4-BE49-F238E27FC236}">
                <a16:creationId xmlns:a16="http://schemas.microsoft.com/office/drawing/2014/main" id="{81195B16-5824-41E1-BEB7-EBC63DAD8334}"/>
              </a:ext>
            </a:extLst>
          </p:cNvPr>
          <p:cNvGrpSpPr/>
          <p:nvPr/>
        </p:nvGrpSpPr>
        <p:grpSpPr>
          <a:xfrm>
            <a:off x="6639613" y="2871853"/>
            <a:ext cx="3789450" cy="949771"/>
            <a:chOff x="6813415" y="4372034"/>
            <a:chExt cx="3789450" cy="949771"/>
          </a:xfrm>
        </p:grpSpPr>
        <p:sp>
          <p:nvSpPr>
            <p:cNvPr id="127" name="椭圆 126">
              <a:extLst>
                <a:ext uri="{FF2B5EF4-FFF2-40B4-BE49-F238E27FC236}">
                  <a16:creationId xmlns:a16="http://schemas.microsoft.com/office/drawing/2014/main" id="{62677BF6-04A4-4723-A044-EA68D20F7DD2}"/>
                </a:ext>
              </a:extLst>
            </p:cNvPr>
            <p:cNvSpPr/>
            <p:nvPr/>
          </p:nvSpPr>
          <p:spPr>
            <a:xfrm>
              <a:off x="7453257" y="4379573"/>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S1</a:t>
              </a:r>
              <a:endParaRPr lang="zh-CN" altLang="en-US" dirty="0"/>
            </a:p>
          </p:txBody>
        </p:sp>
        <p:sp>
          <p:nvSpPr>
            <p:cNvPr id="128" name="椭圆 127">
              <a:extLst>
                <a:ext uri="{FF2B5EF4-FFF2-40B4-BE49-F238E27FC236}">
                  <a16:creationId xmlns:a16="http://schemas.microsoft.com/office/drawing/2014/main" id="{AA8AB563-DB83-46BA-954F-B3165C091A83}"/>
                </a:ext>
              </a:extLst>
            </p:cNvPr>
            <p:cNvSpPr/>
            <p:nvPr/>
          </p:nvSpPr>
          <p:spPr>
            <a:xfrm>
              <a:off x="9234715" y="4379573"/>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S3</a:t>
              </a:r>
              <a:endParaRPr lang="zh-CN" altLang="en-US" dirty="0"/>
            </a:p>
          </p:txBody>
        </p:sp>
        <p:sp>
          <p:nvSpPr>
            <p:cNvPr id="129" name="椭圆 128">
              <a:extLst>
                <a:ext uri="{FF2B5EF4-FFF2-40B4-BE49-F238E27FC236}">
                  <a16:creationId xmlns:a16="http://schemas.microsoft.com/office/drawing/2014/main" id="{87076706-ABED-451C-9658-81B06F8736C1}"/>
                </a:ext>
              </a:extLst>
            </p:cNvPr>
            <p:cNvSpPr/>
            <p:nvPr/>
          </p:nvSpPr>
          <p:spPr>
            <a:xfrm>
              <a:off x="8311197" y="4910745"/>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S2</a:t>
              </a:r>
              <a:endParaRPr lang="zh-CN" altLang="en-US" dirty="0"/>
            </a:p>
          </p:txBody>
        </p:sp>
        <p:cxnSp>
          <p:nvCxnSpPr>
            <p:cNvPr id="130" name="直接连接符 129">
              <a:extLst>
                <a:ext uri="{FF2B5EF4-FFF2-40B4-BE49-F238E27FC236}">
                  <a16:creationId xmlns:a16="http://schemas.microsoft.com/office/drawing/2014/main" id="{47288839-C5DB-43B6-B11F-5E5236B5324A}"/>
                </a:ext>
              </a:extLst>
            </p:cNvPr>
            <p:cNvCxnSpPr>
              <a:cxnSpLocks/>
              <a:stCxn id="127" idx="5"/>
              <a:endCxn id="129" idx="2"/>
            </p:cNvCxnSpPr>
            <p:nvPr/>
          </p:nvCxnSpPr>
          <p:spPr>
            <a:xfrm>
              <a:off x="7804119" y="4730435"/>
              <a:ext cx="507078" cy="385840"/>
            </a:xfrm>
            <a:prstGeom prst="line">
              <a:avLst/>
            </a:prstGeom>
            <a:ln w="15875"/>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0F723542-EC79-4824-9CE2-57AF06475DF9}"/>
                </a:ext>
              </a:extLst>
            </p:cNvPr>
            <p:cNvCxnSpPr>
              <a:cxnSpLocks/>
              <a:stCxn id="129" idx="6"/>
              <a:endCxn id="128" idx="3"/>
            </p:cNvCxnSpPr>
            <p:nvPr/>
          </p:nvCxnSpPr>
          <p:spPr>
            <a:xfrm flipV="1">
              <a:off x="8722257" y="4730435"/>
              <a:ext cx="572656" cy="385840"/>
            </a:xfrm>
            <a:prstGeom prst="line">
              <a:avLst/>
            </a:prstGeom>
            <a:ln w="15875"/>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A7C3A919-BE2D-454F-B819-E6B3BE79FBA5}"/>
                </a:ext>
              </a:extLst>
            </p:cNvPr>
            <p:cNvCxnSpPr>
              <a:cxnSpLocks/>
              <a:stCxn id="128" idx="6"/>
            </p:cNvCxnSpPr>
            <p:nvPr/>
          </p:nvCxnSpPr>
          <p:spPr>
            <a:xfrm>
              <a:off x="9645775" y="4585103"/>
              <a:ext cx="363703"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5C21D9FD-4726-4153-AEC6-5E4DAB75F2A1}"/>
                </a:ext>
              </a:extLst>
            </p:cNvPr>
            <p:cNvCxnSpPr>
              <a:cxnSpLocks/>
              <a:endCxn id="127" idx="2"/>
            </p:cNvCxnSpPr>
            <p:nvPr/>
          </p:nvCxnSpPr>
          <p:spPr>
            <a:xfrm>
              <a:off x="7125551" y="4585103"/>
              <a:ext cx="327706" cy="0"/>
            </a:xfrm>
            <a:prstGeom prst="line">
              <a:avLst/>
            </a:prstGeom>
            <a:ln w="15875"/>
          </p:spPr>
          <p:style>
            <a:lnRef idx="1">
              <a:schemeClr val="dk1"/>
            </a:lnRef>
            <a:fillRef idx="0">
              <a:schemeClr val="dk1"/>
            </a:fillRef>
            <a:effectRef idx="0">
              <a:schemeClr val="dk1"/>
            </a:effectRef>
            <a:fontRef idx="minor">
              <a:schemeClr val="tx1"/>
            </a:fontRef>
          </p:style>
        </p:cxnSp>
        <p:sp>
          <p:nvSpPr>
            <p:cNvPr id="134" name="文本框 133">
              <a:extLst>
                <a:ext uri="{FF2B5EF4-FFF2-40B4-BE49-F238E27FC236}">
                  <a16:creationId xmlns:a16="http://schemas.microsoft.com/office/drawing/2014/main" id="{8B0292DC-35AE-4903-B09C-0466D2BC805D}"/>
                </a:ext>
              </a:extLst>
            </p:cNvPr>
            <p:cNvSpPr txBox="1"/>
            <p:nvPr/>
          </p:nvSpPr>
          <p:spPr>
            <a:xfrm>
              <a:off x="6813415" y="4372034"/>
              <a:ext cx="327706" cy="369332"/>
            </a:xfrm>
            <a:prstGeom prst="rect">
              <a:avLst/>
            </a:prstGeom>
            <a:noFill/>
          </p:spPr>
          <p:txBody>
            <a:bodyPr wrap="square" rtlCol="0">
              <a:spAutoFit/>
            </a:bodyPr>
            <a:lstStyle/>
            <a:p>
              <a:r>
                <a:rPr lang="en-US" altLang="zh-CN" dirty="0"/>
                <a:t>A</a:t>
              </a:r>
              <a:endParaRPr lang="zh-CN" altLang="en-US" dirty="0"/>
            </a:p>
          </p:txBody>
        </p:sp>
        <p:sp>
          <p:nvSpPr>
            <p:cNvPr id="135" name="文本框 134">
              <a:extLst>
                <a:ext uri="{FF2B5EF4-FFF2-40B4-BE49-F238E27FC236}">
                  <a16:creationId xmlns:a16="http://schemas.microsoft.com/office/drawing/2014/main" id="{D8022C51-8E58-4436-8034-F289BCEC6A3D}"/>
                </a:ext>
              </a:extLst>
            </p:cNvPr>
            <p:cNvSpPr txBox="1"/>
            <p:nvPr/>
          </p:nvSpPr>
          <p:spPr>
            <a:xfrm>
              <a:off x="10051598" y="4385665"/>
              <a:ext cx="551267" cy="369332"/>
            </a:xfrm>
            <a:prstGeom prst="rect">
              <a:avLst/>
            </a:prstGeom>
            <a:noFill/>
          </p:spPr>
          <p:txBody>
            <a:bodyPr wrap="square" rtlCol="0">
              <a:spAutoFit/>
            </a:bodyPr>
            <a:lstStyle/>
            <a:p>
              <a:r>
                <a:rPr lang="en-US" altLang="zh-CN" dirty="0"/>
                <a:t>B</a:t>
              </a:r>
              <a:endParaRPr lang="zh-CN" altLang="en-US" dirty="0"/>
            </a:p>
          </p:txBody>
        </p:sp>
        <p:cxnSp>
          <p:nvCxnSpPr>
            <p:cNvPr id="136" name="直接连接符 135">
              <a:extLst>
                <a:ext uri="{FF2B5EF4-FFF2-40B4-BE49-F238E27FC236}">
                  <a16:creationId xmlns:a16="http://schemas.microsoft.com/office/drawing/2014/main" id="{BC30869E-E70B-4756-8B6D-8FB5C9F707C3}"/>
                </a:ext>
              </a:extLst>
            </p:cNvPr>
            <p:cNvCxnSpPr>
              <a:cxnSpLocks/>
              <a:stCxn id="127" idx="6"/>
              <a:endCxn id="128" idx="2"/>
            </p:cNvCxnSpPr>
            <p:nvPr/>
          </p:nvCxnSpPr>
          <p:spPr>
            <a:xfrm>
              <a:off x="7864317" y="4585103"/>
              <a:ext cx="1370398" cy="0"/>
            </a:xfrm>
            <a:prstGeom prst="line">
              <a:avLst/>
            </a:prstGeom>
            <a:ln w="15875"/>
          </p:spPr>
          <p:style>
            <a:lnRef idx="1">
              <a:schemeClr val="dk1"/>
            </a:lnRef>
            <a:fillRef idx="0">
              <a:schemeClr val="dk1"/>
            </a:fillRef>
            <a:effectRef idx="0">
              <a:schemeClr val="dk1"/>
            </a:effectRef>
            <a:fontRef idx="minor">
              <a:schemeClr val="tx1"/>
            </a:fontRef>
          </p:style>
        </p:cxnSp>
      </p:grpSp>
      <p:sp>
        <p:nvSpPr>
          <p:cNvPr id="137" name="文本框 136">
            <a:extLst>
              <a:ext uri="{FF2B5EF4-FFF2-40B4-BE49-F238E27FC236}">
                <a16:creationId xmlns:a16="http://schemas.microsoft.com/office/drawing/2014/main" id="{CEB20390-2368-4031-A96B-A7C14FEB1FC1}"/>
              </a:ext>
            </a:extLst>
          </p:cNvPr>
          <p:cNvSpPr txBox="1"/>
          <p:nvPr/>
        </p:nvSpPr>
        <p:spPr>
          <a:xfrm>
            <a:off x="354094" y="6449961"/>
            <a:ext cx="4938147" cy="369332"/>
          </a:xfrm>
          <a:prstGeom prst="rect">
            <a:avLst/>
          </a:prstGeom>
          <a:noFill/>
        </p:spPr>
        <p:txBody>
          <a:bodyPr wrap="square" rtlCol="0">
            <a:spAutoFit/>
          </a:bodyPr>
          <a:lstStyle/>
          <a:p>
            <a:pPr algn="ctr"/>
            <a:r>
              <a:rPr lang="en-US" altLang="zh-CN" dirty="0"/>
              <a:t>Forwarding graph for header space 10.0.0.0/8</a:t>
            </a:r>
            <a:endParaRPr lang="zh-CN" altLang="en-US" dirty="0"/>
          </a:p>
        </p:txBody>
      </p:sp>
      <p:sp>
        <p:nvSpPr>
          <p:cNvPr id="139" name="箭头: 下 138">
            <a:extLst>
              <a:ext uri="{FF2B5EF4-FFF2-40B4-BE49-F238E27FC236}">
                <a16:creationId xmlns:a16="http://schemas.microsoft.com/office/drawing/2014/main" id="{C8632B88-9CC9-45E4-9D37-39EF53450AF4}"/>
              </a:ext>
            </a:extLst>
          </p:cNvPr>
          <p:cNvSpPr/>
          <p:nvPr/>
        </p:nvSpPr>
        <p:spPr>
          <a:xfrm>
            <a:off x="8227304" y="4644001"/>
            <a:ext cx="336745" cy="467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箭头: 下 139">
            <a:extLst>
              <a:ext uri="{FF2B5EF4-FFF2-40B4-BE49-F238E27FC236}">
                <a16:creationId xmlns:a16="http://schemas.microsoft.com/office/drawing/2014/main" id="{AA506007-C546-41EC-BF8B-159AC8C70114}"/>
              </a:ext>
            </a:extLst>
          </p:cNvPr>
          <p:cNvSpPr/>
          <p:nvPr/>
        </p:nvSpPr>
        <p:spPr>
          <a:xfrm>
            <a:off x="2389658" y="4655015"/>
            <a:ext cx="336745" cy="467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a:extLst>
              <a:ext uri="{FF2B5EF4-FFF2-40B4-BE49-F238E27FC236}">
                <a16:creationId xmlns:a16="http://schemas.microsoft.com/office/drawing/2014/main" id="{E9C19798-DDA8-4798-B83C-AAB4615A629B}"/>
              </a:ext>
            </a:extLst>
          </p:cNvPr>
          <p:cNvSpPr txBox="1"/>
          <p:nvPr/>
        </p:nvSpPr>
        <p:spPr>
          <a:xfrm>
            <a:off x="6148947" y="3548680"/>
            <a:ext cx="1188612" cy="369332"/>
          </a:xfrm>
          <a:prstGeom prst="rect">
            <a:avLst/>
          </a:prstGeom>
          <a:noFill/>
        </p:spPr>
        <p:txBody>
          <a:bodyPr wrap="square" rtlCol="0">
            <a:spAutoFit/>
          </a:bodyPr>
          <a:lstStyle/>
          <a:p>
            <a:r>
              <a:rPr lang="en-US" altLang="zh-CN" dirty="0"/>
              <a:t>Link down</a:t>
            </a:r>
            <a:endParaRPr lang="zh-CN" altLang="en-US" dirty="0"/>
          </a:p>
        </p:txBody>
      </p:sp>
      <p:cxnSp>
        <p:nvCxnSpPr>
          <p:cNvPr id="142" name="直接连接符 141">
            <a:extLst>
              <a:ext uri="{FF2B5EF4-FFF2-40B4-BE49-F238E27FC236}">
                <a16:creationId xmlns:a16="http://schemas.microsoft.com/office/drawing/2014/main" id="{A3C77E44-750F-4EEF-BC2F-CB4761603871}"/>
              </a:ext>
            </a:extLst>
          </p:cNvPr>
          <p:cNvCxnSpPr>
            <a:cxnSpLocks/>
            <a:stCxn id="68" idx="3"/>
          </p:cNvCxnSpPr>
          <p:nvPr/>
        </p:nvCxnSpPr>
        <p:spPr>
          <a:xfrm flipH="1">
            <a:off x="7239856" y="3531691"/>
            <a:ext cx="495288" cy="241387"/>
          </a:xfrm>
          <a:prstGeom prst="line">
            <a:avLst/>
          </a:prstGeom>
          <a:ln w="19050">
            <a:prstDash val="sysDash"/>
            <a:headEnd type="arrow"/>
          </a:ln>
        </p:spPr>
        <p:style>
          <a:lnRef idx="1">
            <a:schemeClr val="dk1"/>
          </a:lnRef>
          <a:fillRef idx="0">
            <a:schemeClr val="dk1"/>
          </a:fillRef>
          <a:effectRef idx="0">
            <a:schemeClr val="dk1"/>
          </a:effectRef>
          <a:fontRef idx="minor">
            <a:schemeClr val="tx1"/>
          </a:fontRef>
        </p:style>
      </p:cxnSp>
      <p:sp>
        <p:nvSpPr>
          <p:cNvPr id="145" name="文本框 144">
            <a:extLst>
              <a:ext uri="{FF2B5EF4-FFF2-40B4-BE49-F238E27FC236}">
                <a16:creationId xmlns:a16="http://schemas.microsoft.com/office/drawing/2014/main" id="{7ECCA7CD-2014-4204-A234-C4A1EE2567BE}"/>
              </a:ext>
            </a:extLst>
          </p:cNvPr>
          <p:cNvSpPr txBox="1"/>
          <p:nvPr/>
        </p:nvSpPr>
        <p:spPr>
          <a:xfrm>
            <a:off x="9855569" y="3617283"/>
            <a:ext cx="1188612" cy="369332"/>
          </a:xfrm>
          <a:prstGeom prst="rect">
            <a:avLst/>
          </a:prstGeom>
          <a:noFill/>
        </p:spPr>
        <p:txBody>
          <a:bodyPr wrap="square" rtlCol="0">
            <a:spAutoFit/>
          </a:bodyPr>
          <a:lstStyle/>
          <a:p>
            <a:r>
              <a:rPr lang="en-US" altLang="zh-CN" b="1" dirty="0">
                <a:solidFill>
                  <a:srgbClr val="00B050"/>
                </a:solidFill>
              </a:rPr>
              <a:t>No loop</a:t>
            </a:r>
            <a:endParaRPr lang="zh-CN" altLang="en-US" b="1" dirty="0">
              <a:solidFill>
                <a:srgbClr val="00B050"/>
              </a:solidFill>
            </a:endParaRPr>
          </a:p>
        </p:txBody>
      </p:sp>
    </p:spTree>
    <p:extLst>
      <p:ext uri="{BB962C8B-B14F-4D97-AF65-F5344CB8AC3E}">
        <p14:creationId xmlns:p14="http://schemas.microsoft.com/office/powerpoint/2010/main" val="247614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65" grpId="0" animBg="1"/>
      <p:bldP spid="66" grpId="0" animBg="1"/>
      <p:bldP spid="67" grpId="0" animBg="1"/>
      <p:bldP spid="68" grpId="0" animBg="1"/>
      <p:bldP spid="82" grpId="0"/>
      <p:bldP spid="90" grpId="0"/>
      <p:bldP spid="91" grpId="0"/>
      <p:bldP spid="92" grpId="0"/>
      <p:bldP spid="137" grpId="0"/>
      <p:bldP spid="139" grpId="0" animBg="1"/>
      <p:bldP spid="140" grpId="0" animBg="1"/>
      <p:bldP spid="141" grpId="0"/>
      <p:bldP spid="1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B4052-B88B-4154-95DA-B5133ABE2103}"/>
              </a:ext>
            </a:extLst>
          </p:cNvPr>
          <p:cNvSpPr>
            <a:spLocks noGrp="1"/>
          </p:cNvSpPr>
          <p:nvPr>
            <p:ph type="title"/>
          </p:nvPr>
        </p:nvSpPr>
        <p:spPr/>
        <p:txBody>
          <a:bodyPr>
            <a:normAutofit/>
          </a:bodyPr>
          <a:lstStyle/>
          <a:p>
            <a:r>
              <a:rPr lang="en-US" altLang="zh-CN" sz="4000" dirty="0"/>
              <a:t>Challenges of Verifying with Incomplete Data Plane State</a:t>
            </a:r>
            <a:endParaRPr lang="zh-CN" altLang="en-US" sz="4000" dirty="0"/>
          </a:p>
        </p:txBody>
      </p:sp>
      <p:sp>
        <p:nvSpPr>
          <p:cNvPr id="3" name="内容占位符 2">
            <a:extLst>
              <a:ext uri="{FF2B5EF4-FFF2-40B4-BE49-F238E27FC236}">
                <a16:creationId xmlns:a16="http://schemas.microsoft.com/office/drawing/2014/main" id="{78AC0DC7-199E-4DB3-B3EB-A11E1843F204}"/>
              </a:ext>
            </a:extLst>
          </p:cNvPr>
          <p:cNvSpPr>
            <a:spLocks noGrp="1"/>
          </p:cNvSpPr>
          <p:nvPr>
            <p:ph idx="1"/>
          </p:nvPr>
        </p:nvSpPr>
        <p:spPr>
          <a:xfrm>
            <a:off x="728030" y="1627323"/>
            <a:ext cx="10515600" cy="4351338"/>
          </a:xfrm>
        </p:spPr>
        <p:txBody>
          <a:bodyPr/>
          <a:lstStyle/>
          <a:p>
            <a:r>
              <a:rPr lang="en-US" altLang="zh-CN" dirty="0">
                <a:solidFill>
                  <a:srgbClr val="C00000"/>
                </a:solidFill>
              </a:rPr>
              <a:t>The verification results may come from an inconsistent data plane state</a:t>
            </a:r>
            <a:endParaRPr lang="zh-CN" altLang="en-US" dirty="0">
              <a:solidFill>
                <a:srgbClr val="C00000"/>
              </a:solidFill>
            </a:endParaRPr>
          </a:p>
        </p:txBody>
      </p:sp>
      <p:sp>
        <p:nvSpPr>
          <p:cNvPr id="4" name="灯片编号占位符 3">
            <a:extLst>
              <a:ext uri="{FF2B5EF4-FFF2-40B4-BE49-F238E27FC236}">
                <a16:creationId xmlns:a16="http://schemas.microsoft.com/office/drawing/2014/main" id="{C6E3AF35-A8F4-4E30-8C66-B0FACF6AC00B}"/>
              </a:ext>
            </a:extLst>
          </p:cNvPr>
          <p:cNvSpPr>
            <a:spLocks noGrp="1"/>
          </p:cNvSpPr>
          <p:nvPr>
            <p:ph type="sldNum" sz="quarter" idx="12"/>
          </p:nvPr>
        </p:nvSpPr>
        <p:spPr/>
        <p:txBody>
          <a:bodyPr/>
          <a:lstStyle/>
          <a:p>
            <a:fld id="{682C5C09-ACD5-471C-9344-471F3ED29706}" type="slidenum">
              <a:rPr lang="zh-CN" altLang="en-US" smtClean="0"/>
              <a:t>11</a:t>
            </a:fld>
            <a:endParaRPr lang="zh-CN" altLang="en-US"/>
          </a:p>
        </p:txBody>
      </p:sp>
      <p:sp>
        <p:nvSpPr>
          <p:cNvPr id="49" name="文本框 48">
            <a:extLst>
              <a:ext uri="{FF2B5EF4-FFF2-40B4-BE49-F238E27FC236}">
                <a16:creationId xmlns:a16="http://schemas.microsoft.com/office/drawing/2014/main" id="{3DE0A7E7-62E7-4583-85E2-ECDB96999A06}"/>
              </a:ext>
            </a:extLst>
          </p:cNvPr>
          <p:cNvSpPr txBox="1"/>
          <p:nvPr/>
        </p:nvSpPr>
        <p:spPr>
          <a:xfrm>
            <a:off x="187302" y="2799246"/>
            <a:ext cx="1560234"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t>10.0.0.0/8 -&gt; A</a:t>
            </a:r>
            <a:endParaRPr lang="zh-CN" altLang="en-US" sz="1600" b="1" dirty="0"/>
          </a:p>
        </p:txBody>
      </p:sp>
      <p:sp>
        <p:nvSpPr>
          <p:cNvPr id="50" name="文本框 49">
            <a:extLst>
              <a:ext uri="{FF2B5EF4-FFF2-40B4-BE49-F238E27FC236}">
                <a16:creationId xmlns:a16="http://schemas.microsoft.com/office/drawing/2014/main" id="{38E3B0E5-0246-4B4B-BD8F-A5CFAEBD31B9}"/>
              </a:ext>
            </a:extLst>
          </p:cNvPr>
          <p:cNvSpPr txBox="1"/>
          <p:nvPr/>
        </p:nvSpPr>
        <p:spPr>
          <a:xfrm>
            <a:off x="1756755" y="2389438"/>
            <a:ext cx="1560234"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t>10.0.0.0/8 -&gt; S1</a:t>
            </a:r>
            <a:endParaRPr lang="zh-CN" altLang="en-US" sz="1600" b="1" dirty="0"/>
          </a:p>
        </p:txBody>
      </p:sp>
      <p:sp>
        <p:nvSpPr>
          <p:cNvPr id="51" name="文本框 50">
            <a:extLst>
              <a:ext uri="{FF2B5EF4-FFF2-40B4-BE49-F238E27FC236}">
                <a16:creationId xmlns:a16="http://schemas.microsoft.com/office/drawing/2014/main" id="{E0001AFC-8754-48D4-9020-E5F9A60045F0}"/>
              </a:ext>
            </a:extLst>
          </p:cNvPr>
          <p:cNvSpPr txBox="1"/>
          <p:nvPr/>
        </p:nvSpPr>
        <p:spPr>
          <a:xfrm>
            <a:off x="1746566" y="4177529"/>
            <a:ext cx="1560234"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t>10.0.0.0/8 -&gt; S1</a:t>
            </a:r>
            <a:endParaRPr lang="zh-CN" altLang="en-US" sz="1600" b="1" dirty="0"/>
          </a:p>
        </p:txBody>
      </p:sp>
      <p:sp>
        <p:nvSpPr>
          <p:cNvPr id="65" name="文本框 64">
            <a:extLst>
              <a:ext uri="{FF2B5EF4-FFF2-40B4-BE49-F238E27FC236}">
                <a16:creationId xmlns:a16="http://schemas.microsoft.com/office/drawing/2014/main" id="{2FFCEA70-48CF-4B4C-BC96-A42F489900CA}"/>
              </a:ext>
            </a:extLst>
          </p:cNvPr>
          <p:cNvSpPr txBox="1"/>
          <p:nvPr/>
        </p:nvSpPr>
        <p:spPr>
          <a:xfrm>
            <a:off x="6258363" y="2806994"/>
            <a:ext cx="1560234"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t>10.0.0.0/8 -&gt; A</a:t>
            </a:r>
            <a:endParaRPr lang="zh-CN" altLang="en-US" sz="1600" b="1" dirty="0"/>
          </a:p>
        </p:txBody>
      </p:sp>
      <p:sp>
        <p:nvSpPr>
          <p:cNvPr id="66" name="文本框 65">
            <a:extLst>
              <a:ext uri="{FF2B5EF4-FFF2-40B4-BE49-F238E27FC236}">
                <a16:creationId xmlns:a16="http://schemas.microsoft.com/office/drawing/2014/main" id="{18A9A001-B9E1-4CB7-A0E9-A924400C56A2}"/>
              </a:ext>
            </a:extLst>
          </p:cNvPr>
          <p:cNvSpPr txBox="1"/>
          <p:nvPr/>
        </p:nvSpPr>
        <p:spPr>
          <a:xfrm>
            <a:off x="9009534" y="2791279"/>
            <a:ext cx="1560234" cy="3385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600" b="1" dirty="0"/>
              <a:t>10.0.0.0/8 -&gt; S2</a:t>
            </a:r>
            <a:endParaRPr lang="zh-CN" altLang="en-US" sz="1600" b="1" dirty="0"/>
          </a:p>
        </p:txBody>
      </p:sp>
      <p:sp>
        <p:nvSpPr>
          <p:cNvPr id="67" name="文本框 66">
            <a:extLst>
              <a:ext uri="{FF2B5EF4-FFF2-40B4-BE49-F238E27FC236}">
                <a16:creationId xmlns:a16="http://schemas.microsoft.com/office/drawing/2014/main" id="{1ABEE866-1572-4814-AFC7-4E9B83FA7EF7}"/>
              </a:ext>
            </a:extLst>
          </p:cNvPr>
          <p:cNvSpPr txBox="1"/>
          <p:nvPr/>
        </p:nvSpPr>
        <p:spPr>
          <a:xfrm>
            <a:off x="7571036" y="4038346"/>
            <a:ext cx="1560234" cy="3385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600" b="1" dirty="0"/>
              <a:t>10.0.0.0/8 -&gt; S4</a:t>
            </a:r>
            <a:endParaRPr lang="zh-CN" altLang="en-US" sz="1600" b="1" dirty="0"/>
          </a:p>
        </p:txBody>
      </p:sp>
      <p:sp>
        <p:nvSpPr>
          <p:cNvPr id="68" name="乘号 67">
            <a:extLst>
              <a:ext uri="{FF2B5EF4-FFF2-40B4-BE49-F238E27FC236}">
                <a16:creationId xmlns:a16="http://schemas.microsoft.com/office/drawing/2014/main" id="{83CBB091-2E71-4D6F-ADE3-0768A48DBD6B}"/>
              </a:ext>
            </a:extLst>
          </p:cNvPr>
          <p:cNvSpPr/>
          <p:nvPr/>
        </p:nvSpPr>
        <p:spPr>
          <a:xfrm>
            <a:off x="7721707" y="3527134"/>
            <a:ext cx="352064" cy="340285"/>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39847026-984C-4C7D-B894-5297426F904B}"/>
              </a:ext>
            </a:extLst>
          </p:cNvPr>
          <p:cNvSpPr txBox="1"/>
          <p:nvPr/>
        </p:nvSpPr>
        <p:spPr>
          <a:xfrm>
            <a:off x="9054913" y="6119979"/>
            <a:ext cx="900980" cy="369330"/>
          </a:xfrm>
          <a:prstGeom prst="rect">
            <a:avLst/>
          </a:prstGeom>
          <a:noFill/>
        </p:spPr>
        <p:txBody>
          <a:bodyPr wrap="square" rtlCol="0">
            <a:spAutoFit/>
          </a:bodyPr>
          <a:lstStyle/>
          <a:p>
            <a:r>
              <a:rPr lang="en-US" altLang="zh-CN" b="1" dirty="0">
                <a:solidFill>
                  <a:srgbClr val="C00000"/>
                </a:solidFill>
              </a:rPr>
              <a:t>Loop</a:t>
            </a:r>
            <a:endParaRPr lang="zh-CN" altLang="en-US" b="1" dirty="0">
              <a:solidFill>
                <a:srgbClr val="C00000"/>
              </a:solidFill>
            </a:endParaRPr>
          </a:p>
        </p:txBody>
      </p:sp>
      <p:sp>
        <p:nvSpPr>
          <p:cNvPr id="91" name="文本框 90">
            <a:extLst>
              <a:ext uri="{FF2B5EF4-FFF2-40B4-BE49-F238E27FC236}">
                <a16:creationId xmlns:a16="http://schemas.microsoft.com/office/drawing/2014/main" id="{14D234FB-F361-448B-B48D-D8A0AADA4471}"/>
              </a:ext>
            </a:extLst>
          </p:cNvPr>
          <p:cNvSpPr txBox="1"/>
          <p:nvPr/>
        </p:nvSpPr>
        <p:spPr>
          <a:xfrm>
            <a:off x="6003054" y="6468907"/>
            <a:ext cx="4938147" cy="369332"/>
          </a:xfrm>
          <a:prstGeom prst="rect">
            <a:avLst/>
          </a:prstGeom>
          <a:noFill/>
        </p:spPr>
        <p:txBody>
          <a:bodyPr wrap="square" rtlCol="0">
            <a:spAutoFit/>
          </a:bodyPr>
          <a:lstStyle/>
          <a:p>
            <a:pPr algn="ctr"/>
            <a:r>
              <a:rPr lang="en-US" altLang="zh-CN" dirty="0"/>
              <a:t>Forwarding graph for header space 10.0.0.0/8</a:t>
            </a:r>
            <a:endParaRPr lang="zh-CN" altLang="en-US" dirty="0"/>
          </a:p>
        </p:txBody>
      </p:sp>
      <p:sp>
        <p:nvSpPr>
          <p:cNvPr id="137" name="文本框 136">
            <a:extLst>
              <a:ext uri="{FF2B5EF4-FFF2-40B4-BE49-F238E27FC236}">
                <a16:creationId xmlns:a16="http://schemas.microsoft.com/office/drawing/2014/main" id="{CEB20390-2368-4031-A96B-A7C14FEB1FC1}"/>
              </a:ext>
            </a:extLst>
          </p:cNvPr>
          <p:cNvSpPr txBox="1"/>
          <p:nvPr/>
        </p:nvSpPr>
        <p:spPr>
          <a:xfrm>
            <a:off x="354094" y="6449961"/>
            <a:ext cx="4938147" cy="369332"/>
          </a:xfrm>
          <a:prstGeom prst="rect">
            <a:avLst/>
          </a:prstGeom>
          <a:noFill/>
        </p:spPr>
        <p:txBody>
          <a:bodyPr wrap="square" rtlCol="0">
            <a:spAutoFit/>
          </a:bodyPr>
          <a:lstStyle/>
          <a:p>
            <a:pPr algn="ctr"/>
            <a:r>
              <a:rPr lang="en-US" altLang="zh-CN" dirty="0"/>
              <a:t>Forwarding graph for header space 10.0.0.0/8</a:t>
            </a:r>
            <a:endParaRPr lang="zh-CN" altLang="en-US" dirty="0"/>
          </a:p>
        </p:txBody>
      </p:sp>
      <p:sp>
        <p:nvSpPr>
          <p:cNvPr id="139" name="箭头: 下 138">
            <a:extLst>
              <a:ext uri="{FF2B5EF4-FFF2-40B4-BE49-F238E27FC236}">
                <a16:creationId xmlns:a16="http://schemas.microsoft.com/office/drawing/2014/main" id="{C8632B88-9CC9-45E4-9D37-39EF53450AF4}"/>
              </a:ext>
            </a:extLst>
          </p:cNvPr>
          <p:cNvSpPr/>
          <p:nvPr/>
        </p:nvSpPr>
        <p:spPr>
          <a:xfrm>
            <a:off x="8227304" y="4644001"/>
            <a:ext cx="336745" cy="467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箭头: 下 139">
            <a:extLst>
              <a:ext uri="{FF2B5EF4-FFF2-40B4-BE49-F238E27FC236}">
                <a16:creationId xmlns:a16="http://schemas.microsoft.com/office/drawing/2014/main" id="{AA506007-C546-41EC-BF8B-159AC8C70114}"/>
              </a:ext>
            </a:extLst>
          </p:cNvPr>
          <p:cNvSpPr/>
          <p:nvPr/>
        </p:nvSpPr>
        <p:spPr>
          <a:xfrm>
            <a:off x="2389658" y="4655015"/>
            <a:ext cx="336745" cy="467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DDFF679B-DDC0-4FFC-AAB6-541BB41FC1C1}"/>
              </a:ext>
            </a:extLst>
          </p:cNvPr>
          <p:cNvGrpSpPr/>
          <p:nvPr/>
        </p:nvGrpSpPr>
        <p:grpSpPr>
          <a:xfrm>
            <a:off x="825302" y="2799749"/>
            <a:ext cx="3789450" cy="1285086"/>
            <a:chOff x="825302" y="2799749"/>
            <a:chExt cx="3789450" cy="1285086"/>
          </a:xfrm>
        </p:grpSpPr>
        <p:grpSp>
          <p:nvGrpSpPr>
            <p:cNvPr id="21" name="组合 20">
              <a:extLst>
                <a:ext uri="{FF2B5EF4-FFF2-40B4-BE49-F238E27FC236}">
                  <a16:creationId xmlns:a16="http://schemas.microsoft.com/office/drawing/2014/main" id="{89E3FDF6-30B2-4628-898F-A15919A2D0DB}"/>
                </a:ext>
              </a:extLst>
            </p:cNvPr>
            <p:cNvGrpSpPr/>
            <p:nvPr/>
          </p:nvGrpSpPr>
          <p:grpSpPr>
            <a:xfrm>
              <a:off x="825302" y="3226504"/>
              <a:ext cx="3789450" cy="858331"/>
              <a:chOff x="6813415" y="4372034"/>
              <a:chExt cx="3789450" cy="858331"/>
            </a:xfrm>
          </p:grpSpPr>
          <p:sp>
            <p:nvSpPr>
              <p:cNvPr id="22" name="椭圆 21">
                <a:extLst>
                  <a:ext uri="{FF2B5EF4-FFF2-40B4-BE49-F238E27FC236}">
                    <a16:creationId xmlns:a16="http://schemas.microsoft.com/office/drawing/2014/main" id="{01185078-A51C-4C2B-B112-93978E5943D6}"/>
                  </a:ext>
                </a:extLst>
              </p:cNvPr>
              <p:cNvSpPr/>
              <p:nvPr/>
            </p:nvSpPr>
            <p:spPr>
              <a:xfrm>
                <a:off x="7453257" y="4379573"/>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S1</a:t>
                </a:r>
                <a:endParaRPr lang="zh-CN" altLang="en-US" dirty="0"/>
              </a:p>
            </p:txBody>
          </p:sp>
          <p:sp>
            <p:nvSpPr>
              <p:cNvPr id="23" name="椭圆 22">
                <a:extLst>
                  <a:ext uri="{FF2B5EF4-FFF2-40B4-BE49-F238E27FC236}">
                    <a16:creationId xmlns:a16="http://schemas.microsoft.com/office/drawing/2014/main" id="{5A691E64-C03A-4835-844C-5E1C06692D56}"/>
                  </a:ext>
                </a:extLst>
              </p:cNvPr>
              <p:cNvSpPr/>
              <p:nvPr/>
            </p:nvSpPr>
            <p:spPr>
              <a:xfrm>
                <a:off x="9234715" y="4379573"/>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S4</a:t>
                </a:r>
                <a:endParaRPr lang="zh-CN" altLang="en-US" dirty="0"/>
              </a:p>
            </p:txBody>
          </p:sp>
          <p:sp>
            <p:nvSpPr>
              <p:cNvPr id="24" name="椭圆 23">
                <a:extLst>
                  <a:ext uri="{FF2B5EF4-FFF2-40B4-BE49-F238E27FC236}">
                    <a16:creationId xmlns:a16="http://schemas.microsoft.com/office/drawing/2014/main" id="{699F9487-5D66-41D9-8607-5E359A0E9238}"/>
                  </a:ext>
                </a:extLst>
              </p:cNvPr>
              <p:cNvSpPr/>
              <p:nvPr/>
            </p:nvSpPr>
            <p:spPr>
              <a:xfrm>
                <a:off x="8311197" y="4819305"/>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S2</a:t>
                </a:r>
                <a:endParaRPr lang="zh-CN" altLang="en-US" dirty="0"/>
              </a:p>
            </p:txBody>
          </p:sp>
          <p:cxnSp>
            <p:nvCxnSpPr>
              <p:cNvPr id="25" name="直接连接符 24">
                <a:extLst>
                  <a:ext uri="{FF2B5EF4-FFF2-40B4-BE49-F238E27FC236}">
                    <a16:creationId xmlns:a16="http://schemas.microsoft.com/office/drawing/2014/main" id="{3F4A8A61-788D-4107-BCA0-1FBA6434F906}"/>
                  </a:ext>
                </a:extLst>
              </p:cNvPr>
              <p:cNvCxnSpPr>
                <a:cxnSpLocks/>
                <a:stCxn id="22" idx="5"/>
                <a:endCxn id="24" idx="2"/>
              </p:cNvCxnSpPr>
              <p:nvPr/>
            </p:nvCxnSpPr>
            <p:spPr>
              <a:xfrm>
                <a:off x="7804119" y="4730435"/>
                <a:ext cx="507078" cy="294400"/>
              </a:xfrm>
              <a:prstGeom prst="line">
                <a:avLst/>
              </a:prstGeom>
              <a:ln w="15875"/>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B6188D7F-171F-4A03-9314-65FAF7B704E3}"/>
                  </a:ext>
                </a:extLst>
              </p:cNvPr>
              <p:cNvCxnSpPr>
                <a:cxnSpLocks/>
                <a:stCxn id="24" idx="6"/>
                <a:endCxn id="23" idx="3"/>
              </p:cNvCxnSpPr>
              <p:nvPr/>
            </p:nvCxnSpPr>
            <p:spPr>
              <a:xfrm flipV="1">
                <a:off x="8722257" y="4730435"/>
                <a:ext cx="572656" cy="294400"/>
              </a:xfrm>
              <a:prstGeom prst="line">
                <a:avLst/>
              </a:prstGeom>
              <a:ln w="15875"/>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B5B80B9B-D56D-4E35-8D78-0071AB64F35A}"/>
                  </a:ext>
                </a:extLst>
              </p:cNvPr>
              <p:cNvCxnSpPr>
                <a:cxnSpLocks/>
                <a:stCxn id="23" idx="6"/>
              </p:cNvCxnSpPr>
              <p:nvPr/>
            </p:nvCxnSpPr>
            <p:spPr>
              <a:xfrm>
                <a:off x="9645775" y="4585103"/>
                <a:ext cx="363703"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AA101248-7033-47DC-9495-41AFE7DF9823}"/>
                  </a:ext>
                </a:extLst>
              </p:cNvPr>
              <p:cNvCxnSpPr>
                <a:cxnSpLocks/>
                <a:endCxn id="22" idx="2"/>
              </p:cNvCxnSpPr>
              <p:nvPr/>
            </p:nvCxnSpPr>
            <p:spPr>
              <a:xfrm>
                <a:off x="7125551" y="4585103"/>
                <a:ext cx="327706" cy="0"/>
              </a:xfrm>
              <a:prstGeom prst="line">
                <a:avLst/>
              </a:prstGeom>
              <a:ln w="15875"/>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9243A69E-FC20-4FC0-B82A-D0C57F6966AA}"/>
                  </a:ext>
                </a:extLst>
              </p:cNvPr>
              <p:cNvSpPr txBox="1"/>
              <p:nvPr/>
            </p:nvSpPr>
            <p:spPr>
              <a:xfrm>
                <a:off x="6813415" y="4372034"/>
                <a:ext cx="327706" cy="369332"/>
              </a:xfrm>
              <a:prstGeom prst="rect">
                <a:avLst/>
              </a:prstGeom>
              <a:noFill/>
            </p:spPr>
            <p:txBody>
              <a:bodyPr wrap="square" rtlCol="0">
                <a:spAutoFit/>
              </a:bodyPr>
              <a:lstStyle/>
              <a:p>
                <a:r>
                  <a:rPr lang="en-US" altLang="zh-CN" dirty="0"/>
                  <a:t>A</a:t>
                </a:r>
                <a:endParaRPr lang="zh-CN" altLang="en-US" dirty="0"/>
              </a:p>
            </p:txBody>
          </p:sp>
          <p:sp>
            <p:nvSpPr>
              <p:cNvPr id="31" name="文本框 30">
                <a:extLst>
                  <a:ext uri="{FF2B5EF4-FFF2-40B4-BE49-F238E27FC236}">
                    <a16:creationId xmlns:a16="http://schemas.microsoft.com/office/drawing/2014/main" id="{F6720949-08BB-46DD-980A-936ED85A7EF9}"/>
                  </a:ext>
                </a:extLst>
              </p:cNvPr>
              <p:cNvSpPr txBox="1"/>
              <p:nvPr/>
            </p:nvSpPr>
            <p:spPr>
              <a:xfrm>
                <a:off x="10051598" y="4385665"/>
                <a:ext cx="551267" cy="369332"/>
              </a:xfrm>
              <a:prstGeom prst="rect">
                <a:avLst/>
              </a:prstGeom>
              <a:noFill/>
            </p:spPr>
            <p:txBody>
              <a:bodyPr wrap="square" rtlCol="0">
                <a:spAutoFit/>
              </a:bodyPr>
              <a:lstStyle/>
              <a:p>
                <a:r>
                  <a:rPr lang="en-US" altLang="zh-CN" dirty="0"/>
                  <a:t>B</a:t>
                </a:r>
                <a:endParaRPr lang="zh-CN" altLang="en-US" dirty="0"/>
              </a:p>
            </p:txBody>
          </p:sp>
          <p:cxnSp>
            <p:nvCxnSpPr>
              <p:cNvPr id="33" name="直接连接符 32">
                <a:extLst>
                  <a:ext uri="{FF2B5EF4-FFF2-40B4-BE49-F238E27FC236}">
                    <a16:creationId xmlns:a16="http://schemas.microsoft.com/office/drawing/2014/main" id="{B2AB0E05-A906-461E-BC90-23CC4718CEAD}"/>
                  </a:ext>
                </a:extLst>
              </p:cNvPr>
              <p:cNvCxnSpPr>
                <a:cxnSpLocks/>
                <a:stCxn id="22" idx="6"/>
                <a:endCxn id="23" idx="2"/>
              </p:cNvCxnSpPr>
              <p:nvPr/>
            </p:nvCxnSpPr>
            <p:spPr>
              <a:xfrm>
                <a:off x="7864317" y="4585103"/>
                <a:ext cx="1370398" cy="0"/>
              </a:xfrm>
              <a:prstGeom prst="line">
                <a:avLst/>
              </a:prstGeom>
              <a:ln w="15875"/>
            </p:spPr>
            <p:style>
              <a:lnRef idx="1">
                <a:schemeClr val="dk1"/>
              </a:lnRef>
              <a:fillRef idx="0">
                <a:schemeClr val="dk1"/>
              </a:fillRef>
              <a:effectRef idx="0">
                <a:schemeClr val="dk1"/>
              </a:effectRef>
              <a:fontRef idx="minor">
                <a:schemeClr val="tx1"/>
              </a:fontRef>
            </p:style>
          </p:cxnSp>
        </p:grpSp>
        <p:sp>
          <p:nvSpPr>
            <p:cNvPr id="63" name="椭圆 62">
              <a:extLst>
                <a:ext uri="{FF2B5EF4-FFF2-40B4-BE49-F238E27FC236}">
                  <a16:creationId xmlns:a16="http://schemas.microsoft.com/office/drawing/2014/main" id="{E1D23C31-D17F-4D9A-B8FA-2AC30B0C741C}"/>
                </a:ext>
              </a:extLst>
            </p:cNvPr>
            <p:cNvSpPr/>
            <p:nvPr/>
          </p:nvSpPr>
          <p:spPr>
            <a:xfrm>
              <a:off x="2321153" y="2799749"/>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S3</a:t>
              </a:r>
              <a:endParaRPr lang="zh-CN" altLang="en-US" dirty="0"/>
            </a:p>
          </p:txBody>
        </p:sp>
        <p:cxnSp>
          <p:nvCxnSpPr>
            <p:cNvPr id="64" name="直接连接符 63">
              <a:extLst>
                <a:ext uri="{FF2B5EF4-FFF2-40B4-BE49-F238E27FC236}">
                  <a16:creationId xmlns:a16="http://schemas.microsoft.com/office/drawing/2014/main" id="{C0CC67A5-6B66-4330-91E4-A5C4BA7C36EF}"/>
                </a:ext>
              </a:extLst>
            </p:cNvPr>
            <p:cNvCxnSpPr>
              <a:cxnSpLocks/>
              <a:stCxn id="22" idx="7"/>
              <a:endCxn id="63" idx="2"/>
            </p:cNvCxnSpPr>
            <p:nvPr/>
          </p:nvCxnSpPr>
          <p:spPr>
            <a:xfrm flipV="1">
              <a:off x="1816006" y="3005279"/>
              <a:ext cx="505147" cy="288962"/>
            </a:xfrm>
            <a:prstGeom prst="line">
              <a:avLst/>
            </a:prstGeom>
            <a:ln w="15875"/>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D5B46650-4D6D-4BC5-A119-4E24BB68C46F}"/>
                </a:ext>
              </a:extLst>
            </p:cNvPr>
            <p:cNvCxnSpPr>
              <a:cxnSpLocks/>
              <a:stCxn id="23" idx="1"/>
              <a:endCxn id="63" idx="6"/>
            </p:cNvCxnSpPr>
            <p:nvPr/>
          </p:nvCxnSpPr>
          <p:spPr>
            <a:xfrm flipH="1" flipV="1">
              <a:off x="2732213" y="3005279"/>
              <a:ext cx="574587" cy="288962"/>
            </a:xfrm>
            <a:prstGeom prst="line">
              <a:avLst/>
            </a:prstGeom>
            <a:ln w="15875"/>
          </p:spPr>
          <p:style>
            <a:lnRef idx="1">
              <a:schemeClr val="dk1"/>
            </a:lnRef>
            <a:fillRef idx="0">
              <a:schemeClr val="dk1"/>
            </a:fillRef>
            <a:effectRef idx="0">
              <a:schemeClr val="dk1"/>
            </a:effectRef>
            <a:fontRef idx="minor">
              <a:schemeClr val="tx1"/>
            </a:fontRef>
          </p:style>
        </p:cxnSp>
      </p:grpSp>
      <p:sp>
        <p:nvSpPr>
          <p:cNvPr id="70" name="文本框 69">
            <a:extLst>
              <a:ext uri="{FF2B5EF4-FFF2-40B4-BE49-F238E27FC236}">
                <a16:creationId xmlns:a16="http://schemas.microsoft.com/office/drawing/2014/main" id="{34503BB8-D1EE-45A2-91B4-3E10F6339381}"/>
              </a:ext>
            </a:extLst>
          </p:cNvPr>
          <p:cNvSpPr txBox="1"/>
          <p:nvPr/>
        </p:nvSpPr>
        <p:spPr>
          <a:xfrm>
            <a:off x="3217648" y="2828519"/>
            <a:ext cx="1560234"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t>10.0.0.0/8 -&gt; S1</a:t>
            </a:r>
            <a:endParaRPr lang="zh-CN" altLang="en-US" sz="1600" b="1" dirty="0"/>
          </a:p>
        </p:txBody>
      </p:sp>
      <p:grpSp>
        <p:nvGrpSpPr>
          <p:cNvPr id="14" name="组合 13">
            <a:extLst>
              <a:ext uri="{FF2B5EF4-FFF2-40B4-BE49-F238E27FC236}">
                <a16:creationId xmlns:a16="http://schemas.microsoft.com/office/drawing/2014/main" id="{D38051FE-A385-4475-8DA4-EB0A18B28621}"/>
              </a:ext>
            </a:extLst>
          </p:cNvPr>
          <p:cNvGrpSpPr/>
          <p:nvPr/>
        </p:nvGrpSpPr>
        <p:grpSpPr>
          <a:xfrm>
            <a:off x="813146" y="5187897"/>
            <a:ext cx="3689401" cy="1264136"/>
            <a:chOff x="813146" y="4862777"/>
            <a:chExt cx="3689401" cy="1264136"/>
          </a:xfrm>
        </p:grpSpPr>
        <p:grpSp>
          <p:nvGrpSpPr>
            <p:cNvPr id="38" name="组合 37">
              <a:extLst>
                <a:ext uri="{FF2B5EF4-FFF2-40B4-BE49-F238E27FC236}">
                  <a16:creationId xmlns:a16="http://schemas.microsoft.com/office/drawing/2014/main" id="{CCD0E4B0-94FB-412A-A0D3-95AD35FAD26B}"/>
                </a:ext>
              </a:extLst>
            </p:cNvPr>
            <p:cNvGrpSpPr/>
            <p:nvPr/>
          </p:nvGrpSpPr>
          <p:grpSpPr>
            <a:xfrm>
              <a:off x="813146" y="5287163"/>
              <a:ext cx="3689401" cy="839750"/>
              <a:chOff x="6475549" y="4343937"/>
              <a:chExt cx="3689401" cy="839750"/>
            </a:xfrm>
          </p:grpSpPr>
          <p:sp>
            <p:nvSpPr>
              <p:cNvPr id="39" name="椭圆 38">
                <a:extLst>
                  <a:ext uri="{FF2B5EF4-FFF2-40B4-BE49-F238E27FC236}">
                    <a16:creationId xmlns:a16="http://schemas.microsoft.com/office/drawing/2014/main" id="{BA0C0F2C-EB83-4FC0-A73E-8B3939E97B03}"/>
                  </a:ext>
                </a:extLst>
              </p:cNvPr>
              <p:cNvSpPr/>
              <p:nvPr/>
            </p:nvSpPr>
            <p:spPr>
              <a:xfrm>
                <a:off x="7087978" y="434393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S1</a:t>
                </a:r>
                <a:endParaRPr lang="zh-CN" altLang="en-US" dirty="0"/>
              </a:p>
            </p:txBody>
          </p:sp>
          <p:sp>
            <p:nvSpPr>
              <p:cNvPr id="40" name="椭圆 39">
                <a:extLst>
                  <a:ext uri="{FF2B5EF4-FFF2-40B4-BE49-F238E27FC236}">
                    <a16:creationId xmlns:a16="http://schemas.microsoft.com/office/drawing/2014/main" id="{167A9700-53AD-4BF8-9128-AE4A51AFDA9D}"/>
                  </a:ext>
                </a:extLst>
              </p:cNvPr>
              <p:cNvSpPr/>
              <p:nvPr/>
            </p:nvSpPr>
            <p:spPr>
              <a:xfrm>
                <a:off x="8899513" y="434393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S4</a:t>
                </a:r>
                <a:endParaRPr lang="zh-CN" altLang="en-US" dirty="0"/>
              </a:p>
            </p:txBody>
          </p:sp>
          <p:sp>
            <p:nvSpPr>
              <p:cNvPr id="41" name="椭圆 40">
                <a:extLst>
                  <a:ext uri="{FF2B5EF4-FFF2-40B4-BE49-F238E27FC236}">
                    <a16:creationId xmlns:a16="http://schemas.microsoft.com/office/drawing/2014/main" id="{B7812165-37B4-4C95-9DA6-83940ADE309E}"/>
                  </a:ext>
                </a:extLst>
              </p:cNvPr>
              <p:cNvSpPr/>
              <p:nvPr/>
            </p:nvSpPr>
            <p:spPr>
              <a:xfrm>
                <a:off x="7971400" y="477262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S2</a:t>
                </a:r>
                <a:endParaRPr lang="zh-CN" altLang="en-US" dirty="0"/>
              </a:p>
            </p:txBody>
          </p:sp>
          <p:cxnSp>
            <p:nvCxnSpPr>
              <p:cNvPr id="42" name="直接连接符 41">
                <a:extLst>
                  <a:ext uri="{FF2B5EF4-FFF2-40B4-BE49-F238E27FC236}">
                    <a16:creationId xmlns:a16="http://schemas.microsoft.com/office/drawing/2014/main" id="{3C3D7BAC-6B1F-4CAF-88B9-E37E5FDAE3A4}"/>
                  </a:ext>
                </a:extLst>
              </p:cNvPr>
              <p:cNvCxnSpPr>
                <a:cxnSpLocks/>
                <a:stCxn id="39" idx="5"/>
                <a:endCxn id="41" idx="2"/>
              </p:cNvCxnSpPr>
              <p:nvPr/>
            </p:nvCxnSpPr>
            <p:spPr>
              <a:xfrm>
                <a:off x="7438840" y="4694799"/>
                <a:ext cx="532560" cy="283358"/>
              </a:xfrm>
              <a:prstGeom prst="line">
                <a:avLst/>
              </a:prstGeom>
              <a:ln w="15875">
                <a:headEnd type="arrow"/>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2F57D2B4-9FA1-4F7F-9845-46F3AAE43543}"/>
                  </a:ext>
                </a:extLst>
              </p:cNvPr>
              <p:cNvCxnSpPr>
                <a:cxnSpLocks/>
                <a:stCxn id="41" idx="6"/>
                <a:endCxn id="40" idx="3"/>
              </p:cNvCxnSpPr>
              <p:nvPr/>
            </p:nvCxnSpPr>
            <p:spPr>
              <a:xfrm flipV="1">
                <a:off x="8382460" y="4694799"/>
                <a:ext cx="577251" cy="283358"/>
              </a:xfrm>
              <a:prstGeom prst="line">
                <a:avLst/>
              </a:prstGeom>
              <a:ln w="15875">
                <a:solidFill>
                  <a:schemeClr val="bg1">
                    <a:lumMod val="75000"/>
                  </a:schemeClr>
                </a:solidFill>
                <a:headEnd type="none"/>
              </a:ln>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93DF6FD8-0587-4F6E-B4C2-513FF60FC957}"/>
                  </a:ext>
                </a:extLst>
              </p:cNvPr>
              <p:cNvCxnSpPr>
                <a:cxnSpLocks/>
                <a:stCxn id="40" idx="6"/>
              </p:cNvCxnSpPr>
              <p:nvPr/>
            </p:nvCxnSpPr>
            <p:spPr>
              <a:xfrm>
                <a:off x="9310573" y="4549467"/>
                <a:ext cx="363703" cy="0"/>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2A08C314-9C44-49E7-86BF-01B8F285AF42}"/>
                  </a:ext>
                </a:extLst>
              </p:cNvPr>
              <p:cNvCxnSpPr>
                <a:cxnSpLocks/>
                <a:endCxn id="39" idx="2"/>
              </p:cNvCxnSpPr>
              <p:nvPr/>
            </p:nvCxnSpPr>
            <p:spPr>
              <a:xfrm>
                <a:off x="6760272" y="4549467"/>
                <a:ext cx="327706" cy="0"/>
              </a:xfrm>
              <a:prstGeom prst="line">
                <a:avLst/>
              </a:prstGeom>
              <a:ln w="15875">
                <a:headEnd type="arrow"/>
              </a:ln>
            </p:spPr>
            <p:style>
              <a:lnRef idx="1">
                <a:schemeClr val="dk1"/>
              </a:lnRef>
              <a:fillRef idx="0">
                <a:schemeClr val="dk1"/>
              </a:fillRef>
              <a:effectRef idx="0">
                <a:schemeClr val="dk1"/>
              </a:effectRef>
              <a:fontRef idx="minor">
                <a:schemeClr val="tx1"/>
              </a:fontRef>
            </p:style>
          </p:cxnSp>
          <p:sp>
            <p:nvSpPr>
              <p:cNvPr id="46" name="文本框 45">
                <a:extLst>
                  <a:ext uri="{FF2B5EF4-FFF2-40B4-BE49-F238E27FC236}">
                    <a16:creationId xmlns:a16="http://schemas.microsoft.com/office/drawing/2014/main" id="{C098C781-869E-466A-B981-F018193D3BB9}"/>
                  </a:ext>
                </a:extLst>
              </p:cNvPr>
              <p:cNvSpPr txBox="1"/>
              <p:nvPr/>
            </p:nvSpPr>
            <p:spPr>
              <a:xfrm>
                <a:off x="6475549" y="4360001"/>
                <a:ext cx="327706" cy="369332"/>
              </a:xfrm>
              <a:prstGeom prst="rect">
                <a:avLst/>
              </a:prstGeom>
              <a:noFill/>
            </p:spPr>
            <p:txBody>
              <a:bodyPr wrap="square" rtlCol="0">
                <a:spAutoFit/>
              </a:bodyPr>
              <a:lstStyle/>
              <a:p>
                <a:r>
                  <a:rPr lang="en-US" altLang="zh-CN" dirty="0"/>
                  <a:t>A</a:t>
                </a:r>
                <a:endParaRPr lang="zh-CN" altLang="en-US" dirty="0"/>
              </a:p>
            </p:txBody>
          </p:sp>
          <p:sp>
            <p:nvSpPr>
              <p:cNvPr id="47" name="文本框 46">
                <a:extLst>
                  <a:ext uri="{FF2B5EF4-FFF2-40B4-BE49-F238E27FC236}">
                    <a16:creationId xmlns:a16="http://schemas.microsoft.com/office/drawing/2014/main" id="{163FE307-DF08-47D4-A4A1-014E6083B5AA}"/>
                  </a:ext>
                </a:extLst>
              </p:cNvPr>
              <p:cNvSpPr txBox="1"/>
              <p:nvPr/>
            </p:nvSpPr>
            <p:spPr>
              <a:xfrm>
                <a:off x="9613683" y="4379573"/>
                <a:ext cx="551267" cy="369332"/>
              </a:xfrm>
              <a:prstGeom prst="rect">
                <a:avLst/>
              </a:prstGeom>
              <a:noFill/>
            </p:spPr>
            <p:txBody>
              <a:bodyPr wrap="square" rtlCol="0">
                <a:spAutoFit/>
              </a:bodyPr>
              <a:lstStyle/>
              <a:p>
                <a:r>
                  <a:rPr lang="en-US" altLang="zh-CN" dirty="0"/>
                  <a:t>B</a:t>
                </a:r>
                <a:endParaRPr lang="zh-CN" altLang="en-US" dirty="0"/>
              </a:p>
            </p:txBody>
          </p:sp>
          <p:cxnSp>
            <p:nvCxnSpPr>
              <p:cNvPr id="48" name="直接连接符 47">
                <a:extLst>
                  <a:ext uri="{FF2B5EF4-FFF2-40B4-BE49-F238E27FC236}">
                    <a16:creationId xmlns:a16="http://schemas.microsoft.com/office/drawing/2014/main" id="{6ED024E3-3C78-42A1-AF55-984F1567BE13}"/>
                  </a:ext>
                </a:extLst>
              </p:cNvPr>
              <p:cNvCxnSpPr>
                <a:cxnSpLocks/>
                <a:stCxn id="39" idx="6"/>
                <a:endCxn id="40" idx="2"/>
              </p:cNvCxnSpPr>
              <p:nvPr/>
            </p:nvCxnSpPr>
            <p:spPr>
              <a:xfrm>
                <a:off x="7499038" y="4549467"/>
                <a:ext cx="1400475" cy="0"/>
              </a:xfrm>
              <a:prstGeom prst="line">
                <a:avLst/>
              </a:prstGeom>
              <a:ln w="15875">
                <a:solidFill>
                  <a:schemeClr val="tx1"/>
                </a:solidFill>
                <a:headEnd type="arrow"/>
              </a:ln>
            </p:spPr>
            <p:style>
              <a:lnRef idx="1">
                <a:schemeClr val="dk1"/>
              </a:lnRef>
              <a:fillRef idx="0">
                <a:schemeClr val="dk1"/>
              </a:fillRef>
              <a:effectRef idx="0">
                <a:schemeClr val="dk1"/>
              </a:effectRef>
              <a:fontRef idx="minor">
                <a:schemeClr val="tx1"/>
              </a:fontRef>
            </p:style>
          </p:cxnSp>
        </p:grpSp>
        <p:sp>
          <p:nvSpPr>
            <p:cNvPr id="71" name="椭圆 70">
              <a:extLst>
                <a:ext uri="{FF2B5EF4-FFF2-40B4-BE49-F238E27FC236}">
                  <a16:creationId xmlns:a16="http://schemas.microsoft.com/office/drawing/2014/main" id="{3A01D482-1B9A-45CB-B39A-E6E46F7B0848}"/>
                </a:ext>
              </a:extLst>
            </p:cNvPr>
            <p:cNvSpPr/>
            <p:nvPr/>
          </p:nvSpPr>
          <p:spPr>
            <a:xfrm>
              <a:off x="2321153" y="486277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S3</a:t>
              </a:r>
              <a:endParaRPr lang="zh-CN" altLang="en-US" dirty="0"/>
            </a:p>
          </p:txBody>
        </p:sp>
        <p:cxnSp>
          <p:nvCxnSpPr>
            <p:cNvPr id="72" name="直接连接符 71">
              <a:extLst>
                <a:ext uri="{FF2B5EF4-FFF2-40B4-BE49-F238E27FC236}">
                  <a16:creationId xmlns:a16="http://schemas.microsoft.com/office/drawing/2014/main" id="{4ABDF81B-6EC6-47FA-A185-596A5C7E2311}"/>
                </a:ext>
              </a:extLst>
            </p:cNvPr>
            <p:cNvCxnSpPr>
              <a:cxnSpLocks/>
              <a:stCxn id="39" idx="7"/>
              <a:endCxn id="71" idx="2"/>
            </p:cNvCxnSpPr>
            <p:nvPr/>
          </p:nvCxnSpPr>
          <p:spPr>
            <a:xfrm flipV="1">
              <a:off x="1776437" y="5068307"/>
              <a:ext cx="544716" cy="279054"/>
            </a:xfrm>
            <a:prstGeom prst="line">
              <a:avLst/>
            </a:prstGeom>
            <a:ln w="15875">
              <a:headEnd type="arrow"/>
            </a:ln>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CD15FF57-D26F-468A-BCA0-7E7E9D899424}"/>
                </a:ext>
              </a:extLst>
            </p:cNvPr>
            <p:cNvCxnSpPr>
              <a:cxnSpLocks/>
              <a:stCxn id="71" idx="6"/>
              <a:endCxn id="40" idx="1"/>
            </p:cNvCxnSpPr>
            <p:nvPr/>
          </p:nvCxnSpPr>
          <p:spPr>
            <a:xfrm>
              <a:off x="2732213" y="5068307"/>
              <a:ext cx="565095" cy="279054"/>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grpSp>
      <p:grpSp>
        <p:nvGrpSpPr>
          <p:cNvPr id="80" name="组合 79">
            <a:extLst>
              <a:ext uri="{FF2B5EF4-FFF2-40B4-BE49-F238E27FC236}">
                <a16:creationId xmlns:a16="http://schemas.microsoft.com/office/drawing/2014/main" id="{51872C64-BD65-477D-8359-55764C7F51CA}"/>
              </a:ext>
            </a:extLst>
          </p:cNvPr>
          <p:cNvGrpSpPr/>
          <p:nvPr/>
        </p:nvGrpSpPr>
        <p:grpSpPr>
          <a:xfrm>
            <a:off x="6720227" y="2760464"/>
            <a:ext cx="3789450" cy="1285086"/>
            <a:chOff x="825302" y="2799749"/>
            <a:chExt cx="3789450" cy="1285086"/>
          </a:xfrm>
        </p:grpSpPr>
        <p:grpSp>
          <p:nvGrpSpPr>
            <p:cNvPr id="81" name="组合 80">
              <a:extLst>
                <a:ext uri="{FF2B5EF4-FFF2-40B4-BE49-F238E27FC236}">
                  <a16:creationId xmlns:a16="http://schemas.microsoft.com/office/drawing/2014/main" id="{CDE7B06D-ECF5-45C2-B832-94B9F5156715}"/>
                </a:ext>
              </a:extLst>
            </p:cNvPr>
            <p:cNvGrpSpPr/>
            <p:nvPr/>
          </p:nvGrpSpPr>
          <p:grpSpPr>
            <a:xfrm>
              <a:off x="825302" y="3226504"/>
              <a:ext cx="3789450" cy="858331"/>
              <a:chOff x="6813415" y="4372034"/>
              <a:chExt cx="3789450" cy="858331"/>
            </a:xfrm>
          </p:grpSpPr>
          <p:sp>
            <p:nvSpPr>
              <p:cNvPr id="86" name="椭圆 85">
                <a:extLst>
                  <a:ext uri="{FF2B5EF4-FFF2-40B4-BE49-F238E27FC236}">
                    <a16:creationId xmlns:a16="http://schemas.microsoft.com/office/drawing/2014/main" id="{22691C7B-4AA0-4C17-906D-F0919CA02246}"/>
                  </a:ext>
                </a:extLst>
              </p:cNvPr>
              <p:cNvSpPr/>
              <p:nvPr/>
            </p:nvSpPr>
            <p:spPr>
              <a:xfrm>
                <a:off x="7453257" y="4379573"/>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S1</a:t>
                </a:r>
                <a:endParaRPr lang="zh-CN" altLang="en-US" dirty="0"/>
              </a:p>
            </p:txBody>
          </p:sp>
          <p:sp>
            <p:nvSpPr>
              <p:cNvPr id="87" name="椭圆 86">
                <a:extLst>
                  <a:ext uri="{FF2B5EF4-FFF2-40B4-BE49-F238E27FC236}">
                    <a16:creationId xmlns:a16="http://schemas.microsoft.com/office/drawing/2014/main" id="{8421E0AC-5E37-40CC-A413-B9B74756EFCA}"/>
                  </a:ext>
                </a:extLst>
              </p:cNvPr>
              <p:cNvSpPr/>
              <p:nvPr/>
            </p:nvSpPr>
            <p:spPr>
              <a:xfrm>
                <a:off x="9234715" y="4379573"/>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S4</a:t>
                </a:r>
                <a:endParaRPr lang="zh-CN" altLang="en-US" dirty="0"/>
              </a:p>
            </p:txBody>
          </p:sp>
          <p:sp>
            <p:nvSpPr>
              <p:cNvPr id="88" name="椭圆 87">
                <a:extLst>
                  <a:ext uri="{FF2B5EF4-FFF2-40B4-BE49-F238E27FC236}">
                    <a16:creationId xmlns:a16="http://schemas.microsoft.com/office/drawing/2014/main" id="{F23F6670-B673-4923-8D5B-1D7D90FF7B95}"/>
                  </a:ext>
                </a:extLst>
              </p:cNvPr>
              <p:cNvSpPr/>
              <p:nvPr/>
            </p:nvSpPr>
            <p:spPr>
              <a:xfrm>
                <a:off x="8311197" y="4819305"/>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S2</a:t>
                </a:r>
                <a:endParaRPr lang="zh-CN" altLang="en-US" dirty="0"/>
              </a:p>
            </p:txBody>
          </p:sp>
          <p:cxnSp>
            <p:nvCxnSpPr>
              <p:cNvPr id="89" name="直接连接符 88">
                <a:extLst>
                  <a:ext uri="{FF2B5EF4-FFF2-40B4-BE49-F238E27FC236}">
                    <a16:creationId xmlns:a16="http://schemas.microsoft.com/office/drawing/2014/main" id="{07897DC2-1479-42C5-9F76-36071C9D017E}"/>
                  </a:ext>
                </a:extLst>
              </p:cNvPr>
              <p:cNvCxnSpPr>
                <a:cxnSpLocks/>
                <a:stCxn id="86" idx="5"/>
                <a:endCxn id="88" idx="2"/>
              </p:cNvCxnSpPr>
              <p:nvPr/>
            </p:nvCxnSpPr>
            <p:spPr>
              <a:xfrm>
                <a:off x="7804119" y="4730435"/>
                <a:ext cx="507078" cy="294400"/>
              </a:xfrm>
              <a:prstGeom prst="line">
                <a:avLst/>
              </a:prstGeom>
              <a:ln w="15875"/>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285D613D-713A-4B6F-9368-1456A835E2B8}"/>
                  </a:ext>
                </a:extLst>
              </p:cNvPr>
              <p:cNvCxnSpPr>
                <a:cxnSpLocks/>
                <a:stCxn id="88" idx="6"/>
                <a:endCxn id="87" idx="3"/>
              </p:cNvCxnSpPr>
              <p:nvPr/>
            </p:nvCxnSpPr>
            <p:spPr>
              <a:xfrm flipV="1">
                <a:off x="8722257" y="4730435"/>
                <a:ext cx="572656" cy="294400"/>
              </a:xfrm>
              <a:prstGeom prst="line">
                <a:avLst/>
              </a:prstGeom>
              <a:ln w="15875"/>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AC481183-9ADB-4EFC-8FE8-A90D2682FE57}"/>
                  </a:ext>
                </a:extLst>
              </p:cNvPr>
              <p:cNvCxnSpPr>
                <a:cxnSpLocks/>
                <a:stCxn id="87" idx="6"/>
              </p:cNvCxnSpPr>
              <p:nvPr/>
            </p:nvCxnSpPr>
            <p:spPr>
              <a:xfrm>
                <a:off x="9645775" y="4585103"/>
                <a:ext cx="363703"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B9C41CAA-77F2-4B12-8785-0A571D8A8511}"/>
                  </a:ext>
                </a:extLst>
              </p:cNvPr>
              <p:cNvCxnSpPr>
                <a:cxnSpLocks/>
                <a:endCxn id="86" idx="2"/>
              </p:cNvCxnSpPr>
              <p:nvPr/>
            </p:nvCxnSpPr>
            <p:spPr>
              <a:xfrm>
                <a:off x="7125551" y="4585103"/>
                <a:ext cx="327706" cy="0"/>
              </a:xfrm>
              <a:prstGeom prst="line">
                <a:avLst/>
              </a:prstGeom>
              <a:ln w="15875"/>
            </p:spPr>
            <p:style>
              <a:lnRef idx="1">
                <a:schemeClr val="dk1"/>
              </a:lnRef>
              <a:fillRef idx="0">
                <a:schemeClr val="dk1"/>
              </a:fillRef>
              <a:effectRef idx="0">
                <a:schemeClr val="dk1"/>
              </a:effectRef>
              <a:fontRef idx="minor">
                <a:schemeClr val="tx1"/>
              </a:fontRef>
            </p:style>
          </p:cxnSp>
          <p:sp>
            <p:nvSpPr>
              <p:cNvPr id="96" name="文本框 95">
                <a:extLst>
                  <a:ext uri="{FF2B5EF4-FFF2-40B4-BE49-F238E27FC236}">
                    <a16:creationId xmlns:a16="http://schemas.microsoft.com/office/drawing/2014/main" id="{97121317-0D8B-40B9-80F9-965CF33DE48D}"/>
                  </a:ext>
                </a:extLst>
              </p:cNvPr>
              <p:cNvSpPr txBox="1"/>
              <p:nvPr/>
            </p:nvSpPr>
            <p:spPr>
              <a:xfrm>
                <a:off x="6813415" y="4372034"/>
                <a:ext cx="327706" cy="369332"/>
              </a:xfrm>
              <a:prstGeom prst="rect">
                <a:avLst/>
              </a:prstGeom>
              <a:noFill/>
            </p:spPr>
            <p:txBody>
              <a:bodyPr wrap="square" rtlCol="0">
                <a:spAutoFit/>
              </a:bodyPr>
              <a:lstStyle/>
              <a:p>
                <a:r>
                  <a:rPr lang="en-US" altLang="zh-CN" dirty="0"/>
                  <a:t>A</a:t>
                </a:r>
                <a:endParaRPr lang="zh-CN" altLang="en-US" dirty="0"/>
              </a:p>
            </p:txBody>
          </p:sp>
          <p:sp>
            <p:nvSpPr>
              <p:cNvPr id="97" name="文本框 96">
                <a:extLst>
                  <a:ext uri="{FF2B5EF4-FFF2-40B4-BE49-F238E27FC236}">
                    <a16:creationId xmlns:a16="http://schemas.microsoft.com/office/drawing/2014/main" id="{98A03C2C-169F-4050-8ECB-5C380EF71CFD}"/>
                  </a:ext>
                </a:extLst>
              </p:cNvPr>
              <p:cNvSpPr txBox="1"/>
              <p:nvPr/>
            </p:nvSpPr>
            <p:spPr>
              <a:xfrm>
                <a:off x="10051598" y="4385665"/>
                <a:ext cx="551267" cy="369332"/>
              </a:xfrm>
              <a:prstGeom prst="rect">
                <a:avLst/>
              </a:prstGeom>
              <a:noFill/>
            </p:spPr>
            <p:txBody>
              <a:bodyPr wrap="square" rtlCol="0">
                <a:spAutoFit/>
              </a:bodyPr>
              <a:lstStyle/>
              <a:p>
                <a:r>
                  <a:rPr lang="en-US" altLang="zh-CN" dirty="0"/>
                  <a:t>B</a:t>
                </a:r>
                <a:endParaRPr lang="zh-CN" altLang="en-US" dirty="0"/>
              </a:p>
            </p:txBody>
          </p:sp>
          <p:cxnSp>
            <p:nvCxnSpPr>
              <p:cNvPr id="98" name="直接连接符 97">
                <a:extLst>
                  <a:ext uri="{FF2B5EF4-FFF2-40B4-BE49-F238E27FC236}">
                    <a16:creationId xmlns:a16="http://schemas.microsoft.com/office/drawing/2014/main" id="{213B6CD1-2649-42A1-90C8-86CD758F139B}"/>
                  </a:ext>
                </a:extLst>
              </p:cNvPr>
              <p:cNvCxnSpPr>
                <a:cxnSpLocks/>
                <a:stCxn id="86" idx="6"/>
                <a:endCxn id="87" idx="2"/>
              </p:cNvCxnSpPr>
              <p:nvPr/>
            </p:nvCxnSpPr>
            <p:spPr>
              <a:xfrm>
                <a:off x="7864317" y="4585103"/>
                <a:ext cx="1370398" cy="0"/>
              </a:xfrm>
              <a:prstGeom prst="line">
                <a:avLst/>
              </a:prstGeom>
              <a:ln w="15875"/>
            </p:spPr>
            <p:style>
              <a:lnRef idx="1">
                <a:schemeClr val="dk1"/>
              </a:lnRef>
              <a:fillRef idx="0">
                <a:schemeClr val="dk1"/>
              </a:fillRef>
              <a:effectRef idx="0">
                <a:schemeClr val="dk1"/>
              </a:effectRef>
              <a:fontRef idx="minor">
                <a:schemeClr val="tx1"/>
              </a:fontRef>
            </p:style>
          </p:cxnSp>
        </p:grpSp>
        <p:sp>
          <p:nvSpPr>
            <p:cNvPr id="83" name="椭圆 82">
              <a:extLst>
                <a:ext uri="{FF2B5EF4-FFF2-40B4-BE49-F238E27FC236}">
                  <a16:creationId xmlns:a16="http://schemas.microsoft.com/office/drawing/2014/main" id="{0806F383-B2EE-4A1E-ABA5-815E859A4F58}"/>
                </a:ext>
              </a:extLst>
            </p:cNvPr>
            <p:cNvSpPr/>
            <p:nvPr/>
          </p:nvSpPr>
          <p:spPr>
            <a:xfrm>
              <a:off x="2321153" y="2799749"/>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S3</a:t>
              </a:r>
              <a:endParaRPr lang="zh-CN" altLang="en-US" dirty="0"/>
            </a:p>
          </p:txBody>
        </p:sp>
        <p:cxnSp>
          <p:nvCxnSpPr>
            <p:cNvPr id="84" name="直接连接符 83">
              <a:extLst>
                <a:ext uri="{FF2B5EF4-FFF2-40B4-BE49-F238E27FC236}">
                  <a16:creationId xmlns:a16="http://schemas.microsoft.com/office/drawing/2014/main" id="{4D0F69C4-7E10-4C2D-A644-D3F625A8DC78}"/>
                </a:ext>
              </a:extLst>
            </p:cNvPr>
            <p:cNvCxnSpPr>
              <a:cxnSpLocks/>
              <a:stCxn id="86" idx="7"/>
              <a:endCxn id="83" idx="2"/>
            </p:cNvCxnSpPr>
            <p:nvPr/>
          </p:nvCxnSpPr>
          <p:spPr>
            <a:xfrm flipV="1">
              <a:off x="1816006" y="3005279"/>
              <a:ext cx="505147" cy="288962"/>
            </a:xfrm>
            <a:prstGeom prst="line">
              <a:avLst/>
            </a:prstGeom>
            <a:ln w="15875"/>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C7868E6E-66A0-412B-B79C-41E9C6890771}"/>
                </a:ext>
              </a:extLst>
            </p:cNvPr>
            <p:cNvCxnSpPr>
              <a:cxnSpLocks/>
              <a:stCxn id="87" idx="1"/>
              <a:endCxn id="83" idx="6"/>
            </p:cNvCxnSpPr>
            <p:nvPr/>
          </p:nvCxnSpPr>
          <p:spPr>
            <a:xfrm flipH="1" flipV="1">
              <a:off x="2732213" y="3005279"/>
              <a:ext cx="574587" cy="288962"/>
            </a:xfrm>
            <a:prstGeom prst="line">
              <a:avLst/>
            </a:prstGeom>
            <a:ln w="15875"/>
          </p:spPr>
          <p:style>
            <a:lnRef idx="1">
              <a:schemeClr val="dk1"/>
            </a:lnRef>
            <a:fillRef idx="0">
              <a:schemeClr val="dk1"/>
            </a:fillRef>
            <a:effectRef idx="0">
              <a:schemeClr val="dk1"/>
            </a:effectRef>
            <a:fontRef idx="minor">
              <a:schemeClr val="tx1"/>
            </a:fontRef>
          </p:style>
        </p:cxnSp>
      </p:grpSp>
      <p:sp>
        <p:nvSpPr>
          <p:cNvPr id="99" name="乘号 98">
            <a:extLst>
              <a:ext uri="{FF2B5EF4-FFF2-40B4-BE49-F238E27FC236}">
                <a16:creationId xmlns:a16="http://schemas.microsoft.com/office/drawing/2014/main" id="{0DFC6E10-1467-4EBD-8474-905C1B696C39}"/>
              </a:ext>
            </a:extLst>
          </p:cNvPr>
          <p:cNvSpPr/>
          <p:nvPr/>
        </p:nvSpPr>
        <p:spPr>
          <a:xfrm>
            <a:off x="8239651" y="3221119"/>
            <a:ext cx="352064" cy="340285"/>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a:extLst>
              <a:ext uri="{FF2B5EF4-FFF2-40B4-BE49-F238E27FC236}">
                <a16:creationId xmlns:a16="http://schemas.microsoft.com/office/drawing/2014/main" id="{001FB5D5-E0BB-43EC-990C-154C092F84D0}"/>
              </a:ext>
            </a:extLst>
          </p:cNvPr>
          <p:cNvSpPr txBox="1"/>
          <p:nvPr/>
        </p:nvSpPr>
        <p:spPr>
          <a:xfrm>
            <a:off x="7612997" y="2349009"/>
            <a:ext cx="1560234"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t>10.0.0.0/8 -&gt; S1</a:t>
            </a:r>
            <a:endParaRPr lang="zh-CN" altLang="en-US" sz="1600" b="1" dirty="0"/>
          </a:p>
        </p:txBody>
      </p:sp>
      <p:grpSp>
        <p:nvGrpSpPr>
          <p:cNvPr id="101" name="组合 100">
            <a:extLst>
              <a:ext uri="{FF2B5EF4-FFF2-40B4-BE49-F238E27FC236}">
                <a16:creationId xmlns:a16="http://schemas.microsoft.com/office/drawing/2014/main" id="{43EA3CE4-89BE-409A-B390-48C126007C21}"/>
              </a:ext>
            </a:extLst>
          </p:cNvPr>
          <p:cNvGrpSpPr/>
          <p:nvPr/>
        </p:nvGrpSpPr>
        <p:grpSpPr>
          <a:xfrm>
            <a:off x="6675095" y="5251292"/>
            <a:ext cx="3689401" cy="1264136"/>
            <a:chOff x="813146" y="4862777"/>
            <a:chExt cx="3689401" cy="1264136"/>
          </a:xfrm>
        </p:grpSpPr>
        <p:grpSp>
          <p:nvGrpSpPr>
            <p:cNvPr id="102" name="组合 101">
              <a:extLst>
                <a:ext uri="{FF2B5EF4-FFF2-40B4-BE49-F238E27FC236}">
                  <a16:creationId xmlns:a16="http://schemas.microsoft.com/office/drawing/2014/main" id="{7B0E33B9-2D00-4913-8ECE-D877E3E09F6D}"/>
                </a:ext>
              </a:extLst>
            </p:cNvPr>
            <p:cNvGrpSpPr/>
            <p:nvPr/>
          </p:nvGrpSpPr>
          <p:grpSpPr>
            <a:xfrm>
              <a:off x="813146" y="5287163"/>
              <a:ext cx="3689401" cy="839750"/>
              <a:chOff x="6475549" y="4343937"/>
              <a:chExt cx="3689401" cy="839750"/>
            </a:xfrm>
          </p:grpSpPr>
          <p:sp>
            <p:nvSpPr>
              <p:cNvPr id="106" name="椭圆 105">
                <a:extLst>
                  <a:ext uri="{FF2B5EF4-FFF2-40B4-BE49-F238E27FC236}">
                    <a16:creationId xmlns:a16="http://schemas.microsoft.com/office/drawing/2014/main" id="{31CDDABC-A256-4525-8FE1-44C54CC2EF2F}"/>
                  </a:ext>
                </a:extLst>
              </p:cNvPr>
              <p:cNvSpPr/>
              <p:nvPr/>
            </p:nvSpPr>
            <p:spPr>
              <a:xfrm>
                <a:off x="7087978" y="434393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S1</a:t>
                </a:r>
                <a:endParaRPr lang="zh-CN" altLang="en-US" dirty="0"/>
              </a:p>
            </p:txBody>
          </p:sp>
          <p:sp>
            <p:nvSpPr>
              <p:cNvPr id="107" name="椭圆 106">
                <a:extLst>
                  <a:ext uri="{FF2B5EF4-FFF2-40B4-BE49-F238E27FC236}">
                    <a16:creationId xmlns:a16="http://schemas.microsoft.com/office/drawing/2014/main" id="{87E39883-4651-4622-B912-B2B03CBCCC5F}"/>
                  </a:ext>
                </a:extLst>
              </p:cNvPr>
              <p:cNvSpPr/>
              <p:nvPr/>
            </p:nvSpPr>
            <p:spPr>
              <a:xfrm>
                <a:off x="8899513" y="434393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S4</a:t>
                </a:r>
                <a:endParaRPr lang="zh-CN" altLang="en-US" dirty="0"/>
              </a:p>
            </p:txBody>
          </p:sp>
          <p:sp>
            <p:nvSpPr>
              <p:cNvPr id="108" name="椭圆 107">
                <a:extLst>
                  <a:ext uri="{FF2B5EF4-FFF2-40B4-BE49-F238E27FC236}">
                    <a16:creationId xmlns:a16="http://schemas.microsoft.com/office/drawing/2014/main" id="{DF3F6EB1-E9C8-4AC7-B998-E932A9524232}"/>
                  </a:ext>
                </a:extLst>
              </p:cNvPr>
              <p:cNvSpPr/>
              <p:nvPr/>
            </p:nvSpPr>
            <p:spPr>
              <a:xfrm>
                <a:off x="7971400" y="477262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S2</a:t>
                </a:r>
                <a:endParaRPr lang="zh-CN" altLang="en-US" dirty="0"/>
              </a:p>
            </p:txBody>
          </p:sp>
          <p:cxnSp>
            <p:nvCxnSpPr>
              <p:cNvPr id="109" name="直接连接符 108">
                <a:extLst>
                  <a:ext uri="{FF2B5EF4-FFF2-40B4-BE49-F238E27FC236}">
                    <a16:creationId xmlns:a16="http://schemas.microsoft.com/office/drawing/2014/main" id="{4BA573CD-E9E2-49D0-A2BC-2BC5F3D1F6F1}"/>
                  </a:ext>
                </a:extLst>
              </p:cNvPr>
              <p:cNvCxnSpPr>
                <a:cxnSpLocks/>
                <a:stCxn id="107" idx="2"/>
                <a:endCxn id="108" idx="7"/>
              </p:cNvCxnSpPr>
              <p:nvPr/>
            </p:nvCxnSpPr>
            <p:spPr>
              <a:xfrm flipH="1">
                <a:off x="8322262" y="4549467"/>
                <a:ext cx="577251" cy="283358"/>
              </a:xfrm>
              <a:prstGeom prst="line">
                <a:avLst/>
              </a:prstGeom>
              <a:ln w="15875">
                <a:headEnd type="arrow"/>
              </a:ln>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0497EDD9-BC38-4BDB-9996-02B9C46A7823}"/>
                  </a:ext>
                </a:extLst>
              </p:cNvPr>
              <p:cNvCxnSpPr>
                <a:cxnSpLocks/>
                <a:stCxn id="108" idx="6"/>
                <a:endCxn id="107" idx="3"/>
              </p:cNvCxnSpPr>
              <p:nvPr/>
            </p:nvCxnSpPr>
            <p:spPr>
              <a:xfrm flipV="1">
                <a:off x="8382460" y="4694799"/>
                <a:ext cx="577251" cy="283358"/>
              </a:xfrm>
              <a:prstGeom prst="line">
                <a:avLst/>
              </a:prstGeom>
              <a:ln w="15875">
                <a:headEnd type="arrow"/>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0E100166-EF9D-47A1-BA7E-3BDB4F3CB91A}"/>
                  </a:ext>
                </a:extLst>
              </p:cNvPr>
              <p:cNvCxnSpPr>
                <a:cxnSpLocks/>
                <a:stCxn id="107" idx="6"/>
              </p:cNvCxnSpPr>
              <p:nvPr/>
            </p:nvCxnSpPr>
            <p:spPr>
              <a:xfrm>
                <a:off x="9310573" y="4549467"/>
                <a:ext cx="363703" cy="0"/>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E1D145B-5759-4B34-BC18-7318B6EDCF1D}"/>
                  </a:ext>
                </a:extLst>
              </p:cNvPr>
              <p:cNvCxnSpPr>
                <a:cxnSpLocks/>
                <a:endCxn id="106" idx="2"/>
              </p:cNvCxnSpPr>
              <p:nvPr/>
            </p:nvCxnSpPr>
            <p:spPr>
              <a:xfrm>
                <a:off x="6760272" y="4549467"/>
                <a:ext cx="327706" cy="0"/>
              </a:xfrm>
              <a:prstGeom prst="line">
                <a:avLst/>
              </a:prstGeom>
              <a:ln w="15875">
                <a:headEnd type="arrow"/>
              </a:ln>
            </p:spPr>
            <p:style>
              <a:lnRef idx="1">
                <a:schemeClr val="dk1"/>
              </a:lnRef>
              <a:fillRef idx="0">
                <a:schemeClr val="dk1"/>
              </a:fillRef>
              <a:effectRef idx="0">
                <a:schemeClr val="dk1"/>
              </a:effectRef>
              <a:fontRef idx="minor">
                <a:schemeClr val="tx1"/>
              </a:fontRef>
            </p:style>
          </p:cxnSp>
          <p:sp>
            <p:nvSpPr>
              <p:cNvPr id="124" name="文本框 123">
                <a:extLst>
                  <a:ext uri="{FF2B5EF4-FFF2-40B4-BE49-F238E27FC236}">
                    <a16:creationId xmlns:a16="http://schemas.microsoft.com/office/drawing/2014/main" id="{DF40FAEB-3BFB-429F-91E7-0ED0067DDFC7}"/>
                  </a:ext>
                </a:extLst>
              </p:cNvPr>
              <p:cNvSpPr txBox="1"/>
              <p:nvPr/>
            </p:nvSpPr>
            <p:spPr>
              <a:xfrm>
                <a:off x="6475549" y="4360001"/>
                <a:ext cx="327706" cy="369332"/>
              </a:xfrm>
              <a:prstGeom prst="rect">
                <a:avLst/>
              </a:prstGeom>
              <a:noFill/>
            </p:spPr>
            <p:txBody>
              <a:bodyPr wrap="square" rtlCol="0">
                <a:spAutoFit/>
              </a:bodyPr>
              <a:lstStyle/>
              <a:p>
                <a:r>
                  <a:rPr lang="en-US" altLang="zh-CN" dirty="0"/>
                  <a:t>A</a:t>
                </a:r>
                <a:endParaRPr lang="zh-CN" altLang="en-US" dirty="0"/>
              </a:p>
            </p:txBody>
          </p:sp>
          <p:sp>
            <p:nvSpPr>
              <p:cNvPr id="125" name="文本框 124">
                <a:extLst>
                  <a:ext uri="{FF2B5EF4-FFF2-40B4-BE49-F238E27FC236}">
                    <a16:creationId xmlns:a16="http://schemas.microsoft.com/office/drawing/2014/main" id="{CFBB6777-0A6A-4254-9E12-85D0632639B8}"/>
                  </a:ext>
                </a:extLst>
              </p:cNvPr>
              <p:cNvSpPr txBox="1"/>
              <p:nvPr/>
            </p:nvSpPr>
            <p:spPr>
              <a:xfrm>
                <a:off x="9613683" y="4379573"/>
                <a:ext cx="551267" cy="369332"/>
              </a:xfrm>
              <a:prstGeom prst="rect">
                <a:avLst/>
              </a:prstGeom>
              <a:noFill/>
            </p:spPr>
            <p:txBody>
              <a:bodyPr wrap="square" rtlCol="0">
                <a:spAutoFit/>
              </a:bodyPr>
              <a:lstStyle/>
              <a:p>
                <a:r>
                  <a:rPr lang="en-US" altLang="zh-CN" dirty="0"/>
                  <a:t>B</a:t>
                </a:r>
                <a:endParaRPr lang="zh-CN" altLang="en-US" dirty="0"/>
              </a:p>
            </p:txBody>
          </p:sp>
          <p:cxnSp>
            <p:nvCxnSpPr>
              <p:cNvPr id="138" name="直接连接符 137">
                <a:extLst>
                  <a:ext uri="{FF2B5EF4-FFF2-40B4-BE49-F238E27FC236}">
                    <a16:creationId xmlns:a16="http://schemas.microsoft.com/office/drawing/2014/main" id="{1999D6AA-FA46-4034-9A1D-380600DFECD9}"/>
                  </a:ext>
                </a:extLst>
              </p:cNvPr>
              <p:cNvCxnSpPr>
                <a:cxnSpLocks/>
                <a:stCxn id="106" idx="6"/>
                <a:endCxn id="107" idx="2"/>
              </p:cNvCxnSpPr>
              <p:nvPr/>
            </p:nvCxnSpPr>
            <p:spPr>
              <a:xfrm>
                <a:off x="7499038" y="4549467"/>
                <a:ext cx="1400475" cy="0"/>
              </a:xfrm>
              <a:prstGeom prst="line">
                <a:avLst/>
              </a:prstGeom>
              <a:ln w="15875">
                <a:solidFill>
                  <a:schemeClr val="bg2">
                    <a:lumMod val="75000"/>
                  </a:schemeClr>
                </a:solidFill>
                <a:headEnd type="none"/>
              </a:ln>
            </p:spPr>
            <p:style>
              <a:lnRef idx="1">
                <a:schemeClr val="dk1"/>
              </a:lnRef>
              <a:fillRef idx="0">
                <a:schemeClr val="dk1"/>
              </a:fillRef>
              <a:effectRef idx="0">
                <a:schemeClr val="dk1"/>
              </a:effectRef>
              <a:fontRef idx="minor">
                <a:schemeClr val="tx1"/>
              </a:fontRef>
            </p:style>
          </p:cxnSp>
        </p:grpSp>
        <p:sp>
          <p:nvSpPr>
            <p:cNvPr id="103" name="椭圆 102">
              <a:extLst>
                <a:ext uri="{FF2B5EF4-FFF2-40B4-BE49-F238E27FC236}">
                  <a16:creationId xmlns:a16="http://schemas.microsoft.com/office/drawing/2014/main" id="{B7585BE3-BF6E-4DEC-B98E-18F7E5EBD74E}"/>
                </a:ext>
              </a:extLst>
            </p:cNvPr>
            <p:cNvSpPr/>
            <p:nvPr/>
          </p:nvSpPr>
          <p:spPr>
            <a:xfrm>
              <a:off x="2321153" y="486277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S3</a:t>
              </a:r>
              <a:endParaRPr lang="zh-CN" altLang="en-US" dirty="0"/>
            </a:p>
          </p:txBody>
        </p:sp>
        <p:cxnSp>
          <p:nvCxnSpPr>
            <p:cNvPr id="104" name="直接连接符 103">
              <a:extLst>
                <a:ext uri="{FF2B5EF4-FFF2-40B4-BE49-F238E27FC236}">
                  <a16:creationId xmlns:a16="http://schemas.microsoft.com/office/drawing/2014/main" id="{07EC4F24-40E6-46F9-84EA-E7D07052D80C}"/>
                </a:ext>
              </a:extLst>
            </p:cNvPr>
            <p:cNvCxnSpPr>
              <a:cxnSpLocks/>
              <a:stCxn id="106" idx="7"/>
              <a:endCxn id="103" idx="2"/>
            </p:cNvCxnSpPr>
            <p:nvPr/>
          </p:nvCxnSpPr>
          <p:spPr>
            <a:xfrm flipV="1">
              <a:off x="1776437" y="5068307"/>
              <a:ext cx="544716" cy="279054"/>
            </a:xfrm>
            <a:prstGeom prst="line">
              <a:avLst/>
            </a:prstGeom>
            <a:ln w="15875">
              <a:headEnd type="arrow"/>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7253B1E5-5EE5-4FD6-9C3E-438D73F77C03}"/>
                </a:ext>
              </a:extLst>
            </p:cNvPr>
            <p:cNvCxnSpPr>
              <a:cxnSpLocks/>
              <a:stCxn id="103" idx="6"/>
              <a:endCxn id="107" idx="1"/>
            </p:cNvCxnSpPr>
            <p:nvPr/>
          </p:nvCxnSpPr>
          <p:spPr>
            <a:xfrm>
              <a:off x="2732213" y="5068307"/>
              <a:ext cx="565095" cy="279054"/>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grpSp>
      <p:sp>
        <p:nvSpPr>
          <p:cNvPr id="141" name="文本框 140">
            <a:extLst>
              <a:ext uri="{FF2B5EF4-FFF2-40B4-BE49-F238E27FC236}">
                <a16:creationId xmlns:a16="http://schemas.microsoft.com/office/drawing/2014/main" id="{CC022FD4-EE47-4DE0-A553-0B86A4C1DA82}"/>
              </a:ext>
            </a:extLst>
          </p:cNvPr>
          <p:cNvSpPr txBox="1"/>
          <p:nvPr/>
        </p:nvSpPr>
        <p:spPr>
          <a:xfrm>
            <a:off x="4409174" y="4008833"/>
            <a:ext cx="2794515" cy="369332"/>
          </a:xfrm>
          <a:prstGeom prst="rect">
            <a:avLst/>
          </a:prstGeom>
          <a:noFill/>
        </p:spPr>
        <p:txBody>
          <a:bodyPr wrap="square" rtlCol="0">
            <a:spAutoFit/>
          </a:bodyPr>
          <a:lstStyle/>
          <a:p>
            <a:pPr algn="r"/>
            <a:r>
              <a:rPr lang="en-US" altLang="zh-CN" dirty="0"/>
              <a:t>Update for link event S1-S2</a:t>
            </a:r>
            <a:endParaRPr lang="zh-CN" altLang="en-US" dirty="0"/>
          </a:p>
        </p:txBody>
      </p:sp>
      <p:sp>
        <p:nvSpPr>
          <p:cNvPr id="142" name="文本框 141">
            <a:extLst>
              <a:ext uri="{FF2B5EF4-FFF2-40B4-BE49-F238E27FC236}">
                <a16:creationId xmlns:a16="http://schemas.microsoft.com/office/drawing/2014/main" id="{11D053D7-BA9B-4E87-8E52-A49DB5D997FE}"/>
              </a:ext>
            </a:extLst>
          </p:cNvPr>
          <p:cNvSpPr txBox="1"/>
          <p:nvPr/>
        </p:nvSpPr>
        <p:spPr>
          <a:xfrm>
            <a:off x="9313772" y="3683091"/>
            <a:ext cx="2750408" cy="369332"/>
          </a:xfrm>
          <a:prstGeom prst="rect">
            <a:avLst/>
          </a:prstGeom>
          <a:noFill/>
        </p:spPr>
        <p:txBody>
          <a:bodyPr wrap="square" rtlCol="0">
            <a:spAutoFit/>
          </a:bodyPr>
          <a:lstStyle/>
          <a:p>
            <a:r>
              <a:rPr lang="en-US" altLang="zh-CN" dirty="0"/>
              <a:t>Update for link event S1-S4</a:t>
            </a:r>
            <a:endParaRPr lang="zh-CN" altLang="en-US" dirty="0"/>
          </a:p>
        </p:txBody>
      </p:sp>
      <p:cxnSp>
        <p:nvCxnSpPr>
          <p:cNvPr id="18" name="直接箭头连接符 17">
            <a:extLst>
              <a:ext uri="{FF2B5EF4-FFF2-40B4-BE49-F238E27FC236}">
                <a16:creationId xmlns:a16="http://schemas.microsoft.com/office/drawing/2014/main" id="{352B50D9-38F9-4CE4-B9E7-DDAA4E2F72A6}"/>
              </a:ext>
            </a:extLst>
          </p:cNvPr>
          <p:cNvCxnSpPr>
            <a:cxnSpLocks/>
            <a:stCxn id="141" idx="3"/>
          </p:cNvCxnSpPr>
          <p:nvPr/>
        </p:nvCxnSpPr>
        <p:spPr>
          <a:xfrm flipV="1">
            <a:off x="7203689" y="3811348"/>
            <a:ext cx="474424" cy="38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36DE5266-26F8-490A-9D93-96BE06042125}"/>
              </a:ext>
            </a:extLst>
          </p:cNvPr>
          <p:cNvCxnSpPr>
            <a:cxnSpLocks/>
            <a:stCxn id="141" idx="3"/>
            <a:endCxn id="67" idx="1"/>
          </p:cNvCxnSpPr>
          <p:nvPr/>
        </p:nvCxnSpPr>
        <p:spPr>
          <a:xfrm>
            <a:off x="7203689" y="4193499"/>
            <a:ext cx="367347" cy="14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DFFD7209-C2C2-4E09-B665-0FC3690CED9A}"/>
              </a:ext>
            </a:extLst>
          </p:cNvPr>
          <p:cNvCxnSpPr>
            <a:cxnSpLocks/>
            <a:stCxn id="142" idx="1"/>
          </p:cNvCxnSpPr>
          <p:nvPr/>
        </p:nvCxnSpPr>
        <p:spPr>
          <a:xfrm flipH="1" flipV="1">
            <a:off x="8604446" y="3502491"/>
            <a:ext cx="709326" cy="36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0F94B364-00F2-4A09-A1DC-BDC4374486E1}"/>
              </a:ext>
            </a:extLst>
          </p:cNvPr>
          <p:cNvCxnSpPr>
            <a:cxnSpLocks/>
            <a:endCxn id="66" idx="2"/>
          </p:cNvCxnSpPr>
          <p:nvPr/>
        </p:nvCxnSpPr>
        <p:spPr>
          <a:xfrm flipV="1">
            <a:off x="9789651" y="3129833"/>
            <a:ext cx="0" cy="588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文本框 145">
            <a:extLst>
              <a:ext uri="{FF2B5EF4-FFF2-40B4-BE49-F238E27FC236}">
                <a16:creationId xmlns:a16="http://schemas.microsoft.com/office/drawing/2014/main" id="{B5CACE2A-3AAF-46F8-A5AD-67D4ACEDED13}"/>
              </a:ext>
            </a:extLst>
          </p:cNvPr>
          <p:cNvSpPr txBox="1"/>
          <p:nvPr/>
        </p:nvSpPr>
        <p:spPr>
          <a:xfrm>
            <a:off x="9159257" y="4849015"/>
            <a:ext cx="3034190" cy="64633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a:t>Will quickly change when the network is converging</a:t>
            </a:r>
            <a:endParaRPr lang="zh-CN" altLang="en-US" dirty="0"/>
          </a:p>
        </p:txBody>
      </p:sp>
      <p:cxnSp>
        <p:nvCxnSpPr>
          <p:cNvPr id="147" name="直接箭头连接符 146">
            <a:extLst>
              <a:ext uri="{FF2B5EF4-FFF2-40B4-BE49-F238E27FC236}">
                <a16:creationId xmlns:a16="http://schemas.microsoft.com/office/drawing/2014/main" id="{ED8BC719-AC43-413F-9B00-0A76D9DEA696}"/>
              </a:ext>
            </a:extLst>
          </p:cNvPr>
          <p:cNvCxnSpPr>
            <a:cxnSpLocks/>
            <a:stCxn id="146" idx="2"/>
          </p:cNvCxnSpPr>
          <p:nvPr/>
        </p:nvCxnSpPr>
        <p:spPr>
          <a:xfrm flipH="1">
            <a:off x="9714892" y="5495346"/>
            <a:ext cx="961460" cy="810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30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65" grpId="0" animBg="1"/>
      <p:bldP spid="66" grpId="0" animBg="1"/>
      <p:bldP spid="67" grpId="0" animBg="1"/>
      <p:bldP spid="68" grpId="0" animBg="1"/>
      <p:bldP spid="82" grpId="0"/>
      <p:bldP spid="91" grpId="0"/>
      <p:bldP spid="137" grpId="0"/>
      <p:bldP spid="139" grpId="0" animBg="1"/>
      <p:bldP spid="140" grpId="0" animBg="1"/>
      <p:bldP spid="70" grpId="0" animBg="1"/>
      <p:bldP spid="99" grpId="0" animBg="1"/>
      <p:bldP spid="100" grpId="0" animBg="1"/>
      <p:bldP spid="141" grpId="0"/>
      <p:bldP spid="142" grpId="0"/>
      <p:bldP spid="1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AD6C07A-D413-499D-9C11-F5521FA9D82A}"/>
              </a:ext>
            </a:extLst>
          </p:cNvPr>
          <p:cNvSpPr>
            <a:spLocks noGrp="1"/>
          </p:cNvSpPr>
          <p:nvPr>
            <p:ph type="title"/>
          </p:nvPr>
        </p:nvSpPr>
        <p:spPr/>
        <p:txBody>
          <a:bodyPr>
            <a:normAutofit/>
          </a:bodyPr>
          <a:lstStyle/>
          <a:p>
            <a:r>
              <a:rPr lang="en-US" altLang="zh-CN" sz="4400" b="1" dirty="0">
                <a:latin typeface="Calibri Light" panose="020F0302020204030204" pitchFamily="34" charset="0"/>
                <a:cs typeface="Calibri Light" panose="020F0302020204030204" pitchFamily="34" charset="0"/>
              </a:rPr>
              <a:t>Flash: Fast, Consistent Data Plane Verification for Large-Scale Network Settings</a:t>
            </a:r>
            <a:endParaRPr lang="zh-CN" altLang="en-US" sz="4400" dirty="0"/>
          </a:p>
        </p:txBody>
      </p:sp>
      <p:sp>
        <p:nvSpPr>
          <p:cNvPr id="4" name="灯片编号占位符 3">
            <a:extLst>
              <a:ext uri="{FF2B5EF4-FFF2-40B4-BE49-F238E27FC236}">
                <a16:creationId xmlns:a16="http://schemas.microsoft.com/office/drawing/2014/main" id="{63A60530-A73E-4A43-96FD-3905D4620326}"/>
              </a:ext>
            </a:extLst>
          </p:cNvPr>
          <p:cNvSpPr>
            <a:spLocks noGrp="1"/>
          </p:cNvSpPr>
          <p:nvPr>
            <p:ph type="sldNum" sz="quarter" idx="12"/>
          </p:nvPr>
        </p:nvSpPr>
        <p:spPr/>
        <p:txBody>
          <a:bodyPr/>
          <a:lstStyle/>
          <a:p>
            <a:fld id="{682C5C09-ACD5-471C-9344-471F3ED29706}" type="slidenum">
              <a:rPr lang="zh-CN" altLang="en-US" smtClean="0"/>
              <a:t>12</a:t>
            </a:fld>
            <a:endParaRPr lang="zh-CN" altLang="en-US"/>
          </a:p>
        </p:txBody>
      </p:sp>
    </p:spTree>
    <p:extLst>
      <p:ext uri="{BB962C8B-B14F-4D97-AF65-F5344CB8AC3E}">
        <p14:creationId xmlns:p14="http://schemas.microsoft.com/office/powerpoint/2010/main" val="2194174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a:extLst>
              <a:ext uri="{FF2B5EF4-FFF2-40B4-BE49-F238E27FC236}">
                <a16:creationId xmlns:a16="http://schemas.microsoft.com/office/drawing/2014/main" id="{B43A2231-A84D-49C4-8372-79379AAFFC59}"/>
              </a:ext>
            </a:extLst>
          </p:cNvPr>
          <p:cNvSpPr/>
          <p:nvPr/>
        </p:nvSpPr>
        <p:spPr>
          <a:xfrm>
            <a:off x="3819203" y="1972550"/>
            <a:ext cx="3817425" cy="162220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b="1" dirty="0">
                <a:solidFill>
                  <a:schemeClr val="tx1"/>
                </a:solidFill>
              </a:rPr>
              <a:t>Model manager</a:t>
            </a:r>
            <a:endParaRPr lang="zh-CN" altLang="en-US" b="1" dirty="0">
              <a:solidFill>
                <a:schemeClr val="tx1"/>
              </a:solidFill>
            </a:endParaRPr>
          </a:p>
        </p:txBody>
      </p:sp>
      <p:sp>
        <p:nvSpPr>
          <p:cNvPr id="2" name="标题 1">
            <a:extLst>
              <a:ext uri="{FF2B5EF4-FFF2-40B4-BE49-F238E27FC236}">
                <a16:creationId xmlns:a16="http://schemas.microsoft.com/office/drawing/2014/main" id="{E70C9F72-50E8-4BAD-A6E9-252696CA3DB9}"/>
              </a:ext>
            </a:extLst>
          </p:cNvPr>
          <p:cNvSpPr>
            <a:spLocks noGrp="1"/>
          </p:cNvSpPr>
          <p:nvPr>
            <p:ph type="title"/>
          </p:nvPr>
        </p:nvSpPr>
        <p:spPr/>
        <p:txBody>
          <a:bodyPr/>
          <a:lstStyle/>
          <a:p>
            <a:r>
              <a:rPr lang="en-US" altLang="zh-CN" dirty="0"/>
              <a:t>Flash Overview</a:t>
            </a:r>
            <a:endParaRPr lang="zh-CN" altLang="en-US" dirty="0"/>
          </a:p>
        </p:txBody>
      </p:sp>
      <p:sp>
        <p:nvSpPr>
          <p:cNvPr id="4" name="灯片编号占位符 3">
            <a:extLst>
              <a:ext uri="{FF2B5EF4-FFF2-40B4-BE49-F238E27FC236}">
                <a16:creationId xmlns:a16="http://schemas.microsoft.com/office/drawing/2014/main" id="{AC7CBABF-9FE5-447D-BC09-7A5D18E180A9}"/>
              </a:ext>
            </a:extLst>
          </p:cNvPr>
          <p:cNvSpPr>
            <a:spLocks noGrp="1"/>
          </p:cNvSpPr>
          <p:nvPr>
            <p:ph type="sldNum" sz="quarter" idx="12"/>
          </p:nvPr>
        </p:nvSpPr>
        <p:spPr/>
        <p:txBody>
          <a:bodyPr/>
          <a:lstStyle/>
          <a:p>
            <a:fld id="{682C5C09-ACD5-471C-9344-471F3ED29706}" type="slidenum">
              <a:rPr lang="zh-CN" altLang="en-US" smtClean="0"/>
              <a:t>13</a:t>
            </a:fld>
            <a:endParaRPr lang="zh-CN" altLang="en-US"/>
          </a:p>
        </p:txBody>
      </p:sp>
      <p:grpSp>
        <p:nvGrpSpPr>
          <p:cNvPr id="5" name="组合 4">
            <a:extLst>
              <a:ext uri="{FF2B5EF4-FFF2-40B4-BE49-F238E27FC236}">
                <a16:creationId xmlns:a16="http://schemas.microsoft.com/office/drawing/2014/main" id="{7A19FF7C-6066-4540-AE4B-3C1B8EEAF492}"/>
              </a:ext>
            </a:extLst>
          </p:cNvPr>
          <p:cNvGrpSpPr/>
          <p:nvPr/>
        </p:nvGrpSpPr>
        <p:grpSpPr>
          <a:xfrm>
            <a:off x="6550752" y="2367879"/>
            <a:ext cx="951689" cy="1050587"/>
            <a:chOff x="9569585" y="4001294"/>
            <a:chExt cx="951689" cy="1050587"/>
          </a:xfrm>
        </p:grpSpPr>
        <p:sp>
          <p:nvSpPr>
            <p:cNvPr id="6" name="矩形 5">
              <a:extLst>
                <a:ext uri="{FF2B5EF4-FFF2-40B4-BE49-F238E27FC236}">
                  <a16:creationId xmlns:a16="http://schemas.microsoft.com/office/drawing/2014/main" id="{61D3AB4C-F1B3-44EC-9F2E-0628F853324E}"/>
                </a:ext>
              </a:extLst>
            </p:cNvPr>
            <p:cNvSpPr/>
            <p:nvPr/>
          </p:nvSpPr>
          <p:spPr>
            <a:xfrm>
              <a:off x="9569585" y="4001294"/>
              <a:ext cx="951689" cy="105058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1600" dirty="0">
                  <a:solidFill>
                    <a:schemeClr val="tx1"/>
                  </a:solidFill>
                </a:rPr>
                <a:t>Model N</a:t>
              </a:r>
              <a:endParaRPr lang="zh-CN" altLang="en-US" sz="1600" dirty="0">
                <a:solidFill>
                  <a:schemeClr val="tx1"/>
                </a:solidFill>
              </a:endParaRPr>
            </a:p>
          </p:txBody>
        </p:sp>
        <p:sp>
          <p:nvSpPr>
            <p:cNvPr id="7" name="椭圆 6">
              <a:extLst>
                <a:ext uri="{FF2B5EF4-FFF2-40B4-BE49-F238E27FC236}">
                  <a16:creationId xmlns:a16="http://schemas.microsoft.com/office/drawing/2014/main" id="{6C1A8DC4-0A4D-429C-9909-0ED1E29A69B2}"/>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a:extLst>
                <a:ext uri="{FF2B5EF4-FFF2-40B4-BE49-F238E27FC236}">
                  <a16:creationId xmlns:a16="http://schemas.microsoft.com/office/drawing/2014/main" id="{E9F0D3D3-5A91-4742-9CCF-1054697C55DB}"/>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a:extLst>
                <a:ext uri="{FF2B5EF4-FFF2-40B4-BE49-F238E27FC236}">
                  <a16:creationId xmlns:a16="http://schemas.microsoft.com/office/drawing/2014/main" id="{D92C7340-9F1F-4A45-B4AC-E1342DA3A260}"/>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0" name="直接连接符 9">
              <a:extLst>
                <a:ext uri="{FF2B5EF4-FFF2-40B4-BE49-F238E27FC236}">
                  <a16:creationId xmlns:a16="http://schemas.microsoft.com/office/drawing/2014/main" id="{2E8EC342-CF0F-46CB-B1ED-2EDA1E8F26EE}"/>
                </a:ext>
              </a:extLst>
            </p:cNvPr>
            <p:cNvCxnSpPr>
              <a:cxnSpLocks/>
              <a:stCxn id="7" idx="4"/>
              <a:endCxn id="9"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8BEEA97-58AD-436A-98C9-C9C6840FB9B0}"/>
                </a:ext>
              </a:extLst>
            </p:cNvPr>
            <p:cNvCxnSpPr>
              <a:cxnSpLocks/>
              <a:stCxn id="8" idx="2"/>
              <a:endCxn id="7"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619BE22-26C6-40CD-A11B-28CBF9C4A738}"/>
                </a:ext>
              </a:extLst>
            </p:cNvPr>
            <p:cNvCxnSpPr>
              <a:cxnSpLocks/>
              <a:stCxn id="8" idx="1"/>
              <a:endCxn id="7"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842C1F9-2DBA-40C1-A107-67C683EB806F}"/>
                </a:ext>
              </a:extLst>
            </p:cNvPr>
            <p:cNvCxnSpPr>
              <a:cxnSpLocks/>
              <a:stCxn id="8" idx="4"/>
              <a:endCxn id="9"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EFD4B670-38C2-4452-A8A1-C99183DAB016}"/>
              </a:ext>
            </a:extLst>
          </p:cNvPr>
          <p:cNvGrpSpPr/>
          <p:nvPr/>
        </p:nvGrpSpPr>
        <p:grpSpPr>
          <a:xfrm>
            <a:off x="5150968" y="2360574"/>
            <a:ext cx="951689" cy="1050587"/>
            <a:chOff x="9569585" y="4001294"/>
            <a:chExt cx="951689" cy="1050587"/>
          </a:xfrm>
        </p:grpSpPr>
        <p:sp>
          <p:nvSpPr>
            <p:cNvPr id="15" name="矩形 14">
              <a:extLst>
                <a:ext uri="{FF2B5EF4-FFF2-40B4-BE49-F238E27FC236}">
                  <a16:creationId xmlns:a16="http://schemas.microsoft.com/office/drawing/2014/main" id="{9457D109-61C5-48AC-AEF9-3F668FC60C8A}"/>
                </a:ext>
              </a:extLst>
            </p:cNvPr>
            <p:cNvSpPr/>
            <p:nvPr/>
          </p:nvSpPr>
          <p:spPr>
            <a:xfrm>
              <a:off x="9569585" y="4001294"/>
              <a:ext cx="951689" cy="105058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1600" dirty="0">
                  <a:solidFill>
                    <a:schemeClr val="tx1"/>
                  </a:solidFill>
                </a:rPr>
                <a:t>Model 2</a:t>
              </a:r>
              <a:endParaRPr lang="zh-CN" altLang="en-US" sz="1600" dirty="0">
                <a:solidFill>
                  <a:schemeClr val="tx1"/>
                </a:solidFill>
              </a:endParaRPr>
            </a:p>
          </p:txBody>
        </p:sp>
        <p:sp>
          <p:nvSpPr>
            <p:cNvPr id="16" name="椭圆 15">
              <a:extLst>
                <a:ext uri="{FF2B5EF4-FFF2-40B4-BE49-F238E27FC236}">
                  <a16:creationId xmlns:a16="http://schemas.microsoft.com/office/drawing/2014/main" id="{DC9B0D87-FBA9-4011-AAA3-DFC653B43A8C}"/>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椭圆 16">
              <a:extLst>
                <a:ext uri="{FF2B5EF4-FFF2-40B4-BE49-F238E27FC236}">
                  <a16:creationId xmlns:a16="http://schemas.microsoft.com/office/drawing/2014/main" id="{1AB690DF-2BFE-46CF-8859-FD2ACB7CA053}"/>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椭圆 17">
              <a:extLst>
                <a:ext uri="{FF2B5EF4-FFF2-40B4-BE49-F238E27FC236}">
                  <a16:creationId xmlns:a16="http://schemas.microsoft.com/office/drawing/2014/main" id="{4C236E62-3492-4690-A85D-1CEAD9C03C8B}"/>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9" name="直接连接符 18">
              <a:extLst>
                <a:ext uri="{FF2B5EF4-FFF2-40B4-BE49-F238E27FC236}">
                  <a16:creationId xmlns:a16="http://schemas.microsoft.com/office/drawing/2014/main" id="{C05D9BD5-AC11-4AB5-8D26-CA53A98867D7}"/>
                </a:ext>
              </a:extLst>
            </p:cNvPr>
            <p:cNvCxnSpPr>
              <a:cxnSpLocks/>
              <a:stCxn id="16" idx="4"/>
              <a:endCxn id="18"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F66B1DE-1001-4547-B5C0-5861A5CFDDD9}"/>
                </a:ext>
              </a:extLst>
            </p:cNvPr>
            <p:cNvCxnSpPr>
              <a:cxnSpLocks/>
              <a:stCxn id="17" idx="2"/>
              <a:endCxn id="16"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D623FEB-879D-4643-BBFB-94B6C93F77C0}"/>
                </a:ext>
              </a:extLst>
            </p:cNvPr>
            <p:cNvCxnSpPr>
              <a:cxnSpLocks/>
              <a:stCxn id="17" idx="1"/>
              <a:endCxn id="16"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443A83E9-3A21-4CDB-8DC1-8353FA6C0166}"/>
                </a:ext>
              </a:extLst>
            </p:cNvPr>
            <p:cNvCxnSpPr>
              <a:cxnSpLocks/>
              <a:stCxn id="17" idx="4"/>
              <a:endCxn id="18"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D6D93249-C19F-43C0-8DE8-5393A8A31ADC}"/>
              </a:ext>
            </a:extLst>
          </p:cNvPr>
          <p:cNvGrpSpPr/>
          <p:nvPr/>
        </p:nvGrpSpPr>
        <p:grpSpPr>
          <a:xfrm>
            <a:off x="3987076" y="2360574"/>
            <a:ext cx="951689" cy="1050587"/>
            <a:chOff x="9569585" y="4001294"/>
            <a:chExt cx="951689" cy="1050587"/>
          </a:xfrm>
        </p:grpSpPr>
        <p:sp>
          <p:nvSpPr>
            <p:cNvPr id="24" name="矩形 23">
              <a:extLst>
                <a:ext uri="{FF2B5EF4-FFF2-40B4-BE49-F238E27FC236}">
                  <a16:creationId xmlns:a16="http://schemas.microsoft.com/office/drawing/2014/main" id="{F9687606-6F07-4783-B0EE-F0DBB7929FD8}"/>
                </a:ext>
              </a:extLst>
            </p:cNvPr>
            <p:cNvSpPr/>
            <p:nvPr/>
          </p:nvSpPr>
          <p:spPr>
            <a:xfrm>
              <a:off x="9569585" y="4001294"/>
              <a:ext cx="951689" cy="105058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1600" dirty="0">
                  <a:solidFill>
                    <a:schemeClr val="tx1"/>
                  </a:solidFill>
                </a:rPr>
                <a:t>Model 1</a:t>
              </a:r>
              <a:endParaRPr lang="zh-CN" altLang="en-US" sz="1600" dirty="0">
                <a:solidFill>
                  <a:schemeClr val="tx1"/>
                </a:solidFill>
              </a:endParaRPr>
            </a:p>
          </p:txBody>
        </p:sp>
        <p:sp>
          <p:nvSpPr>
            <p:cNvPr id="25" name="椭圆 24">
              <a:extLst>
                <a:ext uri="{FF2B5EF4-FFF2-40B4-BE49-F238E27FC236}">
                  <a16:creationId xmlns:a16="http://schemas.microsoft.com/office/drawing/2014/main" id="{18B9FD25-6257-4447-A863-3D6A4730E9D3}"/>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a:extLst>
                <a:ext uri="{FF2B5EF4-FFF2-40B4-BE49-F238E27FC236}">
                  <a16:creationId xmlns:a16="http://schemas.microsoft.com/office/drawing/2014/main" id="{9F14DBB6-7220-452C-A7AC-9A59FFB49D11}"/>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a:extLst>
                <a:ext uri="{FF2B5EF4-FFF2-40B4-BE49-F238E27FC236}">
                  <a16:creationId xmlns:a16="http://schemas.microsoft.com/office/drawing/2014/main" id="{1175B0C4-0F56-4EE2-BDC4-64C9E7ECB0CD}"/>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8" name="直接连接符 27">
              <a:extLst>
                <a:ext uri="{FF2B5EF4-FFF2-40B4-BE49-F238E27FC236}">
                  <a16:creationId xmlns:a16="http://schemas.microsoft.com/office/drawing/2014/main" id="{43844CBD-FDF9-4A7C-8ABE-3252D8D59400}"/>
                </a:ext>
              </a:extLst>
            </p:cNvPr>
            <p:cNvCxnSpPr>
              <a:cxnSpLocks/>
              <a:stCxn id="25" idx="4"/>
              <a:endCxn id="27"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A2B204A-0CE1-4816-AFF3-BD84A76CB822}"/>
                </a:ext>
              </a:extLst>
            </p:cNvPr>
            <p:cNvCxnSpPr>
              <a:cxnSpLocks/>
              <a:stCxn id="26" idx="2"/>
              <a:endCxn id="25"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DBAACE5-941F-40BF-8014-B23658685022}"/>
                </a:ext>
              </a:extLst>
            </p:cNvPr>
            <p:cNvCxnSpPr>
              <a:cxnSpLocks/>
              <a:stCxn id="26" idx="1"/>
              <a:endCxn id="25"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0C2D86F-4C81-4A16-96A0-DB3FF1FD9B4D}"/>
                </a:ext>
              </a:extLst>
            </p:cNvPr>
            <p:cNvCxnSpPr>
              <a:cxnSpLocks/>
              <a:stCxn id="26" idx="4"/>
              <a:endCxn id="27"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1B41C571-3D52-44F7-9751-4D2FC75F7D05}"/>
              </a:ext>
            </a:extLst>
          </p:cNvPr>
          <p:cNvGrpSpPr/>
          <p:nvPr/>
        </p:nvGrpSpPr>
        <p:grpSpPr>
          <a:xfrm>
            <a:off x="4080906" y="5861910"/>
            <a:ext cx="2900295" cy="996090"/>
            <a:chOff x="4572002" y="5321030"/>
            <a:chExt cx="4212076" cy="1590472"/>
          </a:xfrm>
        </p:grpSpPr>
        <p:pic>
          <p:nvPicPr>
            <p:cNvPr id="33" name="图形 32" descr="DVD 播放器">
              <a:extLst>
                <a:ext uri="{FF2B5EF4-FFF2-40B4-BE49-F238E27FC236}">
                  <a16:creationId xmlns:a16="http://schemas.microsoft.com/office/drawing/2014/main" id="{792A74C2-5D41-4AC8-A1CE-96DC0178D9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192" y="5997102"/>
              <a:ext cx="914400" cy="914400"/>
            </a:xfrm>
            <a:prstGeom prst="rect">
              <a:avLst/>
            </a:prstGeom>
          </p:spPr>
        </p:pic>
        <p:pic>
          <p:nvPicPr>
            <p:cNvPr id="34" name="图形 33" descr="DVD 播放器">
              <a:extLst>
                <a:ext uri="{FF2B5EF4-FFF2-40B4-BE49-F238E27FC236}">
                  <a16:creationId xmlns:a16="http://schemas.microsoft.com/office/drawing/2014/main" id="{7AD17170-5381-4845-B8FF-BCFC022D32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1600" y="5397500"/>
              <a:ext cx="914400" cy="914400"/>
            </a:xfrm>
            <a:prstGeom prst="rect">
              <a:avLst/>
            </a:prstGeom>
          </p:spPr>
        </p:pic>
        <p:pic>
          <p:nvPicPr>
            <p:cNvPr id="35" name="图形 34" descr="DVD 播放器">
              <a:extLst>
                <a:ext uri="{FF2B5EF4-FFF2-40B4-BE49-F238E27FC236}">
                  <a16:creationId xmlns:a16="http://schemas.microsoft.com/office/drawing/2014/main" id="{33629271-FBC3-4525-AE0A-0C0000CDD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00" y="5397500"/>
              <a:ext cx="914400" cy="914400"/>
            </a:xfrm>
            <a:prstGeom prst="rect">
              <a:avLst/>
            </a:prstGeom>
          </p:spPr>
        </p:pic>
        <p:cxnSp>
          <p:nvCxnSpPr>
            <p:cNvPr id="36" name="直接连接符 35">
              <a:extLst>
                <a:ext uri="{FF2B5EF4-FFF2-40B4-BE49-F238E27FC236}">
                  <a16:creationId xmlns:a16="http://schemas.microsoft.com/office/drawing/2014/main" id="{30C73E65-8C1B-4D11-B156-BD943994B9B3}"/>
                </a:ext>
              </a:extLst>
            </p:cNvPr>
            <p:cNvCxnSpPr>
              <a:cxnSpLocks/>
              <a:stCxn id="34" idx="3"/>
              <a:endCxn id="35" idx="1"/>
            </p:cNvCxnSpPr>
            <p:nvPr/>
          </p:nvCxnSpPr>
          <p:spPr>
            <a:xfrm>
              <a:off x="6096000" y="5854700"/>
              <a:ext cx="1524000" cy="0"/>
            </a:xfrm>
            <a:prstGeom prst="line">
              <a:avLst/>
            </a:prstGeom>
            <a:ln w="15875"/>
          </p:spPr>
          <p:style>
            <a:lnRef idx="1">
              <a:schemeClr val="dk1"/>
            </a:lnRef>
            <a:fillRef idx="0">
              <a:schemeClr val="dk1"/>
            </a:fillRef>
            <a:effectRef idx="0">
              <a:schemeClr val="dk1"/>
            </a:effectRef>
            <a:fontRef idx="minor">
              <a:schemeClr val="tx1"/>
            </a:fontRef>
          </p:style>
        </p:cxnSp>
        <p:sp>
          <p:nvSpPr>
            <p:cNvPr id="37" name="云形 36">
              <a:extLst>
                <a:ext uri="{FF2B5EF4-FFF2-40B4-BE49-F238E27FC236}">
                  <a16:creationId xmlns:a16="http://schemas.microsoft.com/office/drawing/2014/main" id="{AE77443A-0BEE-4C5A-8D1D-24453DDAFB12}"/>
                </a:ext>
              </a:extLst>
            </p:cNvPr>
            <p:cNvSpPr/>
            <p:nvPr/>
          </p:nvSpPr>
          <p:spPr>
            <a:xfrm>
              <a:off x="4572002" y="5321030"/>
              <a:ext cx="4212076" cy="1590472"/>
            </a:xfrm>
            <a:prstGeom prst="cloud">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80F3B462-3BFC-4189-AA14-944C577E0920}"/>
                </a:ext>
              </a:extLst>
            </p:cNvPr>
            <p:cNvCxnSpPr>
              <a:cxnSpLocks/>
              <a:endCxn id="33" idx="1"/>
            </p:cNvCxnSpPr>
            <p:nvPr/>
          </p:nvCxnSpPr>
          <p:spPr>
            <a:xfrm>
              <a:off x="5638800" y="5950895"/>
              <a:ext cx="700392" cy="503407"/>
            </a:xfrm>
            <a:prstGeom prst="line">
              <a:avLst/>
            </a:prstGeom>
            <a:ln w="15875"/>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4659276A-CBD1-4A06-82A0-A405C5FEA615}"/>
                </a:ext>
              </a:extLst>
            </p:cNvPr>
            <p:cNvCxnSpPr>
              <a:cxnSpLocks/>
              <a:stCxn id="33" idx="3"/>
            </p:cNvCxnSpPr>
            <p:nvPr/>
          </p:nvCxnSpPr>
          <p:spPr>
            <a:xfrm flipV="1">
              <a:off x="7253592" y="5950896"/>
              <a:ext cx="817934" cy="503406"/>
            </a:xfrm>
            <a:prstGeom prst="line">
              <a:avLst/>
            </a:prstGeom>
            <a:ln w="15875"/>
          </p:spPr>
          <p:style>
            <a:lnRef idx="1">
              <a:schemeClr val="dk1"/>
            </a:lnRef>
            <a:fillRef idx="0">
              <a:schemeClr val="dk1"/>
            </a:fillRef>
            <a:effectRef idx="0">
              <a:schemeClr val="dk1"/>
            </a:effectRef>
            <a:fontRef idx="minor">
              <a:schemeClr val="tx1"/>
            </a:fontRef>
          </p:style>
        </p:cxnSp>
      </p:grpSp>
      <p:cxnSp>
        <p:nvCxnSpPr>
          <p:cNvPr id="40" name="直接箭头连接符 39">
            <a:extLst>
              <a:ext uri="{FF2B5EF4-FFF2-40B4-BE49-F238E27FC236}">
                <a16:creationId xmlns:a16="http://schemas.microsoft.com/office/drawing/2014/main" id="{1A6AF9AF-ABEC-46CA-9006-6453E2028FB5}"/>
              </a:ext>
            </a:extLst>
          </p:cNvPr>
          <p:cNvCxnSpPr>
            <a:cxnSpLocks/>
            <a:stCxn id="97" idx="0"/>
            <a:endCxn id="82" idx="2"/>
          </p:cNvCxnSpPr>
          <p:nvPr/>
        </p:nvCxnSpPr>
        <p:spPr>
          <a:xfrm flipV="1">
            <a:off x="4815467" y="5475132"/>
            <a:ext cx="809765" cy="457010"/>
          </a:xfrm>
          <a:prstGeom prst="straightConnector1">
            <a:avLst/>
          </a:prstGeom>
          <a:ln w="28575">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B28EC5F-1A26-44B6-9C16-A2CE11983359}"/>
              </a:ext>
            </a:extLst>
          </p:cNvPr>
          <p:cNvCxnSpPr>
            <a:cxnSpLocks/>
            <a:stCxn id="98" idx="0"/>
            <a:endCxn id="82" idx="2"/>
          </p:cNvCxnSpPr>
          <p:nvPr/>
        </p:nvCxnSpPr>
        <p:spPr>
          <a:xfrm flipH="1" flipV="1">
            <a:off x="5625232" y="5475132"/>
            <a:ext cx="2456" cy="824090"/>
          </a:xfrm>
          <a:prstGeom prst="straightConnector1">
            <a:avLst/>
          </a:prstGeom>
          <a:ln w="28575">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42763D33-809B-4ED4-9DAA-F1522A6C4719}"/>
              </a:ext>
            </a:extLst>
          </p:cNvPr>
          <p:cNvCxnSpPr>
            <a:cxnSpLocks/>
            <a:stCxn id="99" idx="0"/>
            <a:endCxn id="82" idx="2"/>
          </p:cNvCxnSpPr>
          <p:nvPr/>
        </p:nvCxnSpPr>
        <p:spPr>
          <a:xfrm flipH="1" flipV="1">
            <a:off x="5625232" y="5475132"/>
            <a:ext cx="859212" cy="467196"/>
          </a:xfrm>
          <a:prstGeom prst="straightConnector1">
            <a:avLst/>
          </a:prstGeom>
          <a:ln w="28575">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BD3267F7-E9C5-4DD8-832C-95E18E22ED0A}"/>
              </a:ext>
            </a:extLst>
          </p:cNvPr>
          <p:cNvSpPr txBox="1"/>
          <p:nvPr/>
        </p:nvSpPr>
        <p:spPr>
          <a:xfrm>
            <a:off x="3023087" y="5567903"/>
            <a:ext cx="1992853" cy="369332"/>
          </a:xfrm>
          <a:prstGeom prst="rect">
            <a:avLst/>
          </a:prstGeom>
          <a:noFill/>
        </p:spPr>
        <p:txBody>
          <a:bodyPr wrap="none" rtlCol="0">
            <a:spAutoFit/>
          </a:bodyPr>
          <a:lstStyle/>
          <a:p>
            <a:r>
              <a:rPr lang="en-US" altLang="zh-CN" dirty="0">
                <a:solidFill>
                  <a:schemeClr val="accent6">
                    <a:lumMod val="50000"/>
                  </a:schemeClr>
                </a:solidFill>
              </a:rPr>
              <a:t>Tagged FIB updates</a:t>
            </a:r>
            <a:endParaRPr lang="zh-CN" altLang="en-US" dirty="0">
              <a:solidFill>
                <a:schemeClr val="accent6">
                  <a:lumMod val="50000"/>
                </a:schemeClr>
              </a:solidFill>
            </a:endParaRPr>
          </a:p>
        </p:txBody>
      </p:sp>
      <p:sp>
        <p:nvSpPr>
          <p:cNvPr id="44" name="矩形 43">
            <a:extLst>
              <a:ext uri="{FF2B5EF4-FFF2-40B4-BE49-F238E27FC236}">
                <a16:creationId xmlns:a16="http://schemas.microsoft.com/office/drawing/2014/main" id="{4287D5A5-90F9-4BE8-BA17-F4924545959B}"/>
              </a:ext>
            </a:extLst>
          </p:cNvPr>
          <p:cNvSpPr/>
          <p:nvPr/>
        </p:nvSpPr>
        <p:spPr>
          <a:xfrm>
            <a:off x="8467502" y="2553068"/>
            <a:ext cx="2161508" cy="691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Incremental</a:t>
            </a:r>
          </a:p>
          <a:p>
            <a:pPr algn="ctr"/>
            <a:r>
              <a:rPr lang="en-US" altLang="zh-CN" dirty="0"/>
              <a:t>requirement checker</a:t>
            </a:r>
            <a:endParaRPr lang="zh-CN" altLang="en-US" dirty="0"/>
          </a:p>
        </p:txBody>
      </p:sp>
      <p:cxnSp>
        <p:nvCxnSpPr>
          <p:cNvPr id="45" name="直接箭头连接符 44">
            <a:extLst>
              <a:ext uri="{FF2B5EF4-FFF2-40B4-BE49-F238E27FC236}">
                <a16:creationId xmlns:a16="http://schemas.microsoft.com/office/drawing/2014/main" id="{3C9336DA-8BCC-4C08-8F3B-E8495D16DE8B}"/>
              </a:ext>
            </a:extLst>
          </p:cNvPr>
          <p:cNvCxnSpPr>
            <a:cxnSpLocks/>
            <a:stCxn id="47" idx="2"/>
            <a:endCxn id="44" idx="0"/>
          </p:cNvCxnSpPr>
          <p:nvPr/>
        </p:nvCxnSpPr>
        <p:spPr>
          <a:xfrm>
            <a:off x="9548256" y="2269686"/>
            <a:ext cx="0" cy="2833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FE046A04-D4F7-451C-9F30-782BB5181B18}"/>
              </a:ext>
            </a:extLst>
          </p:cNvPr>
          <p:cNvCxnSpPr>
            <a:cxnSpLocks/>
            <a:stCxn id="44" idx="3"/>
            <a:endCxn id="48" idx="1"/>
          </p:cNvCxnSpPr>
          <p:nvPr/>
        </p:nvCxnSpPr>
        <p:spPr>
          <a:xfrm>
            <a:off x="10629010" y="2898813"/>
            <a:ext cx="461494" cy="16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AD4F5985-9EBB-406B-8E20-1AE9728DEAC7}"/>
              </a:ext>
            </a:extLst>
          </p:cNvPr>
          <p:cNvSpPr txBox="1"/>
          <p:nvPr/>
        </p:nvSpPr>
        <p:spPr>
          <a:xfrm>
            <a:off x="8800070" y="1900354"/>
            <a:ext cx="1496372" cy="369332"/>
          </a:xfrm>
          <a:prstGeom prst="rect">
            <a:avLst/>
          </a:prstGeom>
          <a:noFill/>
        </p:spPr>
        <p:txBody>
          <a:bodyPr wrap="none" rtlCol="0">
            <a:spAutoFit/>
          </a:bodyPr>
          <a:lstStyle/>
          <a:p>
            <a:pPr algn="ctr"/>
            <a:r>
              <a:rPr lang="en-US" altLang="zh-CN" dirty="0"/>
              <a:t>Requirements</a:t>
            </a:r>
            <a:endParaRPr lang="zh-CN" altLang="en-US" dirty="0"/>
          </a:p>
        </p:txBody>
      </p:sp>
      <p:sp>
        <p:nvSpPr>
          <p:cNvPr id="48" name="文本框 47">
            <a:extLst>
              <a:ext uri="{FF2B5EF4-FFF2-40B4-BE49-F238E27FC236}">
                <a16:creationId xmlns:a16="http://schemas.microsoft.com/office/drawing/2014/main" id="{701AB193-66FF-44CD-925B-9A6ED5BEEB3B}"/>
              </a:ext>
            </a:extLst>
          </p:cNvPr>
          <p:cNvSpPr txBox="1"/>
          <p:nvPr/>
        </p:nvSpPr>
        <p:spPr>
          <a:xfrm>
            <a:off x="11090504" y="2715804"/>
            <a:ext cx="852285" cy="369332"/>
          </a:xfrm>
          <a:prstGeom prst="rect">
            <a:avLst/>
          </a:prstGeom>
          <a:noFill/>
        </p:spPr>
        <p:txBody>
          <a:bodyPr wrap="none" rtlCol="0">
            <a:spAutoFit/>
          </a:bodyPr>
          <a:lstStyle/>
          <a:p>
            <a:r>
              <a:rPr lang="en-US" altLang="zh-CN" dirty="0">
                <a:solidFill>
                  <a:srgbClr val="7030A0"/>
                </a:solidFill>
              </a:rPr>
              <a:t>Results</a:t>
            </a:r>
            <a:endParaRPr lang="zh-CN" altLang="en-US" dirty="0">
              <a:solidFill>
                <a:srgbClr val="7030A0"/>
              </a:solidFill>
            </a:endParaRPr>
          </a:p>
        </p:txBody>
      </p:sp>
      <p:sp>
        <p:nvSpPr>
          <p:cNvPr id="79" name="箭头: 右 78">
            <a:extLst>
              <a:ext uri="{FF2B5EF4-FFF2-40B4-BE49-F238E27FC236}">
                <a16:creationId xmlns:a16="http://schemas.microsoft.com/office/drawing/2014/main" id="{405DE318-8A5B-4B9C-8BE2-B5155E6CF6AC}"/>
              </a:ext>
            </a:extLst>
          </p:cNvPr>
          <p:cNvSpPr/>
          <p:nvPr/>
        </p:nvSpPr>
        <p:spPr>
          <a:xfrm>
            <a:off x="7663013" y="2749578"/>
            <a:ext cx="778104" cy="256519"/>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09AB8027-0316-4F82-827E-C64A9FB33C06}"/>
              </a:ext>
            </a:extLst>
          </p:cNvPr>
          <p:cNvSpPr/>
          <p:nvPr/>
        </p:nvSpPr>
        <p:spPr>
          <a:xfrm>
            <a:off x="4598058" y="5022660"/>
            <a:ext cx="2054348" cy="452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Update dispatcher</a:t>
            </a:r>
            <a:endParaRPr lang="zh-CN" altLang="en-US" dirty="0"/>
          </a:p>
        </p:txBody>
      </p:sp>
      <p:sp>
        <p:nvSpPr>
          <p:cNvPr id="97" name="矩形 96">
            <a:extLst>
              <a:ext uri="{FF2B5EF4-FFF2-40B4-BE49-F238E27FC236}">
                <a16:creationId xmlns:a16="http://schemas.microsoft.com/office/drawing/2014/main" id="{B997F93B-BC4D-4738-BFBB-BECEFE33CB13}"/>
              </a:ext>
            </a:extLst>
          </p:cNvPr>
          <p:cNvSpPr/>
          <p:nvPr/>
        </p:nvSpPr>
        <p:spPr>
          <a:xfrm>
            <a:off x="4558345" y="5932142"/>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sp>
        <p:nvSpPr>
          <p:cNvPr id="98" name="矩形 97">
            <a:extLst>
              <a:ext uri="{FF2B5EF4-FFF2-40B4-BE49-F238E27FC236}">
                <a16:creationId xmlns:a16="http://schemas.microsoft.com/office/drawing/2014/main" id="{CEBF1778-8FB2-4563-B8D6-1FF94D91CA09}"/>
              </a:ext>
            </a:extLst>
          </p:cNvPr>
          <p:cNvSpPr/>
          <p:nvPr/>
        </p:nvSpPr>
        <p:spPr>
          <a:xfrm>
            <a:off x="5370566" y="6299222"/>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sp>
        <p:nvSpPr>
          <p:cNvPr id="99" name="矩形 98">
            <a:extLst>
              <a:ext uri="{FF2B5EF4-FFF2-40B4-BE49-F238E27FC236}">
                <a16:creationId xmlns:a16="http://schemas.microsoft.com/office/drawing/2014/main" id="{CA5C9157-A25D-4BAB-A8CE-674079BBFD04}"/>
              </a:ext>
            </a:extLst>
          </p:cNvPr>
          <p:cNvSpPr/>
          <p:nvPr/>
        </p:nvSpPr>
        <p:spPr>
          <a:xfrm>
            <a:off x="6227322" y="5942328"/>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grpSp>
        <p:nvGrpSpPr>
          <p:cNvPr id="127" name="组合 126">
            <a:extLst>
              <a:ext uri="{FF2B5EF4-FFF2-40B4-BE49-F238E27FC236}">
                <a16:creationId xmlns:a16="http://schemas.microsoft.com/office/drawing/2014/main" id="{982272EE-14BF-468D-9DEE-0E5CD49EAA8D}"/>
              </a:ext>
            </a:extLst>
          </p:cNvPr>
          <p:cNvGrpSpPr/>
          <p:nvPr/>
        </p:nvGrpSpPr>
        <p:grpSpPr>
          <a:xfrm>
            <a:off x="4221508" y="4096479"/>
            <a:ext cx="490878" cy="481488"/>
            <a:chOff x="3145364" y="2121122"/>
            <a:chExt cx="490878" cy="481488"/>
          </a:xfrm>
        </p:grpSpPr>
        <p:sp>
          <p:nvSpPr>
            <p:cNvPr id="116" name="椭圆 115">
              <a:extLst>
                <a:ext uri="{FF2B5EF4-FFF2-40B4-BE49-F238E27FC236}">
                  <a16:creationId xmlns:a16="http://schemas.microsoft.com/office/drawing/2014/main" id="{7951CC71-E7BE-4858-8772-36C77F34B232}"/>
                </a:ext>
              </a:extLst>
            </p:cNvPr>
            <p:cNvSpPr/>
            <p:nvPr/>
          </p:nvSpPr>
          <p:spPr>
            <a:xfrm>
              <a:off x="3484976" y="2462590"/>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id="{F1877575-313D-4991-85A5-A7A5CABE3F03}"/>
                </a:ext>
              </a:extLst>
            </p:cNvPr>
            <p:cNvSpPr/>
            <p:nvPr/>
          </p:nvSpPr>
          <p:spPr>
            <a:xfrm>
              <a:off x="3484976" y="2313435"/>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7FD88B76-B351-4539-9AA5-7D08D17CFB23}"/>
                </a:ext>
              </a:extLst>
            </p:cNvPr>
            <p:cNvSpPr/>
            <p:nvPr/>
          </p:nvSpPr>
          <p:spPr>
            <a:xfrm>
              <a:off x="3484976" y="2164274"/>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E45C7A7B-5A34-41F6-BDE5-8D3975B1CC4D}"/>
                </a:ext>
              </a:extLst>
            </p:cNvPr>
            <p:cNvSpPr/>
            <p:nvPr/>
          </p:nvSpPr>
          <p:spPr>
            <a:xfrm>
              <a:off x="3180054" y="2462590"/>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B7727ACA-C166-404C-9DEB-C3E0866385EB}"/>
                </a:ext>
              </a:extLst>
            </p:cNvPr>
            <p:cNvSpPr/>
            <p:nvPr/>
          </p:nvSpPr>
          <p:spPr>
            <a:xfrm>
              <a:off x="3180054" y="2313435"/>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AE1A2D27-772D-4D8F-8541-2E94B7706DAA}"/>
                </a:ext>
              </a:extLst>
            </p:cNvPr>
            <p:cNvSpPr/>
            <p:nvPr/>
          </p:nvSpPr>
          <p:spPr>
            <a:xfrm>
              <a:off x="3180054" y="2164274"/>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2CE42047-B0EC-4B70-A0E4-664980A0C0C2}"/>
                </a:ext>
              </a:extLst>
            </p:cNvPr>
            <p:cNvSpPr/>
            <p:nvPr/>
          </p:nvSpPr>
          <p:spPr>
            <a:xfrm>
              <a:off x="3332454" y="2462590"/>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0C502EB1-E9FA-43CF-8B9E-AED5F776D7D3}"/>
                </a:ext>
              </a:extLst>
            </p:cNvPr>
            <p:cNvSpPr/>
            <p:nvPr/>
          </p:nvSpPr>
          <p:spPr>
            <a:xfrm>
              <a:off x="3332454" y="2313435"/>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D6A4118A-811E-45A6-BAB2-5D7DA779CC5B}"/>
                </a:ext>
              </a:extLst>
            </p:cNvPr>
            <p:cNvSpPr/>
            <p:nvPr/>
          </p:nvSpPr>
          <p:spPr>
            <a:xfrm>
              <a:off x="3332454" y="2164274"/>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C2FA9FCC-A481-4A50-848B-D50C781ECD5E}"/>
                </a:ext>
              </a:extLst>
            </p:cNvPr>
            <p:cNvSpPr/>
            <p:nvPr/>
          </p:nvSpPr>
          <p:spPr>
            <a:xfrm>
              <a:off x="3145364" y="2121122"/>
              <a:ext cx="490878" cy="48148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a:extLst>
              <a:ext uri="{FF2B5EF4-FFF2-40B4-BE49-F238E27FC236}">
                <a16:creationId xmlns:a16="http://schemas.microsoft.com/office/drawing/2014/main" id="{B532917B-D968-47F1-8650-1E85953D754A}"/>
              </a:ext>
            </a:extLst>
          </p:cNvPr>
          <p:cNvGrpSpPr/>
          <p:nvPr/>
        </p:nvGrpSpPr>
        <p:grpSpPr>
          <a:xfrm>
            <a:off x="5381199" y="4096479"/>
            <a:ext cx="490878" cy="481488"/>
            <a:chOff x="3145364" y="2121122"/>
            <a:chExt cx="490878" cy="481488"/>
          </a:xfrm>
          <a:solidFill>
            <a:schemeClr val="accent6">
              <a:lumMod val="40000"/>
              <a:lumOff val="60000"/>
            </a:schemeClr>
          </a:solidFill>
        </p:grpSpPr>
        <p:sp>
          <p:nvSpPr>
            <p:cNvPr id="129" name="椭圆 128">
              <a:extLst>
                <a:ext uri="{FF2B5EF4-FFF2-40B4-BE49-F238E27FC236}">
                  <a16:creationId xmlns:a16="http://schemas.microsoft.com/office/drawing/2014/main" id="{F8FF51D0-ECFF-4C84-B3BE-80E1AF13887E}"/>
                </a:ext>
              </a:extLst>
            </p:cNvPr>
            <p:cNvSpPr/>
            <p:nvPr/>
          </p:nvSpPr>
          <p:spPr>
            <a:xfrm>
              <a:off x="3484976" y="2462590"/>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id="{C036A309-07C7-49BB-B442-A957CFBFFEE9}"/>
                </a:ext>
              </a:extLst>
            </p:cNvPr>
            <p:cNvSpPr/>
            <p:nvPr/>
          </p:nvSpPr>
          <p:spPr>
            <a:xfrm>
              <a:off x="3484976" y="2313435"/>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3E4924D9-AAA5-41E6-A1C3-2AC374763E29}"/>
                </a:ext>
              </a:extLst>
            </p:cNvPr>
            <p:cNvSpPr/>
            <p:nvPr/>
          </p:nvSpPr>
          <p:spPr>
            <a:xfrm>
              <a:off x="3484976" y="2164274"/>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4629BB2B-2A66-46AC-9CFF-D84D17633D6D}"/>
                </a:ext>
              </a:extLst>
            </p:cNvPr>
            <p:cNvSpPr/>
            <p:nvPr/>
          </p:nvSpPr>
          <p:spPr>
            <a:xfrm>
              <a:off x="3180054" y="2462590"/>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id="{D879FAFD-A3A4-484A-86B3-5D731C1999F8}"/>
                </a:ext>
              </a:extLst>
            </p:cNvPr>
            <p:cNvSpPr/>
            <p:nvPr/>
          </p:nvSpPr>
          <p:spPr>
            <a:xfrm>
              <a:off x="3180054" y="2313435"/>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CE58EF8C-17C5-4B48-B86E-20D425A3C9C1}"/>
                </a:ext>
              </a:extLst>
            </p:cNvPr>
            <p:cNvSpPr/>
            <p:nvPr/>
          </p:nvSpPr>
          <p:spPr>
            <a:xfrm>
              <a:off x="3180054" y="2164274"/>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3FE51AF0-F0D1-4537-942F-C5EF53BC4132}"/>
                </a:ext>
              </a:extLst>
            </p:cNvPr>
            <p:cNvSpPr/>
            <p:nvPr/>
          </p:nvSpPr>
          <p:spPr>
            <a:xfrm>
              <a:off x="3332454" y="2462590"/>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1AB0F6D6-1E55-4717-BCA0-65B9CB1B50AE}"/>
                </a:ext>
              </a:extLst>
            </p:cNvPr>
            <p:cNvSpPr/>
            <p:nvPr/>
          </p:nvSpPr>
          <p:spPr>
            <a:xfrm>
              <a:off x="3332454" y="2313435"/>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CA465A19-FC6C-4516-98A5-3403A2053658}"/>
                </a:ext>
              </a:extLst>
            </p:cNvPr>
            <p:cNvSpPr/>
            <p:nvPr/>
          </p:nvSpPr>
          <p:spPr>
            <a:xfrm>
              <a:off x="3332454" y="2164274"/>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E0AA7B49-381C-4165-9F29-318AE54FB607}"/>
                </a:ext>
              </a:extLst>
            </p:cNvPr>
            <p:cNvSpPr/>
            <p:nvPr/>
          </p:nvSpPr>
          <p:spPr>
            <a:xfrm>
              <a:off x="3145364" y="2121122"/>
              <a:ext cx="490878" cy="481488"/>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a:extLst>
              <a:ext uri="{FF2B5EF4-FFF2-40B4-BE49-F238E27FC236}">
                <a16:creationId xmlns:a16="http://schemas.microsoft.com/office/drawing/2014/main" id="{96948563-1765-4345-81F8-B1068CF235F8}"/>
              </a:ext>
            </a:extLst>
          </p:cNvPr>
          <p:cNvGrpSpPr/>
          <p:nvPr/>
        </p:nvGrpSpPr>
        <p:grpSpPr>
          <a:xfrm>
            <a:off x="6778843" y="4109255"/>
            <a:ext cx="490878" cy="481488"/>
            <a:chOff x="3145364" y="2121122"/>
            <a:chExt cx="490878" cy="481488"/>
          </a:xfrm>
          <a:solidFill>
            <a:schemeClr val="accent2">
              <a:lumMod val="60000"/>
              <a:lumOff val="40000"/>
            </a:schemeClr>
          </a:solidFill>
        </p:grpSpPr>
        <p:sp>
          <p:nvSpPr>
            <p:cNvPr id="140" name="椭圆 139">
              <a:extLst>
                <a:ext uri="{FF2B5EF4-FFF2-40B4-BE49-F238E27FC236}">
                  <a16:creationId xmlns:a16="http://schemas.microsoft.com/office/drawing/2014/main" id="{B19555B0-15E5-45B3-8AE3-850C29630AD2}"/>
                </a:ext>
              </a:extLst>
            </p:cNvPr>
            <p:cNvSpPr/>
            <p:nvPr/>
          </p:nvSpPr>
          <p:spPr>
            <a:xfrm>
              <a:off x="3484976" y="2462590"/>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BE7D624B-DF62-4149-B9AA-8B3A1CC0DDD8}"/>
                </a:ext>
              </a:extLst>
            </p:cNvPr>
            <p:cNvSpPr/>
            <p:nvPr/>
          </p:nvSpPr>
          <p:spPr>
            <a:xfrm>
              <a:off x="3484976" y="2313435"/>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34A6CB7D-543B-4740-B029-A9C672F6BA9B}"/>
                </a:ext>
              </a:extLst>
            </p:cNvPr>
            <p:cNvSpPr/>
            <p:nvPr/>
          </p:nvSpPr>
          <p:spPr>
            <a:xfrm>
              <a:off x="3484976" y="2164274"/>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49D79839-8BD7-40A8-8A38-7F8C43B197FB}"/>
                </a:ext>
              </a:extLst>
            </p:cNvPr>
            <p:cNvSpPr/>
            <p:nvPr/>
          </p:nvSpPr>
          <p:spPr>
            <a:xfrm>
              <a:off x="3180054" y="2462590"/>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91D7D9BC-BBEC-4703-8FC8-252AFAA29752}"/>
                </a:ext>
              </a:extLst>
            </p:cNvPr>
            <p:cNvSpPr/>
            <p:nvPr/>
          </p:nvSpPr>
          <p:spPr>
            <a:xfrm>
              <a:off x="3180054" y="2313435"/>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F07D0A7B-94D8-4697-918E-74748080A608}"/>
                </a:ext>
              </a:extLst>
            </p:cNvPr>
            <p:cNvSpPr/>
            <p:nvPr/>
          </p:nvSpPr>
          <p:spPr>
            <a:xfrm>
              <a:off x="3180054" y="2164274"/>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6" name="椭圆 145">
              <a:extLst>
                <a:ext uri="{FF2B5EF4-FFF2-40B4-BE49-F238E27FC236}">
                  <a16:creationId xmlns:a16="http://schemas.microsoft.com/office/drawing/2014/main" id="{852D2C4B-05FF-4E70-BBD7-7602D2B4F24C}"/>
                </a:ext>
              </a:extLst>
            </p:cNvPr>
            <p:cNvSpPr/>
            <p:nvPr/>
          </p:nvSpPr>
          <p:spPr>
            <a:xfrm>
              <a:off x="3332454" y="2462590"/>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6ADF3870-A5B1-46D0-8ED0-C88A01239F17}"/>
                </a:ext>
              </a:extLst>
            </p:cNvPr>
            <p:cNvSpPr/>
            <p:nvPr/>
          </p:nvSpPr>
          <p:spPr>
            <a:xfrm>
              <a:off x="3332454" y="2313435"/>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96CEC76A-852D-49D7-BB62-C7F91FD9B3A3}"/>
                </a:ext>
              </a:extLst>
            </p:cNvPr>
            <p:cNvSpPr/>
            <p:nvPr/>
          </p:nvSpPr>
          <p:spPr>
            <a:xfrm>
              <a:off x="3332454" y="2164274"/>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276736E0-326F-45E7-812C-B0CCA0B31217}"/>
                </a:ext>
              </a:extLst>
            </p:cNvPr>
            <p:cNvSpPr/>
            <p:nvPr/>
          </p:nvSpPr>
          <p:spPr>
            <a:xfrm>
              <a:off x="3145364" y="2121122"/>
              <a:ext cx="490878" cy="481488"/>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0" name="直接箭头连接符 149">
            <a:extLst>
              <a:ext uri="{FF2B5EF4-FFF2-40B4-BE49-F238E27FC236}">
                <a16:creationId xmlns:a16="http://schemas.microsoft.com/office/drawing/2014/main" id="{7D41DDC5-345A-4C71-AD30-1622ACE02C0B}"/>
              </a:ext>
            </a:extLst>
          </p:cNvPr>
          <p:cNvCxnSpPr>
            <a:cxnSpLocks/>
            <a:stCxn id="82" idx="0"/>
            <a:endCxn id="126" idx="2"/>
          </p:cNvCxnSpPr>
          <p:nvPr/>
        </p:nvCxnSpPr>
        <p:spPr>
          <a:xfrm flipH="1" flipV="1">
            <a:off x="4466947" y="4577967"/>
            <a:ext cx="1158285" cy="444693"/>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941545E9-AF55-4CC2-BF9B-953066058EB1}"/>
              </a:ext>
            </a:extLst>
          </p:cNvPr>
          <p:cNvCxnSpPr>
            <a:cxnSpLocks/>
            <a:stCxn id="82" idx="0"/>
            <a:endCxn id="138" idx="2"/>
          </p:cNvCxnSpPr>
          <p:nvPr/>
        </p:nvCxnSpPr>
        <p:spPr>
          <a:xfrm flipV="1">
            <a:off x="5625232" y="4577967"/>
            <a:ext cx="1406" cy="444693"/>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40E34027-940E-476A-BF16-0F91D70EC654}"/>
              </a:ext>
            </a:extLst>
          </p:cNvPr>
          <p:cNvCxnSpPr>
            <a:cxnSpLocks/>
            <a:stCxn id="82" idx="0"/>
            <a:endCxn id="149" idx="2"/>
          </p:cNvCxnSpPr>
          <p:nvPr/>
        </p:nvCxnSpPr>
        <p:spPr>
          <a:xfrm flipV="1">
            <a:off x="5625232" y="4590743"/>
            <a:ext cx="1399050" cy="431917"/>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864A3068-46B9-40DD-AB1B-8B81D78DAE6A}"/>
              </a:ext>
            </a:extLst>
          </p:cNvPr>
          <p:cNvCxnSpPr>
            <a:cxnSpLocks/>
            <a:stCxn id="126" idx="0"/>
            <a:endCxn id="24" idx="2"/>
          </p:cNvCxnSpPr>
          <p:nvPr/>
        </p:nvCxnSpPr>
        <p:spPr>
          <a:xfrm flipH="1" flipV="1">
            <a:off x="4462921" y="3411161"/>
            <a:ext cx="4026" cy="685318"/>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B5E48E9F-BDBD-4486-A2B9-1B015C613F62}"/>
              </a:ext>
            </a:extLst>
          </p:cNvPr>
          <p:cNvCxnSpPr>
            <a:cxnSpLocks/>
            <a:stCxn id="138" idx="0"/>
            <a:endCxn id="15" idx="2"/>
          </p:cNvCxnSpPr>
          <p:nvPr/>
        </p:nvCxnSpPr>
        <p:spPr>
          <a:xfrm flipV="1">
            <a:off x="5626638" y="3411161"/>
            <a:ext cx="175" cy="685318"/>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2C426CAC-1A5D-47E8-B2D3-9483F9D1E204}"/>
              </a:ext>
            </a:extLst>
          </p:cNvPr>
          <p:cNvCxnSpPr>
            <a:cxnSpLocks/>
            <a:stCxn id="149" idx="0"/>
            <a:endCxn id="6" idx="2"/>
          </p:cNvCxnSpPr>
          <p:nvPr/>
        </p:nvCxnSpPr>
        <p:spPr>
          <a:xfrm flipV="1">
            <a:off x="7024282" y="3418466"/>
            <a:ext cx="2315" cy="690789"/>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id="{74B660D6-075F-4FB1-A83D-8032E0326884}"/>
              </a:ext>
            </a:extLst>
          </p:cNvPr>
          <p:cNvSpPr txBox="1"/>
          <p:nvPr/>
        </p:nvSpPr>
        <p:spPr>
          <a:xfrm>
            <a:off x="7268247" y="4106720"/>
            <a:ext cx="1531823" cy="369332"/>
          </a:xfrm>
          <a:prstGeom prst="rect">
            <a:avLst/>
          </a:prstGeom>
          <a:noFill/>
        </p:spPr>
        <p:txBody>
          <a:bodyPr wrap="square" rtlCol="0">
            <a:spAutoFit/>
          </a:bodyPr>
          <a:lstStyle/>
          <a:p>
            <a:r>
              <a:rPr lang="en-US" altLang="zh-CN" dirty="0"/>
              <a:t>Update blocks</a:t>
            </a:r>
            <a:endParaRPr lang="zh-CN" altLang="en-US" dirty="0"/>
          </a:p>
        </p:txBody>
      </p:sp>
      <p:sp>
        <p:nvSpPr>
          <p:cNvPr id="169" name="文本框 168">
            <a:extLst>
              <a:ext uri="{FF2B5EF4-FFF2-40B4-BE49-F238E27FC236}">
                <a16:creationId xmlns:a16="http://schemas.microsoft.com/office/drawing/2014/main" id="{515B8F95-6C9D-44D8-AB01-5C7AE6772A8E}"/>
              </a:ext>
            </a:extLst>
          </p:cNvPr>
          <p:cNvSpPr txBox="1"/>
          <p:nvPr/>
        </p:nvSpPr>
        <p:spPr>
          <a:xfrm>
            <a:off x="6161017" y="4209806"/>
            <a:ext cx="252994" cy="369332"/>
          </a:xfrm>
          <a:prstGeom prst="rect">
            <a:avLst/>
          </a:prstGeom>
          <a:noFill/>
        </p:spPr>
        <p:txBody>
          <a:bodyPr wrap="square" rtlCol="0">
            <a:spAutoFit/>
          </a:bodyPr>
          <a:lstStyle/>
          <a:p>
            <a:r>
              <a:rPr lang="en-US" altLang="zh-CN" dirty="0"/>
              <a:t>…</a:t>
            </a:r>
            <a:endParaRPr lang="zh-CN" altLang="en-US" dirty="0"/>
          </a:p>
        </p:txBody>
      </p:sp>
      <p:sp>
        <p:nvSpPr>
          <p:cNvPr id="170" name="文本框 169">
            <a:extLst>
              <a:ext uri="{FF2B5EF4-FFF2-40B4-BE49-F238E27FC236}">
                <a16:creationId xmlns:a16="http://schemas.microsoft.com/office/drawing/2014/main" id="{A40C5FEC-91B0-4520-BEFF-59268CD8B703}"/>
              </a:ext>
            </a:extLst>
          </p:cNvPr>
          <p:cNvSpPr txBox="1"/>
          <p:nvPr/>
        </p:nvSpPr>
        <p:spPr>
          <a:xfrm>
            <a:off x="6166285" y="3052385"/>
            <a:ext cx="252994" cy="369332"/>
          </a:xfrm>
          <a:prstGeom prst="rect">
            <a:avLst/>
          </a:prstGeom>
          <a:noFill/>
        </p:spPr>
        <p:txBody>
          <a:bodyPr wrap="square" rtlCol="0">
            <a:spAutoFit/>
          </a:bodyPr>
          <a:lstStyle/>
          <a:p>
            <a:r>
              <a:rPr lang="en-US" altLang="zh-CN" dirty="0"/>
              <a:t>…</a:t>
            </a:r>
            <a:endParaRPr lang="zh-CN" altLang="en-US" dirty="0"/>
          </a:p>
        </p:txBody>
      </p:sp>
      <p:cxnSp>
        <p:nvCxnSpPr>
          <p:cNvPr id="171" name="直接箭头连接符 170">
            <a:extLst>
              <a:ext uri="{FF2B5EF4-FFF2-40B4-BE49-F238E27FC236}">
                <a16:creationId xmlns:a16="http://schemas.microsoft.com/office/drawing/2014/main" id="{A1A25278-28EC-4618-9D22-1733DFA318FC}"/>
              </a:ext>
            </a:extLst>
          </p:cNvPr>
          <p:cNvCxnSpPr>
            <a:cxnSpLocks/>
            <a:stCxn id="82" idx="0"/>
            <a:endCxn id="169" idx="2"/>
          </p:cNvCxnSpPr>
          <p:nvPr/>
        </p:nvCxnSpPr>
        <p:spPr>
          <a:xfrm flipV="1">
            <a:off x="5625232" y="4579138"/>
            <a:ext cx="662282" cy="443522"/>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B25963E6-9CDD-4CBF-B924-356EB02DDE78}"/>
              </a:ext>
            </a:extLst>
          </p:cNvPr>
          <p:cNvCxnSpPr>
            <a:cxnSpLocks/>
            <a:stCxn id="169" idx="0"/>
            <a:endCxn id="170" idx="2"/>
          </p:cNvCxnSpPr>
          <p:nvPr/>
        </p:nvCxnSpPr>
        <p:spPr>
          <a:xfrm flipV="1">
            <a:off x="6287514" y="3421717"/>
            <a:ext cx="5268" cy="788089"/>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92" name="文本框 191">
            <a:extLst>
              <a:ext uri="{FF2B5EF4-FFF2-40B4-BE49-F238E27FC236}">
                <a16:creationId xmlns:a16="http://schemas.microsoft.com/office/drawing/2014/main" id="{41E13E3A-4CEE-44E8-B2B6-655E6434B687}"/>
              </a:ext>
            </a:extLst>
          </p:cNvPr>
          <p:cNvSpPr txBox="1"/>
          <p:nvPr/>
        </p:nvSpPr>
        <p:spPr>
          <a:xfrm>
            <a:off x="119352" y="3492595"/>
            <a:ext cx="342608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solidFill>
                  <a:srgbClr val="C00000"/>
                </a:solidFill>
              </a:rPr>
              <a:t>Fast IMT:</a:t>
            </a:r>
          </a:p>
          <a:p>
            <a:r>
              <a:rPr lang="en-US" altLang="zh-CN" dirty="0">
                <a:solidFill>
                  <a:srgbClr val="C00000"/>
                </a:solidFill>
              </a:rPr>
              <a:t>Fast Inverse Model Transformation</a:t>
            </a:r>
            <a:endParaRPr lang="zh-CN" altLang="en-US" dirty="0">
              <a:solidFill>
                <a:srgbClr val="C00000"/>
              </a:solidFill>
            </a:endParaRPr>
          </a:p>
        </p:txBody>
      </p:sp>
      <p:sp>
        <p:nvSpPr>
          <p:cNvPr id="193" name="文本框 192">
            <a:extLst>
              <a:ext uri="{FF2B5EF4-FFF2-40B4-BE49-F238E27FC236}">
                <a16:creationId xmlns:a16="http://schemas.microsoft.com/office/drawing/2014/main" id="{94E65894-21BC-4D49-BE65-8998822EA1D2}"/>
              </a:ext>
            </a:extLst>
          </p:cNvPr>
          <p:cNvSpPr txBox="1"/>
          <p:nvPr/>
        </p:nvSpPr>
        <p:spPr>
          <a:xfrm>
            <a:off x="8339254" y="4911714"/>
            <a:ext cx="360353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solidFill>
                  <a:srgbClr val="C00000"/>
                </a:solidFill>
              </a:rPr>
              <a:t>CE2D:</a:t>
            </a:r>
          </a:p>
          <a:p>
            <a:r>
              <a:rPr lang="en-US" altLang="zh-CN" dirty="0">
                <a:solidFill>
                  <a:srgbClr val="C00000"/>
                </a:solidFill>
              </a:rPr>
              <a:t>Consistent, Efficient Early Detection</a:t>
            </a:r>
            <a:endParaRPr lang="zh-CN" altLang="en-US" dirty="0">
              <a:solidFill>
                <a:srgbClr val="C00000"/>
              </a:solidFill>
            </a:endParaRPr>
          </a:p>
        </p:txBody>
      </p:sp>
      <p:cxnSp>
        <p:nvCxnSpPr>
          <p:cNvPr id="195" name="直接箭头连接符 194">
            <a:extLst>
              <a:ext uri="{FF2B5EF4-FFF2-40B4-BE49-F238E27FC236}">
                <a16:creationId xmlns:a16="http://schemas.microsoft.com/office/drawing/2014/main" id="{182863E2-287E-4BC1-95DD-96D34B1A4277}"/>
              </a:ext>
            </a:extLst>
          </p:cNvPr>
          <p:cNvCxnSpPr>
            <a:stCxn id="193" idx="0"/>
            <a:endCxn id="44" idx="2"/>
          </p:cNvCxnSpPr>
          <p:nvPr/>
        </p:nvCxnSpPr>
        <p:spPr>
          <a:xfrm flipH="1" flipV="1">
            <a:off x="9548256" y="3244557"/>
            <a:ext cx="592766" cy="166715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41BE950C-ACD6-4A19-906E-4808F06E525D}"/>
              </a:ext>
            </a:extLst>
          </p:cNvPr>
          <p:cNvCxnSpPr>
            <a:cxnSpLocks/>
            <a:stCxn id="193" idx="1"/>
            <a:endCxn id="82" idx="3"/>
          </p:cNvCxnSpPr>
          <p:nvPr/>
        </p:nvCxnSpPr>
        <p:spPr>
          <a:xfrm flipH="1">
            <a:off x="6652406" y="5234880"/>
            <a:ext cx="1686848" cy="1401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a:extLst>
              <a:ext uri="{FF2B5EF4-FFF2-40B4-BE49-F238E27FC236}">
                <a16:creationId xmlns:a16="http://schemas.microsoft.com/office/drawing/2014/main" id="{47B0FF32-0B23-4BC5-8F3C-2F33287698CA}"/>
              </a:ext>
            </a:extLst>
          </p:cNvPr>
          <p:cNvCxnSpPr>
            <a:cxnSpLocks/>
            <a:stCxn id="193" idx="1"/>
            <a:endCxn id="99" idx="3"/>
          </p:cNvCxnSpPr>
          <p:nvPr/>
        </p:nvCxnSpPr>
        <p:spPr>
          <a:xfrm flipH="1">
            <a:off x="6741565" y="5234880"/>
            <a:ext cx="1597689" cy="8180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92799257-017F-451F-B451-F6E56D7F4986}"/>
              </a:ext>
            </a:extLst>
          </p:cNvPr>
          <p:cNvCxnSpPr>
            <a:cxnSpLocks/>
            <a:stCxn id="193" idx="1"/>
            <a:endCxn id="97" idx="3"/>
          </p:cNvCxnSpPr>
          <p:nvPr/>
        </p:nvCxnSpPr>
        <p:spPr>
          <a:xfrm flipH="1">
            <a:off x="5072588" y="5234880"/>
            <a:ext cx="3266666" cy="80790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a:extLst>
              <a:ext uri="{FF2B5EF4-FFF2-40B4-BE49-F238E27FC236}">
                <a16:creationId xmlns:a16="http://schemas.microsoft.com/office/drawing/2014/main" id="{32E0907F-2965-42F3-A2F5-E620B5B6C52A}"/>
              </a:ext>
            </a:extLst>
          </p:cNvPr>
          <p:cNvCxnSpPr>
            <a:cxnSpLocks/>
            <a:stCxn id="193" idx="1"/>
            <a:endCxn id="98" idx="0"/>
          </p:cNvCxnSpPr>
          <p:nvPr/>
        </p:nvCxnSpPr>
        <p:spPr>
          <a:xfrm flipH="1">
            <a:off x="5627688" y="5234880"/>
            <a:ext cx="2711566" cy="106434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2" name="直接箭头连接符 211">
            <a:extLst>
              <a:ext uri="{FF2B5EF4-FFF2-40B4-BE49-F238E27FC236}">
                <a16:creationId xmlns:a16="http://schemas.microsoft.com/office/drawing/2014/main" id="{52E921F3-7264-44BD-B0B5-CD34D2304787}"/>
              </a:ext>
            </a:extLst>
          </p:cNvPr>
          <p:cNvCxnSpPr>
            <a:cxnSpLocks/>
            <a:stCxn id="193" idx="0"/>
          </p:cNvCxnSpPr>
          <p:nvPr/>
        </p:nvCxnSpPr>
        <p:spPr>
          <a:xfrm flipH="1" flipV="1">
            <a:off x="7636628" y="3244558"/>
            <a:ext cx="2504394" cy="166715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5" name="箭头: 右 214">
            <a:extLst>
              <a:ext uri="{FF2B5EF4-FFF2-40B4-BE49-F238E27FC236}">
                <a16:creationId xmlns:a16="http://schemas.microsoft.com/office/drawing/2014/main" id="{F23153C2-A3D9-4DB1-A71B-6CDEDE9E71C2}"/>
              </a:ext>
            </a:extLst>
          </p:cNvPr>
          <p:cNvSpPr/>
          <p:nvPr/>
        </p:nvSpPr>
        <p:spPr>
          <a:xfrm>
            <a:off x="3598024" y="3708312"/>
            <a:ext cx="778104" cy="256519"/>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527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down)">
                                      <p:cBhvr>
                                        <p:cTn id="7" dur="500"/>
                                        <p:tgtEl>
                                          <p:spTgt spid="9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wipe(down)">
                                      <p:cBhvr>
                                        <p:cTn id="10" dur="500"/>
                                        <p:tgtEl>
                                          <p:spTgt spid="9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down)">
                                      <p:cBhvr>
                                        <p:cTn id="13" dur="500"/>
                                        <p:tgtEl>
                                          <p:spTgt spid="97"/>
                                        </p:tgtEl>
                                      </p:cBhvr>
                                    </p:animEffect>
                                  </p:childTnLst>
                                </p:cTn>
                              </p:par>
                              <p:par>
                                <p:cTn id="14" presetID="1"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par>
                                <p:cTn id="21" presetID="22" presetClass="entr" presetSubtype="4"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par>
                                <p:cTn id="24" presetID="22" presetClass="entr" presetSubtype="4"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down)">
                                      <p:cBhvr>
                                        <p:cTn id="26" dur="500"/>
                                        <p:tgtEl>
                                          <p:spTgt spid="41"/>
                                        </p:tgtEl>
                                      </p:cBhvr>
                                    </p:animEffect>
                                  </p:childTnLst>
                                </p:cTn>
                              </p:par>
                              <p:par>
                                <p:cTn id="27" presetID="22" presetClass="entr" presetSubtype="4"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down)">
                                      <p:cBhvr>
                                        <p:cTn id="29" dur="500"/>
                                        <p:tgtEl>
                                          <p:spTgt spid="4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down)">
                                      <p:cBhvr>
                                        <p:cTn id="32" dur="500"/>
                                        <p:tgtEl>
                                          <p:spTgt spid="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wipe(down)">
                                      <p:cBhvr>
                                        <p:cTn id="37" dur="500"/>
                                        <p:tgtEl>
                                          <p:spTgt spid="127"/>
                                        </p:tgtEl>
                                      </p:cBhvr>
                                    </p:animEffect>
                                  </p:childTnLst>
                                </p:cTn>
                              </p:par>
                              <p:par>
                                <p:cTn id="38" presetID="22" presetClass="entr" presetSubtype="4" fill="hold" nodeType="withEffect">
                                  <p:stCondLst>
                                    <p:cond delay="0"/>
                                  </p:stCondLst>
                                  <p:childTnLst>
                                    <p:set>
                                      <p:cBhvr>
                                        <p:cTn id="39" dur="1" fill="hold">
                                          <p:stCondLst>
                                            <p:cond delay="0"/>
                                          </p:stCondLst>
                                        </p:cTn>
                                        <p:tgtEl>
                                          <p:spTgt spid="128"/>
                                        </p:tgtEl>
                                        <p:attrNameLst>
                                          <p:attrName>style.visibility</p:attrName>
                                        </p:attrNameLst>
                                      </p:cBhvr>
                                      <p:to>
                                        <p:strVal val="visible"/>
                                      </p:to>
                                    </p:set>
                                    <p:animEffect transition="in" filter="wipe(down)">
                                      <p:cBhvr>
                                        <p:cTn id="40" dur="500"/>
                                        <p:tgtEl>
                                          <p:spTgt spid="128"/>
                                        </p:tgtEl>
                                      </p:cBhvr>
                                    </p:animEffect>
                                  </p:childTnLst>
                                </p:cTn>
                              </p:par>
                              <p:par>
                                <p:cTn id="41" presetID="22" presetClass="entr" presetSubtype="4" fill="hold" nodeType="withEffect">
                                  <p:stCondLst>
                                    <p:cond delay="0"/>
                                  </p:stCondLst>
                                  <p:childTnLst>
                                    <p:set>
                                      <p:cBhvr>
                                        <p:cTn id="42" dur="1" fill="hold">
                                          <p:stCondLst>
                                            <p:cond delay="0"/>
                                          </p:stCondLst>
                                        </p:cTn>
                                        <p:tgtEl>
                                          <p:spTgt spid="139"/>
                                        </p:tgtEl>
                                        <p:attrNameLst>
                                          <p:attrName>style.visibility</p:attrName>
                                        </p:attrNameLst>
                                      </p:cBhvr>
                                      <p:to>
                                        <p:strVal val="visible"/>
                                      </p:to>
                                    </p:set>
                                    <p:animEffect transition="in" filter="wipe(down)">
                                      <p:cBhvr>
                                        <p:cTn id="43" dur="500"/>
                                        <p:tgtEl>
                                          <p:spTgt spid="139"/>
                                        </p:tgtEl>
                                      </p:cBhvr>
                                    </p:animEffect>
                                  </p:childTnLst>
                                </p:cTn>
                              </p:par>
                              <p:par>
                                <p:cTn id="44" presetID="22" presetClass="entr" presetSubtype="4" fill="hold" nodeType="withEffect">
                                  <p:stCondLst>
                                    <p:cond delay="0"/>
                                  </p:stCondLst>
                                  <p:childTnLst>
                                    <p:set>
                                      <p:cBhvr>
                                        <p:cTn id="45" dur="1" fill="hold">
                                          <p:stCondLst>
                                            <p:cond delay="0"/>
                                          </p:stCondLst>
                                        </p:cTn>
                                        <p:tgtEl>
                                          <p:spTgt spid="150"/>
                                        </p:tgtEl>
                                        <p:attrNameLst>
                                          <p:attrName>style.visibility</p:attrName>
                                        </p:attrNameLst>
                                      </p:cBhvr>
                                      <p:to>
                                        <p:strVal val="visible"/>
                                      </p:to>
                                    </p:set>
                                    <p:animEffect transition="in" filter="wipe(down)">
                                      <p:cBhvr>
                                        <p:cTn id="46" dur="500"/>
                                        <p:tgtEl>
                                          <p:spTgt spid="150"/>
                                        </p:tgtEl>
                                      </p:cBhvr>
                                    </p:animEffect>
                                  </p:childTnLst>
                                </p:cTn>
                              </p:par>
                              <p:par>
                                <p:cTn id="47" presetID="22" presetClass="entr" presetSubtype="4" fill="hold" nodeType="withEffect">
                                  <p:stCondLst>
                                    <p:cond delay="0"/>
                                  </p:stCondLst>
                                  <p:childTnLst>
                                    <p:set>
                                      <p:cBhvr>
                                        <p:cTn id="48" dur="1" fill="hold">
                                          <p:stCondLst>
                                            <p:cond delay="0"/>
                                          </p:stCondLst>
                                        </p:cTn>
                                        <p:tgtEl>
                                          <p:spTgt spid="153"/>
                                        </p:tgtEl>
                                        <p:attrNameLst>
                                          <p:attrName>style.visibility</p:attrName>
                                        </p:attrNameLst>
                                      </p:cBhvr>
                                      <p:to>
                                        <p:strVal val="visible"/>
                                      </p:to>
                                    </p:set>
                                    <p:animEffect transition="in" filter="wipe(down)">
                                      <p:cBhvr>
                                        <p:cTn id="49" dur="500"/>
                                        <p:tgtEl>
                                          <p:spTgt spid="153"/>
                                        </p:tgtEl>
                                      </p:cBhvr>
                                    </p:animEffect>
                                  </p:childTnLst>
                                </p:cTn>
                              </p:par>
                              <p:par>
                                <p:cTn id="50" presetID="22" presetClass="entr" presetSubtype="4" fill="hold" nodeType="withEffect">
                                  <p:stCondLst>
                                    <p:cond delay="0"/>
                                  </p:stCondLst>
                                  <p:childTnLst>
                                    <p:set>
                                      <p:cBhvr>
                                        <p:cTn id="51" dur="1" fill="hold">
                                          <p:stCondLst>
                                            <p:cond delay="0"/>
                                          </p:stCondLst>
                                        </p:cTn>
                                        <p:tgtEl>
                                          <p:spTgt spid="156"/>
                                        </p:tgtEl>
                                        <p:attrNameLst>
                                          <p:attrName>style.visibility</p:attrName>
                                        </p:attrNameLst>
                                      </p:cBhvr>
                                      <p:to>
                                        <p:strVal val="visible"/>
                                      </p:to>
                                    </p:set>
                                    <p:animEffect transition="in" filter="wipe(down)">
                                      <p:cBhvr>
                                        <p:cTn id="52" dur="500"/>
                                        <p:tgtEl>
                                          <p:spTgt spid="1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68"/>
                                        </p:tgtEl>
                                        <p:attrNameLst>
                                          <p:attrName>style.visibility</p:attrName>
                                        </p:attrNameLst>
                                      </p:cBhvr>
                                      <p:to>
                                        <p:strVal val="visible"/>
                                      </p:to>
                                    </p:set>
                                    <p:animEffect transition="in" filter="wipe(down)">
                                      <p:cBhvr>
                                        <p:cTn id="55" dur="500"/>
                                        <p:tgtEl>
                                          <p:spTgt spid="16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69"/>
                                        </p:tgtEl>
                                        <p:attrNameLst>
                                          <p:attrName>style.visibility</p:attrName>
                                        </p:attrNameLst>
                                      </p:cBhvr>
                                      <p:to>
                                        <p:strVal val="visible"/>
                                      </p:to>
                                    </p:set>
                                    <p:animEffect transition="in" filter="wipe(down)">
                                      <p:cBhvr>
                                        <p:cTn id="58" dur="500"/>
                                        <p:tgtEl>
                                          <p:spTgt spid="169"/>
                                        </p:tgtEl>
                                      </p:cBhvr>
                                    </p:animEffect>
                                  </p:childTnLst>
                                </p:cTn>
                              </p:par>
                              <p:par>
                                <p:cTn id="59" presetID="22" presetClass="entr" presetSubtype="4" fill="hold" nodeType="withEffect">
                                  <p:stCondLst>
                                    <p:cond delay="0"/>
                                  </p:stCondLst>
                                  <p:childTnLst>
                                    <p:set>
                                      <p:cBhvr>
                                        <p:cTn id="60" dur="1" fill="hold">
                                          <p:stCondLst>
                                            <p:cond delay="0"/>
                                          </p:stCondLst>
                                        </p:cTn>
                                        <p:tgtEl>
                                          <p:spTgt spid="171"/>
                                        </p:tgtEl>
                                        <p:attrNameLst>
                                          <p:attrName>style.visibility</p:attrName>
                                        </p:attrNameLst>
                                      </p:cBhvr>
                                      <p:to>
                                        <p:strVal val="visible"/>
                                      </p:to>
                                    </p:set>
                                    <p:animEffect transition="in" filter="wipe(down)">
                                      <p:cBhvr>
                                        <p:cTn id="61" dur="500"/>
                                        <p:tgtEl>
                                          <p:spTgt spid="17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93"/>
                                        </p:tgtEl>
                                        <p:attrNameLst>
                                          <p:attrName>style.visibility</p:attrName>
                                        </p:attrNameLst>
                                      </p:cBhvr>
                                      <p:to>
                                        <p:strVal val="visible"/>
                                      </p:to>
                                    </p:set>
                                    <p:animEffect transition="in" filter="wipe(down)">
                                      <p:cBhvr>
                                        <p:cTn id="66" dur="500"/>
                                        <p:tgtEl>
                                          <p:spTgt spid="93"/>
                                        </p:tgtEl>
                                      </p:cBhvr>
                                    </p:animEffect>
                                  </p:childTnLst>
                                </p:cTn>
                              </p:par>
                              <p:par>
                                <p:cTn id="67" presetID="22" presetClass="entr" presetSubtype="4" fill="hold" nodeType="with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down)">
                                      <p:cBhvr>
                                        <p:cTn id="69" dur="500"/>
                                        <p:tgtEl>
                                          <p:spTgt spid="5"/>
                                        </p:tgtEl>
                                      </p:cBhvr>
                                    </p:animEffect>
                                  </p:childTnLst>
                                </p:cTn>
                              </p:par>
                              <p:par>
                                <p:cTn id="70" presetID="22" presetClass="entr" presetSubtype="4" fill="hold"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down)">
                                      <p:cBhvr>
                                        <p:cTn id="72" dur="500"/>
                                        <p:tgtEl>
                                          <p:spTgt spid="14"/>
                                        </p:tgtEl>
                                      </p:cBhvr>
                                    </p:animEffect>
                                  </p:childTnLst>
                                </p:cTn>
                              </p:par>
                              <p:par>
                                <p:cTn id="73" presetID="22" presetClass="entr" presetSubtype="4"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down)">
                                      <p:cBhvr>
                                        <p:cTn id="75" dur="500"/>
                                        <p:tgtEl>
                                          <p:spTgt spid="23"/>
                                        </p:tgtEl>
                                      </p:cBhvr>
                                    </p:animEffect>
                                  </p:childTnLst>
                                </p:cTn>
                              </p:par>
                              <p:par>
                                <p:cTn id="76" presetID="22" presetClass="entr" presetSubtype="4" fill="hold" nodeType="withEffect">
                                  <p:stCondLst>
                                    <p:cond delay="0"/>
                                  </p:stCondLst>
                                  <p:childTnLst>
                                    <p:set>
                                      <p:cBhvr>
                                        <p:cTn id="77" dur="1" fill="hold">
                                          <p:stCondLst>
                                            <p:cond delay="0"/>
                                          </p:stCondLst>
                                        </p:cTn>
                                        <p:tgtEl>
                                          <p:spTgt spid="159"/>
                                        </p:tgtEl>
                                        <p:attrNameLst>
                                          <p:attrName>style.visibility</p:attrName>
                                        </p:attrNameLst>
                                      </p:cBhvr>
                                      <p:to>
                                        <p:strVal val="visible"/>
                                      </p:to>
                                    </p:set>
                                    <p:animEffect transition="in" filter="wipe(down)">
                                      <p:cBhvr>
                                        <p:cTn id="78" dur="500"/>
                                        <p:tgtEl>
                                          <p:spTgt spid="159"/>
                                        </p:tgtEl>
                                      </p:cBhvr>
                                    </p:animEffect>
                                  </p:childTnLst>
                                </p:cTn>
                              </p:par>
                              <p:par>
                                <p:cTn id="79" presetID="22" presetClass="entr" presetSubtype="4" fill="hold" nodeType="withEffect">
                                  <p:stCondLst>
                                    <p:cond delay="0"/>
                                  </p:stCondLst>
                                  <p:childTnLst>
                                    <p:set>
                                      <p:cBhvr>
                                        <p:cTn id="80" dur="1" fill="hold">
                                          <p:stCondLst>
                                            <p:cond delay="0"/>
                                          </p:stCondLst>
                                        </p:cTn>
                                        <p:tgtEl>
                                          <p:spTgt spid="162"/>
                                        </p:tgtEl>
                                        <p:attrNameLst>
                                          <p:attrName>style.visibility</p:attrName>
                                        </p:attrNameLst>
                                      </p:cBhvr>
                                      <p:to>
                                        <p:strVal val="visible"/>
                                      </p:to>
                                    </p:set>
                                    <p:animEffect transition="in" filter="wipe(down)">
                                      <p:cBhvr>
                                        <p:cTn id="81" dur="500"/>
                                        <p:tgtEl>
                                          <p:spTgt spid="162"/>
                                        </p:tgtEl>
                                      </p:cBhvr>
                                    </p:animEffect>
                                  </p:childTnLst>
                                </p:cTn>
                              </p:par>
                              <p:par>
                                <p:cTn id="82" presetID="22" presetClass="entr" presetSubtype="4" fill="hold" nodeType="withEffect">
                                  <p:stCondLst>
                                    <p:cond delay="0"/>
                                  </p:stCondLst>
                                  <p:childTnLst>
                                    <p:set>
                                      <p:cBhvr>
                                        <p:cTn id="83" dur="1" fill="hold">
                                          <p:stCondLst>
                                            <p:cond delay="0"/>
                                          </p:stCondLst>
                                        </p:cTn>
                                        <p:tgtEl>
                                          <p:spTgt spid="165"/>
                                        </p:tgtEl>
                                        <p:attrNameLst>
                                          <p:attrName>style.visibility</p:attrName>
                                        </p:attrNameLst>
                                      </p:cBhvr>
                                      <p:to>
                                        <p:strVal val="visible"/>
                                      </p:to>
                                    </p:set>
                                    <p:animEffect transition="in" filter="wipe(down)">
                                      <p:cBhvr>
                                        <p:cTn id="84" dur="500"/>
                                        <p:tgtEl>
                                          <p:spTgt spid="165"/>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0"/>
                                        </p:tgtEl>
                                        <p:attrNameLst>
                                          <p:attrName>style.visibility</p:attrName>
                                        </p:attrNameLst>
                                      </p:cBhvr>
                                      <p:to>
                                        <p:strVal val="visible"/>
                                      </p:to>
                                    </p:set>
                                    <p:animEffect transition="in" filter="wipe(down)">
                                      <p:cBhvr>
                                        <p:cTn id="87" dur="500"/>
                                        <p:tgtEl>
                                          <p:spTgt spid="170"/>
                                        </p:tgtEl>
                                      </p:cBhvr>
                                    </p:animEffect>
                                  </p:childTnLst>
                                </p:cTn>
                              </p:par>
                              <p:par>
                                <p:cTn id="88" presetID="22" presetClass="entr" presetSubtype="4" fill="hold" nodeType="withEffect">
                                  <p:stCondLst>
                                    <p:cond delay="0"/>
                                  </p:stCondLst>
                                  <p:childTnLst>
                                    <p:set>
                                      <p:cBhvr>
                                        <p:cTn id="89" dur="1" fill="hold">
                                          <p:stCondLst>
                                            <p:cond delay="0"/>
                                          </p:stCondLst>
                                        </p:cTn>
                                        <p:tgtEl>
                                          <p:spTgt spid="175"/>
                                        </p:tgtEl>
                                        <p:attrNameLst>
                                          <p:attrName>style.visibility</p:attrName>
                                        </p:attrNameLst>
                                      </p:cBhvr>
                                      <p:to>
                                        <p:strVal val="visible"/>
                                      </p:to>
                                    </p:set>
                                    <p:animEffect transition="in" filter="wipe(down)">
                                      <p:cBhvr>
                                        <p:cTn id="90" dur="500"/>
                                        <p:tgtEl>
                                          <p:spTgt spid="17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wipe(left)">
                                      <p:cBhvr>
                                        <p:cTn id="95" dur="500"/>
                                        <p:tgtEl>
                                          <p:spTgt spid="44"/>
                                        </p:tgtEl>
                                      </p:cBhvr>
                                    </p:animEffect>
                                  </p:childTnLst>
                                </p:cTn>
                              </p:par>
                              <p:par>
                                <p:cTn id="96" presetID="22" presetClass="entr" presetSubtype="8"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wipe(left)">
                                      <p:cBhvr>
                                        <p:cTn id="98" dur="500"/>
                                        <p:tgtEl>
                                          <p:spTgt spid="45"/>
                                        </p:tgtEl>
                                      </p:cBhvr>
                                    </p:animEffect>
                                  </p:childTnLst>
                                </p:cTn>
                              </p:par>
                              <p:par>
                                <p:cTn id="99" presetID="22" presetClass="entr" presetSubtype="8" fill="hold" nodeType="with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wipe(left)">
                                      <p:cBhvr>
                                        <p:cTn id="101" dur="500"/>
                                        <p:tgtEl>
                                          <p:spTgt spid="46"/>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7"/>
                                        </p:tgtEl>
                                        <p:attrNameLst>
                                          <p:attrName>style.visibility</p:attrName>
                                        </p:attrNameLst>
                                      </p:cBhvr>
                                      <p:to>
                                        <p:strVal val="visible"/>
                                      </p:to>
                                    </p:set>
                                    <p:animEffect transition="in" filter="wipe(left)">
                                      <p:cBhvr>
                                        <p:cTn id="104" dur="500"/>
                                        <p:tgtEl>
                                          <p:spTgt spid="4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wipe(left)">
                                      <p:cBhvr>
                                        <p:cTn id="107" dur="500"/>
                                        <p:tgtEl>
                                          <p:spTgt spid="48"/>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79"/>
                                        </p:tgtEl>
                                        <p:attrNameLst>
                                          <p:attrName>style.visibility</p:attrName>
                                        </p:attrNameLst>
                                      </p:cBhvr>
                                      <p:to>
                                        <p:strVal val="visible"/>
                                      </p:to>
                                    </p:set>
                                    <p:animEffect transition="in" filter="wipe(left)">
                                      <p:cBhvr>
                                        <p:cTn id="110" dur="500"/>
                                        <p:tgtEl>
                                          <p:spTgt spid="7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192"/>
                                        </p:tgtEl>
                                        <p:attrNameLst>
                                          <p:attrName>style.visibility</p:attrName>
                                        </p:attrNameLst>
                                      </p:cBhvr>
                                      <p:to>
                                        <p:strVal val="visible"/>
                                      </p:to>
                                    </p:set>
                                    <p:animEffect transition="in" filter="wipe(down)">
                                      <p:cBhvr>
                                        <p:cTn id="115" dur="500"/>
                                        <p:tgtEl>
                                          <p:spTgt spid="192"/>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215"/>
                                        </p:tgtEl>
                                        <p:attrNameLst>
                                          <p:attrName>style.visibility</p:attrName>
                                        </p:attrNameLst>
                                      </p:cBhvr>
                                      <p:to>
                                        <p:strVal val="visible"/>
                                      </p:to>
                                    </p:set>
                                    <p:animEffect transition="in" filter="wipe(left)">
                                      <p:cBhvr>
                                        <p:cTn id="118" dur="500"/>
                                        <p:tgtEl>
                                          <p:spTgt spid="21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193"/>
                                        </p:tgtEl>
                                        <p:attrNameLst>
                                          <p:attrName>style.visibility</p:attrName>
                                        </p:attrNameLst>
                                      </p:cBhvr>
                                      <p:to>
                                        <p:strVal val="visible"/>
                                      </p:to>
                                    </p:set>
                                    <p:animEffect transition="in" filter="wipe(down)">
                                      <p:cBhvr>
                                        <p:cTn id="123" dur="500"/>
                                        <p:tgtEl>
                                          <p:spTgt spid="193"/>
                                        </p:tgtEl>
                                      </p:cBhvr>
                                    </p:animEffect>
                                  </p:childTnLst>
                                </p:cTn>
                              </p:par>
                              <p:par>
                                <p:cTn id="124" presetID="22" presetClass="entr" presetSubtype="4" fill="hold" nodeType="withEffect">
                                  <p:stCondLst>
                                    <p:cond delay="0"/>
                                  </p:stCondLst>
                                  <p:childTnLst>
                                    <p:set>
                                      <p:cBhvr>
                                        <p:cTn id="125" dur="1" fill="hold">
                                          <p:stCondLst>
                                            <p:cond delay="0"/>
                                          </p:stCondLst>
                                        </p:cTn>
                                        <p:tgtEl>
                                          <p:spTgt spid="196"/>
                                        </p:tgtEl>
                                        <p:attrNameLst>
                                          <p:attrName>style.visibility</p:attrName>
                                        </p:attrNameLst>
                                      </p:cBhvr>
                                      <p:to>
                                        <p:strVal val="visible"/>
                                      </p:to>
                                    </p:set>
                                    <p:animEffect transition="in" filter="wipe(down)">
                                      <p:cBhvr>
                                        <p:cTn id="126" dur="500"/>
                                        <p:tgtEl>
                                          <p:spTgt spid="196"/>
                                        </p:tgtEl>
                                      </p:cBhvr>
                                    </p:animEffect>
                                  </p:childTnLst>
                                </p:cTn>
                              </p:par>
                              <p:par>
                                <p:cTn id="127" presetID="22" presetClass="entr" presetSubtype="4" fill="hold" nodeType="withEffect">
                                  <p:stCondLst>
                                    <p:cond delay="0"/>
                                  </p:stCondLst>
                                  <p:childTnLst>
                                    <p:set>
                                      <p:cBhvr>
                                        <p:cTn id="128" dur="1" fill="hold">
                                          <p:stCondLst>
                                            <p:cond delay="0"/>
                                          </p:stCondLst>
                                        </p:cTn>
                                        <p:tgtEl>
                                          <p:spTgt spid="203"/>
                                        </p:tgtEl>
                                        <p:attrNameLst>
                                          <p:attrName>style.visibility</p:attrName>
                                        </p:attrNameLst>
                                      </p:cBhvr>
                                      <p:to>
                                        <p:strVal val="visible"/>
                                      </p:to>
                                    </p:set>
                                    <p:animEffect transition="in" filter="wipe(down)">
                                      <p:cBhvr>
                                        <p:cTn id="129" dur="500"/>
                                        <p:tgtEl>
                                          <p:spTgt spid="203"/>
                                        </p:tgtEl>
                                      </p:cBhvr>
                                    </p:animEffect>
                                  </p:childTnLst>
                                </p:cTn>
                              </p:par>
                              <p:par>
                                <p:cTn id="130" presetID="22" presetClass="entr" presetSubtype="4" fill="hold" nodeType="withEffect">
                                  <p:stCondLst>
                                    <p:cond delay="0"/>
                                  </p:stCondLst>
                                  <p:childTnLst>
                                    <p:set>
                                      <p:cBhvr>
                                        <p:cTn id="131" dur="1" fill="hold">
                                          <p:stCondLst>
                                            <p:cond delay="0"/>
                                          </p:stCondLst>
                                        </p:cTn>
                                        <p:tgtEl>
                                          <p:spTgt spid="204"/>
                                        </p:tgtEl>
                                        <p:attrNameLst>
                                          <p:attrName>style.visibility</p:attrName>
                                        </p:attrNameLst>
                                      </p:cBhvr>
                                      <p:to>
                                        <p:strVal val="visible"/>
                                      </p:to>
                                    </p:set>
                                    <p:animEffect transition="in" filter="wipe(down)">
                                      <p:cBhvr>
                                        <p:cTn id="132" dur="500"/>
                                        <p:tgtEl>
                                          <p:spTgt spid="204"/>
                                        </p:tgtEl>
                                      </p:cBhvr>
                                    </p:animEffect>
                                  </p:childTnLst>
                                </p:cTn>
                              </p:par>
                              <p:par>
                                <p:cTn id="133" presetID="22" presetClass="entr" presetSubtype="4" fill="hold" nodeType="withEffect">
                                  <p:stCondLst>
                                    <p:cond delay="0"/>
                                  </p:stCondLst>
                                  <p:childTnLst>
                                    <p:set>
                                      <p:cBhvr>
                                        <p:cTn id="134" dur="1" fill="hold">
                                          <p:stCondLst>
                                            <p:cond delay="0"/>
                                          </p:stCondLst>
                                        </p:cTn>
                                        <p:tgtEl>
                                          <p:spTgt spid="199"/>
                                        </p:tgtEl>
                                        <p:attrNameLst>
                                          <p:attrName>style.visibility</p:attrName>
                                        </p:attrNameLst>
                                      </p:cBhvr>
                                      <p:to>
                                        <p:strVal val="visible"/>
                                      </p:to>
                                    </p:set>
                                    <p:animEffect transition="in" filter="wipe(down)">
                                      <p:cBhvr>
                                        <p:cTn id="135" dur="500"/>
                                        <p:tgtEl>
                                          <p:spTgt spid="199"/>
                                        </p:tgtEl>
                                      </p:cBhvr>
                                    </p:animEffect>
                                  </p:childTnLst>
                                </p:cTn>
                              </p:par>
                              <p:par>
                                <p:cTn id="136" presetID="22" presetClass="entr" presetSubtype="4" fill="hold" nodeType="withEffect">
                                  <p:stCondLst>
                                    <p:cond delay="0"/>
                                  </p:stCondLst>
                                  <p:childTnLst>
                                    <p:set>
                                      <p:cBhvr>
                                        <p:cTn id="137" dur="1" fill="hold">
                                          <p:stCondLst>
                                            <p:cond delay="0"/>
                                          </p:stCondLst>
                                        </p:cTn>
                                        <p:tgtEl>
                                          <p:spTgt spid="195"/>
                                        </p:tgtEl>
                                        <p:attrNameLst>
                                          <p:attrName>style.visibility</p:attrName>
                                        </p:attrNameLst>
                                      </p:cBhvr>
                                      <p:to>
                                        <p:strVal val="visible"/>
                                      </p:to>
                                    </p:set>
                                    <p:animEffect transition="in" filter="wipe(down)">
                                      <p:cBhvr>
                                        <p:cTn id="138" dur="500"/>
                                        <p:tgtEl>
                                          <p:spTgt spid="195"/>
                                        </p:tgtEl>
                                      </p:cBhvr>
                                    </p:animEffect>
                                  </p:childTnLst>
                                </p:cTn>
                              </p:par>
                              <p:par>
                                <p:cTn id="139" presetID="22" presetClass="entr" presetSubtype="4" fill="hold" nodeType="withEffect">
                                  <p:stCondLst>
                                    <p:cond delay="0"/>
                                  </p:stCondLst>
                                  <p:childTnLst>
                                    <p:set>
                                      <p:cBhvr>
                                        <p:cTn id="140" dur="1" fill="hold">
                                          <p:stCondLst>
                                            <p:cond delay="0"/>
                                          </p:stCondLst>
                                        </p:cTn>
                                        <p:tgtEl>
                                          <p:spTgt spid="212"/>
                                        </p:tgtEl>
                                        <p:attrNameLst>
                                          <p:attrName>style.visibility</p:attrName>
                                        </p:attrNameLst>
                                      </p:cBhvr>
                                      <p:to>
                                        <p:strVal val="visible"/>
                                      </p:to>
                                    </p:set>
                                    <p:animEffect transition="in" filter="wipe(down)">
                                      <p:cBhvr>
                                        <p:cTn id="141"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43" grpId="0"/>
      <p:bldP spid="44" grpId="0" animBg="1"/>
      <p:bldP spid="47" grpId="0"/>
      <p:bldP spid="48" grpId="0"/>
      <p:bldP spid="79" grpId="0" animBg="1"/>
      <p:bldP spid="82" grpId="0" animBg="1"/>
      <p:bldP spid="97" grpId="0" animBg="1"/>
      <p:bldP spid="98" grpId="0" animBg="1"/>
      <p:bldP spid="99" grpId="0" animBg="1"/>
      <p:bldP spid="168" grpId="0"/>
      <p:bldP spid="169" grpId="0"/>
      <p:bldP spid="170" grpId="0"/>
      <p:bldP spid="192" grpId="0" animBg="1"/>
      <p:bldP spid="193" grpId="0" animBg="1"/>
      <p:bldP spid="2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a:extLst>
              <a:ext uri="{FF2B5EF4-FFF2-40B4-BE49-F238E27FC236}">
                <a16:creationId xmlns:a16="http://schemas.microsoft.com/office/drawing/2014/main" id="{B43A2231-A84D-49C4-8372-79379AAFFC59}"/>
              </a:ext>
            </a:extLst>
          </p:cNvPr>
          <p:cNvSpPr/>
          <p:nvPr/>
        </p:nvSpPr>
        <p:spPr>
          <a:xfrm>
            <a:off x="3819203" y="1972550"/>
            <a:ext cx="3817425" cy="162220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b="1" dirty="0">
                <a:solidFill>
                  <a:schemeClr val="tx1"/>
                </a:solidFill>
              </a:rPr>
              <a:t>Model manager</a:t>
            </a:r>
            <a:endParaRPr lang="zh-CN" altLang="en-US" b="1" dirty="0">
              <a:solidFill>
                <a:schemeClr val="tx1"/>
              </a:solidFill>
            </a:endParaRPr>
          </a:p>
        </p:txBody>
      </p:sp>
      <p:sp>
        <p:nvSpPr>
          <p:cNvPr id="2" name="标题 1">
            <a:extLst>
              <a:ext uri="{FF2B5EF4-FFF2-40B4-BE49-F238E27FC236}">
                <a16:creationId xmlns:a16="http://schemas.microsoft.com/office/drawing/2014/main" id="{E70C9F72-50E8-4BAD-A6E9-252696CA3DB9}"/>
              </a:ext>
            </a:extLst>
          </p:cNvPr>
          <p:cNvSpPr>
            <a:spLocks noGrp="1"/>
          </p:cNvSpPr>
          <p:nvPr>
            <p:ph type="title"/>
          </p:nvPr>
        </p:nvSpPr>
        <p:spPr/>
        <p:txBody>
          <a:bodyPr>
            <a:normAutofit/>
          </a:bodyPr>
          <a:lstStyle/>
          <a:p>
            <a:r>
              <a:rPr lang="en-US" altLang="zh-CN" sz="4000" dirty="0"/>
              <a:t>Fast IMT: Fast Inverse Model Transformation</a:t>
            </a:r>
            <a:endParaRPr lang="zh-CN" altLang="en-US" sz="4000" dirty="0"/>
          </a:p>
        </p:txBody>
      </p:sp>
      <p:sp>
        <p:nvSpPr>
          <p:cNvPr id="4" name="灯片编号占位符 3">
            <a:extLst>
              <a:ext uri="{FF2B5EF4-FFF2-40B4-BE49-F238E27FC236}">
                <a16:creationId xmlns:a16="http://schemas.microsoft.com/office/drawing/2014/main" id="{AC7CBABF-9FE5-447D-BC09-7A5D18E180A9}"/>
              </a:ext>
            </a:extLst>
          </p:cNvPr>
          <p:cNvSpPr>
            <a:spLocks noGrp="1"/>
          </p:cNvSpPr>
          <p:nvPr>
            <p:ph type="sldNum" sz="quarter" idx="12"/>
          </p:nvPr>
        </p:nvSpPr>
        <p:spPr/>
        <p:txBody>
          <a:bodyPr/>
          <a:lstStyle/>
          <a:p>
            <a:fld id="{682C5C09-ACD5-471C-9344-471F3ED29706}" type="slidenum">
              <a:rPr lang="zh-CN" altLang="en-US" smtClean="0"/>
              <a:t>14</a:t>
            </a:fld>
            <a:endParaRPr lang="zh-CN" altLang="en-US" dirty="0"/>
          </a:p>
        </p:txBody>
      </p:sp>
      <p:grpSp>
        <p:nvGrpSpPr>
          <p:cNvPr id="5" name="组合 4">
            <a:extLst>
              <a:ext uri="{FF2B5EF4-FFF2-40B4-BE49-F238E27FC236}">
                <a16:creationId xmlns:a16="http://schemas.microsoft.com/office/drawing/2014/main" id="{7A19FF7C-6066-4540-AE4B-3C1B8EEAF492}"/>
              </a:ext>
            </a:extLst>
          </p:cNvPr>
          <p:cNvGrpSpPr/>
          <p:nvPr/>
        </p:nvGrpSpPr>
        <p:grpSpPr>
          <a:xfrm>
            <a:off x="6550752" y="2367879"/>
            <a:ext cx="951689" cy="1050587"/>
            <a:chOff x="9569585" y="4001294"/>
            <a:chExt cx="951689" cy="1050587"/>
          </a:xfrm>
        </p:grpSpPr>
        <p:sp>
          <p:nvSpPr>
            <p:cNvPr id="6" name="矩形 5">
              <a:extLst>
                <a:ext uri="{FF2B5EF4-FFF2-40B4-BE49-F238E27FC236}">
                  <a16:creationId xmlns:a16="http://schemas.microsoft.com/office/drawing/2014/main" id="{61D3AB4C-F1B3-44EC-9F2E-0628F853324E}"/>
                </a:ext>
              </a:extLst>
            </p:cNvPr>
            <p:cNvSpPr/>
            <p:nvPr/>
          </p:nvSpPr>
          <p:spPr>
            <a:xfrm>
              <a:off x="9569585" y="4001294"/>
              <a:ext cx="951689" cy="105058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1600" dirty="0">
                  <a:solidFill>
                    <a:schemeClr val="tx1"/>
                  </a:solidFill>
                </a:rPr>
                <a:t>Model N</a:t>
              </a:r>
              <a:endParaRPr lang="zh-CN" altLang="en-US" sz="1600" dirty="0">
                <a:solidFill>
                  <a:schemeClr val="tx1"/>
                </a:solidFill>
              </a:endParaRPr>
            </a:p>
          </p:txBody>
        </p:sp>
        <p:sp>
          <p:nvSpPr>
            <p:cNvPr id="7" name="椭圆 6">
              <a:extLst>
                <a:ext uri="{FF2B5EF4-FFF2-40B4-BE49-F238E27FC236}">
                  <a16:creationId xmlns:a16="http://schemas.microsoft.com/office/drawing/2014/main" id="{6C1A8DC4-0A4D-429C-9909-0ED1E29A69B2}"/>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a:extLst>
                <a:ext uri="{FF2B5EF4-FFF2-40B4-BE49-F238E27FC236}">
                  <a16:creationId xmlns:a16="http://schemas.microsoft.com/office/drawing/2014/main" id="{E9F0D3D3-5A91-4742-9CCF-1054697C55DB}"/>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a:extLst>
                <a:ext uri="{FF2B5EF4-FFF2-40B4-BE49-F238E27FC236}">
                  <a16:creationId xmlns:a16="http://schemas.microsoft.com/office/drawing/2014/main" id="{D92C7340-9F1F-4A45-B4AC-E1342DA3A260}"/>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0" name="直接连接符 9">
              <a:extLst>
                <a:ext uri="{FF2B5EF4-FFF2-40B4-BE49-F238E27FC236}">
                  <a16:creationId xmlns:a16="http://schemas.microsoft.com/office/drawing/2014/main" id="{2E8EC342-CF0F-46CB-B1ED-2EDA1E8F26EE}"/>
                </a:ext>
              </a:extLst>
            </p:cNvPr>
            <p:cNvCxnSpPr>
              <a:cxnSpLocks/>
              <a:stCxn id="7" idx="4"/>
              <a:endCxn id="9"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8BEEA97-58AD-436A-98C9-C9C6840FB9B0}"/>
                </a:ext>
              </a:extLst>
            </p:cNvPr>
            <p:cNvCxnSpPr>
              <a:cxnSpLocks/>
              <a:stCxn id="8" idx="2"/>
              <a:endCxn id="7"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619BE22-26C6-40CD-A11B-28CBF9C4A738}"/>
                </a:ext>
              </a:extLst>
            </p:cNvPr>
            <p:cNvCxnSpPr>
              <a:cxnSpLocks/>
              <a:stCxn id="8" idx="1"/>
              <a:endCxn id="7"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842C1F9-2DBA-40C1-A107-67C683EB806F}"/>
                </a:ext>
              </a:extLst>
            </p:cNvPr>
            <p:cNvCxnSpPr>
              <a:cxnSpLocks/>
              <a:stCxn id="8" idx="4"/>
              <a:endCxn id="9"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EFD4B670-38C2-4452-A8A1-C99183DAB016}"/>
              </a:ext>
            </a:extLst>
          </p:cNvPr>
          <p:cNvGrpSpPr/>
          <p:nvPr/>
        </p:nvGrpSpPr>
        <p:grpSpPr>
          <a:xfrm>
            <a:off x="5150968" y="2360574"/>
            <a:ext cx="951689" cy="1050587"/>
            <a:chOff x="9569585" y="4001294"/>
            <a:chExt cx="951689" cy="1050587"/>
          </a:xfrm>
        </p:grpSpPr>
        <p:sp>
          <p:nvSpPr>
            <p:cNvPr id="15" name="矩形 14">
              <a:extLst>
                <a:ext uri="{FF2B5EF4-FFF2-40B4-BE49-F238E27FC236}">
                  <a16:creationId xmlns:a16="http://schemas.microsoft.com/office/drawing/2014/main" id="{9457D109-61C5-48AC-AEF9-3F668FC60C8A}"/>
                </a:ext>
              </a:extLst>
            </p:cNvPr>
            <p:cNvSpPr/>
            <p:nvPr/>
          </p:nvSpPr>
          <p:spPr>
            <a:xfrm>
              <a:off x="9569585" y="4001294"/>
              <a:ext cx="951689" cy="105058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1600" dirty="0">
                  <a:solidFill>
                    <a:schemeClr val="tx1"/>
                  </a:solidFill>
                </a:rPr>
                <a:t>Model 2</a:t>
              </a:r>
              <a:endParaRPr lang="zh-CN" altLang="en-US" sz="1600" dirty="0">
                <a:solidFill>
                  <a:schemeClr val="tx1"/>
                </a:solidFill>
              </a:endParaRPr>
            </a:p>
          </p:txBody>
        </p:sp>
        <p:sp>
          <p:nvSpPr>
            <p:cNvPr id="16" name="椭圆 15">
              <a:extLst>
                <a:ext uri="{FF2B5EF4-FFF2-40B4-BE49-F238E27FC236}">
                  <a16:creationId xmlns:a16="http://schemas.microsoft.com/office/drawing/2014/main" id="{DC9B0D87-FBA9-4011-AAA3-DFC653B43A8C}"/>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椭圆 16">
              <a:extLst>
                <a:ext uri="{FF2B5EF4-FFF2-40B4-BE49-F238E27FC236}">
                  <a16:creationId xmlns:a16="http://schemas.microsoft.com/office/drawing/2014/main" id="{1AB690DF-2BFE-46CF-8859-FD2ACB7CA053}"/>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椭圆 17">
              <a:extLst>
                <a:ext uri="{FF2B5EF4-FFF2-40B4-BE49-F238E27FC236}">
                  <a16:creationId xmlns:a16="http://schemas.microsoft.com/office/drawing/2014/main" id="{4C236E62-3492-4690-A85D-1CEAD9C03C8B}"/>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9" name="直接连接符 18">
              <a:extLst>
                <a:ext uri="{FF2B5EF4-FFF2-40B4-BE49-F238E27FC236}">
                  <a16:creationId xmlns:a16="http://schemas.microsoft.com/office/drawing/2014/main" id="{C05D9BD5-AC11-4AB5-8D26-CA53A98867D7}"/>
                </a:ext>
              </a:extLst>
            </p:cNvPr>
            <p:cNvCxnSpPr>
              <a:cxnSpLocks/>
              <a:stCxn id="16" idx="4"/>
              <a:endCxn id="18"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F66B1DE-1001-4547-B5C0-5861A5CFDDD9}"/>
                </a:ext>
              </a:extLst>
            </p:cNvPr>
            <p:cNvCxnSpPr>
              <a:cxnSpLocks/>
              <a:stCxn id="17" idx="2"/>
              <a:endCxn id="16"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D623FEB-879D-4643-BBFB-94B6C93F77C0}"/>
                </a:ext>
              </a:extLst>
            </p:cNvPr>
            <p:cNvCxnSpPr>
              <a:cxnSpLocks/>
              <a:stCxn id="17" idx="1"/>
              <a:endCxn id="16"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443A83E9-3A21-4CDB-8DC1-8353FA6C0166}"/>
                </a:ext>
              </a:extLst>
            </p:cNvPr>
            <p:cNvCxnSpPr>
              <a:cxnSpLocks/>
              <a:stCxn id="17" idx="4"/>
              <a:endCxn id="18"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D6D93249-C19F-43C0-8DE8-5393A8A31ADC}"/>
              </a:ext>
            </a:extLst>
          </p:cNvPr>
          <p:cNvGrpSpPr/>
          <p:nvPr/>
        </p:nvGrpSpPr>
        <p:grpSpPr>
          <a:xfrm>
            <a:off x="3987076" y="2360574"/>
            <a:ext cx="951689" cy="1050587"/>
            <a:chOff x="9569585" y="4001294"/>
            <a:chExt cx="951689" cy="1050587"/>
          </a:xfrm>
        </p:grpSpPr>
        <p:sp>
          <p:nvSpPr>
            <p:cNvPr id="24" name="矩形 23">
              <a:extLst>
                <a:ext uri="{FF2B5EF4-FFF2-40B4-BE49-F238E27FC236}">
                  <a16:creationId xmlns:a16="http://schemas.microsoft.com/office/drawing/2014/main" id="{F9687606-6F07-4783-B0EE-F0DBB7929FD8}"/>
                </a:ext>
              </a:extLst>
            </p:cNvPr>
            <p:cNvSpPr/>
            <p:nvPr/>
          </p:nvSpPr>
          <p:spPr>
            <a:xfrm>
              <a:off x="9569585" y="4001294"/>
              <a:ext cx="951689" cy="105058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1600" dirty="0">
                  <a:solidFill>
                    <a:schemeClr val="tx1"/>
                  </a:solidFill>
                </a:rPr>
                <a:t>Model 1</a:t>
              </a:r>
              <a:endParaRPr lang="zh-CN" altLang="en-US" sz="1600" dirty="0">
                <a:solidFill>
                  <a:schemeClr val="tx1"/>
                </a:solidFill>
              </a:endParaRPr>
            </a:p>
          </p:txBody>
        </p:sp>
        <p:sp>
          <p:nvSpPr>
            <p:cNvPr id="25" name="椭圆 24">
              <a:extLst>
                <a:ext uri="{FF2B5EF4-FFF2-40B4-BE49-F238E27FC236}">
                  <a16:creationId xmlns:a16="http://schemas.microsoft.com/office/drawing/2014/main" id="{18B9FD25-6257-4447-A863-3D6A4730E9D3}"/>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a:extLst>
                <a:ext uri="{FF2B5EF4-FFF2-40B4-BE49-F238E27FC236}">
                  <a16:creationId xmlns:a16="http://schemas.microsoft.com/office/drawing/2014/main" id="{9F14DBB6-7220-452C-A7AC-9A59FFB49D11}"/>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a:extLst>
                <a:ext uri="{FF2B5EF4-FFF2-40B4-BE49-F238E27FC236}">
                  <a16:creationId xmlns:a16="http://schemas.microsoft.com/office/drawing/2014/main" id="{1175B0C4-0F56-4EE2-BDC4-64C9E7ECB0CD}"/>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8" name="直接连接符 27">
              <a:extLst>
                <a:ext uri="{FF2B5EF4-FFF2-40B4-BE49-F238E27FC236}">
                  <a16:creationId xmlns:a16="http://schemas.microsoft.com/office/drawing/2014/main" id="{43844CBD-FDF9-4A7C-8ABE-3252D8D59400}"/>
                </a:ext>
              </a:extLst>
            </p:cNvPr>
            <p:cNvCxnSpPr>
              <a:cxnSpLocks/>
              <a:stCxn id="25" idx="4"/>
              <a:endCxn id="27"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A2B204A-0CE1-4816-AFF3-BD84A76CB822}"/>
                </a:ext>
              </a:extLst>
            </p:cNvPr>
            <p:cNvCxnSpPr>
              <a:cxnSpLocks/>
              <a:stCxn id="26" idx="2"/>
              <a:endCxn id="25"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DBAACE5-941F-40BF-8014-B23658685022}"/>
                </a:ext>
              </a:extLst>
            </p:cNvPr>
            <p:cNvCxnSpPr>
              <a:cxnSpLocks/>
              <a:stCxn id="26" idx="1"/>
              <a:endCxn id="25"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0C2D86F-4C81-4A16-96A0-DB3FF1FD9B4D}"/>
                </a:ext>
              </a:extLst>
            </p:cNvPr>
            <p:cNvCxnSpPr>
              <a:cxnSpLocks/>
              <a:stCxn id="26" idx="4"/>
              <a:endCxn id="27"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1B41C571-3D52-44F7-9751-4D2FC75F7D05}"/>
              </a:ext>
            </a:extLst>
          </p:cNvPr>
          <p:cNvGrpSpPr/>
          <p:nvPr/>
        </p:nvGrpSpPr>
        <p:grpSpPr>
          <a:xfrm>
            <a:off x="4080906" y="5861910"/>
            <a:ext cx="2900295" cy="996090"/>
            <a:chOff x="4572002" y="5321030"/>
            <a:chExt cx="4212076" cy="1590472"/>
          </a:xfrm>
        </p:grpSpPr>
        <p:pic>
          <p:nvPicPr>
            <p:cNvPr id="33" name="图形 32" descr="DVD 播放器">
              <a:extLst>
                <a:ext uri="{FF2B5EF4-FFF2-40B4-BE49-F238E27FC236}">
                  <a16:creationId xmlns:a16="http://schemas.microsoft.com/office/drawing/2014/main" id="{792A74C2-5D41-4AC8-A1CE-96DC0178D9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192" y="5997102"/>
              <a:ext cx="914400" cy="914400"/>
            </a:xfrm>
            <a:prstGeom prst="rect">
              <a:avLst/>
            </a:prstGeom>
          </p:spPr>
        </p:pic>
        <p:pic>
          <p:nvPicPr>
            <p:cNvPr id="34" name="图形 33" descr="DVD 播放器">
              <a:extLst>
                <a:ext uri="{FF2B5EF4-FFF2-40B4-BE49-F238E27FC236}">
                  <a16:creationId xmlns:a16="http://schemas.microsoft.com/office/drawing/2014/main" id="{7AD17170-5381-4845-B8FF-BCFC022D32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1600" y="5397500"/>
              <a:ext cx="914400" cy="914400"/>
            </a:xfrm>
            <a:prstGeom prst="rect">
              <a:avLst/>
            </a:prstGeom>
          </p:spPr>
        </p:pic>
        <p:pic>
          <p:nvPicPr>
            <p:cNvPr id="35" name="图形 34" descr="DVD 播放器">
              <a:extLst>
                <a:ext uri="{FF2B5EF4-FFF2-40B4-BE49-F238E27FC236}">
                  <a16:creationId xmlns:a16="http://schemas.microsoft.com/office/drawing/2014/main" id="{33629271-FBC3-4525-AE0A-0C0000CDD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00" y="5397500"/>
              <a:ext cx="914400" cy="914400"/>
            </a:xfrm>
            <a:prstGeom prst="rect">
              <a:avLst/>
            </a:prstGeom>
          </p:spPr>
        </p:pic>
        <p:cxnSp>
          <p:nvCxnSpPr>
            <p:cNvPr id="36" name="直接连接符 35">
              <a:extLst>
                <a:ext uri="{FF2B5EF4-FFF2-40B4-BE49-F238E27FC236}">
                  <a16:creationId xmlns:a16="http://schemas.microsoft.com/office/drawing/2014/main" id="{30C73E65-8C1B-4D11-B156-BD943994B9B3}"/>
                </a:ext>
              </a:extLst>
            </p:cNvPr>
            <p:cNvCxnSpPr>
              <a:cxnSpLocks/>
              <a:stCxn id="34" idx="3"/>
              <a:endCxn id="35" idx="1"/>
            </p:cNvCxnSpPr>
            <p:nvPr/>
          </p:nvCxnSpPr>
          <p:spPr>
            <a:xfrm>
              <a:off x="6096000" y="5854700"/>
              <a:ext cx="1524000" cy="0"/>
            </a:xfrm>
            <a:prstGeom prst="line">
              <a:avLst/>
            </a:prstGeom>
            <a:ln w="15875"/>
          </p:spPr>
          <p:style>
            <a:lnRef idx="1">
              <a:schemeClr val="dk1"/>
            </a:lnRef>
            <a:fillRef idx="0">
              <a:schemeClr val="dk1"/>
            </a:fillRef>
            <a:effectRef idx="0">
              <a:schemeClr val="dk1"/>
            </a:effectRef>
            <a:fontRef idx="minor">
              <a:schemeClr val="tx1"/>
            </a:fontRef>
          </p:style>
        </p:cxnSp>
        <p:sp>
          <p:nvSpPr>
            <p:cNvPr id="37" name="云形 36">
              <a:extLst>
                <a:ext uri="{FF2B5EF4-FFF2-40B4-BE49-F238E27FC236}">
                  <a16:creationId xmlns:a16="http://schemas.microsoft.com/office/drawing/2014/main" id="{AE77443A-0BEE-4C5A-8D1D-24453DDAFB12}"/>
                </a:ext>
              </a:extLst>
            </p:cNvPr>
            <p:cNvSpPr/>
            <p:nvPr/>
          </p:nvSpPr>
          <p:spPr>
            <a:xfrm>
              <a:off x="4572002" y="5321030"/>
              <a:ext cx="4212076" cy="1590472"/>
            </a:xfrm>
            <a:prstGeom prst="cloud">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80F3B462-3BFC-4189-AA14-944C577E0920}"/>
                </a:ext>
              </a:extLst>
            </p:cNvPr>
            <p:cNvCxnSpPr>
              <a:cxnSpLocks/>
              <a:endCxn id="33" idx="1"/>
            </p:cNvCxnSpPr>
            <p:nvPr/>
          </p:nvCxnSpPr>
          <p:spPr>
            <a:xfrm>
              <a:off x="5638800" y="5950895"/>
              <a:ext cx="700392" cy="503407"/>
            </a:xfrm>
            <a:prstGeom prst="line">
              <a:avLst/>
            </a:prstGeom>
            <a:ln w="15875"/>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4659276A-CBD1-4A06-82A0-A405C5FEA615}"/>
                </a:ext>
              </a:extLst>
            </p:cNvPr>
            <p:cNvCxnSpPr>
              <a:cxnSpLocks/>
              <a:stCxn id="33" idx="3"/>
            </p:cNvCxnSpPr>
            <p:nvPr/>
          </p:nvCxnSpPr>
          <p:spPr>
            <a:xfrm flipV="1">
              <a:off x="7253592" y="5950896"/>
              <a:ext cx="817934" cy="503406"/>
            </a:xfrm>
            <a:prstGeom prst="line">
              <a:avLst/>
            </a:prstGeom>
            <a:ln w="15875"/>
          </p:spPr>
          <p:style>
            <a:lnRef idx="1">
              <a:schemeClr val="dk1"/>
            </a:lnRef>
            <a:fillRef idx="0">
              <a:schemeClr val="dk1"/>
            </a:fillRef>
            <a:effectRef idx="0">
              <a:schemeClr val="dk1"/>
            </a:effectRef>
            <a:fontRef idx="minor">
              <a:schemeClr val="tx1"/>
            </a:fontRef>
          </p:style>
        </p:cxnSp>
      </p:grpSp>
      <p:cxnSp>
        <p:nvCxnSpPr>
          <p:cNvPr id="40" name="直接箭头连接符 39">
            <a:extLst>
              <a:ext uri="{FF2B5EF4-FFF2-40B4-BE49-F238E27FC236}">
                <a16:creationId xmlns:a16="http://schemas.microsoft.com/office/drawing/2014/main" id="{1A6AF9AF-ABEC-46CA-9006-6453E2028FB5}"/>
              </a:ext>
            </a:extLst>
          </p:cNvPr>
          <p:cNvCxnSpPr>
            <a:cxnSpLocks/>
            <a:stCxn id="97" idx="0"/>
            <a:endCxn id="82" idx="2"/>
          </p:cNvCxnSpPr>
          <p:nvPr/>
        </p:nvCxnSpPr>
        <p:spPr>
          <a:xfrm flipV="1">
            <a:off x="4815467" y="5475132"/>
            <a:ext cx="809765" cy="457010"/>
          </a:xfrm>
          <a:prstGeom prst="straightConnector1">
            <a:avLst/>
          </a:prstGeom>
          <a:ln w="28575">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B28EC5F-1A26-44B6-9C16-A2CE11983359}"/>
              </a:ext>
            </a:extLst>
          </p:cNvPr>
          <p:cNvCxnSpPr>
            <a:cxnSpLocks/>
            <a:stCxn id="98" idx="0"/>
            <a:endCxn id="82" idx="2"/>
          </p:cNvCxnSpPr>
          <p:nvPr/>
        </p:nvCxnSpPr>
        <p:spPr>
          <a:xfrm flipH="1" flipV="1">
            <a:off x="5625232" y="5475132"/>
            <a:ext cx="2456" cy="824090"/>
          </a:xfrm>
          <a:prstGeom prst="straightConnector1">
            <a:avLst/>
          </a:prstGeom>
          <a:ln w="28575">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42763D33-809B-4ED4-9DAA-F1522A6C4719}"/>
              </a:ext>
            </a:extLst>
          </p:cNvPr>
          <p:cNvCxnSpPr>
            <a:cxnSpLocks/>
            <a:stCxn id="99" idx="0"/>
            <a:endCxn id="82" idx="2"/>
          </p:cNvCxnSpPr>
          <p:nvPr/>
        </p:nvCxnSpPr>
        <p:spPr>
          <a:xfrm flipH="1" flipV="1">
            <a:off x="5625232" y="5475132"/>
            <a:ext cx="859212" cy="467196"/>
          </a:xfrm>
          <a:prstGeom prst="straightConnector1">
            <a:avLst/>
          </a:prstGeom>
          <a:ln w="28575">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BD3267F7-E9C5-4DD8-832C-95E18E22ED0A}"/>
              </a:ext>
            </a:extLst>
          </p:cNvPr>
          <p:cNvSpPr txBox="1"/>
          <p:nvPr/>
        </p:nvSpPr>
        <p:spPr>
          <a:xfrm>
            <a:off x="3023087" y="5567903"/>
            <a:ext cx="1992853" cy="369332"/>
          </a:xfrm>
          <a:prstGeom prst="rect">
            <a:avLst/>
          </a:prstGeom>
          <a:noFill/>
        </p:spPr>
        <p:txBody>
          <a:bodyPr wrap="none" rtlCol="0">
            <a:spAutoFit/>
          </a:bodyPr>
          <a:lstStyle/>
          <a:p>
            <a:r>
              <a:rPr lang="en-US" altLang="zh-CN" dirty="0">
                <a:solidFill>
                  <a:schemeClr val="accent6">
                    <a:lumMod val="50000"/>
                  </a:schemeClr>
                </a:solidFill>
              </a:rPr>
              <a:t>Tagged FIB updates</a:t>
            </a:r>
            <a:endParaRPr lang="zh-CN" altLang="en-US" dirty="0">
              <a:solidFill>
                <a:schemeClr val="accent6">
                  <a:lumMod val="50000"/>
                </a:schemeClr>
              </a:solidFill>
            </a:endParaRPr>
          </a:p>
        </p:txBody>
      </p:sp>
      <p:sp>
        <p:nvSpPr>
          <p:cNvPr id="44" name="矩形 43">
            <a:extLst>
              <a:ext uri="{FF2B5EF4-FFF2-40B4-BE49-F238E27FC236}">
                <a16:creationId xmlns:a16="http://schemas.microsoft.com/office/drawing/2014/main" id="{4287D5A5-90F9-4BE8-BA17-F4924545959B}"/>
              </a:ext>
            </a:extLst>
          </p:cNvPr>
          <p:cNvSpPr/>
          <p:nvPr/>
        </p:nvSpPr>
        <p:spPr>
          <a:xfrm>
            <a:off x="8467502" y="2553068"/>
            <a:ext cx="2161508" cy="691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Incremental</a:t>
            </a:r>
          </a:p>
          <a:p>
            <a:pPr algn="ctr"/>
            <a:r>
              <a:rPr lang="en-US" altLang="zh-CN" dirty="0"/>
              <a:t>requirement checker</a:t>
            </a:r>
            <a:endParaRPr lang="zh-CN" altLang="en-US" dirty="0"/>
          </a:p>
        </p:txBody>
      </p:sp>
      <p:cxnSp>
        <p:nvCxnSpPr>
          <p:cNvPr id="45" name="直接箭头连接符 44">
            <a:extLst>
              <a:ext uri="{FF2B5EF4-FFF2-40B4-BE49-F238E27FC236}">
                <a16:creationId xmlns:a16="http://schemas.microsoft.com/office/drawing/2014/main" id="{3C9336DA-8BCC-4C08-8F3B-E8495D16DE8B}"/>
              </a:ext>
            </a:extLst>
          </p:cNvPr>
          <p:cNvCxnSpPr>
            <a:cxnSpLocks/>
            <a:stCxn id="47" idx="2"/>
            <a:endCxn id="44" idx="0"/>
          </p:cNvCxnSpPr>
          <p:nvPr/>
        </p:nvCxnSpPr>
        <p:spPr>
          <a:xfrm>
            <a:off x="9548256" y="2269686"/>
            <a:ext cx="0" cy="2833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FE046A04-D4F7-451C-9F30-782BB5181B18}"/>
              </a:ext>
            </a:extLst>
          </p:cNvPr>
          <p:cNvCxnSpPr>
            <a:cxnSpLocks/>
            <a:stCxn id="44" idx="3"/>
            <a:endCxn id="48" idx="1"/>
          </p:cNvCxnSpPr>
          <p:nvPr/>
        </p:nvCxnSpPr>
        <p:spPr>
          <a:xfrm>
            <a:off x="10629010" y="2898813"/>
            <a:ext cx="461494" cy="16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AD4F5985-9EBB-406B-8E20-1AE9728DEAC7}"/>
              </a:ext>
            </a:extLst>
          </p:cNvPr>
          <p:cNvSpPr txBox="1"/>
          <p:nvPr/>
        </p:nvSpPr>
        <p:spPr>
          <a:xfrm>
            <a:off x="8800070" y="1900354"/>
            <a:ext cx="1496372" cy="369332"/>
          </a:xfrm>
          <a:prstGeom prst="rect">
            <a:avLst/>
          </a:prstGeom>
          <a:noFill/>
        </p:spPr>
        <p:txBody>
          <a:bodyPr wrap="none" rtlCol="0">
            <a:spAutoFit/>
          </a:bodyPr>
          <a:lstStyle/>
          <a:p>
            <a:pPr algn="ctr"/>
            <a:r>
              <a:rPr lang="en-US" altLang="zh-CN" dirty="0"/>
              <a:t>Requirements</a:t>
            </a:r>
            <a:endParaRPr lang="zh-CN" altLang="en-US" dirty="0"/>
          </a:p>
        </p:txBody>
      </p:sp>
      <p:sp>
        <p:nvSpPr>
          <p:cNvPr id="48" name="文本框 47">
            <a:extLst>
              <a:ext uri="{FF2B5EF4-FFF2-40B4-BE49-F238E27FC236}">
                <a16:creationId xmlns:a16="http://schemas.microsoft.com/office/drawing/2014/main" id="{701AB193-66FF-44CD-925B-9A6ED5BEEB3B}"/>
              </a:ext>
            </a:extLst>
          </p:cNvPr>
          <p:cNvSpPr txBox="1"/>
          <p:nvPr/>
        </p:nvSpPr>
        <p:spPr>
          <a:xfrm>
            <a:off x="11090504" y="2715804"/>
            <a:ext cx="852285" cy="369332"/>
          </a:xfrm>
          <a:prstGeom prst="rect">
            <a:avLst/>
          </a:prstGeom>
          <a:noFill/>
        </p:spPr>
        <p:txBody>
          <a:bodyPr wrap="none" rtlCol="0">
            <a:spAutoFit/>
          </a:bodyPr>
          <a:lstStyle/>
          <a:p>
            <a:r>
              <a:rPr lang="en-US" altLang="zh-CN" dirty="0">
                <a:solidFill>
                  <a:srgbClr val="7030A0"/>
                </a:solidFill>
              </a:rPr>
              <a:t>Results</a:t>
            </a:r>
            <a:endParaRPr lang="zh-CN" altLang="en-US" dirty="0">
              <a:solidFill>
                <a:srgbClr val="7030A0"/>
              </a:solidFill>
            </a:endParaRPr>
          </a:p>
        </p:txBody>
      </p:sp>
      <p:sp>
        <p:nvSpPr>
          <p:cNvPr id="79" name="箭头: 右 78">
            <a:extLst>
              <a:ext uri="{FF2B5EF4-FFF2-40B4-BE49-F238E27FC236}">
                <a16:creationId xmlns:a16="http://schemas.microsoft.com/office/drawing/2014/main" id="{405DE318-8A5B-4B9C-8BE2-B5155E6CF6AC}"/>
              </a:ext>
            </a:extLst>
          </p:cNvPr>
          <p:cNvSpPr/>
          <p:nvPr/>
        </p:nvSpPr>
        <p:spPr>
          <a:xfrm>
            <a:off x="7663013" y="2749578"/>
            <a:ext cx="778104" cy="256519"/>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09AB8027-0316-4F82-827E-C64A9FB33C06}"/>
              </a:ext>
            </a:extLst>
          </p:cNvPr>
          <p:cNvSpPr/>
          <p:nvPr/>
        </p:nvSpPr>
        <p:spPr>
          <a:xfrm>
            <a:off x="4598058" y="5022660"/>
            <a:ext cx="2054348" cy="452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Update dispatcher</a:t>
            </a:r>
            <a:endParaRPr lang="zh-CN" altLang="en-US" dirty="0"/>
          </a:p>
        </p:txBody>
      </p:sp>
      <p:sp>
        <p:nvSpPr>
          <p:cNvPr id="97" name="矩形 96">
            <a:extLst>
              <a:ext uri="{FF2B5EF4-FFF2-40B4-BE49-F238E27FC236}">
                <a16:creationId xmlns:a16="http://schemas.microsoft.com/office/drawing/2014/main" id="{B997F93B-BC4D-4738-BFBB-BECEFE33CB13}"/>
              </a:ext>
            </a:extLst>
          </p:cNvPr>
          <p:cNvSpPr/>
          <p:nvPr/>
        </p:nvSpPr>
        <p:spPr>
          <a:xfrm>
            <a:off x="4558345" y="5932142"/>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sp>
        <p:nvSpPr>
          <p:cNvPr id="98" name="矩形 97">
            <a:extLst>
              <a:ext uri="{FF2B5EF4-FFF2-40B4-BE49-F238E27FC236}">
                <a16:creationId xmlns:a16="http://schemas.microsoft.com/office/drawing/2014/main" id="{CEBF1778-8FB2-4563-B8D6-1FF94D91CA09}"/>
              </a:ext>
            </a:extLst>
          </p:cNvPr>
          <p:cNvSpPr/>
          <p:nvPr/>
        </p:nvSpPr>
        <p:spPr>
          <a:xfrm>
            <a:off x="5370566" y="6299222"/>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sp>
        <p:nvSpPr>
          <p:cNvPr id="99" name="矩形 98">
            <a:extLst>
              <a:ext uri="{FF2B5EF4-FFF2-40B4-BE49-F238E27FC236}">
                <a16:creationId xmlns:a16="http://schemas.microsoft.com/office/drawing/2014/main" id="{CA5C9157-A25D-4BAB-A8CE-674079BBFD04}"/>
              </a:ext>
            </a:extLst>
          </p:cNvPr>
          <p:cNvSpPr/>
          <p:nvPr/>
        </p:nvSpPr>
        <p:spPr>
          <a:xfrm>
            <a:off x="6227322" y="5942328"/>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grpSp>
        <p:nvGrpSpPr>
          <p:cNvPr id="127" name="组合 126">
            <a:extLst>
              <a:ext uri="{FF2B5EF4-FFF2-40B4-BE49-F238E27FC236}">
                <a16:creationId xmlns:a16="http://schemas.microsoft.com/office/drawing/2014/main" id="{982272EE-14BF-468D-9DEE-0E5CD49EAA8D}"/>
              </a:ext>
            </a:extLst>
          </p:cNvPr>
          <p:cNvGrpSpPr/>
          <p:nvPr/>
        </p:nvGrpSpPr>
        <p:grpSpPr>
          <a:xfrm>
            <a:off x="4221508" y="4096479"/>
            <a:ext cx="490878" cy="481488"/>
            <a:chOff x="3145364" y="2121122"/>
            <a:chExt cx="490878" cy="481488"/>
          </a:xfrm>
        </p:grpSpPr>
        <p:sp>
          <p:nvSpPr>
            <p:cNvPr id="116" name="椭圆 115">
              <a:extLst>
                <a:ext uri="{FF2B5EF4-FFF2-40B4-BE49-F238E27FC236}">
                  <a16:creationId xmlns:a16="http://schemas.microsoft.com/office/drawing/2014/main" id="{7951CC71-E7BE-4858-8772-36C77F34B232}"/>
                </a:ext>
              </a:extLst>
            </p:cNvPr>
            <p:cNvSpPr/>
            <p:nvPr/>
          </p:nvSpPr>
          <p:spPr>
            <a:xfrm>
              <a:off x="3484976" y="2462590"/>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id="{F1877575-313D-4991-85A5-A7A5CABE3F03}"/>
                </a:ext>
              </a:extLst>
            </p:cNvPr>
            <p:cNvSpPr/>
            <p:nvPr/>
          </p:nvSpPr>
          <p:spPr>
            <a:xfrm>
              <a:off x="3484976" y="2313435"/>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7FD88B76-B351-4539-9AA5-7D08D17CFB23}"/>
                </a:ext>
              </a:extLst>
            </p:cNvPr>
            <p:cNvSpPr/>
            <p:nvPr/>
          </p:nvSpPr>
          <p:spPr>
            <a:xfrm>
              <a:off x="3484976" y="2164274"/>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E45C7A7B-5A34-41F6-BDE5-8D3975B1CC4D}"/>
                </a:ext>
              </a:extLst>
            </p:cNvPr>
            <p:cNvSpPr/>
            <p:nvPr/>
          </p:nvSpPr>
          <p:spPr>
            <a:xfrm>
              <a:off x="3180054" y="2462590"/>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B7727ACA-C166-404C-9DEB-C3E0866385EB}"/>
                </a:ext>
              </a:extLst>
            </p:cNvPr>
            <p:cNvSpPr/>
            <p:nvPr/>
          </p:nvSpPr>
          <p:spPr>
            <a:xfrm>
              <a:off x="3180054" y="2313435"/>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AE1A2D27-772D-4D8F-8541-2E94B7706DAA}"/>
                </a:ext>
              </a:extLst>
            </p:cNvPr>
            <p:cNvSpPr/>
            <p:nvPr/>
          </p:nvSpPr>
          <p:spPr>
            <a:xfrm>
              <a:off x="3180054" y="2164274"/>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2CE42047-B0EC-4B70-A0E4-664980A0C0C2}"/>
                </a:ext>
              </a:extLst>
            </p:cNvPr>
            <p:cNvSpPr/>
            <p:nvPr/>
          </p:nvSpPr>
          <p:spPr>
            <a:xfrm>
              <a:off x="3332454" y="2462590"/>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0C502EB1-E9FA-43CF-8B9E-AED5F776D7D3}"/>
                </a:ext>
              </a:extLst>
            </p:cNvPr>
            <p:cNvSpPr/>
            <p:nvPr/>
          </p:nvSpPr>
          <p:spPr>
            <a:xfrm>
              <a:off x="3332454" y="2313435"/>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D6A4118A-811E-45A6-BAB2-5D7DA779CC5B}"/>
                </a:ext>
              </a:extLst>
            </p:cNvPr>
            <p:cNvSpPr/>
            <p:nvPr/>
          </p:nvSpPr>
          <p:spPr>
            <a:xfrm>
              <a:off x="3332454" y="2164274"/>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C2FA9FCC-A481-4A50-848B-D50C781ECD5E}"/>
                </a:ext>
              </a:extLst>
            </p:cNvPr>
            <p:cNvSpPr/>
            <p:nvPr/>
          </p:nvSpPr>
          <p:spPr>
            <a:xfrm>
              <a:off x="3145364" y="2121122"/>
              <a:ext cx="490878" cy="48148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a:extLst>
              <a:ext uri="{FF2B5EF4-FFF2-40B4-BE49-F238E27FC236}">
                <a16:creationId xmlns:a16="http://schemas.microsoft.com/office/drawing/2014/main" id="{B532917B-D968-47F1-8650-1E85953D754A}"/>
              </a:ext>
            </a:extLst>
          </p:cNvPr>
          <p:cNvGrpSpPr/>
          <p:nvPr/>
        </p:nvGrpSpPr>
        <p:grpSpPr>
          <a:xfrm>
            <a:off x="5381199" y="4096479"/>
            <a:ext cx="490878" cy="481488"/>
            <a:chOff x="3145364" y="2121122"/>
            <a:chExt cx="490878" cy="481488"/>
          </a:xfrm>
          <a:solidFill>
            <a:schemeClr val="accent6">
              <a:lumMod val="40000"/>
              <a:lumOff val="60000"/>
            </a:schemeClr>
          </a:solidFill>
        </p:grpSpPr>
        <p:sp>
          <p:nvSpPr>
            <p:cNvPr id="129" name="椭圆 128">
              <a:extLst>
                <a:ext uri="{FF2B5EF4-FFF2-40B4-BE49-F238E27FC236}">
                  <a16:creationId xmlns:a16="http://schemas.microsoft.com/office/drawing/2014/main" id="{F8FF51D0-ECFF-4C84-B3BE-80E1AF13887E}"/>
                </a:ext>
              </a:extLst>
            </p:cNvPr>
            <p:cNvSpPr/>
            <p:nvPr/>
          </p:nvSpPr>
          <p:spPr>
            <a:xfrm>
              <a:off x="3484976" y="2462590"/>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id="{C036A309-07C7-49BB-B442-A957CFBFFEE9}"/>
                </a:ext>
              </a:extLst>
            </p:cNvPr>
            <p:cNvSpPr/>
            <p:nvPr/>
          </p:nvSpPr>
          <p:spPr>
            <a:xfrm>
              <a:off x="3484976" y="2313435"/>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3E4924D9-AAA5-41E6-A1C3-2AC374763E29}"/>
                </a:ext>
              </a:extLst>
            </p:cNvPr>
            <p:cNvSpPr/>
            <p:nvPr/>
          </p:nvSpPr>
          <p:spPr>
            <a:xfrm>
              <a:off x="3484976" y="2164274"/>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4629BB2B-2A66-46AC-9CFF-D84D17633D6D}"/>
                </a:ext>
              </a:extLst>
            </p:cNvPr>
            <p:cNvSpPr/>
            <p:nvPr/>
          </p:nvSpPr>
          <p:spPr>
            <a:xfrm>
              <a:off x="3180054" y="2462590"/>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id="{D879FAFD-A3A4-484A-86B3-5D731C1999F8}"/>
                </a:ext>
              </a:extLst>
            </p:cNvPr>
            <p:cNvSpPr/>
            <p:nvPr/>
          </p:nvSpPr>
          <p:spPr>
            <a:xfrm>
              <a:off x="3180054" y="2313435"/>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CE58EF8C-17C5-4B48-B86E-20D425A3C9C1}"/>
                </a:ext>
              </a:extLst>
            </p:cNvPr>
            <p:cNvSpPr/>
            <p:nvPr/>
          </p:nvSpPr>
          <p:spPr>
            <a:xfrm>
              <a:off x="3180054" y="2164274"/>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3FE51AF0-F0D1-4537-942F-C5EF53BC4132}"/>
                </a:ext>
              </a:extLst>
            </p:cNvPr>
            <p:cNvSpPr/>
            <p:nvPr/>
          </p:nvSpPr>
          <p:spPr>
            <a:xfrm>
              <a:off x="3332454" y="2462590"/>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1AB0F6D6-1E55-4717-BCA0-65B9CB1B50AE}"/>
                </a:ext>
              </a:extLst>
            </p:cNvPr>
            <p:cNvSpPr/>
            <p:nvPr/>
          </p:nvSpPr>
          <p:spPr>
            <a:xfrm>
              <a:off x="3332454" y="2313435"/>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CA465A19-FC6C-4516-98A5-3403A2053658}"/>
                </a:ext>
              </a:extLst>
            </p:cNvPr>
            <p:cNvSpPr/>
            <p:nvPr/>
          </p:nvSpPr>
          <p:spPr>
            <a:xfrm>
              <a:off x="3332454" y="2164274"/>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E0AA7B49-381C-4165-9F29-318AE54FB607}"/>
                </a:ext>
              </a:extLst>
            </p:cNvPr>
            <p:cNvSpPr/>
            <p:nvPr/>
          </p:nvSpPr>
          <p:spPr>
            <a:xfrm>
              <a:off x="3145364" y="2121122"/>
              <a:ext cx="490878" cy="481488"/>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a:extLst>
              <a:ext uri="{FF2B5EF4-FFF2-40B4-BE49-F238E27FC236}">
                <a16:creationId xmlns:a16="http://schemas.microsoft.com/office/drawing/2014/main" id="{96948563-1765-4345-81F8-B1068CF235F8}"/>
              </a:ext>
            </a:extLst>
          </p:cNvPr>
          <p:cNvGrpSpPr/>
          <p:nvPr/>
        </p:nvGrpSpPr>
        <p:grpSpPr>
          <a:xfrm>
            <a:off x="6778843" y="4109255"/>
            <a:ext cx="490878" cy="481488"/>
            <a:chOff x="3145364" y="2121122"/>
            <a:chExt cx="490878" cy="481488"/>
          </a:xfrm>
          <a:solidFill>
            <a:schemeClr val="accent2">
              <a:lumMod val="60000"/>
              <a:lumOff val="40000"/>
            </a:schemeClr>
          </a:solidFill>
        </p:grpSpPr>
        <p:sp>
          <p:nvSpPr>
            <p:cNvPr id="140" name="椭圆 139">
              <a:extLst>
                <a:ext uri="{FF2B5EF4-FFF2-40B4-BE49-F238E27FC236}">
                  <a16:creationId xmlns:a16="http://schemas.microsoft.com/office/drawing/2014/main" id="{B19555B0-15E5-45B3-8AE3-850C29630AD2}"/>
                </a:ext>
              </a:extLst>
            </p:cNvPr>
            <p:cNvSpPr/>
            <p:nvPr/>
          </p:nvSpPr>
          <p:spPr>
            <a:xfrm>
              <a:off x="3484976" y="2462590"/>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BE7D624B-DF62-4149-B9AA-8B3A1CC0DDD8}"/>
                </a:ext>
              </a:extLst>
            </p:cNvPr>
            <p:cNvSpPr/>
            <p:nvPr/>
          </p:nvSpPr>
          <p:spPr>
            <a:xfrm>
              <a:off x="3484976" y="2313435"/>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34A6CB7D-543B-4740-B029-A9C672F6BA9B}"/>
                </a:ext>
              </a:extLst>
            </p:cNvPr>
            <p:cNvSpPr/>
            <p:nvPr/>
          </p:nvSpPr>
          <p:spPr>
            <a:xfrm>
              <a:off x="3484976" y="2164274"/>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49D79839-8BD7-40A8-8A38-7F8C43B197FB}"/>
                </a:ext>
              </a:extLst>
            </p:cNvPr>
            <p:cNvSpPr/>
            <p:nvPr/>
          </p:nvSpPr>
          <p:spPr>
            <a:xfrm>
              <a:off x="3180054" y="2462590"/>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91D7D9BC-BBEC-4703-8FC8-252AFAA29752}"/>
                </a:ext>
              </a:extLst>
            </p:cNvPr>
            <p:cNvSpPr/>
            <p:nvPr/>
          </p:nvSpPr>
          <p:spPr>
            <a:xfrm>
              <a:off x="3180054" y="2313435"/>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F07D0A7B-94D8-4697-918E-74748080A608}"/>
                </a:ext>
              </a:extLst>
            </p:cNvPr>
            <p:cNvSpPr/>
            <p:nvPr/>
          </p:nvSpPr>
          <p:spPr>
            <a:xfrm>
              <a:off x="3180054" y="2164274"/>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6" name="椭圆 145">
              <a:extLst>
                <a:ext uri="{FF2B5EF4-FFF2-40B4-BE49-F238E27FC236}">
                  <a16:creationId xmlns:a16="http://schemas.microsoft.com/office/drawing/2014/main" id="{852D2C4B-05FF-4E70-BBD7-7602D2B4F24C}"/>
                </a:ext>
              </a:extLst>
            </p:cNvPr>
            <p:cNvSpPr/>
            <p:nvPr/>
          </p:nvSpPr>
          <p:spPr>
            <a:xfrm>
              <a:off x="3332454" y="2462590"/>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6ADF3870-A5B1-46D0-8ED0-C88A01239F17}"/>
                </a:ext>
              </a:extLst>
            </p:cNvPr>
            <p:cNvSpPr/>
            <p:nvPr/>
          </p:nvSpPr>
          <p:spPr>
            <a:xfrm>
              <a:off x="3332454" y="2313435"/>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96CEC76A-852D-49D7-BB62-C7F91FD9B3A3}"/>
                </a:ext>
              </a:extLst>
            </p:cNvPr>
            <p:cNvSpPr/>
            <p:nvPr/>
          </p:nvSpPr>
          <p:spPr>
            <a:xfrm>
              <a:off x="3332454" y="2164274"/>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276736E0-326F-45E7-812C-B0CCA0B31217}"/>
                </a:ext>
              </a:extLst>
            </p:cNvPr>
            <p:cNvSpPr/>
            <p:nvPr/>
          </p:nvSpPr>
          <p:spPr>
            <a:xfrm>
              <a:off x="3145364" y="2121122"/>
              <a:ext cx="490878" cy="481488"/>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0" name="直接箭头连接符 149">
            <a:extLst>
              <a:ext uri="{FF2B5EF4-FFF2-40B4-BE49-F238E27FC236}">
                <a16:creationId xmlns:a16="http://schemas.microsoft.com/office/drawing/2014/main" id="{7D41DDC5-345A-4C71-AD30-1622ACE02C0B}"/>
              </a:ext>
            </a:extLst>
          </p:cNvPr>
          <p:cNvCxnSpPr>
            <a:cxnSpLocks/>
            <a:stCxn id="82" idx="0"/>
            <a:endCxn id="126" idx="2"/>
          </p:cNvCxnSpPr>
          <p:nvPr/>
        </p:nvCxnSpPr>
        <p:spPr>
          <a:xfrm flipH="1" flipV="1">
            <a:off x="4466947" y="4577967"/>
            <a:ext cx="1158285" cy="444693"/>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941545E9-AF55-4CC2-BF9B-953066058EB1}"/>
              </a:ext>
            </a:extLst>
          </p:cNvPr>
          <p:cNvCxnSpPr>
            <a:cxnSpLocks/>
            <a:stCxn id="82" idx="0"/>
            <a:endCxn id="138" idx="2"/>
          </p:cNvCxnSpPr>
          <p:nvPr/>
        </p:nvCxnSpPr>
        <p:spPr>
          <a:xfrm flipV="1">
            <a:off x="5625232" y="4577967"/>
            <a:ext cx="1406" cy="444693"/>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40E34027-940E-476A-BF16-0F91D70EC654}"/>
              </a:ext>
            </a:extLst>
          </p:cNvPr>
          <p:cNvCxnSpPr>
            <a:cxnSpLocks/>
            <a:stCxn id="82" idx="0"/>
            <a:endCxn id="149" idx="2"/>
          </p:cNvCxnSpPr>
          <p:nvPr/>
        </p:nvCxnSpPr>
        <p:spPr>
          <a:xfrm flipV="1">
            <a:off x="5625232" y="4590743"/>
            <a:ext cx="1399050" cy="431917"/>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864A3068-46B9-40DD-AB1B-8B81D78DAE6A}"/>
              </a:ext>
            </a:extLst>
          </p:cNvPr>
          <p:cNvCxnSpPr>
            <a:cxnSpLocks/>
            <a:stCxn id="126" idx="0"/>
            <a:endCxn id="24" idx="2"/>
          </p:cNvCxnSpPr>
          <p:nvPr/>
        </p:nvCxnSpPr>
        <p:spPr>
          <a:xfrm flipH="1" flipV="1">
            <a:off x="4462921" y="3411161"/>
            <a:ext cx="4026" cy="685318"/>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B5E48E9F-BDBD-4486-A2B9-1B015C613F62}"/>
              </a:ext>
            </a:extLst>
          </p:cNvPr>
          <p:cNvCxnSpPr>
            <a:cxnSpLocks/>
            <a:stCxn id="138" idx="0"/>
            <a:endCxn id="15" idx="2"/>
          </p:cNvCxnSpPr>
          <p:nvPr/>
        </p:nvCxnSpPr>
        <p:spPr>
          <a:xfrm flipV="1">
            <a:off x="5626638" y="3411161"/>
            <a:ext cx="175" cy="685318"/>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2C426CAC-1A5D-47E8-B2D3-9483F9D1E204}"/>
              </a:ext>
            </a:extLst>
          </p:cNvPr>
          <p:cNvCxnSpPr>
            <a:cxnSpLocks/>
            <a:stCxn id="149" idx="0"/>
            <a:endCxn id="6" idx="2"/>
          </p:cNvCxnSpPr>
          <p:nvPr/>
        </p:nvCxnSpPr>
        <p:spPr>
          <a:xfrm flipV="1">
            <a:off x="7024282" y="3418466"/>
            <a:ext cx="2315" cy="690789"/>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id="{74B660D6-075F-4FB1-A83D-8032E0326884}"/>
              </a:ext>
            </a:extLst>
          </p:cNvPr>
          <p:cNvSpPr txBox="1"/>
          <p:nvPr/>
        </p:nvSpPr>
        <p:spPr>
          <a:xfrm>
            <a:off x="7237397" y="4165333"/>
            <a:ext cx="1531823" cy="369332"/>
          </a:xfrm>
          <a:prstGeom prst="rect">
            <a:avLst/>
          </a:prstGeom>
          <a:noFill/>
        </p:spPr>
        <p:txBody>
          <a:bodyPr wrap="square" rtlCol="0">
            <a:spAutoFit/>
          </a:bodyPr>
          <a:lstStyle/>
          <a:p>
            <a:r>
              <a:rPr lang="en-US" altLang="zh-CN" dirty="0"/>
              <a:t>Update blocks</a:t>
            </a:r>
            <a:endParaRPr lang="zh-CN" altLang="en-US" dirty="0"/>
          </a:p>
        </p:txBody>
      </p:sp>
      <p:sp>
        <p:nvSpPr>
          <p:cNvPr id="169" name="文本框 168">
            <a:extLst>
              <a:ext uri="{FF2B5EF4-FFF2-40B4-BE49-F238E27FC236}">
                <a16:creationId xmlns:a16="http://schemas.microsoft.com/office/drawing/2014/main" id="{515B8F95-6C9D-44D8-AB01-5C7AE6772A8E}"/>
              </a:ext>
            </a:extLst>
          </p:cNvPr>
          <p:cNvSpPr txBox="1"/>
          <p:nvPr/>
        </p:nvSpPr>
        <p:spPr>
          <a:xfrm>
            <a:off x="6161017" y="4209806"/>
            <a:ext cx="252994" cy="369332"/>
          </a:xfrm>
          <a:prstGeom prst="rect">
            <a:avLst/>
          </a:prstGeom>
          <a:noFill/>
        </p:spPr>
        <p:txBody>
          <a:bodyPr wrap="square" rtlCol="0">
            <a:spAutoFit/>
          </a:bodyPr>
          <a:lstStyle/>
          <a:p>
            <a:r>
              <a:rPr lang="en-US" altLang="zh-CN" dirty="0"/>
              <a:t>…</a:t>
            </a:r>
            <a:endParaRPr lang="zh-CN" altLang="en-US" dirty="0"/>
          </a:p>
        </p:txBody>
      </p:sp>
      <p:sp>
        <p:nvSpPr>
          <p:cNvPr id="170" name="文本框 169">
            <a:extLst>
              <a:ext uri="{FF2B5EF4-FFF2-40B4-BE49-F238E27FC236}">
                <a16:creationId xmlns:a16="http://schemas.microsoft.com/office/drawing/2014/main" id="{A40C5FEC-91B0-4520-BEFF-59268CD8B703}"/>
              </a:ext>
            </a:extLst>
          </p:cNvPr>
          <p:cNvSpPr txBox="1"/>
          <p:nvPr/>
        </p:nvSpPr>
        <p:spPr>
          <a:xfrm>
            <a:off x="6166285" y="3052385"/>
            <a:ext cx="252994" cy="369332"/>
          </a:xfrm>
          <a:prstGeom prst="rect">
            <a:avLst/>
          </a:prstGeom>
          <a:noFill/>
        </p:spPr>
        <p:txBody>
          <a:bodyPr wrap="square" rtlCol="0">
            <a:spAutoFit/>
          </a:bodyPr>
          <a:lstStyle/>
          <a:p>
            <a:r>
              <a:rPr lang="en-US" altLang="zh-CN" dirty="0"/>
              <a:t>…</a:t>
            </a:r>
            <a:endParaRPr lang="zh-CN" altLang="en-US" dirty="0"/>
          </a:p>
        </p:txBody>
      </p:sp>
      <p:cxnSp>
        <p:nvCxnSpPr>
          <p:cNvPr id="171" name="直接箭头连接符 170">
            <a:extLst>
              <a:ext uri="{FF2B5EF4-FFF2-40B4-BE49-F238E27FC236}">
                <a16:creationId xmlns:a16="http://schemas.microsoft.com/office/drawing/2014/main" id="{A1A25278-28EC-4618-9D22-1733DFA318FC}"/>
              </a:ext>
            </a:extLst>
          </p:cNvPr>
          <p:cNvCxnSpPr>
            <a:cxnSpLocks/>
            <a:stCxn id="82" idx="0"/>
            <a:endCxn id="169" idx="2"/>
          </p:cNvCxnSpPr>
          <p:nvPr/>
        </p:nvCxnSpPr>
        <p:spPr>
          <a:xfrm flipV="1">
            <a:off x="5625232" y="4579138"/>
            <a:ext cx="662282" cy="443522"/>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B25963E6-9CDD-4CBF-B924-356EB02DDE78}"/>
              </a:ext>
            </a:extLst>
          </p:cNvPr>
          <p:cNvCxnSpPr>
            <a:cxnSpLocks/>
            <a:endCxn id="170" idx="2"/>
          </p:cNvCxnSpPr>
          <p:nvPr/>
        </p:nvCxnSpPr>
        <p:spPr>
          <a:xfrm flipV="1">
            <a:off x="6292782" y="3421717"/>
            <a:ext cx="0" cy="654528"/>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92" name="文本框 191">
            <a:extLst>
              <a:ext uri="{FF2B5EF4-FFF2-40B4-BE49-F238E27FC236}">
                <a16:creationId xmlns:a16="http://schemas.microsoft.com/office/drawing/2014/main" id="{41E13E3A-4CEE-44E8-B2B6-655E6434B687}"/>
              </a:ext>
            </a:extLst>
          </p:cNvPr>
          <p:cNvSpPr txBox="1"/>
          <p:nvPr/>
        </p:nvSpPr>
        <p:spPr>
          <a:xfrm>
            <a:off x="123217" y="3491431"/>
            <a:ext cx="342608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solidFill>
                  <a:srgbClr val="C00000"/>
                </a:solidFill>
              </a:rPr>
              <a:t>Fast IMT:</a:t>
            </a:r>
          </a:p>
          <a:p>
            <a:r>
              <a:rPr lang="en-US" altLang="zh-CN" dirty="0">
                <a:solidFill>
                  <a:srgbClr val="C00000"/>
                </a:solidFill>
              </a:rPr>
              <a:t>Fast Inverse Model Transformation</a:t>
            </a:r>
            <a:endParaRPr lang="zh-CN" altLang="en-US" dirty="0">
              <a:solidFill>
                <a:srgbClr val="C00000"/>
              </a:solidFill>
            </a:endParaRPr>
          </a:p>
        </p:txBody>
      </p:sp>
      <p:sp>
        <p:nvSpPr>
          <p:cNvPr id="193" name="文本框 192">
            <a:extLst>
              <a:ext uri="{FF2B5EF4-FFF2-40B4-BE49-F238E27FC236}">
                <a16:creationId xmlns:a16="http://schemas.microsoft.com/office/drawing/2014/main" id="{94E65894-21BC-4D49-BE65-8998822EA1D2}"/>
              </a:ext>
            </a:extLst>
          </p:cNvPr>
          <p:cNvSpPr txBox="1"/>
          <p:nvPr/>
        </p:nvSpPr>
        <p:spPr>
          <a:xfrm>
            <a:off x="8339254" y="4911714"/>
            <a:ext cx="360353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solidFill>
                  <a:srgbClr val="C00000"/>
                </a:solidFill>
              </a:rPr>
              <a:t>CE2D:</a:t>
            </a:r>
          </a:p>
          <a:p>
            <a:r>
              <a:rPr lang="en-US" altLang="zh-CN" dirty="0">
                <a:solidFill>
                  <a:srgbClr val="C00000"/>
                </a:solidFill>
              </a:rPr>
              <a:t>Consistent, Efficient Early Detection</a:t>
            </a:r>
            <a:endParaRPr lang="zh-CN" altLang="en-US" dirty="0">
              <a:solidFill>
                <a:srgbClr val="C00000"/>
              </a:solidFill>
            </a:endParaRPr>
          </a:p>
        </p:txBody>
      </p:sp>
      <p:cxnSp>
        <p:nvCxnSpPr>
          <p:cNvPr id="195" name="直接箭头连接符 194">
            <a:extLst>
              <a:ext uri="{FF2B5EF4-FFF2-40B4-BE49-F238E27FC236}">
                <a16:creationId xmlns:a16="http://schemas.microsoft.com/office/drawing/2014/main" id="{182863E2-287E-4BC1-95DD-96D34B1A4277}"/>
              </a:ext>
            </a:extLst>
          </p:cNvPr>
          <p:cNvCxnSpPr>
            <a:stCxn id="193" idx="0"/>
            <a:endCxn id="44" idx="2"/>
          </p:cNvCxnSpPr>
          <p:nvPr/>
        </p:nvCxnSpPr>
        <p:spPr>
          <a:xfrm flipH="1" flipV="1">
            <a:off x="9548256" y="3244557"/>
            <a:ext cx="592766" cy="166715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41BE950C-ACD6-4A19-906E-4808F06E525D}"/>
              </a:ext>
            </a:extLst>
          </p:cNvPr>
          <p:cNvCxnSpPr>
            <a:cxnSpLocks/>
            <a:stCxn id="193" idx="1"/>
            <a:endCxn id="82" idx="3"/>
          </p:cNvCxnSpPr>
          <p:nvPr/>
        </p:nvCxnSpPr>
        <p:spPr>
          <a:xfrm flipH="1">
            <a:off x="6652406" y="5234880"/>
            <a:ext cx="1686848" cy="1401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a:extLst>
              <a:ext uri="{FF2B5EF4-FFF2-40B4-BE49-F238E27FC236}">
                <a16:creationId xmlns:a16="http://schemas.microsoft.com/office/drawing/2014/main" id="{47B0FF32-0B23-4BC5-8F3C-2F33287698CA}"/>
              </a:ext>
            </a:extLst>
          </p:cNvPr>
          <p:cNvCxnSpPr>
            <a:cxnSpLocks/>
            <a:stCxn id="193" idx="1"/>
            <a:endCxn id="99" idx="3"/>
          </p:cNvCxnSpPr>
          <p:nvPr/>
        </p:nvCxnSpPr>
        <p:spPr>
          <a:xfrm flipH="1">
            <a:off x="6741565" y="5234880"/>
            <a:ext cx="1597689" cy="8180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92799257-017F-451F-B451-F6E56D7F4986}"/>
              </a:ext>
            </a:extLst>
          </p:cNvPr>
          <p:cNvCxnSpPr>
            <a:cxnSpLocks/>
            <a:stCxn id="193" idx="1"/>
            <a:endCxn id="97" idx="3"/>
          </p:cNvCxnSpPr>
          <p:nvPr/>
        </p:nvCxnSpPr>
        <p:spPr>
          <a:xfrm flipH="1">
            <a:off x="5072588" y="5234880"/>
            <a:ext cx="3266666" cy="80790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a:extLst>
              <a:ext uri="{FF2B5EF4-FFF2-40B4-BE49-F238E27FC236}">
                <a16:creationId xmlns:a16="http://schemas.microsoft.com/office/drawing/2014/main" id="{32E0907F-2965-42F3-A2F5-E620B5B6C52A}"/>
              </a:ext>
            </a:extLst>
          </p:cNvPr>
          <p:cNvCxnSpPr>
            <a:cxnSpLocks/>
            <a:stCxn id="193" idx="1"/>
            <a:endCxn id="98" idx="0"/>
          </p:cNvCxnSpPr>
          <p:nvPr/>
        </p:nvCxnSpPr>
        <p:spPr>
          <a:xfrm flipH="1">
            <a:off x="5627688" y="5234880"/>
            <a:ext cx="2711566" cy="106434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2" name="直接箭头连接符 211">
            <a:extLst>
              <a:ext uri="{FF2B5EF4-FFF2-40B4-BE49-F238E27FC236}">
                <a16:creationId xmlns:a16="http://schemas.microsoft.com/office/drawing/2014/main" id="{52E921F3-7264-44BD-B0B5-CD34D2304787}"/>
              </a:ext>
            </a:extLst>
          </p:cNvPr>
          <p:cNvCxnSpPr>
            <a:cxnSpLocks/>
            <a:stCxn id="193" idx="0"/>
          </p:cNvCxnSpPr>
          <p:nvPr/>
        </p:nvCxnSpPr>
        <p:spPr>
          <a:xfrm flipH="1" flipV="1">
            <a:off x="7636628" y="3244558"/>
            <a:ext cx="2504394" cy="166715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0" name="箭头: 右 109">
            <a:extLst>
              <a:ext uri="{FF2B5EF4-FFF2-40B4-BE49-F238E27FC236}">
                <a16:creationId xmlns:a16="http://schemas.microsoft.com/office/drawing/2014/main" id="{6D94BB42-B8DF-4D8E-8735-841671ADF012}"/>
              </a:ext>
            </a:extLst>
          </p:cNvPr>
          <p:cNvSpPr/>
          <p:nvPr/>
        </p:nvSpPr>
        <p:spPr>
          <a:xfrm>
            <a:off x="3598024" y="3708312"/>
            <a:ext cx="778104" cy="256519"/>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9BDE3951-24BE-4DC1-9967-800C634D8B3D}"/>
              </a:ext>
            </a:extLst>
          </p:cNvPr>
          <p:cNvSpPr/>
          <p:nvPr/>
        </p:nvSpPr>
        <p:spPr>
          <a:xfrm>
            <a:off x="0" y="3388275"/>
            <a:ext cx="8769220" cy="1244847"/>
          </a:xfrm>
          <a:prstGeom prst="rect">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227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51"/>
                                        </p:tgtEl>
                                      </p:cBhvr>
                                    </p:animEffect>
                                    <p:animScale>
                                      <p:cBhvr>
                                        <p:cTn id="7" dur="500" autoRev="1" fill="hold"/>
                                        <p:tgtEl>
                                          <p:spTgt spid="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A5C42-5A0E-4CEF-9292-EFE32DA5D939}"/>
              </a:ext>
            </a:extLst>
          </p:cNvPr>
          <p:cNvSpPr>
            <a:spLocks noGrp="1"/>
          </p:cNvSpPr>
          <p:nvPr>
            <p:ph type="title"/>
          </p:nvPr>
        </p:nvSpPr>
        <p:spPr/>
        <p:txBody>
          <a:bodyPr/>
          <a:lstStyle/>
          <a:p>
            <a:r>
              <a:rPr lang="en-US" altLang="zh-CN" sz="4000" dirty="0">
                <a:solidFill>
                  <a:prstClr val="black"/>
                </a:solidFill>
              </a:rPr>
              <a:t>Fast IMT: Fast Inverse Model Transformation</a:t>
            </a:r>
            <a:endParaRPr lang="zh-CN" altLang="en-US" dirty="0"/>
          </a:p>
        </p:txBody>
      </p:sp>
      <p:sp>
        <p:nvSpPr>
          <p:cNvPr id="3" name="内容占位符 2">
            <a:extLst>
              <a:ext uri="{FF2B5EF4-FFF2-40B4-BE49-F238E27FC236}">
                <a16:creationId xmlns:a16="http://schemas.microsoft.com/office/drawing/2014/main" id="{7A6E7C06-04C1-4472-933C-69982E7D47AF}"/>
              </a:ext>
            </a:extLst>
          </p:cNvPr>
          <p:cNvSpPr>
            <a:spLocks noGrp="1"/>
          </p:cNvSpPr>
          <p:nvPr>
            <p:ph idx="1"/>
          </p:nvPr>
        </p:nvSpPr>
        <p:spPr>
          <a:xfrm>
            <a:off x="838200" y="1490345"/>
            <a:ext cx="10515600" cy="4351338"/>
          </a:xfrm>
        </p:spPr>
        <p:txBody>
          <a:bodyPr/>
          <a:lstStyle/>
          <a:p>
            <a:r>
              <a:rPr lang="en-US" altLang="zh-CN" dirty="0"/>
              <a:t>Core idea: Transform native rule updates to </a:t>
            </a:r>
            <a:r>
              <a:rPr lang="en-US" altLang="zh-CN" dirty="0">
                <a:solidFill>
                  <a:srgbClr val="C00000"/>
                </a:solidFill>
              </a:rPr>
              <a:t>conflict-free overwrites</a:t>
            </a:r>
            <a:endParaRPr lang="zh-CN" altLang="en-US" dirty="0">
              <a:solidFill>
                <a:srgbClr val="C00000"/>
              </a:solidFill>
            </a:endParaRPr>
          </a:p>
          <a:p>
            <a:pPr marL="0" indent="0">
              <a:buNone/>
            </a:pPr>
            <a:endParaRPr lang="zh-CN" altLang="en-US" dirty="0"/>
          </a:p>
        </p:txBody>
      </p:sp>
      <p:sp>
        <p:nvSpPr>
          <p:cNvPr id="4" name="灯片编号占位符 3">
            <a:extLst>
              <a:ext uri="{FF2B5EF4-FFF2-40B4-BE49-F238E27FC236}">
                <a16:creationId xmlns:a16="http://schemas.microsoft.com/office/drawing/2014/main" id="{29E79EBC-9819-40C1-A63A-885F6D83721E}"/>
              </a:ext>
            </a:extLst>
          </p:cNvPr>
          <p:cNvSpPr>
            <a:spLocks noGrp="1"/>
          </p:cNvSpPr>
          <p:nvPr>
            <p:ph type="sldNum" sz="quarter" idx="12"/>
          </p:nvPr>
        </p:nvSpPr>
        <p:spPr/>
        <p:txBody>
          <a:bodyPr/>
          <a:lstStyle/>
          <a:p>
            <a:fld id="{682C5C09-ACD5-471C-9344-471F3ED29706}" type="slidenum">
              <a:rPr lang="zh-CN" altLang="en-US" smtClean="0"/>
              <a:t>15</a:t>
            </a:fld>
            <a:endParaRPr lang="zh-CN" altLang="en-US"/>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DF029F6F-C168-47C4-A5B2-521C0E8CDF09}"/>
                  </a:ext>
                </a:extLst>
              </p:cNvPr>
              <p:cNvGraphicFramePr>
                <a:graphicFrameLocks noGrp="1"/>
              </p:cNvGraphicFramePr>
              <p:nvPr>
                <p:extLst>
                  <p:ext uri="{D42A27DB-BD31-4B8C-83A1-F6EECF244321}">
                    <p14:modId xmlns:p14="http://schemas.microsoft.com/office/powerpoint/2010/main" val="3331296164"/>
                  </p:ext>
                </p:extLst>
              </p:nvPr>
            </p:nvGraphicFramePr>
            <p:xfrm>
              <a:off x="841872" y="2215968"/>
              <a:ext cx="1964238" cy="1005840"/>
            </p:xfrm>
            <a:graphic>
              <a:graphicData uri="http://schemas.openxmlformats.org/drawingml/2006/table">
                <a:tbl>
                  <a:tblPr firstRow="1" bandRow="1">
                    <a:tableStyleId>{5C22544A-7EE6-4342-B048-85BDC9FD1C3A}</a:tableStyleId>
                  </a:tblPr>
                  <a:tblGrid>
                    <a:gridCol w="1017843">
                      <a:extLst>
                        <a:ext uri="{9D8B030D-6E8A-4147-A177-3AD203B41FA5}">
                          <a16:colId xmlns:a16="http://schemas.microsoft.com/office/drawing/2014/main" val="2530033943"/>
                        </a:ext>
                      </a:extLst>
                    </a:gridCol>
                    <a:gridCol w="946395">
                      <a:extLst>
                        <a:ext uri="{9D8B030D-6E8A-4147-A177-3AD203B41FA5}">
                          <a16:colId xmlns:a16="http://schemas.microsoft.com/office/drawing/2014/main" val="4157736480"/>
                        </a:ext>
                      </a:extLst>
                    </a:gridCol>
                  </a:tblGrid>
                  <a:tr h="173974">
                    <a:tc gridSpan="2">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zh-CN" altLang="en-US" i="1" smtClean="0">
                                        <a:latin typeface="Cambria Math" panose="02040503050406030204" pitchFamily="18" charset="0"/>
                                      </a:rPr>
                                      <m:t>𝓡</m:t>
                                    </m:r>
                                  </m:e>
                                  <m:sub>
                                    <m:r>
                                      <a:rPr lang="en-US" altLang="zh-CN" b="1" i="1" smtClean="0">
                                        <a:latin typeface="Cambria Math" panose="02040503050406030204" pitchFamily="18" charset="0"/>
                                      </a:rPr>
                                      <m:t>𝟏</m:t>
                                    </m:r>
                                  </m:sub>
                                </m:sSub>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174457">
                    <a:tc>
                      <a:txBody>
                        <a:bodyPr/>
                        <a:lstStyle/>
                        <a:p>
                          <a:pPr algn="ctr"/>
                          <a:r>
                            <a:rPr lang="en-US" altLang="zh-CN" sz="1600" dirty="0"/>
                            <a:t>match</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𝑎𝑐𝑡𝑖𝑜𝑛</m:t>
                                </m:r>
                              </m:oMath>
                            </m:oMathPara>
                          </a14:m>
                          <a:endParaRPr lang="zh-CN" altLang="en-US" sz="1600" dirty="0"/>
                        </a:p>
                      </a:txBody>
                      <a:tcPr marT="0" marB="0"/>
                    </a:tc>
                    <a:extLst>
                      <a:ext uri="{0D108BD9-81ED-4DB2-BD59-A6C34878D82A}">
                        <a16:rowId xmlns:a16="http://schemas.microsoft.com/office/drawing/2014/main" val="1891624228"/>
                      </a:ext>
                    </a:extLst>
                  </a:tr>
                  <a:tr h="154643">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154643">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lumMod val="95000"/>
                                  <a:lumOff val="5000"/>
                                </a:schemeClr>
                              </a:solidFill>
                            </a:rPr>
                            <a:t>a2</a:t>
                          </a:r>
                          <a:endParaRPr lang="zh-CN" altLang="en-US" sz="1600" dirty="0">
                            <a:solidFill>
                              <a:schemeClr val="tx1">
                                <a:lumMod val="95000"/>
                                <a:lumOff val="5000"/>
                              </a:schemeClr>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5" name="表格 4">
                <a:extLst>
                  <a:ext uri="{FF2B5EF4-FFF2-40B4-BE49-F238E27FC236}">
                    <a16:creationId xmlns:a16="http://schemas.microsoft.com/office/drawing/2014/main" id="{DF029F6F-C168-47C4-A5B2-521C0E8CDF09}"/>
                  </a:ext>
                </a:extLst>
              </p:cNvPr>
              <p:cNvGraphicFramePr>
                <a:graphicFrameLocks noGrp="1"/>
              </p:cNvGraphicFramePr>
              <p:nvPr>
                <p:extLst>
                  <p:ext uri="{D42A27DB-BD31-4B8C-83A1-F6EECF244321}">
                    <p14:modId xmlns:p14="http://schemas.microsoft.com/office/powerpoint/2010/main" val="3331296164"/>
                  </p:ext>
                </p:extLst>
              </p:nvPr>
            </p:nvGraphicFramePr>
            <p:xfrm>
              <a:off x="841872" y="2215968"/>
              <a:ext cx="1964238" cy="1005840"/>
            </p:xfrm>
            <a:graphic>
              <a:graphicData uri="http://schemas.openxmlformats.org/drawingml/2006/table">
                <a:tbl>
                  <a:tblPr firstRow="1" bandRow="1">
                    <a:tableStyleId>{5C22544A-7EE6-4342-B048-85BDC9FD1C3A}</a:tableStyleId>
                  </a:tblPr>
                  <a:tblGrid>
                    <a:gridCol w="1017843">
                      <a:extLst>
                        <a:ext uri="{9D8B030D-6E8A-4147-A177-3AD203B41FA5}">
                          <a16:colId xmlns:a16="http://schemas.microsoft.com/office/drawing/2014/main" val="2530033943"/>
                        </a:ext>
                      </a:extLst>
                    </a:gridCol>
                    <a:gridCol w="946395">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3"/>
                          <a:stretch>
                            <a:fillRect l="-310" t="-2222" r="-1238" b="-313333"/>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4384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3"/>
                          <a:stretch>
                            <a:fillRect l="-107692" t="-112195" r="-2564" b="-243902"/>
                          </a:stretch>
                        </a:blipFill>
                      </a:tcPr>
                    </a:tc>
                    <a:extLst>
                      <a:ext uri="{0D108BD9-81ED-4DB2-BD59-A6C34878D82A}">
                        <a16:rowId xmlns:a16="http://schemas.microsoft.com/office/drawing/2014/main" val="1891624228"/>
                      </a:ext>
                    </a:extLst>
                  </a:tr>
                  <a:tr h="243840">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243840">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lumMod val="95000"/>
                                  <a:lumOff val="5000"/>
                                </a:schemeClr>
                              </a:solidFill>
                            </a:rPr>
                            <a:t>a2</a:t>
                          </a:r>
                          <a:endParaRPr lang="zh-CN" altLang="en-US" sz="1600" dirty="0">
                            <a:solidFill>
                              <a:schemeClr val="tx1">
                                <a:lumMod val="95000"/>
                                <a:lumOff val="5000"/>
                              </a:schemeClr>
                            </a:solidFill>
                          </a:endParaRPr>
                        </a:p>
                      </a:txBody>
                      <a:tcPr marT="0" marB="0"/>
                    </a:tc>
                    <a:extLst>
                      <a:ext uri="{0D108BD9-81ED-4DB2-BD59-A6C34878D82A}">
                        <a16:rowId xmlns:a16="http://schemas.microsoft.com/office/drawing/2014/main" val="16847994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80780F49-5D42-4536-8900-EC76B45A0DCF}"/>
                  </a:ext>
                </a:extLst>
              </p:cNvPr>
              <p:cNvGraphicFramePr>
                <a:graphicFrameLocks noGrp="1"/>
              </p:cNvGraphicFramePr>
              <p:nvPr>
                <p:extLst>
                  <p:ext uri="{D42A27DB-BD31-4B8C-83A1-F6EECF244321}">
                    <p14:modId xmlns:p14="http://schemas.microsoft.com/office/powerpoint/2010/main" val="2220544875"/>
                  </p:ext>
                </p:extLst>
              </p:nvPr>
            </p:nvGraphicFramePr>
            <p:xfrm>
              <a:off x="4450581" y="2215969"/>
              <a:ext cx="2275840" cy="1249680"/>
            </p:xfrm>
            <a:graphic>
              <a:graphicData uri="http://schemas.openxmlformats.org/drawingml/2006/table">
                <a:tbl>
                  <a:tblPr firstRow="1" bandRow="1">
                    <a:tableStyleId>{5C22544A-7EE6-4342-B048-85BDC9FD1C3A}</a:tableStyleId>
                  </a:tblPr>
                  <a:tblGrid>
                    <a:gridCol w="1083772">
                      <a:extLst>
                        <a:ext uri="{9D8B030D-6E8A-4147-A177-3AD203B41FA5}">
                          <a16:colId xmlns:a16="http://schemas.microsoft.com/office/drawing/2014/main" val="2530033943"/>
                        </a:ext>
                      </a:extLst>
                    </a:gridCol>
                    <a:gridCol w="1192068">
                      <a:extLst>
                        <a:ext uri="{9D8B030D-6E8A-4147-A177-3AD203B41FA5}">
                          <a16:colId xmlns:a16="http://schemas.microsoft.com/office/drawing/2014/main" val="4157736480"/>
                        </a:ext>
                      </a:extLst>
                    </a:gridCol>
                  </a:tblGrid>
                  <a:tr h="267615">
                    <a:tc gridSpan="2">
                      <a:txBody>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𝚫</m:t>
                                </m:r>
                                <m:sSub>
                                  <m:sSubPr>
                                    <m:ctrlPr>
                                      <a:rPr lang="en-US" altLang="zh-CN" b="1" i="1" smtClean="0">
                                        <a:latin typeface="Cambria Math" panose="02040503050406030204" pitchFamily="18" charset="0"/>
                                      </a:rPr>
                                    </m:ctrlPr>
                                  </m:sSubPr>
                                  <m:e>
                                    <m:r>
                                      <a:rPr lang="zh-CN" altLang="en-US" i="1" smtClean="0">
                                        <a:latin typeface="Cambria Math" panose="02040503050406030204" pitchFamily="18" charset="0"/>
                                      </a:rPr>
                                      <m:t>𝓡</m:t>
                                    </m:r>
                                  </m:e>
                                  <m:sub>
                                    <m:r>
                                      <a:rPr lang="en-US" altLang="zh-CN" b="1" i="1" smtClean="0">
                                        <a:latin typeface="Cambria Math" panose="02040503050406030204" pitchFamily="18" charset="0"/>
                                      </a:rPr>
                                      <m:t>𝟏</m:t>
                                    </m:r>
                                  </m:sub>
                                </m:sSub>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197584">
                    <a:tc>
                      <a:txBody>
                        <a:bodyPr/>
                        <a:lstStyle/>
                        <a:p>
                          <a:pPr algn="ctr"/>
                          <a:r>
                            <a:rPr lang="en-US" altLang="zh-CN" sz="1600" dirty="0"/>
                            <a:t>match</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𝑎𝑐𝑡𝑖𝑜𝑛</m:t>
                                </m:r>
                              </m:oMath>
                            </m:oMathPara>
                          </a14:m>
                          <a:endParaRPr lang="zh-CN" altLang="en-US" sz="1600" dirty="0"/>
                        </a:p>
                      </a:txBody>
                      <a:tcPr marT="0" marB="0"/>
                    </a:tc>
                    <a:extLst>
                      <a:ext uri="{0D108BD9-81ED-4DB2-BD59-A6C34878D82A}">
                        <a16:rowId xmlns:a16="http://schemas.microsoft.com/office/drawing/2014/main" val="1891624228"/>
                      </a:ext>
                    </a:extLst>
                  </a:tr>
                  <a:tr h="197584">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433472622"/>
                      </a:ext>
                    </a:extLst>
                  </a:tr>
                  <a:tr h="197584">
                    <a:tc>
                      <a:txBody>
                        <a:bodyPr/>
                        <a:lstStyle/>
                        <a:p>
                          <a:pPr algn="ctr"/>
                          <a:r>
                            <a:rPr lang="en-US" altLang="zh-CN" sz="1600" dirty="0"/>
                            <a:t>+0.0.0.0/3</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055214452"/>
                      </a:ext>
                    </a:extLst>
                  </a:tr>
                  <a:tr h="197584">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6" name="表格 5">
                <a:extLst>
                  <a:ext uri="{FF2B5EF4-FFF2-40B4-BE49-F238E27FC236}">
                    <a16:creationId xmlns:a16="http://schemas.microsoft.com/office/drawing/2014/main" id="{80780F49-5D42-4536-8900-EC76B45A0DCF}"/>
                  </a:ext>
                </a:extLst>
              </p:cNvPr>
              <p:cNvGraphicFramePr>
                <a:graphicFrameLocks noGrp="1"/>
              </p:cNvGraphicFramePr>
              <p:nvPr>
                <p:extLst>
                  <p:ext uri="{D42A27DB-BD31-4B8C-83A1-F6EECF244321}">
                    <p14:modId xmlns:p14="http://schemas.microsoft.com/office/powerpoint/2010/main" val="2220544875"/>
                  </p:ext>
                </p:extLst>
              </p:nvPr>
            </p:nvGraphicFramePr>
            <p:xfrm>
              <a:off x="4450581" y="2215969"/>
              <a:ext cx="2275840" cy="1249680"/>
            </p:xfrm>
            <a:graphic>
              <a:graphicData uri="http://schemas.openxmlformats.org/drawingml/2006/table">
                <a:tbl>
                  <a:tblPr firstRow="1" bandRow="1">
                    <a:tableStyleId>{5C22544A-7EE6-4342-B048-85BDC9FD1C3A}</a:tableStyleId>
                  </a:tblPr>
                  <a:tblGrid>
                    <a:gridCol w="1083772">
                      <a:extLst>
                        <a:ext uri="{9D8B030D-6E8A-4147-A177-3AD203B41FA5}">
                          <a16:colId xmlns:a16="http://schemas.microsoft.com/office/drawing/2014/main" val="2530033943"/>
                        </a:ext>
                      </a:extLst>
                    </a:gridCol>
                    <a:gridCol w="1192068">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4"/>
                          <a:stretch>
                            <a:fillRect l="-267" t="-2222" r="-1070" b="-402222"/>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4384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4"/>
                          <a:stretch>
                            <a:fillRect l="-91327" t="-115000" r="-2041" b="-352500"/>
                          </a:stretch>
                        </a:blipFill>
                      </a:tcPr>
                    </a:tc>
                    <a:extLst>
                      <a:ext uri="{0D108BD9-81ED-4DB2-BD59-A6C34878D82A}">
                        <a16:rowId xmlns:a16="http://schemas.microsoft.com/office/drawing/2014/main" val="1891624228"/>
                      </a:ext>
                    </a:extLst>
                  </a:tr>
                  <a:tr h="243840">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433472622"/>
                      </a:ext>
                    </a:extLst>
                  </a:tr>
                  <a:tr h="243840">
                    <a:tc>
                      <a:txBody>
                        <a:bodyPr/>
                        <a:lstStyle/>
                        <a:p>
                          <a:pPr algn="ctr"/>
                          <a:r>
                            <a:rPr lang="en-US" altLang="zh-CN" sz="1600" dirty="0"/>
                            <a:t>+0.0.0.0/3</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055214452"/>
                      </a:ext>
                    </a:extLst>
                  </a:tr>
                  <a:tr h="243840">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6847994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718B0D05-EFCC-452D-88B7-23AC33FB241C}"/>
                  </a:ext>
                </a:extLst>
              </p:cNvPr>
              <p:cNvGraphicFramePr>
                <a:graphicFrameLocks noGrp="1"/>
              </p:cNvGraphicFramePr>
              <p:nvPr>
                <p:extLst>
                  <p:ext uri="{D42A27DB-BD31-4B8C-83A1-F6EECF244321}">
                    <p14:modId xmlns:p14="http://schemas.microsoft.com/office/powerpoint/2010/main" val="1001057043"/>
                  </p:ext>
                </p:extLst>
              </p:nvPr>
            </p:nvGraphicFramePr>
            <p:xfrm>
              <a:off x="5488348" y="4478241"/>
              <a:ext cx="2751899" cy="1290979"/>
            </p:xfrm>
            <a:graphic>
              <a:graphicData uri="http://schemas.openxmlformats.org/drawingml/2006/table">
                <a:tbl>
                  <a:tblPr firstRow="1" bandRow="1">
                    <a:tableStyleId>{5C22544A-7EE6-4342-B048-85BDC9FD1C3A}</a:tableStyleId>
                  </a:tblPr>
                  <a:tblGrid>
                    <a:gridCol w="1804358">
                      <a:extLst>
                        <a:ext uri="{9D8B030D-6E8A-4147-A177-3AD203B41FA5}">
                          <a16:colId xmlns:a16="http://schemas.microsoft.com/office/drawing/2014/main" val="2530033943"/>
                        </a:ext>
                      </a:extLst>
                    </a:gridCol>
                    <a:gridCol w="947541">
                      <a:extLst>
                        <a:ext uri="{9D8B030D-6E8A-4147-A177-3AD203B41FA5}">
                          <a16:colId xmlns:a16="http://schemas.microsoft.com/office/drawing/2014/main" val="837088649"/>
                        </a:ext>
                      </a:extLst>
                    </a:gridCol>
                  </a:tblGrid>
                  <a:tr h="290188">
                    <a:tc gridSpan="2">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𝑶</m:t>
                                    </m:r>
                                  </m:e>
                                  <m:sub>
                                    <m:r>
                                      <a:rPr lang="en-US" altLang="zh-CN" b="1" i="1" smtClean="0">
                                        <a:latin typeface="Cambria Math" panose="02040503050406030204" pitchFamily="18" charset="0"/>
                                      </a:rPr>
                                      <m:t>𝟏</m:t>
                                    </m:r>
                                  </m:sub>
                                </m:sSub>
                              </m:oMath>
                            </m:oMathPara>
                          </a14:m>
                          <a:endParaRPr lang="zh-CN" altLang="en-US" i="1"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207015">
                    <a:tc>
                      <a:txBody>
                        <a:bodyPr/>
                        <a:lstStyle/>
                        <a:p>
                          <a:pPr algn="ctr"/>
                          <a:r>
                            <a:rPr lang="en-US" altLang="zh-CN" sz="1600" dirty="0"/>
                            <a:t>predicate</a:t>
                          </a:r>
                          <a:endParaRPr lang="zh-CN" altLang="en-US" sz="1600" dirty="0"/>
                        </a:p>
                      </a:txBody>
                      <a:tcPr marT="0" marB="0"/>
                    </a:tc>
                    <a:tc>
                      <a:txBody>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𝑎𝑐𝑡𝑖𝑜𝑛</m:t>
                                </m:r>
                              </m:oMath>
                            </m:oMathPara>
                          </a14:m>
                          <a:endParaRPr lang="zh-CN" altLang="en-US" sz="1600" dirty="0"/>
                        </a:p>
                      </a:txBody>
                      <a:tcPr marT="0" marB="0"/>
                    </a:tc>
                    <a:extLst>
                      <a:ext uri="{0D108BD9-81ED-4DB2-BD59-A6C34878D82A}">
                        <a16:rowId xmlns:a16="http://schemas.microsoft.com/office/drawing/2014/main" val="1891624228"/>
                      </a:ext>
                    </a:extLst>
                  </a:tr>
                  <a:tr h="252317">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oMath>
                            </m:oMathPara>
                          </a14:m>
                          <a:endParaRPr lang="zh-CN" altLang="en-US" sz="1600" dirty="0"/>
                        </a:p>
                      </a:txBody>
                      <a:tcPr marT="0" marB="0">
                        <a:solidFill>
                          <a:schemeClr val="accent4">
                            <a:lumMod val="60000"/>
                            <a:lumOff val="40000"/>
                          </a:schemeClr>
                        </a:solidFill>
                      </a:tcPr>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solidFill>
                          <a:schemeClr val="accent4">
                            <a:lumMod val="60000"/>
                            <a:lumOff val="40000"/>
                          </a:schemeClr>
                        </a:solidFill>
                      </a:tcPr>
                    </a:tc>
                    <a:extLst>
                      <a:ext uri="{0D108BD9-81ED-4DB2-BD59-A6C34878D82A}">
                        <a16:rowId xmlns:a16="http://schemas.microsoft.com/office/drawing/2014/main" val="1055214452"/>
                      </a:ext>
                    </a:extLst>
                  </a:tr>
                  <a:tr h="252317">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oMath>
                            </m:oMathPara>
                          </a14:m>
                          <a:endParaRPr lang="zh-CN" altLang="en-US" sz="1600" dirty="0"/>
                        </a:p>
                      </a:txBody>
                      <a:tcPr marT="0" marB="0">
                        <a:solidFill>
                          <a:schemeClr val="accent4">
                            <a:lumMod val="60000"/>
                            <a:lumOff val="40000"/>
                          </a:schemeClr>
                        </a:solidFill>
                      </a:tcPr>
                    </a:tc>
                    <a:tc>
                      <a:txBody>
                        <a:bodyPr/>
                        <a:lstStyle/>
                        <a:p>
                          <a:pPr algn="ctr"/>
                          <a:r>
                            <a:rPr lang="en-US" altLang="zh-CN" sz="1600" dirty="0">
                              <a:solidFill>
                                <a:schemeClr val="accent1"/>
                              </a:solidFill>
                            </a:rPr>
                            <a:t>a4</a:t>
                          </a:r>
                          <a:endParaRPr lang="zh-CN" altLang="en-US" sz="1600" dirty="0">
                            <a:solidFill>
                              <a:schemeClr val="accent6"/>
                            </a:solidFill>
                          </a:endParaRPr>
                        </a:p>
                      </a:txBody>
                      <a:tcPr marT="0" marB="0">
                        <a:solidFill>
                          <a:schemeClr val="accent4">
                            <a:lumMod val="60000"/>
                            <a:lumOff val="40000"/>
                          </a:schemeClr>
                        </a:solidFill>
                      </a:tcPr>
                    </a:tc>
                    <a:extLst>
                      <a:ext uri="{0D108BD9-81ED-4DB2-BD59-A6C34878D82A}">
                        <a16:rowId xmlns:a16="http://schemas.microsoft.com/office/drawing/2014/main" val="1031244322"/>
                      </a:ext>
                    </a:extLst>
                  </a:tr>
                  <a:tr h="252317">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2</m:t>
                                    </m:r>
                                  </m:sub>
                                </m:sSub>
                              </m:oMath>
                            </m:oMathPara>
                          </a14:m>
                          <a:endParaRPr lang="zh-CN" altLang="en-US" sz="1600" dirty="0"/>
                        </a:p>
                      </a:txBody>
                      <a:tcPr marT="0" marB="0">
                        <a:solidFill>
                          <a:schemeClr val="accent4">
                            <a:lumMod val="60000"/>
                            <a:lumOff val="40000"/>
                          </a:schemeClr>
                        </a:solidFill>
                      </a:tcPr>
                    </a:tc>
                    <a:tc>
                      <a:txBody>
                        <a:bodyPr/>
                        <a:lstStyle/>
                        <a:p>
                          <a:pPr algn="ctr"/>
                          <a:r>
                            <a:rPr lang="en-US" altLang="zh-CN" sz="1600" dirty="0">
                              <a:solidFill>
                                <a:schemeClr val="accent1"/>
                              </a:solidFill>
                            </a:rPr>
                            <a:t>a4</a:t>
                          </a:r>
                          <a:endParaRPr lang="zh-CN" altLang="en-US" sz="1600" dirty="0">
                            <a:solidFill>
                              <a:schemeClr val="accent6"/>
                            </a:solidFill>
                          </a:endParaRPr>
                        </a:p>
                      </a:txBody>
                      <a:tcPr marT="0" marB="0">
                        <a:solidFill>
                          <a:schemeClr val="accent4">
                            <a:lumMod val="60000"/>
                            <a:lumOff val="40000"/>
                          </a:schemeClr>
                        </a:solidFill>
                      </a:tcPr>
                    </a:tc>
                    <a:extLst>
                      <a:ext uri="{0D108BD9-81ED-4DB2-BD59-A6C34878D82A}">
                        <a16:rowId xmlns:a16="http://schemas.microsoft.com/office/drawing/2014/main" val="3319578458"/>
                      </a:ext>
                    </a:extLst>
                  </a:tr>
                </a:tbl>
              </a:graphicData>
            </a:graphic>
          </p:graphicFrame>
        </mc:Choice>
        <mc:Fallback xmlns="">
          <p:graphicFrame>
            <p:nvGraphicFramePr>
              <p:cNvPr id="7" name="表格 6">
                <a:extLst>
                  <a:ext uri="{FF2B5EF4-FFF2-40B4-BE49-F238E27FC236}">
                    <a16:creationId xmlns:a16="http://schemas.microsoft.com/office/drawing/2014/main" id="{718B0D05-EFCC-452D-88B7-23AC33FB241C}"/>
                  </a:ext>
                </a:extLst>
              </p:cNvPr>
              <p:cNvGraphicFramePr>
                <a:graphicFrameLocks noGrp="1"/>
              </p:cNvGraphicFramePr>
              <p:nvPr>
                <p:extLst>
                  <p:ext uri="{D42A27DB-BD31-4B8C-83A1-F6EECF244321}">
                    <p14:modId xmlns:p14="http://schemas.microsoft.com/office/powerpoint/2010/main" val="1001057043"/>
                  </p:ext>
                </p:extLst>
              </p:nvPr>
            </p:nvGraphicFramePr>
            <p:xfrm>
              <a:off x="5488348" y="4478241"/>
              <a:ext cx="2751899" cy="1290979"/>
            </p:xfrm>
            <a:graphic>
              <a:graphicData uri="http://schemas.openxmlformats.org/drawingml/2006/table">
                <a:tbl>
                  <a:tblPr firstRow="1" bandRow="1">
                    <a:tableStyleId>{5C22544A-7EE6-4342-B048-85BDC9FD1C3A}</a:tableStyleId>
                  </a:tblPr>
                  <a:tblGrid>
                    <a:gridCol w="1804358">
                      <a:extLst>
                        <a:ext uri="{9D8B030D-6E8A-4147-A177-3AD203B41FA5}">
                          <a16:colId xmlns:a16="http://schemas.microsoft.com/office/drawing/2014/main" val="2530033943"/>
                        </a:ext>
                      </a:extLst>
                    </a:gridCol>
                    <a:gridCol w="947541">
                      <a:extLst>
                        <a:ext uri="{9D8B030D-6E8A-4147-A177-3AD203B41FA5}">
                          <a16:colId xmlns:a16="http://schemas.microsoft.com/office/drawing/2014/main" val="837088649"/>
                        </a:ext>
                      </a:extLst>
                    </a:gridCol>
                  </a:tblGrid>
                  <a:tr h="290188">
                    <a:tc gridSpan="2">
                      <a:txBody>
                        <a:bodyPr/>
                        <a:lstStyle/>
                        <a:p>
                          <a:endParaRPr lang="zh-CN"/>
                        </a:p>
                      </a:txBody>
                      <a:tcPr marT="0" marB="0">
                        <a:blipFill>
                          <a:blip r:embed="rId5"/>
                          <a:stretch>
                            <a:fillRect l="-221" t="-2083" r="-885" b="-383333"/>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43840">
                    <a:tc>
                      <a:txBody>
                        <a:bodyPr/>
                        <a:lstStyle/>
                        <a:p>
                          <a:pPr algn="ctr"/>
                          <a:r>
                            <a:rPr lang="en-US" altLang="zh-CN" sz="1600" dirty="0"/>
                            <a:t>predicate</a:t>
                          </a:r>
                          <a:endParaRPr lang="zh-CN" altLang="en-US" sz="1600" dirty="0"/>
                        </a:p>
                      </a:txBody>
                      <a:tcPr marT="0" marB="0"/>
                    </a:tc>
                    <a:tc>
                      <a:txBody>
                        <a:bodyPr/>
                        <a:lstStyle/>
                        <a:p>
                          <a:endParaRPr lang="zh-CN"/>
                        </a:p>
                      </a:txBody>
                      <a:tcPr marT="0" marB="0">
                        <a:blipFill>
                          <a:blip r:embed="rId5"/>
                          <a:stretch>
                            <a:fillRect l="-190385" t="-122500" r="-2564" b="-360000"/>
                          </a:stretch>
                        </a:blipFill>
                      </a:tcPr>
                    </a:tc>
                    <a:extLst>
                      <a:ext uri="{0D108BD9-81ED-4DB2-BD59-A6C34878D82A}">
                        <a16:rowId xmlns:a16="http://schemas.microsoft.com/office/drawing/2014/main" val="1891624228"/>
                      </a:ext>
                    </a:extLst>
                  </a:tr>
                  <a:tr h="252317">
                    <a:tc>
                      <a:txBody>
                        <a:bodyPr/>
                        <a:lstStyle/>
                        <a:p>
                          <a:endParaRPr lang="zh-CN"/>
                        </a:p>
                      </a:txBody>
                      <a:tcPr marT="0" marB="0">
                        <a:blipFill>
                          <a:blip r:embed="rId5"/>
                          <a:stretch>
                            <a:fillRect l="-338" t="-211905" r="-54054" b="-242857"/>
                          </a:stretch>
                        </a:blipFill>
                      </a:tcPr>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solidFill>
                          <a:schemeClr val="accent4">
                            <a:lumMod val="60000"/>
                            <a:lumOff val="40000"/>
                          </a:schemeClr>
                        </a:solidFill>
                      </a:tcPr>
                    </a:tc>
                    <a:extLst>
                      <a:ext uri="{0D108BD9-81ED-4DB2-BD59-A6C34878D82A}">
                        <a16:rowId xmlns:a16="http://schemas.microsoft.com/office/drawing/2014/main" val="1055214452"/>
                      </a:ext>
                    </a:extLst>
                  </a:tr>
                  <a:tr h="252317">
                    <a:tc>
                      <a:txBody>
                        <a:bodyPr/>
                        <a:lstStyle/>
                        <a:p>
                          <a:endParaRPr lang="zh-CN"/>
                        </a:p>
                      </a:txBody>
                      <a:tcPr marT="0" marB="0">
                        <a:blipFill>
                          <a:blip r:embed="rId5"/>
                          <a:stretch>
                            <a:fillRect l="-338" t="-319512" r="-54054" b="-148780"/>
                          </a:stretch>
                        </a:blipFill>
                      </a:tcPr>
                    </a:tc>
                    <a:tc>
                      <a:txBody>
                        <a:bodyPr/>
                        <a:lstStyle/>
                        <a:p>
                          <a:pPr algn="ctr"/>
                          <a:r>
                            <a:rPr lang="en-US" altLang="zh-CN" sz="1600" dirty="0">
                              <a:solidFill>
                                <a:schemeClr val="accent1"/>
                              </a:solidFill>
                            </a:rPr>
                            <a:t>a4</a:t>
                          </a:r>
                          <a:endParaRPr lang="zh-CN" altLang="en-US" sz="1600" dirty="0">
                            <a:solidFill>
                              <a:schemeClr val="accent6"/>
                            </a:solidFill>
                          </a:endParaRPr>
                        </a:p>
                      </a:txBody>
                      <a:tcPr marT="0" marB="0">
                        <a:solidFill>
                          <a:schemeClr val="accent4">
                            <a:lumMod val="60000"/>
                            <a:lumOff val="40000"/>
                          </a:schemeClr>
                        </a:solidFill>
                      </a:tcPr>
                    </a:tc>
                    <a:extLst>
                      <a:ext uri="{0D108BD9-81ED-4DB2-BD59-A6C34878D82A}">
                        <a16:rowId xmlns:a16="http://schemas.microsoft.com/office/drawing/2014/main" val="1031244322"/>
                      </a:ext>
                    </a:extLst>
                  </a:tr>
                  <a:tr h="252317">
                    <a:tc>
                      <a:txBody>
                        <a:bodyPr/>
                        <a:lstStyle/>
                        <a:p>
                          <a:endParaRPr lang="zh-CN"/>
                        </a:p>
                      </a:txBody>
                      <a:tcPr marT="0" marB="0">
                        <a:blipFill>
                          <a:blip r:embed="rId5"/>
                          <a:stretch>
                            <a:fillRect l="-338" t="-409524" r="-54054" b="-45238"/>
                          </a:stretch>
                        </a:blipFill>
                      </a:tcPr>
                    </a:tc>
                    <a:tc>
                      <a:txBody>
                        <a:bodyPr/>
                        <a:lstStyle/>
                        <a:p>
                          <a:pPr algn="ctr"/>
                          <a:r>
                            <a:rPr lang="en-US" altLang="zh-CN" sz="1600" dirty="0">
                              <a:solidFill>
                                <a:schemeClr val="accent1"/>
                              </a:solidFill>
                            </a:rPr>
                            <a:t>a4</a:t>
                          </a:r>
                          <a:endParaRPr lang="zh-CN" altLang="en-US" sz="1600" dirty="0">
                            <a:solidFill>
                              <a:schemeClr val="accent6"/>
                            </a:solidFill>
                          </a:endParaRPr>
                        </a:p>
                      </a:txBody>
                      <a:tcPr marT="0" marB="0">
                        <a:solidFill>
                          <a:schemeClr val="accent4">
                            <a:lumMod val="60000"/>
                            <a:lumOff val="40000"/>
                          </a:schemeClr>
                        </a:solidFill>
                      </a:tcPr>
                    </a:tc>
                    <a:extLst>
                      <a:ext uri="{0D108BD9-81ED-4DB2-BD59-A6C34878D82A}">
                        <a16:rowId xmlns:a16="http://schemas.microsoft.com/office/drawing/2014/main" val="3319578458"/>
                      </a:ext>
                    </a:extLst>
                  </a:tr>
                </a:tbl>
              </a:graphicData>
            </a:graphic>
          </p:graphicFrame>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28E2BEF-6F7D-483E-9FC8-496645FACCA4}"/>
                  </a:ext>
                </a:extLst>
              </p:cNvPr>
              <p:cNvSpPr txBox="1"/>
              <p:nvPr/>
            </p:nvSpPr>
            <p:spPr>
              <a:xfrm>
                <a:off x="684553" y="3488314"/>
                <a:ext cx="3132693" cy="646331"/>
              </a:xfrm>
              <a:prstGeom prst="rect">
                <a:avLst/>
              </a:prstGeom>
              <a:noFill/>
            </p:spPr>
            <p:txBody>
              <a:bodyPr wrap="square" rtlCol="0">
                <a:spAutoFit/>
              </a:bodyPr>
              <a:lstStyle/>
              <a:p>
                <a:r>
                  <a:rPr lang="en-US" altLang="zh-CN" dirty="0">
                    <a:solidFill>
                      <a:schemeClr val="accent1"/>
                    </a:solidFill>
                  </a:rPr>
                  <a:t>1. Find expanding rules while applying </a:t>
                </a:r>
                <a14:m>
                  <m:oMath xmlns:m="http://schemas.openxmlformats.org/officeDocument/2006/math">
                    <m:r>
                      <m:rPr>
                        <m:sty m:val="p"/>
                      </m:rPr>
                      <a:rPr lang="en-US" altLang="zh-CN" b="0" i="0" smtClean="0">
                        <a:solidFill>
                          <a:schemeClr val="accent1"/>
                        </a:solidFill>
                        <a:latin typeface="Cambria Math" panose="02040503050406030204" pitchFamily="18" charset="0"/>
                      </a:rPr>
                      <m:t>Δ</m:t>
                    </m:r>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𝑅</m:t>
                        </m:r>
                      </m:e>
                      <m:sub>
                        <m:r>
                          <a:rPr lang="en-US" altLang="zh-CN" b="0" i="1" smtClean="0">
                            <a:solidFill>
                              <a:schemeClr val="accent1"/>
                            </a:solidFill>
                            <a:latin typeface="Cambria Math" panose="02040503050406030204" pitchFamily="18" charset="0"/>
                          </a:rPr>
                          <m:t>1</m:t>
                        </m:r>
                      </m:sub>
                    </m:sSub>
                  </m:oMath>
                </a14:m>
                <a:r>
                  <a:rPr lang="en-US" altLang="zh-CN" dirty="0">
                    <a:solidFill>
                      <a:schemeClr val="accent1"/>
                    </a:solidFill>
                  </a:rPr>
                  <a:t> to </a:t>
                </a:r>
                <a14:m>
                  <m:oMath xmlns:m="http://schemas.openxmlformats.org/officeDocument/2006/math">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𝑅</m:t>
                        </m:r>
                      </m:e>
                      <m:sub>
                        <m:r>
                          <a:rPr lang="en-US" altLang="zh-CN" b="0" i="1" smtClean="0">
                            <a:solidFill>
                              <a:schemeClr val="accent1"/>
                            </a:solidFill>
                            <a:latin typeface="Cambria Math" panose="02040503050406030204" pitchFamily="18" charset="0"/>
                          </a:rPr>
                          <m:t>1</m:t>
                        </m:r>
                      </m:sub>
                    </m:sSub>
                  </m:oMath>
                </a14:m>
                <a:endParaRPr lang="zh-CN" altLang="en-US" dirty="0">
                  <a:solidFill>
                    <a:schemeClr val="accent1"/>
                  </a:solidFill>
                </a:endParaRPr>
              </a:p>
            </p:txBody>
          </p:sp>
        </mc:Choice>
        <mc:Fallback xmlns="">
          <p:sp>
            <p:nvSpPr>
              <p:cNvPr id="9" name="文本框 8">
                <a:extLst>
                  <a:ext uri="{FF2B5EF4-FFF2-40B4-BE49-F238E27FC236}">
                    <a16:creationId xmlns:a16="http://schemas.microsoft.com/office/drawing/2014/main" id="{128E2BEF-6F7D-483E-9FC8-496645FACCA4}"/>
                  </a:ext>
                </a:extLst>
              </p:cNvPr>
              <p:cNvSpPr txBox="1">
                <a:spLocks noRot="1" noChangeAspect="1" noMove="1" noResize="1" noEditPoints="1" noAdjustHandles="1" noChangeArrowheads="1" noChangeShapeType="1" noTextEdit="1"/>
              </p:cNvSpPr>
              <p:nvPr/>
            </p:nvSpPr>
            <p:spPr>
              <a:xfrm>
                <a:off x="684553" y="3488314"/>
                <a:ext cx="3132693" cy="646331"/>
              </a:xfrm>
              <a:prstGeom prst="rect">
                <a:avLst/>
              </a:prstGeom>
              <a:blipFill>
                <a:blip r:embed="rId6"/>
                <a:stretch>
                  <a:fillRect l="-1556"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5D121073-8A7C-43CA-A327-34B39DA2A960}"/>
                  </a:ext>
                </a:extLst>
              </p:cNvPr>
              <p:cNvGraphicFramePr>
                <a:graphicFrameLocks noGrp="1"/>
              </p:cNvGraphicFramePr>
              <p:nvPr>
                <p:extLst>
                  <p:ext uri="{D42A27DB-BD31-4B8C-83A1-F6EECF244321}">
                    <p14:modId xmlns:p14="http://schemas.microsoft.com/office/powerpoint/2010/main" val="3736992479"/>
                  </p:ext>
                </p:extLst>
              </p:nvPr>
            </p:nvGraphicFramePr>
            <p:xfrm>
              <a:off x="2172755" y="4351497"/>
              <a:ext cx="2299751" cy="1737360"/>
            </p:xfrm>
            <a:graphic>
              <a:graphicData uri="http://schemas.openxmlformats.org/drawingml/2006/table">
                <a:tbl>
                  <a:tblPr firstRow="1" bandRow="1">
                    <a:tableStyleId>{5C22544A-7EE6-4342-B048-85BDC9FD1C3A}</a:tableStyleId>
                  </a:tblPr>
                  <a:tblGrid>
                    <a:gridCol w="1142874">
                      <a:extLst>
                        <a:ext uri="{9D8B030D-6E8A-4147-A177-3AD203B41FA5}">
                          <a16:colId xmlns:a16="http://schemas.microsoft.com/office/drawing/2014/main" val="2530033943"/>
                        </a:ext>
                      </a:extLst>
                    </a:gridCol>
                    <a:gridCol w="1156877">
                      <a:extLst>
                        <a:ext uri="{9D8B030D-6E8A-4147-A177-3AD203B41FA5}">
                          <a16:colId xmlns:a16="http://schemas.microsoft.com/office/drawing/2014/main" val="4157736480"/>
                        </a:ext>
                      </a:extLst>
                    </a:gridCol>
                  </a:tblGrid>
                  <a:tr h="92804">
                    <a:tc gridSpan="2">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zh-CN" altLang="en-US" i="1" smtClean="0">
                                        <a:latin typeface="Cambria Math" panose="02040503050406030204" pitchFamily="18" charset="0"/>
                                      </a:rPr>
                                      <m:t>𝓡</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205015">
                    <a:tc>
                      <a:txBody>
                        <a:bodyPr/>
                        <a:lstStyle/>
                        <a:p>
                          <a:pPr algn="ctr"/>
                          <a:r>
                            <a:rPr lang="en-US" altLang="zh-CN" sz="1600" dirty="0"/>
                            <a:t>match</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𝑎𝑐𝑡𝑖𝑜𝑛</m:t>
                                </m:r>
                              </m:oMath>
                            </m:oMathPara>
                          </a14:m>
                          <a:endParaRPr lang="zh-CN" altLang="en-US" sz="1600" dirty="0"/>
                        </a:p>
                      </a:txBody>
                      <a:tcPr marT="0" marB="0"/>
                    </a:tc>
                    <a:extLst>
                      <a:ext uri="{0D108BD9-81ED-4DB2-BD59-A6C34878D82A}">
                        <a16:rowId xmlns:a16="http://schemas.microsoft.com/office/drawing/2014/main" val="1891624228"/>
                      </a:ext>
                    </a:extLst>
                  </a:tr>
                  <a:tr h="181731">
                    <a:tc>
                      <a:txBody>
                        <a:bodyPr/>
                        <a:lstStyle/>
                        <a:p>
                          <a:pPr algn="ctr"/>
                          <a:r>
                            <a:rPr lang="en-US" altLang="zh-CN" sz="1600" dirty="0"/>
                            <a:t>0.0.0.0/4</a:t>
                          </a:r>
                          <a:endParaRPr lang="zh-CN" altLang="en-US" sz="1600" dirty="0"/>
                        </a:p>
                      </a:txBody>
                      <a:tcPr marT="0" marB="0">
                        <a:solidFill>
                          <a:schemeClr val="accent4">
                            <a:lumMod val="60000"/>
                            <a:lumOff val="40000"/>
                          </a:schemeClr>
                        </a:solidFill>
                      </a:tcPr>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solidFill>
                          <a:schemeClr val="accent4">
                            <a:lumMod val="60000"/>
                            <a:lumOff val="40000"/>
                          </a:schemeClr>
                        </a:solidFill>
                      </a:tcPr>
                    </a:tc>
                    <a:extLst>
                      <a:ext uri="{0D108BD9-81ED-4DB2-BD59-A6C34878D82A}">
                        <a16:rowId xmlns:a16="http://schemas.microsoft.com/office/drawing/2014/main" val="2076488420"/>
                      </a:ext>
                    </a:extLst>
                  </a:tr>
                  <a:tr h="181731">
                    <a:tc>
                      <a:txBody>
                        <a:bodyPr/>
                        <a:lstStyle/>
                        <a:p>
                          <a:pPr algn="ctr"/>
                          <a:r>
                            <a:rPr lang="en-US" altLang="zh-CN" sz="1600" dirty="0"/>
                            <a:t>0.0.0.0/3</a:t>
                          </a:r>
                          <a:endParaRPr lang="zh-CN" altLang="en-US" sz="1600" dirty="0"/>
                        </a:p>
                      </a:txBody>
                      <a:tcPr marT="0" marB="0">
                        <a:solidFill>
                          <a:schemeClr val="accent4">
                            <a:lumMod val="60000"/>
                            <a:lumOff val="40000"/>
                          </a:schemeClr>
                        </a:solidFill>
                      </a:tcPr>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solidFill>
                          <a:schemeClr val="accent4">
                            <a:lumMod val="60000"/>
                            <a:lumOff val="40000"/>
                          </a:schemeClr>
                        </a:solidFill>
                      </a:tcPr>
                    </a:tc>
                    <a:extLst>
                      <a:ext uri="{0D108BD9-81ED-4DB2-BD59-A6C34878D82A}">
                        <a16:rowId xmlns:a16="http://schemas.microsoft.com/office/drawing/2014/main" val="867363298"/>
                      </a:ext>
                    </a:extLst>
                  </a:tr>
                  <a:tr h="181731">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181731">
                    <a:tc>
                      <a:txBody>
                        <a:bodyPr/>
                        <a:lstStyle/>
                        <a:p>
                          <a:pPr algn="ctr"/>
                          <a:r>
                            <a:rPr lang="en-US" altLang="zh-CN" sz="1600" dirty="0"/>
                            <a:t>0.0.0.0/1</a:t>
                          </a:r>
                          <a:endParaRPr lang="zh-CN" altLang="en-US" sz="1600" dirty="0"/>
                        </a:p>
                      </a:txBody>
                      <a:tcPr marT="0" marB="0">
                        <a:solidFill>
                          <a:schemeClr val="accent4">
                            <a:lumMod val="60000"/>
                            <a:lumOff val="40000"/>
                          </a:schemeClr>
                        </a:solidFill>
                      </a:tcPr>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solidFill>
                          <a:schemeClr val="accent4">
                            <a:lumMod val="60000"/>
                            <a:lumOff val="40000"/>
                          </a:schemeClr>
                        </a:solidFill>
                      </a:tcPr>
                    </a:tc>
                    <a:extLst>
                      <a:ext uri="{0D108BD9-81ED-4DB2-BD59-A6C34878D82A}">
                        <a16:rowId xmlns:a16="http://schemas.microsoft.com/office/drawing/2014/main" val="3630192103"/>
                      </a:ext>
                    </a:extLst>
                  </a:tr>
                  <a:tr h="181731">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solidFill>
                            </a:rPr>
                            <a:t>a2</a:t>
                          </a:r>
                          <a:endParaRPr lang="zh-CN" altLang="en-US" sz="1600" dirty="0">
                            <a:solidFill>
                              <a:schemeClr val="tx1"/>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10" name="表格 9">
                <a:extLst>
                  <a:ext uri="{FF2B5EF4-FFF2-40B4-BE49-F238E27FC236}">
                    <a16:creationId xmlns:a16="http://schemas.microsoft.com/office/drawing/2014/main" id="{5D121073-8A7C-43CA-A327-34B39DA2A960}"/>
                  </a:ext>
                </a:extLst>
              </p:cNvPr>
              <p:cNvGraphicFramePr>
                <a:graphicFrameLocks noGrp="1"/>
              </p:cNvGraphicFramePr>
              <p:nvPr>
                <p:extLst>
                  <p:ext uri="{D42A27DB-BD31-4B8C-83A1-F6EECF244321}">
                    <p14:modId xmlns:p14="http://schemas.microsoft.com/office/powerpoint/2010/main" val="3736992479"/>
                  </p:ext>
                </p:extLst>
              </p:nvPr>
            </p:nvGraphicFramePr>
            <p:xfrm>
              <a:off x="2172755" y="4351497"/>
              <a:ext cx="2299751" cy="1737360"/>
            </p:xfrm>
            <a:graphic>
              <a:graphicData uri="http://schemas.openxmlformats.org/drawingml/2006/table">
                <a:tbl>
                  <a:tblPr firstRow="1" bandRow="1">
                    <a:tableStyleId>{5C22544A-7EE6-4342-B048-85BDC9FD1C3A}</a:tableStyleId>
                  </a:tblPr>
                  <a:tblGrid>
                    <a:gridCol w="1142874">
                      <a:extLst>
                        <a:ext uri="{9D8B030D-6E8A-4147-A177-3AD203B41FA5}">
                          <a16:colId xmlns:a16="http://schemas.microsoft.com/office/drawing/2014/main" val="2530033943"/>
                        </a:ext>
                      </a:extLst>
                    </a:gridCol>
                    <a:gridCol w="1156877">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7"/>
                          <a:stretch>
                            <a:fillRect l="-265" t="-2222" r="-1058" b="-580000"/>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4384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7"/>
                          <a:stretch>
                            <a:fillRect l="-99474" t="-115000" r="-2105" b="-552500"/>
                          </a:stretch>
                        </a:blipFill>
                      </a:tcPr>
                    </a:tc>
                    <a:extLst>
                      <a:ext uri="{0D108BD9-81ED-4DB2-BD59-A6C34878D82A}">
                        <a16:rowId xmlns:a16="http://schemas.microsoft.com/office/drawing/2014/main" val="1891624228"/>
                      </a:ext>
                    </a:extLst>
                  </a:tr>
                  <a:tr h="243840">
                    <a:tc>
                      <a:txBody>
                        <a:bodyPr/>
                        <a:lstStyle/>
                        <a:p>
                          <a:pPr algn="ctr"/>
                          <a:r>
                            <a:rPr lang="en-US" altLang="zh-CN" sz="1600" dirty="0"/>
                            <a:t>0.0.0.0/4</a:t>
                          </a:r>
                          <a:endParaRPr lang="zh-CN" altLang="en-US" sz="1600" dirty="0"/>
                        </a:p>
                      </a:txBody>
                      <a:tcPr marT="0" marB="0">
                        <a:solidFill>
                          <a:schemeClr val="accent4">
                            <a:lumMod val="60000"/>
                            <a:lumOff val="40000"/>
                          </a:schemeClr>
                        </a:solidFill>
                      </a:tcPr>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solidFill>
                          <a:schemeClr val="accent4">
                            <a:lumMod val="60000"/>
                            <a:lumOff val="40000"/>
                          </a:schemeClr>
                        </a:solidFill>
                      </a:tcPr>
                    </a:tc>
                    <a:extLst>
                      <a:ext uri="{0D108BD9-81ED-4DB2-BD59-A6C34878D82A}">
                        <a16:rowId xmlns:a16="http://schemas.microsoft.com/office/drawing/2014/main" val="2076488420"/>
                      </a:ext>
                    </a:extLst>
                  </a:tr>
                  <a:tr h="243840">
                    <a:tc>
                      <a:txBody>
                        <a:bodyPr/>
                        <a:lstStyle/>
                        <a:p>
                          <a:pPr algn="ctr"/>
                          <a:r>
                            <a:rPr lang="en-US" altLang="zh-CN" sz="1600" dirty="0"/>
                            <a:t>0.0.0.0/3</a:t>
                          </a:r>
                          <a:endParaRPr lang="zh-CN" altLang="en-US" sz="1600" dirty="0"/>
                        </a:p>
                      </a:txBody>
                      <a:tcPr marT="0" marB="0">
                        <a:solidFill>
                          <a:schemeClr val="accent4">
                            <a:lumMod val="60000"/>
                            <a:lumOff val="40000"/>
                          </a:schemeClr>
                        </a:solidFill>
                      </a:tcPr>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solidFill>
                          <a:schemeClr val="accent4">
                            <a:lumMod val="60000"/>
                            <a:lumOff val="40000"/>
                          </a:schemeClr>
                        </a:solidFill>
                      </a:tcPr>
                    </a:tc>
                    <a:extLst>
                      <a:ext uri="{0D108BD9-81ED-4DB2-BD59-A6C34878D82A}">
                        <a16:rowId xmlns:a16="http://schemas.microsoft.com/office/drawing/2014/main" val="867363298"/>
                      </a:ext>
                    </a:extLst>
                  </a:tr>
                  <a:tr h="243840">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243840">
                    <a:tc>
                      <a:txBody>
                        <a:bodyPr/>
                        <a:lstStyle/>
                        <a:p>
                          <a:pPr algn="ctr"/>
                          <a:r>
                            <a:rPr lang="en-US" altLang="zh-CN" sz="1600" dirty="0"/>
                            <a:t>0.0.0.0/1</a:t>
                          </a:r>
                          <a:endParaRPr lang="zh-CN" altLang="en-US" sz="1600" dirty="0"/>
                        </a:p>
                      </a:txBody>
                      <a:tcPr marT="0" marB="0">
                        <a:solidFill>
                          <a:schemeClr val="accent4">
                            <a:lumMod val="60000"/>
                            <a:lumOff val="40000"/>
                          </a:schemeClr>
                        </a:solidFill>
                      </a:tcPr>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solidFill>
                          <a:schemeClr val="accent4">
                            <a:lumMod val="60000"/>
                            <a:lumOff val="40000"/>
                          </a:schemeClr>
                        </a:solidFill>
                      </a:tcPr>
                    </a:tc>
                    <a:extLst>
                      <a:ext uri="{0D108BD9-81ED-4DB2-BD59-A6C34878D82A}">
                        <a16:rowId xmlns:a16="http://schemas.microsoft.com/office/drawing/2014/main" val="3630192103"/>
                      </a:ext>
                    </a:extLst>
                  </a:tr>
                  <a:tr h="243840">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solidFill>
                            </a:rPr>
                            <a:t>a2</a:t>
                          </a:r>
                          <a:endParaRPr lang="zh-CN" altLang="en-US" sz="1600" dirty="0">
                            <a:solidFill>
                              <a:schemeClr val="tx1"/>
                            </a:solidFill>
                          </a:endParaRPr>
                        </a:p>
                      </a:txBody>
                      <a:tcPr marT="0" marB="0"/>
                    </a:tc>
                    <a:extLst>
                      <a:ext uri="{0D108BD9-81ED-4DB2-BD59-A6C34878D82A}">
                        <a16:rowId xmlns:a16="http://schemas.microsoft.com/office/drawing/2014/main" val="168479945"/>
                      </a:ext>
                    </a:extLst>
                  </a:tr>
                </a:tbl>
              </a:graphicData>
            </a:graphic>
          </p:graphicFrame>
        </mc:Fallback>
      </mc:AlternateContent>
      <p:sp>
        <p:nvSpPr>
          <p:cNvPr id="11" name="箭头: 右 10">
            <a:extLst>
              <a:ext uri="{FF2B5EF4-FFF2-40B4-BE49-F238E27FC236}">
                <a16:creationId xmlns:a16="http://schemas.microsoft.com/office/drawing/2014/main" id="{9D811A0D-CA41-4A6C-8C7D-D1DF92EE8AD7}"/>
              </a:ext>
            </a:extLst>
          </p:cNvPr>
          <p:cNvSpPr/>
          <p:nvPr/>
        </p:nvSpPr>
        <p:spPr>
          <a:xfrm rot="5400000">
            <a:off x="3298414" y="3627231"/>
            <a:ext cx="659326" cy="262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F3334AFE-31B3-4EDB-A293-EF10BFD2CA80}"/>
              </a:ext>
            </a:extLst>
          </p:cNvPr>
          <p:cNvCxnSpPr>
            <a:cxnSpLocks/>
            <a:stCxn id="10" idx="1"/>
            <a:endCxn id="23" idx="3"/>
          </p:cNvCxnSpPr>
          <p:nvPr/>
        </p:nvCxnSpPr>
        <p:spPr>
          <a:xfrm flipH="1">
            <a:off x="1889478" y="5220177"/>
            <a:ext cx="283277" cy="193278"/>
          </a:xfrm>
          <a:prstGeom prst="straightConnector1">
            <a:avLst/>
          </a:prstGeom>
          <a:ln w="15875">
            <a:solidFill>
              <a:schemeClr val="tx1"/>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6461355-2588-4644-B2DA-0E13E06A6A87}"/>
              </a:ext>
            </a:extLst>
          </p:cNvPr>
          <p:cNvCxnSpPr>
            <a:cxnSpLocks/>
            <a:endCxn id="23" idx="3"/>
          </p:cNvCxnSpPr>
          <p:nvPr/>
        </p:nvCxnSpPr>
        <p:spPr>
          <a:xfrm flipH="1">
            <a:off x="1889478" y="5037908"/>
            <a:ext cx="283277" cy="375547"/>
          </a:xfrm>
          <a:prstGeom prst="straightConnector1">
            <a:avLst/>
          </a:prstGeom>
          <a:ln w="15875">
            <a:solidFill>
              <a:schemeClr val="tx1"/>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316CCB9-B09E-49C3-A511-21A18956B189}"/>
              </a:ext>
            </a:extLst>
          </p:cNvPr>
          <p:cNvCxnSpPr>
            <a:cxnSpLocks/>
            <a:endCxn id="23" idx="3"/>
          </p:cNvCxnSpPr>
          <p:nvPr/>
        </p:nvCxnSpPr>
        <p:spPr>
          <a:xfrm flipH="1" flipV="1">
            <a:off x="1889478" y="5413455"/>
            <a:ext cx="283278" cy="283078"/>
          </a:xfrm>
          <a:prstGeom prst="straightConnector1">
            <a:avLst/>
          </a:prstGeom>
          <a:ln w="15875">
            <a:solidFill>
              <a:schemeClr val="tx1"/>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5F3E934E-459B-4363-B151-199CCEB9FDDB}"/>
              </a:ext>
            </a:extLst>
          </p:cNvPr>
          <p:cNvSpPr/>
          <p:nvPr/>
        </p:nvSpPr>
        <p:spPr>
          <a:xfrm>
            <a:off x="167788" y="5228789"/>
            <a:ext cx="1721690" cy="369332"/>
          </a:xfrm>
          <a:prstGeom prst="rect">
            <a:avLst/>
          </a:prstGeom>
        </p:spPr>
        <p:txBody>
          <a:bodyPr wrap="none">
            <a:spAutoFit/>
          </a:bodyPr>
          <a:lstStyle/>
          <a:p>
            <a:pPr algn="r"/>
            <a:r>
              <a:rPr lang="en-US" altLang="zh-CN" dirty="0"/>
              <a:t>Expanding rules </a:t>
            </a:r>
            <a:endParaRPr lang="zh-CN" altLang="en-US" dirty="0"/>
          </a:p>
        </p:txBody>
      </p:sp>
      <p:cxnSp>
        <p:nvCxnSpPr>
          <p:cNvPr id="30" name="直接箭头连接符 29">
            <a:extLst>
              <a:ext uri="{FF2B5EF4-FFF2-40B4-BE49-F238E27FC236}">
                <a16:creationId xmlns:a16="http://schemas.microsoft.com/office/drawing/2014/main" id="{1E10DCB4-7B4F-4A49-BB5B-69F5387DCBDA}"/>
              </a:ext>
            </a:extLst>
          </p:cNvPr>
          <p:cNvCxnSpPr>
            <a:cxnSpLocks/>
            <a:endCxn id="7" idx="1"/>
          </p:cNvCxnSpPr>
          <p:nvPr/>
        </p:nvCxnSpPr>
        <p:spPr>
          <a:xfrm>
            <a:off x="4472506" y="4968540"/>
            <a:ext cx="1015842" cy="15519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E4E3FDB-C67B-4727-8630-F84ACBCBBA00}"/>
              </a:ext>
            </a:extLst>
          </p:cNvPr>
          <p:cNvCxnSpPr>
            <a:cxnSpLocks/>
            <a:stCxn id="10" idx="3"/>
          </p:cNvCxnSpPr>
          <p:nvPr/>
        </p:nvCxnSpPr>
        <p:spPr>
          <a:xfrm>
            <a:off x="4472506" y="5220177"/>
            <a:ext cx="1015843" cy="15464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37B6100-29C9-42E4-B8DA-593D8F03700B}"/>
              </a:ext>
            </a:extLst>
          </p:cNvPr>
          <p:cNvCxnSpPr>
            <a:cxnSpLocks/>
          </p:cNvCxnSpPr>
          <p:nvPr/>
        </p:nvCxnSpPr>
        <p:spPr>
          <a:xfrm flipV="1">
            <a:off x="4472505" y="5682458"/>
            <a:ext cx="1015843" cy="168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48077AA-F86F-4724-9C57-B35F3553E2BE}"/>
              </a:ext>
            </a:extLst>
          </p:cNvPr>
          <p:cNvCxnSpPr>
            <a:cxnSpLocks/>
          </p:cNvCxnSpPr>
          <p:nvPr/>
        </p:nvCxnSpPr>
        <p:spPr>
          <a:xfrm>
            <a:off x="4472505" y="5503071"/>
            <a:ext cx="1015843" cy="16433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5BF250B7-95B7-4296-8654-B6313664230C}"/>
              </a:ext>
            </a:extLst>
          </p:cNvPr>
          <p:cNvCxnSpPr>
            <a:cxnSpLocks/>
            <a:stCxn id="10" idx="3"/>
          </p:cNvCxnSpPr>
          <p:nvPr/>
        </p:nvCxnSpPr>
        <p:spPr>
          <a:xfrm>
            <a:off x="4472506" y="5220177"/>
            <a:ext cx="1015843" cy="40255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CC48DC85-32ED-49DF-A917-977767C1D613}"/>
              </a:ext>
            </a:extLst>
          </p:cNvPr>
          <p:cNvCxnSpPr>
            <a:cxnSpLocks/>
          </p:cNvCxnSpPr>
          <p:nvPr/>
        </p:nvCxnSpPr>
        <p:spPr>
          <a:xfrm>
            <a:off x="4473862" y="4966161"/>
            <a:ext cx="1015843" cy="69606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F33209C-53B5-4397-AAFB-0F5615B37009}"/>
              </a:ext>
            </a:extLst>
          </p:cNvPr>
          <p:cNvCxnSpPr>
            <a:cxnSpLocks/>
          </p:cNvCxnSpPr>
          <p:nvPr/>
        </p:nvCxnSpPr>
        <p:spPr>
          <a:xfrm>
            <a:off x="4473862" y="4985387"/>
            <a:ext cx="1015843" cy="38769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9" name="加号 48">
            <a:extLst>
              <a:ext uri="{FF2B5EF4-FFF2-40B4-BE49-F238E27FC236}">
                <a16:creationId xmlns:a16="http://schemas.microsoft.com/office/drawing/2014/main" id="{AE7A8862-871A-4383-93D0-B3711D239777}"/>
              </a:ext>
            </a:extLst>
          </p:cNvPr>
          <p:cNvSpPr/>
          <p:nvPr/>
        </p:nvSpPr>
        <p:spPr>
          <a:xfrm>
            <a:off x="3393011" y="2589954"/>
            <a:ext cx="470669" cy="465481"/>
          </a:xfrm>
          <a:prstGeom prst="mathPlus">
            <a:avLst>
              <a:gd name="adj1" fmla="val 1516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CC1C6285-588D-4230-B99C-4BBD529856A3}"/>
              </a:ext>
            </a:extLst>
          </p:cNvPr>
          <p:cNvSpPr/>
          <p:nvPr/>
        </p:nvSpPr>
        <p:spPr>
          <a:xfrm>
            <a:off x="5892800" y="5037908"/>
            <a:ext cx="1015843" cy="73131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E1F9BD2F-BC15-4FFC-AF68-858604B47C3F}"/>
              </a:ext>
            </a:extLst>
          </p:cNvPr>
          <p:cNvSpPr/>
          <p:nvPr/>
        </p:nvSpPr>
        <p:spPr>
          <a:xfrm>
            <a:off x="5795546" y="6058535"/>
            <a:ext cx="1212128" cy="369332"/>
          </a:xfrm>
          <a:prstGeom prst="rect">
            <a:avLst/>
          </a:prstGeom>
        </p:spPr>
        <p:txBody>
          <a:bodyPr wrap="none">
            <a:spAutoFit/>
          </a:bodyPr>
          <a:lstStyle/>
          <a:p>
            <a:pPr algn="ctr"/>
            <a:r>
              <a:rPr lang="en-US" altLang="zh-CN" dirty="0">
                <a:solidFill>
                  <a:srgbClr val="C00000"/>
                </a:solidFill>
              </a:rPr>
              <a:t>No overlap</a:t>
            </a:r>
            <a:endParaRPr lang="zh-CN" altLang="en-US" dirty="0">
              <a:solidFill>
                <a:srgbClr val="C00000"/>
              </a:solidFill>
            </a:endParaRPr>
          </a:p>
        </p:txBody>
      </p:sp>
      <p:cxnSp>
        <p:nvCxnSpPr>
          <p:cNvPr id="59" name="直接箭头连接符 58">
            <a:extLst>
              <a:ext uri="{FF2B5EF4-FFF2-40B4-BE49-F238E27FC236}">
                <a16:creationId xmlns:a16="http://schemas.microsoft.com/office/drawing/2014/main" id="{5052B2CA-DB2F-4807-8A99-F3A832F826F4}"/>
              </a:ext>
            </a:extLst>
          </p:cNvPr>
          <p:cNvCxnSpPr>
            <a:cxnSpLocks/>
            <a:stCxn id="58" idx="0"/>
            <a:endCxn id="57" idx="2"/>
          </p:cNvCxnSpPr>
          <p:nvPr/>
        </p:nvCxnSpPr>
        <p:spPr>
          <a:xfrm flipH="1" flipV="1">
            <a:off x="6400722" y="5769220"/>
            <a:ext cx="888" cy="28931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3" name="表格 62">
                <a:extLst>
                  <a:ext uri="{FF2B5EF4-FFF2-40B4-BE49-F238E27FC236}">
                    <a16:creationId xmlns:a16="http://schemas.microsoft.com/office/drawing/2014/main" id="{3AB0D66F-DEFB-4AED-B00E-3238632D0E82}"/>
                  </a:ext>
                </a:extLst>
              </p:cNvPr>
              <p:cNvGraphicFramePr>
                <a:graphicFrameLocks noGrp="1"/>
              </p:cNvGraphicFramePr>
              <p:nvPr>
                <p:extLst>
                  <p:ext uri="{D42A27DB-BD31-4B8C-83A1-F6EECF244321}">
                    <p14:modId xmlns:p14="http://schemas.microsoft.com/office/powerpoint/2010/main" val="2034206811"/>
                  </p:ext>
                </p:extLst>
              </p:nvPr>
            </p:nvGraphicFramePr>
            <p:xfrm>
              <a:off x="9112598" y="4478241"/>
              <a:ext cx="3084362" cy="1038662"/>
            </p:xfrm>
            <a:graphic>
              <a:graphicData uri="http://schemas.openxmlformats.org/drawingml/2006/table">
                <a:tbl>
                  <a:tblPr firstRow="1" bandRow="1">
                    <a:tableStyleId>{5C22544A-7EE6-4342-B048-85BDC9FD1C3A}</a:tableStyleId>
                  </a:tblPr>
                  <a:tblGrid>
                    <a:gridCol w="2240190">
                      <a:extLst>
                        <a:ext uri="{9D8B030D-6E8A-4147-A177-3AD203B41FA5}">
                          <a16:colId xmlns:a16="http://schemas.microsoft.com/office/drawing/2014/main" val="2530033943"/>
                        </a:ext>
                      </a:extLst>
                    </a:gridCol>
                    <a:gridCol w="844172">
                      <a:extLst>
                        <a:ext uri="{9D8B030D-6E8A-4147-A177-3AD203B41FA5}">
                          <a16:colId xmlns:a16="http://schemas.microsoft.com/office/drawing/2014/main" val="837088649"/>
                        </a:ext>
                      </a:extLst>
                    </a:gridCol>
                  </a:tblGrid>
                  <a:tr h="290188">
                    <a:tc gridSpan="2">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𝑶</m:t>
                                    </m:r>
                                  </m:e>
                                  <m:sub>
                                    <m:r>
                                      <a:rPr lang="en-US" altLang="zh-CN" b="1" i="1" smtClean="0">
                                        <a:latin typeface="Cambria Math" panose="02040503050406030204" pitchFamily="18" charset="0"/>
                                      </a:rPr>
                                      <m:t>𝟏</m:t>
                                    </m:r>
                                  </m:sub>
                                </m:sSub>
                              </m:oMath>
                            </m:oMathPara>
                          </a14:m>
                          <a:endParaRPr lang="zh-CN" altLang="en-US" i="1"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207015">
                    <a:tc>
                      <a:txBody>
                        <a:bodyPr/>
                        <a:lstStyle/>
                        <a:p>
                          <a:pPr algn="ctr"/>
                          <a:r>
                            <a:rPr lang="en-US" altLang="zh-CN" sz="1600" dirty="0"/>
                            <a:t>predicate</a:t>
                          </a:r>
                          <a:endParaRPr lang="zh-CN" altLang="en-US" sz="1600" dirty="0"/>
                        </a:p>
                      </a:txBody>
                      <a:tcPr marT="0" marB="0"/>
                    </a:tc>
                    <a:tc>
                      <a:txBody>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𝑎𝑐𝑡𝑖𝑜𝑛</m:t>
                                </m:r>
                              </m:oMath>
                            </m:oMathPara>
                          </a14:m>
                          <a:endParaRPr lang="zh-CN" altLang="en-US" sz="1600" dirty="0"/>
                        </a:p>
                      </a:txBody>
                      <a:tcPr marT="0" marB="0"/>
                    </a:tc>
                    <a:extLst>
                      <a:ext uri="{0D108BD9-81ED-4DB2-BD59-A6C34878D82A}">
                        <a16:rowId xmlns:a16="http://schemas.microsoft.com/office/drawing/2014/main" val="1891624228"/>
                      </a:ext>
                    </a:extLst>
                  </a:tr>
                  <a:tr h="252317">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oMath>
                            </m:oMathPara>
                          </a14:m>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1055214452"/>
                      </a:ext>
                    </a:extLst>
                  </a:tr>
                  <a:tr h="252317">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r>
                                  <a:rPr lang="en-US" altLang="zh-CN" sz="1600" b="0" i="1" smtClean="0">
                                    <a:latin typeface="Cambria Math" panose="02040503050406030204" pitchFamily="18" charset="0"/>
                                  </a:rPr>
                                  <m:t>)</m:t>
                                </m:r>
                              </m:oMath>
                            </m:oMathPara>
                          </a14:m>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6"/>
                            </a:solidFill>
                          </a:endParaRPr>
                        </a:p>
                      </a:txBody>
                      <a:tcPr marT="0" marB="0"/>
                    </a:tc>
                    <a:extLst>
                      <a:ext uri="{0D108BD9-81ED-4DB2-BD59-A6C34878D82A}">
                        <a16:rowId xmlns:a16="http://schemas.microsoft.com/office/drawing/2014/main" val="1031244322"/>
                      </a:ext>
                    </a:extLst>
                  </a:tr>
                </a:tbl>
              </a:graphicData>
            </a:graphic>
          </p:graphicFrame>
        </mc:Choice>
        <mc:Fallback xmlns="">
          <p:graphicFrame>
            <p:nvGraphicFramePr>
              <p:cNvPr id="63" name="表格 62">
                <a:extLst>
                  <a:ext uri="{FF2B5EF4-FFF2-40B4-BE49-F238E27FC236}">
                    <a16:creationId xmlns:a16="http://schemas.microsoft.com/office/drawing/2014/main" id="{3AB0D66F-DEFB-4AED-B00E-3238632D0E82}"/>
                  </a:ext>
                </a:extLst>
              </p:cNvPr>
              <p:cNvGraphicFramePr>
                <a:graphicFrameLocks noGrp="1"/>
              </p:cNvGraphicFramePr>
              <p:nvPr>
                <p:extLst>
                  <p:ext uri="{D42A27DB-BD31-4B8C-83A1-F6EECF244321}">
                    <p14:modId xmlns:p14="http://schemas.microsoft.com/office/powerpoint/2010/main" val="2034206811"/>
                  </p:ext>
                </p:extLst>
              </p:nvPr>
            </p:nvGraphicFramePr>
            <p:xfrm>
              <a:off x="9112598" y="4478241"/>
              <a:ext cx="3084362" cy="1038662"/>
            </p:xfrm>
            <a:graphic>
              <a:graphicData uri="http://schemas.openxmlformats.org/drawingml/2006/table">
                <a:tbl>
                  <a:tblPr firstRow="1" bandRow="1">
                    <a:tableStyleId>{5C22544A-7EE6-4342-B048-85BDC9FD1C3A}</a:tableStyleId>
                  </a:tblPr>
                  <a:tblGrid>
                    <a:gridCol w="2240190">
                      <a:extLst>
                        <a:ext uri="{9D8B030D-6E8A-4147-A177-3AD203B41FA5}">
                          <a16:colId xmlns:a16="http://schemas.microsoft.com/office/drawing/2014/main" val="2530033943"/>
                        </a:ext>
                      </a:extLst>
                    </a:gridCol>
                    <a:gridCol w="844172">
                      <a:extLst>
                        <a:ext uri="{9D8B030D-6E8A-4147-A177-3AD203B41FA5}">
                          <a16:colId xmlns:a16="http://schemas.microsoft.com/office/drawing/2014/main" val="837088649"/>
                        </a:ext>
                      </a:extLst>
                    </a:gridCol>
                  </a:tblGrid>
                  <a:tr h="290188">
                    <a:tc gridSpan="2">
                      <a:txBody>
                        <a:bodyPr/>
                        <a:lstStyle/>
                        <a:p>
                          <a:endParaRPr lang="zh-CN"/>
                        </a:p>
                      </a:txBody>
                      <a:tcPr marT="0" marB="0">
                        <a:blipFill>
                          <a:blip r:embed="rId8"/>
                          <a:stretch>
                            <a:fillRect l="-197" t="-2083" r="-789" b="-295833"/>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43840">
                    <a:tc>
                      <a:txBody>
                        <a:bodyPr/>
                        <a:lstStyle/>
                        <a:p>
                          <a:pPr algn="ctr"/>
                          <a:r>
                            <a:rPr lang="en-US" altLang="zh-CN" sz="1600" dirty="0"/>
                            <a:t>predicate</a:t>
                          </a:r>
                          <a:endParaRPr lang="zh-CN" altLang="en-US" sz="1600" dirty="0"/>
                        </a:p>
                      </a:txBody>
                      <a:tcPr marT="0" marB="0"/>
                    </a:tc>
                    <a:tc>
                      <a:txBody>
                        <a:bodyPr/>
                        <a:lstStyle/>
                        <a:p>
                          <a:endParaRPr lang="zh-CN"/>
                        </a:p>
                      </a:txBody>
                      <a:tcPr marT="0" marB="0">
                        <a:blipFill>
                          <a:blip r:embed="rId8"/>
                          <a:stretch>
                            <a:fillRect l="-265468" t="-122500" r="-2878" b="-255000"/>
                          </a:stretch>
                        </a:blipFill>
                      </a:tcPr>
                    </a:tc>
                    <a:extLst>
                      <a:ext uri="{0D108BD9-81ED-4DB2-BD59-A6C34878D82A}">
                        <a16:rowId xmlns:a16="http://schemas.microsoft.com/office/drawing/2014/main" val="1891624228"/>
                      </a:ext>
                    </a:extLst>
                  </a:tr>
                  <a:tr h="252317">
                    <a:tc>
                      <a:txBody>
                        <a:bodyPr/>
                        <a:lstStyle/>
                        <a:p>
                          <a:endParaRPr lang="zh-CN"/>
                        </a:p>
                      </a:txBody>
                      <a:tcPr marT="0" marB="0">
                        <a:blipFill>
                          <a:blip r:embed="rId8"/>
                          <a:stretch>
                            <a:fillRect l="-272" t="-211905" r="-38859" b="-142857"/>
                          </a:stretch>
                        </a:blipFill>
                      </a:tcPr>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1055214452"/>
                      </a:ext>
                    </a:extLst>
                  </a:tr>
                  <a:tr h="252317">
                    <a:tc>
                      <a:txBody>
                        <a:bodyPr/>
                        <a:lstStyle/>
                        <a:p>
                          <a:endParaRPr lang="zh-CN"/>
                        </a:p>
                      </a:txBody>
                      <a:tcPr marT="0" marB="0">
                        <a:blipFill>
                          <a:blip r:embed="rId8"/>
                          <a:stretch>
                            <a:fillRect l="-272" t="-311905" r="-38859" b="-42857"/>
                          </a:stretch>
                        </a:blipFill>
                      </a:tcPr>
                    </a:tc>
                    <a:tc>
                      <a:txBody>
                        <a:bodyPr/>
                        <a:lstStyle/>
                        <a:p>
                          <a:pPr algn="ctr"/>
                          <a:r>
                            <a:rPr lang="en-US" altLang="zh-CN" sz="1600" dirty="0">
                              <a:solidFill>
                                <a:schemeClr val="accent1"/>
                              </a:solidFill>
                            </a:rPr>
                            <a:t>a4</a:t>
                          </a:r>
                          <a:endParaRPr lang="zh-CN" altLang="en-US" sz="1600" dirty="0">
                            <a:solidFill>
                              <a:schemeClr val="accent6"/>
                            </a:solidFill>
                          </a:endParaRPr>
                        </a:p>
                      </a:txBody>
                      <a:tcPr marT="0" marB="0"/>
                    </a:tc>
                    <a:extLst>
                      <a:ext uri="{0D108BD9-81ED-4DB2-BD59-A6C34878D82A}">
                        <a16:rowId xmlns:a16="http://schemas.microsoft.com/office/drawing/2014/main" val="1031244322"/>
                      </a:ext>
                    </a:extLst>
                  </a:tr>
                </a:tbl>
              </a:graphicData>
            </a:graphic>
          </p:graphicFrame>
        </mc:Fallback>
      </mc:AlternateContent>
      <p:cxnSp>
        <p:nvCxnSpPr>
          <p:cNvPr id="64" name="直接箭头连接符 63">
            <a:extLst>
              <a:ext uri="{FF2B5EF4-FFF2-40B4-BE49-F238E27FC236}">
                <a16:creationId xmlns:a16="http://schemas.microsoft.com/office/drawing/2014/main" id="{0279F22C-E6E7-4395-8B58-BD99760F38AE}"/>
              </a:ext>
            </a:extLst>
          </p:cNvPr>
          <p:cNvCxnSpPr>
            <a:cxnSpLocks/>
          </p:cNvCxnSpPr>
          <p:nvPr/>
        </p:nvCxnSpPr>
        <p:spPr>
          <a:xfrm flipV="1">
            <a:off x="8240247" y="5364480"/>
            <a:ext cx="873273" cy="1034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E7287DB9-CEE1-4DBD-A817-96574B1CE12A}"/>
              </a:ext>
            </a:extLst>
          </p:cNvPr>
          <p:cNvCxnSpPr>
            <a:cxnSpLocks/>
          </p:cNvCxnSpPr>
          <p:nvPr/>
        </p:nvCxnSpPr>
        <p:spPr>
          <a:xfrm flipV="1">
            <a:off x="8240247" y="5378608"/>
            <a:ext cx="872351" cy="24412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DF66233D-CFA2-4502-AF8D-581973A3FDE7}"/>
              </a:ext>
            </a:extLst>
          </p:cNvPr>
          <p:cNvSpPr txBox="1"/>
          <p:nvPr/>
        </p:nvSpPr>
        <p:spPr>
          <a:xfrm>
            <a:off x="4518976" y="3893152"/>
            <a:ext cx="3518266" cy="646331"/>
          </a:xfrm>
          <a:prstGeom prst="rect">
            <a:avLst/>
          </a:prstGeom>
          <a:noFill/>
        </p:spPr>
        <p:txBody>
          <a:bodyPr wrap="square" rtlCol="0">
            <a:spAutoFit/>
          </a:bodyPr>
          <a:lstStyle/>
          <a:p>
            <a:r>
              <a:rPr lang="en-US" altLang="zh-CN" dirty="0">
                <a:solidFill>
                  <a:srgbClr val="00B050"/>
                </a:solidFill>
              </a:rPr>
              <a:t>2. Compute conflict-free overwrites for the expanding rules</a:t>
            </a:r>
            <a:endParaRPr lang="zh-CN" altLang="en-US" dirty="0">
              <a:solidFill>
                <a:srgbClr val="00B050"/>
              </a:solidFill>
            </a:endParaRP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0E5C2E57-72F5-4BF8-BB95-46710689DF17}"/>
                  </a:ext>
                </a:extLst>
              </p:cNvPr>
              <p:cNvSpPr txBox="1"/>
              <p:nvPr/>
            </p:nvSpPr>
            <p:spPr>
              <a:xfrm>
                <a:off x="7077633" y="6027520"/>
                <a:ext cx="315563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t>The action of the header space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oMath>
                </a14:m>
                <a:r>
                  <a:rPr lang="en-US" altLang="zh-CN" dirty="0"/>
                  <a:t> is overwritten to </a:t>
                </a:r>
                <a:r>
                  <a:rPr lang="en-US" altLang="zh-CN" dirty="0">
                    <a:solidFill>
                      <a:schemeClr val="accent1"/>
                    </a:solidFill>
                  </a:rPr>
                  <a:t>a4</a:t>
                </a:r>
                <a:endParaRPr lang="zh-CN" altLang="en-US" dirty="0">
                  <a:solidFill>
                    <a:schemeClr val="accent1"/>
                  </a:solidFill>
                </a:endParaRPr>
              </a:p>
            </p:txBody>
          </p:sp>
        </mc:Choice>
        <mc:Fallback xmlns="">
          <p:sp>
            <p:nvSpPr>
              <p:cNvPr id="71" name="文本框 70">
                <a:extLst>
                  <a:ext uri="{FF2B5EF4-FFF2-40B4-BE49-F238E27FC236}">
                    <a16:creationId xmlns:a16="http://schemas.microsoft.com/office/drawing/2014/main" id="{0E5C2E57-72F5-4BF8-BB95-46710689DF17}"/>
                  </a:ext>
                </a:extLst>
              </p:cNvPr>
              <p:cNvSpPr txBox="1">
                <a:spLocks noRot="1" noChangeAspect="1" noMove="1" noResize="1" noEditPoints="1" noAdjustHandles="1" noChangeArrowheads="1" noChangeShapeType="1" noTextEdit="1"/>
              </p:cNvSpPr>
              <p:nvPr/>
            </p:nvSpPr>
            <p:spPr>
              <a:xfrm>
                <a:off x="7077633" y="6027520"/>
                <a:ext cx="3155636" cy="646331"/>
              </a:xfrm>
              <a:prstGeom prst="rect">
                <a:avLst/>
              </a:prstGeom>
              <a:blipFill>
                <a:blip r:embed="rId9"/>
                <a:stretch>
                  <a:fillRect l="-1346" t="-4630" b="-12963"/>
                </a:stretch>
              </a:blipFill>
            </p:spPr>
            <p:txBody>
              <a:bodyPr/>
              <a:lstStyle/>
              <a:p>
                <a:r>
                  <a:rPr lang="zh-CN" altLang="en-US">
                    <a:noFill/>
                  </a:rPr>
                  <a:t> </a:t>
                </a:r>
              </a:p>
            </p:txBody>
          </p:sp>
        </mc:Fallback>
      </mc:AlternateContent>
      <p:cxnSp>
        <p:nvCxnSpPr>
          <p:cNvPr id="72" name="直接箭头连接符 71">
            <a:extLst>
              <a:ext uri="{FF2B5EF4-FFF2-40B4-BE49-F238E27FC236}">
                <a16:creationId xmlns:a16="http://schemas.microsoft.com/office/drawing/2014/main" id="{85EF6EC6-A757-41E8-9923-325F87F7862F}"/>
              </a:ext>
            </a:extLst>
          </p:cNvPr>
          <p:cNvCxnSpPr>
            <a:cxnSpLocks/>
            <a:stCxn id="71" idx="0"/>
          </p:cNvCxnSpPr>
          <p:nvPr/>
        </p:nvCxnSpPr>
        <p:spPr>
          <a:xfrm flipH="1" flipV="1">
            <a:off x="7976449" y="5672616"/>
            <a:ext cx="679002" cy="354904"/>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97DA38A7-6437-4094-94C2-FB17CF846C3F}"/>
              </a:ext>
            </a:extLst>
          </p:cNvPr>
          <p:cNvSpPr txBox="1"/>
          <p:nvPr/>
        </p:nvSpPr>
        <p:spPr>
          <a:xfrm>
            <a:off x="1016338" y="1864122"/>
            <a:ext cx="1704827" cy="369332"/>
          </a:xfrm>
          <a:prstGeom prst="rect">
            <a:avLst/>
          </a:prstGeom>
          <a:noFill/>
        </p:spPr>
        <p:txBody>
          <a:bodyPr wrap="square" rtlCol="0">
            <a:spAutoFit/>
          </a:bodyPr>
          <a:lstStyle/>
          <a:p>
            <a:r>
              <a:rPr lang="en-US" altLang="zh-CN" dirty="0"/>
              <a:t>FIB of a switch </a:t>
            </a:r>
            <a:endParaRPr lang="zh-CN" altLang="en-US" dirty="0"/>
          </a:p>
        </p:txBody>
      </p:sp>
      <p:sp>
        <p:nvSpPr>
          <p:cNvPr id="76" name="文本框 75">
            <a:extLst>
              <a:ext uri="{FF2B5EF4-FFF2-40B4-BE49-F238E27FC236}">
                <a16:creationId xmlns:a16="http://schemas.microsoft.com/office/drawing/2014/main" id="{64E9F485-6C96-4640-9883-AC96A48DF863}"/>
              </a:ext>
            </a:extLst>
          </p:cNvPr>
          <p:cNvSpPr txBox="1"/>
          <p:nvPr/>
        </p:nvSpPr>
        <p:spPr>
          <a:xfrm>
            <a:off x="4980427" y="1894959"/>
            <a:ext cx="1572976" cy="369332"/>
          </a:xfrm>
          <a:prstGeom prst="rect">
            <a:avLst/>
          </a:prstGeom>
          <a:noFill/>
        </p:spPr>
        <p:txBody>
          <a:bodyPr wrap="square" rtlCol="0">
            <a:spAutoFit/>
          </a:bodyPr>
          <a:lstStyle/>
          <a:p>
            <a:r>
              <a:rPr lang="en-US" altLang="zh-CN" dirty="0"/>
              <a:t>FIB updates</a:t>
            </a:r>
            <a:endParaRPr lang="zh-CN" altLang="en-US" dirty="0"/>
          </a:p>
        </p:txBody>
      </p:sp>
      <p:sp>
        <p:nvSpPr>
          <p:cNvPr id="77" name="箭头: 右 76">
            <a:extLst>
              <a:ext uri="{FF2B5EF4-FFF2-40B4-BE49-F238E27FC236}">
                <a16:creationId xmlns:a16="http://schemas.microsoft.com/office/drawing/2014/main" id="{FBED12C9-EBC8-4090-884C-7FE2707B2725}"/>
              </a:ext>
            </a:extLst>
          </p:cNvPr>
          <p:cNvSpPr/>
          <p:nvPr/>
        </p:nvSpPr>
        <p:spPr>
          <a:xfrm>
            <a:off x="4650764" y="4478241"/>
            <a:ext cx="659326" cy="262865"/>
          </a:xfrm>
          <a:prstGeom prst="rightArrow">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78" name="矩形 77">
            <a:extLst>
              <a:ext uri="{FF2B5EF4-FFF2-40B4-BE49-F238E27FC236}">
                <a16:creationId xmlns:a16="http://schemas.microsoft.com/office/drawing/2014/main" id="{BF0D2E91-8B44-4913-8FAA-240650228851}"/>
              </a:ext>
            </a:extLst>
          </p:cNvPr>
          <p:cNvSpPr/>
          <p:nvPr/>
        </p:nvSpPr>
        <p:spPr>
          <a:xfrm>
            <a:off x="6726421" y="3152362"/>
            <a:ext cx="5465579" cy="707886"/>
          </a:xfrm>
          <a:prstGeom prst="rect">
            <a:avLst/>
          </a:prstGeom>
        </p:spPr>
        <p:txBody>
          <a:bodyPr wrap="square">
            <a:spAutoFit/>
          </a:bodyPr>
          <a:lstStyle/>
          <a:p>
            <a:r>
              <a:rPr lang="en-US" altLang="zh-CN" sz="2000" dirty="0"/>
              <a:t>The conflict-free overwrites are </a:t>
            </a:r>
            <a:r>
              <a:rPr lang="en-US" altLang="zh-CN" sz="2000" dirty="0">
                <a:solidFill>
                  <a:srgbClr val="C00000"/>
                </a:solidFill>
              </a:rPr>
              <a:t>order independent </a:t>
            </a:r>
            <a:r>
              <a:rPr lang="en-US" altLang="zh-CN" sz="2000" dirty="0"/>
              <a:t>and allow </a:t>
            </a:r>
            <a:r>
              <a:rPr lang="en-US" altLang="zh-CN" sz="2000" dirty="0">
                <a:solidFill>
                  <a:srgbClr val="C00000"/>
                </a:solidFill>
              </a:rPr>
              <a:t>composition</a:t>
            </a:r>
            <a:endParaRPr lang="en-US" altLang="zh-CN" sz="2000" dirty="0"/>
          </a:p>
        </p:txBody>
      </p:sp>
      <p:sp>
        <p:nvSpPr>
          <p:cNvPr id="79" name="箭头: 右 78">
            <a:extLst>
              <a:ext uri="{FF2B5EF4-FFF2-40B4-BE49-F238E27FC236}">
                <a16:creationId xmlns:a16="http://schemas.microsoft.com/office/drawing/2014/main" id="{75797846-9C3A-4E99-8054-C897DE7B336E}"/>
              </a:ext>
            </a:extLst>
          </p:cNvPr>
          <p:cNvSpPr/>
          <p:nvPr/>
        </p:nvSpPr>
        <p:spPr>
          <a:xfrm>
            <a:off x="8393262" y="4516883"/>
            <a:ext cx="659326" cy="2628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81" name="文本框 80">
            <a:extLst>
              <a:ext uri="{FF2B5EF4-FFF2-40B4-BE49-F238E27FC236}">
                <a16:creationId xmlns:a16="http://schemas.microsoft.com/office/drawing/2014/main" id="{6F53C2B9-6D48-4EC0-BA08-D06E6510D47A}"/>
              </a:ext>
            </a:extLst>
          </p:cNvPr>
          <p:cNvSpPr txBox="1"/>
          <p:nvPr/>
        </p:nvSpPr>
        <p:spPr>
          <a:xfrm>
            <a:off x="8287771" y="4064163"/>
            <a:ext cx="3340810" cy="369332"/>
          </a:xfrm>
          <a:prstGeom prst="rect">
            <a:avLst/>
          </a:prstGeom>
          <a:noFill/>
        </p:spPr>
        <p:txBody>
          <a:bodyPr wrap="square" rtlCol="0">
            <a:spAutoFit/>
          </a:bodyPr>
          <a:lstStyle/>
          <a:p>
            <a:r>
              <a:rPr lang="en-US" altLang="zh-CN" dirty="0">
                <a:solidFill>
                  <a:schemeClr val="accent2"/>
                </a:solidFill>
              </a:rPr>
              <a:t>3. Aggregate by action</a:t>
            </a:r>
            <a:endParaRPr lang="zh-CN" altLang="en-US" dirty="0">
              <a:solidFill>
                <a:schemeClr val="accent2"/>
              </a:solidFill>
            </a:endParaRPr>
          </a:p>
        </p:txBody>
      </p:sp>
      <p:cxnSp>
        <p:nvCxnSpPr>
          <p:cNvPr id="84" name="直接箭头连接符 83">
            <a:extLst>
              <a:ext uri="{FF2B5EF4-FFF2-40B4-BE49-F238E27FC236}">
                <a16:creationId xmlns:a16="http://schemas.microsoft.com/office/drawing/2014/main" id="{4149F2F3-B2F4-4039-A6E6-61600168D063}"/>
              </a:ext>
            </a:extLst>
          </p:cNvPr>
          <p:cNvCxnSpPr>
            <a:cxnSpLocks/>
            <a:stCxn id="78" idx="2"/>
          </p:cNvCxnSpPr>
          <p:nvPr/>
        </p:nvCxnSpPr>
        <p:spPr>
          <a:xfrm>
            <a:off x="9459211" y="3860248"/>
            <a:ext cx="0" cy="228079"/>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87" name="表格 86">
                <a:extLst>
                  <a:ext uri="{FF2B5EF4-FFF2-40B4-BE49-F238E27FC236}">
                    <a16:creationId xmlns:a16="http://schemas.microsoft.com/office/drawing/2014/main" id="{A27E7716-98FC-4E37-B297-DF40C825A64D}"/>
                  </a:ext>
                </a:extLst>
              </p:cNvPr>
              <p:cNvGraphicFramePr>
                <a:graphicFrameLocks noGrp="1"/>
              </p:cNvGraphicFramePr>
              <p:nvPr>
                <p:extLst>
                  <p:ext uri="{D42A27DB-BD31-4B8C-83A1-F6EECF244321}">
                    <p14:modId xmlns:p14="http://schemas.microsoft.com/office/powerpoint/2010/main" val="3683810205"/>
                  </p:ext>
                </p:extLst>
              </p:nvPr>
            </p:nvGraphicFramePr>
            <p:xfrm>
              <a:off x="3393011" y="6241618"/>
              <a:ext cx="2436290" cy="487680"/>
            </p:xfrm>
            <a:graphic>
              <a:graphicData uri="http://schemas.openxmlformats.org/drawingml/2006/table">
                <a:tbl>
                  <a:tblPr>
                    <a:tableStyleId>{5C22544A-7EE6-4342-B048-85BDC9FD1C3A}</a:tableStyleId>
                  </a:tblPr>
                  <a:tblGrid>
                    <a:gridCol w="1218145">
                      <a:extLst>
                        <a:ext uri="{9D8B030D-6E8A-4147-A177-3AD203B41FA5}">
                          <a16:colId xmlns:a16="http://schemas.microsoft.com/office/drawing/2014/main" val="4118834543"/>
                        </a:ext>
                      </a:extLst>
                    </a:gridCol>
                    <a:gridCol w="1218145">
                      <a:extLst>
                        <a:ext uri="{9D8B030D-6E8A-4147-A177-3AD203B41FA5}">
                          <a16:colId xmlns:a16="http://schemas.microsoft.com/office/drawing/2014/main" val="3848276248"/>
                        </a:ext>
                      </a:extLst>
                    </a:gridCol>
                  </a:tblGrid>
                  <a:tr h="217251">
                    <a:tc>
                      <a:txBody>
                        <a:bodyPr/>
                        <a:lstStyle/>
                        <a:p>
                          <a:pPr algn="l"/>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oMath>
                          </a14:m>
                          <a:r>
                            <a:rPr lang="zh-CN" altLang="en-US" sz="1600" dirty="0"/>
                            <a:t> </a:t>
                          </a:r>
                          <a:r>
                            <a:rPr lang="en-US" altLang="zh-CN" sz="1600" dirty="0"/>
                            <a:t>0.0.0.0/1</a:t>
                          </a:r>
                          <a:endParaRPr lang="zh-CN" altLang="en-US" sz="1600" dirty="0"/>
                        </a:p>
                      </a:txBody>
                      <a:tcPr marL="36000" marR="36000" marT="0" marB="0"/>
                    </a:tc>
                    <a:tc>
                      <a:txBody>
                        <a:bodyPr/>
                        <a:lstStyle/>
                        <a:p>
                          <a:pPr algn="l"/>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oMath>
                          </a14:m>
                          <a:r>
                            <a:rPr lang="zh-CN" altLang="en-US" sz="1600" dirty="0"/>
                            <a:t> </a:t>
                          </a:r>
                          <a:r>
                            <a:rPr lang="en-US" altLang="zh-CN" sz="1600" dirty="0"/>
                            <a:t>0.0.0.0/3</a:t>
                          </a:r>
                          <a:endParaRPr lang="zh-CN" altLang="en-US" sz="1600" dirty="0"/>
                        </a:p>
                      </a:txBody>
                      <a:tcPr marL="36000" marR="36000" marT="0" marB="0"/>
                    </a:tc>
                    <a:extLst>
                      <a:ext uri="{0D108BD9-81ED-4DB2-BD59-A6C34878D82A}">
                        <a16:rowId xmlns:a16="http://schemas.microsoft.com/office/drawing/2014/main" val="2617226499"/>
                      </a:ext>
                    </a:extLst>
                  </a:tr>
                  <a:tr h="217251">
                    <a:tc>
                      <a:txBody>
                        <a:bodyPr/>
                        <a:lstStyle/>
                        <a:p>
                          <a:pPr algn="l"/>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oMath>
                          </a14:m>
                          <a:r>
                            <a:rPr lang="zh-CN" altLang="en-US" sz="1600" dirty="0"/>
                            <a:t> </a:t>
                          </a:r>
                          <a:r>
                            <a:rPr lang="en-US" altLang="zh-CN" sz="1600" dirty="0"/>
                            <a:t>0.0.0.0/2</a:t>
                          </a:r>
                          <a:endParaRPr lang="zh-CN" altLang="en-US" sz="1600" dirty="0"/>
                        </a:p>
                      </a:txBody>
                      <a:tcPr marL="36000" marR="36000" marT="0" marB="0"/>
                    </a:tc>
                    <a:tc>
                      <a:txBody>
                        <a:bodyPr/>
                        <a:lstStyle/>
                        <a:p>
                          <a:pPr algn="l"/>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r>
                                <a:rPr lang="en-US" altLang="zh-CN" sz="1600" b="0" i="1" smtClean="0">
                                  <a:latin typeface="Cambria Math" panose="02040503050406030204" pitchFamily="18" charset="0"/>
                                </a:rPr>
                                <m:t>:</m:t>
                              </m:r>
                            </m:oMath>
                          </a14:m>
                          <a:r>
                            <a:rPr lang="zh-CN" altLang="en-US" sz="1600" dirty="0"/>
                            <a:t> </a:t>
                          </a:r>
                          <a:r>
                            <a:rPr lang="en-US" altLang="zh-CN" sz="1600" dirty="0"/>
                            <a:t>0.0.0.0/4</a:t>
                          </a:r>
                          <a:endParaRPr lang="zh-CN" altLang="en-US" sz="1600" dirty="0"/>
                        </a:p>
                      </a:txBody>
                      <a:tcPr marL="36000" marR="36000" marT="0" marB="0"/>
                    </a:tc>
                    <a:extLst>
                      <a:ext uri="{0D108BD9-81ED-4DB2-BD59-A6C34878D82A}">
                        <a16:rowId xmlns:a16="http://schemas.microsoft.com/office/drawing/2014/main" val="3539773630"/>
                      </a:ext>
                    </a:extLst>
                  </a:tr>
                </a:tbl>
              </a:graphicData>
            </a:graphic>
          </p:graphicFrame>
        </mc:Choice>
        <mc:Fallback xmlns="">
          <p:graphicFrame>
            <p:nvGraphicFramePr>
              <p:cNvPr id="87" name="表格 86">
                <a:extLst>
                  <a:ext uri="{FF2B5EF4-FFF2-40B4-BE49-F238E27FC236}">
                    <a16:creationId xmlns:a16="http://schemas.microsoft.com/office/drawing/2014/main" id="{A27E7716-98FC-4E37-B297-DF40C825A64D}"/>
                  </a:ext>
                </a:extLst>
              </p:cNvPr>
              <p:cNvGraphicFramePr>
                <a:graphicFrameLocks noGrp="1"/>
              </p:cNvGraphicFramePr>
              <p:nvPr>
                <p:extLst>
                  <p:ext uri="{D42A27DB-BD31-4B8C-83A1-F6EECF244321}">
                    <p14:modId xmlns:p14="http://schemas.microsoft.com/office/powerpoint/2010/main" val="3683810205"/>
                  </p:ext>
                </p:extLst>
              </p:nvPr>
            </p:nvGraphicFramePr>
            <p:xfrm>
              <a:off x="3393011" y="6241618"/>
              <a:ext cx="2436290" cy="487680"/>
            </p:xfrm>
            <a:graphic>
              <a:graphicData uri="http://schemas.openxmlformats.org/drawingml/2006/table">
                <a:tbl>
                  <a:tblPr>
                    <a:tableStyleId>{5C22544A-7EE6-4342-B048-85BDC9FD1C3A}</a:tableStyleId>
                  </a:tblPr>
                  <a:tblGrid>
                    <a:gridCol w="1218145">
                      <a:extLst>
                        <a:ext uri="{9D8B030D-6E8A-4147-A177-3AD203B41FA5}">
                          <a16:colId xmlns:a16="http://schemas.microsoft.com/office/drawing/2014/main" val="4118834543"/>
                        </a:ext>
                      </a:extLst>
                    </a:gridCol>
                    <a:gridCol w="1218145">
                      <a:extLst>
                        <a:ext uri="{9D8B030D-6E8A-4147-A177-3AD203B41FA5}">
                          <a16:colId xmlns:a16="http://schemas.microsoft.com/office/drawing/2014/main" val="3848276248"/>
                        </a:ext>
                      </a:extLst>
                    </a:gridCol>
                  </a:tblGrid>
                  <a:tr h="243840">
                    <a:tc>
                      <a:txBody>
                        <a:bodyPr/>
                        <a:lstStyle/>
                        <a:p>
                          <a:endParaRPr lang="zh-CN"/>
                        </a:p>
                      </a:txBody>
                      <a:tcPr marL="36000" marR="36000" marT="0" marB="0">
                        <a:blipFill>
                          <a:blip r:embed="rId10"/>
                          <a:stretch>
                            <a:fillRect l="-498" t="-24390" r="-100498" b="-146341"/>
                          </a:stretch>
                        </a:blipFill>
                      </a:tcPr>
                    </a:tc>
                    <a:tc>
                      <a:txBody>
                        <a:bodyPr/>
                        <a:lstStyle/>
                        <a:p>
                          <a:endParaRPr lang="zh-CN"/>
                        </a:p>
                      </a:txBody>
                      <a:tcPr marL="36000" marR="36000" marT="0" marB="0">
                        <a:blipFill>
                          <a:blip r:embed="rId10"/>
                          <a:stretch>
                            <a:fillRect l="-101000" t="-24390" r="-1000" b="-146341"/>
                          </a:stretch>
                        </a:blipFill>
                      </a:tcPr>
                    </a:tc>
                    <a:extLst>
                      <a:ext uri="{0D108BD9-81ED-4DB2-BD59-A6C34878D82A}">
                        <a16:rowId xmlns:a16="http://schemas.microsoft.com/office/drawing/2014/main" val="2617226499"/>
                      </a:ext>
                    </a:extLst>
                  </a:tr>
                  <a:tr h="243840">
                    <a:tc>
                      <a:txBody>
                        <a:bodyPr/>
                        <a:lstStyle/>
                        <a:p>
                          <a:endParaRPr lang="zh-CN"/>
                        </a:p>
                      </a:txBody>
                      <a:tcPr marL="36000" marR="36000" marT="0" marB="0">
                        <a:blipFill>
                          <a:blip r:embed="rId10"/>
                          <a:stretch>
                            <a:fillRect l="-498" t="-127500" r="-100498" b="-50000"/>
                          </a:stretch>
                        </a:blipFill>
                      </a:tcPr>
                    </a:tc>
                    <a:tc>
                      <a:txBody>
                        <a:bodyPr/>
                        <a:lstStyle/>
                        <a:p>
                          <a:endParaRPr lang="zh-CN"/>
                        </a:p>
                      </a:txBody>
                      <a:tcPr marL="36000" marR="36000" marT="0" marB="0">
                        <a:blipFill>
                          <a:blip r:embed="rId10"/>
                          <a:stretch>
                            <a:fillRect l="-101000" t="-127500" r="-1000" b="-50000"/>
                          </a:stretch>
                        </a:blipFill>
                      </a:tcPr>
                    </a:tc>
                    <a:extLst>
                      <a:ext uri="{0D108BD9-81ED-4DB2-BD59-A6C34878D82A}">
                        <a16:rowId xmlns:a16="http://schemas.microsoft.com/office/drawing/2014/main" val="3539773630"/>
                      </a:ext>
                    </a:extLst>
                  </a:tr>
                </a:tbl>
              </a:graphicData>
            </a:graphic>
          </p:graphicFrame>
        </mc:Fallback>
      </mc:AlternateContent>
    </p:spTree>
    <p:extLst>
      <p:ext uri="{BB962C8B-B14F-4D97-AF65-F5344CB8AC3E}">
        <p14:creationId xmlns:p14="http://schemas.microsoft.com/office/powerpoint/2010/main" val="29766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wipe(left)">
                                      <p:cBhvr>
                                        <p:cTn id="75" dur="500"/>
                                        <p:tgtEl>
                                          <p:spTgt spid="63"/>
                                        </p:tgtEl>
                                      </p:cBhvr>
                                    </p:animEffect>
                                  </p:childTnLst>
                                </p:cTn>
                              </p:par>
                              <p:par>
                                <p:cTn id="76" presetID="22" presetClass="entr" presetSubtype="8" fill="hold" nodeType="with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wipe(left)">
                                      <p:cBhvr>
                                        <p:cTn id="78" dur="500"/>
                                        <p:tgtEl>
                                          <p:spTgt spid="64"/>
                                        </p:tgtEl>
                                      </p:cBhvr>
                                    </p:animEffect>
                                  </p:childTnLst>
                                </p:cTn>
                              </p:par>
                              <p:par>
                                <p:cTn id="79" presetID="22" presetClass="entr" presetSubtype="8" fill="hold" nodeType="with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wipe(left)">
                                      <p:cBhvr>
                                        <p:cTn id="81" dur="500"/>
                                        <p:tgtEl>
                                          <p:spTgt spid="67"/>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wipe(left)">
                                      <p:cBhvr>
                                        <p:cTn id="84" dur="500"/>
                                        <p:tgtEl>
                                          <p:spTgt spid="79"/>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left)">
                                      <p:cBhvr>
                                        <p:cTn id="87" dur="500"/>
                                        <p:tgtEl>
                                          <p:spTgt spid="81"/>
                                        </p:tgtEl>
                                      </p:cBhvr>
                                    </p:animEffect>
                                  </p:childTnLst>
                                </p:cTn>
                              </p:par>
                              <p:par>
                                <p:cTn id="88" presetID="22" presetClass="entr" presetSubtype="8" fill="hold" nodeType="withEffect">
                                  <p:stCondLst>
                                    <p:cond delay="0"/>
                                  </p:stCondLst>
                                  <p:childTnLst>
                                    <p:set>
                                      <p:cBhvr>
                                        <p:cTn id="89" dur="1" fill="hold">
                                          <p:stCondLst>
                                            <p:cond delay="0"/>
                                          </p:stCondLst>
                                        </p:cTn>
                                        <p:tgtEl>
                                          <p:spTgt spid="84"/>
                                        </p:tgtEl>
                                        <p:attrNameLst>
                                          <p:attrName>style.visibility</p:attrName>
                                        </p:attrNameLst>
                                      </p:cBhvr>
                                      <p:to>
                                        <p:strVal val="visible"/>
                                      </p:to>
                                    </p:set>
                                    <p:animEffect transition="in" filter="wipe(left)">
                                      <p:cBhvr>
                                        <p:cTn id="9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23" grpId="0"/>
      <p:bldP spid="49" grpId="0" animBg="1"/>
      <p:bldP spid="57" grpId="0" animBg="1"/>
      <p:bldP spid="58" grpId="0"/>
      <p:bldP spid="70" grpId="0"/>
      <p:bldP spid="71" grpId="0" animBg="1"/>
      <p:bldP spid="75" grpId="0"/>
      <p:bldP spid="76" grpId="0"/>
      <p:bldP spid="77" grpId="0" animBg="1"/>
      <p:bldP spid="78" grpId="0"/>
      <p:bldP spid="79" grpId="0" animBg="1"/>
      <p:bldP spid="8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ACA1D-B5A9-4035-8078-F706BDC2901F}"/>
              </a:ext>
            </a:extLst>
          </p:cNvPr>
          <p:cNvSpPr>
            <a:spLocks noGrp="1"/>
          </p:cNvSpPr>
          <p:nvPr>
            <p:ph type="title"/>
          </p:nvPr>
        </p:nvSpPr>
        <p:spPr/>
        <p:txBody>
          <a:bodyPr/>
          <a:lstStyle/>
          <a:p>
            <a:r>
              <a:rPr lang="en-US" altLang="zh-CN" sz="4000" dirty="0">
                <a:solidFill>
                  <a:prstClr val="black"/>
                </a:solidFill>
              </a:rPr>
              <a:t>Fast IMT: Fast Inverse Model Transformation</a:t>
            </a:r>
            <a:endParaRPr lang="zh-CN" altLang="en-US" dirty="0"/>
          </a:p>
        </p:txBody>
      </p:sp>
      <p:sp>
        <p:nvSpPr>
          <p:cNvPr id="3" name="内容占位符 2">
            <a:extLst>
              <a:ext uri="{FF2B5EF4-FFF2-40B4-BE49-F238E27FC236}">
                <a16:creationId xmlns:a16="http://schemas.microsoft.com/office/drawing/2014/main" id="{DFBEA6CA-89D4-4BFF-ADA2-4EDE6B7A657E}"/>
              </a:ext>
            </a:extLst>
          </p:cNvPr>
          <p:cNvSpPr>
            <a:spLocks noGrp="1"/>
          </p:cNvSpPr>
          <p:nvPr>
            <p:ph idx="1"/>
          </p:nvPr>
        </p:nvSpPr>
        <p:spPr>
          <a:xfrm>
            <a:off x="838200" y="1459865"/>
            <a:ext cx="10515600" cy="4351338"/>
          </a:xfrm>
        </p:spPr>
        <p:txBody>
          <a:bodyPr/>
          <a:lstStyle/>
          <a:p>
            <a:r>
              <a:rPr lang="en-US" altLang="zh-CN" dirty="0"/>
              <a:t>Aggregate conflict-free overwrites of all devices</a:t>
            </a:r>
            <a:endParaRPr lang="zh-CN" altLang="en-US" dirty="0"/>
          </a:p>
        </p:txBody>
      </p:sp>
      <p:sp>
        <p:nvSpPr>
          <p:cNvPr id="4" name="灯片编号占位符 3">
            <a:extLst>
              <a:ext uri="{FF2B5EF4-FFF2-40B4-BE49-F238E27FC236}">
                <a16:creationId xmlns:a16="http://schemas.microsoft.com/office/drawing/2014/main" id="{20ED09AC-23E2-4C56-B13E-0AFC05533B6D}"/>
              </a:ext>
            </a:extLst>
          </p:cNvPr>
          <p:cNvSpPr>
            <a:spLocks noGrp="1"/>
          </p:cNvSpPr>
          <p:nvPr>
            <p:ph type="sldNum" sz="quarter" idx="12"/>
          </p:nvPr>
        </p:nvSpPr>
        <p:spPr/>
        <p:txBody>
          <a:bodyPr/>
          <a:lstStyle/>
          <a:p>
            <a:fld id="{682C5C09-ACD5-471C-9344-471F3ED29706}" type="slidenum">
              <a:rPr lang="zh-CN" altLang="en-US" smtClean="0"/>
              <a:t>16</a:t>
            </a:fld>
            <a:endParaRPr lang="zh-CN" altLang="en-US"/>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6BBA10C3-D828-4598-821E-F3E866F48539}"/>
                  </a:ext>
                </a:extLst>
              </p:cNvPr>
              <p:cNvGraphicFramePr>
                <a:graphicFrameLocks noGrp="1"/>
              </p:cNvGraphicFramePr>
              <p:nvPr>
                <p:extLst>
                  <p:ext uri="{D42A27DB-BD31-4B8C-83A1-F6EECF244321}">
                    <p14:modId xmlns:p14="http://schemas.microsoft.com/office/powerpoint/2010/main" val="3036224087"/>
                  </p:ext>
                </p:extLst>
              </p:nvPr>
            </p:nvGraphicFramePr>
            <p:xfrm>
              <a:off x="1007689" y="1945630"/>
              <a:ext cx="3084362" cy="1005840"/>
            </p:xfrm>
            <a:graphic>
              <a:graphicData uri="http://schemas.openxmlformats.org/drawingml/2006/table">
                <a:tbl>
                  <a:tblPr firstRow="1" bandRow="1">
                    <a:tableStyleId>{5C22544A-7EE6-4342-B048-85BDC9FD1C3A}</a:tableStyleId>
                  </a:tblPr>
                  <a:tblGrid>
                    <a:gridCol w="2240190">
                      <a:extLst>
                        <a:ext uri="{9D8B030D-6E8A-4147-A177-3AD203B41FA5}">
                          <a16:colId xmlns:a16="http://schemas.microsoft.com/office/drawing/2014/main" val="2530033943"/>
                        </a:ext>
                      </a:extLst>
                    </a:gridCol>
                    <a:gridCol w="844172">
                      <a:extLst>
                        <a:ext uri="{9D8B030D-6E8A-4147-A177-3AD203B41FA5}">
                          <a16:colId xmlns:a16="http://schemas.microsoft.com/office/drawing/2014/main" val="837088649"/>
                        </a:ext>
                      </a:extLst>
                    </a:gridCol>
                  </a:tblGrid>
                  <a:tr h="228297">
                    <a:tc gridSpan="2">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𝑶</m:t>
                                    </m:r>
                                  </m:e>
                                  <m:sub>
                                    <m:r>
                                      <a:rPr lang="en-US" altLang="zh-CN" b="1" i="1" smtClean="0">
                                        <a:latin typeface="Cambria Math" panose="02040503050406030204" pitchFamily="18" charset="0"/>
                                      </a:rPr>
                                      <m:t>𝟏</m:t>
                                    </m:r>
                                  </m:sub>
                                </m:sSub>
                              </m:oMath>
                            </m:oMathPara>
                          </a14:m>
                          <a:endParaRPr lang="zh-CN" altLang="en-US" i="1"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191834">
                    <a:tc>
                      <a:txBody>
                        <a:bodyPr/>
                        <a:lstStyle/>
                        <a:p>
                          <a:pPr algn="ctr"/>
                          <a:r>
                            <a:rPr lang="en-US" altLang="zh-CN" sz="1600" dirty="0"/>
                            <a:t>predicate</a:t>
                          </a:r>
                          <a:endParaRPr lang="zh-CN" altLang="en-US" sz="1600" dirty="0"/>
                        </a:p>
                      </a:txBody>
                      <a:tcPr marT="0" marB="0"/>
                    </a:tc>
                    <a:tc>
                      <a:txBody>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𝑎𝑐𝑡𝑖𝑜𝑛</m:t>
                                </m:r>
                              </m:oMath>
                            </m:oMathPara>
                          </a14:m>
                          <a:endParaRPr lang="zh-CN" altLang="en-US" sz="1600" dirty="0"/>
                        </a:p>
                      </a:txBody>
                      <a:tcPr marT="0" marB="0"/>
                    </a:tc>
                    <a:extLst>
                      <a:ext uri="{0D108BD9-81ED-4DB2-BD59-A6C34878D82A}">
                        <a16:rowId xmlns:a16="http://schemas.microsoft.com/office/drawing/2014/main" val="1891624228"/>
                      </a:ext>
                    </a:extLst>
                  </a:tr>
                  <a:tr h="198504">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oMath>
                            </m:oMathPara>
                          </a14:m>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1055214452"/>
                      </a:ext>
                    </a:extLst>
                  </a:tr>
                  <a:tr h="198504">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r>
                                  <a:rPr lang="en-US" altLang="zh-CN" sz="1600" b="0" i="1" smtClean="0">
                                    <a:latin typeface="Cambria Math" panose="02040503050406030204" pitchFamily="18" charset="0"/>
                                  </a:rPr>
                                  <m:t>)</m:t>
                                </m:r>
                              </m:oMath>
                            </m:oMathPara>
                          </a14:m>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6"/>
                            </a:solidFill>
                          </a:endParaRPr>
                        </a:p>
                      </a:txBody>
                      <a:tcPr marT="0" marB="0"/>
                    </a:tc>
                    <a:extLst>
                      <a:ext uri="{0D108BD9-81ED-4DB2-BD59-A6C34878D82A}">
                        <a16:rowId xmlns:a16="http://schemas.microsoft.com/office/drawing/2014/main" val="1031244322"/>
                      </a:ext>
                    </a:extLst>
                  </a:tr>
                </a:tbl>
              </a:graphicData>
            </a:graphic>
          </p:graphicFrame>
        </mc:Choice>
        <mc:Fallback xmlns="">
          <p:graphicFrame>
            <p:nvGraphicFramePr>
              <p:cNvPr id="5" name="表格 4">
                <a:extLst>
                  <a:ext uri="{FF2B5EF4-FFF2-40B4-BE49-F238E27FC236}">
                    <a16:creationId xmlns:a16="http://schemas.microsoft.com/office/drawing/2014/main" id="{6BBA10C3-D828-4598-821E-F3E866F48539}"/>
                  </a:ext>
                </a:extLst>
              </p:cNvPr>
              <p:cNvGraphicFramePr>
                <a:graphicFrameLocks noGrp="1"/>
              </p:cNvGraphicFramePr>
              <p:nvPr>
                <p:extLst>
                  <p:ext uri="{D42A27DB-BD31-4B8C-83A1-F6EECF244321}">
                    <p14:modId xmlns:p14="http://schemas.microsoft.com/office/powerpoint/2010/main" val="3036224087"/>
                  </p:ext>
                </p:extLst>
              </p:nvPr>
            </p:nvGraphicFramePr>
            <p:xfrm>
              <a:off x="1007689" y="1945630"/>
              <a:ext cx="3084362" cy="1005840"/>
            </p:xfrm>
            <a:graphic>
              <a:graphicData uri="http://schemas.openxmlformats.org/drawingml/2006/table">
                <a:tbl>
                  <a:tblPr firstRow="1" bandRow="1">
                    <a:tableStyleId>{5C22544A-7EE6-4342-B048-85BDC9FD1C3A}</a:tableStyleId>
                  </a:tblPr>
                  <a:tblGrid>
                    <a:gridCol w="2240190">
                      <a:extLst>
                        <a:ext uri="{9D8B030D-6E8A-4147-A177-3AD203B41FA5}">
                          <a16:colId xmlns:a16="http://schemas.microsoft.com/office/drawing/2014/main" val="2530033943"/>
                        </a:ext>
                      </a:extLst>
                    </a:gridCol>
                    <a:gridCol w="844172">
                      <a:extLst>
                        <a:ext uri="{9D8B030D-6E8A-4147-A177-3AD203B41FA5}">
                          <a16:colId xmlns:a16="http://schemas.microsoft.com/office/drawing/2014/main" val="837088649"/>
                        </a:ext>
                      </a:extLst>
                    </a:gridCol>
                  </a:tblGrid>
                  <a:tr h="274320">
                    <a:tc gridSpan="2">
                      <a:txBody>
                        <a:bodyPr/>
                        <a:lstStyle/>
                        <a:p>
                          <a:endParaRPr lang="zh-CN"/>
                        </a:p>
                      </a:txBody>
                      <a:tcPr marT="0" marB="0">
                        <a:blipFill>
                          <a:blip r:embed="rId3"/>
                          <a:stretch>
                            <a:fillRect l="-197" t="-2222" r="-789" b="-313333"/>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43840">
                    <a:tc>
                      <a:txBody>
                        <a:bodyPr/>
                        <a:lstStyle/>
                        <a:p>
                          <a:pPr algn="ctr"/>
                          <a:r>
                            <a:rPr lang="en-US" altLang="zh-CN" sz="1600" dirty="0"/>
                            <a:t>predicate</a:t>
                          </a:r>
                          <a:endParaRPr lang="zh-CN" altLang="en-US" sz="1600" dirty="0"/>
                        </a:p>
                      </a:txBody>
                      <a:tcPr marT="0" marB="0"/>
                    </a:tc>
                    <a:tc>
                      <a:txBody>
                        <a:bodyPr/>
                        <a:lstStyle/>
                        <a:p>
                          <a:endParaRPr lang="zh-CN"/>
                        </a:p>
                      </a:txBody>
                      <a:tcPr marT="0" marB="0">
                        <a:blipFill>
                          <a:blip r:embed="rId3"/>
                          <a:stretch>
                            <a:fillRect l="-265468" t="-112195" r="-2878" b="-243902"/>
                          </a:stretch>
                        </a:blipFill>
                      </a:tcPr>
                    </a:tc>
                    <a:extLst>
                      <a:ext uri="{0D108BD9-81ED-4DB2-BD59-A6C34878D82A}">
                        <a16:rowId xmlns:a16="http://schemas.microsoft.com/office/drawing/2014/main" val="1891624228"/>
                      </a:ext>
                    </a:extLst>
                  </a:tr>
                  <a:tr h="243840">
                    <a:tc>
                      <a:txBody>
                        <a:bodyPr/>
                        <a:lstStyle/>
                        <a:p>
                          <a:endParaRPr lang="zh-CN"/>
                        </a:p>
                      </a:txBody>
                      <a:tcPr marT="0" marB="0">
                        <a:blipFill>
                          <a:blip r:embed="rId3"/>
                          <a:stretch>
                            <a:fillRect l="-272" t="-217500" r="-38859" b="-150000"/>
                          </a:stretch>
                        </a:blipFill>
                      </a:tcPr>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1055214452"/>
                      </a:ext>
                    </a:extLst>
                  </a:tr>
                  <a:tr h="243840">
                    <a:tc>
                      <a:txBody>
                        <a:bodyPr/>
                        <a:lstStyle/>
                        <a:p>
                          <a:endParaRPr lang="zh-CN"/>
                        </a:p>
                      </a:txBody>
                      <a:tcPr marT="0" marB="0">
                        <a:blipFill>
                          <a:blip r:embed="rId3"/>
                          <a:stretch>
                            <a:fillRect l="-272" t="-317500" r="-38859" b="-50000"/>
                          </a:stretch>
                        </a:blipFill>
                      </a:tcPr>
                    </a:tc>
                    <a:tc>
                      <a:txBody>
                        <a:bodyPr/>
                        <a:lstStyle/>
                        <a:p>
                          <a:pPr algn="ctr"/>
                          <a:r>
                            <a:rPr lang="en-US" altLang="zh-CN" sz="1600" dirty="0">
                              <a:solidFill>
                                <a:schemeClr val="accent1"/>
                              </a:solidFill>
                            </a:rPr>
                            <a:t>a4</a:t>
                          </a:r>
                          <a:endParaRPr lang="zh-CN" altLang="en-US" sz="1600" dirty="0">
                            <a:solidFill>
                              <a:schemeClr val="accent6"/>
                            </a:solidFill>
                          </a:endParaRPr>
                        </a:p>
                      </a:txBody>
                      <a:tcPr marT="0" marB="0"/>
                    </a:tc>
                    <a:extLst>
                      <a:ext uri="{0D108BD9-81ED-4DB2-BD59-A6C34878D82A}">
                        <a16:rowId xmlns:a16="http://schemas.microsoft.com/office/drawing/2014/main" val="103124432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98568CC1-E7C7-41EC-A815-C954C5250559}"/>
                  </a:ext>
                </a:extLst>
              </p:cNvPr>
              <p:cNvGraphicFramePr>
                <a:graphicFrameLocks noGrp="1"/>
              </p:cNvGraphicFramePr>
              <p:nvPr>
                <p:extLst>
                  <p:ext uri="{D42A27DB-BD31-4B8C-83A1-F6EECF244321}">
                    <p14:modId xmlns:p14="http://schemas.microsoft.com/office/powerpoint/2010/main" val="1604546679"/>
                  </p:ext>
                </p:extLst>
              </p:nvPr>
            </p:nvGraphicFramePr>
            <p:xfrm>
              <a:off x="996673" y="3000393"/>
              <a:ext cx="3084362" cy="1005840"/>
            </p:xfrm>
            <a:graphic>
              <a:graphicData uri="http://schemas.openxmlformats.org/drawingml/2006/table">
                <a:tbl>
                  <a:tblPr firstRow="1" bandRow="1">
                    <a:tableStyleId>{5C22544A-7EE6-4342-B048-85BDC9FD1C3A}</a:tableStyleId>
                  </a:tblPr>
                  <a:tblGrid>
                    <a:gridCol w="2240190">
                      <a:extLst>
                        <a:ext uri="{9D8B030D-6E8A-4147-A177-3AD203B41FA5}">
                          <a16:colId xmlns:a16="http://schemas.microsoft.com/office/drawing/2014/main" val="2530033943"/>
                        </a:ext>
                      </a:extLst>
                    </a:gridCol>
                    <a:gridCol w="844172">
                      <a:extLst>
                        <a:ext uri="{9D8B030D-6E8A-4147-A177-3AD203B41FA5}">
                          <a16:colId xmlns:a16="http://schemas.microsoft.com/office/drawing/2014/main" val="837088649"/>
                        </a:ext>
                      </a:extLst>
                    </a:gridCol>
                  </a:tblGrid>
                  <a:tr h="240217">
                    <a:tc gridSpan="2">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𝑶</m:t>
                                    </m:r>
                                  </m:e>
                                  <m:sub>
                                    <m:r>
                                      <a:rPr lang="en-US" altLang="zh-CN" b="1" i="1" smtClean="0">
                                        <a:latin typeface="Cambria Math" panose="02040503050406030204" pitchFamily="18" charset="0"/>
                                      </a:rPr>
                                      <m:t>𝟐</m:t>
                                    </m:r>
                                  </m:sub>
                                </m:sSub>
                              </m:oMath>
                            </m:oMathPara>
                          </a14:m>
                          <a:endParaRPr lang="zh-CN" altLang="en-US" i="1"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201850">
                    <a:tc>
                      <a:txBody>
                        <a:bodyPr/>
                        <a:lstStyle/>
                        <a:p>
                          <a:pPr algn="ctr"/>
                          <a:r>
                            <a:rPr lang="en-US" altLang="zh-CN" sz="1600" dirty="0"/>
                            <a:t>predicate</a:t>
                          </a:r>
                          <a:endParaRPr lang="zh-CN" altLang="en-US" sz="1600" dirty="0"/>
                        </a:p>
                      </a:txBody>
                      <a:tcPr marT="0" marB="0"/>
                    </a:tc>
                    <a:tc>
                      <a:txBody>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𝑎𝑐𝑡𝑖𝑜𝑛</m:t>
                                </m:r>
                              </m:oMath>
                            </m:oMathPara>
                          </a14:m>
                          <a:endParaRPr lang="zh-CN" altLang="en-US" sz="1600" dirty="0"/>
                        </a:p>
                      </a:txBody>
                      <a:tcPr marT="0" marB="0"/>
                    </a:tc>
                    <a:extLst>
                      <a:ext uri="{0D108BD9-81ED-4DB2-BD59-A6C34878D82A}">
                        <a16:rowId xmlns:a16="http://schemas.microsoft.com/office/drawing/2014/main" val="1891624228"/>
                      </a:ext>
                    </a:extLst>
                  </a:tr>
                  <a:tr h="208867">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oMath>
                            </m:oMathPara>
                          </a14:m>
                          <a:endParaRPr lang="zh-CN" altLang="en-US" sz="1600" dirty="0"/>
                        </a:p>
                      </a:txBody>
                      <a:tcPr marT="0" marB="0"/>
                    </a:tc>
                    <a:tc>
                      <a:txBody>
                        <a:bodyPr/>
                        <a:lstStyle/>
                        <a:p>
                          <a:pPr algn="ctr"/>
                          <a:r>
                            <a:rPr lang="en-US" altLang="zh-CN" sz="1600" dirty="0">
                              <a:solidFill>
                                <a:schemeClr val="accent6"/>
                              </a:solidFill>
                            </a:rPr>
                            <a:t>a5</a:t>
                          </a:r>
                          <a:endParaRPr lang="zh-CN" altLang="en-US" sz="1600" dirty="0">
                            <a:solidFill>
                              <a:schemeClr val="accent6"/>
                            </a:solidFill>
                          </a:endParaRPr>
                        </a:p>
                      </a:txBody>
                      <a:tcPr marT="0" marB="0"/>
                    </a:tc>
                    <a:extLst>
                      <a:ext uri="{0D108BD9-81ED-4DB2-BD59-A6C34878D82A}">
                        <a16:rowId xmlns:a16="http://schemas.microsoft.com/office/drawing/2014/main" val="1055214452"/>
                      </a:ext>
                    </a:extLst>
                  </a:tr>
                  <a:tr h="208867">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r>
                                  <a:rPr lang="en-US" altLang="zh-CN" sz="1600" b="0" i="1" smtClean="0">
                                    <a:latin typeface="Cambria Math" panose="02040503050406030204" pitchFamily="18" charset="0"/>
                                  </a:rPr>
                                  <m:t>)</m:t>
                                </m:r>
                              </m:oMath>
                            </m:oMathPara>
                          </a14:m>
                          <a:endParaRPr lang="zh-CN" altLang="en-US" sz="1600" dirty="0"/>
                        </a:p>
                      </a:txBody>
                      <a:tcPr marT="0" marB="0"/>
                    </a:tc>
                    <a:tc>
                      <a:txBody>
                        <a:bodyPr/>
                        <a:lstStyle/>
                        <a:p>
                          <a:pPr algn="ctr"/>
                          <a:r>
                            <a:rPr lang="en-US" altLang="zh-CN" sz="1600" dirty="0">
                              <a:solidFill>
                                <a:schemeClr val="accent1"/>
                              </a:solidFill>
                            </a:rPr>
                            <a:t>a6</a:t>
                          </a:r>
                          <a:endParaRPr lang="zh-CN" altLang="en-US" sz="1600" dirty="0">
                            <a:solidFill>
                              <a:schemeClr val="accent6"/>
                            </a:solidFill>
                          </a:endParaRPr>
                        </a:p>
                      </a:txBody>
                      <a:tcPr marT="0" marB="0"/>
                    </a:tc>
                    <a:extLst>
                      <a:ext uri="{0D108BD9-81ED-4DB2-BD59-A6C34878D82A}">
                        <a16:rowId xmlns:a16="http://schemas.microsoft.com/office/drawing/2014/main" val="1031244322"/>
                      </a:ext>
                    </a:extLst>
                  </a:tr>
                </a:tbl>
              </a:graphicData>
            </a:graphic>
          </p:graphicFrame>
        </mc:Choice>
        <mc:Fallback xmlns="">
          <p:graphicFrame>
            <p:nvGraphicFramePr>
              <p:cNvPr id="6" name="表格 5">
                <a:extLst>
                  <a:ext uri="{FF2B5EF4-FFF2-40B4-BE49-F238E27FC236}">
                    <a16:creationId xmlns:a16="http://schemas.microsoft.com/office/drawing/2014/main" id="{98568CC1-E7C7-41EC-A815-C954C5250559}"/>
                  </a:ext>
                </a:extLst>
              </p:cNvPr>
              <p:cNvGraphicFramePr>
                <a:graphicFrameLocks noGrp="1"/>
              </p:cNvGraphicFramePr>
              <p:nvPr>
                <p:extLst>
                  <p:ext uri="{D42A27DB-BD31-4B8C-83A1-F6EECF244321}">
                    <p14:modId xmlns:p14="http://schemas.microsoft.com/office/powerpoint/2010/main" val="1604546679"/>
                  </p:ext>
                </p:extLst>
              </p:nvPr>
            </p:nvGraphicFramePr>
            <p:xfrm>
              <a:off x="996673" y="3000393"/>
              <a:ext cx="3084362" cy="1005840"/>
            </p:xfrm>
            <a:graphic>
              <a:graphicData uri="http://schemas.openxmlformats.org/drawingml/2006/table">
                <a:tbl>
                  <a:tblPr firstRow="1" bandRow="1">
                    <a:tableStyleId>{5C22544A-7EE6-4342-B048-85BDC9FD1C3A}</a:tableStyleId>
                  </a:tblPr>
                  <a:tblGrid>
                    <a:gridCol w="2240190">
                      <a:extLst>
                        <a:ext uri="{9D8B030D-6E8A-4147-A177-3AD203B41FA5}">
                          <a16:colId xmlns:a16="http://schemas.microsoft.com/office/drawing/2014/main" val="2530033943"/>
                        </a:ext>
                      </a:extLst>
                    </a:gridCol>
                    <a:gridCol w="844172">
                      <a:extLst>
                        <a:ext uri="{9D8B030D-6E8A-4147-A177-3AD203B41FA5}">
                          <a16:colId xmlns:a16="http://schemas.microsoft.com/office/drawing/2014/main" val="837088649"/>
                        </a:ext>
                      </a:extLst>
                    </a:gridCol>
                  </a:tblGrid>
                  <a:tr h="274320">
                    <a:tc gridSpan="2">
                      <a:txBody>
                        <a:bodyPr/>
                        <a:lstStyle/>
                        <a:p>
                          <a:endParaRPr lang="zh-CN"/>
                        </a:p>
                      </a:txBody>
                      <a:tcPr marT="0" marB="0">
                        <a:blipFill>
                          <a:blip r:embed="rId4"/>
                          <a:stretch>
                            <a:fillRect l="-197" t="-2222" r="-789" b="-313333"/>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43840">
                    <a:tc>
                      <a:txBody>
                        <a:bodyPr/>
                        <a:lstStyle/>
                        <a:p>
                          <a:pPr algn="ctr"/>
                          <a:r>
                            <a:rPr lang="en-US" altLang="zh-CN" sz="1600" dirty="0"/>
                            <a:t>predicate</a:t>
                          </a:r>
                          <a:endParaRPr lang="zh-CN" altLang="en-US" sz="1600" dirty="0"/>
                        </a:p>
                      </a:txBody>
                      <a:tcPr marT="0" marB="0"/>
                    </a:tc>
                    <a:tc>
                      <a:txBody>
                        <a:bodyPr/>
                        <a:lstStyle/>
                        <a:p>
                          <a:endParaRPr lang="zh-CN"/>
                        </a:p>
                      </a:txBody>
                      <a:tcPr marT="0" marB="0">
                        <a:blipFill>
                          <a:blip r:embed="rId4"/>
                          <a:stretch>
                            <a:fillRect l="-265468" t="-112195" r="-2878" b="-243902"/>
                          </a:stretch>
                        </a:blipFill>
                      </a:tcPr>
                    </a:tc>
                    <a:extLst>
                      <a:ext uri="{0D108BD9-81ED-4DB2-BD59-A6C34878D82A}">
                        <a16:rowId xmlns:a16="http://schemas.microsoft.com/office/drawing/2014/main" val="1891624228"/>
                      </a:ext>
                    </a:extLst>
                  </a:tr>
                  <a:tr h="243840">
                    <a:tc>
                      <a:txBody>
                        <a:bodyPr/>
                        <a:lstStyle/>
                        <a:p>
                          <a:endParaRPr lang="zh-CN"/>
                        </a:p>
                      </a:txBody>
                      <a:tcPr marT="0" marB="0">
                        <a:blipFill>
                          <a:blip r:embed="rId4"/>
                          <a:stretch>
                            <a:fillRect l="-272" t="-217500" r="-38859" b="-150000"/>
                          </a:stretch>
                        </a:blipFill>
                      </a:tcPr>
                    </a:tc>
                    <a:tc>
                      <a:txBody>
                        <a:bodyPr/>
                        <a:lstStyle/>
                        <a:p>
                          <a:pPr algn="ctr"/>
                          <a:r>
                            <a:rPr lang="en-US" altLang="zh-CN" sz="1600" dirty="0">
                              <a:solidFill>
                                <a:schemeClr val="accent6"/>
                              </a:solidFill>
                            </a:rPr>
                            <a:t>a5</a:t>
                          </a:r>
                          <a:endParaRPr lang="zh-CN" altLang="en-US" sz="1600" dirty="0">
                            <a:solidFill>
                              <a:schemeClr val="accent6"/>
                            </a:solidFill>
                          </a:endParaRPr>
                        </a:p>
                      </a:txBody>
                      <a:tcPr marT="0" marB="0"/>
                    </a:tc>
                    <a:extLst>
                      <a:ext uri="{0D108BD9-81ED-4DB2-BD59-A6C34878D82A}">
                        <a16:rowId xmlns:a16="http://schemas.microsoft.com/office/drawing/2014/main" val="1055214452"/>
                      </a:ext>
                    </a:extLst>
                  </a:tr>
                  <a:tr h="243840">
                    <a:tc>
                      <a:txBody>
                        <a:bodyPr/>
                        <a:lstStyle/>
                        <a:p>
                          <a:endParaRPr lang="zh-CN"/>
                        </a:p>
                      </a:txBody>
                      <a:tcPr marT="0" marB="0">
                        <a:blipFill>
                          <a:blip r:embed="rId4"/>
                          <a:stretch>
                            <a:fillRect l="-272" t="-317500" r="-38859" b="-50000"/>
                          </a:stretch>
                        </a:blipFill>
                      </a:tcPr>
                    </a:tc>
                    <a:tc>
                      <a:txBody>
                        <a:bodyPr/>
                        <a:lstStyle/>
                        <a:p>
                          <a:pPr algn="ctr"/>
                          <a:r>
                            <a:rPr lang="en-US" altLang="zh-CN" sz="1600" dirty="0">
                              <a:solidFill>
                                <a:schemeClr val="accent1"/>
                              </a:solidFill>
                            </a:rPr>
                            <a:t>a6</a:t>
                          </a:r>
                          <a:endParaRPr lang="zh-CN" altLang="en-US" sz="1600" dirty="0">
                            <a:solidFill>
                              <a:schemeClr val="accent6"/>
                            </a:solidFill>
                          </a:endParaRPr>
                        </a:p>
                      </a:txBody>
                      <a:tcPr marT="0" marB="0"/>
                    </a:tc>
                    <a:extLst>
                      <a:ext uri="{0D108BD9-81ED-4DB2-BD59-A6C34878D82A}">
                        <a16:rowId xmlns:a16="http://schemas.microsoft.com/office/drawing/2014/main" val="103124432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2A4CF8EB-F93A-4072-B0D3-ADD5B073B258}"/>
                  </a:ext>
                </a:extLst>
              </p:cNvPr>
              <p:cNvGraphicFramePr>
                <a:graphicFrameLocks noGrp="1"/>
              </p:cNvGraphicFramePr>
              <p:nvPr>
                <p:extLst>
                  <p:ext uri="{D42A27DB-BD31-4B8C-83A1-F6EECF244321}">
                    <p14:modId xmlns:p14="http://schemas.microsoft.com/office/powerpoint/2010/main" val="2861517071"/>
                  </p:ext>
                </p:extLst>
              </p:nvPr>
            </p:nvGraphicFramePr>
            <p:xfrm>
              <a:off x="992881" y="4364738"/>
              <a:ext cx="3084362" cy="1005840"/>
            </p:xfrm>
            <a:graphic>
              <a:graphicData uri="http://schemas.openxmlformats.org/drawingml/2006/table">
                <a:tbl>
                  <a:tblPr firstRow="1" bandRow="1">
                    <a:tableStyleId>{5C22544A-7EE6-4342-B048-85BDC9FD1C3A}</a:tableStyleId>
                  </a:tblPr>
                  <a:tblGrid>
                    <a:gridCol w="2240190">
                      <a:extLst>
                        <a:ext uri="{9D8B030D-6E8A-4147-A177-3AD203B41FA5}">
                          <a16:colId xmlns:a16="http://schemas.microsoft.com/office/drawing/2014/main" val="2530033943"/>
                        </a:ext>
                      </a:extLst>
                    </a:gridCol>
                    <a:gridCol w="844172">
                      <a:extLst>
                        <a:ext uri="{9D8B030D-6E8A-4147-A177-3AD203B41FA5}">
                          <a16:colId xmlns:a16="http://schemas.microsoft.com/office/drawing/2014/main" val="837088649"/>
                        </a:ext>
                      </a:extLst>
                    </a:gridCol>
                  </a:tblGrid>
                  <a:tr h="201707">
                    <a:tc gridSpan="2">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𝑶</m:t>
                                    </m:r>
                                  </m:e>
                                  <m:sub>
                                    <m:r>
                                      <a:rPr lang="en-US" altLang="zh-CN" b="1" i="1" smtClean="0">
                                        <a:latin typeface="Cambria Math" panose="02040503050406030204" pitchFamily="18" charset="0"/>
                                      </a:rPr>
                                      <m:t>𝑵</m:t>
                                    </m:r>
                                  </m:sub>
                                </m:sSub>
                              </m:oMath>
                            </m:oMathPara>
                          </a14:m>
                          <a:endParaRPr lang="zh-CN" altLang="en-US" i="1"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169491">
                    <a:tc>
                      <a:txBody>
                        <a:bodyPr/>
                        <a:lstStyle/>
                        <a:p>
                          <a:pPr algn="ctr"/>
                          <a:r>
                            <a:rPr lang="en-US" altLang="zh-CN" sz="1600" dirty="0"/>
                            <a:t>predicate</a:t>
                          </a:r>
                          <a:endParaRPr lang="zh-CN" altLang="en-US" sz="1600" dirty="0"/>
                        </a:p>
                      </a:txBody>
                      <a:tcPr marT="0" marB="0"/>
                    </a:tc>
                    <a:tc>
                      <a:txBody>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𝑎𝑐𝑡𝑖𝑜𝑛</m:t>
                                </m:r>
                              </m:oMath>
                            </m:oMathPara>
                          </a14:m>
                          <a:endParaRPr lang="zh-CN" altLang="en-US" sz="1600" dirty="0"/>
                        </a:p>
                      </a:txBody>
                      <a:tcPr marT="0" marB="0"/>
                    </a:tc>
                    <a:extLst>
                      <a:ext uri="{0D108BD9-81ED-4DB2-BD59-A6C34878D82A}">
                        <a16:rowId xmlns:a16="http://schemas.microsoft.com/office/drawing/2014/main" val="1891624228"/>
                      </a:ext>
                    </a:extLst>
                  </a:tr>
                  <a:tr h="175384">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oMath>
                            </m:oMathPara>
                          </a14:m>
                          <a:endParaRPr lang="zh-CN" altLang="en-US" sz="1600" dirty="0"/>
                        </a:p>
                      </a:txBody>
                      <a:tcPr marT="0" marB="0"/>
                    </a:tc>
                    <a:tc>
                      <a:txBody>
                        <a:bodyPr/>
                        <a:lstStyle/>
                        <a:p>
                          <a:pPr algn="ctr"/>
                          <a:r>
                            <a:rPr lang="en-US" altLang="zh-CN" sz="1600" dirty="0">
                              <a:solidFill>
                                <a:schemeClr val="accent6"/>
                              </a:solidFill>
                            </a:rPr>
                            <a:t>a7</a:t>
                          </a:r>
                          <a:endParaRPr lang="zh-CN" altLang="en-US" sz="1600" dirty="0">
                            <a:solidFill>
                              <a:schemeClr val="accent6"/>
                            </a:solidFill>
                          </a:endParaRPr>
                        </a:p>
                      </a:txBody>
                      <a:tcPr marT="0" marB="0"/>
                    </a:tc>
                    <a:extLst>
                      <a:ext uri="{0D108BD9-81ED-4DB2-BD59-A6C34878D82A}">
                        <a16:rowId xmlns:a16="http://schemas.microsoft.com/office/drawing/2014/main" val="1055214452"/>
                      </a:ext>
                    </a:extLst>
                  </a:tr>
                  <a:tr h="175384">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r>
                                  <a:rPr lang="en-US" altLang="zh-CN" sz="1600" b="0" i="1" smtClean="0">
                                    <a:latin typeface="Cambria Math" panose="02040503050406030204" pitchFamily="18" charset="0"/>
                                  </a:rPr>
                                  <m:t>)</m:t>
                                </m:r>
                              </m:oMath>
                            </m:oMathPara>
                          </a14:m>
                          <a:endParaRPr lang="zh-CN" altLang="en-US" sz="1600" dirty="0"/>
                        </a:p>
                      </a:txBody>
                      <a:tcPr marT="0" marB="0"/>
                    </a:tc>
                    <a:tc>
                      <a:txBody>
                        <a:bodyPr/>
                        <a:lstStyle/>
                        <a:p>
                          <a:pPr algn="ctr"/>
                          <a:r>
                            <a:rPr lang="en-US" altLang="zh-CN" sz="1600" dirty="0">
                              <a:solidFill>
                                <a:schemeClr val="accent1"/>
                              </a:solidFill>
                            </a:rPr>
                            <a:t>a8</a:t>
                          </a:r>
                          <a:endParaRPr lang="zh-CN" altLang="en-US" sz="1600" dirty="0">
                            <a:solidFill>
                              <a:schemeClr val="accent6"/>
                            </a:solidFill>
                          </a:endParaRPr>
                        </a:p>
                      </a:txBody>
                      <a:tcPr marT="0" marB="0"/>
                    </a:tc>
                    <a:extLst>
                      <a:ext uri="{0D108BD9-81ED-4DB2-BD59-A6C34878D82A}">
                        <a16:rowId xmlns:a16="http://schemas.microsoft.com/office/drawing/2014/main" val="1031244322"/>
                      </a:ext>
                    </a:extLst>
                  </a:tr>
                </a:tbl>
              </a:graphicData>
            </a:graphic>
          </p:graphicFrame>
        </mc:Choice>
        <mc:Fallback xmlns="">
          <p:graphicFrame>
            <p:nvGraphicFramePr>
              <p:cNvPr id="7" name="表格 6">
                <a:extLst>
                  <a:ext uri="{FF2B5EF4-FFF2-40B4-BE49-F238E27FC236}">
                    <a16:creationId xmlns:a16="http://schemas.microsoft.com/office/drawing/2014/main" id="{2A4CF8EB-F93A-4072-B0D3-ADD5B073B258}"/>
                  </a:ext>
                </a:extLst>
              </p:cNvPr>
              <p:cNvGraphicFramePr>
                <a:graphicFrameLocks noGrp="1"/>
              </p:cNvGraphicFramePr>
              <p:nvPr>
                <p:extLst>
                  <p:ext uri="{D42A27DB-BD31-4B8C-83A1-F6EECF244321}">
                    <p14:modId xmlns:p14="http://schemas.microsoft.com/office/powerpoint/2010/main" val="2861517071"/>
                  </p:ext>
                </p:extLst>
              </p:nvPr>
            </p:nvGraphicFramePr>
            <p:xfrm>
              <a:off x="992881" y="4364738"/>
              <a:ext cx="3084362" cy="1005840"/>
            </p:xfrm>
            <a:graphic>
              <a:graphicData uri="http://schemas.openxmlformats.org/drawingml/2006/table">
                <a:tbl>
                  <a:tblPr firstRow="1" bandRow="1">
                    <a:tableStyleId>{5C22544A-7EE6-4342-B048-85BDC9FD1C3A}</a:tableStyleId>
                  </a:tblPr>
                  <a:tblGrid>
                    <a:gridCol w="2240190">
                      <a:extLst>
                        <a:ext uri="{9D8B030D-6E8A-4147-A177-3AD203B41FA5}">
                          <a16:colId xmlns:a16="http://schemas.microsoft.com/office/drawing/2014/main" val="2530033943"/>
                        </a:ext>
                      </a:extLst>
                    </a:gridCol>
                    <a:gridCol w="844172">
                      <a:extLst>
                        <a:ext uri="{9D8B030D-6E8A-4147-A177-3AD203B41FA5}">
                          <a16:colId xmlns:a16="http://schemas.microsoft.com/office/drawing/2014/main" val="837088649"/>
                        </a:ext>
                      </a:extLst>
                    </a:gridCol>
                  </a:tblGrid>
                  <a:tr h="274320">
                    <a:tc gridSpan="2">
                      <a:txBody>
                        <a:bodyPr/>
                        <a:lstStyle/>
                        <a:p>
                          <a:endParaRPr lang="zh-CN"/>
                        </a:p>
                      </a:txBody>
                      <a:tcPr marT="0" marB="0">
                        <a:blipFill>
                          <a:blip r:embed="rId5"/>
                          <a:stretch>
                            <a:fillRect l="-197" t="-4444" r="-986" b="-311111"/>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43840">
                    <a:tc>
                      <a:txBody>
                        <a:bodyPr/>
                        <a:lstStyle/>
                        <a:p>
                          <a:pPr algn="ctr"/>
                          <a:r>
                            <a:rPr lang="en-US" altLang="zh-CN" sz="1600" dirty="0"/>
                            <a:t>predicate</a:t>
                          </a:r>
                          <a:endParaRPr lang="zh-CN" altLang="en-US" sz="1600" dirty="0"/>
                        </a:p>
                      </a:txBody>
                      <a:tcPr marT="0" marB="0"/>
                    </a:tc>
                    <a:tc>
                      <a:txBody>
                        <a:bodyPr/>
                        <a:lstStyle/>
                        <a:p>
                          <a:endParaRPr lang="zh-CN"/>
                        </a:p>
                      </a:txBody>
                      <a:tcPr marT="0" marB="0">
                        <a:blipFill>
                          <a:blip r:embed="rId5"/>
                          <a:stretch>
                            <a:fillRect l="-265468" t="-114634" r="-3597" b="-241463"/>
                          </a:stretch>
                        </a:blipFill>
                      </a:tcPr>
                    </a:tc>
                    <a:extLst>
                      <a:ext uri="{0D108BD9-81ED-4DB2-BD59-A6C34878D82A}">
                        <a16:rowId xmlns:a16="http://schemas.microsoft.com/office/drawing/2014/main" val="1891624228"/>
                      </a:ext>
                    </a:extLst>
                  </a:tr>
                  <a:tr h="243840">
                    <a:tc>
                      <a:txBody>
                        <a:bodyPr/>
                        <a:lstStyle/>
                        <a:p>
                          <a:endParaRPr lang="zh-CN"/>
                        </a:p>
                      </a:txBody>
                      <a:tcPr marT="0" marB="0">
                        <a:blipFill>
                          <a:blip r:embed="rId5"/>
                          <a:stretch>
                            <a:fillRect l="-272" t="-220000" r="-39130" b="-147500"/>
                          </a:stretch>
                        </a:blipFill>
                      </a:tcPr>
                    </a:tc>
                    <a:tc>
                      <a:txBody>
                        <a:bodyPr/>
                        <a:lstStyle/>
                        <a:p>
                          <a:pPr algn="ctr"/>
                          <a:r>
                            <a:rPr lang="en-US" altLang="zh-CN" sz="1600" dirty="0">
                              <a:solidFill>
                                <a:schemeClr val="accent6"/>
                              </a:solidFill>
                            </a:rPr>
                            <a:t>a7</a:t>
                          </a:r>
                          <a:endParaRPr lang="zh-CN" altLang="en-US" sz="1600" dirty="0">
                            <a:solidFill>
                              <a:schemeClr val="accent6"/>
                            </a:solidFill>
                          </a:endParaRPr>
                        </a:p>
                      </a:txBody>
                      <a:tcPr marT="0" marB="0"/>
                    </a:tc>
                    <a:extLst>
                      <a:ext uri="{0D108BD9-81ED-4DB2-BD59-A6C34878D82A}">
                        <a16:rowId xmlns:a16="http://schemas.microsoft.com/office/drawing/2014/main" val="1055214452"/>
                      </a:ext>
                    </a:extLst>
                  </a:tr>
                  <a:tr h="243840">
                    <a:tc>
                      <a:txBody>
                        <a:bodyPr/>
                        <a:lstStyle/>
                        <a:p>
                          <a:endParaRPr lang="zh-CN"/>
                        </a:p>
                      </a:txBody>
                      <a:tcPr marT="0" marB="0">
                        <a:blipFill>
                          <a:blip r:embed="rId5"/>
                          <a:stretch>
                            <a:fillRect l="-272" t="-320000" r="-39130" b="-47500"/>
                          </a:stretch>
                        </a:blipFill>
                      </a:tcPr>
                    </a:tc>
                    <a:tc>
                      <a:txBody>
                        <a:bodyPr/>
                        <a:lstStyle/>
                        <a:p>
                          <a:pPr algn="ctr"/>
                          <a:r>
                            <a:rPr lang="en-US" altLang="zh-CN" sz="1600" dirty="0">
                              <a:solidFill>
                                <a:schemeClr val="accent1"/>
                              </a:solidFill>
                            </a:rPr>
                            <a:t>a8</a:t>
                          </a:r>
                          <a:endParaRPr lang="zh-CN" altLang="en-US" sz="1600" dirty="0">
                            <a:solidFill>
                              <a:schemeClr val="accent6"/>
                            </a:solidFill>
                          </a:endParaRPr>
                        </a:p>
                      </a:txBody>
                      <a:tcPr marT="0" marB="0"/>
                    </a:tc>
                    <a:extLst>
                      <a:ext uri="{0D108BD9-81ED-4DB2-BD59-A6C34878D82A}">
                        <a16:rowId xmlns:a16="http://schemas.microsoft.com/office/drawing/2014/main" val="103124432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383FD290-2B2B-45B3-90F3-C8E1D3CF7EFA}"/>
                  </a:ext>
                </a:extLst>
              </p:cNvPr>
              <p:cNvGraphicFramePr>
                <a:graphicFrameLocks noGrp="1"/>
              </p:cNvGraphicFramePr>
              <p:nvPr>
                <p:extLst>
                  <p:ext uri="{D42A27DB-BD31-4B8C-83A1-F6EECF244321}">
                    <p14:modId xmlns:p14="http://schemas.microsoft.com/office/powerpoint/2010/main" val="1798359201"/>
                  </p:ext>
                </p:extLst>
              </p:nvPr>
            </p:nvGraphicFramePr>
            <p:xfrm>
              <a:off x="5591875" y="2624926"/>
              <a:ext cx="3940120" cy="1050734"/>
            </p:xfrm>
            <a:graphic>
              <a:graphicData uri="http://schemas.openxmlformats.org/drawingml/2006/table">
                <a:tbl>
                  <a:tblPr firstRow="1" bandRow="1">
                    <a:tableStyleId>{5C22544A-7EE6-4342-B048-85BDC9FD1C3A}</a:tableStyleId>
                  </a:tblPr>
                  <a:tblGrid>
                    <a:gridCol w="2629480">
                      <a:extLst>
                        <a:ext uri="{9D8B030D-6E8A-4147-A177-3AD203B41FA5}">
                          <a16:colId xmlns:a16="http://schemas.microsoft.com/office/drawing/2014/main" val="2530033943"/>
                        </a:ext>
                      </a:extLst>
                    </a:gridCol>
                    <a:gridCol w="1310640">
                      <a:extLst>
                        <a:ext uri="{9D8B030D-6E8A-4147-A177-3AD203B41FA5}">
                          <a16:colId xmlns:a16="http://schemas.microsoft.com/office/drawing/2014/main" val="837088649"/>
                        </a:ext>
                      </a:extLst>
                    </a:gridCol>
                  </a:tblGrid>
                  <a:tr h="0">
                    <a:tc gridSpan="2">
                      <a:txBody>
                        <a:bodyPr/>
                        <a:lstStyle/>
                        <a:p>
                          <a:pPr algn="ct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𝚫</m:t>
                                </m:r>
                                <m:r>
                                  <a:rPr lang="en-US" altLang="zh-CN" b="1" i="0" smtClean="0">
                                    <a:latin typeface="Cambria Math" panose="02040503050406030204" pitchFamily="18" charset="0"/>
                                  </a:rPr>
                                  <m:t>𝐌</m:t>
                                </m:r>
                              </m:oMath>
                            </m:oMathPara>
                          </a14:m>
                          <a:endParaRPr lang="zh-CN" altLang="en-US" i="1"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207015">
                    <a:tc>
                      <a:txBody>
                        <a:bodyPr/>
                        <a:lstStyle/>
                        <a:p>
                          <a:pPr algn="ctr"/>
                          <a:r>
                            <a:rPr lang="en-US" altLang="zh-CN" sz="1600" dirty="0"/>
                            <a:t>predicate</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252317">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oMath>
                            </m:oMathPara>
                          </a14:m>
                          <a:endParaRPr lang="zh-CN" altLang="en-US" sz="1600" dirty="0"/>
                        </a:p>
                      </a:txBody>
                      <a:tcPr marT="0" marB="0"/>
                    </a:tc>
                    <a:tc>
                      <a:txBody>
                        <a:bodyPr/>
                        <a:lstStyle/>
                        <a:p>
                          <a:pPr algn="ctr"/>
                          <a:r>
                            <a:rPr lang="en-US" altLang="zh-CN" sz="1600" dirty="0">
                              <a:solidFill>
                                <a:schemeClr val="accent6"/>
                              </a:solidFill>
                            </a:rPr>
                            <a:t>{a3, a5, a7}</a:t>
                          </a:r>
                          <a:endParaRPr lang="zh-CN" altLang="en-US" sz="1600" dirty="0">
                            <a:solidFill>
                              <a:schemeClr val="accent6"/>
                            </a:solidFill>
                          </a:endParaRPr>
                        </a:p>
                      </a:txBody>
                      <a:tcPr marT="0" marB="0"/>
                    </a:tc>
                    <a:extLst>
                      <a:ext uri="{0D108BD9-81ED-4DB2-BD59-A6C34878D82A}">
                        <a16:rowId xmlns:a16="http://schemas.microsoft.com/office/drawing/2014/main" val="1055214452"/>
                      </a:ext>
                    </a:extLst>
                  </a:tr>
                  <a:tr h="252317">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r>
                                  <a:rPr lang="en-US" altLang="zh-CN" sz="1600" b="0" i="1" smtClean="0">
                                    <a:latin typeface="Cambria Math" panose="02040503050406030204" pitchFamily="18" charset="0"/>
                                  </a:rPr>
                                  <m:t>)</m:t>
                                </m:r>
                              </m:oMath>
                            </m:oMathPara>
                          </a14:m>
                          <a:endParaRPr lang="zh-CN" altLang="en-US" sz="1600" dirty="0"/>
                        </a:p>
                      </a:txBody>
                      <a:tcPr marT="0" marB="0"/>
                    </a:tc>
                    <a:tc>
                      <a:txBody>
                        <a:bodyPr/>
                        <a:lstStyle/>
                        <a:p>
                          <a:pPr algn="ctr"/>
                          <a:r>
                            <a:rPr lang="en-US" altLang="zh-CN" sz="1600" dirty="0">
                              <a:solidFill>
                                <a:schemeClr val="accent1"/>
                              </a:solidFill>
                            </a:rPr>
                            <a:t>{a4, a6, a8}</a:t>
                          </a:r>
                          <a:endParaRPr lang="zh-CN" altLang="en-US" sz="1600" dirty="0">
                            <a:solidFill>
                              <a:schemeClr val="accent6"/>
                            </a:solidFill>
                          </a:endParaRPr>
                        </a:p>
                      </a:txBody>
                      <a:tcPr marT="0" marB="0"/>
                    </a:tc>
                    <a:extLst>
                      <a:ext uri="{0D108BD9-81ED-4DB2-BD59-A6C34878D82A}">
                        <a16:rowId xmlns:a16="http://schemas.microsoft.com/office/drawing/2014/main" val="1031244322"/>
                      </a:ext>
                    </a:extLst>
                  </a:tr>
                </a:tbl>
              </a:graphicData>
            </a:graphic>
          </p:graphicFrame>
        </mc:Choice>
        <mc:Fallback xmlns="">
          <p:graphicFrame>
            <p:nvGraphicFramePr>
              <p:cNvPr id="8" name="表格 7">
                <a:extLst>
                  <a:ext uri="{FF2B5EF4-FFF2-40B4-BE49-F238E27FC236}">
                    <a16:creationId xmlns:a16="http://schemas.microsoft.com/office/drawing/2014/main" id="{383FD290-2B2B-45B3-90F3-C8E1D3CF7EFA}"/>
                  </a:ext>
                </a:extLst>
              </p:cNvPr>
              <p:cNvGraphicFramePr>
                <a:graphicFrameLocks noGrp="1"/>
              </p:cNvGraphicFramePr>
              <p:nvPr>
                <p:extLst>
                  <p:ext uri="{D42A27DB-BD31-4B8C-83A1-F6EECF244321}">
                    <p14:modId xmlns:p14="http://schemas.microsoft.com/office/powerpoint/2010/main" val="1798359201"/>
                  </p:ext>
                </p:extLst>
              </p:nvPr>
            </p:nvGraphicFramePr>
            <p:xfrm>
              <a:off x="5591875" y="2624926"/>
              <a:ext cx="3940120" cy="1050734"/>
            </p:xfrm>
            <a:graphic>
              <a:graphicData uri="http://schemas.openxmlformats.org/drawingml/2006/table">
                <a:tbl>
                  <a:tblPr firstRow="1" bandRow="1">
                    <a:tableStyleId>{5C22544A-7EE6-4342-B048-85BDC9FD1C3A}</a:tableStyleId>
                  </a:tblPr>
                  <a:tblGrid>
                    <a:gridCol w="2629480">
                      <a:extLst>
                        <a:ext uri="{9D8B030D-6E8A-4147-A177-3AD203B41FA5}">
                          <a16:colId xmlns:a16="http://schemas.microsoft.com/office/drawing/2014/main" val="2530033943"/>
                        </a:ext>
                      </a:extLst>
                    </a:gridCol>
                    <a:gridCol w="1310640">
                      <a:extLst>
                        <a:ext uri="{9D8B030D-6E8A-4147-A177-3AD203B41FA5}">
                          <a16:colId xmlns:a16="http://schemas.microsoft.com/office/drawing/2014/main" val="837088649"/>
                        </a:ext>
                      </a:extLst>
                    </a:gridCol>
                  </a:tblGrid>
                  <a:tr h="274320">
                    <a:tc gridSpan="2">
                      <a:txBody>
                        <a:bodyPr/>
                        <a:lstStyle/>
                        <a:p>
                          <a:endParaRPr lang="zh-CN"/>
                        </a:p>
                      </a:txBody>
                      <a:tcPr marT="0" marB="0">
                        <a:blipFill>
                          <a:blip r:embed="rId6"/>
                          <a:stretch>
                            <a:fillRect l="-155" t="-2222" r="-618" b="-326667"/>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predicate</a:t>
                          </a:r>
                          <a:endParaRPr lang="zh-CN" altLang="en-US" sz="1600" dirty="0"/>
                        </a:p>
                      </a:txBody>
                      <a:tcPr marT="0" marB="0"/>
                    </a:tc>
                    <a:tc>
                      <a:txBody>
                        <a:bodyPr/>
                        <a:lstStyle/>
                        <a:p>
                          <a:endParaRPr lang="zh-CN"/>
                        </a:p>
                      </a:txBody>
                      <a:tcPr marT="0" marB="0">
                        <a:blipFill>
                          <a:blip r:embed="rId6"/>
                          <a:stretch>
                            <a:fillRect l="-201395" t="-102222" r="-1860" b="-226667"/>
                          </a:stretch>
                        </a:blipFill>
                      </a:tcPr>
                    </a:tc>
                    <a:extLst>
                      <a:ext uri="{0D108BD9-81ED-4DB2-BD59-A6C34878D82A}">
                        <a16:rowId xmlns:a16="http://schemas.microsoft.com/office/drawing/2014/main" val="1891624228"/>
                      </a:ext>
                    </a:extLst>
                  </a:tr>
                  <a:tr h="252317">
                    <a:tc>
                      <a:txBody>
                        <a:bodyPr/>
                        <a:lstStyle/>
                        <a:p>
                          <a:endParaRPr lang="zh-CN"/>
                        </a:p>
                      </a:txBody>
                      <a:tcPr marT="0" marB="0">
                        <a:blipFill>
                          <a:blip r:embed="rId6"/>
                          <a:stretch>
                            <a:fillRect l="-231" t="-221951" r="-50694" b="-148780"/>
                          </a:stretch>
                        </a:blipFill>
                      </a:tcPr>
                    </a:tc>
                    <a:tc>
                      <a:txBody>
                        <a:bodyPr/>
                        <a:lstStyle/>
                        <a:p>
                          <a:pPr algn="ctr"/>
                          <a:r>
                            <a:rPr lang="en-US" altLang="zh-CN" sz="1600" dirty="0">
                              <a:solidFill>
                                <a:schemeClr val="accent6"/>
                              </a:solidFill>
                            </a:rPr>
                            <a:t>{a3, a5, a7}</a:t>
                          </a:r>
                          <a:endParaRPr lang="zh-CN" altLang="en-US" sz="1600" dirty="0">
                            <a:solidFill>
                              <a:schemeClr val="accent6"/>
                            </a:solidFill>
                          </a:endParaRPr>
                        </a:p>
                      </a:txBody>
                      <a:tcPr marT="0" marB="0"/>
                    </a:tc>
                    <a:extLst>
                      <a:ext uri="{0D108BD9-81ED-4DB2-BD59-A6C34878D82A}">
                        <a16:rowId xmlns:a16="http://schemas.microsoft.com/office/drawing/2014/main" val="1055214452"/>
                      </a:ext>
                    </a:extLst>
                  </a:tr>
                  <a:tr h="252317">
                    <a:tc>
                      <a:txBody>
                        <a:bodyPr/>
                        <a:lstStyle/>
                        <a:p>
                          <a:endParaRPr lang="zh-CN"/>
                        </a:p>
                      </a:txBody>
                      <a:tcPr marT="0" marB="0">
                        <a:blipFill>
                          <a:blip r:embed="rId6"/>
                          <a:stretch>
                            <a:fillRect l="-231" t="-314286" r="-50694" b="-45238"/>
                          </a:stretch>
                        </a:blipFill>
                      </a:tcPr>
                    </a:tc>
                    <a:tc>
                      <a:txBody>
                        <a:bodyPr/>
                        <a:lstStyle/>
                        <a:p>
                          <a:pPr algn="ctr"/>
                          <a:r>
                            <a:rPr lang="en-US" altLang="zh-CN" sz="1600" dirty="0">
                              <a:solidFill>
                                <a:schemeClr val="accent1"/>
                              </a:solidFill>
                            </a:rPr>
                            <a:t>{a4, a6, a8}</a:t>
                          </a:r>
                          <a:endParaRPr lang="zh-CN" altLang="en-US" sz="1600" dirty="0">
                            <a:solidFill>
                              <a:schemeClr val="accent6"/>
                            </a:solidFill>
                          </a:endParaRPr>
                        </a:p>
                      </a:txBody>
                      <a:tcPr marT="0" marB="0"/>
                    </a:tc>
                    <a:extLst>
                      <a:ext uri="{0D108BD9-81ED-4DB2-BD59-A6C34878D82A}">
                        <a16:rowId xmlns:a16="http://schemas.microsoft.com/office/drawing/2014/main" val="1031244322"/>
                      </a:ext>
                    </a:extLst>
                  </a:tr>
                </a:tbl>
              </a:graphicData>
            </a:graphic>
          </p:graphicFrame>
        </mc:Fallback>
      </mc:AlternateContent>
      <p:sp>
        <p:nvSpPr>
          <p:cNvPr id="22" name="文本框 21">
            <a:extLst>
              <a:ext uri="{FF2B5EF4-FFF2-40B4-BE49-F238E27FC236}">
                <a16:creationId xmlns:a16="http://schemas.microsoft.com/office/drawing/2014/main" id="{2FC1D7C8-D646-4723-8455-3E7F35C4C676}"/>
              </a:ext>
            </a:extLst>
          </p:cNvPr>
          <p:cNvSpPr txBox="1"/>
          <p:nvPr/>
        </p:nvSpPr>
        <p:spPr>
          <a:xfrm>
            <a:off x="4838435" y="2239926"/>
            <a:ext cx="3340810" cy="369332"/>
          </a:xfrm>
          <a:prstGeom prst="rect">
            <a:avLst/>
          </a:prstGeom>
          <a:noFill/>
        </p:spPr>
        <p:txBody>
          <a:bodyPr wrap="square" rtlCol="0">
            <a:spAutoFit/>
          </a:bodyPr>
          <a:lstStyle/>
          <a:p>
            <a:r>
              <a:rPr lang="en-US" altLang="zh-CN" dirty="0">
                <a:solidFill>
                  <a:srgbClr val="7030A0"/>
                </a:solidFill>
              </a:rPr>
              <a:t>4. Aggregate by predicate</a:t>
            </a:r>
            <a:endParaRPr lang="zh-CN" altLang="en-US" dirty="0">
              <a:solidFill>
                <a:srgbClr val="7030A0"/>
              </a:solidFill>
            </a:endParaRPr>
          </a:p>
        </p:txBody>
      </p:sp>
      <p:sp>
        <p:nvSpPr>
          <p:cNvPr id="24" name="箭头: 右 23">
            <a:extLst>
              <a:ext uri="{FF2B5EF4-FFF2-40B4-BE49-F238E27FC236}">
                <a16:creationId xmlns:a16="http://schemas.microsoft.com/office/drawing/2014/main" id="{9DA9440C-F15E-40FE-A8FB-2B51A413DBC1}"/>
              </a:ext>
            </a:extLst>
          </p:cNvPr>
          <p:cNvSpPr/>
          <p:nvPr/>
        </p:nvSpPr>
        <p:spPr>
          <a:xfrm>
            <a:off x="4663440" y="2616213"/>
            <a:ext cx="865863" cy="26286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大括号 24">
            <a:extLst>
              <a:ext uri="{FF2B5EF4-FFF2-40B4-BE49-F238E27FC236}">
                <a16:creationId xmlns:a16="http://schemas.microsoft.com/office/drawing/2014/main" id="{39E055C9-7CA0-4A69-9D97-94D19F3504CC}"/>
              </a:ext>
            </a:extLst>
          </p:cNvPr>
          <p:cNvSpPr/>
          <p:nvPr/>
        </p:nvSpPr>
        <p:spPr>
          <a:xfrm rot="16200000">
            <a:off x="8378064" y="4311405"/>
            <a:ext cx="167339" cy="3364224"/>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0AB7A44-E18C-4FE7-B118-6769ADB2CCB7}"/>
              </a:ext>
            </a:extLst>
          </p:cNvPr>
          <p:cNvSpPr/>
          <p:nvPr/>
        </p:nvSpPr>
        <p:spPr>
          <a:xfrm>
            <a:off x="7318342" y="6089787"/>
            <a:ext cx="579600" cy="248400"/>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EC3</a:t>
            </a:r>
            <a:endParaRPr lang="zh-CN" altLang="en-US" dirty="0"/>
          </a:p>
        </p:txBody>
      </p:sp>
      <p:sp>
        <p:nvSpPr>
          <p:cNvPr id="27" name="矩形 26">
            <a:extLst>
              <a:ext uri="{FF2B5EF4-FFF2-40B4-BE49-F238E27FC236}">
                <a16:creationId xmlns:a16="http://schemas.microsoft.com/office/drawing/2014/main" id="{5C999B0E-6875-4B2D-96F3-A6EFE178541F}"/>
              </a:ext>
            </a:extLst>
          </p:cNvPr>
          <p:cNvSpPr/>
          <p:nvPr/>
        </p:nvSpPr>
        <p:spPr>
          <a:xfrm>
            <a:off x="10143845" y="6089787"/>
            <a:ext cx="1551882" cy="2484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EC2</a:t>
            </a:r>
            <a:endParaRPr lang="zh-CN" altLang="en-US" dirty="0">
              <a:solidFill>
                <a:schemeClr val="bg1"/>
              </a:solidFill>
            </a:endParaRPr>
          </a:p>
        </p:txBody>
      </p:sp>
      <p:sp>
        <p:nvSpPr>
          <p:cNvPr id="28" name="文本框 27">
            <a:extLst>
              <a:ext uri="{FF2B5EF4-FFF2-40B4-BE49-F238E27FC236}">
                <a16:creationId xmlns:a16="http://schemas.microsoft.com/office/drawing/2014/main" id="{BA8C7897-6E54-4644-B676-93FD50EE4CED}"/>
              </a:ext>
            </a:extLst>
          </p:cNvPr>
          <p:cNvSpPr txBox="1"/>
          <p:nvPr/>
        </p:nvSpPr>
        <p:spPr>
          <a:xfrm>
            <a:off x="7896747" y="5458393"/>
            <a:ext cx="1032655" cy="369332"/>
          </a:xfrm>
          <a:prstGeom prst="rect">
            <a:avLst/>
          </a:prstGeom>
          <a:noFill/>
        </p:spPr>
        <p:txBody>
          <a:bodyPr wrap="none" rtlCol="0">
            <a:spAutoFit/>
          </a:bodyPr>
          <a:lstStyle/>
          <a:p>
            <a:r>
              <a:rPr lang="en-US" altLang="zh-CN" dirty="0"/>
              <a:t>0.0.0.0/1</a:t>
            </a:r>
            <a:endParaRPr lang="zh-CN" altLang="en-US" dirty="0"/>
          </a:p>
        </p:txBody>
      </p:sp>
      <p:sp>
        <p:nvSpPr>
          <p:cNvPr id="29" name="右大括号 28">
            <a:extLst>
              <a:ext uri="{FF2B5EF4-FFF2-40B4-BE49-F238E27FC236}">
                <a16:creationId xmlns:a16="http://schemas.microsoft.com/office/drawing/2014/main" id="{4B514337-2EAA-4223-86E5-85396749373B}"/>
              </a:ext>
            </a:extLst>
          </p:cNvPr>
          <p:cNvSpPr/>
          <p:nvPr/>
        </p:nvSpPr>
        <p:spPr>
          <a:xfrm rot="5400000">
            <a:off x="6961349" y="6192834"/>
            <a:ext cx="175262" cy="538721"/>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ACC63897-2930-4A13-936D-E7A0DF49E540}"/>
              </a:ext>
            </a:extLst>
          </p:cNvPr>
          <p:cNvSpPr/>
          <p:nvPr/>
        </p:nvSpPr>
        <p:spPr>
          <a:xfrm>
            <a:off x="7896747" y="6089234"/>
            <a:ext cx="1117250" cy="2484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EC1</a:t>
            </a:r>
            <a:endParaRPr lang="zh-CN" altLang="en-US" dirty="0"/>
          </a:p>
        </p:txBody>
      </p:sp>
      <p:sp>
        <p:nvSpPr>
          <p:cNvPr id="31" name="矩形 30">
            <a:extLst>
              <a:ext uri="{FF2B5EF4-FFF2-40B4-BE49-F238E27FC236}">
                <a16:creationId xmlns:a16="http://schemas.microsoft.com/office/drawing/2014/main" id="{C031FD7C-BB1A-4B18-A34F-102FADBB383F}"/>
              </a:ext>
            </a:extLst>
          </p:cNvPr>
          <p:cNvSpPr/>
          <p:nvPr/>
        </p:nvSpPr>
        <p:spPr>
          <a:xfrm>
            <a:off x="9019619" y="6089234"/>
            <a:ext cx="1124225" cy="248445"/>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EC3</a:t>
            </a:r>
            <a:endParaRPr lang="zh-CN" altLang="en-US" dirty="0"/>
          </a:p>
        </p:txBody>
      </p:sp>
      <p:sp>
        <p:nvSpPr>
          <p:cNvPr id="32" name="右大括号 31">
            <a:extLst>
              <a:ext uri="{FF2B5EF4-FFF2-40B4-BE49-F238E27FC236}">
                <a16:creationId xmlns:a16="http://schemas.microsoft.com/office/drawing/2014/main" id="{756C158C-6F36-497E-855F-59D487B0EEDA}"/>
              </a:ext>
            </a:extLst>
          </p:cNvPr>
          <p:cNvSpPr/>
          <p:nvPr/>
        </p:nvSpPr>
        <p:spPr>
          <a:xfrm rot="5400000">
            <a:off x="9472909" y="5910577"/>
            <a:ext cx="212145" cy="1104527"/>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a:extLst>
              <a:ext uri="{FF2B5EF4-FFF2-40B4-BE49-F238E27FC236}">
                <a16:creationId xmlns:a16="http://schemas.microsoft.com/office/drawing/2014/main" id="{B3502012-0DF3-4344-A460-38E6A4E82046}"/>
              </a:ext>
            </a:extLst>
          </p:cNvPr>
          <p:cNvSpPr/>
          <p:nvPr/>
        </p:nvSpPr>
        <p:spPr>
          <a:xfrm rot="5400000">
            <a:off x="8382908" y="5910503"/>
            <a:ext cx="167339" cy="1124225"/>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0760F8DF-AA9E-486B-A833-16C70B12AE24}"/>
              </a:ext>
            </a:extLst>
          </p:cNvPr>
          <p:cNvSpPr/>
          <p:nvPr/>
        </p:nvSpPr>
        <p:spPr>
          <a:xfrm>
            <a:off x="6779620" y="6087979"/>
            <a:ext cx="538721" cy="248445"/>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EC4</a:t>
            </a:r>
            <a:endParaRPr lang="zh-CN" altLang="en-US" dirty="0"/>
          </a:p>
        </p:txBody>
      </p:sp>
      <p:sp>
        <p:nvSpPr>
          <p:cNvPr id="35" name="右大括号 34">
            <a:extLst>
              <a:ext uri="{FF2B5EF4-FFF2-40B4-BE49-F238E27FC236}">
                <a16:creationId xmlns:a16="http://schemas.microsoft.com/office/drawing/2014/main" id="{0E876C16-E12D-44E0-956C-9C4DB8209C14}"/>
              </a:ext>
            </a:extLst>
          </p:cNvPr>
          <p:cNvSpPr/>
          <p:nvPr/>
        </p:nvSpPr>
        <p:spPr>
          <a:xfrm rot="5400000">
            <a:off x="7519547" y="6193004"/>
            <a:ext cx="175262" cy="538721"/>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右大括号 35">
            <a:extLst>
              <a:ext uri="{FF2B5EF4-FFF2-40B4-BE49-F238E27FC236}">
                <a16:creationId xmlns:a16="http://schemas.microsoft.com/office/drawing/2014/main" id="{7D8F1184-9094-4973-9A07-CCACA956922F}"/>
              </a:ext>
            </a:extLst>
          </p:cNvPr>
          <p:cNvSpPr/>
          <p:nvPr/>
        </p:nvSpPr>
        <p:spPr>
          <a:xfrm rot="16200000">
            <a:off x="1613090" y="4867502"/>
            <a:ext cx="194412" cy="2250157"/>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F6C10682-006D-4C16-8091-BD3C229D7B60}"/>
              </a:ext>
            </a:extLst>
          </p:cNvPr>
          <p:cNvSpPr/>
          <p:nvPr/>
        </p:nvSpPr>
        <p:spPr>
          <a:xfrm>
            <a:off x="577387" y="6102387"/>
            <a:ext cx="2257988" cy="2484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EC1</a:t>
            </a:r>
            <a:endParaRPr lang="zh-CN" altLang="en-US" dirty="0"/>
          </a:p>
        </p:txBody>
      </p:sp>
      <p:sp>
        <p:nvSpPr>
          <p:cNvPr id="38" name="矩形 37">
            <a:extLst>
              <a:ext uri="{FF2B5EF4-FFF2-40B4-BE49-F238E27FC236}">
                <a16:creationId xmlns:a16="http://schemas.microsoft.com/office/drawing/2014/main" id="{FBE45603-F6D3-4B42-8C85-6D16C64A3AEC}"/>
              </a:ext>
            </a:extLst>
          </p:cNvPr>
          <p:cNvSpPr/>
          <p:nvPr/>
        </p:nvSpPr>
        <p:spPr>
          <a:xfrm>
            <a:off x="2827545" y="6102387"/>
            <a:ext cx="2842706" cy="2484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EC2</a:t>
            </a:r>
            <a:endParaRPr lang="zh-CN" altLang="en-US" dirty="0">
              <a:solidFill>
                <a:schemeClr val="bg1"/>
              </a:solidFill>
            </a:endParaRPr>
          </a:p>
        </p:txBody>
      </p:sp>
      <p:sp>
        <p:nvSpPr>
          <p:cNvPr id="39" name="文本框 38">
            <a:extLst>
              <a:ext uri="{FF2B5EF4-FFF2-40B4-BE49-F238E27FC236}">
                <a16:creationId xmlns:a16="http://schemas.microsoft.com/office/drawing/2014/main" id="{5408944D-9EFB-418A-BF59-9EBCB5BB0774}"/>
              </a:ext>
            </a:extLst>
          </p:cNvPr>
          <p:cNvSpPr txBox="1"/>
          <p:nvPr/>
        </p:nvSpPr>
        <p:spPr>
          <a:xfrm>
            <a:off x="1232350" y="5481406"/>
            <a:ext cx="938077" cy="338554"/>
          </a:xfrm>
          <a:prstGeom prst="rect">
            <a:avLst/>
          </a:prstGeom>
          <a:noFill/>
        </p:spPr>
        <p:txBody>
          <a:bodyPr wrap="none" rtlCol="0">
            <a:spAutoFit/>
          </a:bodyPr>
          <a:lstStyle/>
          <a:p>
            <a:r>
              <a:rPr lang="en-US" altLang="zh-CN" sz="1600" dirty="0"/>
              <a:t>0.0.0.0/2</a:t>
            </a:r>
            <a:endParaRPr lang="zh-CN" altLang="en-US" sz="1600" dirty="0"/>
          </a:p>
        </p:txBody>
      </p:sp>
      <p:sp>
        <p:nvSpPr>
          <p:cNvPr id="40" name="右大括号 39">
            <a:extLst>
              <a:ext uri="{FF2B5EF4-FFF2-40B4-BE49-F238E27FC236}">
                <a16:creationId xmlns:a16="http://schemas.microsoft.com/office/drawing/2014/main" id="{0EFB9503-58B6-43AD-B5A9-FC7A86D2F211}"/>
              </a:ext>
            </a:extLst>
          </p:cNvPr>
          <p:cNvSpPr/>
          <p:nvPr/>
        </p:nvSpPr>
        <p:spPr>
          <a:xfrm rot="5400000">
            <a:off x="3032944" y="3925118"/>
            <a:ext cx="189580" cy="5085034"/>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24892D8B-1276-4E87-AC38-86643EC0450B}"/>
              </a:ext>
            </a:extLst>
          </p:cNvPr>
          <p:cNvSpPr/>
          <p:nvPr/>
        </p:nvSpPr>
        <p:spPr>
          <a:xfrm>
            <a:off x="5923234" y="6102387"/>
            <a:ext cx="629920" cy="262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形 41" descr="复选标记">
            <a:extLst>
              <a:ext uri="{FF2B5EF4-FFF2-40B4-BE49-F238E27FC236}">
                <a16:creationId xmlns:a16="http://schemas.microsoft.com/office/drawing/2014/main" id="{C9F50215-4CF6-400B-81CB-66AD52AB76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11098" y="5435176"/>
            <a:ext cx="518135" cy="518135"/>
          </a:xfrm>
          <a:prstGeom prst="rect">
            <a:avLst/>
          </a:prstGeom>
        </p:spPr>
      </p:pic>
      <p:sp>
        <p:nvSpPr>
          <p:cNvPr id="43" name="箭头: 右 42">
            <a:extLst>
              <a:ext uri="{FF2B5EF4-FFF2-40B4-BE49-F238E27FC236}">
                <a16:creationId xmlns:a16="http://schemas.microsoft.com/office/drawing/2014/main" id="{FD62CE74-37AE-4892-8194-457B7A72F715}"/>
              </a:ext>
            </a:extLst>
          </p:cNvPr>
          <p:cNvSpPr/>
          <p:nvPr/>
        </p:nvSpPr>
        <p:spPr>
          <a:xfrm rot="7361507">
            <a:off x="4333755" y="4737624"/>
            <a:ext cx="2079673" cy="35294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9F5A6158-FE5E-4AB5-973A-0381700EFEC7}"/>
              </a:ext>
            </a:extLst>
          </p:cNvPr>
          <p:cNvSpPr txBox="1"/>
          <p:nvPr/>
        </p:nvSpPr>
        <p:spPr>
          <a:xfrm>
            <a:off x="5138375" y="5338272"/>
            <a:ext cx="1939766" cy="369332"/>
          </a:xfrm>
          <a:prstGeom prst="rect">
            <a:avLst/>
          </a:prstGeom>
          <a:noFill/>
        </p:spPr>
        <p:txBody>
          <a:bodyPr wrap="square" rtlCol="0">
            <a:spAutoFit/>
          </a:bodyPr>
          <a:lstStyle/>
          <a:p>
            <a:r>
              <a:rPr lang="en-US" altLang="zh-CN" dirty="0">
                <a:solidFill>
                  <a:schemeClr val="bg2">
                    <a:lumMod val="25000"/>
                  </a:schemeClr>
                </a:solidFill>
              </a:rPr>
              <a:t>5. Apply to model</a:t>
            </a:r>
            <a:endParaRPr lang="zh-CN" altLang="en-US" dirty="0">
              <a:solidFill>
                <a:schemeClr val="bg2">
                  <a:lumMod val="25000"/>
                </a:schemeClr>
              </a:solidFill>
            </a:endParaRPr>
          </a:p>
        </p:txBody>
      </p:sp>
      <p:sp>
        <p:nvSpPr>
          <p:cNvPr id="45" name="文本框 44">
            <a:extLst>
              <a:ext uri="{FF2B5EF4-FFF2-40B4-BE49-F238E27FC236}">
                <a16:creationId xmlns:a16="http://schemas.microsoft.com/office/drawing/2014/main" id="{C665175D-38F0-40B6-9432-50B3BD5B7A5A}"/>
              </a:ext>
            </a:extLst>
          </p:cNvPr>
          <p:cNvSpPr txBox="1"/>
          <p:nvPr/>
        </p:nvSpPr>
        <p:spPr>
          <a:xfrm>
            <a:off x="6335467" y="6571953"/>
            <a:ext cx="938077" cy="338554"/>
          </a:xfrm>
          <a:prstGeom prst="rect">
            <a:avLst/>
          </a:prstGeom>
          <a:noFill/>
        </p:spPr>
        <p:txBody>
          <a:bodyPr wrap="none" rtlCol="0">
            <a:spAutoFit/>
          </a:bodyPr>
          <a:lstStyle/>
          <a:p>
            <a:r>
              <a:rPr lang="en-US" altLang="zh-CN" sz="1600" dirty="0"/>
              <a:t>0.0.0.0/4</a:t>
            </a:r>
            <a:endParaRPr lang="zh-CN" altLang="en-US" sz="1600" dirty="0"/>
          </a:p>
        </p:txBody>
      </p:sp>
      <p:sp>
        <p:nvSpPr>
          <p:cNvPr id="46" name="文本框 45">
            <a:extLst>
              <a:ext uri="{FF2B5EF4-FFF2-40B4-BE49-F238E27FC236}">
                <a16:creationId xmlns:a16="http://schemas.microsoft.com/office/drawing/2014/main" id="{29521A17-F068-4D32-8631-D96C5787D014}"/>
              </a:ext>
            </a:extLst>
          </p:cNvPr>
          <p:cNvSpPr txBox="1"/>
          <p:nvPr/>
        </p:nvSpPr>
        <p:spPr>
          <a:xfrm>
            <a:off x="9111189" y="6580407"/>
            <a:ext cx="1042273" cy="338554"/>
          </a:xfrm>
          <a:prstGeom prst="rect">
            <a:avLst/>
          </a:prstGeom>
          <a:noFill/>
        </p:spPr>
        <p:txBody>
          <a:bodyPr wrap="none" rtlCol="0">
            <a:spAutoFit/>
          </a:bodyPr>
          <a:lstStyle/>
          <a:p>
            <a:r>
              <a:rPr lang="en-US" altLang="zh-CN" sz="1600" dirty="0"/>
              <a:t>64.0.0.0/2</a:t>
            </a:r>
            <a:endParaRPr lang="zh-CN" altLang="en-US" sz="1600" dirty="0"/>
          </a:p>
        </p:txBody>
      </p:sp>
      <p:sp>
        <p:nvSpPr>
          <p:cNvPr id="47" name="文本框 46">
            <a:extLst>
              <a:ext uri="{FF2B5EF4-FFF2-40B4-BE49-F238E27FC236}">
                <a16:creationId xmlns:a16="http://schemas.microsoft.com/office/drawing/2014/main" id="{54591BF3-CA11-4FBE-AEE2-74113281632F}"/>
              </a:ext>
            </a:extLst>
          </p:cNvPr>
          <p:cNvSpPr txBox="1"/>
          <p:nvPr/>
        </p:nvSpPr>
        <p:spPr>
          <a:xfrm>
            <a:off x="8075049" y="6571953"/>
            <a:ext cx="1042273" cy="338554"/>
          </a:xfrm>
          <a:prstGeom prst="rect">
            <a:avLst/>
          </a:prstGeom>
          <a:noFill/>
        </p:spPr>
        <p:txBody>
          <a:bodyPr wrap="none" rtlCol="0">
            <a:spAutoFit/>
          </a:bodyPr>
          <a:lstStyle/>
          <a:p>
            <a:r>
              <a:rPr lang="en-US" altLang="zh-CN" sz="1600" dirty="0"/>
              <a:t>32.0.0.0/3</a:t>
            </a:r>
            <a:endParaRPr lang="zh-CN" altLang="en-US" sz="1600" dirty="0"/>
          </a:p>
        </p:txBody>
      </p:sp>
      <p:sp>
        <p:nvSpPr>
          <p:cNvPr id="48" name="文本框 47">
            <a:extLst>
              <a:ext uri="{FF2B5EF4-FFF2-40B4-BE49-F238E27FC236}">
                <a16:creationId xmlns:a16="http://schemas.microsoft.com/office/drawing/2014/main" id="{41E3071B-589D-47AB-A1A6-1FC6B048C083}"/>
              </a:ext>
            </a:extLst>
          </p:cNvPr>
          <p:cNvSpPr txBox="1"/>
          <p:nvPr/>
        </p:nvSpPr>
        <p:spPr>
          <a:xfrm>
            <a:off x="7136972" y="6583104"/>
            <a:ext cx="1042273" cy="338554"/>
          </a:xfrm>
          <a:prstGeom prst="rect">
            <a:avLst/>
          </a:prstGeom>
          <a:noFill/>
        </p:spPr>
        <p:txBody>
          <a:bodyPr wrap="none" rtlCol="0">
            <a:spAutoFit/>
          </a:bodyPr>
          <a:lstStyle/>
          <a:p>
            <a:r>
              <a:rPr lang="en-US" altLang="zh-CN" sz="1600" dirty="0"/>
              <a:t>16.0.0.0/4</a:t>
            </a:r>
            <a:endParaRPr lang="zh-CN" altLang="en-US" sz="1600" dirty="0"/>
          </a:p>
        </p:txBody>
      </p:sp>
      <p:sp>
        <p:nvSpPr>
          <p:cNvPr id="49" name="文本框 48">
            <a:extLst>
              <a:ext uri="{FF2B5EF4-FFF2-40B4-BE49-F238E27FC236}">
                <a16:creationId xmlns:a16="http://schemas.microsoft.com/office/drawing/2014/main" id="{C0FFCF09-E122-4ECF-8DB4-D704A9A10569}"/>
              </a:ext>
            </a:extLst>
          </p:cNvPr>
          <p:cNvSpPr txBox="1"/>
          <p:nvPr/>
        </p:nvSpPr>
        <p:spPr>
          <a:xfrm>
            <a:off x="2611406" y="6591314"/>
            <a:ext cx="938077" cy="338554"/>
          </a:xfrm>
          <a:prstGeom prst="rect">
            <a:avLst/>
          </a:prstGeom>
          <a:noFill/>
        </p:spPr>
        <p:txBody>
          <a:bodyPr wrap="none" rtlCol="0">
            <a:spAutoFit/>
          </a:bodyPr>
          <a:lstStyle/>
          <a:p>
            <a:r>
              <a:rPr lang="en-US" altLang="zh-CN" sz="1600" dirty="0"/>
              <a:t>0.0.0.0/0</a:t>
            </a:r>
            <a:endParaRPr lang="zh-CN" altLang="en-US" sz="1600" dirty="0"/>
          </a:p>
        </p:txBody>
      </p:sp>
      <p:cxnSp>
        <p:nvCxnSpPr>
          <p:cNvPr id="50" name="直接箭头连接符 49">
            <a:extLst>
              <a:ext uri="{FF2B5EF4-FFF2-40B4-BE49-F238E27FC236}">
                <a16:creationId xmlns:a16="http://schemas.microsoft.com/office/drawing/2014/main" id="{6AD2532B-DA18-450B-A27A-E869F193FDD7}"/>
              </a:ext>
            </a:extLst>
          </p:cNvPr>
          <p:cNvCxnSpPr>
            <a:cxnSpLocks/>
          </p:cNvCxnSpPr>
          <p:nvPr/>
        </p:nvCxnSpPr>
        <p:spPr>
          <a:xfrm>
            <a:off x="4092051" y="2605784"/>
            <a:ext cx="1499824" cy="737104"/>
          </a:xfrm>
          <a:prstGeom prst="straightConnector1">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BA41E15B-69E0-4C6A-B931-56C06BE1FEC1}"/>
              </a:ext>
            </a:extLst>
          </p:cNvPr>
          <p:cNvCxnSpPr>
            <a:cxnSpLocks/>
          </p:cNvCxnSpPr>
          <p:nvPr/>
        </p:nvCxnSpPr>
        <p:spPr>
          <a:xfrm>
            <a:off x="4105466" y="2846388"/>
            <a:ext cx="1472399" cy="73822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8E310AA-2EFD-408E-9EEC-E9EE19DBE8EB}"/>
              </a:ext>
            </a:extLst>
          </p:cNvPr>
          <p:cNvCxnSpPr>
            <a:cxnSpLocks/>
          </p:cNvCxnSpPr>
          <p:nvPr/>
        </p:nvCxnSpPr>
        <p:spPr>
          <a:xfrm flipV="1">
            <a:off x="4065906" y="3349843"/>
            <a:ext cx="1499948" cy="289387"/>
          </a:xfrm>
          <a:prstGeom prst="straightConnector1">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64FE9818-B1CA-41BC-9712-BBDC7C44B9A2}"/>
              </a:ext>
            </a:extLst>
          </p:cNvPr>
          <p:cNvSpPr txBox="1"/>
          <p:nvPr/>
        </p:nvSpPr>
        <p:spPr>
          <a:xfrm rot="5400000">
            <a:off x="2436226" y="3985215"/>
            <a:ext cx="343364" cy="369332"/>
          </a:xfrm>
          <a:prstGeom prst="rect">
            <a:avLst/>
          </a:prstGeom>
          <a:noFill/>
        </p:spPr>
        <p:txBody>
          <a:bodyPr wrap="none" rtlCol="0">
            <a:spAutoFit/>
          </a:bodyPr>
          <a:lstStyle/>
          <a:p>
            <a:r>
              <a:rPr lang="en-US" altLang="zh-CN" dirty="0"/>
              <a:t>…</a:t>
            </a:r>
            <a:endParaRPr lang="zh-CN" altLang="en-US" dirty="0"/>
          </a:p>
        </p:txBody>
      </p:sp>
      <p:cxnSp>
        <p:nvCxnSpPr>
          <p:cNvPr id="68" name="直接箭头连接符 67">
            <a:extLst>
              <a:ext uri="{FF2B5EF4-FFF2-40B4-BE49-F238E27FC236}">
                <a16:creationId xmlns:a16="http://schemas.microsoft.com/office/drawing/2014/main" id="{D9D68DF9-55CC-4712-B037-FA783849A56B}"/>
              </a:ext>
            </a:extLst>
          </p:cNvPr>
          <p:cNvCxnSpPr>
            <a:cxnSpLocks/>
          </p:cNvCxnSpPr>
          <p:nvPr/>
        </p:nvCxnSpPr>
        <p:spPr>
          <a:xfrm flipV="1">
            <a:off x="4073243" y="3385303"/>
            <a:ext cx="1497285" cy="1602262"/>
          </a:xfrm>
          <a:prstGeom prst="straightConnector1">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9418C1A1-60CA-4564-82A2-C376B0E13210}"/>
              </a:ext>
            </a:extLst>
          </p:cNvPr>
          <p:cNvCxnSpPr>
            <a:cxnSpLocks/>
          </p:cNvCxnSpPr>
          <p:nvPr/>
        </p:nvCxnSpPr>
        <p:spPr>
          <a:xfrm flipV="1">
            <a:off x="4065906" y="3573063"/>
            <a:ext cx="1525969" cy="31852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E1894679-8EED-47A6-B66E-3DBA2EBEE6FB}"/>
              </a:ext>
            </a:extLst>
          </p:cNvPr>
          <p:cNvCxnSpPr>
            <a:cxnSpLocks/>
          </p:cNvCxnSpPr>
          <p:nvPr/>
        </p:nvCxnSpPr>
        <p:spPr>
          <a:xfrm flipV="1">
            <a:off x="4065906" y="3565602"/>
            <a:ext cx="1499948" cy="165218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08CA84A6-F600-4C91-8520-79E3AF8330C6}"/>
              </a:ext>
            </a:extLst>
          </p:cNvPr>
          <p:cNvSpPr txBox="1"/>
          <p:nvPr/>
        </p:nvSpPr>
        <p:spPr>
          <a:xfrm>
            <a:off x="7171401" y="3814497"/>
            <a:ext cx="4951441"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t>Implementation:</a:t>
            </a:r>
          </a:p>
          <a:p>
            <a:pPr marL="285750" indent="-285750">
              <a:buFont typeface="Arial" panose="020B0604020202020204" pitchFamily="34" charset="0"/>
              <a:buChar char="•"/>
            </a:pPr>
            <a:r>
              <a:rPr lang="en-US" altLang="zh-CN" dirty="0">
                <a:solidFill>
                  <a:schemeClr val="tx1"/>
                </a:solidFill>
              </a:rPr>
              <a:t>A</a:t>
            </a:r>
            <a:r>
              <a:rPr lang="en-US" altLang="zh-CN" dirty="0">
                <a:solidFill>
                  <a:srgbClr val="C00000"/>
                </a:solidFill>
              </a:rPr>
              <a:t> MapReduce (MR2) </a:t>
            </a:r>
            <a:r>
              <a:rPr lang="en-US" altLang="zh-CN" dirty="0"/>
              <a:t>framework </a:t>
            </a:r>
          </a:p>
          <a:p>
            <a:r>
              <a:rPr lang="en-US" altLang="zh-CN" dirty="0"/>
              <a:t>Optimizations:</a:t>
            </a:r>
          </a:p>
          <a:p>
            <a:pPr marL="285750" indent="-285750">
              <a:buFont typeface="Arial" panose="020B0604020202020204" pitchFamily="34" charset="0"/>
              <a:buChar char="•"/>
            </a:pPr>
            <a:r>
              <a:rPr lang="en-US" altLang="zh-CN" dirty="0"/>
              <a:t>Efficient data structures for </a:t>
            </a:r>
            <a:r>
              <a:rPr lang="en-US" altLang="zh-CN" dirty="0">
                <a:solidFill>
                  <a:srgbClr val="C00000"/>
                </a:solidFill>
              </a:rPr>
              <a:t>prefixed rules </a:t>
            </a:r>
            <a:r>
              <a:rPr lang="en-US" altLang="zh-CN" dirty="0"/>
              <a:t>and </a:t>
            </a:r>
            <a:r>
              <a:rPr lang="en-US" altLang="zh-CN" dirty="0">
                <a:solidFill>
                  <a:srgbClr val="C00000"/>
                </a:solidFill>
              </a:rPr>
              <a:t>persistent action tree</a:t>
            </a:r>
            <a:endParaRPr lang="zh-CN" altLang="en-US" dirty="0">
              <a:solidFill>
                <a:srgbClr val="C00000"/>
              </a:solidFill>
            </a:endParaRPr>
          </a:p>
        </p:txBody>
      </p:sp>
    </p:spTree>
    <p:extLst>
      <p:ext uri="{BB962C8B-B14F-4D97-AF65-F5344CB8AC3E}">
        <p14:creationId xmlns:p14="http://schemas.microsoft.com/office/powerpoint/2010/main" val="179188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par>
                                <p:cTn id="26" presetID="22" presetClass="entr" presetSubtype="8" fill="hold"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left)">
                                      <p:cBhvr>
                                        <p:cTn id="28" dur="500"/>
                                        <p:tgtEl>
                                          <p:spTgt spid="53"/>
                                        </p:tgtEl>
                                      </p:cBhvr>
                                    </p:animEffect>
                                  </p:childTnLst>
                                </p:cTn>
                              </p:par>
                              <p:par>
                                <p:cTn id="29" presetID="22" presetClass="entr" presetSubtype="8"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wipe(left)">
                                      <p:cBhvr>
                                        <p:cTn id="34" dur="500"/>
                                        <p:tgtEl>
                                          <p:spTgt spid="60"/>
                                        </p:tgtEl>
                                      </p:cBhvr>
                                    </p:animEffect>
                                  </p:childTnLst>
                                </p:cTn>
                              </p:par>
                              <p:par>
                                <p:cTn id="35" presetID="22" presetClass="entr" presetSubtype="8"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wipe(left)">
                                      <p:cBhvr>
                                        <p:cTn id="37" dur="500"/>
                                        <p:tgtEl>
                                          <p:spTgt spid="68"/>
                                        </p:tgtEl>
                                      </p:cBhvr>
                                    </p:animEffect>
                                  </p:childTnLst>
                                </p:cTn>
                              </p:par>
                              <p:par>
                                <p:cTn id="38" presetID="22" presetClass="entr" presetSubtype="8" fill="hold" nodeType="with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wipe(left)">
                                      <p:cBhvr>
                                        <p:cTn id="40" dur="500"/>
                                        <p:tgtEl>
                                          <p:spTgt spid="71"/>
                                        </p:tgtEl>
                                      </p:cBhvr>
                                    </p:animEffect>
                                  </p:childTnLst>
                                </p:cTn>
                              </p:par>
                              <p:par>
                                <p:cTn id="41" presetID="22" presetClass="entr" presetSubtype="8"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left)">
                                      <p:cBhvr>
                                        <p:cTn id="43" dur="50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up)">
                                      <p:cBhvr>
                                        <p:cTn id="51" dur="500"/>
                                        <p:tgtEl>
                                          <p:spTgt spid="44"/>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up)">
                                      <p:cBhvr>
                                        <p:cTn id="54" dur="500"/>
                                        <p:tgtEl>
                                          <p:spTgt spid="25"/>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up)">
                                      <p:cBhvr>
                                        <p:cTn id="60" dur="500"/>
                                        <p:tgtEl>
                                          <p:spTgt spid="27"/>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up)">
                                      <p:cBhvr>
                                        <p:cTn id="63" dur="500"/>
                                        <p:tgtEl>
                                          <p:spTgt spid="2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up)">
                                      <p:cBhvr>
                                        <p:cTn id="69" dur="500"/>
                                        <p:tgtEl>
                                          <p:spTgt spid="30"/>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up)">
                                      <p:cBhvr>
                                        <p:cTn id="72" dur="500"/>
                                        <p:tgtEl>
                                          <p:spTgt spid="31"/>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up)">
                                      <p:cBhvr>
                                        <p:cTn id="75" dur="500"/>
                                        <p:tgtEl>
                                          <p:spTgt spid="32"/>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up)">
                                      <p:cBhvr>
                                        <p:cTn id="78" dur="500"/>
                                        <p:tgtEl>
                                          <p:spTgt spid="33"/>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up)">
                                      <p:cBhvr>
                                        <p:cTn id="81" dur="500"/>
                                        <p:tgtEl>
                                          <p:spTgt spid="34"/>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up)">
                                      <p:cBhvr>
                                        <p:cTn id="84" dur="500"/>
                                        <p:tgtEl>
                                          <p:spTgt spid="35"/>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up)">
                                      <p:cBhvr>
                                        <p:cTn id="87" dur="500"/>
                                        <p:tgtEl>
                                          <p:spTgt spid="36"/>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up)">
                                      <p:cBhvr>
                                        <p:cTn id="90" dur="500"/>
                                        <p:tgtEl>
                                          <p:spTgt spid="37"/>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up)">
                                      <p:cBhvr>
                                        <p:cTn id="93" dur="500"/>
                                        <p:tgtEl>
                                          <p:spTgt spid="38"/>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up)">
                                      <p:cBhvr>
                                        <p:cTn id="96" dur="500"/>
                                        <p:tgtEl>
                                          <p:spTgt spid="39"/>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up)">
                                      <p:cBhvr>
                                        <p:cTn id="99" dur="500"/>
                                        <p:tgtEl>
                                          <p:spTgt spid="40"/>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wipe(up)">
                                      <p:cBhvr>
                                        <p:cTn id="102" dur="500"/>
                                        <p:tgtEl>
                                          <p:spTgt spid="41"/>
                                        </p:tgtEl>
                                      </p:cBhvr>
                                    </p:animEffect>
                                  </p:childTnLst>
                                </p:cTn>
                              </p:par>
                              <p:par>
                                <p:cTn id="103" presetID="22" presetClass="entr" presetSubtype="1"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wipe(up)">
                                      <p:cBhvr>
                                        <p:cTn id="105" dur="500"/>
                                        <p:tgtEl>
                                          <p:spTgt spid="42"/>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wipe(up)">
                                      <p:cBhvr>
                                        <p:cTn id="108" dur="500"/>
                                        <p:tgtEl>
                                          <p:spTgt spid="45"/>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up)">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wipe(up)">
                                      <p:cBhvr>
                                        <p:cTn id="114" dur="500"/>
                                        <p:tgtEl>
                                          <p:spTgt spid="47"/>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wipe(up)">
                                      <p:cBhvr>
                                        <p:cTn id="117" dur="500"/>
                                        <p:tgtEl>
                                          <p:spTgt spid="48"/>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wipe(up)">
                                      <p:cBhvr>
                                        <p:cTn id="120" dur="500"/>
                                        <p:tgtEl>
                                          <p:spTgt spid="49"/>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animBg="1"/>
      <p:bldP spid="25" grpId="0" animBg="1"/>
      <p:bldP spid="26" grpId="0" animBg="1"/>
      <p:bldP spid="27" grpId="0" animBg="1"/>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p:bldP spid="40" grpId="0" animBg="1"/>
      <p:bldP spid="41" grpId="0" animBg="1"/>
      <p:bldP spid="43" grpId="0" animBg="1"/>
      <p:bldP spid="44" grpId="0"/>
      <p:bldP spid="45" grpId="0"/>
      <p:bldP spid="46" grpId="0"/>
      <p:bldP spid="47" grpId="0"/>
      <p:bldP spid="48" grpId="0"/>
      <p:bldP spid="49" grpId="0"/>
      <p:bldP spid="60" grpId="0"/>
      <p:bldP spid="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a:extLst>
              <a:ext uri="{FF2B5EF4-FFF2-40B4-BE49-F238E27FC236}">
                <a16:creationId xmlns:a16="http://schemas.microsoft.com/office/drawing/2014/main" id="{B43A2231-A84D-49C4-8372-79379AAFFC59}"/>
              </a:ext>
            </a:extLst>
          </p:cNvPr>
          <p:cNvSpPr/>
          <p:nvPr/>
        </p:nvSpPr>
        <p:spPr>
          <a:xfrm>
            <a:off x="3819203" y="1972550"/>
            <a:ext cx="3817425" cy="162220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b="1" dirty="0">
                <a:solidFill>
                  <a:schemeClr val="tx1"/>
                </a:solidFill>
              </a:rPr>
              <a:t>Model manager</a:t>
            </a:r>
            <a:endParaRPr lang="zh-CN" altLang="en-US" b="1" dirty="0">
              <a:solidFill>
                <a:schemeClr val="tx1"/>
              </a:solidFill>
            </a:endParaRPr>
          </a:p>
        </p:txBody>
      </p:sp>
      <p:sp>
        <p:nvSpPr>
          <p:cNvPr id="2" name="标题 1">
            <a:extLst>
              <a:ext uri="{FF2B5EF4-FFF2-40B4-BE49-F238E27FC236}">
                <a16:creationId xmlns:a16="http://schemas.microsoft.com/office/drawing/2014/main" id="{E70C9F72-50E8-4BAD-A6E9-252696CA3DB9}"/>
              </a:ext>
            </a:extLst>
          </p:cNvPr>
          <p:cNvSpPr>
            <a:spLocks noGrp="1"/>
          </p:cNvSpPr>
          <p:nvPr>
            <p:ph type="title"/>
          </p:nvPr>
        </p:nvSpPr>
        <p:spPr/>
        <p:txBody>
          <a:bodyPr>
            <a:normAutofit/>
          </a:bodyPr>
          <a:lstStyle/>
          <a:p>
            <a:r>
              <a:rPr lang="en-US" altLang="zh-CN" sz="4000" dirty="0"/>
              <a:t>CE2D: Consistent, Efficient Early Detection</a:t>
            </a:r>
            <a:endParaRPr lang="zh-CN" altLang="en-US" sz="4000" dirty="0"/>
          </a:p>
        </p:txBody>
      </p:sp>
      <p:sp>
        <p:nvSpPr>
          <p:cNvPr id="4" name="灯片编号占位符 3">
            <a:extLst>
              <a:ext uri="{FF2B5EF4-FFF2-40B4-BE49-F238E27FC236}">
                <a16:creationId xmlns:a16="http://schemas.microsoft.com/office/drawing/2014/main" id="{AC7CBABF-9FE5-447D-BC09-7A5D18E180A9}"/>
              </a:ext>
            </a:extLst>
          </p:cNvPr>
          <p:cNvSpPr>
            <a:spLocks noGrp="1"/>
          </p:cNvSpPr>
          <p:nvPr>
            <p:ph type="sldNum" sz="quarter" idx="12"/>
          </p:nvPr>
        </p:nvSpPr>
        <p:spPr/>
        <p:txBody>
          <a:bodyPr/>
          <a:lstStyle/>
          <a:p>
            <a:fld id="{682C5C09-ACD5-471C-9344-471F3ED29706}" type="slidenum">
              <a:rPr lang="zh-CN" altLang="en-US" smtClean="0"/>
              <a:t>17</a:t>
            </a:fld>
            <a:endParaRPr lang="zh-CN" altLang="en-US" dirty="0"/>
          </a:p>
        </p:txBody>
      </p:sp>
      <p:grpSp>
        <p:nvGrpSpPr>
          <p:cNvPr id="5" name="组合 4">
            <a:extLst>
              <a:ext uri="{FF2B5EF4-FFF2-40B4-BE49-F238E27FC236}">
                <a16:creationId xmlns:a16="http://schemas.microsoft.com/office/drawing/2014/main" id="{7A19FF7C-6066-4540-AE4B-3C1B8EEAF492}"/>
              </a:ext>
            </a:extLst>
          </p:cNvPr>
          <p:cNvGrpSpPr/>
          <p:nvPr/>
        </p:nvGrpSpPr>
        <p:grpSpPr>
          <a:xfrm>
            <a:off x="6550752" y="2367879"/>
            <a:ext cx="951689" cy="1050587"/>
            <a:chOff x="9569585" y="4001294"/>
            <a:chExt cx="951689" cy="1050587"/>
          </a:xfrm>
        </p:grpSpPr>
        <p:sp>
          <p:nvSpPr>
            <p:cNvPr id="6" name="矩形 5">
              <a:extLst>
                <a:ext uri="{FF2B5EF4-FFF2-40B4-BE49-F238E27FC236}">
                  <a16:creationId xmlns:a16="http://schemas.microsoft.com/office/drawing/2014/main" id="{61D3AB4C-F1B3-44EC-9F2E-0628F853324E}"/>
                </a:ext>
              </a:extLst>
            </p:cNvPr>
            <p:cNvSpPr/>
            <p:nvPr/>
          </p:nvSpPr>
          <p:spPr>
            <a:xfrm>
              <a:off x="9569585" y="4001294"/>
              <a:ext cx="951689" cy="105058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1600" dirty="0">
                  <a:solidFill>
                    <a:schemeClr val="tx1"/>
                  </a:solidFill>
                </a:rPr>
                <a:t>Model N</a:t>
              </a:r>
              <a:endParaRPr lang="zh-CN" altLang="en-US" sz="1600" dirty="0">
                <a:solidFill>
                  <a:schemeClr val="tx1"/>
                </a:solidFill>
              </a:endParaRPr>
            </a:p>
          </p:txBody>
        </p:sp>
        <p:sp>
          <p:nvSpPr>
            <p:cNvPr id="7" name="椭圆 6">
              <a:extLst>
                <a:ext uri="{FF2B5EF4-FFF2-40B4-BE49-F238E27FC236}">
                  <a16:creationId xmlns:a16="http://schemas.microsoft.com/office/drawing/2014/main" id="{6C1A8DC4-0A4D-429C-9909-0ED1E29A69B2}"/>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a:extLst>
                <a:ext uri="{FF2B5EF4-FFF2-40B4-BE49-F238E27FC236}">
                  <a16:creationId xmlns:a16="http://schemas.microsoft.com/office/drawing/2014/main" id="{E9F0D3D3-5A91-4742-9CCF-1054697C55DB}"/>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a:extLst>
                <a:ext uri="{FF2B5EF4-FFF2-40B4-BE49-F238E27FC236}">
                  <a16:creationId xmlns:a16="http://schemas.microsoft.com/office/drawing/2014/main" id="{D92C7340-9F1F-4A45-B4AC-E1342DA3A260}"/>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0" name="直接连接符 9">
              <a:extLst>
                <a:ext uri="{FF2B5EF4-FFF2-40B4-BE49-F238E27FC236}">
                  <a16:creationId xmlns:a16="http://schemas.microsoft.com/office/drawing/2014/main" id="{2E8EC342-CF0F-46CB-B1ED-2EDA1E8F26EE}"/>
                </a:ext>
              </a:extLst>
            </p:cNvPr>
            <p:cNvCxnSpPr>
              <a:cxnSpLocks/>
              <a:stCxn id="7" idx="4"/>
              <a:endCxn id="9"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8BEEA97-58AD-436A-98C9-C9C6840FB9B0}"/>
                </a:ext>
              </a:extLst>
            </p:cNvPr>
            <p:cNvCxnSpPr>
              <a:cxnSpLocks/>
              <a:stCxn id="8" idx="2"/>
              <a:endCxn id="7"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619BE22-26C6-40CD-A11B-28CBF9C4A738}"/>
                </a:ext>
              </a:extLst>
            </p:cNvPr>
            <p:cNvCxnSpPr>
              <a:cxnSpLocks/>
              <a:stCxn id="8" idx="1"/>
              <a:endCxn id="7"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842C1F9-2DBA-40C1-A107-67C683EB806F}"/>
                </a:ext>
              </a:extLst>
            </p:cNvPr>
            <p:cNvCxnSpPr>
              <a:cxnSpLocks/>
              <a:stCxn id="8" idx="4"/>
              <a:endCxn id="9"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EFD4B670-38C2-4452-A8A1-C99183DAB016}"/>
              </a:ext>
            </a:extLst>
          </p:cNvPr>
          <p:cNvGrpSpPr/>
          <p:nvPr/>
        </p:nvGrpSpPr>
        <p:grpSpPr>
          <a:xfrm>
            <a:off x="5150968" y="2360574"/>
            <a:ext cx="951689" cy="1050587"/>
            <a:chOff x="9569585" y="4001294"/>
            <a:chExt cx="951689" cy="1050587"/>
          </a:xfrm>
        </p:grpSpPr>
        <p:sp>
          <p:nvSpPr>
            <p:cNvPr id="15" name="矩形 14">
              <a:extLst>
                <a:ext uri="{FF2B5EF4-FFF2-40B4-BE49-F238E27FC236}">
                  <a16:creationId xmlns:a16="http://schemas.microsoft.com/office/drawing/2014/main" id="{9457D109-61C5-48AC-AEF9-3F668FC60C8A}"/>
                </a:ext>
              </a:extLst>
            </p:cNvPr>
            <p:cNvSpPr/>
            <p:nvPr/>
          </p:nvSpPr>
          <p:spPr>
            <a:xfrm>
              <a:off x="9569585" y="4001294"/>
              <a:ext cx="951689" cy="105058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1600" dirty="0">
                  <a:solidFill>
                    <a:schemeClr val="tx1"/>
                  </a:solidFill>
                </a:rPr>
                <a:t>Model 2</a:t>
              </a:r>
              <a:endParaRPr lang="zh-CN" altLang="en-US" sz="1600" dirty="0">
                <a:solidFill>
                  <a:schemeClr val="tx1"/>
                </a:solidFill>
              </a:endParaRPr>
            </a:p>
          </p:txBody>
        </p:sp>
        <p:sp>
          <p:nvSpPr>
            <p:cNvPr id="16" name="椭圆 15">
              <a:extLst>
                <a:ext uri="{FF2B5EF4-FFF2-40B4-BE49-F238E27FC236}">
                  <a16:creationId xmlns:a16="http://schemas.microsoft.com/office/drawing/2014/main" id="{DC9B0D87-FBA9-4011-AAA3-DFC653B43A8C}"/>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椭圆 16">
              <a:extLst>
                <a:ext uri="{FF2B5EF4-FFF2-40B4-BE49-F238E27FC236}">
                  <a16:creationId xmlns:a16="http://schemas.microsoft.com/office/drawing/2014/main" id="{1AB690DF-2BFE-46CF-8859-FD2ACB7CA053}"/>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椭圆 17">
              <a:extLst>
                <a:ext uri="{FF2B5EF4-FFF2-40B4-BE49-F238E27FC236}">
                  <a16:creationId xmlns:a16="http://schemas.microsoft.com/office/drawing/2014/main" id="{4C236E62-3492-4690-A85D-1CEAD9C03C8B}"/>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9" name="直接连接符 18">
              <a:extLst>
                <a:ext uri="{FF2B5EF4-FFF2-40B4-BE49-F238E27FC236}">
                  <a16:creationId xmlns:a16="http://schemas.microsoft.com/office/drawing/2014/main" id="{C05D9BD5-AC11-4AB5-8D26-CA53A98867D7}"/>
                </a:ext>
              </a:extLst>
            </p:cNvPr>
            <p:cNvCxnSpPr>
              <a:cxnSpLocks/>
              <a:stCxn id="16" idx="4"/>
              <a:endCxn id="18"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F66B1DE-1001-4547-B5C0-5861A5CFDDD9}"/>
                </a:ext>
              </a:extLst>
            </p:cNvPr>
            <p:cNvCxnSpPr>
              <a:cxnSpLocks/>
              <a:stCxn id="17" idx="2"/>
              <a:endCxn id="16"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D623FEB-879D-4643-BBFB-94B6C93F77C0}"/>
                </a:ext>
              </a:extLst>
            </p:cNvPr>
            <p:cNvCxnSpPr>
              <a:cxnSpLocks/>
              <a:stCxn id="17" idx="1"/>
              <a:endCxn id="16"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443A83E9-3A21-4CDB-8DC1-8353FA6C0166}"/>
                </a:ext>
              </a:extLst>
            </p:cNvPr>
            <p:cNvCxnSpPr>
              <a:cxnSpLocks/>
              <a:stCxn id="17" idx="4"/>
              <a:endCxn id="18"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D6D93249-C19F-43C0-8DE8-5393A8A31ADC}"/>
              </a:ext>
            </a:extLst>
          </p:cNvPr>
          <p:cNvGrpSpPr/>
          <p:nvPr/>
        </p:nvGrpSpPr>
        <p:grpSpPr>
          <a:xfrm>
            <a:off x="3987076" y="2360574"/>
            <a:ext cx="951689" cy="1050587"/>
            <a:chOff x="9569585" y="4001294"/>
            <a:chExt cx="951689" cy="1050587"/>
          </a:xfrm>
        </p:grpSpPr>
        <p:sp>
          <p:nvSpPr>
            <p:cNvPr id="24" name="矩形 23">
              <a:extLst>
                <a:ext uri="{FF2B5EF4-FFF2-40B4-BE49-F238E27FC236}">
                  <a16:creationId xmlns:a16="http://schemas.microsoft.com/office/drawing/2014/main" id="{F9687606-6F07-4783-B0EE-F0DBB7929FD8}"/>
                </a:ext>
              </a:extLst>
            </p:cNvPr>
            <p:cNvSpPr/>
            <p:nvPr/>
          </p:nvSpPr>
          <p:spPr>
            <a:xfrm>
              <a:off x="9569585" y="4001294"/>
              <a:ext cx="951689" cy="105058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sz="1600" dirty="0">
                  <a:solidFill>
                    <a:schemeClr val="tx1"/>
                  </a:solidFill>
                </a:rPr>
                <a:t>Model 1</a:t>
              </a:r>
              <a:endParaRPr lang="zh-CN" altLang="en-US" sz="1600" dirty="0">
                <a:solidFill>
                  <a:schemeClr val="tx1"/>
                </a:solidFill>
              </a:endParaRPr>
            </a:p>
          </p:txBody>
        </p:sp>
        <p:sp>
          <p:nvSpPr>
            <p:cNvPr id="25" name="椭圆 24">
              <a:extLst>
                <a:ext uri="{FF2B5EF4-FFF2-40B4-BE49-F238E27FC236}">
                  <a16:creationId xmlns:a16="http://schemas.microsoft.com/office/drawing/2014/main" id="{18B9FD25-6257-4447-A863-3D6A4730E9D3}"/>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a:extLst>
                <a:ext uri="{FF2B5EF4-FFF2-40B4-BE49-F238E27FC236}">
                  <a16:creationId xmlns:a16="http://schemas.microsoft.com/office/drawing/2014/main" id="{9F14DBB6-7220-452C-A7AC-9A59FFB49D11}"/>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a:extLst>
                <a:ext uri="{FF2B5EF4-FFF2-40B4-BE49-F238E27FC236}">
                  <a16:creationId xmlns:a16="http://schemas.microsoft.com/office/drawing/2014/main" id="{1175B0C4-0F56-4EE2-BDC4-64C9E7ECB0CD}"/>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8" name="直接连接符 27">
              <a:extLst>
                <a:ext uri="{FF2B5EF4-FFF2-40B4-BE49-F238E27FC236}">
                  <a16:creationId xmlns:a16="http://schemas.microsoft.com/office/drawing/2014/main" id="{43844CBD-FDF9-4A7C-8ABE-3252D8D59400}"/>
                </a:ext>
              </a:extLst>
            </p:cNvPr>
            <p:cNvCxnSpPr>
              <a:cxnSpLocks/>
              <a:stCxn id="25" idx="4"/>
              <a:endCxn id="27"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A2B204A-0CE1-4816-AFF3-BD84A76CB822}"/>
                </a:ext>
              </a:extLst>
            </p:cNvPr>
            <p:cNvCxnSpPr>
              <a:cxnSpLocks/>
              <a:stCxn id="26" idx="2"/>
              <a:endCxn id="25"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DBAACE5-941F-40BF-8014-B23658685022}"/>
                </a:ext>
              </a:extLst>
            </p:cNvPr>
            <p:cNvCxnSpPr>
              <a:cxnSpLocks/>
              <a:stCxn id="26" idx="1"/>
              <a:endCxn id="25"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0C2D86F-4C81-4A16-96A0-DB3FF1FD9B4D}"/>
                </a:ext>
              </a:extLst>
            </p:cNvPr>
            <p:cNvCxnSpPr>
              <a:cxnSpLocks/>
              <a:stCxn id="26" idx="4"/>
              <a:endCxn id="27"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1B41C571-3D52-44F7-9751-4D2FC75F7D05}"/>
              </a:ext>
            </a:extLst>
          </p:cNvPr>
          <p:cNvGrpSpPr/>
          <p:nvPr/>
        </p:nvGrpSpPr>
        <p:grpSpPr>
          <a:xfrm>
            <a:off x="4080906" y="5861910"/>
            <a:ext cx="2900295" cy="996090"/>
            <a:chOff x="4572002" y="5321030"/>
            <a:chExt cx="4212076" cy="1590472"/>
          </a:xfrm>
        </p:grpSpPr>
        <p:pic>
          <p:nvPicPr>
            <p:cNvPr id="33" name="图形 32" descr="DVD 播放器">
              <a:extLst>
                <a:ext uri="{FF2B5EF4-FFF2-40B4-BE49-F238E27FC236}">
                  <a16:creationId xmlns:a16="http://schemas.microsoft.com/office/drawing/2014/main" id="{792A74C2-5D41-4AC8-A1CE-96DC0178D9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192" y="5997102"/>
              <a:ext cx="914400" cy="914400"/>
            </a:xfrm>
            <a:prstGeom prst="rect">
              <a:avLst/>
            </a:prstGeom>
          </p:spPr>
        </p:pic>
        <p:pic>
          <p:nvPicPr>
            <p:cNvPr id="34" name="图形 33" descr="DVD 播放器">
              <a:extLst>
                <a:ext uri="{FF2B5EF4-FFF2-40B4-BE49-F238E27FC236}">
                  <a16:creationId xmlns:a16="http://schemas.microsoft.com/office/drawing/2014/main" id="{7AD17170-5381-4845-B8FF-BCFC022D32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1600" y="5397500"/>
              <a:ext cx="914400" cy="914400"/>
            </a:xfrm>
            <a:prstGeom prst="rect">
              <a:avLst/>
            </a:prstGeom>
          </p:spPr>
        </p:pic>
        <p:pic>
          <p:nvPicPr>
            <p:cNvPr id="35" name="图形 34" descr="DVD 播放器">
              <a:extLst>
                <a:ext uri="{FF2B5EF4-FFF2-40B4-BE49-F238E27FC236}">
                  <a16:creationId xmlns:a16="http://schemas.microsoft.com/office/drawing/2014/main" id="{33629271-FBC3-4525-AE0A-0C0000CDD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00" y="5397500"/>
              <a:ext cx="914400" cy="914400"/>
            </a:xfrm>
            <a:prstGeom prst="rect">
              <a:avLst/>
            </a:prstGeom>
          </p:spPr>
        </p:pic>
        <p:cxnSp>
          <p:nvCxnSpPr>
            <p:cNvPr id="36" name="直接连接符 35">
              <a:extLst>
                <a:ext uri="{FF2B5EF4-FFF2-40B4-BE49-F238E27FC236}">
                  <a16:creationId xmlns:a16="http://schemas.microsoft.com/office/drawing/2014/main" id="{30C73E65-8C1B-4D11-B156-BD943994B9B3}"/>
                </a:ext>
              </a:extLst>
            </p:cNvPr>
            <p:cNvCxnSpPr>
              <a:cxnSpLocks/>
              <a:stCxn id="34" idx="3"/>
              <a:endCxn id="35" idx="1"/>
            </p:cNvCxnSpPr>
            <p:nvPr/>
          </p:nvCxnSpPr>
          <p:spPr>
            <a:xfrm>
              <a:off x="6096000" y="5854700"/>
              <a:ext cx="1524000" cy="0"/>
            </a:xfrm>
            <a:prstGeom prst="line">
              <a:avLst/>
            </a:prstGeom>
            <a:ln w="15875"/>
          </p:spPr>
          <p:style>
            <a:lnRef idx="1">
              <a:schemeClr val="dk1"/>
            </a:lnRef>
            <a:fillRef idx="0">
              <a:schemeClr val="dk1"/>
            </a:fillRef>
            <a:effectRef idx="0">
              <a:schemeClr val="dk1"/>
            </a:effectRef>
            <a:fontRef idx="minor">
              <a:schemeClr val="tx1"/>
            </a:fontRef>
          </p:style>
        </p:cxnSp>
        <p:sp>
          <p:nvSpPr>
            <p:cNvPr id="37" name="云形 36">
              <a:extLst>
                <a:ext uri="{FF2B5EF4-FFF2-40B4-BE49-F238E27FC236}">
                  <a16:creationId xmlns:a16="http://schemas.microsoft.com/office/drawing/2014/main" id="{AE77443A-0BEE-4C5A-8D1D-24453DDAFB12}"/>
                </a:ext>
              </a:extLst>
            </p:cNvPr>
            <p:cNvSpPr/>
            <p:nvPr/>
          </p:nvSpPr>
          <p:spPr>
            <a:xfrm>
              <a:off x="4572002" y="5321030"/>
              <a:ext cx="4212076" cy="1590472"/>
            </a:xfrm>
            <a:prstGeom prst="cloud">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80F3B462-3BFC-4189-AA14-944C577E0920}"/>
                </a:ext>
              </a:extLst>
            </p:cNvPr>
            <p:cNvCxnSpPr>
              <a:cxnSpLocks/>
              <a:endCxn id="33" idx="1"/>
            </p:cNvCxnSpPr>
            <p:nvPr/>
          </p:nvCxnSpPr>
          <p:spPr>
            <a:xfrm>
              <a:off x="5638800" y="5950895"/>
              <a:ext cx="700392" cy="503407"/>
            </a:xfrm>
            <a:prstGeom prst="line">
              <a:avLst/>
            </a:prstGeom>
            <a:ln w="15875"/>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4659276A-CBD1-4A06-82A0-A405C5FEA615}"/>
                </a:ext>
              </a:extLst>
            </p:cNvPr>
            <p:cNvCxnSpPr>
              <a:cxnSpLocks/>
              <a:stCxn id="33" idx="3"/>
            </p:cNvCxnSpPr>
            <p:nvPr/>
          </p:nvCxnSpPr>
          <p:spPr>
            <a:xfrm flipV="1">
              <a:off x="7253592" y="5950896"/>
              <a:ext cx="817934" cy="503406"/>
            </a:xfrm>
            <a:prstGeom prst="line">
              <a:avLst/>
            </a:prstGeom>
            <a:ln w="15875"/>
          </p:spPr>
          <p:style>
            <a:lnRef idx="1">
              <a:schemeClr val="dk1"/>
            </a:lnRef>
            <a:fillRef idx="0">
              <a:schemeClr val="dk1"/>
            </a:fillRef>
            <a:effectRef idx="0">
              <a:schemeClr val="dk1"/>
            </a:effectRef>
            <a:fontRef idx="minor">
              <a:schemeClr val="tx1"/>
            </a:fontRef>
          </p:style>
        </p:cxnSp>
      </p:grpSp>
      <p:cxnSp>
        <p:nvCxnSpPr>
          <p:cNvPr id="40" name="直接箭头连接符 39">
            <a:extLst>
              <a:ext uri="{FF2B5EF4-FFF2-40B4-BE49-F238E27FC236}">
                <a16:creationId xmlns:a16="http://schemas.microsoft.com/office/drawing/2014/main" id="{1A6AF9AF-ABEC-46CA-9006-6453E2028FB5}"/>
              </a:ext>
            </a:extLst>
          </p:cNvPr>
          <p:cNvCxnSpPr>
            <a:cxnSpLocks/>
            <a:stCxn id="97" idx="0"/>
            <a:endCxn id="82" idx="2"/>
          </p:cNvCxnSpPr>
          <p:nvPr/>
        </p:nvCxnSpPr>
        <p:spPr>
          <a:xfrm flipV="1">
            <a:off x="4815467" y="5475132"/>
            <a:ext cx="809765" cy="457010"/>
          </a:xfrm>
          <a:prstGeom prst="straightConnector1">
            <a:avLst/>
          </a:prstGeom>
          <a:ln w="28575">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B28EC5F-1A26-44B6-9C16-A2CE11983359}"/>
              </a:ext>
            </a:extLst>
          </p:cNvPr>
          <p:cNvCxnSpPr>
            <a:cxnSpLocks/>
            <a:stCxn id="98" idx="0"/>
            <a:endCxn id="82" idx="2"/>
          </p:cNvCxnSpPr>
          <p:nvPr/>
        </p:nvCxnSpPr>
        <p:spPr>
          <a:xfrm flipH="1" flipV="1">
            <a:off x="5625232" y="5475132"/>
            <a:ext cx="2456" cy="824090"/>
          </a:xfrm>
          <a:prstGeom prst="straightConnector1">
            <a:avLst/>
          </a:prstGeom>
          <a:ln w="28575">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42763D33-809B-4ED4-9DAA-F1522A6C4719}"/>
              </a:ext>
            </a:extLst>
          </p:cNvPr>
          <p:cNvCxnSpPr>
            <a:cxnSpLocks/>
            <a:stCxn id="99" idx="0"/>
            <a:endCxn id="82" idx="2"/>
          </p:cNvCxnSpPr>
          <p:nvPr/>
        </p:nvCxnSpPr>
        <p:spPr>
          <a:xfrm flipH="1" flipV="1">
            <a:off x="5625232" y="5475132"/>
            <a:ext cx="859212" cy="467196"/>
          </a:xfrm>
          <a:prstGeom prst="straightConnector1">
            <a:avLst/>
          </a:prstGeom>
          <a:ln w="28575">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BD3267F7-E9C5-4DD8-832C-95E18E22ED0A}"/>
              </a:ext>
            </a:extLst>
          </p:cNvPr>
          <p:cNvSpPr txBox="1"/>
          <p:nvPr/>
        </p:nvSpPr>
        <p:spPr>
          <a:xfrm>
            <a:off x="3023087" y="5567903"/>
            <a:ext cx="1992853" cy="369332"/>
          </a:xfrm>
          <a:prstGeom prst="rect">
            <a:avLst/>
          </a:prstGeom>
          <a:noFill/>
        </p:spPr>
        <p:txBody>
          <a:bodyPr wrap="none" rtlCol="0">
            <a:spAutoFit/>
          </a:bodyPr>
          <a:lstStyle/>
          <a:p>
            <a:r>
              <a:rPr lang="en-US" altLang="zh-CN" dirty="0">
                <a:solidFill>
                  <a:schemeClr val="accent6">
                    <a:lumMod val="50000"/>
                  </a:schemeClr>
                </a:solidFill>
              </a:rPr>
              <a:t>Tagged FIB updates</a:t>
            </a:r>
            <a:endParaRPr lang="zh-CN" altLang="en-US" dirty="0">
              <a:solidFill>
                <a:schemeClr val="accent6">
                  <a:lumMod val="50000"/>
                </a:schemeClr>
              </a:solidFill>
            </a:endParaRPr>
          </a:p>
        </p:txBody>
      </p:sp>
      <p:sp>
        <p:nvSpPr>
          <p:cNvPr id="44" name="矩形 43">
            <a:extLst>
              <a:ext uri="{FF2B5EF4-FFF2-40B4-BE49-F238E27FC236}">
                <a16:creationId xmlns:a16="http://schemas.microsoft.com/office/drawing/2014/main" id="{4287D5A5-90F9-4BE8-BA17-F4924545959B}"/>
              </a:ext>
            </a:extLst>
          </p:cNvPr>
          <p:cNvSpPr/>
          <p:nvPr/>
        </p:nvSpPr>
        <p:spPr>
          <a:xfrm>
            <a:off x="8467502" y="2553068"/>
            <a:ext cx="2161508" cy="691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Incremental</a:t>
            </a:r>
          </a:p>
          <a:p>
            <a:pPr algn="ctr"/>
            <a:r>
              <a:rPr lang="en-US" altLang="zh-CN" dirty="0"/>
              <a:t>requirement checker</a:t>
            </a:r>
            <a:endParaRPr lang="zh-CN" altLang="en-US" dirty="0"/>
          </a:p>
        </p:txBody>
      </p:sp>
      <p:cxnSp>
        <p:nvCxnSpPr>
          <p:cNvPr id="45" name="直接箭头连接符 44">
            <a:extLst>
              <a:ext uri="{FF2B5EF4-FFF2-40B4-BE49-F238E27FC236}">
                <a16:creationId xmlns:a16="http://schemas.microsoft.com/office/drawing/2014/main" id="{3C9336DA-8BCC-4C08-8F3B-E8495D16DE8B}"/>
              </a:ext>
            </a:extLst>
          </p:cNvPr>
          <p:cNvCxnSpPr>
            <a:cxnSpLocks/>
            <a:stCxn id="47" idx="2"/>
            <a:endCxn id="44" idx="0"/>
          </p:cNvCxnSpPr>
          <p:nvPr/>
        </p:nvCxnSpPr>
        <p:spPr>
          <a:xfrm>
            <a:off x="9548256" y="2269686"/>
            <a:ext cx="0" cy="2833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FE046A04-D4F7-451C-9F30-782BB5181B18}"/>
              </a:ext>
            </a:extLst>
          </p:cNvPr>
          <p:cNvCxnSpPr>
            <a:cxnSpLocks/>
            <a:stCxn id="44" idx="3"/>
            <a:endCxn id="48" idx="1"/>
          </p:cNvCxnSpPr>
          <p:nvPr/>
        </p:nvCxnSpPr>
        <p:spPr>
          <a:xfrm>
            <a:off x="10629010" y="2898813"/>
            <a:ext cx="461494" cy="16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AD4F5985-9EBB-406B-8E20-1AE9728DEAC7}"/>
              </a:ext>
            </a:extLst>
          </p:cNvPr>
          <p:cNvSpPr txBox="1"/>
          <p:nvPr/>
        </p:nvSpPr>
        <p:spPr>
          <a:xfrm>
            <a:off x="8800070" y="1900354"/>
            <a:ext cx="1496372" cy="369332"/>
          </a:xfrm>
          <a:prstGeom prst="rect">
            <a:avLst/>
          </a:prstGeom>
          <a:noFill/>
        </p:spPr>
        <p:txBody>
          <a:bodyPr wrap="none" rtlCol="0">
            <a:spAutoFit/>
          </a:bodyPr>
          <a:lstStyle/>
          <a:p>
            <a:pPr algn="ctr"/>
            <a:r>
              <a:rPr lang="en-US" altLang="zh-CN" dirty="0"/>
              <a:t>Requirements</a:t>
            </a:r>
            <a:endParaRPr lang="zh-CN" altLang="en-US" dirty="0"/>
          </a:p>
        </p:txBody>
      </p:sp>
      <p:sp>
        <p:nvSpPr>
          <p:cNvPr id="48" name="文本框 47">
            <a:extLst>
              <a:ext uri="{FF2B5EF4-FFF2-40B4-BE49-F238E27FC236}">
                <a16:creationId xmlns:a16="http://schemas.microsoft.com/office/drawing/2014/main" id="{701AB193-66FF-44CD-925B-9A6ED5BEEB3B}"/>
              </a:ext>
            </a:extLst>
          </p:cNvPr>
          <p:cNvSpPr txBox="1"/>
          <p:nvPr/>
        </p:nvSpPr>
        <p:spPr>
          <a:xfrm>
            <a:off x="11090504" y="2715804"/>
            <a:ext cx="852285" cy="369332"/>
          </a:xfrm>
          <a:prstGeom prst="rect">
            <a:avLst/>
          </a:prstGeom>
          <a:noFill/>
        </p:spPr>
        <p:txBody>
          <a:bodyPr wrap="none" rtlCol="0">
            <a:spAutoFit/>
          </a:bodyPr>
          <a:lstStyle/>
          <a:p>
            <a:r>
              <a:rPr lang="en-US" altLang="zh-CN" dirty="0">
                <a:solidFill>
                  <a:srgbClr val="7030A0"/>
                </a:solidFill>
              </a:rPr>
              <a:t>Results</a:t>
            </a:r>
            <a:endParaRPr lang="zh-CN" altLang="en-US" dirty="0">
              <a:solidFill>
                <a:srgbClr val="7030A0"/>
              </a:solidFill>
            </a:endParaRPr>
          </a:p>
        </p:txBody>
      </p:sp>
      <p:sp>
        <p:nvSpPr>
          <p:cNvPr id="79" name="箭头: 右 78">
            <a:extLst>
              <a:ext uri="{FF2B5EF4-FFF2-40B4-BE49-F238E27FC236}">
                <a16:creationId xmlns:a16="http://schemas.microsoft.com/office/drawing/2014/main" id="{405DE318-8A5B-4B9C-8BE2-B5155E6CF6AC}"/>
              </a:ext>
            </a:extLst>
          </p:cNvPr>
          <p:cNvSpPr/>
          <p:nvPr/>
        </p:nvSpPr>
        <p:spPr>
          <a:xfrm>
            <a:off x="7663013" y="2749578"/>
            <a:ext cx="778104" cy="256519"/>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09AB8027-0316-4F82-827E-C64A9FB33C06}"/>
              </a:ext>
            </a:extLst>
          </p:cNvPr>
          <p:cNvSpPr/>
          <p:nvPr/>
        </p:nvSpPr>
        <p:spPr>
          <a:xfrm>
            <a:off x="4598058" y="5022660"/>
            <a:ext cx="2054348" cy="452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Update dispatcher</a:t>
            </a:r>
            <a:endParaRPr lang="zh-CN" altLang="en-US" dirty="0"/>
          </a:p>
        </p:txBody>
      </p:sp>
      <p:sp>
        <p:nvSpPr>
          <p:cNvPr id="97" name="矩形 96">
            <a:extLst>
              <a:ext uri="{FF2B5EF4-FFF2-40B4-BE49-F238E27FC236}">
                <a16:creationId xmlns:a16="http://schemas.microsoft.com/office/drawing/2014/main" id="{B997F93B-BC4D-4738-BFBB-BECEFE33CB13}"/>
              </a:ext>
            </a:extLst>
          </p:cNvPr>
          <p:cNvSpPr/>
          <p:nvPr/>
        </p:nvSpPr>
        <p:spPr>
          <a:xfrm>
            <a:off x="4558345" y="5932142"/>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sp>
        <p:nvSpPr>
          <p:cNvPr id="98" name="矩形 97">
            <a:extLst>
              <a:ext uri="{FF2B5EF4-FFF2-40B4-BE49-F238E27FC236}">
                <a16:creationId xmlns:a16="http://schemas.microsoft.com/office/drawing/2014/main" id="{CEBF1778-8FB2-4563-B8D6-1FF94D91CA09}"/>
              </a:ext>
            </a:extLst>
          </p:cNvPr>
          <p:cNvSpPr/>
          <p:nvPr/>
        </p:nvSpPr>
        <p:spPr>
          <a:xfrm>
            <a:off x="5370566" y="6299222"/>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sp>
        <p:nvSpPr>
          <p:cNvPr id="99" name="矩形 98">
            <a:extLst>
              <a:ext uri="{FF2B5EF4-FFF2-40B4-BE49-F238E27FC236}">
                <a16:creationId xmlns:a16="http://schemas.microsoft.com/office/drawing/2014/main" id="{CA5C9157-A25D-4BAB-A8CE-674079BBFD04}"/>
              </a:ext>
            </a:extLst>
          </p:cNvPr>
          <p:cNvSpPr/>
          <p:nvPr/>
        </p:nvSpPr>
        <p:spPr>
          <a:xfrm>
            <a:off x="6227322" y="5942328"/>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grpSp>
        <p:nvGrpSpPr>
          <p:cNvPr id="127" name="组合 126">
            <a:extLst>
              <a:ext uri="{FF2B5EF4-FFF2-40B4-BE49-F238E27FC236}">
                <a16:creationId xmlns:a16="http://schemas.microsoft.com/office/drawing/2014/main" id="{982272EE-14BF-468D-9DEE-0E5CD49EAA8D}"/>
              </a:ext>
            </a:extLst>
          </p:cNvPr>
          <p:cNvGrpSpPr/>
          <p:nvPr/>
        </p:nvGrpSpPr>
        <p:grpSpPr>
          <a:xfrm>
            <a:off x="4221508" y="4096479"/>
            <a:ext cx="490878" cy="481488"/>
            <a:chOff x="3145364" y="2121122"/>
            <a:chExt cx="490878" cy="481488"/>
          </a:xfrm>
        </p:grpSpPr>
        <p:sp>
          <p:nvSpPr>
            <p:cNvPr id="116" name="椭圆 115">
              <a:extLst>
                <a:ext uri="{FF2B5EF4-FFF2-40B4-BE49-F238E27FC236}">
                  <a16:creationId xmlns:a16="http://schemas.microsoft.com/office/drawing/2014/main" id="{7951CC71-E7BE-4858-8772-36C77F34B232}"/>
                </a:ext>
              </a:extLst>
            </p:cNvPr>
            <p:cNvSpPr/>
            <p:nvPr/>
          </p:nvSpPr>
          <p:spPr>
            <a:xfrm>
              <a:off x="3484976" y="2462590"/>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id="{F1877575-313D-4991-85A5-A7A5CABE3F03}"/>
                </a:ext>
              </a:extLst>
            </p:cNvPr>
            <p:cNvSpPr/>
            <p:nvPr/>
          </p:nvSpPr>
          <p:spPr>
            <a:xfrm>
              <a:off x="3484976" y="2313435"/>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7FD88B76-B351-4539-9AA5-7D08D17CFB23}"/>
                </a:ext>
              </a:extLst>
            </p:cNvPr>
            <p:cNvSpPr/>
            <p:nvPr/>
          </p:nvSpPr>
          <p:spPr>
            <a:xfrm>
              <a:off x="3484976" y="2164274"/>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E45C7A7B-5A34-41F6-BDE5-8D3975B1CC4D}"/>
                </a:ext>
              </a:extLst>
            </p:cNvPr>
            <p:cNvSpPr/>
            <p:nvPr/>
          </p:nvSpPr>
          <p:spPr>
            <a:xfrm>
              <a:off x="3180054" y="2462590"/>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B7727ACA-C166-404C-9DEB-C3E0866385EB}"/>
                </a:ext>
              </a:extLst>
            </p:cNvPr>
            <p:cNvSpPr/>
            <p:nvPr/>
          </p:nvSpPr>
          <p:spPr>
            <a:xfrm>
              <a:off x="3180054" y="2313435"/>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AE1A2D27-772D-4D8F-8541-2E94B7706DAA}"/>
                </a:ext>
              </a:extLst>
            </p:cNvPr>
            <p:cNvSpPr/>
            <p:nvPr/>
          </p:nvSpPr>
          <p:spPr>
            <a:xfrm>
              <a:off x="3180054" y="2164274"/>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2CE42047-B0EC-4B70-A0E4-664980A0C0C2}"/>
                </a:ext>
              </a:extLst>
            </p:cNvPr>
            <p:cNvSpPr/>
            <p:nvPr/>
          </p:nvSpPr>
          <p:spPr>
            <a:xfrm>
              <a:off x="3332454" y="2462590"/>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0C502EB1-E9FA-43CF-8B9E-AED5F776D7D3}"/>
                </a:ext>
              </a:extLst>
            </p:cNvPr>
            <p:cNvSpPr/>
            <p:nvPr/>
          </p:nvSpPr>
          <p:spPr>
            <a:xfrm>
              <a:off x="3332454" y="2313435"/>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D6A4118A-811E-45A6-BAB2-5D7DA779CC5B}"/>
                </a:ext>
              </a:extLst>
            </p:cNvPr>
            <p:cNvSpPr/>
            <p:nvPr/>
          </p:nvSpPr>
          <p:spPr>
            <a:xfrm>
              <a:off x="3332454" y="2164274"/>
              <a:ext cx="109022" cy="1090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C2FA9FCC-A481-4A50-848B-D50C781ECD5E}"/>
                </a:ext>
              </a:extLst>
            </p:cNvPr>
            <p:cNvSpPr/>
            <p:nvPr/>
          </p:nvSpPr>
          <p:spPr>
            <a:xfrm>
              <a:off x="3145364" y="2121122"/>
              <a:ext cx="490878" cy="48148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a:extLst>
              <a:ext uri="{FF2B5EF4-FFF2-40B4-BE49-F238E27FC236}">
                <a16:creationId xmlns:a16="http://schemas.microsoft.com/office/drawing/2014/main" id="{B532917B-D968-47F1-8650-1E85953D754A}"/>
              </a:ext>
            </a:extLst>
          </p:cNvPr>
          <p:cNvGrpSpPr/>
          <p:nvPr/>
        </p:nvGrpSpPr>
        <p:grpSpPr>
          <a:xfrm>
            <a:off x="5381199" y="4096479"/>
            <a:ext cx="490878" cy="481488"/>
            <a:chOff x="3145364" y="2121122"/>
            <a:chExt cx="490878" cy="481488"/>
          </a:xfrm>
          <a:solidFill>
            <a:schemeClr val="accent6">
              <a:lumMod val="40000"/>
              <a:lumOff val="60000"/>
            </a:schemeClr>
          </a:solidFill>
        </p:grpSpPr>
        <p:sp>
          <p:nvSpPr>
            <p:cNvPr id="129" name="椭圆 128">
              <a:extLst>
                <a:ext uri="{FF2B5EF4-FFF2-40B4-BE49-F238E27FC236}">
                  <a16:creationId xmlns:a16="http://schemas.microsoft.com/office/drawing/2014/main" id="{F8FF51D0-ECFF-4C84-B3BE-80E1AF13887E}"/>
                </a:ext>
              </a:extLst>
            </p:cNvPr>
            <p:cNvSpPr/>
            <p:nvPr/>
          </p:nvSpPr>
          <p:spPr>
            <a:xfrm>
              <a:off x="3484976" y="2462590"/>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id="{C036A309-07C7-49BB-B442-A957CFBFFEE9}"/>
                </a:ext>
              </a:extLst>
            </p:cNvPr>
            <p:cNvSpPr/>
            <p:nvPr/>
          </p:nvSpPr>
          <p:spPr>
            <a:xfrm>
              <a:off x="3484976" y="2313435"/>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3E4924D9-AAA5-41E6-A1C3-2AC374763E29}"/>
                </a:ext>
              </a:extLst>
            </p:cNvPr>
            <p:cNvSpPr/>
            <p:nvPr/>
          </p:nvSpPr>
          <p:spPr>
            <a:xfrm>
              <a:off x="3484976" y="2164274"/>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4629BB2B-2A66-46AC-9CFF-D84D17633D6D}"/>
                </a:ext>
              </a:extLst>
            </p:cNvPr>
            <p:cNvSpPr/>
            <p:nvPr/>
          </p:nvSpPr>
          <p:spPr>
            <a:xfrm>
              <a:off x="3180054" y="2462590"/>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id="{D879FAFD-A3A4-484A-86B3-5D731C1999F8}"/>
                </a:ext>
              </a:extLst>
            </p:cNvPr>
            <p:cNvSpPr/>
            <p:nvPr/>
          </p:nvSpPr>
          <p:spPr>
            <a:xfrm>
              <a:off x="3180054" y="2313435"/>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CE58EF8C-17C5-4B48-B86E-20D425A3C9C1}"/>
                </a:ext>
              </a:extLst>
            </p:cNvPr>
            <p:cNvSpPr/>
            <p:nvPr/>
          </p:nvSpPr>
          <p:spPr>
            <a:xfrm>
              <a:off x="3180054" y="2164274"/>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3FE51AF0-F0D1-4537-942F-C5EF53BC4132}"/>
                </a:ext>
              </a:extLst>
            </p:cNvPr>
            <p:cNvSpPr/>
            <p:nvPr/>
          </p:nvSpPr>
          <p:spPr>
            <a:xfrm>
              <a:off x="3332454" y="2462590"/>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1AB0F6D6-1E55-4717-BCA0-65B9CB1B50AE}"/>
                </a:ext>
              </a:extLst>
            </p:cNvPr>
            <p:cNvSpPr/>
            <p:nvPr/>
          </p:nvSpPr>
          <p:spPr>
            <a:xfrm>
              <a:off x="3332454" y="2313435"/>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CA465A19-FC6C-4516-98A5-3403A2053658}"/>
                </a:ext>
              </a:extLst>
            </p:cNvPr>
            <p:cNvSpPr/>
            <p:nvPr/>
          </p:nvSpPr>
          <p:spPr>
            <a:xfrm>
              <a:off x="3332454" y="2164274"/>
              <a:ext cx="109022" cy="109022"/>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E0AA7B49-381C-4165-9F29-318AE54FB607}"/>
                </a:ext>
              </a:extLst>
            </p:cNvPr>
            <p:cNvSpPr/>
            <p:nvPr/>
          </p:nvSpPr>
          <p:spPr>
            <a:xfrm>
              <a:off x="3145364" y="2121122"/>
              <a:ext cx="490878" cy="481488"/>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a:extLst>
              <a:ext uri="{FF2B5EF4-FFF2-40B4-BE49-F238E27FC236}">
                <a16:creationId xmlns:a16="http://schemas.microsoft.com/office/drawing/2014/main" id="{96948563-1765-4345-81F8-B1068CF235F8}"/>
              </a:ext>
            </a:extLst>
          </p:cNvPr>
          <p:cNvGrpSpPr/>
          <p:nvPr/>
        </p:nvGrpSpPr>
        <p:grpSpPr>
          <a:xfrm>
            <a:off x="6778843" y="4109255"/>
            <a:ext cx="490878" cy="481488"/>
            <a:chOff x="3145364" y="2121122"/>
            <a:chExt cx="490878" cy="481488"/>
          </a:xfrm>
          <a:solidFill>
            <a:schemeClr val="accent2">
              <a:lumMod val="60000"/>
              <a:lumOff val="40000"/>
            </a:schemeClr>
          </a:solidFill>
        </p:grpSpPr>
        <p:sp>
          <p:nvSpPr>
            <p:cNvPr id="140" name="椭圆 139">
              <a:extLst>
                <a:ext uri="{FF2B5EF4-FFF2-40B4-BE49-F238E27FC236}">
                  <a16:creationId xmlns:a16="http://schemas.microsoft.com/office/drawing/2014/main" id="{B19555B0-15E5-45B3-8AE3-850C29630AD2}"/>
                </a:ext>
              </a:extLst>
            </p:cNvPr>
            <p:cNvSpPr/>
            <p:nvPr/>
          </p:nvSpPr>
          <p:spPr>
            <a:xfrm>
              <a:off x="3484976" y="2462590"/>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BE7D624B-DF62-4149-B9AA-8B3A1CC0DDD8}"/>
                </a:ext>
              </a:extLst>
            </p:cNvPr>
            <p:cNvSpPr/>
            <p:nvPr/>
          </p:nvSpPr>
          <p:spPr>
            <a:xfrm>
              <a:off x="3484976" y="2313435"/>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34A6CB7D-543B-4740-B029-A9C672F6BA9B}"/>
                </a:ext>
              </a:extLst>
            </p:cNvPr>
            <p:cNvSpPr/>
            <p:nvPr/>
          </p:nvSpPr>
          <p:spPr>
            <a:xfrm>
              <a:off x="3484976" y="2164274"/>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49D79839-8BD7-40A8-8A38-7F8C43B197FB}"/>
                </a:ext>
              </a:extLst>
            </p:cNvPr>
            <p:cNvSpPr/>
            <p:nvPr/>
          </p:nvSpPr>
          <p:spPr>
            <a:xfrm>
              <a:off x="3180054" y="2462590"/>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91D7D9BC-BBEC-4703-8FC8-252AFAA29752}"/>
                </a:ext>
              </a:extLst>
            </p:cNvPr>
            <p:cNvSpPr/>
            <p:nvPr/>
          </p:nvSpPr>
          <p:spPr>
            <a:xfrm>
              <a:off x="3180054" y="2313435"/>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F07D0A7B-94D8-4697-918E-74748080A608}"/>
                </a:ext>
              </a:extLst>
            </p:cNvPr>
            <p:cNvSpPr/>
            <p:nvPr/>
          </p:nvSpPr>
          <p:spPr>
            <a:xfrm>
              <a:off x="3180054" y="2164274"/>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6" name="椭圆 145">
              <a:extLst>
                <a:ext uri="{FF2B5EF4-FFF2-40B4-BE49-F238E27FC236}">
                  <a16:creationId xmlns:a16="http://schemas.microsoft.com/office/drawing/2014/main" id="{852D2C4B-05FF-4E70-BBD7-7602D2B4F24C}"/>
                </a:ext>
              </a:extLst>
            </p:cNvPr>
            <p:cNvSpPr/>
            <p:nvPr/>
          </p:nvSpPr>
          <p:spPr>
            <a:xfrm>
              <a:off x="3332454" y="2462590"/>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6ADF3870-A5B1-46D0-8ED0-C88A01239F17}"/>
                </a:ext>
              </a:extLst>
            </p:cNvPr>
            <p:cNvSpPr/>
            <p:nvPr/>
          </p:nvSpPr>
          <p:spPr>
            <a:xfrm>
              <a:off x="3332454" y="2313435"/>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96CEC76A-852D-49D7-BB62-C7F91FD9B3A3}"/>
                </a:ext>
              </a:extLst>
            </p:cNvPr>
            <p:cNvSpPr/>
            <p:nvPr/>
          </p:nvSpPr>
          <p:spPr>
            <a:xfrm>
              <a:off x="3332454" y="2164274"/>
              <a:ext cx="109022" cy="109022"/>
            </a:xfrm>
            <a:prstGeom prst="ellipse">
              <a:avLst/>
            </a:prstGeom>
            <a:grp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276736E0-326F-45E7-812C-B0CCA0B31217}"/>
                </a:ext>
              </a:extLst>
            </p:cNvPr>
            <p:cNvSpPr/>
            <p:nvPr/>
          </p:nvSpPr>
          <p:spPr>
            <a:xfrm>
              <a:off x="3145364" y="2121122"/>
              <a:ext cx="490878" cy="481488"/>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0" name="直接箭头连接符 149">
            <a:extLst>
              <a:ext uri="{FF2B5EF4-FFF2-40B4-BE49-F238E27FC236}">
                <a16:creationId xmlns:a16="http://schemas.microsoft.com/office/drawing/2014/main" id="{7D41DDC5-345A-4C71-AD30-1622ACE02C0B}"/>
              </a:ext>
            </a:extLst>
          </p:cNvPr>
          <p:cNvCxnSpPr>
            <a:cxnSpLocks/>
            <a:stCxn id="82" idx="0"/>
            <a:endCxn id="126" idx="2"/>
          </p:cNvCxnSpPr>
          <p:nvPr/>
        </p:nvCxnSpPr>
        <p:spPr>
          <a:xfrm flipH="1" flipV="1">
            <a:off x="4466947" y="4577967"/>
            <a:ext cx="1158285" cy="444693"/>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941545E9-AF55-4CC2-BF9B-953066058EB1}"/>
              </a:ext>
            </a:extLst>
          </p:cNvPr>
          <p:cNvCxnSpPr>
            <a:cxnSpLocks/>
            <a:stCxn id="82" idx="0"/>
            <a:endCxn id="138" idx="2"/>
          </p:cNvCxnSpPr>
          <p:nvPr/>
        </p:nvCxnSpPr>
        <p:spPr>
          <a:xfrm flipV="1">
            <a:off x="5625232" y="4577967"/>
            <a:ext cx="1406" cy="444693"/>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40E34027-940E-476A-BF16-0F91D70EC654}"/>
              </a:ext>
            </a:extLst>
          </p:cNvPr>
          <p:cNvCxnSpPr>
            <a:cxnSpLocks/>
            <a:stCxn id="82" idx="0"/>
            <a:endCxn id="149" idx="2"/>
          </p:cNvCxnSpPr>
          <p:nvPr/>
        </p:nvCxnSpPr>
        <p:spPr>
          <a:xfrm flipV="1">
            <a:off x="5625232" y="4590743"/>
            <a:ext cx="1399050" cy="431917"/>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864A3068-46B9-40DD-AB1B-8B81D78DAE6A}"/>
              </a:ext>
            </a:extLst>
          </p:cNvPr>
          <p:cNvCxnSpPr>
            <a:cxnSpLocks/>
            <a:stCxn id="126" idx="0"/>
            <a:endCxn id="24" idx="2"/>
          </p:cNvCxnSpPr>
          <p:nvPr/>
        </p:nvCxnSpPr>
        <p:spPr>
          <a:xfrm flipH="1" flipV="1">
            <a:off x="4462921" y="3411161"/>
            <a:ext cx="4026" cy="685318"/>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B5E48E9F-BDBD-4486-A2B9-1B015C613F62}"/>
              </a:ext>
            </a:extLst>
          </p:cNvPr>
          <p:cNvCxnSpPr>
            <a:cxnSpLocks/>
            <a:stCxn id="138" idx="0"/>
            <a:endCxn id="15" idx="2"/>
          </p:cNvCxnSpPr>
          <p:nvPr/>
        </p:nvCxnSpPr>
        <p:spPr>
          <a:xfrm flipV="1">
            <a:off x="5626638" y="3411161"/>
            <a:ext cx="175" cy="685318"/>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2C426CAC-1A5D-47E8-B2D3-9483F9D1E204}"/>
              </a:ext>
            </a:extLst>
          </p:cNvPr>
          <p:cNvCxnSpPr>
            <a:cxnSpLocks/>
            <a:stCxn id="149" idx="0"/>
            <a:endCxn id="6" idx="2"/>
          </p:cNvCxnSpPr>
          <p:nvPr/>
        </p:nvCxnSpPr>
        <p:spPr>
          <a:xfrm flipV="1">
            <a:off x="7024282" y="3418466"/>
            <a:ext cx="2315" cy="690789"/>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id="{74B660D6-075F-4FB1-A83D-8032E0326884}"/>
              </a:ext>
            </a:extLst>
          </p:cNvPr>
          <p:cNvSpPr txBox="1"/>
          <p:nvPr/>
        </p:nvSpPr>
        <p:spPr>
          <a:xfrm>
            <a:off x="7237397" y="4165333"/>
            <a:ext cx="1531823" cy="369332"/>
          </a:xfrm>
          <a:prstGeom prst="rect">
            <a:avLst/>
          </a:prstGeom>
          <a:noFill/>
        </p:spPr>
        <p:txBody>
          <a:bodyPr wrap="square" rtlCol="0">
            <a:spAutoFit/>
          </a:bodyPr>
          <a:lstStyle/>
          <a:p>
            <a:r>
              <a:rPr lang="en-US" altLang="zh-CN" dirty="0"/>
              <a:t>Update blocks</a:t>
            </a:r>
            <a:endParaRPr lang="zh-CN" altLang="en-US" dirty="0"/>
          </a:p>
        </p:txBody>
      </p:sp>
      <p:sp>
        <p:nvSpPr>
          <p:cNvPr id="169" name="文本框 168">
            <a:extLst>
              <a:ext uri="{FF2B5EF4-FFF2-40B4-BE49-F238E27FC236}">
                <a16:creationId xmlns:a16="http://schemas.microsoft.com/office/drawing/2014/main" id="{515B8F95-6C9D-44D8-AB01-5C7AE6772A8E}"/>
              </a:ext>
            </a:extLst>
          </p:cNvPr>
          <p:cNvSpPr txBox="1"/>
          <p:nvPr/>
        </p:nvSpPr>
        <p:spPr>
          <a:xfrm>
            <a:off x="6161017" y="4209806"/>
            <a:ext cx="252994" cy="369332"/>
          </a:xfrm>
          <a:prstGeom prst="rect">
            <a:avLst/>
          </a:prstGeom>
          <a:noFill/>
        </p:spPr>
        <p:txBody>
          <a:bodyPr wrap="square" rtlCol="0">
            <a:spAutoFit/>
          </a:bodyPr>
          <a:lstStyle/>
          <a:p>
            <a:r>
              <a:rPr lang="en-US" altLang="zh-CN" dirty="0"/>
              <a:t>…</a:t>
            </a:r>
            <a:endParaRPr lang="zh-CN" altLang="en-US" dirty="0"/>
          </a:p>
        </p:txBody>
      </p:sp>
      <p:sp>
        <p:nvSpPr>
          <p:cNvPr id="170" name="文本框 169">
            <a:extLst>
              <a:ext uri="{FF2B5EF4-FFF2-40B4-BE49-F238E27FC236}">
                <a16:creationId xmlns:a16="http://schemas.microsoft.com/office/drawing/2014/main" id="{A40C5FEC-91B0-4520-BEFF-59268CD8B703}"/>
              </a:ext>
            </a:extLst>
          </p:cNvPr>
          <p:cNvSpPr txBox="1"/>
          <p:nvPr/>
        </p:nvSpPr>
        <p:spPr>
          <a:xfrm>
            <a:off x="6166285" y="3052385"/>
            <a:ext cx="252994" cy="369332"/>
          </a:xfrm>
          <a:prstGeom prst="rect">
            <a:avLst/>
          </a:prstGeom>
          <a:noFill/>
        </p:spPr>
        <p:txBody>
          <a:bodyPr wrap="square" rtlCol="0">
            <a:spAutoFit/>
          </a:bodyPr>
          <a:lstStyle/>
          <a:p>
            <a:r>
              <a:rPr lang="en-US" altLang="zh-CN" dirty="0"/>
              <a:t>…</a:t>
            </a:r>
            <a:endParaRPr lang="zh-CN" altLang="en-US" dirty="0"/>
          </a:p>
        </p:txBody>
      </p:sp>
      <p:cxnSp>
        <p:nvCxnSpPr>
          <p:cNvPr id="171" name="直接箭头连接符 170">
            <a:extLst>
              <a:ext uri="{FF2B5EF4-FFF2-40B4-BE49-F238E27FC236}">
                <a16:creationId xmlns:a16="http://schemas.microsoft.com/office/drawing/2014/main" id="{A1A25278-28EC-4618-9D22-1733DFA318FC}"/>
              </a:ext>
            </a:extLst>
          </p:cNvPr>
          <p:cNvCxnSpPr>
            <a:cxnSpLocks/>
            <a:stCxn id="82" idx="0"/>
            <a:endCxn id="169" idx="2"/>
          </p:cNvCxnSpPr>
          <p:nvPr/>
        </p:nvCxnSpPr>
        <p:spPr>
          <a:xfrm flipV="1">
            <a:off x="5625232" y="4579138"/>
            <a:ext cx="662282" cy="443522"/>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B25963E6-9CDD-4CBF-B924-356EB02DDE78}"/>
              </a:ext>
            </a:extLst>
          </p:cNvPr>
          <p:cNvCxnSpPr>
            <a:cxnSpLocks/>
            <a:endCxn id="170" idx="2"/>
          </p:cNvCxnSpPr>
          <p:nvPr/>
        </p:nvCxnSpPr>
        <p:spPr>
          <a:xfrm flipV="1">
            <a:off x="6292782" y="3421717"/>
            <a:ext cx="0" cy="654528"/>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92" name="文本框 191">
            <a:extLst>
              <a:ext uri="{FF2B5EF4-FFF2-40B4-BE49-F238E27FC236}">
                <a16:creationId xmlns:a16="http://schemas.microsoft.com/office/drawing/2014/main" id="{41E13E3A-4CEE-44E8-B2B6-655E6434B687}"/>
              </a:ext>
            </a:extLst>
          </p:cNvPr>
          <p:cNvSpPr txBox="1"/>
          <p:nvPr/>
        </p:nvSpPr>
        <p:spPr>
          <a:xfrm>
            <a:off x="123217" y="3491431"/>
            <a:ext cx="342608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solidFill>
                  <a:srgbClr val="C00000"/>
                </a:solidFill>
              </a:rPr>
              <a:t>Fast IMT:</a:t>
            </a:r>
          </a:p>
          <a:p>
            <a:r>
              <a:rPr lang="en-US" altLang="zh-CN" dirty="0">
                <a:solidFill>
                  <a:srgbClr val="C00000"/>
                </a:solidFill>
              </a:rPr>
              <a:t>Fast Inverse Model Transformation</a:t>
            </a:r>
            <a:endParaRPr lang="zh-CN" altLang="en-US" dirty="0">
              <a:solidFill>
                <a:srgbClr val="C00000"/>
              </a:solidFill>
            </a:endParaRPr>
          </a:p>
        </p:txBody>
      </p:sp>
      <p:sp>
        <p:nvSpPr>
          <p:cNvPr id="193" name="文本框 192">
            <a:extLst>
              <a:ext uri="{FF2B5EF4-FFF2-40B4-BE49-F238E27FC236}">
                <a16:creationId xmlns:a16="http://schemas.microsoft.com/office/drawing/2014/main" id="{94E65894-21BC-4D49-BE65-8998822EA1D2}"/>
              </a:ext>
            </a:extLst>
          </p:cNvPr>
          <p:cNvSpPr txBox="1"/>
          <p:nvPr/>
        </p:nvSpPr>
        <p:spPr>
          <a:xfrm>
            <a:off x="8339254" y="4911714"/>
            <a:ext cx="360353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solidFill>
                  <a:srgbClr val="C00000"/>
                </a:solidFill>
              </a:rPr>
              <a:t>CE2D:</a:t>
            </a:r>
          </a:p>
          <a:p>
            <a:r>
              <a:rPr lang="en-US" altLang="zh-CN" dirty="0">
                <a:solidFill>
                  <a:srgbClr val="C00000"/>
                </a:solidFill>
              </a:rPr>
              <a:t>Consistent, Efficient Early Detection</a:t>
            </a:r>
            <a:endParaRPr lang="zh-CN" altLang="en-US" dirty="0">
              <a:solidFill>
                <a:srgbClr val="C00000"/>
              </a:solidFill>
            </a:endParaRPr>
          </a:p>
        </p:txBody>
      </p:sp>
      <p:cxnSp>
        <p:nvCxnSpPr>
          <p:cNvPr id="195" name="直接箭头连接符 194">
            <a:extLst>
              <a:ext uri="{FF2B5EF4-FFF2-40B4-BE49-F238E27FC236}">
                <a16:creationId xmlns:a16="http://schemas.microsoft.com/office/drawing/2014/main" id="{182863E2-287E-4BC1-95DD-96D34B1A4277}"/>
              </a:ext>
            </a:extLst>
          </p:cNvPr>
          <p:cNvCxnSpPr>
            <a:stCxn id="193" idx="0"/>
            <a:endCxn id="44" idx="2"/>
          </p:cNvCxnSpPr>
          <p:nvPr/>
        </p:nvCxnSpPr>
        <p:spPr>
          <a:xfrm flipH="1" flipV="1">
            <a:off x="9548256" y="3244557"/>
            <a:ext cx="592766" cy="166715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41BE950C-ACD6-4A19-906E-4808F06E525D}"/>
              </a:ext>
            </a:extLst>
          </p:cNvPr>
          <p:cNvCxnSpPr>
            <a:cxnSpLocks/>
            <a:stCxn id="193" idx="1"/>
            <a:endCxn id="82" idx="3"/>
          </p:cNvCxnSpPr>
          <p:nvPr/>
        </p:nvCxnSpPr>
        <p:spPr>
          <a:xfrm flipH="1">
            <a:off x="6652406" y="5234880"/>
            <a:ext cx="1686848" cy="1401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a:extLst>
              <a:ext uri="{FF2B5EF4-FFF2-40B4-BE49-F238E27FC236}">
                <a16:creationId xmlns:a16="http://schemas.microsoft.com/office/drawing/2014/main" id="{47B0FF32-0B23-4BC5-8F3C-2F33287698CA}"/>
              </a:ext>
            </a:extLst>
          </p:cNvPr>
          <p:cNvCxnSpPr>
            <a:cxnSpLocks/>
            <a:stCxn id="193" idx="1"/>
            <a:endCxn id="99" idx="3"/>
          </p:cNvCxnSpPr>
          <p:nvPr/>
        </p:nvCxnSpPr>
        <p:spPr>
          <a:xfrm flipH="1">
            <a:off x="6741565" y="5234880"/>
            <a:ext cx="1597689" cy="8180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92799257-017F-451F-B451-F6E56D7F4986}"/>
              </a:ext>
            </a:extLst>
          </p:cNvPr>
          <p:cNvCxnSpPr>
            <a:cxnSpLocks/>
            <a:stCxn id="193" idx="1"/>
            <a:endCxn id="97" idx="3"/>
          </p:cNvCxnSpPr>
          <p:nvPr/>
        </p:nvCxnSpPr>
        <p:spPr>
          <a:xfrm flipH="1">
            <a:off x="5072588" y="5234880"/>
            <a:ext cx="3266666" cy="80790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a:extLst>
              <a:ext uri="{FF2B5EF4-FFF2-40B4-BE49-F238E27FC236}">
                <a16:creationId xmlns:a16="http://schemas.microsoft.com/office/drawing/2014/main" id="{32E0907F-2965-42F3-A2F5-E620B5B6C52A}"/>
              </a:ext>
            </a:extLst>
          </p:cNvPr>
          <p:cNvCxnSpPr>
            <a:cxnSpLocks/>
            <a:stCxn id="193" idx="1"/>
            <a:endCxn id="98" idx="0"/>
          </p:cNvCxnSpPr>
          <p:nvPr/>
        </p:nvCxnSpPr>
        <p:spPr>
          <a:xfrm flipH="1">
            <a:off x="5627688" y="5234880"/>
            <a:ext cx="2711566" cy="106434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2" name="直接箭头连接符 211">
            <a:extLst>
              <a:ext uri="{FF2B5EF4-FFF2-40B4-BE49-F238E27FC236}">
                <a16:creationId xmlns:a16="http://schemas.microsoft.com/office/drawing/2014/main" id="{52E921F3-7264-44BD-B0B5-CD34D2304787}"/>
              </a:ext>
            </a:extLst>
          </p:cNvPr>
          <p:cNvCxnSpPr>
            <a:cxnSpLocks/>
            <a:stCxn id="193" idx="0"/>
          </p:cNvCxnSpPr>
          <p:nvPr/>
        </p:nvCxnSpPr>
        <p:spPr>
          <a:xfrm flipH="1" flipV="1">
            <a:off x="7636628" y="3244558"/>
            <a:ext cx="2504394" cy="166715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0" name="箭头: 右 109">
            <a:extLst>
              <a:ext uri="{FF2B5EF4-FFF2-40B4-BE49-F238E27FC236}">
                <a16:creationId xmlns:a16="http://schemas.microsoft.com/office/drawing/2014/main" id="{6D94BB42-B8DF-4D8E-8735-841671ADF012}"/>
              </a:ext>
            </a:extLst>
          </p:cNvPr>
          <p:cNvSpPr/>
          <p:nvPr/>
        </p:nvSpPr>
        <p:spPr>
          <a:xfrm>
            <a:off x="3598024" y="3708312"/>
            <a:ext cx="778104" cy="256519"/>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9BDE3951-24BE-4DC1-9967-800C634D8B3D}"/>
              </a:ext>
            </a:extLst>
          </p:cNvPr>
          <p:cNvSpPr/>
          <p:nvPr/>
        </p:nvSpPr>
        <p:spPr>
          <a:xfrm>
            <a:off x="8139486" y="4693658"/>
            <a:ext cx="4043698" cy="1186457"/>
          </a:xfrm>
          <a:prstGeom prst="rect">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129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51"/>
                                        </p:tgtEl>
                                      </p:cBhvr>
                                    </p:animEffect>
                                    <p:animScale>
                                      <p:cBhvr>
                                        <p:cTn id="7" dur="500" autoRev="1" fill="hold"/>
                                        <p:tgtEl>
                                          <p:spTgt spid="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771C41E-5233-4E43-8961-F4D40D705AA5}"/>
              </a:ext>
            </a:extLst>
          </p:cNvPr>
          <p:cNvSpPr>
            <a:spLocks noGrp="1"/>
          </p:cNvSpPr>
          <p:nvPr>
            <p:ph type="title"/>
          </p:nvPr>
        </p:nvSpPr>
        <p:spPr/>
        <p:txBody>
          <a:bodyPr/>
          <a:lstStyle/>
          <a:p>
            <a:r>
              <a:rPr lang="en-US" altLang="zh-CN" dirty="0"/>
              <a:t>CE2D: Consistent, Efficient Early Detection</a:t>
            </a:r>
            <a:endParaRPr lang="zh-CN" altLang="en-US" dirty="0"/>
          </a:p>
        </p:txBody>
      </p:sp>
      <p:sp>
        <p:nvSpPr>
          <p:cNvPr id="6" name="内容占位符 5">
            <a:extLst>
              <a:ext uri="{FF2B5EF4-FFF2-40B4-BE49-F238E27FC236}">
                <a16:creationId xmlns:a16="http://schemas.microsoft.com/office/drawing/2014/main" id="{FC79DAFC-CCC3-45DA-B1EE-6FA44249BE82}"/>
              </a:ext>
            </a:extLst>
          </p:cNvPr>
          <p:cNvSpPr>
            <a:spLocks noGrp="1"/>
          </p:cNvSpPr>
          <p:nvPr>
            <p:ph idx="1"/>
          </p:nvPr>
        </p:nvSpPr>
        <p:spPr>
          <a:xfrm>
            <a:off x="6115474" y="1459865"/>
            <a:ext cx="5238325" cy="1000250"/>
          </a:xfrm>
        </p:spPr>
        <p:txBody>
          <a:bodyPr/>
          <a:lstStyle/>
          <a:p>
            <a:pPr marL="0" indent="0">
              <a:buNone/>
            </a:pPr>
            <a:r>
              <a:rPr lang="en-US" altLang="zh-CN" dirty="0"/>
              <a:t>Core idea: Construct models for </a:t>
            </a:r>
            <a:r>
              <a:rPr lang="en-US" altLang="zh-CN" dirty="0">
                <a:solidFill>
                  <a:srgbClr val="C00000"/>
                </a:solidFill>
              </a:rPr>
              <a:t>consistent data plane states</a:t>
            </a:r>
            <a:endParaRPr lang="zh-CN" altLang="en-US" dirty="0">
              <a:solidFill>
                <a:srgbClr val="C00000"/>
              </a:solidFill>
            </a:endParaRPr>
          </a:p>
        </p:txBody>
      </p:sp>
      <p:sp>
        <p:nvSpPr>
          <p:cNvPr id="4" name="灯片编号占位符 3">
            <a:extLst>
              <a:ext uri="{FF2B5EF4-FFF2-40B4-BE49-F238E27FC236}">
                <a16:creationId xmlns:a16="http://schemas.microsoft.com/office/drawing/2014/main" id="{DC988531-34F8-4968-BCB4-AE6AE42C4FBA}"/>
              </a:ext>
            </a:extLst>
          </p:cNvPr>
          <p:cNvSpPr>
            <a:spLocks noGrp="1"/>
          </p:cNvSpPr>
          <p:nvPr>
            <p:ph type="sldNum" sz="quarter" idx="12"/>
          </p:nvPr>
        </p:nvSpPr>
        <p:spPr/>
        <p:txBody>
          <a:bodyPr/>
          <a:lstStyle/>
          <a:p>
            <a:fld id="{682C5C09-ACD5-471C-9344-471F3ED29706}" type="slidenum">
              <a:rPr lang="zh-CN" altLang="en-US" smtClean="0"/>
              <a:t>18</a:t>
            </a:fld>
            <a:endParaRPr lang="zh-CN" altLang="en-US"/>
          </a:p>
        </p:txBody>
      </p:sp>
      <p:sp>
        <p:nvSpPr>
          <p:cNvPr id="16" name="乘号 15">
            <a:extLst>
              <a:ext uri="{FF2B5EF4-FFF2-40B4-BE49-F238E27FC236}">
                <a16:creationId xmlns:a16="http://schemas.microsoft.com/office/drawing/2014/main" id="{ED0D9084-A715-4623-B1DE-E8930A4F52BB}"/>
              </a:ext>
            </a:extLst>
          </p:cNvPr>
          <p:cNvSpPr/>
          <p:nvPr/>
        </p:nvSpPr>
        <p:spPr>
          <a:xfrm>
            <a:off x="2634173" y="2503002"/>
            <a:ext cx="340921" cy="340285"/>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乘号 33">
            <a:extLst>
              <a:ext uri="{FF2B5EF4-FFF2-40B4-BE49-F238E27FC236}">
                <a16:creationId xmlns:a16="http://schemas.microsoft.com/office/drawing/2014/main" id="{F4EF4A7B-15EC-43CF-B166-3E840D4F5E6F}"/>
              </a:ext>
            </a:extLst>
          </p:cNvPr>
          <p:cNvSpPr/>
          <p:nvPr/>
        </p:nvSpPr>
        <p:spPr>
          <a:xfrm>
            <a:off x="3152117" y="2196987"/>
            <a:ext cx="340921" cy="340285"/>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箭头连接符 2">
            <a:extLst>
              <a:ext uri="{FF2B5EF4-FFF2-40B4-BE49-F238E27FC236}">
                <a16:creationId xmlns:a16="http://schemas.microsoft.com/office/drawing/2014/main" id="{2AABD3DF-6DD1-48C8-8D24-C524A33A2BD7}"/>
              </a:ext>
            </a:extLst>
          </p:cNvPr>
          <p:cNvCxnSpPr>
            <a:cxnSpLocks/>
          </p:cNvCxnSpPr>
          <p:nvPr/>
        </p:nvCxnSpPr>
        <p:spPr>
          <a:xfrm>
            <a:off x="1006976" y="3512321"/>
            <a:ext cx="9638642" cy="15403"/>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A1FCE544-A105-4A1D-9C32-FAA252084EF0}"/>
              </a:ext>
            </a:extLst>
          </p:cNvPr>
          <p:cNvCxnSpPr>
            <a:cxnSpLocks/>
          </p:cNvCxnSpPr>
          <p:nvPr/>
        </p:nvCxnSpPr>
        <p:spPr>
          <a:xfrm>
            <a:off x="2662595" y="3421683"/>
            <a:ext cx="0" cy="172720"/>
          </a:xfrm>
          <a:prstGeom prst="line">
            <a:avLst/>
          </a:prstGeom>
          <a:ln w="412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CFDA7FA3-355A-4B91-9D41-A415AE7D84FC}"/>
              </a:ext>
            </a:extLst>
          </p:cNvPr>
          <p:cNvSpPr txBox="1"/>
          <p:nvPr/>
        </p:nvSpPr>
        <p:spPr>
          <a:xfrm>
            <a:off x="1950902" y="3670332"/>
            <a:ext cx="1816665" cy="2462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tIns="0" bIns="0" rtlCol="0">
            <a:spAutoFit/>
          </a:bodyPr>
          <a:lstStyle/>
          <a:p>
            <a:pPr algn="ctr"/>
            <a:r>
              <a:rPr lang="en-US" altLang="zh-CN" sz="1600" b="1" dirty="0"/>
              <a:t>S2: 10.0.0.0/8 -&gt; S4</a:t>
            </a:r>
            <a:endParaRPr lang="zh-CN" altLang="en-US" sz="1600" b="1" dirty="0"/>
          </a:p>
        </p:txBody>
      </p:sp>
      <p:sp>
        <p:nvSpPr>
          <p:cNvPr id="43" name="文本框 42">
            <a:extLst>
              <a:ext uri="{FF2B5EF4-FFF2-40B4-BE49-F238E27FC236}">
                <a16:creationId xmlns:a16="http://schemas.microsoft.com/office/drawing/2014/main" id="{B63DA268-D287-4596-A5E5-95F2A616D633}"/>
              </a:ext>
            </a:extLst>
          </p:cNvPr>
          <p:cNvSpPr txBox="1"/>
          <p:nvPr/>
        </p:nvSpPr>
        <p:spPr>
          <a:xfrm>
            <a:off x="5028982" y="3670332"/>
            <a:ext cx="1816664" cy="2462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tIns="0" bIns="0" rtlCol="0">
            <a:spAutoFit/>
          </a:bodyPr>
          <a:lstStyle/>
          <a:p>
            <a:pPr algn="ctr"/>
            <a:r>
              <a:rPr lang="en-US" altLang="zh-CN" sz="1600" b="1" dirty="0"/>
              <a:t>S4: 10.0.0.0/8 -&gt; S2</a:t>
            </a:r>
            <a:endParaRPr lang="zh-CN" altLang="en-US" sz="1600" b="1" dirty="0"/>
          </a:p>
        </p:txBody>
      </p:sp>
      <p:sp>
        <p:nvSpPr>
          <p:cNvPr id="45" name="文本框 44">
            <a:extLst>
              <a:ext uri="{FF2B5EF4-FFF2-40B4-BE49-F238E27FC236}">
                <a16:creationId xmlns:a16="http://schemas.microsoft.com/office/drawing/2014/main" id="{0A114E5A-9D2D-461C-9154-DC2C7053BF99}"/>
              </a:ext>
            </a:extLst>
          </p:cNvPr>
          <p:cNvSpPr txBox="1"/>
          <p:nvPr/>
        </p:nvSpPr>
        <p:spPr>
          <a:xfrm>
            <a:off x="8428177" y="3641814"/>
            <a:ext cx="1816657" cy="2462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tIns="0" bIns="0" rtlCol="0">
            <a:spAutoFit/>
          </a:bodyPr>
          <a:lstStyle/>
          <a:p>
            <a:pPr algn="ctr"/>
            <a:r>
              <a:rPr lang="en-US" altLang="zh-CN" sz="1600" b="1" dirty="0"/>
              <a:t>S4: 10.0.0.0/8 -&gt; S3</a:t>
            </a:r>
            <a:endParaRPr lang="zh-CN" altLang="en-US" sz="1600" b="1" dirty="0"/>
          </a:p>
        </p:txBody>
      </p:sp>
      <p:grpSp>
        <p:nvGrpSpPr>
          <p:cNvPr id="48" name="组合 47">
            <a:extLst>
              <a:ext uri="{FF2B5EF4-FFF2-40B4-BE49-F238E27FC236}">
                <a16:creationId xmlns:a16="http://schemas.microsoft.com/office/drawing/2014/main" id="{ED1385D8-7390-4255-998D-59F56CEDB0BA}"/>
              </a:ext>
            </a:extLst>
          </p:cNvPr>
          <p:cNvGrpSpPr/>
          <p:nvPr/>
        </p:nvGrpSpPr>
        <p:grpSpPr>
          <a:xfrm>
            <a:off x="1056483" y="5484096"/>
            <a:ext cx="3689401" cy="1264136"/>
            <a:chOff x="813146" y="4862777"/>
            <a:chExt cx="3689401" cy="1264136"/>
          </a:xfrm>
        </p:grpSpPr>
        <p:grpSp>
          <p:nvGrpSpPr>
            <p:cNvPr id="49" name="组合 48">
              <a:extLst>
                <a:ext uri="{FF2B5EF4-FFF2-40B4-BE49-F238E27FC236}">
                  <a16:creationId xmlns:a16="http://schemas.microsoft.com/office/drawing/2014/main" id="{71407AE8-A380-46E6-9A85-99A952E6DD5A}"/>
                </a:ext>
              </a:extLst>
            </p:cNvPr>
            <p:cNvGrpSpPr/>
            <p:nvPr/>
          </p:nvGrpSpPr>
          <p:grpSpPr>
            <a:xfrm>
              <a:off x="813146" y="5287163"/>
              <a:ext cx="3689401" cy="839750"/>
              <a:chOff x="6475549" y="4343937"/>
              <a:chExt cx="3689401" cy="839750"/>
            </a:xfrm>
          </p:grpSpPr>
          <p:sp>
            <p:nvSpPr>
              <p:cNvPr id="53" name="椭圆 52">
                <a:extLst>
                  <a:ext uri="{FF2B5EF4-FFF2-40B4-BE49-F238E27FC236}">
                    <a16:creationId xmlns:a16="http://schemas.microsoft.com/office/drawing/2014/main" id="{817AF17E-2363-4C5E-BB44-D4E3CB0FC765}"/>
                  </a:ext>
                </a:extLst>
              </p:cNvPr>
              <p:cNvSpPr/>
              <p:nvPr/>
            </p:nvSpPr>
            <p:spPr>
              <a:xfrm>
                <a:off x="7087978" y="434393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S1</a:t>
                </a:r>
                <a:endParaRPr lang="zh-CN" altLang="en-US" dirty="0"/>
              </a:p>
            </p:txBody>
          </p:sp>
          <p:sp>
            <p:nvSpPr>
              <p:cNvPr id="54" name="椭圆 53">
                <a:extLst>
                  <a:ext uri="{FF2B5EF4-FFF2-40B4-BE49-F238E27FC236}">
                    <a16:creationId xmlns:a16="http://schemas.microsoft.com/office/drawing/2014/main" id="{927539A5-7BD4-4F9F-8619-2396A2CEF689}"/>
                  </a:ext>
                </a:extLst>
              </p:cNvPr>
              <p:cNvSpPr/>
              <p:nvPr/>
            </p:nvSpPr>
            <p:spPr>
              <a:xfrm>
                <a:off x="8899513" y="4343937"/>
                <a:ext cx="411060" cy="411060"/>
              </a:xfrm>
              <a:prstGeom prst="ellipse">
                <a:avLst/>
              </a:prstGeom>
              <a:ln w="15875">
                <a:prstDash val="sysDash"/>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S4</a:t>
                </a:r>
                <a:endParaRPr lang="zh-CN" altLang="en-US" dirty="0"/>
              </a:p>
            </p:txBody>
          </p:sp>
          <p:sp>
            <p:nvSpPr>
              <p:cNvPr id="55" name="椭圆 54">
                <a:extLst>
                  <a:ext uri="{FF2B5EF4-FFF2-40B4-BE49-F238E27FC236}">
                    <a16:creationId xmlns:a16="http://schemas.microsoft.com/office/drawing/2014/main" id="{C0933CD8-E20C-4AD2-9E1B-6391D3702437}"/>
                  </a:ext>
                </a:extLst>
              </p:cNvPr>
              <p:cNvSpPr/>
              <p:nvPr/>
            </p:nvSpPr>
            <p:spPr>
              <a:xfrm>
                <a:off x="7971400" y="477262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S2</a:t>
                </a:r>
                <a:endParaRPr lang="zh-CN" altLang="en-US" dirty="0"/>
              </a:p>
            </p:txBody>
          </p:sp>
          <p:cxnSp>
            <p:nvCxnSpPr>
              <p:cNvPr id="56" name="直接连接符 55">
                <a:extLst>
                  <a:ext uri="{FF2B5EF4-FFF2-40B4-BE49-F238E27FC236}">
                    <a16:creationId xmlns:a16="http://schemas.microsoft.com/office/drawing/2014/main" id="{E707256B-4FE6-4AC9-9C4A-7CAB813833DD}"/>
                  </a:ext>
                </a:extLst>
              </p:cNvPr>
              <p:cNvCxnSpPr>
                <a:cxnSpLocks/>
                <a:stCxn id="53" idx="5"/>
                <a:endCxn id="55" idx="2"/>
              </p:cNvCxnSpPr>
              <p:nvPr/>
            </p:nvCxnSpPr>
            <p:spPr>
              <a:xfrm>
                <a:off x="7438840" y="4694799"/>
                <a:ext cx="532560" cy="283358"/>
              </a:xfrm>
              <a:prstGeom prst="line">
                <a:avLst/>
              </a:prstGeom>
              <a:ln w="15875">
                <a:solidFill>
                  <a:schemeClr val="bg1">
                    <a:lumMod val="65000"/>
                  </a:schemeClr>
                </a:solidFill>
                <a:headEnd type="none"/>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BD8DF3AD-EE1D-4DBF-A47B-FEC95F01EAE0}"/>
                  </a:ext>
                </a:extLst>
              </p:cNvPr>
              <p:cNvCxnSpPr>
                <a:cxnSpLocks/>
                <a:stCxn id="55" idx="6"/>
                <a:endCxn id="54" idx="3"/>
              </p:cNvCxnSpPr>
              <p:nvPr/>
            </p:nvCxnSpPr>
            <p:spPr>
              <a:xfrm flipV="1">
                <a:off x="8382460" y="4694799"/>
                <a:ext cx="577251" cy="283358"/>
              </a:xfrm>
              <a:prstGeom prst="line">
                <a:avLst/>
              </a:prstGeom>
              <a:ln w="19050">
                <a:solidFill>
                  <a:schemeClr val="accent6"/>
                </a:solidFill>
                <a:headEnd type="none"/>
                <a:tailEnd type="arrow"/>
              </a:ln>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05B3225C-360D-4557-9383-A0EB70C042B8}"/>
                  </a:ext>
                </a:extLst>
              </p:cNvPr>
              <p:cNvCxnSpPr>
                <a:cxnSpLocks/>
                <a:stCxn id="54" idx="6"/>
              </p:cNvCxnSpPr>
              <p:nvPr/>
            </p:nvCxnSpPr>
            <p:spPr>
              <a:xfrm>
                <a:off x="9310573" y="4549467"/>
                <a:ext cx="363703" cy="0"/>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54994EE5-8E35-4E40-9EE7-63241766F035}"/>
                  </a:ext>
                </a:extLst>
              </p:cNvPr>
              <p:cNvCxnSpPr>
                <a:cxnSpLocks/>
                <a:endCxn id="53" idx="2"/>
              </p:cNvCxnSpPr>
              <p:nvPr/>
            </p:nvCxnSpPr>
            <p:spPr>
              <a:xfrm>
                <a:off x="6760272" y="4549467"/>
                <a:ext cx="327706" cy="0"/>
              </a:xfrm>
              <a:prstGeom prst="line">
                <a:avLst/>
              </a:prstGeom>
              <a:ln w="19050">
                <a:headEnd type="arrow"/>
              </a:ln>
            </p:spPr>
            <p:style>
              <a:lnRef idx="1">
                <a:schemeClr val="dk1"/>
              </a:lnRef>
              <a:fillRef idx="0">
                <a:schemeClr val="dk1"/>
              </a:fillRef>
              <a:effectRef idx="0">
                <a:schemeClr val="dk1"/>
              </a:effectRef>
              <a:fontRef idx="minor">
                <a:schemeClr val="tx1"/>
              </a:fontRef>
            </p:style>
          </p:cxnSp>
          <p:sp>
            <p:nvSpPr>
              <p:cNvPr id="64" name="文本框 63">
                <a:extLst>
                  <a:ext uri="{FF2B5EF4-FFF2-40B4-BE49-F238E27FC236}">
                    <a16:creationId xmlns:a16="http://schemas.microsoft.com/office/drawing/2014/main" id="{C5A5B6BB-AEBD-452E-8816-2D391E591F2E}"/>
                  </a:ext>
                </a:extLst>
              </p:cNvPr>
              <p:cNvSpPr txBox="1"/>
              <p:nvPr/>
            </p:nvSpPr>
            <p:spPr>
              <a:xfrm>
                <a:off x="6475549" y="4360001"/>
                <a:ext cx="327706" cy="369332"/>
              </a:xfrm>
              <a:prstGeom prst="rect">
                <a:avLst/>
              </a:prstGeom>
              <a:noFill/>
            </p:spPr>
            <p:txBody>
              <a:bodyPr wrap="square" rtlCol="0">
                <a:spAutoFit/>
              </a:bodyPr>
              <a:lstStyle/>
              <a:p>
                <a:r>
                  <a:rPr lang="en-US" altLang="zh-CN" dirty="0"/>
                  <a:t>A</a:t>
                </a:r>
                <a:endParaRPr lang="zh-CN" altLang="en-US" dirty="0"/>
              </a:p>
            </p:txBody>
          </p:sp>
          <p:sp>
            <p:nvSpPr>
              <p:cNvPr id="65" name="文本框 64">
                <a:extLst>
                  <a:ext uri="{FF2B5EF4-FFF2-40B4-BE49-F238E27FC236}">
                    <a16:creationId xmlns:a16="http://schemas.microsoft.com/office/drawing/2014/main" id="{E0DC9E06-E16F-4F26-A03E-6297F6F25820}"/>
                  </a:ext>
                </a:extLst>
              </p:cNvPr>
              <p:cNvSpPr txBox="1"/>
              <p:nvPr/>
            </p:nvSpPr>
            <p:spPr>
              <a:xfrm>
                <a:off x="9613683" y="4379573"/>
                <a:ext cx="551267" cy="369332"/>
              </a:xfrm>
              <a:prstGeom prst="rect">
                <a:avLst/>
              </a:prstGeom>
              <a:noFill/>
            </p:spPr>
            <p:txBody>
              <a:bodyPr wrap="square" rtlCol="0">
                <a:spAutoFit/>
              </a:bodyPr>
              <a:lstStyle/>
              <a:p>
                <a:r>
                  <a:rPr lang="en-US" altLang="zh-CN" dirty="0"/>
                  <a:t>B</a:t>
                </a:r>
                <a:endParaRPr lang="zh-CN" altLang="en-US" dirty="0"/>
              </a:p>
            </p:txBody>
          </p:sp>
          <p:cxnSp>
            <p:nvCxnSpPr>
              <p:cNvPr id="66" name="直接连接符 65">
                <a:extLst>
                  <a:ext uri="{FF2B5EF4-FFF2-40B4-BE49-F238E27FC236}">
                    <a16:creationId xmlns:a16="http://schemas.microsoft.com/office/drawing/2014/main" id="{7C3FBD18-2F7D-4A19-A04F-E1414435606B}"/>
                  </a:ext>
                </a:extLst>
              </p:cNvPr>
              <p:cNvCxnSpPr>
                <a:cxnSpLocks/>
                <a:stCxn id="53" idx="6"/>
                <a:endCxn id="54" idx="2"/>
              </p:cNvCxnSpPr>
              <p:nvPr/>
            </p:nvCxnSpPr>
            <p:spPr>
              <a:xfrm>
                <a:off x="7499038" y="4549467"/>
                <a:ext cx="1400475" cy="0"/>
              </a:xfrm>
              <a:prstGeom prst="line">
                <a:avLst/>
              </a:prstGeom>
              <a:ln w="15875">
                <a:solidFill>
                  <a:schemeClr val="bg1">
                    <a:lumMod val="65000"/>
                  </a:schemeClr>
                </a:solidFill>
                <a:headEnd type="none"/>
              </a:ln>
            </p:spPr>
            <p:style>
              <a:lnRef idx="1">
                <a:schemeClr val="dk1"/>
              </a:lnRef>
              <a:fillRef idx="0">
                <a:schemeClr val="dk1"/>
              </a:fillRef>
              <a:effectRef idx="0">
                <a:schemeClr val="dk1"/>
              </a:effectRef>
              <a:fontRef idx="minor">
                <a:schemeClr val="tx1"/>
              </a:fontRef>
            </p:style>
          </p:cxnSp>
        </p:grpSp>
        <p:sp>
          <p:nvSpPr>
            <p:cNvPr id="50" name="椭圆 49">
              <a:extLst>
                <a:ext uri="{FF2B5EF4-FFF2-40B4-BE49-F238E27FC236}">
                  <a16:creationId xmlns:a16="http://schemas.microsoft.com/office/drawing/2014/main" id="{5434625D-9541-4577-BC51-79D1F55D9B70}"/>
                </a:ext>
              </a:extLst>
            </p:cNvPr>
            <p:cNvSpPr/>
            <p:nvPr/>
          </p:nvSpPr>
          <p:spPr>
            <a:xfrm>
              <a:off x="2321153" y="4862777"/>
              <a:ext cx="411060" cy="411060"/>
            </a:xfrm>
            <a:prstGeom prst="ellipse">
              <a:avLst/>
            </a:prstGeom>
            <a:ln w="15875">
              <a:prstDash val="sysDash"/>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S3</a:t>
              </a:r>
              <a:endParaRPr lang="zh-CN" altLang="en-US" dirty="0"/>
            </a:p>
          </p:txBody>
        </p:sp>
        <p:cxnSp>
          <p:nvCxnSpPr>
            <p:cNvPr id="51" name="直接连接符 50">
              <a:extLst>
                <a:ext uri="{FF2B5EF4-FFF2-40B4-BE49-F238E27FC236}">
                  <a16:creationId xmlns:a16="http://schemas.microsoft.com/office/drawing/2014/main" id="{A698546B-DED3-4D9B-992C-495A799248D8}"/>
                </a:ext>
              </a:extLst>
            </p:cNvPr>
            <p:cNvCxnSpPr>
              <a:cxnSpLocks/>
              <a:stCxn id="53" idx="7"/>
              <a:endCxn id="50" idx="2"/>
            </p:cNvCxnSpPr>
            <p:nvPr/>
          </p:nvCxnSpPr>
          <p:spPr>
            <a:xfrm flipV="1">
              <a:off x="1776437" y="5068307"/>
              <a:ext cx="544716" cy="279054"/>
            </a:xfrm>
            <a:prstGeom prst="line">
              <a:avLst/>
            </a:prstGeom>
            <a:ln w="15875">
              <a:solidFill>
                <a:schemeClr val="bg1">
                  <a:lumMod val="65000"/>
                </a:schemeClr>
              </a:solidFill>
              <a:headEnd type="none"/>
            </a:ln>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042A3CF9-3B00-41BB-A95F-F7B56C6892DD}"/>
                </a:ext>
              </a:extLst>
            </p:cNvPr>
            <p:cNvCxnSpPr>
              <a:cxnSpLocks/>
              <a:stCxn id="50" idx="6"/>
              <a:endCxn id="54" idx="1"/>
            </p:cNvCxnSpPr>
            <p:nvPr/>
          </p:nvCxnSpPr>
          <p:spPr>
            <a:xfrm>
              <a:off x="2732213" y="5068307"/>
              <a:ext cx="565095" cy="279054"/>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grpSp>
      <p:grpSp>
        <p:nvGrpSpPr>
          <p:cNvPr id="67" name="组合 66">
            <a:extLst>
              <a:ext uri="{FF2B5EF4-FFF2-40B4-BE49-F238E27FC236}">
                <a16:creationId xmlns:a16="http://schemas.microsoft.com/office/drawing/2014/main" id="{41079E67-6CF1-4F50-A243-DA9CF4822EDD}"/>
              </a:ext>
            </a:extLst>
          </p:cNvPr>
          <p:cNvGrpSpPr/>
          <p:nvPr/>
        </p:nvGrpSpPr>
        <p:grpSpPr>
          <a:xfrm>
            <a:off x="4449293" y="5484096"/>
            <a:ext cx="3689401" cy="1264136"/>
            <a:chOff x="813146" y="4862777"/>
            <a:chExt cx="3689401" cy="1264136"/>
          </a:xfrm>
        </p:grpSpPr>
        <p:grpSp>
          <p:nvGrpSpPr>
            <p:cNvPr id="68" name="组合 67">
              <a:extLst>
                <a:ext uri="{FF2B5EF4-FFF2-40B4-BE49-F238E27FC236}">
                  <a16:creationId xmlns:a16="http://schemas.microsoft.com/office/drawing/2014/main" id="{87130E08-3EC7-4393-A0F0-49C20F105420}"/>
                </a:ext>
              </a:extLst>
            </p:cNvPr>
            <p:cNvGrpSpPr/>
            <p:nvPr/>
          </p:nvGrpSpPr>
          <p:grpSpPr>
            <a:xfrm>
              <a:off x="813146" y="5287163"/>
              <a:ext cx="3689401" cy="839750"/>
              <a:chOff x="6475549" y="4343937"/>
              <a:chExt cx="3689401" cy="839750"/>
            </a:xfrm>
          </p:grpSpPr>
          <p:sp>
            <p:nvSpPr>
              <p:cNvPr id="72" name="椭圆 71">
                <a:extLst>
                  <a:ext uri="{FF2B5EF4-FFF2-40B4-BE49-F238E27FC236}">
                    <a16:creationId xmlns:a16="http://schemas.microsoft.com/office/drawing/2014/main" id="{F46F981D-711C-4A3A-B4D1-4959DAB77100}"/>
                  </a:ext>
                </a:extLst>
              </p:cNvPr>
              <p:cNvSpPr/>
              <p:nvPr/>
            </p:nvSpPr>
            <p:spPr>
              <a:xfrm>
                <a:off x="7087978" y="4343937"/>
                <a:ext cx="411060" cy="411060"/>
              </a:xfrm>
              <a:prstGeom prst="ellipse">
                <a:avLst/>
              </a:prstGeom>
              <a:ln w="15875">
                <a:prstDash val="sysDash"/>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S1</a:t>
                </a:r>
                <a:endParaRPr lang="zh-CN" altLang="en-US" dirty="0"/>
              </a:p>
            </p:txBody>
          </p:sp>
          <p:sp>
            <p:nvSpPr>
              <p:cNvPr id="73" name="椭圆 72">
                <a:extLst>
                  <a:ext uri="{FF2B5EF4-FFF2-40B4-BE49-F238E27FC236}">
                    <a16:creationId xmlns:a16="http://schemas.microsoft.com/office/drawing/2014/main" id="{48C638F5-C50D-48AA-A23B-F1AF2EA5F2D9}"/>
                  </a:ext>
                </a:extLst>
              </p:cNvPr>
              <p:cNvSpPr/>
              <p:nvPr/>
            </p:nvSpPr>
            <p:spPr>
              <a:xfrm>
                <a:off x="8899513" y="4343937"/>
                <a:ext cx="411060" cy="411060"/>
              </a:xfrm>
              <a:prstGeom prst="ellipse">
                <a:avLst/>
              </a:prstGeom>
              <a:ln w="15875">
                <a:prstDash val="solid"/>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S4</a:t>
                </a:r>
                <a:endParaRPr lang="zh-CN" altLang="en-US" dirty="0"/>
              </a:p>
            </p:txBody>
          </p:sp>
          <p:sp>
            <p:nvSpPr>
              <p:cNvPr id="74" name="椭圆 73">
                <a:extLst>
                  <a:ext uri="{FF2B5EF4-FFF2-40B4-BE49-F238E27FC236}">
                    <a16:creationId xmlns:a16="http://schemas.microsoft.com/office/drawing/2014/main" id="{F09E1DCE-B3C7-459C-9A2E-39F009794257}"/>
                  </a:ext>
                </a:extLst>
              </p:cNvPr>
              <p:cNvSpPr/>
              <p:nvPr/>
            </p:nvSpPr>
            <p:spPr>
              <a:xfrm>
                <a:off x="7971400" y="4772627"/>
                <a:ext cx="411060" cy="411060"/>
              </a:xfrm>
              <a:prstGeom prst="ellipse">
                <a:avLst/>
              </a:prstGeom>
              <a:ln w="15875">
                <a:prstDash val="sysDash"/>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S2</a:t>
                </a:r>
                <a:endParaRPr lang="zh-CN" altLang="en-US" dirty="0"/>
              </a:p>
            </p:txBody>
          </p:sp>
          <p:cxnSp>
            <p:nvCxnSpPr>
              <p:cNvPr id="75" name="直接连接符 74">
                <a:extLst>
                  <a:ext uri="{FF2B5EF4-FFF2-40B4-BE49-F238E27FC236}">
                    <a16:creationId xmlns:a16="http://schemas.microsoft.com/office/drawing/2014/main" id="{702265CF-E505-4B10-BD52-A7615E3FDB73}"/>
                  </a:ext>
                </a:extLst>
              </p:cNvPr>
              <p:cNvCxnSpPr>
                <a:cxnSpLocks/>
                <a:stCxn id="72" idx="5"/>
                <a:endCxn id="74" idx="2"/>
              </p:cNvCxnSpPr>
              <p:nvPr/>
            </p:nvCxnSpPr>
            <p:spPr>
              <a:xfrm>
                <a:off x="7438840" y="4694799"/>
                <a:ext cx="532560" cy="283358"/>
              </a:xfrm>
              <a:prstGeom prst="line">
                <a:avLst/>
              </a:prstGeom>
              <a:ln w="15875">
                <a:solidFill>
                  <a:schemeClr val="bg1">
                    <a:lumMod val="65000"/>
                  </a:schemeClr>
                </a:solidFill>
                <a:headEnd type="none"/>
              </a:ln>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AB86387E-771C-4EB8-B552-459086C8E002}"/>
                  </a:ext>
                </a:extLst>
              </p:cNvPr>
              <p:cNvCxnSpPr>
                <a:cxnSpLocks/>
                <a:stCxn id="74" idx="6"/>
                <a:endCxn id="73" idx="3"/>
              </p:cNvCxnSpPr>
              <p:nvPr/>
            </p:nvCxnSpPr>
            <p:spPr>
              <a:xfrm flipV="1">
                <a:off x="8382460" y="4694799"/>
                <a:ext cx="577251" cy="283358"/>
              </a:xfrm>
              <a:prstGeom prst="line">
                <a:avLst/>
              </a:prstGeom>
              <a:ln w="19050">
                <a:solidFill>
                  <a:schemeClr val="accent6"/>
                </a:solidFill>
                <a:headEnd type="arrow"/>
              </a:ln>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1FA14C7B-123F-4D35-AA88-903DE84EAE2C}"/>
                  </a:ext>
                </a:extLst>
              </p:cNvPr>
              <p:cNvCxnSpPr>
                <a:cxnSpLocks/>
                <a:stCxn id="73" idx="6"/>
              </p:cNvCxnSpPr>
              <p:nvPr/>
            </p:nvCxnSpPr>
            <p:spPr>
              <a:xfrm>
                <a:off x="9310573" y="4549467"/>
                <a:ext cx="363703" cy="0"/>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BFCE76ED-EFE5-4B40-A3F5-FF21F3737648}"/>
                  </a:ext>
                </a:extLst>
              </p:cNvPr>
              <p:cNvCxnSpPr>
                <a:cxnSpLocks/>
                <a:endCxn id="72" idx="2"/>
              </p:cNvCxnSpPr>
              <p:nvPr/>
            </p:nvCxnSpPr>
            <p:spPr>
              <a:xfrm>
                <a:off x="6760272" y="4549467"/>
                <a:ext cx="327706" cy="0"/>
              </a:xfrm>
              <a:prstGeom prst="line">
                <a:avLst/>
              </a:prstGeom>
              <a:ln w="15875">
                <a:solidFill>
                  <a:schemeClr val="bg1">
                    <a:lumMod val="65000"/>
                  </a:schemeClr>
                </a:solidFill>
                <a:headEnd type="none"/>
              </a:ln>
            </p:spPr>
            <p:style>
              <a:lnRef idx="1">
                <a:schemeClr val="dk1"/>
              </a:lnRef>
              <a:fillRef idx="0">
                <a:schemeClr val="dk1"/>
              </a:fillRef>
              <a:effectRef idx="0">
                <a:schemeClr val="dk1"/>
              </a:effectRef>
              <a:fontRef idx="minor">
                <a:schemeClr val="tx1"/>
              </a:fontRef>
            </p:style>
          </p:cxnSp>
          <p:sp>
            <p:nvSpPr>
              <p:cNvPr id="79" name="文本框 78">
                <a:extLst>
                  <a:ext uri="{FF2B5EF4-FFF2-40B4-BE49-F238E27FC236}">
                    <a16:creationId xmlns:a16="http://schemas.microsoft.com/office/drawing/2014/main" id="{BF325472-1CCE-42B7-95C8-B45D63A184C0}"/>
                  </a:ext>
                </a:extLst>
              </p:cNvPr>
              <p:cNvSpPr txBox="1"/>
              <p:nvPr/>
            </p:nvSpPr>
            <p:spPr>
              <a:xfrm>
                <a:off x="6475549" y="4360001"/>
                <a:ext cx="327706" cy="369332"/>
              </a:xfrm>
              <a:prstGeom prst="rect">
                <a:avLst/>
              </a:prstGeom>
              <a:noFill/>
            </p:spPr>
            <p:txBody>
              <a:bodyPr wrap="square" rtlCol="0">
                <a:spAutoFit/>
              </a:bodyPr>
              <a:lstStyle/>
              <a:p>
                <a:r>
                  <a:rPr lang="en-US" altLang="zh-CN" dirty="0"/>
                  <a:t>A</a:t>
                </a:r>
                <a:endParaRPr lang="zh-CN" altLang="en-US" dirty="0"/>
              </a:p>
            </p:txBody>
          </p:sp>
          <p:sp>
            <p:nvSpPr>
              <p:cNvPr id="80" name="文本框 79">
                <a:extLst>
                  <a:ext uri="{FF2B5EF4-FFF2-40B4-BE49-F238E27FC236}">
                    <a16:creationId xmlns:a16="http://schemas.microsoft.com/office/drawing/2014/main" id="{A752DE38-9BE1-40F2-8EE0-2840B2EA0EC6}"/>
                  </a:ext>
                </a:extLst>
              </p:cNvPr>
              <p:cNvSpPr txBox="1"/>
              <p:nvPr/>
            </p:nvSpPr>
            <p:spPr>
              <a:xfrm>
                <a:off x="9613683" y="4379573"/>
                <a:ext cx="551267" cy="369332"/>
              </a:xfrm>
              <a:prstGeom prst="rect">
                <a:avLst/>
              </a:prstGeom>
              <a:noFill/>
            </p:spPr>
            <p:txBody>
              <a:bodyPr wrap="square" rtlCol="0">
                <a:spAutoFit/>
              </a:bodyPr>
              <a:lstStyle/>
              <a:p>
                <a:r>
                  <a:rPr lang="en-US" altLang="zh-CN" dirty="0"/>
                  <a:t>B</a:t>
                </a:r>
                <a:endParaRPr lang="zh-CN" altLang="en-US" dirty="0"/>
              </a:p>
            </p:txBody>
          </p:sp>
          <p:cxnSp>
            <p:nvCxnSpPr>
              <p:cNvPr id="81" name="直接连接符 80">
                <a:extLst>
                  <a:ext uri="{FF2B5EF4-FFF2-40B4-BE49-F238E27FC236}">
                    <a16:creationId xmlns:a16="http://schemas.microsoft.com/office/drawing/2014/main" id="{BEAEE184-113B-4D25-B11B-CE2A8CA00688}"/>
                  </a:ext>
                </a:extLst>
              </p:cNvPr>
              <p:cNvCxnSpPr>
                <a:cxnSpLocks/>
                <a:stCxn id="72" idx="6"/>
                <a:endCxn id="73" idx="2"/>
              </p:cNvCxnSpPr>
              <p:nvPr/>
            </p:nvCxnSpPr>
            <p:spPr>
              <a:xfrm>
                <a:off x="7499038" y="4549467"/>
                <a:ext cx="1400475" cy="0"/>
              </a:xfrm>
              <a:prstGeom prst="line">
                <a:avLst/>
              </a:prstGeom>
              <a:ln w="15875">
                <a:solidFill>
                  <a:schemeClr val="bg1">
                    <a:lumMod val="65000"/>
                  </a:schemeClr>
                </a:solidFill>
                <a:headEnd type="none"/>
              </a:ln>
            </p:spPr>
            <p:style>
              <a:lnRef idx="1">
                <a:schemeClr val="dk1"/>
              </a:lnRef>
              <a:fillRef idx="0">
                <a:schemeClr val="dk1"/>
              </a:fillRef>
              <a:effectRef idx="0">
                <a:schemeClr val="dk1"/>
              </a:effectRef>
              <a:fontRef idx="minor">
                <a:schemeClr val="tx1"/>
              </a:fontRef>
            </p:style>
          </p:cxnSp>
        </p:grpSp>
        <p:sp>
          <p:nvSpPr>
            <p:cNvPr id="69" name="椭圆 68">
              <a:extLst>
                <a:ext uri="{FF2B5EF4-FFF2-40B4-BE49-F238E27FC236}">
                  <a16:creationId xmlns:a16="http://schemas.microsoft.com/office/drawing/2014/main" id="{3E886199-C01B-423C-A2F2-7C1776A2F74C}"/>
                </a:ext>
              </a:extLst>
            </p:cNvPr>
            <p:cNvSpPr/>
            <p:nvPr/>
          </p:nvSpPr>
          <p:spPr>
            <a:xfrm>
              <a:off x="2321153" y="486277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S3</a:t>
              </a:r>
              <a:endParaRPr lang="zh-CN" altLang="en-US" dirty="0"/>
            </a:p>
          </p:txBody>
        </p:sp>
        <p:cxnSp>
          <p:nvCxnSpPr>
            <p:cNvPr id="70" name="直接连接符 69">
              <a:extLst>
                <a:ext uri="{FF2B5EF4-FFF2-40B4-BE49-F238E27FC236}">
                  <a16:creationId xmlns:a16="http://schemas.microsoft.com/office/drawing/2014/main" id="{C833FF5D-5D05-427D-815D-4BEDE5ED0A1A}"/>
                </a:ext>
              </a:extLst>
            </p:cNvPr>
            <p:cNvCxnSpPr>
              <a:cxnSpLocks/>
              <a:stCxn id="72" idx="7"/>
              <a:endCxn id="69" idx="2"/>
            </p:cNvCxnSpPr>
            <p:nvPr/>
          </p:nvCxnSpPr>
          <p:spPr>
            <a:xfrm flipV="1">
              <a:off x="1776437" y="5068307"/>
              <a:ext cx="544716" cy="279054"/>
            </a:xfrm>
            <a:prstGeom prst="line">
              <a:avLst/>
            </a:prstGeom>
            <a:ln w="19050">
              <a:headEnd type="arrow"/>
            </a:ln>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95A7D640-66C1-4903-9201-8CF748851079}"/>
                </a:ext>
              </a:extLst>
            </p:cNvPr>
            <p:cNvCxnSpPr>
              <a:cxnSpLocks/>
              <a:stCxn id="69" idx="6"/>
              <a:endCxn id="73" idx="1"/>
            </p:cNvCxnSpPr>
            <p:nvPr/>
          </p:nvCxnSpPr>
          <p:spPr>
            <a:xfrm>
              <a:off x="2732213" y="5068307"/>
              <a:ext cx="565095" cy="279054"/>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grpSp>
      <p:grpSp>
        <p:nvGrpSpPr>
          <p:cNvPr id="82" name="组合 81">
            <a:extLst>
              <a:ext uri="{FF2B5EF4-FFF2-40B4-BE49-F238E27FC236}">
                <a16:creationId xmlns:a16="http://schemas.microsoft.com/office/drawing/2014/main" id="{41401000-CFF0-4A91-BB9B-FEEB465E0095}"/>
              </a:ext>
            </a:extLst>
          </p:cNvPr>
          <p:cNvGrpSpPr/>
          <p:nvPr/>
        </p:nvGrpSpPr>
        <p:grpSpPr>
          <a:xfrm>
            <a:off x="7842103" y="5496716"/>
            <a:ext cx="3689401" cy="1264136"/>
            <a:chOff x="813146" y="4862777"/>
            <a:chExt cx="3689401" cy="1264136"/>
          </a:xfrm>
        </p:grpSpPr>
        <p:grpSp>
          <p:nvGrpSpPr>
            <p:cNvPr id="83" name="组合 82">
              <a:extLst>
                <a:ext uri="{FF2B5EF4-FFF2-40B4-BE49-F238E27FC236}">
                  <a16:creationId xmlns:a16="http://schemas.microsoft.com/office/drawing/2014/main" id="{6D452084-18C4-4A7A-9890-85A051779C2D}"/>
                </a:ext>
              </a:extLst>
            </p:cNvPr>
            <p:cNvGrpSpPr/>
            <p:nvPr/>
          </p:nvGrpSpPr>
          <p:grpSpPr>
            <a:xfrm>
              <a:off x="813146" y="5287163"/>
              <a:ext cx="3689401" cy="839750"/>
              <a:chOff x="6475549" y="4343937"/>
              <a:chExt cx="3689401" cy="839750"/>
            </a:xfrm>
          </p:grpSpPr>
          <p:sp>
            <p:nvSpPr>
              <p:cNvPr id="87" name="椭圆 86">
                <a:extLst>
                  <a:ext uri="{FF2B5EF4-FFF2-40B4-BE49-F238E27FC236}">
                    <a16:creationId xmlns:a16="http://schemas.microsoft.com/office/drawing/2014/main" id="{B5BD6BAA-A837-4046-88FC-BF56FE0A5452}"/>
                  </a:ext>
                </a:extLst>
              </p:cNvPr>
              <p:cNvSpPr/>
              <p:nvPr/>
            </p:nvSpPr>
            <p:spPr>
              <a:xfrm>
                <a:off x="7087978" y="434393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S1</a:t>
                </a:r>
                <a:endParaRPr lang="zh-CN" altLang="en-US" dirty="0"/>
              </a:p>
            </p:txBody>
          </p:sp>
          <p:sp>
            <p:nvSpPr>
              <p:cNvPr id="88" name="椭圆 87">
                <a:extLst>
                  <a:ext uri="{FF2B5EF4-FFF2-40B4-BE49-F238E27FC236}">
                    <a16:creationId xmlns:a16="http://schemas.microsoft.com/office/drawing/2014/main" id="{7C143C6A-DBCF-436F-A267-E63EE53EC8DC}"/>
                  </a:ext>
                </a:extLst>
              </p:cNvPr>
              <p:cNvSpPr/>
              <p:nvPr/>
            </p:nvSpPr>
            <p:spPr>
              <a:xfrm>
                <a:off x="8899513" y="4343937"/>
                <a:ext cx="411060" cy="411060"/>
              </a:xfrm>
              <a:prstGeom prst="ellipse">
                <a:avLst/>
              </a:prstGeom>
              <a:ln w="15875">
                <a:prstDash val="solid"/>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S4</a:t>
                </a:r>
                <a:endParaRPr lang="zh-CN" altLang="en-US" dirty="0"/>
              </a:p>
            </p:txBody>
          </p:sp>
          <p:sp>
            <p:nvSpPr>
              <p:cNvPr id="89" name="椭圆 88">
                <a:extLst>
                  <a:ext uri="{FF2B5EF4-FFF2-40B4-BE49-F238E27FC236}">
                    <a16:creationId xmlns:a16="http://schemas.microsoft.com/office/drawing/2014/main" id="{F4BE4D1C-28BE-4252-B9EB-7FAA5E9F9B29}"/>
                  </a:ext>
                </a:extLst>
              </p:cNvPr>
              <p:cNvSpPr/>
              <p:nvPr/>
            </p:nvSpPr>
            <p:spPr>
              <a:xfrm>
                <a:off x="7971400" y="4772627"/>
                <a:ext cx="411060" cy="411060"/>
              </a:xfrm>
              <a:prstGeom prst="ellipse">
                <a:avLst/>
              </a:prstGeom>
              <a:ln w="15875">
                <a:prstDash val="solid"/>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S2</a:t>
                </a:r>
                <a:endParaRPr lang="zh-CN" altLang="en-US" dirty="0"/>
              </a:p>
            </p:txBody>
          </p:sp>
          <p:cxnSp>
            <p:nvCxnSpPr>
              <p:cNvPr id="90" name="直接连接符 89">
                <a:extLst>
                  <a:ext uri="{FF2B5EF4-FFF2-40B4-BE49-F238E27FC236}">
                    <a16:creationId xmlns:a16="http://schemas.microsoft.com/office/drawing/2014/main" id="{1327D866-8122-45AC-94F5-4477E8122623}"/>
                  </a:ext>
                </a:extLst>
              </p:cNvPr>
              <p:cNvCxnSpPr>
                <a:cxnSpLocks/>
                <a:stCxn id="87" idx="5"/>
                <a:endCxn id="89" idx="2"/>
              </p:cNvCxnSpPr>
              <p:nvPr/>
            </p:nvCxnSpPr>
            <p:spPr>
              <a:xfrm>
                <a:off x="7438840" y="4694799"/>
                <a:ext cx="532560" cy="283358"/>
              </a:xfrm>
              <a:prstGeom prst="line">
                <a:avLst/>
              </a:prstGeom>
              <a:ln w="15875">
                <a:solidFill>
                  <a:schemeClr val="bg1">
                    <a:lumMod val="65000"/>
                  </a:schemeClr>
                </a:solidFill>
                <a:headEnd type="none"/>
              </a:ln>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7C600CC6-0809-4C47-A321-CA079624D02F}"/>
                  </a:ext>
                </a:extLst>
              </p:cNvPr>
              <p:cNvCxnSpPr>
                <a:cxnSpLocks/>
                <a:stCxn id="89" idx="6"/>
                <a:endCxn id="88" idx="3"/>
              </p:cNvCxnSpPr>
              <p:nvPr/>
            </p:nvCxnSpPr>
            <p:spPr>
              <a:xfrm flipV="1">
                <a:off x="8382460" y="4694799"/>
                <a:ext cx="577251" cy="283358"/>
              </a:xfrm>
              <a:prstGeom prst="line">
                <a:avLst/>
              </a:prstGeom>
              <a:ln w="19050">
                <a:solidFill>
                  <a:schemeClr val="accent6"/>
                </a:solidFill>
                <a:headEnd type="none"/>
                <a:tailEnd type="arrow"/>
              </a:ln>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F11DAE10-C481-4498-B3CB-9F63148517BD}"/>
                  </a:ext>
                </a:extLst>
              </p:cNvPr>
              <p:cNvCxnSpPr>
                <a:cxnSpLocks/>
                <a:stCxn id="88" idx="6"/>
              </p:cNvCxnSpPr>
              <p:nvPr/>
            </p:nvCxnSpPr>
            <p:spPr>
              <a:xfrm>
                <a:off x="9310573" y="4549467"/>
                <a:ext cx="363703" cy="0"/>
              </a:xfrm>
              <a:prstGeom prst="line">
                <a:avLst/>
              </a:prstGeom>
              <a:ln w="1587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EEE408BB-4C66-41AB-BB1C-90926646BF1F}"/>
                  </a:ext>
                </a:extLst>
              </p:cNvPr>
              <p:cNvCxnSpPr>
                <a:cxnSpLocks/>
                <a:endCxn id="87" idx="2"/>
              </p:cNvCxnSpPr>
              <p:nvPr/>
            </p:nvCxnSpPr>
            <p:spPr>
              <a:xfrm>
                <a:off x="6760272" y="4549467"/>
                <a:ext cx="327706" cy="0"/>
              </a:xfrm>
              <a:prstGeom prst="line">
                <a:avLst/>
              </a:prstGeom>
              <a:ln w="19050">
                <a:headEnd type="arrow"/>
              </a:ln>
            </p:spPr>
            <p:style>
              <a:lnRef idx="1">
                <a:schemeClr val="dk1"/>
              </a:lnRef>
              <a:fillRef idx="0">
                <a:schemeClr val="dk1"/>
              </a:fillRef>
              <a:effectRef idx="0">
                <a:schemeClr val="dk1"/>
              </a:effectRef>
              <a:fontRef idx="minor">
                <a:schemeClr val="tx1"/>
              </a:fontRef>
            </p:style>
          </p:cxnSp>
          <p:sp>
            <p:nvSpPr>
              <p:cNvPr id="94" name="文本框 93">
                <a:extLst>
                  <a:ext uri="{FF2B5EF4-FFF2-40B4-BE49-F238E27FC236}">
                    <a16:creationId xmlns:a16="http://schemas.microsoft.com/office/drawing/2014/main" id="{25AA2649-5CA1-4EBD-B090-44D4DA5FECEA}"/>
                  </a:ext>
                </a:extLst>
              </p:cNvPr>
              <p:cNvSpPr txBox="1"/>
              <p:nvPr/>
            </p:nvSpPr>
            <p:spPr>
              <a:xfrm>
                <a:off x="6475549" y="4360001"/>
                <a:ext cx="327706" cy="369332"/>
              </a:xfrm>
              <a:prstGeom prst="rect">
                <a:avLst/>
              </a:prstGeom>
              <a:noFill/>
            </p:spPr>
            <p:txBody>
              <a:bodyPr wrap="square" rtlCol="0">
                <a:spAutoFit/>
              </a:bodyPr>
              <a:lstStyle/>
              <a:p>
                <a:r>
                  <a:rPr lang="en-US" altLang="zh-CN" dirty="0"/>
                  <a:t>A</a:t>
                </a:r>
                <a:endParaRPr lang="zh-CN" altLang="en-US" dirty="0"/>
              </a:p>
            </p:txBody>
          </p:sp>
          <p:sp>
            <p:nvSpPr>
              <p:cNvPr id="95" name="文本框 94">
                <a:extLst>
                  <a:ext uri="{FF2B5EF4-FFF2-40B4-BE49-F238E27FC236}">
                    <a16:creationId xmlns:a16="http://schemas.microsoft.com/office/drawing/2014/main" id="{B3380026-A226-4C5B-8A75-A48F037DDA8E}"/>
                  </a:ext>
                </a:extLst>
              </p:cNvPr>
              <p:cNvSpPr txBox="1"/>
              <p:nvPr/>
            </p:nvSpPr>
            <p:spPr>
              <a:xfrm>
                <a:off x="9613683" y="4379573"/>
                <a:ext cx="551267" cy="369332"/>
              </a:xfrm>
              <a:prstGeom prst="rect">
                <a:avLst/>
              </a:prstGeom>
              <a:noFill/>
            </p:spPr>
            <p:txBody>
              <a:bodyPr wrap="square" rtlCol="0">
                <a:spAutoFit/>
              </a:bodyPr>
              <a:lstStyle/>
              <a:p>
                <a:r>
                  <a:rPr lang="en-US" altLang="zh-CN" dirty="0"/>
                  <a:t>B</a:t>
                </a:r>
                <a:endParaRPr lang="zh-CN" altLang="en-US" dirty="0"/>
              </a:p>
            </p:txBody>
          </p:sp>
          <p:cxnSp>
            <p:nvCxnSpPr>
              <p:cNvPr id="96" name="直接连接符 95">
                <a:extLst>
                  <a:ext uri="{FF2B5EF4-FFF2-40B4-BE49-F238E27FC236}">
                    <a16:creationId xmlns:a16="http://schemas.microsoft.com/office/drawing/2014/main" id="{A96CD7A1-71FB-40EE-860A-97E67C2E8F20}"/>
                  </a:ext>
                </a:extLst>
              </p:cNvPr>
              <p:cNvCxnSpPr>
                <a:cxnSpLocks/>
                <a:stCxn id="87" idx="6"/>
                <a:endCxn id="88" idx="2"/>
              </p:cNvCxnSpPr>
              <p:nvPr/>
            </p:nvCxnSpPr>
            <p:spPr>
              <a:xfrm>
                <a:off x="7499038" y="4549467"/>
                <a:ext cx="1400475" cy="0"/>
              </a:xfrm>
              <a:prstGeom prst="line">
                <a:avLst/>
              </a:prstGeom>
              <a:ln w="15875">
                <a:solidFill>
                  <a:schemeClr val="bg1">
                    <a:lumMod val="65000"/>
                  </a:schemeClr>
                </a:solidFill>
                <a:headEnd type="none"/>
              </a:ln>
            </p:spPr>
            <p:style>
              <a:lnRef idx="1">
                <a:schemeClr val="dk1"/>
              </a:lnRef>
              <a:fillRef idx="0">
                <a:schemeClr val="dk1"/>
              </a:fillRef>
              <a:effectRef idx="0">
                <a:schemeClr val="dk1"/>
              </a:effectRef>
              <a:fontRef idx="minor">
                <a:schemeClr val="tx1"/>
              </a:fontRef>
            </p:style>
          </p:cxnSp>
        </p:grpSp>
        <p:sp>
          <p:nvSpPr>
            <p:cNvPr id="84" name="椭圆 83">
              <a:extLst>
                <a:ext uri="{FF2B5EF4-FFF2-40B4-BE49-F238E27FC236}">
                  <a16:creationId xmlns:a16="http://schemas.microsoft.com/office/drawing/2014/main" id="{C9D828A2-45B9-4B3A-9F92-473C69BDC99D}"/>
                </a:ext>
              </a:extLst>
            </p:cNvPr>
            <p:cNvSpPr/>
            <p:nvPr/>
          </p:nvSpPr>
          <p:spPr>
            <a:xfrm>
              <a:off x="2321153" y="4862777"/>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S3</a:t>
              </a:r>
              <a:endParaRPr lang="zh-CN" altLang="en-US" dirty="0"/>
            </a:p>
          </p:txBody>
        </p:sp>
        <p:cxnSp>
          <p:nvCxnSpPr>
            <p:cNvPr id="85" name="直接连接符 84">
              <a:extLst>
                <a:ext uri="{FF2B5EF4-FFF2-40B4-BE49-F238E27FC236}">
                  <a16:creationId xmlns:a16="http://schemas.microsoft.com/office/drawing/2014/main" id="{80E8994E-D2B0-4D47-B561-1D5CE98F40A9}"/>
                </a:ext>
              </a:extLst>
            </p:cNvPr>
            <p:cNvCxnSpPr>
              <a:cxnSpLocks/>
              <a:stCxn id="87" idx="7"/>
              <a:endCxn id="84" idx="2"/>
            </p:cNvCxnSpPr>
            <p:nvPr/>
          </p:nvCxnSpPr>
          <p:spPr>
            <a:xfrm flipV="1">
              <a:off x="1776437" y="5068307"/>
              <a:ext cx="544716" cy="279054"/>
            </a:xfrm>
            <a:prstGeom prst="line">
              <a:avLst/>
            </a:prstGeom>
            <a:ln w="19050">
              <a:headEnd type="arrow"/>
            </a:ln>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814155C8-A5E9-48B6-BE2C-E4422CBEC99F}"/>
                </a:ext>
              </a:extLst>
            </p:cNvPr>
            <p:cNvCxnSpPr>
              <a:cxnSpLocks/>
              <a:stCxn id="84" idx="6"/>
              <a:endCxn id="88" idx="1"/>
            </p:cNvCxnSpPr>
            <p:nvPr/>
          </p:nvCxnSpPr>
          <p:spPr>
            <a:xfrm>
              <a:off x="2732213" y="5068307"/>
              <a:ext cx="565095" cy="279054"/>
            </a:xfrm>
            <a:prstGeom prst="line">
              <a:avLst/>
            </a:prstGeom>
            <a:ln w="19050">
              <a:solidFill>
                <a:schemeClr val="accent6"/>
              </a:solidFill>
              <a:headEnd type="arrow"/>
            </a:ln>
          </p:spPr>
          <p:style>
            <a:lnRef idx="1">
              <a:schemeClr val="dk1"/>
            </a:lnRef>
            <a:fillRef idx="0">
              <a:schemeClr val="dk1"/>
            </a:fillRef>
            <a:effectRef idx="0">
              <a:schemeClr val="dk1"/>
            </a:effectRef>
            <a:fontRef idx="minor">
              <a:schemeClr val="tx1"/>
            </a:fontRef>
          </p:style>
        </p:cxnSp>
      </p:grpSp>
      <p:cxnSp>
        <p:nvCxnSpPr>
          <p:cNvPr id="97" name="直接连接符 96">
            <a:extLst>
              <a:ext uri="{FF2B5EF4-FFF2-40B4-BE49-F238E27FC236}">
                <a16:creationId xmlns:a16="http://schemas.microsoft.com/office/drawing/2014/main" id="{82691232-B65B-4F42-987B-507845AB8FB3}"/>
              </a:ext>
            </a:extLst>
          </p:cNvPr>
          <p:cNvCxnSpPr>
            <a:cxnSpLocks/>
          </p:cNvCxnSpPr>
          <p:nvPr/>
        </p:nvCxnSpPr>
        <p:spPr>
          <a:xfrm>
            <a:off x="1017971" y="3443717"/>
            <a:ext cx="0" cy="1727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895E314-BA3A-4CFF-B9E3-9EB1F654AD47}"/>
              </a:ext>
            </a:extLst>
          </p:cNvPr>
          <p:cNvSpPr txBox="1"/>
          <p:nvPr/>
        </p:nvSpPr>
        <p:spPr>
          <a:xfrm>
            <a:off x="10597846" y="3345411"/>
            <a:ext cx="1229519" cy="400110"/>
          </a:xfrm>
          <a:prstGeom prst="rect">
            <a:avLst/>
          </a:prstGeom>
          <a:noFill/>
        </p:spPr>
        <p:txBody>
          <a:bodyPr wrap="square" rtlCol="0">
            <a:spAutoFit/>
          </a:bodyPr>
          <a:lstStyle/>
          <a:p>
            <a:r>
              <a:rPr lang="en-US" altLang="zh-CN" sz="2000" dirty="0"/>
              <a:t>Timeline</a:t>
            </a:r>
            <a:endParaRPr lang="zh-CN" altLang="en-US" sz="2000" dirty="0"/>
          </a:p>
        </p:txBody>
      </p:sp>
      <p:sp>
        <p:nvSpPr>
          <p:cNvPr id="7" name="矩形 6">
            <a:extLst>
              <a:ext uri="{FF2B5EF4-FFF2-40B4-BE49-F238E27FC236}">
                <a16:creationId xmlns:a16="http://schemas.microsoft.com/office/drawing/2014/main" id="{93500022-FD25-405D-90C2-7C270430DF9F}"/>
              </a:ext>
            </a:extLst>
          </p:cNvPr>
          <p:cNvSpPr/>
          <p:nvPr/>
        </p:nvSpPr>
        <p:spPr>
          <a:xfrm>
            <a:off x="-44219" y="3851457"/>
            <a:ext cx="2035942" cy="369332"/>
          </a:xfrm>
          <a:prstGeom prst="rect">
            <a:avLst/>
          </a:prstGeom>
        </p:spPr>
        <p:txBody>
          <a:bodyPr wrap="none">
            <a:spAutoFit/>
          </a:bodyPr>
          <a:lstStyle/>
          <a:p>
            <a:r>
              <a:rPr lang="en-US" altLang="zh-CN" dirty="0"/>
              <a:t>Two links are down </a:t>
            </a:r>
            <a:endParaRPr lang="zh-CN" altLang="en-US" dirty="0"/>
          </a:p>
        </p:txBody>
      </p:sp>
      <p:sp>
        <p:nvSpPr>
          <p:cNvPr id="99" name="乘号 98">
            <a:extLst>
              <a:ext uri="{FF2B5EF4-FFF2-40B4-BE49-F238E27FC236}">
                <a16:creationId xmlns:a16="http://schemas.microsoft.com/office/drawing/2014/main" id="{B5B55706-2DB6-44A2-A936-E75D13D70CAB}"/>
              </a:ext>
            </a:extLst>
          </p:cNvPr>
          <p:cNvSpPr/>
          <p:nvPr/>
        </p:nvSpPr>
        <p:spPr>
          <a:xfrm>
            <a:off x="2117776" y="6239268"/>
            <a:ext cx="352064" cy="340285"/>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乘号 99">
            <a:extLst>
              <a:ext uri="{FF2B5EF4-FFF2-40B4-BE49-F238E27FC236}">
                <a16:creationId xmlns:a16="http://schemas.microsoft.com/office/drawing/2014/main" id="{08A5C8D5-DCD0-4DCA-A7D7-3C99876035F7}"/>
              </a:ext>
            </a:extLst>
          </p:cNvPr>
          <p:cNvSpPr/>
          <p:nvPr/>
        </p:nvSpPr>
        <p:spPr>
          <a:xfrm>
            <a:off x="5993144" y="5954416"/>
            <a:ext cx="352064" cy="340285"/>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乘号 100">
            <a:extLst>
              <a:ext uri="{FF2B5EF4-FFF2-40B4-BE49-F238E27FC236}">
                <a16:creationId xmlns:a16="http://schemas.microsoft.com/office/drawing/2014/main" id="{446D9E46-27CC-4039-A0FF-D450E39EFFCF}"/>
              </a:ext>
            </a:extLst>
          </p:cNvPr>
          <p:cNvSpPr/>
          <p:nvPr/>
        </p:nvSpPr>
        <p:spPr>
          <a:xfrm>
            <a:off x="8885065" y="6274695"/>
            <a:ext cx="352064" cy="340285"/>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乘号 101">
            <a:extLst>
              <a:ext uri="{FF2B5EF4-FFF2-40B4-BE49-F238E27FC236}">
                <a16:creationId xmlns:a16="http://schemas.microsoft.com/office/drawing/2014/main" id="{67871552-E243-421D-A022-1D62139E67F1}"/>
              </a:ext>
            </a:extLst>
          </p:cNvPr>
          <p:cNvSpPr/>
          <p:nvPr/>
        </p:nvSpPr>
        <p:spPr>
          <a:xfrm>
            <a:off x="9403009" y="5968680"/>
            <a:ext cx="352064" cy="340285"/>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4" name="组合 163">
            <a:extLst>
              <a:ext uri="{FF2B5EF4-FFF2-40B4-BE49-F238E27FC236}">
                <a16:creationId xmlns:a16="http://schemas.microsoft.com/office/drawing/2014/main" id="{1B6C8BBB-3A1B-49E2-A0A8-AA24102F75FB}"/>
              </a:ext>
            </a:extLst>
          </p:cNvPr>
          <p:cNvGrpSpPr/>
          <p:nvPr/>
        </p:nvGrpSpPr>
        <p:grpSpPr>
          <a:xfrm>
            <a:off x="1170829" y="1324877"/>
            <a:ext cx="4321754" cy="1823499"/>
            <a:chOff x="1170829" y="1324877"/>
            <a:chExt cx="4321754" cy="1823499"/>
          </a:xfrm>
        </p:grpSpPr>
        <p:sp>
          <p:nvSpPr>
            <p:cNvPr id="12" name="文本框 11">
              <a:extLst>
                <a:ext uri="{FF2B5EF4-FFF2-40B4-BE49-F238E27FC236}">
                  <a16:creationId xmlns:a16="http://schemas.microsoft.com/office/drawing/2014/main" id="{AEFEDC79-75D7-4C6E-8F78-9B492E603AE3}"/>
                </a:ext>
              </a:extLst>
            </p:cNvPr>
            <p:cNvSpPr txBox="1"/>
            <p:nvPr/>
          </p:nvSpPr>
          <p:spPr>
            <a:xfrm>
              <a:off x="1170829" y="1782862"/>
              <a:ext cx="1510851" cy="338554"/>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solidFill>
                    <a:schemeClr val="tx1"/>
                  </a:solidFill>
                </a:rPr>
                <a:t>10.0.0.0/8 -&gt; A</a:t>
              </a:r>
              <a:endParaRPr lang="zh-CN" altLang="en-US" sz="1600" b="1" dirty="0">
                <a:solidFill>
                  <a:schemeClr val="tx1"/>
                </a:solidFill>
              </a:endParaRPr>
            </a:p>
          </p:txBody>
        </p:sp>
        <p:grpSp>
          <p:nvGrpSpPr>
            <p:cNvPr id="17" name="组合 16">
              <a:extLst>
                <a:ext uri="{FF2B5EF4-FFF2-40B4-BE49-F238E27FC236}">
                  <a16:creationId xmlns:a16="http://schemas.microsoft.com/office/drawing/2014/main" id="{77125EC1-977A-4603-B0B4-20AF03412260}"/>
                </a:ext>
              </a:extLst>
            </p:cNvPr>
            <p:cNvGrpSpPr/>
            <p:nvPr/>
          </p:nvGrpSpPr>
          <p:grpSpPr>
            <a:xfrm>
              <a:off x="1632693" y="1736332"/>
              <a:ext cx="3669510" cy="1285086"/>
              <a:chOff x="825302" y="2799749"/>
              <a:chExt cx="3789450" cy="1285086"/>
            </a:xfrm>
          </p:grpSpPr>
          <p:grpSp>
            <p:nvGrpSpPr>
              <p:cNvPr id="18" name="组合 17">
                <a:extLst>
                  <a:ext uri="{FF2B5EF4-FFF2-40B4-BE49-F238E27FC236}">
                    <a16:creationId xmlns:a16="http://schemas.microsoft.com/office/drawing/2014/main" id="{2C1A595B-4194-4596-8C3F-9AC48F74D26C}"/>
                  </a:ext>
                </a:extLst>
              </p:cNvPr>
              <p:cNvGrpSpPr/>
              <p:nvPr/>
            </p:nvGrpSpPr>
            <p:grpSpPr>
              <a:xfrm>
                <a:off x="825302" y="3226504"/>
                <a:ext cx="3789450" cy="858331"/>
                <a:chOff x="6813415" y="4372034"/>
                <a:chExt cx="3789450" cy="858331"/>
              </a:xfrm>
            </p:grpSpPr>
            <p:sp>
              <p:nvSpPr>
                <p:cNvPr id="23" name="椭圆 22">
                  <a:extLst>
                    <a:ext uri="{FF2B5EF4-FFF2-40B4-BE49-F238E27FC236}">
                      <a16:creationId xmlns:a16="http://schemas.microsoft.com/office/drawing/2014/main" id="{182216EF-E4B1-4149-A057-E591E2C6E7BB}"/>
                    </a:ext>
                  </a:extLst>
                </p:cNvPr>
                <p:cNvSpPr/>
                <p:nvPr/>
              </p:nvSpPr>
              <p:spPr>
                <a:xfrm>
                  <a:off x="7453257" y="4379573"/>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S1</a:t>
                  </a:r>
                  <a:endParaRPr lang="zh-CN" altLang="en-US" dirty="0"/>
                </a:p>
              </p:txBody>
            </p:sp>
            <p:sp>
              <p:nvSpPr>
                <p:cNvPr id="25" name="椭圆 24">
                  <a:extLst>
                    <a:ext uri="{FF2B5EF4-FFF2-40B4-BE49-F238E27FC236}">
                      <a16:creationId xmlns:a16="http://schemas.microsoft.com/office/drawing/2014/main" id="{190F1154-6E4E-4004-A53E-6BACFD264283}"/>
                    </a:ext>
                  </a:extLst>
                </p:cNvPr>
                <p:cNvSpPr/>
                <p:nvPr/>
              </p:nvSpPr>
              <p:spPr>
                <a:xfrm>
                  <a:off x="9234715" y="4379573"/>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S4</a:t>
                  </a:r>
                  <a:endParaRPr lang="zh-CN" altLang="en-US" dirty="0"/>
                </a:p>
              </p:txBody>
            </p:sp>
            <p:sp>
              <p:nvSpPr>
                <p:cNvPr id="26" name="椭圆 25">
                  <a:extLst>
                    <a:ext uri="{FF2B5EF4-FFF2-40B4-BE49-F238E27FC236}">
                      <a16:creationId xmlns:a16="http://schemas.microsoft.com/office/drawing/2014/main" id="{601988CC-40EE-4C9C-AB0A-1B0E75A1EEA5}"/>
                    </a:ext>
                  </a:extLst>
                </p:cNvPr>
                <p:cNvSpPr/>
                <p:nvPr/>
              </p:nvSpPr>
              <p:spPr>
                <a:xfrm>
                  <a:off x="8311197" y="4819305"/>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S2</a:t>
                  </a:r>
                  <a:endParaRPr lang="zh-CN" altLang="en-US" dirty="0"/>
                </a:p>
              </p:txBody>
            </p:sp>
            <p:cxnSp>
              <p:nvCxnSpPr>
                <p:cNvPr id="27" name="直接连接符 26">
                  <a:extLst>
                    <a:ext uri="{FF2B5EF4-FFF2-40B4-BE49-F238E27FC236}">
                      <a16:creationId xmlns:a16="http://schemas.microsoft.com/office/drawing/2014/main" id="{BB59053A-FB52-444E-BADC-8E1EEFF0538F}"/>
                    </a:ext>
                  </a:extLst>
                </p:cNvPr>
                <p:cNvCxnSpPr>
                  <a:cxnSpLocks/>
                  <a:stCxn id="23" idx="5"/>
                  <a:endCxn id="26" idx="2"/>
                </p:cNvCxnSpPr>
                <p:nvPr/>
              </p:nvCxnSpPr>
              <p:spPr>
                <a:xfrm>
                  <a:off x="7804119" y="4730435"/>
                  <a:ext cx="507078" cy="294400"/>
                </a:xfrm>
                <a:prstGeom prst="line">
                  <a:avLst/>
                </a:prstGeom>
                <a:ln w="15875"/>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ABA1A827-DE5B-4038-94A6-7E4CA96656AC}"/>
                    </a:ext>
                  </a:extLst>
                </p:cNvPr>
                <p:cNvCxnSpPr>
                  <a:cxnSpLocks/>
                  <a:stCxn id="26" idx="6"/>
                  <a:endCxn id="25" idx="3"/>
                </p:cNvCxnSpPr>
                <p:nvPr/>
              </p:nvCxnSpPr>
              <p:spPr>
                <a:xfrm flipV="1">
                  <a:off x="8722257" y="4730435"/>
                  <a:ext cx="572656" cy="294400"/>
                </a:xfrm>
                <a:prstGeom prst="line">
                  <a:avLst/>
                </a:prstGeom>
                <a:ln w="15875"/>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91D81813-2D36-48EA-968B-9121FAF431F7}"/>
                    </a:ext>
                  </a:extLst>
                </p:cNvPr>
                <p:cNvCxnSpPr>
                  <a:cxnSpLocks/>
                  <a:stCxn id="25" idx="6"/>
                </p:cNvCxnSpPr>
                <p:nvPr/>
              </p:nvCxnSpPr>
              <p:spPr>
                <a:xfrm>
                  <a:off x="9645775" y="4585103"/>
                  <a:ext cx="363703"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9E311DFF-3127-49C7-B136-D6DF3984586A}"/>
                    </a:ext>
                  </a:extLst>
                </p:cNvPr>
                <p:cNvCxnSpPr>
                  <a:cxnSpLocks/>
                  <a:endCxn id="23" idx="2"/>
                </p:cNvCxnSpPr>
                <p:nvPr/>
              </p:nvCxnSpPr>
              <p:spPr>
                <a:xfrm>
                  <a:off x="7125551" y="4585103"/>
                  <a:ext cx="327706" cy="0"/>
                </a:xfrm>
                <a:prstGeom prst="line">
                  <a:avLst/>
                </a:prstGeom>
                <a:ln w="15875"/>
              </p:spPr>
              <p:style>
                <a:lnRef idx="1">
                  <a:schemeClr val="dk1"/>
                </a:lnRef>
                <a:fillRef idx="0">
                  <a:schemeClr val="dk1"/>
                </a:fillRef>
                <a:effectRef idx="0">
                  <a:schemeClr val="dk1"/>
                </a:effectRef>
                <a:fontRef idx="minor">
                  <a:schemeClr val="tx1"/>
                </a:fontRef>
              </p:style>
            </p:cxnSp>
            <p:sp>
              <p:nvSpPr>
                <p:cNvPr id="31" name="文本框 30">
                  <a:extLst>
                    <a:ext uri="{FF2B5EF4-FFF2-40B4-BE49-F238E27FC236}">
                      <a16:creationId xmlns:a16="http://schemas.microsoft.com/office/drawing/2014/main" id="{64B1E3EE-E845-4B7A-92EA-5A28ECEA0C18}"/>
                    </a:ext>
                  </a:extLst>
                </p:cNvPr>
                <p:cNvSpPr txBox="1"/>
                <p:nvPr/>
              </p:nvSpPr>
              <p:spPr>
                <a:xfrm>
                  <a:off x="6813415" y="4372034"/>
                  <a:ext cx="327706" cy="369332"/>
                </a:xfrm>
                <a:prstGeom prst="rect">
                  <a:avLst/>
                </a:prstGeom>
                <a:noFill/>
              </p:spPr>
              <p:txBody>
                <a:bodyPr wrap="square" rtlCol="0">
                  <a:spAutoFit/>
                </a:bodyPr>
                <a:lstStyle/>
                <a:p>
                  <a:r>
                    <a:rPr lang="en-US" altLang="zh-CN" dirty="0"/>
                    <a:t>A</a:t>
                  </a:r>
                  <a:endParaRPr lang="zh-CN" altLang="en-US" dirty="0"/>
                </a:p>
              </p:txBody>
            </p:sp>
            <p:sp>
              <p:nvSpPr>
                <p:cNvPr id="32" name="文本框 31">
                  <a:extLst>
                    <a:ext uri="{FF2B5EF4-FFF2-40B4-BE49-F238E27FC236}">
                      <a16:creationId xmlns:a16="http://schemas.microsoft.com/office/drawing/2014/main" id="{1D8BCB50-1F73-4D77-A22B-BE6BA273E4AE}"/>
                    </a:ext>
                  </a:extLst>
                </p:cNvPr>
                <p:cNvSpPr txBox="1"/>
                <p:nvPr/>
              </p:nvSpPr>
              <p:spPr>
                <a:xfrm>
                  <a:off x="10051598" y="4385665"/>
                  <a:ext cx="551267" cy="369332"/>
                </a:xfrm>
                <a:prstGeom prst="rect">
                  <a:avLst/>
                </a:prstGeom>
                <a:noFill/>
              </p:spPr>
              <p:txBody>
                <a:bodyPr wrap="square" rtlCol="0">
                  <a:spAutoFit/>
                </a:bodyPr>
                <a:lstStyle/>
                <a:p>
                  <a:r>
                    <a:rPr lang="en-US" altLang="zh-CN" dirty="0"/>
                    <a:t>B</a:t>
                  </a:r>
                  <a:endParaRPr lang="zh-CN" altLang="en-US" dirty="0"/>
                </a:p>
              </p:txBody>
            </p:sp>
            <p:cxnSp>
              <p:nvCxnSpPr>
                <p:cNvPr id="33" name="直接连接符 32">
                  <a:extLst>
                    <a:ext uri="{FF2B5EF4-FFF2-40B4-BE49-F238E27FC236}">
                      <a16:creationId xmlns:a16="http://schemas.microsoft.com/office/drawing/2014/main" id="{AE96A41C-8B63-49B5-97DD-11157D3090FC}"/>
                    </a:ext>
                  </a:extLst>
                </p:cNvPr>
                <p:cNvCxnSpPr>
                  <a:cxnSpLocks/>
                  <a:stCxn id="23" idx="6"/>
                  <a:endCxn id="25" idx="2"/>
                </p:cNvCxnSpPr>
                <p:nvPr/>
              </p:nvCxnSpPr>
              <p:spPr>
                <a:xfrm>
                  <a:off x="7864317" y="4585103"/>
                  <a:ext cx="1370398" cy="0"/>
                </a:xfrm>
                <a:prstGeom prst="line">
                  <a:avLst/>
                </a:prstGeom>
                <a:ln w="15875"/>
              </p:spPr>
              <p:style>
                <a:lnRef idx="1">
                  <a:schemeClr val="dk1"/>
                </a:lnRef>
                <a:fillRef idx="0">
                  <a:schemeClr val="dk1"/>
                </a:fillRef>
                <a:effectRef idx="0">
                  <a:schemeClr val="dk1"/>
                </a:effectRef>
                <a:fontRef idx="minor">
                  <a:schemeClr val="tx1"/>
                </a:fontRef>
              </p:style>
            </p:cxnSp>
          </p:grpSp>
          <p:sp>
            <p:nvSpPr>
              <p:cNvPr id="19" name="椭圆 18">
                <a:extLst>
                  <a:ext uri="{FF2B5EF4-FFF2-40B4-BE49-F238E27FC236}">
                    <a16:creationId xmlns:a16="http://schemas.microsoft.com/office/drawing/2014/main" id="{93667C70-5962-4BA9-A3FC-616AF93C6DD8}"/>
                  </a:ext>
                </a:extLst>
              </p:cNvPr>
              <p:cNvSpPr/>
              <p:nvPr/>
            </p:nvSpPr>
            <p:spPr>
              <a:xfrm>
                <a:off x="2321153" y="2799749"/>
                <a:ext cx="411060" cy="411060"/>
              </a:xfrm>
              <a:prstGeom prst="ellipse">
                <a:avLst/>
              </a:prstGeom>
              <a:ln w="15875"/>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dirty="0"/>
                  <a:t>S3</a:t>
                </a:r>
                <a:endParaRPr lang="zh-CN" altLang="en-US" dirty="0"/>
              </a:p>
            </p:txBody>
          </p:sp>
          <p:cxnSp>
            <p:nvCxnSpPr>
              <p:cNvPr id="20" name="直接连接符 19">
                <a:extLst>
                  <a:ext uri="{FF2B5EF4-FFF2-40B4-BE49-F238E27FC236}">
                    <a16:creationId xmlns:a16="http://schemas.microsoft.com/office/drawing/2014/main" id="{5034B34F-5AB2-4498-8B22-80F3AD1EB422}"/>
                  </a:ext>
                </a:extLst>
              </p:cNvPr>
              <p:cNvCxnSpPr>
                <a:cxnSpLocks/>
                <a:stCxn id="23" idx="7"/>
                <a:endCxn id="19" idx="2"/>
              </p:cNvCxnSpPr>
              <p:nvPr/>
            </p:nvCxnSpPr>
            <p:spPr>
              <a:xfrm flipV="1">
                <a:off x="1816006" y="3005279"/>
                <a:ext cx="505147" cy="288962"/>
              </a:xfrm>
              <a:prstGeom prst="line">
                <a:avLst/>
              </a:prstGeom>
              <a:ln w="15875"/>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6E26BC5A-F6EE-4BEE-AF15-FC0E24FDA757}"/>
                  </a:ext>
                </a:extLst>
              </p:cNvPr>
              <p:cNvCxnSpPr>
                <a:cxnSpLocks/>
                <a:stCxn id="25" idx="1"/>
                <a:endCxn id="19" idx="6"/>
              </p:cNvCxnSpPr>
              <p:nvPr/>
            </p:nvCxnSpPr>
            <p:spPr>
              <a:xfrm flipH="1" flipV="1">
                <a:off x="2732213" y="3005279"/>
                <a:ext cx="574587" cy="288962"/>
              </a:xfrm>
              <a:prstGeom prst="line">
                <a:avLst/>
              </a:prstGeom>
              <a:ln w="15875"/>
            </p:spPr>
            <p:style>
              <a:lnRef idx="1">
                <a:schemeClr val="dk1"/>
              </a:lnRef>
              <a:fillRef idx="0">
                <a:schemeClr val="dk1"/>
              </a:fillRef>
              <a:effectRef idx="0">
                <a:schemeClr val="dk1"/>
              </a:effectRef>
              <a:fontRef idx="minor">
                <a:schemeClr val="tx1"/>
              </a:fontRef>
            </p:style>
          </p:cxnSp>
        </p:grpSp>
        <p:sp>
          <p:nvSpPr>
            <p:cNvPr id="35" name="文本框 34">
              <a:extLst>
                <a:ext uri="{FF2B5EF4-FFF2-40B4-BE49-F238E27FC236}">
                  <a16:creationId xmlns:a16="http://schemas.microsoft.com/office/drawing/2014/main" id="{6AA92CA3-CC43-47A6-9731-16D821CDFDCC}"/>
                </a:ext>
              </a:extLst>
            </p:cNvPr>
            <p:cNvSpPr txBox="1"/>
            <p:nvPr/>
          </p:nvSpPr>
          <p:spPr>
            <a:xfrm>
              <a:off x="2525463" y="1324877"/>
              <a:ext cx="1510851" cy="338554"/>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solidFill>
                    <a:schemeClr val="tx1"/>
                  </a:solidFill>
                </a:rPr>
                <a:t>10.0.0.0/8 -&gt; S1</a:t>
              </a:r>
              <a:endParaRPr lang="zh-CN" altLang="en-US" sz="1600" b="1" dirty="0">
                <a:solidFill>
                  <a:schemeClr val="tx1"/>
                </a:solidFill>
              </a:endParaRPr>
            </a:p>
          </p:txBody>
        </p:sp>
        <p:sp>
          <p:nvSpPr>
            <p:cNvPr id="103" name="文本框 102">
              <a:extLst>
                <a:ext uri="{FF2B5EF4-FFF2-40B4-BE49-F238E27FC236}">
                  <a16:creationId xmlns:a16="http://schemas.microsoft.com/office/drawing/2014/main" id="{07B90857-E56E-4B8E-8600-C1DC50C41E77}"/>
                </a:ext>
              </a:extLst>
            </p:cNvPr>
            <p:cNvSpPr txBox="1"/>
            <p:nvPr/>
          </p:nvSpPr>
          <p:spPr>
            <a:xfrm>
              <a:off x="1525885" y="2809822"/>
              <a:ext cx="1510851" cy="338554"/>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solidFill>
                    <a:schemeClr val="tx1"/>
                  </a:solidFill>
                </a:rPr>
                <a:t>10.0.0.0/8 -&gt; S1</a:t>
              </a:r>
              <a:endParaRPr lang="zh-CN" altLang="en-US" sz="1600" b="1" dirty="0">
                <a:solidFill>
                  <a:schemeClr val="tx1"/>
                </a:solidFill>
              </a:endParaRPr>
            </a:p>
          </p:txBody>
        </p:sp>
        <p:sp>
          <p:nvSpPr>
            <p:cNvPr id="104" name="文本框 103">
              <a:extLst>
                <a:ext uri="{FF2B5EF4-FFF2-40B4-BE49-F238E27FC236}">
                  <a16:creationId xmlns:a16="http://schemas.microsoft.com/office/drawing/2014/main" id="{D6BE3937-B964-43DD-B143-49C0C54CE798}"/>
                </a:ext>
              </a:extLst>
            </p:cNvPr>
            <p:cNvSpPr txBox="1"/>
            <p:nvPr/>
          </p:nvSpPr>
          <p:spPr>
            <a:xfrm>
              <a:off x="3981732" y="1794476"/>
              <a:ext cx="1510851" cy="338554"/>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altLang="zh-CN" sz="1600" b="1" dirty="0">
                  <a:solidFill>
                    <a:schemeClr val="tx1"/>
                  </a:solidFill>
                </a:rPr>
                <a:t>10.0.0.0/8 -&gt; S1</a:t>
              </a:r>
              <a:endParaRPr lang="zh-CN" altLang="en-US" sz="1600" b="1" dirty="0">
                <a:solidFill>
                  <a:schemeClr val="tx1"/>
                </a:solidFill>
              </a:endParaRPr>
            </a:p>
          </p:txBody>
        </p:sp>
      </p:grpSp>
      <p:sp>
        <p:nvSpPr>
          <p:cNvPr id="121" name="文本框 120">
            <a:extLst>
              <a:ext uri="{FF2B5EF4-FFF2-40B4-BE49-F238E27FC236}">
                <a16:creationId xmlns:a16="http://schemas.microsoft.com/office/drawing/2014/main" id="{60B75DD4-5F2A-4BD4-8678-F75B1E29EFD7}"/>
              </a:ext>
            </a:extLst>
          </p:cNvPr>
          <p:cNvSpPr txBox="1"/>
          <p:nvPr/>
        </p:nvSpPr>
        <p:spPr>
          <a:xfrm>
            <a:off x="1505059" y="4458527"/>
            <a:ext cx="2965945" cy="369332"/>
          </a:xfrm>
          <a:prstGeom prst="rect">
            <a:avLst/>
          </a:prstGeom>
          <a:noFill/>
        </p:spPr>
        <p:txBody>
          <a:bodyPr wrap="square" rtlCol="0">
            <a:spAutoFit/>
          </a:bodyPr>
          <a:lstStyle/>
          <a:p>
            <a:r>
              <a:rPr lang="en-US" altLang="zh-CN" dirty="0"/>
              <a:t>Network state: S1-S2 is down</a:t>
            </a:r>
            <a:endParaRPr lang="zh-CN" altLang="en-US" dirty="0"/>
          </a:p>
        </p:txBody>
      </p:sp>
      <p:sp>
        <p:nvSpPr>
          <p:cNvPr id="131" name="文本框 130">
            <a:extLst>
              <a:ext uri="{FF2B5EF4-FFF2-40B4-BE49-F238E27FC236}">
                <a16:creationId xmlns:a16="http://schemas.microsoft.com/office/drawing/2014/main" id="{681F20BE-E711-4D75-8995-E06AD01C4896}"/>
              </a:ext>
            </a:extLst>
          </p:cNvPr>
          <p:cNvSpPr txBox="1"/>
          <p:nvPr/>
        </p:nvSpPr>
        <p:spPr>
          <a:xfrm>
            <a:off x="1952651" y="3925934"/>
            <a:ext cx="1814916" cy="246221"/>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wrap="square" tIns="0" bIns="0" rtlCol="0">
            <a:spAutoFit/>
          </a:bodyPr>
          <a:lstStyle/>
          <a:p>
            <a:pPr algn="ctr"/>
            <a:r>
              <a:rPr lang="en-US" altLang="zh-CN" sz="1600" b="1" dirty="0">
                <a:solidFill>
                  <a:schemeClr val="tx1"/>
                </a:solidFill>
              </a:rPr>
              <a:t>S1: 10.0.0.0/8 -&gt; A</a:t>
            </a:r>
            <a:endParaRPr lang="zh-CN" altLang="en-US" sz="1600" b="1" dirty="0">
              <a:solidFill>
                <a:schemeClr val="tx1"/>
              </a:solidFill>
            </a:endParaRPr>
          </a:p>
        </p:txBody>
      </p:sp>
      <p:sp>
        <p:nvSpPr>
          <p:cNvPr id="133" name="文本框 132">
            <a:extLst>
              <a:ext uri="{FF2B5EF4-FFF2-40B4-BE49-F238E27FC236}">
                <a16:creationId xmlns:a16="http://schemas.microsoft.com/office/drawing/2014/main" id="{95C4B021-9B28-44C0-A845-47786F63C619}"/>
              </a:ext>
            </a:extLst>
          </p:cNvPr>
          <p:cNvSpPr txBox="1"/>
          <p:nvPr/>
        </p:nvSpPr>
        <p:spPr>
          <a:xfrm>
            <a:off x="4716454" y="4451940"/>
            <a:ext cx="2965945" cy="369332"/>
          </a:xfrm>
          <a:prstGeom prst="rect">
            <a:avLst/>
          </a:prstGeom>
          <a:noFill/>
        </p:spPr>
        <p:txBody>
          <a:bodyPr wrap="square" rtlCol="0">
            <a:spAutoFit/>
          </a:bodyPr>
          <a:lstStyle/>
          <a:p>
            <a:r>
              <a:rPr lang="en-US" altLang="zh-CN" dirty="0"/>
              <a:t>Network state: S1-S4 is down</a:t>
            </a:r>
            <a:endParaRPr lang="zh-CN" altLang="en-US" dirty="0"/>
          </a:p>
        </p:txBody>
      </p:sp>
      <p:sp>
        <p:nvSpPr>
          <p:cNvPr id="136" name="文本框 135">
            <a:extLst>
              <a:ext uri="{FF2B5EF4-FFF2-40B4-BE49-F238E27FC236}">
                <a16:creationId xmlns:a16="http://schemas.microsoft.com/office/drawing/2014/main" id="{B9AC51AD-9462-4713-8C48-AB305DED1CF4}"/>
              </a:ext>
            </a:extLst>
          </p:cNvPr>
          <p:cNvSpPr txBox="1"/>
          <p:nvPr/>
        </p:nvSpPr>
        <p:spPr>
          <a:xfrm>
            <a:off x="5028106" y="3925919"/>
            <a:ext cx="1822068" cy="246221"/>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wrap="square" tIns="0" bIns="0" rtlCol="0">
            <a:spAutoFit/>
          </a:bodyPr>
          <a:lstStyle/>
          <a:p>
            <a:pPr algn="ctr"/>
            <a:r>
              <a:rPr lang="en-US" altLang="zh-CN" sz="1600" b="1" dirty="0">
                <a:solidFill>
                  <a:schemeClr val="tx1"/>
                </a:solidFill>
              </a:rPr>
              <a:t>S3: 10.0.0.0/8 -&gt; S1</a:t>
            </a:r>
            <a:endParaRPr lang="zh-CN" altLang="en-US" sz="1600" b="1" dirty="0">
              <a:solidFill>
                <a:schemeClr val="tx1"/>
              </a:solidFill>
            </a:endParaRPr>
          </a:p>
        </p:txBody>
      </p:sp>
      <p:sp>
        <p:nvSpPr>
          <p:cNvPr id="137" name="文本框 136">
            <a:extLst>
              <a:ext uri="{FF2B5EF4-FFF2-40B4-BE49-F238E27FC236}">
                <a16:creationId xmlns:a16="http://schemas.microsoft.com/office/drawing/2014/main" id="{A2F55CCC-FECF-4F8F-A34A-5C0D43BC34C6}"/>
              </a:ext>
            </a:extLst>
          </p:cNvPr>
          <p:cNvSpPr txBox="1"/>
          <p:nvPr/>
        </p:nvSpPr>
        <p:spPr>
          <a:xfrm>
            <a:off x="8428177" y="3903547"/>
            <a:ext cx="1816665" cy="246221"/>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wrap="square" tIns="0" bIns="0" rtlCol="0">
            <a:spAutoFit/>
          </a:bodyPr>
          <a:lstStyle/>
          <a:p>
            <a:pPr algn="ctr"/>
            <a:r>
              <a:rPr lang="en-US" altLang="zh-CN" sz="1600" b="1" dirty="0">
                <a:solidFill>
                  <a:schemeClr val="bg1"/>
                </a:solidFill>
              </a:rPr>
              <a:t>S2: 10.0.0.0/8 -&gt; S4</a:t>
            </a:r>
            <a:endParaRPr lang="zh-CN" altLang="en-US" sz="1600" b="1" dirty="0">
              <a:solidFill>
                <a:schemeClr val="bg1"/>
              </a:solidFill>
            </a:endParaRPr>
          </a:p>
        </p:txBody>
      </p:sp>
      <p:sp>
        <p:nvSpPr>
          <p:cNvPr id="138" name="文本框 137">
            <a:extLst>
              <a:ext uri="{FF2B5EF4-FFF2-40B4-BE49-F238E27FC236}">
                <a16:creationId xmlns:a16="http://schemas.microsoft.com/office/drawing/2014/main" id="{C9F78AE8-BFFB-4CE1-A9B4-F3B9F652C952}"/>
              </a:ext>
            </a:extLst>
          </p:cNvPr>
          <p:cNvSpPr txBox="1"/>
          <p:nvPr/>
        </p:nvSpPr>
        <p:spPr>
          <a:xfrm>
            <a:off x="8429926" y="4159149"/>
            <a:ext cx="1814916" cy="246221"/>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wrap="square" tIns="0" bIns="0" rtlCol="0">
            <a:spAutoFit/>
          </a:bodyPr>
          <a:lstStyle/>
          <a:p>
            <a:pPr algn="ctr"/>
            <a:r>
              <a:rPr lang="en-US" altLang="zh-CN" sz="1600" b="1" dirty="0">
                <a:solidFill>
                  <a:schemeClr val="tx1"/>
                </a:solidFill>
              </a:rPr>
              <a:t>S1: 10.0.0.0/8 -&gt; A</a:t>
            </a:r>
            <a:endParaRPr lang="zh-CN" altLang="en-US" sz="1600" b="1" dirty="0">
              <a:solidFill>
                <a:schemeClr val="tx1"/>
              </a:solidFill>
            </a:endParaRPr>
          </a:p>
        </p:txBody>
      </p:sp>
      <p:sp>
        <p:nvSpPr>
          <p:cNvPr id="139" name="文本框 138">
            <a:extLst>
              <a:ext uri="{FF2B5EF4-FFF2-40B4-BE49-F238E27FC236}">
                <a16:creationId xmlns:a16="http://schemas.microsoft.com/office/drawing/2014/main" id="{849BD440-31C6-434F-A0EC-86151AA52C6C}"/>
              </a:ext>
            </a:extLst>
          </p:cNvPr>
          <p:cNvSpPr txBox="1"/>
          <p:nvPr/>
        </p:nvSpPr>
        <p:spPr>
          <a:xfrm>
            <a:off x="8431200" y="4412524"/>
            <a:ext cx="1814916" cy="246221"/>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wrap="square" tIns="0" bIns="0" rtlCol="0">
            <a:spAutoFit/>
          </a:bodyPr>
          <a:lstStyle/>
          <a:p>
            <a:pPr algn="ctr"/>
            <a:r>
              <a:rPr lang="en-US" altLang="zh-CN" sz="1600" b="1" dirty="0">
                <a:solidFill>
                  <a:schemeClr val="tx1"/>
                </a:solidFill>
              </a:rPr>
              <a:t>S3: 10.0.0.0/8 -&gt; S1</a:t>
            </a:r>
            <a:endParaRPr lang="zh-CN" altLang="en-US" sz="1600" b="1" dirty="0">
              <a:solidFill>
                <a:schemeClr val="tx1"/>
              </a:solidFill>
            </a:endParaRPr>
          </a:p>
        </p:txBody>
      </p:sp>
      <p:sp>
        <p:nvSpPr>
          <p:cNvPr id="142" name="文本框 141">
            <a:extLst>
              <a:ext uri="{FF2B5EF4-FFF2-40B4-BE49-F238E27FC236}">
                <a16:creationId xmlns:a16="http://schemas.microsoft.com/office/drawing/2014/main" id="{A4344170-F836-467C-8980-8B519558676B}"/>
              </a:ext>
            </a:extLst>
          </p:cNvPr>
          <p:cNvSpPr txBox="1"/>
          <p:nvPr/>
        </p:nvSpPr>
        <p:spPr>
          <a:xfrm>
            <a:off x="7778150" y="4641085"/>
            <a:ext cx="4124148" cy="369332"/>
          </a:xfrm>
          <a:prstGeom prst="rect">
            <a:avLst/>
          </a:prstGeom>
          <a:noFill/>
        </p:spPr>
        <p:txBody>
          <a:bodyPr wrap="square" rtlCol="0">
            <a:spAutoFit/>
          </a:bodyPr>
          <a:lstStyle/>
          <a:p>
            <a:r>
              <a:rPr lang="en-US" altLang="zh-CN" dirty="0"/>
              <a:t>Network state: S1-S2 and S1-S4 are down</a:t>
            </a:r>
            <a:endParaRPr lang="zh-CN" altLang="en-US" dirty="0"/>
          </a:p>
        </p:txBody>
      </p:sp>
      <p:sp>
        <p:nvSpPr>
          <p:cNvPr id="148" name="箭头: 右 147">
            <a:extLst>
              <a:ext uri="{FF2B5EF4-FFF2-40B4-BE49-F238E27FC236}">
                <a16:creationId xmlns:a16="http://schemas.microsoft.com/office/drawing/2014/main" id="{350F4A34-1458-4E2D-A205-EF8739AEB32A}"/>
              </a:ext>
            </a:extLst>
          </p:cNvPr>
          <p:cNvSpPr/>
          <p:nvPr/>
        </p:nvSpPr>
        <p:spPr>
          <a:xfrm rot="5400000">
            <a:off x="2542397" y="5063674"/>
            <a:ext cx="430932" cy="262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箭头: 右 148">
            <a:extLst>
              <a:ext uri="{FF2B5EF4-FFF2-40B4-BE49-F238E27FC236}">
                <a16:creationId xmlns:a16="http://schemas.microsoft.com/office/drawing/2014/main" id="{F7D13AE7-BD97-483E-A635-276C15FE80B2}"/>
              </a:ext>
            </a:extLst>
          </p:cNvPr>
          <p:cNvSpPr/>
          <p:nvPr/>
        </p:nvSpPr>
        <p:spPr>
          <a:xfrm rot="5400000">
            <a:off x="5909111" y="5002663"/>
            <a:ext cx="430932" cy="262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箭头: 右 149">
            <a:extLst>
              <a:ext uri="{FF2B5EF4-FFF2-40B4-BE49-F238E27FC236}">
                <a16:creationId xmlns:a16="http://schemas.microsoft.com/office/drawing/2014/main" id="{B74908B5-4090-4207-9092-2792B8242260}"/>
              </a:ext>
            </a:extLst>
          </p:cNvPr>
          <p:cNvSpPr/>
          <p:nvPr/>
        </p:nvSpPr>
        <p:spPr>
          <a:xfrm rot="5400000">
            <a:off x="9340174" y="5063675"/>
            <a:ext cx="430932" cy="262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直接箭头连接符 150">
            <a:extLst>
              <a:ext uri="{FF2B5EF4-FFF2-40B4-BE49-F238E27FC236}">
                <a16:creationId xmlns:a16="http://schemas.microsoft.com/office/drawing/2014/main" id="{5EB6E084-A026-49A4-AE9D-F673A763C94C}"/>
              </a:ext>
            </a:extLst>
          </p:cNvPr>
          <p:cNvCxnSpPr>
            <a:cxnSpLocks/>
            <a:stCxn id="7" idx="0"/>
          </p:cNvCxnSpPr>
          <p:nvPr/>
        </p:nvCxnSpPr>
        <p:spPr>
          <a:xfrm flipV="1">
            <a:off x="973752" y="3649247"/>
            <a:ext cx="76583" cy="202210"/>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id="{C8BD9B91-472E-42D9-843C-753B914D2462}"/>
              </a:ext>
            </a:extLst>
          </p:cNvPr>
          <p:cNvSpPr/>
          <p:nvPr/>
        </p:nvSpPr>
        <p:spPr>
          <a:xfrm>
            <a:off x="572453" y="5092038"/>
            <a:ext cx="2053254" cy="369332"/>
          </a:xfrm>
          <a:prstGeom prst="rect">
            <a:avLst/>
          </a:prstGeom>
        </p:spPr>
        <p:txBody>
          <a:bodyPr wrap="none">
            <a:spAutoFit/>
          </a:bodyPr>
          <a:lstStyle/>
          <a:p>
            <a:r>
              <a:rPr lang="en-US" altLang="zh-CN" dirty="0"/>
              <a:t>Synchronized nodes</a:t>
            </a:r>
            <a:endParaRPr lang="zh-CN" altLang="en-US" dirty="0"/>
          </a:p>
        </p:txBody>
      </p:sp>
      <p:cxnSp>
        <p:nvCxnSpPr>
          <p:cNvPr id="155" name="直接箭头连接符 154">
            <a:extLst>
              <a:ext uri="{FF2B5EF4-FFF2-40B4-BE49-F238E27FC236}">
                <a16:creationId xmlns:a16="http://schemas.microsoft.com/office/drawing/2014/main" id="{29D2AAEB-AE00-4E39-BD33-22A2912C734A}"/>
              </a:ext>
            </a:extLst>
          </p:cNvPr>
          <p:cNvCxnSpPr>
            <a:cxnSpLocks/>
            <a:stCxn id="174" idx="2"/>
            <a:endCxn id="50" idx="7"/>
          </p:cNvCxnSpPr>
          <p:nvPr/>
        </p:nvCxnSpPr>
        <p:spPr>
          <a:xfrm flipH="1">
            <a:off x="2915352" y="5302202"/>
            <a:ext cx="1489259" cy="242092"/>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02523254-4EC9-46C2-90D5-2614F35EB5BB}"/>
              </a:ext>
            </a:extLst>
          </p:cNvPr>
          <p:cNvCxnSpPr>
            <a:cxnSpLocks/>
            <a:stCxn id="154" idx="2"/>
            <a:endCxn id="53" idx="0"/>
          </p:cNvCxnSpPr>
          <p:nvPr/>
        </p:nvCxnSpPr>
        <p:spPr>
          <a:xfrm>
            <a:off x="1599080" y="5461370"/>
            <a:ext cx="275362" cy="447112"/>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E25B59A7-1489-4B6C-8D00-80C6E9129776}"/>
              </a:ext>
            </a:extLst>
          </p:cNvPr>
          <p:cNvCxnSpPr>
            <a:cxnSpLocks/>
            <a:stCxn id="154" idx="2"/>
            <a:endCxn id="55" idx="0"/>
          </p:cNvCxnSpPr>
          <p:nvPr/>
        </p:nvCxnSpPr>
        <p:spPr>
          <a:xfrm>
            <a:off x="1599080" y="5461370"/>
            <a:ext cx="1158784" cy="875802"/>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83161DCB-8AB4-417B-957C-8D267C24C101}"/>
              </a:ext>
            </a:extLst>
          </p:cNvPr>
          <p:cNvCxnSpPr>
            <a:cxnSpLocks/>
          </p:cNvCxnSpPr>
          <p:nvPr/>
        </p:nvCxnSpPr>
        <p:spPr>
          <a:xfrm>
            <a:off x="3061880" y="3426966"/>
            <a:ext cx="0" cy="17272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B268B8CB-04FD-4B5E-872A-DAF5813EC44F}"/>
              </a:ext>
            </a:extLst>
          </p:cNvPr>
          <p:cNvCxnSpPr>
            <a:cxnSpLocks/>
          </p:cNvCxnSpPr>
          <p:nvPr/>
        </p:nvCxnSpPr>
        <p:spPr>
          <a:xfrm>
            <a:off x="5696715" y="3422895"/>
            <a:ext cx="0" cy="172720"/>
          </a:xfrm>
          <a:prstGeom prst="line">
            <a:avLst/>
          </a:prstGeom>
          <a:ln w="412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0933F230-2121-43B6-89D6-F1CAFE13B4FB}"/>
              </a:ext>
            </a:extLst>
          </p:cNvPr>
          <p:cNvCxnSpPr>
            <a:cxnSpLocks/>
          </p:cNvCxnSpPr>
          <p:nvPr/>
        </p:nvCxnSpPr>
        <p:spPr>
          <a:xfrm>
            <a:off x="5866481" y="3430016"/>
            <a:ext cx="0" cy="17272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35D8237D-97B3-4155-9587-B17D3F4FA533}"/>
              </a:ext>
            </a:extLst>
          </p:cNvPr>
          <p:cNvCxnSpPr>
            <a:cxnSpLocks/>
          </p:cNvCxnSpPr>
          <p:nvPr/>
        </p:nvCxnSpPr>
        <p:spPr>
          <a:xfrm>
            <a:off x="9058407" y="3424526"/>
            <a:ext cx="0" cy="172720"/>
          </a:xfrm>
          <a:prstGeom prst="line">
            <a:avLst/>
          </a:prstGeom>
          <a:ln w="412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52433437-5A0F-4D50-8F2D-70163C151290}"/>
              </a:ext>
            </a:extLst>
          </p:cNvPr>
          <p:cNvCxnSpPr>
            <a:cxnSpLocks/>
          </p:cNvCxnSpPr>
          <p:nvPr/>
        </p:nvCxnSpPr>
        <p:spPr>
          <a:xfrm>
            <a:off x="9228173" y="3431647"/>
            <a:ext cx="0" cy="17272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B9010B91-1D95-46A5-BFE4-0B815C3B1AA2}"/>
              </a:ext>
            </a:extLst>
          </p:cNvPr>
          <p:cNvCxnSpPr>
            <a:cxnSpLocks/>
          </p:cNvCxnSpPr>
          <p:nvPr/>
        </p:nvCxnSpPr>
        <p:spPr>
          <a:xfrm>
            <a:off x="9512777" y="3429809"/>
            <a:ext cx="0" cy="17272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2C2FCB80-001C-4C46-B4DA-9B2C6B2DDC82}"/>
              </a:ext>
            </a:extLst>
          </p:cNvPr>
          <p:cNvCxnSpPr>
            <a:cxnSpLocks/>
          </p:cNvCxnSpPr>
          <p:nvPr/>
        </p:nvCxnSpPr>
        <p:spPr>
          <a:xfrm>
            <a:off x="8894235" y="3421683"/>
            <a:ext cx="0" cy="172720"/>
          </a:xfrm>
          <a:prstGeom prst="line">
            <a:avLst/>
          </a:prstGeom>
          <a:ln w="412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4" name="矩形 173">
            <a:extLst>
              <a:ext uri="{FF2B5EF4-FFF2-40B4-BE49-F238E27FC236}">
                <a16:creationId xmlns:a16="http://schemas.microsoft.com/office/drawing/2014/main" id="{F7A594CB-33EC-4130-A6CC-5BB6CBF5204B}"/>
              </a:ext>
            </a:extLst>
          </p:cNvPr>
          <p:cNvSpPr/>
          <p:nvPr/>
        </p:nvSpPr>
        <p:spPr>
          <a:xfrm>
            <a:off x="3252019" y="4932870"/>
            <a:ext cx="2305183" cy="369332"/>
          </a:xfrm>
          <a:prstGeom prst="rect">
            <a:avLst/>
          </a:prstGeom>
        </p:spPr>
        <p:txBody>
          <a:bodyPr wrap="none">
            <a:spAutoFit/>
          </a:bodyPr>
          <a:lstStyle/>
          <a:p>
            <a:r>
              <a:rPr lang="en-US" altLang="zh-CN" dirty="0"/>
              <a:t>Unsynchronized nodes</a:t>
            </a:r>
            <a:endParaRPr lang="zh-CN" altLang="en-US" dirty="0"/>
          </a:p>
        </p:txBody>
      </p:sp>
      <p:cxnSp>
        <p:nvCxnSpPr>
          <p:cNvPr id="177" name="直接箭头连接符 176">
            <a:extLst>
              <a:ext uri="{FF2B5EF4-FFF2-40B4-BE49-F238E27FC236}">
                <a16:creationId xmlns:a16="http://schemas.microsoft.com/office/drawing/2014/main" id="{48C7CFEA-85DD-4541-9523-142C8387561B}"/>
              </a:ext>
            </a:extLst>
          </p:cNvPr>
          <p:cNvCxnSpPr>
            <a:cxnSpLocks/>
            <a:stCxn id="174" idx="2"/>
            <a:endCxn id="54" idx="7"/>
          </p:cNvCxnSpPr>
          <p:nvPr/>
        </p:nvCxnSpPr>
        <p:spPr>
          <a:xfrm flipH="1">
            <a:off x="3831309" y="5302202"/>
            <a:ext cx="573302" cy="666478"/>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文本框 182">
            <a:extLst>
              <a:ext uri="{FF2B5EF4-FFF2-40B4-BE49-F238E27FC236}">
                <a16:creationId xmlns:a16="http://schemas.microsoft.com/office/drawing/2014/main" id="{DD3BB9EA-BB68-4C96-8EDB-30D8F3DE03F9}"/>
              </a:ext>
            </a:extLst>
          </p:cNvPr>
          <p:cNvSpPr txBox="1"/>
          <p:nvPr/>
        </p:nvSpPr>
        <p:spPr>
          <a:xfrm>
            <a:off x="3250706" y="6402333"/>
            <a:ext cx="2856705" cy="461665"/>
          </a:xfrm>
          <a:prstGeom prst="rect">
            <a:avLst/>
          </a:prstGeom>
          <a:noFill/>
        </p:spPr>
        <p:txBody>
          <a:bodyPr wrap="square" rtlCol="0">
            <a:spAutoFit/>
          </a:bodyPr>
          <a:lstStyle/>
          <a:p>
            <a:r>
              <a:rPr lang="en-US" altLang="zh-CN" sz="2400" b="1" dirty="0">
                <a:solidFill>
                  <a:srgbClr val="C00000"/>
                </a:solidFill>
              </a:rPr>
              <a:t>Consistent models</a:t>
            </a:r>
            <a:endParaRPr lang="zh-CN" altLang="en-US" sz="2400" b="1" dirty="0">
              <a:solidFill>
                <a:srgbClr val="C00000"/>
              </a:solidFill>
            </a:endParaRPr>
          </a:p>
        </p:txBody>
      </p:sp>
    </p:spTree>
    <p:extLst>
      <p:ext uri="{BB962C8B-B14F-4D97-AF65-F5344CB8AC3E}">
        <p14:creationId xmlns:p14="http://schemas.microsoft.com/office/powerpoint/2010/main" val="419083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left)">
                                      <p:cBhvr>
                                        <p:cTn id="25" dur="500"/>
                                        <p:tgtEl>
                                          <p:spTgt spid="6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left)">
                                      <p:cBhvr>
                                        <p:cTn id="34" dur="500"/>
                                        <p:tgtEl>
                                          <p:spTgt spid="4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wipe(left)">
                                      <p:cBhvr>
                                        <p:cTn id="37" dur="500"/>
                                        <p:tgtEl>
                                          <p:spTgt spid="12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wipe(left)">
                                      <p:cBhvr>
                                        <p:cTn id="40" dur="500"/>
                                        <p:tgtEl>
                                          <p:spTgt spid="13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33"/>
                                        </p:tgtEl>
                                        <p:attrNameLst>
                                          <p:attrName>style.visibility</p:attrName>
                                        </p:attrNameLst>
                                      </p:cBhvr>
                                      <p:to>
                                        <p:strVal val="visible"/>
                                      </p:to>
                                    </p:set>
                                    <p:animEffect transition="in" filter="wipe(left)">
                                      <p:cBhvr>
                                        <p:cTn id="43" dur="500"/>
                                        <p:tgtEl>
                                          <p:spTgt spid="13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36"/>
                                        </p:tgtEl>
                                        <p:attrNameLst>
                                          <p:attrName>style.visibility</p:attrName>
                                        </p:attrNameLst>
                                      </p:cBhvr>
                                      <p:to>
                                        <p:strVal val="visible"/>
                                      </p:to>
                                    </p:set>
                                    <p:animEffect transition="in" filter="wipe(left)">
                                      <p:cBhvr>
                                        <p:cTn id="46" dur="500"/>
                                        <p:tgtEl>
                                          <p:spTgt spid="13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37"/>
                                        </p:tgtEl>
                                        <p:attrNameLst>
                                          <p:attrName>style.visibility</p:attrName>
                                        </p:attrNameLst>
                                      </p:cBhvr>
                                      <p:to>
                                        <p:strVal val="visible"/>
                                      </p:to>
                                    </p:set>
                                    <p:animEffect transition="in" filter="wipe(left)">
                                      <p:cBhvr>
                                        <p:cTn id="49" dur="500"/>
                                        <p:tgtEl>
                                          <p:spTgt spid="13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8"/>
                                        </p:tgtEl>
                                        <p:attrNameLst>
                                          <p:attrName>style.visibility</p:attrName>
                                        </p:attrNameLst>
                                      </p:cBhvr>
                                      <p:to>
                                        <p:strVal val="visible"/>
                                      </p:to>
                                    </p:set>
                                    <p:animEffect transition="in" filter="wipe(left)">
                                      <p:cBhvr>
                                        <p:cTn id="52" dur="500"/>
                                        <p:tgtEl>
                                          <p:spTgt spid="13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39"/>
                                        </p:tgtEl>
                                        <p:attrNameLst>
                                          <p:attrName>style.visibility</p:attrName>
                                        </p:attrNameLst>
                                      </p:cBhvr>
                                      <p:to>
                                        <p:strVal val="visible"/>
                                      </p:to>
                                    </p:set>
                                    <p:animEffect transition="in" filter="wipe(left)">
                                      <p:cBhvr>
                                        <p:cTn id="55" dur="500"/>
                                        <p:tgtEl>
                                          <p:spTgt spid="139"/>
                                        </p:tgtEl>
                                      </p:cBhvr>
                                    </p:animEffect>
                                  </p:childTnLst>
                                </p:cTn>
                              </p:par>
                              <p:par>
                                <p:cTn id="56" presetID="22" presetClass="entr" presetSubtype="8" fill="hold" nodeType="withEffect">
                                  <p:stCondLst>
                                    <p:cond delay="0"/>
                                  </p:stCondLst>
                                  <p:childTnLst>
                                    <p:set>
                                      <p:cBhvr>
                                        <p:cTn id="57" dur="1" fill="hold">
                                          <p:stCondLst>
                                            <p:cond delay="0"/>
                                          </p:stCondLst>
                                        </p:cTn>
                                        <p:tgtEl>
                                          <p:spTgt spid="166"/>
                                        </p:tgtEl>
                                        <p:attrNameLst>
                                          <p:attrName>style.visibility</p:attrName>
                                        </p:attrNameLst>
                                      </p:cBhvr>
                                      <p:to>
                                        <p:strVal val="visible"/>
                                      </p:to>
                                    </p:set>
                                    <p:animEffect transition="in" filter="wipe(left)">
                                      <p:cBhvr>
                                        <p:cTn id="58" dur="500"/>
                                        <p:tgtEl>
                                          <p:spTgt spid="166"/>
                                        </p:tgtEl>
                                      </p:cBhvr>
                                    </p:animEffect>
                                  </p:childTnLst>
                                </p:cTn>
                              </p:par>
                              <p:par>
                                <p:cTn id="59" presetID="22" presetClass="entr" presetSubtype="8" fill="hold" nodeType="withEffect">
                                  <p:stCondLst>
                                    <p:cond delay="0"/>
                                  </p:stCondLst>
                                  <p:childTnLst>
                                    <p:set>
                                      <p:cBhvr>
                                        <p:cTn id="60" dur="1" fill="hold">
                                          <p:stCondLst>
                                            <p:cond delay="0"/>
                                          </p:stCondLst>
                                        </p:cTn>
                                        <p:tgtEl>
                                          <p:spTgt spid="167"/>
                                        </p:tgtEl>
                                        <p:attrNameLst>
                                          <p:attrName>style.visibility</p:attrName>
                                        </p:attrNameLst>
                                      </p:cBhvr>
                                      <p:to>
                                        <p:strVal val="visible"/>
                                      </p:to>
                                    </p:set>
                                    <p:animEffect transition="in" filter="wipe(left)">
                                      <p:cBhvr>
                                        <p:cTn id="61" dur="500"/>
                                        <p:tgtEl>
                                          <p:spTgt spid="167"/>
                                        </p:tgtEl>
                                      </p:cBhvr>
                                    </p:animEffect>
                                  </p:childTnLst>
                                </p:cTn>
                              </p:par>
                              <p:par>
                                <p:cTn id="62" presetID="22" presetClass="entr" presetSubtype="8" fill="hold" nodeType="withEffect">
                                  <p:stCondLst>
                                    <p:cond delay="0"/>
                                  </p:stCondLst>
                                  <p:childTnLst>
                                    <p:set>
                                      <p:cBhvr>
                                        <p:cTn id="63" dur="1" fill="hold">
                                          <p:stCondLst>
                                            <p:cond delay="0"/>
                                          </p:stCondLst>
                                        </p:cTn>
                                        <p:tgtEl>
                                          <p:spTgt spid="168"/>
                                        </p:tgtEl>
                                        <p:attrNameLst>
                                          <p:attrName>style.visibility</p:attrName>
                                        </p:attrNameLst>
                                      </p:cBhvr>
                                      <p:to>
                                        <p:strVal val="visible"/>
                                      </p:to>
                                    </p:set>
                                    <p:animEffect transition="in" filter="wipe(left)">
                                      <p:cBhvr>
                                        <p:cTn id="64" dur="500"/>
                                        <p:tgtEl>
                                          <p:spTgt spid="168"/>
                                        </p:tgtEl>
                                      </p:cBhvr>
                                    </p:animEffect>
                                  </p:childTnLst>
                                </p:cTn>
                              </p:par>
                              <p:par>
                                <p:cTn id="65" presetID="22" presetClass="entr" presetSubtype="8" fill="hold" nodeType="withEffect">
                                  <p:stCondLst>
                                    <p:cond delay="0"/>
                                  </p:stCondLst>
                                  <p:childTnLst>
                                    <p:set>
                                      <p:cBhvr>
                                        <p:cTn id="66" dur="1" fill="hold">
                                          <p:stCondLst>
                                            <p:cond delay="0"/>
                                          </p:stCondLst>
                                        </p:cTn>
                                        <p:tgtEl>
                                          <p:spTgt spid="170"/>
                                        </p:tgtEl>
                                        <p:attrNameLst>
                                          <p:attrName>style.visibility</p:attrName>
                                        </p:attrNameLst>
                                      </p:cBhvr>
                                      <p:to>
                                        <p:strVal val="visible"/>
                                      </p:to>
                                    </p:set>
                                    <p:animEffect transition="in" filter="wipe(left)">
                                      <p:cBhvr>
                                        <p:cTn id="67" dur="500"/>
                                        <p:tgtEl>
                                          <p:spTgt spid="170"/>
                                        </p:tgtEl>
                                      </p:cBhvr>
                                    </p:animEffect>
                                  </p:childTnLst>
                                </p:cTn>
                              </p:par>
                              <p:par>
                                <p:cTn id="68" presetID="22" presetClass="entr" presetSubtype="8" fill="hold" nodeType="withEffect">
                                  <p:stCondLst>
                                    <p:cond delay="0"/>
                                  </p:stCondLst>
                                  <p:childTnLst>
                                    <p:set>
                                      <p:cBhvr>
                                        <p:cTn id="69" dur="1" fill="hold">
                                          <p:stCondLst>
                                            <p:cond delay="0"/>
                                          </p:stCondLst>
                                        </p:cTn>
                                        <p:tgtEl>
                                          <p:spTgt spid="171"/>
                                        </p:tgtEl>
                                        <p:attrNameLst>
                                          <p:attrName>style.visibility</p:attrName>
                                        </p:attrNameLst>
                                      </p:cBhvr>
                                      <p:to>
                                        <p:strVal val="visible"/>
                                      </p:to>
                                    </p:set>
                                    <p:animEffect transition="in" filter="wipe(left)">
                                      <p:cBhvr>
                                        <p:cTn id="70" dur="500"/>
                                        <p:tgtEl>
                                          <p:spTgt spid="171"/>
                                        </p:tgtEl>
                                      </p:cBhvr>
                                    </p:animEffect>
                                  </p:childTnLst>
                                </p:cTn>
                              </p:par>
                              <p:par>
                                <p:cTn id="71" presetID="22" presetClass="entr" presetSubtype="8" fill="hold" nodeType="withEffect">
                                  <p:stCondLst>
                                    <p:cond delay="0"/>
                                  </p:stCondLst>
                                  <p:childTnLst>
                                    <p:set>
                                      <p:cBhvr>
                                        <p:cTn id="72" dur="1" fill="hold">
                                          <p:stCondLst>
                                            <p:cond delay="0"/>
                                          </p:stCondLst>
                                        </p:cTn>
                                        <p:tgtEl>
                                          <p:spTgt spid="172"/>
                                        </p:tgtEl>
                                        <p:attrNameLst>
                                          <p:attrName>style.visibility</p:attrName>
                                        </p:attrNameLst>
                                      </p:cBhvr>
                                      <p:to>
                                        <p:strVal val="visible"/>
                                      </p:to>
                                    </p:set>
                                    <p:animEffect transition="in" filter="wipe(left)">
                                      <p:cBhvr>
                                        <p:cTn id="73" dur="500"/>
                                        <p:tgtEl>
                                          <p:spTgt spid="172"/>
                                        </p:tgtEl>
                                      </p:cBhvr>
                                    </p:animEffect>
                                  </p:childTnLst>
                                </p:cTn>
                              </p:par>
                              <p:par>
                                <p:cTn id="74" presetID="22" presetClass="entr" presetSubtype="8" fill="hold" nodeType="withEffect">
                                  <p:stCondLst>
                                    <p:cond delay="0"/>
                                  </p:stCondLst>
                                  <p:childTnLst>
                                    <p:set>
                                      <p:cBhvr>
                                        <p:cTn id="75" dur="1" fill="hold">
                                          <p:stCondLst>
                                            <p:cond delay="0"/>
                                          </p:stCondLst>
                                        </p:cTn>
                                        <p:tgtEl>
                                          <p:spTgt spid="173"/>
                                        </p:tgtEl>
                                        <p:attrNameLst>
                                          <p:attrName>style.visibility</p:attrName>
                                        </p:attrNameLst>
                                      </p:cBhvr>
                                      <p:to>
                                        <p:strVal val="visible"/>
                                      </p:to>
                                    </p:set>
                                    <p:animEffect transition="in" filter="wipe(left)">
                                      <p:cBhvr>
                                        <p:cTn id="76" dur="500"/>
                                        <p:tgtEl>
                                          <p:spTgt spid="17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42"/>
                                        </p:tgtEl>
                                        <p:attrNameLst>
                                          <p:attrName>style.visibility</p:attrName>
                                        </p:attrNameLst>
                                      </p:cBhvr>
                                      <p:to>
                                        <p:strVal val="visible"/>
                                      </p:to>
                                    </p:set>
                                    <p:animEffect transition="in" filter="wipe(left)">
                                      <p:cBhvr>
                                        <p:cTn id="79" dur="500"/>
                                        <p:tgtEl>
                                          <p:spTgt spid="14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wipe(up)">
                                      <p:cBhvr>
                                        <p:cTn id="84" dur="500"/>
                                        <p:tgtEl>
                                          <p:spTgt spid="48"/>
                                        </p:tgtEl>
                                      </p:cBhvr>
                                    </p:animEffect>
                                  </p:childTnLst>
                                </p:cTn>
                              </p:par>
                              <p:par>
                                <p:cTn id="85" presetID="22" presetClass="entr" presetSubtype="1"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wipe(up)">
                                      <p:cBhvr>
                                        <p:cTn id="87" dur="500"/>
                                        <p:tgtEl>
                                          <p:spTgt spid="67"/>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99"/>
                                        </p:tgtEl>
                                        <p:attrNameLst>
                                          <p:attrName>style.visibility</p:attrName>
                                        </p:attrNameLst>
                                      </p:cBhvr>
                                      <p:to>
                                        <p:strVal val="visible"/>
                                      </p:to>
                                    </p:set>
                                    <p:animEffect transition="in" filter="wipe(up)">
                                      <p:cBhvr>
                                        <p:cTn id="90" dur="500"/>
                                        <p:tgtEl>
                                          <p:spTgt spid="99"/>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100"/>
                                        </p:tgtEl>
                                        <p:attrNameLst>
                                          <p:attrName>style.visibility</p:attrName>
                                        </p:attrNameLst>
                                      </p:cBhvr>
                                      <p:to>
                                        <p:strVal val="visible"/>
                                      </p:to>
                                    </p:set>
                                    <p:animEffect transition="in" filter="wipe(up)">
                                      <p:cBhvr>
                                        <p:cTn id="93" dur="500"/>
                                        <p:tgtEl>
                                          <p:spTgt spid="100"/>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wipe(up)">
                                      <p:cBhvr>
                                        <p:cTn id="96" dur="500"/>
                                        <p:tgtEl>
                                          <p:spTgt spid="101"/>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102"/>
                                        </p:tgtEl>
                                        <p:attrNameLst>
                                          <p:attrName>style.visibility</p:attrName>
                                        </p:attrNameLst>
                                      </p:cBhvr>
                                      <p:to>
                                        <p:strVal val="visible"/>
                                      </p:to>
                                    </p:set>
                                    <p:animEffect transition="in" filter="wipe(up)">
                                      <p:cBhvr>
                                        <p:cTn id="99" dur="500"/>
                                        <p:tgtEl>
                                          <p:spTgt spid="102"/>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148"/>
                                        </p:tgtEl>
                                        <p:attrNameLst>
                                          <p:attrName>style.visibility</p:attrName>
                                        </p:attrNameLst>
                                      </p:cBhvr>
                                      <p:to>
                                        <p:strVal val="visible"/>
                                      </p:to>
                                    </p:set>
                                    <p:animEffect transition="in" filter="wipe(up)">
                                      <p:cBhvr>
                                        <p:cTn id="102" dur="500"/>
                                        <p:tgtEl>
                                          <p:spTgt spid="148"/>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49"/>
                                        </p:tgtEl>
                                        <p:attrNameLst>
                                          <p:attrName>style.visibility</p:attrName>
                                        </p:attrNameLst>
                                      </p:cBhvr>
                                      <p:to>
                                        <p:strVal val="visible"/>
                                      </p:to>
                                    </p:set>
                                    <p:animEffect transition="in" filter="wipe(up)">
                                      <p:cBhvr>
                                        <p:cTn id="105" dur="500"/>
                                        <p:tgtEl>
                                          <p:spTgt spid="149"/>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150"/>
                                        </p:tgtEl>
                                        <p:attrNameLst>
                                          <p:attrName>style.visibility</p:attrName>
                                        </p:attrNameLst>
                                      </p:cBhvr>
                                      <p:to>
                                        <p:strVal val="visible"/>
                                      </p:to>
                                    </p:set>
                                    <p:animEffect transition="in" filter="wipe(up)">
                                      <p:cBhvr>
                                        <p:cTn id="108" dur="500"/>
                                        <p:tgtEl>
                                          <p:spTgt spid="150"/>
                                        </p:tgtEl>
                                      </p:cBhvr>
                                    </p:animEffect>
                                  </p:childTnLst>
                                </p:cTn>
                              </p:par>
                              <p:par>
                                <p:cTn id="109" presetID="22" presetClass="entr" presetSubtype="1" fill="hold" nodeType="with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54"/>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58"/>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161"/>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55"/>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77"/>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7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4" grpId="0" animBg="1"/>
      <p:bldP spid="42" grpId="0" animBg="1"/>
      <p:bldP spid="43" grpId="0" animBg="1"/>
      <p:bldP spid="45" grpId="0" animBg="1"/>
      <p:bldP spid="2" grpId="0"/>
      <p:bldP spid="7" grpId="0"/>
      <p:bldP spid="99" grpId="0" animBg="1"/>
      <p:bldP spid="100" grpId="0" animBg="1"/>
      <p:bldP spid="101" grpId="0" animBg="1"/>
      <p:bldP spid="102" grpId="0" animBg="1"/>
      <p:bldP spid="121" grpId="0"/>
      <p:bldP spid="131" grpId="0" animBg="1"/>
      <p:bldP spid="133" grpId="0"/>
      <p:bldP spid="136" grpId="0" animBg="1"/>
      <p:bldP spid="137" grpId="0" animBg="1"/>
      <p:bldP spid="138" grpId="0" animBg="1"/>
      <p:bldP spid="139" grpId="0" animBg="1"/>
      <p:bldP spid="142" grpId="0"/>
      <p:bldP spid="148" grpId="0" animBg="1"/>
      <p:bldP spid="149" grpId="0" animBg="1"/>
      <p:bldP spid="150" grpId="0" animBg="1"/>
      <p:bldP spid="154" grpId="0"/>
      <p:bldP spid="174" grpId="0"/>
      <p:bldP spid="18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B9AFA-C71C-4EF5-97C7-D25203DD98EC}"/>
              </a:ext>
            </a:extLst>
          </p:cNvPr>
          <p:cNvSpPr>
            <a:spLocks noGrp="1"/>
          </p:cNvSpPr>
          <p:nvPr>
            <p:ph type="title"/>
          </p:nvPr>
        </p:nvSpPr>
        <p:spPr/>
        <p:txBody>
          <a:bodyPr/>
          <a:lstStyle/>
          <a:p>
            <a:r>
              <a:rPr lang="en-US" altLang="zh-CN" dirty="0"/>
              <a:t>Consistent Model Construction</a:t>
            </a:r>
            <a:endParaRPr lang="zh-CN" altLang="en-US" dirty="0"/>
          </a:p>
        </p:txBody>
      </p:sp>
      <p:sp>
        <p:nvSpPr>
          <p:cNvPr id="4" name="灯片编号占位符 3">
            <a:extLst>
              <a:ext uri="{FF2B5EF4-FFF2-40B4-BE49-F238E27FC236}">
                <a16:creationId xmlns:a16="http://schemas.microsoft.com/office/drawing/2014/main" id="{692FF7B6-FA87-45EE-A659-16EF8B4D88F6}"/>
              </a:ext>
            </a:extLst>
          </p:cNvPr>
          <p:cNvSpPr>
            <a:spLocks noGrp="1"/>
          </p:cNvSpPr>
          <p:nvPr>
            <p:ph type="sldNum" sz="quarter" idx="12"/>
          </p:nvPr>
        </p:nvSpPr>
        <p:spPr/>
        <p:txBody>
          <a:bodyPr/>
          <a:lstStyle/>
          <a:p>
            <a:fld id="{682C5C09-ACD5-471C-9344-471F3ED29706}" type="slidenum">
              <a:rPr lang="zh-CN" altLang="en-US" smtClean="0"/>
              <a:t>19</a:t>
            </a:fld>
            <a:endParaRPr lang="zh-CN" altLang="en-US"/>
          </a:p>
        </p:txBody>
      </p:sp>
      <p:pic>
        <p:nvPicPr>
          <p:cNvPr id="5" name="图形 4" descr="DVD 播放器">
            <a:extLst>
              <a:ext uri="{FF2B5EF4-FFF2-40B4-BE49-F238E27FC236}">
                <a16:creationId xmlns:a16="http://schemas.microsoft.com/office/drawing/2014/main" id="{11755592-720E-4A5B-BAC4-88D529D258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6708" y="4440719"/>
            <a:ext cx="629625" cy="572676"/>
          </a:xfrm>
          <a:prstGeom prst="rect">
            <a:avLst/>
          </a:prstGeom>
        </p:spPr>
      </p:pic>
      <p:pic>
        <p:nvPicPr>
          <p:cNvPr id="6" name="图形 5" descr="DVD 播放器">
            <a:extLst>
              <a:ext uri="{FF2B5EF4-FFF2-40B4-BE49-F238E27FC236}">
                <a16:creationId xmlns:a16="http://schemas.microsoft.com/office/drawing/2014/main" id="{29E1F570-1864-4D43-8984-B46F1DD5C4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6708" y="5164619"/>
            <a:ext cx="629625" cy="572676"/>
          </a:xfrm>
          <a:prstGeom prst="rect">
            <a:avLst/>
          </a:prstGeom>
        </p:spPr>
      </p:pic>
      <p:pic>
        <p:nvPicPr>
          <p:cNvPr id="7" name="图形 6" descr="DVD 播放器">
            <a:extLst>
              <a:ext uri="{FF2B5EF4-FFF2-40B4-BE49-F238E27FC236}">
                <a16:creationId xmlns:a16="http://schemas.microsoft.com/office/drawing/2014/main" id="{339FF39B-B305-4972-8E03-60FC35B541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1472" y="5888519"/>
            <a:ext cx="629625" cy="572676"/>
          </a:xfrm>
          <a:prstGeom prst="rect">
            <a:avLst/>
          </a:prstGeom>
        </p:spPr>
      </p:pic>
      <p:sp>
        <p:nvSpPr>
          <p:cNvPr id="8" name="椭圆 7">
            <a:extLst>
              <a:ext uri="{FF2B5EF4-FFF2-40B4-BE49-F238E27FC236}">
                <a16:creationId xmlns:a16="http://schemas.microsoft.com/office/drawing/2014/main" id="{97DEC153-2701-4D50-90E2-A2740DDF05CF}"/>
              </a:ext>
            </a:extLst>
          </p:cNvPr>
          <p:cNvSpPr/>
          <p:nvPr/>
        </p:nvSpPr>
        <p:spPr>
          <a:xfrm>
            <a:off x="2051383" y="4627042"/>
            <a:ext cx="200025" cy="2000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27AA2DA-F0B2-4C3B-B340-AC823D87FD9A}"/>
              </a:ext>
            </a:extLst>
          </p:cNvPr>
          <p:cNvSpPr/>
          <p:nvPr/>
        </p:nvSpPr>
        <p:spPr>
          <a:xfrm>
            <a:off x="2271145" y="4627041"/>
            <a:ext cx="200025" cy="200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3D1079CE-78BA-4CCC-B26F-D6C6BADB7FEF}"/>
              </a:ext>
            </a:extLst>
          </p:cNvPr>
          <p:cNvSpPr/>
          <p:nvPr/>
        </p:nvSpPr>
        <p:spPr>
          <a:xfrm>
            <a:off x="2475250" y="4627042"/>
            <a:ext cx="200025" cy="200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21CD8090-729B-48E1-A2E7-8DAFAEE09A3F}"/>
              </a:ext>
            </a:extLst>
          </p:cNvPr>
          <p:cNvSpPr/>
          <p:nvPr/>
        </p:nvSpPr>
        <p:spPr>
          <a:xfrm>
            <a:off x="2051383" y="5303317"/>
            <a:ext cx="200025" cy="200025"/>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9C2E53B1-8BE2-4EDE-8660-2598F2AA79B9}"/>
              </a:ext>
            </a:extLst>
          </p:cNvPr>
          <p:cNvSpPr/>
          <p:nvPr/>
        </p:nvSpPr>
        <p:spPr>
          <a:xfrm>
            <a:off x="2255488" y="5303318"/>
            <a:ext cx="200025" cy="200025"/>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D514E55-58D3-4BFA-B274-2262A1E592E9}"/>
              </a:ext>
            </a:extLst>
          </p:cNvPr>
          <p:cNvSpPr/>
          <p:nvPr/>
        </p:nvSpPr>
        <p:spPr>
          <a:xfrm>
            <a:off x="2056148" y="6055792"/>
            <a:ext cx="200025" cy="2000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073F1E42-9C32-4648-99A4-B5B7D82B7B4C}"/>
              </a:ext>
            </a:extLst>
          </p:cNvPr>
          <p:cNvSpPr/>
          <p:nvPr/>
        </p:nvSpPr>
        <p:spPr>
          <a:xfrm>
            <a:off x="2676355" y="6053844"/>
            <a:ext cx="200025" cy="20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5F4B7769-019E-4B58-B951-ABD91503651A}"/>
              </a:ext>
            </a:extLst>
          </p:cNvPr>
          <p:cNvSpPr/>
          <p:nvPr/>
        </p:nvSpPr>
        <p:spPr>
          <a:xfrm>
            <a:off x="2685880" y="4627041"/>
            <a:ext cx="200025" cy="200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B2668FBB-3FAB-4549-A626-BA06213113FC}"/>
              </a:ext>
            </a:extLst>
          </p:cNvPr>
          <p:cNvSpPr/>
          <p:nvPr/>
        </p:nvSpPr>
        <p:spPr>
          <a:xfrm>
            <a:off x="2466408" y="5303316"/>
            <a:ext cx="200025" cy="200025"/>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67F15B80-F4E1-4558-9984-E510E9F476B2}"/>
              </a:ext>
            </a:extLst>
          </p:cNvPr>
          <p:cNvSpPr/>
          <p:nvPr/>
        </p:nvSpPr>
        <p:spPr>
          <a:xfrm>
            <a:off x="2262979" y="6055792"/>
            <a:ext cx="200025" cy="200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C0E7577-115B-4B67-B718-7B520399030B}"/>
              </a:ext>
            </a:extLst>
          </p:cNvPr>
          <p:cNvSpPr/>
          <p:nvPr/>
        </p:nvSpPr>
        <p:spPr>
          <a:xfrm>
            <a:off x="2467084" y="6055793"/>
            <a:ext cx="200025" cy="200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A606C58-92FC-42E6-AB09-3DD3B4E3F334}"/>
              </a:ext>
            </a:extLst>
          </p:cNvPr>
          <p:cNvSpPr/>
          <p:nvPr/>
        </p:nvSpPr>
        <p:spPr>
          <a:xfrm>
            <a:off x="8599140" y="4407966"/>
            <a:ext cx="1066800" cy="5726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Model 1</a:t>
            </a:r>
            <a:endParaRPr lang="zh-CN" altLang="en-US" dirty="0"/>
          </a:p>
        </p:txBody>
      </p:sp>
      <p:sp>
        <p:nvSpPr>
          <p:cNvPr id="30" name="矩形 29">
            <a:extLst>
              <a:ext uri="{FF2B5EF4-FFF2-40B4-BE49-F238E27FC236}">
                <a16:creationId xmlns:a16="http://schemas.microsoft.com/office/drawing/2014/main" id="{EA4302A8-6168-4725-8729-413714167575}"/>
              </a:ext>
            </a:extLst>
          </p:cNvPr>
          <p:cNvSpPr/>
          <p:nvPr/>
        </p:nvSpPr>
        <p:spPr>
          <a:xfrm>
            <a:off x="8608665" y="5112816"/>
            <a:ext cx="1066800" cy="57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 2</a:t>
            </a:r>
            <a:endParaRPr lang="zh-CN" altLang="en-US" dirty="0"/>
          </a:p>
        </p:txBody>
      </p:sp>
      <p:sp>
        <p:nvSpPr>
          <p:cNvPr id="31" name="矩形 30">
            <a:extLst>
              <a:ext uri="{FF2B5EF4-FFF2-40B4-BE49-F238E27FC236}">
                <a16:creationId xmlns:a16="http://schemas.microsoft.com/office/drawing/2014/main" id="{B0E85628-7110-425C-B703-6153BB264ECF}"/>
              </a:ext>
            </a:extLst>
          </p:cNvPr>
          <p:cNvSpPr/>
          <p:nvPr/>
        </p:nvSpPr>
        <p:spPr>
          <a:xfrm>
            <a:off x="8599140" y="6071248"/>
            <a:ext cx="1066800" cy="5726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Model </a:t>
            </a:r>
            <a:r>
              <a:rPr lang="en-US" altLang="zh-CN" i="1" dirty="0"/>
              <a:t>N</a:t>
            </a:r>
            <a:endParaRPr lang="zh-CN" altLang="en-US" i="1" dirty="0"/>
          </a:p>
        </p:txBody>
      </p:sp>
      <p:sp>
        <p:nvSpPr>
          <p:cNvPr id="33" name="等腰三角形 32">
            <a:extLst>
              <a:ext uri="{FF2B5EF4-FFF2-40B4-BE49-F238E27FC236}">
                <a16:creationId xmlns:a16="http://schemas.microsoft.com/office/drawing/2014/main" id="{3106F6D9-2B38-4B9E-B724-1E4311188361}"/>
              </a:ext>
            </a:extLst>
          </p:cNvPr>
          <p:cNvSpPr/>
          <p:nvPr/>
        </p:nvSpPr>
        <p:spPr>
          <a:xfrm>
            <a:off x="2675275" y="5303316"/>
            <a:ext cx="200025" cy="20002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194F5EA3-6154-4BCA-BC60-AA3E4B3DA88B}"/>
              </a:ext>
            </a:extLst>
          </p:cNvPr>
          <p:cNvSpPr txBox="1"/>
          <p:nvPr/>
        </p:nvSpPr>
        <p:spPr>
          <a:xfrm>
            <a:off x="1048417" y="6482579"/>
            <a:ext cx="5047583" cy="369332"/>
          </a:xfrm>
          <a:prstGeom prst="rect">
            <a:avLst/>
          </a:prstGeom>
          <a:noFill/>
        </p:spPr>
        <p:txBody>
          <a:bodyPr wrap="square" rtlCol="0">
            <a:spAutoFit/>
          </a:bodyPr>
          <a:lstStyle/>
          <a:p>
            <a:r>
              <a:rPr lang="en-US" altLang="zh-CN" dirty="0"/>
              <a:t>Tagged rule updates (tags are differentiate by color)</a:t>
            </a:r>
            <a:endParaRPr lang="zh-CN" altLang="en-US" dirty="0"/>
          </a:p>
        </p:txBody>
      </p:sp>
      <p:cxnSp>
        <p:nvCxnSpPr>
          <p:cNvPr id="39" name="直接箭头连接符 38">
            <a:extLst>
              <a:ext uri="{FF2B5EF4-FFF2-40B4-BE49-F238E27FC236}">
                <a16:creationId xmlns:a16="http://schemas.microsoft.com/office/drawing/2014/main" id="{E37C7066-AF52-4F5C-99FA-CB3ECB93B164}"/>
              </a:ext>
            </a:extLst>
          </p:cNvPr>
          <p:cNvCxnSpPr>
            <a:cxnSpLocks/>
          </p:cNvCxnSpPr>
          <p:nvPr/>
        </p:nvCxnSpPr>
        <p:spPr>
          <a:xfrm flipV="1">
            <a:off x="2355500" y="6226524"/>
            <a:ext cx="78211" cy="312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内容占位符 2">
            <a:extLst>
              <a:ext uri="{FF2B5EF4-FFF2-40B4-BE49-F238E27FC236}">
                <a16:creationId xmlns:a16="http://schemas.microsoft.com/office/drawing/2014/main" id="{5F494781-8066-4F05-BFF2-641659C994F5}"/>
              </a:ext>
            </a:extLst>
          </p:cNvPr>
          <p:cNvSpPr>
            <a:spLocks noGrp="1"/>
          </p:cNvSpPr>
          <p:nvPr>
            <p:ph idx="1"/>
          </p:nvPr>
        </p:nvSpPr>
        <p:spPr>
          <a:xfrm>
            <a:off x="838200" y="1825625"/>
            <a:ext cx="10515600" cy="4351338"/>
          </a:xfrm>
        </p:spPr>
        <p:txBody>
          <a:bodyPr>
            <a:normAutofit/>
          </a:bodyPr>
          <a:lstStyle/>
          <a:p>
            <a:r>
              <a:rPr lang="en-US" altLang="zh-CN" sz="2400" dirty="0"/>
              <a:t>Flash </a:t>
            </a:r>
            <a:r>
              <a:rPr lang="en-US" altLang="zh-CN" sz="2400" dirty="0">
                <a:solidFill>
                  <a:srgbClr val="C00000"/>
                </a:solidFill>
              </a:rPr>
              <a:t>augments the routing software </a:t>
            </a:r>
            <a:r>
              <a:rPr lang="en-US" altLang="zh-CN" sz="2400" dirty="0"/>
              <a:t>to associate the network states with updates using tags.</a:t>
            </a:r>
            <a:endParaRPr lang="en-US" altLang="zh-CN" sz="2000" dirty="0">
              <a:solidFill>
                <a:srgbClr val="C00000"/>
              </a:solidFill>
            </a:endParaRPr>
          </a:p>
        </p:txBody>
      </p:sp>
      <p:sp>
        <p:nvSpPr>
          <p:cNvPr id="41" name="文本框 40">
            <a:extLst>
              <a:ext uri="{FF2B5EF4-FFF2-40B4-BE49-F238E27FC236}">
                <a16:creationId xmlns:a16="http://schemas.microsoft.com/office/drawing/2014/main" id="{63718973-4E2F-40F5-8975-B4FABF08BA2E}"/>
              </a:ext>
            </a:extLst>
          </p:cNvPr>
          <p:cNvSpPr txBox="1"/>
          <p:nvPr/>
        </p:nvSpPr>
        <p:spPr>
          <a:xfrm rot="5400000">
            <a:off x="9094833" y="5633000"/>
            <a:ext cx="252994" cy="369332"/>
          </a:xfrm>
          <a:prstGeom prst="rect">
            <a:avLst/>
          </a:prstGeom>
          <a:noFill/>
        </p:spPr>
        <p:txBody>
          <a:bodyPr wrap="square" rtlCol="0">
            <a:spAutoFit/>
          </a:bodyPr>
          <a:lstStyle/>
          <a:p>
            <a:r>
              <a:rPr lang="en-US" altLang="zh-CN" dirty="0"/>
              <a:t>…</a:t>
            </a:r>
            <a:endParaRPr lang="zh-CN" altLang="en-US" dirty="0"/>
          </a:p>
        </p:txBody>
      </p:sp>
      <p:sp>
        <p:nvSpPr>
          <p:cNvPr id="3" name="文本框 2">
            <a:extLst>
              <a:ext uri="{FF2B5EF4-FFF2-40B4-BE49-F238E27FC236}">
                <a16:creationId xmlns:a16="http://schemas.microsoft.com/office/drawing/2014/main" id="{A88FF817-2B32-4A11-B901-1AD7FF147CE8}"/>
              </a:ext>
            </a:extLst>
          </p:cNvPr>
          <p:cNvSpPr txBox="1"/>
          <p:nvPr/>
        </p:nvSpPr>
        <p:spPr>
          <a:xfrm>
            <a:off x="764696" y="4509638"/>
            <a:ext cx="407484" cy="369332"/>
          </a:xfrm>
          <a:prstGeom prst="rect">
            <a:avLst/>
          </a:prstGeom>
          <a:noFill/>
        </p:spPr>
        <p:txBody>
          <a:bodyPr wrap="none" rtlCol="0">
            <a:spAutoFit/>
          </a:bodyPr>
          <a:lstStyle/>
          <a:p>
            <a:r>
              <a:rPr lang="en-US" altLang="zh-CN" dirty="0"/>
              <a:t>S1</a:t>
            </a:r>
            <a:endParaRPr lang="zh-CN" altLang="en-US" dirty="0"/>
          </a:p>
        </p:txBody>
      </p:sp>
      <p:sp>
        <p:nvSpPr>
          <p:cNvPr id="32" name="文本框 31">
            <a:extLst>
              <a:ext uri="{FF2B5EF4-FFF2-40B4-BE49-F238E27FC236}">
                <a16:creationId xmlns:a16="http://schemas.microsoft.com/office/drawing/2014/main" id="{7EE48629-376B-4D1C-9FE7-5C7D670BDCCB}"/>
              </a:ext>
            </a:extLst>
          </p:cNvPr>
          <p:cNvSpPr txBox="1"/>
          <p:nvPr/>
        </p:nvSpPr>
        <p:spPr>
          <a:xfrm>
            <a:off x="763644" y="5244519"/>
            <a:ext cx="407484" cy="369332"/>
          </a:xfrm>
          <a:prstGeom prst="rect">
            <a:avLst/>
          </a:prstGeom>
          <a:noFill/>
        </p:spPr>
        <p:txBody>
          <a:bodyPr wrap="none" rtlCol="0">
            <a:spAutoFit/>
          </a:bodyPr>
          <a:lstStyle/>
          <a:p>
            <a:r>
              <a:rPr lang="en-US" altLang="zh-CN" dirty="0"/>
              <a:t>S2</a:t>
            </a:r>
            <a:endParaRPr lang="zh-CN" altLang="en-US" dirty="0"/>
          </a:p>
        </p:txBody>
      </p:sp>
      <p:sp>
        <p:nvSpPr>
          <p:cNvPr id="34" name="文本框 33">
            <a:extLst>
              <a:ext uri="{FF2B5EF4-FFF2-40B4-BE49-F238E27FC236}">
                <a16:creationId xmlns:a16="http://schemas.microsoft.com/office/drawing/2014/main" id="{CED83632-0978-47AE-A6D4-90B5609C61C1}"/>
              </a:ext>
            </a:extLst>
          </p:cNvPr>
          <p:cNvSpPr txBox="1"/>
          <p:nvPr/>
        </p:nvSpPr>
        <p:spPr>
          <a:xfrm>
            <a:off x="763644" y="5964162"/>
            <a:ext cx="407484" cy="369332"/>
          </a:xfrm>
          <a:prstGeom prst="rect">
            <a:avLst/>
          </a:prstGeom>
          <a:noFill/>
        </p:spPr>
        <p:txBody>
          <a:bodyPr wrap="none" rtlCol="0">
            <a:spAutoFit/>
          </a:bodyPr>
          <a:lstStyle/>
          <a:p>
            <a:r>
              <a:rPr lang="en-US" altLang="zh-CN" dirty="0"/>
              <a:t>S3</a:t>
            </a:r>
            <a:endParaRPr lang="zh-CN" altLang="en-US" dirty="0"/>
          </a:p>
        </p:txBody>
      </p:sp>
      <p:sp>
        <p:nvSpPr>
          <p:cNvPr id="9" name="文本框 8">
            <a:extLst>
              <a:ext uri="{FF2B5EF4-FFF2-40B4-BE49-F238E27FC236}">
                <a16:creationId xmlns:a16="http://schemas.microsoft.com/office/drawing/2014/main" id="{084F808C-2726-4C4C-AD65-A56D571EEAD9}"/>
              </a:ext>
            </a:extLst>
          </p:cNvPr>
          <p:cNvSpPr txBox="1"/>
          <p:nvPr/>
        </p:nvSpPr>
        <p:spPr>
          <a:xfrm>
            <a:off x="8214287" y="3910988"/>
            <a:ext cx="1934056" cy="369332"/>
          </a:xfrm>
          <a:prstGeom prst="rect">
            <a:avLst/>
          </a:prstGeom>
          <a:noFill/>
        </p:spPr>
        <p:txBody>
          <a:bodyPr wrap="none" rtlCol="0">
            <a:spAutoFit/>
          </a:bodyPr>
          <a:lstStyle/>
          <a:p>
            <a:r>
              <a:rPr lang="en-US" altLang="zh-CN" b="1" dirty="0"/>
              <a:t>Consistent models</a:t>
            </a:r>
            <a:endParaRPr lang="zh-CN" altLang="en-US" b="1" dirty="0"/>
          </a:p>
        </p:txBody>
      </p:sp>
      <p:sp>
        <p:nvSpPr>
          <p:cNvPr id="35" name="矩形 34">
            <a:extLst>
              <a:ext uri="{FF2B5EF4-FFF2-40B4-BE49-F238E27FC236}">
                <a16:creationId xmlns:a16="http://schemas.microsoft.com/office/drawing/2014/main" id="{36D1B999-C691-4E82-BFE8-692E43FDF23F}"/>
              </a:ext>
            </a:extLst>
          </p:cNvPr>
          <p:cNvSpPr/>
          <p:nvPr/>
        </p:nvSpPr>
        <p:spPr>
          <a:xfrm>
            <a:off x="1313298" y="4413180"/>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sp>
        <p:nvSpPr>
          <p:cNvPr id="36" name="矩形 35">
            <a:extLst>
              <a:ext uri="{FF2B5EF4-FFF2-40B4-BE49-F238E27FC236}">
                <a16:creationId xmlns:a16="http://schemas.microsoft.com/office/drawing/2014/main" id="{8EBC425E-ED39-4A2C-A166-D2564A8B5721}"/>
              </a:ext>
            </a:extLst>
          </p:cNvPr>
          <p:cNvSpPr/>
          <p:nvPr/>
        </p:nvSpPr>
        <p:spPr>
          <a:xfrm>
            <a:off x="1289546" y="5126508"/>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sp>
        <p:nvSpPr>
          <p:cNvPr id="38" name="矩形 37">
            <a:extLst>
              <a:ext uri="{FF2B5EF4-FFF2-40B4-BE49-F238E27FC236}">
                <a16:creationId xmlns:a16="http://schemas.microsoft.com/office/drawing/2014/main" id="{C4593FAB-8915-4F5A-9AFA-C3510BAB2CCE}"/>
              </a:ext>
            </a:extLst>
          </p:cNvPr>
          <p:cNvSpPr/>
          <p:nvPr/>
        </p:nvSpPr>
        <p:spPr>
          <a:xfrm>
            <a:off x="1289545" y="5866435"/>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spTree>
    <p:extLst>
      <p:ext uri="{BB962C8B-B14F-4D97-AF65-F5344CB8AC3E}">
        <p14:creationId xmlns:p14="http://schemas.microsoft.com/office/powerpoint/2010/main" val="92840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P spid="15" grpId="0" animBg="1"/>
      <p:bldP spid="17" grpId="0" animBg="1"/>
      <p:bldP spid="20" grpId="0" animBg="1"/>
      <p:bldP spid="23" grpId="0" animBg="1"/>
      <p:bldP spid="26" grpId="0" animBg="1"/>
      <p:bldP spid="27" grpId="0" animBg="1"/>
      <p:bldP spid="28" grpId="0" animBg="1"/>
      <p:bldP spid="29" grpId="0" animBg="1"/>
      <p:bldP spid="30" grpId="0" animBg="1"/>
      <p:bldP spid="31" grpId="0" animBg="1"/>
      <p:bldP spid="33" grpId="0" animBg="1"/>
      <p:bldP spid="37" grpId="0"/>
      <p:bldP spid="41" grpId="0"/>
      <p:bldP spid="3" grpId="0"/>
      <p:bldP spid="32" grpId="0"/>
      <p:bldP spid="34" grpId="0"/>
      <p:bldP spid="9" grpId="0"/>
      <p:bldP spid="35" grpId="0" animBg="1"/>
      <p:bldP spid="36" grpId="0" animBg="1"/>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92B960F2-D535-46AC-97A2-6D60A25F0838}"/>
              </a:ext>
            </a:extLst>
          </p:cNvPr>
          <p:cNvSpPr/>
          <p:nvPr/>
        </p:nvSpPr>
        <p:spPr>
          <a:xfrm>
            <a:off x="274320" y="2726780"/>
            <a:ext cx="4271065" cy="123420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Data plane verification system</a:t>
            </a:r>
            <a:endParaRPr lang="zh-CN" altLang="en-US" sz="2400" dirty="0">
              <a:solidFill>
                <a:schemeClr val="tx1"/>
              </a:solidFill>
            </a:endParaRPr>
          </a:p>
        </p:txBody>
      </p:sp>
      <p:sp>
        <p:nvSpPr>
          <p:cNvPr id="7" name="标题 6">
            <a:extLst>
              <a:ext uri="{FF2B5EF4-FFF2-40B4-BE49-F238E27FC236}">
                <a16:creationId xmlns:a16="http://schemas.microsoft.com/office/drawing/2014/main" id="{65091DB6-047E-4CAB-BF67-5BF890EB7A92}"/>
              </a:ext>
            </a:extLst>
          </p:cNvPr>
          <p:cNvSpPr>
            <a:spLocks noGrp="1"/>
          </p:cNvSpPr>
          <p:nvPr>
            <p:ph type="title"/>
          </p:nvPr>
        </p:nvSpPr>
        <p:spPr>
          <a:xfrm>
            <a:off x="838200" y="365125"/>
            <a:ext cx="10515600" cy="1325563"/>
          </a:xfrm>
        </p:spPr>
        <p:txBody>
          <a:bodyPr/>
          <a:lstStyle/>
          <a:p>
            <a:r>
              <a:rPr lang="en-US" altLang="zh-CN" dirty="0"/>
              <a:t>Workflow of Data Plane Verification</a:t>
            </a:r>
            <a:endParaRPr lang="zh-CN" altLang="en-US" dirty="0"/>
          </a:p>
        </p:txBody>
      </p:sp>
      <p:cxnSp>
        <p:nvCxnSpPr>
          <p:cNvPr id="58" name="直接箭头连接符 57">
            <a:extLst>
              <a:ext uri="{FF2B5EF4-FFF2-40B4-BE49-F238E27FC236}">
                <a16:creationId xmlns:a16="http://schemas.microsoft.com/office/drawing/2014/main" id="{D3B97307-ACCD-49E2-8E24-A085A54D256D}"/>
              </a:ext>
            </a:extLst>
          </p:cNvPr>
          <p:cNvCxnSpPr>
            <a:cxnSpLocks/>
          </p:cNvCxnSpPr>
          <p:nvPr/>
        </p:nvCxnSpPr>
        <p:spPr>
          <a:xfrm flipV="1">
            <a:off x="1376663" y="3954368"/>
            <a:ext cx="754851" cy="1042708"/>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886B86B8-54B2-4514-BB35-4959A42F3969}"/>
              </a:ext>
            </a:extLst>
          </p:cNvPr>
          <p:cNvCxnSpPr>
            <a:cxnSpLocks/>
          </p:cNvCxnSpPr>
          <p:nvPr/>
        </p:nvCxnSpPr>
        <p:spPr>
          <a:xfrm flipH="1" flipV="1">
            <a:off x="2131514" y="3954368"/>
            <a:ext cx="130961" cy="145045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5D080A32-558D-4C39-8890-1D6885D450B9}"/>
              </a:ext>
            </a:extLst>
          </p:cNvPr>
          <p:cNvCxnSpPr>
            <a:cxnSpLocks/>
          </p:cNvCxnSpPr>
          <p:nvPr/>
        </p:nvCxnSpPr>
        <p:spPr>
          <a:xfrm flipH="1" flipV="1">
            <a:off x="2131514" y="3954368"/>
            <a:ext cx="1195995" cy="1054697"/>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53F9B24A-61DE-4788-ACDA-04BA25EB4708}"/>
              </a:ext>
            </a:extLst>
          </p:cNvPr>
          <p:cNvSpPr txBox="1"/>
          <p:nvPr/>
        </p:nvSpPr>
        <p:spPr>
          <a:xfrm>
            <a:off x="2777882" y="4316134"/>
            <a:ext cx="1279709" cy="369332"/>
          </a:xfrm>
          <a:prstGeom prst="rect">
            <a:avLst/>
          </a:prstGeom>
          <a:noFill/>
        </p:spPr>
        <p:txBody>
          <a:bodyPr wrap="none" rtlCol="0">
            <a:spAutoFit/>
          </a:bodyPr>
          <a:lstStyle/>
          <a:p>
            <a:r>
              <a:rPr lang="en-US" altLang="zh-CN" dirty="0">
                <a:solidFill>
                  <a:srgbClr val="0070C0"/>
                </a:solidFill>
              </a:rPr>
              <a:t>FIB updates</a:t>
            </a:r>
            <a:endParaRPr lang="zh-CN" altLang="en-US" dirty="0">
              <a:solidFill>
                <a:srgbClr val="0070C0"/>
              </a:solidFill>
            </a:endParaRPr>
          </a:p>
        </p:txBody>
      </p:sp>
      <p:cxnSp>
        <p:nvCxnSpPr>
          <p:cNvPr id="70" name="直接箭头连接符 69">
            <a:extLst>
              <a:ext uri="{FF2B5EF4-FFF2-40B4-BE49-F238E27FC236}">
                <a16:creationId xmlns:a16="http://schemas.microsoft.com/office/drawing/2014/main" id="{F4F6FEA2-720C-41F3-A09E-3D332FF4D340}"/>
              </a:ext>
            </a:extLst>
          </p:cNvPr>
          <p:cNvCxnSpPr>
            <a:cxnSpLocks/>
            <a:stCxn id="76" idx="2"/>
          </p:cNvCxnSpPr>
          <p:nvPr/>
        </p:nvCxnSpPr>
        <p:spPr>
          <a:xfrm>
            <a:off x="2350484" y="2393026"/>
            <a:ext cx="4627" cy="317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F74DC5EA-D31B-4897-9EF4-45906E227FFE}"/>
              </a:ext>
            </a:extLst>
          </p:cNvPr>
          <p:cNvCxnSpPr>
            <a:cxnSpLocks/>
            <a:stCxn id="26" idx="3"/>
            <a:endCxn id="77" idx="1"/>
          </p:cNvCxnSpPr>
          <p:nvPr/>
        </p:nvCxnSpPr>
        <p:spPr>
          <a:xfrm flipV="1">
            <a:off x="4545385" y="3341218"/>
            <a:ext cx="482542" cy="26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507F2A2-4A8C-48CE-B5EC-14D027B28CB4}"/>
              </a:ext>
            </a:extLst>
          </p:cNvPr>
          <p:cNvSpPr txBox="1"/>
          <p:nvPr/>
        </p:nvSpPr>
        <p:spPr>
          <a:xfrm>
            <a:off x="1602298" y="2023694"/>
            <a:ext cx="1496372" cy="369332"/>
          </a:xfrm>
          <a:prstGeom prst="rect">
            <a:avLst/>
          </a:prstGeom>
          <a:noFill/>
        </p:spPr>
        <p:txBody>
          <a:bodyPr wrap="none" rtlCol="0">
            <a:spAutoFit/>
          </a:bodyPr>
          <a:lstStyle/>
          <a:p>
            <a:r>
              <a:rPr lang="en-US" altLang="zh-CN" dirty="0">
                <a:solidFill>
                  <a:srgbClr val="00B050"/>
                </a:solidFill>
              </a:rPr>
              <a:t>Requirements</a:t>
            </a:r>
            <a:endParaRPr lang="zh-CN" altLang="en-US" dirty="0">
              <a:solidFill>
                <a:srgbClr val="00B050"/>
              </a:solidFill>
            </a:endParaRPr>
          </a:p>
        </p:txBody>
      </p:sp>
      <p:sp>
        <p:nvSpPr>
          <p:cNvPr id="77" name="文本框 76">
            <a:extLst>
              <a:ext uri="{FF2B5EF4-FFF2-40B4-BE49-F238E27FC236}">
                <a16:creationId xmlns:a16="http://schemas.microsoft.com/office/drawing/2014/main" id="{2442D333-E6A9-42DC-B8D8-F1B50E4895C4}"/>
              </a:ext>
            </a:extLst>
          </p:cNvPr>
          <p:cNvSpPr txBox="1"/>
          <p:nvPr/>
        </p:nvSpPr>
        <p:spPr>
          <a:xfrm>
            <a:off x="5027927" y="3156552"/>
            <a:ext cx="852285" cy="369332"/>
          </a:xfrm>
          <a:prstGeom prst="rect">
            <a:avLst/>
          </a:prstGeom>
          <a:noFill/>
        </p:spPr>
        <p:txBody>
          <a:bodyPr wrap="none" rtlCol="0">
            <a:spAutoFit/>
          </a:bodyPr>
          <a:lstStyle/>
          <a:p>
            <a:r>
              <a:rPr lang="en-US" altLang="zh-CN" dirty="0">
                <a:solidFill>
                  <a:srgbClr val="7030A0"/>
                </a:solidFill>
              </a:rPr>
              <a:t>Results</a:t>
            </a:r>
            <a:endParaRPr lang="zh-CN" altLang="en-US" dirty="0">
              <a:solidFill>
                <a:srgbClr val="7030A0"/>
              </a:solidFill>
            </a:endParaRPr>
          </a:p>
        </p:txBody>
      </p:sp>
      <p:sp>
        <p:nvSpPr>
          <p:cNvPr id="78" name="灯片编号占位符 77">
            <a:extLst>
              <a:ext uri="{FF2B5EF4-FFF2-40B4-BE49-F238E27FC236}">
                <a16:creationId xmlns:a16="http://schemas.microsoft.com/office/drawing/2014/main" id="{8E30FA33-A4A5-460B-A4DA-E9347A2160A5}"/>
              </a:ext>
            </a:extLst>
          </p:cNvPr>
          <p:cNvSpPr>
            <a:spLocks noGrp="1"/>
          </p:cNvSpPr>
          <p:nvPr>
            <p:ph type="sldNum" sz="quarter" idx="12"/>
          </p:nvPr>
        </p:nvSpPr>
        <p:spPr/>
        <p:txBody>
          <a:bodyPr/>
          <a:lstStyle/>
          <a:p>
            <a:fld id="{682C5C09-ACD5-471C-9344-471F3ED29706}" type="slidenum">
              <a:rPr lang="zh-CN" altLang="en-US" smtClean="0"/>
              <a:t>2</a:t>
            </a:fld>
            <a:endParaRPr lang="zh-CN" altLang="en-US"/>
          </a:p>
        </p:txBody>
      </p:sp>
      <p:grpSp>
        <p:nvGrpSpPr>
          <p:cNvPr id="36" name="组合 35">
            <a:extLst>
              <a:ext uri="{FF2B5EF4-FFF2-40B4-BE49-F238E27FC236}">
                <a16:creationId xmlns:a16="http://schemas.microsoft.com/office/drawing/2014/main" id="{DFDB4C0A-1330-4622-9378-BBB88C4D8F7D}"/>
              </a:ext>
            </a:extLst>
          </p:cNvPr>
          <p:cNvGrpSpPr/>
          <p:nvPr/>
        </p:nvGrpSpPr>
        <p:grpSpPr>
          <a:xfrm>
            <a:off x="467360" y="4743953"/>
            <a:ext cx="3976094" cy="1280617"/>
            <a:chOff x="467360" y="4743953"/>
            <a:chExt cx="3976094" cy="1280617"/>
          </a:xfrm>
        </p:grpSpPr>
        <p:grpSp>
          <p:nvGrpSpPr>
            <p:cNvPr id="55" name="组合 54">
              <a:extLst>
                <a:ext uri="{FF2B5EF4-FFF2-40B4-BE49-F238E27FC236}">
                  <a16:creationId xmlns:a16="http://schemas.microsoft.com/office/drawing/2014/main" id="{02FB7CD3-A811-44A1-8065-D8A67EFB2302}"/>
                </a:ext>
              </a:extLst>
            </p:cNvPr>
            <p:cNvGrpSpPr/>
            <p:nvPr/>
          </p:nvGrpSpPr>
          <p:grpSpPr>
            <a:xfrm>
              <a:off x="467360" y="4743953"/>
              <a:ext cx="3590231" cy="1161035"/>
              <a:chOff x="4572002" y="5321030"/>
              <a:chExt cx="4212076" cy="1590472"/>
            </a:xfrm>
          </p:grpSpPr>
          <p:pic>
            <p:nvPicPr>
              <p:cNvPr id="10" name="图形 9" descr="DVD 播放器">
                <a:extLst>
                  <a:ext uri="{FF2B5EF4-FFF2-40B4-BE49-F238E27FC236}">
                    <a16:creationId xmlns:a16="http://schemas.microsoft.com/office/drawing/2014/main" id="{A56EBD4E-CA5A-4D3E-9F86-2E2AF16D21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192" y="5997102"/>
                <a:ext cx="914400" cy="914400"/>
              </a:xfrm>
              <a:prstGeom prst="rect">
                <a:avLst/>
              </a:prstGeom>
            </p:spPr>
          </p:pic>
          <p:pic>
            <p:nvPicPr>
              <p:cNvPr id="11" name="图形 10" descr="DVD 播放器">
                <a:extLst>
                  <a:ext uri="{FF2B5EF4-FFF2-40B4-BE49-F238E27FC236}">
                    <a16:creationId xmlns:a16="http://schemas.microsoft.com/office/drawing/2014/main" id="{4308ABC8-4914-472D-8E85-F8222EFE39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1600" y="5397500"/>
                <a:ext cx="914400" cy="914400"/>
              </a:xfrm>
              <a:prstGeom prst="rect">
                <a:avLst/>
              </a:prstGeom>
            </p:spPr>
          </p:pic>
          <p:pic>
            <p:nvPicPr>
              <p:cNvPr id="12" name="图形 11" descr="DVD 播放器">
                <a:extLst>
                  <a:ext uri="{FF2B5EF4-FFF2-40B4-BE49-F238E27FC236}">
                    <a16:creationId xmlns:a16="http://schemas.microsoft.com/office/drawing/2014/main" id="{6F98DC26-EF86-4888-85EE-26E6D17F6E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00" y="5397500"/>
                <a:ext cx="914400" cy="914400"/>
              </a:xfrm>
              <a:prstGeom prst="rect">
                <a:avLst/>
              </a:prstGeom>
            </p:spPr>
          </p:pic>
          <p:cxnSp>
            <p:nvCxnSpPr>
              <p:cNvPr id="14" name="直接连接符 13">
                <a:extLst>
                  <a:ext uri="{FF2B5EF4-FFF2-40B4-BE49-F238E27FC236}">
                    <a16:creationId xmlns:a16="http://schemas.microsoft.com/office/drawing/2014/main" id="{3D699A5C-11DC-4EFF-BEBF-5D7B74591E13}"/>
                  </a:ext>
                </a:extLst>
              </p:cNvPr>
              <p:cNvCxnSpPr>
                <a:cxnSpLocks/>
                <a:stCxn id="11" idx="3"/>
                <a:endCxn id="12" idx="1"/>
              </p:cNvCxnSpPr>
              <p:nvPr/>
            </p:nvCxnSpPr>
            <p:spPr>
              <a:xfrm>
                <a:off x="6096000" y="5854700"/>
                <a:ext cx="1524000" cy="0"/>
              </a:xfrm>
              <a:prstGeom prst="line">
                <a:avLst/>
              </a:prstGeom>
              <a:ln w="15875"/>
            </p:spPr>
            <p:style>
              <a:lnRef idx="1">
                <a:schemeClr val="dk1"/>
              </a:lnRef>
              <a:fillRef idx="0">
                <a:schemeClr val="dk1"/>
              </a:fillRef>
              <a:effectRef idx="0">
                <a:schemeClr val="dk1"/>
              </a:effectRef>
              <a:fontRef idx="minor">
                <a:schemeClr val="tx1"/>
              </a:fontRef>
            </p:style>
          </p:cxnSp>
          <p:sp>
            <p:nvSpPr>
              <p:cNvPr id="15" name="云形 14">
                <a:extLst>
                  <a:ext uri="{FF2B5EF4-FFF2-40B4-BE49-F238E27FC236}">
                    <a16:creationId xmlns:a16="http://schemas.microsoft.com/office/drawing/2014/main" id="{00DAAFAE-C7D0-4ECE-BD0D-AF53A9E14AFA}"/>
                  </a:ext>
                </a:extLst>
              </p:cNvPr>
              <p:cNvSpPr/>
              <p:nvPr/>
            </p:nvSpPr>
            <p:spPr>
              <a:xfrm>
                <a:off x="4572002" y="5321030"/>
                <a:ext cx="4212076" cy="1590472"/>
              </a:xfrm>
              <a:prstGeom prst="cloud">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49" name="直接连接符 48">
                <a:extLst>
                  <a:ext uri="{FF2B5EF4-FFF2-40B4-BE49-F238E27FC236}">
                    <a16:creationId xmlns:a16="http://schemas.microsoft.com/office/drawing/2014/main" id="{4A937500-B57B-4176-B268-1FC34CCF76C0}"/>
                  </a:ext>
                </a:extLst>
              </p:cNvPr>
              <p:cNvCxnSpPr>
                <a:cxnSpLocks/>
                <a:endCxn id="10" idx="1"/>
              </p:cNvCxnSpPr>
              <p:nvPr/>
            </p:nvCxnSpPr>
            <p:spPr>
              <a:xfrm>
                <a:off x="5638800" y="5950895"/>
                <a:ext cx="700392" cy="503407"/>
              </a:xfrm>
              <a:prstGeom prst="line">
                <a:avLst/>
              </a:prstGeom>
              <a:ln w="15875"/>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DDE42A99-7087-43C9-A25A-BBCC70ED46BE}"/>
                  </a:ext>
                </a:extLst>
              </p:cNvPr>
              <p:cNvCxnSpPr>
                <a:cxnSpLocks/>
                <a:stCxn id="10" idx="3"/>
              </p:cNvCxnSpPr>
              <p:nvPr/>
            </p:nvCxnSpPr>
            <p:spPr>
              <a:xfrm flipV="1">
                <a:off x="7253592" y="5950896"/>
                <a:ext cx="817934" cy="503406"/>
              </a:xfrm>
              <a:prstGeom prst="line">
                <a:avLst/>
              </a:prstGeom>
              <a:ln w="15875"/>
            </p:spPr>
            <p:style>
              <a:lnRef idx="1">
                <a:schemeClr val="dk1"/>
              </a:lnRef>
              <a:fillRef idx="0">
                <a:schemeClr val="dk1"/>
              </a:fillRef>
              <a:effectRef idx="0">
                <a:schemeClr val="dk1"/>
              </a:effectRef>
              <a:fontRef idx="minor">
                <a:schemeClr val="tx1"/>
              </a:fontRef>
            </p:style>
          </p:cxnSp>
        </p:grpSp>
        <p:sp>
          <p:nvSpPr>
            <p:cNvPr id="30" name="文本框 29">
              <a:extLst>
                <a:ext uri="{FF2B5EF4-FFF2-40B4-BE49-F238E27FC236}">
                  <a16:creationId xmlns:a16="http://schemas.microsoft.com/office/drawing/2014/main" id="{4A18DC5D-5194-4B96-8588-71B65D956595}"/>
                </a:ext>
              </a:extLst>
            </p:cNvPr>
            <p:cNvSpPr txBox="1"/>
            <p:nvPr/>
          </p:nvSpPr>
          <p:spPr>
            <a:xfrm>
              <a:off x="2646912" y="5411192"/>
              <a:ext cx="1796542" cy="369332"/>
            </a:xfrm>
            <a:prstGeom prst="rect">
              <a:avLst/>
            </a:prstGeom>
            <a:noFill/>
          </p:spPr>
          <p:txBody>
            <a:bodyPr wrap="square" rtlCol="0">
              <a:spAutoFit/>
            </a:bodyPr>
            <a:lstStyle/>
            <a:p>
              <a:pPr algn="ctr"/>
              <a:r>
                <a:rPr lang="en-US" altLang="zh-CN" dirty="0"/>
                <a:t>10.0.0.0/8</a:t>
              </a:r>
              <a:endParaRPr lang="zh-CN" altLang="en-US" dirty="0"/>
            </a:p>
          </p:txBody>
        </p:sp>
        <p:sp>
          <p:nvSpPr>
            <p:cNvPr id="53" name="文本框 52">
              <a:extLst>
                <a:ext uri="{FF2B5EF4-FFF2-40B4-BE49-F238E27FC236}">
                  <a16:creationId xmlns:a16="http://schemas.microsoft.com/office/drawing/2014/main" id="{54ADC349-C76C-44C9-B8FA-2CB062F09D7F}"/>
                </a:ext>
              </a:extLst>
            </p:cNvPr>
            <p:cNvSpPr txBox="1"/>
            <p:nvPr/>
          </p:nvSpPr>
          <p:spPr>
            <a:xfrm>
              <a:off x="1152814" y="5204150"/>
              <a:ext cx="308964" cy="369332"/>
            </a:xfrm>
            <a:prstGeom prst="rect">
              <a:avLst/>
            </a:prstGeom>
            <a:noFill/>
          </p:spPr>
          <p:txBody>
            <a:bodyPr wrap="square" rtlCol="0">
              <a:spAutoFit/>
            </a:bodyPr>
            <a:lstStyle/>
            <a:p>
              <a:pPr algn="ctr"/>
              <a:r>
                <a:rPr lang="en-US" altLang="zh-CN" dirty="0"/>
                <a:t>A</a:t>
              </a:r>
              <a:endParaRPr lang="zh-CN" altLang="en-US" dirty="0"/>
            </a:p>
          </p:txBody>
        </p:sp>
        <p:sp>
          <p:nvSpPr>
            <p:cNvPr id="54" name="文本框 53">
              <a:extLst>
                <a:ext uri="{FF2B5EF4-FFF2-40B4-BE49-F238E27FC236}">
                  <a16:creationId xmlns:a16="http://schemas.microsoft.com/office/drawing/2014/main" id="{E41D6B1B-B51F-4608-BF63-5D7519A4F5CF}"/>
                </a:ext>
              </a:extLst>
            </p:cNvPr>
            <p:cNvSpPr txBox="1"/>
            <p:nvPr/>
          </p:nvSpPr>
          <p:spPr>
            <a:xfrm>
              <a:off x="2164376" y="5655238"/>
              <a:ext cx="308964" cy="369332"/>
            </a:xfrm>
            <a:prstGeom prst="rect">
              <a:avLst/>
            </a:prstGeom>
            <a:noFill/>
          </p:spPr>
          <p:txBody>
            <a:bodyPr wrap="square" rtlCol="0">
              <a:spAutoFit/>
            </a:bodyPr>
            <a:lstStyle/>
            <a:p>
              <a:pPr algn="ctr"/>
              <a:r>
                <a:rPr lang="en-US" altLang="zh-CN" dirty="0"/>
                <a:t>B</a:t>
              </a:r>
              <a:endParaRPr lang="zh-CN" altLang="en-US" dirty="0"/>
            </a:p>
          </p:txBody>
        </p:sp>
        <p:sp>
          <p:nvSpPr>
            <p:cNvPr id="57" name="文本框 56">
              <a:extLst>
                <a:ext uri="{FF2B5EF4-FFF2-40B4-BE49-F238E27FC236}">
                  <a16:creationId xmlns:a16="http://schemas.microsoft.com/office/drawing/2014/main" id="{38DF5A06-3E10-4E63-95DD-EDDD0CB72416}"/>
                </a:ext>
              </a:extLst>
            </p:cNvPr>
            <p:cNvSpPr txBox="1"/>
            <p:nvPr/>
          </p:nvSpPr>
          <p:spPr>
            <a:xfrm>
              <a:off x="3327509" y="5220153"/>
              <a:ext cx="308964" cy="369332"/>
            </a:xfrm>
            <a:prstGeom prst="rect">
              <a:avLst/>
            </a:prstGeom>
            <a:noFill/>
          </p:spPr>
          <p:txBody>
            <a:bodyPr wrap="square" rtlCol="0">
              <a:spAutoFit/>
            </a:bodyPr>
            <a:lstStyle/>
            <a:p>
              <a:pPr algn="ctr"/>
              <a:r>
                <a:rPr lang="en-US" altLang="zh-CN" dirty="0"/>
                <a:t>C</a:t>
              </a:r>
              <a:endParaRPr lang="zh-CN" altLang="en-US" dirty="0"/>
            </a:p>
          </p:txBody>
        </p:sp>
      </p:grpSp>
      <p:sp>
        <p:nvSpPr>
          <p:cNvPr id="32" name="文本框 31">
            <a:extLst>
              <a:ext uri="{FF2B5EF4-FFF2-40B4-BE49-F238E27FC236}">
                <a16:creationId xmlns:a16="http://schemas.microsoft.com/office/drawing/2014/main" id="{B0CE0220-032D-442A-BEC7-D048CE50C16B}"/>
              </a:ext>
            </a:extLst>
          </p:cNvPr>
          <p:cNvSpPr txBox="1"/>
          <p:nvPr/>
        </p:nvSpPr>
        <p:spPr>
          <a:xfrm>
            <a:off x="3065370" y="2036357"/>
            <a:ext cx="471834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i="1" dirty="0"/>
              <a:t>E.g., packets with </a:t>
            </a:r>
            <a:r>
              <a:rPr lang="en-US" altLang="zh-CN" i="1" dirty="0" err="1"/>
              <a:t>dstIP</a:t>
            </a:r>
            <a:r>
              <a:rPr lang="en-US" altLang="zh-CN" i="1" dirty="0"/>
              <a:t> 10.0.0.0/8 must reach C</a:t>
            </a:r>
            <a:endParaRPr lang="zh-CN" altLang="en-US" i="1" dirty="0"/>
          </a:p>
        </p:txBody>
      </p:sp>
    </p:spTree>
    <p:extLst>
      <p:ext uri="{BB962C8B-B14F-4D97-AF65-F5344CB8AC3E}">
        <p14:creationId xmlns:p14="http://schemas.microsoft.com/office/powerpoint/2010/main" val="273207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par>
                                <p:cTn id="8" presetID="22" presetClass="entr" presetSubtype="4"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down)">
                                      <p:cBhvr>
                                        <p:cTn id="10" dur="500"/>
                                        <p:tgtEl>
                                          <p:spTgt spid="60"/>
                                        </p:tgtEl>
                                      </p:cBhvr>
                                    </p:animEffect>
                                  </p:childTnLst>
                                </p:cTn>
                              </p:par>
                              <p:par>
                                <p:cTn id="11" presetID="22" presetClass="entr" presetSubtype="4"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wipe(down)">
                                      <p:cBhvr>
                                        <p:cTn id="13" dur="500"/>
                                        <p:tgtEl>
                                          <p:spTgt spid="6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par>
                                <p:cTn id="17" presetID="22" presetClass="entr" presetSubtype="4"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down)">
                                      <p:cBhvr>
                                        <p:cTn id="19" dur="5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up)">
                                      <p:cBhvr>
                                        <p:cTn id="24" dur="500"/>
                                        <p:tgtEl>
                                          <p:spTgt spid="7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up)">
                                      <p:cBhvr>
                                        <p:cTn id="27" dur="500"/>
                                        <p:tgtEl>
                                          <p:spTgt spid="7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wipe(left)">
                                      <p:cBhvr>
                                        <p:cTn id="35" dur="500"/>
                                        <p:tgtEl>
                                          <p:spTgt spid="7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wipe(left)">
                                      <p:cBhvr>
                                        <p:cTn id="3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6" grpId="0"/>
      <p:bldP spid="77" grpId="0"/>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B9AFA-C71C-4EF5-97C7-D25203DD98EC}"/>
              </a:ext>
            </a:extLst>
          </p:cNvPr>
          <p:cNvSpPr>
            <a:spLocks noGrp="1"/>
          </p:cNvSpPr>
          <p:nvPr>
            <p:ph type="title"/>
          </p:nvPr>
        </p:nvSpPr>
        <p:spPr/>
        <p:txBody>
          <a:bodyPr/>
          <a:lstStyle/>
          <a:p>
            <a:r>
              <a:rPr lang="en-US" altLang="zh-CN" dirty="0"/>
              <a:t>Consistent Model Construction</a:t>
            </a:r>
            <a:endParaRPr lang="zh-CN" altLang="en-US" dirty="0"/>
          </a:p>
        </p:txBody>
      </p:sp>
      <p:sp>
        <p:nvSpPr>
          <p:cNvPr id="4" name="灯片编号占位符 3">
            <a:extLst>
              <a:ext uri="{FF2B5EF4-FFF2-40B4-BE49-F238E27FC236}">
                <a16:creationId xmlns:a16="http://schemas.microsoft.com/office/drawing/2014/main" id="{692FF7B6-FA87-45EE-A659-16EF8B4D88F6}"/>
              </a:ext>
            </a:extLst>
          </p:cNvPr>
          <p:cNvSpPr>
            <a:spLocks noGrp="1"/>
          </p:cNvSpPr>
          <p:nvPr>
            <p:ph type="sldNum" sz="quarter" idx="12"/>
          </p:nvPr>
        </p:nvSpPr>
        <p:spPr/>
        <p:txBody>
          <a:bodyPr/>
          <a:lstStyle/>
          <a:p>
            <a:fld id="{682C5C09-ACD5-471C-9344-471F3ED29706}" type="slidenum">
              <a:rPr lang="zh-CN" altLang="en-US" smtClean="0"/>
              <a:t>20</a:t>
            </a:fld>
            <a:endParaRPr lang="zh-CN" altLang="en-US"/>
          </a:p>
        </p:txBody>
      </p:sp>
      <p:pic>
        <p:nvPicPr>
          <p:cNvPr id="5" name="图形 4" descr="DVD 播放器">
            <a:extLst>
              <a:ext uri="{FF2B5EF4-FFF2-40B4-BE49-F238E27FC236}">
                <a16:creationId xmlns:a16="http://schemas.microsoft.com/office/drawing/2014/main" id="{11755592-720E-4A5B-BAC4-88D529D258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9010" y="4440719"/>
            <a:ext cx="629625" cy="572676"/>
          </a:xfrm>
          <a:prstGeom prst="rect">
            <a:avLst/>
          </a:prstGeom>
        </p:spPr>
      </p:pic>
      <p:pic>
        <p:nvPicPr>
          <p:cNvPr id="6" name="图形 5" descr="DVD 播放器">
            <a:extLst>
              <a:ext uri="{FF2B5EF4-FFF2-40B4-BE49-F238E27FC236}">
                <a16:creationId xmlns:a16="http://schemas.microsoft.com/office/drawing/2014/main" id="{29E1F570-1864-4D43-8984-B46F1DD5C4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9010" y="5164619"/>
            <a:ext cx="629625" cy="572676"/>
          </a:xfrm>
          <a:prstGeom prst="rect">
            <a:avLst/>
          </a:prstGeom>
        </p:spPr>
      </p:pic>
      <p:pic>
        <p:nvPicPr>
          <p:cNvPr id="7" name="图形 6" descr="DVD 播放器">
            <a:extLst>
              <a:ext uri="{FF2B5EF4-FFF2-40B4-BE49-F238E27FC236}">
                <a16:creationId xmlns:a16="http://schemas.microsoft.com/office/drawing/2014/main" id="{339FF39B-B305-4972-8E03-60FC35B541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3774" y="5888519"/>
            <a:ext cx="629625" cy="572676"/>
          </a:xfrm>
          <a:prstGeom prst="rect">
            <a:avLst/>
          </a:prstGeom>
        </p:spPr>
      </p:pic>
      <p:sp>
        <p:nvSpPr>
          <p:cNvPr id="8" name="椭圆 7">
            <a:extLst>
              <a:ext uri="{FF2B5EF4-FFF2-40B4-BE49-F238E27FC236}">
                <a16:creationId xmlns:a16="http://schemas.microsoft.com/office/drawing/2014/main" id="{97DEC153-2701-4D50-90E2-A2740DDF05CF}"/>
              </a:ext>
            </a:extLst>
          </p:cNvPr>
          <p:cNvSpPr/>
          <p:nvPr/>
        </p:nvSpPr>
        <p:spPr>
          <a:xfrm>
            <a:off x="2073685" y="4627042"/>
            <a:ext cx="200025" cy="2000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27AA2DA-F0B2-4C3B-B340-AC823D87FD9A}"/>
              </a:ext>
            </a:extLst>
          </p:cNvPr>
          <p:cNvSpPr/>
          <p:nvPr/>
        </p:nvSpPr>
        <p:spPr>
          <a:xfrm>
            <a:off x="2293447" y="4627041"/>
            <a:ext cx="200025" cy="200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3D1079CE-78BA-4CCC-B26F-D6C6BADB7FEF}"/>
              </a:ext>
            </a:extLst>
          </p:cNvPr>
          <p:cNvSpPr/>
          <p:nvPr/>
        </p:nvSpPr>
        <p:spPr>
          <a:xfrm>
            <a:off x="2497552" y="4627042"/>
            <a:ext cx="200025" cy="200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21CD8090-729B-48E1-A2E7-8DAFAEE09A3F}"/>
              </a:ext>
            </a:extLst>
          </p:cNvPr>
          <p:cNvSpPr/>
          <p:nvPr/>
        </p:nvSpPr>
        <p:spPr>
          <a:xfrm>
            <a:off x="2073685" y="5303317"/>
            <a:ext cx="200025" cy="200025"/>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9C2E53B1-8BE2-4EDE-8660-2598F2AA79B9}"/>
              </a:ext>
            </a:extLst>
          </p:cNvPr>
          <p:cNvSpPr/>
          <p:nvPr/>
        </p:nvSpPr>
        <p:spPr>
          <a:xfrm>
            <a:off x="2277790" y="5303318"/>
            <a:ext cx="200025" cy="200025"/>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D514E55-58D3-4BFA-B274-2262A1E592E9}"/>
              </a:ext>
            </a:extLst>
          </p:cNvPr>
          <p:cNvSpPr/>
          <p:nvPr/>
        </p:nvSpPr>
        <p:spPr>
          <a:xfrm>
            <a:off x="2078450" y="6055792"/>
            <a:ext cx="200025" cy="2000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073F1E42-9C32-4648-99A4-B5B7D82B7B4C}"/>
              </a:ext>
            </a:extLst>
          </p:cNvPr>
          <p:cNvSpPr/>
          <p:nvPr/>
        </p:nvSpPr>
        <p:spPr>
          <a:xfrm>
            <a:off x="2698657" y="6053844"/>
            <a:ext cx="200025" cy="20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5F4B7769-019E-4B58-B951-ABD91503651A}"/>
              </a:ext>
            </a:extLst>
          </p:cNvPr>
          <p:cNvSpPr/>
          <p:nvPr/>
        </p:nvSpPr>
        <p:spPr>
          <a:xfrm>
            <a:off x="2708182" y="4627041"/>
            <a:ext cx="200025" cy="200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B2668FBB-3FAB-4549-A626-BA06213113FC}"/>
              </a:ext>
            </a:extLst>
          </p:cNvPr>
          <p:cNvSpPr/>
          <p:nvPr/>
        </p:nvSpPr>
        <p:spPr>
          <a:xfrm>
            <a:off x="2488710" y="5303316"/>
            <a:ext cx="200025" cy="200025"/>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67F15B80-F4E1-4558-9984-E510E9F476B2}"/>
              </a:ext>
            </a:extLst>
          </p:cNvPr>
          <p:cNvSpPr/>
          <p:nvPr/>
        </p:nvSpPr>
        <p:spPr>
          <a:xfrm>
            <a:off x="2285281" y="6055792"/>
            <a:ext cx="200025" cy="200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C0E7577-115B-4B67-B718-7B520399030B}"/>
              </a:ext>
            </a:extLst>
          </p:cNvPr>
          <p:cNvSpPr/>
          <p:nvPr/>
        </p:nvSpPr>
        <p:spPr>
          <a:xfrm>
            <a:off x="2489386" y="6055793"/>
            <a:ext cx="200025" cy="200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A606C58-92FC-42E6-AB09-3DD3B4E3F334}"/>
              </a:ext>
            </a:extLst>
          </p:cNvPr>
          <p:cNvSpPr/>
          <p:nvPr/>
        </p:nvSpPr>
        <p:spPr>
          <a:xfrm>
            <a:off x="8621442" y="4407966"/>
            <a:ext cx="1066800" cy="5726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Model 1</a:t>
            </a:r>
            <a:endParaRPr lang="zh-CN" altLang="en-US" dirty="0"/>
          </a:p>
        </p:txBody>
      </p:sp>
      <p:sp>
        <p:nvSpPr>
          <p:cNvPr id="30" name="矩形 29">
            <a:extLst>
              <a:ext uri="{FF2B5EF4-FFF2-40B4-BE49-F238E27FC236}">
                <a16:creationId xmlns:a16="http://schemas.microsoft.com/office/drawing/2014/main" id="{EA4302A8-6168-4725-8729-413714167575}"/>
              </a:ext>
            </a:extLst>
          </p:cNvPr>
          <p:cNvSpPr/>
          <p:nvPr/>
        </p:nvSpPr>
        <p:spPr>
          <a:xfrm>
            <a:off x="8630967" y="5112816"/>
            <a:ext cx="1066800" cy="57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 2</a:t>
            </a:r>
            <a:endParaRPr lang="zh-CN" altLang="en-US" dirty="0"/>
          </a:p>
        </p:txBody>
      </p:sp>
      <p:sp>
        <p:nvSpPr>
          <p:cNvPr id="31" name="矩形 30">
            <a:extLst>
              <a:ext uri="{FF2B5EF4-FFF2-40B4-BE49-F238E27FC236}">
                <a16:creationId xmlns:a16="http://schemas.microsoft.com/office/drawing/2014/main" id="{B0E85628-7110-425C-B703-6153BB264ECF}"/>
              </a:ext>
            </a:extLst>
          </p:cNvPr>
          <p:cNvSpPr/>
          <p:nvPr/>
        </p:nvSpPr>
        <p:spPr>
          <a:xfrm>
            <a:off x="8621442" y="6071248"/>
            <a:ext cx="1066800" cy="5726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Model </a:t>
            </a:r>
            <a:r>
              <a:rPr lang="en-US" altLang="zh-CN" i="1" dirty="0"/>
              <a:t>N</a:t>
            </a:r>
            <a:endParaRPr lang="zh-CN" altLang="en-US" i="1" dirty="0"/>
          </a:p>
        </p:txBody>
      </p:sp>
      <p:sp>
        <p:nvSpPr>
          <p:cNvPr id="32" name="矩形 31">
            <a:extLst>
              <a:ext uri="{FF2B5EF4-FFF2-40B4-BE49-F238E27FC236}">
                <a16:creationId xmlns:a16="http://schemas.microsoft.com/office/drawing/2014/main" id="{AFBF333C-4222-4839-8FE1-758AC95E16A1}"/>
              </a:ext>
            </a:extLst>
          </p:cNvPr>
          <p:cNvSpPr/>
          <p:nvPr/>
        </p:nvSpPr>
        <p:spPr>
          <a:xfrm>
            <a:off x="4535555" y="5164619"/>
            <a:ext cx="1581205" cy="5726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Dispatcher</a:t>
            </a:r>
            <a:endParaRPr lang="zh-CN" altLang="en-US" dirty="0"/>
          </a:p>
        </p:txBody>
      </p:sp>
      <p:sp>
        <p:nvSpPr>
          <p:cNvPr id="33" name="等腰三角形 32">
            <a:extLst>
              <a:ext uri="{FF2B5EF4-FFF2-40B4-BE49-F238E27FC236}">
                <a16:creationId xmlns:a16="http://schemas.microsoft.com/office/drawing/2014/main" id="{3106F6D9-2B38-4B9E-B724-1E4311188361}"/>
              </a:ext>
            </a:extLst>
          </p:cNvPr>
          <p:cNvSpPr/>
          <p:nvPr/>
        </p:nvSpPr>
        <p:spPr>
          <a:xfrm>
            <a:off x="2697577" y="5303316"/>
            <a:ext cx="200025" cy="20002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06953FAF-BFD9-4B0B-AC9E-E13478C11183}"/>
              </a:ext>
            </a:extLst>
          </p:cNvPr>
          <p:cNvSpPr/>
          <p:nvPr/>
        </p:nvSpPr>
        <p:spPr>
          <a:xfrm>
            <a:off x="3322200" y="5295295"/>
            <a:ext cx="753790" cy="27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4C6BCDB9-2965-480D-88BB-12512F3E2A45}"/>
              </a:ext>
            </a:extLst>
          </p:cNvPr>
          <p:cNvSpPr/>
          <p:nvPr/>
        </p:nvSpPr>
        <p:spPr>
          <a:xfrm>
            <a:off x="6243178" y="5314933"/>
            <a:ext cx="753790" cy="27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194F5EA3-6154-4BCA-BC60-AA3E4B3DA88B}"/>
              </a:ext>
            </a:extLst>
          </p:cNvPr>
          <p:cNvSpPr txBox="1"/>
          <p:nvPr/>
        </p:nvSpPr>
        <p:spPr>
          <a:xfrm>
            <a:off x="1405248" y="6482579"/>
            <a:ext cx="4995551" cy="369332"/>
          </a:xfrm>
          <a:prstGeom prst="rect">
            <a:avLst/>
          </a:prstGeom>
          <a:noFill/>
        </p:spPr>
        <p:txBody>
          <a:bodyPr wrap="square" rtlCol="0">
            <a:spAutoFit/>
          </a:bodyPr>
          <a:lstStyle/>
          <a:p>
            <a:r>
              <a:rPr lang="en-US" altLang="zh-CN" dirty="0"/>
              <a:t>Tagged rule updates (tags are differentiate by color)</a:t>
            </a:r>
            <a:endParaRPr lang="zh-CN" altLang="en-US" dirty="0"/>
          </a:p>
        </p:txBody>
      </p:sp>
      <p:cxnSp>
        <p:nvCxnSpPr>
          <p:cNvPr id="39" name="直接箭头连接符 38">
            <a:extLst>
              <a:ext uri="{FF2B5EF4-FFF2-40B4-BE49-F238E27FC236}">
                <a16:creationId xmlns:a16="http://schemas.microsoft.com/office/drawing/2014/main" id="{E37C7066-AF52-4F5C-99FA-CB3ECB93B164}"/>
              </a:ext>
            </a:extLst>
          </p:cNvPr>
          <p:cNvCxnSpPr>
            <a:cxnSpLocks/>
          </p:cNvCxnSpPr>
          <p:nvPr/>
        </p:nvCxnSpPr>
        <p:spPr>
          <a:xfrm flipV="1">
            <a:off x="2377802" y="6226524"/>
            <a:ext cx="78211" cy="312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内容占位符 2">
            <a:extLst>
              <a:ext uri="{FF2B5EF4-FFF2-40B4-BE49-F238E27FC236}">
                <a16:creationId xmlns:a16="http://schemas.microsoft.com/office/drawing/2014/main" id="{5F494781-8066-4F05-BFF2-641659C994F5}"/>
              </a:ext>
            </a:extLst>
          </p:cNvPr>
          <p:cNvSpPr>
            <a:spLocks noGrp="1"/>
          </p:cNvSpPr>
          <p:nvPr>
            <p:ph idx="1"/>
          </p:nvPr>
        </p:nvSpPr>
        <p:spPr>
          <a:xfrm>
            <a:off x="838200" y="1825625"/>
            <a:ext cx="10515600" cy="4351338"/>
          </a:xfrm>
        </p:spPr>
        <p:txBody>
          <a:bodyPr>
            <a:normAutofit/>
          </a:bodyPr>
          <a:lstStyle/>
          <a:p>
            <a:r>
              <a:rPr lang="en-US" altLang="zh-CN" sz="2400" dirty="0"/>
              <a:t>Flash </a:t>
            </a:r>
            <a:r>
              <a:rPr lang="en-US" altLang="zh-CN" sz="2400" dirty="0">
                <a:solidFill>
                  <a:srgbClr val="C00000"/>
                </a:solidFill>
              </a:rPr>
              <a:t>augments the routing software </a:t>
            </a:r>
            <a:r>
              <a:rPr lang="en-US" altLang="zh-CN" sz="2400" dirty="0"/>
              <a:t>to associate the network states with updates using tags</a:t>
            </a:r>
          </a:p>
          <a:p>
            <a:r>
              <a:rPr lang="en-US" altLang="zh-CN" sz="2400" dirty="0"/>
              <a:t>Flash dispatches the rule updates computed from different network states by dividing them into </a:t>
            </a:r>
            <a:r>
              <a:rPr lang="en-US" altLang="zh-CN" sz="2400" b="1" i="1" dirty="0">
                <a:solidFill>
                  <a:srgbClr val="C00000"/>
                </a:solidFill>
              </a:rPr>
              <a:t>epochs. </a:t>
            </a:r>
            <a:endParaRPr lang="zh-CN" altLang="en-US" sz="2400" dirty="0"/>
          </a:p>
        </p:txBody>
      </p:sp>
      <p:sp>
        <p:nvSpPr>
          <p:cNvPr id="41" name="文本框 40">
            <a:extLst>
              <a:ext uri="{FF2B5EF4-FFF2-40B4-BE49-F238E27FC236}">
                <a16:creationId xmlns:a16="http://schemas.microsoft.com/office/drawing/2014/main" id="{63718973-4E2F-40F5-8975-B4FABF08BA2E}"/>
              </a:ext>
            </a:extLst>
          </p:cNvPr>
          <p:cNvSpPr txBox="1"/>
          <p:nvPr/>
        </p:nvSpPr>
        <p:spPr>
          <a:xfrm rot="5400000">
            <a:off x="9117135" y="5633000"/>
            <a:ext cx="252994" cy="369332"/>
          </a:xfrm>
          <a:prstGeom prst="rect">
            <a:avLst/>
          </a:prstGeom>
          <a:noFill/>
        </p:spPr>
        <p:txBody>
          <a:bodyPr wrap="square" rtlCol="0">
            <a:spAutoFit/>
          </a:bodyPr>
          <a:lstStyle/>
          <a:p>
            <a:r>
              <a:rPr lang="en-US" altLang="zh-CN" dirty="0"/>
              <a:t>…</a:t>
            </a:r>
            <a:endParaRPr lang="zh-CN" altLang="en-US" dirty="0"/>
          </a:p>
        </p:txBody>
      </p:sp>
      <p:sp>
        <p:nvSpPr>
          <p:cNvPr id="42" name="文本框 41">
            <a:extLst>
              <a:ext uri="{FF2B5EF4-FFF2-40B4-BE49-F238E27FC236}">
                <a16:creationId xmlns:a16="http://schemas.microsoft.com/office/drawing/2014/main" id="{4A3B21E0-74AD-4596-B1A7-F9EA61124186}"/>
              </a:ext>
            </a:extLst>
          </p:cNvPr>
          <p:cNvSpPr txBox="1"/>
          <p:nvPr/>
        </p:nvSpPr>
        <p:spPr>
          <a:xfrm>
            <a:off x="6649356" y="4038817"/>
            <a:ext cx="1993046" cy="369332"/>
          </a:xfrm>
          <a:prstGeom prst="rect">
            <a:avLst/>
          </a:prstGeom>
          <a:noFill/>
        </p:spPr>
        <p:txBody>
          <a:bodyPr wrap="none" rtlCol="0">
            <a:spAutoFit/>
          </a:bodyPr>
          <a:lstStyle/>
          <a:p>
            <a:r>
              <a:rPr lang="en-US" altLang="zh-CN" dirty="0"/>
              <a:t>Updates in epoch 1</a:t>
            </a:r>
            <a:endParaRPr lang="zh-CN" altLang="en-US" dirty="0"/>
          </a:p>
        </p:txBody>
      </p:sp>
      <p:sp>
        <p:nvSpPr>
          <p:cNvPr id="43" name="左大括号 42">
            <a:extLst>
              <a:ext uri="{FF2B5EF4-FFF2-40B4-BE49-F238E27FC236}">
                <a16:creationId xmlns:a16="http://schemas.microsoft.com/office/drawing/2014/main" id="{02988EAF-F73A-45BB-B0C0-347053EEB35A}"/>
              </a:ext>
            </a:extLst>
          </p:cNvPr>
          <p:cNvSpPr/>
          <p:nvPr/>
        </p:nvSpPr>
        <p:spPr>
          <a:xfrm rot="5400000">
            <a:off x="8024063" y="3970133"/>
            <a:ext cx="91761" cy="9361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左大括号 43">
            <a:extLst>
              <a:ext uri="{FF2B5EF4-FFF2-40B4-BE49-F238E27FC236}">
                <a16:creationId xmlns:a16="http://schemas.microsoft.com/office/drawing/2014/main" id="{93C9EF8A-B13A-4D5F-9E84-CF1F5CF7E38C}"/>
              </a:ext>
            </a:extLst>
          </p:cNvPr>
          <p:cNvSpPr/>
          <p:nvPr/>
        </p:nvSpPr>
        <p:spPr>
          <a:xfrm rot="5400000">
            <a:off x="8023398" y="4675082"/>
            <a:ext cx="100329" cy="9433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EF36A620-F875-415F-9100-69AD3EB45D41}"/>
              </a:ext>
            </a:extLst>
          </p:cNvPr>
          <p:cNvSpPr txBox="1"/>
          <p:nvPr/>
        </p:nvSpPr>
        <p:spPr>
          <a:xfrm>
            <a:off x="6649356" y="4751671"/>
            <a:ext cx="1993046" cy="369332"/>
          </a:xfrm>
          <a:prstGeom prst="rect">
            <a:avLst/>
          </a:prstGeom>
          <a:noFill/>
        </p:spPr>
        <p:txBody>
          <a:bodyPr wrap="none" rtlCol="0">
            <a:spAutoFit/>
          </a:bodyPr>
          <a:lstStyle/>
          <a:p>
            <a:r>
              <a:rPr lang="en-US" altLang="zh-CN" dirty="0"/>
              <a:t>Updates in epoch 2</a:t>
            </a:r>
            <a:endParaRPr lang="zh-CN" altLang="en-US" dirty="0"/>
          </a:p>
        </p:txBody>
      </p:sp>
      <p:sp>
        <p:nvSpPr>
          <p:cNvPr id="47" name="左大括号 46">
            <a:extLst>
              <a:ext uri="{FF2B5EF4-FFF2-40B4-BE49-F238E27FC236}">
                <a16:creationId xmlns:a16="http://schemas.microsoft.com/office/drawing/2014/main" id="{B1F71998-A1F7-4BE2-957E-2C7D059576E7}"/>
              </a:ext>
            </a:extLst>
          </p:cNvPr>
          <p:cNvSpPr/>
          <p:nvPr/>
        </p:nvSpPr>
        <p:spPr>
          <a:xfrm rot="5400000">
            <a:off x="8032595" y="5643807"/>
            <a:ext cx="137102" cy="9985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C9A70045-4D8A-4143-B016-170436FD5726}"/>
              </a:ext>
            </a:extLst>
          </p:cNvPr>
          <p:cNvSpPr txBox="1"/>
          <p:nvPr/>
        </p:nvSpPr>
        <p:spPr>
          <a:xfrm>
            <a:off x="6704523" y="5662919"/>
            <a:ext cx="2025106" cy="369332"/>
          </a:xfrm>
          <a:prstGeom prst="rect">
            <a:avLst/>
          </a:prstGeom>
          <a:noFill/>
        </p:spPr>
        <p:txBody>
          <a:bodyPr wrap="none" rtlCol="0">
            <a:spAutoFit/>
          </a:bodyPr>
          <a:lstStyle/>
          <a:p>
            <a:r>
              <a:rPr lang="en-US" altLang="zh-CN" dirty="0"/>
              <a:t>Updates in epoch </a:t>
            </a:r>
            <a:r>
              <a:rPr lang="en-US" altLang="zh-CN" i="1" dirty="0"/>
              <a:t>N</a:t>
            </a:r>
            <a:endParaRPr lang="zh-CN" altLang="en-US" i="1" dirty="0"/>
          </a:p>
        </p:txBody>
      </p:sp>
      <p:sp>
        <p:nvSpPr>
          <p:cNvPr id="35" name="文本框 34">
            <a:extLst>
              <a:ext uri="{FF2B5EF4-FFF2-40B4-BE49-F238E27FC236}">
                <a16:creationId xmlns:a16="http://schemas.microsoft.com/office/drawing/2014/main" id="{41A049E5-743B-4928-BABB-B472A2204627}"/>
              </a:ext>
            </a:extLst>
          </p:cNvPr>
          <p:cNvSpPr txBox="1"/>
          <p:nvPr/>
        </p:nvSpPr>
        <p:spPr>
          <a:xfrm>
            <a:off x="786998" y="4509638"/>
            <a:ext cx="407484" cy="369332"/>
          </a:xfrm>
          <a:prstGeom prst="rect">
            <a:avLst/>
          </a:prstGeom>
          <a:noFill/>
        </p:spPr>
        <p:txBody>
          <a:bodyPr wrap="none" rtlCol="0">
            <a:spAutoFit/>
          </a:bodyPr>
          <a:lstStyle/>
          <a:p>
            <a:r>
              <a:rPr lang="en-US" altLang="zh-CN" dirty="0"/>
              <a:t>S1</a:t>
            </a:r>
            <a:endParaRPr lang="zh-CN" altLang="en-US" dirty="0"/>
          </a:p>
        </p:txBody>
      </p:sp>
      <p:sp>
        <p:nvSpPr>
          <p:cNvPr id="38" name="文本框 37">
            <a:extLst>
              <a:ext uri="{FF2B5EF4-FFF2-40B4-BE49-F238E27FC236}">
                <a16:creationId xmlns:a16="http://schemas.microsoft.com/office/drawing/2014/main" id="{58EA055C-C114-4B4E-BC59-F0A166F501A6}"/>
              </a:ext>
            </a:extLst>
          </p:cNvPr>
          <p:cNvSpPr txBox="1"/>
          <p:nvPr/>
        </p:nvSpPr>
        <p:spPr>
          <a:xfrm>
            <a:off x="785946" y="5244519"/>
            <a:ext cx="407484" cy="369332"/>
          </a:xfrm>
          <a:prstGeom prst="rect">
            <a:avLst/>
          </a:prstGeom>
          <a:noFill/>
        </p:spPr>
        <p:txBody>
          <a:bodyPr wrap="none" rtlCol="0">
            <a:spAutoFit/>
          </a:bodyPr>
          <a:lstStyle/>
          <a:p>
            <a:r>
              <a:rPr lang="en-US" altLang="zh-CN" dirty="0"/>
              <a:t>S2</a:t>
            </a:r>
            <a:endParaRPr lang="zh-CN" altLang="en-US" dirty="0"/>
          </a:p>
        </p:txBody>
      </p:sp>
      <p:sp>
        <p:nvSpPr>
          <p:cNvPr id="46" name="文本框 45">
            <a:extLst>
              <a:ext uri="{FF2B5EF4-FFF2-40B4-BE49-F238E27FC236}">
                <a16:creationId xmlns:a16="http://schemas.microsoft.com/office/drawing/2014/main" id="{5C76EECD-CA3F-40A1-9DF8-33BC0CEBE196}"/>
              </a:ext>
            </a:extLst>
          </p:cNvPr>
          <p:cNvSpPr txBox="1"/>
          <p:nvPr/>
        </p:nvSpPr>
        <p:spPr>
          <a:xfrm>
            <a:off x="785946" y="5964162"/>
            <a:ext cx="407484" cy="369332"/>
          </a:xfrm>
          <a:prstGeom prst="rect">
            <a:avLst/>
          </a:prstGeom>
          <a:noFill/>
        </p:spPr>
        <p:txBody>
          <a:bodyPr wrap="none" rtlCol="0">
            <a:spAutoFit/>
          </a:bodyPr>
          <a:lstStyle/>
          <a:p>
            <a:r>
              <a:rPr lang="en-US" altLang="zh-CN" dirty="0"/>
              <a:t>S3</a:t>
            </a:r>
            <a:endParaRPr lang="zh-CN" altLang="en-US" dirty="0"/>
          </a:p>
        </p:txBody>
      </p:sp>
      <p:sp>
        <p:nvSpPr>
          <p:cNvPr id="49" name="文本框 48">
            <a:extLst>
              <a:ext uri="{FF2B5EF4-FFF2-40B4-BE49-F238E27FC236}">
                <a16:creationId xmlns:a16="http://schemas.microsoft.com/office/drawing/2014/main" id="{9A0A5BE4-4D4C-4689-A34E-D7037968147E}"/>
              </a:ext>
            </a:extLst>
          </p:cNvPr>
          <p:cNvSpPr txBox="1"/>
          <p:nvPr/>
        </p:nvSpPr>
        <p:spPr>
          <a:xfrm>
            <a:off x="8236589" y="3866920"/>
            <a:ext cx="1934056" cy="369332"/>
          </a:xfrm>
          <a:prstGeom prst="rect">
            <a:avLst/>
          </a:prstGeom>
          <a:noFill/>
        </p:spPr>
        <p:txBody>
          <a:bodyPr wrap="none" rtlCol="0">
            <a:spAutoFit/>
          </a:bodyPr>
          <a:lstStyle/>
          <a:p>
            <a:r>
              <a:rPr lang="en-US" altLang="zh-CN" b="1" dirty="0"/>
              <a:t>Consistent models</a:t>
            </a:r>
            <a:endParaRPr lang="zh-CN" altLang="en-US" b="1" dirty="0"/>
          </a:p>
        </p:txBody>
      </p:sp>
      <p:sp>
        <p:nvSpPr>
          <p:cNvPr id="3" name="文本框 2">
            <a:extLst>
              <a:ext uri="{FF2B5EF4-FFF2-40B4-BE49-F238E27FC236}">
                <a16:creationId xmlns:a16="http://schemas.microsoft.com/office/drawing/2014/main" id="{18D38FCA-F293-4C6D-9100-5EF1D729CF8A}"/>
              </a:ext>
            </a:extLst>
          </p:cNvPr>
          <p:cNvSpPr txBox="1"/>
          <p:nvPr/>
        </p:nvSpPr>
        <p:spPr>
          <a:xfrm>
            <a:off x="9853696" y="4509638"/>
            <a:ext cx="55175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{S1}</a:t>
            </a:r>
            <a:endParaRPr lang="zh-CN" altLang="en-US" dirty="0"/>
          </a:p>
        </p:txBody>
      </p:sp>
      <p:sp>
        <p:nvSpPr>
          <p:cNvPr id="50" name="文本框 49">
            <a:extLst>
              <a:ext uri="{FF2B5EF4-FFF2-40B4-BE49-F238E27FC236}">
                <a16:creationId xmlns:a16="http://schemas.microsoft.com/office/drawing/2014/main" id="{E277E75B-6F96-4F54-A9F3-B311A0E9F30D}"/>
              </a:ext>
            </a:extLst>
          </p:cNvPr>
          <p:cNvSpPr txBox="1"/>
          <p:nvPr/>
        </p:nvSpPr>
        <p:spPr>
          <a:xfrm>
            <a:off x="9853696" y="5211425"/>
            <a:ext cx="55175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{S2}</a:t>
            </a:r>
            <a:endParaRPr lang="zh-CN" altLang="en-US" dirty="0"/>
          </a:p>
        </p:txBody>
      </p:sp>
      <p:sp>
        <p:nvSpPr>
          <p:cNvPr id="51" name="文本框 50">
            <a:extLst>
              <a:ext uri="{FF2B5EF4-FFF2-40B4-BE49-F238E27FC236}">
                <a16:creationId xmlns:a16="http://schemas.microsoft.com/office/drawing/2014/main" id="{5BF26D38-EC6C-470D-BC27-AFC7F2E6307C}"/>
              </a:ext>
            </a:extLst>
          </p:cNvPr>
          <p:cNvSpPr txBox="1"/>
          <p:nvPr/>
        </p:nvSpPr>
        <p:spPr>
          <a:xfrm>
            <a:off x="9853696" y="6127234"/>
            <a:ext cx="55175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{S1}</a:t>
            </a:r>
            <a:endParaRPr lang="zh-CN" altLang="en-US" dirty="0"/>
          </a:p>
        </p:txBody>
      </p:sp>
      <p:sp>
        <p:nvSpPr>
          <p:cNvPr id="9" name="文本框 8">
            <a:extLst>
              <a:ext uri="{FF2B5EF4-FFF2-40B4-BE49-F238E27FC236}">
                <a16:creationId xmlns:a16="http://schemas.microsoft.com/office/drawing/2014/main" id="{CC0BEE09-A14D-47C5-A83F-92D5934913D2}"/>
              </a:ext>
            </a:extLst>
          </p:cNvPr>
          <p:cNvSpPr txBox="1"/>
          <p:nvPr/>
        </p:nvSpPr>
        <p:spPr>
          <a:xfrm>
            <a:off x="10793873" y="5074281"/>
            <a:ext cx="1429687" cy="646331"/>
          </a:xfrm>
          <a:prstGeom prst="rect">
            <a:avLst/>
          </a:prstGeom>
          <a:noFill/>
        </p:spPr>
        <p:txBody>
          <a:bodyPr wrap="none" rtlCol="0">
            <a:spAutoFit/>
          </a:bodyPr>
          <a:lstStyle/>
          <a:p>
            <a:r>
              <a:rPr lang="en-US" altLang="zh-CN" dirty="0"/>
              <a:t>Synchronized</a:t>
            </a:r>
          </a:p>
          <a:p>
            <a:r>
              <a:rPr lang="en-US" altLang="zh-CN" dirty="0"/>
              <a:t>nodes</a:t>
            </a:r>
            <a:endParaRPr lang="zh-CN" altLang="en-US" dirty="0"/>
          </a:p>
        </p:txBody>
      </p:sp>
      <p:cxnSp>
        <p:nvCxnSpPr>
          <p:cNvPr id="13" name="直接箭头连接符 12">
            <a:extLst>
              <a:ext uri="{FF2B5EF4-FFF2-40B4-BE49-F238E27FC236}">
                <a16:creationId xmlns:a16="http://schemas.microsoft.com/office/drawing/2014/main" id="{9046C993-CB38-4FE3-846C-22FFC3085871}"/>
              </a:ext>
            </a:extLst>
          </p:cNvPr>
          <p:cNvCxnSpPr>
            <a:stCxn id="9" idx="0"/>
            <a:endCxn id="3" idx="3"/>
          </p:cNvCxnSpPr>
          <p:nvPr/>
        </p:nvCxnSpPr>
        <p:spPr>
          <a:xfrm flipH="1" flipV="1">
            <a:off x="10405450" y="4694304"/>
            <a:ext cx="1103267" cy="379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EC13C201-36C3-43CA-BE82-BD95D2AA65E8}"/>
              </a:ext>
            </a:extLst>
          </p:cNvPr>
          <p:cNvCxnSpPr>
            <a:cxnSpLocks/>
            <a:stCxn id="9" idx="2"/>
            <a:endCxn id="51" idx="3"/>
          </p:cNvCxnSpPr>
          <p:nvPr/>
        </p:nvCxnSpPr>
        <p:spPr>
          <a:xfrm flipH="1">
            <a:off x="10405450" y="5720612"/>
            <a:ext cx="1103267" cy="59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37B1308-1523-46C4-B5E1-8A85A30E7CC8}"/>
              </a:ext>
            </a:extLst>
          </p:cNvPr>
          <p:cNvCxnSpPr>
            <a:cxnSpLocks/>
            <a:stCxn id="9" idx="1"/>
            <a:endCxn id="50" idx="3"/>
          </p:cNvCxnSpPr>
          <p:nvPr/>
        </p:nvCxnSpPr>
        <p:spPr>
          <a:xfrm flipH="1" flipV="1">
            <a:off x="10405450" y="5396091"/>
            <a:ext cx="388423" cy="1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DEF41144-F5A8-480E-A853-3071DB904223}"/>
              </a:ext>
            </a:extLst>
          </p:cNvPr>
          <p:cNvSpPr/>
          <p:nvPr/>
        </p:nvSpPr>
        <p:spPr>
          <a:xfrm>
            <a:off x="1313298" y="4413180"/>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sp>
        <p:nvSpPr>
          <p:cNvPr id="55" name="矩形 54">
            <a:extLst>
              <a:ext uri="{FF2B5EF4-FFF2-40B4-BE49-F238E27FC236}">
                <a16:creationId xmlns:a16="http://schemas.microsoft.com/office/drawing/2014/main" id="{C4434DB5-4688-46DC-AADB-296D9517833A}"/>
              </a:ext>
            </a:extLst>
          </p:cNvPr>
          <p:cNvSpPr/>
          <p:nvPr/>
        </p:nvSpPr>
        <p:spPr>
          <a:xfrm>
            <a:off x="1289546" y="5126508"/>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sp>
        <p:nvSpPr>
          <p:cNvPr id="56" name="矩形 55">
            <a:extLst>
              <a:ext uri="{FF2B5EF4-FFF2-40B4-BE49-F238E27FC236}">
                <a16:creationId xmlns:a16="http://schemas.microsoft.com/office/drawing/2014/main" id="{1B204033-9377-4065-A317-4D7B03C91595}"/>
              </a:ext>
            </a:extLst>
          </p:cNvPr>
          <p:cNvSpPr/>
          <p:nvPr/>
        </p:nvSpPr>
        <p:spPr>
          <a:xfrm>
            <a:off x="1289545" y="5866435"/>
            <a:ext cx="514243" cy="22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Agent</a:t>
            </a:r>
            <a:endParaRPr lang="zh-CN" altLang="en-US" sz="1600" dirty="0"/>
          </a:p>
        </p:txBody>
      </p:sp>
    </p:spTree>
    <p:extLst>
      <p:ext uri="{BB962C8B-B14F-4D97-AF65-F5344CB8AC3E}">
        <p14:creationId xmlns:p14="http://schemas.microsoft.com/office/powerpoint/2010/main" val="311602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xEl>
                                              <p:pRg st="1" end="1"/>
                                            </p:txEl>
                                          </p:spTgt>
                                        </p:tgtEl>
                                        <p:attrNameLst>
                                          <p:attrName>style.visibility</p:attrName>
                                        </p:attrNameLst>
                                      </p:cBhvr>
                                      <p:to>
                                        <p:strVal val="visible"/>
                                      </p:to>
                                    </p:set>
                                  </p:childTnLst>
                                </p:cTn>
                              </p:par>
                              <p:par>
                                <p:cTn id="7" presetID="37" presetClass="path" presetSubtype="0" accel="50000" decel="50000" fill="hold" grpId="0" nodeType="withEffect">
                                  <p:stCondLst>
                                    <p:cond delay="0"/>
                                  </p:stCondLst>
                                  <p:childTnLst>
                                    <p:animMotion origin="layout" path="M 1.45833E-6 -1.85185E-6 C 0.04167 0.0125 0.08424 0.0669 0.12604 0.07963 C 0.15221 0.0882 0.18776 0.08634 0.2237 0.0794 C 0.25976 0.07246 0.31588 0.04653 0.34206 0.03796 L 0.46745 -1.85185E-6 " pathEditMode="relative" rAng="0" ptsTypes="AAAAA">
                                      <p:cBhvr>
                                        <p:cTn id="8" dur="2000" fill="hold"/>
                                        <p:tgtEl>
                                          <p:spTgt spid="23"/>
                                        </p:tgtEl>
                                        <p:attrNameLst>
                                          <p:attrName>ppt_x</p:attrName>
                                          <p:attrName>ppt_y</p:attrName>
                                        </p:attrNameLst>
                                      </p:cBhvr>
                                      <p:rCtr x="23372" y="4259"/>
                                    </p:animMotion>
                                  </p:childTnLst>
                                </p:cTn>
                              </p:par>
                              <p:par>
                                <p:cTn id="9" presetID="37" presetClass="path" presetSubtype="0" accel="50000" decel="50000" fill="hold" grpId="0" nodeType="withEffect">
                                  <p:stCondLst>
                                    <p:cond delay="0"/>
                                  </p:stCondLst>
                                  <p:childTnLst>
                                    <p:animMotion origin="layout" path="M 0.00391 -0.00416 C 0.04531 0.00787 0.09141 -0.00254 0.13281 0.00973 C 0.15911 0.01806 0.19922 0.00648 0.23516 0.00556 C 0.27083 0.00463 0.32187 0.01273 0.34766 0.0044 C 0.38945 -0.00764 0.42318 -0.08634 0.46497 -0.09815 " pathEditMode="relative" rAng="0" ptsTypes="AAAAA">
                                      <p:cBhvr>
                                        <p:cTn id="10" dur="2000" fill="hold"/>
                                        <p:tgtEl>
                                          <p:spTgt spid="26"/>
                                        </p:tgtEl>
                                        <p:attrNameLst>
                                          <p:attrName>ppt_x</p:attrName>
                                          <p:attrName>ppt_y</p:attrName>
                                        </p:attrNameLst>
                                      </p:cBhvr>
                                      <p:rCtr x="23047" y="-3866"/>
                                    </p:animMotion>
                                  </p:childTnLst>
                                </p:cTn>
                              </p:par>
                              <p:par>
                                <p:cTn id="11" presetID="37" presetClass="path" presetSubtype="0" accel="50000" decel="50000" fill="hold" grpId="0" nodeType="withEffect">
                                  <p:stCondLst>
                                    <p:cond delay="0"/>
                                  </p:stCondLst>
                                  <p:childTnLst>
                                    <p:animMotion origin="layout" path="M -3.125E-6 4.81481E-6 C 0.04154 0.0125 0.09336 -0.08588 0.13503 -0.07315 C 0.16159 -0.06459 0.19453 -0.08288 0.22344 -0.08727 C 0.25248 -0.09167 0.28295 -0.09121 0.30886 -0.09954 C 0.35065 -0.1125 0.40144 -0.19491 0.44323 -0.20695 " pathEditMode="relative" rAng="0" ptsTypes="AAAAA">
                                      <p:cBhvr>
                                        <p:cTn id="12" dur="2000" fill="hold"/>
                                        <p:tgtEl>
                                          <p:spTgt spid="27"/>
                                        </p:tgtEl>
                                        <p:attrNameLst>
                                          <p:attrName>ppt_x</p:attrName>
                                          <p:attrName>ppt_y</p:attrName>
                                        </p:attrNameLst>
                                      </p:cBhvr>
                                      <p:rCtr x="22161" y="-10301"/>
                                    </p:animMotion>
                                  </p:childTnLst>
                                </p:cTn>
                              </p:par>
                              <p:par>
                                <p:cTn id="13" presetID="37" presetClass="path" presetSubtype="0" accel="50000" decel="50000" fill="hold" grpId="0" nodeType="withEffect">
                                  <p:stCondLst>
                                    <p:cond delay="0"/>
                                  </p:stCondLst>
                                  <p:childTnLst>
                                    <p:animMotion origin="layout" path="M 2.08333E-7 -0.00047 C 0.04141 0.01226 0.09258 -0.10139 0.13424 -0.08889 C 0.16055 -0.08033 0.20117 -0.09283 0.23372 -0.09607 C 0.26667 -0.09931 0.30495 -0.09977 0.33073 -0.10834 C 0.37266 -0.12084 0.40378 -0.19607 0.44557 -0.20834 " pathEditMode="relative" rAng="0" ptsTypes="AAAAA">
                                      <p:cBhvr>
                                        <p:cTn id="14" dur="2000" fill="hold"/>
                                        <p:tgtEl>
                                          <p:spTgt spid="28"/>
                                        </p:tgtEl>
                                        <p:attrNameLst>
                                          <p:attrName>ppt_x</p:attrName>
                                          <p:attrName>ppt_y</p:attrName>
                                        </p:attrNameLst>
                                      </p:cBhvr>
                                      <p:rCtr x="22279" y="-10347"/>
                                    </p:animMotion>
                                  </p:childTnLst>
                                </p:cTn>
                              </p:par>
                              <p:par>
                                <p:cTn id="15" presetID="37" presetClass="path" presetSubtype="0" accel="50000" decel="50000" fill="hold" grpId="0" nodeType="withEffect">
                                  <p:stCondLst>
                                    <p:cond delay="0"/>
                                  </p:stCondLst>
                                  <p:childTnLst>
                                    <p:animMotion origin="layout" path="M -0.00078 0.00139 C 0.04063 0.01505 0.08295 0.08009 0.12448 0.09375 C 0.15026 0.10324 0.19219 0.10787 0.22813 0.10972 C 0.26394 0.11181 0.31368 0.11435 0.33959 0.10486 C 0.38099 0.09097 0.4211 0.11204 0.46289 0.09815 " pathEditMode="relative" rAng="0" ptsTypes="AAAAA">
                                      <p:cBhvr>
                                        <p:cTn id="16" dur="2000" fill="hold"/>
                                        <p:tgtEl>
                                          <p:spTgt spid="11"/>
                                        </p:tgtEl>
                                        <p:attrNameLst>
                                          <p:attrName>ppt_x</p:attrName>
                                          <p:attrName>ppt_y</p:attrName>
                                        </p:attrNameLst>
                                      </p:cBhvr>
                                      <p:rCtr x="23177" y="5509"/>
                                    </p:animMotion>
                                  </p:childTnLst>
                                </p:cTn>
                              </p:par>
                              <p:par>
                                <p:cTn id="17" presetID="37" presetClass="path" presetSubtype="0" accel="50000" decel="50000" fill="hold" grpId="0" nodeType="withEffect">
                                  <p:stCondLst>
                                    <p:cond delay="0"/>
                                  </p:stCondLst>
                                  <p:childTnLst>
                                    <p:animMotion origin="layout" path="M -0.00078 -1.85185E-6 C 0.04063 0.01343 0.08151 0.06759 0.12279 0.08125 C 0.14896 0.09051 0.19609 0.09121 0.23138 0.09421 C 0.26654 0.09722 0.30886 0.10857 0.33477 0.09931 C 0.37643 0.08542 0.42201 0.11181 0.46367 0.09815 " pathEditMode="relative" rAng="0" ptsTypes="AAAAA">
                                      <p:cBhvr>
                                        <p:cTn id="18" dur="2000" fill="hold"/>
                                        <p:tgtEl>
                                          <p:spTgt spid="12"/>
                                        </p:tgtEl>
                                        <p:attrNameLst>
                                          <p:attrName>ppt_x</p:attrName>
                                          <p:attrName>ppt_y</p:attrName>
                                        </p:attrNameLst>
                                      </p:cBhvr>
                                      <p:rCtr x="23216" y="5139"/>
                                    </p:animMotion>
                                  </p:childTnLst>
                                </p:cTn>
                              </p:par>
                              <p:par>
                                <p:cTn id="19" presetID="37" presetClass="path" presetSubtype="0" accel="50000" decel="50000" fill="hold" grpId="0" nodeType="withEffect">
                                  <p:stCondLst>
                                    <p:cond delay="0"/>
                                  </p:stCondLst>
                                  <p:childTnLst>
                                    <p:animMotion origin="layout" path="M 2.91667E-6 -0.00208 L 0.12474 0.03935 C 0.15065 0.04885 0.18971 0.05394 0.2306 0.05394 C 0.27708 0.05394 0.31445 0.04885 0.34036 0.03935 L 0.46523 -0.00208 " pathEditMode="relative" rAng="0" ptsTypes="AAAAA">
                                      <p:cBhvr>
                                        <p:cTn id="20" dur="2000" fill="hold"/>
                                        <p:tgtEl>
                                          <p:spTgt spid="33"/>
                                        </p:tgtEl>
                                        <p:attrNameLst>
                                          <p:attrName>ppt_x</p:attrName>
                                          <p:attrName>ppt_y</p:attrName>
                                        </p:attrNameLst>
                                      </p:cBhvr>
                                      <p:rCtr x="23255" y="2801"/>
                                    </p:animMotion>
                                  </p:childTnLst>
                                </p:cTn>
                              </p:par>
                              <p:par>
                                <p:cTn id="21" presetID="37" presetClass="path" presetSubtype="0" accel="50000" decel="50000" fill="hold" grpId="0" nodeType="withEffect">
                                  <p:stCondLst>
                                    <p:cond delay="0"/>
                                  </p:stCondLst>
                                  <p:childTnLst>
                                    <p:animMotion origin="layout" path="M 2.70833E-6 -0.00023 C 0.0414 0.01343 0.09687 -0.10741 0.13841 -0.09352 C 0.16432 -0.08403 0.19062 -0.09328 0.21458 -0.09421 C 0.23867 -0.09514 0.25638 -0.08958 0.28229 -0.09907 C 0.32396 -0.11296 0.36953 -0.09791 0.41133 -0.11111 " pathEditMode="relative" rAng="0" ptsTypes="AAAAA">
                                      <p:cBhvr>
                                        <p:cTn id="22" dur="2000" fill="hold"/>
                                        <p:tgtEl>
                                          <p:spTgt spid="20"/>
                                        </p:tgtEl>
                                        <p:attrNameLst>
                                          <p:attrName>ppt_x</p:attrName>
                                          <p:attrName>ppt_y</p:attrName>
                                        </p:attrNameLst>
                                      </p:cBhvr>
                                      <p:rCtr x="20560" y="-5509"/>
                                    </p:animMotion>
                                  </p:childTnLst>
                                </p:cTn>
                              </p:par>
                              <p:par>
                                <p:cTn id="23" presetID="37" presetClass="path" presetSubtype="0" accel="50000" decel="50000" fill="hold" grpId="0" nodeType="withEffect">
                                  <p:stCondLst>
                                    <p:cond delay="0"/>
                                  </p:stCondLst>
                                  <p:childTnLst>
                                    <p:animMotion origin="layout" path="M 4.79167E-6 -1.85185E-6 L 0.06679 0.03959 C 0.08085 0.04861 0.09322 0.04259 0.12369 0.05347 C 0.15429 0.06435 0.23593 0.11389 0.25 0.10486 C 0.27226 0.09167 0.49856 0.25463 0.52109 0.24121 " pathEditMode="relative" rAng="0" ptsTypes="AAAAA">
                                      <p:cBhvr>
                                        <p:cTn id="24" dur="2000" fill="hold"/>
                                        <p:tgtEl>
                                          <p:spTgt spid="8"/>
                                        </p:tgtEl>
                                        <p:attrNameLst>
                                          <p:attrName>ppt_x</p:attrName>
                                          <p:attrName>ppt_y</p:attrName>
                                        </p:attrNameLst>
                                      </p:cBhvr>
                                      <p:rCtr x="26055" y="12083"/>
                                    </p:animMotion>
                                  </p:childTnLst>
                                </p:cTn>
                              </p:par>
                              <p:par>
                                <p:cTn id="25" presetID="37" presetClass="path" presetSubtype="0" accel="50000" decel="50000" fill="hold" grpId="0" nodeType="withEffect">
                                  <p:stCondLst>
                                    <p:cond delay="0"/>
                                  </p:stCondLst>
                                  <p:childTnLst>
                                    <p:animMotion origin="layout" path="M 0.00078 -0.00139 C 0.02318 0.01158 0.05417 -0.00023 0.07683 0.01297 C 0.09102 0.02199 0.10469 0.02084 0.13867 0.02385 C 0.17253 0.02709 0.26589 0.04121 0.27995 0.03218 C 0.30248 0.01922 0.46211 0.15579 0.48477 0.14213 " pathEditMode="relative" rAng="0" ptsTypes="AAAAA">
                                      <p:cBhvr>
                                        <p:cTn id="26" dur="2000" fill="hold"/>
                                        <p:tgtEl>
                                          <p:spTgt spid="15"/>
                                        </p:tgtEl>
                                        <p:attrNameLst>
                                          <p:attrName>ppt_x</p:attrName>
                                          <p:attrName>ppt_y</p:attrName>
                                        </p:attrNameLst>
                                      </p:cBhvr>
                                      <p:rCtr x="24193" y="7222"/>
                                    </p:animMotion>
                                  </p:childTnLst>
                                </p:cTn>
                              </p:par>
                              <p:par>
                                <p:cTn id="27" presetID="37" presetClass="path" presetSubtype="0" accel="50000" decel="50000" fill="hold" grpId="0" nodeType="withEffect">
                                  <p:stCondLst>
                                    <p:cond delay="0"/>
                                  </p:stCondLst>
                                  <p:childTnLst>
                                    <p:animMotion origin="layout" path="M 4.79167E-6 -2.96296E-6 C 0.02239 0.0132 0.08138 0.00417 0.10403 0.01736 C 0.11822 0.02639 0.15507 0.02037 0.18437 0.02176 C 0.21341 0.02315 0.26458 0.03496 0.2789 0.02593 C 0.30143 0.01227 0.46093 0.15579 0.48359 0.14213 " pathEditMode="relative" rAng="0" ptsTypes="AAAAA">
                                      <p:cBhvr>
                                        <p:cTn id="28" dur="2000" fill="hold"/>
                                        <p:tgtEl>
                                          <p:spTgt spid="14"/>
                                        </p:tgtEl>
                                        <p:attrNameLst>
                                          <p:attrName>ppt_x</p:attrName>
                                          <p:attrName>ppt_y</p:attrName>
                                        </p:attrNameLst>
                                      </p:cBhvr>
                                      <p:rCtr x="24180" y="7130"/>
                                    </p:animMotion>
                                  </p:childTnLst>
                                </p:cTn>
                              </p:par>
                              <p:par>
                                <p:cTn id="29" presetID="37" presetClass="path" presetSubtype="0" accel="50000" decel="50000" fill="hold" grpId="0" nodeType="withEffect">
                                  <p:stCondLst>
                                    <p:cond delay="0"/>
                                  </p:stCondLst>
                                  <p:childTnLst>
                                    <p:animMotion origin="layout" path="M 4.16667E-6 -0.00186 C 0.02226 0.01157 0.0875 -0.05764 0.11067 -0.06528 C 0.12812 -0.07292 0.1595 -0.07778 0.18997 -0.08195 C 0.22031 -0.08612 0.27981 -0.08125 0.29375 -0.09028 C 0.31575 -0.10371 0.44088 0.04606 0.46328 0.03287 " pathEditMode="relative" rAng="0" ptsTypes="AAAAA">
                                      <p:cBhvr>
                                        <p:cTn id="30" dur="2000" fill="hold"/>
                                        <p:tgtEl>
                                          <p:spTgt spid="17"/>
                                        </p:tgtEl>
                                        <p:attrNameLst>
                                          <p:attrName>ppt_x</p:attrName>
                                          <p:attrName>ppt_y</p:attrName>
                                        </p:attrNameLst>
                                      </p:cBhvr>
                                      <p:rCtr x="23164" y="-2708"/>
                                    </p:animMotion>
                                  </p:childTnLst>
                                </p:cTn>
                              </p:par>
                              <p:par>
                                <p:cTn id="31" presetID="22" presetClass="entr" presetSubtype="4" fill="hold" grpId="0" nodeType="withEffect">
                                  <p:stCondLst>
                                    <p:cond delay="1000"/>
                                  </p:stCondLst>
                                  <p:childTnLst>
                                    <p:set>
                                      <p:cBhvr>
                                        <p:cTn id="32" dur="1" fill="hold">
                                          <p:stCondLst>
                                            <p:cond delay="0"/>
                                          </p:stCondLst>
                                        </p:cTn>
                                        <p:tgtEl>
                                          <p:spTgt spid="42"/>
                                        </p:tgtEl>
                                        <p:attrNameLst>
                                          <p:attrName>style.visibility</p:attrName>
                                        </p:attrNameLst>
                                      </p:cBhvr>
                                      <p:to>
                                        <p:strVal val="visible"/>
                                      </p:to>
                                    </p:set>
                                    <p:animEffect transition="in" filter="wipe(down)">
                                      <p:cBhvr>
                                        <p:cTn id="33" dur="500"/>
                                        <p:tgtEl>
                                          <p:spTgt spid="42"/>
                                        </p:tgtEl>
                                      </p:cBhvr>
                                    </p:animEffect>
                                  </p:childTnLst>
                                </p:cTn>
                              </p:par>
                              <p:par>
                                <p:cTn id="34" presetID="22" presetClass="entr" presetSubtype="4" fill="hold" grpId="0" nodeType="withEffect">
                                  <p:stCondLst>
                                    <p:cond delay="1000"/>
                                  </p:stCondLst>
                                  <p:childTnLst>
                                    <p:set>
                                      <p:cBhvr>
                                        <p:cTn id="35" dur="1" fill="hold">
                                          <p:stCondLst>
                                            <p:cond delay="0"/>
                                          </p:stCondLst>
                                        </p:cTn>
                                        <p:tgtEl>
                                          <p:spTgt spid="43"/>
                                        </p:tgtEl>
                                        <p:attrNameLst>
                                          <p:attrName>style.visibility</p:attrName>
                                        </p:attrNameLst>
                                      </p:cBhvr>
                                      <p:to>
                                        <p:strVal val="visible"/>
                                      </p:to>
                                    </p:set>
                                    <p:animEffect transition="in" filter="wipe(down)">
                                      <p:cBhvr>
                                        <p:cTn id="36" dur="500"/>
                                        <p:tgtEl>
                                          <p:spTgt spid="43"/>
                                        </p:tgtEl>
                                      </p:cBhvr>
                                    </p:animEffect>
                                  </p:childTnLst>
                                </p:cTn>
                              </p:par>
                              <p:par>
                                <p:cTn id="37" presetID="22" presetClass="entr" presetSubtype="4" fill="hold" grpId="0" nodeType="withEffect">
                                  <p:stCondLst>
                                    <p:cond delay="1000"/>
                                  </p:stCondLst>
                                  <p:childTnLst>
                                    <p:set>
                                      <p:cBhvr>
                                        <p:cTn id="38" dur="1" fill="hold">
                                          <p:stCondLst>
                                            <p:cond delay="0"/>
                                          </p:stCondLst>
                                        </p:cTn>
                                        <p:tgtEl>
                                          <p:spTgt spid="45"/>
                                        </p:tgtEl>
                                        <p:attrNameLst>
                                          <p:attrName>style.visibility</p:attrName>
                                        </p:attrNameLst>
                                      </p:cBhvr>
                                      <p:to>
                                        <p:strVal val="visible"/>
                                      </p:to>
                                    </p:set>
                                    <p:animEffect transition="in" filter="wipe(down)">
                                      <p:cBhvr>
                                        <p:cTn id="39" dur="500"/>
                                        <p:tgtEl>
                                          <p:spTgt spid="45"/>
                                        </p:tgtEl>
                                      </p:cBhvr>
                                    </p:animEffect>
                                  </p:childTnLst>
                                </p:cTn>
                              </p:par>
                              <p:par>
                                <p:cTn id="40" presetID="22" presetClass="entr" presetSubtype="4" fill="hold" grpId="0" nodeType="withEffect">
                                  <p:stCondLst>
                                    <p:cond delay="1000"/>
                                  </p:stCondLst>
                                  <p:childTnLst>
                                    <p:set>
                                      <p:cBhvr>
                                        <p:cTn id="41" dur="1" fill="hold">
                                          <p:stCondLst>
                                            <p:cond delay="0"/>
                                          </p:stCondLst>
                                        </p:cTn>
                                        <p:tgtEl>
                                          <p:spTgt spid="44"/>
                                        </p:tgtEl>
                                        <p:attrNameLst>
                                          <p:attrName>style.visibility</p:attrName>
                                        </p:attrNameLst>
                                      </p:cBhvr>
                                      <p:to>
                                        <p:strVal val="visible"/>
                                      </p:to>
                                    </p:set>
                                    <p:animEffect transition="in" filter="wipe(down)">
                                      <p:cBhvr>
                                        <p:cTn id="42" dur="500"/>
                                        <p:tgtEl>
                                          <p:spTgt spid="44"/>
                                        </p:tgtEl>
                                      </p:cBhvr>
                                    </p:animEffect>
                                  </p:childTnLst>
                                </p:cTn>
                              </p:par>
                              <p:par>
                                <p:cTn id="43" presetID="22" presetClass="entr" presetSubtype="4" fill="hold" grpId="0" nodeType="withEffect">
                                  <p:stCondLst>
                                    <p:cond delay="1000"/>
                                  </p:stCondLst>
                                  <p:childTnLst>
                                    <p:set>
                                      <p:cBhvr>
                                        <p:cTn id="44" dur="1" fill="hold">
                                          <p:stCondLst>
                                            <p:cond delay="0"/>
                                          </p:stCondLst>
                                        </p:cTn>
                                        <p:tgtEl>
                                          <p:spTgt spid="48"/>
                                        </p:tgtEl>
                                        <p:attrNameLst>
                                          <p:attrName>style.visibility</p:attrName>
                                        </p:attrNameLst>
                                      </p:cBhvr>
                                      <p:to>
                                        <p:strVal val="visible"/>
                                      </p:to>
                                    </p:set>
                                    <p:animEffect transition="in" filter="wipe(down)">
                                      <p:cBhvr>
                                        <p:cTn id="45" dur="500"/>
                                        <p:tgtEl>
                                          <p:spTgt spid="48"/>
                                        </p:tgtEl>
                                      </p:cBhvr>
                                    </p:animEffect>
                                  </p:childTnLst>
                                </p:cTn>
                              </p:par>
                              <p:par>
                                <p:cTn id="46" presetID="22" presetClass="entr" presetSubtype="4" fill="hold" grpId="0" nodeType="withEffect">
                                  <p:stCondLst>
                                    <p:cond delay="1000"/>
                                  </p:stCondLst>
                                  <p:childTnLst>
                                    <p:set>
                                      <p:cBhvr>
                                        <p:cTn id="47" dur="1" fill="hold">
                                          <p:stCondLst>
                                            <p:cond delay="0"/>
                                          </p:stCondLst>
                                        </p:cTn>
                                        <p:tgtEl>
                                          <p:spTgt spid="47"/>
                                        </p:tgtEl>
                                        <p:attrNameLst>
                                          <p:attrName>style.visibility</p:attrName>
                                        </p:attrNameLst>
                                      </p:cBhvr>
                                      <p:to>
                                        <p:strVal val="visible"/>
                                      </p:to>
                                    </p:set>
                                    <p:animEffect transition="in" filter="wipe(down)">
                                      <p:cBhvr>
                                        <p:cTn id="48" dur="500"/>
                                        <p:tgtEl>
                                          <p:spTgt spid="47"/>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8" fill="hold" grpId="1" nodeType="clickEffect">
                                  <p:stCondLst>
                                    <p:cond delay="0"/>
                                  </p:stCondLst>
                                  <p:childTnLst>
                                    <p:animEffect transition="out" filter="wipe(left)">
                                      <p:cBhvr>
                                        <p:cTn id="54" dur="500"/>
                                        <p:tgtEl>
                                          <p:spTgt spid="23"/>
                                        </p:tgtEl>
                                      </p:cBhvr>
                                    </p:animEffect>
                                    <p:set>
                                      <p:cBhvr>
                                        <p:cTn id="55" dur="1" fill="hold">
                                          <p:stCondLst>
                                            <p:cond delay="499"/>
                                          </p:stCondLst>
                                        </p:cTn>
                                        <p:tgtEl>
                                          <p:spTgt spid="23"/>
                                        </p:tgtEl>
                                        <p:attrNameLst>
                                          <p:attrName>style.visibility</p:attrName>
                                        </p:attrNameLst>
                                      </p:cBhvr>
                                      <p:to>
                                        <p:strVal val="hidden"/>
                                      </p:to>
                                    </p:set>
                                  </p:childTnLst>
                                </p:cTn>
                              </p:par>
                              <p:par>
                                <p:cTn id="56" presetID="22" presetClass="exit" presetSubtype="8" fill="hold" grpId="1" nodeType="withEffect">
                                  <p:stCondLst>
                                    <p:cond delay="0"/>
                                  </p:stCondLst>
                                  <p:childTnLst>
                                    <p:animEffect transition="out" filter="wipe(left)">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par>
                                <p:cTn id="59" presetID="22" presetClass="exit" presetSubtype="8" fill="hold" grpId="1" nodeType="withEffect">
                                  <p:stCondLst>
                                    <p:cond delay="0"/>
                                  </p:stCondLst>
                                  <p:childTnLst>
                                    <p:animEffect transition="out" filter="wipe(left)">
                                      <p:cBhvr>
                                        <p:cTn id="60" dur="500"/>
                                        <p:tgtEl>
                                          <p:spTgt spid="8"/>
                                        </p:tgtEl>
                                      </p:cBhvr>
                                    </p:animEffect>
                                    <p:set>
                                      <p:cBhvr>
                                        <p:cTn id="61" dur="1" fill="hold">
                                          <p:stCondLst>
                                            <p:cond delay="499"/>
                                          </p:stCondLst>
                                        </p:cTn>
                                        <p:tgtEl>
                                          <p:spTgt spid="8"/>
                                        </p:tgtEl>
                                        <p:attrNameLst>
                                          <p:attrName>style.visibility</p:attrName>
                                        </p:attrNameLst>
                                      </p:cBhvr>
                                      <p:to>
                                        <p:strVal val="hidden"/>
                                      </p:to>
                                    </p:set>
                                  </p:childTnLst>
                                </p:cTn>
                              </p:par>
                              <p:par>
                                <p:cTn id="62" presetID="10" presetClass="entr" presetSubtype="0" fill="hold" grpId="0"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500"/>
                                        <p:tgtEl>
                                          <p:spTgt spid="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nodeType="with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500"/>
                                        <p:tgtEl>
                                          <p:spTgt spid="53"/>
                                        </p:tgtEl>
                                      </p:cBhvr>
                                    </p:animEffect>
                                  </p:childTnLst>
                                </p:cTn>
                              </p:par>
                              <p:par>
                                <p:cTn id="74" presetID="10"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par>
                                <p:cTn id="77" presetID="10" presetClass="entr" presetSubtype="0" fill="hold"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2" grpId="0" animBg="1"/>
      <p:bldP spid="14" grpId="0" animBg="1"/>
      <p:bldP spid="15" grpId="0" animBg="1"/>
      <p:bldP spid="17" grpId="0" animBg="1"/>
      <p:bldP spid="20" grpId="0" animBg="1"/>
      <p:bldP spid="23" grpId="0" animBg="1"/>
      <p:bldP spid="23" grpId="1" animBg="1"/>
      <p:bldP spid="26" grpId="0" animBg="1"/>
      <p:bldP spid="27" grpId="0" animBg="1"/>
      <p:bldP spid="28" grpId="0" animBg="1"/>
      <p:bldP spid="33" grpId="0" animBg="1"/>
      <p:bldP spid="33" grpId="1" animBg="1"/>
      <p:bldP spid="42" grpId="0"/>
      <p:bldP spid="43" grpId="0" animBg="1"/>
      <p:bldP spid="44" grpId="0" animBg="1"/>
      <p:bldP spid="45" grpId="0"/>
      <p:bldP spid="47" grpId="0" animBg="1"/>
      <p:bldP spid="48" grpId="0"/>
      <p:bldP spid="49" grpId="0"/>
      <p:bldP spid="3" grpId="0" animBg="1"/>
      <p:bldP spid="50" grpId="0" animBg="1"/>
      <p:bldP spid="51"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AF4D2-50E2-470B-AC53-D12DA601E6E6}"/>
              </a:ext>
            </a:extLst>
          </p:cNvPr>
          <p:cNvSpPr>
            <a:spLocks noGrp="1"/>
          </p:cNvSpPr>
          <p:nvPr>
            <p:ph type="title"/>
          </p:nvPr>
        </p:nvSpPr>
        <p:spPr/>
        <p:txBody>
          <a:bodyPr/>
          <a:lstStyle/>
          <a:p>
            <a:r>
              <a:rPr lang="en-US" altLang="zh-CN" dirty="0"/>
              <a:t>Incremental Requirement Checking</a:t>
            </a:r>
            <a:endParaRPr lang="zh-CN" altLang="en-US" dirty="0"/>
          </a:p>
        </p:txBody>
      </p:sp>
      <p:sp>
        <p:nvSpPr>
          <p:cNvPr id="3" name="内容占位符 2">
            <a:extLst>
              <a:ext uri="{FF2B5EF4-FFF2-40B4-BE49-F238E27FC236}">
                <a16:creationId xmlns:a16="http://schemas.microsoft.com/office/drawing/2014/main" id="{80AFD7F9-8E3C-4C4D-8DD1-252727CE5F21}"/>
              </a:ext>
            </a:extLst>
          </p:cNvPr>
          <p:cNvSpPr>
            <a:spLocks noGrp="1"/>
          </p:cNvSpPr>
          <p:nvPr>
            <p:ph idx="1"/>
          </p:nvPr>
        </p:nvSpPr>
        <p:spPr/>
        <p:txBody>
          <a:bodyPr>
            <a:normAutofit/>
          </a:bodyPr>
          <a:lstStyle/>
          <a:p>
            <a:r>
              <a:rPr lang="en-US" altLang="zh-CN" sz="2400" b="1" dirty="0"/>
              <a:t>Regular expression based requirements:</a:t>
            </a:r>
          </a:p>
          <a:p>
            <a:pPr lvl="1"/>
            <a:r>
              <a:rPr lang="en-US" altLang="zh-CN" dirty="0"/>
              <a:t>Incremental reachability query on  </a:t>
            </a:r>
            <a:r>
              <a:rPr lang="en-US" altLang="zh-CN" dirty="0">
                <a:solidFill>
                  <a:srgbClr val="C00000"/>
                </a:solidFill>
              </a:rPr>
              <a:t>decremental verification graphs</a:t>
            </a:r>
            <a:endParaRPr lang="zh-CN" altLang="en-US" dirty="0">
              <a:solidFill>
                <a:srgbClr val="C00000"/>
              </a:solidFill>
            </a:endParaRPr>
          </a:p>
          <a:p>
            <a:endParaRPr lang="zh-CN" altLang="en-US" sz="2400" dirty="0"/>
          </a:p>
        </p:txBody>
      </p:sp>
      <p:sp>
        <p:nvSpPr>
          <p:cNvPr id="4" name="灯片编号占位符 3">
            <a:extLst>
              <a:ext uri="{FF2B5EF4-FFF2-40B4-BE49-F238E27FC236}">
                <a16:creationId xmlns:a16="http://schemas.microsoft.com/office/drawing/2014/main" id="{E142BBCF-B7BF-451F-878B-B652618D74B7}"/>
              </a:ext>
            </a:extLst>
          </p:cNvPr>
          <p:cNvSpPr>
            <a:spLocks noGrp="1"/>
          </p:cNvSpPr>
          <p:nvPr>
            <p:ph type="sldNum" sz="quarter" idx="12"/>
          </p:nvPr>
        </p:nvSpPr>
        <p:spPr/>
        <p:txBody>
          <a:bodyPr/>
          <a:lstStyle/>
          <a:p>
            <a:fld id="{682C5C09-ACD5-471C-9344-471F3ED29706}" type="slidenum">
              <a:rPr lang="zh-CN" altLang="en-US" smtClean="0"/>
              <a:t>21</a:t>
            </a:fld>
            <a:endParaRPr lang="zh-CN" altLang="en-US" dirty="0"/>
          </a:p>
        </p:txBody>
      </p:sp>
      <p:sp>
        <p:nvSpPr>
          <p:cNvPr id="11" name="Rounded Rectangle 37">
            <a:extLst>
              <a:ext uri="{FF2B5EF4-FFF2-40B4-BE49-F238E27FC236}">
                <a16:creationId xmlns:a16="http://schemas.microsoft.com/office/drawing/2014/main" id="{E32B5985-5C81-4401-926F-0A8077820F4B}"/>
              </a:ext>
            </a:extLst>
          </p:cNvPr>
          <p:cNvSpPr/>
          <p:nvPr/>
        </p:nvSpPr>
        <p:spPr>
          <a:xfrm>
            <a:off x="4735053" y="3350622"/>
            <a:ext cx="4776973" cy="22620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956" tIns="42978" rIns="85956" bIns="42978" numCol="1" spcCol="0" rtlCol="0" fromWordArt="0" anchor="ctr" anchorCtr="0" forceAA="0" compatLnSpc="1">
            <a:prstTxWarp prst="textNoShape">
              <a:avLst/>
            </a:prstTxWarp>
            <a:noAutofit/>
          </a:bodyPr>
          <a:lstStyle/>
          <a:p>
            <a:pPr algn="ctr"/>
            <a:endParaRPr lang="en-US" sz="1400" dirty="0"/>
          </a:p>
        </p:txBody>
      </p:sp>
      <p:grpSp>
        <p:nvGrpSpPr>
          <p:cNvPr id="12" name="组合 11">
            <a:extLst>
              <a:ext uri="{FF2B5EF4-FFF2-40B4-BE49-F238E27FC236}">
                <a16:creationId xmlns:a16="http://schemas.microsoft.com/office/drawing/2014/main" id="{2F990D2D-F72F-47DA-9B57-AE1A946A79D5}"/>
              </a:ext>
            </a:extLst>
          </p:cNvPr>
          <p:cNvGrpSpPr/>
          <p:nvPr/>
        </p:nvGrpSpPr>
        <p:grpSpPr>
          <a:xfrm>
            <a:off x="636955" y="4525491"/>
            <a:ext cx="2247900" cy="766135"/>
            <a:chOff x="441553" y="4584720"/>
            <a:chExt cx="2930874" cy="988821"/>
          </a:xfrm>
        </p:grpSpPr>
        <p:sp>
          <p:nvSpPr>
            <p:cNvPr id="13" name="椭圆 12">
              <a:extLst>
                <a:ext uri="{FF2B5EF4-FFF2-40B4-BE49-F238E27FC236}">
                  <a16:creationId xmlns:a16="http://schemas.microsoft.com/office/drawing/2014/main" id="{EDD9B7FB-D9F4-4EA7-B811-467F81EA0711}"/>
                </a:ext>
              </a:extLst>
            </p:cNvPr>
            <p:cNvSpPr/>
            <p:nvPr/>
          </p:nvSpPr>
          <p:spPr>
            <a:xfrm>
              <a:off x="1042883" y="5173491"/>
              <a:ext cx="400050" cy="40005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1400" dirty="0">
                <a:solidFill>
                  <a:schemeClr val="tx1"/>
                </a:solidFill>
              </a:endParaRPr>
            </a:p>
          </p:txBody>
        </p:sp>
        <p:sp>
          <p:nvSpPr>
            <p:cNvPr id="14" name="椭圆 13">
              <a:extLst>
                <a:ext uri="{FF2B5EF4-FFF2-40B4-BE49-F238E27FC236}">
                  <a16:creationId xmlns:a16="http://schemas.microsoft.com/office/drawing/2014/main" id="{A47065C9-F378-4ED9-B42D-C1D095F755C0}"/>
                </a:ext>
              </a:extLst>
            </p:cNvPr>
            <p:cNvSpPr/>
            <p:nvPr/>
          </p:nvSpPr>
          <p:spPr>
            <a:xfrm>
              <a:off x="2007630" y="5173491"/>
              <a:ext cx="400050" cy="40005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1400" dirty="0">
                <a:solidFill>
                  <a:schemeClr val="tx1"/>
                </a:solidFill>
              </a:endParaRPr>
            </a:p>
          </p:txBody>
        </p:sp>
        <p:sp>
          <p:nvSpPr>
            <p:cNvPr id="15" name="椭圆 14">
              <a:extLst>
                <a:ext uri="{FF2B5EF4-FFF2-40B4-BE49-F238E27FC236}">
                  <a16:creationId xmlns:a16="http://schemas.microsoft.com/office/drawing/2014/main" id="{4B05764E-6889-4A24-BB53-B7AEBCADA3E0}"/>
                </a:ext>
              </a:extLst>
            </p:cNvPr>
            <p:cNvSpPr/>
            <p:nvPr/>
          </p:nvSpPr>
          <p:spPr>
            <a:xfrm>
              <a:off x="2972377" y="5173491"/>
              <a:ext cx="400050" cy="40005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1400" dirty="0">
                <a:solidFill>
                  <a:schemeClr val="tx1"/>
                </a:solidFill>
              </a:endParaRPr>
            </a:p>
          </p:txBody>
        </p:sp>
        <p:sp>
          <p:nvSpPr>
            <p:cNvPr id="16" name="椭圆 15">
              <a:extLst>
                <a:ext uri="{FF2B5EF4-FFF2-40B4-BE49-F238E27FC236}">
                  <a16:creationId xmlns:a16="http://schemas.microsoft.com/office/drawing/2014/main" id="{54990D20-7408-49E6-86DF-A4FF02686428}"/>
                </a:ext>
              </a:extLst>
            </p:cNvPr>
            <p:cNvSpPr/>
            <p:nvPr/>
          </p:nvSpPr>
          <p:spPr>
            <a:xfrm>
              <a:off x="3015358" y="5219699"/>
              <a:ext cx="301335" cy="3013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1400" dirty="0">
                <a:solidFill>
                  <a:schemeClr val="tx1"/>
                </a:solidFill>
              </a:endParaRPr>
            </a:p>
          </p:txBody>
        </p:sp>
        <p:cxnSp>
          <p:nvCxnSpPr>
            <p:cNvPr id="17" name="直接连接符 16">
              <a:extLst>
                <a:ext uri="{FF2B5EF4-FFF2-40B4-BE49-F238E27FC236}">
                  <a16:creationId xmlns:a16="http://schemas.microsoft.com/office/drawing/2014/main" id="{757E26F3-95CD-4953-8997-86F701B73F7B}"/>
                </a:ext>
              </a:extLst>
            </p:cNvPr>
            <p:cNvCxnSpPr>
              <a:cxnSpLocks/>
              <a:stCxn id="14" idx="2"/>
              <a:endCxn id="13" idx="6"/>
            </p:cNvCxnSpPr>
            <p:nvPr/>
          </p:nvCxnSpPr>
          <p:spPr>
            <a:xfrm flipH="1">
              <a:off x="1442933" y="5373516"/>
              <a:ext cx="564697" cy="0"/>
            </a:xfrm>
            <a:prstGeom prst="line">
              <a:avLst/>
            </a:prstGeom>
            <a:solidFill>
              <a:schemeClr val="bg1"/>
            </a:solidFill>
            <a:ln w="19050">
              <a:headEnd type="arrow"/>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2C8523F0-9D39-4C3E-A5BF-EDD3021E5505}"/>
                </a:ext>
              </a:extLst>
            </p:cNvPr>
            <p:cNvCxnSpPr>
              <a:cxnSpLocks/>
              <a:stCxn id="15" idx="2"/>
              <a:endCxn id="14" idx="6"/>
            </p:cNvCxnSpPr>
            <p:nvPr/>
          </p:nvCxnSpPr>
          <p:spPr>
            <a:xfrm flipH="1">
              <a:off x="2407680" y="5373516"/>
              <a:ext cx="564697" cy="0"/>
            </a:xfrm>
            <a:prstGeom prst="line">
              <a:avLst/>
            </a:prstGeom>
            <a:solidFill>
              <a:schemeClr val="bg1"/>
            </a:solidFill>
            <a:ln w="19050">
              <a:headEnd type="arrow"/>
            </a:ln>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77448137-03C9-4F99-B659-0648D62F346F}"/>
                </a:ext>
              </a:extLst>
            </p:cNvPr>
            <p:cNvCxnSpPr>
              <a:cxnSpLocks/>
              <a:stCxn id="13" idx="2"/>
            </p:cNvCxnSpPr>
            <p:nvPr/>
          </p:nvCxnSpPr>
          <p:spPr>
            <a:xfrm flipH="1">
              <a:off x="441553" y="5373516"/>
              <a:ext cx="601330" cy="1416"/>
            </a:xfrm>
            <a:prstGeom prst="line">
              <a:avLst/>
            </a:prstGeom>
            <a:solidFill>
              <a:schemeClr val="bg1"/>
            </a:solidFill>
            <a:ln w="19050">
              <a:headEnd type="arrow"/>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CB51CB31-D3D0-44C3-97C8-C3D72EF43BEA}"/>
                </a:ext>
              </a:extLst>
            </p:cNvPr>
            <p:cNvSpPr txBox="1"/>
            <p:nvPr/>
          </p:nvSpPr>
          <p:spPr>
            <a:xfrm>
              <a:off x="552450" y="5048249"/>
              <a:ext cx="285750" cy="397236"/>
            </a:xfrm>
            <a:prstGeom prst="rect">
              <a:avLst/>
            </a:prstGeom>
            <a:noFill/>
          </p:spPr>
          <p:txBody>
            <a:bodyPr wrap="square" rtlCol="0">
              <a:spAutoFit/>
            </a:bodyPr>
            <a:lstStyle/>
            <a:p>
              <a:r>
                <a:rPr lang="en-US" altLang="zh-CN" sz="1400" dirty="0"/>
                <a:t>S</a:t>
              </a:r>
              <a:endParaRPr lang="zh-CN" altLang="en-US" sz="1400" dirty="0"/>
            </a:p>
          </p:txBody>
        </p:sp>
        <p:sp>
          <p:nvSpPr>
            <p:cNvPr id="21" name="文本框 20">
              <a:extLst>
                <a:ext uri="{FF2B5EF4-FFF2-40B4-BE49-F238E27FC236}">
                  <a16:creationId xmlns:a16="http://schemas.microsoft.com/office/drawing/2014/main" id="{F257F1DD-B8BC-49E1-8151-207CCDDE1F38}"/>
                </a:ext>
              </a:extLst>
            </p:cNvPr>
            <p:cNvSpPr txBox="1"/>
            <p:nvPr/>
          </p:nvSpPr>
          <p:spPr>
            <a:xfrm>
              <a:off x="1343855" y="5035034"/>
              <a:ext cx="750454" cy="397236"/>
            </a:xfrm>
            <a:prstGeom prst="rect">
              <a:avLst/>
            </a:prstGeom>
            <a:noFill/>
          </p:spPr>
          <p:txBody>
            <a:bodyPr wrap="square" rtlCol="0">
              <a:spAutoFit/>
            </a:bodyPr>
            <a:lstStyle/>
            <a:p>
              <a:pPr algn="ctr"/>
              <a:r>
                <a:rPr lang="en-US" altLang="zh-CN" sz="1400" dirty="0"/>
                <a:t>W|Y</a:t>
              </a:r>
              <a:endParaRPr lang="zh-CN" altLang="en-US" sz="1400" dirty="0"/>
            </a:p>
          </p:txBody>
        </p:sp>
        <p:sp>
          <p:nvSpPr>
            <p:cNvPr id="22" name="文本框 21">
              <a:extLst>
                <a:ext uri="{FF2B5EF4-FFF2-40B4-BE49-F238E27FC236}">
                  <a16:creationId xmlns:a16="http://schemas.microsoft.com/office/drawing/2014/main" id="{2ECE7278-790A-4815-B760-32E6120192C0}"/>
                </a:ext>
              </a:extLst>
            </p:cNvPr>
            <p:cNvSpPr txBox="1"/>
            <p:nvPr/>
          </p:nvSpPr>
          <p:spPr>
            <a:xfrm>
              <a:off x="2516131" y="5048249"/>
              <a:ext cx="285750" cy="397236"/>
            </a:xfrm>
            <a:prstGeom prst="rect">
              <a:avLst/>
            </a:prstGeom>
            <a:noFill/>
          </p:spPr>
          <p:txBody>
            <a:bodyPr wrap="square" rtlCol="0">
              <a:spAutoFit/>
            </a:bodyPr>
            <a:lstStyle/>
            <a:p>
              <a:r>
                <a:rPr lang="en-US" altLang="zh-CN" sz="1400" dirty="0"/>
                <a:t>D</a:t>
              </a:r>
              <a:endParaRPr lang="zh-CN" altLang="en-US" sz="1400" dirty="0"/>
            </a:p>
          </p:txBody>
        </p:sp>
        <p:cxnSp>
          <p:nvCxnSpPr>
            <p:cNvPr id="23" name="连接符: 曲线 22">
              <a:extLst>
                <a:ext uri="{FF2B5EF4-FFF2-40B4-BE49-F238E27FC236}">
                  <a16:creationId xmlns:a16="http://schemas.microsoft.com/office/drawing/2014/main" id="{6A5F473B-AED2-40E9-9518-EF0FD7553389}"/>
                </a:ext>
              </a:extLst>
            </p:cNvPr>
            <p:cNvCxnSpPr>
              <a:cxnSpLocks/>
              <a:stCxn id="13" idx="7"/>
              <a:endCxn id="13" idx="1"/>
            </p:cNvCxnSpPr>
            <p:nvPr/>
          </p:nvCxnSpPr>
          <p:spPr>
            <a:xfrm rot="16200000" flipV="1">
              <a:off x="1242908" y="5090638"/>
              <a:ext cx="12700" cy="282878"/>
            </a:xfrm>
            <a:prstGeom prst="curvedConnector3">
              <a:avLst>
                <a:gd name="adj1" fmla="val 2261307"/>
              </a:avLst>
            </a:prstGeom>
            <a:ln w="15875">
              <a:tailEnd type="arrow"/>
            </a:ln>
          </p:spPr>
          <p:style>
            <a:lnRef idx="1">
              <a:schemeClr val="dk1"/>
            </a:lnRef>
            <a:fillRef idx="0">
              <a:schemeClr val="dk1"/>
            </a:fillRef>
            <a:effectRef idx="0">
              <a:schemeClr val="dk1"/>
            </a:effectRef>
            <a:fontRef idx="minor">
              <a:schemeClr val="tx1"/>
            </a:fontRef>
          </p:style>
        </p:cxnSp>
        <p:cxnSp>
          <p:nvCxnSpPr>
            <p:cNvPr id="24" name="连接符: 曲线 23">
              <a:extLst>
                <a:ext uri="{FF2B5EF4-FFF2-40B4-BE49-F238E27FC236}">
                  <a16:creationId xmlns:a16="http://schemas.microsoft.com/office/drawing/2014/main" id="{5B502EA8-5C64-475A-9D2C-FFC4CD1DCB54}"/>
                </a:ext>
              </a:extLst>
            </p:cNvPr>
            <p:cNvCxnSpPr>
              <a:cxnSpLocks/>
              <a:stCxn id="14" idx="7"/>
              <a:endCxn id="14" idx="1"/>
            </p:cNvCxnSpPr>
            <p:nvPr/>
          </p:nvCxnSpPr>
          <p:spPr>
            <a:xfrm rot="16200000" flipV="1">
              <a:off x="2207655" y="5090638"/>
              <a:ext cx="12700" cy="282878"/>
            </a:xfrm>
            <a:prstGeom prst="curvedConnector3">
              <a:avLst>
                <a:gd name="adj1" fmla="val 2261307"/>
              </a:avLst>
            </a:prstGeom>
            <a:ln w="15875">
              <a:tailEnd type="arrow"/>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40DC4656-67F6-4568-9EE2-38B20CCBBD42}"/>
                </a:ext>
              </a:extLst>
            </p:cNvPr>
            <p:cNvSpPr txBox="1"/>
            <p:nvPr/>
          </p:nvSpPr>
          <p:spPr>
            <a:xfrm>
              <a:off x="1113471" y="4602354"/>
              <a:ext cx="285750" cy="397236"/>
            </a:xfrm>
            <a:prstGeom prst="rect">
              <a:avLst/>
            </a:prstGeom>
            <a:noFill/>
          </p:spPr>
          <p:txBody>
            <a:bodyPr wrap="square" rtlCol="0">
              <a:spAutoFit/>
            </a:bodyPr>
            <a:lstStyle/>
            <a:p>
              <a:pPr algn="ctr"/>
              <a:r>
                <a:rPr lang="en-US" altLang="zh-CN" sz="1400" dirty="0"/>
                <a:t>.</a:t>
              </a:r>
              <a:endParaRPr lang="zh-CN" altLang="en-US" sz="1400" dirty="0"/>
            </a:p>
          </p:txBody>
        </p:sp>
        <p:sp>
          <p:nvSpPr>
            <p:cNvPr id="26" name="文本框 25">
              <a:extLst>
                <a:ext uri="{FF2B5EF4-FFF2-40B4-BE49-F238E27FC236}">
                  <a16:creationId xmlns:a16="http://schemas.microsoft.com/office/drawing/2014/main" id="{A98DF675-B5AB-47F0-864B-0B6F0889AF81}"/>
                </a:ext>
              </a:extLst>
            </p:cNvPr>
            <p:cNvSpPr txBox="1"/>
            <p:nvPr/>
          </p:nvSpPr>
          <p:spPr>
            <a:xfrm>
              <a:off x="2074352" y="4584720"/>
              <a:ext cx="285750" cy="397236"/>
            </a:xfrm>
            <a:prstGeom prst="rect">
              <a:avLst/>
            </a:prstGeom>
            <a:noFill/>
          </p:spPr>
          <p:txBody>
            <a:bodyPr wrap="square" rtlCol="0">
              <a:spAutoFit/>
            </a:bodyPr>
            <a:lstStyle/>
            <a:p>
              <a:pPr algn="ctr"/>
              <a:r>
                <a:rPr lang="en-US" altLang="zh-CN" sz="1400" dirty="0"/>
                <a:t>.</a:t>
              </a:r>
              <a:endParaRPr lang="zh-CN" altLang="en-US" sz="1400" dirty="0"/>
            </a:p>
          </p:txBody>
        </p:sp>
      </p:grpSp>
      <p:grpSp>
        <p:nvGrpSpPr>
          <p:cNvPr id="27" name="组合 26">
            <a:extLst>
              <a:ext uri="{FF2B5EF4-FFF2-40B4-BE49-F238E27FC236}">
                <a16:creationId xmlns:a16="http://schemas.microsoft.com/office/drawing/2014/main" id="{83AEC413-46EF-4E4B-8782-64F6012EC495}"/>
              </a:ext>
            </a:extLst>
          </p:cNvPr>
          <p:cNvGrpSpPr/>
          <p:nvPr/>
        </p:nvGrpSpPr>
        <p:grpSpPr>
          <a:xfrm>
            <a:off x="514830" y="3008944"/>
            <a:ext cx="2904315" cy="1041120"/>
            <a:chOff x="2514600" y="4670425"/>
            <a:chExt cx="4048127" cy="1485900"/>
          </a:xfrm>
        </p:grpSpPr>
        <p:sp>
          <p:nvSpPr>
            <p:cNvPr id="28" name="椭圆 27">
              <a:extLst>
                <a:ext uri="{FF2B5EF4-FFF2-40B4-BE49-F238E27FC236}">
                  <a16:creationId xmlns:a16="http://schemas.microsoft.com/office/drawing/2014/main" id="{A532F43F-F39D-4437-AFB2-BEA64B4DF459}"/>
                </a:ext>
              </a:extLst>
            </p:cNvPr>
            <p:cNvSpPr/>
            <p:nvPr/>
          </p:nvSpPr>
          <p:spPr>
            <a:xfrm>
              <a:off x="2514600" y="5238750"/>
              <a:ext cx="400050" cy="4000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a:t>
              </a:r>
              <a:endParaRPr lang="zh-CN" altLang="en-US" dirty="0">
                <a:solidFill>
                  <a:schemeClr val="tx1"/>
                </a:solidFill>
              </a:endParaRPr>
            </a:p>
          </p:txBody>
        </p:sp>
        <p:sp>
          <p:nvSpPr>
            <p:cNvPr id="29" name="椭圆 28">
              <a:extLst>
                <a:ext uri="{FF2B5EF4-FFF2-40B4-BE49-F238E27FC236}">
                  <a16:creationId xmlns:a16="http://schemas.microsoft.com/office/drawing/2014/main" id="{543C6F4A-49D3-4C8F-9E16-4A8E9DDD5DD8}"/>
                </a:ext>
              </a:extLst>
            </p:cNvPr>
            <p:cNvSpPr/>
            <p:nvPr/>
          </p:nvSpPr>
          <p:spPr>
            <a:xfrm>
              <a:off x="3541392" y="5238750"/>
              <a:ext cx="400050" cy="4000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30" name="椭圆 29">
              <a:extLst>
                <a:ext uri="{FF2B5EF4-FFF2-40B4-BE49-F238E27FC236}">
                  <a16:creationId xmlns:a16="http://schemas.microsoft.com/office/drawing/2014/main" id="{6D3345D0-A481-44CD-8521-956447C0A9E3}"/>
                </a:ext>
              </a:extLst>
            </p:cNvPr>
            <p:cNvSpPr/>
            <p:nvPr/>
          </p:nvSpPr>
          <p:spPr>
            <a:xfrm>
              <a:off x="3027996" y="4670425"/>
              <a:ext cx="400050" cy="4000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a:t>
              </a:r>
              <a:endParaRPr lang="zh-CN" altLang="en-US" dirty="0">
                <a:solidFill>
                  <a:schemeClr val="tx1"/>
                </a:solidFill>
              </a:endParaRPr>
            </a:p>
          </p:txBody>
        </p:sp>
        <p:sp>
          <p:nvSpPr>
            <p:cNvPr id="31" name="椭圆 30">
              <a:extLst>
                <a:ext uri="{FF2B5EF4-FFF2-40B4-BE49-F238E27FC236}">
                  <a16:creationId xmlns:a16="http://schemas.microsoft.com/office/drawing/2014/main" id="{3BAB36FB-F251-4669-81C0-AF55135D581E}"/>
                </a:ext>
              </a:extLst>
            </p:cNvPr>
            <p:cNvSpPr/>
            <p:nvPr/>
          </p:nvSpPr>
          <p:spPr>
            <a:xfrm>
              <a:off x="4226719" y="5238750"/>
              <a:ext cx="400050" cy="4000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32" name="椭圆 31">
              <a:extLst>
                <a:ext uri="{FF2B5EF4-FFF2-40B4-BE49-F238E27FC236}">
                  <a16:creationId xmlns:a16="http://schemas.microsoft.com/office/drawing/2014/main" id="{9574909E-1195-497B-86D7-E07AA09E49FB}"/>
                </a:ext>
              </a:extLst>
            </p:cNvPr>
            <p:cNvSpPr/>
            <p:nvPr/>
          </p:nvSpPr>
          <p:spPr>
            <a:xfrm>
              <a:off x="5430442" y="5238750"/>
              <a:ext cx="400050" cy="4000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33" name="椭圆 32">
              <a:extLst>
                <a:ext uri="{FF2B5EF4-FFF2-40B4-BE49-F238E27FC236}">
                  <a16:creationId xmlns:a16="http://schemas.microsoft.com/office/drawing/2014/main" id="{F1A3EFBA-9124-43B8-A538-8146E04936CA}"/>
                </a:ext>
              </a:extLst>
            </p:cNvPr>
            <p:cNvSpPr/>
            <p:nvPr/>
          </p:nvSpPr>
          <p:spPr>
            <a:xfrm>
              <a:off x="4828580" y="4683125"/>
              <a:ext cx="400050" cy="4000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sp>
          <p:nvSpPr>
            <p:cNvPr id="34" name="椭圆 33">
              <a:extLst>
                <a:ext uri="{FF2B5EF4-FFF2-40B4-BE49-F238E27FC236}">
                  <a16:creationId xmlns:a16="http://schemas.microsoft.com/office/drawing/2014/main" id="{1BC372C1-EB66-4BFC-BAB0-5DB5DD660EA6}"/>
                </a:ext>
              </a:extLst>
            </p:cNvPr>
            <p:cNvSpPr/>
            <p:nvPr/>
          </p:nvSpPr>
          <p:spPr>
            <a:xfrm>
              <a:off x="4828580" y="5756275"/>
              <a:ext cx="400050" cy="4000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Y</a:t>
              </a:r>
              <a:endParaRPr lang="zh-CN" altLang="en-US" dirty="0">
                <a:solidFill>
                  <a:schemeClr val="tx1"/>
                </a:solidFill>
              </a:endParaRPr>
            </a:p>
          </p:txBody>
        </p:sp>
        <p:sp>
          <p:nvSpPr>
            <p:cNvPr id="35" name="椭圆 34">
              <a:extLst>
                <a:ext uri="{FF2B5EF4-FFF2-40B4-BE49-F238E27FC236}">
                  <a16:creationId xmlns:a16="http://schemas.microsoft.com/office/drawing/2014/main" id="{D818458C-BA82-4E7B-9942-75BA227F6BD1}"/>
                </a:ext>
              </a:extLst>
            </p:cNvPr>
            <p:cNvSpPr/>
            <p:nvPr/>
          </p:nvSpPr>
          <p:spPr>
            <a:xfrm>
              <a:off x="6162677" y="5238750"/>
              <a:ext cx="400050" cy="4000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cxnSp>
          <p:nvCxnSpPr>
            <p:cNvPr id="36" name="直接连接符 35">
              <a:extLst>
                <a:ext uri="{FF2B5EF4-FFF2-40B4-BE49-F238E27FC236}">
                  <a16:creationId xmlns:a16="http://schemas.microsoft.com/office/drawing/2014/main" id="{9127B8FE-4DB0-4156-AA67-FB9EE5CD4818}"/>
                </a:ext>
              </a:extLst>
            </p:cNvPr>
            <p:cNvCxnSpPr>
              <a:stCxn id="28" idx="7"/>
              <a:endCxn id="30" idx="3"/>
            </p:cNvCxnSpPr>
            <p:nvPr/>
          </p:nvCxnSpPr>
          <p:spPr>
            <a:xfrm flipV="1">
              <a:off x="2856064" y="5011889"/>
              <a:ext cx="230518" cy="285447"/>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5DE7FF97-BF56-44F0-A6AD-6F6B55AF2A15}"/>
                </a:ext>
              </a:extLst>
            </p:cNvPr>
            <p:cNvCxnSpPr>
              <a:cxnSpLocks/>
              <a:stCxn id="29" idx="1"/>
              <a:endCxn id="30" idx="5"/>
            </p:cNvCxnSpPr>
            <p:nvPr/>
          </p:nvCxnSpPr>
          <p:spPr>
            <a:xfrm flipH="1" flipV="1">
              <a:off x="3369460" y="5011889"/>
              <a:ext cx="230518" cy="285447"/>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171E87EE-F0FD-4996-B479-30493F9203AF}"/>
                </a:ext>
              </a:extLst>
            </p:cNvPr>
            <p:cNvCxnSpPr>
              <a:cxnSpLocks/>
              <a:stCxn id="29" idx="2"/>
              <a:endCxn id="28" idx="6"/>
            </p:cNvCxnSpPr>
            <p:nvPr/>
          </p:nvCxnSpPr>
          <p:spPr>
            <a:xfrm flipH="1">
              <a:off x="2914650" y="5438775"/>
              <a:ext cx="62674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09D6180E-5866-4480-A566-D80B7AB09494}"/>
                </a:ext>
              </a:extLst>
            </p:cNvPr>
            <p:cNvCxnSpPr>
              <a:cxnSpLocks/>
              <a:stCxn id="31" idx="2"/>
              <a:endCxn id="29" idx="6"/>
            </p:cNvCxnSpPr>
            <p:nvPr/>
          </p:nvCxnSpPr>
          <p:spPr>
            <a:xfrm flipH="1">
              <a:off x="3941442" y="5438775"/>
              <a:ext cx="28527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8A626E58-61D8-4E30-B299-ED842BC537D6}"/>
                </a:ext>
              </a:extLst>
            </p:cNvPr>
            <p:cNvCxnSpPr>
              <a:cxnSpLocks/>
              <a:stCxn id="33" idx="3"/>
              <a:endCxn id="31" idx="7"/>
            </p:cNvCxnSpPr>
            <p:nvPr/>
          </p:nvCxnSpPr>
          <p:spPr>
            <a:xfrm flipH="1">
              <a:off x="4568183" y="5024589"/>
              <a:ext cx="318983" cy="272747"/>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D9E17D5C-A95E-4B26-A080-B1B126625DE6}"/>
                </a:ext>
              </a:extLst>
            </p:cNvPr>
            <p:cNvCxnSpPr>
              <a:cxnSpLocks/>
              <a:stCxn id="33" idx="4"/>
              <a:endCxn id="34" idx="0"/>
            </p:cNvCxnSpPr>
            <p:nvPr/>
          </p:nvCxnSpPr>
          <p:spPr>
            <a:xfrm>
              <a:off x="5028605" y="5083175"/>
              <a:ext cx="0" cy="673100"/>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52DBE1AF-80DB-4DAB-8A9C-9B935E522636}"/>
                </a:ext>
              </a:extLst>
            </p:cNvPr>
            <p:cNvCxnSpPr>
              <a:cxnSpLocks/>
              <a:stCxn id="33" idx="5"/>
              <a:endCxn id="32" idx="1"/>
            </p:cNvCxnSpPr>
            <p:nvPr/>
          </p:nvCxnSpPr>
          <p:spPr>
            <a:xfrm>
              <a:off x="5170044" y="5024589"/>
              <a:ext cx="318984" cy="272747"/>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83EF908D-3342-43E9-8602-0AA019386891}"/>
                </a:ext>
              </a:extLst>
            </p:cNvPr>
            <p:cNvCxnSpPr>
              <a:cxnSpLocks/>
              <a:stCxn id="34" idx="7"/>
              <a:endCxn id="32" idx="3"/>
            </p:cNvCxnSpPr>
            <p:nvPr/>
          </p:nvCxnSpPr>
          <p:spPr>
            <a:xfrm flipV="1">
              <a:off x="5170044" y="5580214"/>
              <a:ext cx="318984" cy="234647"/>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B600A797-E5B1-4062-B183-52F5AEA1B090}"/>
                </a:ext>
              </a:extLst>
            </p:cNvPr>
            <p:cNvCxnSpPr>
              <a:cxnSpLocks/>
              <a:stCxn id="31" idx="5"/>
              <a:endCxn id="34" idx="1"/>
            </p:cNvCxnSpPr>
            <p:nvPr/>
          </p:nvCxnSpPr>
          <p:spPr>
            <a:xfrm>
              <a:off x="4568183" y="5580214"/>
              <a:ext cx="318983" cy="234647"/>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A9F7937B-A3F2-48C7-A77D-B67B7D227FC3}"/>
                </a:ext>
              </a:extLst>
            </p:cNvPr>
            <p:cNvCxnSpPr>
              <a:cxnSpLocks/>
              <a:stCxn id="32" idx="6"/>
              <a:endCxn id="35" idx="2"/>
            </p:cNvCxnSpPr>
            <p:nvPr/>
          </p:nvCxnSpPr>
          <p:spPr>
            <a:xfrm>
              <a:off x="5830492" y="5438775"/>
              <a:ext cx="332185"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46" name="乘号 45">
            <a:extLst>
              <a:ext uri="{FF2B5EF4-FFF2-40B4-BE49-F238E27FC236}">
                <a16:creationId xmlns:a16="http://schemas.microsoft.com/office/drawing/2014/main" id="{BA2CD5B1-BEE5-4FA4-B52C-994F6A7588D6}"/>
              </a:ext>
            </a:extLst>
          </p:cNvPr>
          <p:cNvSpPr/>
          <p:nvPr/>
        </p:nvSpPr>
        <p:spPr>
          <a:xfrm>
            <a:off x="1967446" y="4176853"/>
            <a:ext cx="482657" cy="523049"/>
          </a:xfrm>
          <a:prstGeom prst="mathMultiply">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47" name="任意多边形: 形状 46">
            <a:extLst>
              <a:ext uri="{FF2B5EF4-FFF2-40B4-BE49-F238E27FC236}">
                <a16:creationId xmlns:a16="http://schemas.microsoft.com/office/drawing/2014/main" id="{5AEE155C-6DED-434F-87CA-0B5151ADAB29}"/>
              </a:ext>
            </a:extLst>
          </p:cNvPr>
          <p:cNvSpPr/>
          <p:nvPr/>
        </p:nvSpPr>
        <p:spPr>
          <a:xfrm>
            <a:off x="5213622" y="3457192"/>
            <a:ext cx="3945297" cy="2138920"/>
          </a:xfrm>
          <a:custGeom>
            <a:avLst/>
            <a:gdLst>
              <a:gd name="connsiteX0" fmla="*/ 0 w 4695825"/>
              <a:gd name="connsiteY0" fmla="*/ 1028700 h 2495550"/>
              <a:gd name="connsiteX1" fmla="*/ 1838325 w 4695825"/>
              <a:gd name="connsiteY1" fmla="*/ 1038225 h 2495550"/>
              <a:gd name="connsiteX2" fmla="*/ 3352800 w 4695825"/>
              <a:gd name="connsiteY2" fmla="*/ 0 h 2495550"/>
              <a:gd name="connsiteX3" fmla="*/ 4695825 w 4695825"/>
              <a:gd name="connsiteY3" fmla="*/ 1219200 h 2495550"/>
              <a:gd name="connsiteX4" fmla="*/ 3409950 w 4695825"/>
              <a:gd name="connsiteY4" fmla="*/ 2495550 h 2495550"/>
              <a:gd name="connsiteX5" fmla="*/ 47625 w 4695825"/>
              <a:gd name="connsiteY5" fmla="*/ 1590675 h 2495550"/>
              <a:gd name="connsiteX6" fmla="*/ 0 w 4695825"/>
              <a:gd name="connsiteY6" fmla="*/ 1028700 h 2495550"/>
              <a:gd name="connsiteX0" fmla="*/ 0 w 4695825"/>
              <a:gd name="connsiteY0" fmla="*/ 1028700 h 2495550"/>
              <a:gd name="connsiteX1" fmla="*/ 1838325 w 4695825"/>
              <a:gd name="connsiteY1" fmla="*/ 952500 h 2495550"/>
              <a:gd name="connsiteX2" fmla="*/ 3352800 w 4695825"/>
              <a:gd name="connsiteY2" fmla="*/ 0 h 2495550"/>
              <a:gd name="connsiteX3" fmla="*/ 4695825 w 4695825"/>
              <a:gd name="connsiteY3" fmla="*/ 1219200 h 2495550"/>
              <a:gd name="connsiteX4" fmla="*/ 3409950 w 4695825"/>
              <a:gd name="connsiteY4" fmla="*/ 2495550 h 2495550"/>
              <a:gd name="connsiteX5" fmla="*/ 47625 w 4695825"/>
              <a:gd name="connsiteY5" fmla="*/ 1590675 h 2495550"/>
              <a:gd name="connsiteX6" fmla="*/ 0 w 4695825"/>
              <a:gd name="connsiteY6" fmla="*/ 1028700 h 2495550"/>
              <a:gd name="connsiteX0" fmla="*/ 28575 w 4648200"/>
              <a:gd name="connsiteY0" fmla="*/ 981075 h 2495550"/>
              <a:gd name="connsiteX1" fmla="*/ 1790700 w 4648200"/>
              <a:gd name="connsiteY1" fmla="*/ 952500 h 2495550"/>
              <a:gd name="connsiteX2" fmla="*/ 3305175 w 4648200"/>
              <a:gd name="connsiteY2" fmla="*/ 0 h 2495550"/>
              <a:gd name="connsiteX3" fmla="*/ 4648200 w 4648200"/>
              <a:gd name="connsiteY3" fmla="*/ 1219200 h 2495550"/>
              <a:gd name="connsiteX4" fmla="*/ 3362325 w 4648200"/>
              <a:gd name="connsiteY4" fmla="*/ 2495550 h 2495550"/>
              <a:gd name="connsiteX5" fmla="*/ 0 w 4648200"/>
              <a:gd name="connsiteY5" fmla="*/ 1590675 h 2495550"/>
              <a:gd name="connsiteX6" fmla="*/ 28575 w 4648200"/>
              <a:gd name="connsiteY6" fmla="*/ 981075 h 2495550"/>
              <a:gd name="connsiteX0" fmla="*/ 0 w 4686300"/>
              <a:gd name="connsiteY0" fmla="*/ 981075 h 2495550"/>
              <a:gd name="connsiteX1" fmla="*/ 1828800 w 4686300"/>
              <a:gd name="connsiteY1" fmla="*/ 952500 h 2495550"/>
              <a:gd name="connsiteX2" fmla="*/ 3343275 w 4686300"/>
              <a:gd name="connsiteY2" fmla="*/ 0 h 2495550"/>
              <a:gd name="connsiteX3" fmla="*/ 4686300 w 4686300"/>
              <a:gd name="connsiteY3" fmla="*/ 1219200 h 2495550"/>
              <a:gd name="connsiteX4" fmla="*/ 3400425 w 4686300"/>
              <a:gd name="connsiteY4" fmla="*/ 2495550 h 2495550"/>
              <a:gd name="connsiteX5" fmla="*/ 38100 w 4686300"/>
              <a:gd name="connsiteY5" fmla="*/ 1590675 h 2495550"/>
              <a:gd name="connsiteX6" fmla="*/ 0 w 4686300"/>
              <a:gd name="connsiteY6" fmla="*/ 981075 h 2495550"/>
              <a:gd name="connsiteX0" fmla="*/ 0 w 4686300"/>
              <a:gd name="connsiteY0" fmla="*/ 981075 h 2495550"/>
              <a:gd name="connsiteX1" fmla="*/ 1828800 w 4686300"/>
              <a:gd name="connsiteY1" fmla="*/ 952500 h 2495550"/>
              <a:gd name="connsiteX2" fmla="*/ 3343275 w 4686300"/>
              <a:gd name="connsiteY2" fmla="*/ 0 h 2495550"/>
              <a:gd name="connsiteX3" fmla="*/ 4686300 w 4686300"/>
              <a:gd name="connsiteY3" fmla="*/ 1219200 h 2495550"/>
              <a:gd name="connsiteX4" fmla="*/ 3400425 w 4686300"/>
              <a:gd name="connsiteY4" fmla="*/ 2495550 h 2495550"/>
              <a:gd name="connsiteX5" fmla="*/ 0 w 4686300"/>
              <a:gd name="connsiteY5" fmla="*/ 1590675 h 2495550"/>
              <a:gd name="connsiteX6" fmla="*/ 0 w 4686300"/>
              <a:gd name="connsiteY6" fmla="*/ 981075 h 2495550"/>
              <a:gd name="connsiteX0" fmla="*/ 0 w 4686300"/>
              <a:gd name="connsiteY0" fmla="*/ 981075 h 2495550"/>
              <a:gd name="connsiteX1" fmla="*/ 1142999 w 4686300"/>
              <a:gd name="connsiteY1" fmla="*/ 942975 h 2495550"/>
              <a:gd name="connsiteX2" fmla="*/ 1828800 w 4686300"/>
              <a:gd name="connsiteY2" fmla="*/ 952500 h 2495550"/>
              <a:gd name="connsiteX3" fmla="*/ 3343275 w 4686300"/>
              <a:gd name="connsiteY3" fmla="*/ 0 h 2495550"/>
              <a:gd name="connsiteX4" fmla="*/ 4686300 w 4686300"/>
              <a:gd name="connsiteY4" fmla="*/ 1219200 h 2495550"/>
              <a:gd name="connsiteX5" fmla="*/ 3400425 w 4686300"/>
              <a:gd name="connsiteY5" fmla="*/ 2495550 h 2495550"/>
              <a:gd name="connsiteX6" fmla="*/ 0 w 4686300"/>
              <a:gd name="connsiteY6" fmla="*/ 1590675 h 2495550"/>
              <a:gd name="connsiteX7" fmla="*/ 0 w 4686300"/>
              <a:gd name="connsiteY7" fmla="*/ 981075 h 2495550"/>
              <a:gd name="connsiteX0" fmla="*/ 0 w 4686300"/>
              <a:gd name="connsiteY0" fmla="*/ 981075 h 2495550"/>
              <a:gd name="connsiteX1" fmla="*/ 1323974 w 4686300"/>
              <a:gd name="connsiteY1" fmla="*/ 971550 h 2495550"/>
              <a:gd name="connsiteX2" fmla="*/ 1828800 w 4686300"/>
              <a:gd name="connsiteY2" fmla="*/ 952500 h 2495550"/>
              <a:gd name="connsiteX3" fmla="*/ 3343275 w 4686300"/>
              <a:gd name="connsiteY3" fmla="*/ 0 h 2495550"/>
              <a:gd name="connsiteX4" fmla="*/ 4686300 w 4686300"/>
              <a:gd name="connsiteY4" fmla="*/ 1219200 h 2495550"/>
              <a:gd name="connsiteX5" fmla="*/ 3400425 w 4686300"/>
              <a:gd name="connsiteY5" fmla="*/ 2495550 h 2495550"/>
              <a:gd name="connsiteX6" fmla="*/ 0 w 4686300"/>
              <a:gd name="connsiteY6" fmla="*/ 1590675 h 2495550"/>
              <a:gd name="connsiteX7" fmla="*/ 0 w 4686300"/>
              <a:gd name="connsiteY7" fmla="*/ 981075 h 2495550"/>
              <a:gd name="connsiteX0" fmla="*/ 0 w 4686300"/>
              <a:gd name="connsiteY0" fmla="*/ 981075 h 2495550"/>
              <a:gd name="connsiteX1" fmla="*/ 1323974 w 4686300"/>
              <a:gd name="connsiteY1" fmla="*/ 971550 h 2495550"/>
              <a:gd name="connsiteX2" fmla="*/ 1809750 w 4686300"/>
              <a:gd name="connsiteY2" fmla="*/ 733425 h 2495550"/>
              <a:gd name="connsiteX3" fmla="*/ 3343275 w 4686300"/>
              <a:gd name="connsiteY3" fmla="*/ 0 h 2495550"/>
              <a:gd name="connsiteX4" fmla="*/ 4686300 w 4686300"/>
              <a:gd name="connsiteY4" fmla="*/ 1219200 h 2495550"/>
              <a:gd name="connsiteX5" fmla="*/ 3400425 w 4686300"/>
              <a:gd name="connsiteY5" fmla="*/ 2495550 h 2495550"/>
              <a:gd name="connsiteX6" fmla="*/ 0 w 4686300"/>
              <a:gd name="connsiteY6" fmla="*/ 1590675 h 2495550"/>
              <a:gd name="connsiteX7" fmla="*/ 0 w 4686300"/>
              <a:gd name="connsiteY7" fmla="*/ 981075 h 249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6300" h="2495550">
                <a:moveTo>
                  <a:pt x="0" y="981075"/>
                </a:moveTo>
                <a:lnTo>
                  <a:pt x="1323974" y="971550"/>
                </a:lnTo>
                <a:lnTo>
                  <a:pt x="1809750" y="733425"/>
                </a:lnTo>
                <a:lnTo>
                  <a:pt x="3343275" y="0"/>
                </a:lnTo>
                <a:lnTo>
                  <a:pt x="4686300" y="1219200"/>
                </a:lnTo>
                <a:lnTo>
                  <a:pt x="3400425" y="2495550"/>
                </a:lnTo>
                <a:lnTo>
                  <a:pt x="0" y="1590675"/>
                </a:lnTo>
                <a:lnTo>
                  <a:pt x="0" y="98107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a:extLst>
              <a:ext uri="{FF2B5EF4-FFF2-40B4-BE49-F238E27FC236}">
                <a16:creationId xmlns:a16="http://schemas.microsoft.com/office/drawing/2014/main" id="{B1D79ACF-054D-4D3C-AEFC-718A21EA9517}"/>
              </a:ext>
            </a:extLst>
          </p:cNvPr>
          <p:cNvSpPr/>
          <p:nvPr/>
        </p:nvSpPr>
        <p:spPr>
          <a:xfrm>
            <a:off x="5263113" y="4324714"/>
            <a:ext cx="2525952" cy="995986"/>
          </a:xfrm>
          <a:custGeom>
            <a:avLst/>
            <a:gdLst>
              <a:gd name="connsiteX0" fmla="*/ 0 w 3000375"/>
              <a:gd name="connsiteY0" fmla="*/ 28575 h 1162050"/>
              <a:gd name="connsiteX1" fmla="*/ 2152650 w 3000375"/>
              <a:gd name="connsiteY1" fmla="*/ 0 h 1162050"/>
              <a:gd name="connsiteX2" fmla="*/ 3000375 w 3000375"/>
              <a:gd name="connsiteY2" fmla="*/ 819150 h 1162050"/>
              <a:gd name="connsiteX3" fmla="*/ 2628900 w 3000375"/>
              <a:gd name="connsiteY3" fmla="*/ 1162050 h 1162050"/>
              <a:gd name="connsiteX4" fmla="*/ 9525 w 3000375"/>
              <a:gd name="connsiteY4" fmla="*/ 485775 h 1162050"/>
              <a:gd name="connsiteX5" fmla="*/ 0 w 3000375"/>
              <a:gd name="connsiteY5" fmla="*/ 2857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75" h="1162050">
                <a:moveTo>
                  <a:pt x="0" y="28575"/>
                </a:moveTo>
                <a:lnTo>
                  <a:pt x="2152650" y="0"/>
                </a:lnTo>
                <a:lnTo>
                  <a:pt x="3000375" y="819150"/>
                </a:lnTo>
                <a:lnTo>
                  <a:pt x="2628900" y="1162050"/>
                </a:lnTo>
                <a:lnTo>
                  <a:pt x="9525" y="485775"/>
                </a:lnTo>
                <a:lnTo>
                  <a:pt x="0" y="28575"/>
                </a:lnTo>
                <a:close/>
              </a:path>
            </a:pathLst>
          </a:cu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a:extLst>
              <a:ext uri="{FF2B5EF4-FFF2-40B4-BE49-F238E27FC236}">
                <a16:creationId xmlns:a16="http://schemas.microsoft.com/office/drawing/2014/main" id="{57E61484-5303-4F72-AA11-DCD2C4FB3947}"/>
              </a:ext>
            </a:extLst>
          </p:cNvPr>
          <p:cNvGrpSpPr/>
          <p:nvPr/>
        </p:nvGrpSpPr>
        <p:grpSpPr>
          <a:xfrm>
            <a:off x="5307754" y="3531059"/>
            <a:ext cx="3690700" cy="1956472"/>
            <a:chOff x="838200" y="1809262"/>
            <a:chExt cx="4383885" cy="2282681"/>
          </a:xfrm>
          <a:solidFill>
            <a:schemeClr val="bg1"/>
          </a:solidFill>
        </p:grpSpPr>
        <p:sp>
          <p:nvSpPr>
            <p:cNvPr id="50" name="椭圆 49">
              <a:extLst>
                <a:ext uri="{FF2B5EF4-FFF2-40B4-BE49-F238E27FC236}">
                  <a16:creationId xmlns:a16="http://schemas.microsoft.com/office/drawing/2014/main" id="{803CEBC3-7DBA-409E-9E2D-82B5421D54DF}"/>
                </a:ext>
              </a:extLst>
            </p:cNvPr>
            <p:cNvSpPr/>
            <p:nvPr/>
          </p:nvSpPr>
          <p:spPr>
            <a:xfrm>
              <a:off x="838200" y="2812806"/>
              <a:ext cx="400050" cy="400050"/>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rPr>
                <a:t>S1</a:t>
              </a:r>
              <a:endParaRPr lang="zh-CN" altLang="en-US" sz="1400" dirty="0">
                <a:solidFill>
                  <a:schemeClr val="tx1"/>
                </a:solidFill>
              </a:endParaRPr>
            </a:p>
          </p:txBody>
        </p:sp>
        <p:sp>
          <p:nvSpPr>
            <p:cNvPr id="51" name="椭圆 50">
              <a:extLst>
                <a:ext uri="{FF2B5EF4-FFF2-40B4-BE49-F238E27FC236}">
                  <a16:creationId xmlns:a16="http://schemas.microsoft.com/office/drawing/2014/main" id="{D294DCB0-A862-446E-9238-CFF658891B1B}"/>
                </a:ext>
              </a:extLst>
            </p:cNvPr>
            <p:cNvSpPr/>
            <p:nvPr/>
          </p:nvSpPr>
          <p:spPr>
            <a:xfrm>
              <a:off x="1694259" y="2812806"/>
              <a:ext cx="400050" cy="400050"/>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rPr>
                <a:t>A1</a:t>
              </a:r>
              <a:endParaRPr lang="zh-CN" altLang="en-US" sz="1400" dirty="0">
                <a:solidFill>
                  <a:schemeClr val="tx1"/>
                </a:solidFill>
              </a:endParaRPr>
            </a:p>
          </p:txBody>
        </p:sp>
        <p:sp>
          <p:nvSpPr>
            <p:cNvPr id="52" name="椭圆 51">
              <a:extLst>
                <a:ext uri="{FF2B5EF4-FFF2-40B4-BE49-F238E27FC236}">
                  <a16:creationId xmlns:a16="http://schemas.microsoft.com/office/drawing/2014/main" id="{19C9F956-908F-4B08-ADB9-3AD5B888DF96}"/>
                </a:ext>
              </a:extLst>
            </p:cNvPr>
            <p:cNvSpPr/>
            <p:nvPr/>
          </p:nvSpPr>
          <p:spPr>
            <a:xfrm>
              <a:off x="1351596" y="2244481"/>
              <a:ext cx="400050" cy="400050"/>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200" dirty="0">
                  <a:solidFill>
                    <a:schemeClr val="tx1"/>
                  </a:solidFill>
                </a:rPr>
                <a:t>W1</a:t>
              </a:r>
              <a:endParaRPr lang="zh-CN" altLang="en-US" sz="1200" dirty="0">
                <a:solidFill>
                  <a:schemeClr val="tx1"/>
                </a:solidFill>
              </a:endParaRPr>
            </a:p>
          </p:txBody>
        </p:sp>
        <p:sp>
          <p:nvSpPr>
            <p:cNvPr id="53" name="椭圆 52">
              <a:extLst>
                <a:ext uri="{FF2B5EF4-FFF2-40B4-BE49-F238E27FC236}">
                  <a16:creationId xmlns:a16="http://schemas.microsoft.com/office/drawing/2014/main" id="{B95792E3-B164-435B-BA5D-734017108A34}"/>
                </a:ext>
              </a:extLst>
            </p:cNvPr>
            <p:cNvSpPr/>
            <p:nvPr/>
          </p:nvSpPr>
          <p:spPr>
            <a:xfrm>
              <a:off x="2550319" y="2812806"/>
              <a:ext cx="400050" cy="400050"/>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rPr>
                <a:t>B1</a:t>
              </a:r>
              <a:endParaRPr lang="zh-CN" altLang="en-US" sz="1400" dirty="0">
                <a:solidFill>
                  <a:schemeClr val="tx1"/>
                </a:solidFill>
              </a:endParaRPr>
            </a:p>
          </p:txBody>
        </p:sp>
        <p:sp>
          <p:nvSpPr>
            <p:cNvPr id="54" name="椭圆 53">
              <a:extLst>
                <a:ext uri="{FF2B5EF4-FFF2-40B4-BE49-F238E27FC236}">
                  <a16:creationId xmlns:a16="http://schemas.microsoft.com/office/drawing/2014/main" id="{7BB2E95A-87D0-460D-A3C7-A4985962E88E}"/>
                </a:ext>
              </a:extLst>
            </p:cNvPr>
            <p:cNvSpPr/>
            <p:nvPr/>
          </p:nvSpPr>
          <p:spPr>
            <a:xfrm>
              <a:off x="3886202" y="2792004"/>
              <a:ext cx="400050" cy="400050"/>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rPr>
                <a:t>C1</a:t>
              </a:r>
              <a:endParaRPr lang="zh-CN" altLang="en-US" sz="1400" dirty="0">
                <a:solidFill>
                  <a:schemeClr val="tx1"/>
                </a:solidFill>
              </a:endParaRPr>
            </a:p>
          </p:txBody>
        </p:sp>
        <p:sp>
          <p:nvSpPr>
            <p:cNvPr id="55" name="椭圆 54">
              <a:extLst>
                <a:ext uri="{FF2B5EF4-FFF2-40B4-BE49-F238E27FC236}">
                  <a16:creationId xmlns:a16="http://schemas.microsoft.com/office/drawing/2014/main" id="{462DAB30-BFC3-44CE-96EB-8963FB7F20BB}"/>
                </a:ext>
              </a:extLst>
            </p:cNvPr>
            <p:cNvSpPr/>
            <p:nvPr/>
          </p:nvSpPr>
          <p:spPr>
            <a:xfrm>
              <a:off x="3152180" y="2257181"/>
              <a:ext cx="400050" cy="400050"/>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rPr>
                <a:t>Y1</a:t>
              </a:r>
              <a:endParaRPr lang="zh-CN" altLang="en-US" sz="1400" dirty="0">
                <a:solidFill>
                  <a:schemeClr val="tx1"/>
                </a:solidFill>
              </a:endParaRPr>
            </a:p>
          </p:txBody>
        </p:sp>
        <p:sp>
          <p:nvSpPr>
            <p:cNvPr id="56" name="椭圆 55">
              <a:extLst>
                <a:ext uri="{FF2B5EF4-FFF2-40B4-BE49-F238E27FC236}">
                  <a16:creationId xmlns:a16="http://schemas.microsoft.com/office/drawing/2014/main" id="{396288C4-900A-44B1-89BE-E08C65FDCF32}"/>
                </a:ext>
              </a:extLst>
            </p:cNvPr>
            <p:cNvSpPr/>
            <p:nvPr/>
          </p:nvSpPr>
          <p:spPr>
            <a:xfrm>
              <a:off x="3152180" y="3330331"/>
              <a:ext cx="400050" cy="400050"/>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rPr>
                <a:t>E2</a:t>
              </a:r>
              <a:endParaRPr lang="zh-CN" altLang="en-US" sz="1400" dirty="0">
                <a:solidFill>
                  <a:schemeClr val="tx1"/>
                </a:solidFill>
              </a:endParaRPr>
            </a:p>
          </p:txBody>
        </p:sp>
        <p:sp>
          <p:nvSpPr>
            <p:cNvPr id="57" name="椭圆 56">
              <a:extLst>
                <a:ext uri="{FF2B5EF4-FFF2-40B4-BE49-F238E27FC236}">
                  <a16:creationId xmlns:a16="http://schemas.microsoft.com/office/drawing/2014/main" id="{AC157ADB-8170-4DF2-A120-F070533DE462}"/>
                </a:ext>
              </a:extLst>
            </p:cNvPr>
            <p:cNvSpPr/>
            <p:nvPr/>
          </p:nvSpPr>
          <p:spPr>
            <a:xfrm>
              <a:off x="4822035" y="2794676"/>
              <a:ext cx="400050" cy="400050"/>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rPr>
                <a:t>D1</a:t>
              </a:r>
              <a:endParaRPr lang="zh-CN" altLang="en-US" sz="1400" dirty="0">
                <a:solidFill>
                  <a:schemeClr val="tx1"/>
                </a:solidFill>
              </a:endParaRPr>
            </a:p>
          </p:txBody>
        </p:sp>
        <p:cxnSp>
          <p:nvCxnSpPr>
            <p:cNvPr id="58" name="直接连接符 57">
              <a:extLst>
                <a:ext uri="{FF2B5EF4-FFF2-40B4-BE49-F238E27FC236}">
                  <a16:creationId xmlns:a16="http://schemas.microsoft.com/office/drawing/2014/main" id="{4587D4F1-4124-446E-A508-307629170E4A}"/>
                </a:ext>
              </a:extLst>
            </p:cNvPr>
            <p:cNvCxnSpPr>
              <a:stCxn id="50" idx="7"/>
              <a:endCxn id="52" idx="3"/>
            </p:cNvCxnSpPr>
            <p:nvPr/>
          </p:nvCxnSpPr>
          <p:spPr>
            <a:xfrm flipV="1">
              <a:off x="1179664" y="2585945"/>
              <a:ext cx="230518" cy="285447"/>
            </a:xfrm>
            <a:prstGeom prst="line">
              <a:avLst/>
            </a:prstGeom>
            <a:grpFill/>
            <a:ln w="19050">
              <a:tailEnd type="arrow"/>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73F7C40E-5F7C-4939-B86C-64F2D15046E7}"/>
                </a:ext>
              </a:extLst>
            </p:cNvPr>
            <p:cNvCxnSpPr>
              <a:cxnSpLocks/>
              <a:stCxn id="51" idx="2"/>
              <a:endCxn id="50" idx="6"/>
            </p:cNvCxnSpPr>
            <p:nvPr/>
          </p:nvCxnSpPr>
          <p:spPr>
            <a:xfrm flipH="1">
              <a:off x="1238250" y="3012831"/>
              <a:ext cx="456009" cy="0"/>
            </a:xfrm>
            <a:prstGeom prst="line">
              <a:avLst/>
            </a:prstGeom>
            <a:grpFill/>
            <a:ln w="19050">
              <a:headEnd type="arrow"/>
            </a:ln>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6296787C-AD0C-4DCC-BC82-A5B4F49B6EEE}"/>
                </a:ext>
              </a:extLst>
            </p:cNvPr>
            <p:cNvCxnSpPr>
              <a:cxnSpLocks/>
              <a:stCxn id="53" idx="2"/>
              <a:endCxn id="51" idx="6"/>
            </p:cNvCxnSpPr>
            <p:nvPr/>
          </p:nvCxnSpPr>
          <p:spPr>
            <a:xfrm flipH="1">
              <a:off x="2094309" y="3012831"/>
              <a:ext cx="456010" cy="0"/>
            </a:xfrm>
            <a:prstGeom prst="line">
              <a:avLst/>
            </a:prstGeom>
            <a:grpFill/>
            <a:ln w="19050">
              <a:headEnd type="arrow"/>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7D95706B-2FE0-460E-9D47-9F0A5F332FE9}"/>
                </a:ext>
              </a:extLst>
            </p:cNvPr>
            <p:cNvCxnSpPr>
              <a:cxnSpLocks/>
              <a:stCxn id="55" idx="5"/>
              <a:endCxn id="54" idx="1"/>
            </p:cNvCxnSpPr>
            <p:nvPr/>
          </p:nvCxnSpPr>
          <p:spPr>
            <a:xfrm>
              <a:off x="3493644" y="2598645"/>
              <a:ext cx="451144" cy="251945"/>
            </a:xfrm>
            <a:prstGeom prst="line">
              <a:avLst/>
            </a:prstGeom>
            <a:grpFill/>
            <a:ln w="19050">
              <a:tailEnd type="arrow"/>
            </a:ln>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A669F072-1910-4188-AB05-2168800BD8F5}"/>
                </a:ext>
              </a:extLst>
            </p:cNvPr>
            <p:cNvCxnSpPr>
              <a:cxnSpLocks/>
              <a:stCxn id="53" idx="7"/>
              <a:endCxn id="55" idx="3"/>
            </p:cNvCxnSpPr>
            <p:nvPr/>
          </p:nvCxnSpPr>
          <p:spPr>
            <a:xfrm flipV="1">
              <a:off x="2891783" y="2598645"/>
              <a:ext cx="318983" cy="272747"/>
            </a:xfrm>
            <a:prstGeom prst="line">
              <a:avLst/>
            </a:prstGeom>
            <a:grpFill/>
            <a:ln w="19050">
              <a:tailEnd type="arrow"/>
            </a:ln>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5CCE2D04-5381-494F-96F4-7B8E28E9C2B5}"/>
                </a:ext>
              </a:extLst>
            </p:cNvPr>
            <p:cNvCxnSpPr>
              <a:cxnSpLocks/>
              <a:stCxn id="54" idx="6"/>
              <a:endCxn id="57" idx="2"/>
            </p:cNvCxnSpPr>
            <p:nvPr/>
          </p:nvCxnSpPr>
          <p:spPr>
            <a:xfrm>
              <a:off x="4286252" y="2992029"/>
              <a:ext cx="535783" cy="2672"/>
            </a:xfrm>
            <a:prstGeom prst="line">
              <a:avLst/>
            </a:prstGeom>
            <a:grpFill/>
            <a:ln w="19050">
              <a:tailEnd type="arrow"/>
            </a:ln>
          </p:spPr>
          <p:style>
            <a:lnRef idx="1">
              <a:schemeClr val="dk1"/>
            </a:lnRef>
            <a:fillRef idx="0">
              <a:schemeClr val="dk1"/>
            </a:fillRef>
            <a:effectRef idx="0">
              <a:schemeClr val="dk1"/>
            </a:effectRef>
            <a:fontRef idx="minor">
              <a:schemeClr val="tx1"/>
            </a:fontRef>
          </p:style>
        </p:cxnSp>
        <p:sp>
          <p:nvSpPr>
            <p:cNvPr id="64" name="椭圆 63">
              <a:extLst>
                <a:ext uri="{FF2B5EF4-FFF2-40B4-BE49-F238E27FC236}">
                  <a16:creationId xmlns:a16="http://schemas.microsoft.com/office/drawing/2014/main" id="{2206E2EE-F4B9-407E-9147-C1077C366E91}"/>
                </a:ext>
              </a:extLst>
            </p:cNvPr>
            <p:cNvSpPr/>
            <p:nvPr/>
          </p:nvSpPr>
          <p:spPr>
            <a:xfrm>
              <a:off x="2007630" y="1809262"/>
              <a:ext cx="400050" cy="400050"/>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rPr>
                <a:t>A2</a:t>
              </a:r>
              <a:endParaRPr lang="zh-CN" altLang="en-US" sz="1400" dirty="0">
                <a:solidFill>
                  <a:schemeClr val="tx1"/>
                </a:solidFill>
              </a:endParaRPr>
            </a:p>
          </p:txBody>
        </p:sp>
        <p:cxnSp>
          <p:nvCxnSpPr>
            <p:cNvPr id="65" name="直接连接符 64">
              <a:extLst>
                <a:ext uri="{FF2B5EF4-FFF2-40B4-BE49-F238E27FC236}">
                  <a16:creationId xmlns:a16="http://schemas.microsoft.com/office/drawing/2014/main" id="{58587FDF-57E3-4BAD-9EEE-C0B10217433D}"/>
                </a:ext>
              </a:extLst>
            </p:cNvPr>
            <p:cNvCxnSpPr>
              <a:cxnSpLocks/>
              <a:stCxn id="52" idx="7"/>
              <a:endCxn id="64" idx="2"/>
            </p:cNvCxnSpPr>
            <p:nvPr/>
          </p:nvCxnSpPr>
          <p:spPr>
            <a:xfrm flipV="1">
              <a:off x="1693060" y="2009287"/>
              <a:ext cx="314570" cy="293780"/>
            </a:xfrm>
            <a:prstGeom prst="line">
              <a:avLst/>
            </a:prstGeom>
            <a:grpFill/>
            <a:ln w="19050">
              <a:tailEnd type="arrow"/>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1CAAF7B2-F8AA-413A-9A5C-0972687EAED9}"/>
                </a:ext>
              </a:extLst>
            </p:cNvPr>
            <p:cNvCxnSpPr>
              <a:cxnSpLocks/>
              <a:stCxn id="64" idx="5"/>
              <a:endCxn id="53" idx="0"/>
            </p:cNvCxnSpPr>
            <p:nvPr/>
          </p:nvCxnSpPr>
          <p:spPr>
            <a:xfrm>
              <a:off x="2349094" y="2150726"/>
              <a:ext cx="401250" cy="662080"/>
            </a:xfrm>
            <a:prstGeom prst="line">
              <a:avLst/>
            </a:prstGeom>
            <a:grpFill/>
            <a:ln w="19050">
              <a:tailEnd type="arrow"/>
            </a:ln>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511FB923-0AF6-45CC-8018-CCEDD6583D73}"/>
                </a:ext>
              </a:extLst>
            </p:cNvPr>
            <p:cNvSpPr/>
            <p:nvPr/>
          </p:nvSpPr>
          <p:spPr>
            <a:xfrm>
              <a:off x="3886202" y="3691893"/>
              <a:ext cx="400050" cy="400050"/>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rPr>
                <a:t>Y2</a:t>
              </a:r>
              <a:endParaRPr lang="zh-CN" altLang="en-US" sz="1400" dirty="0">
                <a:solidFill>
                  <a:schemeClr val="tx1"/>
                </a:solidFill>
              </a:endParaRPr>
            </a:p>
          </p:txBody>
        </p:sp>
        <p:sp>
          <p:nvSpPr>
            <p:cNvPr id="68" name="椭圆 67">
              <a:extLst>
                <a:ext uri="{FF2B5EF4-FFF2-40B4-BE49-F238E27FC236}">
                  <a16:creationId xmlns:a16="http://schemas.microsoft.com/office/drawing/2014/main" id="{07F4F86B-1AA2-4D9A-98F3-854F39DBCCED}"/>
                </a:ext>
              </a:extLst>
            </p:cNvPr>
            <p:cNvSpPr/>
            <p:nvPr/>
          </p:nvSpPr>
          <p:spPr>
            <a:xfrm>
              <a:off x="3886202" y="1836401"/>
              <a:ext cx="400050" cy="400050"/>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rPr>
                <a:t>E1</a:t>
              </a:r>
              <a:endParaRPr lang="zh-CN" altLang="en-US" sz="1400" dirty="0">
                <a:solidFill>
                  <a:schemeClr val="tx1"/>
                </a:solidFill>
              </a:endParaRPr>
            </a:p>
          </p:txBody>
        </p:sp>
        <p:cxnSp>
          <p:nvCxnSpPr>
            <p:cNvPr id="69" name="直接连接符 68">
              <a:extLst>
                <a:ext uri="{FF2B5EF4-FFF2-40B4-BE49-F238E27FC236}">
                  <a16:creationId xmlns:a16="http://schemas.microsoft.com/office/drawing/2014/main" id="{384C136B-7354-47C7-9133-F59F0C5FCEF9}"/>
                </a:ext>
              </a:extLst>
            </p:cNvPr>
            <p:cNvCxnSpPr>
              <a:cxnSpLocks/>
              <a:stCxn id="68" idx="4"/>
              <a:endCxn id="54" idx="0"/>
            </p:cNvCxnSpPr>
            <p:nvPr/>
          </p:nvCxnSpPr>
          <p:spPr>
            <a:xfrm>
              <a:off x="4086227" y="2236451"/>
              <a:ext cx="0" cy="555553"/>
            </a:xfrm>
            <a:prstGeom prst="line">
              <a:avLst/>
            </a:prstGeom>
            <a:grpFill/>
            <a:ln w="19050">
              <a:tailEnd type="arrow"/>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A1899DAF-BCCA-4B95-B5B1-83AB9A2DEC82}"/>
                </a:ext>
              </a:extLst>
            </p:cNvPr>
            <p:cNvCxnSpPr>
              <a:cxnSpLocks/>
              <a:stCxn id="55" idx="7"/>
              <a:endCxn id="68" idx="2"/>
            </p:cNvCxnSpPr>
            <p:nvPr/>
          </p:nvCxnSpPr>
          <p:spPr>
            <a:xfrm flipV="1">
              <a:off x="3493644" y="2036426"/>
              <a:ext cx="392558" cy="279341"/>
            </a:xfrm>
            <a:prstGeom prst="line">
              <a:avLst/>
            </a:prstGeom>
            <a:grpFill/>
            <a:ln w="19050">
              <a:tailEnd type="arrow"/>
            </a:ln>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86BC46F1-F0F1-419E-B659-CDF36F5CEEF6}"/>
                </a:ext>
              </a:extLst>
            </p:cNvPr>
            <p:cNvCxnSpPr>
              <a:cxnSpLocks/>
              <a:stCxn id="67" idx="0"/>
              <a:endCxn id="54" idx="4"/>
            </p:cNvCxnSpPr>
            <p:nvPr/>
          </p:nvCxnSpPr>
          <p:spPr>
            <a:xfrm flipV="1">
              <a:off x="4086227" y="3192054"/>
              <a:ext cx="0" cy="499839"/>
            </a:xfrm>
            <a:prstGeom prst="line">
              <a:avLst/>
            </a:prstGeom>
            <a:grpFill/>
            <a:ln w="19050">
              <a:tailEnd type="arrow"/>
            </a:ln>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8DF1CF82-13A9-4D4A-858E-68A056500028}"/>
                </a:ext>
              </a:extLst>
            </p:cNvPr>
            <p:cNvCxnSpPr>
              <a:cxnSpLocks/>
              <a:stCxn id="56" idx="5"/>
              <a:endCxn id="67" idx="2"/>
            </p:cNvCxnSpPr>
            <p:nvPr/>
          </p:nvCxnSpPr>
          <p:spPr>
            <a:xfrm>
              <a:off x="3493644" y="3671795"/>
              <a:ext cx="392558" cy="220123"/>
            </a:xfrm>
            <a:prstGeom prst="line">
              <a:avLst/>
            </a:prstGeom>
            <a:grpFill/>
            <a:ln w="19050">
              <a:tailEnd type="arrow"/>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9C2DE883-2A02-4C6E-92FF-D44ABB9B18E8}"/>
                </a:ext>
              </a:extLst>
            </p:cNvPr>
            <p:cNvCxnSpPr>
              <a:cxnSpLocks/>
              <a:stCxn id="53" idx="5"/>
              <a:endCxn id="56" idx="1"/>
            </p:cNvCxnSpPr>
            <p:nvPr/>
          </p:nvCxnSpPr>
          <p:spPr>
            <a:xfrm>
              <a:off x="2891783" y="3154270"/>
              <a:ext cx="318983" cy="234647"/>
            </a:xfrm>
            <a:prstGeom prst="line">
              <a:avLst/>
            </a:prstGeom>
            <a:grpFill/>
            <a:ln w="19050">
              <a:tailEnd type="arrow"/>
            </a:ln>
          </p:spPr>
          <p:style>
            <a:lnRef idx="1">
              <a:schemeClr val="dk1"/>
            </a:lnRef>
            <a:fillRef idx="0">
              <a:schemeClr val="dk1"/>
            </a:fillRef>
            <a:effectRef idx="0">
              <a:schemeClr val="dk1"/>
            </a:effectRef>
            <a:fontRef idx="minor">
              <a:schemeClr val="tx1"/>
            </a:fontRef>
          </p:style>
        </p:cxnSp>
        <p:sp>
          <p:nvSpPr>
            <p:cNvPr id="74" name="椭圆 73">
              <a:extLst>
                <a:ext uri="{FF2B5EF4-FFF2-40B4-BE49-F238E27FC236}">
                  <a16:creationId xmlns:a16="http://schemas.microsoft.com/office/drawing/2014/main" id="{EC81D6B6-CA63-4DAE-B181-AFBCE5C3EE17}"/>
                </a:ext>
              </a:extLst>
            </p:cNvPr>
            <p:cNvSpPr/>
            <p:nvPr/>
          </p:nvSpPr>
          <p:spPr>
            <a:xfrm>
              <a:off x="4864560" y="2831540"/>
              <a:ext cx="316698" cy="31669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1400" dirty="0">
                <a:solidFill>
                  <a:schemeClr val="tx1"/>
                </a:solidFill>
              </a:endParaRPr>
            </a:p>
          </p:txBody>
        </p:sp>
      </p:grpSp>
      <p:sp>
        <p:nvSpPr>
          <p:cNvPr id="75" name="文本框 74">
            <a:extLst>
              <a:ext uri="{FF2B5EF4-FFF2-40B4-BE49-F238E27FC236}">
                <a16:creationId xmlns:a16="http://schemas.microsoft.com/office/drawing/2014/main" id="{CE35166A-6134-4DCB-913C-354D72328C82}"/>
              </a:ext>
            </a:extLst>
          </p:cNvPr>
          <p:cNvSpPr txBox="1"/>
          <p:nvPr/>
        </p:nvSpPr>
        <p:spPr>
          <a:xfrm>
            <a:off x="8275939" y="3700799"/>
            <a:ext cx="1680289" cy="523220"/>
          </a:xfrm>
          <a:prstGeom prst="rect">
            <a:avLst/>
          </a:prstGeom>
          <a:noFill/>
          <a:ln w="19050">
            <a:solidFill>
              <a:srgbClr val="00B050"/>
            </a:solidFill>
          </a:ln>
        </p:spPr>
        <p:txBody>
          <a:bodyPr wrap="square" rtlCol="0">
            <a:spAutoFit/>
          </a:bodyPr>
          <a:lstStyle/>
          <a:p>
            <a:r>
              <a:rPr lang="en-US" altLang="zh-CN" sz="1400" b="1" dirty="0">
                <a:solidFill>
                  <a:schemeClr val="accent6">
                    <a:lumMod val="50000"/>
                  </a:schemeClr>
                </a:solidFill>
              </a:rPr>
              <a:t>Update 1:</a:t>
            </a:r>
          </a:p>
          <a:p>
            <a:r>
              <a:rPr lang="en-US" altLang="zh-CN" sz="1400" dirty="0" err="1">
                <a:solidFill>
                  <a:schemeClr val="accent6">
                    <a:lumMod val="50000"/>
                  </a:schemeClr>
                </a:solidFill>
              </a:rPr>
              <a:t>dstIP</a:t>
            </a:r>
            <a:r>
              <a:rPr lang="en-US" altLang="zh-CN" sz="1400" dirty="0">
                <a:solidFill>
                  <a:schemeClr val="accent6">
                    <a:lumMod val="50000"/>
                  </a:schemeClr>
                </a:solidFill>
              </a:rPr>
              <a:t>=10/8:  [S -&gt; A]</a:t>
            </a:r>
            <a:endParaRPr lang="zh-CN" altLang="en-US" sz="1400" dirty="0">
              <a:solidFill>
                <a:schemeClr val="accent6">
                  <a:lumMod val="50000"/>
                </a:schemeClr>
              </a:solidFill>
            </a:endParaRPr>
          </a:p>
        </p:txBody>
      </p:sp>
      <p:sp>
        <p:nvSpPr>
          <p:cNvPr id="76" name="文本框 75">
            <a:extLst>
              <a:ext uri="{FF2B5EF4-FFF2-40B4-BE49-F238E27FC236}">
                <a16:creationId xmlns:a16="http://schemas.microsoft.com/office/drawing/2014/main" id="{00ACABA8-5A65-4D94-B71F-6555D3F7D3EE}"/>
              </a:ext>
            </a:extLst>
          </p:cNvPr>
          <p:cNvSpPr txBox="1"/>
          <p:nvPr/>
        </p:nvSpPr>
        <p:spPr>
          <a:xfrm>
            <a:off x="4769419" y="4812698"/>
            <a:ext cx="2429035" cy="523220"/>
          </a:xfrm>
          <a:prstGeom prst="rect">
            <a:avLst/>
          </a:prstGeom>
          <a:noFill/>
          <a:ln w="19050">
            <a:solidFill>
              <a:srgbClr val="C00000"/>
            </a:solidFill>
          </a:ln>
        </p:spPr>
        <p:txBody>
          <a:bodyPr wrap="square" rtlCol="0">
            <a:spAutoFit/>
          </a:bodyPr>
          <a:lstStyle/>
          <a:p>
            <a:r>
              <a:rPr lang="en-US" altLang="zh-CN" sz="1400" b="1" dirty="0">
                <a:solidFill>
                  <a:srgbClr val="C00000"/>
                </a:solidFill>
              </a:rPr>
              <a:t>Update 2:</a:t>
            </a:r>
          </a:p>
          <a:p>
            <a:r>
              <a:rPr lang="en-US" altLang="zh-CN" sz="1400" dirty="0" err="1">
                <a:solidFill>
                  <a:srgbClr val="C00000"/>
                </a:solidFill>
              </a:rPr>
              <a:t>dstIP</a:t>
            </a:r>
            <a:r>
              <a:rPr lang="en-US" altLang="zh-CN" sz="1400" dirty="0">
                <a:solidFill>
                  <a:srgbClr val="C00000"/>
                </a:solidFill>
              </a:rPr>
              <a:t>=10/8:  [A-&gt;B, B-&gt;E, E-&gt;C]</a:t>
            </a:r>
            <a:endParaRPr lang="zh-CN" altLang="en-US" sz="1400" dirty="0">
              <a:solidFill>
                <a:srgbClr val="C00000"/>
              </a:solidFill>
            </a:endParaRPr>
          </a:p>
        </p:txBody>
      </p:sp>
      <p:sp>
        <p:nvSpPr>
          <p:cNvPr id="77" name="箭头: 下 76">
            <a:extLst>
              <a:ext uri="{FF2B5EF4-FFF2-40B4-BE49-F238E27FC236}">
                <a16:creationId xmlns:a16="http://schemas.microsoft.com/office/drawing/2014/main" id="{2BCE341B-4DD2-40EB-AF65-6B067F8E3DD6}"/>
              </a:ext>
            </a:extLst>
          </p:cNvPr>
          <p:cNvSpPr/>
          <p:nvPr/>
        </p:nvSpPr>
        <p:spPr>
          <a:xfrm rot="16200000">
            <a:off x="3690577" y="4194323"/>
            <a:ext cx="258898" cy="581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512B1B58-36DA-4B26-AB6B-AA1A61ACC9C2}"/>
              </a:ext>
            </a:extLst>
          </p:cNvPr>
          <p:cNvSpPr txBox="1"/>
          <p:nvPr/>
        </p:nvSpPr>
        <p:spPr>
          <a:xfrm>
            <a:off x="306406" y="5897875"/>
            <a:ext cx="5316327" cy="615553"/>
          </a:xfrm>
          <a:prstGeom prst="rect">
            <a:avLst/>
          </a:prstGeom>
          <a:noFill/>
        </p:spPr>
        <p:txBody>
          <a:bodyPr wrap="square" rtlCol="0">
            <a:spAutoFit/>
          </a:bodyPr>
          <a:lstStyle/>
          <a:p>
            <a:r>
              <a:rPr lang="en-US" altLang="zh-CN" b="1" dirty="0"/>
              <a:t>Requirement</a:t>
            </a:r>
            <a:r>
              <a:rPr lang="en-US" altLang="zh-CN" sz="1600" dirty="0"/>
              <a:t>:</a:t>
            </a:r>
          </a:p>
          <a:p>
            <a:r>
              <a:rPr lang="en-US" altLang="zh-CN" sz="1600" dirty="0"/>
              <a:t>Packets with </a:t>
            </a:r>
            <a:r>
              <a:rPr lang="en-US" altLang="zh-CN" sz="1600" dirty="0" err="1"/>
              <a:t>dstIP</a:t>
            </a:r>
            <a:r>
              <a:rPr lang="en-US" altLang="zh-CN" sz="1600" dirty="0"/>
              <a:t> 10/8 from S must follow path S.*(W|Y).*D</a:t>
            </a:r>
            <a:endParaRPr lang="zh-CN" altLang="en-US" sz="1600" dirty="0"/>
          </a:p>
        </p:txBody>
      </p:sp>
      <p:sp>
        <p:nvSpPr>
          <p:cNvPr id="79" name="TextBox 35">
            <a:extLst>
              <a:ext uri="{FF2B5EF4-FFF2-40B4-BE49-F238E27FC236}">
                <a16:creationId xmlns:a16="http://schemas.microsoft.com/office/drawing/2014/main" id="{4659D358-E47F-4C14-BD7D-F0AF7E136041}"/>
              </a:ext>
            </a:extLst>
          </p:cNvPr>
          <p:cNvSpPr txBox="1"/>
          <p:nvPr/>
        </p:nvSpPr>
        <p:spPr>
          <a:xfrm>
            <a:off x="6425130" y="2956633"/>
            <a:ext cx="1912558" cy="338554"/>
          </a:xfrm>
          <a:prstGeom prst="rect">
            <a:avLst/>
          </a:prstGeom>
          <a:noFill/>
        </p:spPr>
        <p:txBody>
          <a:bodyPr wrap="square" rtlCol="0">
            <a:spAutoFit/>
          </a:bodyPr>
          <a:lstStyle/>
          <a:p>
            <a:r>
              <a:rPr lang="en-US" altLang="zh-CN" sz="1600" b="1" dirty="0"/>
              <a:t>Verification</a:t>
            </a:r>
            <a:r>
              <a:rPr lang="zh-CN" altLang="en-US" sz="1600" b="1" dirty="0"/>
              <a:t> </a:t>
            </a:r>
            <a:r>
              <a:rPr lang="en-US" altLang="zh-CN" sz="1600" b="1" dirty="0"/>
              <a:t>graph</a:t>
            </a:r>
            <a:endParaRPr lang="en-US" sz="1600" b="1" dirty="0"/>
          </a:p>
        </p:txBody>
      </p:sp>
      <p:sp>
        <p:nvSpPr>
          <p:cNvPr id="80" name="文本框 79">
            <a:extLst>
              <a:ext uri="{FF2B5EF4-FFF2-40B4-BE49-F238E27FC236}">
                <a16:creationId xmlns:a16="http://schemas.microsoft.com/office/drawing/2014/main" id="{14101E24-689C-4911-A8F3-CC6E7B654286}"/>
              </a:ext>
            </a:extLst>
          </p:cNvPr>
          <p:cNvSpPr txBox="1"/>
          <p:nvPr/>
        </p:nvSpPr>
        <p:spPr>
          <a:xfrm>
            <a:off x="2964570" y="3652027"/>
            <a:ext cx="625492" cy="369332"/>
          </a:xfrm>
          <a:prstGeom prst="rect">
            <a:avLst/>
          </a:prstGeom>
          <a:noFill/>
        </p:spPr>
        <p:txBody>
          <a:bodyPr wrap="none" rtlCol="0">
            <a:spAutoFit/>
          </a:bodyPr>
          <a:lstStyle/>
          <a:p>
            <a:r>
              <a:rPr lang="en-US" altLang="zh-CN" dirty="0"/>
              <a:t>10/8</a:t>
            </a:r>
            <a:endParaRPr lang="zh-CN" altLang="en-US" dirty="0"/>
          </a:p>
        </p:txBody>
      </p:sp>
      <p:sp>
        <p:nvSpPr>
          <p:cNvPr id="81" name="文本框 80">
            <a:extLst>
              <a:ext uri="{FF2B5EF4-FFF2-40B4-BE49-F238E27FC236}">
                <a16:creationId xmlns:a16="http://schemas.microsoft.com/office/drawing/2014/main" id="{1DFA2D7A-34F3-4D8F-9BED-F473482A6605}"/>
              </a:ext>
            </a:extLst>
          </p:cNvPr>
          <p:cNvSpPr txBox="1"/>
          <p:nvPr/>
        </p:nvSpPr>
        <p:spPr>
          <a:xfrm>
            <a:off x="990252" y="3733577"/>
            <a:ext cx="1029769" cy="369332"/>
          </a:xfrm>
          <a:prstGeom prst="rect">
            <a:avLst/>
          </a:prstGeom>
          <a:noFill/>
        </p:spPr>
        <p:txBody>
          <a:bodyPr wrap="none" rtlCol="0">
            <a:spAutoFit/>
          </a:bodyPr>
          <a:lstStyle/>
          <a:p>
            <a:r>
              <a:rPr lang="en-US" altLang="zh-CN" dirty="0">
                <a:solidFill>
                  <a:srgbClr val="C00000"/>
                </a:solidFill>
              </a:rPr>
              <a:t>Topology</a:t>
            </a:r>
            <a:endParaRPr lang="zh-CN" altLang="en-US" dirty="0">
              <a:solidFill>
                <a:srgbClr val="C00000"/>
              </a:solidFill>
            </a:endParaRPr>
          </a:p>
        </p:txBody>
      </p:sp>
      <p:sp>
        <p:nvSpPr>
          <p:cNvPr id="82" name="文本框 81">
            <a:extLst>
              <a:ext uri="{FF2B5EF4-FFF2-40B4-BE49-F238E27FC236}">
                <a16:creationId xmlns:a16="http://schemas.microsoft.com/office/drawing/2014/main" id="{0C094DA6-FC6B-4D10-8B65-828FC60CA989}"/>
              </a:ext>
            </a:extLst>
          </p:cNvPr>
          <p:cNvSpPr txBox="1"/>
          <p:nvPr/>
        </p:nvSpPr>
        <p:spPr>
          <a:xfrm>
            <a:off x="961062" y="5421836"/>
            <a:ext cx="1113638" cy="369332"/>
          </a:xfrm>
          <a:prstGeom prst="rect">
            <a:avLst/>
          </a:prstGeom>
          <a:noFill/>
        </p:spPr>
        <p:txBody>
          <a:bodyPr wrap="none" rtlCol="0">
            <a:spAutoFit/>
          </a:bodyPr>
          <a:lstStyle/>
          <a:p>
            <a:r>
              <a:rPr lang="en-US" altLang="zh-CN" dirty="0">
                <a:solidFill>
                  <a:srgbClr val="C00000"/>
                </a:solidFill>
              </a:rPr>
              <a:t>Automata</a:t>
            </a:r>
            <a:endParaRPr lang="zh-CN" altLang="en-US" dirty="0">
              <a:solidFill>
                <a:srgbClr val="C00000"/>
              </a:solidFill>
            </a:endParaRPr>
          </a:p>
        </p:txBody>
      </p:sp>
      <p:sp>
        <p:nvSpPr>
          <p:cNvPr id="84" name="矩形 83">
            <a:extLst>
              <a:ext uri="{FF2B5EF4-FFF2-40B4-BE49-F238E27FC236}">
                <a16:creationId xmlns:a16="http://schemas.microsoft.com/office/drawing/2014/main" id="{5FB5C9FD-C0D3-422E-8FA3-BA1E3D58C51E}"/>
              </a:ext>
            </a:extLst>
          </p:cNvPr>
          <p:cNvSpPr/>
          <p:nvPr/>
        </p:nvSpPr>
        <p:spPr>
          <a:xfrm>
            <a:off x="5789594" y="5861289"/>
            <a:ext cx="6402406" cy="646331"/>
          </a:xfrm>
          <a:prstGeom prst="rect">
            <a:avLst/>
          </a:prstGeom>
        </p:spPr>
        <p:txBody>
          <a:bodyPr wrap="square">
            <a:spAutoFit/>
          </a:bodyPr>
          <a:lstStyle/>
          <a:p>
            <a:r>
              <a:rPr lang="en-US" altLang="zh-CN" b="1" dirty="0"/>
              <a:t>Incremental loop check:</a:t>
            </a:r>
          </a:p>
          <a:p>
            <a:r>
              <a:rPr lang="en-US" altLang="zh-CN" dirty="0"/>
              <a:t>Hyper node abstraction with incremental traversal </a:t>
            </a:r>
          </a:p>
        </p:txBody>
      </p:sp>
    </p:spTree>
    <p:extLst>
      <p:ext uri="{BB962C8B-B14F-4D97-AF65-F5344CB8AC3E}">
        <p14:creationId xmlns:p14="http://schemas.microsoft.com/office/powerpoint/2010/main" val="27864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6" grpId="0" animBg="1"/>
      <p:bldP spid="47" grpId="0" animBg="1"/>
      <p:bldP spid="48" grpId="0" animBg="1"/>
      <p:bldP spid="75" grpId="0" animBg="1"/>
      <p:bldP spid="76" grpId="0" animBg="1"/>
      <p:bldP spid="77" grpId="0" animBg="1"/>
      <p:bldP spid="78" grpId="0"/>
      <p:bldP spid="79" grpId="0"/>
      <p:bldP spid="80" grpId="0"/>
      <p:bldP spid="81" grpId="0"/>
      <p:bldP spid="82" grpId="0"/>
      <p:bldP spid="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3F83D-53C3-480A-82F5-D08AB5377868}"/>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9A32F951-45AA-4B58-8E46-D8D639F1B596}"/>
              </a:ext>
            </a:extLst>
          </p:cNvPr>
          <p:cNvSpPr>
            <a:spLocks noGrp="1"/>
          </p:cNvSpPr>
          <p:nvPr>
            <p:ph idx="1"/>
          </p:nvPr>
        </p:nvSpPr>
        <p:spPr>
          <a:xfrm>
            <a:off x="838200" y="1825625"/>
            <a:ext cx="5057775" cy="4351338"/>
          </a:xfrm>
        </p:spPr>
        <p:txBody>
          <a:bodyPr/>
          <a:lstStyle/>
          <a:p>
            <a:r>
              <a:rPr lang="en-US" altLang="zh-CN" dirty="0"/>
              <a:t>Settings</a:t>
            </a:r>
          </a:p>
          <a:p>
            <a:pPr lvl="1"/>
            <a:r>
              <a:rPr lang="en-US" altLang="zh-CN" dirty="0">
                <a:solidFill>
                  <a:srgbClr val="C00000"/>
                </a:solidFill>
              </a:rPr>
              <a:t>Update-storm settings</a:t>
            </a:r>
          </a:p>
          <a:p>
            <a:pPr lvl="2"/>
            <a:r>
              <a:rPr lang="en-US" altLang="zh-CN" dirty="0"/>
              <a:t>3 large-scale networks using a real Facebook data center topology</a:t>
            </a:r>
          </a:p>
          <a:p>
            <a:pPr lvl="2"/>
            <a:r>
              <a:rPr lang="en-US" altLang="zh-CN" dirty="0"/>
              <a:t>3 small-scale networks from the open datasets</a:t>
            </a:r>
          </a:p>
          <a:p>
            <a:pPr lvl="1"/>
            <a:r>
              <a:rPr lang="en-US" altLang="zh-CN" dirty="0">
                <a:solidFill>
                  <a:srgbClr val="C00000"/>
                </a:solidFill>
              </a:rPr>
              <a:t>Long-tail arrival settings</a:t>
            </a:r>
          </a:p>
          <a:p>
            <a:pPr lvl="2"/>
            <a:r>
              <a:rPr lang="en-US" altLang="zh-CN" dirty="0"/>
              <a:t>2 real OpenR deployments using the Internet2 topology</a:t>
            </a:r>
          </a:p>
          <a:p>
            <a:pPr lvl="2"/>
            <a:r>
              <a:rPr lang="en-US" altLang="zh-CN" dirty="0"/>
              <a:t>1 small-scale simulation using the Internet2 open dataset</a:t>
            </a:r>
            <a:endParaRPr lang="zh-CN" altLang="en-US" dirty="0"/>
          </a:p>
        </p:txBody>
      </p:sp>
      <p:pic>
        <p:nvPicPr>
          <p:cNvPr id="4" name="图片 3">
            <a:extLst>
              <a:ext uri="{FF2B5EF4-FFF2-40B4-BE49-F238E27FC236}">
                <a16:creationId xmlns:a16="http://schemas.microsoft.com/office/drawing/2014/main" id="{B0E87545-BFE9-4EEC-A7B6-199C702F4F5D}"/>
              </a:ext>
            </a:extLst>
          </p:cNvPr>
          <p:cNvPicPr>
            <a:picLocks noChangeAspect="1"/>
          </p:cNvPicPr>
          <p:nvPr/>
        </p:nvPicPr>
        <p:blipFill rotWithShape="1">
          <a:blip r:embed="rId3"/>
          <a:srcRect r="44846"/>
          <a:stretch/>
        </p:blipFill>
        <p:spPr>
          <a:xfrm>
            <a:off x="6797490" y="2268477"/>
            <a:ext cx="4839850" cy="3908485"/>
          </a:xfrm>
          <a:prstGeom prst="rect">
            <a:avLst/>
          </a:prstGeom>
        </p:spPr>
      </p:pic>
      <p:sp>
        <p:nvSpPr>
          <p:cNvPr id="5" name="灯片编号占位符 4">
            <a:extLst>
              <a:ext uri="{FF2B5EF4-FFF2-40B4-BE49-F238E27FC236}">
                <a16:creationId xmlns:a16="http://schemas.microsoft.com/office/drawing/2014/main" id="{70E4FBA4-3DD2-486B-91F7-00C7649536A1}"/>
              </a:ext>
            </a:extLst>
          </p:cNvPr>
          <p:cNvSpPr>
            <a:spLocks noGrp="1"/>
          </p:cNvSpPr>
          <p:nvPr>
            <p:ph type="sldNum" sz="quarter" idx="12"/>
          </p:nvPr>
        </p:nvSpPr>
        <p:spPr/>
        <p:txBody>
          <a:bodyPr/>
          <a:lstStyle/>
          <a:p>
            <a:fld id="{682C5C09-ACD5-471C-9344-471F3ED29706}" type="slidenum">
              <a:rPr lang="zh-CN" altLang="en-US" smtClean="0"/>
              <a:t>22</a:t>
            </a:fld>
            <a:endParaRPr lang="zh-CN" altLang="en-US" dirty="0"/>
          </a:p>
        </p:txBody>
      </p:sp>
      <p:sp>
        <p:nvSpPr>
          <p:cNvPr id="6" name="左大括号 5">
            <a:extLst>
              <a:ext uri="{FF2B5EF4-FFF2-40B4-BE49-F238E27FC236}">
                <a16:creationId xmlns:a16="http://schemas.microsoft.com/office/drawing/2014/main" id="{9F80845F-C247-42E6-B727-2E2844CA6E56}"/>
              </a:ext>
            </a:extLst>
          </p:cNvPr>
          <p:cNvSpPr/>
          <p:nvPr/>
        </p:nvSpPr>
        <p:spPr>
          <a:xfrm>
            <a:off x="6698255" y="2577947"/>
            <a:ext cx="187287" cy="13330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左大括号 6">
            <a:extLst>
              <a:ext uri="{FF2B5EF4-FFF2-40B4-BE49-F238E27FC236}">
                <a16:creationId xmlns:a16="http://schemas.microsoft.com/office/drawing/2014/main" id="{C6167E40-C03A-4250-AE83-B46A42F25682}"/>
              </a:ext>
            </a:extLst>
          </p:cNvPr>
          <p:cNvSpPr/>
          <p:nvPr/>
        </p:nvSpPr>
        <p:spPr>
          <a:xfrm>
            <a:off x="6698254" y="3910988"/>
            <a:ext cx="187287" cy="57778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大括号 7">
            <a:extLst>
              <a:ext uri="{FF2B5EF4-FFF2-40B4-BE49-F238E27FC236}">
                <a16:creationId xmlns:a16="http://schemas.microsoft.com/office/drawing/2014/main" id="{B4AE602B-3388-4518-8B5F-46BE897EDFE9}"/>
              </a:ext>
            </a:extLst>
          </p:cNvPr>
          <p:cNvSpPr/>
          <p:nvPr/>
        </p:nvSpPr>
        <p:spPr>
          <a:xfrm>
            <a:off x="6698253" y="4533285"/>
            <a:ext cx="187287" cy="142684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a:extLst>
              <a:ext uri="{FF2B5EF4-FFF2-40B4-BE49-F238E27FC236}">
                <a16:creationId xmlns:a16="http://schemas.microsoft.com/office/drawing/2014/main" id="{958C904C-E6F3-4C01-BC1E-48DDBBAE022B}"/>
              </a:ext>
            </a:extLst>
          </p:cNvPr>
          <p:cNvSpPr/>
          <p:nvPr/>
        </p:nvSpPr>
        <p:spPr>
          <a:xfrm>
            <a:off x="6748958" y="5960125"/>
            <a:ext cx="136582" cy="1711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1E16CDAA-523D-4430-8D7F-0688D015ED9B}"/>
              </a:ext>
            </a:extLst>
          </p:cNvPr>
          <p:cNvCxnSpPr>
            <a:cxnSpLocks/>
            <a:endCxn id="6" idx="1"/>
          </p:cNvCxnSpPr>
          <p:nvPr/>
        </p:nvCxnSpPr>
        <p:spPr>
          <a:xfrm>
            <a:off x="5585552" y="2852566"/>
            <a:ext cx="1112703" cy="391902"/>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4AC38331-CEC7-47EE-82C8-3ED59F3C3ECC}"/>
              </a:ext>
            </a:extLst>
          </p:cNvPr>
          <p:cNvCxnSpPr>
            <a:cxnSpLocks/>
            <a:endCxn id="7" idx="1"/>
          </p:cNvCxnSpPr>
          <p:nvPr/>
        </p:nvCxnSpPr>
        <p:spPr>
          <a:xfrm>
            <a:off x="5493746" y="3739825"/>
            <a:ext cx="1204508" cy="46005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041F968D-659D-4FCD-8979-CD3CBEBF61CE}"/>
              </a:ext>
            </a:extLst>
          </p:cNvPr>
          <p:cNvCxnSpPr>
            <a:cxnSpLocks/>
            <a:endCxn id="8" idx="1"/>
          </p:cNvCxnSpPr>
          <p:nvPr/>
        </p:nvCxnSpPr>
        <p:spPr>
          <a:xfrm>
            <a:off x="5493747" y="4668916"/>
            <a:ext cx="1204506" cy="57778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920E9DB-3724-46B3-B186-3E4943EC76B6}"/>
              </a:ext>
            </a:extLst>
          </p:cNvPr>
          <p:cNvCxnSpPr>
            <a:cxnSpLocks/>
            <a:endCxn id="9" idx="1"/>
          </p:cNvCxnSpPr>
          <p:nvPr/>
        </p:nvCxnSpPr>
        <p:spPr>
          <a:xfrm>
            <a:off x="5493747" y="5337828"/>
            <a:ext cx="1255211" cy="70787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746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6ADDB-E3A4-4CE9-B04A-14A75A3728A7}"/>
              </a:ext>
            </a:extLst>
          </p:cNvPr>
          <p:cNvSpPr>
            <a:spLocks noGrp="1"/>
          </p:cNvSpPr>
          <p:nvPr>
            <p:ph type="title"/>
          </p:nvPr>
        </p:nvSpPr>
        <p:spPr/>
        <p:txBody>
          <a:bodyPr/>
          <a:lstStyle/>
          <a:p>
            <a:r>
              <a:rPr lang="en-US" altLang="zh-CN" dirty="0"/>
              <a:t>Effects of Fast IMT</a:t>
            </a:r>
            <a:endParaRPr lang="zh-CN" altLang="en-US" dirty="0"/>
          </a:p>
        </p:txBody>
      </p:sp>
      <p:sp>
        <p:nvSpPr>
          <p:cNvPr id="3" name="内容占位符 2">
            <a:extLst>
              <a:ext uri="{FF2B5EF4-FFF2-40B4-BE49-F238E27FC236}">
                <a16:creationId xmlns:a16="http://schemas.microsoft.com/office/drawing/2014/main" id="{74280B0C-E994-470E-9618-822C05A8DDBC}"/>
              </a:ext>
            </a:extLst>
          </p:cNvPr>
          <p:cNvSpPr>
            <a:spLocks noGrp="1"/>
          </p:cNvSpPr>
          <p:nvPr>
            <p:ph idx="1"/>
          </p:nvPr>
        </p:nvSpPr>
        <p:spPr>
          <a:xfrm>
            <a:off x="96263" y="1870324"/>
            <a:ext cx="4943839" cy="4351338"/>
          </a:xfrm>
        </p:spPr>
        <p:txBody>
          <a:bodyPr>
            <a:normAutofit/>
          </a:bodyPr>
          <a:lstStyle/>
          <a:p>
            <a:r>
              <a:rPr lang="en-US" altLang="zh-CN" dirty="0"/>
              <a:t>Baseline: Update storms in 2 large-scale networks with complex forwarding behaviors</a:t>
            </a:r>
          </a:p>
          <a:p>
            <a:r>
              <a:rPr lang="en-US" altLang="zh-CN" dirty="0"/>
              <a:t>Compare with </a:t>
            </a:r>
            <a:r>
              <a:rPr lang="en-US" altLang="zh-CN" dirty="0" err="1"/>
              <a:t>APKeep</a:t>
            </a:r>
            <a:r>
              <a:rPr lang="en-US" altLang="zh-CN" dirty="0"/>
              <a:t>* and Delta-net* (self-implemented)</a:t>
            </a:r>
          </a:p>
        </p:txBody>
      </p:sp>
      <p:pic>
        <p:nvPicPr>
          <p:cNvPr id="6" name="图片 5">
            <a:extLst>
              <a:ext uri="{FF2B5EF4-FFF2-40B4-BE49-F238E27FC236}">
                <a16:creationId xmlns:a16="http://schemas.microsoft.com/office/drawing/2014/main" id="{1A963B73-5D12-435C-8113-2A316CAE27AE}"/>
              </a:ext>
            </a:extLst>
          </p:cNvPr>
          <p:cNvPicPr>
            <a:picLocks noChangeAspect="1"/>
          </p:cNvPicPr>
          <p:nvPr/>
        </p:nvPicPr>
        <p:blipFill>
          <a:blip r:embed="rId3"/>
          <a:stretch>
            <a:fillRect/>
          </a:stretch>
        </p:blipFill>
        <p:spPr>
          <a:xfrm>
            <a:off x="4841669" y="2031156"/>
            <a:ext cx="7350332" cy="2236687"/>
          </a:xfrm>
          <a:prstGeom prst="rect">
            <a:avLst/>
          </a:prstGeom>
        </p:spPr>
      </p:pic>
      <p:pic>
        <p:nvPicPr>
          <p:cNvPr id="7" name="图片 6">
            <a:extLst>
              <a:ext uri="{FF2B5EF4-FFF2-40B4-BE49-F238E27FC236}">
                <a16:creationId xmlns:a16="http://schemas.microsoft.com/office/drawing/2014/main" id="{42D457C4-7D1A-466F-915D-8C51ACA1ABD0}"/>
              </a:ext>
            </a:extLst>
          </p:cNvPr>
          <p:cNvPicPr>
            <a:picLocks noChangeAspect="1"/>
          </p:cNvPicPr>
          <p:nvPr/>
        </p:nvPicPr>
        <p:blipFill rotWithShape="1">
          <a:blip r:embed="rId4"/>
          <a:srcRect r="52992"/>
          <a:stretch/>
        </p:blipFill>
        <p:spPr>
          <a:xfrm>
            <a:off x="2943833" y="4815408"/>
            <a:ext cx="6352843" cy="1988176"/>
          </a:xfrm>
          <a:prstGeom prst="rect">
            <a:avLst/>
          </a:prstGeom>
        </p:spPr>
      </p:pic>
      <p:sp>
        <p:nvSpPr>
          <p:cNvPr id="5" name="矩形 4">
            <a:extLst>
              <a:ext uri="{FF2B5EF4-FFF2-40B4-BE49-F238E27FC236}">
                <a16:creationId xmlns:a16="http://schemas.microsoft.com/office/drawing/2014/main" id="{9B7C2C2F-DCB5-4799-B978-B74022C46EDC}"/>
              </a:ext>
            </a:extLst>
          </p:cNvPr>
          <p:cNvSpPr/>
          <p:nvPr/>
        </p:nvSpPr>
        <p:spPr>
          <a:xfrm>
            <a:off x="8662888" y="5137382"/>
            <a:ext cx="476655" cy="156268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39644F3-9CAE-4AF9-B89E-75ACC579AA74}"/>
              </a:ext>
            </a:extLst>
          </p:cNvPr>
          <p:cNvSpPr txBox="1"/>
          <p:nvPr/>
        </p:nvSpPr>
        <p:spPr>
          <a:xfrm>
            <a:off x="1885491" y="5592074"/>
            <a:ext cx="1013433" cy="584775"/>
          </a:xfrm>
          <a:prstGeom prst="rect">
            <a:avLst/>
          </a:prstGeom>
          <a:noFill/>
        </p:spPr>
        <p:txBody>
          <a:bodyPr wrap="square" rtlCol="0">
            <a:spAutoFit/>
          </a:bodyPr>
          <a:lstStyle/>
          <a:p>
            <a:pPr algn="r"/>
            <a:r>
              <a:rPr lang="en-US" altLang="zh-CN" sz="1600" dirty="0"/>
              <a:t>Subspace partition</a:t>
            </a:r>
            <a:endParaRPr lang="zh-CN" altLang="en-US" sz="1600" dirty="0"/>
          </a:p>
        </p:txBody>
      </p:sp>
      <p:sp>
        <p:nvSpPr>
          <p:cNvPr id="9" name="文本框 8">
            <a:extLst>
              <a:ext uri="{FF2B5EF4-FFF2-40B4-BE49-F238E27FC236}">
                <a16:creationId xmlns:a16="http://schemas.microsoft.com/office/drawing/2014/main" id="{701ECE25-B4DB-4A24-B000-18C4497C0A6A}"/>
              </a:ext>
            </a:extLst>
          </p:cNvPr>
          <p:cNvSpPr txBox="1"/>
          <p:nvPr/>
        </p:nvSpPr>
        <p:spPr>
          <a:xfrm>
            <a:off x="1520328" y="6176849"/>
            <a:ext cx="1423505" cy="584775"/>
          </a:xfrm>
          <a:prstGeom prst="rect">
            <a:avLst/>
          </a:prstGeom>
          <a:noFill/>
        </p:spPr>
        <p:txBody>
          <a:bodyPr wrap="square" rtlCol="0">
            <a:spAutoFit/>
          </a:bodyPr>
          <a:lstStyle/>
          <a:p>
            <a:pPr algn="r"/>
            <a:r>
              <a:rPr lang="en-US" altLang="zh-CN" sz="1600" dirty="0"/>
              <a:t>Small-scale networks</a:t>
            </a:r>
            <a:endParaRPr lang="zh-CN" altLang="en-US" sz="1600" dirty="0"/>
          </a:p>
        </p:txBody>
      </p:sp>
      <p:sp>
        <p:nvSpPr>
          <p:cNvPr id="10" name="左大括号 9">
            <a:extLst>
              <a:ext uri="{FF2B5EF4-FFF2-40B4-BE49-F238E27FC236}">
                <a16:creationId xmlns:a16="http://schemas.microsoft.com/office/drawing/2014/main" id="{46999473-5515-4E51-AE12-DA47E761A0CC}"/>
              </a:ext>
            </a:extLst>
          </p:cNvPr>
          <p:cNvSpPr/>
          <p:nvPr/>
        </p:nvSpPr>
        <p:spPr>
          <a:xfrm>
            <a:off x="2943832" y="5442333"/>
            <a:ext cx="45721" cy="6765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大括号 10">
            <a:extLst>
              <a:ext uri="{FF2B5EF4-FFF2-40B4-BE49-F238E27FC236}">
                <a16:creationId xmlns:a16="http://schemas.microsoft.com/office/drawing/2014/main" id="{F96F37CB-5BA2-4E9F-B280-13426279E395}"/>
              </a:ext>
            </a:extLst>
          </p:cNvPr>
          <p:cNvSpPr/>
          <p:nvPr/>
        </p:nvSpPr>
        <p:spPr>
          <a:xfrm>
            <a:off x="2943832" y="6042026"/>
            <a:ext cx="52207" cy="6280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灯片编号占位符 11">
            <a:extLst>
              <a:ext uri="{FF2B5EF4-FFF2-40B4-BE49-F238E27FC236}">
                <a16:creationId xmlns:a16="http://schemas.microsoft.com/office/drawing/2014/main" id="{8E82E699-8F77-43E1-82AE-D009A37005B8}"/>
              </a:ext>
            </a:extLst>
          </p:cNvPr>
          <p:cNvSpPr>
            <a:spLocks noGrp="1"/>
          </p:cNvSpPr>
          <p:nvPr>
            <p:ph type="sldNum" sz="quarter" idx="12"/>
          </p:nvPr>
        </p:nvSpPr>
        <p:spPr/>
        <p:txBody>
          <a:bodyPr/>
          <a:lstStyle/>
          <a:p>
            <a:fld id="{682C5C09-ACD5-471C-9344-471F3ED29706}" type="slidenum">
              <a:rPr lang="zh-CN" altLang="en-US" smtClean="0"/>
              <a:t>23</a:t>
            </a:fld>
            <a:endParaRPr lang="zh-CN" altLang="en-US"/>
          </a:p>
        </p:txBody>
      </p:sp>
      <p:sp>
        <p:nvSpPr>
          <p:cNvPr id="13" name="矩形 12">
            <a:extLst>
              <a:ext uri="{FF2B5EF4-FFF2-40B4-BE49-F238E27FC236}">
                <a16:creationId xmlns:a16="http://schemas.microsoft.com/office/drawing/2014/main" id="{5ED05DA3-1347-4BC2-97B7-7E41146ABAFF}"/>
              </a:ext>
            </a:extLst>
          </p:cNvPr>
          <p:cNvSpPr/>
          <p:nvPr/>
        </p:nvSpPr>
        <p:spPr>
          <a:xfrm>
            <a:off x="3056057" y="5794800"/>
            <a:ext cx="6146390" cy="22626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A7337EC-B249-48D4-A744-D2C4599542A9}"/>
              </a:ext>
            </a:extLst>
          </p:cNvPr>
          <p:cNvSpPr txBox="1"/>
          <p:nvPr/>
        </p:nvSpPr>
        <p:spPr>
          <a:xfrm>
            <a:off x="3712740" y="4206500"/>
            <a:ext cx="1683474" cy="369332"/>
          </a:xfrm>
          <a:prstGeom prst="rect">
            <a:avLst/>
          </a:prstGeom>
          <a:noFill/>
        </p:spPr>
        <p:txBody>
          <a:bodyPr wrap="none" rtlCol="0">
            <a:spAutoFit/>
          </a:bodyPr>
          <a:lstStyle/>
          <a:p>
            <a:r>
              <a:rPr lang="en-US" altLang="zh-CN" dirty="0">
                <a:solidFill>
                  <a:srgbClr val="FF0000"/>
                </a:solidFill>
              </a:rPr>
              <a:t>9000x speed-up</a:t>
            </a:r>
            <a:endParaRPr lang="zh-CN" altLang="en-US" dirty="0">
              <a:solidFill>
                <a:srgbClr val="FF0000"/>
              </a:solidFill>
            </a:endParaRPr>
          </a:p>
        </p:txBody>
      </p:sp>
      <p:cxnSp>
        <p:nvCxnSpPr>
          <p:cNvPr id="15" name="直接箭头连接符 14">
            <a:extLst>
              <a:ext uri="{FF2B5EF4-FFF2-40B4-BE49-F238E27FC236}">
                <a16:creationId xmlns:a16="http://schemas.microsoft.com/office/drawing/2014/main" id="{8265A317-F8B3-4DC1-B250-54B0FAC41116}"/>
              </a:ext>
            </a:extLst>
          </p:cNvPr>
          <p:cNvCxnSpPr/>
          <p:nvPr/>
        </p:nvCxnSpPr>
        <p:spPr>
          <a:xfrm flipV="1">
            <a:off x="4922778" y="3866032"/>
            <a:ext cx="521485" cy="359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矩形 15">
            <a:extLst>
              <a:ext uri="{FF2B5EF4-FFF2-40B4-BE49-F238E27FC236}">
                <a16:creationId xmlns:a16="http://schemas.microsoft.com/office/drawing/2014/main" id="{F3EC659C-3F85-49DD-BE24-C2C8DAD51D1A}"/>
              </a:ext>
            </a:extLst>
          </p:cNvPr>
          <p:cNvSpPr/>
          <p:nvPr/>
        </p:nvSpPr>
        <p:spPr>
          <a:xfrm>
            <a:off x="5442641" y="2624010"/>
            <a:ext cx="615070" cy="3565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15643F0-EF1A-4109-A677-974406707869}"/>
              </a:ext>
            </a:extLst>
          </p:cNvPr>
          <p:cNvSpPr/>
          <p:nvPr/>
        </p:nvSpPr>
        <p:spPr>
          <a:xfrm>
            <a:off x="5427710" y="3562900"/>
            <a:ext cx="615070" cy="3565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329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animBg="1"/>
      <p:bldP spid="11" grpId="0" animBg="1"/>
      <p:bldP spid="13" grpId="0" animBg="1"/>
      <p:bldP spid="4" grpId="0"/>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DA2F321-DBFC-4FA4-8626-A603DB8B8983}"/>
              </a:ext>
            </a:extLst>
          </p:cNvPr>
          <p:cNvSpPr>
            <a:spLocks noGrp="1"/>
          </p:cNvSpPr>
          <p:nvPr>
            <p:ph type="title"/>
          </p:nvPr>
        </p:nvSpPr>
        <p:spPr>
          <a:xfrm>
            <a:off x="838200" y="365125"/>
            <a:ext cx="10515600" cy="1325563"/>
          </a:xfrm>
        </p:spPr>
        <p:txBody>
          <a:bodyPr>
            <a:normAutofit/>
          </a:bodyPr>
          <a:lstStyle/>
          <a:p>
            <a:r>
              <a:rPr lang="en-US" altLang="zh-CN" sz="4000" dirty="0"/>
              <a:t>Ability to Achieve Consistent Detection</a:t>
            </a:r>
            <a:endParaRPr lang="zh-CN" altLang="en-US" sz="4000" dirty="0"/>
          </a:p>
        </p:txBody>
      </p:sp>
      <p:sp>
        <p:nvSpPr>
          <p:cNvPr id="4" name="灯片编号占位符 3">
            <a:extLst>
              <a:ext uri="{FF2B5EF4-FFF2-40B4-BE49-F238E27FC236}">
                <a16:creationId xmlns:a16="http://schemas.microsoft.com/office/drawing/2014/main" id="{AA4D25A5-8E9D-4471-9F4D-1D0CA38AF9B3}"/>
              </a:ext>
            </a:extLst>
          </p:cNvPr>
          <p:cNvSpPr>
            <a:spLocks noGrp="1"/>
          </p:cNvSpPr>
          <p:nvPr>
            <p:ph type="sldNum" sz="quarter" idx="12"/>
          </p:nvPr>
        </p:nvSpPr>
        <p:spPr>
          <a:xfrm>
            <a:off x="8610600" y="6356350"/>
            <a:ext cx="2743200" cy="365125"/>
          </a:xfrm>
        </p:spPr>
        <p:txBody>
          <a:bodyPr/>
          <a:lstStyle/>
          <a:p>
            <a:fld id="{682C5C09-ACD5-471C-9344-471F3ED29706}" type="slidenum">
              <a:rPr lang="zh-CN" altLang="en-US" smtClean="0"/>
              <a:t>24</a:t>
            </a:fld>
            <a:endParaRPr lang="zh-CN" altLang="en-US"/>
          </a:p>
        </p:txBody>
      </p:sp>
      <p:grpSp>
        <p:nvGrpSpPr>
          <p:cNvPr id="58" name="组合 57">
            <a:extLst>
              <a:ext uri="{FF2B5EF4-FFF2-40B4-BE49-F238E27FC236}">
                <a16:creationId xmlns:a16="http://schemas.microsoft.com/office/drawing/2014/main" id="{D70FF0E2-8F71-4345-906F-B8139CE34B5F}"/>
              </a:ext>
            </a:extLst>
          </p:cNvPr>
          <p:cNvGrpSpPr/>
          <p:nvPr/>
        </p:nvGrpSpPr>
        <p:grpSpPr>
          <a:xfrm>
            <a:off x="1111041" y="1846587"/>
            <a:ext cx="4143947" cy="1893065"/>
            <a:chOff x="2157585" y="3097461"/>
            <a:chExt cx="4143947" cy="1893065"/>
          </a:xfrm>
        </p:grpSpPr>
        <p:sp>
          <p:nvSpPr>
            <p:cNvPr id="6" name="椭圆 5">
              <a:extLst>
                <a:ext uri="{FF2B5EF4-FFF2-40B4-BE49-F238E27FC236}">
                  <a16:creationId xmlns:a16="http://schemas.microsoft.com/office/drawing/2014/main" id="{EC3B4B53-F982-4518-A537-54C2C5462C21}"/>
                </a:ext>
              </a:extLst>
            </p:cNvPr>
            <p:cNvSpPr/>
            <p:nvPr/>
          </p:nvSpPr>
          <p:spPr>
            <a:xfrm rot="16200000">
              <a:off x="2157585" y="454985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BAB1131-E003-4551-AE31-85F494BADAF2}"/>
                </a:ext>
              </a:extLst>
            </p:cNvPr>
            <p:cNvSpPr/>
            <p:nvPr/>
          </p:nvSpPr>
          <p:spPr>
            <a:xfrm rot="16200000">
              <a:off x="2157585" y="309746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59A00D34-5334-4FD5-B707-254EE8D139E1}"/>
                </a:ext>
              </a:extLst>
            </p:cNvPr>
            <p:cNvSpPr/>
            <p:nvPr/>
          </p:nvSpPr>
          <p:spPr>
            <a:xfrm rot="16200000">
              <a:off x="3083403" y="454985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74D1D0B6-6EB3-41DC-A14A-362FB4889BB2}"/>
                </a:ext>
              </a:extLst>
            </p:cNvPr>
            <p:cNvSpPr/>
            <p:nvPr/>
          </p:nvSpPr>
          <p:spPr>
            <a:xfrm rot="16200000">
              <a:off x="3083403" y="309746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80BA4B7-1E66-41EC-80B8-966831790896}"/>
                </a:ext>
              </a:extLst>
            </p:cNvPr>
            <p:cNvSpPr/>
            <p:nvPr/>
          </p:nvSpPr>
          <p:spPr>
            <a:xfrm rot="16200000">
              <a:off x="4009221" y="454985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31658D9-B8C6-49F3-A711-75B3C240CA34}"/>
                </a:ext>
              </a:extLst>
            </p:cNvPr>
            <p:cNvSpPr/>
            <p:nvPr/>
          </p:nvSpPr>
          <p:spPr>
            <a:xfrm rot="16200000">
              <a:off x="4009221" y="309746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0A705ED-874F-4D44-B970-61AD1D9FF0BA}"/>
                </a:ext>
              </a:extLst>
            </p:cNvPr>
            <p:cNvSpPr/>
            <p:nvPr/>
          </p:nvSpPr>
          <p:spPr>
            <a:xfrm rot="16200000">
              <a:off x="4935039" y="454985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34049C8-B578-40C7-A4E1-13D2C234DB40}"/>
                </a:ext>
              </a:extLst>
            </p:cNvPr>
            <p:cNvSpPr/>
            <p:nvPr/>
          </p:nvSpPr>
          <p:spPr>
            <a:xfrm rot="16200000">
              <a:off x="4935039" y="309746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6CE4864C-019A-4847-8C1A-77DFC4142C38}"/>
                </a:ext>
              </a:extLst>
            </p:cNvPr>
            <p:cNvSpPr/>
            <p:nvPr/>
          </p:nvSpPr>
          <p:spPr>
            <a:xfrm rot="16200000">
              <a:off x="5860857" y="3823656"/>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 name="直接连接符 15">
              <a:extLst>
                <a:ext uri="{FF2B5EF4-FFF2-40B4-BE49-F238E27FC236}">
                  <a16:creationId xmlns:a16="http://schemas.microsoft.com/office/drawing/2014/main" id="{D10A2B94-0FEC-402B-B31B-4E3608A56038}"/>
                </a:ext>
              </a:extLst>
            </p:cNvPr>
            <p:cNvCxnSpPr>
              <a:stCxn id="6" idx="6"/>
              <a:endCxn id="7" idx="2"/>
            </p:cNvCxnSpPr>
            <p:nvPr/>
          </p:nvCxnSpPr>
          <p:spPr>
            <a:xfrm rot="16200000">
              <a:off x="1872066" y="4043994"/>
              <a:ext cx="10117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D60046B-072F-4991-81DC-EBE84C7FB45C}"/>
                </a:ext>
              </a:extLst>
            </p:cNvPr>
            <p:cNvCxnSpPr>
              <a:cxnSpLocks/>
              <a:stCxn id="6" idx="4"/>
              <a:endCxn id="8" idx="0"/>
            </p:cNvCxnSpPr>
            <p:nvPr/>
          </p:nvCxnSpPr>
          <p:spPr>
            <a:xfrm>
              <a:off x="2598260" y="4770188"/>
              <a:ext cx="48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0423ED9-CB9F-4C56-AC81-36DABCA91A4C}"/>
                </a:ext>
              </a:extLst>
            </p:cNvPr>
            <p:cNvCxnSpPr>
              <a:cxnSpLocks/>
              <a:stCxn id="7" idx="4"/>
              <a:endCxn id="9" idx="0"/>
            </p:cNvCxnSpPr>
            <p:nvPr/>
          </p:nvCxnSpPr>
          <p:spPr>
            <a:xfrm>
              <a:off x="2598260" y="3317798"/>
              <a:ext cx="48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09E9617-355A-48A2-A381-BC872A5CF76F}"/>
                </a:ext>
              </a:extLst>
            </p:cNvPr>
            <p:cNvCxnSpPr>
              <a:cxnSpLocks/>
              <a:stCxn id="7" idx="3"/>
              <a:endCxn id="8" idx="7"/>
            </p:cNvCxnSpPr>
            <p:nvPr/>
          </p:nvCxnSpPr>
          <p:spPr>
            <a:xfrm>
              <a:off x="2533725" y="3473601"/>
              <a:ext cx="614213" cy="1140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2EEE9D6-BD23-4811-AB70-88A458E033F1}"/>
                </a:ext>
              </a:extLst>
            </p:cNvPr>
            <p:cNvCxnSpPr>
              <a:cxnSpLocks/>
              <a:stCxn id="9" idx="2"/>
              <a:endCxn id="8" idx="6"/>
            </p:cNvCxnSpPr>
            <p:nvPr/>
          </p:nvCxnSpPr>
          <p:spPr>
            <a:xfrm>
              <a:off x="3303741" y="3538136"/>
              <a:ext cx="0" cy="1011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5471DF0B-9458-4CF0-AE8A-AC2359592440}"/>
                </a:ext>
              </a:extLst>
            </p:cNvPr>
            <p:cNvCxnSpPr>
              <a:cxnSpLocks/>
              <a:stCxn id="10" idx="0"/>
              <a:endCxn id="8" idx="4"/>
            </p:cNvCxnSpPr>
            <p:nvPr/>
          </p:nvCxnSpPr>
          <p:spPr>
            <a:xfrm flipH="1">
              <a:off x="3524078" y="4770188"/>
              <a:ext cx="48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B73884B2-95B7-41B4-84C8-5B1BEE63FDCA}"/>
                </a:ext>
              </a:extLst>
            </p:cNvPr>
            <p:cNvCxnSpPr>
              <a:cxnSpLocks/>
              <a:stCxn id="11" idx="0"/>
              <a:endCxn id="9" idx="4"/>
            </p:cNvCxnSpPr>
            <p:nvPr/>
          </p:nvCxnSpPr>
          <p:spPr>
            <a:xfrm flipH="1">
              <a:off x="3524078" y="3317798"/>
              <a:ext cx="48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744D5154-F391-45DB-BFE3-4862689A273F}"/>
                </a:ext>
              </a:extLst>
            </p:cNvPr>
            <p:cNvCxnSpPr>
              <a:cxnSpLocks/>
              <a:stCxn id="11" idx="2"/>
              <a:endCxn id="10" idx="6"/>
            </p:cNvCxnSpPr>
            <p:nvPr/>
          </p:nvCxnSpPr>
          <p:spPr>
            <a:xfrm>
              <a:off x="4229559" y="3538136"/>
              <a:ext cx="0" cy="1011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B115E871-940A-4C0F-85C6-A3E680F38E96}"/>
                </a:ext>
              </a:extLst>
            </p:cNvPr>
            <p:cNvCxnSpPr>
              <a:cxnSpLocks/>
              <a:stCxn id="13" idx="2"/>
              <a:endCxn id="12" idx="6"/>
            </p:cNvCxnSpPr>
            <p:nvPr/>
          </p:nvCxnSpPr>
          <p:spPr>
            <a:xfrm>
              <a:off x="5155377" y="3538136"/>
              <a:ext cx="0" cy="1011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B2F8C2FC-2A70-44AD-BC03-8838D2994C1A}"/>
                </a:ext>
              </a:extLst>
            </p:cNvPr>
            <p:cNvCxnSpPr>
              <a:cxnSpLocks/>
              <a:stCxn id="12" idx="0"/>
              <a:endCxn id="10" idx="4"/>
            </p:cNvCxnSpPr>
            <p:nvPr/>
          </p:nvCxnSpPr>
          <p:spPr>
            <a:xfrm flipH="1">
              <a:off x="4449896" y="4770188"/>
              <a:ext cx="48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38BFB56-D3A0-4A25-A598-BBF47626281B}"/>
                </a:ext>
              </a:extLst>
            </p:cNvPr>
            <p:cNvCxnSpPr>
              <a:cxnSpLocks/>
              <a:stCxn id="13" idx="0"/>
              <a:endCxn id="11" idx="4"/>
            </p:cNvCxnSpPr>
            <p:nvPr/>
          </p:nvCxnSpPr>
          <p:spPr>
            <a:xfrm flipH="1">
              <a:off x="4449896" y="3317798"/>
              <a:ext cx="48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CB3930BA-6649-4AE2-882A-EF77E5D28FEB}"/>
                </a:ext>
              </a:extLst>
            </p:cNvPr>
            <p:cNvCxnSpPr>
              <a:cxnSpLocks/>
              <a:stCxn id="14" idx="1"/>
              <a:endCxn id="12" idx="4"/>
            </p:cNvCxnSpPr>
            <p:nvPr/>
          </p:nvCxnSpPr>
          <p:spPr>
            <a:xfrm flipH="1">
              <a:off x="5375714" y="4199796"/>
              <a:ext cx="549678" cy="570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74E6840E-C27D-4A98-9056-E6F3EB804E81}"/>
                </a:ext>
              </a:extLst>
            </p:cNvPr>
            <p:cNvCxnSpPr>
              <a:cxnSpLocks/>
              <a:stCxn id="14" idx="7"/>
              <a:endCxn id="13" idx="4"/>
            </p:cNvCxnSpPr>
            <p:nvPr/>
          </p:nvCxnSpPr>
          <p:spPr>
            <a:xfrm flipH="1" flipV="1">
              <a:off x="5375714" y="3317798"/>
              <a:ext cx="549678" cy="5703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文本框 58">
            <a:extLst>
              <a:ext uri="{FF2B5EF4-FFF2-40B4-BE49-F238E27FC236}">
                <a16:creationId xmlns:a16="http://schemas.microsoft.com/office/drawing/2014/main" id="{04659811-81C6-46DC-905D-0D74B9928374}"/>
              </a:ext>
            </a:extLst>
          </p:cNvPr>
          <p:cNvSpPr txBox="1"/>
          <p:nvPr/>
        </p:nvSpPr>
        <p:spPr>
          <a:xfrm>
            <a:off x="994125" y="1425903"/>
            <a:ext cx="3937103" cy="369332"/>
          </a:xfrm>
          <a:prstGeom prst="rect">
            <a:avLst/>
          </a:prstGeom>
          <a:noFill/>
        </p:spPr>
        <p:txBody>
          <a:bodyPr wrap="none" rtlCol="0">
            <a:spAutoFit/>
          </a:bodyPr>
          <a:lstStyle/>
          <a:p>
            <a:r>
              <a:rPr lang="en-US" altLang="zh-CN" dirty="0"/>
              <a:t>OpenR network with Internet2 topology</a:t>
            </a:r>
            <a:endParaRPr lang="zh-CN" altLang="en-US" dirty="0"/>
          </a:p>
        </p:txBody>
      </p:sp>
      <p:sp>
        <p:nvSpPr>
          <p:cNvPr id="60" name="乘号 59">
            <a:extLst>
              <a:ext uri="{FF2B5EF4-FFF2-40B4-BE49-F238E27FC236}">
                <a16:creationId xmlns:a16="http://schemas.microsoft.com/office/drawing/2014/main" id="{C4DF932D-909D-431C-A2B9-AB9484B49454}"/>
              </a:ext>
            </a:extLst>
          </p:cNvPr>
          <p:cNvSpPr/>
          <p:nvPr/>
        </p:nvSpPr>
        <p:spPr>
          <a:xfrm>
            <a:off x="2223059" y="2647364"/>
            <a:ext cx="288729" cy="301558"/>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乘号 60">
            <a:extLst>
              <a:ext uri="{FF2B5EF4-FFF2-40B4-BE49-F238E27FC236}">
                <a16:creationId xmlns:a16="http://schemas.microsoft.com/office/drawing/2014/main" id="{21B34ADF-0721-4E14-91FF-DA9783E112C0}"/>
              </a:ext>
            </a:extLst>
          </p:cNvPr>
          <p:cNvSpPr/>
          <p:nvPr/>
        </p:nvSpPr>
        <p:spPr>
          <a:xfrm>
            <a:off x="2536037" y="3450783"/>
            <a:ext cx="288729" cy="301558"/>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5" name="图片 64">
            <a:extLst>
              <a:ext uri="{FF2B5EF4-FFF2-40B4-BE49-F238E27FC236}">
                <a16:creationId xmlns:a16="http://schemas.microsoft.com/office/drawing/2014/main" id="{324FEAE9-2ECF-4854-98F2-B400D00272D5}"/>
              </a:ext>
            </a:extLst>
          </p:cNvPr>
          <p:cNvPicPr>
            <a:picLocks noChangeAspect="1"/>
          </p:cNvPicPr>
          <p:nvPr/>
        </p:nvPicPr>
        <p:blipFill rotWithShape="1">
          <a:blip r:embed="rId3"/>
          <a:srcRect t="27461"/>
          <a:stretch/>
        </p:blipFill>
        <p:spPr>
          <a:xfrm>
            <a:off x="6152813" y="3454521"/>
            <a:ext cx="5982252" cy="2089107"/>
          </a:xfrm>
          <a:prstGeom prst="rect">
            <a:avLst/>
          </a:prstGeom>
        </p:spPr>
      </p:pic>
      <p:pic>
        <p:nvPicPr>
          <p:cNvPr id="66" name="图片 65">
            <a:extLst>
              <a:ext uri="{FF2B5EF4-FFF2-40B4-BE49-F238E27FC236}">
                <a16:creationId xmlns:a16="http://schemas.microsoft.com/office/drawing/2014/main" id="{6A112B0D-3C79-43D2-8C39-BF5889FA4A5E}"/>
              </a:ext>
            </a:extLst>
          </p:cNvPr>
          <p:cNvPicPr>
            <a:picLocks noChangeAspect="1"/>
          </p:cNvPicPr>
          <p:nvPr/>
        </p:nvPicPr>
        <p:blipFill rotWithShape="1">
          <a:blip r:embed="rId3"/>
          <a:srcRect b="72793"/>
          <a:stretch/>
        </p:blipFill>
        <p:spPr>
          <a:xfrm>
            <a:off x="6152812" y="2670963"/>
            <a:ext cx="5982252" cy="783558"/>
          </a:xfrm>
          <a:prstGeom prst="rect">
            <a:avLst/>
          </a:prstGeom>
        </p:spPr>
      </p:pic>
      <p:sp>
        <p:nvSpPr>
          <p:cNvPr id="67" name="文本框 66">
            <a:extLst>
              <a:ext uri="{FF2B5EF4-FFF2-40B4-BE49-F238E27FC236}">
                <a16:creationId xmlns:a16="http://schemas.microsoft.com/office/drawing/2014/main" id="{23F14BAE-7C33-4248-B017-23224619661F}"/>
              </a:ext>
            </a:extLst>
          </p:cNvPr>
          <p:cNvSpPr txBox="1"/>
          <p:nvPr/>
        </p:nvSpPr>
        <p:spPr>
          <a:xfrm>
            <a:off x="6690712" y="5695361"/>
            <a:ext cx="4745846" cy="584775"/>
          </a:xfrm>
          <a:prstGeom prst="rect">
            <a:avLst/>
          </a:prstGeom>
          <a:noFill/>
        </p:spPr>
        <p:txBody>
          <a:bodyPr wrap="square" rtlCol="0">
            <a:spAutoFit/>
          </a:bodyPr>
          <a:lstStyle/>
          <a:p>
            <a:r>
              <a:rPr lang="en-US" altLang="zh-CN" sz="1600" dirty="0"/>
              <a:t>Cross point (x, y):</a:t>
            </a:r>
          </a:p>
          <a:p>
            <a:r>
              <a:rPr lang="en-US" altLang="zh-CN" sz="1600" dirty="0"/>
              <a:t>The verifier receives updates at time x from a switch y</a:t>
            </a:r>
            <a:endParaRPr lang="zh-CN" altLang="en-US" sz="1600" dirty="0"/>
          </a:p>
        </p:txBody>
      </p:sp>
      <p:cxnSp>
        <p:nvCxnSpPr>
          <p:cNvPr id="69" name="直接箭头连接符 68">
            <a:extLst>
              <a:ext uri="{FF2B5EF4-FFF2-40B4-BE49-F238E27FC236}">
                <a16:creationId xmlns:a16="http://schemas.microsoft.com/office/drawing/2014/main" id="{452466E3-BCEA-4F33-A34B-323D5209B7A0}"/>
              </a:ext>
            </a:extLst>
          </p:cNvPr>
          <p:cNvCxnSpPr>
            <a:cxnSpLocks/>
          </p:cNvCxnSpPr>
          <p:nvPr/>
        </p:nvCxnSpPr>
        <p:spPr>
          <a:xfrm flipV="1">
            <a:off x="7920325" y="4780557"/>
            <a:ext cx="649996" cy="914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52DB941D-CADD-4DA4-A512-A9888465EE89}"/>
              </a:ext>
            </a:extLst>
          </p:cNvPr>
          <p:cNvSpPr txBox="1"/>
          <p:nvPr/>
        </p:nvSpPr>
        <p:spPr>
          <a:xfrm>
            <a:off x="659348" y="4134036"/>
            <a:ext cx="3966110" cy="369332"/>
          </a:xfrm>
          <a:prstGeom prst="rect">
            <a:avLst/>
          </a:prstGeom>
          <a:noFill/>
        </p:spPr>
        <p:txBody>
          <a:bodyPr wrap="square" rtlCol="0">
            <a:spAutoFit/>
          </a:bodyPr>
          <a:lstStyle/>
          <a:p>
            <a:r>
              <a:rPr lang="en-US" altLang="zh-CN" dirty="0"/>
              <a:t>Bring down links chic-</a:t>
            </a:r>
            <a:r>
              <a:rPr lang="en-US" altLang="zh-CN" dirty="0" err="1"/>
              <a:t>atla</a:t>
            </a:r>
            <a:r>
              <a:rPr lang="en-US" altLang="zh-CN" dirty="0"/>
              <a:t> and chic-</a:t>
            </a:r>
            <a:r>
              <a:rPr lang="en-US" altLang="zh-CN" dirty="0" err="1"/>
              <a:t>kans</a:t>
            </a:r>
            <a:endParaRPr lang="zh-CN" altLang="en-US" dirty="0"/>
          </a:p>
        </p:txBody>
      </p:sp>
      <p:cxnSp>
        <p:nvCxnSpPr>
          <p:cNvPr id="72" name="直接箭头连接符 71">
            <a:extLst>
              <a:ext uri="{FF2B5EF4-FFF2-40B4-BE49-F238E27FC236}">
                <a16:creationId xmlns:a16="http://schemas.microsoft.com/office/drawing/2014/main" id="{7AE4F039-36D0-4D12-B7F9-35424C094FE8}"/>
              </a:ext>
            </a:extLst>
          </p:cNvPr>
          <p:cNvCxnSpPr>
            <a:cxnSpLocks/>
            <a:stCxn id="71" idx="0"/>
          </p:cNvCxnSpPr>
          <p:nvPr/>
        </p:nvCxnSpPr>
        <p:spPr>
          <a:xfrm flipV="1">
            <a:off x="2642403" y="3752341"/>
            <a:ext cx="52441" cy="381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77CC5E2E-F799-4887-A620-EFDEB2BBDA5C}"/>
              </a:ext>
            </a:extLst>
          </p:cNvPr>
          <p:cNvCxnSpPr>
            <a:cxnSpLocks/>
            <a:stCxn id="71" idx="0"/>
          </p:cNvCxnSpPr>
          <p:nvPr/>
        </p:nvCxnSpPr>
        <p:spPr>
          <a:xfrm flipH="1" flipV="1">
            <a:off x="2362879" y="2948922"/>
            <a:ext cx="279524" cy="118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80">
            <a:extLst>
              <a:ext uri="{FF2B5EF4-FFF2-40B4-BE49-F238E27FC236}">
                <a16:creationId xmlns:a16="http://schemas.microsoft.com/office/drawing/2014/main" id="{F7CF4744-617A-439F-8881-F98A56610080}"/>
              </a:ext>
            </a:extLst>
          </p:cNvPr>
          <p:cNvSpPr/>
          <p:nvPr/>
        </p:nvSpPr>
        <p:spPr>
          <a:xfrm>
            <a:off x="616481" y="4835895"/>
            <a:ext cx="492120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dirty="0"/>
              <a:t>Per-update verification (PUV): </a:t>
            </a:r>
          </a:p>
          <a:p>
            <a:r>
              <a:rPr lang="en-US" altLang="zh-CN" dirty="0"/>
              <a:t>Check loops after processing a single rule update </a:t>
            </a:r>
          </a:p>
        </p:txBody>
      </p:sp>
      <p:sp>
        <p:nvSpPr>
          <p:cNvPr id="82" name="矩形 81">
            <a:extLst>
              <a:ext uri="{FF2B5EF4-FFF2-40B4-BE49-F238E27FC236}">
                <a16:creationId xmlns:a16="http://schemas.microsoft.com/office/drawing/2014/main" id="{2F1C5553-2680-4EE1-AE64-8FA45B0FD3A1}"/>
              </a:ext>
            </a:extLst>
          </p:cNvPr>
          <p:cNvSpPr/>
          <p:nvPr/>
        </p:nvSpPr>
        <p:spPr>
          <a:xfrm>
            <a:off x="616481" y="5694895"/>
            <a:ext cx="492120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dirty="0"/>
              <a:t>Block-update verification (BUV): </a:t>
            </a:r>
          </a:p>
          <a:p>
            <a:r>
              <a:rPr lang="en-US" altLang="zh-CN" dirty="0"/>
              <a:t>Check loops after processing a block of updates</a:t>
            </a:r>
          </a:p>
        </p:txBody>
      </p:sp>
      <p:cxnSp>
        <p:nvCxnSpPr>
          <p:cNvPr id="83" name="直接箭头连接符 82">
            <a:extLst>
              <a:ext uri="{FF2B5EF4-FFF2-40B4-BE49-F238E27FC236}">
                <a16:creationId xmlns:a16="http://schemas.microsoft.com/office/drawing/2014/main" id="{79305222-C2BB-4DDC-B300-5E58B382E84F}"/>
              </a:ext>
            </a:extLst>
          </p:cNvPr>
          <p:cNvCxnSpPr>
            <a:cxnSpLocks/>
            <a:stCxn id="81" idx="3"/>
          </p:cNvCxnSpPr>
          <p:nvPr/>
        </p:nvCxnSpPr>
        <p:spPr>
          <a:xfrm flipV="1">
            <a:off x="5537689" y="2907489"/>
            <a:ext cx="748986" cy="2251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F37B4307-9599-4CAF-A672-1CB9C3F05D39}"/>
              </a:ext>
            </a:extLst>
          </p:cNvPr>
          <p:cNvCxnSpPr>
            <a:cxnSpLocks/>
            <a:stCxn id="82" idx="3"/>
          </p:cNvCxnSpPr>
          <p:nvPr/>
        </p:nvCxnSpPr>
        <p:spPr>
          <a:xfrm flipV="1">
            <a:off x="5537689" y="3193105"/>
            <a:ext cx="787281" cy="282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CBD18A32-E7E4-4E60-9D35-94B635B5BB2D}"/>
              </a:ext>
            </a:extLst>
          </p:cNvPr>
          <p:cNvSpPr txBox="1"/>
          <p:nvPr/>
        </p:nvSpPr>
        <p:spPr>
          <a:xfrm>
            <a:off x="6943384" y="1827752"/>
            <a:ext cx="1678280" cy="369332"/>
          </a:xfrm>
          <a:prstGeom prst="rect">
            <a:avLst/>
          </a:prstGeom>
          <a:noFill/>
        </p:spPr>
        <p:txBody>
          <a:bodyPr wrap="none" rtlCol="0">
            <a:spAutoFit/>
          </a:bodyPr>
          <a:lstStyle/>
          <a:p>
            <a:pPr algn="ctr"/>
            <a:r>
              <a:rPr lang="en-US" altLang="zh-CN" dirty="0">
                <a:solidFill>
                  <a:schemeClr val="accent1"/>
                </a:solidFill>
              </a:rPr>
              <a:t>Report no loops</a:t>
            </a:r>
            <a:endParaRPr lang="zh-CN" altLang="en-US" dirty="0">
              <a:solidFill>
                <a:schemeClr val="accent1"/>
              </a:solidFill>
            </a:endParaRPr>
          </a:p>
        </p:txBody>
      </p:sp>
      <p:sp>
        <p:nvSpPr>
          <p:cNvPr id="92" name="文本框 91">
            <a:extLst>
              <a:ext uri="{FF2B5EF4-FFF2-40B4-BE49-F238E27FC236}">
                <a16:creationId xmlns:a16="http://schemas.microsoft.com/office/drawing/2014/main" id="{3E594C6F-790E-44D4-BF34-57902B44D115}"/>
              </a:ext>
            </a:extLst>
          </p:cNvPr>
          <p:cNvSpPr txBox="1"/>
          <p:nvPr/>
        </p:nvSpPr>
        <p:spPr>
          <a:xfrm>
            <a:off x="8774864" y="1814715"/>
            <a:ext cx="1456617" cy="369332"/>
          </a:xfrm>
          <a:prstGeom prst="rect">
            <a:avLst/>
          </a:prstGeom>
          <a:noFill/>
        </p:spPr>
        <p:txBody>
          <a:bodyPr wrap="none" rtlCol="0">
            <a:spAutoFit/>
          </a:bodyPr>
          <a:lstStyle/>
          <a:p>
            <a:pPr algn="ctr"/>
            <a:r>
              <a:rPr lang="en-US" altLang="zh-CN" dirty="0">
                <a:solidFill>
                  <a:schemeClr val="accent2">
                    <a:lumMod val="75000"/>
                  </a:schemeClr>
                </a:solidFill>
              </a:rPr>
              <a:t>Report a loop</a:t>
            </a:r>
            <a:endParaRPr lang="zh-CN" altLang="en-US" dirty="0">
              <a:solidFill>
                <a:schemeClr val="accent2">
                  <a:lumMod val="75000"/>
                </a:schemeClr>
              </a:solidFill>
            </a:endParaRPr>
          </a:p>
        </p:txBody>
      </p:sp>
      <p:cxnSp>
        <p:nvCxnSpPr>
          <p:cNvPr id="93" name="直接箭头连接符 92">
            <a:extLst>
              <a:ext uri="{FF2B5EF4-FFF2-40B4-BE49-F238E27FC236}">
                <a16:creationId xmlns:a16="http://schemas.microsoft.com/office/drawing/2014/main" id="{03C9E182-7EA9-4AB2-BAA4-6F3D1190764E}"/>
              </a:ext>
            </a:extLst>
          </p:cNvPr>
          <p:cNvCxnSpPr>
            <a:cxnSpLocks/>
          </p:cNvCxnSpPr>
          <p:nvPr/>
        </p:nvCxnSpPr>
        <p:spPr>
          <a:xfrm>
            <a:off x="7782524" y="2219118"/>
            <a:ext cx="0" cy="606146"/>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D29FADE3-AA08-464F-BAE3-723A319C0AAC}"/>
              </a:ext>
            </a:extLst>
          </p:cNvPr>
          <p:cNvCxnSpPr>
            <a:cxnSpLocks/>
            <a:stCxn id="92" idx="2"/>
          </p:cNvCxnSpPr>
          <p:nvPr/>
        </p:nvCxnSpPr>
        <p:spPr>
          <a:xfrm>
            <a:off x="9503173" y="2184047"/>
            <a:ext cx="539245" cy="645958"/>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 name="文本框 103">
            <a:extLst>
              <a:ext uri="{FF2B5EF4-FFF2-40B4-BE49-F238E27FC236}">
                <a16:creationId xmlns:a16="http://schemas.microsoft.com/office/drawing/2014/main" id="{3E7F316C-BECF-4806-854E-A6202433C752}"/>
              </a:ext>
            </a:extLst>
          </p:cNvPr>
          <p:cNvSpPr txBox="1"/>
          <p:nvPr/>
        </p:nvSpPr>
        <p:spPr>
          <a:xfrm>
            <a:off x="10407764" y="1827752"/>
            <a:ext cx="1605055" cy="369332"/>
          </a:xfrm>
          <a:prstGeom prst="rect">
            <a:avLst/>
          </a:prstGeom>
          <a:noFill/>
        </p:spPr>
        <p:txBody>
          <a:bodyPr wrap="none" rtlCol="0">
            <a:spAutoFit/>
          </a:bodyPr>
          <a:lstStyle/>
          <a:p>
            <a:pPr algn="ctr"/>
            <a:r>
              <a:rPr lang="en-US" altLang="zh-CN" dirty="0"/>
              <a:t>Transient loops</a:t>
            </a:r>
            <a:endParaRPr lang="zh-CN" altLang="en-US" dirty="0"/>
          </a:p>
        </p:txBody>
      </p:sp>
      <p:cxnSp>
        <p:nvCxnSpPr>
          <p:cNvPr id="106" name="直接箭头连接符 105">
            <a:extLst>
              <a:ext uri="{FF2B5EF4-FFF2-40B4-BE49-F238E27FC236}">
                <a16:creationId xmlns:a16="http://schemas.microsoft.com/office/drawing/2014/main" id="{E2C4305B-FA42-44C3-A7B2-7CC70AF6623A}"/>
              </a:ext>
            </a:extLst>
          </p:cNvPr>
          <p:cNvCxnSpPr>
            <a:cxnSpLocks/>
            <a:stCxn id="104" idx="2"/>
          </p:cNvCxnSpPr>
          <p:nvPr/>
        </p:nvCxnSpPr>
        <p:spPr>
          <a:xfrm flipH="1">
            <a:off x="10058425" y="2197084"/>
            <a:ext cx="1151867" cy="638854"/>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B282BE6D-FDA2-4161-9A63-07F9B51F3AFE}"/>
              </a:ext>
            </a:extLst>
          </p:cNvPr>
          <p:cNvCxnSpPr>
            <a:cxnSpLocks/>
            <a:stCxn id="104" idx="2"/>
          </p:cNvCxnSpPr>
          <p:nvPr/>
        </p:nvCxnSpPr>
        <p:spPr>
          <a:xfrm flipH="1">
            <a:off x="10342312" y="2197084"/>
            <a:ext cx="867980" cy="648926"/>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3E3D4B16-2740-49C8-8B5C-DFB2F10B928B}"/>
              </a:ext>
            </a:extLst>
          </p:cNvPr>
          <p:cNvCxnSpPr>
            <a:cxnSpLocks/>
            <a:stCxn id="104" idx="2"/>
          </p:cNvCxnSpPr>
          <p:nvPr/>
        </p:nvCxnSpPr>
        <p:spPr>
          <a:xfrm flipH="1">
            <a:off x="10085891" y="2197084"/>
            <a:ext cx="1124401" cy="850503"/>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251FA5E8-1993-4E17-95C1-779D8ED733C2}"/>
              </a:ext>
            </a:extLst>
          </p:cNvPr>
          <p:cNvCxnSpPr>
            <a:cxnSpLocks/>
            <a:stCxn id="104" idx="2"/>
          </p:cNvCxnSpPr>
          <p:nvPr/>
        </p:nvCxnSpPr>
        <p:spPr>
          <a:xfrm flipH="1">
            <a:off x="10231481" y="2197084"/>
            <a:ext cx="978811" cy="850503"/>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99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par>
                                <p:cTn id="17" presetID="10"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5"/>
                                        </p:tgtEl>
                                        <p:attrNameLst>
                                          <p:attrName>style.visibility</p:attrName>
                                        </p:attrNameLst>
                                      </p:cBhvr>
                                      <p:to>
                                        <p:strVal val="visible"/>
                                      </p:to>
                                    </p:set>
                                  </p:childTnLst>
                                </p:cTn>
                              </p:par>
                              <p:par>
                                <p:cTn id="30" presetID="10" presetClass="entr" presetSubtype="0" fill="hold"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1"/>
                                        </p:tgtEl>
                                        <p:attrNameLst>
                                          <p:attrName>style.visibility</p:attrName>
                                        </p:attrNameLst>
                                      </p:cBhvr>
                                      <p:to>
                                        <p:strVal val="visible"/>
                                      </p:to>
                                    </p:set>
                                  </p:childTnLst>
                                </p:cTn>
                              </p:par>
                              <p:par>
                                <p:cTn id="42" presetID="10" presetClass="entr" presetSubtype="0" fill="hold" nodeType="with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fade">
                                      <p:cBhvr>
                                        <p:cTn id="44" dur="500"/>
                                        <p:tgtEl>
                                          <p:spTgt spid="8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0" presetClass="entr" presetSubtype="0" fill="hold" nodeType="with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fade">
                                      <p:cBhvr>
                                        <p:cTn id="51" dur="500"/>
                                        <p:tgtEl>
                                          <p:spTgt spid="8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93"/>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9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9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9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0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0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12"/>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animBg="1"/>
      <p:bldP spid="61" grpId="0" animBg="1"/>
      <p:bldP spid="67" grpId="0"/>
      <p:bldP spid="71" grpId="0"/>
      <p:bldP spid="81" grpId="0" animBg="1"/>
      <p:bldP spid="82" grpId="0" animBg="1"/>
      <p:bldP spid="91" grpId="0"/>
      <p:bldP spid="92" grpId="0"/>
      <p:bldP spid="10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D5002-CFA1-4A3C-9E98-550FC573CF3E}"/>
              </a:ext>
            </a:extLst>
          </p:cNvPr>
          <p:cNvSpPr>
            <a:spLocks noGrp="1"/>
          </p:cNvSpPr>
          <p:nvPr>
            <p:ph type="title"/>
          </p:nvPr>
        </p:nvSpPr>
        <p:spPr>
          <a:xfrm>
            <a:off x="838200" y="365125"/>
            <a:ext cx="10515600" cy="1325563"/>
          </a:xfrm>
        </p:spPr>
        <p:txBody>
          <a:bodyPr/>
          <a:lstStyle/>
          <a:p>
            <a:r>
              <a:rPr lang="en-US" altLang="zh-CN" dirty="0"/>
              <a:t>Benefits of CE2D upon Long-tail Arrivals</a:t>
            </a:r>
            <a:endParaRPr lang="zh-CN" altLang="en-US" dirty="0"/>
          </a:p>
        </p:txBody>
      </p:sp>
      <p:sp>
        <p:nvSpPr>
          <p:cNvPr id="4" name="灯片编号占位符 3">
            <a:extLst>
              <a:ext uri="{FF2B5EF4-FFF2-40B4-BE49-F238E27FC236}">
                <a16:creationId xmlns:a16="http://schemas.microsoft.com/office/drawing/2014/main" id="{15E49A9D-5F63-48A7-B62E-B352F1FDA643}"/>
              </a:ext>
            </a:extLst>
          </p:cNvPr>
          <p:cNvSpPr>
            <a:spLocks noGrp="1"/>
          </p:cNvSpPr>
          <p:nvPr>
            <p:ph type="sldNum" sz="quarter" idx="12"/>
          </p:nvPr>
        </p:nvSpPr>
        <p:spPr/>
        <p:txBody>
          <a:bodyPr/>
          <a:lstStyle/>
          <a:p>
            <a:fld id="{682C5C09-ACD5-471C-9344-471F3ED29706}" type="slidenum">
              <a:rPr lang="zh-CN" altLang="en-US" smtClean="0"/>
              <a:t>25</a:t>
            </a:fld>
            <a:endParaRPr lang="zh-CN" altLang="en-US"/>
          </a:p>
        </p:txBody>
      </p:sp>
      <p:grpSp>
        <p:nvGrpSpPr>
          <p:cNvPr id="5" name="组合 4">
            <a:extLst>
              <a:ext uri="{FF2B5EF4-FFF2-40B4-BE49-F238E27FC236}">
                <a16:creationId xmlns:a16="http://schemas.microsoft.com/office/drawing/2014/main" id="{700ACC2C-B798-43A4-9F9F-06688246046C}"/>
              </a:ext>
            </a:extLst>
          </p:cNvPr>
          <p:cNvGrpSpPr/>
          <p:nvPr/>
        </p:nvGrpSpPr>
        <p:grpSpPr>
          <a:xfrm>
            <a:off x="3596254" y="2018583"/>
            <a:ext cx="4143947" cy="1893065"/>
            <a:chOff x="2157585" y="3097461"/>
            <a:chExt cx="4143947" cy="1893065"/>
          </a:xfrm>
        </p:grpSpPr>
        <p:sp>
          <p:nvSpPr>
            <p:cNvPr id="6" name="椭圆 5">
              <a:extLst>
                <a:ext uri="{FF2B5EF4-FFF2-40B4-BE49-F238E27FC236}">
                  <a16:creationId xmlns:a16="http://schemas.microsoft.com/office/drawing/2014/main" id="{52546DCB-A11B-4B2C-AC59-478B3E36E2AB}"/>
                </a:ext>
              </a:extLst>
            </p:cNvPr>
            <p:cNvSpPr/>
            <p:nvPr/>
          </p:nvSpPr>
          <p:spPr>
            <a:xfrm rot="16200000">
              <a:off x="2157585" y="454985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A82ADA2-63E5-411D-80A9-91CA6BEAC81B}"/>
                </a:ext>
              </a:extLst>
            </p:cNvPr>
            <p:cNvSpPr/>
            <p:nvPr/>
          </p:nvSpPr>
          <p:spPr>
            <a:xfrm rot="16200000">
              <a:off x="2157585" y="309746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6A008924-FB7B-474B-ACC8-E93ABEF8F489}"/>
                </a:ext>
              </a:extLst>
            </p:cNvPr>
            <p:cNvSpPr/>
            <p:nvPr/>
          </p:nvSpPr>
          <p:spPr>
            <a:xfrm rot="16200000">
              <a:off x="3083403" y="454985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02E4679-EBFE-47F7-8685-596288B410F1}"/>
                </a:ext>
              </a:extLst>
            </p:cNvPr>
            <p:cNvSpPr/>
            <p:nvPr/>
          </p:nvSpPr>
          <p:spPr>
            <a:xfrm rot="16200000">
              <a:off x="3083403" y="309746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B8498158-F609-4AF5-8A15-C8366AE2A49C}"/>
                </a:ext>
              </a:extLst>
            </p:cNvPr>
            <p:cNvSpPr/>
            <p:nvPr/>
          </p:nvSpPr>
          <p:spPr>
            <a:xfrm rot="16200000">
              <a:off x="4009221" y="454985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C8ABDC8F-C4FB-4380-83C7-36E66B495B71}"/>
                </a:ext>
              </a:extLst>
            </p:cNvPr>
            <p:cNvSpPr/>
            <p:nvPr/>
          </p:nvSpPr>
          <p:spPr>
            <a:xfrm rot="16200000">
              <a:off x="4009221" y="309746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27F0FD1-E60B-47F8-AEFC-8EF3B4490004}"/>
                </a:ext>
              </a:extLst>
            </p:cNvPr>
            <p:cNvSpPr/>
            <p:nvPr/>
          </p:nvSpPr>
          <p:spPr>
            <a:xfrm rot="16200000">
              <a:off x="4935039" y="454985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8F3B7E9-D0E0-4B18-8571-A1CA9EBA6197}"/>
                </a:ext>
              </a:extLst>
            </p:cNvPr>
            <p:cNvSpPr/>
            <p:nvPr/>
          </p:nvSpPr>
          <p:spPr>
            <a:xfrm rot="16200000">
              <a:off x="4935039" y="3097461"/>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F99EDC95-0B80-4EFD-8B53-52888F1CF323}"/>
                </a:ext>
              </a:extLst>
            </p:cNvPr>
            <p:cNvSpPr/>
            <p:nvPr/>
          </p:nvSpPr>
          <p:spPr>
            <a:xfrm rot="16200000">
              <a:off x="5860857" y="3823656"/>
              <a:ext cx="440675" cy="440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5" name="直接连接符 14">
              <a:extLst>
                <a:ext uri="{FF2B5EF4-FFF2-40B4-BE49-F238E27FC236}">
                  <a16:creationId xmlns:a16="http://schemas.microsoft.com/office/drawing/2014/main" id="{89A79654-FF48-4E6B-BC8D-E689F9BAECEE}"/>
                </a:ext>
              </a:extLst>
            </p:cNvPr>
            <p:cNvCxnSpPr>
              <a:stCxn id="6" idx="6"/>
              <a:endCxn id="7" idx="2"/>
            </p:cNvCxnSpPr>
            <p:nvPr/>
          </p:nvCxnSpPr>
          <p:spPr>
            <a:xfrm rot="16200000">
              <a:off x="1872066" y="4043994"/>
              <a:ext cx="10117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DD220C33-09AB-47AA-8AD3-A119C535AD76}"/>
                </a:ext>
              </a:extLst>
            </p:cNvPr>
            <p:cNvCxnSpPr>
              <a:cxnSpLocks/>
              <a:stCxn id="6" idx="4"/>
              <a:endCxn id="8" idx="0"/>
            </p:cNvCxnSpPr>
            <p:nvPr/>
          </p:nvCxnSpPr>
          <p:spPr>
            <a:xfrm>
              <a:off x="2598260" y="4770188"/>
              <a:ext cx="48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2700D64-8B0C-4F63-99A0-8EFEBDDC5581}"/>
                </a:ext>
              </a:extLst>
            </p:cNvPr>
            <p:cNvCxnSpPr>
              <a:cxnSpLocks/>
              <a:stCxn id="7" idx="4"/>
              <a:endCxn id="9" idx="0"/>
            </p:cNvCxnSpPr>
            <p:nvPr/>
          </p:nvCxnSpPr>
          <p:spPr>
            <a:xfrm>
              <a:off x="2598260" y="3317798"/>
              <a:ext cx="48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79EF9CE-197B-4383-8436-7FF6EC700AA8}"/>
                </a:ext>
              </a:extLst>
            </p:cNvPr>
            <p:cNvCxnSpPr>
              <a:cxnSpLocks/>
              <a:stCxn id="7" idx="3"/>
              <a:endCxn id="8" idx="7"/>
            </p:cNvCxnSpPr>
            <p:nvPr/>
          </p:nvCxnSpPr>
          <p:spPr>
            <a:xfrm>
              <a:off x="2533725" y="3473601"/>
              <a:ext cx="614213" cy="1140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6E9C914-BB22-4716-B1E9-FDDCED4A9A84}"/>
                </a:ext>
              </a:extLst>
            </p:cNvPr>
            <p:cNvCxnSpPr>
              <a:cxnSpLocks/>
              <a:stCxn id="9" idx="2"/>
              <a:endCxn id="8" idx="6"/>
            </p:cNvCxnSpPr>
            <p:nvPr/>
          </p:nvCxnSpPr>
          <p:spPr>
            <a:xfrm>
              <a:off x="3303741" y="3538136"/>
              <a:ext cx="0" cy="1011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CAD8B43-EAE9-4135-91EB-1D7883321BCC}"/>
                </a:ext>
              </a:extLst>
            </p:cNvPr>
            <p:cNvCxnSpPr>
              <a:cxnSpLocks/>
              <a:stCxn id="10" idx="0"/>
              <a:endCxn id="8" idx="4"/>
            </p:cNvCxnSpPr>
            <p:nvPr/>
          </p:nvCxnSpPr>
          <p:spPr>
            <a:xfrm flipH="1">
              <a:off x="3524078" y="4770188"/>
              <a:ext cx="48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8F8D750-5550-4D5E-AB9B-FB8EF8959764}"/>
                </a:ext>
              </a:extLst>
            </p:cNvPr>
            <p:cNvCxnSpPr>
              <a:cxnSpLocks/>
              <a:stCxn id="11" idx="0"/>
              <a:endCxn id="9" idx="4"/>
            </p:cNvCxnSpPr>
            <p:nvPr/>
          </p:nvCxnSpPr>
          <p:spPr>
            <a:xfrm flipH="1">
              <a:off x="3524078" y="3317798"/>
              <a:ext cx="48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BF78476-06F9-4C4C-849E-E4669FFFC466}"/>
                </a:ext>
              </a:extLst>
            </p:cNvPr>
            <p:cNvCxnSpPr>
              <a:cxnSpLocks/>
              <a:stCxn id="11" idx="2"/>
              <a:endCxn id="10" idx="6"/>
            </p:cNvCxnSpPr>
            <p:nvPr/>
          </p:nvCxnSpPr>
          <p:spPr>
            <a:xfrm>
              <a:off x="4229559" y="3538136"/>
              <a:ext cx="0" cy="1011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EADB6E7-406D-44EF-9998-FEA9C17FD692}"/>
                </a:ext>
              </a:extLst>
            </p:cNvPr>
            <p:cNvCxnSpPr>
              <a:cxnSpLocks/>
              <a:stCxn id="13" idx="2"/>
              <a:endCxn id="12" idx="6"/>
            </p:cNvCxnSpPr>
            <p:nvPr/>
          </p:nvCxnSpPr>
          <p:spPr>
            <a:xfrm>
              <a:off x="5155377" y="3538136"/>
              <a:ext cx="0" cy="1011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F694DA33-07EA-4058-99AB-26A9983661C3}"/>
                </a:ext>
              </a:extLst>
            </p:cNvPr>
            <p:cNvCxnSpPr>
              <a:cxnSpLocks/>
              <a:stCxn id="12" idx="0"/>
              <a:endCxn id="10" idx="4"/>
            </p:cNvCxnSpPr>
            <p:nvPr/>
          </p:nvCxnSpPr>
          <p:spPr>
            <a:xfrm flipH="1">
              <a:off x="4449896" y="4770188"/>
              <a:ext cx="48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7849C41-E229-4FEA-B618-B9AA7A66DD70}"/>
                </a:ext>
              </a:extLst>
            </p:cNvPr>
            <p:cNvCxnSpPr>
              <a:cxnSpLocks/>
              <a:stCxn id="13" idx="0"/>
              <a:endCxn id="11" idx="4"/>
            </p:cNvCxnSpPr>
            <p:nvPr/>
          </p:nvCxnSpPr>
          <p:spPr>
            <a:xfrm flipH="1">
              <a:off x="4449896" y="3317798"/>
              <a:ext cx="48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5A633C9-0B6D-4D37-8A67-29F370040237}"/>
                </a:ext>
              </a:extLst>
            </p:cNvPr>
            <p:cNvCxnSpPr>
              <a:cxnSpLocks/>
              <a:stCxn id="14" idx="1"/>
              <a:endCxn id="12" idx="4"/>
            </p:cNvCxnSpPr>
            <p:nvPr/>
          </p:nvCxnSpPr>
          <p:spPr>
            <a:xfrm flipH="1">
              <a:off x="5375714" y="4199796"/>
              <a:ext cx="549678" cy="570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7ACDA97-91E6-46EA-AEC2-965CD6CAFD21}"/>
                </a:ext>
              </a:extLst>
            </p:cNvPr>
            <p:cNvCxnSpPr>
              <a:cxnSpLocks/>
              <a:stCxn id="14" idx="7"/>
              <a:endCxn id="13" idx="4"/>
            </p:cNvCxnSpPr>
            <p:nvPr/>
          </p:nvCxnSpPr>
          <p:spPr>
            <a:xfrm flipH="1" flipV="1">
              <a:off x="5375714" y="3317798"/>
              <a:ext cx="549678" cy="5703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文本框 27">
            <a:extLst>
              <a:ext uri="{FF2B5EF4-FFF2-40B4-BE49-F238E27FC236}">
                <a16:creationId xmlns:a16="http://schemas.microsoft.com/office/drawing/2014/main" id="{3D1E3336-2295-4DD1-9E93-E72140351BDA}"/>
              </a:ext>
            </a:extLst>
          </p:cNvPr>
          <p:cNvSpPr txBox="1"/>
          <p:nvPr/>
        </p:nvSpPr>
        <p:spPr>
          <a:xfrm>
            <a:off x="3479338" y="1597899"/>
            <a:ext cx="3937103" cy="369332"/>
          </a:xfrm>
          <a:prstGeom prst="rect">
            <a:avLst/>
          </a:prstGeom>
          <a:noFill/>
        </p:spPr>
        <p:txBody>
          <a:bodyPr wrap="none" rtlCol="0">
            <a:spAutoFit/>
          </a:bodyPr>
          <a:lstStyle/>
          <a:p>
            <a:r>
              <a:rPr lang="en-US" altLang="zh-CN" dirty="0"/>
              <a:t>OpenR network with Internet2 topology</a:t>
            </a:r>
            <a:endParaRPr lang="zh-CN" altLang="en-US" dirty="0"/>
          </a:p>
        </p:txBody>
      </p:sp>
      <p:sp>
        <p:nvSpPr>
          <p:cNvPr id="29" name="文本框 28">
            <a:extLst>
              <a:ext uri="{FF2B5EF4-FFF2-40B4-BE49-F238E27FC236}">
                <a16:creationId xmlns:a16="http://schemas.microsoft.com/office/drawing/2014/main" id="{110A47C2-950A-414D-8D39-4F8F8848B6C9}"/>
              </a:ext>
            </a:extLst>
          </p:cNvPr>
          <p:cNvSpPr txBox="1"/>
          <p:nvPr/>
        </p:nvSpPr>
        <p:spPr>
          <a:xfrm>
            <a:off x="430085" y="2060594"/>
            <a:ext cx="2499575" cy="369332"/>
          </a:xfrm>
          <a:prstGeom prst="rect">
            <a:avLst/>
          </a:prstGeom>
          <a:noFill/>
        </p:spPr>
        <p:txBody>
          <a:bodyPr wrap="square" rtlCol="0">
            <a:spAutoFit/>
          </a:bodyPr>
          <a:lstStyle/>
          <a:p>
            <a:pPr algn="ctr"/>
            <a:r>
              <a:rPr lang="en-US" altLang="zh-CN" dirty="0">
                <a:solidFill>
                  <a:srgbClr val="FF0000"/>
                </a:solidFill>
              </a:rPr>
              <a:t>Random buggy instance</a:t>
            </a:r>
            <a:endParaRPr lang="zh-CN" altLang="en-US" dirty="0">
              <a:solidFill>
                <a:srgbClr val="FF0000"/>
              </a:solidFill>
            </a:endParaRPr>
          </a:p>
        </p:txBody>
      </p:sp>
      <p:sp>
        <p:nvSpPr>
          <p:cNvPr id="30" name="文本框 29">
            <a:extLst>
              <a:ext uri="{FF2B5EF4-FFF2-40B4-BE49-F238E27FC236}">
                <a16:creationId xmlns:a16="http://schemas.microsoft.com/office/drawing/2014/main" id="{690C2A68-D5A6-4487-8B2D-6D79261CA1A3}"/>
              </a:ext>
            </a:extLst>
          </p:cNvPr>
          <p:cNvSpPr txBox="1"/>
          <p:nvPr/>
        </p:nvSpPr>
        <p:spPr>
          <a:xfrm>
            <a:off x="205535" y="3372001"/>
            <a:ext cx="3112851" cy="646331"/>
          </a:xfrm>
          <a:prstGeom prst="rect">
            <a:avLst/>
          </a:prstGeom>
          <a:noFill/>
        </p:spPr>
        <p:txBody>
          <a:bodyPr wrap="square" rtlCol="0">
            <a:spAutoFit/>
          </a:bodyPr>
          <a:lstStyle/>
          <a:p>
            <a:r>
              <a:rPr lang="en-US" altLang="zh-CN" dirty="0">
                <a:solidFill>
                  <a:schemeClr val="accent4">
                    <a:lumMod val="75000"/>
                  </a:schemeClr>
                </a:solidFill>
              </a:rPr>
              <a:t>Random dampened instance </a:t>
            </a:r>
          </a:p>
          <a:p>
            <a:r>
              <a:rPr lang="en-US" altLang="zh-CN" dirty="0">
                <a:solidFill>
                  <a:schemeClr val="accent4">
                    <a:lumMod val="75000"/>
                  </a:schemeClr>
                </a:solidFill>
              </a:rPr>
              <a:t>(60s FIB computation back-off)</a:t>
            </a:r>
            <a:endParaRPr lang="zh-CN" altLang="en-US" dirty="0">
              <a:solidFill>
                <a:schemeClr val="accent4">
                  <a:lumMod val="75000"/>
                </a:schemeClr>
              </a:solidFill>
            </a:endParaRPr>
          </a:p>
        </p:txBody>
      </p:sp>
      <p:sp>
        <p:nvSpPr>
          <p:cNvPr id="31" name="椭圆 30">
            <a:extLst>
              <a:ext uri="{FF2B5EF4-FFF2-40B4-BE49-F238E27FC236}">
                <a16:creationId xmlns:a16="http://schemas.microsoft.com/office/drawing/2014/main" id="{0B370425-D50D-455A-81C9-97ABC57215EE}"/>
              </a:ext>
            </a:extLst>
          </p:cNvPr>
          <p:cNvSpPr/>
          <p:nvPr/>
        </p:nvSpPr>
        <p:spPr>
          <a:xfrm rot="16200000">
            <a:off x="3596253" y="2021395"/>
            <a:ext cx="440675" cy="440675"/>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2AFAB3C-B5E1-4F11-989F-29624E6B527C}"/>
              </a:ext>
            </a:extLst>
          </p:cNvPr>
          <p:cNvSpPr/>
          <p:nvPr/>
        </p:nvSpPr>
        <p:spPr>
          <a:xfrm rot="16200000">
            <a:off x="3596253" y="3471590"/>
            <a:ext cx="440675" cy="44067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5D3A2705-35C3-4A19-A9ED-64903891164D}"/>
              </a:ext>
            </a:extLst>
          </p:cNvPr>
          <p:cNvCxnSpPr>
            <a:cxnSpLocks/>
            <a:stCxn id="29" idx="3"/>
            <a:endCxn id="31" idx="0"/>
          </p:cNvCxnSpPr>
          <p:nvPr/>
        </p:nvCxnSpPr>
        <p:spPr>
          <a:xfrm flipV="1">
            <a:off x="2929660" y="2241732"/>
            <a:ext cx="666593" cy="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831F8D6-717A-4600-A878-A1478AA50E27}"/>
              </a:ext>
            </a:extLst>
          </p:cNvPr>
          <p:cNvCxnSpPr>
            <a:cxnSpLocks/>
            <a:stCxn id="30" idx="3"/>
            <a:endCxn id="32" idx="0"/>
          </p:cNvCxnSpPr>
          <p:nvPr/>
        </p:nvCxnSpPr>
        <p:spPr>
          <a:xfrm flipV="1">
            <a:off x="3318386" y="3691927"/>
            <a:ext cx="277867" cy="3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图片 44">
            <a:extLst>
              <a:ext uri="{FF2B5EF4-FFF2-40B4-BE49-F238E27FC236}">
                <a16:creationId xmlns:a16="http://schemas.microsoft.com/office/drawing/2014/main" id="{C91BDB5A-BE20-4DFD-8D6F-DD0BEA9A9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71" y="4174265"/>
            <a:ext cx="4890160" cy="2478244"/>
          </a:xfrm>
          <a:prstGeom prst="rect">
            <a:avLst/>
          </a:prstGeom>
        </p:spPr>
      </p:pic>
      <p:sp>
        <p:nvSpPr>
          <p:cNvPr id="46" name="文本框 45">
            <a:extLst>
              <a:ext uri="{FF2B5EF4-FFF2-40B4-BE49-F238E27FC236}">
                <a16:creationId xmlns:a16="http://schemas.microsoft.com/office/drawing/2014/main" id="{EA30A611-5E05-4926-BF33-1B8B9900DEE9}"/>
              </a:ext>
            </a:extLst>
          </p:cNvPr>
          <p:cNvSpPr txBox="1"/>
          <p:nvPr/>
        </p:nvSpPr>
        <p:spPr>
          <a:xfrm>
            <a:off x="2297087" y="5196012"/>
            <a:ext cx="4449969" cy="646331"/>
          </a:xfrm>
          <a:prstGeom prst="rect">
            <a:avLst/>
          </a:prstGeom>
          <a:noFill/>
        </p:spPr>
        <p:txBody>
          <a:bodyPr wrap="square" rtlCol="0">
            <a:spAutoFit/>
          </a:bodyPr>
          <a:lstStyle/>
          <a:p>
            <a:r>
              <a:rPr lang="en-US" altLang="zh-CN" dirty="0"/>
              <a:t>Detect loops in </a:t>
            </a:r>
            <a:r>
              <a:rPr lang="en-US" altLang="zh-CN" dirty="0">
                <a:solidFill>
                  <a:srgbClr val="C00000"/>
                </a:solidFill>
              </a:rPr>
              <a:t>&lt;153.7ms </a:t>
            </a:r>
            <a:r>
              <a:rPr lang="en-US" altLang="zh-CN" dirty="0"/>
              <a:t>in</a:t>
            </a:r>
            <a:r>
              <a:rPr lang="en-US" altLang="zh-CN" dirty="0">
                <a:solidFill>
                  <a:srgbClr val="C00000"/>
                </a:solidFill>
              </a:rPr>
              <a:t> 68% </a:t>
            </a:r>
            <a:r>
              <a:rPr lang="en-US" altLang="zh-CN" dirty="0"/>
              <a:t>of the trials, </a:t>
            </a:r>
            <a:r>
              <a:rPr lang="en-US" altLang="zh-CN" dirty="0">
                <a:solidFill>
                  <a:srgbClr val="C00000"/>
                </a:solidFill>
              </a:rPr>
              <a:t>&gt;390x </a:t>
            </a:r>
            <a:r>
              <a:rPr lang="en-US" altLang="zh-CN" dirty="0"/>
              <a:t>faster than the 60s baseline</a:t>
            </a:r>
            <a:endParaRPr lang="zh-CN" altLang="en-US" dirty="0"/>
          </a:p>
        </p:txBody>
      </p:sp>
      <p:cxnSp>
        <p:nvCxnSpPr>
          <p:cNvPr id="47" name="直接箭头连接符 46">
            <a:extLst>
              <a:ext uri="{FF2B5EF4-FFF2-40B4-BE49-F238E27FC236}">
                <a16:creationId xmlns:a16="http://schemas.microsoft.com/office/drawing/2014/main" id="{9BFB7B38-9631-4E49-8CF1-2626E947D6BE}"/>
              </a:ext>
            </a:extLst>
          </p:cNvPr>
          <p:cNvCxnSpPr>
            <a:cxnSpLocks/>
          </p:cNvCxnSpPr>
          <p:nvPr/>
        </p:nvCxnSpPr>
        <p:spPr>
          <a:xfrm flipH="1" flipV="1">
            <a:off x="1894901" y="4986950"/>
            <a:ext cx="440675" cy="273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8" name="图片 57">
            <a:extLst>
              <a:ext uri="{FF2B5EF4-FFF2-40B4-BE49-F238E27FC236}">
                <a16:creationId xmlns:a16="http://schemas.microsoft.com/office/drawing/2014/main" id="{57724544-4084-43AC-BF44-C275FD6675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9242" y="4154287"/>
            <a:ext cx="4845765" cy="2455745"/>
          </a:xfrm>
          <a:prstGeom prst="rect">
            <a:avLst/>
          </a:prstGeom>
        </p:spPr>
      </p:pic>
      <p:sp>
        <p:nvSpPr>
          <p:cNvPr id="66" name="文本框 65">
            <a:extLst>
              <a:ext uri="{FF2B5EF4-FFF2-40B4-BE49-F238E27FC236}">
                <a16:creationId xmlns:a16="http://schemas.microsoft.com/office/drawing/2014/main" id="{A187A7E1-F2B5-4387-BCD2-BB6E62F3E297}"/>
              </a:ext>
            </a:extLst>
          </p:cNvPr>
          <p:cNvSpPr txBox="1"/>
          <p:nvPr/>
        </p:nvSpPr>
        <p:spPr>
          <a:xfrm>
            <a:off x="8225344" y="2541618"/>
            <a:ext cx="3935961" cy="646331"/>
          </a:xfrm>
          <a:prstGeom prst="rect">
            <a:avLst/>
          </a:prstGeom>
          <a:noFill/>
        </p:spPr>
        <p:txBody>
          <a:bodyPr wrap="square" rtlCol="0">
            <a:spAutoFit/>
          </a:bodyPr>
          <a:lstStyle/>
          <a:p>
            <a:r>
              <a:rPr lang="en-US" altLang="zh-CN" dirty="0"/>
              <a:t>Replay the Internet2 dataset with one random dampened switch (60s back-off)</a:t>
            </a:r>
            <a:endParaRPr lang="zh-CN" altLang="en-US" dirty="0"/>
          </a:p>
        </p:txBody>
      </p:sp>
      <p:sp>
        <p:nvSpPr>
          <p:cNvPr id="67" name="箭头: 左 66">
            <a:extLst>
              <a:ext uri="{FF2B5EF4-FFF2-40B4-BE49-F238E27FC236}">
                <a16:creationId xmlns:a16="http://schemas.microsoft.com/office/drawing/2014/main" id="{9BB397BB-5003-4828-8949-DACF00051E8C}"/>
              </a:ext>
            </a:extLst>
          </p:cNvPr>
          <p:cNvSpPr/>
          <p:nvPr/>
        </p:nvSpPr>
        <p:spPr>
          <a:xfrm>
            <a:off x="7776031" y="2703713"/>
            <a:ext cx="513535" cy="3369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BF8535DE-AF80-4CF0-9B88-687F21A6CB8F}"/>
              </a:ext>
            </a:extLst>
          </p:cNvPr>
          <p:cNvSpPr txBox="1"/>
          <p:nvPr/>
        </p:nvSpPr>
        <p:spPr>
          <a:xfrm>
            <a:off x="10712461" y="4203418"/>
            <a:ext cx="1053554" cy="338554"/>
          </a:xfrm>
          <a:prstGeom prst="rect">
            <a:avLst/>
          </a:prstGeom>
          <a:noFill/>
        </p:spPr>
        <p:txBody>
          <a:bodyPr wrap="square" rtlCol="0">
            <a:spAutoFit/>
          </a:bodyPr>
          <a:lstStyle/>
          <a:p>
            <a:r>
              <a:rPr lang="en-US" altLang="zh-CN" sz="1600" b="1" dirty="0"/>
              <a:t>(759.03, 1)</a:t>
            </a:r>
            <a:endParaRPr lang="zh-CN" altLang="en-US" sz="1600" b="1" dirty="0"/>
          </a:p>
        </p:txBody>
      </p:sp>
      <p:sp>
        <p:nvSpPr>
          <p:cNvPr id="75" name="矩形 74">
            <a:extLst>
              <a:ext uri="{FF2B5EF4-FFF2-40B4-BE49-F238E27FC236}">
                <a16:creationId xmlns:a16="http://schemas.microsoft.com/office/drawing/2014/main" id="{34A70513-BEDF-48A4-8A65-D25A096E0977}"/>
              </a:ext>
            </a:extLst>
          </p:cNvPr>
          <p:cNvSpPr/>
          <p:nvPr/>
        </p:nvSpPr>
        <p:spPr>
          <a:xfrm>
            <a:off x="7991470" y="5382159"/>
            <a:ext cx="4169836" cy="646331"/>
          </a:xfrm>
          <a:prstGeom prst="rect">
            <a:avLst/>
          </a:prstGeom>
        </p:spPr>
        <p:txBody>
          <a:bodyPr wrap="square">
            <a:spAutoFit/>
          </a:bodyPr>
          <a:lstStyle/>
          <a:p>
            <a:r>
              <a:rPr lang="en-US" altLang="zh-CN" dirty="0"/>
              <a:t>Detect loops within </a:t>
            </a:r>
            <a:r>
              <a:rPr lang="en-US" altLang="zh-CN" dirty="0">
                <a:solidFill>
                  <a:srgbClr val="C00000"/>
                </a:solidFill>
              </a:rPr>
              <a:t>760ms</a:t>
            </a:r>
            <a:r>
              <a:rPr lang="en-US" altLang="zh-CN" dirty="0"/>
              <a:t> in all the trials, </a:t>
            </a:r>
          </a:p>
          <a:p>
            <a:r>
              <a:rPr lang="en-US" altLang="zh-CN" dirty="0"/>
              <a:t>yielding a </a:t>
            </a:r>
            <a:r>
              <a:rPr lang="en-US" altLang="zh-CN" dirty="0">
                <a:solidFill>
                  <a:srgbClr val="C00000"/>
                </a:solidFill>
              </a:rPr>
              <a:t>79x</a:t>
            </a:r>
            <a:r>
              <a:rPr lang="en-US" altLang="zh-CN" dirty="0"/>
              <a:t> speed-up</a:t>
            </a:r>
            <a:endParaRPr lang="zh-CN" altLang="en-US" dirty="0"/>
          </a:p>
        </p:txBody>
      </p:sp>
      <p:cxnSp>
        <p:nvCxnSpPr>
          <p:cNvPr id="76" name="直接箭头连接符 75">
            <a:extLst>
              <a:ext uri="{FF2B5EF4-FFF2-40B4-BE49-F238E27FC236}">
                <a16:creationId xmlns:a16="http://schemas.microsoft.com/office/drawing/2014/main" id="{C1BA02F1-61F9-4F3C-AC83-DBC317F74548}"/>
              </a:ext>
            </a:extLst>
          </p:cNvPr>
          <p:cNvCxnSpPr>
            <a:cxnSpLocks/>
            <a:stCxn id="75" idx="0"/>
            <a:endCxn id="74" idx="1"/>
          </p:cNvCxnSpPr>
          <p:nvPr/>
        </p:nvCxnSpPr>
        <p:spPr>
          <a:xfrm flipV="1">
            <a:off x="10076388" y="4372695"/>
            <a:ext cx="636073" cy="1009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985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animBg="1"/>
      <p:bldP spid="32" grpId="0" animBg="1"/>
      <p:bldP spid="46" grpId="0"/>
      <p:bldP spid="66" grpId="0"/>
      <p:bldP spid="67" grpId="0" animBg="1"/>
      <p:bldP spid="74" grpId="0"/>
      <p:bldP spid="7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5B104-5283-4B72-A6AA-F479A87C09BF}"/>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F7BFEBFF-989C-46B6-9F35-C84DEDA55C29}"/>
              </a:ext>
            </a:extLst>
          </p:cNvPr>
          <p:cNvSpPr>
            <a:spLocks noGrp="1"/>
          </p:cNvSpPr>
          <p:nvPr>
            <p:ph idx="1"/>
          </p:nvPr>
        </p:nvSpPr>
        <p:spPr/>
        <p:txBody>
          <a:bodyPr/>
          <a:lstStyle/>
          <a:p>
            <a:r>
              <a:rPr lang="en-US" altLang="zh-CN" dirty="0"/>
              <a:t>Flash is a fast and scalable data plane verification system that addresses two issues in large-scale networks:</a:t>
            </a:r>
          </a:p>
          <a:p>
            <a:pPr lvl="1"/>
            <a:r>
              <a:rPr lang="en-US" altLang="zh-CN" dirty="0">
                <a:solidFill>
                  <a:srgbClr val="C00000"/>
                </a:solidFill>
              </a:rPr>
              <a:t>Update storms </a:t>
            </a:r>
          </a:p>
          <a:p>
            <a:pPr lvl="1"/>
            <a:r>
              <a:rPr lang="en-US" altLang="zh-CN" dirty="0">
                <a:solidFill>
                  <a:srgbClr val="C00000"/>
                </a:solidFill>
              </a:rPr>
              <a:t>Long-tail arrivals </a:t>
            </a:r>
          </a:p>
          <a:p>
            <a:r>
              <a:rPr lang="en-US" altLang="zh-CN" dirty="0"/>
              <a:t>Flash contributes two new ideas: </a:t>
            </a:r>
          </a:p>
          <a:p>
            <a:pPr lvl="1"/>
            <a:r>
              <a:rPr lang="en-US" altLang="zh-CN" dirty="0">
                <a:solidFill>
                  <a:srgbClr val="C00000"/>
                </a:solidFill>
              </a:rPr>
              <a:t>Fast inverse model transformation (Fast IMT) </a:t>
            </a:r>
            <a:r>
              <a:rPr lang="en-US" altLang="zh-CN" dirty="0"/>
              <a:t>that achieves throughput-optimized block update processing</a:t>
            </a:r>
          </a:p>
          <a:p>
            <a:pPr lvl="1"/>
            <a:r>
              <a:rPr lang="en-US" altLang="zh-CN" dirty="0">
                <a:solidFill>
                  <a:srgbClr val="C00000"/>
                </a:solidFill>
              </a:rPr>
              <a:t>Consistent, efficient early detection (CE2D) </a:t>
            </a:r>
            <a:r>
              <a:rPr lang="en-US" altLang="zh-CN" dirty="0"/>
              <a:t>that enables consistent verification with incomplete data plane state</a:t>
            </a:r>
            <a:endParaRPr lang="zh-CN" altLang="en-US" dirty="0"/>
          </a:p>
        </p:txBody>
      </p:sp>
      <p:sp>
        <p:nvSpPr>
          <p:cNvPr id="4" name="灯片编号占位符 3">
            <a:extLst>
              <a:ext uri="{FF2B5EF4-FFF2-40B4-BE49-F238E27FC236}">
                <a16:creationId xmlns:a16="http://schemas.microsoft.com/office/drawing/2014/main" id="{C8718DB7-EBEF-4E1B-9D55-3EED85EF654D}"/>
              </a:ext>
            </a:extLst>
          </p:cNvPr>
          <p:cNvSpPr>
            <a:spLocks noGrp="1"/>
          </p:cNvSpPr>
          <p:nvPr>
            <p:ph type="sldNum" sz="quarter" idx="12"/>
          </p:nvPr>
        </p:nvSpPr>
        <p:spPr/>
        <p:txBody>
          <a:bodyPr/>
          <a:lstStyle/>
          <a:p>
            <a:fld id="{682C5C09-ACD5-471C-9344-471F3ED29706}" type="slidenum">
              <a:rPr lang="zh-CN" altLang="en-US" smtClean="0"/>
              <a:t>26</a:t>
            </a:fld>
            <a:endParaRPr lang="zh-CN" altLang="en-US"/>
          </a:p>
        </p:txBody>
      </p:sp>
      <p:sp>
        <p:nvSpPr>
          <p:cNvPr id="5" name="文本框 4">
            <a:extLst>
              <a:ext uri="{FF2B5EF4-FFF2-40B4-BE49-F238E27FC236}">
                <a16:creationId xmlns:a16="http://schemas.microsoft.com/office/drawing/2014/main" id="{BE2D9821-5360-489F-BED6-AA4A2C14E25F}"/>
              </a:ext>
            </a:extLst>
          </p:cNvPr>
          <p:cNvSpPr txBox="1"/>
          <p:nvPr/>
        </p:nvSpPr>
        <p:spPr>
          <a:xfrm>
            <a:off x="926335" y="5769471"/>
            <a:ext cx="2189702" cy="830997"/>
          </a:xfrm>
          <a:prstGeom prst="rect">
            <a:avLst/>
          </a:prstGeom>
          <a:noFill/>
        </p:spPr>
        <p:txBody>
          <a:bodyPr wrap="none" rtlCol="0">
            <a:spAutoFit/>
          </a:bodyPr>
          <a:lstStyle/>
          <a:p>
            <a:r>
              <a:rPr lang="en-US" altLang="zh-CN" sz="4800" b="1" dirty="0"/>
              <a:t>Thanks!</a:t>
            </a:r>
            <a:endParaRPr lang="zh-CN" altLang="en-US" sz="4800" b="1" dirty="0"/>
          </a:p>
        </p:txBody>
      </p:sp>
      <p:sp>
        <p:nvSpPr>
          <p:cNvPr id="6" name="文本框 5">
            <a:extLst>
              <a:ext uri="{FF2B5EF4-FFF2-40B4-BE49-F238E27FC236}">
                <a16:creationId xmlns:a16="http://schemas.microsoft.com/office/drawing/2014/main" id="{B9B8AC11-2126-4D30-97B9-408714FDD3CD}"/>
              </a:ext>
            </a:extLst>
          </p:cNvPr>
          <p:cNvSpPr txBox="1"/>
          <p:nvPr/>
        </p:nvSpPr>
        <p:spPr>
          <a:xfrm>
            <a:off x="9550706" y="5988734"/>
            <a:ext cx="1107996" cy="646331"/>
          </a:xfrm>
          <a:prstGeom prst="rect">
            <a:avLst/>
          </a:prstGeom>
          <a:noFill/>
        </p:spPr>
        <p:txBody>
          <a:bodyPr wrap="none" rtlCol="0">
            <a:spAutoFit/>
          </a:bodyPr>
          <a:lstStyle/>
          <a:p>
            <a:r>
              <a:rPr lang="en-US" altLang="zh-CN" sz="3600" b="1" dirty="0">
                <a:solidFill>
                  <a:schemeClr val="bg1">
                    <a:lumMod val="50000"/>
                  </a:schemeClr>
                </a:solidFill>
              </a:rPr>
              <a:t>Q&amp;A</a:t>
            </a:r>
            <a:endParaRPr lang="zh-CN" altLang="en-US" sz="3600" b="1" dirty="0">
              <a:solidFill>
                <a:schemeClr val="bg1">
                  <a:lumMod val="50000"/>
                </a:schemeClr>
              </a:solidFill>
            </a:endParaRPr>
          </a:p>
        </p:txBody>
      </p:sp>
      <p:pic>
        <p:nvPicPr>
          <p:cNvPr id="7" name="图片 6">
            <a:extLst>
              <a:ext uri="{FF2B5EF4-FFF2-40B4-BE49-F238E27FC236}">
                <a16:creationId xmlns:a16="http://schemas.microsoft.com/office/drawing/2014/main" id="{D2176E30-D5FD-4741-B1FD-1DD219A74A02}"/>
              </a:ext>
            </a:extLst>
          </p:cNvPr>
          <p:cNvPicPr>
            <a:picLocks noChangeAspect="1"/>
          </p:cNvPicPr>
          <p:nvPr/>
        </p:nvPicPr>
        <p:blipFill>
          <a:blip r:embed="rId3"/>
          <a:stretch>
            <a:fillRect/>
          </a:stretch>
        </p:blipFill>
        <p:spPr>
          <a:xfrm>
            <a:off x="8741328" y="116639"/>
            <a:ext cx="3333226" cy="578463"/>
          </a:xfrm>
          <a:prstGeom prst="rect">
            <a:avLst/>
          </a:prstGeom>
        </p:spPr>
      </p:pic>
    </p:spTree>
    <p:extLst>
      <p:ext uri="{BB962C8B-B14F-4D97-AF65-F5344CB8AC3E}">
        <p14:creationId xmlns:p14="http://schemas.microsoft.com/office/powerpoint/2010/main" val="412196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5091DB6-047E-4CAB-BF67-5BF890EB7A92}"/>
              </a:ext>
            </a:extLst>
          </p:cNvPr>
          <p:cNvSpPr>
            <a:spLocks noGrp="1"/>
          </p:cNvSpPr>
          <p:nvPr>
            <p:ph type="title"/>
          </p:nvPr>
        </p:nvSpPr>
        <p:spPr/>
        <p:txBody>
          <a:bodyPr/>
          <a:lstStyle/>
          <a:p>
            <a:r>
              <a:rPr lang="en-US" altLang="zh-CN" dirty="0"/>
              <a:t>Workflow of Data Plane Verification</a:t>
            </a:r>
            <a:endParaRPr lang="zh-CN" altLang="en-US" dirty="0"/>
          </a:p>
        </p:txBody>
      </p:sp>
      <p:grpSp>
        <p:nvGrpSpPr>
          <p:cNvPr id="56" name="组合 55">
            <a:extLst>
              <a:ext uri="{FF2B5EF4-FFF2-40B4-BE49-F238E27FC236}">
                <a16:creationId xmlns:a16="http://schemas.microsoft.com/office/drawing/2014/main" id="{92122F6E-277F-4D4B-965F-DA7F8807B88C}"/>
              </a:ext>
            </a:extLst>
          </p:cNvPr>
          <p:cNvGrpSpPr/>
          <p:nvPr/>
        </p:nvGrpSpPr>
        <p:grpSpPr>
          <a:xfrm>
            <a:off x="1655669" y="2903780"/>
            <a:ext cx="951689" cy="1050587"/>
            <a:chOff x="9569585" y="4001294"/>
            <a:chExt cx="951689" cy="1050587"/>
          </a:xfrm>
        </p:grpSpPr>
        <p:sp>
          <p:nvSpPr>
            <p:cNvPr id="16" name="椭圆 15">
              <a:extLst>
                <a:ext uri="{FF2B5EF4-FFF2-40B4-BE49-F238E27FC236}">
                  <a16:creationId xmlns:a16="http://schemas.microsoft.com/office/drawing/2014/main" id="{589C4B6A-71D0-48AD-8FA0-BD5E0FD7F4D0}"/>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DE061CE-B01D-4A4E-8191-087E1B177B7C}"/>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86E46C9-6CB6-47C0-8026-C05217F03227}"/>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2C46FDC6-9478-4B32-9A61-86AAB774AD82}"/>
                </a:ext>
              </a:extLst>
            </p:cNvPr>
            <p:cNvCxnSpPr>
              <a:cxnSpLocks/>
              <a:stCxn id="16" idx="4"/>
              <a:endCxn id="18"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60EE5BB-B7D7-4D57-86DD-FCEF261124D4}"/>
                </a:ext>
              </a:extLst>
            </p:cNvPr>
            <p:cNvCxnSpPr>
              <a:cxnSpLocks/>
              <a:stCxn id="17" idx="2"/>
              <a:endCxn id="16"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D7B7EDD-AACB-4138-BDF2-9FA4A185F830}"/>
                </a:ext>
              </a:extLst>
            </p:cNvPr>
            <p:cNvCxnSpPr>
              <a:cxnSpLocks/>
              <a:stCxn id="17" idx="1"/>
              <a:endCxn id="16"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1D00A8A-4EDE-4A99-BD1B-E8899EB1E79E}"/>
                </a:ext>
              </a:extLst>
            </p:cNvPr>
            <p:cNvCxnSpPr>
              <a:cxnSpLocks/>
              <a:stCxn id="17" idx="4"/>
              <a:endCxn id="18"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491EED07-B5CC-46D0-B4A8-AD2046C387F8}"/>
                </a:ext>
              </a:extLst>
            </p:cNvPr>
            <p:cNvSpPr/>
            <p:nvPr/>
          </p:nvSpPr>
          <p:spPr>
            <a:xfrm>
              <a:off x="9569585" y="4001294"/>
              <a:ext cx="951689" cy="1050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a:solidFill>
                    <a:schemeClr val="tx1"/>
                  </a:solidFill>
                </a:rPr>
                <a:t>Model</a:t>
              </a:r>
              <a:endParaRPr lang="zh-CN" altLang="en-US" dirty="0">
                <a:solidFill>
                  <a:schemeClr val="tx1"/>
                </a:solidFill>
              </a:endParaRPr>
            </a:p>
          </p:txBody>
        </p:sp>
      </p:grpSp>
      <p:grpSp>
        <p:nvGrpSpPr>
          <p:cNvPr id="55" name="组合 54">
            <a:extLst>
              <a:ext uri="{FF2B5EF4-FFF2-40B4-BE49-F238E27FC236}">
                <a16:creationId xmlns:a16="http://schemas.microsoft.com/office/drawing/2014/main" id="{02FB7CD3-A811-44A1-8065-D8A67EFB2302}"/>
              </a:ext>
            </a:extLst>
          </p:cNvPr>
          <p:cNvGrpSpPr/>
          <p:nvPr/>
        </p:nvGrpSpPr>
        <p:grpSpPr>
          <a:xfrm>
            <a:off x="467360" y="4327393"/>
            <a:ext cx="3590231" cy="1161035"/>
            <a:chOff x="4572002" y="5321030"/>
            <a:chExt cx="4212076" cy="1590472"/>
          </a:xfrm>
        </p:grpSpPr>
        <p:pic>
          <p:nvPicPr>
            <p:cNvPr id="10" name="图形 9" descr="DVD 播放器">
              <a:extLst>
                <a:ext uri="{FF2B5EF4-FFF2-40B4-BE49-F238E27FC236}">
                  <a16:creationId xmlns:a16="http://schemas.microsoft.com/office/drawing/2014/main" id="{A56EBD4E-CA5A-4D3E-9F86-2E2AF16D21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192" y="5997102"/>
              <a:ext cx="914400" cy="914400"/>
            </a:xfrm>
            <a:prstGeom prst="rect">
              <a:avLst/>
            </a:prstGeom>
          </p:spPr>
        </p:pic>
        <p:pic>
          <p:nvPicPr>
            <p:cNvPr id="11" name="图形 10" descr="DVD 播放器">
              <a:extLst>
                <a:ext uri="{FF2B5EF4-FFF2-40B4-BE49-F238E27FC236}">
                  <a16:creationId xmlns:a16="http://schemas.microsoft.com/office/drawing/2014/main" id="{4308ABC8-4914-472D-8E85-F8222EFE39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1600" y="5397500"/>
              <a:ext cx="914400" cy="914400"/>
            </a:xfrm>
            <a:prstGeom prst="rect">
              <a:avLst/>
            </a:prstGeom>
          </p:spPr>
        </p:pic>
        <p:pic>
          <p:nvPicPr>
            <p:cNvPr id="12" name="图形 11" descr="DVD 播放器">
              <a:extLst>
                <a:ext uri="{FF2B5EF4-FFF2-40B4-BE49-F238E27FC236}">
                  <a16:creationId xmlns:a16="http://schemas.microsoft.com/office/drawing/2014/main" id="{6F98DC26-EF86-4888-85EE-26E6D17F6E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00" y="5397500"/>
              <a:ext cx="914400" cy="914400"/>
            </a:xfrm>
            <a:prstGeom prst="rect">
              <a:avLst/>
            </a:prstGeom>
          </p:spPr>
        </p:pic>
        <p:cxnSp>
          <p:nvCxnSpPr>
            <p:cNvPr id="14" name="直接连接符 13">
              <a:extLst>
                <a:ext uri="{FF2B5EF4-FFF2-40B4-BE49-F238E27FC236}">
                  <a16:creationId xmlns:a16="http://schemas.microsoft.com/office/drawing/2014/main" id="{3D699A5C-11DC-4EFF-BEBF-5D7B74591E13}"/>
                </a:ext>
              </a:extLst>
            </p:cNvPr>
            <p:cNvCxnSpPr>
              <a:cxnSpLocks/>
              <a:stCxn id="11" idx="3"/>
              <a:endCxn id="12" idx="1"/>
            </p:cNvCxnSpPr>
            <p:nvPr/>
          </p:nvCxnSpPr>
          <p:spPr>
            <a:xfrm>
              <a:off x="6096000" y="5854700"/>
              <a:ext cx="1524000" cy="0"/>
            </a:xfrm>
            <a:prstGeom prst="line">
              <a:avLst/>
            </a:prstGeom>
            <a:ln w="15875"/>
          </p:spPr>
          <p:style>
            <a:lnRef idx="1">
              <a:schemeClr val="dk1"/>
            </a:lnRef>
            <a:fillRef idx="0">
              <a:schemeClr val="dk1"/>
            </a:fillRef>
            <a:effectRef idx="0">
              <a:schemeClr val="dk1"/>
            </a:effectRef>
            <a:fontRef idx="minor">
              <a:schemeClr val="tx1"/>
            </a:fontRef>
          </p:style>
        </p:cxnSp>
        <p:sp>
          <p:nvSpPr>
            <p:cNvPr id="15" name="云形 14">
              <a:extLst>
                <a:ext uri="{FF2B5EF4-FFF2-40B4-BE49-F238E27FC236}">
                  <a16:creationId xmlns:a16="http://schemas.microsoft.com/office/drawing/2014/main" id="{00DAAFAE-C7D0-4ECE-BD0D-AF53A9E14AFA}"/>
                </a:ext>
              </a:extLst>
            </p:cNvPr>
            <p:cNvSpPr/>
            <p:nvPr/>
          </p:nvSpPr>
          <p:spPr>
            <a:xfrm>
              <a:off x="4572002" y="5321030"/>
              <a:ext cx="4212076" cy="1590472"/>
            </a:xfrm>
            <a:prstGeom prst="cloud">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49" name="直接连接符 48">
              <a:extLst>
                <a:ext uri="{FF2B5EF4-FFF2-40B4-BE49-F238E27FC236}">
                  <a16:creationId xmlns:a16="http://schemas.microsoft.com/office/drawing/2014/main" id="{4A937500-B57B-4176-B268-1FC34CCF76C0}"/>
                </a:ext>
              </a:extLst>
            </p:cNvPr>
            <p:cNvCxnSpPr>
              <a:cxnSpLocks/>
              <a:endCxn id="10" idx="1"/>
            </p:cNvCxnSpPr>
            <p:nvPr/>
          </p:nvCxnSpPr>
          <p:spPr>
            <a:xfrm>
              <a:off x="5638800" y="5950895"/>
              <a:ext cx="700392" cy="503407"/>
            </a:xfrm>
            <a:prstGeom prst="line">
              <a:avLst/>
            </a:prstGeom>
            <a:ln w="15875"/>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DDE42A99-7087-43C9-A25A-BBCC70ED46BE}"/>
                </a:ext>
              </a:extLst>
            </p:cNvPr>
            <p:cNvCxnSpPr>
              <a:cxnSpLocks/>
              <a:stCxn id="10" idx="3"/>
            </p:cNvCxnSpPr>
            <p:nvPr/>
          </p:nvCxnSpPr>
          <p:spPr>
            <a:xfrm flipV="1">
              <a:off x="7253592" y="5950896"/>
              <a:ext cx="817934" cy="503406"/>
            </a:xfrm>
            <a:prstGeom prst="line">
              <a:avLst/>
            </a:prstGeom>
            <a:ln w="15875"/>
          </p:spPr>
          <p:style>
            <a:lnRef idx="1">
              <a:schemeClr val="dk1"/>
            </a:lnRef>
            <a:fillRef idx="0">
              <a:schemeClr val="dk1"/>
            </a:fillRef>
            <a:effectRef idx="0">
              <a:schemeClr val="dk1"/>
            </a:effectRef>
            <a:fontRef idx="minor">
              <a:schemeClr val="tx1"/>
            </a:fontRef>
          </p:style>
        </p:cxnSp>
      </p:grpSp>
      <p:cxnSp>
        <p:nvCxnSpPr>
          <p:cNvPr id="58" name="直接箭头连接符 57">
            <a:extLst>
              <a:ext uri="{FF2B5EF4-FFF2-40B4-BE49-F238E27FC236}">
                <a16:creationId xmlns:a16="http://schemas.microsoft.com/office/drawing/2014/main" id="{D3B97307-ACCD-49E2-8E24-A085A54D256D}"/>
              </a:ext>
            </a:extLst>
          </p:cNvPr>
          <p:cNvCxnSpPr>
            <a:cxnSpLocks/>
            <a:endCxn id="46" idx="2"/>
          </p:cNvCxnSpPr>
          <p:nvPr/>
        </p:nvCxnSpPr>
        <p:spPr>
          <a:xfrm flipV="1">
            <a:off x="1376663" y="3954367"/>
            <a:ext cx="754851" cy="653437"/>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886B86B8-54B2-4514-BB35-4959A42F3969}"/>
              </a:ext>
            </a:extLst>
          </p:cNvPr>
          <p:cNvCxnSpPr>
            <a:cxnSpLocks/>
            <a:endCxn id="46" idx="2"/>
          </p:cNvCxnSpPr>
          <p:nvPr/>
        </p:nvCxnSpPr>
        <p:spPr>
          <a:xfrm flipH="1" flipV="1">
            <a:off x="2131514" y="3954367"/>
            <a:ext cx="162128" cy="1050587"/>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5D080A32-558D-4C39-8890-1D6885D450B9}"/>
              </a:ext>
            </a:extLst>
          </p:cNvPr>
          <p:cNvCxnSpPr>
            <a:cxnSpLocks/>
            <a:endCxn id="46" idx="2"/>
          </p:cNvCxnSpPr>
          <p:nvPr/>
        </p:nvCxnSpPr>
        <p:spPr>
          <a:xfrm flipH="1" flipV="1">
            <a:off x="2131514" y="3954367"/>
            <a:ext cx="1141144" cy="653437"/>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53F9B24A-61DE-4788-ACDA-04BA25EB4708}"/>
              </a:ext>
            </a:extLst>
          </p:cNvPr>
          <p:cNvSpPr txBox="1"/>
          <p:nvPr/>
        </p:nvSpPr>
        <p:spPr>
          <a:xfrm>
            <a:off x="2668413" y="4031206"/>
            <a:ext cx="1279709" cy="369332"/>
          </a:xfrm>
          <a:prstGeom prst="rect">
            <a:avLst/>
          </a:prstGeom>
          <a:noFill/>
        </p:spPr>
        <p:txBody>
          <a:bodyPr wrap="none" rtlCol="0">
            <a:spAutoFit/>
          </a:bodyPr>
          <a:lstStyle/>
          <a:p>
            <a:r>
              <a:rPr lang="en-US" altLang="zh-CN" dirty="0">
                <a:solidFill>
                  <a:srgbClr val="0070C0"/>
                </a:solidFill>
              </a:rPr>
              <a:t>FIB updates</a:t>
            </a:r>
            <a:endParaRPr lang="zh-CN" altLang="en-US" dirty="0">
              <a:solidFill>
                <a:srgbClr val="0070C0"/>
              </a:solidFill>
            </a:endParaRPr>
          </a:p>
        </p:txBody>
      </p:sp>
      <p:sp>
        <p:nvSpPr>
          <p:cNvPr id="67" name="矩形 66">
            <a:extLst>
              <a:ext uri="{FF2B5EF4-FFF2-40B4-BE49-F238E27FC236}">
                <a16:creationId xmlns:a16="http://schemas.microsoft.com/office/drawing/2014/main" id="{7C1BBD99-DE2C-4026-A591-304B65DD6130}"/>
              </a:ext>
            </a:extLst>
          </p:cNvPr>
          <p:cNvSpPr/>
          <p:nvPr/>
        </p:nvSpPr>
        <p:spPr>
          <a:xfrm>
            <a:off x="3031155" y="3079234"/>
            <a:ext cx="1486572" cy="691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Requirement checker</a:t>
            </a:r>
            <a:endParaRPr lang="zh-CN" altLang="en-US" dirty="0"/>
          </a:p>
        </p:txBody>
      </p:sp>
      <p:cxnSp>
        <p:nvCxnSpPr>
          <p:cNvPr id="69" name="直接箭头连接符 68">
            <a:extLst>
              <a:ext uri="{FF2B5EF4-FFF2-40B4-BE49-F238E27FC236}">
                <a16:creationId xmlns:a16="http://schemas.microsoft.com/office/drawing/2014/main" id="{24524FEB-F6EB-4F22-97E4-C269FAC5EF62}"/>
              </a:ext>
            </a:extLst>
          </p:cNvPr>
          <p:cNvCxnSpPr>
            <a:cxnSpLocks/>
            <a:stCxn id="46" idx="3"/>
            <a:endCxn id="67" idx="1"/>
          </p:cNvCxnSpPr>
          <p:nvPr/>
        </p:nvCxnSpPr>
        <p:spPr>
          <a:xfrm flipV="1">
            <a:off x="2607358" y="3424979"/>
            <a:ext cx="423797" cy="40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F4F6FEA2-720C-41F3-A09E-3D332FF4D340}"/>
              </a:ext>
            </a:extLst>
          </p:cNvPr>
          <p:cNvCxnSpPr>
            <a:cxnSpLocks/>
            <a:stCxn id="76" idx="2"/>
            <a:endCxn id="67" idx="0"/>
          </p:cNvCxnSpPr>
          <p:nvPr/>
        </p:nvCxnSpPr>
        <p:spPr>
          <a:xfrm>
            <a:off x="3769814" y="2761318"/>
            <a:ext cx="4627" cy="317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F74DC5EA-D31B-4897-9EF4-45906E227FFE}"/>
              </a:ext>
            </a:extLst>
          </p:cNvPr>
          <p:cNvCxnSpPr>
            <a:cxnSpLocks/>
            <a:stCxn id="67" idx="3"/>
            <a:endCxn id="77" idx="1"/>
          </p:cNvCxnSpPr>
          <p:nvPr/>
        </p:nvCxnSpPr>
        <p:spPr>
          <a:xfrm flipV="1">
            <a:off x="4517727" y="3424978"/>
            <a:ext cx="510200"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507F2A2-4A8C-48CE-B5EC-14D027B28CB4}"/>
              </a:ext>
            </a:extLst>
          </p:cNvPr>
          <p:cNvSpPr txBox="1"/>
          <p:nvPr/>
        </p:nvSpPr>
        <p:spPr>
          <a:xfrm>
            <a:off x="3021628" y="2391986"/>
            <a:ext cx="1496372" cy="369332"/>
          </a:xfrm>
          <a:prstGeom prst="rect">
            <a:avLst/>
          </a:prstGeom>
          <a:noFill/>
        </p:spPr>
        <p:txBody>
          <a:bodyPr wrap="none" rtlCol="0">
            <a:spAutoFit/>
          </a:bodyPr>
          <a:lstStyle/>
          <a:p>
            <a:r>
              <a:rPr lang="en-US" altLang="zh-CN" dirty="0">
                <a:solidFill>
                  <a:srgbClr val="00B050"/>
                </a:solidFill>
              </a:rPr>
              <a:t>Requirements</a:t>
            </a:r>
            <a:endParaRPr lang="zh-CN" altLang="en-US" dirty="0">
              <a:solidFill>
                <a:srgbClr val="00B050"/>
              </a:solidFill>
            </a:endParaRPr>
          </a:p>
        </p:txBody>
      </p:sp>
      <p:sp>
        <p:nvSpPr>
          <p:cNvPr id="77" name="文本框 76">
            <a:extLst>
              <a:ext uri="{FF2B5EF4-FFF2-40B4-BE49-F238E27FC236}">
                <a16:creationId xmlns:a16="http://schemas.microsoft.com/office/drawing/2014/main" id="{2442D333-E6A9-42DC-B8D8-F1B50E4895C4}"/>
              </a:ext>
            </a:extLst>
          </p:cNvPr>
          <p:cNvSpPr txBox="1"/>
          <p:nvPr/>
        </p:nvSpPr>
        <p:spPr>
          <a:xfrm>
            <a:off x="5027927" y="3240312"/>
            <a:ext cx="852285" cy="369332"/>
          </a:xfrm>
          <a:prstGeom prst="rect">
            <a:avLst/>
          </a:prstGeom>
          <a:noFill/>
        </p:spPr>
        <p:txBody>
          <a:bodyPr wrap="none" rtlCol="0">
            <a:spAutoFit/>
          </a:bodyPr>
          <a:lstStyle/>
          <a:p>
            <a:r>
              <a:rPr lang="en-US" altLang="zh-CN" dirty="0">
                <a:solidFill>
                  <a:srgbClr val="7030A0"/>
                </a:solidFill>
              </a:rPr>
              <a:t>Results</a:t>
            </a:r>
            <a:endParaRPr lang="zh-CN" altLang="en-US" dirty="0">
              <a:solidFill>
                <a:srgbClr val="7030A0"/>
              </a:solidFill>
            </a:endParaRPr>
          </a:p>
        </p:txBody>
      </p:sp>
      <p:sp>
        <p:nvSpPr>
          <p:cNvPr id="78" name="灯片编号占位符 77">
            <a:extLst>
              <a:ext uri="{FF2B5EF4-FFF2-40B4-BE49-F238E27FC236}">
                <a16:creationId xmlns:a16="http://schemas.microsoft.com/office/drawing/2014/main" id="{8E30FA33-A4A5-460B-A4DA-E9347A2160A5}"/>
              </a:ext>
            </a:extLst>
          </p:cNvPr>
          <p:cNvSpPr>
            <a:spLocks noGrp="1"/>
          </p:cNvSpPr>
          <p:nvPr>
            <p:ph type="sldNum" sz="quarter" idx="12"/>
          </p:nvPr>
        </p:nvSpPr>
        <p:spPr/>
        <p:txBody>
          <a:bodyPr/>
          <a:lstStyle/>
          <a:p>
            <a:fld id="{682C5C09-ACD5-471C-9344-471F3ED29706}" type="slidenum">
              <a:rPr lang="zh-CN" altLang="en-US" smtClean="0"/>
              <a:t>3</a:t>
            </a:fld>
            <a:endParaRPr lang="zh-CN" altLang="en-US"/>
          </a:p>
        </p:txBody>
      </p:sp>
      <p:sp>
        <p:nvSpPr>
          <p:cNvPr id="31" name="闪电形 30">
            <a:extLst>
              <a:ext uri="{FF2B5EF4-FFF2-40B4-BE49-F238E27FC236}">
                <a16:creationId xmlns:a16="http://schemas.microsoft.com/office/drawing/2014/main" id="{726441FB-EE6D-4EAF-A1FB-8F94C66DDFFF}"/>
              </a:ext>
            </a:extLst>
          </p:cNvPr>
          <p:cNvSpPr/>
          <p:nvPr/>
        </p:nvSpPr>
        <p:spPr>
          <a:xfrm>
            <a:off x="1474449" y="3065282"/>
            <a:ext cx="379379" cy="572193"/>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0" name="闪电形 49">
            <a:extLst>
              <a:ext uri="{FF2B5EF4-FFF2-40B4-BE49-F238E27FC236}">
                <a16:creationId xmlns:a16="http://schemas.microsoft.com/office/drawing/2014/main" id="{2903AB74-E47B-471F-A269-B4728CBA6DC1}"/>
              </a:ext>
            </a:extLst>
          </p:cNvPr>
          <p:cNvSpPr/>
          <p:nvPr/>
        </p:nvSpPr>
        <p:spPr>
          <a:xfrm>
            <a:off x="4155213" y="3407093"/>
            <a:ext cx="390173" cy="404348"/>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1AD65539-E260-4A77-9FD7-FFF3B0407BBA}"/>
              </a:ext>
            </a:extLst>
          </p:cNvPr>
          <p:cNvSpPr txBox="1"/>
          <p:nvPr/>
        </p:nvSpPr>
        <p:spPr>
          <a:xfrm>
            <a:off x="6845034" y="2698623"/>
            <a:ext cx="5259110" cy="2585323"/>
          </a:xfrm>
          <a:prstGeom prst="rect">
            <a:avLst/>
          </a:prstGeom>
          <a:noFill/>
        </p:spPr>
        <p:txBody>
          <a:bodyPr wrap="square" rtlCol="0">
            <a:spAutoFit/>
          </a:bodyPr>
          <a:lstStyle/>
          <a:p>
            <a:r>
              <a:rPr lang="en-US" altLang="zh-CN" b="1" dirty="0"/>
              <a:t>Rule based model: </a:t>
            </a:r>
          </a:p>
          <a:p>
            <a:pPr marL="285750" indent="-285750">
              <a:buFont typeface="Arial" panose="020B0604020202020204" pitchFamily="34" charset="0"/>
              <a:buChar char="•"/>
            </a:pPr>
            <a:r>
              <a:rPr lang="en-US" altLang="zh-CN" i="1" dirty="0"/>
              <a:t>E.g.,</a:t>
            </a:r>
            <a:r>
              <a:rPr lang="en-US" altLang="zh-CN" dirty="0"/>
              <a:t> HSA (</a:t>
            </a:r>
            <a:r>
              <a:rPr lang="en-US" altLang="zh-CN" i="1" dirty="0" err="1"/>
              <a:t>Kazemian</a:t>
            </a:r>
            <a:r>
              <a:rPr lang="en-US" altLang="zh-CN" i="1" dirty="0"/>
              <a:t> et.al, NSDI’12</a:t>
            </a:r>
            <a:r>
              <a:rPr lang="en-US" altLang="zh-CN" dirty="0"/>
              <a:t>), </a:t>
            </a:r>
            <a:r>
              <a:rPr lang="en-US" altLang="zh-CN" dirty="0" err="1"/>
              <a:t>NetPlumber</a:t>
            </a:r>
            <a:r>
              <a:rPr lang="en-US" altLang="zh-CN" dirty="0"/>
              <a:t> (</a:t>
            </a:r>
            <a:r>
              <a:rPr lang="en-US" altLang="zh-CN" i="1" dirty="0" err="1"/>
              <a:t>Kazemian</a:t>
            </a:r>
            <a:r>
              <a:rPr lang="en-US" altLang="zh-CN" i="1" dirty="0"/>
              <a:t> et.al, NSDI’13</a:t>
            </a:r>
            <a:r>
              <a:rPr lang="en-US" altLang="zh-CN" dirty="0"/>
              <a:t>)</a:t>
            </a:r>
          </a:p>
          <a:p>
            <a:pPr marL="285750" indent="-285750">
              <a:buFont typeface="Arial" panose="020B0604020202020204" pitchFamily="34" charset="0"/>
              <a:buChar char="•"/>
            </a:pPr>
            <a:endParaRPr lang="en-US" altLang="zh-CN" dirty="0"/>
          </a:p>
          <a:p>
            <a:r>
              <a:rPr lang="en-US" altLang="zh-CN" b="1" dirty="0"/>
              <a:t>Equivalence classes (EC) based model: </a:t>
            </a:r>
          </a:p>
          <a:p>
            <a:pPr marL="285750" indent="-285750">
              <a:buFont typeface="Arial" panose="020B0604020202020204" pitchFamily="34" charset="0"/>
              <a:buChar char="•"/>
            </a:pPr>
            <a:r>
              <a:rPr lang="en-US" altLang="zh-CN" i="1" dirty="0"/>
              <a:t>E.g.,</a:t>
            </a:r>
            <a:r>
              <a:rPr lang="en-US" altLang="zh-CN" dirty="0"/>
              <a:t> APV (</a:t>
            </a:r>
            <a:r>
              <a:rPr lang="en-US" altLang="zh-CN" i="1" dirty="0"/>
              <a:t>Yang et.al, ICNP’13</a:t>
            </a:r>
            <a:r>
              <a:rPr lang="en-US" altLang="zh-CN" dirty="0"/>
              <a:t>), </a:t>
            </a:r>
            <a:r>
              <a:rPr lang="en-US" altLang="zh-CN" dirty="0" err="1"/>
              <a:t>Veriflow</a:t>
            </a:r>
            <a:r>
              <a:rPr lang="en-US" altLang="zh-CN" dirty="0"/>
              <a:t> (</a:t>
            </a:r>
            <a:r>
              <a:rPr lang="en-US" altLang="zh-CN" i="1" dirty="0"/>
              <a:t>Khurshid et.al, NSDI’13</a:t>
            </a:r>
            <a:r>
              <a:rPr lang="en-US" altLang="zh-CN" dirty="0"/>
              <a:t>), Libra (</a:t>
            </a:r>
            <a:r>
              <a:rPr lang="en-US" altLang="zh-CN" i="1" dirty="0"/>
              <a:t>Zeng et.al, NSDI’14</a:t>
            </a:r>
            <a:r>
              <a:rPr lang="en-US" altLang="zh-CN" dirty="0"/>
              <a:t>), Delta-net (</a:t>
            </a:r>
            <a:r>
              <a:rPr lang="en-US" altLang="zh-CN" i="1" dirty="0"/>
              <a:t>Horn et.al, NSDI’17</a:t>
            </a:r>
            <a:r>
              <a:rPr lang="en-US" altLang="zh-CN" dirty="0"/>
              <a:t>), </a:t>
            </a:r>
            <a:r>
              <a:rPr lang="en-US" altLang="zh-CN" dirty="0" err="1"/>
              <a:t>APKeep</a:t>
            </a:r>
            <a:r>
              <a:rPr lang="en-US" altLang="zh-CN" dirty="0"/>
              <a:t> (</a:t>
            </a:r>
            <a:r>
              <a:rPr lang="en-US" altLang="zh-CN" i="1" dirty="0"/>
              <a:t>Zhang et.al, NSDI’20</a:t>
            </a:r>
            <a:r>
              <a:rPr lang="en-US" altLang="zh-CN" dirty="0"/>
              <a:t>)</a:t>
            </a:r>
            <a:endParaRPr lang="zh-CN" altLang="en-US" dirty="0"/>
          </a:p>
        </p:txBody>
      </p:sp>
      <p:sp>
        <p:nvSpPr>
          <p:cNvPr id="9" name="矩形 8">
            <a:extLst>
              <a:ext uri="{FF2B5EF4-FFF2-40B4-BE49-F238E27FC236}">
                <a16:creationId xmlns:a16="http://schemas.microsoft.com/office/drawing/2014/main" id="{525BCD76-6EF6-4200-9EFD-67D6789EFE26}"/>
              </a:ext>
            </a:extLst>
          </p:cNvPr>
          <p:cNvSpPr/>
          <p:nvPr/>
        </p:nvSpPr>
        <p:spPr>
          <a:xfrm>
            <a:off x="-42597" y="2009778"/>
            <a:ext cx="3542636" cy="400110"/>
          </a:xfrm>
          <a:prstGeom prst="rect">
            <a:avLst/>
          </a:prstGeom>
        </p:spPr>
        <p:txBody>
          <a:bodyPr wrap="none">
            <a:spAutoFit/>
          </a:bodyPr>
          <a:lstStyle/>
          <a:p>
            <a:pPr lvl="1"/>
            <a:r>
              <a:rPr lang="en-US" altLang="zh-CN" sz="2000" b="1" dirty="0"/>
              <a:t>Construct a network model</a:t>
            </a:r>
          </a:p>
        </p:txBody>
      </p:sp>
      <p:sp>
        <p:nvSpPr>
          <p:cNvPr id="13" name="矩形 12">
            <a:extLst>
              <a:ext uri="{FF2B5EF4-FFF2-40B4-BE49-F238E27FC236}">
                <a16:creationId xmlns:a16="http://schemas.microsoft.com/office/drawing/2014/main" id="{64EDDB47-E05B-45F3-B8BF-06249CB2C152}"/>
              </a:ext>
            </a:extLst>
          </p:cNvPr>
          <p:cNvSpPr/>
          <p:nvPr/>
        </p:nvSpPr>
        <p:spPr>
          <a:xfrm>
            <a:off x="3500039" y="3905660"/>
            <a:ext cx="2834795" cy="646331"/>
          </a:xfrm>
          <a:prstGeom prst="rect">
            <a:avLst/>
          </a:prstGeom>
        </p:spPr>
        <p:txBody>
          <a:bodyPr wrap="square">
            <a:spAutoFit/>
          </a:bodyPr>
          <a:lstStyle/>
          <a:p>
            <a:pPr lvl="1"/>
            <a:r>
              <a:rPr lang="en-US" altLang="zh-CN" b="1" dirty="0"/>
              <a:t>Check requirements on the network model</a:t>
            </a:r>
          </a:p>
        </p:txBody>
      </p:sp>
      <p:cxnSp>
        <p:nvCxnSpPr>
          <p:cNvPr id="21" name="直接箭头连接符 20">
            <a:extLst>
              <a:ext uri="{FF2B5EF4-FFF2-40B4-BE49-F238E27FC236}">
                <a16:creationId xmlns:a16="http://schemas.microsoft.com/office/drawing/2014/main" id="{1FDF25E1-0009-4086-9D38-2C0E5DE7B9D4}"/>
              </a:ext>
            </a:extLst>
          </p:cNvPr>
          <p:cNvCxnSpPr>
            <a:cxnSpLocks/>
            <a:endCxn id="46" idx="0"/>
          </p:cNvCxnSpPr>
          <p:nvPr/>
        </p:nvCxnSpPr>
        <p:spPr>
          <a:xfrm>
            <a:off x="1973653" y="2405819"/>
            <a:ext cx="157861" cy="497961"/>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A87BF5AE-F43B-4FD4-B757-C211A9759A43}"/>
              </a:ext>
            </a:extLst>
          </p:cNvPr>
          <p:cNvCxnSpPr>
            <a:cxnSpLocks/>
            <a:endCxn id="67" idx="2"/>
          </p:cNvCxnSpPr>
          <p:nvPr/>
        </p:nvCxnSpPr>
        <p:spPr>
          <a:xfrm flipH="1" flipV="1">
            <a:off x="3774441" y="3770723"/>
            <a:ext cx="543073" cy="222916"/>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525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down)">
                                      <p:cBhvr>
                                        <p:cTn id="7" dur="500"/>
                                        <p:tgtEl>
                                          <p:spTgt spid="56"/>
                                        </p:tgtEl>
                                      </p:cBhvr>
                                    </p:animEffect>
                                  </p:childTnLst>
                                </p:cTn>
                              </p:par>
                              <p:par>
                                <p:cTn id="8" presetID="22" presetClass="entr" presetSubtype="4"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wipe(down)">
                                      <p:cBhvr>
                                        <p:cTn id="10" dur="500"/>
                                        <p:tgtEl>
                                          <p:spTgt spid="58"/>
                                        </p:tgtEl>
                                      </p:cBhvr>
                                    </p:animEffect>
                                  </p:childTnLst>
                                </p:cTn>
                              </p:par>
                              <p:par>
                                <p:cTn id="11" presetID="22" presetClass="entr" presetSubtype="4"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down)">
                                      <p:cBhvr>
                                        <p:cTn id="13" dur="500"/>
                                        <p:tgtEl>
                                          <p:spTgt spid="60"/>
                                        </p:tgtEl>
                                      </p:cBhvr>
                                    </p:animEffect>
                                  </p:childTnLst>
                                </p:cTn>
                              </p:par>
                              <p:par>
                                <p:cTn id="14" presetID="22" presetClass="entr" presetSubtype="4"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down)">
                                      <p:cBhvr>
                                        <p:cTn id="16" dur="500"/>
                                        <p:tgtEl>
                                          <p:spTgt spid="6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down)">
                                      <p:cBhvr>
                                        <p:cTn id="19" dur="500"/>
                                        <p:tgtEl>
                                          <p:spTgt spid="6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6"/>
                                        </p:tgtEl>
                                        <p:attrNameLst>
                                          <p:attrName>style.visibility</p:attrName>
                                        </p:attrNameLst>
                                      </p:cBhvr>
                                      <p:to>
                                        <p:strVal val="visible"/>
                                      </p:to>
                                    </p:set>
                                  </p:childTnLst>
                                </p:cTn>
                              </p:par>
                              <p:par>
                                <p:cTn id="40" presetID="2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par>
                                <p:cTn id="43" presetID="22" presetClass="entr" presetSubtype="4"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down)">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arn(inVertical)">
                                      <p:cBhvr>
                                        <p:cTn id="50" dur="500"/>
                                        <p:tgtEl>
                                          <p:spTgt spid="31"/>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barn(inVertical)">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
                                            <p:txEl>
                                              <p:pRg st="0" end="0"/>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
                                            <p:txEl>
                                              <p:pRg st="3" end="3"/>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animBg="1"/>
      <p:bldP spid="76" grpId="0"/>
      <p:bldP spid="77" grpId="0"/>
      <p:bldP spid="31" grpId="0" animBg="1"/>
      <p:bldP spid="50" grpId="0" animBg="1"/>
      <p:bldP spid="9"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B4139-8690-42D2-A940-D798B054B09F}"/>
              </a:ext>
            </a:extLst>
          </p:cNvPr>
          <p:cNvSpPr>
            <a:spLocks noGrp="1"/>
          </p:cNvSpPr>
          <p:nvPr>
            <p:ph type="title"/>
          </p:nvPr>
        </p:nvSpPr>
        <p:spPr/>
        <p:txBody>
          <a:bodyPr/>
          <a:lstStyle/>
          <a:p>
            <a:r>
              <a:rPr lang="en-US" altLang="zh-CN" dirty="0"/>
              <a:t>Problems of Existing Tools in Large-Scale Network Settings</a:t>
            </a:r>
            <a:endParaRPr lang="zh-CN" altLang="en-US" dirty="0"/>
          </a:p>
        </p:txBody>
      </p:sp>
      <p:sp>
        <p:nvSpPr>
          <p:cNvPr id="3" name="内容占位符 2">
            <a:extLst>
              <a:ext uri="{FF2B5EF4-FFF2-40B4-BE49-F238E27FC236}">
                <a16:creationId xmlns:a16="http://schemas.microsoft.com/office/drawing/2014/main" id="{5B5988C8-E2AD-46AF-8E4D-54FC4B03674E}"/>
              </a:ext>
            </a:extLst>
          </p:cNvPr>
          <p:cNvSpPr>
            <a:spLocks noGrp="1"/>
          </p:cNvSpPr>
          <p:nvPr>
            <p:ph idx="1"/>
          </p:nvPr>
        </p:nvSpPr>
        <p:spPr/>
        <p:txBody>
          <a:bodyPr/>
          <a:lstStyle/>
          <a:p>
            <a:r>
              <a:rPr lang="en-US" altLang="zh-CN" dirty="0"/>
              <a:t>Extremes in large-scale network settings</a:t>
            </a:r>
          </a:p>
          <a:p>
            <a:pPr lvl="1"/>
            <a:r>
              <a:rPr lang="en-US" altLang="zh-CN" b="1" dirty="0"/>
              <a:t>Update storms</a:t>
            </a:r>
            <a:r>
              <a:rPr lang="en-US" altLang="zh-CN" dirty="0"/>
              <a:t>: A large number of data plane updates arrive in a short time</a:t>
            </a:r>
          </a:p>
          <a:p>
            <a:endParaRPr lang="zh-CN" altLang="en-US" dirty="0"/>
          </a:p>
        </p:txBody>
      </p:sp>
      <p:sp>
        <p:nvSpPr>
          <p:cNvPr id="4" name="灯片编号占位符 3">
            <a:extLst>
              <a:ext uri="{FF2B5EF4-FFF2-40B4-BE49-F238E27FC236}">
                <a16:creationId xmlns:a16="http://schemas.microsoft.com/office/drawing/2014/main" id="{62FDAF0A-0F0A-4C09-AF4B-ABF9AA3A0138}"/>
              </a:ext>
            </a:extLst>
          </p:cNvPr>
          <p:cNvSpPr>
            <a:spLocks noGrp="1"/>
          </p:cNvSpPr>
          <p:nvPr>
            <p:ph type="sldNum" sz="quarter" idx="12"/>
          </p:nvPr>
        </p:nvSpPr>
        <p:spPr/>
        <p:txBody>
          <a:bodyPr/>
          <a:lstStyle/>
          <a:p>
            <a:fld id="{682C5C09-ACD5-471C-9344-471F3ED29706}" type="slidenum">
              <a:rPr lang="zh-CN" altLang="en-US" smtClean="0"/>
              <a:t>4</a:t>
            </a:fld>
            <a:endParaRPr lang="zh-CN" altLang="en-US"/>
          </a:p>
        </p:txBody>
      </p:sp>
      <p:sp>
        <p:nvSpPr>
          <p:cNvPr id="19" name="文本框 18">
            <a:extLst>
              <a:ext uri="{FF2B5EF4-FFF2-40B4-BE49-F238E27FC236}">
                <a16:creationId xmlns:a16="http://schemas.microsoft.com/office/drawing/2014/main" id="{62FE08F0-9CD4-4722-BB48-2BAE2B6442C0}"/>
              </a:ext>
            </a:extLst>
          </p:cNvPr>
          <p:cNvSpPr txBox="1"/>
          <p:nvPr/>
        </p:nvSpPr>
        <p:spPr>
          <a:xfrm>
            <a:off x="243188" y="2911068"/>
            <a:ext cx="5291847" cy="646331"/>
          </a:xfrm>
          <a:prstGeom prst="rect">
            <a:avLst/>
          </a:prstGeom>
          <a:noFill/>
        </p:spPr>
        <p:txBody>
          <a:bodyPr wrap="square" rtlCol="0">
            <a:spAutoFit/>
          </a:bodyPr>
          <a:lstStyle/>
          <a:p>
            <a:r>
              <a:rPr lang="en-US" altLang="zh-CN" dirty="0">
                <a:solidFill>
                  <a:srgbClr val="C00000"/>
                </a:solidFill>
              </a:rPr>
              <a:t>Example: Rollout a new Pod in a </a:t>
            </a:r>
            <a:r>
              <a:rPr lang="en-US" altLang="zh-CN" i="1" dirty="0">
                <a:solidFill>
                  <a:srgbClr val="C00000"/>
                </a:solidFill>
              </a:rPr>
              <a:t>K</a:t>
            </a:r>
            <a:r>
              <a:rPr lang="en-US" altLang="zh-CN" dirty="0">
                <a:solidFill>
                  <a:srgbClr val="C00000"/>
                </a:solidFill>
              </a:rPr>
              <a:t>-</a:t>
            </a:r>
            <a:r>
              <a:rPr lang="en-US" altLang="zh-CN" dirty="0" err="1">
                <a:solidFill>
                  <a:srgbClr val="C00000"/>
                </a:solidFill>
              </a:rPr>
              <a:t>ary</a:t>
            </a:r>
            <a:r>
              <a:rPr lang="en-US" altLang="zh-CN" dirty="0">
                <a:solidFill>
                  <a:srgbClr val="C00000"/>
                </a:solidFill>
              </a:rPr>
              <a:t> Fat tree network, each Pod has </a:t>
            </a:r>
            <a:r>
              <a:rPr lang="en-US" altLang="zh-CN" i="1" dirty="0">
                <a:solidFill>
                  <a:srgbClr val="C00000"/>
                </a:solidFill>
              </a:rPr>
              <a:t>P</a:t>
            </a:r>
            <a:r>
              <a:rPr lang="en-US" altLang="zh-CN" dirty="0">
                <a:solidFill>
                  <a:srgbClr val="C00000"/>
                </a:solidFill>
              </a:rPr>
              <a:t> prefixes</a:t>
            </a:r>
            <a:endParaRPr lang="zh-CN" altLang="en-US" dirty="0">
              <a:solidFill>
                <a:srgbClr val="C00000"/>
              </a:solidFill>
            </a:endParaRPr>
          </a:p>
        </p:txBody>
      </p:sp>
      <p:graphicFrame>
        <p:nvGraphicFramePr>
          <p:cNvPr id="20" name="图表 19">
            <a:extLst>
              <a:ext uri="{FF2B5EF4-FFF2-40B4-BE49-F238E27FC236}">
                <a16:creationId xmlns:a16="http://schemas.microsoft.com/office/drawing/2014/main" id="{958242A2-3A60-4729-9A39-E2814DBEC016}"/>
              </a:ext>
            </a:extLst>
          </p:cNvPr>
          <p:cNvGraphicFramePr/>
          <p:nvPr>
            <p:extLst>
              <p:ext uri="{D42A27DB-BD31-4B8C-83A1-F6EECF244321}">
                <p14:modId xmlns:p14="http://schemas.microsoft.com/office/powerpoint/2010/main" val="3196042014"/>
              </p:ext>
            </p:extLst>
          </p:nvPr>
        </p:nvGraphicFramePr>
        <p:xfrm>
          <a:off x="0" y="3557399"/>
          <a:ext cx="5563985" cy="2859933"/>
        </p:xfrm>
        <a:graphic>
          <a:graphicData uri="http://schemas.openxmlformats.org/drawingml/2006/chart">
            <c:chart xmlns:c="http://schemas.openxmlformats.org/drawingml/2006/chart" xmlns:r="http://schemas.openxmlformats.org/officeDocument/2006/relationships" r:id="rId3"/>
          </a:graphicData>
        </a:graphic>
      </p:graphicFrame>
      <p:grpSp>
        <p:nvGrpSpPr>
          <p:cNvPr id="21" name="组合 20">
            <a:extLst>
              <a:ext uri="{FF2B5EF4-FFF2-40B4-BE49-F238E27FC236}">
                <a16:creationId xmlns:a16="http://schemas.microsoft.com/office/drawing/2014/main" id="{786FECFC-818F-439A-BB36-533C5B061377}"/>
              </a:ext>
            </a:extLst>
          </p:cNvPr>
          <p:cNvGrpSpPr/>
          <p:nvPr/>
        </p:nvGrpSpPr>
        <p:grpSpPr>
          <a:xfrm>
            <a:off x="7062010" y="3031250"/>
            <a:ext cx="951689" cy="1050587"/>
            <a:chOff x="9569585" y="4001294"/>
            <a:chExt cx="951689" cy="1050587"/>
          </a:xfrm>
        </p:grpSpPr>
        <p:sp>
          <p:nvSpPr>
            <p:cNvPr id="22" name="椭圆 21">
              <a:extLst>
                <a:ext uri="{FF2B5EF4-FFF2-40B4-BE49-F238E27FC236}">
                  <a16:creationId xmlns:a16="http://schemas.microsoft.com/office/drawing/2014/main" id="{168B1A51-9970-4CDD-8941-68D8B6CC0F79}"/>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64E01348-19FC-4047-B8A5-CCDDF14059B8}"/>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FE942208-CBFD-4FCD-8B3C-69566F984271}"/>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E6F69590-E57C-4FBA-8D0B-2E8CFBFC435B}"/>
                </a:ext>
              </a:extLst>
            </p:cNvPr>
            <p:cNvCxnSpPr>
              <a:cxnSpLocks/>
              <a:stCxn id="22" idx="4"/>
              <a:endCxn id="24"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DDCEB57F-1A76-42ED-B16D-1C7E3398937D}"/>
                </a:ext>
              </a:extLst>
            </p:cNvPr>
            <p:cNvCxnSpPr>
              <a:cxnSpLocks/>
              <a:stCxn id="23" idx="2"/>
              <a:endCxn id="22"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E0CCD1D-40CF-4018-81D2-352232AF15CD}"/>
                </a:ext>
              </a:extLst>
            </p:cNvPr>
            <p:cNvCxnSpPr>
              <a:cxnSpLocks/>
              <a:stCxn id="23" idx="1"/>
              <a:endCxn id="22"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784CA29-A149-4B44-9696-C3DB40BE5FEE}"/>
                </a:ext>
              </a:extLst>
            </p:cNvPr>
            <p:cNvCxnSpPr>
              <a:cxnSpLocks/>
              <a:stCxn id="23" idx="4"/>
              <a:endCxn id="24"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68E7154-3F7C-47A2-9B5E-9873C7999BD6}"/>
                </a:ext>
              </a:extLst>
            </p:cNvPr>
            <p:cNvSpPr/>
            <p:nvPr/>
          </p:nvSpPr>
          <p:spPr>
            <a:xfrm>
              <a:off x="9569585" y="4001294"/>
              <a:ext cx="951689" cy="1050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a:solidFill>
                    <a:schemeClr val="tx1"/>
                  </a:solidFill>
                </a:rPr>
                <a:t>Model</a:t>
              </a:r>
              <a:endParaRPr lang="zh-CN" altLang="en-US" dirty="0">
                <a:solidFill>
                  <a:schemeClr val="tx1"/>
                </a:solidFill>
              </a:endParaRPr>
            </a:p>
          </p:txBody>
        </p:sp>
      </p:grpSp>
      <p:grpSp>
        <p:nvGrpSpPr>
          <p:cNvPr id="30" name="组合 29">
            <a:extLst>
              <a:ext uri="{FF2B5EF4-FFF2-40B4-BE49-F238E27FC236}">
                <a16:creationId xmlns:a16="http://schemas.microsoft.com/office/drawing/2014/main" id="{D4A0300D-9337-4231-973D-3B4669504796}"/>
              </a:ext>
            </a:extLst>
          </p:cNvPr>
          <p:cNvGrpSpPr/>
          <p:nvPr/>
        </p:nvGrpSpPr>
        <p:grpSpPr>
          <a:xfrm>
            <a:off x="5704114" y="5178773"/>
            <a:ext cx="3523842" cy="1115028"/>
            <a:chOff x="4572002" y="5321030"/>
            <a:chExt cx="4212076" cy="1590472"/>
          </a:xfrm>
        </p:grpSpPr>
        <p:pic>
          <p:nvPicPr>
            <p:cNvPr id="31" name="图形 30" descr="DVD 播放器">
              <a:extLst>
                <a:ext uri="{FF2B5EF4-FFF2-40B4-BE49-F238E27FC236}">
                  <a16:creationId xmlns:a16="http://schemas.microsoft.com/office/drawing/2014/main" id="{C551FFEC-E6A4-4EBD-A389-5290B89340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9192" y="5997102"/>
              <a:ext cx="914400" cy="914400"/>
            </a:xfrm>
            <a:prstGeom prst="rect">
              <a:avLst/>
            </a:prstGeom>
          </p:spPr>
        </p:pic>
        <p:pic>
          <p:nvPicPr>
            <p:cNvPr id="32" name="图形 31" descr="DVD 播放器">
              <a:extLst>
                <a:ext uri="{FF2B5EF4-FFF2-40B4-BE49-F238E27FC236}">
                  <a16:creationId xmlns:a16="http://schemas.microsoft.com/office/drawing/2014/main" id="{7CF43840-F65A-4760-9623-24190BB8B6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600" y="5397500"/>
              <a:ext cx="914400" cy="914400"/>
            </a:xfrm>
            <a:prstGeom prst="rect">
              <a:avLst/>
            </a:prstGeom>
          </p:spPr>
        </p:pic>
        <p:pic>
          <p:nvPicPr>
            <p:cNvPr id="33" name="图形 32" descr="DVD 播放器">
              <a:extLst>
                <a:ext uri="{FF2B5EF4-FFF2-40B4-BE49-F238E27FC236}">
                  <a16:creationId xmlns:a16="http://schemas.microsoft.com/office/drawing/2014/main" id="{5AA0623E-5421-4A5F-B835-0741F91E6D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0000" y="5397500"/>
              <a:ext cx="914400" cy="914400"/>
            </a:xfrm>
            <a:prstGeom prst="rect">
              <a:avLst/>
            </a:prstGeom>
          </p:spPr>
        </p:pic>
        <p:cxnSp>
          <p:nvCxnSpPr>
            <p:cNvPr id="34" name="直接连接符 33">
              <a:extLst>
                <a:ext uri="{FF2B5EF4-FFF2-40B4-BE49-F238E27FC236}">
                  <a16:creationId xmlns:a16="http://schemas.microsoft.com/office/drawing/2014/main" id="{24DE8CC7-3DD6-4FC4-8E12-54D30657815C}"/>
                </a:ext>
              </a:extLst>
            </p:cNvPr>
            <p:cNvCxnSpPr>
              <a:cxnSpLocks/>
              <a:stCxn id="32" idx="3"/>
              <a:endCxn id="33" idx="1"/>
            </p:cNvCxnSpPr>
            <p:nvPr/>
          </p:nvCxnSpPr>
          <p:spPr>
            <a:xfrm>
              <a:off x="6096000" y="5854700"/>
              <a:ext cx="1524000" cy="0"/>
            </a:xfrm>
            <a:prstGeom prst="line">
              <a:avLst/>
            </a:prstGeom>
            <a:ln w="15875"/>
          </p:spPr>
          <p:style>
            <a:lnRef idx="1">
              <a:schemeClr val="dk1"/>
            </a:lnRef>
            <a:fillRef idx="0">
              <a:schemeClr val="dk1"/>
            </a:fillRef>
            <a:effectRef idx="0">
              <a:schemeClr val="dk1"/>
            </a:effectRef>
            <a:fontRef idx="minor">
              <a:schemeClr val="tx1"/>
            </a:fontRef>
          </p:style>
        </p:cxnSp>
        <p:sp>
          <p:nvSpPr>
            <p:cNvPr id="35" name="云形 34">
              <a:extLst>
                <a:ext uri="{FF2B5EF4-FFF2-40B4-BE49-F238E27FC236}">
                  <a16:creationId xmlns:a16="http://schemas.microsoft.com/office/drawing/2014/main" id="{EAA7A97B-C418-4A4E-816B-C7AA0BD7BE67}"/>
                </a:ext>
              </a:extLst>
            </p:cNvPr>
            <p:cNvSpPr/>
            <p:nvPr/>
          </p:nvSpPr>
          <p:spPr>
            <a:xfrm>
              <a:off x="4572002" y="5321030"/>
              <a:ext cx="4212076" cy="1590472"/>
            </a:xfrm>
            <a:prstGeom prst="cloud">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36" name="直接连接符 35">
              <a:extLst>
                <a:ext uri="{FF2B5EF4-FFF2-40B4-BE49-F238E27FC236}">
                  <a16:creationId xmlns:a16="http://schemas.microsoft.com/office/drawing/2014/main" id="{3E011E1B-68C0-415D-9718-1AD553906105}"/>
                </a:ext>
              </a:extLst>
            </p:cNvPr>
            <p:cNvCxnSpPr>
              <a:cxnSpLocks/>
              <a:endCxn id="31" idx="1"/>
            </p:cNvCxnSpPr>
            <p:nvPr/>
          </p:nvCxnSpPr>
          <p:spPr>
            <a:xfrm>
              <a:off x="5638800" y="5950895"/>
              <a:ext cx="700392" cy="503407"/>
            </a:xfrm>
            <a:prstGeom prst="line">
              <a:avLst/>
            </a:prstGeom>
            <a:ln w="15875"/>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9092D86F-9DB5-4B9D-A0D8-F081A305DAB5}"/>
                </a:ext>
              </a:extLst>
            </p:cNvPr>
            <p:cNvCxnSpPr>
              <a:cxnSpLocks/>
              <a:stCxn id="31" idx="3"/>
            </p:cNvCxnSpPr>
            <p:nvPr/>
          </p:nvCxnSpPr>
          <p:spPr>
            <a:xfrm flipV="1">
              <a:off x="7253592" y="5950896"/>
              <a:ext cx="817934" cy="503406"/>
            </a:xfrm>
            <a:prstGeom prst="line">
              <a:avLst/>
            </a:prstGeom>
            <a:ln w="15875"/>
          </p:spPr>
          <p:style>
            <a:lnRef idx="1">
              <a:schemeClr val="dk1"/>
            </a:lnRef>
            <a:fillRef idx="0">
              <a:schemeClr val="dk1"/>
            </a:fillRef>
            <a:effectRef idx="0">
              <a:schemeClr val="dk1"/>
            </a:effectRef>
            <a:fontRef idx="minor">
              <a:schemeClr val="tx1"/>
            </a:fontRef>
          </p:style>
        </p:cxnSp>
      </p:grpSp>
      <p:cxnSp>
        <p:nvCxnSpPr>
          <p:cNvPr id="38" name="直接箭头连接符 37">
            <a:extLst>
              <a:ext uri="{FF2B5EF4-FFF2-40B4-BE49-F238E27FC236}">
                <a16:creationId xmlns:a16="http://schemas.microsoft.com/office/drawing/2014/main" id="{A72F1C7D-2C2C-42A5-A442-EBAF4810FE77}"/>
              </a:ext>
            </a:extLst>
          </p:cNvPr>
          <p:cNvCxnSpPr>
            <a:cxnSpLocks/>
          </p:cNvCxnSpPr>
          <p:nvPr/>
        </p:nvCxnSpPr>
        <p:spPr>
          <a:xfrm flipV="1">
            <a:off x="6579502" y="5152940"/>
            <a:ext cx="638570" cy="327042"/>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22FE0EDB-D192-468E-A03A-831EF72F08D2}"/>
              </a:ext>
            </a:extLst>
          </p:cNvPr>
          <p:cNvCxnSpPr>
            <a:cxnSpLocks/>
          </p:cNvCxnSpPr>
          <p:nvPr/>
        </p:nvCxnSpPr>
        <p:spPr>
          <a:xfrm flipV="1">
            <a:off x="7594173" y="5195902"/>
            <a:ext cx="24932" cy="697590"/>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214E47BB-2828-4F7D-BEA6-85BEE6119506}"/>
              </a:ext>
            </a:extLst>
          </p:cNvPr>
          <p:cNvCxnSpPr>
            <a:cxnSpLocks/>
          </p:cNvCxnSpPr>
          <p:nvPr/>
        </p:nvCxnSpPr>
        <p:spPr>
          <a:xfrm flipH="1" flipV="1">
            <a:off x="8002913" y="5187863"/>
            <a:ext cx="715309" cy="301526"/>
          </a:xfrm>
          <a:prstGeom prst="straightConnector1">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51AA107E-441B-4A18-A9C4-8326EE0E699C}"/>
              </a:ext>
            </a:extLst>
          </p:cNvPr>
          <p:cNvSpPr txBox="1"/>
          <p:nvPr/>
        </p:nvSpPr>
        <p:spPr>
          <a:xfrm>
            <a:off x="5748679" y="4602074"/>
            <a:ext cx="1475276" cy="369332"/>
          </a:xfrm>
          <a:prstGeom prst="rect">
            <a:avLst/>
          </a:prstGeom>
          <a:noFill/>
        </p:spPr>
        <p:txBody>
          <a:bodyPr wrap="none" rtlCol="0">
            <a:spAutoFit/>
          </a:bodyPr>
          <a:lstStyle/>
          <a:p>
            <a:r>
              <a:rPr lang="en-US" altLang="zh-CN" dirty="0">
                <a:solidFill>
                  <a:srgbClr val="0070C0"/>
                </a:solidFill>
              </a:rPr>
              <a:t>Update storm</a:t>
            </a:r>
            <a:endParaRPr lang="zh-CN" altLang="en-US" dirty="0">
              <a:solidFill>
                <a:srgbClr val="0070C0"/>
              </a:solidFill>
            </a:endParaRPr>
          </a:p>
        </p:txBody>
      </p:sp>
      <p:sp>
        <p:nvSpPr>
          <p:cNvPr id="42" name="矩形 41">
            <a:extLst>
              <a:ext uri="{FF2B5EF4-FFF2-40B4-BE49-F238E27FC236}">
                <a16:creationId xmlns:a16="http://schemas.microsoft.com/office/drawing/2014/main" id="{D608B431-914C-4CBF-A2B5-A3CF8A77CCB3}"/>
              </a:ext>
            </a:extLst>
          </p:cNvPr>
          <p:cNvSpPr/>
          <p:nvPr/>
        </p:nvSpPr>
        <p:spPr>
          <a:xfrm>
            <a:off x="8437496" y="3206704"/>
            <a:ext cx="1486572" cy="691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Requirement checker</a:t>
            </a:r>
            <a:endParaRPr lang="zh-CN" altLang="en-US" dirty="0"/>
          </a:p>
        </p:txBody>
      </p:sp>
      <p:cxnSp>
        <p:nvCxnSpPr>
          <p:cNvPr id="43" name="直接箭头连接符 42">
            <a:extLst>
              <a:ext uri="{FF2B5EF4-FFF2-40B4-BE49-F238E27FC236}">
                <a16:creationId xmlns:a16="http://schemas.microsoft.com/office/drawing/2014/main" id="{6F29CA8E-6266-4B9E-AFC4-60480991EC0B}"/>
              </a:ext>
            </a:extLst>
          </p:cNvPr>
          <p:cNvCxnSpPr>
            <a:cxnSpLocks/>
            <a:stCxn id="29" idx="3"/>
            <a:endCxn id="42" idx="1"/>
          </p:cNvCxnSpPr>
          <p:nvPr/>
        </p:nvCxnSpPr>
        <p:spPr>
          <a:xfrm flipV="1">
            <a:off x="8013699" y="3552449"/>
            <a:ext cx="423797" cy="40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CA79359D-DC24-4F91-8989-E7AF97788804}"/>
              </a:ext>
            </a:extLst>
          </p:cNvPr>
          <p:cNvCxnSpPr>
            <a:cxnSpLocks/>
            <a:stCxn id="46" idx="2"/>
            <a:endCxn id="42" idx="0"/>
          </p:cNvCxnSpPr>
          <p:nvPr/>
        </p:nvCxnSpPr>
        <p:spPr>
          <a:xfrm>
            <a:off x="9175954" y="2967968"/>
            <a:ext cx="4828" cy="2387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EBABD25A-2ACC-42E7-8A07-9AE8F7DF039B}"/>
              </a:ext>
            </a:extLst>
          </p:cNvPr>
          <p:cNvCxnSpPr>
            <a:cxnSpLocks/>
            <a:stCxn id="42" idx="3"/>
            <a:endCxn id="47" idx="1"/>
          </p:cNvCxnSpPr>
          <p:nvPr/>
        </p:nvCxnSpPr>
        <p:spPr>
          <a:xfrm flipV="1">
            <a:off x="9924068" y="3552448"/>
            <a:ext cx="510200"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91FF8B96-13B2-4C72-9813-A518935F5432}"/>
              </a:ext>
            </a:extLst>
          </p:cNvPr>
          <p:cNvSpPr txBox="1"/>
          <p:nvPr/>
        </p:nvSpPr>
        <p:spPr>
          <a:xfrm>
            <a:off x="8427768" y="2598636"/>
            <a:ext cx="1496372" cy="369332"/>
          </a:xfrm>
          <a:prstGeom prst="rect">
            <a:avLst/>
          </a:prstGeom>
          <a:noFill/>
        </p:spPr>
        <p:txBody>
          <a:bodyPr wrap="none" rtlCol="0">
            <a:spAutoFit/>
          </a:bodyPr>
          <a:lstStyle/>
          <a:p>
            <a:r>
              <a:rPr lang="en-US" altLang="zh-CN" dirty="0">
                <a:solidFill>
                  <a:srgbClr val="00B050"/>
                </a:solidFill>
              </a:rPr>
              <a:t>Requirements</a:t>
            </a:r>
            <a:endParaRPr lang="zh-CN" altLang="en-US" dirty="0">
              <a:solidFill>
                <a:srgbClr val="00B050"/>
              </a:solidFill>
            </a:endParaRPr>
          </a:p>
        </p:txBody>
      </p:sp>
      <p:sp>
        <p:nvSpPr>
          <p:cNvPr id="47" name="文本框 46">
            <a:extLst>
              <a:ext uri="{FF2B5EF4-FFF2-40B4-BE49-F238E27FC236}">
                <a16:creationId xmlns:a16="http://schemas.microsoft.com/office/drawing/2014/main" id="{88188E8C-2062-45D8-BFE7-4DCA46676720}"/>
              </a:ext>
            </a:extLst>
          </p:cNvPr>
          <p:cNvSpPr txBox="1"/>
          <p:nvPr/>
        </p:nvSpPr>
        <p:spPr>
          <a:xfrm>
            <a:off x="10434268" y="3367782"/>
            <a:ext cx="852285" cy="369332"/>
          </a:xfrm>
          <a:prstGeom prst="rect">
            <a:avLst/>
          </a:prstGeom>
          <a:noFill/>
        </p:spPr>
        <p:txBody>
          <a:bodyPr wrap="none" rtlCol="0">
            <a:spAutoFit/>
          </a:bodyPr>
          <a:lstStyle/>
          <a:p>
            <a:r>
              <a:rPr lang="en-US" altLang="zh-CN" dirty="0">
                <a:solidFill>
                  <a:srgbClr val="7030A0"/>
                </a:solidFill>
              </a:rPr>
              <a:t>Results</a:t>
            </a:r>
            <a:endParaRPr lang="zh-CN" altLang="en-US" dirty="0">
              <a:solidFill>
                <a:srgbClr val="7030A0"/>
              </a:solidFill>
            </a:endParaRPr>
          </a:p>
        </p:txBody>
      </p:sp>
      <p:grpSp>
        <p:nvGrpSpPr>
          <p:cNvPr id="98" name="组合 97">
            <a:extLst>
              <a:ext uri="{FF2B5EF4-FFF2-40B4-BE49-F238E27FC236}">
                <a16:creationId xmlns:a16="http://schemas.microsoft.com/office/drawing/2014/main" id="{FABAE965-9881-4423-B885-9E57FE7871EE}"/>
              </a:ext>
            </a:extLst>
          </p:cNvPr>
          <p:cNvGrpSpPr/>
          <p:nvPr/>
        </p:nvGrpSpPr>
        <p:grpSpPr>
          <a:xfrm>
            <a:off x="6953766" y="4076375"/>
            <a:ext cx="1220178" cy="997517"/>
            <a:chOff x="158928" y="3809591"/>
            <a:chExt cx="1220178" cy="997517"/>
          </a:xfrm>
        </p:grpSpPr>
        <p:cxnSp>
          <p:nvCxnSpPr>
            <p:cNvPr id="51" name="直接连接符 50">
              <a:extLst>
                <a:ext uri="{FF2B5EF4-FFF2-40B4-BE49-F238E27FC236}">
                  <a16:creationId xmlns:a16="http://schemas.microsoft.com/office/drawing/2014/main" id="{4DC096D5-D596-49B5-8697-5E1D14CCFFE3}"/>
                </a:ext>
              </a:extLst>
            </p:cNvPr>
            <p:cNvCxnSpPr>
              <a:cxnSpLocks/>
            </p:cNvCxnSpPr>
            <p:nvPr/>
          </p:nvCxnSpPr>
          <p:spPr>
            <a:xfrm flipH="1">
              <a:off x="158928" y="4260958"/>
              <a:ext cx="519292" cy="484686"/>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D4FF70A6-D274-4FC3-BDD3-543E7B58018C}"/>
                </a:ext>
              </a:extLst>
            </p:cNvPr>
            <p:cNvCxnSpPr>
              <a:cxnSpLocks/>
            </p:cNvCxnSpPr>
            <p:nvPr/>
          </p:nvCxnSpPr>
          <p:spPr>
            <a:xfrm>
              <a:off x="671867" y="3819294"/>
              <a:ext cx="0" cy="435488"/>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0B0E7DA6-77AD-4D46-9A42-D80CAA18F6F3}"/>
                </a:ext>
              </a:extLst>
            </p:cNvPr>
            <p:cNvCxnSpPr>
              <a:cxnSpLocks/>
            </p:cNvCxnSpPr>
            <p:nvPr/>
          </p:nvCxnSpPr>
          <p:spPr>
            <a:xfrm>
              <a:off x="820256" y="4264156"/>
              <a:ext cx="558850" cy="481488"/>
            </a:xfrm>
            <a:prstGeom prst="line">
              <a:avLst/>
            </a:prstGeom>
            <a:ln w="19050"/>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47C2317B-1664-41F5-8A73-DA7D1479E4DD}"/>
                </a:ext>
              </a:extLst>
            </p:cNvPr>
            <p:cNvSpPr/>
            <p:nvPr/>
          </p:nvSpPr>
          <p:spPr>
            <a:xfrm>
              <a:off x="470216" y="4545686"/>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DBF52FDB-7FF9-4FE4-BD50-5E92A9D467A8}"/>
                </a:ext>
              </a:extLst>
            </p:cNvPr>
            <p:cNvSpPr/>
            <p:nvPr/>
          </p:nvSpPr>
          <p:spPr>
            <a:xfrm>
              <a:off x="623585" y="4532759"/>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5439D1DB-2FD9-4E71-8F9F-7D3C12C5318A}"/>
                </a:ext>
              </a:extLst>
            </p:cNvPr>
            <p:cNvSpPr/>
            <p:nvPr/>
          </p:nvSpPr>
          <p:spPr>
            <a:xfrm>
              <a:off x="982451" y="4545686"/>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4F6E418D-5049-41F3-8CCE-9AF479BF1752}"/>
                </a:ext>
              </a:extLst>
            </p:cNvPr>
            <p:cNvSpPr/>
            <p:nvPr/>
          </p:nvSpPr>
          <p:spPr>
            <a:xfrm>
              <a:off x="622616" y="4698086"/>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A46CF4A2-C419-463E-9C5D-273CC11B7156}"/>
                </a:ext>
              </a:extLst>
            </p:cNvPr>
            <p:cNvSpPr/>
            <p:nvPr/>
          </p:nvSpPr>
          <p:spPr>
            <a:xfrm>
              <a:off x="775985" y="4685159"/>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20ED99DA-181A-4A69-BDB4-57EC998DFFEA}"/>
                </a:ext>
              </a:extLst>
            </p:cNvPr>
            <p:cNvSpPr/>
            <p:nvPr/>
          </p:nvSpPr>
          <p:spPr>
            <a:xfrm>
              <a:off x="483978" y="4681282"/>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50C9EF32-7673-4BF6-A904-582944BB4519}"/>
                </a:ext>
              </a:extLst>
            </p:cNvPr>
            <p:cNvSpPr/>
            <p:nvPr/>
          </p:nvSpPr>
          <p:spPr>
            <a:xfrm>
              <a:off x="950114" y="4685114"/>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9B99810A-036B-4CCD-88DA-45C07B12C4BA}"/>
                </a:ext>
              </a:extLst>
            </p:cNvPr>
            <p:cNvSpPr/>
            <p:nvPr/>
          </p:nvSpPr>
          <p:spPr>
            <a:xfrm>
              <a:off x="632542" y="4354344"/>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8BA05BBD-DE47-414B-8108-9E53AEC09850}"/>
                </a:ext>
              </a:extLst>
            </p:cNvPr>
            <p:cNvSpPr/>
            <p:nvPr/>
          </p:nvSpPr>
          <p:spPr>
            <a:xfrm>
              <a:off x="860112" y="4415391"/>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730C32D3-C157-4B85-8FC0-3867423BE84E}"/>
                </a:ext>
              </a:extLst>
            </p:cNvPr>
            <p:cNvSpPr/>
            <p:nvPr/>
          </p:nvSpPr>
          <p:spPr>
            <a:xfrm>
              <a:off x="821378" y="4565181"/>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DBAE83C1-B435-4F8C-B67A-4C900353E911}"/>
                </a:ext>
              </a:extLst>
            </p:cNvPr>
            <p:cNvSpPr/>
            <p:nvPr/>
          </p:nvSpPr>
          <p:spPr>
            <a:xfrm>
              <a:off x="1119521" y="4694249"/>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B7F0EF2D-2786-47E5-8FF7-FC1844C49944}"/>
                </a:ext>
              </a:extLst>
            </p:cNvPr>
            <p:cNvSpPr/>
            <p:nvPr/>
          </p:nvSpPr>
          <p:spPr>
            <a:xfrm>
              <a:off x="334996" y="4662455"/>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21414419-584D-4EE9-8DBA-E36901F21384}"/>
                </a:ext>
              </a:extLst>
            </p:cNvPr>
            <p:cNvSpPr/>
            <p:nvPr/>
          </p:nvSpPr>
          <p:spPr>
            <a:xfrm>
              <a:off x="687664" y="4107907"/>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2AC61DA3-34B0-4DB4-A07A-E55F41D160EB}"/>
                </a:ext>
              </a:extLst>
            </p:cNvPr>
            <p:cNvSpPr/>
            <p:nvPr/>
          </p:nvSpPr>
          <p:spPr>
            <a:xfrm>
              <a:off x="694148" y="3958752"/>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62BC19BE-2F72-4AF0-A56A-AD303DDE9E4A}"/>
                </a:ext>
              </a:extLst>
            </p:cNvPr>
            <p:cNvSpPr/>
            <p:nvPr/>
          </p:nvSpPr>
          <p:spPr>
            <a:xfrm>
              <a:off x="690903" y="3809591"/>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直接连接符 96">
              <a:extLst>
                <a:ext uri="{FF2B5EF4-FFF2-40B4-BE49-F238E27FC236}">
                  <a16:creationId xmlns:a16="http://schemas.microsoft.com/office/drawing/2014/main" id="{67034BBA-218D-4513-91D2-44AEE11F51A1}"/>
                </a:ext>
              </a:extLst>
            </p:cNvPr>
            <p:cNvCxnSpPr>
              <a:cxnSpLocks/>
            </p:cNvCxnSpPr>
            <p:nvPr/>
          </p:nvCxnSpPr>
          <p:spPr>
            <a:xfrm>
              <a:off x="824267" y="3825778"/>
              <a:ext cx="0" cy="435488"/>
            </a:xfrm>
            <a:prstGeom prst="line">
              <a:avLst/>
            </a:prstGeom>
            <a:ln w="19050"/>
          </p:spPr>
          <p:style>
            <a:lnRef idx="1">
              <a:schemeClr val="dk1"/>
            </a:lnRef>
            <a:fillRef idx="0">
              <a:schemeClr val="dk1"/>
            </a:fillRef>
            <a:effectRef idx="0">
              <a:schemeClr val="dk1"/>
            </a:effectRef>
            <a:fontRef idx="minor">
              <a:schemeClr val="tx1"/>
            </a:fontRef>
          </p:style>
        </p:cxnSp>
      </p:grpSp>
      <p:sp>
        <p:nvSpPr>
          <p:cNvPr id="101" name="文本框 100">
            <a:extLst>
              <a:ext uri="{FF2B5EF4-FFF2-40B4-BE49-F238E27FC236}">
                <a16:creationId xmlns:a16="http://schemas.microsoft.com/office/drawing/2014/main" id="{7A81AE3C-D1F8-4D04-9910-254B70CF114F}"/>
              </a:ext>
            </a:extLst>
          </p:cNvPr>
          <p:cNvSpPr txBox="1"/>
          <p:nvPr/>
        </p:nvSpPr>
        <p:spPr>
          <a:xfrm>
            <a:off x="8195041" y="4087174"/>
            <a:ext cx="3996957" cy="1200329"/>
          </a:xfrm>
          <a:prstGeom prst="rect">
            <a:avLst/>
          </a:prstGeom>
          <a:noFill/>
        </p:spPr>
        <p:txBody>
          <a:bodyPr wrap="square" rtlCol="0">
            <a:spAutoFit/>
          </a:bodyPr>
          <a:lstStyle/>
          <a:p>
            <a:r>
              <a:rPr lang="en-US" altLang="zh-CN" dirty="0">
                <a:solidFill>
                  <a:srgbClr val="C00000"/>
                </a:solidFill>
              </a:rPr>
              <a:t>Existing tools (</a:t>
            </a:r>
            <a:r>
              <a:rPr lang="en-US" altLang="zh-CN" i="1" dirty="0">
                <a:solidFill>
                  <a:srgbClr val="C00000"/>
                </a:solidFill>
              </a:rPr>
              <a:t>e.g., </a:t>
            </a:r>
            <a:r>
              <a:rPr lang="en-US" altLang="zh-CN" dirty="0" err="1">
                <a:solidFill>
                  <a:srgbClr val="C00000"/>
                </a:solidFill>
              </a:rPr>
              <a:t>APKeep</a:t>
            </a:r>
            <a:r>
              <a:rPr lang="en-US" altLang="zh-CN" dirty="0">
                <a:solidFill>
                  <a:srgbClr val="C00000"/>
                </a:solidFill>
              </a:rPr>
              <a:t> (</a:t>
            </a:r>
            <a:r>
              <a:rPr lang="en-US" altLang="zh-CN" i="1" dirty="0">
                <a:solidFill>
                  <a:srgbClr val="C00000"/>
                </a:solidFill>
              </a:rPr>
              <a:t>Zhang et.al, NSDI’20)</a:t>
            </a:r>
            <a:r>
              <a:rPr lang="en-US" altLang="zh-CN" dirty="0">
                <a:solidFill>
                  <a:srgbClr val="C00000"/>
                </a:solidFill>
              </a:rPr>
              <a:t>, Delta-net (</a:t>
            </a:r>
            <a:r>
              <a:rPr lang="en-US" altLang="zh-CN" i="1" dirty="0">
                <a:solidFill>
                  <a:srgbClr val="C00000"/>
                </a:solidFill>
              </a:rPr>
              <a:t>Horn et.al, NSDI’17</a:t>
            </a:r>
            <a:r>
              <a:rPr lang="en-US" altLang="zh-CN" dirty="0">
                <a:solidFill>
                  <a:srgbClr val="C00000"/>
                </a:solidFill>
              </a:rPr>
              <a:t>)) are designed to process a single update each time</a:t>
            </a:r>
            <a:endParaRPr lang="zh-CN" altLang="en-US" dirty="0">
              <a:solidFill>
                <a:srgbClr val="C00000"/>
              </a:solidFill>
            </a:endParaRPr>
          </a:p>
        </p:txBody>
      </p:sp>
      <p:cxnSp>
        <p:nvCxnSpPr>
          <p:cNvPr id="103" name="直接箭头连接符 102">
            <a:extLst>
              <a:ext uri="{FF2B5EF4-FFF2-40B4-BE49-F238E27FC236}">
                <a16:creationId xmlns:a16="http://schemas.microsoft.com/office/drawing/2014/main" id="{E13B4614-D0CF-4272-B5A5-5E2B4F13C0F5}"/>
              </a:ext>
            </a:extLst>
          </p:cNvPr>
          <p:cNvCxnSpPr>
            <a:cxnSpLocks/>
            <a:stCxn id="101" idx="1"/>
          </p:cNvCxnSpPr>
          <p:nvPr/>
        </p:nvCxnSpPr>
        <p:spPr>
          <a:xfrm flipH="1" flipV="1">
            <a:off x="7690255" y="4374693"/>
            <a:ext cx="504786" cy="312646"/>
          </a:xfrm>
          <a:prstGeom prst="straightConnector1">
            <a:avLst/>
          </a:prstGeom>
          <a:ln w="19050">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4482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01"/>
                                        </p:tgtEl>
                                        <p:attrNameLst>
                                          <p:attrName>style.visibility</p:attrName>
                                        </p:attrNameLst>
                                      </p:cBhvr>
                                      <p:to>
                                        <p:strVal val="visible"/>
                                      </p:to>
                                    </p:set>
                                    <p:animEffect transition="in" filter="wipe(down)">
                                      <p:cBhvr>
                                        <p:cTn id="43" dur="500"/>
                                        <p:tgtEl>
                                          <p:spTgt spid="101"/>
                                        </p:tgtEl>
                                      </p:cBhvr>
                                    </p:animEffect>
                                  </p:childTnLst>
                                </p:cTn>
                              </p:par>
                              <p:par>
                                <p:cTn id="44" presetID="1" presetClass="entr" presetSubtype="0" fill="hold" nodeType="withEffect">
                                  <p:stCondLst>
                                    <p:cond delay="0"/>
                                  </p:stCondLst>
                                  <p:childTnLst>
                                    <p:set>
                                      <p:cBhvr>
                                        <p:cTn id="45"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Graphic spid="20" grpId="0">
        <p:bldAsOne/>
      </p:bldGraphic>
      <p:bldP spid="41" grpId="0"/>
      <p:bldP spid="42" grpId="0" animBg="1"/>
      <p:bldP spid="46" grpId="0"/>
      <p:bldP spid="47"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B173B-7239-4D5F-A301-015FC2E742A8}"/>
              </a:ext>
            </a:extLst>
          </p:cNvPr>
          <p:cNvSpPr>
            <a:spLocks noGrp="1"/>
          </p:cNvSpPr>
          <p:nvPr>
            <p:ph type="title"/>
          </p:nvPr>
        </p:nvSpPr>
        <p:spPr/>
        <p:txBody>
          <a:bodyPr/>
          <a:lstStyle/>
          <a:p>
            <a:r>
              <a:rPr lang="en-US" altLang="zh-CN" dirty="0"/>
              <a:t>Problems of Existing Tools in Large-Scale Network Settings</a:t>
            </a:r>
            <a:endParaRPr lang="zh-CN" altLang="en-US" dirty="0"/>
          </a:p>
        </p:txBody>
      </p:sp>
      <p:sp>
        <p:nvSpPr>
          <p:cNvPr id="3" name="内容占位符 2">
            <a:extLst>
              <a:ext uri="{FF2B5EF4-FFF2-40B4-BE49-F238E27FC236}">
                <a16:creationId xmlns:a16="http://schemas.microsoft.com/office/drawing/2014/main" id="{9645C4BB-E987-43BD-A285-02F9A300E74D}"/>
              </a:ext>
            </a:extLst>
          </p:cNvPr>
          <p:cNvSpPr>
            <a:spLocks noGrp="1"/>
          </p:cNvSpPr>
          <p:nvPr>
            <p:ph idx="1"/>
          </p:nvPr>
        </p:nvSpPr>
        <p:spPr/>
        <p:txBody>
          <a:bodyPr/>
          <a:lstStyle/>
          <a:p>
            <a:r>
              <a:rPr lang="en-US" altLang="zh-CN" dirty="0"/>
              <a:t>Extremes in large-scale network settings</a:t>
            </a:r>
          </a:p>
          <a:p>
            <a:pPr lvl="1"/>
            <a:r>
              <a:rPr lang="en-US" altLang="zh-CN" b="1" dirty="0"/>
              <a:t>Long-tail arrivals</a:t>
            </a:r>
            <a:r>
              <a:rPr lang="en-US" altLang="zh-CN" dirty="0"/>
              <a:t>: Take a long time to collect the updates from </a:t>
            </a:r>
            <a:r>
              <a:rPr lang="en-US" altLang="zh-CN" b="1" i="1" dirty="0"/>
              <a:t>all</a:t>
            </a:r>
            <a:r>
              <a:rPr lang="en-US" altLang="zh-CN" dirty="0"/>
              <a:t> devices</a:t>
            </a:r>
            <a:endParaRPr lang="zh-CN" altLang="en-US" dirty="0"/>
          </a:p>
          <a:p>
            <a:endParaRPr lang="zh-CN" altLang="en-US" dirty="0"/>
          </a:p>
        </p:txBody>
      </p:sp>
      <p:grpSp>
        <p:nvGrpSpPr>
          <p:cNvPr id="13" name="组合 12">
            <a:extLst>
              <a:ext uri="{FF2B5EF4-FFF2-40B4-BE49-F238E27FC236}">
                <a16:creationId xmlns:a16="http://schemas.microsoft.com/office/drawing/2014/main" id="{10A56A50-D263-40BC-B411-5CA822F08911}"/>
              </a:ext>
            </a:extLst>
          </p:cNvPr>
          <p:cNvGrpSpPr/>
          <p:nvPr/>
        </p:nvGrpSpPr>
        <p:grpSpPr>
          <a:xfrm>
            <a:off x="486172" y="4629652"/>
            <a:ext cx="4212076" cy="1590472"/>
            <a:chOff x="4572002" y="5321030"/>
            <a:chExt cx="4212076" cy="1590472"/>
          </a:xfrm>
        </p:grpSpPr>
        <p:pic>
          <p:nvPicPr>
            <p:cNvPr id="14" name="图形 13" descr="DVD 播放器">
              <a:extLst>
                <a:ext uri="{FF2B5EF4-FFF2-40B4-BE49-F238E27FC236}">
                  <a16:creationId xmlns:a16="http://schemas.microsoft.com/office/drawing/2014/main" id="{F601A679-2708-4DD2-84EC-3EBE75DB0A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192" y="5997102"/>
              <a:ext cx="914400" cy="914400"/>
            </a:xfrm>
            <a:prstGeom prst="rect">
              <a:avLst/>
            </a:prstGeom>
          </p:spPr>
        </p:pic>
        <p:pic>
          <p:nvPicPr>
            <p:cNvPr id="15" name="图形 14" descr="DVD 播放器">
              <a:extLst>
                <a:ext uri="{FF2B5EF4-FFF2-40B4-BE49-F238E27FC236}">
                  <a16:creationId xmlns:a16="http://schemas.microsoft.com/office/drawing/2014/main" id="{33C0D72F-C56C-4086-8495-6ECFB595A7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600" y="5397500"/>
              <a:ext cx="914400" cy="914400"/>
            </a:xfrm>
            <a:prstGeom prst="rect">
              <a:avLst/>
            </a:prstGeom>
          </p:spPr>
        </p:pic>
        <p:pic>
          <p:nvPicPr>
            <p:cNvPr id="16" name="图形 15" descr="DVD 播放器">
              <a:extLst>
                <a:ext uri="{FF2B5EF4-FFF2-40B4-BE49-F238E27FC236}">
                  <a16:creationId xmlns:a16="http://schemas.microsoft.com/office/drawing/2014/main" id="{490116B6-EF36-4983-9B0B-468437996B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00" y="5397500"/>
              <a:ext cx="914400" cy="914400"/>
            </a:xfrm>
            <a:prstGeom prst="rect">
              <a:avLst/>
            </a:prstGeom>
          </p:spPr>
        </p:pic>
        <p:cxnSp>
          <p:nvCxnSpPr>
            <p:cNvPr id="17" name="直接连接符 16">
              <a:extLst>
                <a:ext uri="{FF2B5EF4-FFF2-40B4-BE49-F238E27FC236}">
                  <a16:creationId xmlns:a16="http://schemas.microsoft.com/office/drawing/2014/main" id="{4C2204A2-FDDF-4457-B7A1-733A853846A2}"/>
                </a:ext>
              </a:extLst>
            </p:cNvPr>
            <p:cNvCxnSpPr>
              <a:cxnSpLocks/>
              <a:stCxn id="15" idx="3"/>
              <a:endCxn id="16" idx="1"/>
            </p:cNvCxnSpPr>
            <p:nvPr/>
          </p:nvCxnSpPr>
          <p:spPr>
            <a:xfrm>
              <a:off x="6096000" y="5854700"/>
              <a:ext cx="1524000" cy="0"/>
            </a:xfrm>
            <a:prstGeom prst="line">
              <a:avLst/>
            </a:prstGeom>
            <a:ln w="15875"/>
          </p:spPr>
          <p:style>
            <a:lnRef idx="1">
              <a:schemeClr val="dk1"/>
            </a:lnRef>
            <a:fillRef idx="0">
              <a:schemeClr val="dk1"/>
            </a:fillRef>
            <a:effectRef idx="0">
              <a:schemeClr val="dk1"/>
            </a:effectRef>
            <a:fontRef idx="minor">
              <a:schemeClr val="tx1"/>
            </a:fontRef>
          </p:style>
        </p:cxnSp>
        <p:sp>
          <p:nvSpPr>
            <p:cNvPr id="18" name="云形 17">
              <a:extLst>
                <a:ext uri="{FF2B5EF4-FFF2-40B4-BE49-F238E27FC236}">
                  <a16:creationId xmlns:a16="http://schemas.microsoft.com/office/drawing/2014/main" id="{ACE002EC-538D-44F7-8592-A7C05D2B2B22}"/>
                </a:ext>
              </a:extLst>
            </p:cNvPr>
            <p:cNvSpPr/>
            <p:nvPr/>
          </p:nvSpPr>
          <p:spPr>
            <a:xfrm>
              <a:off x="4572002" y="5321030"/>
              <a:ext cx="4212076" cy="1590472"/>
            </a:xfrm>
            <a:prstGeom prst="cloud">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2F6C233A-2800-4DA7-864E-6E9904E96FF6}"/>
                </a:ext>
              </a:extLst>
            </p:cNvPr>
            <p:cNvCxnSpPr>
              <a:cxnSpLocks/>
              <a:endCxn id="14" idx="1"/>
            </p:cNvCxnSpPr>
            <p:nvPr/>
          </p:nvCxnSpPr>
          <p:spPr>
            <a:xfrm>
              <a:off x="5638800" y="5950895"/>
              <a:ext cx="700392" cy="503407"/>
            </a:xfrm>
            <a:prstGeom prst="line">
              <a:avLst/>
            </a:prstGeom>
            <a:ln w="15875"/>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CD0BE8A6-FE41-46A0-BB90-D15A0436BF4D}"/>
                </a:ext>
              </a:extLst>
            </p:cNvPr>
            <p:cNvCxnSpPr>
              <a:cxnSpLocks/>
              <a:stCxn id="14" idx="3"/>
            </p:cNvCxnSpPr>
            <p:nvPr/>
          </p:nvCxnSpPr>
          <p:spPr>
            <a:xfrm flipV="1">
              <a:off x="7253592" y="5950896"/>
              <a:ext cx="817934" cy="503406"/>
            </a:xfrm>
            <a:prstGeom prst="line">
              <a:avLst/>
            </a:prstGeom>
            <a:ln w="15875">
              <a:solidFill>
                <a:srgbClr val="C00000"/>
              </a:solidFill>
            </a:ln>
          </p:spPr>
          <p:style>
            <a:lnRef idx="1">
              <a:schemeClr val="dk1"/>
            </a:lnRef>
            <a:fillRef idx="0">
              <a:schemeClr val="dk1"/>
            </a:fillRef>
            <a:effectRef idx="0">
              <a:schemeClr val="dk1"/>
            </a:effectRef>
            <a:fontRef idx="minor">
              <a:schemeClr val="tx1"/>
            </a:fontRef>
          </p:style>
        </p:cxnSp>
      </p:grpSp>
      <p:cxnSp>
        <p:nvCxnSpPr>
          <p:cNvPr id="21" name="直接箭头连接符 20">
            <a:extLst>
              <a:ext uri="{FF2B5EF4-FFF2-40B4-BE49-F238E27FC236}">
                <a16:creationId xmlns:a16="http://schemas.microsoft.com/office/drawing/2014/main" id="{106B452A-0E59-42BB-852F-18882EFDEF04}"/>
              </a:ext>
            </a:extLst>
          </p:cNvPr>
          <p:cNvCxnSpPr>
            <a:cxnSpLocks/>
            <a:endCxn id="39" idx="2"/>
          </p:cNvCxnSpPr>
          <p:nvPr/>
        </p:nvCxnSpPr>
        <p:spPr>
          <a:xfrm flipV="1">
            <a:off x="1443641" y="4174571"/>
            <a:ext cx="914741" cy="864520"/>
          </a:xfrm>
          <a:prstGeom prst="straightConnector1">
            <a:avLst/>
          </a:prstGeom>
          <a:ln w="38100">
            <a:solidFill>
              <a:srgbClr val="C00000"/>
            </a:solidFill>
            <a:prstDash val="sysDash"/>
            <a:tailEnd type="arrow" w="med" len="sm"/>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3CDB02A-135F-4D04-A4B6-FC4D44BF8619}"/>
              </a:ext>
            </a:extLst>
          </p:cNvPr>
          <p:cNvCxnSpPr>
            <a:cxnSpLocks/>
            <a:endCxn id="39" idx="2"/>
          </p:cNvCxnSpPr>
          <p:nvPr/>
        </p:nvCxnSpPr>
        <p:spPr>
          <a:xfrm flipH="1" flipV="1">
            <a:off x="2358382" y="4174571"/>
            <a:ext cx="276900" cy="1456318"/>
          </a:xfrm>
          <a:prstGeom prst="straightConnector1">
            <a:avLst/>
          </a:prstGeom>
          <a:ln w="38100">
            <a:solidFill>
              <a:srgbClr val="C00000"/>
            </a:solidFill>
            <a:prstDash val="sysDash"/>
            <a:tailEnd type="arrow" w="med" len="sm"/>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9140C37-8473-4CD7-9241-114869986516}"/>
              </a:ext>
            </a:extLst>
          </p:cNvPr>
          <p:cNvCxnSpPr>
            <a:cxnSpLocks/>
            <a:endCxn id="39" idx="2"/>
          </p:cNvCxnSpPr>
          <p:nvPr/>
        </p:nvCxnSpPr>
        <p:spPr>
          <a:xfrm flipH="1" flipV="1">
            <a:off x="2358382" y="4174571"/>
            <a:ext cx="1523660" cy="864520"/>
          </a:xfrm>
          <a:prstGeom prst="straightConnector1">
            <a:avLst/>
          </a:prstGeom>
          <a:ln w="38100">
            <a:solidFill>
              <a:srgbClr val="C00000"/>
            </a:solidFill>
            <a:prstDash val="sysDash"/>
            <a:tailEnd type="arrow" w="med" len="sm"/>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BB8CFD4C-2165-47C3-A427-4E43D58A5CC0}"/>
              </a:ext>
            </a:extLst>
          </p:cNvPr>
          <p:cNvSpPr txBox="1"/>
          <p:nvPr/>
        </p:nvSpPr>
        <p:spPr>
          <a:xfrm>
            <a:off x="3061069" y="4219128"/>
            <a:ext cx="1637179" cy="369332"/>
          </a:xfrm>
          <a:prstGeom prst="rect">
            <a:avLst/>
          </a:prstGeom>
          <a:noFill/>
        </p:spPr>
        <p:txBody>
          <a:bodyPr wrap="none" rtlCol="0">
            <a:spAutoFit/>
          </a:bodyPr>
          <a:lstStyle/>
          <a:p>
            <a:r>
              <a:rPr lang="en-US" altLang="zh-CN" dirty="0">
                <a:solidFill>
                  <a:srgbClr val="0070C0"/>
                </a:solidFill>
              </a:rPr>
              <a:t>Long-tail arrival</a:t>
            </a:r>
            <a:endParaRPr lang="zh-CN" altLang="en-US" dirty="0">
              <a:solidFill>
                <a:srgbClr val="0070C0"/>
              </a:solidFill>
            </a:endParaRPr>
          </a:p>
        </p:txBody>
      </p:sp>
      <p:sp>
        <p:nvSpPr>
          <p:cNvPr id="4" name="文本框 3">
            <a:extLst>
              <a:ext uri="{FF2B5EF4-FFF2-40B4-BE49-F238E27FC236}">
                <a16:creationId xmlns:a16="http://schemas.microsoft.com/office/drawing/2014/main" id="{8A89CB68-E33F-462A-8C68-6C1291D4DD3B}"/>
              </a:ext>
            </a:extLst>
          </p:cNvPr>
          <p:cNvSpPr txBox="1"/>
          <p:nvPr/>
        </p:nvSpPr>
        <p:spPr>
          <a:xfrm>
            <a:off x="408" y="5677095"/>
            <a:ext cx="2276201" cy="369332"/>
          </a:xfrm>
          <a:prstGeom prst="rect">
            <a:avLst/>
          </a:prstGeom>
          <a:noFill/>
        </p:spPr>
        <p:txBody>
          <a:bodyPr wrap="none" rtlCol="0">
            <a:spAutoFit/>
          </a:bodyPr>
          <a:lstStyle/>
          <a:p>
            <a:r>
              <a:rPr lang="en-US" altLang="zh-CN" dirty="0">
                <a:solidFill>
                  <a:srgbClr val="C00000"/>
                </a:solidFill>
              </a:rPr>
              <a:t>FIB computation crash</a:t>
            </a:r>
          </a:p>
        </p:txBody>
      </p:sp>
      <p:sp>
        <p:nvSpPr>
          <p:cNvPr id="5" name="乘号 4">
            <a:extLst>
              <a:ext uri="{FF2B5EF4-FFF2-40B4-BE49-F238E27FC236}">
                <a16:creationId xmlns:a16="http://schemas.microsoft.com/office/drawing/2014/main" id="{BB5803AC-2128-4EAB-AFF9-E2D7DAD81F2A}"/>
              </a:ext>
            </a:extLst>
          </p:cNvPr>
          <p:cNvSpPr/>
          <p:nvPr/>
        </p:nvSpPr>
        <p:spPr>
          <a:xfrm>
            <a:off x="2347190" y="5815884"/>
            <a:ext cx="288729" cy="301558"/>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F51BDEE7-C844-4CF3-917D-838279ACCEFD}"/>
              </a:ext>
            </a:extLst>
          </p:cNvPr>
          <p:cNvSpPr txBox="1"/>
          <p:nvPr/>
        </p:nvSpPr>
        <p:spPr>
          <a:xfrm>
            <a:off x="3456542" y="5631338"/>
            <a:ext cx="4980274" cy="369332"/>
          </a:xfrm>
          <a:prstGeom prst="rect">
            <a:avLst/>
          </a:prstGeom>
          <a:noFill/>
        </p:spPr>
        <p:txBody>
          <a:bodyPr wrap="none" rtlCol="0">
            <a:spAutoFit/>
          </a:bodyPr>
          <a:lstStyle/>
          <a:p>
            <a:r>
              <a:rPr lang="en-US" altLang="zh-CN" dirty="0">
                <a:solidFill>
                  <a:srgbClr val="C00000"/>
                </a:solidFill>
              </a:rPr>
              <a:t>Dampened FIB computation due to unstable links</a:t>
            </a:r>
            <a:endParaRPr lang="zh-CN" altLang="en-US" dirty="0">
              <a:solidFill>
                <a:srgbClr val="C00000"/>
              </a:solidFill>
            </a:endParaRPr>
          </a:p>
        </p:txBody>
      </p:sp>
      <p:sp>
        <p:nvSpPr>
          <p:cNvPr id="27" name="乘号 26">
            <a:extLst>
              <a:ext uri="{FF2B5EF4-FFF2-40B4-BE49-F238E27FC236}">
                <a16:creationId xmlns:a16="http://schemas.microsoft.com/office/drawing/2014/main" id="{3A4D8DDB-3B62-4DB0-8D23-6A6BD3E64F4A}"/>
              </a:ext>
            </a:extLst>
          </p:cNvPr>
          <p:cNvSpPr/>
          <p:nvPr/>
        </p:nvSpPr>
        <p:spPr>
          <a:xfrm>
            <a:off x="3549681" y="5350417"/>
            <a:ext cx="288729" cy="301558"/>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乘号 27">
            <a:extLst>
              <a:ext uri="{FF2B5EF4-FFF2-40B4-BE49-F238E27FC236}">
                <a16:creationId xmlns:a16="http://schemas.microsoft.com/office/drawing/2014/main" id="{FDF51271-47DE-4239-AF3A-30A7A659E6D5}"/>
              </a:ext>
            </a:extLst>
          </p:cNvPr>
          <p:cNvSpPr/>
          <p:nvPr/>
        </p:nvSpPr>
        <p:spPr>
          <a:xfrm>
            <a:off x="1793837" y="4240353"/>
            <a:ext cx="288729" cy="301558"/>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FCA7B6EA-8DDC-43BE-B7A1-C5E1385D174B}"/>
              </a:ext>
            </a:extLst>
          </p:cNvPr>
          <p:cNvSpPr txBox="1"/>
          <p:nvPr/>
        </p:nvSpPr>
        <p:spPr>
          <a:xfrm>
            <a:off x="99061" y="4316035"/>
            <a:ext cx="1810432" cy="369332"/>
          </a:xfrm>
          <a:prstGeom prst="rect">
            <a:avLst/>
          </a:prstGeom>
          <a:noFill/>
        </p:spPr>
        <p:txBody>
          <a:bodyPr wrap="none" rtlCol="0">
            <a:spAutoFit/>
          </a:bodyPr>
          <a:lstStyle/>
          <a:p>
            <a:r>
              <a:rPr lang="en-US" altLang="zh-CN" dirty="0" err="1">
                <a:solidFill>
                  <a:srgbClr val="C00000"/>
                </a:solidFill>
              </a:rPr>
              <a:t>Incast</a:t>
            </a:r>
            <a:r>
              <a:rPr lang="en-US" altLang="zh-CN" dirty="0">
                <a:solidFill>
                  <a:srgbClr val="C00000"/>
                </a:solidFill>
              </a:rPr>
              <a:t> congestion</a:t>
            </a:r>
            <a:endParaRPr lang="zh-CN" altLang="en-US" dirty="0">
              <a:solidFill>
                <a:srgbClr val="C00000"/>
              </a:solidFill>
            </a:endParaRPr>
          </a:p>
        </p:txBody>
      </p:sp>
      <p:sp>
        <p:nvSpPr>
          <p:cNvPr id="6" name="灯片编号占位符 5">
            <a:extLst>
              <a:ext uri="{FF2B5EF4-FFF2-40B4-BE49-F238E27FC236}">
                <a16:creationId xmlns:a16="http://schemas.microsoft.com/office/drawing/2014/main" id="{198846BA-FC19-497C-9694-E4C080E9C770}"/>
              </a:ext>
            </a:extLst>
          </p:cNvPr>
          <p:cNvSpPr>
            <a:spLocks noGrp="1"/>
          </p:cNvSpPr>
          <p:nvPr>
            <p:ph type="sldNum" sz="quarter" idx="12"/>
          </p:nvPr>
        </p:nvSpPr>
        <p:spPr/>
        <p:txBody>
          <a:bodyPr/>
          <a:lstStyle/>
          <a:p>
            <a:fld id="{682C5C09-ACD5-471C-9344-471F3ED29706}" type="slidenum">
              <a:rPr lang="zh-CN" altLang="en-US" smtClean="0"/>
              <a:t>5</a:t>
            </a:fld>
            <a:endParaRPr lang="zh-CN" altLang="en-US"/>
          </a:p>
        </p:txBody>
      </p:sp>
      <p:sp>
        <p:nvSpPr>
          <p:cNvPr id="7" name="文本框 6">
            <a:extLst>
              <a:ext uri="{FF2B5EF4-FFF2-40B4-BE49-F238E27FC236}">
                <a16:creationId xmlns:a16="http://schemas.microsoft.com/office/drawing/2014/main" id="{50D1C9E9-292E-4C4A-83C3-CFFBAE50F72D}"/>
              </a:ext>
            </a:extLst>
          </p:cNvPr>
          <p:cNvSpPr txBox="1"/>
          <p:nvPr/>
        </p:nvSpPr>
        <p:spPr>
          <a:xfrm>
            <a:off x="6231167" y="3229683"/>
            <a:ext cx="5840433" cy="1477328"/>
          </a:xfrm>
          <a:prstGeom prst="rect">
            <a:avLst/>
          </a:prstGeom>
          <a:noFill/>
          <a:ln>
            <a:solidFill>
              <a:srgbClr val="C00000"/>
            </a:solidFill>
          </a:ln>
        </p:spPr>
        <p:txBody>
          <a:bodyPr wrap="square" rtlCol="0">
            <a:spAutoFit/>
          </a:bodyPr>
          <a:lstStyle/>
          <a:p>
            <a:r>
              <a:rPr lang="en-US" altLang="zh-CN" dirty="0"/>
              <a:t>Existing tools (</a:t>
            </a:r>
            <a:r>
              <a:rPr lang="en-US" altLang="zh-CN" i="1" dirty="0"/>
              <a:t>e.g., </a:t>
            </a:r>
            <a:r>
              <a:rPr lang="en-US" altLang="zh-CN" dirty="0" err="1"/>
              <a:t>APKeep</a:t>
            </a:r>
            <a:r>
              <a:rPr lang="en-US" altLang="zh-CN" dirty="0"/>
              <a:t> (</a:t>
            </a:r>
            <a:r>
              <a:rPr lang="en-US" altLang="zh-CN" i="1" dirty="0"/>
              <a:t>Zhang et.al, NSDI’20</a:t>
            </a:r>
            <a:r>
              <a:rPr lang="en-US" altLang="zh-CN" dirty="0"/>
              <a:t>)</a:t>
            </a:r>
            <a:r>
              <a:rPr lang="en-US" altLang="zh-CN" i="1" dirty="0">
                <a:solidFill>
                  <a:srgbClr val="C00000"/>
                </a:solidFill>
              </a:rPr>
              <a:t> </a:t>
            </a:r>
            <a:r>
              <a:rPr lang="en-US" altLang="zh-CN" dirty="0"/>
              <a:t>, Delta-net (</a:t>
            </a:r>
            <a:r>
              <a:rPr lang="en-US" altLang="zh-CN" i="1" dirty="0"/>
              <a:t>Horn et.al, NSDI’17</a:t>
            </a:r>
            <a:r>
              <a:rPr lang="en-US" altLang="zh-CN" dirty="0"/>
              <a:t>)):</a:t>
            </a:r>
          </a:p>
          <a:p>
            <a:pPr marL="285750" indent="-285750">
              <a:buFont typeface="Arial" panose="020B0604020202020204" pitchFamily="34" charset="0"/>
              <a:buChar char="•"/>
            </a:pPr>
            <a:r>
              <a:rPr lang="en-US" altLang="zh-CN" dirty="0">
                <a:solidFill>
                  <a:srgbClr val="C00000"/>
                </a:solidFill>
              </a:rPr>
              <a:t>Wait for all updates to arrive</a:t>
            </a:r>
          </a:p>
          <a:p>
            <a:pPr marL="285750" indent="-285750">
              <a:buFont typeface="Arial" panose="020B0604020202020204" pitchFamily="34" charset="0"/>
              <a:buChar char="•"/>
            </a:pPr>
            <a:r>
              <a:rPr lang="en-US" altLang="zh-CN" dirty="0">
                <a:solidFill>
                  <a:srgbClr val="C00000"/>
                </a:solidFill>
              </a:rPr>
              <a:t>Or proceed with a transient and potentially inconsistent data plane state</a:t>
            </a:r>
            <a:endParaRPr lang="zh-CN" altLang="en-US" dirty="0">
              <a:solidFill>
                <a:srgbClr val="C00000"/>
              </a:solidFill>
            </a:endParaRPr>
          </a:p>
        </p:txBody>
      </p:sp>
      <p:grpSp>
        <p:nvGrpSpPr>
          <p:cNvPr id="30" name="组合 29">
            <a:extLst>
              <a:ext uri="{FF2B5EF4-FFF2-40B4-BE49-F238E27FC236}">
                <a16:creationId xmlns:a16="http://schemas.microsoft.com/office/drawing/2014/main" id="{761585F6-E1C6-4887-A228-91B3EB5B7C1C}"/>
              </a:ext>
            </a:extLst>
          </p:cNvPr>
          <p:cNvGrpSpPr/>
          <p:nvPr/>
        </p:nvGrpSpPr>
        <p:grpSpPr>
          <a:xfrm>
            <a:off x="1882537" y="3123984"/>
            <a:ext cx="951689" cy="1050587"/>
            <a:chOff x="9569585" y="4001294"/>
            <a:chExt cx="951689" cy="1050587"/>
          </a:xfrm>
        </p:grpSpPr>
        <p:sp>
          <p:nvSpPr>
            <p:cNvPr id="32" name="椭圆 31">
              <a:extLst>
                <a:ext uri="{FF2B5EF4-FFF2-40B4-BE49-F238E27FC236}">
                  <a16:creationId xmlns:a16="http://schemas.microsoft.com/office/drawing/2014/main" id="{A250049B-F1C3-4463-8F12-CB486A9495CD}"/>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7994F007-4506-47BD-B358-E468C245F772}"/>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449799F8-2121-4370-A65F-8826CAA1C38F}"/>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8186CE88-1163-40CC-809B-9917CA4A508A}"/>
                </a:ext>
              </a:extLst>
            </p:cNvPr>
            <p:cNvCxnSpPr>
              <a:cxnSpLocks/>
              <a:stCxn id="32" idx="4"/>
              <a:endCxn id="34"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CD23A4A1-915D-479F-BC1F-4B615349959C}"/>
                </a:ext>
              </a:extLst>
            </p:cNvPr>
            <p:cNvCxnSpPr>
              <a:cxnSpLocks/>
              <a:stCxn id="33" idx="2"/>
              <a:endCxn id="32"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7EF3BFBB-07C3-4C8D-B47A-AB45EBABDCF8}"/>
                </a:ext>
              </a:extLst>
            </p:cNvPr>
            <p:cNvCxnSpPr>
              <a:cxnSpLocks/>
              <a:stCxn id="33" idx="1"/>
              <a:endCxn id="32"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18F6E0C-80F9-46A1-80DF-D7261651EB2C}"/>
                </a:ext>
              </a:extLst>
            </p:cNvPr>
            <p:cNvCxnSpPr>
              <a:cxnSpLocks/>
              <a:stCxn id="33" idx="4"/>
              <a:endCxn id="34"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8A71BF0A-104F-43B3-9BED-77AA6EE66C3C}"/>
                </a:ext>
              </a:extLst>
            </p:cNvPr>
            <p:cNvSpPr/>
            <p:nvPr/>
          </p:nvSpPr>
          <p:spPr>
            <a:xfrm>
              <a:off x="9569585" y="4001294"/>
              <a:ext cx="951689" cy="1050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a:solidFill>
                    <a:schemeClr val="tx1"/>
                  </a:solidFill>
                </a:rPr>
                <a:t>Model</a:t>
              </a:r>
              <a:endParaRPr lang="zh-CN" altLang="en-US" dirty="0">
                <a:solidFill>
                  <a:schemeClr val="tx1"/>
                </a:solidFill>
              </a:endParaRPr>
            </a:p>
          </p:txBody>
        </p:sp>
      </p:grpSp>
      <p:sp>
        <p:nvSpPr>
          <p:cNvPr id="40" name="矩形 39">
            <a:extLst>
              <a:ext uri="{FF2B5EF4-FFF2-40B4-BE49-F238E27FC236}">
                <a16:creationId xmlns:a16="http://schemas.microsoft.com/office/drawing/2014/main" id="{D172C299-DE61-461A-880C-929211489E61}"/>
              </a:ext>
            </a:extLst>
          </p:cNvPr>
          <p:cNvSpPr/>
          <p:nvPr/>
        </p:nvSpPr>
        <p:spPr>
          <a:xfrm>
            <a:off x="3258023" y="3299438"/>
            <a:ext cx="1486572" cy="691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Requirement checker</a:t>
            </a:r>
            <a:endParaRPr lang="zh-CN" altLang="en-US" dirty="0"/>
          </a:p>
        </p:txBody>
      </p:sp>
      <p:cxnSp>
        <p:nvCxnSpPr>
          <p:cNvPr id="41" name="直接箭头连接符 40">
            <a:extLst>
              <a:ext uri="{FF2B5EF4-FFF2-40B4-BE49-F238E27FC236}">
                <a16:creationId xmlns:a16="http://schemas.microsoft.com/office/drawing/2014/main" id="{17C4007F-A791-4EC0-BD43-32F481BE11BE}"/>
              </a:ext>
            </a:extLst>
          </p:cNvPr>
          <p:cNvCxnSpPr>
            <a:cxnSpLocks/>
            <a:stCxn id="39" idx="3"/>
            <a:endCxn id="40" idx="1"/>
          </p:cNvCxnSpPr>
          <p:nvPr/>
        </p:nvCxnSpPr>
        <p:spPr>
          <a:xfrm flipV="1">
            <a:off x="2834226" y="3645183"/>
            <a:ext cx="423797" cy="40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DBD7E29-B34D-4AFD-91D7-921F7E7DCF91}"/>
              </a:ext>
            </a:extLst>
          </p:cNvPr>
          <p:cNvCxnSpPr>
            <a:cxnSpLocks/>
            <a:stCxn id="44" idx="2"/>
            <a:endCxn id="40" idx="0"/>
          </p:cNvCxnSpPr>
          <p:nvPr/>
        </p:nvCxnSpPr>
        <p:spPr>
          <a:xfrm>
            <a:off x="3996481" y="3060702"/>
            <a:ext cx="4828" cy="2387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E9388ACB-502B-4EA2-AF60-26E1B10521D9}"/>
              </a:ext>
            </a:extLst>
          </p:cNvPr>
          <p:cNvCxnSpPr>
            <a:cxnSpLocks/>
            <a:stCxn id="40" idx="3"/>
            <a:endCxn id="45" idx="1"/>
          </p:cNvCxnSpPr>
          <p:nvPr/>
        </p:nvCxnSpPr>
        <p:spPr>
          <a:xfrm flipV="1">
            <a:off x="4744595" y="3645182"/>
            <a:ext cx="510200"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B9A87DA0-34FD-4720-A7FB-A7A8ECA6E414}"/>
              </a:ext>
            </a:extLst>
          </p:cNvPr>
          <p:cNvSpPr txBox="1"/>
          <p:nvPr/>
        </p:nvSpPr>
        <p:spPr>
          <a:xfrm>
            <a:off x="3248295" y="2691370"/>
            <a:ext cx="1496372" cy="369332"/>
          </a:xfrm>
          <a:prstGeom prst="rect">
            <a:avLst/>
          </a:prstGeom>
          <a:noFill/>
        </p:spPr>
        <p:txBody>
          <a:bodyPr wrap="none" rtlCol="0">
            <a:spAutoFit/>
          </a:bodyPr>
          <a:lstStyle/>
          <a:p>
            <a:r>
              <a:rPr lang="en-US" altLang="zh-CN" dirty="0">
                <a:solidFill>
                  <a:srgbClr val="00B050"/>
                </a:solidFill>
              </a:rPr>
              <a:t>Requirements</a:t>
            </a:r>
            <a:endParaRPr lang="zh-CN" altLang="en-US" dirty="0">
              <a:solidFill>
                <a:srgbClr val="00B050"/>
              </a:solidFill>
            </a:endParaRPr>
          </a:p>
        </p:txBody>
      </p:sp>
      <p:sp>
        <p:nvSpPr>
          <p:cNvPr id="45" name="文本框 44">
            <a:extLst>
              <a:ext uri="{FF2B5EF4-FFF2-40B4-BE49-F238E27FC236}">
                <a16:creationId xmlns:a16="http://schemas.microsoft.com/office/drawing/2014/main" id="{494202A2-A1B9-41B2-9960-9AE222EEF906}"/>
              </a:ext>
            </a:extLst>
          </p:cNvPr>
          <p:cNvSpPr txBox="1"/>
          <p:nvPr/>
        </p:nvSpPr>
        <p:spPr>
          <a:xfrm>
            <a:off x="5254795" y="3460516"/>
            <a:ext cx="852285" cy="369332"/>
          </a:xfrm>
          <a:prstGeom prst="rect">
            <a:avLst/>
          </a:prstGeom>
          <a:noFill/>
        </p:spPr>
        <p:txBody>
          <a:bodyPr wrap="none" rtlCol="0">
            <a:spAutoFit/>
          </a:bodyPr>
          <a:lstStyle/>
          <a:p>
            <a:r>
              <a:rPr lang="en-US" altLang="zh-CN" dirty="0">
                <a:solidFill>
                  <a:srgbClr val="7030A0"/>
                </a:solidFill>
              </a:rPr>
              <a:t>Results</a:t>
            </a:r>
            <a:endParaRPr lang="zh-CN" altLang="en-US" dirty="0">
              <a:solidFill>
                <a:srgbClr val="7030A0"/>
              </a:solidFill>
            </a:endParaRPr>
          </a:p>
        </p:txBody>
      </p:sp>
      <p:sp>
        <p:nvSpPr>
          <p:cNvPr id="47" name="乘号 46">
            <a:extLst>
              <a:ext uri="{FF2B5EF4-FFF2-40B4-BE49-F238E27FC236}">
                <a16:creationId xmlns:a16="http://schemas.microsoft.com/office/drawing/2014/main" id="{CE221D4E-D6E9-45BB-BE78-6C57B8A0BAC2}"/>
              </a:ext>
            </a:extLst>
          </p:cNvPr>
          <p:cNvSpPr/>
          <p:nvPr/>
        </p:nvSpPr>
        <p:spPr>
          <a:xfrm>
            <a:off x="3959721" y="4798938"/>
            <a:ext cx="288729" cy="301558"/>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AAD3D2B5-BB2A-4392-921F-38EEF3E38982}"/>
              </a:ext>
            </a:extLst>
          </p:cNvPr>
          <p:cNvSpPr/>
          <p:nvPr/>
        </p:nvSpPr>
        <p:spPr>
          <a:xfrm>
            <a:off x="4173937" y="4670862"/>
            <a:ext cx="3607078" cy="369332"/>
          </a:xfrm>
          <a:prstGeom prst="rect">
            <a:avLst/>
          </a:prstGeom>
        </p:spPr>
        <p:txBody>
          <a:bodyPr wrap="none">
            <a:spAutoFit/>
          </a:bodyPr>
          <a:lstStyle/>
          <a:p>
            <a:r>
              <a:rPr lang="en-US" altLang="zh-CN" dirty="0">
                <a:solidFill>
                  <a:srgbClr val="C00000"/>
                </a:solidFill>
              </a:rPr>
              <a:t>Insufficient computational resources</a:t>
            </a:r>
            <a:endParaRPr lang="zh-CN" altLang="en-US" dirty="0">
              <a:solidFill>
                <a:srgbClr val="C00000"/>
              </a:solidFill>
            </a:endParaRPr>
          </a:p>
        </p:txBody>
      </p:sp>
    </p:spTree>
    <p:extLst>
      <p:ext uri="{BB962C8B-B14F-4D97-AF65-F5344CB8AC3E}">
        <p14:creationId xmlns:p14="http://schemas.microsoft.com/office/powerpoint/2010/main" val="168880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26" grpId="0"/>
      <p:bldP spid="27" grpId="0" animBg="1"/>
      <p:bldP spid="28" grpId="0" animBg="1"/>
      <p:bldP spid="31" grpId="0"/>
      <p:bldP spid="7" grpId="0" animBg="1"/>
      <p:bldP spid="47" grpId="0" animBg="1"/>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0B0C22A-5398-4C9A-ADE9-F5A470653E73}"/>
              </a:ext>
            </a:extLst>
          </p:cNvPr>
          <p:cNvSpPr>
            <a:spLocks noGrp="1"/>
          </p:cNvSpPr>
          <p:nvPr>
            <p:ph type="title"/>
          </p:nvPr>
        </p:nvSpPr>
        <p:spPr/>
        <p:txBody>
          <a:bodyPr/>
          <a:lstStyle/>
          <a:p>
            <a:r>
              <a:rPr lang="en-US" altLang="zh-CN" dirty="0"/>
              <a:t>High-level Ideas of Flash</a:t>
            </a:r>
            <a:endParaRPr lang="zh-CN" altLang="en-US" dirty="0"/>
          </a:p>
        </p:txBody>
      </p:sp>
      <p:sp>
        <p:nvSpPr>
          <p:cNvPr id="103" name="内容占位符 102">
            <a:extLst>
              <a:ext uri="{FF2B5EF4-FFF2-40B4-BE49-F238E27FC236}">
                <a16:creationId xmlns:a16="http://schemas.microsoft.com/office/drawing/2014/main" id="{C352509E-74A6-4818-93D7-66FA43ACA810}"/>
              </a:ext>
            </a:extLst>
          </p:cNvPr>
          <p:cNvSpPr>
            <a:spLocks noGrp="1"/>
          </p:cNvSpPr>
          <p:nvPr>
            <p:ph idx="1"/>
          </p:nvPr>
        </p:nvSpPr>
        <p:spPr>
          <a:xfrm>
            <a:off x="838201" y="1825625"/>
            <a:ext cx="4498004" cy="4351338"/>
          </a:xfrm>
        </p:spPr>
        <p:txBody>
          <a:bodyPr>
            <a:normAutofit/>
          </a:bodyPr>
          <a:lstStyle/>
          <a:p>
            <a:r>
              <a:rPr lang="en-US" altLang="zh-CN" dirty="0">
                <a:solidFill>
                  <a:srgbClr val="C00000"/>
                </a:solidFill>
              </a:rPr>
              <a:t>Update storms</a:t>
            </a:r>
          </a:p>
          <a:p>
            <a:pPr lvl="1"/>
            <a:r>
              <a:rPr lang="en-US" altLang="zh-CN" dirty="0">
                <a:solidFill>
                  <a:srgbClr val="00B050"/>
                </a:solidFill>
              </a:rPr>
              <a:t>Process a block of updates rather than a single update each time</a:t>
            </a:r>
          </a:p>
          <a:p>
            <a:r>
              <a:rPr lang="en-US" altLang="zh-CN" dirty="0">
                <a:solidFill>
                  <a:srgbClr val="C00000"/>
                </a:solidFill>
              </a:rPr>
              <a:t>Long-tail arrivals</a:t>
            </a:r>
          </a:p>
          <a:p>
            <a:pPr lvl="1"/>
            <a:r>
              <a:rPr lang="en-US" altLang="zh-CN" dirty="0">
                <a:solidFill>
                  <a:srgbClr val="00B050"/>
                </a:solidFill>
              </a:rPr>
              <a:t>Verify with incomplete data plane state</a:t>
            </a:r>
            <a:endParaRPr lang="zh-CN" altLang="en-US" dirty="0">
              <a:solidFill>
                <a:srgbClr val="00B050"/>
              </a:solidFill>
            </a:endParaRPr>
          </a:p>
        </p:txBody>
      </p:sp>
      <p:sp>
        <p:nvSpPr>
          <p:cNvPr id="5" name="灯片编号占位符 4">
            <a:extLst>
              <a:ext uri="{FF2B5EF4-FFF2-40B4-BE49-F238E27FC236}">
                <a16:creationId xmlns:a16="http://schemas.microsoft.com/office/drawing/2014/main" id="{B416A4A1-C6FD-4CC2-BDF2-24F9F0B108EA}"/>
              </a:ext>
            </a:extLst>
          </p:cNvPr>
          <p:cNvSpPr>
            <a:spLocks noGrp="1"/>
          </p:cNvSpPr>
          <p:nvPr>
            <p:ph type="sldNum" sz="quarter" idx="12"/>
          </p:nvPr>
        </p:nvSpPr>
        <p:spPr/>
        <p:txBody>
          <a:bodyPr/>
          <a:lstStyle/>
          <a:p>
            <a:fld id="{682C5C09-ACD5-471C-9344-471F3ED29706}" type="slidenum">
              <a:rPr lang="zh-CN" altLang="en-US" smtClean="0"/>
              <a:t>6</a:t>
            </a:fld>
            <a:endParaRPr lang="zh-CN" altLang="en-US"/>
          </a:p>
        </p:txBody>
      </p:sp>
      <p:grpSp>
        <p:nvGrpSpPr>
          <p:cNvPr id="7" name="组合 6">
            <a:extLst>
              <a:ext uri="{FF2B5EF4-FFF2-40B4-BE49-F238E27FC236}">
                <a16:creationId xmlns:a16="http://schemas.microsoft.com/office/drawing/2014/main" id="{A7C1C05A-47EA-44AC-B2B5-9D2282FFBB1E}"/>
              </a:ext>
            </a:extLst>
          </p:cNvPr>
          <p:cNvGrpSpPr/>
          <p:nvPr/>
        </p:nvGrpSpPr>
        <p:grpSpPr>
          <a:xfrm>
            <a:off x="6669998" y="3579392"/>
            <a:ext cx="951689" cy="1050587"/>
            <a:chOff x="9569585" y="4001294"/>
            <a:chExt cx="951689" cy="1050587"/>
          </a:xfrm>
        </p:grpSpPr>
        <p:sp>
          <p:nvSpPr>
            <p:cNvPr id="15" name="矩形 14">
              <a:extLst>
                <a:ext uri="{FF2B5EF4-FFF2-40B4-BE49-F238E27FC236}">
                  <a16:creationId xmlns:a16="http://schemas.microsoft.com/office/drawing/2014/main" id="{13112079-8298-4FA5-9F62-FBD0D1943811}"/>
                </a:ext>
              </a:extLst>
            </p:cNvPr>
            <p:cNvSpPr/>
            <p:nvPr/>
          </p:nvSpPr>
          <p:spPr>
            <a:xfrm>
              <a:off x="9569585" y="4001294"/>
              <a:ext cx="951689" cy="1050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a:solidFill>
                    <a:schemeClr val="tx1"/>
                  </a:solidFill>
                </a:rPr>
                <a:t>Model</a:t>
              </a:r>
              <a:endParaRPr lang="zh-CN" altLang="en-US" dirty="0">
                <a:solidFill>
                  <a:schemeClr val="tx1"/>
                </a:solidFill>
              </a:endParaRPr>
            </a:p>
          </p:txBody>
        </p:sp>
        <p:sp>
          <p:nvSpPr>
            <p:cNvPr id="8" name="椭圆 7">
              <a:extLst>
                <a:ext uri="{FF2B5EF4-FFF2-40B4-BE49-F238E27FC236}">
                  <a16:creationId xmlns:a16="http://schemas.microsoft.com/office/drawing/2014/main" id="{C63E9015-D409-4095-A570-E79818397666}"/>
                </a:ext>
              </a:extLst>
            </p:cNvPr>
            <p:cNvSpPr/>
            <p:nvPr/>
          </p:nvSpPr>
          <p:spPr>
            <a:xfrm>
              <a:off x="9669294"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10AA16C-58B6-441F-89C3-235F4B421A2C}"/>
                </a:ext>
              </a:extLst>
            </p:cNvPr>
            <p:cNvSpPr/>
            <p:nvPr/>
          </p:nvSpPr>
          <p:spPr>
            <a:xfrm>
              <a:off x="10197830" y="414398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1298890-00B9-4932-A7F7-3DB5431E2FA2}"/>
                </a:ext>
              </a:extLst>
            </p:cNvPr>
            <p:cNvSpPr/>
            <p:nvPr/>
          </p:nvSpPr>
          <p:spPr>
            <a:xfrm>
              <a:off x="9933562" y="4511253"/>
              <a:ext cx="223736" cy="223736"/>
            </a:xfrm>
            <a:prstGeom prst="ellips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7F4E430-C58D-4B21-89C7-2803221DEB1B}"/>
                </a:ext>
              </a:extLst>
            </p:cNvPr>
            <p:cNvCxnSpPr>
              <a:cxnSpLocks/>
              <a:stCxn id="8" idx="4"/>
              <a:endCxn id="10" idx="1"/>
            </p:cNvCxnSpPr>
            <p:nvPr/>
          </p:nvCxnSpPr>
          <p:spPr>
            <a:xfrm>
              <a:off x="9781162" y="4367719"/>
              <a:ext cx="185165" cy="17629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6EFF3BE-2F7F-4664-901A-D215EFF1BB5D}"/>
                </a:ext>
              </a:extLst>
            </p:cNvPr>
            <p:cNvCxnSpPr>
              <a:cxnSpLocks/>
              <a:stCxn id="9" idx="2"/>
              <a:endCxn id="8" idx="6"/>
            </p:cNvCxnSpPr>
            <p:nvPr/>
          </p:nvCxnSpPr>
          <p:spPr>
            <a:xfrm flipH="1">
              <a:off x="9893030" y="4255851"/>
              <a:ext cx="3048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75EBD2CB-5C85-4783-827B-2A91FD0E77D3}"/>
                </a:ext>
              </a:extLst>
            </p:cNvPr>
            <p:cNvCxnSpPr>
              <a:cxnSpLocks/>
              <a:stCxn id="9" idx="1"/>
              <a:endCxn id="8" idx="7"/>
            </p:cNvCxnSpPr>
            <p:nvPr/>
          </p:nvCxnSpPr>
          <p:spPr>
            <a:xfrm flipH="1">
              <a:off x="9860265" y="4176748"/>
              <a:ext cx="370330" cy="0"/>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C009A24-B226-4064-A344-69ED3E646B9B}"/>
                </a:ext>
              </a:extLst>
            </p:cNvPr>
            <p:cNvCxnSpPr>
              <a:cxnSpLocks/>
              <a:stCxn id="9" idx="4"/>
              <a:endCxn id="10" idx="7"/>
            </p:cNvCxnSpPr>
            <p:nvPr/>
          </p:nvCxnSpPr>
          <p:spPr>
            <a:xfrm flipH="1">
              <a:off x="10124533" y="4367719"/>
              <a:ext cx="185165" cy="176299"/>
            </a:xfrm>
            <a:prstGeom prst="line">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3804C031-D466-4CC0-914C-443CA51034C5}"/>
              </a:ext>
            </a:extLst>
          </p:cNvPr>
          <p:cNvGrpSpPr/>
          <p:nvPr/>
        </p:nvGrpSpPr>
        <p:grpSpPr>
          <a:xfrm>
            <a:off x="5695694" y="5861910"/>
            <a:ext cx="2900295" cy="996090"/>
            <a:chOff x="4572002" y="5321030"/>
            <a:chExt cx="4212076" cy="1590472"/>
          </a:xfrm>
        </p:grpSpPr>
        <p:pic>
          <p:nvPicPr>
            <p:cNvPr id="17" name="图形 16" descr="DVD 播放器">
              <a:extLst>
                <a:ext uri="{FF2B5EF4-FFF2-40B4-BE49-F238E27FC236}">
                  <a16:creationId xmlns:a16="http://schemas.microsoft.com/office/drawing/2014/main" id="{29552513-B611-4667-A0CD-FD73503E93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192" y="5997102"/>
              <a:ext cx="914400" cy="914400"/>
            </a:xfrm>
            <a:prstGeom prst="rect">
              <a:avLst/>
            </a:prstGeom>
          </p:spPr>
        </p:pic>
        <p:pic>
          <p:nvPicPr>
            <p:cNvPr id="18" name="图形 17" descr="DVD 播放器">
              <a:extLst>
                <a:ext uri="{FF2B5EF4-FFF2-40B4-BE49-F238E27FC236}">
                  <a16:creationId xmlns:a16="http://schemas.microsoft.com/office/drawing/2014/main" id="{08836EAE-A4D8-4865-8FD2-7E354CC587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1600" y="5397500"/>
              <a:ext cx="914400" cy="914400"/>
            </a:xfrm>
            <a:prstGeom prst="rect">
              <a:avLst/>
            </a:prstGeom>
          </p:spPr>
        </p:pic>
        <p:pic>
          <p:nvPicPr>
            <p:cNvPr id="19" name="图形 18" descr="DVD 播放器">
              <a:extLst>
                <a:ext uri="{FF2B5EF4-FFF2-40B4-BE49-F238E27FC236}">
                  <a16:creationId xmlns:a16="http://schemas.microsoft.com/office/drawing/2014/main" id="{6FE4343C-76F7-4CEF-AB66-CE86B4068F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00" y="5397500"/>
              <a:ext cx="914400" cy="914400"/>
            </a:xfrm>
            <a:prstGeom prst="rect">
              <a:avLst/>
            </a:prstGeom>
          </p:spPr>
        </p:pic>
        <p:cxnSp>
          <p:nvCxnSpPr>
            <p:cNvPr id="20" name="直接连接符 19">
              <a:extLst>
                <a:ext uri="{FF2B5EF4-FFF2-40B4-BE49-F238E27FC236}">
                  <a16:creationId xmlns:a16="http://schemas.microsoft.com/office/drawing/2014/main" id="{A25D081B-F7C7-44AE-8B86-186095F53EB9}"/>
                </a:ext>
              </a:extLst>
            </p:cNvPr>
            <p:cNvCxnSpPr>
              <a:cxnSpLocks/>
              <a:stCxn id="18" idx="3"/>
              <a:endCxn id="19" idx="1"/>
            </p:cNvCxnSpPr>
            <p:nvPr/>
          </p:nvCxnSpPr>
          <p:spPr>
            <a:xfrm>
              <a:off x="6096000" y="5854700"/>
              <a:ext cx="1524000" cy="0"/>
            </a:xfrm>
            <a:prstGeom prst="line">
              <a:avLst/>
            </a:prstGeom>
            <a:ln w="15875"/>
          </p:spPr>
          <p:style>
            <a:lnRef idx="1">
              <a:schemeClr val="dk1"/>
            </a:lnRef>
            <a:fillRef idx="0">
              <a:schemeClr val="dk1"/>
            </a:fillRef>
            <a:effectRef idx="0">
              <a:schemeClr val="dk1"/>
            </a:effectRef>
            <a:fontRef idx="minor">
              <a:schemeClr val="tx1"/>
            </a:fontRef>
          </p:style>
        </p:cxnSp>
        <p:sp>
          <p:nvSpPr>
            <p:cNvPr id="21" name="云形 20">
              <a:extLst>
                <a:ext uri="{FF2B5EF4-FFF2-40B4-BE49-F238E27FC236}">
                  <a16:creationId xmlns:a16="http://schemas.microsoft.com/office/drawing/2014/main" id="{252CB972-B433-405D-8E53-0DF8E5FF1B74}"/>
                </a:ext>
              </a:extLst>
            </p:cNvPr>
            <p:cNvSpPr/>
            <p:nvPr/>
          </p:nvSpPr>
          <p:spPr>
            <a:xfrm>
              <a:off x="4572002" y="5321030"/>
              <a:ext cx="4212076" cy="1590472"/>
            </a:xfrm>
            <a:prstGeom prst="cloud">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203F76EA-F67A-4870-82DA-63874E74F94D}"/>
                </a:ext>
              </a:extLst>
            </p:cNvPr>
            <p:cNvCxnSpPr>
              <a:cxnSpLocks/>
              <a:endCxn id="17" idx="1"/>
            </p:cNvCxnSpPr>
            <p:nvPr/>
          </p:nvCxnSpPr>
          <p:spPr>
            <a:xfrm>
              <a:off x="5638800" y="5950895"/>
              <a:ext cx="700392" cy="503407"/>
            </a:xfrm>
            <a:prstGeom prst="line">
              <a:avLst/>
            </a:prstGeom>
            <a:ln w="15875"/>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0EB70C56-C10E-43B3-9C32-7F7D0F7385E9}"/>
                </a:ext>
              </a:extLst>
            </p:cNvPr>
            <p:cNvCxnSpPr>
              <a:cxnSpLocks/>
              <a:stCxn id="17" idx="3"/>
            </p:cNvCxnSpPr>
            <p:nvPr/>
          </p:nvCxnSpPr>
          <p:spPr>
            <a:xfrm flipV="1">
              <a:off x="7253592" y="5950896"/>
              <a:ext cx="817934" cy="503406"/>
            </a:xfrm>
            <a:prstGeom prst="line">
              <a:avLst/>
            </a:prstGeom>
            <a:ln w="15875"/>
          </p:spPr>
          <p:style>
            <a:lnRef idx="1">
              <a:schemeClr val="dk1"/>
            </a:lnRef>
            <a:fillRef idx="0">
              <a:schemeClr val="dk1"/>
            </a:fillRef>
            <a:effectRef idx="0">
              <a:schemeClr val="dk1"/>
            </a:effectRef>
            <a:fontRef idx="minor">
              <a:schemeClr val="tx1"/>
            </a:fontRef>
          </p:style>
        </p:cxnSp>
      </p:grpSp>
      <p:cxnSp>
        <p:nvCxnSpPr>
          <p:cNvPr id="24" name="直接箭头连接符 23">
            <a:extLst>
              <a:ext uri="{FF2B5EF4-FFF2-40B4-BE49-F238E27FC236}">
                <a16:creationId xmlns:a16="http://schemas.microsoft.com/office/drawing/2014/main" id="{A526E59A-C3DC-42F7-909C-49368BCB22F8}"/>
              </a:ext>
            </a:extLst>
          </p:cNvPr>
          <p:cNvCxnSpPr>
            <a:cxnSpLocks/>
          </p:cNvCxnSpPr>
          <p:nvPr/>
        </p:nvCxnSpPr>
        <p:spPr>
          <a:xfrm flipV="1">
            <a:off x="6372416" y="5652274"/>
            <a:ext cx="351317" cy="459704"/>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EE4D91E-52C5-4BA5-8642-8E999C46580F}"/>
              </a:ext>
            </a:extLst>
          </p:cNvPr>
          <p:cNvCxnSpPr>
            <a:cxnSpLocks/>
          </p:cNvCxnSpPr>
          <p:nvPr/>
        </p:nvCxnSpPr>
        <p:spPr>
          <a:xfrm flipV="1">
            <a:off x="7195825" y="5713626"/>
            <a:ext cx="15240" cy="768852"/>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08B4F7E0-E3DB-450F-8883-A9DE935BC75B}"/>
              </a:ext>
            </a:extLst>
          </p:cNvPr>
          <p:cNvCxnSpPr>
            <a:cxnSpLocks/>
          </p:cNvCxnSpPr>
          <p:nvPr/>
        </p:nvCxnSpPr>
        <p:spPr>
          <a:xfrm flipH="1" flipV="1">
            <a:off x="7578788" y="5713626"/>
            <a:ext cx="555839" cy="392714"/>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ACA1DA86-5103-4743-889A-132ACBE3C7FF}"/>
              </a:ext>
            </a:extLst>
          </p:cNvPr>
          <p:cNvSpPr txBox="1"/>
          <p:nvPr/>
        </p:nvSpPr>
        <p:spPr>
          <a:xfrm>
            <a:off x="7833585" y="5145409"/>
            <a:ext cx="1279709" cy="369332"/>
          </a:xfrm>
          <a:prstGeom prst="rect">
            <a:avLst/>
          </a:prstGeom>
          <a:noFill/>
        </p:spPr>
        <p:txBody>
          <a:bodyPr wrap="none" rtlCol="0">
            <a:spAutoFit/>
          </a:bodyPr>
          <a:lstStyle/>
          <a:p>
            <a:r>
              <a:rPr lang="en-US" altLang="zh-CN" dirty="0">
                <a:solidFill>
                  <a:srgbClr val="0070C0"/>
                </a:solidFill>
              </a:rPr>
              <a:t>FIB updates</a:t>
            </a:r>
            <a:endParaRPr lang="zh-CN" altLang="en-US" dirty="0">
              <a:solidFill>
                <a:srgbClr val="0070C0"/>
              </a:solidFill>
            </a:endParaRPr>
          </a:p>
        </p:txBody>
      </p:sp>
      <p:sp>
        <p:nvSpPr>
          <p:cNvPr id="28" name="矩形 27">
            <a:extLst>
              <a:ext uri="{FF2B5EF4-FFF2-40B4-BE49-F238E27FC236}">
                <a16:creationId xmlns:a16="http://schemas.microsoft.com/office/drawing/2014/main" id="{38F1A2FC-E43F-4184-BDAF-A4D35366D2E0}"/>
              </a:ext>
            </a:extLst>
          </p:cNvPr>
          <p:cNvSpPr/>
          <p:nvPr/>
        </p:nvSpPr>
        <p:spPr>
          <a:xfrm>
            <a:off x="8978262" y="3621598"/>
            <a:ext cx="1486572" cy="691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Requirement checker</a:t>
            </a:r>
            <a:endParaRPr lang="zh-CN" altLang="en-US" dirty="0"/>
          </a:p>
        </p:txBody>
      </p:sp>
      <p:cxnSp>
        <p:nvCxnSpPr>
          <p:cNvPr id="30" name="直接箭头连接符 29">
            <a:extLst>
              <a:ext uri="{FF2B5EF4-FFF2-40B4-BE49-F238E27FC236}">
                <a16:creationId xmlns:a16="http://schemas.microsoft.com/office/drawing/2014/main" id="{784A5765-D590-4026-8FF9-96B667F83821}"/>
              </a:ext>
            </a:extLst>
          </p:cNvPr>
          <p:cNvCxnSpPr>
            <a:cxnSpLocks/>
            <a:stCxn id="32" idx="2"/>
            <a:endCxn id="28" idx="0"/>
          </p:cNvCxnSpPr>
          <p:nvPr/>
        </p:nvCxnSpPr>
        <p:spPr>
          <a:xfrm>
            <a:off x="9721419" y="3315655"/>
            <a:ext cx="129" cy="3059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F2A90496-49FD-4382-9ECD-3F8E77775A4F}"/>
              </a:ext>
            </a:extLst>
          </p:cNvPr>
          <p:cNvCxnSpPr>
            <a:cxnSpLocks/>
            <a:stCxn id="28" idx="3"/>
            <a:endCxn id="33" idx="1"/>
          </p:cNvCxnSpPr>
          <p:nvPr/>
        </p:nvCxnSpPr>
        <p:spPr>
          <a:xfrm flipV="1">
            <a:off x="10464834" y="3967342"/>
            <a:ext cx="510200"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2EAAFB78-ED82-47F0-A03B-8E2AD400993F}"/>
              </a:ext>
            </a:extLst>
          </p:cNvPr>
          <p:cNvSpPr txBox="1"/>
          <p:nvPr/>
        </p:nvSpPr>
        <p:spPr>
          <a:xfrm>
            <a:off x="8973233" y="2946323"/>
            <a:ext cx="1496372" cy="369332"/>
          </a:xfrm>
          <a:prstGeom prst="rect">
            <a:avLst/>
          </a:prstGeom>
          <a:noFill/>
        </p:spPr>
        <p:txBody>
          <a:bodyPr wrap="none" rtlCol="0">
            <a:spAutoFit/>
          </a:bodyPr>
          <a:lstStyle/>
          <a:p>
            <a:pPr algn="ctr"/>
            <a:r>
              <a:rPr lang="en-US" altLang="zh-CN" dirty="0">
                <a:solidFill>
                  <a:srgbClr val="00B050"/>
                </a:solidFill>
              </a:rPr>
              <a:t>Requirements</a:t>
            </a:r>
            <a:endParaRPr lang="zh-CN" altLang="en-US" dirty="0">
              <a:solidFill>
                <a:srgbClr val="00B050"/>
              </a:solidFill>
            </a:endParaRPr>
          </a:p>
        </p:txBody>
      </p:sp>
      <p:sp>
        <p:nvSpPr>
          <p:cNvPr id="33" name="文本框 32">
            <a:extLst>
              <a:ext uri="{FF2B5EF4-FFF2-40B4-BE49-F238E27FC236}">
                <a16:creationId xmlns:a16="http://schemas.microsoft.com/office/drawing/2014/main" id="{98AF5915-B47B-421B-BA85-CB644698C79E}"/>
              </a:ext>
            </a:extLst>
          </p:cNvPr>
          <p:cNvSpPr txBox="1"/>
          <p:nvPr/>
        </p:nvSpPr>
        <p:spPr>
          <a:xfrm>
            <a:off x="10975034" y="3782676"/>
            <a:ext cx="852285" cy="369332"/>
          </a:xfrm>
          <a:prstGeom prst="rect">
            <a:avLst/>
          </a:prstGeom>
          <a:noFill/>
        </p:spPr>
        <p:txBody>
          <a:bodyPr wrap="none" rtlCol="0">
            <a:spAutoFit/>
          </a:bodyPr>
          <a:lstStyle/>
          <a:p>
            <a:r>
              <a:rPr lang="en-US" altLang="zh-CN" dirty="0">
                <a:solidFill>
                  <a:srgbClr val="7030A0"/>
                </a:solidFill>
              </a:rPr>
              <a:t>Results</a:t>
            </a:r>
            <a:endParaRPr lang="zh-CN" altLang="en-US" dirty="0">
              <a:solidFill>
                <a:srgbClr val="7030A0"/>
              </a:solidFill>
            </a:endParaRPr>
          </a:p>
        </p:txBody>
      </p:sp>
      <p:sp>
        <p:nvSpPr>
          <p:cNvPr id="34" name="闪电形 33">
            <a:extLst>
              <a:ext uri="{FF2B5EF4-FFF2-40B4-BE49-F238E27FC236}">
                <a16:creationId xmlns:a16="http://schemas.microsoft.com/office/drawing/2014/main" id="{496716ED-1160-466C-87FF-DC0E0DA373A8}"/>
              </a:ext>
            </a:extLst>
          </p:cNvPr>
          <p:cNvSpPr/>
          <p:nvPr/>
        </p:nvSpPr>
        <p:spPr>
          <a:xfrm>
            <a:off x="6399269" y="4472558"/>
            <a:ext cx="258670" cy="369333"/>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a:extLst>
              <a:ext uri="{FF2B5EF4-FFF2-40B4-BE49-F238E27FC236}">
                <a16:creationId xmlns:a16="http://schemas.microsoft.com/office/drawing/2014/main" id="{29C5D135-2F0D-42FA-AC92-199611CFC419}"/>
              </a:ext>
            </a:extLst>
          </p:cNvPr>
          <p:cNvGrpSpPr/>
          <p:nvPr/>
        </p:nvGrpSpPr>
        <p:grpSpPr>
          <a:xfrm>
            <a:off x="6365198" y="4649564"/>
            <a:ext cx="1628739" cy="956813"/>
            <a:chOff x="884509" y="3857619"/>
            <a:chExt cx="1628739" cy="956813"/>
          </a:xfrm>
        </p:grpSpPr>
        <p:cxnSp>
          <p:nvCxnSpPr>
            <p:cNvPr id="36" name="直接连接符 35">
              <a:extLst>
                <a:ext uri="{FF2B5EF4-FFF2-40B4-BE49-F238E27FC236}">
                  <a16:creationId xmlns:a16="http://schemas.microsoft.com/office/drawing/2014/main" id="{EB1FF7EC-1E99-4097-91E0-D0986BC8082A}"/>
                </a:ext>
              </a:extLst>
            </p:cNvPr>
            <p:cNvCxnSpPr>
              <a:cxnSpLocks/>
            </p:cNvCxnSpPr>
            <p:nvPr/>
          </p:nvCxnSpPr>
          <p:spPr>
            <a:xfrm flipH="1">
              <a:off x="884509" y="4329746"/>
              <a:ext cx="519292" cy="484686"/>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E9CC6EB9-DBEF-48F7-BC32-5CD2EFA6A112}"/>
                </a:ext>
              </a:extLst>
            </p:cNvPr>
            <p:cNvCxnSpPr>
              <a:cxnSpLocks/>
            </p:cNvCxnSpPr>
            <p:nvPr/>
          </p:nvCxnSpPr>
          <p:spPr>
            <a:xfrm>
              <a:off x="1397448" y="3888082"/>
              <a:ext cx="0" cy="435488"/>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78823A46-6977-4E35-B4F5-F548878D7D04}"/>
                </a:ext>
              </a:extLst>
            </p:cNvPr>
            <p:cNvCxnSpPr>
              <a:cxnSpLocks/>
            </p:cNvCxnSpPr>
            <p:nvPr/>
          </p:nvCxnSpPr>
          <p:spPr>
            <a:xfrm>
              <a:off x="1954398" y="4332944"/>
              <a:ext cx="558850" cy="481488"/>
            </a:xfrm>
            <a:prstGeom prst="line">
              <a:avLst/>
            </a:prstGeom>
            <a:ln w="19050"/>
          </p:spPr>
          <p:style>
            <a:lnRef idx="1">
              <a:schemeClr val="dk1"/>
            </a:lnRef>
            <a:fillRef idx="0">
              <a:schemeClr val="dk1"/>
            </a:fillRef>
            <a:effectRef idx="0">
              <a:schemeClr val="dk1"/>
            </a:effectRef>
            <a:fontRef idx="minor">
              <a:schemeClr val="tx1"/>
            </a:fontRef>
          </p:style>
        </p:cxnSp>
        <p:sp>
          <p:nvSpPr>
            <p:cNvPr id="39" name="椭圆 38">
              <a:extLst>
                <a:ext uri="{FF2B5EF4-FFF2-40B4-BE49-F238E27FC236}">
                  <a16:creationId xmlns:a16="http://schemas.microsoft.com/office/drawing/2014/main" id="{03B5C9D3-9E49-4340-93B3-A26F992171C8}"/>
                </a:ext>
              </a:extLst>
            </p:cNvPr>
            <p:cNvSpPr/>
            <p:nvPr/>
          </p:nvSpPr>
          <p:spPr>
            <a:xfrm>
              <a:off x="1370298" y="4455343"/>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53051E4F-3437-49E8-A5F3-1F90F2E8C446}"/>
                </a:ext>
              </a:extLst>
            </p:cNvPr>
            <p:cNvSpPr/>
            <p:nvPr/>
          </p:nvSpPr>
          <p:spPr>
            <a:xfrm>
              <a:off x="1503913" y="4563173"/>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56B222F9-D7A0-4A7A-8D8E-09C1CCD0AD68}"/>
                </a:ext>
              </a:extLst>
            </p:cNvPr>
            <p:cNvSpPr/>
            <p:nvPr/>
          </p:nvSpPr>
          <p:spPr>
            <a:xfrm>
              <a:off x="2207650" y="4662630"/>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6A208799-0375-4273-B282-BD5F9DD38EB9}"/>
                </a:ext>
              </a:extLst>
            </p:cNvPr>
            <p:cNvSpPr/>
            <p:nvPr/>
          </p:nvSpPr>
          <p:spPr>
            <a:xfrm>
              <a:off x="1602103" y="4691523"/>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3994CF1B-30C0-44DC-91A1-30E476C48550}"/>
                </a:ext>
              </a:extLst>
            </p:cNvPr>
            <p:cNvSpPr/>
            <p:nvPr/>
          </p:nvSpPr>
          <p:spPr>
            <a:xfrm>
              <a:off x="1782679" y="4681516"/>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D0F02530-1B18-4B22-87DD-463774B243AF}"/>
                </a:ext>
              </a:extLst>
            </p:cNvPr>
            <p:cNvSpPr/>
            <p:nvPr/>
          </p:nvSpPr>
          <p:spPr>
            <a:xfrm>
              <a:off x="1307745" y="4627849"/>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15FB081E-9B8B-4EA0-8BA1-B6DCD7D75656}"/>
                </a:ext>
              </a:extLst>
            </p:cNvPr>
            <p:cNvSpPr/>
            <p:nvPr/>
          </p:nvSpPr>
          <p:spPr>
            <a:xfrm>
              <a:off x="1787139" y="4399165"/>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45CE97FF-134D-484A-93D9-A563FEE4B848}"/>
                </a:ext>
              </a:extLst>
            </p:cNvPr>
            <p:cNvSpPr/>
            <p:nvPr/>
          </p:nvSpPr>
          <p:spPr>
            <a:xfrm>
              <a:off x="1527079" y="4399165"/>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a:extLst>
                <a:ext uri="{FF2B5EF4-FFF2-40B4-BE49-F238E27FC236}">
                  <a16:creationId xmlns:a16="http://schemas.microsoft.com/office/drawing/2014/main" id="{8762846D-1BA8-44A5-ACC9-76EF0144566D}"/>
                </a:ext>
              </a:extLst>
            </p:cNvPr>
            <p:cNvSpPr/>
            <p:nvPr/>
          </p:nvSpPr>
          <p:spPr>
            <a:xfrm>
              <a:off x="1994254" y="4484179"/>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B298C48F-764E-4FB7-940C-CFEAE34B6952}"/>
                </a:ext>
              </a:extLst>
            </p:cNvPr>
            <p:cNvSpPr/>
            <p:nvPr/>
          </p:nvSpPr>
          <p:spPr>
            <a:xfrm>
              <a:off x="1978953" y="4688480"/>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708AF9B6-198B-48B0-8F64-DA38EFF5FCA2}"/>
                </a:ext>
              </a:extLst>
            </p:cNvPr>
            <p:cNvSpPr/>
            <p:nvPr/>
          </p:nvSpPr>
          <p:spPr>
            <a:xfrm>
              <a:off x="1788974" y="4548932"/>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86933F55-11E5-42EE-8195-D297E3311EC6}"/>
                </a:ext>
              </a:extLst>
            </p:cNvPr>
            <p:cNvSpPr/>
            <p:nvPr/>
          </p:nvSpPr>
          <p:spPr>
            <a:xfrm>
              <a:off x="1104326" y="4688480"/>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0D0DDAC8-8222-4CC6-86DD-D3DD82D72DBD}"/>
                </a:ext>
              </a:extLst>
            </p:cNvPr>
            <p:cNvSpPr/>
            <p:nvPr/>
          </p:nvSpPr>
          <p:spPr>
            <a:xfrm>
              <a:off x="1784485" y="4199087"/>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63951628-2847-494B-9934-B4D867269200}"/>
                </a:ext>
              </a:extLst>
            </p:cNvPr>
            <p:cNvSpPr/>
            <p:nvPr/>
          </p:nvSpPr>
          <p:spPr>
            <a:xfrm>
              <a:off x="1784485" y="4049932"/>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976C48ED-80BF-424B-8222-EBAD1BE9C665}"/>
                </a:ext>
              </a:extLst>
            </p:cNvPr>
            <p:cNvSpPr/>
            <p:nvPr/>
          </p:nvSpPr>
          <p:spPr>
            <a:xfrm>
              <a:off x="1784485" y="3900771"/>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id="{DD674589-6086-45BA-B058-229667B68BB5}"/>
                </a:ext>
              </a:extLst>
            </p:cNvPr>
            <p:cNvCxnSpPr>
              <a:cxnSpLocks/>
            </p:cNvCxnSpPr>
            <p:nvPr/>
          </p:nvCxnSpPr>
          <p:spPr>
            <a:xfrm>
              <a:off x="1958409" y="3894566"/>
              <a:ext cx="0" cy="435488"/>
            </a:xfrm>
            <a:prstGeom prst="line">
              <a:avLst/>
            </a:prstGeom>
            <a:ln w="19050"/>
          </p:spPr>
          <p:style>
            <a:lnRef idx="1">
              <a:schemeClr val="dk1"/>
            </a:lnRef>
            <a:fillRef idx="0">
              <a:schemeClr val="dk1"/>
            </a:fillRef>
            <a:effectRef idx="0">
              <a:schemeClr val="dk1"/>
            </a:effectRef>
            <a:fontRef idx="minor">
              <a:schemeClr val="tx1"/>
            </a:fontRef>
          </p:style>
        </p:cxnSp>
        <p:sp>
          <p:nvSpPr>
            <p:cNvPr id="55" name="椭圆 54">
              <a:extLst>
                <a:ext uri="{FF2B5EF4-FFF2-40B4-BE49-F238E27FC236}">
                  <a16:creationId xmlns:a16="http://schemas.microsoft.com/office/drawing/2014/main" id="{329BA5E5-08B2-40E3-81D4-CB66B15013DE}"/>
                </a:ext>
              </a:extLst>
            </p:cNvPr>
            <p:cNvSpPr/>
            <p:nvPr/>
          </p:nvSpPr>
          <p:spPr>
            <a:xfrm>
              <a:off x="1479563" y="4199087"/>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E892DBAC-19D6-448F-ADDF-9575801243D6}"/>
                </a:ext>
              </a:extLst>
            </p:cNvPr>
            <p:cNvSpPr/>
            <p:nvPr/>
          </p:nvSpPr>
          <p:spPr>
            <a:xfrm>
              <a:off x="1479563" y="4049932"/>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CE6E8E07-98C5-4732-B884-340134CAA52D}"/>
                </a:ext>
              </a:extLst>
            </p:cNvPr>
            <p:cNvSpPr/>
            <p:nvPr/>
          </p:nvSpPr>
          <p:spPr>
            <a:xfrm>
              <a:off x="1479563" y="3900771"/>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E47B3D92-1289-4FDE-BBA5-EECA923694B7}"/>
                </a:ext>
              </a:extLst>
            </p:cNvPr>
            <p:cNvSpPr/>
            <p:nvPr/>
          </p:nvSpPr>
          <p:spPr>
            <a:xfrm>
              <a:off x="1631963" y="4199087"/>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DEC28BC8-5838-4589-9605-487BDF4336F0}"/>
                </a:ext>
              </a:extLst>
            </p:cNvPr>
            <p:cNvSpPr/>
            <p:nvPr/>
          </p:nvSpPr>
          <p:spPr>
            <a:xfrm>
              <a:off x="1631963" y="4049932"/>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336903D8-C3CB-4143-ABA4-56A40655C2A7}"/>
                </a:ext>
              </a:extLst>
            </p:cNvPr>
            <p:cNvSpPr/>
            <p:nvPr/>
          </p:nvSpPr>
          <p:spPr>
            <a:xfrm>
              <a:off x="1631963" y="3900771"/>
              <a:ext cx="109022" cy="109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2C785B16-1D61-4F66-9A79-8ADEBFF5C742}"/>
                </a:ext>
              </a:extLst>
            </p:cNvPr>
            <p:cNvSpPr/>
            <p:nvPr/>
          </p:nvSpPr>
          <p:spPr>
            <a:xfrm>
              <a:off x="1435145" y="3857619"/>
              <a:ext cx="490878" cy="481488"/>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左大括号 69">
            <a:extLst>
              <a:ext uri="{FF2B5EF4-FFF2-40B4-BE49-F238E27FC236}">
                <a16:creationId xmlns:a16="http://schemas.microsoft.com/office/drawing/2014/main" id="{5E8146F6-187A-4B58-8A78-439C2CAD7F1E}"/>
              </a:ext>
            </a:extLst>
          </p:cNvPr>
          <p:cNvSpPr/>
          <p:nvPr/>
        </p:nvSpPr>
        <p:spPr>
          <a:xfrm>
            <a:off x="6697157" y="4684018"/>
            <a:ext cx="97929" cy="42406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DD688EDC-FD16-4C8D-B01F-6137D53EBEC5}"/>
              </a:ext>
            </a:extLst>
          </p:cNvPr>
          <p:cNvSpPr txBox="1"/>
          <p:nvPr/>
        </p:nvSpPr>
        <p:spPr>
          <a:xfrm>
            <a:off x="5255561" y="4698895"/>
            <a:ext cx="1425924" cy="369332"/>
          </a:xfrm>
          <a:prstGeom prst="rect">
            <a:avLst/>
          </a:prstGeom>
          <a:noFill/>
        </p:spPr>
        <p:txBody>
          <a:bodyPr wrap="square" rtlCol="0">
            <a:spAutoFit/>
          </a:bodyPr>
          <a:lstStyle/>
          <a:p>
            <a:r>
              <a:rPr lang="en-US" altLang="zh-CN" dirty="0"/>
              <a:t>Update block</a:t>
            </a:r>
            <a:endParaRPr lang="zh-CN" altLang="en-US" dirty="0"/>
          </a:p>
        </p:txBody>
      </p:sp>
      <p:sp>
        <p:nvSpPr>
          <p:cNvPr id="99" name="箭头: 右 98">
            <a:extLst>
              <a:ext uri="{FF2B5EF4-FFF2-40B4-BE49-F238E27FC236}">
                <a16:creationId xmlns:a16="http://schemas.microsoft.com/office/drawing/2014/main" id="{1DDC6052-E993-45F1-B743-FD3F0C2A0D9C}"/>
              </a:ext>
            </a:extLst>
          </p:cNvPr>
          <p:cNvSpPr/>
          <p:nvPr/>
        </p:nvSpPr>
        <p:spPr>
          <a:xfrm>
            <a:off x="8118579" y="3897047"/>
            <a:ext cx="778104" cy="256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a:extLst>
              <a:ext uri="{FF2B5EF4-FFF2-40B4-BE49-F238E27FC236}">
                <a16:creationId xmlns:a16="http://schemas.microsoft.com/office/drawing/2014/main" id="{D4CE9825-ECC4-4329-9011-035FC4EF2001}"/>
              </a:ext>
            </a:extLst>
          </p:cNvPr>
          <p:cNvSpPr txBox="1"/>
          <p:nvPr/>
        </p:nvSpPr>
        <p:spPr>
          <a:xfrm>
            <a:off x="8840215" y="4397088"/>
            <a:ext cx="2770759" cy="646331"/>
          </a:xfrm>
          <a:prstGeom prst="rect">
            <a:avLst/>
          </a:prstGeom>
          <a:noFill/>
        </p:spPr>
        <p:txBody>
          <a:bodyPr wrap="square" rtlCol="0">
            <a:spAutoFit/>
          </a:bodyPr>
          <a:lstStyle/>
          <a:p>
            <a:r>
              <a:rPr lang="en-US" altLang="zh-CN" dirty="0"/>
              <a:t>Verify with incomplete data plane state</a:t>
            </a:r>
            <a:endParaRPr lang="zh-CN" altLang="en-US" dirty="0"/>
          </a:p>
        </p:txBody>
      </p:sp>
      <p:sp>
        <p:nvSpPr>
          <p:cNvPr id="101" name="闪电形 100">
            <a:extLst>
              <a:ext uri="{FF2B5EF4-FFF2-40B4-BE49-F238E27FC236}">
                <a16:creationId xmlns:a16="http://schemas.microsoft.com/office/drawing/2014/main" id="{14BECF04-205B-469D-BF4A-50EE7A39BC80}"/>
              </a:ext>
            </a:extLst>
          </p:cNvPr>
          <p:cNvSpPr/>
          <p:nvPr/>
        </p:nvSpPr>
        <p:spPr>
          <a:xfrm>
            <a:off x="8616505" y="4238319"/>
            <a:ext cx="258670" cy="369333"/>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214BAE9-310C-423C-9782-C86428922618}"/>
              </a:ext>
            </a:extLst>
          </p:cNvPr>
          <p:cNvSpPr txBox="1"/>
          <p:nvPr/>
        </p:nvSpPr>
        <p:spPr>
          <a:xfrm>
            <a:off x="825235" y="5060955"/>
            <a:ext cx="4303807"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solidFill>
                  <a:srgbClr val="C00000"/>
                </a:solidFill>
              </a:rPr>
              <a:t>Realizing these ideas is not trivial</a:t>
            </a:r>
            <a:endParaRPr lang="zh-CN" altLang="en-US" sz="2400" dirty="0">
              <a:solidFill>
                <a:srgbClr val="C00000"/>
              </a:solidFill>
            </a:endParaRPr>
          </a:p>
        </p:txBody>
      </p:sp>
    </p:spTree>
    <p:extLst>
      <p:ext uri="{BB962C8B-B14F-4D97-AF65-F5344CB8AC3E}">
        <p14:creationId xmlns:p14="http://schemas.microsoft.com/office/powerpoint/2010/main" val="7976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par>
                                <p:cTn id="14" presetID="10" presetClass="entr" presetSubtype="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 presetClass="entr" presetSubtype="0" fill="hold" nodeType="withEffect">
                                  <p:stCondLst>
                                    <p:cond delay="0"/>
                                  </p:stCondLst>
                                  <p:childTnLst>
                                    <p:set>
                                      <p:cBhvr>
                                        <p:cTn id="30" dur="1" fill="hold">
                                          <p:stCondLst>
                                            <p:cond delay="0"/>
                                          </p:stCondLst>
                                        </p:cTn>
                                        <p:tgtEl>
                                          <p:spTgt spid="10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fade">
                                      <p:cBhvr>
                                        <p:cTn id="56" dur="500"/>
                                        <p:tgtEl>
                                          <p:spTgt spid="9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0"/>
                                        </p:tgtEl>
                                        <p:attrNameLst>
                                          <p:attrName>style.visibility</p:attrName>
                                        </p:attrNameLst>
                                      </p:cBhvr>
                                      <p:to>
                                        <p:strVal val="visible"/>
                                      </p:to>
                                    </p:set>
                                    <p:animEffect transition="in" filter="fade">
                                      <p:cBhvr>
                                        <p:cTn id="59" dur="500"/>
                                        <p:tgtEl>
                                          <p:spTgt spid="10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fade">
                                      <p:cBhvr>
                                        <p:cTn id="62" dur="500"/>
                                        <p:tgtEl>
                                          <p:spTgt spid="101"/>
                                        </p:tgtEl>
                                      </p:cBhvr>
                                    </p:animEffect>
                                  </p:childTnLst>
                                </p:cTn>
                              </p:par>
                              <p:par>
                                <p:cTn id="63" presetID="1" presetClass="entr" presetSubtype="0" fill="hold" nodeType="withEffect">
                                  <p:stCondLst>
                                    <p:cond delay="0"/>
                                  </p:stCondLst>
                                  <p:childTnLst>
                                    <p:set>
                                      <p:cBhvr>
                                        <p:cTn id="64" dur="1" fill="hold">
                                          <p:stCondLst>
                                            <p:cond delay="0"/>
                                          </p:stCondLst>
                                        </p:cTn>
                                        <p:tgtEl>
                                          <p:spTgt spid="103">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3">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32" grpId="0"/>
      <p:bldP spid="33" grpId="0"/>
      <p:bldP spid="34" grpId="0" animBg="1"/>
      <p:bldP spid="70" grpId="0" animBg="1"/>
      <p:bldP spid="71" grpId="0"/>
      <p:bldP spid="99" grpId="0" animBg="1"/>
      <p:bldP spid="100" grpId="0"/>
      <p:bldP spid="101"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B4052-B88B-4154-95DA-B5133ABE2103}"/>
              </a:ext>
            </a:extLst>
          </p:cNvPr>
          <p:cNvSpPr>
            <a:spLocks noGrp="1"/>
          </p:cNvSpPr>
          <p:nvPr>
            <p:ph type="title"/>
          </p:nvPr>
        </p:nvSpPr>
        <p:spPr/>
        <p:txBody>
          <a:bodyPr>
            <a:normAutofit/>
          </a:bodyPr>
          <a:lstStyle/>
          <a:p>
            <a:r>
              <a:rPr lang="en-US" altLang="zh-CN" sz="4000" dirty="0"/>
              <a:t>Challenges of Processing a Block of Updates</a:t>
            </a:r>
            <a:endParaRPr lang="zh-CN" altLang="en-US" sz="4000" dirty="0"/>
          </a:p>
        </p:txBody>
      </p:sp>
      <p:sp>
        <p:nvSpPr>
          <p:cNvPr id="3" name="内容占位符 2">
            <a:extLst>
              <a:ext uri="{FF2B5EF4-FFF2-40B4-BE49-F238E27FC236}">
                <a16:creationId xmlns:a16="http://schemas.microsoft.com/office/drawing/2014/main" id="{78AC0DC7-199E-4DB3-B3EB-A11E1843F204}"/>
              </a:ext>
            </a:extLst>
          </p:cNvPr>
          <p:cNvSpPr>
            <a:spLocks noGrp="1"/>
          </p:cNvSpPr>
          <p:nvPr>
            <p:ph idx="1"/>
          </p:nvPr>
        </p:nvSpPr>
        <p:spPr/>
        <p:txBody>
          <a:bodyPr/>
          <a:lstStyle/>
          <a:p>
            <a:r>
              <a:rPr lang="en-US" altLang="zh-CN" dirty="0">
                <a:solidFill>
                  <a:srgbClr val="C00000"/>
                </a:solidFill>
              </a:rPr>
              <a:t>Naively aggregating rule updates can be incorrect</a:t>
            </a:r>
          </a:p>
          <a:p>
            <a:endParaRPr lang="zh-CN" altLang="en-US" dirty="0"/>
          </a:p>
        </p:txBody>
      </p:sp>
      <p:sp>
        <p:nvSpPr>
          <p:cNvPr id="4" name="灯片编号占位符 3">
            <a:extLst>
              <a:ext uri="{FF2B5EF4-FFF2-40B4-BE49-F238E27FC236}">
                <a16:creationId xmlns:a16="http://schemas.microsoft.com/office/drawing/2014/main" id="{C6E3AF35-A8F4-4E30-8C66-B0FACF6AC00B}"/>
              </a:ext>
            </a:extLst>
          </p:cNvPr>
          <p:cNvSpPr>
            <a:spLocks noGrp="1"/>
          </p:cNvSpPr>
          <p:nvPr>
            <p:ph type="sldNum" sz="quarter" idx="12"/>
          </p:nvPr>
        </p:nvSpPr>
        <p:spPr/>
        <p:txBody>
          <a:bodyPr/>
          <a:lstStyle/>
          <a:p>
            <a:fld id="{682C5C09-ACD5-471C-9344-471F3ED29706}" type="slidenum">
              <a:rPr lang="zh-CN" altLang="en-US" smtClean="0"/>
              <a:t>7</a:t>
            </a:fld>
            <a:endParaRPr lang="zh-CN" altLang="en-US"/>
          </a:p>
        </p:txBody>
      </p:sp>
      <mc:AlternateContent xmlns:mc="http://schemas.openxmlformats.org/markup-compatibility/2006" xmlns:a14="http://schemas.microsoft.com/office/drawing/2010/main">
        <mc:Choice Requires="a14">
          <p:graphicFrame>
            <p:nvGraphicFramePr>
              <p:cNvPr id="96" name="表格 95">
                <a:extLst>
                  <a:ext uri="{FF2B5EF4-FFF2-40B4-BE49-F238E27FC236}">
                    <a16:creationId xmlns:a16="http://schemas.microsoft.com/office/drawing/2014/main" id="{31086CC2-279F-4479-A106-191AAA5BC8D2}"/>
                  </a:ext>
                </a:extLst>
              </p:cNvPr>
              <p:cNvGraphicFramePr>
                <a:graphicFrameLocks noGrp="1"/>
              </p:cNvGraphicFramePr>
              <p:nvPr>
                <p:extLst>
                  <p:ext uri="{D42A27DB-BD31-4B8C-83A1-F6EECF244321}">
                    <p14:modId xmlns:p14="http://schemas.microsoft.com/office/powerpoint/2010/main" val="3448451327"/>
                  </p:ext>
                </p:extLst>
              </p:nvPr>
            </p:nvGraphicFramePr>
            <p:xfrm>
              <a:off x="990360" y="2902444"/>
              <a:ext cx="1964238" cy="1033780"/>
            </p:xfrm>
            <a:graphic>
              <a:graphicData uri="http://schemas.openxmlformats.org/drawingml/2006/table">
                <a:tbl>
                  <a:tblPr firstRow="1" bandRow="1">
                    <a:tableStyleId>{5C22544A-7EE6-4342-B048-85BDC9FD1C3A}</a:tableStyleId>
                  </a:tblPr>
                  <a:tblGrid>
                    <a:gridCol w="1017843">
                      <a:extLst>
                        <a:ext uri="{9D8B030D-6E8A-4147-A177-3AD203B41FA5}">
                          <a16:colId xmlns:a16="http://schemas.microsoft.com/office/drawing/2014/main" val="2530033943"/>
                        </a:ext>
                      </a:extLst>
                    </a:gridCol>
                    <a:gridCol w="946395">
                      <a:extLst>
                        <a:ext uri="{9D8B030D-6E8A-4147-A177-3AD203B41FA5}">
                          <a16:colId xmlns:a16="http://schemas.microsoft.com/office/drawing/2014/main" val="4157736480"/>
                        </a:ext>
                      </a:extLst>
                    </a:gridCol>
                  </a:tblGrid>
                  <a:tr h="173974">
                    <a:tc gridSpan="2">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𝓡</m:t>
                                </m:r>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174457">
                    <a:tc>
                      <a:txBody>
                        <a:bodyPr/>
                        <a:lstStyle/>
                        <a:p>
                          <a:pPr algn="ctr"/>
                          <a:r>
                            <a:rPr lang="en-US" altLang="zh-CN" sz="1600" dirty="0"/>
                            <a:t>match</a:t>
                          </a:r>
                          <a:endParaRPr lang="zh-CN" altLang="en-US" sz="1600" dirty="0"/>
                        </a:p>
                      </a:txBody>
                      <a:tcPr marT="0" marB="0"/>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154643">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154643">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lumMod val="95000"/>
                                  <a:lumOff val="5000"/>
                                </a:schemeClr>
                              </a:solidFill>
                            </a:rPr>
                            <a:t>A2</a:t>
                          </a:r>
                          <a:endParaRPr lang="zh-CN" altLang="en-US" sz="1600" dirty="0">
                            <a:solidFill>
                              <a:schemeClr val="tx1">
                                <a:lumMod val="95000"/>
                                <a:lumOff val="5000"/>
                              </a:schemeClr>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96" name="表格 95">
                <a:extLst>
                  <a:ext uri="{FF2B5EF4-FFF2-40B4-BE49-F238E27FC236}">
                    <a16:creationId xmlns:a16="http://schemas.microsoft.com/office/drawing/2014/main" id="{31086CC2-279F-4479-A106-191AAA5BC8D2}"/>
                  </a:ext>
                </a:extLst>
              </p:cNvPr>
              <p:cNvGraphicFramePr>
                <a:graphicFrameLocks noGrp="1"/>
              </p:cNvGraphicFramePr>
              <p:nvPr>
                <p:extLst>
                  <p:ext uri="{D42A27DB-BD31-4B8C-83A1-F6EECF244321}">
                    <p14:modId xmlns:p14="http://schemas.microsoft.com/office/powerpoint/2010/main" val="3448451327"/>
                  </p:ext>
                </p:extLst>
              </p:nvPr>
            </p:nvGraphicFramePr>
            <p:xfrm>
              <a:off x="990360" y="2902444"/>
              <a:ext cx="1964238" cy="1033780"/>
            </p:xfrm>
            <a:graphic>
              <a:graphicData uri="http://schemas.openxmlformats.org/drawingml/2006/table">
                <a:tbl>
                  <a:tblPr firstRow="1" bandRow="1">
                    <a:tableStyleId>{5C22544A-7EE6-4342-B048-85BDC9FD1C3A}</a:tableStyleId>
                  </a:tblPr>
                  <a:tblGrid>
                    <a:gridCol w="1017843">
                      <a:extLst>
                        <a:ext uri="{9D8B030D-6E8A-4147-A177-3AD203B41FA5}">
                          <a16:colId xmlns:a16="http://schemas.microsoft.com/office/drawing/2014/main" val="2530033943"/>
                        </a:ext>
                      </a:extLst>
                    </a:gridCol>
                    <a:gridCol w="946395">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3"/>
                          <a:stretch>
                            <a:fillRect l="-310" t="-2222" r="-1238" b="-322222"/>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3"/>
                          <a:stretch>
                            <a:fillRect l="-107692" t="-102222" r="-2564" b="-222222"/>
                          </a:stretch>
                        </a:blipFill>
                      </a:tcPr>
                    </a:tc>
                    <a:extLst>
                      <a:ext uri="{0D108BD9-81ED-4DB2-BD59-A6C34878D82A}">
                        <a16:rowId xmlns:a16="http://schemas.microsoft.com/office/drawing/2014/main" val="1891624228"/>
                      </a:ext>
                    </a:extLst>
                  </a:tr>
                  <a:tr h="243840">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243840">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lumMod val="95000"/>
                                  <a:lumOff val="5000"/>
                                </a:schemeClr>
                              </a:solidFill>
                            </a:rPr>
                            <a:t>A2</a:t>
                          </a:r>
                          <a:endParaRPr lang="zh-CN" altLang="en-US" sz="1600" dirty="0">
                            <a:solidFill>
                              <a:schemeClr val="tx1">
                                <a:lumMod val="95000"/>
                                <a:lumOff val="5000"/>
                              </a:schemeClr>
                            </a:solidFill>
                          </a:endParaRPr>
                        </a:p>
                      </a:txBody>
                      <a:tcPr marT="0" marB="0"/>
                    </a:tc>
                    <a:extLst>
                      <a:ext uri="{0D108BD9-81ED-4DB2-BD59-A6C34878D82A}">
                        <a16:rowId xmlns:a16="http://schemas.microsoft.com/office/drawing/2014/main" val="16847994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7" name="表格 96">
                <a:extLst>
                  <a:ext uri="{FF2B5EF4-FFF2-40B4-BE49-F238E27FC236}">
                    <a16:creationId xmlns:a16="http://schemas.microsoft.com/office/drawing/2014/main" id="{6D97E342-EF60-4345-BB91-68FE59B052AA}"/>
                  </a:ext>
                </a:extLst>
              </p:cNvPr>
              <p:cNvGraphicFramePr>
                <a:graphicFrameLocks noGrp="1"/>
              </p:cNvGraphicFramePr>
              <p:nvPr>
                <p:extLst>
                  <p:ext uri="{D42A27DB-BD31-4B8C-83A1-F6EECF244321}">
                    <p14:modId xmlns:p14="http://schemas.microsoft.com/office/powerpoint/2010/main" val="3231252442"/>
                  </p:ext>
                </p:extLst>
              </p:nvPr>
            </p:nvGraphicFramePr>
            <p:xfrm>
              <a:off x="4599069" y="2902445"/>
              <a:ext cx="2275840" cy="1277620"/>
            </p:xfrm>
            <a:graphic>
              <a:graphicData uri="http://schemas.openxmlformats.org/drawingml/2006/table">
                <a:tbl>
                  <a:tblPr firstRow="1" bandRow="1">
                    <a:tableStyleId>{5C22544A-7EE6-4342-B048-85BDC9FD1C3A}</a:tableStyleId>
                  </a:tblPr>
                  <a:tblGrid>
                    <a:gridCol w="1083772">
                      <a:extLst>
                        <a:ext uri="{9D8B030D-6E8A-4147-A177-3AD203B41FA5}">
                          <a16:colId xmlns:a16="http://schemas.microsoft.com/office/drawing/2014/main" val="2530033943"/>
                        </a:ext>
                      </a:extLst>
                    </a:gridCol>
                    <a:gridCol w="1192068">
                      <a:extLst>
                        <a:ext uri="{9D8B030D-6E8A-4147-A177-3AD203B41FA5}">
                          <a16:colId xmlns:a16="http://schemas.microsoft.com/office/drawing/2014/main" val="4157736480"/>
                        </a:ext>
                      </a:extLst>
                    </a:gridCol>
                  </a:tblGrid>
                  <a:tr h="197584">
                    <a:tc gridSpan="2">
                      <a:txBody>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𝚫</m:t>
                                </m:r>
                                <m:r>
                                  <a:rPr lang="zh-CN" altLang="en-US" i="1" smtClean="0">
                                    <a:latin typeface="Cambria Math" panose="02040503050406030204" pitchFamily="18" charset="0"/>
                                  </a:rPr>
                                  <m:t>𝓡</m:t>
                                </m:r>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197584">
                    <a:tc>
                      <a:txBody>
                        <a:bodyPr/>
                        <a:lstStyle/>
                        <a:p>
                          <a:pPr algn="ctr"/>
                          <a:r>
                            <a:rPr lang="en-US" altLang="zh-CN" sz="1600" dirty="0"/>
                            <a:t>match</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197584">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433472622"/>
                      </a:ext>
                    </a:extLst>
                  </a:tr>
                  <a:tr h="197584">
                    <a:tc>
                      <a:txBody>
                        <a:bodyPr/>
                        <a:lstStyle/>
                        <a:p>
                          <a:pPr algn="ctr"/>
                          <a:r>
                            <a:rPr lang="en-US" altLang="zh-CN" sz="1600" dirty="0"/>
                            <a:t>+0.0.0.0/3</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055214452"/>
                      </a:ext>
                    </a:extLst>
                  </a:tr>
                  <a:tr h="197584">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97" name="表格 96">
                <a:extLst>
                  <a:ext uri="{FF2B5EF4-FFF2-40B4-BE49-F238E27FC236}">
                    <a16:creationId xmlns:a16="http://schemas.microsoft.com/office/drawing/2014/main" id="{6D97E342-EF60-4345-BB91-68FE59B052AA}"/>
                  </a:ext>
                </a:extLst>
              </p:cNvPr>
              <p:cNvGraphicFramePr>
                <a:graphicFrameLocks noGrp="1"/>
              </p:cNvGraphicFramePr>
              <p:nvPr>
                <p:extLst>
                  <p:ext uri="{D42A27DB-BD31-4B8C-83A1-F6EECF244321}">
                    <p14:modId xmlns:p14="http://schemas.microsoft.com/office/powerpoint/2010/main" val="3231252442"/>
                  </p:ext>
                </p:extLst>
              </p:nvPr>
            </p:nvGraphicFramePr>
            <p:xfrm>
              <a:off x="4599069" y="2902445"/>
              <a:ext cx="2275840" cy="1277620"/>
            </p:xfrm>
            <a:graphic>
              <a:graphicData uri="http://schemas.openxmlformats.org/drawingml/2006/table">
                <a:tbl>
                  <a:tblPr firstRow="1" bandRow="1">
                    <a:tableStyleId>{5C22544A-7EE6-4342-B048-85BDC9FD1C3A}</a:tableStyleId>
                  </a:tblPr>
                  <a:tblGrid>
                    <a:gridCol w="1083772">
                      <a:extLst>
                        <a:ext uri="{9D8B030D-6E8A-4147-A177-3AD203B41FA5}">
                          <a16:colId xmlns:a16="http://schemas.microsoft.com/office/drawing/2014/main" val="2530033943"/>
                        </a:ext>
                      </a:extLst>
                    </a:gridCol>
                    <a:gridCol w="1192068">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4"/>
                          <a:stretch>
                            <a:fillRect l="-267" t="-2222" r="-1070" b="-411111"/>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4"/>
                          <a:stretch>
                            <a:fillRect l="-91327" t="-102222" r="-2041" b="-311111"/>
                          </a:stretch>
                        </a:blipFill>
                      </a:tcPr>
                    </a:tc>
                    <a:extLst>
                      <a:ext uri="{0D108BD9-81ED-4DB2-BD59-A6C34878D82A}">
                        <a16:rowId xmlns:a16="http://schemas.microsoft.com/office/drawing/2014/main" val="1891624228"/>
                      </a:ext>
                    </a:extLst>
                  </a:tr>
                  <a:tr h="243840">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433472622"/>
                      </a:ext>
                    </a:extLst>
                  </a:tr>
                  <a:tr h="243840">
                    <a:tc>
                      <a:txBody>
                        <a:bodyPr/>
                        <a:lstStyle/>
                        <a:p>
                          <a:pPr algn="ctr"/>
                          <a:r>
                            <a:rPr lang="en-US" altLang="zh-CN" sz="1600" dirty="0"/>
                            <a:t>+0.0.0.0/3</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055214452"/>
                      </a:ext>
                    </a:extLst>
                  </a:tr>
                  <a:tr h="243840">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6847994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8" name="表格 97">
                <a:extLst>
                  <a:ext uri="{FF2B5EF4-FFF2-40B4-BE49-F238E27FC236}">
                    <a16:creationId xmlns:a16="http://schemas.microsoft.com/office/drawing/2014/main" id="{992831C2-4351-4575-BA4A-2E2C46FF585C}"/>
                  </a:ext>
                </a:extLst>
              </p:cNvPr>
              <p:cNvGraphicFramePr>
                <a:graphicFrameLocks noGrp="1"/>
              </p:cNvGraphicFramePr>
              <p:nvPr>
                <p:extLst>
                  <p:ext uri="{D42A27DB-BD31-4B8C-83A1-F6EECF244321}">
                    <p14:modId xmlns:p14="http://schemas.microsoft.com/office/powerpoint/2010/main" val="2791533292"/>
                  </p:ext>
                </p:extLst>
              </p:nvPr>
            </p:nvGraphicFramePr>
            <p:xfrm>
              <a:off x="8525962" y="2672254"/>
              <a:ext cx="2299751" cy="1765300"/>
            </p:xfrm>
            <a:graphic>
              <a:graphicData uri="http://schemas.openxmlformats.org/drawingml/2006/table">
                <a:tbl>
                  <a:tblPr firstRow="1" bandRow="1">
                    <a:tableStyleId>{5C22544A-7EE6-4342-B048-85BDC9FD1C3A}</a:tableStyleId>
                  </a:tblPr>
                  <a:tblGrid>
                    <a:gridCol w="1142874">
                      <a:extLst>
                        <a:ext uri="{9D8B030D-6E8A-4147-A177-3AD203B41FA5}">
                          <a16:colId xmlns:a16="http://schemas.microsoft.com/office/drawing/2014/main" val="2530033943"/>
                        </a:ext>
                      </a:extLst>
                    </a:gridCol>
                    <a:gridCol w="1156877">
                      <a:extLst>
                        <a:ext uri="{9D8B030D-6E8A-4147-A177-3AD203B41FA5}">
                          <a16:colId xmlns:a16="http://schemas.microsoft.com/office/drawing/2014/main" val="4157736480"/>
                        </a:ext>
                      </a:extLst>
                    </a:gridCol>
                  </a:tblGrid>
                  <a:tr h="204447">
                    <a:tc gridSpan="2">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𝓡</m:t>
                                </m:r>
                                <m:r>
                                  <a:rPr lang="en-US" altLang="zh-CN" b="1" i="1" smtClean="0">
                                    <a:latin typeface="Cambria Math" panose="02040503050406030204" pitchFamily="18" charset="0"/>
                                  </a:rPr>
                                  <m:t>′</m:t>
                                </m:r>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205015">
                    <a:tc>
                      <a:txBody>
                        <a:bodyPr/>
                        <a:lstStyle/>
                        <a:p>
                          <a:pPr algn="ctr"/>
                          <a:r>
                            <a:rPr lang="en-US" altLang="zh-CN" sz="1600" dirty="0"/>
                            <a:t>match</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181731">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2076488420"/>
                      </a:ext>
                    </a:extLst>
                  </a:tr>
                  <a:tr h="181731">
                    <a:tc>
                      <a:txBody>
                        <a:bodyPr/>
                        <a:lstStyle/>
                        <a:p>
                          <a:pPr algn="ctr"/>
                          <a:r>
                            <a:rPr lang="en-US" altLang="zh-CN" sz="1600" dirty="0"/>
                            <a:t>0.0.0.0/3</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867363298"/>
                      </a:ext>
                    </a:extLst>
                  </a:tr>
                  <a:tr h="181731">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181731">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3630192103"/>
                      </a:ext>
                    </a:extLst>
                  </a:tr>
                  <a:tr h="181731">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solidFill>
                            </a:rPr>
                            <a:t>A2</a:t>
                          </a:r>
                          <a:endParaRPr lang="zh-CN" altLang="en-US" sz="1600" dirty="0">
                            <a:solidFill>
                              <a:schemeClr val="tx1"/>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98" name="表格 97">
                <a:extLst>
                  <a:ext uri="{FF2B5EF4-FFF2-40B4-BE49-F238E27FC236}">
                    <a16:creationId xmlns:a16="http://schemas.microsoft.com/office/drawing/2014/main" id="{992831C2-4351-4575-BA4A-2E2C46FF585C}"/>
                  </a:ext>
                </a:extLst>
              </p:cNvPr>
              <p:cNvGraphicFramePr>
                <a:graphicFrameLocks noGrp="1"/>
              </p:cNvGraphicFramePr>
              <p:nvPr>
                <p:extLst>
                  <p:ext uri="{D42A27DB-BD31-4B8C-83A1-F6EECF244321}">
                    <p14:modId xmlns:p14="http://schemas.microsoft.com/office/powerpoint/2010/main" val="2791533292"/>
                  </p:ext>
                </p:extLst>
              </p:nvPr>
            </p:nvGraphicFramePr>
            <p:xfrm>
              <a:off x="8525962" y="2672254"/>
              <a:ext cx="2299751" cy="1765300"/>
            </p:xfrm>
            <a:graphic>
              <a:graphicData uri="http://schemas.openxmlformats.org/drawingml/2006/table">
                <a:tbl>
                  <a:tblPr firstRow="1" bandRow="1">
                    <a:tableStyleId>{5C22544A-7EE6-4342-B048-85BDC9FD1C3A}</a:tableStyleId>
                  </a:tblPr>
                  <a:tblGrid>
                    <a:gridCol w="1142874">
                      <a:extLst>
                        <a:ext uri="{9D8B030D-6E8A-4147-A177-3AD203B41FA5}">
                          <a16:colId xmlns:a16="http://schemas.microsoft.com/office/drawing/2014/main" val="2530033943"/>
                        </a:ext>
                      </a:extLst>
                    </a:gridCol>
                    <a:gridCol w="1156877">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5"/>
                          <a:stretch>
                            <a:fillRect l="-265" t="-2222" r="-1323" b="-588889"/>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5"/>
                          <a:stretch>
                            <a:fillRect l="-99474" t="-102222" r="-2632" b="-488889"/>
                          </a:stretch>
                        </a:blipFill>
                      </a:tcPr>
                    </a:tc>
                    <a:extLst>
                      <a:ext uri="{0D108BD9-81ED-4DB2-BD59-A6C34878D82A}">
                        <a16:rowId xmlns:a16="http://schemas.microsoft.com/office/drawing/2014/main" val="1891624228"/>
                      </a:ext>
                    </a:extLst>
                  </a:tr>
                  <a:tr h="243840">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2076488420"/>
                      </a:ext>
                    </a:extLst>
                  </a:tr>
                  <a:tr h="243840">
                    <a:tc>
                      <a:txBody>
                        <a:bodyPr/>
                        <a:lstStyle/>
                        <a:p>
                          <a:pPr algn="ctr"/>
                          <a:r>
                            <a:rPr lang="en-US" altLang="zh-CN" sz="1600" dirty="0"/>
                            <a:t>0.0.0.0/3</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867363298"/>
                      </a:ext>
                    </a:extLst>
                  </a:tr>
                  <a:tr h="243840">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243840">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3630192103"/>
                      </a:ext>
                    </a:extLst>
                  </a:tr>
                  <a:tr h="243840">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solidFill>
                            </a:rPr>
                            <a:t>A2</a:t>
                          </a:r>
                          <a:endParaRPr lang="zh-CN" altLang="en-US" sz="1600" dirty="0">
                            <a:solidFill>
                              <a:schemeClr val="tx1"/>
                            </a:solidFill>
                          </a:endParaRPr>
                        </a:p>
                      </a:txBody>
                      <a:tcPr marT="0" marB="0"/>
                    </a:tc>
                    <a:extLst>
                      <a:ext uri="{0D108BD9-81ED-4DB2-BD59-A6C34878D82A}">
                        <a16:rowId xmlns:a16="http://schemas.microsoft.com/office/drawing/2014/main" val="168479945"/>
                      </a:ext>
                    </a:extLst>
                  </a:tr>
                </a:tbl>
              </a:graphicData>
            </a:graphic>
          </p:graphicFrame>
        </mc:Fallback>
      </mc:AlternateContent>
      <p:sp>
        <p:nvSpPr>
          <p:cNvPr id="99" name="加号 98">
            <a:extLst>
              <a:ext uri="{FF2B5EF4-FFF2-40B4-BE49-F238E27FC236}">
                <a16:creationId xmlns:a16="http://schemas.microsoft.com/office/drawing/2014/main" id="{D8593EBB-DFFC-4B67-820B-01AE23F7173E}"/>
              </a:ext>
            </a:extLst>
          </p:cNvPr>
          <p:cNvSpPr/>
          <p:nvPr/>
        </p:nvSpPr>
        <p:spPr>
          <a:xfrm>
            <a:off x="3541499" y="3276430"/>
            <a:ext cx="470669" cy="465481"/>
          </a:xfrm>
          <a:prstGeom prst="mathPlus">
            <a:avLst>
              <a:gd name="adj1" fmla="val 1516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0" name="等号 99">
            <a:extLst>
              <a:ext uri="{FF2B5EF4-FFF2-40B4-BE49-F238E27FC236}">
                <a16:creationId xmlns:a16="http://schemas.microsoft.com/office/drawing/2014/main" id="{688FE09E-6D49-49AF-AB10-902270FB75C0}"/>
              </a:ext>
            </a:extLst>
          </p:cNvPr>
          <p:cNvSpPr/>
          <p:nvPr/>
        </p:nvSpPr>
        <p:spPr>
          <a:xfrm>
            <a:off x="7461810" y="3334884"/>
            <a:ext cx="525294" cy="440041"/>
          </a:xfrm>
          <a:prstGeom prst="mathEqual">
            <a:avLst>
              <a:gd name="adj1" fmla="val 23520"/>
              <a:gd name="adj2" fmla="val 2502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01" name="右大括号 100">
            <a:extLst>
              <a:ext uri="{FF2B5EF4-FFF2-40B4-BE49-F238E27FC236}">
                <a16:creationId xmlns:a16="http://schemas.microsoft.com/office/drawing/2014/main" id="{4AF62D7A-781D-415A-8E0E-4B2747564389}"/>
              </a:ext>
            </a:extLst>
          </p:cNvPr>
          <p:cNvSpPr/>
          <p:nvPr/>
        </p:nvSpPr>
        <p:spPr>
          <a:xfrm rot="16200000">
            <a:off x="1450530" y="4268921"/>
            <a:ext cx="194412" cy="2250157"/>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B3B1F311-1127-44EA-BF29-B446EDC1D063}"/>
              </a:ext>
            </a:extLst>
          </p:cNvPr>
          <p:cNvSpPr/>
          <p:nvPr/>
        </p:nvSpPr>
        <p:spPr>
          <a:xfrm>
            <a:off x="414827" y="5503806"/>
            <a:ext cx="2257988" cy="2484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EC1</a:t>
            </a:r>
            <a:endParaRPr lang="zh-CN" altLang="en-US" dirty="0"/>
          </a:p>
        </p:txBody>
      </p:sp>
      <p:sp>
        <p:nvSpPr>
          <p:cNvPr id="103" name="矩形 102">
            <a:extLst>
              <a:ext uri="{FF2B5EF4-FFF2-40B4-BE49-F238E27FC236}">
                <a16:creationId xmlns:a16="http://schemas.microsoft.com/office/drawing/2014/main" id="{19901804-400A-422E-9C96-5B5D5CD7B2D1}"/>
              </a:ext>
            </a:extLst>
          </p:cNvPr>
          <p:cNvSpPr/>
          <p:nvPr/>
        </p:nvSpPr>
        <p:spPr>
          <a:xfrm>
            <a:off x="2664985" y="5503806"/>
            <a:ext cx="2842706" cy="2484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EC2</a:t>
            </a:r>
            <a:endParaRPr lang="zh-CN" altLang="en-US" dirty="0">
              <a:solidFill>
                <a:schemeClr val="bg1"/>
              </a:solidFill>
            </a:endParaRPr>
          </a:p>
        </p:txBody>
      </p:sp>
      <p:sp>
        <p:nvSpPr>
          <p:cNvPr id="104" name="文本框 103">
            <a:extLst>
              <a:ext uri="{FF2B5EF4-FFF2-40B4-BE49-F238E27FC236}">
                <a16:creationId xmlns:a16="http://schemas.microsoft.com/office/drawing/2014/main" id="{40F84EF6-5C5F-4740-848F-F8E41C999F21}"/>
              </a:ext>
            </a:extLst>
          </p:cNvPr>
          <p:cNvSpPr txBox="1"/>
          <p:nvPr/>
        </p:nvSpPr>
        <p:spPr>
          <a:xfrm>
            <a:off x="1069790" y="4882825"/>
            <a:ext cx="1032655" cy="369332"/>
          </a:xfrm>
          <a:prstGeom prst="rect">
            <a:avLst/>
          </a:prstGeom>
          <a:noFill/>
        </p:spPr>
        <p:txBody>
          <a:bodyPr wrap="none" rtlCol="0">
            <a:spAutoFit/>
          </a:bodyPr>
          <a:lstStyle/>
          <a:p>
            <a:r>
              <a:rPr lang="en-US" altLang="zh-CN" dirty="0"/>
              <a:t>0.0.0.0/2</a:t>
            </a:r>
            <a:endParaRPr lang="zh-CN" altLang="en-US" dirty="0"/>
          </a:p>
        </p:txBody>
      </p:sp>
      <p:sp>
        <p:nvSpPr>
          <p:cNvPr id="105" name="右大括号 104">
            <a:extLst>
              <a:ext uri="{FF2B5EF4-FFF2-40B4-BE49-F238E27FC236}">
                <a16:creationId xmlns:a16="http://schemas.microsoft.com/office/drawing/2014/main" id="{82C87095-938D-466D-A8FB-9A08C3F4CB5C}"/>
              </a:ext>
            </a:extLst>
          </p:cNvPr>
          <p:cNvSpPr/>
          <p:nvPr/>
        </p:nvSpPr>
        <p:spPr>
          <a:xfrm rot="5400000">
            <a:off x="2870384" y="3326537"/>
            <a:ext cx="189580" cy="5085034"/>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 name="文本框 105">
            <a:extLst>
              <a:ext uri="{FF2B5EF4-FFF2-40B4-BE49-F238E27FC236}">
                <a16:creationId xmlns:a16="http://schemas.microsoft.com/office/drawing/2014/main" id="{0F0B5E1B-785D-40EC-A8B9-76280D73F6BA}"/>
              </a:ext>
            </a:extLst>
          </p:cNvPr>
          <p:cNvSpPr txBox="1"/>
          <p:nvPr/>
        </p:nvSpPr>
        <p:spPr>
          <a:xfrm>
            <a:off x="2448846" y="5992733"/>
            <a:ext cx="1032655" cy="369332"/>
          </a:xfrm>
          <a:prstGeom prst="rect">
            <a:avLst/>
          </a:prstGeom>
          <a:noFill/>
        </p:spPr>
        <p:txBody>
          <a:bodyPr wrap="none" rtlCol="0">
            <a:spAutoFit/>
          </a:bodyPr>
          <a:lstStyle/>
          <a:p>
            <a:r>
              <a:rPr lang="en-US" altLang="zh-CN" dirty="0"/>
              <a:t>0.0.0.0/0</a:t>
            </a:r>
            <a:endParaRPr lang="zh-CN" altLang="en-US" dirty="0"/>
          </a:p>
        </p:txBody>
      </p:sp>
      <p:sp>
        <p:nvSpPr>
          <p:cNvPr id="107" name="右大括号 106">
            <a:extLst>
              <a:ext uri="{FF2B5EF4-FFF2-40B4-BE49-F238E27FC236}">
                <a16:creationId xmlns:a16="http://schemas.microsoft.com/office/drawing/2014/main" id="{669A8092-585F-480C-86C9-BF75A83A8FE1}"/>
              </a:ext>
            </a:extLst>
          </p:cNvPr>
          <p:cNvSpPr/>
          <p:nvPr/>
        </p:nvSpPr>
        <p:spPr>
          <a:xfrm rot="16200000">
            <a:off x="8413029" y="3728901"/>
            <a:ext cx="167339" cy="3364224"/>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2E97AA0A-5420-4A7D-BE98-2C9E643962D2}"/>
              </a:ext>
            </a:extLst>
          </p:cNvPr>
          <p:cNvSpPr/>
          <p:nvPr/>
        </p:nvSpPr>
        <p:spPr>
          <a:xfrm>
            <a:off x="7353307" y="5507283"/>
            <a:ext cx="579600" cy="248400"/>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EC3</a:t>
            </a:r>
            <a:endParaRPr lang="zh-CN" altLang="en-US" dirty="0"/>
          </a:p>
        </p:txBody>
      </p:sp>
      <p:sp>
        <p:nvSpPr>
          <p:cNvPr id="109" name="矩形 108">
            <a:extLst>
              <a:ext uri="{FF2B5EF4-FFF2-40B4-BE49-F238E27FC236}">
                <a16:creationId xmlns:a16="http://schemas.microsoft.com/office/drawing/2014/main" id="{9FB111EF-E39E-4F75-8723-699E4A034B9E}"/>
              </a:ext>
            </a:extLst>
          </p:cNvPr>
          <p:cNvSpPr/>
          <p:nvPr/>
        </p:nvSpPr>
        <p:spPr>
          <a:xfrm>
            <a:off x="10178810" y="5507283"/>
            <a:ext cx="1551882" cy="2484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EC2</a:t>
            </a:r>
            <a:endParaRPr lang="zh-CN" altLang="en-US" dirty="0">
              <a:solidFill>
                <a:schemeClr val="bg1"/>
              </a:solidFill>
            </a:endParaRPr>
          </a:p>
        </p:txBody>
      </p:sp>
      <p:sp>
        <p:nvSpPr>
          <p:cNvPr id="110" name="文本框 109">
            <a:extLst>
              <a:ext uri="{FF2B5EF4-FFF2-40B4-BE49-F238E27FC236}">
                <a16:creationId xmlns:a16="http://schemas.microsoft.com/office/drawing/2014/main" id="{5449B5C8-E451-48A8-866E-3EA4BFB552DA}"/>
              </a:ext>
            </a:extLst>
          </p:cNvPr>
          <p:cNvSpPr txBox="1"/>
          <p:nvPr/>
        </p:nvSpPr>
        <p:spPr>
          <a:xfrm>
            <a:off x="7931712" y="4875889"/>
            <a:ext cx="1032655" cy="369332"/>
          </a:xfrm>
          <a:prstGeom prst="rect">
            <a:avLst/>
          </a:prstGeom>
          <a:noFill/>
        </p:spPr>
        <p:txBody>
          <a:bodyPr wrap="none" rtlCol="0">
            <a:spAutoFit/>
          </a:bodyPr>
          <a:lstStyle/>
          <a:p>
            <a:r>
              <a:rPr lang="en-US" altLang="zh-CN" dirty="0"/>
              <a:t>0.0.0.0/1</a:t>
            </a:r>
            <a:endParaRPr lang="zh-CN" altLang="en-US" dirty="0"/>
          </a:p>
        </p:txBody>
      </p:sp>
      <p:sp>
        <p:nvSpPr>
          <p:cNvPr id="111" name="右大括号 110">
            <a:extLst>
              <a:ext uri="{FF2B5EF4-FFF2-40B4-BE49-F238E27FC236}">
                <a16:creationId xmlns:a16="http://schemas.microsoft.com/office/drawing/2014/main" id="{187071F9-12C7-4C87-B84A-AB802C77C276}"/>
              </a:ext>
            </a:extLst>
          </p:cNvPr>
          <p:cNvSpPr/>
          <p:nvPr/>
        </p:nvSpPr>
        <p:spPr>
          <a:xfrm rot="5400000">
            <a:off x="6996314" y="5610330"/>
            <a:ext cx="175262" cy="538721"/>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文本框 111">
            <a:extLst>
              <a:ext uri="{FF2B5EF4-FFF2-40B4-BE49-F238E27FC236}">
                <a16:creationId xmlns:a16="http://schemas.microsoft.com/office/drawing/2014/main" id="{F5E892A9-1001-4D79-BD1D-E2DA16F96306}"/>
              </a:ext>
            </a:extLst>
          </p:cNvPr>
          <p:cNvSpPr txBox="1"/>
          <p:nvPr/>
        </p:nvSpPr>
        <p:spPr>
          <a:xfrm>
            <a:off x="6370432" y="5989449"/>
            <a:ext cx="938077" cy="338554"/>
          </a:xfrm>
          <a:prstGeom prst="rect">
            <a:avLst/>
          </a:prstGeom>
          <a:noFill/>
        </p:spPr>
        <p:txBody>
          <a:bodyPr wrap="none" rtlCol="0">
            <a:spAutoFit/>
          </a:bodyPr>
          <a:lstStyle/>
          <a:p>
            <a:r>
              <a:rPr lang="en-US" altLang="zh-CN" sz="1600" dirty="0"/>
              <a:t>0.0.0.0/4</a:t>
            </a:r>
            <a:endParaRPr lang="zh-CN" altLang="en-US" sz="1600" dirty="0"/>
          </a:p>
        </p:txBody>
      </p:sp>
      <p:sp>
        <p:nvSpPr>
          <p:cNvPr id="113" name="矩形 112">
            <a:extLst>
              <a:ext uri="{FF2B5EF4-FFF2-40B4-BE49-F238E27FC236}">
                <a16:creationId xmlns:a16="http://schemas.microsoft.com/office/drawing/2014/main" id="{B723663C-475C-4FB5-8946-049DA6B518F2}"/>
              </a:ext>
            </a:extLst>
          </p:cNvPr>
          <p:cNvSpPr/>
          <p:nvPr/>
        </p:nvSpPr>
        <p:spPr>
          <a:xfrm>
            <a:off x="7931712" y="5506730"/>
            <a:ext cx="1117250" cy="2484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EC1</a:t>
            </a:r>
            <a:endParaRPr lang="zh-CN" altLang="en-US" dirty="0"/>
          </a:p>
        </p:txBody>
      </p:sp>
      <p:sp>
        <p:nvSpPr>
          <p:cNvPr id="114" name="矩形 113">
            <a:extLst>
              <a:ext uri="{FF2B5EF4-FFF2-40B4-BE49-F238E27FC236}">
                <a16:creationId xmlns:a16="http://schemas.microsoft.com/office/drawing/2014/main" id="{0374F190-3FF7-423C-914D-2B12D8886304}"/>
              </a:ext>
            </a:extLst>
          </p:cNvPr>
          <p:cNvSpPr/>
          <p:nvPr/>
        </p:nvSpPr>
        <p:spPr>
          <a:xfrm>
            <a:off x="9054584" y="5506730"/>
            <a:ext cx="1124225" cy="248445"/>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EC3</a:t>
            </a:r>
            <a:endParaRPr lang="zh-CN" altLang="en-US" dirty="0"/>
          </a:p>
        </p:txBody>
      </p:sp>
      <p:sp>
        <p:nvSpPr>
          <p:cNvPr id="115" name="右大括号 114">
            <a:extLst>
              <a:ext uri="{FF2B5EF4-FFF2-40B4-BE49-F238E27FC236}">
                <a16:creationId xmlns:a16="http://schemas.microsoft.com/office/drawing/2014/main" id="{E250E8BA-39F6-4B6E-B034-E1DE5980F886}"/>
              </a:ext>
            </a:extLst>
          </p:cNvPr>
          <p:cNvSpPr/>
          <p:nvPr/>
        </p:nvSpPr>
        <p:spPr>
          <a:xfrm rot="5400000">
            <a:off x="9507874" y="5328073"/>
            <a:ext cx="212145" cy="1104527"/>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 name="文本框 115">
            <a:extLst>
              <a:ext uri="{FF2B5EF4-FFF2-40B4-BE49-F238E27FC236}">
                <a16:creationId xmlns:a16="http://schemas.microsoft.com/office/drawing/2014/main" id="{D1313467-B694-404C-BC02-AB4D322CF554}"/>
              </a:ext>
            </a:extLst>
          </p:cNvPr>
          <p:cNvSpPr txBox="1"/>
          <p:nvPr/>
        </p:nvSpPr>
        <p:spPr>
          <a:xfrm>
            <a:off x="9146154" y="5997903"/>
            <a:ext cx="1042273" cy="338554"/>
          </a:xfrm>
          <a:prstGeom prst="rect">
            <a:avLst/>
          </a:prstGeom>
          <a:noFill/>
        </p:spPr>
        <p:txBody>
          <a:bodyPr wrap="none" rtlCol="0">
            <a:spAutoFit/>
          </a:bodyPr>
          <a:lstStyle/>
          <a:p>
            <a:r>
              <a:rPr lang="en-US" altLang="zh-CN" sz="1600" dirty="0"/>
              <a:t>64.0.0.0/2</a:t>
            </a:r>
            <a:endParaRPr lang="zh-CN" altLang="en-US" sz="1600" dirty="0"/>
          </a:p>
        </p:txBody>
      </p:sp>
      <p:sp>
        <p:nvSpPr>
          <p:cNvPr id="117" name="箭头: 右 116">
            <a:extLst>
              <a:ext uri="{FF2B5EF4-FFF2-40B4-BE49-F238E27FC236}">
                <a16:creationId xmlns:a16="http://schemas.microsoft.com/office/drawing/2014/main" id="{4BAB63FC-0E37-4667-912A-87CF97269B4A}"/>
              </a:ext>
            </a:extLst>
          </p:cNvPr>
          <p:cNvSpPr/>
          <p:nvPr/>
        </p:nvSpPr>
        <p:spPr>
          <a:xfrm>
            <a:off x="5842971" y="5503806"/>
            <a:ext cx="629920" cy="262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右大括号 117">
            <a:extLst>
              <a:ext uri="{FF2B5EF4-FFF2-40B4-BE49-F238E27FC236}">
                <a16:creationId xmlns:a16="http://schemas.microsoft.com/office/drawing/2014/main" id="{2F35435D-43CD-44AB-96F2-81455B4B5E00}"/>
              </a:ext>
            </a:extLst>
          </p:cNvPr>
          <p:cNvSpPr/>
          <p:nvPr/>
        </p:nvSpPr>
        <p:spPr>
          <a:xfrm rot="5400000">
            <a:off x="8417873" y="5327999"/>
            <a:ext cx="167339" cy="1124225"/>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文本框 118">
            <a:extLst>
              <a:ext uri="{FF2B5EF4-FFF2-40B4-BE49-F238E27FC236}">
                <a16:creationId xmlns:a16="http://schemas.microsoft.com/office/drawing/2014/main" id="{B493396E-AD0A-4AF7-A717-62E2814A9D7C}"/>
              </a:ext>
            </a:extLst>
          </p:cNvPr>
          <p:cNvSpPr txBox="1"/>
          <p:nvPr/>
        </p:nvSpPr>
        <p:spPr>
          <a:xfrm>
            <a:off x="8110014" y="5989449"/>
            <a:ext cx="1042273" cy="338554"/>
          </a:xfrm>
          <a:prstGeom prst="rect">
            <a:avLst/>
          </a:prstGeom>
          <a:noFill/>
        </p:spPr>
        <p:txBody>
          <a:bodyPr wrap="none" rtlCol="0">
            <a:spAutoFit/>
          </a:bodyPr>
          <a:lstStyle/>
          <a:p>
            <a:r>
              <a:rPr lang="en-US" altLang="zh-CN" sz="1600" dirty="0"/>
              <a:t>32.0.0.0/3</a:t>
            </a:r>
            <a:endParaRPr lang="zh-CN" altLang="en-US" sz="1600" dirty="0"/>
          </a:p>
        </p:txBody>
      </p:sp>
      <p:sp>
        <p:nvSpPr>
          <p:cNvPr id="120" name="矩形 119">
            <a:extLst>
              <a:ext uri="{FF2B5EF4-FFF2-40B4-BE49-F238E27FC236}">
                <a16:creationId xmlns:a16="http://schemas.microsoft.com/office/drawing/2014/main" id="{9764E1CE-81F6-4BE3-88ED-771B74E909AE}"/>
              </a:ext>
            </a:extLst>
          </p:cNvPr>
          <p:cNvSpPr/>
          <p:nvPr/>
        </p:nvSpPr>
        <p:spPr>
          <a:xfrm>
            <a:off x="6814585" y="5505475"/>
            <a:ext cx="538721" cy="248445"/>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EC4</a:t>
            </a:r>
            <a:endParaRPr lang="zh-CN" altLang="en-US" dirty="0"/>
          </a:p>
        </p:txBody>
      </p:sp>
      <p:sp>
        <p:nvSpPr>
          <p:cNvPr id="121" name="右大括号 120">
            <a:extLst>
              <a:ext uri="{FF2B5EF4-FFF2-40B4-BE49-F238E27FC236}">
                <a16:creationId xmlns:a16="http://schemas.microsoft.com/office/drawing/2014/main" id="{76F1E532-BDF0-468A-9F3B-B1A9C31A8CF0}"/>
              </a:ext>
            </a:extLst>
          </p:cNvPr>
          <p:cNvSpPr/>
          <p:nvPr/>
        </p:nvSpPr>
        <p:spPr>
          <a:xfrm rot="5400000">
            <a:off x="7554512" y="5610500"/>
            <a:ext cx="175262" cy="538721"/>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id="{56747338-4292-487D-A67E-34CB1AC51635}"/>
              </a:ext>
            </a:extLst>
          </p:cNvPr>
          <p:cNvSpPr txBox="1"/>
          <p:nvPr/>
        </p:nvSpPr>
        <p:spPr>
          <a:xfrm>
            <a:off x="7171937" y="6000600"/>
            <a:ext cx="1042273" cy="338554"/>
          </a:xfrm>
          <a:prstGeom prst="rect">
            <a:avLst/>
          </a:prstGeom>
          <a:noFill/>
        </p:spPr>
        <p:txBody>
          <a:bodyPr wrap="none" rtlCol="0">
            <a:spAutoFit/>
          </a:bodyPr>
          <a:lstStyle/>
          <a:p>
            <a:r>
              <a:rPr lang="en-US" altLang="zh-CN" sz="1600" dirty="0"/>
              <a:t>16.0.0.0/4</a:t>
            </a:r>
            <a:endParaRPr lang="zh-CN" altLang="en-US" sz="1600" dirty="0"/>
          </a:p>
        </p:txBody>
      </p:sp>
      <p:sp>
        <p:nvSpPr>
          <p:cNvPr id="6" name="箭头: 下 5">
            <a:extLst>
              <a:ext uri="{FF2B5EF4-FFF2-40B4-BE49-F238E27FC236}">
                <a16:creationId xmlns:a16="http://schemas.microsoft.com/office/drawing/2014/main" id="{86982818-3EAC-4C9D-B0BB-C935D4C5ED61}"/>
              </a:ext>
            </a:extLst>
          </p:cNvPr>
          <p:cNvSpPr/>
          <p:nvPr/>
        </p:nvSpPr>
        <p:spPr>
          <a:xfrm>
            <a:off x="1802994" y="4299888"/>
            <a:ext cx="286438" cy="526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箭头: 下 122">
            <a:extLst>
              <a:ext uri="{FF2B5EF4-FFF2-40B4-BE49-F238E27FC236}">
                <a16:creationId xmlns:a16="http://schemas.microsoft.com/office/drawing/2014/main" id="{702ECB61-B031-42D2-80DB-9DA0FA5165CA}"/>
              </a:ext>
            </a:extLst>
          </p:cNvPr>
          <p:cNvSpPr/>
          <p:nvPr/>
        </p:nvSpPr>
        <p:spPr>
          <a:xfrm>
            <a:off x="9613946" y="4557852"/>
            <a:ext cx="286438" cy="526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2166E68-5A4E-4A18-82FB-400119CE4EC8}"/>
              </a:ext>
            </a:extLst>
          </p:cNvPr>
          <p:cNvSpPr txBox="1"/>
          <p:nvPr/>
        </p:nvSpPr>
        <p:spPr>
          <a:xfrm>
            <a:off x="714103" y="2483361"/>
            <a:ext cx="2995670" cy="369332"/>
          </a:xfrm>
          <a:prstGeom prst="rect">
            <a:avLst/>
          </a:prstGeom>
          <a:noFill/>
        </p:spPr>
        <p:txBody>
          <a:bodyPr wrap="square" rtlCol="0">
            <a:spAutoFit/>
          </a:bodyPr>
          <a:lstStyle/>
          <a:p>
            <a:r>
              <a:rPr lang="en-US" altLang="zh-CN" dirty="0"/>
              <a:t>Data plane of an IPv4 network</a:t>
            </a:r>
            <a:endParaRPr lang="zh-CN" altLang="en-US" dirty="0"/>
          </a:p>
        </p:txBody>
      </p:sp>
      <p:sp>
        <p:nvSpPr>
          <p:cNvPr id="124" name="文本框 123">
            <a:extLst>
              <a:ext uri="{FF2B5EF4-FFF2-40B4-BE49-F238E27FC236}">
                <a16:creationId xmlns:a16="http://schemas.microsoft.com/office/drawing/2014/main" id="{266A1B0A-5140-43FC-B344-00A1B1DAA9BD}"/>
              </a:ext>
            </a:extLst>
          </p:cNvPr>
          <p:cNvSpPr txBox="1"/>
          <p:nvPr/>
        </p:nvSpPr>
        <p:spPr>
          <a:xfrm>
            <a:off x="1692349" y="6372253"/>
            <a:ext cx="2524498" cy="369332"/>
          </a:xfrm>
          <a:prstGeom prst="rect">
            <a:avLst/>
          </a:prstGeom>
          <a:noFill/>
        </p:spPr>
        <p:txBody>
          <a:bodyPr wrap="square" rtlCol="0">
            <a:spAutoFit/>
          </a:bodyPr>
          <a:lstStyle/>
          <a:p>
            <a:r>
              <a:rPr lang="en-US" altLang="zh-CN" dirty="0"/>
              <a:t>Equivalence classes</a:t>
            </a:r>
            <a:endParaRPr lang="zh-CN" altLang="en-US" dirty="0"/>
          </a:p>
        </p:txBody>
      </p:sp>
      <p:sp>
        <p:nvSpPr>
          <p:cNvPr id="125" name="文本框 124">
            <a:extLst>
              <a:ext uri="{FF2B5EF4-FFF2-40B4-BE49-F238E27FC236}">
                <a16:creationId xmlns:a16="http://schemas.microsoft.com/office/drawing/2014/main" id="{1D099329-7F3C-49F2-A345-FA9D3F2DB0E2}"/>
              </a:ext>
            </a:extLst>
          </p:cNvPr>
          <p:cNvSpPr txBox="1"/>
          <p:nvPr/>
        </p:nvSpPr>
        <p:spPr>
          <a:xfrm>
            <a:off x="8110014" y="6392499"/>
            <a:ext cx="2524498" cy="369332"/>
          </a:xfrm>
          <a:prstGeom prst="rect">
            <a:avLst/>
          </a:prstGeom>
          <a:noFill/>
        </p:spPr>
        <p:txBody>
          <a:bodyPr wrap="square" rtlCol="0">
            <a:spAutoFit/>
          </a:bodyPr>
          <a:lstStyle/>
          <a:p>
            <a:r>
              <a:rPr lang="en-US" altLang="zh-CN" dirty="0"/>
              <a:t>Equivalence classes</a:t>
            </a:r>
            <a:endParaRPr lang="zh-CN" altLang="en-US" dirty="0"/>
          </a:p>
        </p:txBody>
      </p:sp>
      <p:sp>
        <p:nvSpPr>
          <p:cNvPr id="126" name="文本框 125">
            <a:extLst>
              <a:ext uri="{FF2B5EF4-FFF2-40B4-BE49-F238E27FC236}">
                <a16:creationId xmlns:a16="http://schemas.microsoft.com/office/drawing/2014/main" id="{F0F8F9DA-5C6E-4A0D-BE0A-84DED55AF8E5}"/>
              </a:ext>
            </a:extLst>
          </p:cNvPr>
          <p:cNvSpPr txBox="1"/>
          <p:nvPr/>
        </p:nvSpPr>
        <p:spPr>
          <a:xfrm>
            <a:off x="4577054" y="2430866"/>
            <a:ext cx="2524498" cy="369332"/>
          </a:xfrm>
          <a:prstGeom prst="rect">
            <a:avLst/>
          </a:prstGeom>
          <a:noFill/>
        </p:spPr>
        <p:txBody>
          <a:bodyPr wrap="square" rtlCol="0">
            <a:spAutoFit/>
          </a:bodyPr>
          <a:lstStyle/>
          <a:p>
            <a:pPr algn="ctr"/>
            <a:r>
              <a:rPr lang="en-US" altLang="zh-CN" dirty="0"/>
              <a:t>FIB updates</a:t>
            </a:r>
            <a:endParaRPr lang="zh-CN" altLang="en-US" dirty="0"/>
          </a:p>
        </p:txBody>
      </p:sp>
      <p:sp>
        <p:nvSpPr>
          <p:cNvPr id="127" name="文本框 126">
            <a:extLst>
              <a:ext uri="{FF2B5EF4-FFF2-40B4-BE49-F238E27FC236}">
                <a16:creationId xmlns:a16="http://schemas.microsoft.com/office/drawing/2014/main" id="{89E0E34F-F8E4-4C30-A152-349C53D63436}"/>
              </a:ext>
            </a:extLst>
          </p:cNvPr>
          <p:cNvSpPr txBox="1"/>
          <p:nvPr/>
        </p:nvSpPr>
        <p:spPr>
          <a:xfrm>
            <a:off x="8370618" y="2298695"/>
            <a:ext cx="2524498" cy="369332"/>
          </a:xfrm>
          <a:prstGeom prst="rect">
            <a:avLst/>
          </a:prstGeom>
          <a:noFill/>
        </p:spPr>
        <p:txBody>
          <a:bodyPr wrap="square" rtlCol="0">
            <a:spAutoFit/>
          </a:bodyPr>
          <a:lstStyle/>
          <a:p>
            <a:pPr algn="ctr"/>
            <a:r>
              <a:rPr lang="en-US" altLang="zh-CN" dirty="0"/>
              <a:t>Final data plane</a:t>
            </a:r>
            <a:endParaRPr lang="zh-CN" altLang="en-US" dirty="0"/>
          </a:p>
        </p:txBody>
      </p:sp>
    </p:spTree>
    <p:extLst>
      <p:ext uri="{BB962C8B-B14F-4D97-AF65-F5344CB8AC3E}">
        <p14:creationId xmlns:p14="http://schemas.microsoft.com/office/powerpoint/2010/main" val="176066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wipe(left)">
                                      <p:cBhvr>
                                        <p:cTn id="31" dur="500"/>
                                        <p:tgtEl>
                                          <p:spTgt spid="97"/>
                                        </p:tgtEl>
                                      </p:cBhvr>
                                    </p:animEffect>
                                  </p:childTnLst>
                                </p:cTn>
                              </p:par>
                              <p:par>
                                <p:cTn id="32" presetID="22" presetClass="entr" presetSubtype="8" fill="hold" nodeType="with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wipe(left)">
                                      <p:cBhvr>
                                        <p:cTn id="34" dur="500"/>
                                        <p:tgtEl>
                                          <p:spTgt spid="9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wipe(left)">
                                      <p:cBhvr>
                                        <p:cTn id="37" dur="500"/>
                                        <p:tgtEl>
                                          <p:spTgt spid="9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wipe(left)">
                                      <p:cBhvr>
                                        <p:cTn id="40" dur="500"/>
                                        <p:tgtEl>
                                          <p:spTgt spid="100"/>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1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wipe(up)">
                                      <p:cBhvr>
                                        <p:cTn id="49" dur="500"/>
                                        <p:tgtEl>
                                          <p:spTgt spid="107"/>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up)">
                                      <p:cBhvr>
                                        <p:cTn id="52" dur="500"/>
                                        <p:tgtEl>
                                          <p:spTgt spid="108"/>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09"/>
                                        </p:tgtEl>
                                        <p:attrNameLst>
                                          <p:attrName>style.visibility</p:attrName>
                                        </p:attrNameLst>
                                      </p:cBhvr>
                                      <p:to>
                                        <p:strVal val="visible"/>
                                      </p:to>
                                    </p:set>
                                    <p:animEffect transition="in" filter="wipe(up)">
                                      <p:cBhvr>
                                        <p:cTn id="55" dur="500"/>
                                        <p:tgtEl>
                                          <p:spTgt spid="109"/>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10"/>
                                        </p:tgtEl>
                                        <p:attrNameLst>
                                          <p:attrName>style.visibility</p:attrName>
                                        </p:attrNameLst>
                                      </p:cBhvr>
                                      <p:to>
                                        <p:strVal val="visible"/>
                                      </p:to>
                                    </p:set>
                                    <p:animEffect transition="in" filter="wipe(up)">
                                      <p:cBhvr>
                                        <p:cTn id="58" dur="500"/>
                                        <p:tgtEl>
                                          <p:spTgt spid="110"/>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animEffect transition="in" filter="wipe(up)">
                                      <p:cBhvr>
                                        <p:cTn id="61" dur="500"/>
                                        <p:tgtEl>
                                          <p:spTgt spid="111"/>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12"/>
                                        </p:tgtEl>
                                        <p:attrNameLst>
                                          <p:attrName>style.visibility</p:attrName>
                                        </p:attrNameLst>
                                      </p:cBhvr>
                                      <p:to>
                                        <p:strVal val="visible"/>
                                      </p:to>
                                    </p:set>
                                    <p:animEffect transition="in" filter="wipe(up)">
                                      <p:cBhvr>
                                        <p:cTn id="64" dur="500"/>
                                        <p:tgtEl>
                                          <p:spTgt spid="112"/>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13"/>
                                        </p:tgtEl>
                                        <p:attrNameLst>
                                          <p:attrName>style.visibility</p:attrName>
                                        </p:attrNameLst>
                                      </p:cBhvr>
                                      <p:to>
                                        <p:strVal val="visible"/>
                                      </p:to>
                                    </p:set>
                                    <p:animEffect transition="in" filter="wipe(up)">
                                      <p:cBhvr>
                                        <p:cTn id="67" dur="500"/>
                                        <p:tgtEl>
                                          <p:spTgt spid="113"/>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14"/>
                                        </p:tgtEl>
                                        <p:attrNameLst>
                                          <p:attrName>style.visibility</p:attrName>
                                        </p:attrNameLst>
                                      </p:cBhvr>
                                      <p:to>
                                        <p:strVal val="visible"/>
                                      </p:to>
                                    </p:set>
                                    <p:animEffect transition="in" filter="wipe(up)">
                                      <p:cBhvr>
                                        <p:cTn id="70" dur="500"/>
                                        <p:tgtEl>
                                          <p:spTgt spid="114"/>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wipe(up)">
                                      <p:cBhvr>
                                        <p:cTn id="73" dur="500"/>
                                        <p:tgtEl>
                                          <p:spTgt spid="115"/>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16"/>
                                        </p:tgtEl>
                                        <p:attrNameLst>
                                          <p:attrName>style.visibility</p:attrName>
                                        </p:attrNameLst>
                                      </p:cBhvr>
                                      <p:to>
                                        <p:strVal val="visible"/>
                                      </p:to>
                                    </p:set>
                                    <p:animEffect transition="in" filter="wipe(up)">
                                      <p:cBhvr>
                                        <p:cTn id="76" dur="500"/>
                                        <p:tgtEl>
                                          <p:spTgt spid="116"/>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animEffect transition="in" filter="wipe(up)">
                                      <p:cBhvr>
                                        <p:cTn id="79" dur="500"/>
                                        <p:tgtEl>
                                          <p:spTgt spid="117"/>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18"/>
                                        </p:tgtEl>
                                        <p:attrNameLst>
                                          <p:attrName>style.visibility</p:attrName>
                                        </p:attrNameLst>
                                      </p:cBhvr>
                                      <p:to>
                                        <p:strVal val="visible"/>
                                      </p:to>
                                    </p:set>
                                    <p:animEffect transition="in" filter="wipe(up)">
                                      <p:cBhvr>
                                        <p:cTn id="82" dur="500"/>
                                        <p:tgtEl>
                                          <p:spTgt spid="118"/>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19"/>
                                        </p:tgtEl>
                                        <p:attrNameLst>
                                          <p:attrName>style.visibility</p:attrName>
                                        </p:attrNameLst>
                                      </p:cBhvr>
                                      <p:to>
                                        <p:strVal val="visible"/>
                                      </p:to>
                                    </p:set>
                                    <p:animEffect transition="in" filter="wipe(up)">
                                      <p:cBhvr>
                                        <p:cTn id="85" dur="500"/>
                                        <p:tgtEl>
                                          <p:spTgt spid="119"/>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20"/>
                                        </p:tgtEl>
                                        <p:attrNameLst>
                                          <p:attrName>style.visibility</p:attrName>
                                        </p:attrNameLst>
                                      </p:cBhvr>
                                      <p:to>
                                        <p:strVal val="visible"/>
                                      </p:to>
                                    </p:set>
                                    <p:animEffect transition="in" filter="wipe(up)">
                                      <p:cBhvr>
                                        <p:cTn id="88" dur="500"/>
                                        <p:tgtEl>
                                          <p:spTgt spid="120"/>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animEffect transition="in" filter="wipe(up)">
                                      <p:cBhvr>
                                        <p:cTn id="91" dur="500"/>
                                        <p:tgtEl>
                                          <p:spTgt spid="121"/>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122"/>
                                        </p:tgtEl>
                                        <p:attrNameLst>
                                          <p:attrName>style.visibility</p:attrName>
                                        </p:attrNameLst>
                                      </p:cBhvr>
                                      <p:to>
                                        <p:strVal val="visible"/>
                                      </p:to>
                                    </p:set>
                                    <p:animEffect transition="in" filter="wipe(up)">
                                      <p:cBhvr>
                                        <p:cTn id="94" dur="500"/>
                                        <p:tgtEl>
                                          <p:spTgt spid="122"/>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123"/>
                                        </p:tgtEl>
                                        <p:attrNameLst>
                                          <p:attrName>style.visibility</p:attrName>
                                        </p:attrNameLst>
                                      </p:cBhvr>
                                      <p:to>
                                        <p:strVal val="visible"/>
                                      </p:to>
                                    </p:set>
                                    <p:animEffect transition="in" filter="wipe(up)">
                                      <p:cBhvr>
                                        <p:cTn id="97" dur="500"/>
                                        <p:tgtEl>
                                          <p:spTgt spid="123"/>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125"/>
                                        </p:tgtEl>
                                        <p:attrNameLst>
                                          <p:attrName>style.visibility</p:attrName>
                                        </p:attrNameLst>
                                      </p:cBhvr>
                                      <p:to>
                                        <p:strVal val="visible"/>
                                      </p:to>
                                    </p:set>
                                    <p:animEffect transition="in" filter="wipe(up)">
                                      <p:cBhvr>
                                        <p:cTn id="100"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animBg="1"/>
      <p:bldP spid="102" grpId="0" animBg="1"/>
      <p:bldP spid="103" grpId="0" animBg="1"/>
      <p:bldP spid="104" grpId="0"/>
      <p:bldP spid="105" grpId="0" animBg="1"/>
      <p:bldP spid="106" grpId="0"/>
      <p:bldP spid="107" grpId="0" animBg="1"/>
      <p:bldP spid="108" grpId="0" animBg="1"/>
      <p:bldP spid="109" grpId="0" animBg="1"/>
      <p:bldP spid="110" grpId="0"/>
      <p:bldP spid="111" grpId="0" animBg="1"/>
      <p:bldP spid="112" grpId="0"/>
      <p:bldP spid="113" grpId="0" animBg="1"/>
      <p:bldP spid="114" grpId="0" animBg="1"/>
      <p:bldP spid="115" grpId="0" animBg="1"/>
      <p:bldP spid="116" grpId="0"/>
      <p:bldP spid="117" grpId="0" animBg="1"/>
      <p:bldP spid="118" grpId="0" animBg="1"/>
      <p:bldP spid="119" grpId="0"/>
      <p:bldP spid="120" grpId="0" animBg="1"/>
      <p:bldP spid="121" grpId="0" animBg="1"/>
      <p:bldP spid="122" grpId="0"/>
      <p:bldP spid="6" grpId="0" animBg="1"/>
      <p:bldP spid="123" grpId="0" animBg="1"/>
      <p:bldP spid="15" grpId="0"/>
      <p:bldP spid="124" grpId="0"/>
      <p:bldP spid="125" grpId="0"/>
      <p:bldP spid="126" grpId="0"/>
      <p:bldP spid="1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B4052-B88B-4154-95DA-B5133ABE2103}"/>
              </a:ext>
            </a:extLst>
          </p:cNvPr>
          <p:cNvSpPr>
            <a:spLocks noGrp="1"/>
          </p:cNvSpPr>
          <p:nvPr>
            <p:ph type="title"/>
          </p:nvPr>
        </p:nvSpPr>
        <p:spPr/>
        <p:txBody>
          <a:bodyPr>
            <a:normAutofit/>
          </a:bodyPr>
          <a:lstStyle/>
          <a:p>
            <a:r>
              <a:rPr lang="en-US" altLang="zh-CN" sz="4000" dirty="0"/>
              <a:t>Challenges of Processing a Block of Updates</a:t>
            </a:r>
            <a:endParaRPr lang="zh-CN" altLang="en-US" sz="4000" dirty="0"/>
          </a:p>
        </p:txBody>
      </p:sp>
      <p:sp>
        <p:nvSpPr>
          <p:cNvPr id="3" name="内容占位符 2">
            <a:extLst>
              <a:ext uri="{FF2B5EF4-FFF2-40B4-BE49-F238E27FC236}">
                <a16:creationId xmlns:a16="http://schemas.microsoft.com/office/drawing/2014/main" id="{78AC0DC7-199E-4DB3-B3EB-A11E1843F204}"/>
              </a:ext>
            </a:extLst>
          </p:cNvPr>
          <p:cNvSpPr>
            <a:spLocks noGrp="1"/>
          </p:cNvSpPr>
          <p:nvPr>
            <p:ph idx="1"/>
          </p:nvPr>
        </p:nvSpPr>
        <p:spPr>
          <a:xfrm>
            <a:off x="838200" y="1682404"/>
            <a:ext cx="10515600" cy="4351338"/>
          </a:xfrm>
        </p:spPr>
        <p:txBody>
          <a:bodyPr/>
          <a:lstStyle/>
          <a:p>
            <a:r>
              <a:rPr lang="en-US" altLang="zh-CN" dirty="0">
                <a:solidFill>
                  <a:srgbClr val="C00000"/>
                </a:solidFill>
              </a:rPr>
              <a:t>Naively aggregating rule updates can be wrong</a:t>
            </a:r>
          </a:p>
          <a:p>
            <a:endParaRPr lang="zh-CN" altLang="en-US" dirty="0"/>
          </a:p>
        </p:txBody>
      </p:sp>
      <p:sp>
        <p:nvSpPr>
          <p:cNvPr id="4" name="灯片编号占位符 3">
            <a:extLst>
              <a:ext uri="{FF2B5EF4-FFF2-40B4-BE49-F238E27FC236}">
                <a16:creationId xmlns:a16="http://schemas.microsoft.com/office/drawing/2014/main" id="{C6E3AF35-A8F4-4E30-8C66-B0FACF6AC00B}"/>
              </a:ext>
            </a:extLst>
          </p:cNvPr>
          <p:cNvSpPr>
            <a:spLocks noGrp="1"/>
          </p:cNvSpPr>
          <p:nvPr>
            <p:ph type="sldNum" sz="quarter" idx="12"/>
          </p:nvPr>
        </p:nvSpPr>
        <p:spPr/>
        <p:txBody>
          <a:bodyPr/>
          <a:lstStyle/>
          <a:p>
            <a:fld id="{682C5C09-ACD5-471C-9344-471F3ED29706}" type="slidenum">
              <a:rPr lang="zh-CN" altLang="en-US" smtClean="0"/>
              <a:t>8</a:t>
            </a:fld>
            <a:endParaRPr lang="zh-CN" altLang="en-US"/>
          </a:p>
        </p:txBody>
      </p:sp>
      <p:sp>
        <p:nvSpPr>
          <p:cNvPr id="81" name="乘号 80">
            <a:extLst>
              <a:ext uri="{FF2B5EF4-FFF2-40B4-BE49-F238E27FC236}">
                <a16:creationId xmlns:a16="http://schemas.microsoft.com/office/drawing/2014/main" id="{A5CB38E9-547B-45B9-80A8-2B7ACD537EDA}"/>
              </a:ext>
            </a:extLst>
          </p:cNvPr>
          <p:cNvSpPr/>
          <p:nvPr/>
        </p:nvSpPr>
        <p:spPr>
          <a:xfrm>
            <a:off x="10141387" y="5048832"/>
            <a:ext cx="525294" cy="58345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2D2ADA5-AAA3-44F5-ADBE-D2802A81267F}"/>
              </a:ext>
            </a:extLst>
          </p:cNvPr>
          <p:cNvSpPr txBox="1"/>
          <p:nvPr/>
        </p:nvSpPr>
        <p:spPr>
          <a:xfrm>
            <a:off x="10630969" y="5152803"/>
            <a:ext cx="1445662" cy="369332"/>
          </a:xfrm>
          <a:prstGeom prst="rect">
            <a:avLst/>
          </a:prstGeom>
          <a:noFill/>
        </p:spPr>
        <p:txBody>
          <a:bodyPr wrap="square" rtlCol="0">
            <a:spAutoFit/>
          </a:bodyPr>
          <a:lstStyle/>
          <a:p>
            <a:r>
              <a:rPr lang="en-US" altLang="zh-CN" b="1" dirty="0">
                <a:solidFill>
                  <a:srgbClr val="C00000"/>
                </a:solidFill>
              </a:rPr>
              <a:t>Incorrect</a:t>
            </a:r>
            <a:endParaRPr lang="zh-CN" altLang="en-US" b="1" dirty="0">
              <a:solidFill>
                <a:srgbClr val="C00000"/>
              </a:solidFill>
            </a:endParaRPr>
          </a:p>
        </p:txBody>
      </p:sp>
      <mc:AlternateContent xmlns:mc="http://schemas.openxmlformats.org/markup-compatibility/2006" xmlns:a14="http://schemas.microsoft.com/office/drawing/2010/main">
        <mc:Choice Requires="a14">
          <p:graphicFrame>
            <p:nvGraphicFramePr>
              <p:cNvPr id="89" name="表格 88">
                <a:extLst>
                  <a:ext uri="{FF2B5EF4-FFF2-40B4-BE49-F238E27FC236}">
                    <a16:creationId xmlns:a16="http://schemas.microsoft.com/office/drawing/2014/main" id="{A0E383BC-E1E6-47A9-915B-1794FA69ECA0}"/>
                  </a:ext>
                </a:extLst>
              </p:cNvPr>
              <p:cNvGraphicFramePr>
                <a:graphicFrameLocks noGrp="1"/>
              </p:cNvGraphicFramePr>
              <p:nvPr>
                <p:extLst>
                  <p:ext uri="{D42A27DB-BD31-4B8C-83A1-F6EECF244321}">
                    <p14:modId xmlns:p14="http://schemas.microsoft.com/office/powerpoint/2010/main" val="3928898528"/>
                  </p:ext>
                </p:extLst>
              </p:nvPr>
            </p:nvGraphicFramePr>
            <p:xfrm>
              <a:off x="990360" y="2902444"/>
              <a:ext cx="1964238" cy="1033780"/>
            </p:xfrm>
            <a:graphic>
              <a:graphicData uri="http://schemas.openxmlformats.org/drawingml/2006/table">
                <a:tbl>
                  <a:tblPr firstRow="1" bandRow="1">
                    <a:tableStyleId>{5C22544A-7EE6-4342-B048-85BDC9FD1C3A}</a:tableStyleId>
                  </a:tblPr>
                  <a:tblGrid>
                    <a:gridCol w="1017843">
                      <a:extLst>
                        <a:ext uri="{9D8B030D-6E8A-4147-A177-3AD203B41FA5}">
                          <a16:colId xmlns:a16="http://schemas.microsoft.com/office/drawing/2014/main" val="2530033943"/>
                        </a:ext>
                      </a:extLst>
                    </a:gridCol>
                    <a:gridCol w="946395">
                      <a:extLst>
                        <a:ext uri="{9D8B030D-6E8A-4147-A177-3AD203B41FA5}">
                          <a16:colId xmlns:a16="http://schemas.microsoft.com/office/drawing/2014/main" val="4157736480"/>
                        </a:ext>
                      </a:extLst>
                    </a:gridCol>
                  </a:tblGrid>
                  <a:tr h="173974">
                    <a:tc gridSpan="2">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𝓡</m:t>
                                </m:r>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174457">
                    <a:tc>
                      <a:txBody>
                        <a:bodyPr/>
                        <a:lstStyle/>
                        <a:p>
                          <a:pPr algn="ctr"/>
                          <a:r>
                            <a:rPr lang="en-US" altLang="zh-CN" sz="1600" dirty="0"/>
                            <a:t>match</a:t>
                          </a:r>
                          <a:endParaRPr lang="zh-CN" altLang="en-US" sz="1600" dirty="0"/>
                        </a:p>
                      </a:txBody>
                      <a:tcPr marT="0" marB="0"/>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154643">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154643">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lumMod val="95000"/>
                                  <a:lumOff val="5000"/>
                                </a:schemeClr>
                              </a:solidFill>
                            </a:rPr>
                            <a:t>A2</a:t>
                          </a:r>
                          <a:endParaRPr lang="zh-CN" altLang="en-US" sz="1600" dirty="0">
                            <a:solidFill>
                              <a:schemeClr val="tx1">
                                <a:lumMod val="95000"/>
                                <a:lumOff val="5000"/>
                              </a:schemeClr>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89" name="表格 88">
                <a:extLst>
                  <a:ext uri="{FF2B5EF4-FFF2-40B4-BE49-F238E27FC236}">
                    <a16:creationId xmlns:a16="http://schemas.microsoft.com/office/drawing/2014/main" id="{A0E383BC-E1E6-47A9-915B-1794FA69ECA0}"/>
                  </a:ext>
                </a:extLst>
              </p:cNvPr>
              <p:cNvGraphicFramePr>
                <a:graphicFrameLocks noGrp="1"/>
              </p:cNvGraphicFramePr>
              <p:nvPr>
                <p:extLst>
                  <p:ext uri="{D42A27DB-BD31-4B8C-83A1-F6EECF244321}">
                    <p14:modId xmlns:p14="http://schemas.microsoft.com/office/powerpoint/2010/main" val="3928898528"/>
                  </p:ext>
                </p:extLst>
              </p:nvPr>
            </p:nvGraphicFramePr>
            <p:xfrm>
              <a:off x="990360" y="2902444"/>
              <a:ext cx="1964238" cy="1033780"/>
            </p:xfrm>
            <a:graphic>
              <a:graphicData uri="http://schemas.openxmlformats.org/drawingml/2006/table">
                <a:tbl>
                  <a:tblPr firstRow="1" bandRow="1">
                    <a:tableStyleId>{5C22544A-7EE6-4342-B048-85BDC9FD1C3A}</a:tableStyleId>
                  </a:tblPr>
                  <a:tblGrid>
                    <a:gridCol w="1017843">
                      <a:extLst>
                        <a:ext uri="{9D8B030D-6E8A-4147-A177-3AD203B41FA5}">
                          <a16:colId xmlns:a16="http://schemas.microsoft.com/office/drawing/2014/main" val="2530033943"/>
                        </a:ext>
                      </a:extLst>
                    </a:gridCol>
                    <a:gridCol w="946395">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3"/>
                          <a:stretch>
                            <a:fillRect l="-310" t="-2222" r="-1238" b="-322222"/>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3"/>
                          <a:stretch>
                            <a:fillRect l="-107692" t="-102222" r="-2564" b="-222222"/>
                          </a:stretch>
                        </a:blipFill>
                      </a:tcPr>
                    </a:tc>
                    <a:extLst>
                      <a:ext uri="{0D108BD9-81ED-4DB2-BD59-A6C34878D82A}">
                        <a16:rowId xmlns:a16="http://schemas.microsoft.com/office/drawing/2014/main" val="1891624228"/>
                      </a:ext>
                    </a:extLst>
                  </a:tr>
                  <a:tr h="243840">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243840">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lumMod val="95000"/>
                                  <a:lumOff val="5000"/>
                                </a:schemeClr>
                              </a:solidFill>
                            </a:rPr>
                            <a:t>A2</a:t>
                          </a:r>
                          <a:endParaRPr lang="zh-CN" altLang="en-US" sz="1600" dirty="0">
                            <a:solidFill>
                              <a:schemeClr val="tx1">
                                <a:lumMod val="95000"/>
                                <a:lumOff val="5000"/>
                              </a:schemeClr>
                            </a:solidFill>
                          </a:endParaRPr>
                        </a:p>
                      </a:txBody>
                      <a:tcPr marT="0" marB="0"/>
                    </a:tc>
                    <a:extLst>
                      <a:ext uri="{0D108BD9-81ED-4DB2-BD59-A6C34878D82A}">
                        <a16:rowId xmlns:a16="http://schemas.microsoft.com/office/drawing/2014/main" val="16847994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0" name="表格 89">
                <a:extLst>
                  <a:ext uri="{FF2B5EF4-FFF2-40B4-BE49-F238E27FC236}">
                    <a16:creationId xmlns:a16="http://schemas.microsoft.com/office/drawing/2014/main" id="{4CBA6965-5B0E-40CB-BFFB-01F780B73FC0}"/>
                  </a:ext>
                </a:extLst>
              </p:cNvPr>
              <p:cNvGraphicFramePr>
                <a:graphicFrameLocks noGrp="1"/>
              </p:cNvGraphicFramePr>
              <p:nvPr>
                <p:extLst>
                  <p:ext uri="{D42A27DB-BD31-4B8C-83A1-F6EECF244321}">
                    <p14:modId xmlns:p14="http://schemas.microsoft.com/office/powerpoint/2010/main" val="4092374965"/>
                  </p:ext>
                </p:extLst>
              </p:nvPr>
            </p:nvGraphicFramePr>
            <p:xfrm>
              <a:off x="4599069" y="2450752"/>
              <a:ext cx="2275840" cy="1277620"/>
            </p:xfrm>
            <a:graphic>
              <a:graphicData uri="http://schemas.openxmlformats.org/drawingml/2006/table">
                <a:tbl>
                  <a:tblPr firstRow="1" bandRow="1">
                    <a:tableStyleId>{5C22544A-7EE6-4342-B048-85BDC9FD1C3A}</a:tableStyleId>
                  </a:tblPr>
                  <a:tblGrid>
                    <a:gridCol w="1083772">
                      <a:extLst>
                        <a:ext uri="{9D8B030D-6E8A-4147-A177-3AD203B41FA5}">
                          <a16:colId xmlns:a16="http://schemas.microsoft.com/office/drawing/2014/main" val="2530033943"/>
                        </a:ext>
                      </a:extLst>
                    </a:gridCol>
                    <a:gridCol w="1192068">
                      <a:extLst>
                        <a:ext uri="{9D8B030D-6E8A-4147-A177-3AD203B41FA5}">
                          <a16:colId xmlns:a16="http://schemas.microsoft.com/office/drawing/2014/main" val="4157736480"/>
                        </a:ext>
                      </a:extLst>
                    </a:gridCol>
                  </a:tblGrid>
                  <a:tr h="197584">
                    <a:tc gridSpan="2">
                      <a:txBody>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𝚫</m:t>
                                </m:r>
                                <m:r>
                                  <a:rPr lang="zh-CN" altLang="en-US" i="1" smtClean="0">
                                    <a:latin typeface="Cambria Math" panose="02040503050406030204" pitchFamily="18" charset="0"/>
                                  </a:rPr>
                                  <m:t>𝓡</m:t>
                                </m:r>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197584">
                    <a:tc>
                      <a:txBody>
                        <a:bodyPr/>
                        <a:lstStyle/>
                        <a:p>
                          <a:pPr algn="ctr"/>
                          <a:r>
                            <a:rPr lang="en-US" altLang="zh-CN" sz="1600" dirty="0"/>
                            <a:t>match</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197584">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433472622"/>
                      </a:ext>
                    </a:extLst>
                  </a:tr>
                  <a:tr h="197584">
                    <a:tc>
                      <a:txBody>
                        <a:bodyPr/>
                        <a:lstStyle/>
                        <a:p>
                          <a:pPr algn="ctr"/>
                          <a:r>
                            <a:rPr lang="en-US" altLang="zh-CN" sz="1600" dirty="0"/>
                            <a:t>+0.0.0.0/3</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055214452"/>
                      </a:ext>
                    </a:extLst>
                  </a:tr>
                  <a:tr h="197584">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90" name="表格 89">
                <a:extLst>
                  <a:ext uri="{FF2B5EF4-FFF2-40B4-BE49-F238E27FC236}">
                    <a16:creationId xmlns:a16="http://schemas.microsoft.com/office/drawing/2014/main" id="{4CBA6965-5B0E-40CB-BFFB-01F780B73FC0}"/>
                  </a:ext>
                </a:extLst>
              </p:cNvPr>
              <p:cNvGraphicFramePr>
                <a:graphicFrameLocks noGrp="1"/>
              </p:cNvGraphicFramePr>
              <p:nvPr>
                <p:extLst>
                  <p:ext uri="{D42A27DB-BD31-4B8C-83A1-F6EECF244321}">
                    <p14:modId xmlns:p14="http://schemas.microsoft.com/office/powerpoint/2010/main" val="4092374965"/>
                  </p:ext>
                </p:extLst>
              </p:nvPr>
            </p:nvGraphicFramePr>
            <p:xfrm>
              <a:off x="4599069" y="2450752"/>
              <a:ext cx="2275840" cy="1277620"/>
            </p:xfrm>
            <a:graphic>
              <a:graphicData uri="http://schemas.openxmlformats.org/drawingml/2006/table">
                <a:tbl>
                  <a:tblPr firstRow="1" bandRow="1">
                    <a:tableStyleId>{5C22544A-7EE6-4342-B048-85BDC9FD1C3A}</a:tableStyleId>
                  </a:tblPr>
                  <a:tblGrid>
                    <a:gridCol w="1083772">
                      <a:extLst>
                        <a:ext uri="{9D8B030D-6E8A-4147-A177-3AD203B41FA5}">
                          <a16:colId xmlns:a16="http://schemas.microsoft.com/office/drawing/2014/main" val="2530033943"/>
                        </a:ext>
                      </a:extLst>
                    </a:gridCol>
                    <a:gridCol w="1192068">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4"/>
                          <a:stretch>
                            <a:fillRect l="-267" t="-4444" r="-1070" b="-411111"/>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4"/>
                          <a:stretch>
                            <a:fillRect l="-91327" t="-104444" r="-2041" b="-311111"/>
                          </a:stretch>
                        </a:blipFill>
                      </a:tcPr>
                    </a:tc>
                    <a:extLst>
                      <a:ext uri="{0D108BD9-81ED-4DB2-BD59-A6C34878D82A}">
                        <a16:rowId xmlns:a16="http://schemas.microsoft.com/office/drawing/2014/main" val="1891624228"/>
                      </a:ext>
                    </a:extLst>
                  </a:tr>
                  <a:tr h="243840">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433472622"/>
                      </a:ext>
                    </a:extLst>
                  </a:tr>
                  <a:tr h="243840">
                    <a:tc>
                      <a:txBody>
                        <a:bodyPr/>
                        <a:lstStyle/>
                        <a:p>
                          <a:pPr algn="ctr"/>
                          <a:r>
                            <a:rPr lang="en-US" altLang="zh-CN" sz="1600" dirty="0"/>
                            <a:t>+0.0.0.0/3</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055214452"/>
                      </a:ext>
                    </a:extLst>
                  </a:tr>
                  <a:tr h="243840">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6847994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1" name="表格 90">
                <a:extLst>
                  <a:ext uri="{FF2B5EF4-FFF2-40B4-BE49-F238E27FC236}">
                    <a16:creationId xmlns:a16="http://schemas.microsoft.com/office/drawing/2014/main" id="{E3DDDA7A-EB02-4EB9-B44C-8B437E55F735}"/>
                  </a:ext>
                </a:extLst>
              </p:cNvPr>
              <p:cNvGraphicFramePr>
                <a:graphicFrameLocks noGrp="1"/>
              </p:cNvGraphicFramePr>
              <p:nvPr>
                <p:extLst>
                  <p:ext uri="{D42A27DB-BD31-4B8C-83A1-F6EECF244321}">
                    <p14:modId xmlns:p14="http://schemas.microsoft.com/office/powerpoint/2010/main" val="2168089820"/>
                  </p:ext>
                </p:extLst>
              </p:nvPr>
            </p:nvGraphicFramePr>
            <p:xfrm>
              <a:off x="8469543" y="2830353"/>
              <a:ext cx="2299751" cy="1521460"/>
            </p:xfrm>
            <a:graphic>
              <a:graphicData uri="http://schemas.openxmlformats.org/drawingml/2006/table">
                <a:tbl>
                  <a:tblPr firstRow="1" bandRow="1">
                    <a:tableStyleId>{5C22544A-7EE6-4342-B048-85BDC9FD1C3A}</a:tableStyleId>
                  </a:tblPr>
                  <a:tblGrid>
                    <a:gridCol w="1142874">
                      <a:extLst>
                        <a:ext uri="{9D8B030D-6E8A-4147-A177-3AD203B41FA5}">
                          <a16:colId xmlns:a16="http://schemas.microsoft.com/office/drawing/2014/main" val="2530033943"/>
                        </a:ext>
                      </a:extLst>
                    </a:gridCol>
                    <a:gridCol w="1156877">
                      <a:extLst>
                        <a:ext uri="{9D8B030D-6E8A-4147-A177-3AD203B41FA5}">
                          <a16:colId xmlns:a16="http://schemas.microsoft.com/office/drawing/2014/main" val="4157736480"/>
                        </a:ext>
                      </a:extLst>
                    </a:gridCol>
                  </a:tblGrid>
                  <a:tr h="204447">
                    <a:tc gridSpan="2">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𝓡</m:t>
                                </m:r>
                                <m:r>
                                  <a:rPr lang="en-US" altLang="zh-CN" b="1" i="1" smtClean="0">
                                    <a:latin typeface="Cambria Math" panose="02040503050406030204" pitchFamily="18" charset="0"/>
                                  </a:rPr>
                                  <m:t>′</m:t>
                                </m:r>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205015">
                    <a:tc>
                      <a:txBody>
                        <a:bodyPr/>
                        <a:lstStyle/>
                        <a:p>
                          <a:pPr algn="ctr"/>
                          <a:r>
                            <a:rPr lang="en-US" altLang="zh-CN" sz="1600" dirty="0"/>
                            <a:t>match</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181731">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2076488420"/>
                      </a:ext>
                    </a:extLst>
                  </a:tr>
                  <a:tr h="181731">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181731">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3630192103"/>
                      </a:ext>
                    </a:extLst>
                  </a:tr>
                  <a:tr h="181731">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solidFill>
                            </a:rPr>
                            <a:t>A2</a:t>
                          </a:r>
                          <a:endParaRPr lang="zh-CN" altLang="en-US" sz="1600" dirty="0">
                            <a:solidFill>
                              <a:schemeClr val="tx1"/>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91" name="表格 90">
                <a:extLst>
                  <a:ext uri="{FF2B5EF4-FFF2-40B4-BE49-F238E27FC236}">
                    <a16:creationId xmlns:a16="http://schemas.microsoft.com/office/drawing/2014/main" id="{E3DDDA7A-EB02-4EB9-B44C-8B437E55F735}"/>
                  </a:ext>
                </a:extLst>
              </p:cNvPr>
              <p:cNvGraphicFramePr>
                <a:graphicFrameLocks noGrp="1"/>
              </p:cNvGraphicFramePr>
              <p:nvPr>
                <p:extLst>
                  <p:ext uri="{D42A27DB-BD31-4B8C-83A1-F6EECF244321}">
                    <p14:modId xmlns:p14="http://schemas.microsoft.com/office/powerpoint/2010/main" val="2168089820"/>
                  </p:ext>
                </p:extLst>
              </p:nvPr>
            </p:nvGraphicFramePr>
            <p:xfrm>
              <a:off x="8469543" y="2830353"/>
              <a:ext cx="2299751" cy="1521460"/>
            </p:xfrm>
            <a:graphic>
              <a:graphicData uri="http://schemas.openxmlformats.org/drawingml/2006/table">
                <a:tbl>
                  <a:tblPr firstRow="1" bandRow="1">
                    <a:tableStyleId>{5C22544A-7EE6-4342-B048-85BDC9FD1C3A}</a:tableStyleId>
                  </a:tblPr>
                  <a:tblGrid>
                    <a:gridCol w="1142874">
                      <a:extLst>
                        <a:ext uri="{9D8B030D-6E8A-4147-A177-3AD203B41FA5}">
                          <a16:colId xmlns:a16="http://schemas.microsoft.com/office/drawing/2014/main" val="2530033943"/>
                        </a:ext>
                      </a:extLst>
                    </a:gridCol>
                    <a:gridCol w="1156877">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5"/>
                          <a:stretch>
                            <a:fillRect l="-265" t="-2222" r="-1058" b="-500000"/>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5"/>
                          <a:stretch>
                            <a:fillRect l="-99474" t="-102222" r="-2105" b="-400000"/>
                          </a:stretch>
                        </a:blipFill>
                      </a:tcPr>
                    </a:tc>
                    <a:extLst>
                      <a:ext uri="{0D108BD9-81ED-4DB2-BD59-A6C34878D82A}">
                        <a16:rowId xmlns:a16="http://schemas.microsoft.com/office/drawing/2014/main" val="1891624228"/>
                      </a:ext>
                    </a:extLst>
                  </a:tr>
                  <a:tr h="243840">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2076488420"/>
                      </a:ext>
                    </a:extLst>
                  </a:tr>
                  <a:tr h="243840">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243840">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3630192103"/>
                      </a:ext>
                    </a:extLst>
                  </a:tr>
                  <a:tr h="243840">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solidFill>
                            </a:rPr>
                            <a:t>A2</a:t>
                          </a:r>
                          <a:endParaRPr lang="zh-CN" altLang="en-US" sz="1600" dirty="0">
                            <a:solidFill>
                              <a:schemeClr val="tx1"/>
                            </a:solidFill>
                          </a:endParaRPr>
                        </a:p>
                      </a:txBody>
                      <a:tcPr marT="0" marB="0"/>
                    </a:tc>
                    <a:extLst>
                      <a:ext uri="{0D108BD9-81ED-4DB2-BD59-A6C34878D82A}">
                        <a16:rowId xmlns:a16="http://schemas.microsoft.com/office/drawing/2014/main" val="168479945"/>
                      </a:ext>
                    </a:extLst>
                  </a:tr>
                </a:tbl>
              </a:graphicData>
            </a:graphic>
          </p:graphicFrame>
        </mc:Fallback>
      </mc:AlternateContent>
      <p:sp>
        <p:nvSpPr>
          <p:cNvPr id="92" name="加号 91">
            <a:extLst>
              <a:ext uri="{FF2B5EF4-FFF2-40B4-BE49-F238E27FC236}">
                <a16:creationId xmlns:a16="http://schemas.microsoft.com/office/drawing/2014/main" id="{D94D6004-A315-4E22-AA66-6CC0AB3B043A}"/>
              </a:ext>
            </a:extLst>
          </p:cNvPr>
          <p:cNvSpPr/>
          <p:nvPr/>
        </p:nvSpPr>
        <p:spPr>
          <a:xfrm>
            <a:off x="3541499" y="3276430"/>
            <a:ext cx="470669" cy="465481"/>
          </a:xfrm>
          <a:prstGeom prst="mathPlus">
            <a:avLst>
              <a:gd name="adj1" fmla="val 1516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3" name="等号 92">
            <a:extLst>
              <a:ext uri="{FF2B5EF4-FFF2-40B4-BE49-F238E27FC236}">
                <a16:creationId xmlns:a16="http://schemas.microsoft.com/office/drawing/2014/main" id="{87D942A9-711E-4DA5-B2A9-B4E333744AEA}"/>
              </a:ext>
            </a:extLst>
          </p:cNvPr>
          <p:cNvSpPr/>
          <p:nvPr/>
        </p:nvSpPr>
        <p:spPr>
          <a:xfrm>
            <a:off x="7480644" y="3349892"/>
            <a:ext cx="525294" cy="440041"/>
          </a:xfrm>
          <a:prstGeom prst="mathEqual">
            <a:avLst>
              <a:gd name="adj1" fmla="val 23520"/>
              <a:gd name="adj2" fmla="val 2502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94" name="文本框 93">
            <a:extLst>
              <a:ext uri="{FF2B5EF4-FFF2-40B4-BE49-F238E27FC236}">
                <a16:creationId xmlns:a16="http://schemas.microsoft.com/office/drawing/2014/main" id="{1DE7EC3C-906C-48BF-9284-82FE1FBAE3F6}"/>
              </a:ext>
            </a:extLst>
          </p:cNvPr>
          <p:cNvSpPr txBox="1"/>
          <p:nvPr/>
        </p:nvSpPr>
        <p:spPr>
          <a:xfrm>
            <a:off x="714103" y="2483361"/>
            <a:ext cx="2995670" cy="369332"/>
          </a:xfrm>
          <a:prstGeom prst="rect">
            <a:avLst/>
          </a:prstGeom>
          <a:noFill/>
        </p:spPr>
        <p:txBody>
          <a:bodyPr wrap="square" rtlCol="0">
            <a:spAutoFit/>
          </a:bodyPr>
          <a:lstStyle/>
          <a:p>
            <a:r>
              <a:rPr lang="en-US" altLang="zh-CN" dirty="0"/>
              <a:t>Data plane of an IPv4 network</a:t>
            </a:r>
            <a:endParaRPr lang="zh-CN" altLang="en-US" dirty="0"/>
          </a:p>
        </p:txBody>
      </p:sp>
      <p:sp>
        <p:nvSpPr>
          <p:cNvPr id="95" name="文本框 94">
            <a:extLst>
              <a:ext uri="{FF2B5EF4-FFF2-40B4-BE49-F238E27FC236}">
                <a16:creationId xmlns:a16="http://schemas.microsoft.com/office/drawing/2014/main" id="{4A3330F1-98E2-48DF-B120-25E731D3A34B}"/>
              </a:ext>
            </a:extLst>
          </p:cNvPr>
          <p:cNvSpPr txBox="1"/>
          <p:nvPr/>
        </p:nvSpPr>
        <p:spPr>
          <a:xfrm>
            <a:off x="4596029" y="2123922"/>
            <a:ext cx="2524498" cy="369332"/>
          </a:xfrm>
          <a:prstGeom prst="rect">
            <a:avLst/>
          </a:prstGeom>
          <a:noFill/>
        </p:spPr>
        <p:txBody>
          <a:bodyPr wrap="square" rtlCol="0">
            <a:spAutoFit/>
          </a:bodyPr>
          <a:lstStyle/>
          <a:p>
            <a:pPr algn="ctr"/>
            <a:r>
              <a:rPr lang="en-US" altLang="zh-CN" dirty="0"/>
              <a:t>FIB updates</a:t>
            </a:r>
            <a:endParaRPr lang="zh-CN" altLang="en-US" dirty="0"/>
          </a:p>
        </p:txBody>
      </p:sp>
      <p:sp>
        <p:nvSpPr>
          <p:cNvPr id="96" name="文本框 95">
            <a:extLst>
              <a:ext uri="{FF2B5EF4-FFF2-40B4-BE49-F238E27FC236}">
                <a16:creationId xmlns:a16="http://schemas.microsoft.com/office/drawing/2014/main" id="{2E1C3A8F-EDDA-4969-8652-3FDB908FBA9C}"/>
              </a:ext>
            </a:extLst>
          </p:cNvPr>
          <p:cNvSpPr txBox="1"/>
          <p:nvPr/>
        </p:nvSpPr>
        <p:spPr>
          <a:xfrm>
            <a:off x="8314199" y="2456794"/>
            <a:ext cx="2524498" cy="369332"/>
          </a:xfrm>
          <a:prstGeom prst="rect">
            <a:avLst/>
          </a:prstGeom>
          <a:noFill/>
        </p:spPr>
        <p:txBody>
          <a:bodyPr wrap="square" rtlCol="0">
            <a:spAutoFit/>
          </a:bodyPr>
          <a:lstStyle/>
          <a:p>
            <a:pPr algn="ctr"/>
            <a:r>
              <a:rPr lang="en-US" altLang="zh-CN" dirty="0"/>
              <a:t>Final data plane</a:t>
            </a:r>
            <a:endParaRPr lang="zh-CN" altLang="en-US" dirty="0"/>
          </a:p>
        </p:txBody>
      </p:sp>
      <mc:AlternateContent xmlns:mc="http://schemas.openxmlformats.org/markup-compatibility/2006" xmlns:a14="http://schemas.microsoft.com/office/drawing/2010/main">
        <mc:Choice Requires="a14">
          <p:graphicFrame>
            <p:nvGraphicFramePr>
              <p:cNvPr id="97" name="表格 96">
                <a:extLst>
                  <a:ext uri="{FF2B5EF4-FFF2-40B4-BE49-F238E27FC236}">
                    <a16:creationId xmlns:a16="http://schemas.microsoft.com/office/drawing/2014/main" id="{98F9C45D-8A30-4758-A3E4-A1422316511D}"/>
                  </a:ext>
                </a:extLst>
              </p:cNvPr>
              <p:cNvGraphicFramePr>
                <a:graphicFrameLocks noGrp="1"/>
              </p:cNvGraphicFramePr>
              <p:nvPr>
                <p:extLst>
                  <p:ext uri="{D42A27DB-BD31-4B8C-83A1-F6EECF244321}">
                    <p14:modId xmlns:p14="http://schemas.microsoft.com/office/powerpoint/2010/main" val="2870258457"/>
                  </p:ext>
                </p:extLst>
              </p:nvPr>
            </p:nvGraphicFramePr>
            <p:xfrm>
              <a:off x="4598684" y="3849130"/>
              <a:ext cx="2275840" cy="1033780"/>
            </p:xfrm>
            <a:graphic>
              <a:graphicData uri="http://schemas.openxmlformats.org/drawingml/2006/table">
                <a:tbl>
                  <a:tblPr firstRow="1" bandRow="1">
                    <a:tableStyleId>{5C22544A-7EE6-4342-B048-85BDC9FD1C3A}</a:tableStyleId>
                  </a:tblPr>
                  <a:tblGrid>
                    <a:gridCol w="1083772">
                      <a:extLst>
                        <a:ext uri="{9D8B030D-6E8A-4147-A177-3AD203B41FA5}">
                          <a16:colId xmlns:a16="http://schemas.microsoft.com/office/drawing/2014/main" val="2530033943"/>
                        </a:ext>
                      </a:extLst>
                    </a:gridCol>
                    <a:gridCol w="1192068">
                      <a:extLst>
                        <a:ext uri="{9D8B030D-6E8A-4147-A177-3AD203B41FA5}">
                          <a16:colId xmlns:a16="http://schemas.microsoft.com/office/drawing/2014/main" val="4157736480"/>
                        </a:ext>
                      </a:extLst>
                    </a:gridCol>
                  </a:tblGrid>
                  <a:tr h="197584">
                    <a:tc gridSpan="2">
                      <a:txBody>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𝚫</m:t>
                                </m:r>
                                <m:r>
                                  <a:rPr lang="zh-CN" altLang="en-US" i="1" smtClean="0">
                                    <a:latin typeface="Cambria Math" panose="02040503050406030204" pitchFamily="18" charset="0"/>
                                  </a:rPr>
                                  <m:t>𝓡</m:t>
                                </m:r>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197584">
                    <a:tc>
                      <a:txBody>
                        <a:bodyPr/>
                        <a:lstStyle/>
                        <a:p>
                          <a:pPr algn="ctr"/>
                          <a:r>
                            <a:rPr lang="en-US" altLang="zh-CN" sz="1600" dirty="0"/>
                            <a:t>match</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197584">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433472622"/>
                      </a:ext>
                    </a:extLst>
                  </a:tr>
                  <a:tr h="197584">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97" name="表格 96">
                <a:extLst>
                  <a:ext uri="{FF2B5EF4-FFF2-40B4-BE49-F238E27FC236}">
                    <a16:creationId xmlns:a16="http://schemas.microsoft.com/office/drawing/2014/main" id="{98F9C45D-8A30-4758-A3E4-A1422316511D}"/>
                  </a:ext>
                </a:extLst>
              </p:cNvPr>
              <p:cNvGraphicFramePr>
                <a:graphicFrameLocks noGrp="1"/>
              </p:cNvGraphicFramePr>
              <p:nvPr>
                <p:extLst>
                  <p:ext uri="{D42A27DB-BD31-4B8C-83A1-F6EECF244321}">
                    <p14:modId xmlns:p14="http://schemas.microsoft.com/office/powerpoint/2010/main" val="2870258457"/>
                  </p:ext>
                </p:extLst>
              </p:nvPr>
            </p:nvGraphicFramePr>
            <p:xfrm>
              <a:off x="4598684" y="3849130"/>
              <a:ext cx="2275840" cy="1033780"/>
            </p:xfrm>
            <a:graphic>
              <a:graphicData uri="http://schemas.openxmlformats.org/drawingml/2006/table">
                <a:tbl>
                  <a:tblPr firstRow="1" bandRow="1">
                    <a:tableStyleId>{5C22544A-7EE6-4342-B048-85BDC9FD1C3A}</a:tableStyleId>
                  </a:tblPr>
                  <a:tblGrid>
                    <a:gridCol w="1083772">
                      <a:extLst>
                        <a:ext uri="{9D8B030D-6E8A-4147-A177-3AD203B41FA5}">
                          <a16:colId xmlns:a16="http://schemas.microsoft.com/office/drawing/2014/main" val="2530033943"/>
                        </a:ext>
                      </a:extLst>
                    </a:gridCol>
                    <a:gridCol w="1192068">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6"/>
                          <a:stretch>
                            <a:fillRect l="-267" t="-2222" r="-1070" b="-324444"/>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6"/>
                          <a:stretch>
                            <a:fillRect l="-91327" t="-102222" r="-2041" b="-224444"/>
                          </a:stretch>
                        </a:blipFill>
                      </a:tcPr>
                    </a:tc>
                    <a:extLst>
                      <a:ext uri="{0D108BD9-81ED-4DB2-BD59-A6C34878D82A}">
                        <a16:rowId xmlns:a16="http://schemas.microsoft.com/office/drawing/2014/main" val="1891624228"/>
                      </a:ext>
                    </a:extLst>
                  </a:tr>
                  <a:tr h="243840">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433472622"/>
                      </a:ext>
                    </a:extLst>
                  </a:tr>
                  <a:tr h="243840">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68479945"/>
                      </a:ext>
                    </a:extLst>
                  </a:tr>
                </a:tbl>
              </a:graphicData>
            </a:graphic>
          </p:graphicFrame>
        </mc:Fallback>
      </mc:AlternateContent>
      <p:grpSp>
        <p:nvGrpSpPr>
          <p:cNvPr id="98" name="组合 97">
            <a:extLst>
              <a:ext uri="{FF2B5EF4-FFF2-40B4-BE49-F238E27FC236}">
                <a16:creationId xmlns:a16="http://schemas.microsoft.com/office/drawing/2014/main" id="{49D4B367-E75A-49F5-89AF-DF9AC551C093}"/>
              </a:ext>
            </a:extLst>
          </p:cNvPr>
          <p:cNvGrpSpPr/>
          <p:nvPr/>
        </p:nvGrpSpPr>
        <p:grpSpPr>
          <a:xfrm>
            <a:off x="4128583" y="3389334"/>
            <a:ext cx="467446" cy="1358935"/>
            <a:chOff x="1974715" y="2655651"/>
            <a:chExt cx="467446" cy="1974715"/>
          </a:xfrm>
        </p:grpSpPr>
        <p:cxnSp>
          <p:nvCxnSpPr>
            <p:cNvPr id="99" name="直接连接符 98">
              <a:extLst>
                <a:ext uri="{FF2B5EF4-FFF2-40B4-BE49-F238E27FC236}">
                  <a16:creationId xmlns:a16="http://schemas.microsoft.com/office/drawing/2014/main" id="{8883D67C-4518-4A44-87A4-CCC518161A72}"/>
                </a:ext>
              </a:extLst>
            </p:cNvPr>
            <p:cNvCxnSpPr/>
            <p:nvPr/>
          </p:nvCxnSpPr>
          <p:spPr>
            <a:xfrm flipH="1">
              <a:off x="1974715" y="2655651"/>
              <a:ext cx="46744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7AD10910-2253-4D9A-BD05-1976B2FC4766}"/>
                </a:ext>
              </a:extLst>
            </p:cNvPr>
            <p:cNvCxnSpPr/>
            <p:nvPr/>
          </p:nvCxnSpPr>
          <p:spPr>
            <a:xfrm flipH="1">
              <a:off x="1974715" y="2890573"/>
              <a:ext cx="46744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733A07DC-D0A8-4401-97FB-FFBD0F24D19D}"/>
                </a:ext>
              </a:extLst>
            </p:cNvPr>
            <p:cNvCxnSpPr>
              <a:cxnSpLocks/>
            </p:cNvCxnSpPr>
            <p:nvPr/>
          </p:nvCxnSpPr>
          <p:spPr>
            <a:xfrm flipV="1">
              <a:off x="1974715" y="2655651"/>
              <a:ext cx="0" cy="197471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DC2B1650-9F9F-40A4-9B7C-90F9CC76B927}"/>
                </a:ext>
              </a:extLst>
            </p:cNvPr>
            <p:cNvCxnSpPr/>
            <p:nvPr/>
          </p:nvCxnSpPr>
          <p:spPr>
            <a:xfrm flipH="1">
              <a:off x="1974715" y="4628582"/>
              <a:ext cx="467446" cy="0"/>
            </a:xfrm>
            <a:prstGeom prst="line">
              <a:avLst/>
            </a:prstGeom>
            <a:ln w="25400">
              <a:solidFill>
                <a:srgbClr val="C00000"/>
              </a:solidFill>
              <a:headEnd type="arrow"/>
            </a:ln>
          </p:spPr>
          <p:style>
            <a:lnRef idx="1">
              <a:schemeClr val="accent1"/>
            </a:lnRef>
            <a:fillRef idx="0">
              <a:schemeClr val="accent1"/>
            </a:fillRef>
            <a:effectRef idx="0">
              <a:schemeClr val="accent1"/>
            </a:effectRef>
            <a:fontRef idx="minor">
              <a:schemeClr val="tx1"/>
            </a:fontRef>
          </p:style>
        </p:cxnSp>
      </p:grpSp>
      <p:sp>
        <p:nvSpPr>
          <p:cNvPr id="103" name="右大括号 102">
            <a:extLst>
              <a:ext uri="{FF2B5EF4-FFF2-40B4-BE49-F238E27FC236}">
                <a16:creationId xmlns:a16="http://schemas.microsoft.com/office/drawing/2014/main" id="{3070473A-D0A2-4CF0-BC77-BFF8FB8000AE}"/>
              </a:ext>
            </a:extLst>
          </p:cNvPr>
          <p:cNvSpPr/>
          <p:nvPr/>
        </p:nvSpPr>
        <p:spPr>
          <a:xfrm rot="16200000">
            <a:off x="1315642" y="4357443"/>
            <a:ext cx="194412" cy="2250157"/>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432345C0-6AAE-452D-8C77-72546F91D3E0}"/>
              </a:ext>
            </a:extLst>
          </p:cNvPr>
          <p:cNvSpPr/>
          <p:nvPr/>
        </p:nvSpPr>
        <p:spPr>
          <a:xfrm>
            <a:off x="279939" y="5592328"/>
            <a:ext cx="2257988" cy="2484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EC1</a:t>
            </a:r>
            <a:endParaRPr lang="zh-CN" altLang="en-US" dirty="0"/>
          </a:p>
        </p:txBody>
      </p:sp>
      <p:sp>
        <p:nvSpPr>
          <p:cNvPr id="105" name="矩形 104">
            <a:extLst>
              <a:ext uri="{FF2B5EF4-FFF2-40B4-BE49-F238E27FC236}">
                <a16:creationId xmlns:a16="http://schemas.microsoft.com/office/drawing/2014/main" id="{6836697E-0B4A-491A-BE11-A0E62787D180}"/>
              </a:ext>
            </a:extLst>
          </p:cNvPr>
          <p:cNvSpPr/>
          <p:nvPr/>
        </p:nvSpPr>
        <p:spPr>
          <a:xfrm>
            <a:off x="2530097" y="5592328"/>
            <a:ext cx="2842706" cy="2484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EC2</a:t>
            </a:r>
            <a:endParaRPr lang="zh-CN" altLang="en-US" dirty="0">
              <a:solidFill>
                <a:schemeClr val="bg1"/>
              </a:solidFill>
            </a:endParaRPr>
          </a:p>
        </p:txBody>
      </p:sp>
      <p:sp>
        <p:nvSpPr>
          <p:cNvPr id="106" name="文本框 105">
            <a:extLst>
              <a:ext uri="{FF2B5EF4-FFF2-40B4-BE49-F238E27FC236}">
                <a16:creationId xmlns:a16="http://schemas.microsoft.com/office/drawing/2014/main" id="{0B3E2857-CE3D-473C-9614-B49262262871}"/>
              </a:ext>
            </a:extLst>
          </p:cNvPr>
          <p:cNvSpPr txBox="1"/>
          <p:nvPr/>
        </p:nvSpPr>
        <p:spPr>
          <a:xfrm>
            <a:off x="934902" y="4971347"/>
            <a:ext cx="1032655" cy="369332"/>
          </a:xfrm>
          <a:prstGeom prst="rect">
            <a:avLst/>
          </a:prstGeom>
          <a:noFill/>
        </p:spPr>
        <p:txBody>
          <a:bodyPr wrap="none" rtlCol="0">
            <a:spAutoFit/>
          </a:bodyPr>
          <a:lstStyle/>
          <a:p>
            <a:r>
              <a:rPr lang="en-US" altLang="zh-CN" dirty="0"/>
              <a:t>0.0.0.0/2</a:t>
            </a:r>
            <a:endParaRPr lang="zh-CN" altLang="en-US" dirty="0"/>
          </a:p>
        </p:txBody>
      </p:sp>
      <p:sp>
        <p:nvSpPr>
          <p:cNvPr id="107" name="右大括号 106">
            <a:extLst>
              <a:ext uri="{FF2B5EF4-FFF2-40B4-BE49-F238E27FC236}">
                <a16:creationId xmlns:a16="http://schemas.microsoft.com/office/drawing/2014/main" id="{D16826C7-AB0B-4F2F-9340-80570EAB8AA3}"/>
              </a:ext>
            </a:extLst>
          </p:cNvPr>
          <p:cNvSpPr/>
          <p:nvPr/>
        </p:nvSpPr>
        <p:spPr>
          <a:xfrm rot="5400000">
            <a:off x="2735496" y="3415059"/>
            <a:ext cx="189580" cy="5085034"/>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id="{99462F1E-CF21-4A9C-BFCE-63D3588AB198}"/>
              </a:ext>
            </a:extLst>
          </p:cNvPr>
          <p:cNvSpPr txBox="1"/>
          <p:nvPr/>
        </p:nvSpPr>
        <p:spPr>
          <a:xfrm>
            <a:off x="2313958" y="6081255"/>
            <a:ext cx="1032655" cy="369332"/>
          </a:xfrm>
          <a:prstGeom prst="rect">
            <a:avLst/>
          </a:prstGeom>
          <a:noFill/>
        </p:spPr>
        <p:txBody>
          <a:bodyPr wrap="none" rtlCol="0">
            <a:spAutoFit/>
          </a:bodyPr>
          <a:lstStyle/>
          <a:p>
            <a:r>
              <a:rPr lang="en-US" altLang="zh-CN" dirty="0"/>
              <a:t>0.0.0.0/0</a:t>
            </a:r>
            <a:endParaRPr lang="zh-CN" altLang="en-US" dirty="0"/>
          </a:p>
        </p:txBody>
      </p:sp>
      <p:sp>
        <p:nvSpPr>
          <p:cNvPr id="109" name="右大括号 108">
            <a:extLst>
              <a:ext uri="{FF2B5EF4-FFF2-40B4-BE49-F238E27FC236}">
                <a16:creationId xmlns:a16="http://schemas.microsoft.com/office/drawing/2014/main" id="{642822C1-476F-4BDF-B8A9-110C29032488}"/>
              </a:ext>
            </a:extLst>
          </p:cNvPr>
          <p:cNvSpPr/>
          <p:nvPr/>
        </p:nvSpPr>
        <p:spPr>
          <a:xfrm rot="16200000">
            <a:off x="8278141" y="3817423"/>
            <a:ext cx="167339" cy="3364224"/>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8FFB4B80-87B3-4C8D-B715-407AB62514CB}"/>
              </a:ext>
            </a:extLst>
          </p:cNvPr>
          <p:cNvSpPr/>
          <p:nvPr/>
        </p:nvSpPr>
        <p:spPr>
          <a:xfrm>
            <a:off x="7218419" y="5595805"/>
            <a:ext cx="577674" cy="248445"/>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EC3</a:t>
            </a:r>
            <a:endParaRPr lang="zh-CN" altLang="en-US" dirty="0"/>
          </a:p>
        </p:txBody>
      </p:sp>
      <p:sp>
        <p:nvSpPr>
          <p:cNvPr id="111" name="矩形 110">
            <a:extLst>
              <a:ext uri="{FF2B5EF4-FFF2-40B4-BE49-F238E27FC236}">
                <a16:creationId xmlns:a16="http://schemas.microsoft.com/office/drawing/2014/main" id="{AEBD0D6A-CA2B-4A50-8827-C4A5B893A990}"/>
              </a:ext>
            </a:extLst>
          </p:cNvPr>
          <p:cNvSpPr/>
          <p:nvPr/>
        </p:nvSpPr>
        <p:spPr>
          <a:xfrm>
            <a:off x="10043922" y="5595805"/>
            <a:ext cx="1551882" cy="2484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EC2</a:t>
            </a:r>
            <a:endParaRPr lang="zh-CN" altLang="en-US" dirty="0">
              <a:solidFill>
                <a:schemeClr val="bg1"/>
              </a:solidFill>
            </a:endParaRPr>
          </a:p>
        </p:txBody>
      </p:sp>
      <p:sp>
        <p:nvSpPr>
          <p:cNvPr id="112" name="文本框 111">
            <a:extLst>
              <a:ext uri="{FF2B5EF4-FFF2-40B4-BE49-F238E27FC236}">
                <a16:creationId xmlns:a16="http://schemas.microsoft.com/office/drawing/2014/main" id="{460842EA-1FAE-469F-9CA2-EB363B6A885B}"/>
              </a:ext>
            </a:extLst>
          </p:cNvPr>
          <p:cNvSpPr txBox="1"/>
          <p:nvPr/>
        </p:nvSpPr>
        <p:spPr>
          <a:xfrm>
            <a:off x="7796824" y="4964411"/>
            <a:ext cx="1032655" cy="369332"/>
          </a:xfrm>
          <a:prstGeom prst="rect">
            <a:avLst/>
          </a:prstGeom>
          <a:noFill/>
        </p:spPr>
        <p:txBody>
          <a:bodyPr wrap="none" rtlCol="0">
            <a:spAutoFit/>
          </a:bodyPr>
          <a:lstStyle/>
          <a:p>
            <a:r>
              <a:rPr lang="en-US" altLang="zh-CN" dirty="0"/>
              <a:t>0.0.0.0/1</a:t>
            </a:r>
            <a:endParaRPr lang="zh-CN" altLang="en-US" dirty="0"/>
          </a:p>
        </p:txBody>
      </p:sp>
      <p:sp>
        <p:nvSpPr>
          <p:cNvPr id="113" name="右大括号 112">
            <a:extLst>
              <a:ext uri="{FF2B5EF4-FFF2-40B4-BE49-F238E27FC236}">
                <a16:creationId xmlns:a16="http://schemas.microsoft.com/office/drawing/2014/main" id="{182D8DB0-EB5C-424B-9095-8DABCD6C3319}"/>
              </a:ext>
            </a:extLst>
          </p:cNvPr>
          <p:cNvSpPr/>
          <p:nvPr/>
        </p:nvSpPr>
        <p:spPr>
          <a:xfrm rot="5400000">
            <a:off x="7163460" y="5428102"/>
            <a:ext cx="143977" cy="1111505"/>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 name="文本框 113">
            <a:extLst>
              <a:ext uri="{FF2B5EF4-FFF2-40B4-BE49-F238E27FC236}">
                <a16:creationId xmlns:a16="http://schemas.microsoft.com/office/drawing/2014/main" id="{3933353E-C0D9-4AD6-A3C7-2247BD26F110}"/>
              </a:ext>
            </a:extLst>
          </p:cNvPr>
          <p:cNvSpPr txBox="1"/>
          <p:nvPr/>
        </p:nvSpPr>
        <p:spPr>
          <a:xfrm>
            <a:off x="6749380" y="6066789"/>
            <a:ext cx="938077" cy="338554"/>
          </a:xfrm>
          <a:prstGeom prst="rect">
            <a:avLst/>
          </a:prstGeom>
          <a:noFill/>
        </p:spPr>
        <p:txBody>
          <a:bodyPr wrap="none" rtlCol="0">
            <a:spAutoFit/>
          </a:bodyPr>
          <a:lstStyle/>
          <a:p>
            <a:r>
              <a:rPr lang="en-US" altLang="zh-CN" sz="1600" dirty="0"/>
              <a:t>0.0.0.0/3</a:t>
            </a:r>
            <a:endParaRPr lang="zh-CN" altLang="en-US" sz="1600" dirty="0"/>
          </a:p>
        </p:txBody>
      </p:sp>
      <p:sp>
        <p:nvSpPr>
          <p:cNvPr id="115" name="矩形 114">
            <a:extLst>
              <a:ext uri="{FF2B5EF4-FFF2-40B4-BE49-F238E27FC236}">
                <a16:creationId xmlns:a16="http://schemas.microsoft.com/office/drawing/2014/main" id="{A68E8298-2180-4915-BDC4-2EB99B079F8A}"/>
              </a:ext>
            </a:extLst>
          </p:cNvPr>
          <p:cNvSpPr/>
          <p:nvPr/>
        </p:nvSpPr>
        <p:spPr>
          <a:xfrm>
            <a:off x="7796824" y="5595252"/>
            <a:ext cx="1117250" cy="2484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EC1</a:t>
            </a:r>
            <a:endParaRPr lang="zh-CN" altLang="en-US" dirty="0"/>
          </a:p>
        </p:txBody>
      </p:sp>
      <p:sp>
        <p:nvSpPr>
          <p:cNvPr id="116" name="矩形 115">
            <a:extLst>
              <a:ext uri="{FF2B5EF4-FFF2-40B4-BE49-F238E27FC236}">
                <a16:creationId xmlns:a16="http://schemas.microsoft.com/office/drawing/2014/main" id="{36F0C893-C894-43C5-AD6F-33010BABE0F4}"/>
              </a:ext>
            </a:extLst>
          </p:cNvPr>
          <p:cNvSpPr/>
          <p:nvPr/>
        </p:nvSpPr>
        <p:spPr>
          <a:xfrm>
            <a:off x="8919696" y="5595252"/>
            <a:ext cx="1124225" cy="248445"/>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EC3</a:t>
            </a:r>
            <a:endParaRPr lang="zh-CN" altLang="en-US" dirty="0"/>
          </a:p>
        </p:txBody>
      </p:sp>
      <p:sp>
        <p:nvSpPr>
          <p:cNvPr id="117" name="右大括号 116">
            <a:extLst>
              <a:ext uri="{FF2B5EF4-FFF2-40B4-BE49-F238E27FC236}">
                <a16:creationId xmlns:a16="http://schemas.microsoft.com/office/drawing/2014/main" id="{03CC1B40-BE00-4BC8-94DE-8D0943EC2654}"/>
              </a:ext>
            </a:extLst>
          </p:cNvPr>
          <p:cNvSpPr/>
          <p:nvPr/>
        </p:nvSpPr>
        <p:spPr>
          <a:xfrm rot="5400000">
            <a:off x="9372986" y="5416595"/>
            <a:ext cx="212145" cy="1104527"/>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 name="文本框 117">
            <a:extLst>
              <a:ext uri="{FF2B5EF4-FFF2-40B4-BE49-F238E27FC236}">
                <a16:creationId xmlns:a16="http://schemas.microsoft.com/office/drawing/2014/main" id="{7C047F16-358B-41A2-8790-05168E672B30}"/>
              </a:ext>
            </a:extLst>
          </p:cNvPr>
          <p:cNvSpPr txBox="1"/>
          <p:nvPr/>
        </p:nvSpPr>
        <p:spPr>
          <a:xfrm>
            <a:off x="9011266" y="6086425"/>
            <a:ext cx="1042273" cy="338554"/>
          </a:xfrm>
          <a:prstGeom prst="rect">
            <a:avLst/>
          </a:prstGeom>
          <a:noFill/>
        </p:spPr>
        <p:txBody>
          <a:bodyPr wrap="none" rtlCol="0">
            <a:spAutoFit/>
          </a:bodyPr>
          <a:lstStyle/>
          <a:p>
            <a:r>
              <a:rPr lang="en-US" altLang="zh-CN" sz="1600" dirty="0"/>
              <a:t>64.0.0.0/2</a:t>
            </a:r>
            <a:endParaRPr lang="zh-CN" altLang="en-US" sz="1600" dirty="0"/>
          </a:p>
        </p:txBody>
      </p:sp>
      <p:sp>
        <p:nvSpPr>
          <p:cNvPr id="119" name="箭头: 右 118">
            <a:extLst>
              <a:ext uri="{FF2B5EF4-FFF2-40B4-BE49-F238E27FC236}">
                <a16:creationId xmlns:a16="http://schemas.microsoft.com/office/drawing/2014/main" id="{BC821AF7-0971-464E-A44D-1B8541A0C050}"/>
              </a:ext>
            </a:extLst>
          </p:cNvPr>
          <p:cNvSpPr/>
          <p:nvPr/>
        </p:nvSpPr>
        <p:spPr>
          <a:xfrm>
            <a:off x="5708083" y="5592328"/>
            <a:ext cx="629920" cy="262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右大括号 119">
            <a:extLst>
              <a:ext uri="{FF2B5EF4-FFF2-40B4-BE49-F238E27FC236}">
                <a16:creationId xmlns:a16="http://schemas.microsoft.com/office/drawing/2014/main" id="{CE9E07E7-C56F-4524-8595-78818BB0B101}"/>
              </a:ext>
            </a:extLst>
          </p:cNvPr>
          <p:cNvSpPr/>
          <p:nvPr/>
        </p:nvSpPr>
        <p:spPr>
          <a:xfrm rot="5400000">
            <a:off x="8282985" y="5416521"/>
            <a:ext cx="167339" cy="1124225"/>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id="{E73BF872-C03C-43FA-8440-A2EF0FD0BDA8}"/>
              </a:ext>
            </a:extLst>
          </p:cNvPr>
          <p:cNvSpPr txBox="1"/>
          <p:nvPr/>
        </p:nvSpPr>
        <p:spPr>
          <a:xfrm>
            <a:off x="7975126" y="6077971"/>
            <a:ext cx="1042273" cy="338554"/>
          </a:xfrm>
          <a:prstGeom prst="rect">
            <a:avLst/>
          </a:prstGeom>
          <a:noFill/>
        </p:spPr>
        <p:txBody>
          <a:bodyPr wrap="none" rtlCol="0">
            <a:spAutoFit/>
          </a:bodyPr>
          <a:lstStyle/>
          <a:p>
            <a:r>
              <a:rPr lang="en-US" altLang="zh-CN" sz="1600" dirty="0"/>
              <a:t>32.0.0.0/3</a:t>
            </a:r>
            <a:endParaRPr lang="zh-CN" altLang="en-US" sz="1600" dirty="0"/>
          </a:p>
        </p:txBody>
      </p:sp>
      <p:sp>
        <p:nvSpPr>
          <p:cNvPr id="122" name="矩形 121">
            <a:extLst>
              <a:ext uri="{FF2B5EF4-FFF2-40B4-BE49-F238E27FC236}">
                <a16:creationId xmlns:a16="http://schemas.microsoft.com/office/drawing/2014/main" id="{591D61C1-218A-4756-BAFA-9DCAE5FEA36E}"/>
              </a:ext>
            </a:extLst>
          </p:cNvPr>
          <p:cNvSpPr/>
          <p:nvPr/>
        </p:nvSpPr>
        <p:spPr>
          <a:xfrm>
            <a:off x="6679697" y="5593997"/>
            <a:ext cx="1111505" cy="248445"/>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EC4</a:t>
            </a:r>
            <a:endParaRPr lang="zh-CN" altLang="en-US" dirty="0"/>
          </a:p>
        </p:txBody>
      </p:sp>
      <p:sp>
        <p:nvSpPr>
          <p:cNvPr id="125" name="文本框 124">
            <a:extLst>
              <a:ext uri="{FF2B5EF4-FFF2-40B4-BE49-F238E27FC236}">
                <a16:creationId xmlns:a16="http://schemas.microsoft.com/office/drawing/2014/main" id="{F5EBB009-B663-4C84-89A8-B58453527CE1}"/>
              </a:ext>
            </a:extLst>
          </p:cNvPr>
          <p:cNvSpPr txBox="1"/>
          <p:nvPr/>
        </p:nvSpPr>
        <p:spPr>
          <a:xfrm>
            <a:off x="1557461" y="6460775"/>
            <a:ext cx="2524498" cy="369332"/>
          </a:xfrm>
          <a:prstGeom prst="rect">
            <a:avLst/>
          </a:prstGeom>
          <a:noFill/>
        </p:spPr>
        <p:txBody>
          <a:bodyPr wrap="square" rtlCol="0">
            <a:spAutoFit/>
          </a:bodyPr>
          <a:lstStyle/>
          <a:p>
            <a:r>
              <a:rPr lang="en-US" altLang="zh-CN" dirty="0"/>
              <a:t>Equivalence classes</a:t>
            </a:r>
            <a:endParaRPr lang="zh-CN" altLang="en-US" dirty="0"/>
          </a:p>
        </p:txBody>
      </p:sp>
      <p:sp>
        <p:nvSpPr>
          <p:cNvPr id="126" name="文本框 125">
            <a:extLst>
              <a:ext uri="{FF2B5EF4-FFF2-40B4-BE49-F238E27FC236}">
                <a16:creationId xmlns:a16="http://schemas.microsoft.com/office/drawing/2014/main" id="{C479E2FB-0381-47F9-A16D-9ECE9BA6F1DF}"/>
              </a:ext>
            </a:extLst>
          </p:cNvPr>
          <p:cNvSpPr txBox="1"/>
          <p:nvPr/>
        </p:nvSpPr>
        <p:spPr>
          <a:xfrm>
            <a:off x="7975126" y="6481021"/>
            <a:ext cx="2524498" cy="369332"/>
          </a:xfrm>
          <a:prstGeom prst="rect">
            <a:avLst/>
          </a:prstGeom>
          <a:noFill/>
        </p:spPr>
        <p:txBody>
          <a:bodyPr wrap="square" rtlCol="0">
            <a:spAutoFit/>
          </a:bodyPr>
          <a:lstStyle/>
          <a:p>
            <a:r>
              <a:rPr lang="en-US" altLang="zh-CN" dirty="0"/>
              <a:t>Equivalence classes</a:t>
            </a:r>
            <a:endParaRPr lang="zh-CN" altLang="en-US" dirty="0"/>
          </a:p>
        </p:txBody>
      </p:sp>
      <p:sp>
        <p:nvSpPr>
          <p:cNvPr id="127" name="箭头: 下 126">
            <a:extLst>
              <a:ext uri="{FF2B5EF4-FFF2-40B4-BE49-F238E27FC236}">
                <a16:creationId xmlns:a16="http://schemas.microsoft.com/office/drawing/2014/main" id="{B2A1E3C9-267D-4897-AEA2-62A16701659D}"/>
              </a:ext>
            </a:extLst>
          </p:cNvPr>
          <p:cNvSpPr/>
          <p:nvPr/>
        </p:nvSpPr>
        <p:spPr>
          <a:xfrm>
            <a:off x="1802994" y="4299888"/>
            <a:ext cx="286438" cy="526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箭头: 下 127">
            <a:extLst>
              <a:ext uri="{FF2B5EF4-FFF2-40B4-BE49-F238E27FC236}">
                <a16:creationId xmlns:a16="http://schemas.microsoft.com/office/drawing/2014/main" id="{5387D2CB-E28F-43FC-8B54-7FB5E5CCE1C2}"/>
              </a:ext>
            </a:extLst>
          </p:cNvPr>
          <p:cNvSpPr/>
          <p:nvPr/>
        </p:nvSpPr>
        <p:spPr>
          <a:xfrm>
            <a:off x="9613946" y="4557852"/>
            <a:ext cx="286438" cy="526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673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21" grpId="0"/>
      <p:bldP spid="93" grpId="0" animBg="1"/>
      <p:bldP spid="96" grpId="0"/>
      <p:bldP spid="109" grpId="0" animBg="1"/>
      <p:bldP spid="110" grpId="0" animBg="1"/>
      <p:bldP spid="111" grpId="0" animBg="1"/>
      <p:bldP spid="112" grpId="0"/>
      <p:bldP spid="113" grpId="0" animBg="1"/>
      <p:bldP spid="114" grpId="0"/>
      <p:bldP spid="115" grpId="0" animBg="1"/>
      <p:bldP spid="116" grpId="0" animBg="1"/>
      <p:bldP spid="117" grpId="0" animBg="1"/>
      <p:bldP spid="118" grpId="0"/>
      <p:bldP spid="119" grpId="0" animBg="1"/>
      <p:bldP spid="120" grpId="0" animBg="1"/>
      <p:bldP spid="121" grpId="0"/>
      <p:bldP spid="122" grpId="0" animBg="1"/>
      <p:bldP spid="126" grpId="0"/>
      <p:bldP spid="1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B4052-B88B-4154-95DA-B5133ABE2103}"/>
              </a:ext>
            </a:extLst>
          </p:cNvPr>
          <p:cNvSpPr>
            <a:spLocks noGrp="1"/>
          </p:cNvSpPr>
          <p:nvPr>
            <p:ph type="title"/>
          </p:nvPr>
        </p:nvSpPr>
        <p:spPr/>
        <p:txBody>
          <a:bodyPr>
            <a:normAutofit/>
          </a:bodyPr>
          <a:lstStyle/>
          <a:p>
            <a:r>
              <a:rPr lang="en-US" altLang="zh-CN" sz="4000" dirty="0"/>
              <a:t>Challenges of Processing a Block of Updates</a:t>
            </a:r>
            <a:endParaRPr lang="zh-CN" altLang="en-US" sz="4000" dirty="0"/>
          </a:p>
        </p:txBody>
      </p:sp>
      <p:sp>
        <p:nvSpPr>
          <p:cNvPr id="3" name="内容占位符 2">
            <a:extLst>
              <a:ext uri="{FF2B5EF4-FFF2-40B4-BE49-F238E27FC236}">
                <a16:creationId xmlns:a16="http://schemas.microsoft.com/office/drawing/2014/main" id="{78AC0DC7-199E-4DB3-B3EB-A11E1843F204}"/>
              </a:ext>
            </a:extLst>
          </p:cNvPr>
          <p:cNvSpPr>
            <a:spLocks noGrp="1"/>
          </p:cNvSpPr>
          <p:nvPr>
            <p:ph idx="1"/>
          </p:nvPr>
        </p:nvSpPr>
        <p:spPr>
          <a:xfrm>
            <a:off x="838200" y="1409065"/>
            <a:ext cx="10515600" cy="4351338"/>
          </a:xfrm>
        </p:spPr>
        <p:txBody>
          <a:bodyPr/>
          <a:lstStyle/>
          <a:p>
            <a:r>
              <a:rPr lang="en-US" altLang="zh-CN" dirty="0">
                <a:solidFill>
                  <a:srgbClr val="C00000"/>
                </a:solidFill>
              </a:rPr>
              <a:t>Aggregate updates from per-rule transformation also can be wrong</a:t>
            </a:r>
          </a:p>
          <a:p>
            <a:endParaRPr lang="zh-CN" altLang="en-US" dirty="0"/>
          </a:p>
        </p:txBody>
      </p:sp>
      <p:sp>
        <p:nvSpPr>
          <p:cNvPr id="4" name="灯片编号占位符 3">
            <a:extLst>
              <a:ext uri="{FF2B5EF4-FFF2-40B4-BE49-F238E27FC236}">
                <a16:creationId xmlns:a16="http://schemas.microsoft.com/office/drawing/2014/main" id="{C6E3AF35-A8F4-4E30-8C66-B0FACF6AC00B}"/>
              </a:ext>
            </a:extLst>
          </p:cNvPr>
          <p:cNvSpPr>
            <a:spLocks noGrp="1"/>
          </p:cNvSpPr>
          <p:nvPr>
            <p:ph type="sldNum" sz="quarter" idx="12"/>
          </p:nvPr>
        </p:nvSpPr>
        <p:spPr/>
        <p:txBody>
          <a:bodyPr/>
          <a:lstStyle/>
          <a:p>
            <a:fld id="{682C5C09-ACD5-471C-9344-471F3ED29706}" type="slidenum">
              <a:rPr lang="zh-CN" altLang="en-US" smtClean="0"/>
              <a:t>9</a:t>
            </a:fld>
            <a:endParaRPr lang="zh-CN" altLang="en-US"/>
          </a:p>
        </p:txBody>
      </p:sp>
      <mc:AlternateContent xmlns:mc="http://schemas.openxmlformats.org/markup-compatibility/2006" xmlns:a14="http://schemas.microsoft.com/office/drawing/2010/main">
        <mc:Choice Requires="a14">
          <p:graphicFrame>
            <p:nvGraphicFramePr>
              <p:cNvPr id="39" name="表格 38">
                <a:extLst>
                  <a:ext uri="{FF2B5EF4-FFF2-40B4-BE49-F238E27FC236}">
                    <a16:creationId xmlns:a16="http://schemas.microsoft.com/office/drawing/2014/main" id="{44624E87-52A7-4183-A22C-376514282270}"/>
                  </a:ext>
                </a:extLst>
              </p:cNvPr>
              <p:cNvGraphicFramePr>
                <a:graphicFrameLocks noGrp="1"/>
              </p:cNvGraphicFramePr>
              <p:nvPr>
                <p:extLst>
                  <p:ext uri="{D42A27DB-BD31-4B8C-83A1-F6EECF244321}">
                    <p14:modId xmlns:p14="http://schemas.microsoft.com/office/powerpoint/2010/main" val="2868631338"/>
                  </p:ext>
                </p:extLst>
              </p:nvPr>
            </p:nvGraphicFramePr>
            <p:xfrm>
              <a:off x="736972" y="2105802"/>
              <a:ext cx="1964238" cy="1033780"/>
            </p:xfrm>
            <a:graphic>
              <a:graphicData uri="http://schemas.openxmlformats.org/drawingml/2006/table">
                <a:tbl>
                  <a:tblPr firstRow="1" bandRow="1">
                    <a:tableStyleId>{5C22544A-7EE6-4342-B048-85BDC9FD1C3A}</a:tableStyleId>
                  </a:tblPr>
                  <a:tblGrid>
                    <a:gridCol w="1017843">
                      <a:extLst>
                        <a:ext uri="{9D8B030D-6E8A-4147-A177-3AD203B41FA5}">
                          <a16:colId xmlns:a16="http://schemas.microsoft.com/office/drawing/2014/main" val="2530033943"/>
                        </a:ext>
                      </a:extLst>
                    </a:gridCol>
                    <a:gridCol w="946395">
                      <a:extLst>
                        <a:ext uri="{9D8B030D-6E8A-4147-A177-3AD203B41FA5}">
                          <a16:colId xmlns:a16="http://schemas.microsoft.com/office/drawing/2014/main" val="4157736480"/>
                        </a:ext>
                      </a:extLst>
                    </a:gridCol>
                  </a:tblGrid>
                  <a:tr h="173974">
                    <a:tc gridSpan="2">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𝓡</m:t>
                                </m:r>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174457">
                    <a:tc>
                      <a:txBody>
                        <a:bodyPr/>
                        <a:lstStyle/>
                        <a:p>
                          <a:pPr algn="ctr"/>
                          <a:r>
                            <a:rPr lang="en-US" altLang="zh-CN" sz="1600" dirty="0"/>
                            <a:t>match</a:t>
                          </a:r>
                          <a:endParaRPr lang="zh-CN" altLang="en-US" sz="1600" dirty="0"/>
                        </a:p>
                      </a:txBody>
                      <a:tcPr marT="0" marB="0"/>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154643">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154643">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lumMod val="95000"/>
                                  <a:lumOff val="5000"/>
                                </a:schemeClr>
                              </a:solidFill>
                            </a:rPr>
                            <a:t>A2</a:t>
                          </a:r>
                          <a:endParaRPr lang="zh-CN" altLang="en-US" sz="1600" dirty="0">
                            <a:solidFill>
                              <a:schemeClr val="tx1">
                                <a:lumMod val="95000"/>
                                <a:lumOff val="5000"/>
                              </a:schemeClr>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39" name="表格 38">
                <a:extLst>
                  <a:ext uri="{FF2B5EF4-FFF2-40B4-BE49-F238E27FC236}">
                    <a16:creationId xmlns:a16="http://schemas.microsoft.com/office/drawing/2014/main" id="{44624E87-52A7-4183-A22C-376514282270}"/>
                  </a:ext>
                </a:extLst>
              </p:cNvPr>
              <p:cNvGraphicFramePr>
                <a:graphicFrameLocks noGrp="1"/>
              </p:cNvGraphicFramePr>
              <p:nvPr>
                <p:extLst>
                  <p:ext uri="{D42A27DB-BD31-4B8C-83A1-F6EECF244321}">
                    <p14:modId xmlns:p14="http://schemas.microsoft.com/office/powerpoint/2010/main" val="2868631338"/>
                  </p:ext>
                </p:extLst>
              </p:nvPr>
            </p:nvGraphicFramePr>
            <p:xfrm>
              <a:off x="736972" y="2105802"/>
              <a:ext cx="1964238" cy="1033780"/>
            </p:xfrm>
            <a:graphic>
              <a:graphicData uri="http://schemas.openxmlformats.org/drawingml/2006/table">
                <a:tbl>
                  <a:tblPr firstRow="1" bandRow="1">
                    <a:tableStyleId>{5C22544A-7EE6-4342-B048-85BDC9FD1C3A}</a:tableStyleId>
                  </a:tblPr>
                  <a:tblGrid>
                    <a:gridCol w="1017843">
                      <a:extLst>
                        <a:ext uri="{9D8B030D-6E8A-4147-A177-3AD203B41FA5}">
                          <a16:colId xmlns:a16="http://schemas.microsoft.com/office/drawing/2014/main" val="2530033943"/>
                        </a:ext>
                      </a:extLst>
                    </a:gridCol>
                    <a:gridCol w="946395">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3"/>
                          <a:stretch>
                            <a:fillRect l="-309" t="-2222" r="-1235" b="-324444"/>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3"/>
                          <a:stretch>
                            <a:fillRect l="-108333" t="-102222" r="-2564" b="-224444"/>
                          </a:stretch>
                        </a:blipFill>
                      </a:tcPr>
                    </a:tc>
                    <a:extLst>
                      <a:ext uri="{0D108BD9-81ED-4DB2-BD59-A6C34878D82A}">
                        <a16:rowId xmlns:a16="http://schemas.microsoft.com/office/drawing/2014/main" val="1891624228"/>
                      </a:ext>
                    </a:extLst>
                  </a:tr>
                  <a:tr h="243840">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243840">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lumMod val="95000"/>
                                  <a:lumOff val="5000"/>
                                </a:schemeClr>
                              </a:solidFill>
                            </a:rPr>
                            <a:t>A2</a:t>
                          </a:r>
                          <a:endParaRPr lang="zh-CN" altLang="en-US" sz="1600" dirty="0">
                            <a:solidFill>
                              <a:schemeClr val="tx1">
                                <a:lumMod val="95000"/>
                                <a:lumOff val="5000"/>
                              </a:schemeClr>
                            </a:solidFill>
                          </a:endParaRPr>
                        </a:p>
                      </a:txBody>
                      <a:tcPr marT="0" marB="0"/>
                    </a:tc>
                    <a:extLst>
                      <a:ext uri="{0D108BD9-81ED-4DB2-BD59-A6C34878D82A}">
                        <a16:rowId xmlns:a16="http://schemas.microsoft.com/office/drawing/2014/main" val="16847994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2" name="表格 51">
                <a:extLst>
                  <a:ext uri="{FF2B5EF4-FFF2-40B4-BE49-F238E27FC236}">
                    <a16:creationId xmlns:a16="http://schemas.microsoft.com/office/drawing/2014/main" id="{AE835073-9326-49F3-A9F7-B5308471BB5B}"/>
                  </a:ext>
                </a:extLst>
              </p:cNvPr>
              <p:cNvGraphicFramePr>
                <a:graphicFrameLocks noGrp="1"/>
              </p:cNvGraphicFramePr>
              <p:nvPr>
                <p:extLst>
                  <p:ext uri="{D42A27DB-BD31-4B8C-83A1-F6EECF244321}">
                    <p14:modId xmlns:p14="http://schemas.microsoft.com/office/powerpoint/2010/main" val="476702997"/>
                  </p:ext>
                </p:extLst>
              </p:nvPr>
            </p:nvGraphicFramePr>
            <p:xfrm>
              <a:off x="4345681" y="2105803"/>
              <a:ext cx="2275840" cy="1277620"/>
            </p:xfrm>
            <a:graphic>
              <a:graphicData uri="http://schemas.openxmlformats.org/drawingml/2006/table">
                <a:tbl>
                  <a:tblPr firstRow="1" bandRow="1">
                    <a:tableStyleId>{5C22544A-7EE6-4342-B048-85BDC9FD1C3A}</a:tableStyleId>
                  </a:tblPr>
                  <a:tblGrid>
                    <a:gridCol w="1083772">
                      <a:extLst>
                        <a:ext uri="{9D8B030D-6E8A-4147-A177-3AD203B41FA5}">
                          <a16:colId xmlns:a16="http://schemas.microsoft.com/office/drawing/2014/main" val="2530033943"/>
                        </a:ext>
                      </a:extLst>
                    </a:gridCol>
                    <a:gridCol w="1192068">
                      <a:extLst>
                        <a:ext uri="{9D8B030D-6E8A-4147-A177-3AD203B41FA5}">
                          <a16:colId xmlns:a16="http://schemas.microsoft.com/office/drawing/2014/main" val="4157736480"/>
                        </a:ext>
                      </a:extLst>
                    </a:gridCol>
                  </a:tblGrid>
                  <a:tr h="197584">
                    <a:tc gridSpan="2">
                      <a:txBody>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𝚫</m:t>
                                </m:r>
                                <m:r>
                                  <a:rPr lang="zh-CN" altLang="en-US" i="1" smtClean="0">
                                    <a:latin typeface="Cambria Math" panose="02040503050406030204" pitchFamily="18" charset="0"/>
                                  </a:rPr>
                                  <m:t>𝓡</m:t>
                                </m:r>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197584">
                    <a:tc>
                      <a:txBody>
                        <a:bodyPr/>
                        <a:lstStyle/>
                        <a:p>
                          <a:pPr algn="ctr"/>
                          <a:r>
                            <a:rPr lang="en-US" altLang="zh-CN" sz="1600" dirty="0"/>
                            <a:t>match</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197584">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433472622"/>
                      </a:ext>
                    </a:extLst>
                  </a:tr>
                  <a:tr h="197584">
                    <a:tc>
                      <a:txBody>
                        <a:bodyPr/>
                        <a:lstStyle/>
                        <a:p>
                          <a:pPr algn="ctr"/>
                          <a:r>
                            <a:rPr lang="en-US" altLang="zh-CN" sz="1600" dirty="0"/>
                            <a:t>+0.0.0.0/3</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055214452"/>
                      </a:ext>
                    </a:extLst>
                  </a:tr>
                  <a:tr h="197584">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52" name="表格 51">
                <a:extLst>
                  <a:ext uri="{FF2B5EF4-FFF2-40B4-BE49-F238E27FC236}">
                    <a16:creationId xmlns:a16="http://schemas.microsoft.com/office/drawing/2014/main" id="{AE835073-9326-49F3-A9F7-B5308471BB5B}"/>
                  </a:ext>
                </a:extLst>
              </p:cNvPr>
              <p:cNvGraphicFramePr>
                <a:graphicFrameLocks noGrp="1"/>
              </p:cNvGraphicFramePr>
              <p:nvPr>
                <p:extLst>
                  <p:ext uri="{D42A27DB-BD31-4B8C-83A1-F6EECF244321}">
                    <p14:modId xmlns:p14="http://schemas.microsoft.com/office/powerpoint/2010/main" val="476702997"/>
                  </p:ext>
                </p:extLst>
              </p:nvPr>
            </p:nvGraphicFramePr>
            <p:xfrm>
              <a:off x="4345681" y="2105803"/>
              <a:ext cx="2275840" cy="1277620"/>
            </p:xfrm>
            <a:graphic>
              <a:graphicData uri="http://schemas.openxmlformats.org/drawingml/2006/table">
                <a:tbl>
                  <a:tblPr firstRow="1" bandRow="1">
                    <a:tableStyleId>{5C22544A-7EE6-4342-B048-85BDC9FD1C3A}</a:tableStyleId>
                  </a:tblPr>
                  <a:tblGrid>
                    <a:gridCol w="1083772">
                      <a:extLst>
                        <a:ext uri="{9D8B030D-6E8A-4147-A177-3AD203B41FA5}">
                          <a16:colId xmlns:a16="http://schemas.microsoft.com/office/drawing/2014/main" val="2530033943"/>
                        </a:ext>
                      </a:extLst>
                    </a:gridCol>
                    <a:gridCol w="1192068">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4"/>
                          <a:stretch>
                            <a:fillRect l="-267" t="-2222" r="-1067" b="-413333"/>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4"/>
                          <a:stretch>
                            <a:fillRect l="-91837" t="-102222" r="-2041" b="-313333"/>
                          </a:stretch>
                        </a:blipFill>
                      </a:tcPr>
                    </a:tc>
                    <a:extLst>
                      <a:ext uri="{0D108BD9-81ED-4DB2-BD59-A6C34878D82A}">
                        <a16:rowId xmlns:a16="http://schemas.microsoft.com/office/drawing/2014/main" val="1891624228"/>
                      </a:ext>
                    </a:extLst>
                  </a:tr>
                  <a:tr h="243840">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433472622"/>
                      </a:ext>
                    </a:extLst>
                  </a:tr>
                  <a:tr h="243840">
                    <a:tc>
                      <a:txBody>
                        <a:bodyPr/>
                        <a:lstStyle/>
                        <a:p>
                          <a:pPr algn="ctr"/>
                          <a:r>
                            <a:rPr lang="en-US" altLang="zh-CN" sz="1600" dirty="0"/>
                            <a:t>+0.0.0.0/3</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055214452"/>
                      </a:ext>
                    </a:extLst>
                  </a:tr>
                  <a:tr h="243840">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6847994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4" name="表格 53">
                <a:extLst>
                  <a:ext uri="{FF2B5EF4-FFF2-40B4-BE49-F238E27FC236}">
                    <a16:creationId xmlns:a16="http://schemas.microsoft.com/office/drawing/2014/main" id="{07F33AD7-A1A1-4C20-BC1A-DF799956DF27}"/>
                  </a:ext>
                </a:extLst>
              </p:cNvPr>
              <p:cNvGraphicFramePr>
                <a:graphicFrameLocks noGrp="1"/>
              </p:cNvGraphicFramePr>
              <p:nvPr>
                <p:extLst>
                  <p:ext uri="{D42A27DB-BD31-4B8C-83A1-F6EECF244321}">
                    <p14:modId xmlns:p14="http://schemas.microsoft.com/office/powerpoint/2010/main" val="104340094"/>
                  </p:ext>
                </p:extLst>
              </p:nvPr>
            </p:nvGraphicFramePr>
            <p:xfrm>
              <a:off x="8272574" y="1875612"/>
              <a:ext cx="2299751" cy="1765300"/>
            </p:xfrm>
            <a:graphic>
              <a:graphicData uri="http://schemas.openxmlformats.org/drawingml/2006/table">
                <a:tbl>
                  <a:tblPr firstRow="1" bandRow="1">
                    <a:tableStyleId>{5C22544A-7EE6-4342-B048-85BDC9FD1C3A}</a:tableStyleId>
                  </a:tblPr>
                  <a:tblGrid>
                    <a:gridCol w="1142874">
                      <a:extLst>
                        <a:ext uri="{9D8B030D-6E8A-4147-A177-3AD203B41FA5}">
                          <a16:colId xmlns:a16="http://schemas.microsoft.com/office/drawing/2014/main" val="2530033943"/>
                        </a:ext>
                      </a:extLst>
                    </a:gridCol>
                    <a:gridCol w="1156877">
                      <a:extLst>
                        <a:ext uri="{9D8B030D-6E8A-4147-A177-3AD203B41FA5}">
                          <a16:colId xmlns:a16="http://schemas.microsoft.com/office/drawing/2014/main" val="4157736480"/>
                        </a:ext>
                      </a:extLst>
                    </a:gridCol>
                  </a:tblGrid>
                  <a:tr h="204447">
                    <a:tc gridSpan="2">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𝓡</m:t>
                                </m:r>
                                <m:r>
                                  <a:rPr lang="en-US" altLang="zh-CN" b="1" i="1" smtClean="0">
                                    <a:latin typeface="Cambria Math" panose="02040503050406030204" pitchFamily="18" charset="0"/>
                                  </a:rPr>
                                  <m:t>′</m:t>
                                </m:r>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205015">
                    <a:tc>
                      <a:txBody>
                        <a:bodyPr/>
                        <a:lstStyle/>
                        <a:p>
                          <a:pPr algn="ctr"/>
                          <a:r>
                            <a:rPr lang="en-US" altLang="zh-CN" sz="1600" dirty="0"/>
                            <a:t>match</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181731">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2076488420"/>
                      </a:ext>
                    </a:extLst>
                  </a:tr>
                  <a:tr h="181731">
                    <a:tc>
                      <a:txBody>
                        <a:bodyPr/>
                        <a:lstStyle/>
                        <a:p>
                          <a:pPr algn="ctr"/>
                          <a:r>
                            <a:rPr lang="en-US" altLang="zh-CN" sz="1600" dirty="0"/>
                            <a:t>0.0.0.0/3</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867363298"/>
                      </a:ext>
                    </a:extLst>
                  </a:tr>
                  <a:tr h="181731">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181731">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3630192103"/>
                      </a:ext>
                    </a:extLst>
                  </a:tr>
                  <a:tr h="181731">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solidFill>
                            </a:rPr>
                            <a:t>A2</a:t>
                          </a:r>
                          <a:endParaRPr lang="zh-CN" altLang="en-US" sz="1600" dirty="0">
                            <a:solidFill>
                              <a:schemeClr val="tx1"/>
                            </a:solidFill>
                          </a:endParaRPr>
                        </a:p>
                      </a:txBody>
                      <a:tcPr marT="0" marB="0"/>
                    </a:tc>
                    <a:extLst>
                      <a:ext uri="{0D108BD9-81ED-4DB2-BD59-A6C34878D82A}">
                        <a16:rowId xmlns:a16="http://schemas.microsoft.com/office/drawing/2014/main" val="168479945"/>
                      </a:ext>
                    </a:extLst>
                  </a:tr>
                </a:tbl>
              </a:graphicData>
            </a:graphic>
          </p:graphicFrame>
        </mc:Choice>
        <mc:Fallback xmlns="">
          <p:graphicFrame>
            <p:nvGraphicFramePr>
              <p:cNvPr id="54" name="表格 53">
                <a:extLst>
                  <a:ext uri="{FF2B5EF4-FFF2-40B4-BE49-F238E27FC236}">
                    <a16:creationId xmlns:a16="http://schemas.microsoft.com/office/drawing/2014/main" id="{07F33AD7-A1A1-4C20-BC1A-DF799956DF27}"/>
                  </a:ext>
                </a:extLst>
              </p:cNvPr>
              <p:cNvGraphicFramePr>
                <a:graphicFrameLocks noGrp="1"/>
              </p:cNvGraphicFramePr>
              <p:nvPr>
                <p:extLst>
                  <p:ext uri="{D42A27DB-BD31-4B8C-83A1-F6EECF244321}">
                    <p14:modId xmlns:p14="http://schemas.microsoft.com/office/powerpoint/2010/main" val="104340094"/>
                  </p:ext>
                </p:extLst>
              </p:nvPr>
            </p:nvGraphicFramePr>
            <p:xfrm>
              <a:off x="8272574" y="1875612"/>
              <a:ext cx="2299751" cy="1765300"/>
            </p:xfrm>
            <a:graphic>
              <a:graphicData uri="http://schemas.openxmlformats.org/drawingml/2006/table">
                <a:tbl>
                  <a:tblPr firstRow="1" bandRow="1">
                    <a:tableStyleId>{5C22544A-7EE6-4342-B048-85BDC9FD1C3A}</a:tableStyleId>
                  </a:tblPr>
                  <a:tblGrid>
                    <a:gridCol w="1142874">
                      <a:extLst>
                        <a:ext uri="{9D8B030D-6E8A-4147-A177-3AD203B41FA5}">
                          <a16:colId xmlns:a16="http://schemas.microsoft.com/office/drawing/2014/main" val="2530033943"/>
                        </a:ext>
                      </a:extLst>
                    </a:gridCol>
                    <a:gridCol w="1156877">
                      <a:extLst>
                        <a:ext uri="{9D8B030D-6E8A-4147-A177-3AD203B41FA5}">
                          <a16:colId xmlns:a16="http://schemas.microsoft.com/office/drawing/2014/main" val="4157736480"/>
                        </a:ext>
                      </a:extLst>
                    </a:gridCol>
                  </a:tblGrid>
                  <a:tr h="274320">
                    <a:tc gridSpan="2">
                      <a:txBody>
                        <a:bodyPr/>
                        <a:lstStyle/>
                        <a:p>
                          <a:endParaRPr lang="zh-CN"/>
                        </a:p>
                      </a:txBody>
                      <a:tcPr marT="0" marB="0">
                        <a:blipFill>
                          <a:blip r:embed="rId5"/>
                          <a:stretch>
                            <a:fillRect l="-265" t="-2222" r="-1058" b="-591111"/>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match</a:t>
                          </a:r>
                          <a:endParaRPr lang="zh-CN" altLang="en-US" sz="1600" dirty="0"/>
                        </a:p>
                      </a:txBody>
                      <a:tcPr marT="0" marB="0"/>
                    </a:tc>
                    <a:tc>
                      <a:txBody>
                        <a:bodyPr/>
                        <a:lstStyle/>
                        <a:p>
                          <a:endParaRPr lang="zh-CN"/>
                        </a:p>
                      </a:txBody>
                      <a:tcPr marT="0" marB="0">
                        <a:blipFill>
                          <a:blip r:embed="rId5"/>
                          <a:stretch>
                            <a:fillRect l="-99474" t="-102222" r="-2105" b="-491111"/>
                          </a:stretch>
                        </a:blipFill>
                      </a:tcPr>
                    </a:tc>
                    <a:extLst>
                      <a:ext uri="{0D108BD9-81ED-4DB2-BD59-A6C34878D82A}">
                        <a16:rowId xmlns:a16="http://schemas.microsoft.com/office/drawing/2014/main" val="1891624228"/>
                      </a:ext>
                    </a:extLst>
                  </a:tr>
                  <a:tr h="243840">
                    <a:tc>
                      <a:txBody>
                        <a:bodyPr/>
                        <a:lstStyle/>
                        <a:p>
                          <a:pPr algn="ctr"/>
                          <a:r>
                            <a:rPr lang="en-US" altLang="zh-CN" sz="1600" dirty="0"/>
                            <a:t>0.0.0.0/4</a:t>
                          </a:r>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2076488420"/>
                      </a:ext>
                    </a:extLst>
                  </a:tr>
                  <a:tr h="243840">
                    <a:tc>
                      <a:txBody>
                        <a:bodyPr/>
                        <a:lstStyle/>
                        <a:p>
                          <a:pPr algn="ctr"/>
                          <a:r>
                            <a:rPr lang="en-US" altLang="zh-CN" sz="1600" dirty="0"/>
                            <a:t>0.0.0.0/3</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867363298"/>
                      </a:ext>
                    </a:extLst>
                  </a:tr>
                  <a:tr h="243840">
                    <a:tc>
                      <a:txBody>
                        <a:bodyPr/>
                        <a:lstStyle/>
                        <a:p>
                          <a:pPr algn="ctr"/>
                          <a:r>
                            <a:rPr lang="en-US" altLang="zh-CN" sz="1600" dirty="0"/>
                            <a:t>0.0.0.0/2</a:t>
                          </a:r>
                          <a:endParaRPr lang="zh-CN" altLang="en-US" sz="1600" dirty="0"/>
                        </a:p>
                      </a:txBody>
                      <a:tcPr marT="0" marB="0"/>
                    </a:tc>
                    <a:tc>
                      <a:txBody>
                        <a:bodyPr/>
                        <a:lstStyle/>
                        <a:p>
                          <a:pPr algn="ctr"/>
                          <a:r>
                            <a:rPr lang="en-US" altLang="zh-CN" sz="1600" dirty="0">
                              <a:solidFill>
                                <a:srgbClr val="C00000"/>
                              </a:solidFill>
                            </a:rPr>
                            <a:t>A1</a:t>
                          </a:r>
                          <a:endParaRPr lang="zh-CN" altLang="en-US" sz="1600" dirty="0">
                            <a:solidFill>
                              <a:srgbClr val="C00000"/>
                            </a:solidFill>
                          </a:endParaRPr>
                        </a:p>
                      </a:txBody>
                      <a:tcPr marT="0" marB="0"/>
                    </a:tc>
                    <a:extLst>
                      <a:ext uri="{0D108BD9-81ED-4DB2-BD59-A6C34878D82A}">
                        <a16:rowId xmlns:a16="http://schemas.microsoft.com/office/drawing/2014/main" val="1055214452"/>
                      </a:ext>
                    </a:extLst>
                  </a:tr>
                  <a:tr h="243840">
                    <a:tc>
                      <a:txBody>
                        <a:bodyPr/>
                        <a:lstStyle/>
                        <a:p>
                          <a:pPr algn="ctr"/>
                          <a:r>
                            <a:rPr lang="en-US" altLang="zh-CN" sz="1600" dirty="0"/>
                            <a:t>0.0.0.0/1</a:t>
                          </a:r>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3630192103"/>
                      </a:ext>
                    </a:extLst>
                  </a:tr>
                  <a:tr h="243840">
                    <a:tc>
                      <a:txBody>
                        <a:bodyPr/>
                        <a:lstStyle/>
                        <a:p>
                          <a:pPr algn="ctr"/>
                          <a:r>
                            <a:rPr lang="en-US" altLang="zh-CN" sz="1600" dirty="0"/>
                            <a:t>0.0.0.0/0</a:t>
                          </a:r>
                          <a:endParaRPr lang="zh-CN" altLang="en-US" sz="1600" dirty="0"/>
                        </a:p>
                      </a:txBody>
                      <a:tcPr marT="0" marB="0"/>
                    </a:tc>
                    <a:tc>
                      <a:txBody>
                        <a:bodyPr/>
                        <a:lstStyle/>
                        <a:p>
                          <a:pPr algn="ctr"/>
                          <a:r>
                            <a:rPr lang="en-US" altLang="zh-CN" sz="1600" dirty="0">
                              <a:solidFill>
                                <a:schemeClr val="tx1"/>
                              </a:solidFill>
                            </a:rPr>
                            <a:t>A2</a:t>
                          </a:r>
                          <a:endParaRPr lang="zh-CN" altLang="en-US" sz="1600" dirty="0">
                            <a:solidFill>
                              <a:schemeClr val="tx1"/>
                            </a:solidFill>
                          </a:endParaRPr>
                        </a:p>
                      </a:txBody>
                      <a:tcPr marT="0" marB="0"/>
                    </a:tc>
                    <a:extLst>
                      <a:ext uri="{0D108BD9-81ED-4DB2-BD59-A6C34878D82A}">
                        <a16:rowId xmlns:a16="http://schemas.microsoft.com/office/drawing/2014/main" val="168479945"/>
                      </a:ext>
                    </a:extLst>
                  </a:tr>
                </a:tbl>
              </a:graphicData>
            </a:graphic>
          </p:graphicFrame>
        </mc:Fallback>
      </mc:AlternateContent>
      <p:sp>
        <p:nvSpPr>
          <p:cNvPr id="53" name="加号 52">
            <a:extLst>
              <a:ext uri="{FF2B5EF4-FFF2-40B4-BE49-F238E27FC236}">
                <a16:creationId xmlns:a16="http://schemas.microsoft.com/office/drawing/2014/main" id="{6438B0D2-DAED-4A36-87DA-309659B97E4D}"/>
              </a:ext>
            </a:extLst>
          </p:cNvPr>
          <p:cNvSpPr/>
          <p:nvPr/>
        </p:nvSpPr>
        <p:spPr>
          <a:xfrm>
            <a:off x="3288111" y="2479788"/>
            <a:ext cx="470669" cy="465481"/>
          </a:xfrm>
          <a:prstGeom prst="mathPlus">
            <a:avLst>
              <a:gd name="adj1" fmla="val 1516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9" name="等号 58">
            <a:extLst>
              <a:ext uri="{FF2B5EF4-FFF2-40B4-BE49-F238E27FC236}">
                <a16:creationId xmlns:a16="http://schemas.microsoft.com/office/drawing/2014/main" id="{65D4DB86-87D8-4962-9BF9-DC37FBF898E3}"/>
              </a:ext>
            </a:extLst>
          </p:cNvPr>
          <p:cNvSpPr/>
          <p:nvPr/>
        </p:nvSpPr>
        <p:spPr>
          <a:xfrm>
            <a:off x="7208422" y="2538242"/>
            <a:ext cx="525294" cy="440041"/>
          </a:xfrm>
          <a:prstGeom prst="mathEqual">
            <a:avLst>
              <a:gd name="adj1" fmla="val 23520"/>
              <a:gd name="adj2" fmla="val 2502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77" name="右大括号 76">
            <a:extLst>
              <a:ext uri="{FF2B5EF4-FFF2-40B4-BE49-F238E27FC236}">
                <a16:creationId xmlns:a16="http://schemas.microsoft.com/office/drawing/2014/main" id="{A0BB0DE7-5DF0-4D8D-A32E-747FCB2E2D41}"/>
              </a:ext>
            </a:extLst>
          </p:cNvPr>
          <p:cNvSpPr/>
          <p:nvPr/>
        </p:nvSpPr>
        <p:spPr>
          <a:xfrm rot="16200000">
            <a:off x="1613090" y="4867502"/>
            <a:ext cx="194412" cy="2250157"/>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CA99A834-A35C-45C8-8C2F-0453A269316F}"/>
              </a:ext>
            </a:extLst>
          </p:cNvPr>
          <p:cNvSpPr/>
          <p:nvPr/>
        </p:nvSpPr>
        <p:spPr>
          <a:xfrm>
            <a:off x="577387" y="6102387"/>
            <a:ext cx="2257988" cy="2484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EC1</a:t>
            </a:r>
            <a:endParaRPr lang="zh-CN" altLang="en-US" dirty="0"/>
          </a:p>
        </p:txBody>
      </p:sp>
      <p:sp>
        <p:nvSpPr>
          <p:cNvPr id="79" name="矩形 78">
            <a:extLst>
              <a:ext uri="{FF2B5EF4-FFF2-40B4-BE49-F238E27FC236}">
                <a16:creationId xmlns:a16="http://schemas.microsoft.com/office/drawing/2014/main" id="{E473ED0D-4A2D-4B3B-811D-762DE1F7D8D4}"/>
              </a:ext>
            </a:extLst>
          </p:cNvPr>
          <p:cNvSpPr/>
          <p:nvPr/>
        </p:nvSpPr>
        <p:spPr>
          <a:xfrm>
            <a:off x="2827545" y="6102387"/>
            <a:ext cx="2842706" cy="2484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EC2</a:t>
            </a:r>
            <a:endParaRPr lang="zh-CN" altLang="en-US" dirty="0">
              <a:solidFill>
                <a:schemeClr val="bg1"/>
              </a:solidFill>
            </a:endParaRPr>
          </a:p>
        </p:txBody>
      </p:sp>
      <p:sp>
        <p:nvSpPr>
          <p:cNvPr id="80" name="文本框 79">
            <a:extLst>
              <a:ext uri="{FF2B5EF4-FFF2-40B4-BE49-F238E27FC236}">
                <a16:creationId xmlns:a16="http://schemas.microsoft.com/office/drawing/2014/main" id="{F7FC719F-3728-4D5A-99A4-01E44D8F4BDC}"/>
              </a:ext>
            </a:extLst>
          </p:cNvPr>
          <p:cNvSpPr txBox="1"/>
          <p:nvPr/>
        </p:nvSpPr>
        <p:spPr>
          <a:xfrm>
            <a:off x="1232350" y="5481406"/>
            <a:ext cx="938077" cy="338554"/>
          </a:xfrm>
          <a:prstGeom prst="rect">
            <a:avLst/>
          </a:prstGeom>
          <a:noFill/>
        </p:spPr>
        <p:txBody>
          <a:bodyPr wrap="none" rtlCol="0">
            <a:spAutoFit/>
          </a:bodyPr>
          <a:lstStyle/>
          <a:p>
            <a:r>
              <a:rPr lang="en-US" altLang="zh-CN" sz="1600" dirty="0"/>
              <a:t>0.0.0.0/2</a:t>
            </a:r>
            <a:endParaRPr lang="zh-CN" altLang="en-US" sz="1600" dirty="0"/>
          </a:p>
        </p:txBody>
      </p:sp>
      <p:sp>
        <p:nvSpPr>
          <p:cNvPr id="81" name="右大括号 80">
            <a:extLst>
              <a:ext uri="{FF2B5EF4-FFF2-40B4-BE49-F238E27FC236}">
                <a16:creationId xmlns:a16="http://schemas.microsoft.com/office/drawing/2014/main" id="{250AEC88-2F82-4DAD-AA8B-BBD9CD28FB33}"/>
              </a:ext>
            </a:extLst>
          </p:cNvPr>
          <p:cNvSpPr/>
          <p:nvPr/>
        </p:nvSpPr>
        <p:spPr>
          <a:xfrm rot="5400000">
            <a:off x="3032944" y="3925118"/>
            <a:ext cx="189580" cy="5085034"/>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2A70C22E-E808-41BF-82CD-185C4DD66B13}"/>
              </a:ext>
            </a:extLst>
          </p:cNvPr>
          <p:cNvSpPr txBox="1"/>
          <p:nvPr/>
        </p:nvSpPr>
        <p:spPr>
          <a:xfrm>
            <a:off x="2611406" y="6591314"/>
            <a:ext cx="938077" cy="338554"/>
          </a:xfrm>
          <a:prstGeom prst="rect">
            <a:avLst/>
          </a:prstGeom>
          <a:noFill/>
        </p:spPr>
        <p:txBody>
          <a:bodyPr wrap="none" rtlCol="0">
            <a:spAutoFit/>
          </a:bodyPr>
          <a:lstStyle/>
          <a:p>
            <a:r>
              <a:rPr lang="en-US" altLang="zh-CN" sz="1600" dirty="0"/>
              <a:t>0.0.0.0/0</a:t>
            </a:r>
            <a:endParaRPr lang="zh-CN" altLang="en-US" sz="1600" dirty="0"/>
          </a:p>
        </p:txBody>
      </p:sp>
      <p:sp>
        <p:nvSpPr>
          <p:cNvPr id="83" name="右大括号 82">
            <a:extLst>
              <a:ext uri="{FF2B5EF4-FFF2-40B4-BE49-F238E27FC236}">
                <a16:creationId xmlns:a16="http://schemas.microsoft.com/office/drawing/2014/main" id="{9453AE43-D26C-4A9F-A890-77F0E91C1662}"/>
              </a:ext>
            </a:extLst>
          </p:cNvPr>
          <p:cNvSpPr/>
          <p:nvPr/>
        </p:nvSpPr>
        <p:spPr>
          <a:xfrm rot="16200000">
            <a:off x="8575589" y="4327482"/>
            <a:ext cx="167339" cy="3364224"/>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750B9E22-06AB-4606-B46E-4E8463894B75}"/>
              </a:ext>
            </a:extLst>
          </p:cNvPr>
          <p:cNvSpPr/>
          <p:nvPr/>
        </p:nvSpPr>
        <p:spPr>
          <a:xfrm>
            <a:off x="6976291" y="6105864"/>
            <a:ext cx="1117250" cy="248445"/>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EC3</a:t>
            </a:r>
            <a:endParaRPr lang="zh-CN" altLang="en-US" dirty="0"/>
          </a:p>
        </p:txBody>
      </p:sp>
      <p:sp>
        <p:nvSpPr>
          <p:cNvPr id="85" name="矩形 84">
            <a:extLst>
              <a:ext uri="{FF2B5EF4-FFF2-40B4-BE49-F238E27FC236}">
                <a16:creationId xmlns:a16="http://schemas.microsoft.com/office/drawing/2014/main" id="{2FCD0AAC-EB92-4578-BDB2-5BE7E9A6DFC8}"/>
              </a:ext>
            </a:extLst>
          </p:cNvPr>
          <p:cNvSpPr/>
          <p:nvPr/>
        </p:nvSpPr>
        <p:spPr>
          <a:xfrm>
            <a:off x="10341370" y="6105864"/>
            <a:ext cx="1551882" cy="2484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EC2</a:t>
            </a:r>
            <a:endParaRPr lang="zh-CN" altLang="en-US" dirty="0">
              <a:solidFill>
                <a:schemeClr val="bg1"/>
              </a:solidFill>
            </a:endParaRPr>
          </a:p>
        </p:txBody>
      </p:sp>
      <p:sp>
        <p:nvSpPr>
          <p:cNvPr id="86" name="文本框 85">
            <a:extLst>
              <a:ext uri="{FF2B5EF4-FFF2-40B4-BE49-F238E27FC236}">
                <a16:creationId xmlns:a16="http://schemas.microsoft.com/office/drawing/2014/main" id="{03B4CEB4-CEC6-42BB-83BB-106853B6D25F}"/>
              </a:ext>
            </a:extLst>
          </p:cNvPr>
          <p:cNvSpPr txBox="1"/>
          <p:nvPr/>
        </p:nvSpPr>
        <p:spPr>
          <a:xfrm>
            <a:off x="8247404" y="5558793"/>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87" name="右大括号 86">
            <a:extLst>
              <a:ext uri="{FF2B5EF4-FFF2-40B4-BE49-F238E27FC236}">
                <a16:creationId xmlns:a16="http://schemas.microsoft.com/office/drawing/2014/main" id="{0A4C155C-C45F-46EE-B117-31B71F0947DA}"/>
              </a:ext>
            </a:extLst>
          </p:cNvPr>
          <p:cNvSpPr/>
          <p:nvPr/>
        </p:nvSpPr>
        <p:spPr>
          <a:xfrm rot="5400000">
            <a:off x="7444480" y="5923304"/>
            <a:ext cx="181723" cy="1116396"/>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1E86EB75-5CB8-406C-A447-0193B84A9B37}"/>
              </a:ext>
            </a:extLst>
          </p:cNvPr>
          <p:cNvSpPr txBox="1"/>
          <p:nvPr/>
        </p:nvSpPr>
        <p:spPr>
          <a:xfrm>
            <a:off x="7071164" y="6588030"/>
            <a:ext cx="938077" cy="338554"/>
          </a:xfrm>
          <a:prstGeom prst="rect">
            <a:avLst/>
          </a:prstGeom>
          <a:noFill/>
        </p:spPr>
        <p:txBody>
          <a:bodyPr wrap="none" rtlCol="0">
            <a:spAutoFit/>
          </a:bodyPr>
          <a:lstStyle/>
          <a:p>
            <a:r>
              <a:rPr lang="en-US" altLang="zh-CN" sz="1600" dirty="0"/>
              <a:t>0.0.0.0/3</a:t>
            </a:r>
            <a:endParaRPr lang="zh-CN" altLang="en-US" sz="1600" dirty="0"/>
          </a:p>
        </p:txBody>
      </p:sp>
      <p:sp>
        <p:nvSpPr>
          <p:cNvPr id="89" name="矩形 88">
            <a:extLst>
              <a:ext uri="{FF2B5EF4-FFF2-40B4-BE49-F238E27FC236}">
                <a16:creationId xmlns:a16="http://schemas.microsoft.com/office/drawing/2014/main" id="{9C822AC5-D13B-4ACE-A888-9FB50CB355BA}"/>
              </a:ext>
            </a:extLst>
          </p:cNvPr>
          <p:cNvSpPr/>
          <p:nvPr/>
        </p:nvSpPr>
        <p:spPr>
          <a:xfrm>
            <a:off x="8094272" y="6105311"/>
            <a:ext cx="1117250" cy="2484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EC1</a:t>
            </a:r>
            <a:endParaRPr lang="zh-CN" altLang="en-US" dirty="0"/>
          </a:p>
        </p:txBody>
      </p:sp>
      <p:sp>
        <p:nvSpPr>
          <p:cNvPr id="90" name="矩形 89">
            <a:extLst>
              <a:ext uri="{FF2B5EF4-FFF2-40B4-BE49-F238E27FC236}">
                <a16:creationId xmlns:a16="http://schemas.microsoft.com/office/drawing/2014/main" id="{A851D713-D7BF-4FFB-98BB-B9A587B5FA02}"/>
              </a:ext>
            </a:extLst>
          </p:cNvPr>
          <p:cNvSpPr/>
          <p:nvPr/>
        </p:nvSpPr>
        <p:spPr>
          <a:xfrm>
            <a:off x="9217144" y="6105311"/>
            <a:ext cx="1124225" cy="248445"/>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EC3</a:t>
            </a:r>
            <a:endParaRPr lang="zh-CN" altLang="en-US" dirty="0"/>
          </a:p>
        </p:txBody>
      </p:sp>
      <p:sp>
        <p:nvSpPr>
          <p:cNvPr id="91" name="右大括号 90">
            <a:extLst>
              <a:ext uri="{FF2B5EF4-FFF2-40B4-BE49-F238E27FC236}">
                <a16:creationId xmlns:a16="http://schemas.microsoft.com/office/drawing/2014/main" id="{B6A50855-1A8F-48AD-84C4-765F43E025B0}"/>
              </a:ext>
            </a:extLst>
          </p:cNvPr>
          <p:cNvSpPr/>
          <p:nvPr/>
        </p:nvSpPr>
        <p:spPr>
          <a:xfrm rot="5400000">
            <a:off x="9670434" y="5926654"/>
            <a:ext cx="212145" cy="1104527"/>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id="{75EE16A2-22A4-424B-87A8-4F68B5CDDC91}"/>
              </a:ext>
            </a:extLst>
          </p:cNvPr>
          <p:cNvSpPr txBox="1"/>
          <p:nvPr/>
        </p:nvSpPr>
        <p:spPr>
          <a:xfrm>
            <a:off x="9308714" y="6596484"/>
            <a:ext cx="1042273" cy="338554"/>
          </a:xfrm>
          <a:prstGeom prst="rect">
            <a:avLst/>
          </a:prstGeom>
          <a:noFill/>
        </p:spPr>
        <p:txBody>
          <a:bodyPr wrap="none" rtlCol="0">
            <a:spAutoFit/>
          </a:bodyPr>
          <a:lstStyle/>
          <a:p>
            <a:r>
              <a:rPr lang="en-US" altLang="zh-CN" sz="1600" dirty="0"/>
              <a:t>64.0.0.0/2</a:t>
            </a:r>
            <a:endParaRPr lang="zh-CN" altLang="en-US" sz="1600" dirty="0"/>
          </a:p>
        </p:txBody>
      </p:sp>
      <p:sp>
        <p:nvSpPr>
          <p:cNvPr id="93" name="箭头: 右 92">
            <a:extLst>
              <a:ext uri="{FF2B5EF4-FFF2-40B4-BE49-F238E27FC236}">
                <a16:creationId xmlns:a16="http://schemas.microsoft.com/office/drawing/2014/main" id="{F69452A0-6A68-4770-8897-6111A14F9983}"/>
              </a:ext>
            </a:extLst>
          </p:cNvPr>
          <p:cNvSpPr/>
          <p:nvPr/>
        </p:nvSpPr>
        <p:spPr>
          <a:xfrm>
            <a:off x="6005531" y="6102387"/>
            <a:ext cx="629920" cy="262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右大括号 93">
            <a:extLst>
              <a:ext uri="{FF2B5EF4-FFF2-40B4-BE49-F238E27FC236}">
                <a16:creationId xmlns:a16="http://schemas.microsoft.com/office/drawing/2014/main" id="{8060B705-8EE3-4558-87BB-2CD33633CEAD}"/>
              </a:ext>
            </a:extLst>
          </p:cNvPr>
          <p:cNvSpPr/>
          <p:nvPr/>
        </p:nvSpPr>
        <p:spPr>
          <a:xfrm rot="5400000">
            <a:off x="8580433" y="5926580"/>
            <a:ext cx="167339" cy="1124225"/>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文本框 94">
            <a:extLst>
              <a:ext uri="{FF2B5EF4-FFF2-40B4-BE49-F238E27FC236}">
                <a16:creationId xmlns:a16="http://schemas.microsoft.com/office/drawing/2014/main" id="{2C216BC9-CBDB-4A46-B3D5-794938828708}"/>
              </a:ext>
            </a:extLst>
          </p:cNvPr>
          <p:cNvSpPr txBox="1"/>
          <p:nvPr/>
        </p:nvSpPr>
        <p:spPr>
          <a:xfrm>
            <a:off x="8272574" y="6588030"/>
            <a:ext cx="1042273" cy="338554"/>
          </a:xfrm>
          <a:prstGeom prst="rect">
            <a:avLst/>
          </a:prstGeom>
          <a:noFill/>
        </p:spPr>
        <p:txBody>
          <a:bodyPr wrap="none" rtlCol="0">
            <a:spAutoFit/>
          </a:bodyPr>
          <a:lstStyle/>
          <a:p>
            <a:r>
              <a:rPr lang="en-US" altLang="zh-CN" sz="1600" dirty="0"/>
              <a:t>32.0.0.0/3</a:t>
            </a:r>
            <a:endParaRPr lang="zh-CN" altLang="en-US" sz="1600" dirty="0"/>
          </a:p>
        </p:txBody>
      </p:sp>
      <mc:AlternateContent xmlns:mc="http://schemas.openxmlformats.org/markup-compatibility/2006" xmlns:a14="http://schemas.microsoft.com/office/drawing/2010/main">
        <mc:Choice Requires="a14">
          <p:graphicFrame>
            <p:nvGraphicFramePr>
              <p:cNvPr id="44" name="表格 43">
                <a:extLst>
                  <a:ext uri="{FF2B5EF4-FFF2-40B4-BE49-F238E27FC236}">
                    <a16:creationId xmlns:a16="http://schemas.microsoft.com/office/drawing/2014/main" id="{C02109F4-6DFD-43FC-A502-31BC7A021606}"/>
                  </a:ext>
                </a:extLst>
              </p:cNvPr>
              <p:cNvGraphicFramePr>
                <a:graphicFrameLocks noGrp="1"/>
              </p:cNvGraphicFramePr>
              <p:nvPr>
                <p:extLst>
                  <p:ext uri="{D42A27DB-BD31-4B8C-83A1-F6EECF244321}">
                    <p14:modId xmlns:p14="http://schemas.microsoft.com/office/powerpoint/2010/main" val="2254551907"/>
                  </p:ext>
                </p:extLst>
              </p:nvPr>
            </p:nvGraphicFramePr>
            <p:xfrm>
              <a:off x="2953827" y="3894552"/>
              <a:ext cx="1939056" cy="823214"/>
            </p:xfrm>
            <a:graphic>
              <a:graphicData uri="http://schemas.openxmlformats.org/drawingml/2006/table">
                <a:tbl>
                  <a:tblPr firstRow="1" bandRow="1">
                    <a:tableStyleId>{5C22544A-7EE6-4342-B048-85BDC9FD1C3A}</a:tableStyleId>
                  </a:tblPr>
                  <a:tblGrid>
                    <a:gridCol w="1018733">
                      <a:extLst>
                        <a:ext uri="{9D8B030D-6E8A-4147-A177-3AD203B41FA5}">
                          <a16:colId xmlns:a16="http://schemas.microsoft.com/office/drawing/2014/main" val="2530033943"/>
                        </a:ext>
                      </a:extLst>
                    </a:gridCol>
                    <a:gridCol w="920323">
                      <a:extLst>
                        <a:ext uri="{9D8B030D-6E8A-4147-A177-3AD203B41FA5}">
                          <a16:colId xmlns:a16="http://schemas.microsoft.com/office/drawing/2014/main" val="837088649"/>
                        </a:ext>
                      </a:extLst>
                    </a:gridCol>
                  </a:tblGrid>
                  <a:tr h="251965">
                    <a:tc gridSpan="2">
                      <a:txBody>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𝚫</m:t>
                                </m:r>
                                <m:r>
                                  <a:rPr lang="en-US" altLang="zh-CN" b="1" i="0" smtClean="0">
                                    <a:latin typeface="Cambria Math" panose="02040503050406030204" pitchFamily="18" charset="0"/>
                                  </a:rPr>
                                  <m:t> </m:t>
                                </m:r>
                                <m:acc>
                                  <m:accPr>
                                    <m:chr m:val="⃗"/>
                                    <m:ctrlPr>
                                      <a:rPr lang="en-US" altLang="zh-CN"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𝑴</m:t>
                                        </m:r>
                                      </m:e>
                                      <m:sub>
                                        <m:r>
                                          <a:rPr lang="en-US" altLang="zh-CN" b="1" i="1" smtClean="0">
                                            <a:latin typeface="Cambria Math" panose="02040503050406030204" pitchFamily="18" charset="0"/>
                                          </a:rPr>
                                          <m:t>𝟐</m:t>
                                        </m:r>
                                      </m:sub>
                                    </m:sSub>
                                  </m:e>
                                </m:acc>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204792">
                    <a:tc>
                      <a:txBody>
                        <a:bodyPr/>
                        <a:lstStyle/>
                        <a:p>
                          <a:pPr algn="ctr"/>
                          <a:r>
                            <a:rPr lang="en-US" altLang="zh-CN" sz="1600" dirty="0"/>
                            <a:t>predicate</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199741">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3</m:t>
                                    </m:r>
                                  </m:sub>
                                </m:sSub>
                              </m:oMath>
                            </m:oMathPara>
                          </a14:m>
                          <a:endParaRPr lang="zh-CN" altLang="en-US" sz="1600" dirty="0"/>
                        </a:p>
                      </a:txBody>
                      <a:tcPr marT="0" marB="0"/>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055214452"/>
                      </a:ext>
                    </a:extLst>
                  </a:tr>
                </a:tbl>
              </a:graphicData>
            </a:graphic>
          </p:graphicFrame>
        </mc:Choice>
        <mc:Fallback xmlns="">
          <p:graphicFrame>
            <p:nvGraphicFramePr>
              <p:cNvPr id="44" name="表格 43">
                <a:extLst>
                  <a:ext uri="{FF2B5EF4-FFF2-40B4-BE49-F238E27FC236}">
                    <a16:creationId xmlns:a16="http://schemas.microsoft.com/office/drawing/2014/main" id="{C02109F4-6DFD-43FC-A502-31BC7A021606}"/>
                  </a:ext>
                </a:extLst>
              </p:cNvPr>
              <p:cNvGraphicFramePr>
                <a:graphicFrameLocks noGrp="1"/>
              </p:cNvGraphicFramePr>
              <p:nvPr>
                <p:extLst>
                  <p:ext uri="{D42A27DB-BD31-4B8C-83A1-F6EECF244321}">
                    <p14:modId xmlns:p14="http://schemas.microsoft.com/office/powerpoint/2010/main" val="2254551907"/>
                  </p:ext>
                </p:extLst>
              </p:nvPr>
            </p:nvGraphicFramePr>
            <p:xfrm>
              <a:off x="2953827" y="3894552"/>
              <a:ext cx="1939056" cy="823214"/>
            </p:xfrm>
            <a:graphic>
              <a:graphicData uri="http://schemas.openxmlformats.org/drawingml/2006/table">
                <a:tbl>
                  <a:tblPr firstRow="1" bandRow="1">
                    <a:tableStyleId>{5C22544A-7EE6-4342-B048-85BDC9FD1C3A}</a:tableStyleId>
                  </a:tblPr>
                  <a:tblGrid>
                    <a:gridCol w="1018733">
                      <a:extLst>
                        <a:ext uri="{9D8B030D-6E8A-4147-A177-3AD203B41FA5}">
                          <a16:colId xmlns:a16="http://schemas.microsoft.com/office/drawing/2014/main" val="2530033943"/>
                        </a:ext>
                      </a:extLst>
                    </a:gridCol>
                    <a:gridCol w="920323">
                      <a:extLst>
                        <a:ext uri="{9D8B030D-6E8A-4147-A177-3AD203B41FA5}">
                          <a16:colId xmlns:a16="http://schemas.microsoft.com/office/drawing/2014/main" val="837088649"/>
                        </a:ext>
                      </a:extLst>
                    </a:gridCol>
                  </a:tblGrid>
                  <a:tr h="307594">
                    <a:tc gridSpan="2">
                      <a:txBody>
                        <a:bodyPr/>
                        <a:lstStyle/>
                        <a:p>
                          <a:endParaRPr lang="zh-CN"/>
                        </a:p>
                      </a:txBody>
                      <a:tcPr marT="0" marB="0">
                        <a:blipFill>
                          <a:blip r:embed="rId6"/>
                          <a:stretch>
                            <a:fillRect l="-313" t="-1961" r="-1254" b="-205882"/>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predicate</a:t>
                          </a:r>
                          <a:endParaRPr lang="zh-CN" altLang="en-US" sz="1600" dirty="0"/>
                        </a:p>
                      </a:txBody>
                      <a:tcPr marT="0" marB="0"/>
                    </a:tc>
                    <a:tc>
                      <a:txBody>
                        <a:bodyPr/>
                        <a:lstStyle/>
                        <a:p>
                          <a:endParaRPr lang="zh-CN"/>
                        </a:p>
                      </a:txBody>
                      <a:tcPr marT="0" marB="0">
                        <a:blipFill>
                          <a:blip r:embed="rId6"/>
                          <a:stretch>
                            <a:fillRect l="-111921" t="-115556" r="-2649" b="-133333"/>
                          </a:stretch>
                        </a:blipFill>
                      </a:tcPr>
                    </a:tc>
                    <a:extLst>
                      <a:ext uri="{0D108BD9-81ED-4DB2-BD59-A6C34878D82A}">
                        <a16:rowId xmlns:a16="http://schemas.microsoft.com/office/drawing/2014/main" val="1891624228"/>
                      </a:ext>
                    </a:extLst>
                  </a:tr>
                  <a:tr h="243840">
                    <a:tc>
                      <a:txBody>
                        <a:bodyPr/>
                        <a:lstStyle/>
                        <a:p>
                          <a:endParaRPr lang="zh-CN"/>
                        </a:p>
                      </a:txBody>
                      <a:tcPr marT="0" marB="0">
                        <a:blipFill>
                          <a:blip r:embed="rId6"/>
                          <a:stretch>
                            <a:fillRect l="-595" t="-242500" r="-92262" b="-50000"/>
                          </a:stretch>
                        </a:blipFill>
                      </a:tcPr>
                    </a:tc>
                    <a:tc>
                      <a:txBody>
                        <a:bodyPr/>
                        <a:lstStyle/>
                        <a:p>
                          <a:pPr algn="ctr"/>
                          <a:r>
                            <a:rPr lang="en-US" altLang="zh-CN" sz="1600" dirty="0">
                              <a:solidFill>
                                <a:schemeClr val="accent1"/>
                              </a:solidFill>
                            </a:rPr>
                            <a:t>A4</a:t>
                          </a:r>
                          <a:endParaRPr lang="zh-CN" altLang="en-US" sz="1600" dirty="0">
                            <a:solidFill>
                              <a:schemeClr val="accent1"/>
                            </a:solidFill>
                          </a:endParaRPr>
                        </a:p>
                      </a:txBody>
                      <a:tcPr marT="0" marB="0"/>
                    </a:tc>
                    <a:extLst>
                      <a:ext uri="{0D108BD9-81ED-4DB2-BD59-A6C34878D82A}">
                        <a16:rowId xmlns:a16="http://schemas.microsoft.com/office/drawing/2014/main" val="105521445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5" name="表格 44">
                <a:extLst>
                  <a:ext uri="{FF2B5EF4-FFF2-40B4-BE49-F238E27FC236}">
                    <a16:creationId xmlns:a16="http://schemas.microsoft.com/office/drawing/2014/main" id="{A591DA07-071A-48C9-B70C-09F9A9514C67}"/>
                  </a:ext>
                </a:extLst>
              </p:cNvPr>
              <p:cNvGraphicFramePr>
                <a:graphicFrameLocks noGrp="1"/>
              </p:cNvGraphicFramePr>
              <p:nvPr>
                <p:extLst>
                  <p:ext uri="{D42A27DB-BD31-4B8C-83A1-F6EECF244321}">
                    <p14:modId xmlns:p14="http://schemas.microsoft.com/office/powerpoint/2010/main" val="2405377959"/>
                  </p:ext>
                </p:extLst>
              </p:nvPr>
            </p:nvGraphicFramePr>
            <p:xfrm>
              <a:off x="5285676" y="3901639"/>
              <a:ext cx="1939056" cy="823214"/>
            </p:xfrm>
            <a:graphic>
              <a:graphicData uri="http://schemas.openxmlformats.org/drawingml/2006/table">
                <a:tbl>
                  <a:tblPr firstRow="1" bandRow="1">
                    <a:tableStyleId>{5C22544A-7EE6-4342-B048-85BDC9FD1C3A}</a:tableStyleId>
                  </a:tblPr>
                  <a:tblGrid>
                    <a:gridCol w="1013524">
                      <a:extLst>
                        <a:ext uri="{9D8B030D-6E8A-4147-A177-3AD203B41FA5}">
                          <a16:colId xmlns:a16="http://schemas.microsoft.com/office/drawing/2014/main" val="2530033943"/>
                        </a:ext>
                      </a:extLst>
                    </a:gridCol>
                    <a:gridCol w="925532">
                      <a:extLst>
                        <a:ext uri="{9D8B030D-6E8A-4147-A177-3AD203B41FA5}">
                          <a16:colId xmlns:a16="http://schemas.microsoft.com/office/drawing/2014/main" val="837088649"/>
                        </a:ext>
                      </a:extLst>
                    </a:gridCol>
                  </a:tblGrid>
                  <a:tr h="273271">
                    <a:tc gridSpan="2">
                      <a:txBody>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𝚫</m:t>
                                </m:r>
                                <m:r>
                                  <a:rPr lang="en-US" altLang="zh-CN" b="1" i="0" smtClean="0">
                                    <a:latin typeface="Cambria Math" panose="02040503050406030204" pitchFamily="18" charset="0"/>
                                  </a:rPr>
                                  <m:t> </m:t>
                                </m:r>
                                <m:acc>
                                  <m:accPr>
                                    <m:chr m:val="⃗"/>
                                    <m:ctrlPr>
                                      <a:rPr lang="en-US" altLang="zh-CN"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𝑴</m:t>
                                        </m:r>
                                      </m:e>
                                      <m:sub>
                                        <m:r>
                                          <a:rPr lang="en-US" altLang="zh-CN" b="1" i="1" smtClean="0">
                                            <a:latin typeface="Cambria Math" panose="02040503050406030204" pitchFamily="18" charset="0"/>
                                          </a:rPr>
                                          <m:t>𝟑</m:t>
                                        </m:r>
                                      </m:sub>
                                    </m:sSub>
                                  </m:e>
                                </m:acc>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237275">
                    <a:tc>
                      <a:txBody>
                        <a:bodyPr/>
                        <a:lstStyle/>
                        <a:p>
                          <a:pPr algn="ctr"/>
                          <a:r>
                            <a:rPr lang="en-US" altLang="zh-CN" sz="1600" dirty="0"/>
                            <a:t>predicate</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216630">
                    <a:tc>
                      <a:txBody>
                        <a:bodyPr/>
                        <a:lstStyle/>
                        <a:p>
                          <a:pPr algn="ctr"/>
                          <a14:m>
                            <m:oMathPara xmlns:m="http://schemas.openxmlformats.org/officeDocument/2006/math">
                              <m:oMathParaPr>
                                <m:jc m:val="center"/>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2</m:t>
                                    </m:r>
                                  </m:sub>
                                </m:sSub>
                              </m:oMath>
                            </m:oMathPara>
                          </a14:m>
                          <a:endParaRPr lang="zh-CN" altLang="en-US" sz="1600" dirty="0"/>
                        </a:p>
                      </a:txBody>
                      <a:tcPr marT="0" marB="0"/>
                    </a:tc>
                    <a:tc>
                      <a:txBody>
                        <a:bodyPr/>
                        <a:lstStyle/>
                        <a:p>
                          <a:pPr algn="ctr"/>
                          <a:r>
                            <a:rPr lang="en-US" altLang="zh-CN" sz="1600" dirty="0">
                              <a:solidFill>
                                <a:schemeClr val="accent1"/>
                              </a:solidFill>
                            </a:rPr>
                            <a:t>A4</a:t>
                          </a:r>
                          <a:endParaRPr lang="zh-CN" altLang="en-US" sz="1600" dirty="0"/>
                        </a:p>
                      </a:txBody>
                      <a:tcPr marT="0" marB="0"/>
                    </a:tc>
                    <a:extLst>
                      <a:ext uri="{0D108BD9-81ED-4DB2-BD59-A6C34878D82A}">
                        <a16:rowId xmlns:a16="http://schemas.microsoft.com/office/drawing/2014/main" val="1055214452"/>
                      </a:ext>
                    </a:extLst>
                  </a:tr>
                </a:tbl>
              </a:graphicData>
            </a:graphic>
          </p:graphicFrame>
        </mc:Choice>
        <mc:Fallback xmlns="">
          <p:graphicFrame>
            <p:nvGraphicFramePr>
              <p:cNvPr id="45" name="表格 44">
                <a:extLst>
                  <a:ext uri="{FF2B5EF4-FFF2-40B4-BE49-F238E27FC236}">
                    <a16:creationId xmlns:a16="http://schemas.microsoft.com/office/drawing/2014/main" id="{A591DA07-071A-48C9-B70C-09F9A9514C67}"/>
                  </a:ext>
                </a:extLst>
              </p:cNvPr>
              <p:cNvGraphicFramePr>
                <a:graphicFrameLocks noGrp="1"/>
              </p:cNvGraphicFramePr>
              <p:nvPr>
                <p:extLst>
                  <p:ext uri="{D42A27DB-BD31-4B8C-83A1-F6EECF244321}">
                    <p14:modId xmlns:p14="http://schemas.microsoft.com/office/powerpoint/2010/main" val="2405377959"/>
                  </p:ext>
                </p:extLst>
              </p:nvPr>
            </p:nvGraphicFramePr>
            <p:xfrm>
              <a:off x="5285676" y="3901639"/>
              <a:ext cx="1939056" cy="823214"/>
            </p:xfrm>
            <a:graphic>
              <a:graphicData uri="http://schemas.openxmlformats.org/drawingml/2006/table">
                <a:tbl>
                  <a:tblPr firstRow="1" bandRow="1">
                    <a:tableStyleId>{5C22544A-7EE6-4342-B048-85BDC9FD1C3A}</a:tableStyleId>
                  </a:tblPr>
                  <a:tblGrid>
                    <a:gridCol w="1013524">
                      <a:extLst>
                        <a:ext uri="{9D8B030D-6E8A-4147-A177-3AD203B41FA5}">
                          <a16:colId xmlns:a16="http://schemas.microsoft.com/office/drawing/2014/main" val="2530033943"/>
                        </a:ext>
                      </a:extLst>
                    </a:gridCol>
                    <a:gridCol w="925532">
                      <a:extLst>
                        <a:ext uri="{9D8B030D-6E8A-4147-A177-3AD203B41FA5}">
                          <a16:colId xmlns:a16="http://schemas.microsoft.com/office/drawing/2014/main" val="837088649"/>
                        </a:ext>
                      </a:extLst>
                    </a:gridCol>
                  </a:tblGrid>
                  <a:tr h="307594">
                    <a:tc gridSpan="2">
                      <a:txBody>
                        <a:bodyPr/>
                        <a:lstStyle/>
                        <a:p>
                          <a:endParaRPr lang="zh-CN"/>
                        </a:p>
                      </a:txBody>
                      <a:tcPr marT="0" marB="0">
                        <a:blipFill>
                          <a:blip r:embed="rId7"/>
                          <a:stretch>
                            <a:fillRect l="-313" t="-3922" r="-1254" b="-205882"/>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predicate</a:t>
                          </a:r>
                          <a:endParaRPr lang="zh-CN" altLang="en-US" sz="1600" dirty="0"/>
                        </a:p>
                      </a:txBody>
                      <a:tcPr marT="0" marB="0"/>
                    </a:tc>
                    <a:tc>
                      <a:txBody>
                        <a:bodyPr/>
                        <a:lstStyle/>
                        <a:p>
                          <a:endParaRPr lang="zh-CN"/>
                        </a:p>
                      </a:txBody>
                      <a:tcPr marT="0" marB="0">
                        <a:blipFill>
                          <a:blip r:embed="rId7"/>
                          <a:stretch>
                            <a:fillRect l="-110526" t="-117778" r="-2632" b="-133333"/>
                          </a:stretch>
                        </a:blipFill>
                      </a:tcPr>
                    </a:tc>
                    <a:extLst>
                      <a:ext uri="{0D108BD9-81ED-4DB2-BD59-A6C34878D82A}">
                        <a16:rowId xmlns:a16="http://schemas.microsoft.com/office/drawing/2014/main" val="1891624228"/>
                      </a:ext>
                    </a:extLst>
                  </a:tr>
                  <a:tr h="243840">
                    <a:tc>
                      <a:txBody>
                        <a:bodyPr/>
                        <a:lstStyle/>
                        <a:p>
                          <a:endParaRPr lang="zh-CN"/>
                        </a:p>
                      </a:txBody>
                      <a:tcPr marT="0" marB="0">
                        <a:blipFill>
                          <a:blip r:embed="rId7"/>
                          <a:stretch>
                            <a:fillRect l="-599" t="-245000" r="-93413" b="-50000"/>
                          </a:stretch>
                        </a:blipFill>
                      </a:tcPr>
                    </a:tc>
                    <a:tc>
                      <a:txBody>
                        <a:bodyPr/>
                        <a:lstStyle/>
                        <a:p>
                          <a:pPr algn="ctr"/>
                          <a:r>
                            <a:rPr lang="en-US" altLang="zh-CN" sz="1600" dirty="0">
                              <a:solidFill>
                                <a:schemeClr val="accent1"/>
                              </a:solidFill>
                            </a:rPr>
                            <a:t>A4</a:t>
                          </a:r>
                          <a:endParaRPr lang="zh-CN" altLang="en-US" sz="1600" dirty="0"/>
                        </a:p>
                      </a:txBody>
                      <a:tcPr marT="0" marB="0"/>
                    </a:tc>
                    <a:extLst>
                      <a:ext uri="{0D108BD9-81ED-4DB2-BD59-A6C34878D82A}">
                        <a16:rowId xmlns:a16="http://schemas.microsoft.com/office/drawing/2014/main" val="105521445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6" name="表格 45">
                <a:extLst>
                  <a:ext uri="{FF2B5EF4-FFF2-40B4-BE49-F238E27FC236}">
                    <a16:creationId xmlns:a16="http://schemas.microsoft.com/office/drawing/2014/main" id="{8AC2CA77-7C1F-4357-984F-9B5054EF75D3}"/>
                  </a:ext>
                </a:extLst>
              </p:cNvPr>
              <p:cNvGraphicFramePr>
                <a:graphicFrameLocks noGrp="1"/>
              </p:cNvGraphicFramePr>
              <p:nvPr>
                <p:extLst>
                  <p:ext uri="{D42A27DB-BD31-4B8C-83A1-F6EECF244321}">
                    <p14:modId xmlns:p14="http://schemas.microsoft.com/office/powerpoint/2010/main" val="3079908046"/>
                  </p:ext>
                </p:extLst>
              </p:nvPr>
            </p:nvGraphicFramePr>
            <p:xfrm>
              <a:off x="6174310" y="4866004"/>
              <a:ext cx="2436290" cy="487680"/>
            </p:xfrm>
            <a:graphic>
              <a:graphicData uri="http://schemas.openxmlformats.org/drawingml/2006/table">
                <a:tbl>
                  <a:tblPr>
                    <a:tableStyleId>{5C22544A-7EE6-4342-B048-85BDC9FD1C3A}</a:tableStyleId>
                  </a:tblPr>
                  <a:tblGrid>
                    <a:gridCol w="1218145">
                      <a:extLst>
                        <a:ext uri="{9D8B030D-6E8A-4147-A177-3AD203B41FA5}">
                          <a16:colId xmlns:a16="http://schemas.microsoft.com/office/drawing/2014/main" val="4118834543"/>
                        </a:ext>
                      </a:extLst>
                    </a:gridCol>
                    <a:gridCol w="1218145">
                      <a:extLst>
                        <a:ext uri="{9D8B030D-6E8A-4147-A177-3AD203B41FA5}">
                          <a16:colId xmlns:a16="http://schemas.microsoft.com/office/drawing/2014/main" val="3848276248"/>
                        </a:ext>
                      </a:extLst>
                    </a:gridCol>
                  </a:tblGrid>
                  <a:tr h="217251">
                    <a:tc>
                      <a:txBody>
                        <a:bodyPr/>
                        <a:lstStyle/>
                        <a:p>
                          <a:pPr algn="l"/>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oMath>
                          </a14:m>
                          <a:r>
                            <a:rPr lang="zh-CN" altLang="en-US" sz="1600" dirty="0"/>
                            <a:t> </a:t>
                          </a:r>
                          <a:r>
                            <a:rPr lang="en-US" altLang="zh-CN" sz="1600" dirty="0"/>
                            <a:t>0.0.0.0/1</a:t>
                          </a:r>
                          <a:endParaRPr lang="zh-CN" altLang="en-US" sz="1600" dirty="0"/>
                        </a:p>
                      </a:txBody>
                      <a:tcPr marL="36000" marR="36000" marT="0" marB="0"/>
                    </a:tc>
                    <a:tc>
                      <a:txBody>
                        <a:bodyPr/>
                        <a:lstStyle/>
                        <a:p>
                          <a:pPr algn="l"/>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oMath>
                          </a14:m>
                          <a:r>
                            <a:rPr lang="zh-CN" altLang="en-US" sz="1600" dirty="0"/>
                            <a:t> </a:t>
                          </a:r>
                          <a:r>
                            <a:rPr lang="en-US" altLang="zh-CN" sz="1600" dirty="0"/>
                            <a:t>0.0.0.0/3</a:t>
                          </a:r>
                          <a:endParaRPr lang="zh-CN" altLang="en-US" sz="1600" dirty="0"/>
                        </a:p>
                      </a:txBody>
                      <a:tcPr marL="36000" marR="36000" marT="0" marB="0"/>
                    </a:tc>
                    <a:extLst>
                      <a:ext uri="{0D108BD9-81ED-4DB2-BD59-A6C34878D82A}">
                        <a16:rowId xmlns:a16="http://schemas.microsoft.com/office/drawing/2014/main" val="2617226499"/>
                      </a:ext>
                    </a:extLst>
                  </a:tr>
                  <a:tr h="217251">
                    <a:tc>
                      <a:txBody>
                        <a:bodyPr/>
                        <a:lstStyle/>
                        <a:p>
                          <a:pPr algn="l"/>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oMath>
                          </a14:m>
                          <a:r>
                            <a:rPr lang="zh-CN" altLang="en-US" sz="1600" dirty="0"/>
                            <a:t> </a:t>
                          </a:r>
                          <a:r>
                            <a:rPr lang="en-US" altLang="zh-CN" sz="1600" dirty="0"/>
                            <a:t>0.0.0.0/2</a:t>
                          </a:r>
                          <a:endParaRPr lang="zh-CN" altLang="en-US" sz="1600" dirty="0"/>
                        </a:p>
                      </a:txBody>
                      <a:tcPr marL="36000" marR="36000" marT="0" marB="0"/>
                    </a:tc>
                    <a:tc>
                      <a:txBody>
                        <a:bodyPr/>
                        <a:lstStyle/>
                        <a:p>
                          <a:pPr algn="l"/>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r>
                                <a:rPr lang="en-US" altLang="zh-CN" sz="1600" b="0" i="1" smtClean="0">
                                  <a:latin typeface="Cambria Math" panose="02040503050406030204" pitchFamily="18" charset="0"/>
                                </a:rPr>
                                <m:t>:</m:t>
                              </m:r>
                            </m:oMath>
                          </a14:m>
                          <a:r>
                            <a:rPr lang="zh-CN" altLang="en-US" sz="1600" dirty="0"/>
                            <a:t> </a:t>
                          </a:r>
                          <a:r>
                            <a:rPr lang="en-US" altLang="zh-CN" sz="1600" dirty="0"/>
                            <a:t>0.0.0.0/4</a:t>
                          </a:r>
                          <a:endParaRPr lang="zh-CN" altLang="en-US" sz="1600" dirty="0"/>
                        </a:p>
                      </a:txBody>
                      <a:tcPr marL="36000" marR="36000" marT="0" marB="0"/>
                    </a:tc>
                    <a:extLst>
                      <a:ext uri="{0D108BD9-81ED-4DB2-BD59-A6C34878D82A}">
                        <a16:rowId xmlns:a16="http://schemas.microsoft.com/office/drawing/2014/main" val="3539773630"/>
                      </a:ext>
                    </a:extLst>
                  </a:tr>
                </a:tbl>
              </a:graphicData>
            </a:graphic>
          </p:graphicFrame>
        </mc:Choice>
        <mc:Fallback xmlns="">
          <p:graphicFrame>
            <p:nvGraphicFramePr>
              <p:cNvPr id="46" name="表格 45">
                <a:extLst>
                  <a:ext uri="{FF2B5EF4-FFF2-40B4-BE49-F238E27FC236}">
                    <a16:creationId xmlns:a16="http://schemas.microsoft.com/office/drawing/2014/main" id="{8AC2CA77-7C1F-4357-984F-9B5054EF75D3}"/>
                  </a:ext>
                </a:extLst>
              </p:cNvPr>
              <p:cNvGraphicFramePr>
                <a:graphicFrameLocks noGrp="1"/>
              </p:cNvGraphicFramePr>
              <p:nvPr>
                <p:extLst>
                  <p:ext uri="{D42A27DB-BD31-4B8C-83A1-F6EECF244321}">
                    <p14:modId xmlns:p14="http://schemas.microsoft.com/office/powerpoint/2010/main" val="3079908046"/>
                  </p:ext>
                </p:extLst>
              </p:nvPr>
            </p:nvGraphicFramePr>
            <p:xfrm>
              <a:off x="6174310" y="4866004"/>
              <a:ext cx="2436290" cy="487680"/>
            </p:xfrm>
            <a:graphic>
              <a:graphicData uri="http://schemas.openxmlformats.org/drawingml/2006/table">
                <a:tbl>
                  <a:tblPr>
                    <a:tableStyleId>{5C22544A-7EE6-4342-B048-85BDC9FD1C3A}</a:tableStyleId>
                  </a:tblPr>
                  <a:tblGrid>
                    <a:gridCol w="1218145">
                      <a:extLst>
                        <a:ext uri="{9D8B030D-6E8A-4147-A177-3AD203B41FA5}">
                          <a16:colId xmlns:a16="http://schemas.microsoft.com/office/drawing/2014/main" val="4118834543"/>
                        </a:ext>
                      </a:extLst>
                    </a:gridCol>
                    <a:gridCol w="1218145">
                      <a:extLst>
                        <a:ext uri="{9D8B030D-6E8A-4147-A177-3AD203B41FA5}">
                          <a16:colId xmlns:a16="http://schemas.microsoft.com/office/drawing/2014/main" val="3848276248"/>
                        </a:ext>
                      </a:extLst>
                    </a:gridCol>
                  </a:tblGrid>
                  <a:tr h="243840">
                    <a:tc>
                      <a:txBody>
                        <a:bodyPr/>
                        <a:lstStyle/>
                        <a:p>
                          <a:endParaRPr lang="zh-CN"/>
                        </a:p>
                      </a:txBody>
                      <a:tcPr marL="36000" marR="36000" marT="0" marB="0">
                        <a:blipFill>
                          <a:blip r:embed="rId8"/>
                          <a:stretch>
                            <a:fillRect l="-498" t="-24390" r="-100498" b="-146341"/>
                          </a:stretch>
                        </a:blipFill>
                      </a:tcPr>
                    </a:tc>
                    <a:tc>
                      <a:txBody>
                        <a:bodyPr/>
                        <a:lstStyle/>
                        <a:p>
                          <a:endParaRPr lang="zh-CN"/>
                        </a:p>
                      </a:txBody>
                      <a:tcPr marL="36000" marR="36000" marT="0" marB="0">
                        <a:blipFill>
                          <a:blip r:embed="rId8"/>
                          <a:stretch>
                            <a:fillRect l="-101000" t="-24390" r="-1000" b="-146341"/>
                          </a:stretch>
                        </a:blipFill>
                      </a:tcPr>
                    </a:tc>
                    <a:extLst>
                      <a:ext uri="{0D108BD9-81ED-4DB2-BD59-A6C34878D82A}">
                        <a16:rowId xmlns:a16="http://schemas.microsoft.com/office/drawing/2014/main" val="2617226499"/>
                      </a:ext>
                    </a:extLst>
                  </a:tr>
                  <a:tr h="243840">
                    <a:tc>
                      <a:txBody>
                        <a:bodyPr/>
                        <a:lstStyle/>
                        <a:p>
                          <a:endParaRPr lang="zh-CN"/>
                        </a:p>
                      </a:txBody>
                      <a:tcPr marL="36000" marR="36000" marT="0" marB="0">
                        <a:blipFill>
                          <a:blip r:embed="rId8"/>
                          <a:stretch>
                            <a:fillRect l="-498" t="-127500" r="-100498" b="-50000"/>
                          </a:stretch>
                        </a:blipFill>
                      </a:tcPr>
                    </a:tc>
                    <a:tc>
                      <a:txBody>
                        <a:bodyPr/>
                        <a:lstStyle/>
                        <a:p>
                          <a:endParaRPr lang="zh-CN"/>
                        </a:p>
                      </a:txBody>
                      <a:tcPr marL="36000" marR="36000" marT="0" marB="0">
                        <a:blipFill>
                          <a:blip r:embed="rId8"/>
                          <a:stretch>
                            <a:fillRect l="-101000" t="-127500" r="-1000" b="-50000"/>
                          </a:stretch>
                        </a:blipFill>
                      </a:tcPr>
                    </a:tc>
                    <a:extLst>
                      <a:ext uri="{0D108BD9-81ED-4DB2-BD59-A6C34878D82A}">
                        <a16:rowId xmlns:a16="http://schemas.microsoft.com/office/drawing/2014/main" val="35397736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7" name="表格 46">
                <a:extLst>
                  <a:ext uri="{FF2B5EF4-FFF2-40B4-BE49-F238E27FC236}">
                    <a16:creationId xmlns:a16="http://schemas.microsoft.com/office/drawing/2014/main" id="{55C94DE9-0143-4F5E-AD12-D5B570E463C7}"/>
                  </a:ext>
                </a:extLst>
              </p:cNvPr>
              <p:cNvGraphicFramePr>
                <a:graphicFrameLocks noGrp="1"/>
              </p:cNvGraphicFramePr>
              <p:nvPr>
                <p:extLst>
                  <p:ext uri="{D42A27DB-BD31-4B8C-83A1-F6EECF244321}">
                    <p14:modId xmlns:p14="http://schemas.microsoft.com/office/powerpoint/2010/main" val="1501703709"/>
                  </p:ext>
                </p:extLst>
              </p:nvPr>
            </p:nvGraphicFramePr>
            <p:xfrm>
              <a:off x="7851567" y="3901639"/>
              <a:ext cx="2565166" cy="823214"/>
            </p:xfrm>
            <a:graphic>
              <a:graphicData uri="http://schemas.openxmlformats.org/drawingml/2006/table">
                <a:tbl>
                  <a:tblPr firstRow="1" bandRow="1">
                    <a:tableStyleId>{5C22544A-7EE6-4342-B048-85BDC9FD1C3A}</a:tableStyleId>
                  </a:tblPr>
                  <a:tblGrid>
                    <a:gridCol w="1559682">
                      <a:extLst>
                        <a:ext uri="{9D8B030D-6E8A-4147-A177-3AD203B41FA5}">
                          <a16:colId xmlns:a16="http://schemas.microsoft.com/office/drawing/2014/main" val="2530033943"/>
                        </a:ext>
                      </a:extLst>
                    </a:gridCol>
                    <a:gridCol w="1005484">
                      <a:extLst>
                        <a:ext uri="{9D8B030D-6E8A-4147-A177-3AD203B41FA5}">
                          <a16:colId xmlns:a16="http://schemas.microsoft.com/office/drawing/2014/main" val="837088649"/>
                        </a:ext>
                      </a:extLst>
                    </a:gridCol>
                  </a:tblGrid>
                  <a:tr h="252303">
                    <a:tc gridSpan="2">
                      <a:txBody>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𝚫</m:t>
                                </m:r>
                                <m:r>
                                  <a:rPr lang="en-US" altLang="zh-CN" b="1" i="0" smtClean="0">
                                    <a:latin typeface="Cambria Math" panose="02040503050406030204" pitchFamily="18" charset="0"/>
                                  </a:rPr>
                                  <m:t> </m:t>
                                </m:r>
                                <m:acc>
                                  <m:accPr>
                                    <m:chr m:val="⃗"/>
                                    <m:ctrlPr>
                                      <a:rPr lang="en-US" altLang="zh-CN"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𝑴</m:t>
                                        </m:r>
                                      </m:e>
                                      <m:sub>
                                        <m:r>
                                          <a:rPr lang="en-US" altLang="zh-CN" b="1" i="1" smtClean="0">
                                            <a:latin typeface="Cambria Math" panose="02040503050406030204" pitchFamily="18" charset="0"/>
                                          </a:rPr>
                                          <m:t>𝟐𝟑</m:t>
                                        </m:r>
                                      </m:sub>
                                    </m:sSub>
                                  </m:e>
                                </m:acc>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224269">
                    <a:tc>
                      <a:txBody>
                        <a:bodyPr/>
                        <a:lstStyle/>
                        <a:p>
                          <a:pPr algn="ctr"/>
                          <a:r>
                            <a:rPr lang="en-US" altLang="zh-CN" sz="1600" dirty="0"/>
                            <a:t>predicate</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224269">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oMath>
                            </m:oMathPara>
                          </a14:m>
                          <a:endParaRPr lang="zh-CN" altLang="en-US" sz="1600" dirty="0"/>
                        </a:p>
                      </a:txBody>
                      <a:tcPr marT="0" marB="0"/>
                    </a:tc>
                    <a:tc>
                      <a:txBody>
                        <a:bodyPr/>
                        <a:lstStyle/>
                        <a:p>
                          <a:pPr algn="ctr"/>
                          <a:r>
                            <a:rPr lang="en-US" altLang="zh-CN" sz="1600" dirty="0">
                              <a:solidFill>
                                <a:schemeClr val="accent1"/>
                              </a:solidFill>
                            </a:rPr>
                            <a:t>A4</a:t>
                          </a:r>
                          <a:endParaRPr lang="zh-CN" altLang="en-US" sz="1600" dirty="0"/>
                        </a:p>
                      </a:txBody>
                      <a:tcPr marT="0" marB="0"/>
                    </a:tc>
                    <a:extLst>
                      <a:ext uri="{0D108BD9-81ED-4DB2-BD59-A6C34878D82A}">
                        <a16:rowId xmlns:a16="http://schemas.microsoft.com/office/drawing/2014/main" val="1055214452"/>
                      </a:ext>
                    </a:extLst>
                  </a:tr>
                </a:tbl>
              </a:graphicData>
            </a:graphic>
          </p:graphicFrame>
        </mc:Choice>
        <mc:Fallback xmlns="">
          <p:graphicFrame>
            <p:nvGraphicFramePr>
              <p:cNvPr id="47" name="表格 46">
                <a:extLst>
                  <a:ext uri="{FF2B5EF4-FFF2-40B4-BE49-F238E27FC236}">
                    <a16:creationId xmlns:a16="http://schemas.microsoft.com/office/drawing/2014/main" id="{55C94DE9-0143-4F5E-AD12-D5B570E463C7}"/>
                  </a:ext>
                </a:extLst>
              </p:cNvPr>
              <p:cNvGraphicFramePr>
                <a:graphicFrameLocks noGrp="1"/>
              </p:cNvGraphicFramePr>
              <p:nvPr>
                <p:extLst>
                  <p:ext uri="{D42A27DB-BD31-4B8C-83A1-F6EECF244321}">
                    <p14:modId xmlns:p14="http://schemas.microsoft.com/office/powerpoint/2010/main" val="1501703709"/>
                  </p:ext>
                </p:extLst>
              </p:nvPr>
            </p:nvGraphicFramePr>
            <p:xfrm>
              <a:off x="7851567" y="3901639"/>
              <a:ext cx="2565166" cy="823214"/>
            </p:xfrm>
            <a:graphic>
              <a:graphicData uri="http://schemas.openxmlformats.org/drawingml/2006/table">
                <a:tbl>
                  <a:tblPr firstRow="1" bandRow="1">
                    <a:tableStyleId>{5C22544A-7EE6-4342-B048-85BDC9FD1C3A}</a:tableStyleId>
                  </a:tblPr>
                  <a:tblGrid>
                    <a:gridCol w="1559682">
                      <a:extLst>
                        <a:ext uri="{9D8B030D-6E8A-4147-A177-3AD203B41FA5}">
                          <a16:colId xmlns:a16="http://schemas.microsoft.com/office/drawing/2014/main" val="2530033943"/>
                        </a:ext>
                      </a:extLst>
                    </a:gridCol>
                    <a:gridCol w="1005484">
                      <a:extLst>
                        <a:ext uri="{9D8B030D-6E8A-4147-A177-3AD203B41FA5}">
                          <a16:colId xmlns:a16="http://schemas.microsoft.com/office/drawing/2014/main" val="837088649"/>
                        </a:ext>
                      </a:extLst>
                    </a:gridCol>
                  </a:tblGrid>
                  <a:tr h="307594">
                    <a:tc gridSpan="2">
                      <a:txBody>
                        <a:bodyPr/>
                        <a:lstStyle/>
                        <a:p>
                          <a:endParaRPr lang="zh-CN"/>
                        </a:p>
                      </a:txBody>
                      <a:tcPr marT="0" marB="0">
                        <a:blipFill>
                          <a:blip r:embed="rId9"/>
                          <a:stretch>
                            <a:fillRect l="-237" t="-3922" r="-948" b="-205882"/>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predicate</a:t>
                          </a:r>
                          <a:endParaRPr lang="zh-CN" altLang="en-US" sz="1600" dirty="0"/>
                        </a:p>
                      </a:txBody>
                      <a:tcPr marT="0" marB="0"/>
                    </a:tc>
                    <a:tc>
                      <a:txBody>
                        <a:bodyPr/>
                        <a:lstStyle/>
                        <a:p>
                          <a:endParaRPr lang="zh-CN"/>
                        </a:p>
                      </a:txBody>
                      <a:tcPr marT="0" marB="0">
                        <a:blipFill>
                          <a:blip r:embed="rId9"/>
                          <a:stretch>
                            <a:fillRect l="-156364" t="-117778" r="-2424" b="-133333"/>
                          </a:stretch>
                        </a:blipFill>
                      </a:tcPr>
                    </a:tc>
                    <a:extLst>
                      <a:ext uri="{0D108BD9-81ED-4DB2-BD59-A6C34878D82A}">
                        <a16:rowId xmlns:a16="http://schemas.microsoft.com/office/drawing/2014/main" val="1891624228"/>
                      </a:ext>
                    </a:extLst>
                  </a:tr>
                  <a:tr h="243840">
                    <a:tc>
                      <a:txBody>
                        <a:bodyPr/>
                        <a:lstStyle/>
                        <a:p>
                          <a:endParaRPr lang="zh-CN"/>
                        </a:p>
                      </a:txBody>
                      <a:tcPr marT="0" marB="0">
                        <a:blipFill>
                          <a:blip r:embed="rId9"/>
                          <a:stretch>
                            <a:fillRect l="-389" t="-245000" r="-65759" b="-50000"/>
                          </a:stretch>
                        </a:blipFill>
                      </a:tcPr>
                    </a:tc>
                    <a:tc>
                      <a:txBody>
                        <a:bodyPr/>
                        <a:lstStyle/>
                        <a:p>
                          <a:pPr algn="ctr"/>
                          <a:r>
                            <a:rPr lang="en-US" altLang="zh-CN" sz="1600" dirty="0">
                              <a:solidFill>
                                <a:schemeClr val="accent1"/>
                              </a:solidFill>
                            </a:rPr>
                            <a:t>A4</a:t>
                          </a:r>
                          <a:endParaRPr lang="zh-CN" altLang="en-US" sz="1600" dirty="0"/>
                        </a:p>
                      </a:txBody>
                      <a:tcPr marT="0" marB="0"/>
                    </a:tc>
                    <a:extLst>
                      <a:ext uri="{0D108BD9-81ED-4DB2-BD59-A6C34878D82A}">
                        <a16:rowId xmlns:a16="http://schemas.microsoft.com/office/drawing/2014/main" val="105521445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8" name="表格 47">
                <a:extLst>
                  <a:ext uri="{FF2B5EF4-FFF2-40B4-BE49-F238E27FC236}">
                    <a16:creationId xmlns:a16="http://schemas.microsoft.com/office/drawing/2014/main" id="{58C954FF-4D7A-4693-A1DE-E260FC01DCB1}"/>
                  </a:ext>
                </a:extLst>
              </p:cNvPr>
              <p:cNvGraphicFramePr>
                <a:graphicFrameLocks noGrp="1"/>
              </p:cNvGraphicFramePr>
              <p:nvPr>
                <p:extLst>
                  <p:ext uri="{D42A27DB-BD31-4B8C-83A1-F6EECF244321}">
                    <p14:modId xmlns:p14="http://schemas.microsoft.com/office/powerpoint/2010/main" val="1376740942"/>
                  </p:ext>
                </p:extLst>
              </p:nvPr>
            </p:nvGraphicFramePr>
            <p:xfrm>
              <a:off x="736272" y="3894552"/>
              <a:ext cx="1964238" cy="831691"/>
            </p:xfrm>
            <a:graphic>
              <a:graphicData uri="http://schemas.openxmlformats.org/drawingml/2006/table">
                <a:tbl>
                  <a:tblPr firstRow="1" bandRow="1">
                    <a:tableStyleId>{5C22544A-7EE6-4342-B048-85BDC9FD1C3A}</a:tableStyleId>
                  </a:tblPr>
                  <a:tblGrid>
                    <a:gridCol w="973599">
                      <a:extLst>
                        <a:ext uri="{9D8B030D-6E8A-4147-A177-3AD203B41FA5}">
                          <a16:colId xmlns:a16="http://schemas.microsoft.com/office/drawing/2014/main" val="2530033943"/>
                        </a:ext>
                      </a:extLst>
                    </a:gridCol>
                    <a:gridCol w="990639">
                      <a:extLst>
                        <a:ext uri="{9D8B030D-6E8A-4147-A177-3AD203B41FA5}">
                          <a16:colId xmlns:a16="http://schemas.microsoft.com/office/drawing/2014/main" val="837088649"/>
                        </a:ext>
                      </a:extLst>
                    </a:gridCol>
                  </a:tblGrid>
                  <a:tr h="231482">
                    <a:tc gridSpan="2">
                      <a:txBody>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𝚫</m:t>
                                </m:r>
                                <m:r>
                                  <a:rPr lang="en-US" altLang="zh-CN" b="1" i="0" smtClean="0">
                                    <a:latin typeface="Cambria Math" panose="02040503050406030204" pitchFamily="18" charset="0"/>
                                  </a:rPr>
                                  <m:t> </m:t>
                                </m:r>
                                <m:acc>
                                  <m:accPr>
                                    <m:chr m:val="⃗"/>
                                    <m:ctrlPr>
                                      <a:rPr lang="en-US" altLang="zh-CN"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𝑴</m:t>
                                        </m:r>
                                      </m:e>
                                      <m:sub>
                                        <m:r>
                                          <a:rPr lang="en-US" altLang="zh-CN" b="1" i="1" smtClean="0">
                                            <a:latin typeface="Cambria Math" panose="02040503050406030204" pitchFamily="18" charset="0"/>
                                          </a:rPr>
                                          <m:t>𝟏</m:t>
                                        </m:r>
                                      </m:sub>
                                    </m:sSub>
                                  </m:e>
                                </m:acc>
                              </m:oMath>
                            </m:oMathPara>
                          </a14:m>
                          <a:endParaRPr lang="zh-CN" altLang="en-US" dirty="0"/>
                        </a:p>
                      </a:txBody>
                      <a:tcPr marT="0" marB="0"/>
                    </a:tc>
                    <a:tc hMerge="1">
                      <a:txBody>
                        <a:bodyPr/>
                        <a:lstStyle/>
                        <a:p>
                          <a:endParaRPr lang="zh-CN" altLang="en-US" dirty="0"/>
                        </a:p>
                      </a:txBody>
                      <a:tcPr/>
                    </a:tc>
                    <a:extLst>
                      <a:ext uri="{0D108BD9-81ED-4DB2-BD59-A6C34878D82A}">
                        <a16:rowId xmlns:a16="http://schemas.microsoft.com/office/drawing/2014/main" val="3631312967"/>
                      </a:ext>
                    </a:extLst>
                  </a:tr>
                  <a:tr h="207015">
                    <a:tc>
                      <a:txBody>
                        <a:bodyPr/>
                        <a:lstStyle/>
                        <a:p>
                          <a:pPr algn="ctr"/>
                          <a:r>
                            <a:rPr lang="en-US" altLang="zh-CN" sz="1600" dirty="0"/>
                            <a:t>predicate</a:t>
                          </a:r>
                          <a:endParaRPr lang="zh-CN" altLang="en-US" sz="1600"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𝑎𝑐𝑡𝑖𝑜𝑛𝑠</m:t>
                                    </m:r>
                                  </m:e>
                                </m:acc>
                              </m:oMath>
                            </m:oMathPara>
                          </a14:m>
                          <a:endParaRPr lang="zh-CN" altLang="en-US" sz="1600" dirty="0"/>
                        </a:p>
                      </a:txBody>
                      <a:tcPr marT="0" marB="0"/>
                    </a:tc>
                    <a:extLst>
                      <a:ext uri="{0D108BD9-81ED-4DB2-BD59-A6C34878D82A}">
                        <a16:rowId xmlns:a16="http://schemas.microsoft.com/office/drawing/2014/main" val="1891624228"/>
                      </a:ext>
                    </a:extLst>
                  </a:tr>
                  <a:tr h="252317">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4</m:t>
                                    </m:r>
                                  </m:sub>
                                </m:sSub>
                              </m:oMath>
                            </m:oMathPara>
                          </a14:m>
                          <a:endParaRPr lang="zh-CN" altLang="en-US" sz="1600" dirty="0"/>
                        </a:p>
                      </a:txBody>
                      <a:tcPr marT="0" marB="0"/>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1055214452"/>
                      </a:ext>
                    </a:extLst>
                  </a:tr>
                </a:tbl>
              </a:graphicData>
            </a:graphic>
          </p:graphicFrame>
        </mc:Choice>
        <mc:Fallback xmlns="">
          <p:graphicFrame>
            <p:nvGraphicFramePr>
              <p:cNvPr id="48" name="表格 47">
                <a:extLst>
                  <a:ext uri="{FF2B5EF4-FFF2-40B4-BE49-F238E27FC236}">
                    <a16:creationId xmlns:a16="http://schemas.microsoft.com/office/drawing/2014/main" id="{58C954FF-4D7A-4693-A1DE-E260FC01DCB1}"/>
                  </a:ext>
                </a:extLst>
              </p:cNvPr>
              <p:cNvGraphicFramePr>
                <a:graphicFrameLocks noGrp="1"/>
              </p:cNvGraphicFramePr>
              <p:nvPr>
                <p:extLst>
                  <p:ext uri="{D42A27DB-BD31-4B8C-83A1-F6EECF244321}">
                    <p14:modId xmlns:p14="http://schemas.microsoft.com/office/powerpoint/2010/main" val="1376740942"/>
                  </p:ext>
                </p:extLst>
              </p:nvPr>
            </p:nvGraphicFramePr>
            <p:xfrm>
              <a:off x="736272" y="3894552"/>
              <a:ext cx="1964238" cy="831691"/>
            </p:xfrm>
            <a:graphic>
              <a:graphicData uri="http://schemas.openxmlformats.org/drawingml/2006/table">
                <a:tbl>
                  <a:tblPr firstRow="1" bandRow="1">
                    <a:tableStyleId>{5C22544A-7EE6-4342-B048-85BDC9FD1C3A}</a:tableStyleId>
                  </a:tblPr>
                  <a:tblGrid>
                    <a:gridCol w="973599">
                      <a:extLst>
                        <a:ext uri="{9D8B030D-6E8A-4147-A177-3AD203B41FA5}">
                          <a16:colId xmlns:a16="http://schemas.microsoft.com/office/drawing/2014/main" val="2530033943"/>
                        </a:ext>
                      </a:extLst>
                    </a:gridCol>
                    <a:gridCol w="990639">
                      <a:extLst>
                        <a:ext uri="{9D8B030D-6E8A-4147-A177-3AD203B41FA5}">
                          <a16:colId xmlns:a16="http://schemas.microsoft.com/office/drawing/2014/main" val="837088649"/>
                        </a:ext>
                      </a:extLst>
                    </a:gridCol>
                  </a:tblGrid>
                  <a:tr h="307594">
                    <a:tc gridSpan="2">
                      <a:txBody>
                        <a:bodyPr/>
                        <a:lstStyle/>
                        <a:p>
                          <a:endParaRPr lang="zh-CN"/>
                        </a:p>
                      </a:txBody>
                      <a:tcPr marT="0" marB="0">
                        <a:blipFill>
                          <a:blip r:embed="rId10"/>
                          <a:stretch>
                            <a:fillRect l="-310" t="-1961" r="-1548" b="-205882"/>
                          </a:stretch>
                        </a:blipFill>
                      </a:tcPr>
                    </a:tc>
                    <a:tc hMerge="1">
                      <a:txBody>
                        <a:bodyPr/>
                        <a:lstStyle/>
                        <a:p>
                          <a:endParaRPr lang="zh-CN" altLang="en-US" dirty="0"/>
                        </a:p>
                      </a:txBody>
                      <a:tcPr/>
                    </a:tc>
                    <a:extLst>
                      <a:ext uri="{0D108BD9-81ED-4DB2-BD59-A6C34878D82A}">
                        <a16:rowId xmlns:a16="http://schemas.microsoft.com/office/drawing/2014/main" val="3631312967"/>
                      </a:ext>
                    </a:extLst>
                  </a:tr>
                  <a:tr h="271780">
                    <a:tc>
                      <a:txBody>
                        <a:bodyPr/>
                        <a:lstStyle/>
                        <a:p>
                          <a:pPr algn="ctr"/>
                          <a:r>
                            <a:rPr lang="en-US" altLang="zh-CN" sz="1600" dirty="0"/>
                            <a:t>predicate</a:t>
                          </a:r>
                          <a:endParaRPr lang="zh-CN" altLang="en-US" sz="1600" dirty="0"/>
                        </a:p>
                      </a:txBody>
                      <a:tcPr marT="0" marB="0"/>
                    </a:tc>
                    <a:tc>
                      <a:txBody>
                        <a:bodyPr/>
                        <a:lstStyle/>
                        <a:p>
                          <a:endParaRPr lang="zh-CN"/>
                        </a:p>
                      </a:txBody>
                      <a:tcPr marT="0" marB="0">
                        <a:blipFill>
                          <a:blip r:embed="rId10"/>
                          <a:stretch>
                            <a:fillRect l="-98773" t="-115556" r="-3067" b="-133333"/>
                          </a:stretch>
                        </a:blipFill>
                      </a:tcPr>
                    </a:tc>
                    <a:extLst>
                      <a:ext uri="{0D108BD9-81ED-4DB2-BD59-A6C34878D82A}">
                        <a16:rowId xmlns:a16="http://schemas.microsoft.com/office/drawing/2014/main" val="1891624228"/>
                      </a:ext>
                    </a:extLst>
                  </a:tr>
                  <a:tr h="252317">
                    <a:tc>
                      <a:txBody>
                        <a:bodyPr/>
                        <a:lstStyle/>
                        <a:p>
                          <a:endParaRPr lang="zh-CN"/>
                        </a:p>
                      </a:txBody>
                      <a:tcPr marT="0" marB="0">
                        <a:blipFill>
                          <a:blip r:embed="rId10"/>
                          <a:stretch>
                            <a:fillRect l="-625" t="-230952" r="-105000" b="-42857"/>
                          </a:stretch>
                        </a:blipFill>
                      </a:tcPr>
                    </a:tc>
                    <a:tc>
                      <a:txBody>
                        <a:bodyPr/>
                        <a:lstStyle/>
                        <a:p>
                          <a:pPr algn="ctr"/>
                          <a:r>
                            <a:rPr lang="en-US" altLang="zh-CN" sz="1600" dirty="0">
                              <a:solidFill>
                                <a:schemeClr val="accent6"/>
                              </a:solidFill>
                            </a:rPr>
                            <a:t>A3</a:t>
                          </a:r>
                          <a:endParaRPr lang="zh-CN" altLang="en-US" sz="1600" dirty="0">
                            <a:solidFill>
                              <a:schemeClr val="accent6"/>
                            </a:solidFill>
                          </a:endParaRPr>
                        </a:p>
                      </a:txBody>
                      <a:tcPr marT="0" marB="0"/>
                    </a:tc>
                    <a:extLst>
                      <a:ext uri="{0D108BD9-81ED-4DB2-BD59-A6C34878D82A}">
                        <a16:rowId xmlns:a16="http://schemas.microsoft.com/office/drawing/2014/main" val="1055214452"/>
                      </a:ext>
                    </a:extLst>
                  </a:tr>
                </a:tbl>
              </a:graphicData>
            </a:graphic>
          </p:graphicFrame>
        </mc:Fallback>
      </mc:AlternateContent>
      <p:cxnSp>
        <p:nvCxnSpPr>
          <p:cNvPr id="57" name="直接箭头连接符 56">
            <a:extLst>
              <a:ext uri="{FF2B5EF4-FFF2-40B4-BE49-F238E27FC236}">
                <a16:creationId xmlns:a16="http://schemas.microsoft.com/office/drawing/2014/main" id="{FD4BC847-CAC8-49FF-A6BF-E2C96E02917A}"/>
              </a:ext>
            </a:extLst>
          </p:cNvPr>
          <p:cNvCxnSpPr>
            <a:cxnSpLocks/>
            <a:stCxn id="39" idx="2"/>
            <a:endCxn id="48" idx="0"/>
          </p:cNvCxnSpPr>
          <p:nvPr/>
        </p:nvCxnSpPr>
        <p:spPr>
          <a:xfrm flipH="1">
            <a:off x="1718391" y="3139582"/>
            <a:ext cx="700" cy="754970"/>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CE3E0DA9-F475-405C-AF85-1BD8E09CC762}"/>
              </a:ext>
            </a:extLst>
          </p:cNvPr>
          <p:cNvCxnSpPr>
            <a:cxnSpLocks/>
            <a:stCxn id="39" idx="2"/>
            <a:endCxn id="44" idx="0"/>
          </p:cNvCxnSpPr>
          <p:nvPr/>
        </p:nvCxnSpPr>
        <p:spPr>
          <a:xfrm>
            <a:off x="1719091" y="3139582"/>
            <a:ext cx="2204264" cy="754970"/>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0BA42844-1457-4085-8156-EEB64E828954}"/>
              </a:ext>
            </a:extLst>
          </p:cNvPr>
          <p:cNvCxnSpPr>
            <a:cxnSpLocks/>
            <a:stCxn id="39" idx="2"/>
            <a:endCxn id="45" idx="0"/>
          </p:cNvCxnSpPr>
          <p:nvPr/>
        </p:nvCxnSpPr>
        <p:spPr>
          <a:xfrm>
            <a:off x="1719091" y="3139582"/>
            <a:ext cx="4536113" cy="762057"/>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5912FF56-A404-40FF-B285-B3448416F720}"/>
              </a:ext>
            </a:extLst>
          </p:cNvPr>
          <p:cNvSpPr/>
          <p:nvPr/>
        </p:nvSpPr>
        <p:spPr>
          <a:xfrm>
            <a:off x="2822368" y="3792823"/>
            <a:ext cx="4482671" cy="1003154"/>
          </a:xfrm>
          <a:prstGeom prst="rect">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CAE3AE1C-F31B-4839-B757-059C10764F84}"/>
              </a:ext>
            </a:extLst>
          </p:cNvPr>
          <p:cNvSpPr/>
          <p:nvPr/>
        </p:nvSpPr>
        <p:spPr>
          <a:xfrm>
            <a:off x="7406640" y="4171599"/>
            <a:ext cx="391062" cy="227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箭头连接符 60">
            <a:extLst>
              <a:ext uri="{FF2B5EF4-FFF2-40B4-BE49-F238E27FC236}">
                <a16:creationId xmlns:a16="http://schemas.microsoft.com/office/drawing/2014/main" id="{998ECA04-DCB0-489A-9A4C-9B202D1187F7}"/>
              </a:ext>
            </a:extLst>
          </p:cNvPr>
          <p:cNvCxnSpPr>
            <a:cxnSpLocks/>
            <a:stCxn id="48" idx="2"/>
          </p:cNvCxnSpPr>
          <p:nvPr/>
        </p:nvCxnSpPr>
        <p:spPr>
          <a:xfrm>
            <a:off x="1718391" y="4726243"/>
            <a:ext cx="5637098" cy="939829"/>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CFFC7031-3160-4465-A152-9D0F4B1D1876}"/>
              </a:ext>
            </a:extLst>
          </p:cNvPr>
          <p:cNvCxnSpPr>
            <a:cxnSpLocks/>
            <a:stCxn id="47" idx="2"/>
          </p:cNvCxnSpPr>
          <p:nvPr/>
        </p:nvCxnSpPr>
        <p:spPr>
          <a:xfrm>
            <a:off x="9134150" y="4724853"/>
            <a:ext cx="0" cy="69835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C175FEDE-EF9D-4974-8494-EE409B819678}"/>
              </a:ext>
            </a:extLst>
          </p:cNvPr>
          <p:cNvCxnSpPr>
            <a:cxnSpLocks/>
            <a:stCxn id="52" idx="1"/>
            <a:endCxn id="48" idx="0"/>
          </p:cNvCxnSpPr>
          <p:nvPr/>
        </p:nvCxnSpPr>
        <p:spPr>
          <a:xfrm flipH="1">
            <a:off x="1718391" y="2744613"/>
            <a:ext cx="2627290" cy="1149939"/>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50928065-6410-41DC-88D1-FE9DE47B36A8}"/>
              </a:ext>
            </a:extLst>
          </p:cNvPr>
          <p:cNvCxnSpPr>
            <a:cxnSpLocks/>
            <a:endCxn id="44" idx="0"/>
          </p:cNvCxnSpPr>
          <p:nvPr/>
        </p:nvCxnSpPr>
        <p:spPr>
          <a:xfrm flipH="1">
            <a:off x="3923355" y="2978283"/>
            <a:ext cx="422326" cy="916269"/>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BFE0F0D0-AE27-4707-993C-322F9EC8FB63}"/>
              </a:ext>
            </a:extLst>
          </p:cNvPr>
          <p:cNvCxnSpPr>
            <a:cxnSpLocks/>
            <a:endCxn id="45" idx="0"/>
          </p:cNvCxnSpPr>
          <p:nvPr/>
        </p:nvCxnSpPr>
        <p:spPr>
          <a:xfrm>
            <a:off x="4345681" y="3251200"/>
            <a:ext cx="1909523" cy="650439"/>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5" name="乘号 74">
            <a:extLst>
              <a:ext uri="{FF2B5EF4-FFF2-40B4-BE49-F238E27FC236}">
                <a16:creationId xmlns:a16="http://schemas.microsoft.com/office/drawing/2014/main" id="{3F4B6AFB-37EB-4600-B767-71FEA63517FB}"/>
              </a:ext>
            </a:extLst>
          </p:cNvPr>
          <p:cNvSpPr/>
          <p:nvPr/>
        </p:nvSpPr>
        <p:spPr>
          <a:xfrm>
            <a:off x="9275070" y="5469411"/>
            <a:ext cx="525294" cy="58345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CC4BC474-AEFF-45E3-B102-5DEEE130159B}"/>
              </a:ext>
            </a:extLst>
          </p:cNvPr>
          <p:cNvSpPr txBox="1"/>
          <p:nvPr/>
        </p:nvSpPr>
        <p:spPr>
          <a:xfrm>
            <a:off x="9764652" y="5573382"/>
            <a:ext cx="1445662" cy="369332"/>
          </a:xfrm>
          <a:prstGeom prst="rect">
            <a:avLst/>
          </a:prstGeom>
          <a:noFill/>
        </p:spPr>
        <p:txBody>
          <a:bodyPr wrap="square" rtlCol="0">
            <a:spAutoFit/>
          </a:bodyPr>
          <a:lstStyle/>
          <a:p>
            <a:r>
              <a:rPr lang="en-US" altLang="zh-CN" b="1" dirty="0">
                <a:solidFill>
                  <a:srgbClr val="C00000"/>
                </a:solidFill>
              </a:rPr>
              <a:t>Incorrect</a:t>
            </a:r>
            <a:endParaRPr lang="zh-CN" altLang="en-US" b="1" dirty="0">
              <a:solidFill>
                <a:srgbClr val="C00000"/>
              </a:solidFill>
            </a:endParaRPr>
          </a:p>
        </p:txBody>
      </p:sp>
      <p:sp>
        <p:nvSpPr>
          <p:cNvPr id="34" name="文本框 33">
            <a:extLst>
              <a:ext uri="{FF2B5EF4-FFF2-40B4-BE49-F238E27FC236}">
                <a16:creationId xmlns:a16="http://schemas.microsoft.com/office/drawing/2014/main" id="{3D33A3A7-5E11-4D96-B933-50F1BD6978E4}"/>
              </a:ext>
            </a:extLst>
          </p:cNvPr>
          <p:cNvSpPr txBox="1"/>
          <p:nvPr/>
        </p:nvSpPr>
        <p:spPr>
          <a:xfrm>
            <a:off x="1441962" y="5149092"/>
            <a:ext cx="1879600" cy="369332"/>
          </a:xfrm>
          <a:prstGeom prst="rect">
            <a:avLst/>
          </a:prstGeom>
          <a:noFill/>
        </p:spPr>
        <p:txBody>
          <a:bodyPr wrap="square" rtlCol="0">
            <a:spAutoFit/>
          </a:bodyPr>
          <a:lstStyle/>
          <a:p>
            <a:r>
              <a:rPr lang="en-US" altLang="zh-CN" b="1" dirty="0">
                <a:solidFill>
                  <a:srgbClr val="C00000"/>
                </a:solidFill>
              </a:rPr>
              <a:t>Not conflict-free</a:t>
            </a:r>
            <a:endParaRPr lang="zh-CN" altLang="en-US" b="1" dirty="0">
              <a:solidFill>
                <a:srgbClr val="C00000"/>
              </a:solidFill>
            </a:endParaRPr>
          </a:p>
        </p:txBody>
      </p:sp>
      <p:cxnSp>
        <p:nvCxnSpPr>
          <p:cNvPr id="96" name="直接箭头连接符 95">
            <a:extLst>
              <a:ext uri="{FF2B5EF4-FFF2-40B4-BE49-F238E27FC236}">
                <a16:creationId xmlns:a16="http://schemas.microsoft.com/office/drawing/2014/main" id="{49433D84-78ED-49A9-9594-ECEA1B099D0D}"/>
              </a:ext>
            </a:extLst>
          </p:cNvPr>
          <p:cNvCxnSpPr>
            <a:cxnSpLocks/>
            <a:stCxn id="34" idx="0"/>
          </p:cNvCxnSpPr>
          <p:nvPr/>
        </p:nvCxnSpPr>
        <p:spPr>
          <a:xfrm flipH="1" flipV="1">
            <a:off x="1352076" y="4697356"/>
            <a:ext cx="1029686" cy="451736"/>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6DE69F36-2267-476D-9E62-828588BE4732}"/>
              </a:ext>
            </a:extLst>
          </p:cNvPr>
          <p:cNvCxnSpPr>
            <a:cxnSpLocks/>
            <a:stCxn id="34" idx="0"/>
          </p:cNvCxnSpPr>
          <p:nvPr/>
        </p:nvCxnSpPr>
        <p:spPr>
          <a:xfrm flipV="1">
            <a:off x="2381762" y="4734722"/>
            <a:ext cx="1071249" cy="414370"/>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58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22" presetClass="entr" presetSubtype="1"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500"/>
                                        <p:tgtEl>
                                          <p:spTgt spid="45"/>
                                        </p:tgtEl>
                                      </p:cBhvr>
                                    </p:animEffect>
                                  </p:childTnLst>
                                </p:cTn>
                              </p:par>
                              <p:par>
                                <p:cTn id="11" presetID="22" presetClass="entr" presetSubtype="1"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up)">
                                      <p:cBhvr>
                                        <p:cTn id="13" dur="500"/>
                                        <p:tgtEl>
                                          <p:spTgt spid="48"/>
                                        </p:tgtEl>
                                      </p:cBhvr>
                                    </p:animEffect>
                                  </p:childTnLst>
                                </p:cTn>
                              </p:par>
                              <p:par>
                                <p:cTn id="14" presetID="22" presetClass="entr" presetSubtype="1"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up)">
                                      <p:cBhvr>
                                        <p:cTn id="16" dur="500"/>
                                        <p:tgtEl>
                                          <p:spTgt spid="57"/>
                                        </p:tgtEl>
                                      </p:cBhvr>
                                    </p:animEffect>
                                  </p:childTnLst>
                                </p:cTn>
                              </p:par>
                              <p:par>
                                <p:cTn id="17" presetID="22" presetClass="entr" presetSubtype="1"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up)">
                                      <p:cBhvr>
                                        <p:cTn id="19" dur="500"/>
                                        <p:tgtEl>
                                          <p:spTgt spid="60"/>
                                        </p:tgtEl>
                                      </p:cBhvr>
                                    </p:animEffect>
                                  </p:childTnLst>
                                </p:cTn>
                              </p:par>
                              <p:par>
                                <p:cTn id="20" presetID="22" presetClass="entr" presetSubtype="1"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up)">
                                      <p:cBhvr>
                                        <p:cTn id="22" dur="500"/>
                                        <p:tgtEl>
                                          <p:spTgt spid="63"/>
                                        </p:tgtEl>
                                      </p:cBhvr>
                                    </p:animEffect>
                                  </p:childTnLst>
                                </p:cTn>
                              </p:par>
                              <p:par>
                                <p:cTn id="23" presetID="22" presetClass="entr" presetSubtype="1"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wipe(up)">
                                      <p:cBhvr>
                                        <p:cTn id="25" dur="500"/>
                                        <p:tgtEl>
                                          <p:spTgt spid="69"/>
                                        </p:tgtEl>
                                      </p:cBhvr>
                                    </p:animEffect>
                                  </p:childTnLst>
                                </p:cTn>
                              </p:par>
                              <p:par>
                                <p:cTn id="26" presetID="22" presetClass="entr" presetSubtype="1"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22" presetClass="entr" presetSubtype="1"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up)">
                                      <p:cBhvr>
                                        <p:cTn id="31" dur="500"/>
                                        <p:tgtEl>
                                          <p:spTgt spid="66"/>
                                        </p:tgtEl>
                                      </p:cBhvr>
                                    </p:animEffect>
                                  </p:childTnLst>
                                </p:cTn>
                              </p:par>
                              <p:par>
                                <p:cTn id="32" presetID="1" presetClass="entr" presetSubtype="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left)">
                                      <p:cBhvr>
                                        <p:cTn id="44" dur="5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9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p:bldP spid="81" grpId="0" animBg="1"/>
      <p:bldP spid="82" grpId="0"/>
      <p:bldP spid="83" grpId="0" animBg="1"/>
      <p:bldP spid="84" grpId="0" animBg="1"/>
      <p:bldP spid="85" grpId="0" animBg="1"/>
      <p:bldP spid="86" grpId="0"/>
      <p:bldP spid="87" grpId="0" animBg="1"/>
      <p:bldP spid="88" grpId="0"/>
      <p:bldP spid="89" grpId="0" animBg="1"/>
      <p:bldP spid="90" grpId="0" animBg="1"/>
      <p:bldP spid="91" grpId="0" animBg="1"/>
      <p:bldP spid="92" grpId="0"/>
      <p:bldP spid="93" grpId="0" animBg="1"/>
      <p:bldP spid="94" grpId="0" animBg="1"/>
      <p:bldP spid="95" grpId="0"/>
      <p:bldP spid="22" grpId="0" animBg="1"/>
      <p:bldP spid="23" grpId="0" animBg="1"/>
      <p:bldP spid="75" grpId="0" animBg="1"/>
      <p:bldP spid="76" grpId="0"/>
      <p:bldP spid="34" grpId="0"/>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14762</TotalTime>
  <Words>4751</Words>
  <Application>Microsoft Office PowerPoint</Application>
  <PresentationFormat>宽屏</PresentationFormat>
  <Paragraphs>868</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等线</vt:lpstr>
      <vt:lpstr>黑体</vt:lpstr>
      <vt:lpstr>宋体</vt:lpstr>
      <vt:lpstr>Arial</vt:lpstr>
      <vt:lpstr>Calibri</vt:lpstr>
      <vt:lpstr>Calibri Light</vt:lpstr>
      <vt:lpstr>Cambria</vt:lpstr>
      <vt:lpstr>Cambria Math</vt:lpstr>
      <vt:lpstr>Office Theme</vt:lpstr>
      <vt:lpstr>Flash: Fast, Consistent Data Plane Verification for Large-Scale Network Settings</vt:lpstr>
      <vt:lpstr>Workflow of Data Plane Verification</vt:lpstr>
      <vt:lpstr>Workflow of Data Plane Verification</vt:lpstr>
      <vt:lpstr>Problems of Existing Tools in Large-Scale Network Settings</vt:lpstr>
      <vt:lpstr>Problems of Existing Tools in Large-Scale Network Settings</vt:lpstr>
      <vt:lpstr>High-level Ideas of Flash</vt:lpstr>
      <vt:lpstr>Challenges of Processing a Block of Updates</vt:lpstr>
      <vt:lpstr>Challenges of Processing a Block of Updates</vt:lpstr>
      <vt:lpstr>Challenges of Processing a Block of Updates</vt:lpstr>
      <vt:lpstr>Challenges of Verifying with Incomplete Data Plane State</vt:lpstr>
      <vt:lpstr>Challenges of Verifying with Incomplete Data Plane State</vt:lpstr>
      <vt:lpstr>Flash: Fast, Consistent Data Plane Verification for Large-Scale Network Settings</vt:lpstr>
      <vt:lpstr>Flash Overview</vt:lpstr>
      <vt:lpstr>Fast IMT: Fast Inverse Model Transformation</vt:lpstr>
      <vt:lpstr>Fast IMT: Fast Inverse Model Transformation</vt:lpstr>
      <vt:lpstr>Fast IMT: Fast Inverse Model Transformation</vt:lpstr>
      <vt:lpstr>CE2D: Consistent, Efficient Early Detection</vt:lpstr>
      <vt:lpstr>CE2D: Consistent, Efficient Early Detection</vt:lpstr>
      <vt:lpstr>Consistent Model Construction</vt:lpstr>
      <vt:lpstr>Consistent Model Construction</vt:lpstr>
      <vt:lpstr>Incremental Requirement Checking</vt:lpstr>
      <vt:lpstr>Evaluation</vt:lpstr>
      <vt:lpstr>Effects of Fast IMT</vt:lpstr>
      <vt:lpstr>Ability to Achieve Consistent Detection</vt:lpstr>
      <vt:lpstr>Benefits of CE2D upon Long-tail Arrivals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Flash: Fast, Consistent Data Plane Verification for Large-Scale Network Settings</dc:title>
  <dc:creator>gd</dc:creator>
  <cp:lastModifiedBy>gd</cp:lastModifiedBy>
  <cp:revision>108</cp:revision>
  <dcterms:created xsi:type="dcterms:W3CDTF">2022-08-07T08:09:15Z</dcterms:created>
  <dcterms:modified xsi:type="dcterms:W3CDTF">2022-08-22T04:53:11Z</dcterms:modified>
</cp:coreProperties>
</file>