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6" r:id="rId2"/>
    <p:sldId id="260" r:id="rId3"/>
    <p:sldId id="269" r:id="rId4"/>
    <p:sldId id="268" r:id="rId5"/>
    <p:sldId id="257" r:id="rId6"/>
    <p:sldId id="300" r:id="rId7"/>
    <p:sldId id="272" r:id="rId8"/>
    <p:sldId id="277" r:id="rId9"/>
    <p:sldId id="276" r:id="rId10"/>
    <p:sldId id="278" r:id="rId11"/>
    <p:sldId id="262" r:id="rId12"/>
    <p:sldId id="310" r:id="rId13"/>
    <p:sldId id="263" r:id="rId14"/>
    <p:sldId id="301" r:id="rId15"/>
    <p:sldId id="298" r:id="rId16"/>
    <p:sldId id="309" r:id="rId17"/>
    <p:sldId id="307" r:id="rId18"/>
    <p:sldId id="302" r:id="rId19"/>
    <p:sldId id="266" r:id="rId20"/>
    <p:sldId id="280" r:id="rId21"/>
    <p:sldId id="281" r:id="rId22"/>
    <p:sldId id="265" r:id="rId23"/>
    <p:sldId id="312"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CCCC"/>
    <a:srgbClr val="F7EFDF"/>
    <a:srgbClr val="F7E5DF"/>
    <a:srgbClr val="FCE5D6"/>
    <a:srgbClr val="C55A11"/>
    <a:srgbClr val="FF3399"/>
    <a:srgbClr val="FF9933"/>
    <a:srgbClr val="FF00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95" autoAdjust="0"/>
    <p:restoredTop sz="83159" autoAdjust="0"/>
  </p:normalViewPr>
  <p:slideViewPr>
    <p:cSldViewPr snapToGrid="0">
      <p:cViewPr varScale="1">
        <p:scale>
          <a:sx n="76" d="100"/>
          <a:sy n="76" d="100"/>
        </p:scale>
        <p:origin x="405" y="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CE61E8-A8E2-4B39-BBCB-2259C48C4846}" type="datetimeFigureOut">
              <a:rPr lang="zh-CN" altLang="en-US" smtClean="0"/>
              <a:t>2023/6/29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2EC716-7728-44ED-84B8-0A9BB4C4ADD4}" type="slidenum">
              <a:rPr lang="zh-CN" altLang="en-US" smtClean="0"/>
              <a:t>‹#›</a:t>
            </a:fld>
            <a:endParaRPr lang="zh-CN" altLang="en-US"/>
          </a:p>
        </p:txBody>
      </p:sp>
    </p:spTree>
    <p:extLst>
      <p:ext uri="{BB962C8B-B14F-4D97-AF65-F5344CB8AC3E}">
        <p14:creationId xmlns:p14="http://schemas.microsoft.com/office/powerpoint/2010/main" val="2360451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2EC716-7728-44ED-84B8-0A9BB4C4ADD4}" type="slidenum">
              <a:rPr lang="zh-CN" altLang="en-US" smtClean="0"/>
              <a:t>1</a:t>
            </a:fld>
            <a:endParaRPr lang="zh-CN" altLang="en-US"/>
          </a:p>
        </p:txBody>
      </p:sp>
    </p:spTree>
    <p:extLst>
      <p:ext uri="{BB962C8B-B14F-4D97-AF65-F5344CB8AC3E}">
        <p14:creationId xmlns:p14="http://schemas.microsoft.com/office/powerpoint/2010/main" val="3122180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Then we can transform the distributed program into a sequential program using the CRG, it is to topologically traverse the graph to get the linear sequence.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Like this, or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And we demonstrate that each topological traversal of the CRG will produce the same output.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082EC716-7728-44ED-84B8-0A9BB4C4ADD4}" type="slidenum">
              <a:rPr lang="zh-CN" altLang="en-US" smtClean="0"/>
              <a:t>10</a:t>
            </a:fld>
            <a:endParaRPr lang="zh-CN" altLang="en-US"/>
          </a:p>
        </p:txBody>
      </p:sp>
    </p:spTree>
    <p:extLst>
      <p:ext uri="{BB962C8B-B14F-4D97-AF65-F5344CB8AC3E}">
        <p14:creationId xmlns:p14="http://schemas.microsoft.com/office/powerpoint/2010/main" val="961453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So far, we get the sequential program, </a:t>
            </a:r>
          </a:p>
          <a:p>
            <a:pPr algn="just"/>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The input of the program is configurations, verification is just executing it and output the data plane.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And the property we try to verify are some assertions at the end of the program</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But Diagnosis needs reasoning, That is to analyze the program, to find why the program failed, and why it outputs the wrong dataplane.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082EC716-7728-44ED-84B8-0A9BB4C4ADD4}" type="slidenum">
              <a:rPr lang="zh-CN" altLang="en-US" smtClean="0"/>
              <a:t>11</a:t>
            </a:fld>
            <a:endParaRPr lang="zh-CN" altLang="en-US"/>
          </a:p>
        </p:txBody>
      </p:sp>
    </p:spTree>
    <p:extLst>
      <p:ext uri="{BB962C8B-B14F-4D97-AF65-F5344CB8AC3E}">
        <p14:creationId xmlns:p14="http://schemas.microsoft.com/office/powerpoint/2010/main" val="2726545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We define observable errors are such errors that have erroneous paths, as the example shows.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We analyze the data dependency of these paths using data-flow analysis to know how erroneous paths were computed, and which part of the program contribute to them.</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082EC716-7728-44ED-84B8-0A9BB4C4ADD4}" type="slidenum">
              <a:rPr lang="zh-CN" altLang="en-US" smtClean="0"/>
              <a:t>12</a:t>
            </a:fld>
            <a:endParaRPr lang="zh-CN" altLang="en-US"/>
          </a:p>
        </p:txBody>
      </p:sp>
    </p:spTree>
    <p:extLst>
      <p:ext uri="{BB962C8B-B14F-4D97-AF65-F5344CB8AC3E}">
        <p14:creationId xmlns:p14="http://schemas.microsoft.com/office/powerpoint/2010/main" val="2334644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The data-flow analysis is to explain why the program failed, the explanation consists of two parts.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First is MUC, here is the MUC of the example,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then we compute </a:t>
            </a:r>
            <a:r>
              <a:rPr lang="en-US" altLang="zh-CN" sz="1800" kern="100" dirty="0" err="1">
                <a:effectLst/>
                <a:latin typeface="Calibri" panose="020F0502020204030204" pitchFamily="34" charset="0"/>
                <a:ea typeface="等线" panose="02010600030101010101" pitchFamily="2" charset="-122"/>
                <a:cs typeface="Times New Roman" panose="02020603050405020304" pitchFamily="18" charset="0"/>
              </a:rPr>
              <a:t>ei</a:t>
            </a: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 for the MUC, they are some transient program states that will eventually lead to the error state.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In this example, they explained why S chooses [S, A, D], …, then we know the modification of [B, A, D] is the configuration error.</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082EC716-7728-44ED-84B8-0A9BB4C4ADD4}" type="slidenum">
              <a:rPr lang="zh-CN" altLang="en-US" smtClean="0"/>
              <a:t>13</a:t>
            </a:fld>
            <a:endParaRPr lang="zh-CN" altLang="en-US"/>
          </a:p>
        </p:txBody>
      </p:sp>
    </p:spTree>
    <p:extLst>
      <p:ext uri="{BB962C8B-B14F-4D97-AF65-F5344CB8AC3E}">
        <p14:creationId xmlns:p14="http://schemas.microsoft.com/office/powerpoint/2010/main" val="2043918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latin typeface="Calibri" panose="020F0502020204030204" pitchFamily="34" charset="0"/>
                <a:ea typeface="等线" panose="02010600030101010101" pitchFamily="2" charset="-122"/>
              </a:rPr>
              <a:t>Unfortunately, there are limitations of DFA, </a:t>
            </a:r>
          </a:p>
          <a:p>
            <a:r>
              <a:rPr lang="en-US" altLang="zh-CN" sz="1800" dirty="0">
                <a:effectLst/>
                <a:latin typeface="Calibri" panose="020F0502020204030204" pitchFamily="34" charset="0"/>
                <a:ea typeface="等线" panose="02010600030101010101" pitchFamily="2" charset="-122"/>
              </a:rPr>
              <a:t>let’s see this example. </a:t>
            </a:r>
          </a:p>
          <a:p>
            <a:r>
              <a:rPr lang="en-US" altLang="zh-CN" sz="1800" dirty="0">
                <a:effectLst/>
                <a:latin typeface="Calibri" panose="020F0502020204030204" pitchFamily="34" charset="0"/>
                <a:ea typeface="等线" panose="02010600030101010101" pitchFamily="2" charset="-122"/>
              </a:rPr>
              <a:t>…</a:t>
            </a:r>
          </a:p>
          <a:p>
            <a:r>
              <a:rPr lang="en-US" altLang="zh-CN" sz="1800" dirty="0">
                <a:effectLst/>
                <a:latin typeface="Calibri" panose="020F0502020204030204" pitchFamily="34" charset="0"/>
                <a:ea typeface="等线" panose="02010600030101010101" pitchFamily="2" charset="-122"/>
              </a:rPr>
              <a:t>there are two errors in this network</a:t>
            </a:r>
          </a:p>
        </p:txBody>
      </p:sp>
      <p:sp>
        <p:nvSpPr>
          <p:cNvPr id="4" name="灯片编号占位符 3"/>
          <p:cNvSpPr>
            <a:spLocks noGrp="1"/>
          </p:cNvSpPr>
          <p:nvPr>
            <p:ph type="sldNum" sz="quarter" idx="5"/>
          </p:nvPr>
        </p:nvSpPr>
        <p:spPr/>
        <p:txBody>
          <a:bodyPr/>
          <a:lstStyle/>
          <a:p>
            <a:fld id="{082EC716-7728-44ED-84B8-0A9BB4C4ADD4}" type="slidenum">
              <a:rPr lang="zh-CN" altLang="en-US" smtClean="0"/>
              <a:t>14</a:t>
            </a:fld>
            <a:endParaRPr lang="zh-CN" altLang="en-US"/>
          </a:p>
        </p:txBody>
      </p:sp>
    </p:spTree>
    <p:extLst>
      <p:ext uri="{BB962C8B-B14F-4D97-AF65-F5344CB8AC3E}">
        <p14:creationId xmlns:p14="http://schemas.microsoft.com/office/powerpoint/2010/main" val="2060241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we turn to CFA to get the control dependency of the program</a:t>
            </a:r>
          </a:p>
          <a:p>
            <a:r>
              <a:rPr lang="en-US" altLang="zh-CN" dirty="0"/>
              <a:t>Using symbolic execution we can explore other execution paths of the program.</a:t>
            </a:r>
          </a:p>
          <a:p>
            <a:r>
              <a:rPr lang="en-US" altLang="zh-CN" dirty="0"/>
              <a:t>after that we get the correct execution path, also the incorrect path, then we differentiate them to localize the different path conditions as errors.</a:t>
            </a:r>
          </a:p>
          <a:p>
            <a:endParaRPr lang="zh-CN" altLang="en-US" dirty="0"/>
          </a:p>
        </p:txBody>
      </p:sp>
      <p:sp>
        <p:nvSpPr>
          <p:cNvPr id="4" name="灯片编号占位符 3"/>
          <p:cNvSpPr>
            <a:spLocks noGrp="1"/>
          </p:cNvSpPr>
          <p:nvPr>
            <p:ph type="sldNum" sz="quarter" idx="5"/>
          </p:nvPr>
        </p:nvSpPr>
        <p:spPr/>
        <p:txBody>
          <a:bodyPr/>
          <a:lstStyle/>
          <a:p>
            <a:fld id="{082EC716-7728-44ED-84B8-0A9BB4C4ADD4}" type="slidenum">
              <a:rPr lang="zh-CN" altLang="en-US" smtClean="0"/>
              <a:t>15</a:t>
            </a:fld>
            <a:endParaRPr lang="zh-CN" altLang="en-US"/>
          </a:p>
        </p:txBody>
      </p:sp>
    </p:spTree>
    <p:extLst>
      <p:ext uri="{BB962C8B-B14F-4D97-AF65-F5344CB8AC3E}">
        <p14:creationId xmlns:p14="http://schemas.microsoft.com/office/powerpoint/2010/main" val="2899688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avoid exploring huge searching space, we use SSE to prune some paths.</a:t>
            </a:r>
          </a:p>
          <a:p>
            <a:r>
              <a:rPr lang="en-US" altLang="zh-CN" dirty="0"/>
              <a:t>It means We only apply SE to the route selection, export/import and peer connection branches.</a:t>
            </a:r>
            <a:endParaRPr lang="zh-CN" altLang="en-US" dirty="0"/>
          </a:p>
        </p:txBody>
      </p:sp>
      <p:sp>
        <p:nvSpPr>
          <p:cNvPr id="4" name="灯片编号占位符 3"/>
          <p:cNvSpPr>
            <a:spLocks noGrp="1"/>
          </p:cNvSpPr>
          <p:nvPr>
            <p:ph type="sldNum" sz="quarter" idx="5"/>
          </p:nvPr>
        </p:nvSpPr>
        <p:spPr/>
        <p:txBody>
          <a:bodyPr/>
          <a:lstStyle/>
          <a:p>
            <a:fld id="{082EC716-7728-44ED-84B8-0A9BB4C4ADD4}" type="slidenum">
              <a:rPr lang="zh-CN" altLang="en-US" smtClean="0"/>
              <a:t>16</a:t>
            </a:fld>
            <a:endParaRPr lang="zh-CN" altLang="en-US"/>
          </a:p>
        </p:txBody>
      </p:sp>
    </p:spTree>
    <p:extLst>
      <p:ext uri="{BB962C8B-B14F-4D97-AF65-F5344CB8AC3E}">
        <p14:creationId xmlns:p14="http://schemas.microsoft.com/office/powerpoint/2010/main" val="10210597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 D executes to the export branch, it supposes to go to the false branch, which means not to redistribute  the static route to its BGP process, but the true branch is what we want to explore, so we make the export value as true and attach it as a symbol to the route</a:t>
            </a:r>
          </a:p>
          <a:p>
            <a:r>
              <a:rPr lang="en-US" altLang="zh-CN" dirty="0"/>
              <a:t>then keep executing using the symbolic route.</a:t>
            </a:r>
          </a:p>
          <a:p>
            <a:r>
              <a:rPr lang="en-US" altLang="zh-CN" dirty="0"/>
              <a:t>later we executes to the Import branch at S and we find that it will go to the false branch too, so we </a:t>
            </a:r>
            <a:endParaRPr lang="zh-CN" altLang="en-US" dirty="0"/>
          </a:p>
        </p:txBody>
      </p:sp>
      <p:sp>
        <p:nvSpPr>
          <p:cNvPr id="4" name="灯片编号占位符 3"/>
          <p:cNvSpPr>
            <a:spLocks noGrp="1"/>
          </p:cNvSpPr>
          <p:nvPr>
            <p:ph type="sldNum" sz="quarter" idx="5"/>
          </p:nvPr>
        </p:nvSpPr>
        <p:spPr/>
        <p:txBody>
          <a:bodyPr/>
          <a:lstStyle/>
          <a:p>
            <a:fld id="{082EC716-7728-44ED-84B8-0A9BB4C4ADD4}" type="slidenum">
              <a:rPr lang="zh-CN" altLang="en-US" smtClean="0"/>
              <a:t>17</a:t>
            </a:fld>
            <a:endParaRPr lang="zh-CN" altLang="en-US"/>
          </a:p>
        </p:txBody>
      </p:sp>
    </p:spTree>
    <p:extLst>
      <p:ext uri="{BB962C8B-B14F-4D97-AF65-F5344CB8AC3E}">
        <p14:creationId xmlns:p14="http://schemas.microsoft.com/office/powerpoint/2010/main" val="1316143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report all errors and related configuration lines of them, which is helpful for operators to fix the error.</a:t>
            </a:r>
            <a:endParaRPr lang="zh-CN" altLang="en-US" dirty="0"/>
          </a:p>
        </p:txBody>
      </p:sp>
      <p:sp>
        <p:nvSpPr>
          <p:cNvPr id="4" name="灯片编号占位符 3"/>
          <p:cNvSpPr>
            <a:spLocks noGrp="1"/>
          </p:cNvSpPr>
          <p:nvPr>
            <p:ph type="sldNum" sz="quarter" idx="5"/>
          </p:nvPr>
        </p:nvSpPr>
        <p:spPr/>
        <p:txBody>
          <a:bodyPr/>
          <a:lstStyle/>
          <a:p>
            <a:fld id="{082EC716-7728-44ED-84B8-0A9BB4C4ADD4}" type="slidenum">
              <a:rPr lang="zh-CN" altLang="en-US" smtClean="0"/>
              <a:t>18</a:t>
            </a:fld>
            <a:endParaRPr lang="zh-CN" altLang="en-US"/>
          </a:p>
        </p:txBody>
      </p:sp>
    </p:spTree>
    <p:extLst>
      <p:ext uri="{BB962C8B-B14F-4D97-AF65-F5344CB8AC3E}">
        <p14:creationId xmlns:p14="http://schemas.microsoft.com/office/powerpoint/2010/main" val="251703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2EC716-7728-44ED-84B8-0A9BB4C4ADD4}" type="slidenum">
              <a:rPr lang="zh-CN" altLang="en-US" smtClean="0"/>
              <a:t>21</a:t>
            </a:fld>
            <a:endParaRPr lang="zh-CN" altLang="en-US"/>
          </a:p>
        </p:txBody>
      </p:sp>
    </p:spTree>
    <p:extLst>
      <p:ext uri="{BB962C8B-B14F-4D97-AF65-F5344CB8AC3E}">
        <p14:creationId xmlns:p14="http://schemas.microsoft.com/office/powerpoint/2010/main" val="163810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network configuration errors are common, and it’s important to find them and fix them before the deployment.</a:t>
            </a:r>
            <a:endParaRPr lang="zh-CN" altLang="en-US" dirty="0"/>
          </a:p>
        </p:txBody>
      </p:sp>
      <p:sp>
        <p:nvSpPr>
          <p:cNvPr id="4" name="灯片编号占位符 3"/>
          <p:cNvSpPr>
            <a:spLocks noGrp="1"/>
          </p:cNvSpPr>
          <p:nvPr>
            <p:ph type="sldNum" sz="quarter" idx="5"/>
          </p:nvPr>
        </p:nvSpPr>
        <p:spPr/>
        <p:txBody>
          <a:bodyPr/>
          <a:lstStyle/>
          <a:p>
            <a:fld id="{082EC716-7728-44ED-84B8-0A9BB4C4ADD4}" type="slidenum">
              <a:rPr lang="zh-CN" altLang="en-US" smtClean="0"/>
              <a:t>2</a:t>
            </a:fld>
            <a:endParaRPr lang="zh-CN" altLang="en-US"/>
          </a:p>
        </p:txBody>
      </p:sp>
    </p:spTree>
    <p:extLst>
      <p:ext uri="{BB962C8B-B14F-4D97-AF65-F5344CB8AC3E}">
        <p14:creationId xmlns:p14="http://schemas.microsoft.com/office/powerpoint/2010/main" val="13534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questions </a:t>
            </a:r>
            <a:r>
              <a:rPr lang="zh-CN" altLang="en-US" dirty="0"/>
              <a:t>可以直接列</a:t>
            </a:r>
          </a:p>
        </p:txBody>
      </p:sp>
      <p:sp>
        <p:nvSpPr>
          <p:cNvPr id="4" name="灯片编号占位符 3"/>
          <p:cNvSpPr>
            <a:spLocks noGrp="1"/>
          </p:cNvSpPr>
          <p:nvPr>
            <p:ph type="sldNum" sz="quarter" idx="5"/>
          </p:nvPr>
        </p:nvSpPr>
        <p:spPr/>
        <p:txBody>
          <a:bodyPr/>
          <a:lstStyle/>
          <a:p>
            <a:fld id="{082EC716-7728-44ED-84B8-0A9BB4C4ADD4}" type="slidenum">
              <a:rPr lang="zh-CN" altLang="en-US" smtClean="0"/>
              <a:t>22</a:t>
            </a:fld>
            <a:endParaRPr lang="zh-CN" altLang="en-US"/>
          </a:p>
        </p:txBody>
      </p:sp>
    </p:spTree>
    <p:extLst>
      <p:ext uri="{BB962C8B-B14F-4D97-AF65-F5344CB8AC3E}">
        <p14:creationId xmlns:p14="http://schemas.microsoft.com/office/powerpoint/2010/main" val="3862871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questions </a:t>
            </a:r>
            <a:r>
              <a:rPr lang="zh-CN" altLang="en-US" dirty="0"/>
              <a:t>可以直接列</a:t>
            </a:r>
          </a:p>
        </p:txBody>
      </p:sp>
      <p:sp>
        <p:nvSpPr>
          <p:cNvPr id="4" name="灯片编号占位符 3"/>
          <p:cNvSpPr>
            <a:spLocks noGrp="1"/>
          </p:cNvSpPr>
          <p:nvPr>
            <p:ph type="sldNum" sz="quarter" idx="5"/>
          </p:nvPr>
        </p:nvSpPr>
        <p:spPr/>
        <p:txBody>
          <a:bodyPr/>
          <a:lstStyle/>
          <a:p>
            <a:fld id="{082EC716-7728-44ED-84B8-0A9BB4C4ADD4}" type="slidenum">
              <a:rPr lang="zh-CN" altLang="en-US" smtClean="0"/>
              <a:t>23</a:t>
            </a:fld>
            <a:endParaRPr lang="zh-CN" altLang="en-US"/>
          </a:p>
        </p:txBody>
      </p:sp>
    </p:spTree>
    <p:extLst>
      <p:ext uri="{BB962C8B-B14F-4D97-AF65-F5344CB8AC3E}">
        <p14:creationId xmlns:p14="http://schemas.microsoft.com/office/powerpoint/2010/main" val="3578471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anose="05000000000000000000" pitchFamily="2" charset="2"/>
              <a:buNone/>
            </a:pPr>
            <a:r>
              <a:rPr lang="en-US" altLang="zh-CN" dirty="0"/>
              <a:t>network verification tools can proactively check if the configurations are erroneous.</a:t>
            </a:r>
          </a:p>
          <a:p>
            <a:pPr>
              <a:buFont typeface="Wingdings" panose="05000000000000000000" pitchFamily="2" charset="2"/>
              <a:buNone/>
            </a:pPr>
            <a:r>
              <a:rPr lang="en-US" altLang="zh-CN" dirty="0"/>
              <a:t>Check if some properties like reachability, waypoint hold for the configs</a:t>
            </a:r>
          </a:p>
        </p:txBody>
      </p:sp>
      <p:sp>
        <p:nvSpPr>
          <p:cNvPr id="4" name="灯片编号占位符 3"/>
          <p:cNvSpPr>
            <a:spLocks noGrp="1"/>
          </p:cNvSpPr>
          <p:nvPr>
            <p:ph type="sldNum" sz="quarter" idx="5"/>
          </p:nvPr>
        </p:nvSpPr>
        <p:spPr/>
        <p:txBody>
          <a:bodyPr/>
          <a:lstStyle/>
          <a:p>
            <a:fld id="{082EC716-7728-44ED-84B8-0A9BB4C4ADD4}" type="slidenum">
              <a:rPr lang="zh-CN" altLang="en-US" smtClean="0"/>
              <a:t>3</a:t>
            </a:fld>
            <a:endParaRPr lang="zh-CN" altLang="en-US"/>
          </a:p>
        </p:txBody>
      </p:sp>
    </p:spTree>
    <p:extLst>
      <p:ext uri="{BB962C8B-B14F-4D97-AF65-F5344CB8AC3E}">
        <p14:creationId xmlns:p14="http://schemas.microsoft.com/office/powerpoint/2010/main" val="2648049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dirty="0"/>
              <a:t>they first translate the config to another representation, some kind of network model.</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Like simulation-based tools will concretely generate the RIBs of each router, that is the data plane,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and like SMT-based tools model both the config and network property as logic formula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buFont typeface="Wingdings" panose="05000000000000000000" pitchFamily="2" charset="2"/>
              <a:buNone/>
            </a:pPr>
            <a:endParaRPr lang="en-US" altLang="zh-CN" dirty="0"/>
          </a:p>
        </p:txBody>
      </p:sp>
      <p:sp>
        <p:nvSpPr>
          <p:cNvPr id="4" name="灯片编号占位符 3"/>
          <p:cNvSpPr>
            <a:spLocks noGrp="1"/>
          </p:cNvSpPr>
          <p:nvPr>
            <p:ph type="sldNum" sz="quarter" idx="5"/>
          </p:nvPr>
        </p:nvSpPr>
        <p:spPr/>
        <p:txBody>
          <a:bodyPr/>
          <a:lstStyle/>
          <a:p>
            <a:fld id="{082EC716-7728-44ED-84B8-0A9BB4C4ADD4}" type="slidenum">
              <a:rPr lang="zh-CN" altLang="en-US" smtClean="0"/>
              <a:t>4</a:t>
            </a:fld>
            <a:endParaRPr lang="zh-CN" altLang="en-US"/>
          </a:p>
        </p:txBody>
      </p:sp>
    </p:spTree>
    <p:extLst>
      <p:ext uri="{BB962C8B-B14F-4D97-AF65-F5344CB8AC3E}">
        <p14:creationId xmlns:p14="http://schemas.microsoft.com/office/powerpoint/2010/main" val="2393693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Such as simulation based-tools, they compute and verify the data plane</a:t>
            </a:r>
          </a:p>
          <a:p>
            <a:pPr algn="just"/>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SMT-based tools, they model the network and properties as a logic formula and check the satisfiability of the formula.</a:t>
            </a:r>
          </a:p>
          <a:p>
            <a:pPr algn="just"/>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It is still up to operators to diagnosis and repair</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082EC716-7728-44ED-84B8-0A9BB4C4ADD4}" type="slidenum">
              <a:rPr lang="zh-CN" altLang="en-US" smtClean="0"/>
              <a:t>5</a:t>
            </a:fld>
            <a:endParaRPr lang="zh-CN" altLang="en-US"/>
          </a:p>
        </p:txBody>
      </p:sp>
    </p:spTree>
    <p:extLst>
      <p:ext uri="{BB962C8B-B14F-4D97-AF65-F5344CB8AC3E}">
        <p14:creationId xmlns:p14="http://schemas.microsoft.com/office/powerpoint/2010/main" val="2209482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But the root cause is that B was configured to</a:t>
            </a:r>
            <a:endParaRPr lang="zh-CN" altLang="en-US" dirty="0"/>
          </a:p>
        </p:txBody>
      </p:sp>
      <p:sp>
        <p:nvSpPr>
          <p:cNvPr id="4" name="灯片编号占位符 3"/>
          <p:cNvSpPr>
            <a:spLocks noGrp="1"/>
          </p:cNvSpPr>
          <p:nvPr>
            <p:ph type="sldNum" sz="quarter" idx="5"/>
          </p:nvPr>
        </p:nvSpPr>
        <p:spPr/>
        <p:txBody>
          <a:bodyPr/>
          <a:lstStyle/>
          <a:p>
            <a:fld id="{082EC716-7728-44ED-84B8-0A9BB4C4ADD4}" type="slidenum">
              <a:rPr lang="zh-CN" altLang="en-US" smtClean="0"/>
              <a:t>6</a:t>
            </a:fld>
            <a:endParaRPr lang="zh-CN" altLang="en-US"/>
          </a:p>
        </p:txBody>
      </p:sp>
    </p:spTree>
    <p:extLst>
      <p:ext uri="{BB962C8B-B14F-4D97-AF65-F5344CB8AC3E}">
        <p14:creationId xmlns:p14="http://schemas.microsoft.com/office/powerpoint/2010/main" val="2558839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If we use verification tools to verify this network, </a:t>
            </a:r>
          </a:p>
          <a:p>
            <a:pPr algn="just"/>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let’s see, the left one is the result return from Batfish, a state-of-the-art simulation-based tool, we can know that the flow will go through S-A-D, </a:t>
            </a:r>
          </a:p>
          <a:p>
            <a:pPr algn="just"/>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and the right one is minesweeper’s output, we only know the true/false result, furthermore, MS doesn’t support AS-path regular expression.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but we still don’t know </a:t>
            </a:r>
            <a:r>
              <a:rPr lang="en-US" altLang="zh-CN" sz="1800" b="1" dirty="0">
                <a:latin typeface="Calibri" panose="020F0502020204030204" pitchFamily="34" charset="0"/>
                <a:cs typeface="Calibri" panose="020F0502020204030204" pitchFamily="34" charset="0"/>
              </a:rPr>
              <a:t>How do the configuration errors contribute to the results</a:t>
            </a: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 it needs manual efforts.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082EC716-7728-44ED-84B8-0A9BB4C4ADD4}" type="slidenum">
              <a:rPr lang="zh-CN" altLang="en-US" smtClean="0"/>
              <a:t>7</a:t>
            </a:fld>
            <a:endParaRPr lang="zh-CN" altLang="en-US"/>
          </a:p>
        </p:txBody>
      </p:sp>
    </p:spTree>
    <p:extLst>
      <p:ext uri="{BB962C8B-B14F-4D97-AF65-F5344CB8AC3E}">
        <p14:creationId xmlns:p14="http://schemas.microsoft.com/office/powerpoint/2010/main" val="1663027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We consider the execution trace is deterministic for the same network configuration.</a:t>
            </a:r>
            <a:endParaRPr lang="zh-CN" altLang="en-US" dirty="0"/>
          </a:p>
        </p:txBody>
      </p:sp>
      <p:sp>
        <p:nvSpPr>
          <p:cNvPr id="4" name="灯片编号占位符 3"/>
          <p:cNvSpPr>
            <a:spLocks noGrp="1"/>
          </p:cNvSpPr>
          <p:nvPr>
            <p:ph type="sldNum" sz="quarter" idx="5"/>
          </p:nvPr>
        </p:nvSpPr>
        <p:spPr/>
        <p:txBody>
          <a:bodyPr/>
          <a:lstStyle/>
          <a:p>
            <a:fld id="{082EC716-7728-44ED-84B8-0A9BB4C4ADD4}" type="slidenum">
              <a:rPr lang="zh-CN" altLang="en-US" smtClean="0"/>
              <a:t>8</a:t>
            </a:fld>
            <a:endParaRPr lang="zh-CN" altLang="en-US"/>
          </a:p>
        </p:txBody>
      </p:sp>
    </p:spTree>
    <p:extLst>
      <p:ext uri="{BB962C8B-B14F-4D97-AF65-F5344CB8AC3E}">
        <p14:creationId xmlns:p14="http://schemas.microsoft.com/office/powerpoint/2010/main" val="2004755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Next, I will introduce how we transform such distributed execution trace into a centralized, sequential program using causal relationships.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We know that receiving function will be called whenever a route comes, so we say that the incoming route is the cause of that function call, and then the router selects the best route, the best one will be downloaded to the RIB, and if there is any update of RIB, the new route in the RIB will be the input of receiving functions on other routing processes, and those are actions of the cause route.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So there exist causal relationships between them, and we use (receiver, sender) and timestamp to capture such relationships, which we called CRG.</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082EC716-7728-44ED-84B8-0A9BB4C4ADD4}" type="slidenum">
              <a:rPr lang="zh-CN" altLang="en-US" smtClean="0"/>
              <a:t>9</a:t>
            </a:fld>
            <a:endParaRPr lang="zh-CN" altLang="en-US"/>
          </a:p>
        </p:txBody>
      </p:sp>
    </p:spTree>
    <p:extLst>
      <p:ext uri="{BB962C8B-B14F-4D97-AF65-F5344CB8AC3E}">
        <p14:creationId xmlns:p14="http://schemas.microsoft.com/office/powerpoint/2010/main" val="3133248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AC26F-C87C-79D0-E4CD-FD379E5973E2}"/>
              </a:ext>
            </a:extLst>
          </p:cNvPr>
          <p:cNvSpPr>
            <a:spLocks noGrp="1"/>
          </p:cNvSpPr>
          <p:nvPr>
            <p:ph type="ctrTitle"/>
          </p:nvPr>
        </p:nvSpPr>
        <p:spPr>
          <a:xfrm>
            <a:off x="1524000" y="1122363"/>
            <a:ext cx="9144000" cy="2387600"/>
          </a:xfrm>
        </p:spPr>
        <p:txBody>
          <a:bodyPr anchor="b"/>
          <a:lstStyle>
            <a:lvl1pPr algn="ctr">
              <a:defRPr sz="6000">
                <a:latin typeface="Calibri" panose="020F0502020204030204" pitchFamily="34" charset="0"/>
                <a:cs typeface="Calibri" panose="020F0502020204030204" pitchFamily="34" charset="0"/>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EDF9EF7C-CFF8-39F8-0171-340AF892F98A}"/>
              </a:ext>
            </a:extLst>
          </p:cNvPr>
          <p:cNvSpPr>
            <a:spLocks noGrp="1"/>
          </p:cNvSpPr>
          <p:nvPr>
            <p:ph type="subTitle" idx="1"/>
          </p:nvPr>
        </p:nvSpPr>
        <p:spPr>
          <a:xfrm>
            <a:off x="1524000" y="3602038"/>
            <a:ext cx="9144000" cy="1655762"/>
          </a:xfrm>
        </p:spPr>
        <p:txBody>
          <a:bodyPr/>
          <a:lstStyle>
            <a:lvl1pPr marL="0" indent="0" algn="ctr">
              <a:buNone/>
              <a:defRPr sz="2400">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C11EF59-57A2-5F33-48DA-4E225CE3C108}"/>
              </a:ext>
            </a:extLst>
          </p:cNvPr>
          <p:cNvSpPr>
            <a:spLocks noGrp="1"/>
          </p:cNvSpPr>
          <p:nvPr>
            <p:ph type="dt" sz="half" idx="10"/>
          </p:nvPr>
        </p:nvSpPr>
        <p:spPr/>
        <p:txBody>
          <a:bodyPr/>
          <a:lstStyle>
            <a:lvl1pPr>
              <a:defRPr>
                <a:latin typeface="Calibri" panose="020F0502020204030204" pitchFamily="34" charset="0"/>
                <a:cs typeface="Calibri" panose="020F0502020204030204" pitchFamily="34" charset="0"/>
              </a:defRPr>
            </a:lvl1pPr>
          </a:lstStyle>
          <a:p>
            <a:fld id="{7EAFFBD1-2C90-4799-81DC-B2DCCA0A38C8}" type="datetime1">
              <a:rPr lang="zh-CN" altLang="en-US" smtClean="0"/>
              <a:t>2023/6/29</a:t>
            </a:fld>
            <a:endParaRPr lang="zh-CN" altLang="en-US"/>
          </a:p>
        </p:txBody>
      </p:sp>
      <p:sp>
        <p:nvSpPr>
          <p:cNvPr id="5" name="页脚占位符 4">
            <a:extLst>
              <a:ext uri="{FF2B5EF4-FFF2-40B4-BE49-F238E27FC236}">
                <a16:creationId xmlns:a16="http://schemas.microsoft.com/office/drawing/2014/main" id="{A34FEC15-3196-661D-D211-C9DE490DC0D9}"/>
              </a:ext>
            </a:extLst>
          </p:cNvPr>
          <p:cNvSpPr>
            <a:spLocks noGrp="1"/>
          </p:cNvSpPr>
          <p:nvPr>
            <p:ph type="ftr" sz="quarter" idx="11"/>
          </p:nvPr>
        </p:nvSpPr>
        <p:spPr/>
        <p:txBody>
          <a:bodyPr/>
          <a:lstStyle>
            <a:lvl1pPr>
              <a:defRPr>
                <a:latin typeface="Calibri" panose="020F0502020204030204" pitchFamily="34" charset="0"/>
                <a:cs typeface="Calibri" panose="020F0502020204030204" pitchFamily="34" charset="0"/>
              </a:defRPr>
            </a:lvl1pPr>
          </a:lstStyle>
          <a:p>
            <a:endParaRPr lang="zh-CN" altLang="en-US"/>
          </a:p>
        </p:txBody>
      </p:sp>
      <p:sp>
        <p:nvSpPr>
          <p:cNvPr id="6" name="灯片编号占位符 5">
            <a:extLst>
              <a:ext uri="{FF2B5EF4-FFF2-40B4-BE49-F238E27FC236}">
                <a16:creationId xmlns:a16="http://schemas.microsoft.com/office/drawing/2014/main" id="{1D08E22B-BB81-0D0B-ED98-4FCD5209685A}"/>
              </a:ext>
            </a:extLst>
          </p:cNvPr>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17AF526B-B395-4D91-A33A-6B7064D12B60}" type="slidenum">
              <a:rPr lang="zh-CN" altLang="en-US" smtClean="0"/>
              <a:pPr/>
              <a:t>‹#›</a:t>
            </a:fld>
            <a:endParaRPr lang="zh-CN" altLang="en-US"/>
          </a:p>
        </p:txBody>
      </p:sp>
    </p:spTree>
    <p:extLst>
      <p:ext uri="{BB962C8B-B14F-4D97-AF65-F5344CB8AC3E}">
        <p14:creationId xmlns:p14="http://schemas.microsoft.com/office/powerpoint/2010/main" val="2578196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7AA5E-B61C-0DB5-F5E8-434069BA51C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A74876A-C73C-53D5-FFA5-F2C232866C4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B3C7716-717D-FCF0-3F22-7B6BAFA861A5}"/>
              </a:ext>
            </a:extLst>
          </p:cNvPr>
          <p:cNvSpPr>
            <a:spLocks noGrp="1"/>
          </p:cNvSpPr>
          <p:nvPr>
            <p:ph type="dt" sz="half" idx="10"/>
          </p:nvPr>
        </p:nvSpPr>
        <p:spPr/>
        <p:txBody>
          <a:bodyPr/>
          <a:lstStyle/>
          <a:p>
            <a:fld id="{4D170ACA-6B54-4FBA-A65D-1ED1D9AAC2C7}" type="datetime1">
              <a:rPr lang="zh-CN" altLang="en-US" smtClean="0"/>
              <a:t>2023/6/29</a:t>
            </a:fld>
            <a:endParaRPr lang="zh-CN" altLang="en-US"/>
          </a:p>
        </p:txBody>
      </p:sp>
      <p:sp>
        <p:nvSpPr>
          <p:cNvPr id="5" name="页脚占位符 4">
            <a:extLst>
              <a:ext uri="{FF2B5EF4-FFF2-40B4-BE49-F238E27FC236}">
                <a16:creationId xmlns:a16="http://schemas.microsoft.com/office/drawing/2014/main" id="{A0415D94-273F-73CE-CC92-39C13BD914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BD709C-6853-BCCA-6F09-815460C7A9BC}"/>
              </a:ext>
            </a:extLst>
          </p:cNvPr>
          <p:cNvSpPr>
            <a:spLocks noGrp="1"/>
          </p:cNvSpPr>
          <p:nvPr>
            <p:ph type="sldNum" sz="quarter" idx="12"/>
          </p:nvPr>
        </p:nvSpPr>
        <p:spPr/>
        <p:txBody>
          <a:bodyPr/>
          <a:lstStyle/>
          <a:p>
            <a:fld id="{17AF526B-B395-4D91-A33A-6B7064D12B60}" type="slidenum">
              <a:rPr lang="zh-CN" altLang="en-US" smtClean="0"/>
              <a:t>‹#›</a:t>
            </a:fld>
            <a:endParaRPr lang="zh-CN" altLang="en-US"/>
          </a:p>
        </p:txBody>
      </p:sp>
    </p:spTree>
    <p:extLst>
      <p:ext uri="{BB962C8B-B14F-4D97-AF65-F5344CB8AC3E}">
        <p14:creationId xmlns:p14="http://schemas.microsoft.com/office/powerpoint/2010/main" val="3047584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A32CFD1-628B-084F-1CD6-034B01C9622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3D9BDA3-8C0A-8111-09E7-981FB2A342C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E5A6AE2-D3B4-F670-4BC2-24F8CC4D8D38}"/>
              </a:ext>
            </a:extLst>
          </p:cNvPr>
          <p:cNvSpPr>
            <a:spLocks noGrp="1"/>
          </p:cNvSpPr>
          <p:nvPr>
            <p:ph type="dt" sz="half" idx="10"/>
          </p:nvPr>
        </p:nvSpPr>
        <p:spPr/>
        <p:txBody>
          <a:bodyPr/>
          <a:lstStyle/>
          <a:p>
            <a:fld id="{1FE5C5C8-FFE6-449C-AB77-F32A5621B62C}" type="datetime1">
              <a:rPr lang="zh-CN" altLang="en-US" smtClean="0"/>
              <a:t>2023/6/29</a:t>
            </a:fld>
            <a:endParaRPr lang="zh-CN" altLang="en-US"/>
          </a:p>
        </p:txBody>
      </p:sp>
      <p:sp>
        <p:nvSpPr>
          <p:cNvPr id="5" name="页脚占位符 4">
            <a:extLst>
              <a:ext uri="{FF2B5EF4-FFF2-40B4-BE49-F238E27FC236}">
                <a16:creationId xmlns:a16="http://schemas.microsoft.com/office/drawing/2014/main" id="{00A64F80-3B7C-BADD-52E4-60B817E33A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3C2CB0-52AB-D574-671A-EC94B52AF783}"/>
              </a:ext>
            </a:extLst>
          </p:cNvPr>
          <p:cNvSpPr>
            <a:spLocks noGrp="1"/>
          </p:cNvSpPr>
          <p:nvPr>
            <p:ph type="sldNum" sz="quarter" idx="12"/>
          </p:nvPr>
        </p:nvSpPr>
        <p:spPr/>
        <p:txBody>
          <a:bodyPr/>
          <a:lstStyle/>
          <a:p>
            <a:fld id="{17AF526B-B395-4D91-A33A-6B7064D12B60}" type="slidenum">
              <a:rPr lang="zh-CN" altLang="en-US" smtClean="0"/>
              <a:t>‹#›</a:t>
            </a:fld>
            <a:endParaRPr lang="zh-CN" altLang="en-US"/>
          </a:p>
        </p:txBody>
      </p:sp>
    </p:spTree>
    <p:extLst>
      <p:ext uri="{BB962C8B-B14F-4D97-AF65-F5344CB8AC3E}">
        <p14:creationId xmlns:p14="http://schemas.microsoft.com/office/powerpoint/2010/main" val="3902987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7EB540-369A-912A-3EAB-AF1FED604C8C}"/>
              </a:ext>
            </a:extLst>
          </p:cNvPr>
          <p:cNvSpPr>
            <a:spLocks noGrp="1"/>
          </p:cNvSpPr>
          <p:nvPr>
            <p:ph type="title"/>
          </p:nvPr>
        </p:nvSpPr>
        <p:spPr>
          <a:xfrm>
            <a:off x="838200" y="157305"/>
            <a:ext cx="10515600" cy="1325563"/>
          </a:xfrm>
        </p:spPr>
        <p:txBody>
          <a:bodyPr/>
          <a:lstStyle>
            <a:lvl1pPr>
              <a:defRPr b="1"/>
            </a:lvl1pPr>
          </a:lstStyle>
          <a:p>
            <a:r>
              <a:rPr lang="zh-CN" altLang="en-US"/>
              <a:t>单击此处编辑母版标题样式</a:t>
            </a:r>
          </a:p>
        </p:txBody>
      </p:sp>
      <p:sp>
        <p:nvSpPr>
          <p:cNvPr id="3" name="内容占位符 2">
            <a:extLst>
              <a:ext uri="{FF2B5EF4-FFF2-40B4-BE49-F238E27FC236}">
                <a16:creationId xmlns:a16="http://schemas.microsoft.com/office/drawing/2014/main" id="{1899B5A8-C6CC-6403-2240-A8955984C292}"/>
              </a:ext>
            </a:extLst>
          </p:cNvPr>
          <p:cNvSpPr>
            <a:spLocks noGrp="1"/>
          </p:cNvSpPr>
          <p:nvPr>
            <p:ph idx="1"/>
          </p:nvPr>
        </p:nvSpPr>
        <p:spPr>
          <a:xfrm>
            <a:off x="838200" y="1562793"/>
            <a:ext cx="10515600" cy="4729942"/>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A4D73A27-B785-F927-D91E-545F7B0F1506}"/>
              </a:ext>
            </a:extLst>
          </p:cNvPr>
          <p:cNvSpPr>
            <a:spLocks noGrp="1"/>
          </p:cNvSpPr>
          <p:nvPr>
            <p:ph type="dt" sz="half" idx="10"/>
          </p:nvPr>
        </p:nvSpPr>
        <p:spPr/>
        <p:txBody>
          <a:bodyPr/>
          <a:lstStyle/>
          <a:p>
            <a:fld id="{95A5B5FA-EDD6-431F-9B6C-CE277B58EE0D}" type="datetime1">
              <a:rPr lang="zh-CN" altLang="en-US" smtClean="0"/>
              <a:t>2023/6/29</a:t>
            </a:fld>
            <a:endParaRPr lang="zh-CN" altLang="en-US"/>
          </a:p>
        </p:txBody>
      </p:sp>
      <p:sp>
        <p:nvSpPr>
          <p:cNvPr id="5" name="页脚占位符 4">
            <a:extLst>
              <a:ext uri="{FF2B5EF4-FFF2-40B4-BE49-F238E27FC236}">
                <a16:creationId xmlns:a16="http://schemas.microsoft.com/office/drawing/2014/main" id="{9C6AA7D5-907C-E0B3-D930-3E7216AA21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350FC2-D535-A7F4-163D-59BB72A6A72F}"/>
              </a:ext>
            </a:extLst>
          </p:cNvPr>
          <p:cNvSpPr>
            <a:spLocks noGrp="1"/>
          </p:cNvSpPr>
          <p:nvPr>
            <p:ph type="sldNum" sz="quarter" idx="12"/>
          </p:nvPr>
        </p:nvSpPr>
        <p:spPr/>
        <p:txBody>
          <a:bodyPr/>
          <a:lstStyle/>
          <a:p>
            <a:fld id="{17AF526B-B395-4D91-A33A-6B7064D12B60}" type="slidenum">
              <a:rPr lang="zh-CN" altLang="en-US" smtClean="0"/>
              <a:t>‹#›</a:t>
            </a:fld>
            <a:endParaRPr lang="zh-CN" altLang="en-US"/>
          </a:p>
        </p:txBody>
      </p:sp>
    </p:spTree>
    <p:extLst>
      <p:ext uri="{BB962C8B-B14F-4D97-AF65-F5344CB8AC3E}">
        <p14:creationId xmlns:p14="http://schemas.microsoft.com/office/powerpoint/2010/main" val="1290385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2D368-BDB3-B5DF-8E7A-CB9C84B50FD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FC2FF33-1BD7-669F-8D77-EAF653DC9F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C06DC9B-2449-C8CF-35BB-599D2D04DD82}"/>
              </a:ext>
            </a:extLst>
          </p:cNvPr>
          <p:cNvSpPr>
            <a:spLocks noGrp="1"/>
          </p:cNvSpPr>
          <p:nvPr>
            <p:ph type="dt" sz="half" idx="10"/>
          </p:nvPr>
        </p:nvSpPr>
        <p:spPr/>
        <p:txBody>
          <a:bodyPr/>
          <a:lstStyle/>
          <a:p>
            <a:fld id="{E8E7D9A3-49C4-4D6C-BB33-C4A726F13A90}" type="datetime1">
              <a:rPr lang="zh-CN" altLang="en-US" smtClean="0"/>
              <a:t>2023/6/29</a:t>
            </a:fld>
            <a:endParaRPr lang="zh-CN" altLang="en-US"/>
          </a:p>
        </p:txBody>
      </p:sp>
      <p:sp>
        <p:nvSpPr>
          <p:cNvPr id="5" name="页脚占位符 4">
            <a:extLst>
              <a:ext uri="{FF2B5EF4-FFF2-40B4-BE49-F238E27FC236}">
                <a16:creationId xmlns:a16="http://schemas.microsoft.com/office/drawing/2014/main" id="{BA44302D-D932-D455-9237-0A92A18B83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F708F0-56A6-4399-345E-765264C01A42}"/>
              </a:ext>
            </a:extLst>
          </p:cNvPr>
          <p:cNvSpPr>
            <a:spLocks noGrp="1"/>
          </p:cNvSpPr>
          <p:nvPr>
            <p:ph type="sldNum" sz="quarter" idx="12"/>
          </p:nvPr>
        </p:nvSpPr>
        <p:spPr/>
        <p:txBody>
          <a:bodyPr/>
          <a:lstStyle/>
          <a:p>
            <a:fld id="{17AF526B-B395-4D91-A33A-6B7064D12B60}" type="slidenum">
              <a:rPr lang="zh-CN" altLang="en-US" smtClean="0"/>
              <a:t>‹#›</a:t>
            </a:fld>
            <a:endParaRPr lang="zh-CN" altLang="en-US"/>
          </a:p>
        </p:txBody>
      </p:sp>
    </p:spTree>
    <p:extLst>
      <p:ext uri="{BB962C8B-B14F-4D97-AF65-F5344CB8AC3E}">
        <p14:creationId xmlns:p14="http://schemas.microsoft.com/office/powerpoint/2010/main" val="227623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B77886-2426-4BFA-BDDA-789E4AEDD47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8001918-2AE8-09D8-B8A5-E1AF5EF8F8A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5A44070-B366-61F8-A804-01E6C9C0A39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8E2564B-3EB3-A656-45EA-C1F133306940}"/>
              </a:ext>
            </a:extLst>
          </p:cNvPr>
          <p:cNvSpPr>
            <a:spLocks noGrp="1"/>
          </p:cNvSpPr>
          <p:nvPr>
            <p:ph type="dt" sz="half" idx="10"/>
          </p:nvPr>
        </p:nvSpPr>
        <p:spPr/>
        <p:txBody>
          <a:bodyPr/>
          <a:lstStyle/>
          <a:p>
            <a:fld id="{C87F4DD9-BD2D-49CB-8629-218D75857D7C}" type="datetime1">
              <a:rPr lang="zh-CN" altLang="en-US" smtClean="0"/>
              <a:t>2023/6/29</a:t>
            </a:fld>
            <a:endParaRPr lang="zh-CN" altLang="en-US"/>
          </a:p>
        </p:txBody>
      </p:sp>
      <p:sp>
        <p:nvSpPr>
          <p:cNvPr id="6" name="页脚占位符 5">
            <a:extLst>
              <a:ext uri="{FF2B5EF4-FFF2-40B4-BE49-F238E27FC236}">
                <a16:creationId xmlns:a16="http://schemas.microsoft.com/office/drawing/2014/main" id="{317CF51A-2EF7-26D8-B9B5-00A692D7990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C496E5D-9A53-BB0D-37FA-B5C1FC741760}"/>
              </a:ext>
            </a:extLst>
          </p:cNvPr>
          <p:cNvSpPr>
            <a:spLocks noGrp="1"/>
          </p:cNvSpPr>
          <p:nvPr>
            <p:ph type="sldNum" sz="quarter" idx="12"/>
          </p:nvPr>
        </p:nvSpPr>
        <p:spPr/>
        <p:txBody>
          <a:bodyPr/>
          <a:lstStyle/>
          <a:p>
            <a:fld id="{17AF526B-B395-4D91-A33A-6B7064D12B60}" type="slidenum">
              <a:rPr lang="zh-CN" altLang="en-US" smtClean="0"/>
              <a:t>‹#›</a:t>
            </a:fld>
            <a:endParaRPr lang="zh-CN" altLang="en-US"/>
          </a:p>
        </p:txBody>
      </p:sp>
    </p:spTree>
    <p:extLst>
      <p:ext uri="{BB962C8B-B14F-4D97-AF65-F5344CB8AC3E}">
        <p14:creationId xmlns:p14="http://schemas.microsoft.com/office/powerpoint/2010/main" val="2252020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C97322-B76D-D6DE-7208-5F83DD4BE2A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6E799AB-1561-1577-EE31-AA12B67F06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8963D14-2EE6-15E4-9ACD-82BAA297604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7E79485-C8B5-9F62-9E71-602EE2A2CB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2DB27F3-7E8D-361C-6CCD-FE1B1CEBBE1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31C3DE0-213B-B0FA-4E2C-61DD59F0B205}"/>
              </a:ext>
            </a:extLst>
          </p:cNvPr>
          <p:cNvSpPr>
            <a:spLocks noGrp="1"/>
          </p:cNvSpPr>
          <p:nvPr>
            <p:ph type="dt" sz="half" idx="10"/>
          </p:nvPr>
        </p:nvSpPr>
        <p:spPr/>
        <p:txBody>
          <a:bodyPr/>
          <a:lstStyle/>
          <a:p>
            <a:fld id="{6E954E39-F27C-4FDE-BF75-2F1CFA8C6D36}" type="datetime1">
              <a:rPr lang="zh-CN" altLang="en-US" smtClean="0"/>
              <a:t>2023/6/29</a:t>
            </a:fld>
            <a:endParaRPr lang="zh-CN" altLang="en-US"/>
          </a:p>
        </p:txBody>
      </p:sp>
      <p:sp>
        <p:nvSpPr>
          <p:cNvPr id="8" name="页脚占位符 7">
            <a:extLst>
              <a:ext uri="{FF2B5EF4-FFF2-40B4-BE49-F238E27FC236}">
                <a16:creationId xmlns:a16="http://schemas.microsoft.com/office/drawing/2014/main" id="{0B5DA46D-0C9F-CFD9-E34C-147DFF546A3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CB476F8-FA1D-93AC-09E9-8A54A9EC446F}"/>
              </a:ext>
            </a:extLst>
          </p:cNvPr>
          <p:cNvSpPr>
            <a:spLocks noGrp="1"/>
          </p:cNvSpPr>
          <p:nvPr>
            <p:ph type="sldNum" sz="quarter" idx="12"/>
          </p:nvPr>
        </p:nvSpPr>
        <p:spPr/>
        <p:txBody>
          <a:bodyPr/>
          <a:lstStyle/>
          <a:p>
            <a:fld id="{17AF526B-B395-4D91-A33A-6B7064D12B60}" type="slidenum">
              <a:rPr lang="zh-CN" altLang="en-US" smtClean="0"/>
              <a:t>‹#›</a:t>
            </a:fld>
            <a:endParaRPr lang="zh-CN" altLang="en-US"/>
          </a:p>
        </p:txBody>
      </p:sp>
    </p:spTree>
    <p:extLst>
      <p:ext uri="{BB962C8B-B14F-4D97-AF65-F5344CB8AC3E}">
        <p14:creationId xmlns:p14="http://schemas.microsoft.com/office/powerpoint/2010/main" val="3706484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FD5BB-EA66-641E-3717-F27978F9088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9BA624C-4C5E-ED89-CEBD-E327E0E63900}"/>
              </a:ext>
            </a:extLst>
          </p:cNvPr>
          <p:cNvSpPr>
            <a:spLocks noGrp="1"/>
          </p:cNvSpPr>
          <p:nvPr>
            <p:ph type="dt" sz="half" idx="10"/>
          </p:nvPr>
        </p:nvSpPr>
        <p:spPr/>
        <p:txBody>
          <a:bodyPr/>
          <a:lstStyle/>
          <a:p>
            <a:fld id="{F1CF6299-44AF-41E3-974A-5CF423A3DDEC}" type="datetime1">
              <a:rPr lang="zh-CN" altLang="en-US" smtClean="0"/>
              <a:t>2023/6/29</a:t>
            </a:fld>
            <a:endParaRPr lang="zh-CN" altLang="en-US"/>
          </a:p>
        </p:txBody>
      </p:sp>
      <p:sp>
        <p:nvSpPr>
          <p:cNvPr id="4" name="页脚占位符 3">
            <a:extLst>
              <a:ext uri="{FF2B5EF4-FFF2-40B4-BE49-F238E27FC236}">
                <a16:creationId xmlns:a16="http://schemas.microsoft.com/office/drawing/2014/main" id="{27150FE2-6D53-7C50-162E-736E22AF559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C216379-1ED3-C70F-A7B6-DB0B2921BDB1}"/>
              </a:ext>
            </a:extLst>
          </p:cNvPr>
          <p:cNvSpPr>
            <a:spLocks noGrp="1"/>
          </p:cNvSpPr>
          <p:nvPr>
            <p:ph type="sldNum" sz="quarter" idx="12"/>
          </p:nvPr>
        </p:nvSpPr>
        <p:spPr/>
        <p:txBody>
          <a:bodyPr/>
          <a:lstStyle/>
          <a:p>
            <a:fld id="{17AF526B-B395-4D91-A33A-6B7064D12B60}" type="slidenum">
              <a:rPr lang="zh-CN" altLang="en-US" smtClean="0"/>
              <a:t>‹#›</a:t>
            </a:fld>
            <a:endParaRPr lang="zh-CN" altLang="en-US"/>
          </a:p>
        </p:txBody>
      </p:sp>
    </p:spTree>
    <p:extLst>
      <p:ext uri="{BB962C8B-B14F-4D97-AF65-F5344CB8AC3E}">
        <p14:creationId xmlns:p14="http://schemas.microsoft.com/office/powerpoint/2010/main" val="4077705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70442B9-A250-5886-CBF3-B6126A39E068}"/>
              </a:ext>
            </a:extLst>
          </p:cNvPr>
          <p:cNvSpPr>
            <a:spLocks noGrp="1"/>
          </p:cNvSpPr>
          <p:nvPr>
            <p:ph type="dt" sz="half" idx="10"/>
          </p:nvPr>
        </p:nvSpPr>
        <p:spPr/>
        <p:txBody>
          <a:bodyPr/>
          <a:lstStyle/>
          <a:p>
            <a:fld id="{8ADCFDBB-400A-4CD2-BEA4-E4B66AF72C7E}" type="datetime1">
              <a:rPr lang="zh-CN" altLang="en-US" smtClean="0"/>
              <a:t>2023/6/29</a:t>
            </a:fld>
            <a:endParaRPr lang="zh-CN" altLang="en-US"/>
          </a:p>
        </p:txBody>
      </p:sp>
      <p:sp>
        <p:nvSpPr>
          <p:cNvPr id="3" name="页脚占位符 2">
            <a:extLst>
              <a:ext uri="{FF2B5EF4-FFF2-40B4-BE49-F238E27FC236}">
                <a16:creationId xmlns:a16="http://schemas.microsoft.com/office/drawing/2014/main" id="{08443257-1D26-D54C-F098-83019A4DB7E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2298E5D-CBE2-D961-98B5-CA1436E85971}"/>
              </a:ext>
            </a:extLst>
          </p:cNvPr>
          <p:cNvSpPr>
            <a:spLocks noGrp="1"/>
          </p:cNvSpPr>
          <p:nvPr>
            <p:ph type="sldNum" sz="quarter" idx="12"/>
          </p:nvPr>
        </p:nvSpPr>
        <p:spPr/>
        <p:txBody>
          <a:bodyPr/>
          <a:lstStyle/>
          <a:p>
            <a:fld id="{17AF526B-B395-4D91-A33A-6B7064D12B60}" type="slidenum">
              <a:rPr lang="zh-CN" altLang="en-US" smtClean="0"/>
              <a:t>‹#›</a:t>
            </a:fld>
            <a:endParaRPr lang="zh-CN" altLang="en-US"/>
          </a:p>
        </p:txBody>
      </p:sp>
    </p:spTree>
    <p:extLst>
      <p:ext uri="{BB962C8B-B14F-4D97-AF65-F5344CB8AC3E}">
        <p14:creationId xmlns:p14="http://schemas.microsoft.com/office/powerpoint/2010/main" val="2014014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BCFE13-0358-0AEE-C352-03D19C750A6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C739CF1-A070-FC23-D036-231AA7802C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25B4C39-7A21-6337-3C05-8A6118A347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7B3C943-CC0B-6EE7-7124-773F73AAD8C4}"/>
              </a:ext>
            </a:extLst>
          </p:cNvPr>
          <p:cNvSpPr>
            <a:spLocks noGrp="1"/>
          </p:cNvSpPr>
          <p:nvPr>
            <p:ph type="dt" sz="half" idx="10"/>
          </p:nvPr>
        </p:nvSpPr>
        <p:spPr/>
        <p:txBody>
          <a:bodyPr/>
          <a:lstStyle/>
          <a:p>
            <a:fld id="{02B99BEF-38D9-4938-B799-A9D23186669B}" type="datetime1">
              <a:rPr lang="zh-CN" altLang="en-US" smtClean="0"/>
              <a:t>2023/6/29</a:t>
            </a:fld>
            <a:endParaRPr lang="zh-CN" altLang="en-US"/>
          </a:p>
        </p:txBody>
      </p:sp>
      <p:sp>
        <p:nvSpPr>
          <p:cNvPr id="6" name="页脚占位符 5">
            <a:extLst>
              <a:ext uri="{FF2B5EF4-FFF2-40B4-BE49-F238E27FC236}">
                <a16:creationId xmlns:a16="http://schemas.microsoft.com/office/drawing/2014/main" id="{F33D1B68-5DC0-FFAA-4AF2-70A0593A257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62A64EA-0E0F-2B21-1330-9C32B484B9B8}"/>
              </a:ext>
            </a:extLst>
          </p:cNvPr>
          <p:cNvSpPr>
            <a:spLocks noGrp="1"/>
          </p:cNvSpPr>
          <p:nvPr>
            <p:ph type="sldNum" sz="quarter" idx="12"/>
          </p:nvPr>
        </p:nvSpPr>
        <p:spPr/>
        <p:txBody>
          <a:bodyPr/>
          <a:lstStyle/>
          <a:p>
            <a:fld id="{17AF526B-B395-4D91-A33A-6B7064D12B60}" type="slidenum">
              <a:rPr lang="zh-CN" altLang="en-US" smtClean="0"/>
              <a:t>‹#›</a:t>
            </a:fld>
            <a:endParaRPr lang="zh-CN" altLang="en-US"/>
          </a:p>
        </p:txBody>
      </p:sp>
    </p:spTree>
    <p:extLst>
      <p:ext uri="{BB962C8B-B14F-4D97-AF65-F5344CB8AC3E}">
        <p14:creationId xmlns:p14="http://schemas.microsoft.com/office/powerpoint/2010/main" val="3301706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249B4E-261D-BC73-C28F-34D4F799166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3EE36F9-F9AE-910D-C3D5-98B945E2A3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131520E-1294-59FB-3096-8092CDD79A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B0D5DD3-C9C5-4F9F-BC16-DAE011EE5A4B}"/>
              </a:ext>
            </a:extLst>
          </p:cNvPr>
          <p:cNvSpPr>
            <a:spLocks noGrp="1"/>
          </p:cNvSpPr>
          <p:nvPr>
            <p:ph type="dt" sz="half" idx="10"/>
          </p:nvPr>
        </p:nvSpPr>
        <p:spPr/>
        <p:txBody>
          <a:bodyPr/>
          <a:lstStyle/>
          <a:p>
            <a:fld id="{2FEE02EE-7118-4478-8CDE-F177CF8D0611}" type="datetime1">
              <a:rPr lang="zh-CN" altLang="en-US" smtClean="0"/>
              <a:t>2023/6/29</a:t>
            </a:fld>
            <a:endParaRPr lang="zh-CN" altLang="en-US"/>
          </a:p>
        </p:txBody>
      </p:sp>
      <p:sp>
        <p:nvSpPr>
          <p:cNvPr id="6" name="页脚占位符 5">
            <a:extLst>
              <a:ext uri="{FF2B5EF4-FFF2-40B4-BE49-F238E27FC236}">
                <a16:creationId xmlns:a16="http://schemas.microsoft.com/office/drawing/2014/main" id="{E2FBED5D-67CA-9C7C-61AD-367D8E57783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B8F6AC-9E86-8EB5-EA55-1CC808B0EA04}"/>
              </a:ext>
            </a:extLst>
          </p:cNvPr>
          <p:cNvSpPr>
            <a:spLocks noGrp="1"/>
          </p:cNvSpPr>
          <p:nvPr>
            <p:ph type="sldNum" sz="quarter" idx="12"/>
          </p:nvPr>
        </p:nvSpPr>
        <p:spPr/>
        <p:txBody>
          <a:bodyPr/>
          <a:lstStyle/>
          <a:p>
            <a:fld id="{17AF526B-B395-4D91-A33A-6B7064D12B60}" type="slidenum">
              <a:rPr lang="zh-CN" altLang="en-US" smtClean="0"/>
              <a:t>‹#›</a:t>
            </a:fld>
            <a:endParaRPr lang="zh-CN" altLang="en-US"/>
          </a:p>
        </p:txBody>
      </p:sp>
    </p:spTree>
    <p:extLst>
      <p:ext uri="{BB962C8B-B14F-4D97-AF65-F5344CB8AC3E}">
        <p14:creationId xmlns:p14="http://schemas.microsoft.com/office/powerpoint/2010/main" val="1851430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1EE1466-22A6-A987-60E1-CD2B52297B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B0D2CDB-A187-58DD-B134-822F4F5E72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D34B82-F798-3AC9-9317-C358C7B57C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26E92B1E-2072-46D6-99FD-900735C5AC66}" type="datetime1">
              <a:rPr lang="zh-CN" altLang="en-US" smtClean="0"/>
              <a:t>2023/6/29</a:t>
            </a:fld>
            <a:endParaRPr lang="zh-CN" altLang="en-US"/>
          </a:p>
        </p:txBody>
      </p:sp>
      <p:sp>
        <p:nvSpPr>
          <p:cNvPr id="5" name="页脚占位符 4">
            <a:extLst>
              <a:ext uri="{FF2B5EF4-FFF2-40B4-BE49-F238E27FC236}">
                <a16:creationId xmlns:a16="http://schemas.microsoft.com/office/drawing/2014/main" id="{A87D0984-725B-289A-4609-2C36C75FB9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libri" panose="020F0502020204030204" pitchFamily="34" charset="0"/>
                <a:cs typeface="Calibri" panose="020F0502020204030204" pitchFamily="34" charset="0"/>
              </a:defRPr>
            </a:lvl1pPr>
          </a:lstStyle>
          <a:p>
            <a:endParaRPr lang="zh-CN" altLang="en-US"/>
          </a:p>
        </p:txBody>
      </p:sp>
      <p:sp>
        <p:nvSpPr>
          <p:cNvPr id="6" name="灯片编号占位符 5">
            <a:extLst>
              <a:ext uri="{FF2B5EF4-FFF2-40B4-BE49-F238E27FC236}">
                <a16:creationId xmlns:a16="http://schemas.microsoft.com/office/drawing/2014/main" id="{A2AF9C4A-0877-C920-8E13-71C699652F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17AF526B-B395-4D91-A33A-6B7064D12B60}" type="slidenum">
              <a:rPr lang="zh-CN" altLang="en-US" smtClean="0"/>
              <a:pPr/>
              <a:t>‹#›</a:t>
            </a:fld>
            <a:endParaRPr lang="zh-CN" altLang="en-US"/>
          </a:p>
        </p:txBody>
      </p:sp>
    </p:spTree>
    <p:extLst>
      <p:ext uri="{BB962C8B-B14F-4D97-AF65-F5344CB8AC3E}">
        <p14:creationId xmlns:p14="http://schemas.microsoft.com/office/powerpoint/2010/main" val="703179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tmp"/><Relationship Id="rId3" Type="http://schemas.openxmlformats.org/officeDocument/2006/relationships/image" Target="../media/image5.png"/><Relationship Id="rId7" Type="http://schemas.openxmlformats.org/officeDocument/2006/relationships/image" Target="../media/image9.tmp"/><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tmp"/></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tmp"/><Relationship Id="rId4" Type="http://schemas.openxmlformats.org/officeDocument/2006/relationships/image" Target="../media/image14.tm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6F4942-EE58-1113-0E51-10267CDE8C5B}"/>
              </a:ext>
            </a:extLst>
          </p:cNvPr>
          <p:cNvSpPr>
            <a:spLocks noGrp="1"/>
          </p:cNvSpPr>
          <p:nvPr>
            <p:ph type="ctrTitle"/>
          </p:nvPr>
        </p:nvSpPr>
        <p:spPr>
          <a:xfrm>
            <a:off x="1524000" y="1162119"/>
            <a:ext cx="9144000" cy="2387600"/>
          </a:xfrm>
        </p:spPr>
        <p:txBody>
          <a:bodyPr>
            <a:normAutofit/>
          </a:bodyPr>
          <a:lstStyle/>
          <a:p>
            <a:r>
              <a:rPr lang="en-US" altLang="zh-CN" sz="4800" dirty="0"/>
              <a:t>Diagnosing Distributed Routing Configurations Using Sequential Program Analysis</a:t>
            </a:r>
            <a:endParaRPr lang="zh-CN" altLang="en-US" sz="4800" dirty="0"/>
          </a:p>
        </p:txBody>
      </p:sp>
      <p:sp>
        <p:nvSpPr>
          <p:cNvPr id="3" name="副标题 2">
            <a:extLst>
              <a:ext uri="{FF2B5EF4-FFF2-40B4-BE49-F238E27FC236}">
                <a16:creationId xmlns:a16="http://schemas.microsoft.com/office/drawing/2014/main" id="{995F5DAD-4AEA-D7AF-C3BE-5FB486A42E39}"/>
              </a:ext>
            </a:extLst>
          </p:cNvPr>
          <p:cNvSpPr>
            <a:spLocks noGrp="1"/>
          </p:cNvSpPr>
          <p:nvPr>
            <p:ph type="subTitle" idx="1"/>
          </p:nvPr>
        </p:nvSpPr>
        <p:spPr>
          <a:xfrm>
            <a:off x="1830047" y="3694177"/>
            <a:ext cx="8481060" cy="1437656"/>
          </a:xfrm>
        </p:spPr>
        <p:txBody>
          <a:bodyPr>
            <a:normAutofit/>
          </a:bodyPr>
          <a:lstStyle/>
          <a:p>
            <a:pPr>
              <a:lnSpc>
                <a:spcPct val="100000"/>
              </a:lnSpc>
            </a:pPr>
            <a:r>
              <a:rPr lang="en-US" altLang="zh-CN" b="1" dirty="0"/>
              <a:t>Rulan Yang</a:t>
            </a:r>
            <a:r>
              <a:rPr lang="en-US" altLang="zh-CN" b="1" baseline="30000" dirty="0"/>
              <a:t>1</a:t>
            </a:r>
            <a:r>
              <a:rPr lang="en-US" altLang="zh-CN" b="1" dirty="0"/>
              <a:t> </a:t>
            </a:r>
            <a:r>
              <a:rPr lang="en-US" altLang="zh-CN" dirty="0"/>
              <a:t>, Xing Fang</a:t>
            </a:r>
            <a:r>
              <a:rPr lang="en-US" altLang="zh-CN" baseline="30000" dirty="0"/>
              <a:t>1</a:t>
            </a:r>
            <a:r>
              <a:rPr lang="en-US" altLang="zh-CN" dirty="0"/>
              <a:t>, Lizhao You</a:t>
            </a:r>
            <a:r>
              <a:rPr lang="en-US" altLang="zh-CN" baseline="30000" dirty="0"/>
              <a:t>1</a:t>
            </a:r>
            <a:r>
              <a:rPr lang="en-US" altLang="zh-CN" dirty="0"/>
              <a:t>, Qiao Xiang</a:t>
            </a:r>
            <a:r>
              <a:rPr lang="en-US" altLang="zh-CN" baseline="30000" dirty="0"/>
              <a:t>1</a:t>
            </a:r>
            <a:r>
              <a:rPr lang="en-US" altLang="zh-CN" dirty="0"/>
              <a:t>, Hanyang Shao</a:t>
            </a:r>
            <a:r>
              <a:rPr lang="en-US" altLang="zh-CN" baseline="30000" dirty="0"/>
              <a:t>1</a:t>
            </a:r>
            <a:r>
              <a:rPr lang="en-US" altLang="zh-CN" dirty="0"/>
              <a:t>, Gao Han</a:t>
            </a:r>
            <a:r>
              <a:rPr lang="en-US" altLang="zh-CN" baseline="30000" dirty="0"/>
              <a:t>1</a:t>
            </a:r>
            <a:r>
              <a:rPr lang="en-US" altLang="zh-CN" dirty="0"/>
              <a:t>, </a:t>
            </a:r>
            <a:r>
              <a:rPr lang="en-US" altLang="zh-CN" dirty="0" err="1"/>
              <a:t>Ziyi</a:t>
            </a:r>
            <a:r>
              <a:rPr lang="en-US" altLang="zh-CN" dirty="0"/>
              <a:t> Wang</a:t>
            </a:r>
            <a:r>
              <a:rPr lang="en-US" altLang="zh-CN" baseline="30000" dirty="0"/>
              <a:t>1</a:t>
            </a:r>
            <a:r>
              <a:rPr lang="en-US" altLang="zh-CN" dirty="0"/>
              <a:t>, </a:t>
            </a:r>
            <a:r>
              <a:rPr lang="en-US" altLang="zh-CN" dirty="0" err="1"/>
              <a:t>Jiwu</a:t>
            </a:r>
            <a:r>
              <a:rPr lang="en-US" altLang="zh-CN" dirty="0"/>
              <a:t> Shu</a:t>
            </a:r>
            <a:r>
              <a:rPr lang="en-US" altLang="zh-CN" baseline="30000" dirty="0"/>
              <a:t>1, 2</a:t>
            </a:r>
            <a:r>
              <a:rPr lang="en-US" altLang="zh-CN" dirty="0"/>
              <a:t>, Linghe Kong</a:t>
            </a:r>
            <a:r>
              <a:rPr lang="en-US" altLang="zh-CN" baseline="30000" dirty="0"/>
              <a:t>3</a:t>
            </a:r>
            <a:r>
              <a:rPr lang="en-US" altLang="zh-CN" dirty="0"/>
              <a:t> </a:t>
            </a:r>
          </a:p>
        </p:txBody>
      </p:sp>
      <p:pic>
        <p:nvPicPr>
          <p:cNvPr id="12" name="图片 11">
            <a:extLst>
              <a:ext uri="{FF2B5EF4-FFF2-40B4-BE49-F238E27FC236}">
                <a16:creationId xmlns:a16="http://schemas.microsoft.com/office/drawing/2014/main" id="{AA0E736A-1CA6-D9A3-67C1-4E2633CF510C}"/>
              </a:ext>
            </a:extLst>
          </p:cNvPr>
          <p:cNvPicPr>
            <a:picLocks noChangeAspect="1"/>
          </p:cNvPicPr>
          <p:nvPr/>
        </p:nvPicPr>
        <p:blipFill rotWithShape="1">
          <a:blip r:embed="rId3">
            <a:extLst>
              <a:ext uri="{28A0092B-C50C-407E-A947-70E740481C1C}">
                <a14:useLocalDpi xmlns:a14="http://schemas.microsoft.com/office/drawing/2010/main" val="0"/>
              </a:ext>
            </a:extLst>
          </a:blip>
          <a:srcRect t="12031" b="6821"/>
          <a:stretch/>
        </p:blipFill>
        <p:spPr>
          <a:xfrm>
            <a:off x="100448" y="85209"/>
            <a:ext cx="2028647" cy="1148825"/>
          </a:xfrm>
          <a:prstGeom prst="rect">
            <a:avLst/>
          </a:prstGeom>
        </p:spPr>
      </p:pic>
      <p:grpSp>
        <p:nvGrpSpPr>
          <p:cNvPr id="4" name="组合 3">
            <a:extLst>
              <a:ext uri="{FF2B5EF4-FFF2-40B4-BE49-F238E27FC236}">
                <a16:creationId xmlns:a16="http://schemas.microsoft.com/office/drawing/2014/main" id="{7CA4BCF9-A7A4-776C-3188-E0FD16C1D320}"/>
              </a:ext>
            </a:extLst>
          </p:cNvPr>
          <p:cNvGrpSpPr/>
          <p:nvPr/>
        </p:nvGrpSpPr>
        <p:grpSpPr>
          <a:xfrm>
            <a:off x="2371267" y="5364089"/>
            <a:ext cx="7290067" cy="1270449"/>
            <a:chOff x="2191917" y="5278370"/>
            <a:chExt cx="7290067" cy="1270449"/>
          </a:xfrm>
        </p:grpSpPr>
        <p:pic>
          <p:nvPicPr>
            <p:cNvPr id="7" name="图片 6">
              <a:extLst>
                <a:ext uri="{FF2B5EF4-FFF2-40B4-BE49-F238E27FC236}">
                  <a16:creationId xmlns:a16="http://schemas.microsoft.com/office/drawing/2014/main" id="{C2BEB857-6A04-D1FB-9DD0-3C9E0740F1A0}"/>
                </a:ext>
              </a:extLst>
            </p:cNvPr>
            <p:cNvPicPr>
              <a:picLocks noChangeAspect="1"/>
            </p:cNvPicPr>
            <p:nvPr/>
          </p:nvPicPr>
          <p:blipFill rotWithShape="1">
            <a:blip r:embed="rId4">
              <a:extLst>
                <a:ext uri="{28A0092B-C50C-407E-A947-70E740481C1C}">
                  <a14:useLocalDpi xmlns:a14="http://schemas.microsoft.com/office/drawing/2010/main" val="0"/>
                </a:ext>
              </a:extLst>
            </a:blip>
            <a:srcRect l="5910" t="32368" r="66084" b="32522"/>
            <a:stretch/>
          </p:blipFill>
          <p:spPr>
            <a:xfrm>
              <a:off x="8218963" y="5339874"/>
              <a:ext cx="1263021" cy="1205442"/>
            </a:xfrm>
            <a:prstGeom prst="rect">
              <a:avLst/>
            </a:prstGeom>
          </p:spPr>
        </p:pic>
        <p:pic>
          <p:nvPicPr>
            <p:cNvPr id="5" name="图片 4">
              <a:extLst>
                <a:ext uri="{FF2B5EF4-FFF2-40B4-BE49-F238E27FC236}">
                  <a16:creationId xmlns:a16="http://schemas.microsoft.com/office/drawing/2014/main" id="{4FA9D3D3-02B0-C3C5-EE50-57ED73598F11}"/>
                </a:ext>
              </a:extLst>
            </p:cNvPr>
            <p:cNvPicPr>
              <a:picLocks noChangeAspect="1"/>
            </p:cNvPicPr>
            <p:nvPr/>
          </p:nvPicPr>
          <p:blipFill rotWithShape="1">
            <a:blip r:embed="rId5">
              <a:extLst>
                <a:ext uri="{28A0092B-C50C-407E-A947-70E740481C1C}">
                  <a14:useLocalDpi xmlns:a14="http://schemas.microsoft.com/office/drawing/2010/main" val="0"/>
                </a:ext>
              </a:extLst>
            </a:blip>
            <a:srcRect l="33824" t="15432" r="32013" b="43813"/>
            <a:stretch/>
          </p:blipFill>
          <p:spPr>
            <a:xfrm>
              <a:off x="5227821" y="5339874"/>
              <a:ext cx="1326813" cy="1208945"/>
            </a:xfrm>
            <a:prstGeom prst="rect">
              <a:avLst/>
            </a:prstGeom>
          </p:spPr>
        </p:pic>
        <p:pic>
          <p:nvPicPr>
            <p:cNvPr id="9" name="图片 8">
              <a:extLst>
                <a:ext uri="{FF2B5EF4-FFF2-40B4-BE49-F238E27FC236}">
                  <a16:creationId xmlns:a16="http://schemas.microsoft.com/office/drawing/2014/main" id="{0F0137B1-186D-7090-FF49-BB51981BDD78}"/>
                </a:ext>
              </a:extLst>
            </p:cNvPr>
            <p:cNvPicPr>
              <a:picLocks noChangeAspect="1"/>
            </p:cNvPicPr>
            <p:nvPr/>
          </p:nvPicPr>
          <p:blipFill rotWithShape="1">
            <a:blip r:embed="rId6">
              <a:extLst>
                <a:ext uri="{28A0092B-C50C-407E-A947-70E740481C1C}">
                  <a14:useLocalDpi xmlns:a14="http://schemas.microsoft.com/office/drawing/2010/main" val="0"/>
                </a:ext>
              </a:extLst>
            </a:blip>
            <a:srcRect l="25887" r="25919" b="35151"/>
            <a:stretch/>
          </p:blipFill>
          <p:spPr>
            <a:xfrm>
              <a:off x="2191917" y="5278370"/>
              <a:ext cx="1422421" cy="1248742"/>
            </a:xfrm>
            <a:prstGeom prst="rect">
              <a:avLst/>
            </a:prstGeom>
          </p:spPr>
        </p:pic>
      </p:grpSp>
      <p:sp>
        <p:nvSpPr>
          <p:cNvPr id="13" name="副标题 2">
            <a:extLst>
              <a:ext uri="{FF2B5EF4-FFF2-40B4-BE49-F238E27FC236}">
                <a16:creationId xmlns:a16="http://schemas.microsoft.com/office/drawing/2014/main" id="{81F585E3-E27F-FD61-264B-9030AF5BA8AD}"/>
              </a:ext>
            </a:extLst>
          </p:cNvPr>
          <p:cNvSpPr txBox="1">
            <a:spLocks/>
          </p:cNvSpPr>
          <p:nvPr/>
        </p:nvSpPr>
        <p:spPr>
          <a:xfrm>
            <a:off x="1021080" y="4500803"/>
            <a:ext cx="10149840" cy="22719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Calibri" panose="020F0502020204030204" pitchFamily="34" charset="0"/>
                <a:ea typeface="+mn-ea"/>
                <a:cs typeface="Calibri" panose="020F050202020403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Calibri" panose="020F0502020204030204" pitchFamily="34" charset="0"/>
                <a:ea typeface="+mn-ea"/>
                <a:cs typeface="Calibri" panose="020F050202020403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Calibri" panose="020F0502020204030204" pitchFamily="34" charset="0"/>
                <a:ea typeface="+mn-ea"/>
                <a:cs typeface="Calibri" panose="020F050202020403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Calibri" panose="020F0502020204030204" pitchFamily="34" charset="0"/>
                <a:ea typeface="+mn-ea"/>
                <a:cs typeface="Calibri" panose="020F050202020403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Calibri" panose="020F0502020204030204" pitchFamily="34" charset="0"/>
                <a:ea typeface="+mn-ea"/>
                <a:cs typeface="Calibri" panose="020F05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baseline="30000" dirty="0"/>
              <a:t>1 </a:t>
            </a:r>
            <a:r>
              <a:rPr lang="en-US" altLang="zh-CN" dirty="0"/>
              <a:t>Xiamen University, </a:t>
            </a:r>
            <a:r>
              <a:rPr lang="en-US" altLang="zh-CN" baseline="30000" dirty="0">
                <a:sym typeface="+mn-ea"/>
              </a:rPr>
              <a:t>2 </a:t>
            </a:r>
            <a:r>
              <a:rPr lang="en-US" altLang="zh-CN" dirty="0" err="1">
                <a:sym typeface="+mn-ea"/>
              </a:rPr>
              <a:t>Minjiang</a:t>
            </a:r>
            <a:r>
              <a:rPr lang="en-US" altLang="zh-CN" dirty="0">
                <a:sym typeface="+mn-ea"/>
              </a:rPr>
              <a:t> University</a:t>
            </a:r>
            <a:r>
              <a:rPr lang="en-US" altLang="zh-CN" dirty="0"/>
              <a:t>, </a:t>
            </a:r>
            <a:r>
              <a:rPr lang="en-US" altLang="zh-CN" baseline="30000" dirty="0">
                <a:sym typeface="+mn-ea"/>
              </a:rPr>
              <a:t>3 </a:t>
            </a:r>
            <a:r>
              <a:rPr lang="en-US" altLang="zh-CN" dirty="0">
                <a:sym typeface="+mn-ea"/>
              </a:rPr>
              <a:t>Shanghai Jiao Tong University </a:t>
            </a:r>
            <a:r>
              <a:rPr lang="en-US" altLang="zh-CN" dirty="0"/>
              <a:t>2023/6/29</a:t>
            </a:r>
          </a:p>
        </p:txBody>
      </p:sp>
    </p:spTree>
    <p:extLst>
      <p:ext uri="{BB962C8B-B14F-4D97-AF65-F5344CB8AC3E}">
        <p14:creationId xmlns:p14="http://schemas.microsoft.com/office/powerpoint/2010/main" val="855244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0A24E180-67EC-A780-1708-0617EB5409A6}"/>
              </a:ext>
            </a:extLst>
          </p:cNvPr>
          <p:cNvSpPr txBox="1">
            <a:spLocks/>
          </p:cNvSpPr>
          <p:nvPr/>
        </p:nvSpPr>
        <p:spPr>
          <a:xfrm>
            <a:off x="838200" y="1562793"/>
            <a:ext cx="10515600" cy="47299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Transforming the distributed program into a linear trace</a:t>
            </a:r>
            <a:endParaRPr lang="zh-CN" altLang="en-US" dirty="0"/>
          </a:p>
        </p:txBody>
      </p:sp>
      <p:sp>
        <p:nvSpPr>
          <p:cNvPr id="4" name="灯片编号占位符 3">
            <a:extLst>
              <a:ext uri="{FF2B5EF4-FFF2-40B4-BE49-F238E27FC236}">
                <a16:creationId xmlns:a16="http://schemas.microsoft.com/office/drawing/2014/main" id="{935E2CAE-E4D1-E6B0-A21B-DD9F352A199A}"/>
              </a:ext>
            </a:extLst>
          </p:cNvPr>
          <p:cNvSpPr>
            <a:spLocks noGrp="1"/>
          </p:cNvSpPr>
          <p:nvPr>
            <p:ph type="sldNum" sz="quarter" idx="12"/>
          </p:nvPr>
        </p:nvSpPr>
        <p:spPr/>
        <p:txBody>
          <a:bodyPr/>
          <a:lstStyle/>
          <a:p>
            <a:fld id="{17AF526B-B395-4D91-A33A-6B7064D12B60}" type="slidenum">
              <a:rPr lang="zh-CN" altLang="en-US" smtClean="0"/>
              <a:t>10</a:t>
            </a:fld>
            <a:endParaRPr lang="zh-CN" altLang="en-US"/>
          </a:p>
        </p:txBody>
      </p:sp>
      <p:grpSp>
        <p:nvGrpSpPr>
          <p:cNvPr id="109" name="组合 108">
            <a:extLst>
              <a:ext uri="{FF2B5EF4-FFF2-40B4-BE49-F238E27FC236}">
                <a16:creationId xmlns:a16="http://schemas.microsoft.com/office/drawing/2014/main" id="{D501B19B-C31B-B978-134D-02ED288BCA13}"/>
              </a:ext>
            </a:extLst>
          </p:cNvPr>
          <p:cNvGrpSpPr/>
          <p:nvPr/>
        </p:nvGrpSpPr>
        <p:grpSpPr>
          <a:xfrm>
            <a:off x="4194862" y="2741997"/>
            <a:ext cx="1827451" cy="950533"/>
            <a:chOff x="5224640" y="3393217"/>
            <a:chExt cx="2339124" cy="950533"/>
          </a:xfrm>
        </p:grpSpPr>
        <p:cxnSp>
          <p:nvCxnSpPr>
            <p:cNvPr id="110" name="直接箭头连接符 109">
              <a:extLst>
                <a:ext uri="{FF2B5EF4-FFF2-40B4-BE49-F238E27FC236}">
                  <a16:creationId xmlns:a16="http://schemas.microsoft.com/office/drawing/2014/main" id="{8F44A19A-CF17-2C2E-FDA5-D40C05BD1A9E}"/>
                </a:ext>
              </a:extLst>
            </p:cNvPr>
            <p:cNvCxnSpPr>
              <a:cxnSpLocks/>
            </p:cNvCxnSpPr>
            <p:nvPr/>
          </p:nvCxnSpPr>
          <p:spPr>
            <a:xfrm>
              <a:off x="5681937" y="3393217"/>
              <a:ext cx="1576686"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文本框 110">
              <a:extLst>
                <a:ext uri="{FF2B5EF4-FFF2-40B4-BE49-F238E27FC236}">
                  <a16:creationId xmlns:a16="http://schemas.microsoft.com/office/drawing/2014/main" id="{DBF5AE34-9CAD-CE90-94EE-5BFA653DC8F0}"/>
                </a:ext>
              </a:extLst>
            </p:cNvPr>
            <p:cNvSpPr txBox="1"/>
            <p:nvPr/>
          </p:nvSpPr>
          <p:spPr>
            <a:xfrm>
              <a:off x="5224640" y="3512753"/>
              <a:ext cx="2339124" cy="830997"/>
            </a:xfrm>
            <a:prstGeom prst="rect">
              <a:avLst/>
            </a:prstGeom>
            <a:noFill/>
          </p:spPr>
          <p:txBody>
            <a:bodyPr wrap="square" rtlCol="0">
              <a:spAutoFit/>
            </a:bodyPr>
            <a:lstStyle/>
            <a:p>
              <a:pPr algn="ctr"/>
              <a:r>
                <a:rPr lang="en-US" altLang="zh-CN" sz="2400" dirty="0">
                  <a:solidFill>
                    <a:srgbClr val="C00000"/>
                  </a:solidFill>
                  <a:latin typeface="Calibri" panose="020F0502020204030204" pitchFamily="34" charset="0"/>
                  <a:cs typeface="Calibri" panose="020F0502020204030204" pitchFamily="34" charset="0"/>
                </a:rPr>
                <a:t>topological traversal</a:t>
              </a:r>
              <a:endParaRPr lang="zh-CN" altLang="en-US" sz="2400" dirty="0" err="1">
                <a:solidFill>
                  <a:srgbClr val="C00000"/>
                </a:solidFill>
                <a:latin typeface="Calibri" panose="020F0502020204030204" pitchFamily="34" charset="0"/>
                <a:cs typeface="Calibri" panose="020F0502020204030204" pitchFamily="34" charset="0"/>
              </a:endParaRPr>
            </a:p>
          </p:txBody>
        </p:sp>
      </p:grpSp>
      <p:sp>
        <p:nvSpPr>
          <p:cNvPr id="34" name="文本框 33">
            <a:extLst>
              <a:ext uri="{FF2B5EF4-FFF2-40B4-BE49-F238E27FC236}">
                <a16:creationId xmlns:a16="http://schemas.microsoft.com/office/drawing/2014/main" id="{CD5B0D45-34EF-536D-2A25-6C0DF50433E7}"/>
              </a:ext>
            </a:extLst>
          </p:cNvPr>
          <p:cNvSpPr txBox="1"/>
          <p:nvPr/>
        </p:nvSpPr>
        <p:spPr>
          <a:xfrm>
            <a:off x="7719609" y="3651375"/>
            <a:ext cx="1827451" cy="461665"/>
          </a:xfrm>
          <a:prstGeom prst="rect">
            <a:avLst/>
          </a:prstGeom>
          <a:noFill/>
        </p:spPr>
        <p:txBody>
          <a:bodyPr wrap="square" rtlCol="0">
            <a:spAutoFit/>
          </a:bodyPr>
          <a:lstStyle/>
          <a:p>
            <a:pPr algn="ctr"/>
            <a:r>
              <a:rPr lang="en-US" altLang="zh-CN" sz="2400" dirty="0">
                <a:latin typeface="Calibri" panose="020F0502020204030204" pitchFamily="34" charset="0"/>
                <a:cs typeface="Calibri" panose="020F0502020204030204" pitchFamily="34" charset="0"/>
              </a:rPr>
              <a:t>or</a:t>
            </a:r>
            <a:endParaRPr lang="zh-CN" altLang="en-US" sz="2400" dirty="0" err="1">
              <a:latin typeface="Calibri" panose="020F0502020204030204" pitchFamily="34" charset="0"/>
              <a:cs typeface="Calibri" panose="020F0502020204030204" pitchFamily="34" charset="0"/>
            </a:endParaRPr>
          </a:p>
        </p:txBody>
      </p:sp>
      <p:sp>
        <p:nvSpPr>
          <p:cNvPr id="38" name="文本框 37">
            <a:extLst>
              <a:ext uri="{FF2B5EF4-FFF2-40B4-BE49-F238E27FC236}">
                <a16:creationId xmlns:a16="http://schemas.microsoft.com/office/drawing/2014/main" id="{9C6A4148-F6F8-59F3-13A6-AC0CE8A5468A}"/>
              </a:ext>
            </a:extLst>
          </p:cNvPr>
          <p:cNvSpPr txBox="1"/>
          <p:nvPr/>
        </p:nvSpPr>
        <p:spPr>
          <a:xfrm>
            <a:off x="11110956" y="3521644"/>
            <a:ext cx="913726" cy="523220"/>
          </a:xfrm>
          <a:prstGeom prst="rect">
            <a:avLst/>
          </a:prstGeom>
          <a:noFill/>
        </p:spPr>
        <p:txBody>
          <a:bodyPr wrap="square" rtlCol="0">
            <a:spAutoFit/>
          </a:bodyPr>
          <a:lstStyle/>
          <a:p>
            <a:pPr algn="ctr"/>
            <a:r>
              <a:rPr lang="en-US" altLang="zh-CN" sz="2800" dirty="0">
                <a:latin typeface="Calibri" panose="020F0502020204030204" pitchFamily="34" charset="0"/>
                <a:cs typeface="Calibri" panose="020F0502020204030204" pitchFamily="34" charset="0"/>
              </a:rPr>
              <a:t>…</a:t>
            </a:r>
            <a:endParaRPr lang="zh-CN" altLang="en-US" sz="2800" dirty="0" err="1">
              <a:latin typeface="Calibri" panose="020F0502020204030204" pitchFamily="34" charset="0"/>
              <a:cs typeface="Calibri" panose="020F0502020204030204" pitchFamily="34" charset="0"/>
            </a:endParaRPr>
          </a:p>
        </p:txBody>
      </p:sp>
      <p:sp>
        <p:nvSpPr>
          <p:cNvPr id="127" name="标题 1">
            <a:extLst>
              <a:ext uri="{FF2B5EF4-FFF2-40B4-BE49-F238E27FC236}">
                <a16:creationId xmlns:a16="http://schemas.microsoft.com/office/drawing/2014/main" id="{F57E8400-A113-B0ED-237E-C9077499A687}"/>
              </a:ext>
            </a:extLst>
          </p:cNvPr>
          <p:cNvSpPr>
            <a:spLocks noGrp="1"/>
          </p:cNvSpPr>
          <p:nvPr>
            <p:ph type="title"/>
          </p:nvPr>
        </p:nvSpPr>
        <p:spPr>
          <a:xfrm>
            <a:off x="838200" y="157305"/>
            <a:ext cx="10515600" cy="1325563"/>
          </a:xfrm>
        </p:spPr>
        <p:txBody>
          <a:bodyPr/>
          <a:lstStyle/>
          <a:p>
            <a:r>
              <a:rPr lang="en-US" altLang="zh-CN" dirty="0"/>
              <a:t>Key insight: understanding the distributed routing as a sequential program</a:t>
            </a:r>
            <a:endParaRPr lang="zh-CN" altLang="en-US" dirty="0"/>
          </a:p>
        </p:txBody>
      </p:sp>
      <p:grpSp>
        <p:nvGrpSpPr>
          <p:cNvPr id="97" name="组合 96">
            <a:extLst>
              <a:ext uri="{FF2B5EF4-FFF2-40B4-BE49-F238E27FC236}">
                <a16:creationId xmlns:a16="http://schemas.microsoft.com/office/drawing/2014/main" id="{7292638B-7AB2-CC2B-2D38-DE1F4FCC16E1}"/>
              </a:ext>
            </a:extLst>
          </p:cNvPr>
          <p:cNvGrpSpPr/>
          <p:nvPr/>
        </p:nvGrpSpPr>
        <p:grpSpPr>
          <a:xfrm>
            <a:off x="8977200" y="2371766"/>
            <a:ext cx="2200915" cy="3424257"/>
            <a:chOff x="7228393" y="2470324"/>
            <a:chExt cx="2200915" cy="3424257"/>
          </a:xfrm>
        </p:grpSpPr>
        <p:sp>
          <p:nvSpPr>
            <p:cNvPr id="51" name="矩形: 圆角 50">
              <a:extLst>
                <a:ext uri="{FF2B5EF4-FFF2-40B4-BE49-F238E27FC236}">
                  <a16:creationId xmlns:a16="http://schemas.microsoft.com/office/drawing/2014/main" id="{7CA1266E-AC77-929D-CA28-578EF5A9B89E}"/>
                </a:ext>
              </a:extLst>
            </p:cNvPr>
            <p:cNvSpPr/>
            <p:nvPr/>
          </p:nvSpPr>
          <p:spPr>
            <a:xfrm>
              <a:off x="7256530" y="2470324"/>
              <a:ext cx="2165182" cy="279677"/>
            </a:xfrm>
            <a:prstGeom prst="roundRect">
              <a:avLst>
                <a:gd name="adj" fmla="val 0"/>
              </a:avLst>
            </a:prstGeom>
            <a:solidFill>
              <a:schemeClr val="accent5">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send ([D])@D</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61" name="矩形: 圆角 60">
              <a:extLst>
                <a:ext uri="{FF2B5EF4-FFF2-40B4-BE49-F238E27FC236}">
                  <a16:creationId xmlns:a16="http://schemas.microsoft.com/office/drawing/2014/main" id="{6469B1D0-E422-4E7E-E762-D1309B98F30E}"/>
                </a:ext>
              </a:extLst>
            </p:cNvPr>
            <p:cNvSpPr/>
            <p:nvPr/>
          </p:nvSpPr>
          <p:spPr>
            <a:xfrm>
              <a:off x="7250552" y="2808076"/>
              <a:ext cx="2165183" cy="279677"/>
            </a:xfrm>
            <a:prstGeom prst="roundRect">
              <a:avLst>
                <a:gd name="adj" fmla="val 0"/>
              </a:avLst>
            </a:prstGeom>
            <a:solidFill>
              <a:schemeClr val="accent2">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([D])@A</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71" name="矩形: 圆角 70">
              <a:extLst>
                <a:ext uri="{FF2B5EF4-FFF2-40B4-BE49-F238E27FC236}">
                  <a16:creationId xmlns:a16="http://schemas.microsoft.com/office/drawing/2014/main" id="{CCFF508D-3AB5-0BEB-EFA6-693CE445FF4D}"/>
                </a:ext>
              </a:extLst>
            </p:cNvPr>
            <p:cNvSpPr/>
            <p:nvPr/>
          </p:nvSpPr>
          <p:spPr>
            <a:xfrm>
              <a:off x="7256530" y="3155123"/>
              <a:ext cx="2172776" cy="279677"/>
            </a:xfrm>
            <a:prstGeom prst="roundRect">
              <a:avLst>
                <a:gd name="adj" fmla="val 0"/>
              </a:avLst>
            </a:prstGeom>
            <a:solidFill>
              <a:schemeClr val="bg1">
                <a:lumMod val="95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([D])@B</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72" name="矩形: 圆角 71">
              <a:extLst>
                <a:ext uri="{FF2B5EF4-FFF2-40B4-BE49-F238E27FC236}">
                  <a16:creationId xmlns:a16="http://schemas.microsoft.com/office/drawing/2014/main" id="{DA0A5919-FD77-9B6F-4081-3ED2C6513436}"/>
                </a:ext>
              </a:extLst>
            </p:cNvPr>
            <p:cNvSpPr/>
            <p:nvPr/>
          </p:nvSpPr>
          <p:spPr>
            <a:xfrm>
              <a:off x="7256530" y="4525195"/>
              <a:ext cx="2165184" cy="279677"/>
            </a:xfrm>
            <a:prstGeom prst="roundRect">
              <a:avLst>
                <a:gd name="adj" fmla="val 0"/>
              </a:avLst>
            </a:prstGeom>
            <a:solidFill>
              <a:schemeClr val="bg1">
                <a:lumMod val="95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([A, D])@B</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73" name="矩形: 圆角 72">
              <a:extLst>
                <a:ext uri="{FF2B5EF4-FFF2-40B4-BE49-F238E27FC236}">
                  <a16:creationId xmlns:a16="http://schemas.microsoft.com/office/drawing/2014/main" id="{96C212B6-F0FB-726F-7BAE-C090306D52A3}"/>
                </a:ext>
              </a:extLst>
            </p:cNvPr>
            <p:cNvSpPr/>
            <p:nvPr/>
          </p:nvSpPr>
          <p:spPr>
            <a:xfrm>
              <a:off x="7250551" y="4887902"/>
              <a:ext cx="2178755" cy="279677"/>
            </a:xfrm>
            <a:prstGeom prst="roundRect">
              <a:avLst>
                <a:gd name="adj" fmla="val 0"/>
              </a:avLst>
            </a:prstGeom>
            <a:solidFill>
              <a:schemeClr val="bg1">
                <a:lumMod val="85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select ([A, D])@B</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74" name="矩形: 圆角 73">
              <a:extLst>
                <a:ext uri="{FF2B5EF4-FFF2-40B4-BE49-F238E27FC236}">
                  <a16:creationId xmlns:a16="http://schemas.microsoft.com/office/drawing/2014/main" id="{3B05EBA1-B789-10B0-FCA7-262551424796}"/>
                </a:ext>
              </a:extLst>
            </p:cNvPr>
            <p:cNvSpPr/>
            <p:nvPr/>
          </p:nvSpPr>
          <p:spPr>
            <a:xfrm>
              <a:off x="7250552" y="5260886"/>
              <a:ext cx="2171162" cy="279677"/>
            </a:xfrm>
            <a:prstGeom prst="roundRect">
              <a:avLst>
                <a:gd name="adj" fmla="val 0"/>
              </a:avLst>
            </a:prstGeom>
            <a:solidFill>
              <a:schemeClr val="accent4">
                <a:lumMod val="20000"/>
                <a:lumOff val="8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send ([B, A, D])@B</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75" name="矩形: 圆角 74">
              <a:extLst>
                <a:ext uri="{FF2B5EF4-FFF2-40B4-BE49-F238E27FC236}">
                  <a16:creationId xmlns:a16="http://schemas.microsoft.com/office/drawing/2014/main" id="{AA0E4595-204E-B006-E839-DACC7C084BCB}"/>
                </a:ext>
              </a:extLst>
            </p:cNvPr>
            <p:cNvSpPr/>
            <p:nvPr/>
          </p:nvSpPr>
          <p:spPr>
            <a:xfrm>
              <a:off x="7250551" y="3504676"/>
              <a:ext cx="2165184" cy="279677"/>
            </a:xfrm>
            <a:prstGeom prst="roundRect">
              <a:avLst>
                <a:gd name="adj" fmla="val 0"/>
              </a:avLst>
            </a:prstGeom>
            <a:solidFill>
              <a:schemeClr val="accent2">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select ([D])@A</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76" name="矩形: 圆角 75">
              <a:extLst>
                <a:ext uri="{FF2B5EF4-FFF2-40B4-BE49-F238E27FC236}">
                  <a16:creationId xmlns:a16="http://schemas.microsoft.com/office/drawing/2014/main" id="{EC8A57DE-4988-6C96-3D8D-EFDF5B8E0BEC}"/>
                </a:ext>
              </a:extLst>
            </p:cNvPr>
            <p:cNvSpPr/>
            <p:nvPr/>
          </p:nvSpPr>
          <p:spPr>
            <a:xfrm>
              <a:off x="7234373" y="3843447"/>
              <a:ext cx="2172776" cy="279677"/>
            </a:xfrm>
            <a:prstGeom prst="roundRect">
              <a:avLst>
                <a:gd name="adj" fmla="val 0"/>
              </a:avLst>
            </a:prstGeom>
            <a:solidFill>
              <a:schemeClr val="accent2">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send ([A, D])@A</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77" name="矩形: 圆角 76">
              <a:extLst>
                <a:ext uri="{FF2B5EF4-FFF2-40B4-BE49-F238E27FC236}">
                  <a16:creationId xmlns:a16="http://schemas.microsoft.com/office/drawing/2014/main" id="{10830B22-54DB-AD0E-927C-BD5950F7D2D3}"/>
                </a:ext>
              </a:extLst>
            </p:cNvPr>
            <p:cNvSpPr/>
            <p:nvPr/>
          </p:nvSpPr>
          <p:spPr>
            <a:xfrm>
              <a:off x="7228393" y="4190075"/>
              <a:ext cx="2178756" cy="279677"/>
            </a:xfrm>
            <a:prstGeom prst="roundRect">
              <a:avLst>
                <a:gd name="adj" fmla="val 0"/>
              </a:avLst>
            </a:prstGeom>
            <a:solidFill>
              <a:schemeClr val="accent6">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([A, D])@S</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78" name="矩形: 圆角 77">
              <a:extLst>
                <a:ext uri="{FF2B5EF4-FFF2-40B4-BE49-F238E27FC236}">
                  <a16:creationId xmlns:a16="http://schemas.microsoft.com/office/drawing/2014/main" id="{EA9AD484-13DE-F096-C615-4F8280EB4CAD}"/>
                </a:ext>
              </a:extLst>
            </p:cNvPr>
            <p:cNvSpPr/>
            <p:nvPr/>
          </p:nvSpPr>
          <p:spPr>
            <a:xfrm>
              <a:off x="7250552" y="5614904"/>
              <a:ext cx="2178756" cy="279677"/>
            </a:xfrm>
            <a:prstGeom prst="roundRect">
              <a:avLst>
                <a:gd name="adj" fmla="val 0"/>
              </a:avLst>
            </a:prstGeom>
            <a:solidFill>
              <a:schemeClr val="accent6">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([B, A, D])@S</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43" name="矩形: 圆角 42">
              <a:extLst>
                <a:ext uri="{FF2B5EF4-FFF2-40B4-BE49-F238E27FC236}">
                  <a16:creationId xmlns:a16="http://schemas.microsoft.com/office/drawing/2014/main" id="{27CBDF24-81AE-AA9C-85EA-823A5A04C3EF}"/>
                </a:ext>
              </a:extLst>
            </p:cNvPr>
            <p:cNvSpPr/>
            <p:nvPr/>
          </p:nvSpPr>
          <p:spPr>
            <a:xfrm>
              <a:off x="7256530" y="3158902"/>
              <a:ext cx="2172776" cy="279677"/>
            </a:xfrm>
            <a:prstGeom prst="roundRect">
              <a:avLst>
                <a:gd name="adj" fmla="val 0"/>
              </a:avLst>
            </a:prstGeom>
            <a:solidFill>
              <a:schemeClr val="accent4">
                <a:lumMod val="20000"/>
                <a:lumOff val="8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([D])@B</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44" name="矩形: 圆角 43">
              <a:extLst>
                <a:ext uri="{FF2B5EF4-FFF2-40B4-BE49-F238E27FC236}">
                  <a16:creationId xmlns:a16="http://schemas.microsoft.com/office/drawing/2014/main" id="{D191685B-1F79-17CB-E688-2DA52C74E778}"/>
                </a:ext>
              </a:extLst>
            </p:cNvPr>
            <p:cNvSpPr/>
            <p:nvPr/>
          </p:nvSpPr>
          <p:spPr>
            <a:xfrm>
              <a:off x="7256530" y="4528974"/>
              <a:ext cx="2165184" cy="279677"/>
            </a:xfrm>
            <a:prstGeom prst="roundRect">
              <a:avLst>
                <a:gd name="adj" fmla="val 0"/>
              </a:avLst>
            </a:prstGeom>
            <a:solidFill>
              <a:schemeClr val="accent4">
                <a:lumMod val="20000"/>
                <a:lumOff val="8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([A, D])@B</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45" name="矩形: 圆角 44">
              <a:extLst>
                <a:ext uri="{FF2B5EF4-FFF2-40B4-BE49-F238E27FC236}">
                  <a16:creationId xmlns:a16="http://schemas.microsoft.com/office/drawing/2014/main" id="{B6237829-2CE8-064D-2BA4-AA62CCCE30A0}"/>
                </a:ext>
              </a:extLst>
            </p:cNvPr>
            <p:cNvSpPr/>
            <p:nvPr/>
          </p:nvSpPr>
          <p:spPr>
            <a:xfrm>
              <a:off x="7250551" y="4891681"/>
              <a:ext cx="2178755" cy="279677"/>
            </a:xfrm>
            <a:prstGeom prst="roundRect">
              <a:avLst>
                <a:gd name="adj" fmla="val 0"/>
              </a:avLst>
            </a:prstGeom>
            <a:solidFill>
              <a:schemeClr val="accent4">
                <a:lumMod val="20000"/>
                <a:lumOff val="8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select ([A, D])@B</a:t>
              </a:r>
              <a:endParaRPr lang="zh-CN" altLang="en-US" sz="2000" dirty="0">
                <a:solidFill>
                  <a:schemeClr val="tx1"/>
                </a:solidFill>
                <a:latin typeface="Calibri" panose="020F0502020204030204" pitchFamily="34" charset="0"/>
                <a:cs typeface="Calibri" panose="020F0502020204030204" pitchFamily="34" charset="0"/>
              </a:endParaRPr>
            </a:p>
          </p:txBody>
        </p:sp>
      </p:grpSp>
      <p:sp>
        <p:nvSpPr>
          <p:cNvPr id="172" name="文本框 171">
            <a:extLst>
              <a:ext uri="{FF2B5EF4-FFF2-40B4-BE49-F238E27FC236}">
                <a16:creationId xmlns:a16="http://schemas.microsoft.com/office/drawing/2014/main" id="{1906FF7C-B593-C275-851C-B5A640753A19}"/>
              </a:ext>
            </a:extLst>
          </p:cNvPr>
          <p:cNvSpPr txBox="1"/>
          <p:nvPr/>
        </p:nvSpPr>
        <p:spPr>
          <a:xfrm>
            <a:off x="10210641" y="5816959"/>
            <a:ext cx="398348" cy="430887"/>
          </a:xfrm>
          <a:prstGeom prst="rect">
            <a:avLst/>
          </a:prstGeom>
          <a:noFill/>
        </p:spPr>
        <p:txBody>
          <a:bodyPr wrap="square" lIns="0" tIns="0" rIns="0" bIns="0" rtlCol="0">
            <a:spAutoFit/>
          </a:bodyPr>
          <a:lstStyle/>
          <a:p>
            <a:pPr algn="r"/>
            <a:r>
              <a:rPr lang="en-US" altLang="zh-CN" sz="2800" dirty="0">
                <a:latin typeface="微软雅黑" panose="020B0503020204020204" pitchFamily="34" charset="-122"/>
                <a:ea typeface="微软雅黑" panose="020B0503020204020204" pitchFamily="34" charset="-122"/>
                <a:cs typeface="Calibri" panose="020F0502020204030204" pitchFamily="34" charset="0"/>
              </a:rPr>
              <a:t>…</a:t>
            </a:r>
            <a:endParaRPr lang="zh-CN" altLang="en-US" sz="2800" dirty="0" err="1">
              <a:latin typeface="微软雅黑" panose="020B0503020204020204" pitchFamily="34" charset="-122"/>
              <a:ea typeface="微软雅黑" panose="020B0503020204020204" pitchFamily="34" charset="-122"/>
              <a:cs typeface="Calibri" panose="020F0502020204030204" pitchFamily="34" charset="0"/>
            </a:endParaRPr>
          </a:p>
        </p:txBody>
      </p:sp>
      <p:grpSp>
        <p:nvGrpSpPr>
          <p:cNvPr id="42" name="组合 41">
            <a:extLst>
              <a:ext uri="{FF2B5EF4-FFF2-40B4-BE49-F238E27FC236}">
                <a16:creationId xmlns:a16="http://schemas.microsoft.com/office/drawing/2014/main" id="{2C14F974-10EE-5380-3556-54B913690E54}"/>
              </a:ext>
            </a:extLst>
          </p:cNvPr>
          <p:cNvGrpSpPr/>
          <p:nvPr/>
        </p:nvGrpSpPr>
        <p:grpSpPr>
          <a:xfrm>
            <a:off x="6133543" y="2371766"/>
            <a:ext cx="2178757" cy="3897116"/>
            <a:chOff x="6133543" y="2371766"/>
            <a:chExt cx="2178757" cy="3897116"/>
          </a:xfrm>
        </p:grpSpPr>
        <p:sp>
          <p:nvSpPr>
            <p:cNvPr id="99" name="矩形: 圆角 98">
              <a:extLst>
                <a:ext uri="{FF2B5EF4-FFF2-40B4-BE49-F238E27FC236}">
                  <a16:creationId xmlns:a16="http://schemas.microsoft.com/office/drawing/2014/main" id="{6DD014B1-7826-5A23-B179-FE02BB2454AC}"/>
                </a:ext>
              </a:extLst>
            </p:cNvPr>
            <p:cNvSpPr/>
            <p:nvPr/>
          </p:nvSpPr>
          <p:spPr>
            <a:xfrm>
              <a:off x="6139520" y="2371766"/>
              <a:ext cx="2165182" cy="279677"/>
            </a:xfrm>
            <a:prstGeom prst="roundRect">
              <a:avLst>
                <a:gd name="adj" fmla="val 0"/>
              </a:avLst>
            </a:prstGeom>
            <a:solidFill>
              <a:schemeClr val="accent5">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send ([D])@D</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100" name="矩形: 圆角 99">
              <a:extLst>
                <a:ext uri="{FF2B5EF4-FFF2-40B4-BE49-F238E27FC236}">
                  <a16:creationId xmlns:a16="http://schemas.microsoft.com/office/drawing/2014/main" id="{3CB6BB15-C36F-A77B-463F-A3CF69E86FEF}"/>
                </a:ext>
              </a:extLst>
            </p:cNvPr>
            <p:cNvSpPr/>
            <p:nvPr/>
          </p:nvSpPr>
          <p:spPr>
            <a:xfrm>
              <a:off x="6139521" y="2707564"/>
              <a:ext cx="2165183" cy="279677"/>
            </a:xfrm>
            <a:prstGeom prst="roundRect">
              <a:avLst>
                <a:gd name="adj" fmla="val 0"/>
              </a:avLst>
            </a:prstGeom>
            <a:solidFill>
              <a:srgbClr val="F2F2F2"/>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([D])@A</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101" name="矩形: 圆角 100">
              <a:extLst>
                <a:ext uri="{FF2B5EF4-FFF2-40B4-BE49-F238E27FC236}">
                  <a16:creationId xmlns:a16="http://schemas.microsoft.com/office/drawing/2014/main" id="{C9B2C347-53CC-D921-67C6-A9CA9F7C1B71}"/>
                </a:ext>
              </a:extLst>
            </p:cNvPr>
            <p:cNvSpPr/>
            <p:nvPr/>
          </p:nvSpPr>
          <p:spPr>
            <a:xfrm>
              <a:off x="6139522" y="3723766"/>
              <a:ext cx="2172776" cy="279677"/>
            </a:xfrm>
            <a:prstGeom prst="roundRect">
              <a:avLst>
                <a:gd name="adj" fmla="val 0"/>
              </a:avLst>
            </a:prstGeom>
            <a:solidFill>
              <a:schemeClr val="accent4">
                <a:lumMod val="20000"/>
                <a:lumOff val="8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([D])@B</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102" name="矩形: 圆角 101">
              <a:extLst>
                <a:ext uri="{FF2B5EF4-FFF2-40B4-BE49-F238E27FC236}">
                  <a16:creationId xmlns:a16="http://schemas.microsoft.com/office/drawing/2014/main" id="{C93B137F-A6D3-4A2D-C9E9-36A4EA2E305A}"/>
                </a:ext>
              </a:extLst>
            </p:cNvPr>
            <p:cNvSpPr/>
            <p:nvPr/>
          </p:nvSpPr>
          <p:spPr>
            <a:xfrm>
              <a:off x="6139522" y="4080409"/>
              <a:ext cx="2165184" cy="279677"/>
            </a:xfrm>
            <a:prstGeom prst="roundRect">
              <a:avLst>
                <a:gd name="adj" fmla="val 0"/>
              </a:avLst>
            </a:prstGeom>
            <a:solidFill>
              <a:schemeClr val="accent4">
                <a:lumMod val="20000"/>
                <a:lumOff val="8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([A, D])@B</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108" name="矩形: 圆角 107">
              <a:extLst>
                <a:ext uri="{FF2B5EF4-FFF2-40B4-BE49-F238E27FC236}">
                  <a16:creationId xmlns:a16="http://schemas.microsoft.com/office/drawing/2014/main" id="{007BEF06-85D6-B2BC-FE62-B748F4DB3D74}"/>
                </a:ext>
              </a:extLst>
            </p:cNvPr>
            <p:cNvSpPr/>
            <p:nvPr/>
          </p:nvSpPr>
          <p:spPr>
            <a:xfrm>
              <a:off x="6133543" y="4443116"/>
              <a:ext cx="2178755" cy="279677"/>
            </a:xfrm>
            <a:prstGeom prst="roundRect">
              <a:avLst>
                <a:gd name="adj" fmla="val 0"/>
              </a:avLst>
            </a:prstGeom>
            <a:solidFill>
              <a:schemeClr val="accent4">
                <a:lumMod val="20000"/>
                <a:lumOff val="8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select ([A, D])@B</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112" name="矩形: 圆角 111">
              <a:extLst>
                <a:ext uri="{FF2B5EF4-FFF2-40B4-BE49-F238E27FC236}">
                  <a16:creationId xmlns:a16="http://schemas.microsoft.com/office/drawing/2014/main" id="{6D17AD91-A489-2E13-D4C8-6F8F7D9EC460}"/>
                </a:ext>
              </a:extLst>
            </p:cNvPr>
            <p:cNvSpPr/>
            <p:nvPr/>
          </p:nvSpPr>
          <p:spPr>
            <a:xfrm>
              <a:off x="6133544" y="4816100"/>
              <a:ext cx="2171162" cy="279677"/>
            </a:xfrm>
            <a:prstGeom prst="roundRect">
              <a:avLst>
                <a:gd name="adj" fmla="val 0"/>
              </a:avLst>
            </a:prstGeom>
            <a:solidFill>
              <a:schemeClr val="accent4">
                <a:lumMod val="20000"/>
                <a:lumOff val="8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send ([B, A, D])@B</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113" name="矩形: 圆角 112">
              <a:extLst>
                <a:ext uri="{FF2B5EF4-FFF2-40B4-BE49-F238E27FC236}">
                  <a16:creationId xmlns:a16="http://schemas.microsoft.com/office/drawing/2014/main" id="{84213CAE-6F15-22CC-10BD-13E9DF573645}"/>
                </a:ext>
              </a:extLst>
            </p:cNvPr>
            <p:cNvSpPr/>
            <p:nvPr/>
          </p:nvSpPr>
          <p:spPr>
            <a:xfrm>
              <a:off x="6139522" y="3042769"/>
              <a:ext cx="2165184" cy="279677"/>
            </a:xfrm>
            <a:prstGeom prst="roundRect">
              <a:avLst>
                <a:gd name="adj" fmla="val 0"/>
              </a:avLst>
            </a:prstGeom>
            <a:solidFill>
              <a:schemeClr val="bg1">
                <a:lumMod val="85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select ([D])@A</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114" name="矩形: 圆角 113">
              <a:extLst>
                <a:ext uri="{FF2B5EF4-FFF2-40B4-BE49-F238E27FC236}">
                  <a16:creationId xmlns:a16="http://schemas.microsoft.com/office/drawing/2014/main" id="{23193218-45A2-937B-CDD4-78F36FE5AE07}"/>
                </a:ext>
              </a:extLst>
            </p:cNvPr>
            <p:cNvSpPr/>
            <p:nvPr/>
          </p:nvSpPr>
          <p:spPr>
            <a:xfrm>
              <a:off x="6139522" y="3393690"/>
              <a:ext cx="2172776" cy="279677"/>
            </a:xfrm>
            <a:prstGeom prst="roundRect">
              <a:avLst>
                <a:gd name="adj" fmla="val 0"/>
              </a:avLst>
            </a:prstGeom>
            <a:solidFill>
              <a:schemeClr val="accent2">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send ([A, D])@A</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115" name="矩形: 圆角 114">
              <a:extLst>
                <a:ext uri="{FF2B5EF4-FFF2-40B4-BE49-F238E27FC236}">
                  <a16:creationId xmlns:a16="http://schemas.microsoft.com/office/drawing/2014/main" id="{2C885CA4-604F-A245-44CF-35E9181CE190}"/>
                </a:ext>
              </a:extLst>
            </p:cNvPr>
            <p:cNvSpPr/>
            <p:nvPr/>
          </p:nvSpPr>
          <p:spPr>
            <a:xfrm>
              <a:off x="6133544" y="5156744"/>
              <a:ext cx="2178756" cy="279677"/>
            </a:xfrm>
            <a:prstGeom prst="roundRect">
              <a:avLst>
                <a:gd name="adj" fmla="val 0"/>
              </a:avLst>
            </a:prstGeom>
            <a:solidFill>
              <a:schemeClr val="accent6">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([A, D])@S</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116" name="矩形: 圆角 115">
              <a:extLst>
                <a:ext uri="{FF2B5EF4-FFF2-40B4-BE49-F238E27FC236}">
                  <a16:creationId xmlns:a16="http://schemas.microsoft.com/office/drawing/2014/main" id="{4CC18BDE-1E8A-467A-5294-41FA36A95ACE}"/>
                </a:ext>
              </a:extLst>
            </p:cNvPr>
            <p:cNvSpPr/>
            <p:nvPr/>
          </p:nvSpPr>
          <p:spPr>
            <a:xfrm>
              <a:off x="6133544" y="5516346"/>
              <a:ext cx="2178756" cy="279677"/>
            </a:xfrm>
            <a:prstGeom prst="roundRect">
              <a:avLst>
                <a:gd name="adj" fmla="val 0"/>
              </a:avLst>
            </a:prstGeom>
            <a:solidFill>
              <a:schemeClr val="accent6">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([B, A, D])@S</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171" name="文本框 170">
              <a:extLst>
                <a:ext uri="{FF2B5EF4-FFF2-40B4-BE49-F238E27FC236}">
                  <a16:creationId xmlns:a16="http://schemas.microsoft.com/office/drawing/2014/main" id="{72C74EA2-1D6C-4744-F07B-96050F8A4298}"/>
                </a:ext>
              </a:extLst>
            </p:cNvPr>
            <p:cNvSpPr txBox="1"/>
            <p:nvPr/>
          </p:nvSpPr>
          <p:spPr>
            <a:xfrm>
              <a:off x="6976245" y="5837995"/>
              <a:ext cx="398348" cy="430887"/>
            </a:xfrm>
            <a:prstGeom prst="rect">
              <a:avLst/>
            </a:prstGeom>
            <a:noFill/>
          </p:spPr>
          <p:txBody>
            <a:bodyPr wrap="square" lIns="0" tIns="0" rIns="0" bIns="0" rtlCol="0">
              <a:spAutoFit/>
            </a:bodyPr>
            <a:lstStyle/>
            <a:p>
              <a:pPr algn="r"/>
              <a:r>
                <a:rPr lang="en-US" altLang="zh-CN" sz="2800" dirty="0">
                  <a:latin typeface="微软雅黑" panose="020B0503020204020204" pitchFamily="34" charset="-122"/>
                  <a:ea typeface="微软雅黑" panose="020B0503020204020204" pitchFamily="34" charset="-122"/>
                  <a:cs typeface="Calibri" panose="020F0502020204030204" pitchFamily="34" charset="0"/>
                </a:rPr>
                <a:t>…</a:t>
              </a:r>
              <a:endParaRPr lang="zh-CN" altLang="en-US" sz="2800" dirty="0" err="1">
                <a:latin typeface="微软雅黑" panose="020B0503020204020204" pitchFamily="34" charset="-122"/>
                <a:ea typeface="微软雅黑" panose="020B0503020204020204" pitchFamily="34" charset="-122"/>
                <a:cs typeface="Calibri" panose="020F0502020204030204" pitchFamily="34" charset="0"/>
              </a:endParaRPr>
            </a:p>
          </p:txBody>
        </p:sp>
        <p:sp>
          <p:nvSpPr>
            <p:cNvPr id="2" name="矩形: 圆角 1">
              <a:extLst>
                <a:ext uri="{FF2B5EF4-FFF2-40B4-BE49-F238E27FC236}">
                  <a16:creationId xmlns:a16="http://schemas.microsoft.com/office/drawing/2014/main" id="{7B205066-D677-2D98-041E-C0190AEC2046}"/>
                </a:ext>
              </a:extLst>
            </p:cNvPr>
            <p:cNvSpPr/>
            <p:nvPr/>
          </p:nvSpPr>
          <p:spPr>
            <a:xfrm>
              <a:off x="6139519" y="2704391"/>
              <a:ext cx="2165183" cy="279677"/>
            </a:xfrm>
            <a:prstGeom prst="roundRect">
              <a:avLst>
                <a:gd name="adj" fmla="val 0"/>
              </a:avLst>
            </a:prstGeom>
            <a:solidFill>
              <a:schemeClr val="accent2">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([D])@A</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3" name="矩形: 圆角 2">
              <a:extLst>
                <a:ext uri="{FF2B5EF4-FFF2-40B4-BE49-F238E27FC236}">
                  <a16:creationId xmlns:a16="http://schemas.microsoft.com/office/drawing/2014/main" id="{81BCE696-5CBA-E357-ED98-DC756732C2F9}"/>
                </a:ext>
              </a:extLst>
            </p:cNvPr>
            <p:cNvSpPr/>
            <p:nvPr/>
          </p:nvSpPr>
          <p:spPr>
            <a:xfrm>
              <a:off x="6139520" y="3039596"/>
              <a:ext cx="2165184" cy="279677"/>
            </a:xfrm>
            <a:prstGeom prst="roundRect">
              <a:avLst>
                <a:gd name="adj" fmla="val 0"/>
              </a:avLst>
            </a:prstGeom>
            <a:solidFill>
              <a:schemeClr val="accent2">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select ([D])@A</a:t>
              </a:r>
              <a:endParaRPr lang="zh-CN" altLang="en-US" sz="2000" dirty="0">
                <a:solidFill>
                  <a:schemeClr val="tx1"/>
                </a:solidFill>
                <a:latin typeface="Calibri" panose="020F0502020204030204" pitchFamily="34" charset="0"/>
                <a:cs typeface="Calibri" panose="020F0502020204030204" pitchFamily="34" charset="0"/>
              </a:endParaRPr>
            </a:p>
          </p:txBody>
        </p:sp>
      </p:grpSp>
      <p:grpSp>
        <p:nvGrpSpPr>
          <p:cNvPr id="6" name="组合 5">
            <a:extLst>
              <a:ext uri="{FF2B5EF4-FFF2-40B4-BE49-F238E27FC236}">
                <a16:creationId xmlns:a16="http://schemas.microsoft.com/office/drawing/2014/main" id="{0292B2A5-631C-133E-7199-981A1AECD10F}"/>
              </a:ext>
            </a:extLst>
          </p:cNvPr>
          <p:cNvGrpSpPr/>
          <p:nvPr/>
        </p:nvGrpSpPr>
        <p:grpSpPr>
          <a:xfrm>
            <a:off x="678431" y="2339468"/>
            <a:ext cx="3939958" cy="3908378"/>
            <a:chOff x="7995521" y="2349402"/>
            <a:chExt cx="3939958" cy="3908378"/>
          </a:xfrm>
        </p:grpSpPr>
        <p:grpSp>
          <p:nvGrpSpPr>
            <p:cNvPr id="7" name="组合 6">
              <a:extLst>
                <a:ext uri="{FF2B5EF4-FFF2-40B4-BE49-F238E27FC236}">
                  <a16:creationId xmlns:a16="http://schemas.microsoft.com/office/drawing/2014/main" id="{5B744829-1AB4-EEFD-DE44-C24FDB91FF13}"/>
                </a:ext>
              </a:extLst>
            </p:cNvPr>
            <p:cNvGrpSpPr/>
            <p:nvPr/>
          </p:nvGrpSpPr>
          <p:grpSpPr>
            <a:xfrm>
              <a:off x="7995521" y="2349402"/>
              <a:ext cx="3939958" cy="3887343"/>
              <a:chOff x="7995521" y="2349402"/>
              <a:chExt cx="3939958" cy="3887343"/>
            </a:xfrm>
          </p:grpSpPr>
          <p:grpSp>
            <p:nvGrpSpPr>
              <p:cNvPr id="9" name="组合 8">
                <a:extLst>
                  <a:ext uri="{FF2B5EF4-FFF2-40B4-BE49-F238E27FC236}">
                    <a16:creationId xmlns:a16="http://schemas.microsoft.com/office/drawing/2014/main" id="{E24B50AE-33A6-077D-CD54-696934C70A49}"/>
                  </a:ext>
                </a:extLst>
              </p:cNvPr>
              <p:cNvGrpSpPr/>
              <p:nvPr/>
            </p:nvGrpSpPr>
            <p:grpSpPr>
              <a:xfrm>
                <a:off x="7995521" y="2349402"/>
                <a:ext cx="3939958" cy="3472321"/>
                <a:chOff x="7921545" y="2154784"/>
                <a:chExt cx="3939958" cy="3472321"/>
              </a:xfrm>
            </p:grpSpPr>
            <p:cxnSp>
              <p:nvCxnSpPr>
                <p:cNvPr id="11" name="直接箭头连接符 10">
                  <a:extLst>
                    <a:ext uri="{FF2B5EF4-FFF2-40B4-BE49-F238E27FC236}">
                      <a16:creationId xmlns:a16="http://schemas.microsoft.com/office/drawing/2014/main" id="{B670E6DF-F6A5-B275-D92F-847C6F2EA24B}"/>
                    </a:ext>
                  </a:extLst>
                </p:cNvPr>
                <p:cNvCxnSpPr>
                  <a:cxnSpLocks/>
                  <a:stCxn id="12" idx="2"/>
                  <a:endCxn id="14" idx="0"/>
                </p:cNvCxnSpPr>
                <p:nvPr/>
              </p:nvCxnSpPr>
              <p:spPr>
                <a:xfrm>
                  <a:off x="9982200" y="2434461"/>
                  <a:ext cx="894085" cy="10481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圆角 11">
                  <a:extLst>
                    <a:ext uri="{FF2B5EF4-FFF2-40B4-BE49-F238E27FC236}">
                      <a16:creationId xmlns:a16="http://schemas.microsoft.com/office/drawing/2014/main" id="{F79B31FB-7DDC-3600-FF14-C6800690D13D}"/>
                    </a:ext>
                  </a:extLst>
                </p:cNvPr>
                <p:cNvSpPr/>
                <p:nvPr/>
              </p:nvSpPr>
              <p:spPr>
                <a:xfrm>
                  <a:off x="9256221" y="2154784"/>
                  <a:ext cx="1451957" cy="279677"/>
                </a:xfrm>
                <a:prstGeom prst="roundRect">
                  <a:avLst>
                    <a:gd name="adj" fmla="val 0"/>
                  </a:avLst>
                </a:prstGeom>
                <a:solidFill>
                  <a:schemeClr val="accent5">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send ([D])@D</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13" name="矩形: 圆角 12">
                  <a:extLst>
                    <a:ext uri="{FF2B5EF4-FFF2-40B4-BE49-F238E27FC236}">
                      <a16:creationId xmlns:a16="http://schemas.microsoft.com/office/drawing/2014/main" id="{89011CEE-B16F-0F09-B355-B9FC10E8DB4A}"/>
                    </a:ext>
                  </a:extLst>
                </p:cNvPr>
                <p:cNvSpPr/>
                <p:nvPr/>
              </p:nvSpPr>
              <p:spPr>
                <a:xfrm>
                  <a:off x="8047917" y="2664673"/>
                  <a:ext cx="1705614" cy="279677"/>
                </a:xfrm>
                <a:prstGeom prst="roundRect">
                  <a:avLst>
                    <a:gd name="adj" fmla="val 0"/>
                  </a:avLst>
                </a:prstGeom>
                <a:solidFill>
                  <a:schemeClr val="accent2">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([D])@A</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14" name="矩形: 圆角 13">
                  <a:extLst>
                    <a:ext uri="{FF2B5EF4-FFF2-40B4-BE49-F238E27FC236}">
                      <a16:creationId xmlns:a16="http://schemas.microsoft.com/office/drawing/2014/main" id="{647F29EA-1793-EC46-AFFB-8D84CCC42E48}"/>
                    </a:ext>
                  </a:extLst>
                </p:cNvPr>
                <p:cNvSpPr/>
                <p:nvPr/>
              </p:nvSpPr>
              <p:spPr>
                <a:xfrm>
                  <a:off x="9921520" y="3482592"/>
                  <a:ext cx="1909529" cy="279677"/>
                </a:xfrm>
                <a:prstGeom prst="roundRect">
                  <a:avLst>
                    <a:gd name="adj" fmla="val 0"/>
                  </a:avLst>
                </a:prstGeom>
                <a:solidFill>
                  <a:schemeClr val="bg1">
                    <a:lumMod val="95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([D])@B</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15" name="矩形: 圆角 14">
                  <a:extLst>
                    <a:ext uri="{FF2B5EF4-FFF2-40B4-BE49-F238E27FC236}">
                      <a16:creationId xmlns:a16="http://schemas.microsoft.com/office/drawing/2014/main" id="{A5DADF67-50F5-8779-3200-6A026C3F54E7}"/>
                    </a:ext>
                  </a:extLst>
                </p:cNvPr>
                <p:cNvSpPr/>
                <p:nvPr/>
              </p:nvSpPr>
              <p:spPr>
                <a:xfrm>
                  <a:off x="9925883" y="3976576"/>
                  <a:ext cx="1928026" cy="279677"/>
                </a:xfrm>
                <a:prstGeom prst="roundRect">
                  <a:avLst>
                    <a:gd name="adj" fmla="val 0"/>
                  </a:avLst>
                </a:prstGeom>
                <a:solidFill>
                  <a:schemeClr val="bg1">
                    <a:lumMod val="95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([A, D])@B</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16" name="矩形: 圆角 15">
                  <a:extLst>
                    <a:ext uri="{FF2B5EF4-FFF2-40B4-BE49-F238E27FC236}">
                      <a16:creationId xmlns:a16="http://schemas.microsoft.com/office/drawing/2014/main" id="{698F1BFA-1BA7-5E4D-49AA-14BF607F7594}"/>
                    </a:ext>
                  </a:extLst>
                </p:cNvPr>
                <p:cNvSpPr/>
                <p:nvPr/>
              </p:nvSpPr>
              <p:spPr>
                <a:xfrm>
                  <a:off x="9921521" y="4385681"/>
                  <a:ext cx="1939982" cy="279677"/>
                </a:xfrm>
                <a:prstGeom prst="roundRect">
                  <a:avLst>
                    <a:gd name="adj" fmla="val 0"/>
                  </a:avLst>
                </a:prstGeom>
                <a:solidFill>
                  <a:schemeClr val="bg1">
                    <a:lumMod val="85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select ([A, D])@B</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17" name="矩形: 圆角 16">
                  <a:extLst>
                    <a:ext uri="{FF2B5EF4-FFF2-40B4-BE49-F238E27FC236}">
                      <a16:creationId xmlns:a16="http://schemas.microsoft.com/office/drawing/2014/main" id="{BBF38005-BCA4-A012-EFED-D2D2ED78029C}"/>
                    </a:ext>
                  </a:extLst>
                </p:cNvPr>
                <p:cNvSpPr/>
                <p:nvPr/>
              </p:nvSpPr>
              <p:spPr>
                <a:xfrm>
                  <a:off x="9913927" y="4783138"/>
                  <a:ext cx="1939982" cy="279677"/>
                </a:xfrm>
                <a:prstGeom prst="roundRect">
                  <a:avLst>
                    <a:gd name="adj" fmla="val 0"/>
                  </a:avLst>
                </a:prstGeom>
                <a:solidFill>
                  <a:schemeClr val="bg1">
                    <a:lumMod val="65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send ([B, A, D])@B</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18" name="矩形: 圆角 17">
                  <a:extLst>
                    <a:ext uri="{FF2B5EF4-FFF2-40B4-BE49-F238E27FC236}">
                      <a16:creationId xmlns:a16="http://schemas.microsoft.com/office/drawing/2014/main" id="{D2F9D2C0-D309-D9BE-75E8-19835F1F0F23}"/>
                    </a:ext>
                  </a:extLst>
                </p:cNvPr>
                <p:cNvSpPr/>
                <p:nvPr/>
              </p:nvSpPr>
              <p:spPr>
                <a:xfrm>
                  <a:off x="8047917" y="3063946"/>
                  <a:ext cx="1705614" cy="279677"/>
                </a:xfrm>
                <a:prstGeom prst="roundRect">
                  <a:avLst>
                    <a:gd name="adj" fmla="val 0"/>
                  </a:avLst>
                </a:prstGeom>
                <a:solidFill>
                  <a:schemeClr val="accent2">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select ([D])@A</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19" name="矩形: 圆角 18">
                  <a:extLst>
                    <a:ext uri="{FF2B5EF4-FFF2-40B4-BE49-F238E27FC236}">
                      <a16:creationId xmlns:a16="http://schemas.microsoft.com/office/drawing/2014/main" id="{4868671A-5E57-2D95-3134-29DF05812B0B}"/>
                    </a:ext>
                  </a:extLst>
                </p:cNvPr>
                <p:cNvSpPr/>
                <p:nvPr/>
              </p:nvSpPr>
              <p:spPr>
                <a:xfrm>
                  <a:off x="8047917" y="3485007"/>
                  <a:ext cx="1705614" cy="279677"/>
                </a:xfrm>
                <a:prstGeom prst="roundRect">
                  <a:avLst>
                    <a:gd name="adj" fmla="val 0"/>
                  </a:avLst>
                </a:prstGeom>
                <a:solidFill>
                  <a:schemeClr val="accent2">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send ([A, D])@A</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20" name="矩形: 圆角 19">
                  <a:extLst>
                    <a:ext uri="{FF2B5EF4-FFF2-40B4-BE49-F238E27FC236}">
                      <a16:creationId xmlns:a16="http://schemas.microsoft.com/office/drawing/2014/main" id="{154911E2-AEF3-B182-52EC-518FDDE99D1C}"/>
                    </a:ext>
                  </a:extLst>
                </p:cNvPr>
                <p:cNvSpPr/>
                <p:nvPr/>
              </p:nvSpPr>
              <p:spPr>
                <a:xfrm>
                  <a:off x="7922763" y="4238258"/>
                  <a:ext cx="1955922" cy="279677"/>
                </a:xfrm>
                <a:prstGeom prst="roundRect">
                  <a:avLst>
                    <a:gd name="adj" fmla="val 0"/>
                  </a:avLst>
                </a:prstGeom>
                <a:solidFill>
                  <a:schemeClr val="bg1">
                    <a:lumMod val="95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([A, D])@S</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21" name="矩形: 圆角 20">
                  <a:extLst>
                    <a:ext uri="{FF2B5EF4-FFF2-40B4-BE49-F238E27FC236}">
                      <a16:creationId xmlns:a16="http://schemas.microsoft.com/office/drawing/2014/main" id="{57ECAAA5-2B60-67C5-36FE-526C81EAF34D}"/>
                    </a:ext>
                  </a:extLst>
                </p:cNvPr>
                <p:cNvSpPr/>
                <p:nvPr/>
              </p:nvSpPr>
              <p:spPr>
                <a:xfrm>
                  <a:off x="8404157" y="5347428"/>
                  <a:ext cx="2178756" cy="279677"/>
                </a:xfrm>
                <a:prstGeom prst="roundRect">
                  <a:avLst>
                    <a:gd name="adj" fmla="val 0"/>
                  </a:avLst>
                </a:prstGeom>
                <a:solidFill>
                  <a:schemeClr val="bg1">
                    <a:lumMod val="95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([B, A, D])@S</a:t>
                  </a:r>
                  <a:endParaRPr lang="zh-CN" altLang="en-US" sz="2000" dirty="0">
                    <a:solidFill>
                      <a:schemeClr val="tx1"/>
                    </a:solidFill>
                    <a:latin typeface="Calibri" panose="020F0502020204030204" pitchFamily="34" charset="0"/>
                    <a:cs typeface="Calibri" panose="020F0502020204030204" pitchFamily="34" charset="0"/>
                  </a:endParaRPr>
                </a:p>
              </p:txBody>
            </p:sp>
            <p:cxnSp>
              <p:nvCxnSpPr>
                <p:cNvPr id="22" name="直接箭头连接符 21">
                  <a:extLst>
                    <a:ext uri="{FF2B5EF4-FFF2-40B4-BE49-F238E27FC236}">
                      <a16:creationId xmlns:a16="http://schemas.microsoft.com/office/drawing/2014/main" id="{F59BA956-27B6-1C36-78A4-7BD2735F14D8}"/>
                    </a:ext>
                  </a:extLst>
                </p:cNvPr>
                <p:cNvCxnSpPr>
                  <a:stCxn id="12" idx="2"/>
                  <a:endCxn id="13" idx="0"/>
                </p:cNvCxnSpPr>
                <p:nvPr/>
              </p:nvCxnSpPr>
              <p:spPr>
                <a:xfrm flipH="1">
                  <a:off x="8900724" y="2434461"/>
                  <a:ext cx="1081476" cy="23021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a:extLst>
                    <a:ext uri="{FF2B5EF4-FFF2-40B4-BE49-F238E27FC236}">
                      <a16:creationId xmlns:a16="http://schemas.microsoft.com/office/drawing/2014/main" id="{DE8784BF-4064-33F1-19C7-BB2BE31B155F}"/>
                    </a:ext>
                  </a:extLst>
                </p:cNvPr>
                <p:cNvCxnSpPr>
                  <a:stCxn id="13" idx="2"/>
                  <a:endCxn id="18" idx="0"/>
                </p:cNvCxnSpPr>
                <p:nvPr/>
              </p:nvCxnSpPr>
              <p:spPr>
                <a:xfrm>
                  <a:off x="8900724" y="2944350"/>
                  <a:ext cx="0" cy="119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93F3EB6F-DA79-F85D-C029-E6FBB0AE5671}"/>
                    </a:ext>
                  </a:extLst>
                </p:cNvPr>
                <p:cNvCxnSpPr>
                  <a:stCxn id="18" idx="2"/>
                  <a:endCxn id="19" idx="0"/>
                </p:cNvCxnSpPr>
                <p:nvPr/>
              </p:nvCxnSpPr>
              <p:spPr>
                <a:xfrm>
                  <a:off x="8900724" y="3343623"/>
                  <a:ext cx="0" cy="1413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BFF1700D-1381-9617-BECD-C252329933F3}"/>
                    </a:ext>
                  </a:extLst>
                </p:cNvPr>
                <p:cNvCxnSpPr>
                  <a:stCxn id="19" idx="2"/>
                  <a:endCxn id="20" idx="0"/>
                </p:cNvCxnSpPr>
                <p:nvPr/>
              </p:nvCxnSpPr>
              <p:spPr>
                <a:xfrm>
                  <a:off x="8900724" y="3764684"/>
                  <a:ext cx="0" cy="4735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F016CC4E-2C2D-D28D-5469-74528DAAE66B}"/>
                    </a:ext>
                  </a:extLst>
                </p:cNvPr>
                <p:cNvCxnSpPr>
                  <a:cxnSpLocks/>
                  <a:stCxn id="14" idx="2"/>
                  <a:endCxn id="15" idx="0"/>
                </p:cNvCxnSpPr>
                <p:nvPr/>
              </p:nvCxnSpPr>
              <p:spPr>
                <a:xfrm>
                  <a:off x="10876285" y="3762269"/>
                  <a:ext cx="13611" cy="2143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017341BF-38B5-C548-B6E7-D1FDBD4EA37F}"/>
                    </a:ext>
                  </a:extLst>
                </p:cNvPr>
                <p:cNvCxnSpPr>
                  <a:cxnSpLocks/>
                  <a:stCxn id="19" idx="2"/>
                  <a:endCxn id="15" idx="0"/>
                </p:cNvCxnSpPr>
                <p:nvPr/>
              </p:nvCxnSpPr>
              <p:spPr>
                <a:xfrm>
                  <a:off x="8900724" y="3764684"/>
                  <a:ext cx="1989172" cy="2118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242FD1F7-DB79-4AAB-17C4-9A316BA0A917}"/>
                    </a:ext>
                  </a:extLst>
                </p:cNvPr>
                <p:cNvCxnSpPr>
                  <a:stCxn id="15" idx="2"/>
                  <a:endCxn id="16" idx="0"/>
                </p:cNvCxnSpPr>
                <p:nvPr/>
              </p:nvCxnSpPr>
              <p:spPr>
                <a:xfrm>
                  <a:off x="10889896" y="4256253"/>
                  <a:ext cx="1616" cy="1294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5135C8A9-9F09-CABD-4EEC-AC94914F6FE3}"/>
                    </a:ext>
                  </a:extLst>
                </p:cNvPr>
                <p:cNvCxnSpPr>
                  <a:stCxn id="16" idx="2"/>
                  <a:endCxn id="17" idx="0"/>
                </p:cNvCxnSpPr>
                <p:nvPr/>
              </p:nvCxnSpPr>
              <p:spPr>
                <a:xfrm flipH="1">
                  <a:off x="10883918" y="4665358"/>
                  <a:ext cx="7594" cy="1177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2005D15B-D2FE-8E3C-3C05-1E2011D9B825}"/>
                    </a:ext>
                  </a:extLst>
                </p:cNvPr>
                <p:cNvCxnSpPr>
                  <a:stCxn id="20" idx="2"/>
                  <a:endCxn id="21" idx="0"/>
                </p:cNvCxnSpPr>
                <p:nvPr/>
              </p:nvCxnSpPr>
              <p:spPr>
                <a:xfrm>
                  <a:off x="8900724" y="4517935"/>
                  <a:ext cx="592811" cy="8294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469D40DA-5DB5-AB01-3ED6-995DDA952804}"/>
                    </a:ext>
                  </a:extLst>
                </p:cNvPr>
                <p:cNvCxnSpPr>
                  <a:stCxn id="17" idx="2"/>
                  <a:endCxn id="21" idx="0"/>
                </p:cNvCxnSpPr>
                <p:nvPr/>
              </p:nvCxnSpPr>
              <p:spPr>
                <a:xfrm flipH="1">
                  <a:off x="9493535" y="5062815"/>
                  <a:ext cx="1390383" cy="2846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圆角 31">
                  <a:extLst>
                    <a:ext uri="{FF2B5EF4-FFF2-40B4-BE49-F238E27FC236}">
                      <a16:creationId xmlns:a16="http://schemas.microsoft.com/office/drawing/2014/main" id="{C58C4501-8613-5000-E42F-3741A2AE1F60}"/>
                    </a:ext>
                  </a:extLst>
                </p:cNvPr>
                <p:cNvSpPr/>
                <p:nvPr/>
              </p:nvSpPr>
              <p:spPr>
                <a:xfrm>
                  <a:off x="7921545" y="4236619"/>
                  <a:ext cx="1955922" cy="279677"/>
                </a:xfrm>
                <a:prstGeom prst="roundRect">
                  <a:avLst>
                    <a:gd name="adj" fmla="val 0"/>
                  </a:avLst>
                </a:prstGeom>
                <a:solidFill>
                  <a:schemeClr val="accent6">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([A, D])@S</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33" name="矩形: 圆角 32">
                  <a:extLst>
                    <a:ext uri="{FF2B5EF4-FFF2-40B4-BE49-F238E27FC236}">
                      <a16:creationId xmlns:a16="http://schemas.microsoft.com/office/drawing/2014/main" id="{621BA5E1-2C65-A0B5-78FC-AA8EB5976A8C}"/>
                    </a:ext>
                  </a:extLst>
                </p:cNvPr>
                <p:cNvSpPr/>
                <p:nvPr/>
              </p:nvSpPr>
              <p:spPr>
                <a:xfrm>
                  <a:off x="8402939" y="5345789"/>
                  <a:ext cx="2178756" cy="279677"/>
                </a:xfrm>
                <a:prstGeom prst="roundRect">
                  <a:avLst>
                    <a:gd name="adj" fmla="val 0"/>
                  </a:avLst>
                </a:prstGeom>
                <a:solidFill>
                  <a:schemeClr val="accent6">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([B, A, D])@S</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35" name="矩形: 圆角 34">
                  <a:extLst>
                    <a:ext uri="{FF2B5EF4-FFF2-40B4-BE49-F238E27FC236}">
                      <a16:creationId xmlns:a16="http://schemas.microsoft.com/office/drawing/2014/main" id="{979D7A2F-B0A5-C78E-3A05-6E66E6502359}"/>
                    </a:ext>
                  </a:extLst>
                </p:cNvPr>
                <p:cNvSpPr/>
                <p:nvPr/>
              </p:nvSpPr>
              <p:spPr>
                <a:xfrm>
                  <a:off x="9921520" y="4388031"/>
                  <a:ext cx="1939982" cy="279677"/>
                </a:xfrm>
                <a:prstGeom prst="roundRect">
                  <a:avLst>
                    <a:gd name="adj" fmla="val 0"/>
                  </a:avLst>
                </a:prstGeom>
                <a:solidFill>
                  <a:schemeClr val="bg1">
                    <a:lumMod val="85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select ([A, D])@B</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36" name="矩形: 圆角 35">
                  <a:extLst>
                    <a:ext uri="{FF2B5EF4-FFF2-40B4-BE49-F238E27FC236}">
                      <a16:creationId xmlns:a16="http://schemas.microsoft.com/office/drawing/2014/main" id="{5EFF8284-4B15-F106-205C-AA2F66ABECDC}"/>
                    </a:ext>
                  </a:extLst>
                </p:cNvPr>
                <p:cNvSpPr/>
                <p:nvPr/>
              </p:nvSpPr>
              <p:spPr>
                <a:xfrm>
                  <a:off x="9913926" y="4785488"/>
                  <a:ext cx="1939982" cy="279677"/>
                </a:xfrm>
                <a:prstGeom prst="roundRect">
                  <a:avLst>
                    <a:gd name="adj" fmla="val 0"/>
                  </a:avLst>
                </a:prstGeom>
                <a:solidFill>
                  <a:schemeClr val="bg1">
                    <a:lumMod val="65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send ([B, A, D])@B</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37" name="矩形: 圆角 36">
                  <a:extLst>
                    <a:ext uri="{FF2B5EF4-FFF2-40B4-BE49-F238E27FC236}">
                      <a16:creationId xmlns:a16="http://schemas.microsoft.com/office/drawing/2014/main" id="{FEE71013-80CF-67A4-91B1-29E99D380578}"/>
                    </a:ext>
                  </a:extLst>
                </p:cNvPr>
                <p:cNvSpPr/>
                <p:nvPr/>
              </p:nvSpPr>
              <p:spPr>
                <a:xfrm>
                  <a:off x="9920960" y="3485007"/>
                  <a:ext cx="1909529" cy="279677"/>
                </a:xfrm>
                <a:prstGeom prst="roundRect">
                  <a:avLst>
                    <a:gd name="adj" fmla="val 0"/>
                  </a:avLst>
                </a:prstGeom>
                <a:solidFill>
                  <a:schemeClr val="accent4">
                    <a:lumMod val="20000"/>
                    <a:lumOff val="8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([D])@B</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39" name="矩形: 圆角 38">
                  <a:extLst>
                    <a:ext uri="{FF2B5EF4-FFF2-40B4-BE49-F238E27FC236}">
                      <a16:creationId xmlns:a16="http://schemas.microsoft.com/office/drawing/2014/main" id="{296A3E67-5DF6-C6B0-D91A-7A9ED0A0EA63}"/>
                    </a:ext>
                  </a:extLst>
                </p:cNvPr>
                <p:cNvSpPr/>
                <p:nvPr/>
              </p:nvSpPr>
              <p:spPr>
                <a:xfrm>
                  <a:off x="9925323" y="3978991"/>
                  <a:ext cx="1928026" cy="279677"/>
                </a:xfrm>
                <a:prstGeom prst="roundRect">
                  <a:avLst>
                    <a:gd name="adj" fmla="val 0"/>
                  </a:avLst>
                </a:prstGeom>
                <a:solidFill>
                  <a:schemeClr val="accent4">
                    <a:lumMod val="20000"/>
                    <a:lumOff val="8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([A, D])@B</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40" name="矩形: 圆角 39">
                  <a:extLst>
                    <a:ext uri="{FF2B5EF4-FFF2-40B4-BE49-F238E27FC236}">
                      <a16:creationId xmlns:a16="http://schemas.microsoft.com/office/drawing/2014/main" id="{10C690B6-AF07-B7D8-2BF5-369EF44C4375}"/>
                    </a:ext>
                  </a:extLst>
                </p:cNvPr>
                <p:cNvSpPr/>
                <p:nvPr/>
              </p:nvSpPr>
              <p:spPr>
                <a:xfrm>
                  <a:off x="9920960" y="4390446"/>
                  <a:ext cx="1939982" cy="279677"/>
                </a:xfrm>
                <a:prstGeom prst="roundRect">
                  <a:avLst>
                    <a:gd name="adj" fmla="val 0"/>
                  </a:avLst>
                </a:prstGeom>
                <a:solidFill>
                  <a:schemeClr val="accent4">
                    <a:lumMod val="20000"/>
                    <a:lumOff val="8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select ([A, D])@B</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41" name="矩形: 圆角 40">
                  <a:extLst>
                    <a:ext uri="{FF2B5EF4-FFF2-40B4-BE49-F238E27FC236}">
                      <a16:creationId xmlns:a16="http://schemas.microsoft.com/office/drawing/2014/main" id="{59573461-F8EF-1BAE-7F48-CB64177E197D}"/>
                    </a:ext>
                  </a:extLst>
                </p:cNvPr>
                <p:cNvSpPr/>
                <p:nvPr/>
              </p:nvSpPr>
              <p:spPr>
                <a:xfrm>
                  <a:off x="9913366" y="4787903"/>
                  <a:ext cx="1939982" cy="279677"/>
                </a:xfrm>
                <a:prstGeom prst="roundRect">
                  <a:avLst>
                    <a:gd name="adj" fmla="val 0"/>
                  </a:avLst>
                </a:prstGeom>
                <a:solidFill>
                  <a:schemeClr val="accent4">
                    <a:lumMod val="20000"/>
                    <a:lumOff val="8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send ([B, A, D])@B</a:t>
                  </a:r>
                  <a:endParaRPr lang="zh-CN" altLang="en-US" sz="2000" dirty="0">
                    <a:solidFill>
                      <a:schemeClr val="tx1"/>
                    </a:solidFill>
                    <a:latin typeface="Calibri" panose="020F0502020204030204" pitchFamily="34" charset="0"/>
                    <a:cs typeface="Calibri" panose="020F0502020204030204" pitchFamily="34" charset="0"/>
                  </a:endParaRPr>
                </a:p>
              </p:txBody>
            </p:sp>
          </p:grpSp>
          <p:sp>
            <p:nvSpPr>
              <p:cNvPr id="10" name="文本框 9">
                <a:extLst>
                  <a:ext uri="{FF2B5EF4-FFF2-40B4-BE49-F238E27FC236}">
                    <a16:creationId xmlns:a16="http://schemas.microsoft.com/office/drawing/2014/main" id="{99DA690D-9BAB-62D8-798F-C04B921588A5}"/>
                  </a:ext>
                </a:extLst>
              </p:cNvPr>
              <p:cNvSpPr txBox="1"/>
              <p:nvPr/>
            </p:nvSpPr>
            <p:spPr>
              <a:xfrm>
                <a:off x="8467130" y="5805858"/>
                <a:ext cx="398348" cy="430887"/>
              </a:xfrm>
              <a:prstGeom prst="rect">
                <a:avLst/>
              </a:prstGeom>
              <a:noFill/>
            </p:spPr>
            <p:txBody>
              <a:bodyPr wrap="square" lIns="0" tIns="0" rIns="0" bIns="0" rtlCol="0">
                <a:spAutoFit/>
              </a:bodyPr>
              <a:lstStyle/>
              <a:p>
                <a:pPr algn="r"/>
                <a:r>
                  <a:rPr lang="en-US" altLang="zh-CN" sz="2800" dirty="0">
                    <a:latin typeface="微软雅黑" panose="020B0503020204020204" pitchFamily="34" charset="-122"/>
                    <a:ea typeface="微软雅黑" panose="020B0503020204020204" pitchFamily="34" charset="-122"/>
                    <a:cs typeface="Calibri" panose="020F0502020204030204" pitchFamily="34" charset="0"/>
                  </a:rPr>
                  <a:t>…</a:t>
                </a:r>
                <a:endParaRPr lang="zh-CN" altLang="en-US" sz="2800" dirty="0" err="1">
                  <a:latin typeface="微软雅黑" panose="020B0503020204020204" pitchFamily="34" charset="-122"/>
                  <a:ea typeface="微软雅黑" panose="020B0503020204020204" pitchFamily="34" charset="-122"/>
                  <a:cs typeface="Calibri" panose="020F0502020204030204" pitchFamily="34" charset="0"/>
                </a:endParaRPr>
              </a:p>
            </p:txBody>
          </p:sp>
        </p:grpSp>
        <p:sp>
          <p:nvSpPr>
            <p:cNvPr id="8" name="文本框 7">
              <a:extLst>
                <a:ext uri="{FF2B5EF4-FFF2-40B4-BE49-F238E27FC236}">
                  <a16:creationId xmlns:a16="http://schemas.microsoft.com/office/drawing/2014/main" id="{67FD1F24-34BD-185C-5A08-489B6D1EBA04}"/>
                </a:ext>
              </a:extLst>
            </p:cNvPr>
            <p:cNvSpPr txBox="1"/>
            <p:nvPr/>
          </p:nvSpPr>
          <p:spPr>
            <a:xfrm>
              <a:off x="10926590" y="5826893"/>
              <a:ext cx="398348" cy="430887"/>
            </a:xfrm>
            <a:prstGeom prst="rect">
              <a:avLst/>
            </a:prstGeom>
            <a:noFill/>
          </p:spPr>
          <p:txBody>
            <a:bodyPr wrap="square" lIns="0" tIns="0" rIns="0" bIns="0" rtlCol="0">
              <a:spAutoFit/>
            </a:bodyPr>
            <a:lstStyle/>
            <a:p>
              <a:pPr algn="r"/>
              <a:r>
                <a:rPr lang="en-US" altLang="zh-CN" sz="2800" dirty="0">
                  <a:latin typeface="微软雅黑" panose="020B0503020204020204" pitchFamily="34" charset="-122"/>
                  <a:ea typeface="微软雅黑" panose="020B0503020204020204" pitchFamily="34" charset="-122"/>
                  <a:cs typeface="Calibri" panose="020F0502020204030204" pitchFamily="34" charset="0"/>
                </a:rPr>
                <a:t>…</a:t>
              </a:r>
              <a:endParaRPr lang="zh-CN" altLang="en-US" sz="2800" dirty="0" err="1">
                <a:latin typeface="微软雅黑" panose="020B0503020204020204" pitchFamily="34" charset="-122"/>
                <a:ea typeface="微软雅黑" panose="020B0503020204020204" pitchFamily="34" charset="-122"/>
                <a:cs typeface="Calibri" panose="020F0502020204030204" pitchFamily="34" charset="0"/>
              </a:endParaRPr>
            </a:p>
          </p:txBody>
        </p:sp>
      </p:grpSp>
    </p:spTree>
    <p:extLst>
      <p:ext uri="{BB962C8B-B14F-4D97-AF65-F5344CB8AC3E}">
        <p14:creationId xmlns:p14="http://schemas.microsoft.com/office/powerpoint/2010/main" val="175876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up)">
                                      <p:cBhvr>
                                        <p:cTn id="11" dur="500"/>
                                        <p:tgtEl>
                                          <p:spTgt spid="4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97"/>
                                        </p:tgtEl>
                                        <p:attrNameLst>
                                          <p:attrName>style.visibility</p:attrName>
                                        </p:attrNameLst>
                                      </p:cBhvr>
                                      <p:to>
                                        <p:strVal val="visible"/>
                                      </p:to>
                                    </p:set>
                                    <p:animEffect transition="in" filter="wipe(up)">
                                      <p:cBhvr>
                                        <p:cTn id="20" dur="500"/>
                                        <p:tgtEl>
                                          <p:spTgt spid="9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CE2842-B43A-66A6-BC6F-96D0A98AB528}"/>
              </a:ext>
            </a:extLst>
          </p:cNvPr>
          <p:cNvSpPr>
            <a:spLocks noGrp="1"/>
          </p:cNvSpPr>
          <p:nvPr>
            <p:ph type="title"/>
          </p:nvPr>
        </p:nvSpPr>
        <p:spPr/>
        <p:txBody>
          <a:bodyPr/>
          <a:lstStyle/>
          <a:p>
            <a:r>
              <a:rPr lang="en-US" altLang="zh-CN" dirty="0"/>
              <a:t>Analyzing the trace</a:t>
            </a:r>
            <a:endParaRPr lang="zh-CN" altLang="en-US" dirty="0"/>
          </a:p>
        </p:txBody>
      </p:sp>
      <p:sp>
        <p:nvSpPr>
          <p:cNvPr id="3" name="内容占位符 2">
            <a:extLst>
              <a:ext uri="{FF2B5EF4-FFF2-40B4-BE49-F238E27FC236}">
                <a16:creationId xmlns:a16="http://schemas.microsoft.com/office/drawing/2014/main" id="{19459589-BF7F-64D4-BB7B-0649C0C4A22E}"/>
              </a:ext>
            </a:extLst>
          </p:cNvPr>
          <p:cNvSpPr>
            <a:spLocks noGrp="1"/>
          </p:cNvSpPr>
          <p:nvPr>
            <p:ph idx="1"/>
          </p:nvPr>
        </p:nvSpPr>
        <p:spPr>
          <a:xfrm>
            <a:off x="4453910" y="1640969"/>
            <a:ext cx="6242661" cy="5251703"/>
          </a:xfrm>
        </p:spPr>
        <p:txBody>
          <a:bodyPr>
            <a:normAutofit lnSpcReduction="10000"/>
          </a:bodyPr>
          <a:lstStyle/>
          <a:p>
            <a:pPr algn="just"/>
            <a:r>
              <a:rPr lang="en-US" altLang="zh-CN" dirty="0"/>
              <a:t>Configurations are</a:t>
            </a:r>
            <a:r>
              <a:rPr lang="en-US" altLang="zh-CN" dirty="0">
                <a:solidFill>
                  <a:schemeClr val="accent1">
                    <a:lumMod val="75000"/>
                  </a:schemeClr>
                </a:solidFill>
              </a:rPr>
              <a:t> </a:t>
            </a:r>
            <a:r>
              <a:rPr lang="en-US" altLang="zh-CN" b="1" dirty="0">
                <a:solidFill>
                  <a:schemeClr val="accent1">
                    <a:lumMod val="75000"/>
                  </a:schemeClr>
                </a:solidFill>
              </a:rPr>
              <a:t>input</a:t>
            </a:r>
            <a:r>
              <a:rPr lang="en-US" altLang="zh-CN" dirty="0">
                <a:solidFill>
                  <a:schemeClr val="accent1">
                    <a:lumMod val="75000"/>
                  </a:schemeClr>
                </a:solidFill>
              </a:rPr>
              <a:t> </a:t>
            </a:r>
            <a:r>
              <a:rPr lang="en-US" altLang="zh-CN" dirty="0"/>
              <a:t>to the program</a:t>
            </a:r>
          </a:p>
          <a:p>
            <a:pPr algn="just"/>
            <a:endParaRPr lang="en-US" altLang="zh-CN" dirty="0"/>
          </a:p>
          <a:p>
            <a:pPr algn="just"/>
            <a:endParaRPr lang="en-US" altLang="zh-CN" dirty="0"/>
          </a:p>
          <a:p>
            <a:pPr algn="just"/>
            <a:endParaRPr lang="en-US" altLang="zh-CN" dirty="0"/>
          </a:p>
          <a:p>
            <a:pPr algn="just"/>
            <a:endParaRPr lang="en-US" altLang="zh-CN" dirty="0"/>
          </a:p>
          <a:p>
            <a:pPr algn="just"/>
            <a:endParaRPr lang="en-US" altLang="zh-CN" dirty="0"/>
          </a:p>
          <a:p>
            <a:pPr algn="just"/>
            <a:endParaRPr lang="en-US" altLang="zh-CN" dirty="0"/>
          </a:p>
          <a:p>
            <a:pPr algn="just"/>
            <a:endParaRPr lang="en-US" altLang="zh-CN" dirty="0"/>
          </a:p>
          <a:p>
            <a:pPr marL="0" indent="0" algn="just">
              <a:buNone/>
            </a:pPr>
            <a:endParaRPr lang="en-US" altLang="zh-CN" dirty="0"/>
          </a:p>
          <a:p>
            <a:pPr algn="just"/>
            <a:r>
              <a:rPr lang="en-US" altLang="zh-CN" dirty="0"/>
              <a:t>Network properties are </a:t>
            </a:r>
            <a:r>
              <a:rPr lang="en-US" altLang="zh-CN" b="1" dirty="0">
                <a:solidFill>
                  <a:srgbClr val="FF3399"/>
                </a:solidFill>
              </a:rPr>
              <a:t>assertions</a:t>
            </a:r>
            <a:r>
              <a:rPr lang="en-US" altLang="zh-CN" dirty="0">
                <a:solidFill>
                  <a:srgbClr val="C00000"/>
                </a:solidFill>
              </a:rPr>
              <a:t> </a:t>
            </a:r>
            <a:r>
              <a:rPr lang="en-US" altLang="zh-CN" dirty="0"/>
              <a:t>that the program need to hold</a:t>
            </a:r>
          </a:p>
        </p:txBody>
      </p:sp>
      <p:sp>
        <p:nvSpPr>
          <p:cNvPr id="4" name="灯片编号占位符 3">
            <a:extLst>
              <a:ext uri="{FF2B5EF4-FFF2-40B4-BE49-F238E27FC236}">
                <a16:creationId xmlns:a16="http://schemas.microsoft.com/office/drawing/2014/main" id="{908DF39F-B515-2DA7-C21C-048D9E1D9880}"/>
              </a:ext>
            </a:extLst>
          </p:cNvPr>
          <p:cNvSpPr>
            <a:spLocks noGrp="1"/>
          </p:cNvSpPr>
          <p:nvPr>
            <p:ph type="sldNum" sz="quarter" idx="12"/>
          </p:nvPr>
        </p:nvSpPr>
        <p:spPr/>
        <p:txBody>
          <a:bodyPr/>
          <a:lstStyle/>
          <a:p>
            <a:fld id="{17AF526B-B395-4D91-A33A-6B7064D12B60}" type="slidenum">
              <a:rPr lang="zh-CN" altLang="en-US" smtClean="0"/>
              <a:t>11</a:t>
            </a:fld>
            <a:endParaRPr lang="zh-CN" altLang="en-US" dirty="0"/>
          </a:p>
        </p:txBody>
      </p:sp>
      <p:grpSp>
        <p:nvGrpSpPr>
          <p:cNvPr id="21" name="组合 20">
            <a:extLst>
              <a:ext uri="{FF2B5EF4-FFF2-40B4-BE49-F238E27FC236}">
                <a16:creationId xmlns:a16="http://schemas.microsoft.com/office/drawing/2014/main" id="{5EFAC91B-8BB0-B15F-8F2D-E52D18E97C5A}"/>
              </a:ext>
            </a:extLst>
          </p:cNvPr>
          <p:cNvGrpSpPr/>
          <p:nvPr/>
        </p:nvGrpSpPr>
        <p:grpSpPr>
          <a:xfrm>
            <a:off x="898333" y="1606297"/>
            <a:ext cx="3128655" cy="443630"/>
            <a:chOff x="748762" y="1496589"/>
            <a:chExt cx="3060123" cy="443630"/>
          </a:xfrm>
        </p:grpSpPr>
        <p:sp>
          <p:nvSpPr>
            <p:cNvPr id="20" name="矩形: 圆角 19">
              <a:extLst>
                <a:ext uri="{FF2B5EF4-FFF2-40B4-BE49-F238E27FC236}">
                  <a16:creationId xmlns:a16="http://schemas.microsoft.com/office/drawing/2014/main" id="{393C4876-0C89-6502-B2C5-C8291C633096}"/>
                </a:ext>
              </a:extLst>
            </p:cNvPr>
            <p:cNvSpPr/>
            <p:nvPr/>
          </p:nvSpPr>
          <p:spPr>
            <a:xfrm>
              <a:off x="748762" y="1499178"/>
              <a:ext cx="3060123" cy="441041"/>
            </a:xfrm>
            <a:prstGeom prst="roundRect">
              <a:avLst/>
            </a:prstGeom>
            <a:solidFill>
              <a:schemeClr val="bg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400" dirty="0">
                <a:latin typeface="Calibri" panose="020F0502020204030204" pitchFamily="34" charset="0"/>
                <a:cs typeface="Calibri" panose="020F0502020204030204" pitchFamily="34" charset="0"/>
              </a:endParaRPr>
            </a:p>
          </p:txBody>
        </p:sp>
        <p:sp>
          <p:nvSpPr>
            <p:cNvPr id="18" name="文本框 17">
              <a:extLst>
                <a:ext uri="{FF2B5EF4-FFF2-40B4-BE49-F238E27FC236}">
                  <a16:creationId xmlns:a16="http://schemas.microsoft.com/office/drawing/2014/main" id="{0B6D43D8-9AE4-5642-BDA6-29519CC47423}"/>
                </a:ext>
              </a:extLst>
            </p:cNvPr>
            <p:cNvSpPr txBox="1"/>
            <p:nvPr/>
          </p:nvSpPr>
          <p:spPr>
            <a:xfrm>
              <a:off x="748762" y="1496589"/>
              <a:ext cx="3060123" cy="442035"/>
            </a:xfrm>
            <a:prstGeom prst="rect">
              <a:avLst/>
            </a:prstGeom>
            <a:noFill/>
            <a:ln>
              <a:noFill/>
            </a:ln>
          </p:spPr>
          <p:txBody>
            <a:bodyPr wrap="square" lIns="36000" tIns="36000" rIns="36000" bIns="36000" rtlCol="0">
              <a:spAutoFit/>
            </a:bodyPr>
            <a:lstStyle/>
            <a:p>
              <a:pPr algn="ctr"/>
              <a:r>
                <a:rPr lang="en-US" altLang="zh-CN" sz="2400" b="1" dirty="0">
                  <a:solidFill>
                    <a:schemeClr val="accent1">
                      <a:lumMod val="75000"/>
                    </a:schemeClr>
                  </a:solidFill>
                  <a:latin typeface="Calibri" panose="020F0502020204030204" pitchFamily="34" charset="0"/>
                  <a:cs typeface="Calibri" panose="020F0502020204030204" pitchFamily="34" charset="0"/>
                </a:rPr>
                <a:t>Input:</a:t>
              </a:r>
              <a:r>
                <a:rPr lang="en-US" altLang="zh-CN" sz="2400" b="1" dirty="0">
                  <a:solidFill>
                    <a:srgbClr val="C00000"/>
                  </a:solidFill>
                  <a:latin typeface="Calibri" panose="020F0502020204030204" pitchFamily="34" charset="0"/>
                  <a:cs typeface="Calibri" panose="020F0502020204030204" pitchFamily="34" charset="0"/>
                </a:rPr>
                <a:t> </a:t>
              </a:r>
              <a:r>
                <a:rPr lang="en-US" altLang="zh-CN" sz="2400" b="1" dirty="0">
                  <a:latin typeface="Calibri" panose="020F0502020204030204" pitchFamily="34" charset="0"/>
                  <a:cs typeface="Calibri" panose="020F0502020204030204" pitchFamily="34" charset="0"/>
                </a:rPr>
                <a:t>Configurations</a:t>
              </a:r>
            </a:p>
          </p:txBody>
        </p:sp>
      </p:grpSp>
      <p:grpSp>
        <p:nvGrpSpPr>
          <p:cNvPr id="22" name="组合 21">
            <a:extLst>
              <a:ext uri="{FF2B5EF4-FFF2-40B4-BE49-F238E27FC236}">
                <a16:creationId xmlns:a16="http://schemas.microsoft.com/office/drawing/2014/main" id="{A09662C9-B6B2-EE4C-5B82-274E167E5287}"/>
              </a:ext>
            </a:extLst>
          </p:cNvPr>
          <p:cNvGrpSpPr/>
          <p:nvPr/>
        </p:nvGrpSpPr>
        <p:grpSpPr>
          <a:xfrm>
            <a:off x="792645" y="5976592"/>
            <a:ext cx="3198329" cy="448586"/>
            <a:chOff x="751114" y="1499178"/>
            <a:chExt cx="3558778" cy="448586"/>
          </a:xfrm>
        </p:grpSpPr>
        <p:sp>
          <p:nvSpPr>
            <p:cNvPr id="23" name="矩形: 圆角 22">
              <a:extLst>
                <a:ext uri="{FF2B5EF4-FFF2-40B4-BE49-F238E27FC236}">
                  <a16:creationId xmlns:a16="http://schemas.microsoft.com/office/drawing/2014/main" id="{92C7233A-C2BA-DC07-8C67-E39DBBCB863A}"/>
                </a:ext>
              </a:extLst>
            </p:cNvPr>
            <p:cNvSpPr/>
            <p:nvPr/>
          </p:nvSpPr>
          <p:spPr>
            <a:xfrm>
              <a:off x="751114" y="1499178"/>
              <a:ext cx="3481252" cy="441041"/>
            </a:xfrm>
            <a:prstGeom prst="roundRect">
              <a:avLst/>
            </a:prstGeom>
            <a:solidFill>
              <a:schemeClr val="bg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400" dirty="0">
                <a:latin typeface="Calibri" panose="020F0502020204030204" pitchFamily="34" charset="0"/>
                <a:cs typeface="Calibri" panose="020F0502020204030204" pitchFamily="34" charset="0"/>
              </a:endParaRPr>
            </a:p>
          </p:txBody>
        </p:sp>
        <p:sp>
          <p:nvSpPr>
            <p:cNvPr id="24" name="文本框 23">
              <a:extLst>
                <a:ext uri="{FF2B5EF4-FFF2-40B4-BE49-F238E27FC236}">
                  <a16:creationId xmlns:a16="http://schemas.microsoft.com/office/drawing/2014/main" id="{BD83DEF2-927B-D832-7A20-7AD030FACEB3}"/>
                </a:ext>
              </a:extLst>
            </p:cNvPr>
            <p:cNvSpPr txBox="1"/>
            <p:nvPr/>
          </p:nvSpPr>
          <p:spPr>
            <a:xfrm>
              <a:off x="751114" y="1505729"/>
              <a:ext cx="3558778" cy="442035"/>
            </a:xfrm>
            <a:prstGeom prst="rect">
              <a:avLst/>
            </a:prstGeom>
            <a:noFill/>
            <a:ln>
              <a:noFill/>
            </a:ln>
          </p:spPr>
          <p:txBody>
            <a:bodyPr wrap="square" lIns="36000" tIns="36000" rIns="36000" bIns="36000" rtlCol="0">
              <a:spAutoFit/>
            </a:bodyPr>
            <a:lstStyle/>
            <a:p>
              <a:pPr algn="ctr"/>
              <a:r>
                <a:rPr lang="en-US" altLang="zh-CN" sz="2400" b="1" dirty="0">
                  <a:solidFill>
                    <a:srgbClr val="FF3399"/>
                  </a:solidFill>
                  <a:latin typeface="Calibri" panose="020F0502020204030204" pitchFamily="34" charset="0"/>
                  <a:cs typeface="Calibri" panose="020F0502020204030204" pitchFamily="34" charset="0"/>
                </a:rPr>
                <a:t>assert</a:t>
              </a:r>
              <a:r>
                <a:rPr lang="en-US" altLang="zh-CN" sz="2400" b="1" dirty="0">
                  <a:solidFill>
                    <a:schemeClr val="accent2">
                      <a:lumMod val="75000"/>
                    </a:schemeClr>
                  </a:solidFill>
                  <a:latin typeface="Calibri" panose="020F0502020204030204" pitchFamily="34" charset="0"/>
                  <a:cs typeface="Calibri" panose="020F0502020204030204" pitchFamily="34" charset="0"/>
                </a:rPr>
                <a:t> </a:t>
              </a:r>
              <a:r>
                <a:rPr lang="en-US" altLang="zh-CN" sz="2400" b="1" dirty="0">
                  <a:latin typeface="Calibri" panose="020F0502020204030204" pitchFamily="34" charset="0"/>
                  <a:cs typeface="Calibri" panose="020F0502020204030204" pitchFamily="34" charset="0"/>
                </a:rPr>
                <a:t>Property == true</a:t>
              </a:r>
            </a:p>
          </p:txBody>
        </p:sp>
      </p:grpSp>
      <p:sp>
        <p:nvSpPr>
          <p:cNvPr id="25" name="文本框 24">
            <a:extLst>
              <a:ext uri="{FF2B5EF4-FFF2-40B4-BE49-F238E27FC236}">
                <a16:creationId xmlns:a16="http://schemas.microsoft.com/office/drawing/2014/main" id="{07184ECD-6795-596E-B4B6-C5E1607CC392}"/>
              </a:ext>
            </a:extLst>
          </p:cNvPr>
          <p:cNvSpPr txBox="1"/>
          <p:nvPr/>
        </p:nvSpPr>
        <p:spPr>
          <a:xfrm>
            <a:off x="4935264" y="3544350"/>
            <a:ext cx="6772422" cy="1077218"/>
          </a:xfrm>
          <a:prstGeom prst="rect">
            <a:avLst/>
          </a:prstGeom>
          <a:noFill/>
        </p:spPr>
        <p:txBody>
          <a:bodyPr wrap="square">
            <a:spAutoFit/>
          </a:bodyPr>
          <a:lstStyle/>
          <a:p>
            <a:pPr algn="ctr"/>
            <a:endParaRPr lang="en-US" altLang="zh-CN" sz="3200" dirty="0">
              <a:latin typeface="Calibri" panose="020F0502020204030204" pitchFamily="34" charset="0"/>
              <a:cs typeface="Calibri" panose="020F0502020204030204" pitchFamily="34" charset="0"/>
            </a:endParaRPr>
          </a:p>
          <a:p>
            <a:pPr algn="ctr"/>
            <a:r>
              <a:rPr lang="en-US" altLang="zh-CN" sz="3200" b="1" dirty="0">
                <a:solidFill>
                  <a:srgbClr val="C00000"/>
                </a:solidFill>
                <a:latin typeface="Calibri" panose="020F0502020204030204" pitchFamily="34" charset="0"/>
                <a:cs typeface="Calibri" panose="020F0502020204030204" pitchFamily="34" charset="0"/>
              </a:rPr>
              <a:t>Diagnosis reasons about the execution</a:t>
            </a:r>
          </a:p>
        </p:txBody>
      </p:sp>
      <p:cxnSp>
        <p:nvCxnSpPr>
          <p:cNvPr id="26" name="直接箭头连接符 25">
            <a:extLst>
              <a:ext uri="{FF2B5EF4-FFF2-40B4-BE49-F238E27FC236}">
                <a16:creationId xmlns:a16="http://schemas.microsoft.com/office/drawing/2014/main" id="{72FD5A7A-5257-C447-9C82-AB6F1DF91AE3}"/>
              </a:ext>
            </a:extLst>
          </p:cNvPr>
          <p:cNvCxnSpPr>
            <a:cxnSpLocks/>
          </p:cNvCxnSpPr>
          <p:nvPr/>
        </p:nvCxnSpPr>
        <p:spPr>
          <a:xfrm>
            <a:off x="1161144" y="2144422"/>
            <a:ext cx="0" cy="36658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09E4197A-7120-7747-6646-F21BB41D8A56}"/>
              </a:ext>
            </a:extLst>
          </p:cNvPr>
          <p:cNvSpPr txBox="1"/>
          <p:nvPr/>
        </p:nvSpPr>
        <p:spPr>
          <a:xfrm rot="16200000">
            <a:off x="105920" y="3650106"/>
            <a:ext cx="1411605" cy="461665"/>
          </a:xfrm>
          <a:prstGeom prst="rect">
            <a:avLst/>
          </a:prstGeom>
          <a:noFill/>
          <a:ln>
            <a:noFill/>
          </a:ln>
        </p:spPr>
        <p:txBody>
          <a:bodyPr wrap="none" rtlCol="0">
            <a:spAutoFit/>
          </a:bodyPr>
          <a:lstStyle/>
          <a:p>
            <a:pPr algn="l"/>
            <a:r>
              <a:rPr lang="en-US" altLang="zh-CN" sz="2400" b="1" dirty="0">
                <a:latin typeface="Calibri" panose="020F0502020204030204" pitchFamily="34" charset="0"/>
                <a:cs typeface="Calibri" panose="020F0502020204030204" pitchFamily="34" charset="0"/>
              </a:rPr>
              <a:t>executing</a:t>
            </a:r>
            <a:endParaRPr lang="zh-CN" altLang="en-US" sz="2400" b="1" dirty="0" err="1">
              <a:latin typeface="Calibri" panose="020F0502020204030204" pitchFamily="34" charset="0"/>
              <a:cs typeface="Calibri" panose="020F0502020204030204" pitchFamily="34" charset="0"/>
            </a:endParaRPr>
          </a:p>
        </p:txBody>
      </p:sp>
      <p:sp>
        <p:nvSpPr>
          <p:cNvPr id="33" name="文本框 32">
            <a:extLst>
              <a:ext uri="{FF2B5EF4-FFF2-40B4-BE49-F238E27FC236}">
                <a16:creationId xmlns:a16="http://schemas.microsoft.com/office/drawing/2014/main" id="{28FF6EE3-AC5B-0582-D0A2-20E6FF0D2EBE}"/>
              </a:ext>
            </a:extLst>
          </p:cNvPr>
          <p:cNvSpPr txBox="1"/>
          <p:nvPr/>
        </p:nvSpPr>
        <p:spPr>
          <a:xfrm rot="5400000">
            <a:off x="3677495" y="3812165"/>
            <a:ext cx="1437958" cy="461665"/>
          </a:xfrm>
          <a:prstGeom prst="rect">
            <a:avLst/>
          </a:prstGeom>
          <a:noFill/>
        </p:spPr>
        <p:txBody>
          <a:bodyPr wrap="none" rtlCol="0">
            <a:spAutoFit/>
          </a:bodyPr>
          <a:lstStyle/>
          <a:p>
            <a:pPr algn="l"/>
            <a:r>
              <a:rPr lang="en-US" altLang="zh-CN" sz="2400" b="1" dirty="0">
                <a:solidFill>
                  <a:srgbClr val="C00000"/>
                </a:solidFill>
                <a:latin typeface="Calibri" panose="020F0502020204030204" pitchFamily="34" charset="0"/>
                <a:cs typeface="Calibri" panose="020F0502020204030204" pitchFamily="34" charset="0"/>
              </a:rPr>
              <a:t>reasoning</a:t>
            </a:r>
            <a:endParaRPr lang="zh-CN" altLang="en-US" sz="2400" b="1" dirty="0" err="1">
              <a:solidFill>
                <a:srgbClr val="C00000"/>
              </a:solidFill>
              <a:latin typeface="Calibri" panose="020F0502020204030204" pitchFamily="34" charset="0"/>
              <a:cs typeface="Calibri" panose="020F0502020204030204" pitchFamily="34" charset="0"/>
            </a:endParaRPr>
          </a:p>
        </p:txBody>
      </p:sp>
      <p:sp>
        <p:nvSpPr>
          <p:cNvPr id="37" name="文本框 36">
            <a:extLst>
              <a:ext uri="{FF2B5EF4-FFF2-40B4-BE49-F238E27FC236}">
                <a16:creationId xmlns:a16="http://schemas.microsoft.com/office/drawing/2014/main" id="{6A890967-06C5-5A1A-6CFF-3C35B59A6C8C}"/>
              </a:ext>
            </a:extLst>
          </p:cNvPr>
          <p:cNvSpPr txBox="1"/>
          <p:nvPr/>
        </p:nvSpPr>
        <p:spPr>
          <a:xfrm>
            <a:off x="4859531" y="3429000"/>
            <a:ext cx="6923887" cy="584775"/>
          </a:xfrm>
          <a:prstGeom prst="rect">
            <a:avLst/>
          </a:prstGeom>
          <a:noFill/>
        </p:spPr>
        <p:txBody>
          <a:bodyPr wrap="square">
            <a:spAutoFit/>
          </a:bodyPr>
          <a:lstStyle/>
          <a:p>
            <a:pPr algn="ctr"/>
            <a:r>
              <a:rPr lang="en-US" altLang="zh-CN" sz="3200" dirty="0">
                <a:latin typeface="Calibri" panose="020F0502020204030204" pitchFamily="34" charset="0"/>
                <a:cs typeface="Calibri" panose="020F0502020204030204" pitchFamily="34" charset="0"/>
              </a:rPr>
              <a:t>Verification executes the configurations </a:t>
            </a:r>
          </a:p>
        </p:txBody>
      </p:sp>
      <p:cxnSp>
        <p:nvCxnSpPr>
          <p:cNvPr id="45" name="连接符: 曲线 44">
            <a:extLst>
              <a:ext uri="{FF2B5EF4-FFF2-40B4-BE49-F238E27FC236}">
                <a16:creationId xmlns:a16="http://schemas.microsoft.com/office/drawing/2014/main" id="{8B17C308-9779-3268-98DF-B5C8B727F623}"/>
              </a:ext>
            </a:extLst>
          </p:cNvPr>
          <p:cNvCxnSpPr>
            <a:cxnSpLocks/>
          </p:cNvCxnSpPr>
          <p:nvPr/>
        </p:nvCxnSpPr>
        <p:spPr>
          <a:xfrm flipV="1">
            <a:off x="3712434" y="2680971"/>
            <a:ext cx="112002" cy="2824177"/>
          </a:xfrm>
          <a:prstGeom prst="curvedConnector3">
            <a:avLst>
              <a:gd name="adj1" fmla="val 304103"/>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E3AFBDEB-FF81-D7C1-9401-8C912E8E0345}"/>
              </a:ext>
            </a:extLst>
          </p:cNvPr>
          <p:cNvGrpSpPr/>
          <p:nvPr/>
        </p:nvGrpSpPr>
        <p:grpSpPr>
          <a:xfrm>
            <a:off x="1363074" y="2214674"/>
            <a:ext cx="2178757" cy="3687140"/>
            <a:chOff x="6133543" y="2371766"/>
            <a:chExt cx="2178757" cy="3687140"/>
          </a:xfrm>
        </p:grpSpPr>
        <p:sp>
          <p:nvSpPr>
            <p:cNvPr id="10" name="矩形: 圆角 9">
              <a:extLst>
                <a:ext uri="{FF2B5EF4-FFF2-40B4-BE49-F238E27FC236}">
                  <a16:creationId xmlns:a16="http://schemas.microsoft.com/office/drawing/2014/main" id="{347F5683-06F6-C350-0165-9546A83129F7}"/>
                </a:ext>
              </a:extLst>
            </p:cNvPr>
            <p:cNvSpPr/>
            <p:nvPr/>
          </p:nvSpPr>
          <p:spPr>
            <a:xfrm>
              <a:off x="6139520" y="2371766"/>
              <a:ext cx="2165182" cy="279677"/>
            </a:xfrm>
            <a:prstGeom prst="roundRect">
              <a:avLst>
                <a:gd name="adj" fmla="val 0"/>
              </a:avLst>
            </a:prstGeom>
            <a:solidFill>
              <a:schemeClr val="accent5">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send ([D])@D</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17" name="矩形: 圆角 16">
              <a:extLst>
                <a:ext uri="{FF2B5EF4-FFF2-40B4-BE49-F238E27FC236}">
                  <a16:creationId xmlns:a16="http://schemas.microsoft.com/office/drawing/2014/main" id="{5E5BFC48-08F8-E04A-52CA-F70CA1DE59E9}"/>
                </a:ext>
              </a:extLst>
            </p:cNvPr>
            <p:cNvSpPr/>
            <p:nvPr/>
          </p:nvSpPr>
          <p:spPr>
            <a:xfrm>
              <a:off x="6139521" y="2707564"/>
              <a:ext cx="2165183" cy="279677"/>
            </a:xfrm>
            <a:prstGeom prst="roundRect">
              <a:avLst>
                <a:gd name="adj" fmla="val 0"/>
              </a:avLst>
            </a:prstGeom>
            <a:solidFill>
              <a:srgbClr val="F2F2F2"/>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([D])@A</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19" name="矩形: 圆角 18">
              <a:extLst>
                <a:ext uri="{FF2B5EF4-FFF2-40B4-BE49-F238E27FC236}">
                  <a16:creationId xmlns:a16="http://schemas.microsoft.com/office/drawing/2014/main" id="{8F5BE3E7-0E76-EF5A-5EE1-C522B220640B}"/>
                </a:ext>
              </a:extLst>
            </p:cNvPr>
            <p:cNvSpPr/>
            <p:nvPr/>
          </p:nvSpPr>
          <p:spPr>
            <a:xfrm>
              <a:off x="6139522" y="3723766"/>
              <a:ext cx="2172776" cy="279677"/>
            </a:xfrm>
            <a:prstGeom prst="roundRect">
              <a:avLst>
                <a:gd name="adj" fmla="val 0"/>
              </a:avLst>
            </a:prstGeom>
            <a:solidFill>
              <a:schemeClr val="accent4">
                <a:lumMod val="20000"/>
                <a:lumOff val="8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([D])@B</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28" name="矩形: 圆角 27">
              <a:extLst>
                <a:ext uri="{FF2B5EF4-FFF2-40B4-BE49-F238E27FC236}">
                  <a16:creationId xmlns:a16="http://schemas.microsoft.com/office/drawing/2014/main" id="{7CCCB94F-2357-B9DB-47D3-A83F3A603F12}"/>
                </a:ext>
              </a:extLst>
            </p:cNvPr>
            <p:cNvSpPr/>
            <p:nvPr/>
          </p:nvSpPr>
          <p:spPr>
            <a:xfrm>
              <a:off x="6139522" y="4080409"/>
              <a:ext cx="2165184" cy="279677"/>
            </a:xfrm>
            <a:prstGeom prst="roundRect">
              <a:avLst>
                <a:gd name="adj" fmla="val 0"/>
              </a:avLst>
            </a:prstGeom>
            <a:solidFill>
              <a:schemeClr val="accent4">
                <a:lumMod val="20000"/>
                <a:lumOff val="8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([A, D])@B</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29" name="矩形: 圆角 28">
              <a:extLst>
                <a:ext uri="{FF2B5EF4-FFF2-40B4-BE49-F238E27FC236}">
                  <a16:creationId xmlns:a16="http://schemas.microsoft.com/office/drawing/2014/main" id="{55C1CB60-717B-FF6D-48C1-C1E1512203E5}"/>
                </a:ext>
              </a:extLst>
            </p:cNvPr>
            <p:cNvSpPr/>
            <p:nvPr/>
          </p:nvSpPr>
          <p:spPr>
            <a:xfrm>
              <a:off x="6133543" y="4443116"/>
              <a:ext cx="2178755" cy="279677"/>
            </a:xfrm>
            <a:prstGeom prst="roundRect">
              <a:avLst>
                <a:gd name="adj" fmla="val 0"/>
              </a:avLst>
            </a:prstGeom>
            <a:solidFill>
              <a:schemeClr val="accent4">
                <a:lumMod val="20000"/>
                <a:lumOff val="8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select ([A, D])@B</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30" name="矩形: 圆角 29">
              <a:extLst>
                <a:ext uri="{FF2B5EF4-FFF2-40B4-BE49-F238E27FC236}">
                  <a16:creationId xmlns:a16="http://schemas.microsoft.com/office/drawing/2014/main" id="{20EA7BBE-9A52-80E4-E994-08280F6A0165}"/>
                </a:ext>
              </a:extLst>
            </p:cNvPr>
            <p:cNvSpPr/>
            <p:nvPr/>
          </p:nvSpPr>
          <p:spPr>
            <a:xfrm>
              <a:off x="6133544" y="4816100"/>
              <a:ext cx="2171162" cy="279677"/>
            </a:xfrm>
            <a:prstGeom prst="roundRect">
              <a:avLst>
                <a:gd name="adj" fmla="val 0"/>
              </a:avLst>
            </a:prstGeom>
            <a:solidFill>
              <a:schemeClr val="accent4">
                <a:lumMod val="20000"/>
                <a:lumOff val="8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send ([B, A, D])@B</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31" name="矩形: 圆角 30">
              <a:extLst>
                <a:ext uri="{FF2B5EF4-FFF2-40B4-BE49-F238E27FC236}">
                  <a16:creationId xmlns:a16="http://schemas.microsoft.com/office/drawing/2014/main" id="{50D4E857-113A-7BC4-0A06-5436F39D00FF}"/>
                </a:ext>
              </a:extLst>
            </p:cNvPr>
            <p:cNvSpPr/>
            <p:nvPr/>
          </p:nvSpPr>
          <p:spPr>
            <a:xfrm>
              <a:off x="6139522" y="3042769"/>
              <a:ext cx="2165184" cy="279677"/>
            </a:xfrm>
            <a:prstGeom prst="roundRect">
              <a:avLst>
                <a:gd name="adj" fmla="val 0"/>
              </a:avLst>
            </a:prstGeom>
            <a:solidFill>
              <a:schemeClr val="bg1">
                <a:lumMod val="85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select ([D])@A</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32" name="矩形: 圆角 31">
              <a:extLst>
                <a:ext uri="{FF2B5EF4-FFF2-40B4-BE49-F238E27FC236}">
                  <a16:creationId xmlns:a16="http://schemas.microsoft.com/office/drawing/2014/main" id="{410A1900-25A6-33F9-92EF-9A010E302016}"/>
                </a:ext>
              </a:extLst>
            </p:cNvPr>
            <p:cNvSpPr/>
            <p:nvPr/>
          </p:nvSpPr>
          <p:spPr>
            <a:xfrm>
              <a:off x="6139522" y="3393690"/>
              <a:ext cx="2172776" cy="279677"/>
            </a:xfrm>
            <a:prstGeom prst="roundRect">
              <a:avLst>
                <a:gd name="adj" fmla="val 0"/>
              </a:avLst>
            </a:prstGeom>
            <a:solidFill>
              <a:schemeClr val="accent2">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send ([A, D])@A</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34" name="矩形: 圆角 33">
              <a:extLst>
                <a:ext uri="{FF2B5EF4-FFF2-40B4-BE49-F238E27FC236}">
                  <a16:creationId xmlns:a16="http://schemas.microsoft.com/office/drawing/2014/main" id="{9F0F77FE-CC6E-C0FE-4EB3-F459AB886266}"/>
                </a:ext>
              </a:extLst>
            </p:cNvPr>
            <p:cNvSpPr/>
            <p:nvPr/>
          </p:nvSpPr>
          <p:spPr>
            <a:xfrm>
              <a:off x="6133544" y="5156744"/>
              <a:ext cx="2178756" cy="279677"/>
            </a:xfrm>
            <a:prstGeom prst="roundRect">
              <a:avLst>
                <a:gd name="adj" fmla="val 0"/>
              </a:avLst>
            </a:prstGeom>
            <a:solidFill>
              <a:schemeClr val="accent6">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([A, D])@S</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35" name="矩形: 圆角 34">
              <a:extLst>
                <a:ext uri="{FF2B5EF4-FFF2-40B4-BE49-F238E27FC236}">
                  <a16:creationId xmlns:a16="http://schemas.microsoft.com/office/drawing/2014/main" id="{EAA1ED3B-4438-FEA1-CC3B-10416BE08FBB}"/>
                </a:ext>
              </a:extLst>
            </p:cNvPr>
            <p:cNvSpPr/>
            <p:nvPr/>
          </p:nvSpPr>
          <p:spPr>
            <a:xfrm>
              <a:off x="6133544" y="5516346"/>
              <a:ext cx="2178756" cy="279677"/>
            </a:xfrm>
            <a:prstGeom prst="roundRect">
              <a:avLst>
                <a:gd name="adj" fmla="val 0"/>
              </a:avLst>
            </a:prstGeom>
            <a:solidFill>
              <a:schemeClr val="accent6">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([B, A, D])@S</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40" name="文本框 39">
              <a:extLst>
                <a:ext uri="{FF2B5EF4-FFF2-40B4-BE49-F238E27FC236}">
                  <a16:creationId xmlns:a16="http://schemas.microsoft.com/office/drawing/2014/main" id="{585E154D-453D-2DE1-AB99-482AE424286B}"/>
                </a:ext>
              </a:extLst>
            </p:cNvPr>
            <p:cNvSpPr txBox="1"/>
            <p:nvPr/>
          </p:nvSpPr>
          <p:spPr>
            <a:xfrm>
              <a:off x="6980474" y="5628019"/>
              <a:ext cx="398348" cy="430887"/>
            </a:xfrm>
            <a:prstGeom prst="rect">
              <a:avLst/>
            </a:prstGeom>
            <a:noFill/>
          </p:spPr>
          <p:txBody>
            <a:bodyPr wrap="square" lIns="0" tIns="0" rIns="0" bIns="0" rtlCol="0">
              <a:spAutoFit/>
            </a:bodyPr>
            <a:lstStyle/>
            <a:p>
              <a:pPr algn="r"/>
              <a:r>
                <a:rPr lang="en-US" altLang="zh-CN" sz="2800" dirty="0">
                  <a:latin typeface="微软雅黑" panose="020B0503020204020204" pitchFamily="34" charset="-122"/>
                  <a:ea typeface="微软雅黑" panose="020B0503020204020204" pitchFamily="34" charset="-122"/>
                  <a:cs typeface="Calibri" panose="020F0502020204030204" pitchFamily="34" charset="0"/>
                </a:rPr>
                <a:t>…</a:t>
              </a:r>
              <a:endParaRPr lang="zh-CN" altLang="en-US" sz="2800" dirty="0" err="1">
                <a:latin typeface="微软雅黑" panose="020B0503020204020204" pitchFamily="34" charset="-122"/>
                <a:ea typeface="微软雅黑" panose="020B0503020204020204" pitchFamily="34" charset="-122"/>
                <a:cs typeface="Calibri" panose="020F0502020204030204" pitchFamily="34" charset="0"/>
              </a:endParaRPr>
            </a:p>
          </p:txBody>
        </p:sp>
        <p:sp>
          <p:nvSpPr>
            <p:cNvPr id="41" name="矩形: 圆角 40">
              <a:extLst>
                <a:ext uri="{FF2B5EF4-FFF2-40B4-BE49-F238E27FC236}">
                  <a16:creationId xmlns:a16="http://schemas.microsoft.com/office/drawing/2014/main" id="{363DA700-59AE-DB77-9DDA-8C246F307493}"/>
                </a:ext>
              </a:extLst>
            </p:cNvPr>
            <p:cNvSpPr/>
            <p:nvPr/>
          </p:nvSpPr>
          <p:spPr>
            <a:xfrm>
              <a:off x="6139519" y="2704391"/>
              <a:ext cx="2165183" cy="279677"/>
            </a:xfrm>
            <a:prstGeom prst="roundRect">
              <a:avLst>
                <a:gd name="adj" fmla="val 0"/>
              </a:avLst>
            </a:prstGeom>
            <a:solidFill>
              <a:schemeClr val="accent2">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([D])@A</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42" name="矩形: 圆角 41">
              <a:extLst>
                <a:ext uri="{FF2B5EF4-FFF2-40B4-BE49-F238E27FC236}">
                  <a16:creationId xmlns:a16="http://schemas.microsoft.com/office/drawing/2014/main" id="{A43606E5-C448-7FBD-01B5-E643D33094B6}"/>
                </a:ext>
              </a:extLst>
            </p:cNvPr>
            <p:cNvSpPr/>
            <p:nvPr/>
          </p:nvSpPr>
          <p:spPr>
            <a:xfrm>
              <a:off x="6139520" y="3039596"/>
              <a:ext cx="2165184" cy="279677"/>
            </a:xfrm>
            <a:prstGeom prst="roundRect">
              <a:avLst>
                <a:gd name="adj" fmla="val 0"/>
              </a:avLst>
            </a:prstGeom>
            <a:solidFill>
              <a:schemeClr val="accent2">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select ([D])@A</a:t>
              </a:r>
              <a:endParaRPr lang="zh-CN" altLang="en-US" sz="2000" dirty="0">
                <a:solidFill>
                  <a:schemeClr val="tx1"/>
                </a:solidFill>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12939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22" presetClass="entr" presetSubtype="1"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up)">
                                      <p:cBhvr>
                                        <p:cTn id="15" dur="500"/>
                                        <p:tgtEl>
                                          <p:spTgt spid="26"/>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up)">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22" presetClass="entr" presetSubtype="4"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down)">
                                      <p:cBhvr>
                                        <p:cTn id="31" dur="500"/>
                                        <p:tgtEl>
                                          <p:spTgt spid="33"/>
                                        </p:tgtEl>
                                      </p:cBhvr>
                                    </p:animEffect>
                                  </p:childTnLst>
                                </p:cTn>
                              </p:par>
                              <p:par>
                                <p:cTn id="32" presetID="22" presetClass="entr" presetSubtype="4" fill="hold"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wipe(down)">
                                      <p:cBhvr>
                                        <p:cTn id="3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33" grpId="0"/>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D3388E33-16AF-D576-13D5-D5E62535FB08}"/>
              </a:ext>
            </a:extLst>
          </p:cNvPr>
          <p:cNvSpPr>
            <a:spLocks noGrp="1"/>
          </p:cNvSpPr>
          <p:nvPr>
            <p:ph idx="1"/>
          </p:nvPr>
        </p:nvSpPr>
        <p:spPr>
          <a:xfrm>
            <a:off x="838199" y="1562793"/>
            <a:ext cx="10872355" cy="4729942"/>
          </a:xfrm>
        </p:spPr>
        <p:txBody>
          <a:bodyPr/>
          <a:lstStyle/>
          <a:p>
            <a:endParaRPr lang="zh-CN" altLang="en-US" dirty="0"/>
          </a:p>
        </p:txBody>
      </p:sp>
      <p:sp>
        <p:nvSpPr>
          <p:cNvPr id="2" name="标题 1">
            <a:extLst>
              <a:ext uri="{FF2B5EF4-FFF2-40B4-BE49-F238E27FC236}">
                <a16:creationId xmlns:a16="http://schemas.microsoft.com/office/drawing/2014/main" id="{01CE2842-B43A-66A6-BC6F-96D0A98AB528}"/>
              </a:ext>
            </a:extLst>
          </p:cNvPr>
          <p:cNvSpPr>
            <a:spLocks noGrp="1"/>
          </p:cNvSpPr>
          <p:nvPr>
            <p:ph type="title"/>
          </p:nvPr>
        </p:nvSpPr>
        <p:spPr/>
        <p:txBody>
          <a:bodyPr/>
          <a:lstStyle/>
          <a:p>
            <a:r>
              <a:rPr lang="en-US" altLang="zh-CN" dirty="0"/>
              <a:t>Analyzing the trace</a:t>
            </a:r>
            <a:endParaRPr lang="zh-CN" altLang="en-US" dirty="0"/>
          </a:p>
        </p:txBody>
      </p:sp>
      <p:sp>
        <p:nvSpPr>
          <p:cNvPr id="4" name="灯片编号占位符 3">
            <a:extLst>
              <a:ext uri="{FF2B5EF4-FFF2-40B4-BE49-F238E27FC236}">
                <a16:creationId xmlns:a16="http://schemas.microsoft.com/office/drawing/2014/main" id="{908DF39F-B515-2DA7-C21C-048D9E1D9880}"/>
              </a:ext>
            </a:extLst>
          </p:cNvPr>
          <p:cNvSpPr>
            <a:spLocks noGrp="1"/>
          </p:cNvSpPr>
          <p:nvPr>
            <p:ph type="sldNum" sz="quarter" idx="12"/>
          </p:nvPr>
        </p:nvSpPr>
        <p:spPr/>
        <p:txBody>
          <a:bodyPr/>
          <a:lstStyle/>
          <a:p>
            <a:fld id="{17AF526B-B395-4D91-A33A-6B7064D12B60}" type="slidenum">
              <a:rPr lang="zh-CN" altLang="en-US" smtClean="0"/>
              <a:t>12</a:t>
            </a:fld>
            <a:endParaRPr lang="zh-CN" altLang="en-US" dirty="0"/>
          </a:p>
        </p:txBody>
      </p:sp>
      <p:grpSp>
        <p:nvGrpSpPr>
          <p:cNvPr id="21" name="组合 20">
            <a:extLst>
              <a:ext uri="{FF2B5EF4-FFF2-40B4-BE49-F238E27FC236}">
                <a16:creationId xmlns:a16="http://schemas.microsoft.com/office/drawing/2014/main" id="{5EFAC91B-8BB0-B15F-8F2D-E52D18E97C5A}"/>
              </a:ext>
            </a:extLst>
          </p:cNvPr>
          <p:cNvGrpSpPr/>
          <p:nvPr/>
        </p:nvGrpSpPr>
        <p:grpSpPr>
          <a:xfrm>
            <a:off x="792645" y="1606297"/>
            <a:ext cx="3234343" cy="443630"/>
            <a:chOff x="645389" y="1496589"/>
            <a:chExt cx="3163496" cy="443630"/>
          </a:xfrm>
        </p:grpSpPr>
        <p:sp>
          <p:nvSpPr>
            <p:cNvPr id="20" name="矩形: 圆角 19">
              <a:extLst>
                <a:ext uri="{FF2B5EF4-FFF2-40B4-BE49-F238E27FC236}">
                  <a16:creationId xmlns:a16="http://schemas.microsoft.com/office/drawing/2014/main" id="{393C4876-0C89-6502-B2C5-C8291C633096}"/>
                </a:ext>
              </a:extLst>
            </p:cNvPr>
            <p:cNvSpPr/>
            <p:nvPr/>
          </p:nvSpPr>
          <p:spPr>
            <a:xfrm>
              <a:off x="748762" y="1499178"/>
              <a:ext cx="3060123" cy="441041"/>
            </a:xfrm>
            <a:prstGeom prst="roundRect">
              <a:avLst/>
            </a:prstGeom>
            <a:solidFill>
              <a:schemeClr val="bg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400" dirty="0">
                <a:latin typeface="Calibri" panose="020F0502020204030204" pitchFamily="34" charset="0"/>
                <a:cs typeface="Calibri" panose="020F0502020204030204" pitchFamily="34" charset="0"/>
              </a:endParaRPr>
            </a:p>
          </p:txBody>
        </p:sp>
        <p:sp>
          <p:nvSpPr>
            <p:cNvPr id="18" name="文本框 17">
              <a:extLst>
                <a:ext uri="{FF2B5EF4-FFF2-40B4-BE49-F238E27FC236}">
                  <a16:creationId xmlns:a16="http://schemas.microsoft.com/office/drawing/2014/main" id="{0B6D43D8-9AE4-5642-BDA6-29519CC47423}"/>
                </a:ext>
              </a:extLst>
            </p:cNvPr>
            <p:cNvSpPr txBox="1"/>
            <p:nvPr/>
          </p:nvSpPr>
          <p:spPr>
            <a:xfrm>
              <a:off x="645389" y="1496589"/>
              <a:ext cx="3163496" cy="442035"/>
            </a:xfrm>
            <a:prstGeom prst="rect">
              <a:avLst/>
            </a:prstGeom>
            <a:noFill/>
            <a:ln>
              <a:noFill/>
            </a:ln>
          </p:spPr>
          <p:txBody>
            <a:bodyPr wrap="square" lIns="36000" tIns="36000" rIns="36000" bIns="36000" rtlCol="0">
              <a:spAutoFit/>
            </a:bodyPr>
            <a:lstStyle/>
            <a:p>
              <a:pPr algn="ctr"/>
              <a:r>
                <a:rPr lang="en-US" altLang="zh-CN" sz="2400" b="1" dirty="0">
                  <a:solidFill>
                    <a:schemeClr val="accent1">
                      <a:lumMod val="75000"/>
                    </a:schemeClr>
                  </a:solidFill>
                  <a:latin typeface="Calibri" panose="020F0502020204030204" pitchFamily="34" charset="0"/>
                  <a:cs typeface="Calibri" panose="020F0502020204030204" pitchFamily="34" charset="0"/>
                </a:rPr>
                <a:t>Input:</a:t>
              </a:r>
              <a:r>
                <a:rPr lang="en-US" altLang="zh-CN" sz="2400" b="1" dirty="0">
                  <a:solidFill>
                    <a:srgbClr val="C00000"/>
                  </a:solidFill>
                  <a:latin typeface="Calibri" panose="020F0502020204030204" pitchFamily="34" charset="0"/>
                  <a:cs typeface="Calibri" panose="020F0502020204030204" pitchFamily="34" charset="0"/>
                </a:rPr>
                <a:t> </a:t>
              </a:r>
              <a:r>
                <a:rPr lang="en-US" altLang="zh-CN" sz="2400" b="1" dirty="0">
                  <a:latin typeface="Calibri" panose="020F0502020204030204" pitchFamily="34" charset="0"/>
                  <a:cs typeface="Calibri" panose="020F0502020204030204" pitchFamily="34" charset="0"/>
                </a:rPr>
                <a:t>Configurations</a:t>
              </a:r>
            </a:p>
          </p:txBody>
        </p:sp>
      </p:grpSp>
      <p:grpSp>
        <p:nvGrpSpPr>
          <p:cNvPr id="22" name="组合 21">
            <a:extLst>
              <a:ext uri="{FF2B5EF4-FFF2-40B4-BE49-F238E27FC236}">
                <a16:creationId xmlns:a16="http://schemas.microsoft.com/office/drawing/2014/main" id="{A09662C9-B6B2-EE4C-5B82-274E167E5287}"/>
              </a:ext>
            </a:extLst>
          </p:cNvPr>
          <p:cNvGrpSpPr/>
          <p:nvPr/>
        </p:nvGrpSpPr>
        <p:grpSpPr>
          <a:xfrm>
            <a:off x="721217" y="5976592"/>
            <a:ext cx="3269757" cy="448586"/>
            <a:chOff x="671636" y="1499178"/>
            <a:chExt cx="3638256" cy="448586"/>
          </a:xfrm>
        </p:grpSpPr>
        <p:sp>
          <p:nvSpPr>
            <p:cNvPr id="23" name="矩形: 圆角 22">
              <a:extLst>
                <a:ext uri="{FF2B5EF4-FFF2-40B4-BE49-F238E27FC236}">
                  <a16:creationId xmlns:a16="http://schemas.microsoft.com/office/drawing/2014/main" id="{92C7233A-C2BA-DC07-8C67-E39DBBCB863A}"/>
                </a:ext>
              </a:extLst>
            </p:cNvPr>
            <p:cNvSpPr/>
            <p:nvPr/>
          </p:nvSpPr>
          <p:spPr>
            <a:xfrm>
              <a:off x="751114" y="1499178"/>
              <a:ext cx="3481252" cy="441041"/>
            </a:xfrm>
            <a:prstGeom prst="roundRect">
              <a:avLst/>
            </a:prstGeom>
            <a:solidFill>
              <a:schemeClr val="bg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400" dirty="0">
                <a:latin typeface="Calibri" panose="020F0502020204030204" pitchFamily="34" charset="0"/>
                <a:cs typeface="Calibri" panose="020F0502020204030204" pitchFamily="34" charset="0"/>
              </a:endParaRPr>
            </a:p>
          </p:txBody>
        </p:sp>
        <p:sp>
          <p:nvSpPr>
            <p:cNvPr id="24" name="文本框 23">
              <a:extLst>
                <a:ext uri="{FF2B5EF4-FFF2-40B4-BE49-F238E27FC236}">
                  <a16:creationId xmlns:a16="http://schemas.microsoft.com/office/drawing/2014/main" id="{BD83DEF2-927B-D832-7A20-7AD030FACEB3}"/>
                </a:ext>
              </a:extLst>
            </p:cNvPr>
            <p:cNvSpPr txBox="1"/>
            <p:nvPr/>
          </p:nvSpPr>
          <p:spPr>
            <a:xfrm>
              <a:off x="671636" y="1505729"/>
              <a:ext cx="3638256" cy="442035"/>
            </a:xfrm>
            <a:prstGeom prst="rect">
              <a:avLst/>
            </a:prstGeom>
            <a:noFill/>
            <a:ln>
              <a:noFill/>
            </a:ln>
          </p:spPr>
          <p:txBody>
            <a:bodyPr wrap="square" lIns="36000" tIns="36000" rIns="36000" bIns="36000" rtlCol="0">
              <a:spAutoFit/>
            </a:bodyPr>
            <a:lstStyle/>
            <a:p>
              <a:pPr algn="ctr"/>
              <a:r>
                <a:rPr lang="en-US" altLang="zh-CN" sz="2400" b="1" dirty="0">
                  <a:solidFill>
                    <a:srgbClr val="FF3399"/>
                  </a:solidFill>
                  <a:latin typeface="Calibri" panose="020F0502020204030204" pitchFamily="34" charset="0"/>
                  <a:cs typeface="Calibri" panose="020F0502020204030204" pitchFamily="34" charset="0"/>
                </a:rPr>
                <a:t>assert</a:t>
              </a:r>
              <a:r>
                <a:rPr lang="en-US" altLang="zh-CN" sz="2400" b="1" dirty="0">
                  <a:solidFill>
                    <a:schemeClr val="accent2">
                      <a:lumMod val="75000"/>
                    </a:schemeClr>
                  </a:solidFill>
                  <a:latin typeface="Calibri" panose="020F0502020204030204" pitchFamily="34" charset="0"/>
                  <a:cs typeface="Calibri" panose="020F0502020204030204" pitchFamily="34" charset="0"/>
                </a:rPr>
                <a:t> </a:t>
              </a:r>
              <a:r>
                <a:rPr lang="en-US" altLang="zh-CN" sz="2400" b="1" dirty="0">
                  <a:latin typeface="Calibri" panose="020F0502020204030204" pitchFamily="34" charset="0"/>
                  <a:cs typeface="Calibri" panose="020F0502020204030204" pitchFamily="34" charset="0"/>
                </a:rPr>
                <a:t>Property == true</a:t>
              </a:r>
            </a:p>
          </p:txBody>
        </p:sp>
      </p:grpSp>
      <p:cxnSp>
        <p:nvCxnSpPr>
          <p:cNvPr id="26" name="直接箭头连接符 25">
            <a:extLst>
              <a:ext uri="{FF2B5EF4-FFF2-40B4-BE49-F238E27FC236}">
                <a16:creationId xmlns:a16="http://schemas.microsoft.com/office/drawing/2014/main" id="{72FD5A7A-5257-C447-9C82-AB6F1DF91AE3}"/>
              </a:ext>
            </a:extLst>
          </p:cNvPr>
          <p:cNvCxnSpPr>
            <a:cxnSpLocks/>
          </p:cNvCxnSpPr>
          <p:nvPr/>
        </p:nvCxnSpPr>
        <p:spPr>
          <a:xfrm>
            <a:off x="1161144" y="2144422"/>
            <a:ext cx="0" cy="36658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09E4197A-7120-7747-6646-F21BB41D8A56}"/>
              </a:ext>
            </a:extLst>
          </p:cNvPr>
          <p:cNvSpPr txBox="1"/>
          <p:nvPr/>
        </p:nvSpPr>
        <p:spPr>
          <a:xfrm rot="16200000">
            <a:off x="105920" y="3650106"/>
            <a:ext cx="1411605" cy="461665"/>
          </a:xfrm>
          <a:prstGeom prst="rect">
            <a:avLst/>
          </a:prstGeom>
          <a:noFill/>
          <a:ln>
            <a:noFill/>
          </a:ln>
        </p:spPr>
        <p:txBody>
          <a:bodyPr wrap="none" rtlCol="0">
            <a:spAutoFit/>
          </a:bodyPr>
          <a:lstStyle/>
          <a:p>
            <a:pPr algn="l"/>
            <a:r>
              <a:rPr lang="en-US" altLang="zh-CN" sz="2400" b="1" dirty="0">
                <a:latin typeface="Calibri" panose="020F0502020204030204" pitchFamily="34" charset="0"/>
                <a:cs typeface="Calibri" panose="020F0502020204030204" pitchFamily="34" charset="0"/>
              </a:rPr>
              <a:t>executing</a:t>
            </a:r>
            <a:endParaRPr lang="zh-CN" altLang="en-US" sz="2400" b="1" dirty="0" err="1">
              <a:latin typeface="Calibri" panose="020F0502020204030204" pitchFamily="34" charset="0"/>
              <a:cs typeface="Calibri" panose="020F0502020204030204" pitchFamily="34" charset="0"/>
            </a:endParaRPr>
          </a:p>
        </p:txBody>
      </p:sp>
      <p:sp>
        <p:nvSpPr>
          <p:cNvPr id="33" name="文本框 32">
            <a:extLst>
              <a:ext uri="{FF2B5EF4-FFF2-40B4-BE49-F238E27FC236}">
                <a16:creationId xmlns:a16="http://schemas.microsoft.com/office/drawing/2014/main" id="{28FF6EE3-AC5B-0582-D0A2-20E6FF0D2EBE}"/>
              </a:ext>
            </a:extLst>
          </p:cNvPr>
          <p:cNvSpPr txBox="1"/>
          <p:nvPr/>
        </p:nvSpPr>
        <p:spPr>
          <a:xfrm rot="5400000">
            <a:off x="3677495" y="3812165"/>
            <a:ext cx="1437958" cy="461665"/>
          </a:xfrm>
          <a:prstGeom prst="rect">
            <a:avLst/>
          </a:prstGeom>
          <a:noFill/>
        </p:spPr>
        <p:txBody>
          <a:bodyPr wrap="none" rtlCol="0">
            <a:spAutoFit/>
          </a:bodyPr>
          <a:lstStyle/>
          <a:p>
            <a:pPr algn="l"/>
            <a:r>
              <a:rPr lang="en-US" altLang="zh-CN" sz="2400" b="1" dirty="0">
                <a:solidFill>
                  <a:srgbClr val="C00000"/>
                </a:solidFill>
                <a:latin typeface="Calibri" panose="020F0502020204030204" pitchFamily="34" charset="0"/>
                <a:cs typeface="Calibri" panose="020F0502020204030204" pitchFamily="34" charset="0"/>
              </a:rPr>
              <a:t>reasoning</a:t>
            </a:r>
            <a:endParaRPr lang="zh-CN" altLang="en-US" sz="2400" b="1" dirty="0" err="1">
              <a:solidFill>
                <a:srgbClr val="C00000"/>
              </a:solidFill>
              <a:latin typeface="Calibri" panose="020F0502020204030204" pitchFamily="34" charset="0"/>
              <a:cs typeface="Calibri" panose="020F0502020204030204" pitchFamily="34" charset="0"/>
            </a:endParaRPr>
          </a:p>
        </p:txBody>
      </p:sp>
      <p:cxnSp>
        <p:nvCxnSpPr>
          <p:cNvPr id="38" name="连接符: 曲线 37">
            <a:extLst>
              <a:ext uri="{FF2B5EF4-FFF2-40B4-BE49-F238E27FC236}">
                <a16:creationId xmlns:a16="http://schemas.microsoft.com/office/drawing/2014/main" id="{C501F762-EC0E-90D3-88B5-AEFEAD74009F}"/>
              </a:ext>
            </a:extLst>
          </p:cNvPr>
          <p:cNvCxnSpPr>
            <a:cxnSpLocks/>
          </p:cNvCxnSpPr>
          <p:nvPr/>
        </p:nvCxnSpPr>
        <p:spPr>
          <a:xfrm flipV="1">
            <a:off x="3712434" y="2680971"/>
            <a:ext cx="112002" cy="2824177"/>
          </a:xfrm>
          <a:prstGeom prst="curvedConnector3">
            <a:avLst>
              <a:gd name="adj1" fmla="val 304103"/>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内容占位符 2">
            <a:extLst>
              <a:ext uri="{FF2B5EF4-FFF2-40B4-BE49-F238E27FC236}">
                <a16:creationId xmlns:a16="http://schemas.microsoft.com/office/drawing/2014/main" id="{F3C16C31-709C-8098-7969-D2864A1089F1}"/>
              </a:ext>
            </a:extLst>
          </p:cNvPr>
          <p:cNvSpPr txBox="1">
            <a:spLocks/>
          </p:cNvSpPr>
          <p:nvPr/>
        </p:nvSpPr>
        <p:spPr>
          <a:xfrm>
            <a:off x="4453910" y="1612394"/>
            <a:ext cx="7556734" cy="144168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For </a:t>
            </a:r>
            <a:r>
              <a:rPr lang="en-US" altLang="zh-CN" b="1" dirty="0"/>
              <a:t>observable errors </a:t>
            </a:r>
            <a:r>
              <a:rPr lang="en-US" altLang="zh-CN" dirty="0"/>
              <a:t>(ones with traces that generate erroneous paths): </a:t>
            </a:r>
          </a:p>
          <a:p>
            <a:pPr marL="0" indent="0" algn="ctr">
              <a:buFont typeface="Arial" panose="020B0604020202020204" pitchFamily="34" charset="0"/>
              <a:buNone/>
            </a:pPr>
            <a:r>
              <a:rPr lang="en-US" altLang="zh-CN" dirty="0"/>
              <a:t>We diagnose errors by analyzing the </a:t>
            </a:r>
            <a:r>
              <a:rPr lang="en-US" altLang="zh-CN" b="1" dirty="0">
                <a:solidFill>
                  <a:srgbClr val="C00000"/>
                </a:solidFill>
              </a:rPr>
              <a:t>data dependency</a:t>
            </a:r>
          </a:p>
        </p:txBody>
      </p:sp>
      <p:sp>
        <p:nvSpPr>
          <p:cNvPr id="8" name="内容占位符 2">
            <a:extLst>
              <a:ext uri="{FF2B5EF4-FFF2-40B4-BE49-F238E27FC236}">
                <a16:creationId xmlns:a16="http://schemas.microsoft.com/office/drawing/2014/main" id="{9A1B1BD4-328C-8FCA-93D7-B04CC2D8D484}"/>
              </a:ext>
            </a:extLst>
          </p:cNvPr>
          <p:cNvSpPr txBox="1">
            <a:spLocks/>
          </p:cNvSpPr>
          <p:nvPr/>
        </p:nvSpPr>
        <p:spPr>
          <a:xfrm>
            <a:off x="4453910" y="5957542"/>
            <a:ext cx="7556734" cy="4972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b="1" dirty="0">
                <a:solidFill>
                  <a:srgbClr val="C00000"/>
                </a:solidFill>
              </a:rPr>
              <a:t>How erroneous paths were computed?</a:t>
            </a:r>
          </a:p>
        </p:txBody>
      </p:sp>
      <p:cxnSp>
        <p:nvCxnSpPr>
          <p:cNvPr id="11" name="直接箭头连接符 10">
            <a:extLst>
              <a:ext uri="{FF2B5EF4-FFF2-40B4-BE49-F238E27FC236}">
                <a16:creationId xmlns:a16="http://schemas.microsoft.com/office/drawing/2014/main" id="{B3B667B5-50E2-85A0-C07E-68370FBD35B7}"/>
              </a:ext>
            </a:extLst>
          </p:cNvPr>
          <p:cNvCxnSpPr>
            <a:cxnSpLocks/>
          </p:cNvCxnSpPr>
          <p:nvPr/>
        </p:nvCxnSpPr>
        <p:spPr>
          <a:xfrm flipH="1" flipV="1">
            <a:off x="4270850" y="6204160"/>
            <a:ext cx="462936" cy="201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182A0909-A328-DD40-5439-E11784066CE2}"/>
              </a:ext>
            </a:extLst>
          </p:cNvPr>
          <p:cNvPicPr>
            <a:picLocks noChangeAspect="1"/>
          </p:cNvPicPr>
          <p:nvPr/>
        </p:nvPicPr>
        <p:blipFill>
          <a:blip r:embed="rId3"/>
          <a:stretch>
            <a:fillRect/>
          </a:stretch>
        </p:blipFill>
        <p:spPr>
          <a:xfrm rot="522712">
            <a:off x="3523178" y="4878659"/>
            <a:ext cx="359695" cy="690309"/>
          </a:xfrm>
          <a:prstGeom prst="rect">
            <a:avLst/>
          </a:prstGeom>
        </p:spPr>
      </p:pic>
      <p:pic>
        <p:nvPicPr>
          <p:cNvPr id="13" name="图片 12">
            <a:extLst>
              <a:ext uri="{FF2B5EF4-FFF2-40B4-BE49-F238E27FC236}">
                <a16:creationId xmlns:a16="http://schemas.microsoft.com/office/drawing/2014/main" id="{FFF259A8-82FF-1C6A-2010-24F9ED4AADA6}"/>
              </a:ext>
            </a:extLst>
          </p:cNvPr>
          <p:cNvPicPr>
            <a:picLocks noChangeAspect="1"/>
          </p:cNvPicPr>
          <p:nvPr/>
        </p:nvPicPr>
        <p:blipFill>
          <a:blip r:embed="rId3"/>
          <a:stretch>
            <a:fillRect/>
          </a:stretch>
        </p:blipFill>
        <p:spPr>
          <a:xfrm rot="21228748">
            <a:off x="3516685" y="2582553"/>
            <a:ext cx="359695" cy="959600"/>
          </a:xfrm>
          <a:prstGeom prst="rect">
            <a:avLst/>
          </a:prstGeom>
        </p:spPr>
      </p:pic>
      <p:pic>
        <p:nvPicPr>
          <p:cNvPr id="14" name="图片 13">
            <a:extLst>
              <a:ext uri="{FF2B5EF4-FFF2-40B4-BE49-F238E27FC236}">
                <a16:creationId xmlns:a16="http://schemas.microsoft.com/office/drawing/2014/main" id="{C4BE6A46-66A6-082E-6A7D-386FABD2CF0D}"/>
              </a:ext>
            </a:extLst>
          </p:cNvPr>
          <p:cNvPicPr>
            <a:picLocks noChangeAspect="1"/>
          </p:cNvPicPr>
          <p:nvPr/>
        </p:nvPicPr>
        <p:blipFill>
          <a:blip r:embed="rId3"/>
          <a:stretch>
            <a:fillRect/>
          </a:stretch>
        </p:blipFill>
        <p:spPr>
          <a:xfrm>
            <a:off x="3559094" y="4185594"/>
            <a:ext cx="359695" cy="690309"/>
          </a:xfrm>
          <a:prstGeom prst="rect">
            <a:avLst/>
          </a:prstGeom>
        </p:spPr>
      </p:pic>
      <p:pic>
        <p:nvPicPr>
          <p:cNvPr id="15" name="图片 14">
            <a:extLst>
              <a:ext uri="{FF2B5EF4-FFF2-40B4-BE49-F238E27FC236}">
                <a16:creationId xmlns:a16="http://schemas.microsoft.com/office/drawing/2014/main" id="{7F7459FD-F77F-FB97-A893-E7DE2591137E}"/>
              </a:ext>
            </a:extLst>
          </p:cNvPr>
          <p:cNvPicPr>
            <a:picLocks noChangeAspect="1"/>
          </p:cNvPicPr>
          <p:nvPr/>
        </p:nvPicPr>
        <p:blipFill>
          <a:blip r:embed="rId3"/>
          <a:stretch>
            <a:fillRect/>
          </a:stretch>
        </p:blipFill>
        <p:spPr>
          <a:xfrm>
            <a:off x="3578883" y="3506511"/>
            <a:ext cx="359695" cy="690309"/>
          </a:xfrm>
          <a:prstGeom prst="rect">
            <a:avLst/>
          </a:prstGeom>
        </p:spPr>
      </p:pic>
      <p:grpSp>
        <p:nvGrpSpPr>
          <p:cNvPr id="67" name="组合 66">
            <a:extLst>
              <a:ext uri="{FF2B5EF4-FFF2-40B4-BE49-F238E27FC236}">
                <a16:creationId xmlns:a16="http://schemas.microsoft.com/office/drawing/2014/main" id="{F069E76A-2E0A-9ADB-6497-69158D3046C7}"/>
              </a:ext>
            </a:extLst>
          </p:cNvPr>
          <p:cNvGrpSpPr/>
          <p:nvPr/>
        </p:nvGrpSpPr>
        <p:grpSpPr>
          <a:xfrm>
            <a:off x="5790180" y="3103676"/>
            <a:ext cx="3983130" cy="1956535"/>
            <a:chOff x="7004281" y="2743688"/>
            <a:chExt cx="3983130" cy="1956535"/>
          </a:xfrm>
        </p:grpSpPr>
        <p:sp>
          <p:nvSpPr>
            <p:cNvPr id="5" name="文本框 4">
              <a:extLst>
                <a:ext uri="{FF2B5EF4-FFF2-40B4-BE49-F238E27FC236}">
                  <a16:creationId xmlns:a16="http://schemas.microsoft.com/office/drawing/2014/main" id="{EC8C43CF-974C-2B5D-C03B-1A14865EBDB5}"/>
                </a:ext>
              </a:extLst>
            </p:cNvPr>
            <p:cNvSpPr txBox="1"/>
            <p:nvPr/>
          </p:nvSpPr>
          <p:spPr>
            <a:xfrm>
              <a:off x="7004281" y="3929248"/>
              <a:ext cx="1211165" cy="461665"/>
            </a:xfrm>
            <a:prstGeom prst="rect">
              <a:avLst/>
            </a:prstGeom>
            <a:noFill/>
          </p:spPr>
          <p:txBody>
            <a:bodyPr wrap="none" rtlCol="0">
              <a:spAutoFit/>
            </a:bodyPr>
            <a:lstStyle/>
            <a:p>
              <a:pPr algn="l"/>
              <a:r>
                <a:rPr lang="en-US" altLang="zh-CN" sz="2400" b="1" dirty="0">
                  <a:solidFill>
                    <a:srgbClr val="FF0000"/>
                  </a:solidFill>
                  <a:latin typeface="Calibri" panose="020F0502020204030204" pitchFamily="34" charset="0"/>
                  <a:cs typeface="Calibri" panose="020F0502020204030204" pitchFamily="34" charset="0"/>
                </a:rPr>
                <a:t>[S, A, D]</a:t>
              </a:r>
              <a:endParaRPr lang="zh-CN" altLang="en-US" sz="2400" b="1" dirty="0" err="1">
                <a:solidFill>
                  <a:srgbClr val="FF0000"/>
                </a:solidFill>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0D4EFB84-E504-9CAE-A52C-9082E08AEA03}"/>
                </a:ext>
              </a:extLst>
            </p:cNvPr>
            <p:cNvSpPr txBox="1"/>
            <p:nvPr/>
          </p:nvSpPr>
          <p:spPr>
            <a:xfrm>
              <a:off x="8951834" y="4238558"/>
              <a:ext cx="1234633" cy="461665"/>
            </a:xfrm>
            <a:prstGeom prst="rect">
              <a:avLst/>
            </a:prstGeom>
            <a:noFill/>
          </p:spPr>
          <p:txBody>
            <a:bodyPr wrap="none" rtlCol="0">
              <a:spAutoFit/>
            </a:bodyPr>
            <a:lstStyle/>
            <a:p>
              <a:pPr algn="l"/>
              <a:r>
                <a:rPr lang="en-US" altLang="zh-CN" sz="2400" b="1" dirty="0">
                  <a:latin typeface="Calibri" panose="020F0502020204030204" pitchFamily="34" charset="0"/>
                  <a:cs typeface="Calibri" panose="020F0502020204030204" pitchFamily="34" charset="0"/>
                </a:rPr>
                <a:t>[B, A, D]</a:t>
              </a:r>
              <a:endParaRPr lang="zh-CN" altLang="en-US" sz="2400" b="1" dirty="0" err="1">
                <a:latin typeface="Calibri" panose="020F0502020204030204" pitchFamily="34" charset="0"/>
                <a:cs typeface="Calibri" panose="020F0502020204030204" pitchFamily="34" charset="0"/>
              </a:endParaRPr>
            </a:p>
          </p:txBody>
        </p:sp>
        <p:sp>
          <p:nvSpPr>
            <p:cNvPr id="10" name="文本框 9">
              <a:extLst>
                <a:ext uri="{FF2B5EF4-FFF2-40B4-BE49-F238E27FC236}">
                  <a16:creationId xmlns:a16="http://schemas.microsoft.com/office/drawing/2014/main" id="{B786F636-7178-E018-32E3-6124427AD941}"/>
                </a:ext>
              </a:extLst>
            </p:cNvPr>
            <p:cNvSpPr txBox="1"/>
            <p:nvPr/>
          </p:nvSpPr>
          <p:spPr>
            <a:xfrm>
              <a:off x="8442513" y="2743688"/>
              <a:ext cx="916213" cy="461665"/>
            </a:xfrm>
            <a:prstGeom prst="rect">
              <a:avLst/>
            </a:prstGeom>
            <a:noFill/>
          </p:spPr>
          <p:txBody>
            <a:bodyPr wrap="none" rtlCol="0">
              <a:spAutoFit/>
            </a:bodyPr>
            <a:lstStyle/>
            <a:p>
              <a:pPr algn="l"/>
              <a:r>
                <a:rPr lang="en-US" altLang="zh-CN" sz="2400" b="1" dirty="0">
                  <a:solidFill>
                    <a:srgbClr val="FF0000"/>
                  </a:solidFill>
                  <a:latin typeface="Calibri" panose="020F0502020204030204" pitchFamily="34" charset="0"/>
                  <a:cs typeface="Calibri" panose="020F0502020204030204" pitchFamily="34" charset="0"/>
                </a:rPr>
                <a:t>[A, D]</a:t>
              </a:r>
              <a:endParaRPr lang="zh-CN" altLang="en-US" sz="2400" b="1" dirty="0" err="1">
                <a:solidFill>
                  <a:srgbClr val="FF0000"/>
                </a:solidFill>
                <a:latin typeface="Calibri" panose="020F0502020204030204" pitchFamily="34" charset="0"/>
                <a:cs typeface="Calibri" panose="020F0502020204030204" pitchFamily="34" charset="0"/>
              </a:endParaRPr>
            </a:p>
          </p:txBody>
        </p:sp>
        <p:sp>
          <p:nvSpPr>
            <p:cNvPr id="16" name="文本框 15">
              <a:extLst>
                <a:ext uri="{FF2B5EF4-FFF2-40B4-BE49-F238E27FC236}">
                  <a16:creationId xmlns:a16="http://schemas.microsoft.com/office/drawing/2014/main" id="{50C76F07-9F9D-FDF8-0A8D-1AE4A6E611FA}"/>
                </a:ext>
              </a:extLst>
            </p:cNvPr>
            <p:cNvSpPr txBox="1"/>
            <p:nvPr/>
          </p:nvSpPr>
          <p:spPr>
            <a:xfrm>
              <a:off x="10410009" y="3530989"/>
              <a:ext cx="577402" cy="461665"/>
            </a:xfrm>
            <a:prstGeom prst="rect">
              <a:avLst/>
            </a:prstGeom>
            <a:noFill/>
          </p:spPr>
          <p:txBody>
            <a:bodyPr wrap="none" rtlCol="0">
              <a:spAutoFit/>
            </a:bodyPr>
            <a:lstStyle/>
            <a:p>
              <a:pPr algn="l"/>
              <a:r>
                <a:rPr lang="en-US" altLang="zh-CN" sz="2400" b="1" dirty="0">
                  <a:solidFill>
                    <a:srgbClr val="FF0000"/>
                  </a:solidFill>
                  <a:latin typeface="Calibri" panose="020F0502020204030204" pitchFamily="34" charset="0"/>
                  <a:cs typeface="Calibri" panose="020F0502020204030204" pitchFamily="34" charset="0"/>
                </a:rPr>
                <a:t>[D]</a:t>
              </a:r>
              <a:endParaRPr lang="zh-CN" altLang="en-US" sz="2400" b="1" dirty="0" err="1">
                <a:solidFill>
                  <a:srgbClr val="FF0000"/>
                </a:solidFill>
                <a:latin typeface="Calibri" panose="020F0502020204030204" pitchFamily="34" charset="0"/>
                <a:cs typeface="Calibri" panose="020F0502020204030204" pitchFamily="34" charset="0"/>
              </a:endParaRPr>
            </a:p>
          </p:txBody>
        </p:sp>
        <p:grpSp>
          <p:nvGrpSpPr>
            <p:cNvPr id="43" name="组合 42">
              <a:extLst>
                <a:ext uri="{FF2B5EF4-FFF2-40B4-BE49-F238E27FC236}">
                  <a16:creationId xmlns:a16="http://schemas.microsoft.com/office/drawing/2014/main" id="{35DBFB8F-3CA7-0EC4-4FE2-FDE8133429E5}"/>
                </a:ext>
              </a:extLst>
            </p:cNvPr>
            <p:cNvGrpSpPr/>
            <p:nvPr/>
          </p:nvGrpSpPr>
          <p:grpSpPr>
            <a:xfrm>
              <a:off x="7826932" y="3190082"/>
              <a:ext cx="2614468" cy="1173234"/>
              <a:chOff x="6544866" y="2366278"/>
              <a:chExt cx="2614468" cy="1173234"/>
            </a:xfrm>
          </p:grpSpPr>
          <p:sp>
            <p:nvSpPr>
              <p:cNvPr id="58" name="椭圆 57">
                <a:extLst>
                  <a:ext uri="{FF2B5EF4-FFF2-40B4-BE49-F238E27FC236}">
                    <a16:creationId xmlns:a16="http://schemas.microsoft.com/office/drawing/2014/main" id="{7E78C05A-223B-F9DE-C9CF-861ECF09832C}"/>
                  </a:ext>
                </a:extLst>
              </p:cNvPr>
              <p:cNvSpPr/>
              <p:nvPr/>
            </p:nvSpPr>
            <p:spPr>
              <a:xfrm>
                <a:off x="6544866" y="2678469"/>
                <a:ext cx="509866" cy="4980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Calibri" panose="020F0502020204030204" pitchFamily="34" charset="0"/>
                    <a:cs typeface="Calibri" panose="020F0502020204030204" pitchFamily="34" charset="0"/>
                  </a:rPr>
                  <a:t>S</a:t>
                </a:r>
              </a:p>
            </p:txBody>
          </p:sp>
          <p:sp>
            <p:nvSpPr>
              <p:cNvPr id="59" name="椭圆 58">
                <a:extLst>
                  <a:ext uri="{FF2B5EF4-FFF2-40B4-BE49-F238E27FC236}">
                    <a16:creationId xmlns:a16="http://schemas.microsoft.com/office/drawing/2014/main" id="{D433CEA7-1654-248D-60F1-B7AD421CD4E8}"/>
                  </a:ext>
                </a:extLst>
              </p:cNvPr>
              <p:cNvSpPr/>
              <p:nvPr/>
            </p:nvSpPr>
            <p:spPr>
              <a:xfrm>
                <a:off x="7335454" y="3041483"/>
                <a:ext cx="509866" cy="4980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Calibri" panose="020F0502020204030204" pitchFamily="34" charset="0"/>
                    <a:cs typeface="Calibri" panose="020F0502020204030204" pitchFamily="34" charset="0"/>
                  </a:rPr>
                  <a:t>B</a:t>
                </a:r>
              </a:p>
            </p:txBody>
          </p:sp>
          <p:sp>
            <p:nvSpPr>
              <p:cNvPr id="60" name="椭圆 59">
                <a:extLst>
                  <a:ext uri="{FF2B5EF4-FFF2-40B4-BE49-F238E27FC236}">
                    <a16:creationId xmlns:a16="http://schemas.microsoft.com/office/drawing/2014/main" id="{580AA51B-7D5D-DF8D-4C66-16101DCFB544}"/>
                  </a:ext>
                </a:extLst>
              </p:cNvPr>
              <p:cNvSpPr/>
              <p:nvPr/>
            </p:nvSpPr>
            <p:spPr>
              <a:xfrm>
                <a:off x="7338686" y="2366278"/>
                <a:ext cx="509866" cy="4980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Calibri" panose="020F0502020204030204" pitchFamily="34" charset="0"/>
                    <a:cs typeface="Calibri" panose="020F0502020204030204" pitchFamily="34" charset="0"/>
                  </a:rPr>
                  <a:t>A</a:t>
                </a:r>
              </a:p>
            </p:txBody>
          </p:sp>
          <p:cxnSp>
            <p:nvCxnSpPr>
              <p:cNvPr id="61" name="直接连接符 60">
                <a:extLst>
                  <a:ext uri="{FF2B5EF4-FFF2-40B4-BE49-F238E27FC236}">
                    <a16:creationId xmlns:a16="http://schemas.microsoft.com/office/drawing/2014/main" id="{33D91E64-812A-1FB0-12A8-279F59C818D8}"/>
                  </a:ext>
                </a:extLst>
              </p:cNvPr>
              <p:cNvCxnSpPr>
                <a:cxnSpLocks/>
                <a:stCxn id="58" idx="7"/>
                <a:endCxn id="60" idx="2"/>
              </p:cNvCxnSpPr>
              <p:nvPr/>
            </p:nvCxnSpPr>
            <p:spPr>
              <a:xfrm flipV="1">
                <a:off x="6980063" y="2615291"/>
                <a:ext cx="358623" cy="13611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531CB88F-991B-F6B9-FB69-442137CF3EE1}"/>
                  </a:ext>
                </a:extLst>
              </p:cNvPr>
              <p:cNvCxnSpPr>
                <a:cxnSpLocks/>
                <a:stCxn id="60" idx="6"/>
                <a:endCxn id="64" idx="1"/>
              </p:cNvCxnSpPr>
              <p:nvPr/>
            </p:nvCxnSpPr>
            <p:spPr>
              <a:xfrm>
                <a:off x="7848552" y="2615291"/>
                <a:ext cx="875585" cy="1532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D411B216-7F18-C1FA-B938-7159A65E600D}"/>
                  </a:ext>
                </a:extLst>
              </p:cNvPr>
              <p:cNvCxnSpPr>
                <a:cxnSpLocks/>
                <a:stCxn id="58" idx="5"/>
                <a:endCxn id="59" idx="2"/>
              </p:cNvCxnSpPr>
              <p:nvPr/>
            </p:nvCxnSpPr>
            <p:spPr>
              <a:xfrm>
                <a:off x="6980063" y="3103564"/>
                <a:ext cx="355391" cy="18693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4" name="椭圆 63">
                <a:extLst>
                  <a:ext uri="{FF2B5EF4-FFF2-40B4-BE49-F238E27FC236}">
                    <a16:creationId xmlns:a16="http://schemas.microsoft.com/office/drawing/2014/main" id="{769E6032-3E2D-FC5B-A20A-A29B8D7CD902}"/>
                  </a:ext>
                </a:extLst>
              </p:cNvPr>
              <p:cNvSpPr/>
              <p:nvPr/>
            </p:nvSpPr>
            <p:spPr>
              <a:xfrm>
                <a:off x="8649468" y="2695651"/>
                <a:ext cx="509866" cy="4980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Calibri" panose="020F0502020204030204" pitchFamily="34" charset="0"/>
                    <a:cs typeface="Calibri" panose="020F0502020204030204" pitchFamily="34" charset="0"/>
                  </a:rPr>
                  <a:t>D</a:t>
                </a:r>
              </a:p>
            </p:txBody>
          </p:sp>
          <p:cxnSp>
            <p:nvCxnSpPr>
              <p:cNvPr id="65" name="直接连接符 64">
                <a:extLst>
                  <a:ext uri="{FF2B5EF4-FFF2-40B4-BE49-F238E27FC236}">
                    <a16:creationId xmlns:a16="http://schemas.microsoft.com/office/drawing/2014/main" id="{ECE4DB89-9400-FC58-A376-E481D4CA41BE}"/>
                  </a:ext>
                </a:extLst>
              </p:cNvPr>
              <p:cNvCxnSpPr>
                <a:cxnSpLocks/>
                <a:stCxn id="59" idx="6"/>
                <a:endCxn id="64" idx="3"/>
              </p:cNvCxnSpPr>
              <p:nvPr/>
            </p:nvCxnSpPr>
            <p:spPr>
              <a:xfrm flipV="1">
                <a:off x="7845320" y="3120745"/>
                <a:ext cx="878817" cy="16975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3A29F25F-54EC-10AC-CD80-852CF239BF71}"/>
                  </a:ext>
                </a:extLst>
              </p:cNvPr>
              <p:cNvCxnSpPr>
                <a:cxnSpLocks/>
                <a:stCxn id="59" idx="0"/>
                <a:endCxn id="60" idx="4"/>
              </p:cNvCxnSpPr>
              <p:nvPr/>
            </p:nvCxnSpPr>
            <p:spPr>
              <a:xfrm flipV="1">
                <a:off x="7590406" y="2864306"/>
                <a:ext cx="3232" cy="177177"/>
              </a:xfrm>
              <a:prstGeom prst="line">
                <a:avLst/>
              </a:prstGeom>
              <a:ln w="28575"/>
            </p:spPr>
            <p:style>
              <a:lnRef idx="1">
                <a:schemeClr val="accent1"/>
              </a:lnRef>
              <a:fillRef idx="0">
                <a:schemeClr val="accent1"/>
              </a:fillRef>
              <a:effectRef idx="0">
                <a:schemeClr val="accent1"/>
              </a:effectRef>
              <a:fontRef idx="minor">
                <a:schemeClr val="tx1"/>
              </a:fontRef>
            </p:style>
          </p:cxnSp>
        </p:grpSp>
      </p:grpSp>
      <p:grpSp>
        <p:nvGrpSpPr>
          <p:cNvPr id="3" name="组合 2">
            <a:extLst>
              <a:ext uri="{FF2B5EF4-FFF2-40B4-BE49-F238E27FC236}">
                <a16:creationId xmlns:a16="http://schemas.microsoft.com/office/drawing/2014/main" id="{A84572D7-B067-57FC-2849-0835FB2EFEE1}"/>
              </a:ext>
            </a:extLst>
          </p:cNvPr>
          <p:cNvGrpSpPr/>
          <p:nvPr/>
        </p:nvGrpSpPr>
        <p:grpSpPr>
          <a:xfrm>
            <a:off x="1363074" y="2214674"/>
            <a:ext cx="2178757" cy="3687140"/>
            <a:chOff x="6133543" y="2371766"/>
            <a:chExt cx="2178757" cy="3687140"/>
          </a:xfrm>
        </p:grpSpPr>
        <p:sp>
          <p:nvSpPr>
            <p:cNvPr id="17" name="矩形: 圆角 16">
              <a:extLst>
                <a:ext uri="{FF2B5EF4-FFF2-40B4-BE49-F238E27FC236}">
                  <a16:creationId xmlns:a16="http://schemas.microsoft.com/office/drawing/2014/main" id="{6B9F3A69-B3F3-7EFE-2884-3E25D5D1D3BB}"/>
                </a:ext>
              </a:extLst>
            </p:cNvPr>
            <p:cNvSpPr/>
            <p:nvPr/>
          </p:nvSpPr>
          <p:spPr>
            <a:xfrm>
              <a:off x="6139520" y="2371766"/>
              <a:ext cx="2165182" cy="279677"/>
            </a:xfrm>
            <a:prstGeom prst="roundRect">
              <a:avLst>
                <a:gd name="adj" fmla="val 0"/>
              </a:avLst>
            </a:prstGeom>
            <a:solidFill>
              <a:schemeClr val="accent5">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send ([D])@D</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19" name="矩形: 圆角 18">
              <a:extLst>
                <a:ext uri="{FF2B5EF4-FFF2-40B4-BE49-F238E27FC236}">
                  <a16:creationId xmlns:a16="http://schemas.microsoft.com/office/drawing/2014/main" id="{38AE9893-FC00-763C-E3BB-F5CAD5596731}"/>
                </a:ext>
              </a:extLst>
            </p:cNvPr>
            <p:cNvSpPr/>
            <p:nvPr/>
          </p:nvSpPr>
          <p:spPr>
            <a:xfrm>
              <a:off x="6139521" y="2707564"/>
              <a:ext cx="2165183" cy="279677"/>
            </a:xfrm>
            <a:prstGeom prst="roundRect">
              <a:avLst>
                <a:gd name="adj" fmla="val 0"/>
              </a:avLst>
            </a:prstGeom>
            <a:solidFill>
              <a:srgbClr val="F2F2F2"/>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([D])@A</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25" name="矩形: 圆角 24">
              <a:extLst>
                <a:ext uri="{FF2B5EF4-FFF2-40B4-BE49-F238E27FC236}">
                  <a16:creationId xmlns:a16="http://schemas.microsoft.com/office/drawing/2014/main" id="{0AE2366B-AD70-625B-9E31-C1BB315E8C2B}"/>
                </a:ext>
              </a:extLst>
            </p:cNvPr>
            <p:cNvSpPr/>
            <p:nvPr/>
          </p:nvSpPr>
          <p:spPr>
            <a:xfrm>
              <a:off x="6139522" y="3723766"/>
              <a:ext cx="2172776" cy="279677"/>
            </a:xfrm>
            <a:prstGeom prst="roundRect">
              <a:avLst>
                <a:gd name="adj" fmla="val 0"/>
              </a:avLst>
            </a:prstGeom>
            <a:solidFill>
              <a:schemeClr val="accent4">
                <a:lumMod val="20000"/>
                <a:lumOff val="8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([D])@B</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28" name="矩形: 圆角 27">
              <a:extLst>
                <a:ext uri="{FF2B5EF4-FFF2-40B4-BE49-F238E27FC236}">
                  <a16:creationId xmlns:a16="http://schemas.microsoft.com/office/drawing/2014/main" id="{20FE29BB-243E-647C-A15A-2977F201B0F4}"/>
                </a:ext>
              </a:extLst>
            </p:cNvPr>
            <p:cNvSpPr/>
            <p:nvPr/>
          </p:nvSpPr>
          <p:spPr>
            <a:xfrm>
              <a:off x="6139522" y="4080409"/>
              <a:ext cx="2165184" cy="279677"/>
            </a:xfrm>
            <a:prstGeom prst="roundRect">
              <a:avLst>
                <a:gd name="adj" fmla="val 0"/>
              </a:avLst>
            </a:prstGeom>
            <a:solidFill>
              <a:schemeClr val="accent4">
                <a:lumMod val="20000"/>
                <a:lumOff val="8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([A, D])@B</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29" name="矩形: 圆角 28">
              <a:extLst>
                <a:ext uri="{FF2B5EF4-FFF2-40B4-BE49-F238E27FC236}">
                  <a16:creationId xmlns:a16="http://schemas.microsoft.com/office/drawing/2014/main" id="{F598ABD5-390A-23E3-47B5-1E42F95476CB}"/>
                </a:ext>
              </a:extLst>
            </p:cNvPr>
            <p:cNvSpPr/>
            <p:nvPr/>
          </p:nvSpPr>
          <p:spPr>
            <a:xfrm>
              <a:off x="6133543" y="4443116"/>
              <a:ext cx="2178755" cy="279677"/>
            </a:xfrm>
            <a:prstGeom prst="roundRect">
              <a:avLst>
                <a:gd name="adj" fmla="val 0"/>
              </a:avLst>
            </a:prstGeom>
            <a:solidFill>
              <a:schemeClr val="accent4">
                <a:lumMod val="20000"/>
                <a:lumOff val="8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select ([A, D])@B</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30" name="矩形: 圆角 29">
              <a:extLst>
                <a:ext uri="{FF2B5EF4-FFF2-40B4-BE49-F238E27FC236}">
                  <a16:creationId xmlns:a16="http://schemas.microsoft.com/office/drawing/2014/main" id="{68D47907-5697-5B2E-3F20-7FF362AB4E27}"/>
                </a:ext>
              </a:extLst>
            </p:cNvPr>
            <p:cNvSpPr/>
            <p:nvPr/>
          </p:nvSpPr>
          <p:spPr>
            <a:xfrm>
              <a:off x="6133544" y="4816100"/>
              <a:ext cx="2171162" cy="279677"/>
            </a:xfrm>
            <a:prstGeom prst="roundRect">
              <a:avLst>
                <a:gd name="adj" fmla="val 0"/>
              </a:avLst>
            </a:prstGeom>
            <a:solidFill>
              <a:schemeClr val="accent4">
                <a:lumMod val="20000"/>
                <a:lumOff val="8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send ([B, A, D])@B</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31" name="矩形: 圆角 30">
              <a:extLst>
                <a:ext uri="{FF2B5EF4-FFF2-40B4-BE49-F238E27FC236}">
                  <a16:creationId xmlns:a16="http://schemas.microsoft.com/office/drawing/2014/main" id="{105A9280-50D8-A7A9-43E8-D33333F200C5}"/>
                </a:ext>
              </a:extLst>
            </p:cNvPr>
            <p:cNvSpPr/>
            <p:nvPr/>
          </p:nvSpPr>
          <p:spPr>
            <a:xfrm>
              <a:off x="6139522" y="3042769"/>
              <a:ext cx="2165184" cy="279677"/>
            </a:xfrm>
            <a:prstGeom prst="roundRect">
              <a:avLst>
                <a:gd name="adj" fmla="val 0"/>
              </a:avLst>
            </a:prstGeom>
            <a:solidFill>
              <a:schemeClr val="bg1">
                <a:lumMod val="85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select ([D])@A</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32" name="矩形: 圆角 31">
              <a:extLst>
                <a:ext uri="{FF2B5EF4-FFF2-40B4-BE49-F238E27FC236}">
                  <a16:creationId xmlns:a16="http://schemas.microsoft.com/office/drawing/2014/main" id="{07FBDCAB-6AB3-8F78-9183-CD30C5CFF5D6}"/>
                </a:ext>
              </a:extLst>
            </p:cNvPr>
            <p:cNvSpPr/>
            <p:nvPr/>
          </p:nvSpPr>
          <p:spPr>
            <a:xfrm>
              <a:off x="6139522" y="3393690"/>
              <a:ext cx="2172776" cy="279677"/>
            </a:xfrm>
            <a:prstGeom prst="roundRect">
              <a:avLst>
                <a:gd name="adj" fmla="val 0"/>
              </a:avLst>
            </a:prstGeom>
            <a:solidFill>
              <a:schemeClr val="accent2">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send ([A, D])@A</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34" name="矩形: 圆角 33">
              <a:extLst>
                <a:ext uri="{FF2B5EF4-FFF2-40B4-BE49-F238E27FC236}">
                  <a16:creationId xmlns:a16="http://schemas.microsoft.com/office/drawing/2014/main" id="{3F006F49-6687-8EF7-ABD5-97360838D882}"/>
                </a:ext>
              </a:extLst>
            </p:cNvPr>
            <p:cNvSpPr/>
            <p:nvPr/>
          </p:nvSpPr>
          <p:spPr>
            <a:xfrm>
              <a:off x="6133544" y="5156744"/>
              <a:ext cx="2178756" cy="279677"/>
            </a:xfrm>
            <a:prstGeom prst="roundRect">
              <a:avLst>
                <a:gd name="adj" fmla="val 0"/>
              </a:avLst>
            </a:prstGeom>
            <a:solidFill>
              <a:schemeClr val="accent6">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([A, D])@S</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35" name="矩形: 圆角 34">
              <a:extLst>
                <a:ext uri="{FF2B5EF4-FFF2-40B4-BE49-F238E27FC236}">
                  <a16:creationId xmlns:a16="http://schemas.microsoft.com/office/drawing/2014/main" id="{93D6EB22-3F19-560A-6E90-7C27EEF04F8F}"/>
                </a:ext>
              </a:extLst>
            </p:cNvPr>
            <p:cNvSpPr/>
            <p:nvPr/>
          </p:nvSpPr>
          <p:spPr>
            <a:xfrm>
              <a:off x="6133544" y="5516346"/>
              <a:ext cx="2178756" cy="279677"/>
            </a:xfrm>
            <a:prstGeom prst="roundRect">
              <a:avLst>
                <a:gd name="adj" fmla="val 0"/>
              </a:avLst>
            </a:prstGeom>
            <a:solidFill>
              <a:schemeClr val="accent6">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([B, A, D])@S</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36" name="文本框 35">
              <a:extLst>
                <a:ext uri="{FF2B5EF4-FFF2-40B4-BE49-F238E27FC236}">
                  <a16:creationId xmlns:a16="http://schemas.microsoft.com/office/drawing/2014/main" id="{BCBCAACD-7574-205D-1124-8ED0F74EDFB9}"/>
                </a:ext>
              </a:extLst>
            </p:cNvPr>
            <p:cNvSpPr txBox="1"/>
            <p:nvPr/>
          </p:nvSpPr>
          <p:spPr>
            <a:xfrm>
              <a:off x="6980474" y="5628019"/>
              <a:ext cx="398348" cy="430887"/>
            </a:xfrm>
            <a:prstGeom prst="rect">
              <a:avLst/>
            </a:prstGeom>
            <a:noFill/>
          </p:spPr>
          <p:txBody>
            <a:bodyPr wrap="square" lIns="0" tIns="0" rIns="0" bIns="0" rtlCol="0">
              <a:spAutoFit/>
            </a:bodyPr>
            <a:lstStyle/>
            <a:p>
              <a:pPr algn="r"/>
              <a:r>
                <a:rPr lang="en-US" altLang="zh-CN" sz="2800" dirty="0">
                  <a:latin typeface="微软雅黑" panose="020B0503020204020204" pitchFamily="34" charset="-122"/>
                  <a:ea typeface="微软雅黑" panose="020B0503020204020204" pitchFamily="34" charset="-122"/>
                  <a:cs typeface="Calibri" panose="020F0502020204030204" pitchFamily="34" charset="0"/>
                </a:rPr>
                <a:t>…</a:t>
              </a:r>
              <a:endParaRPr lang="zh-CN" altLang="en-US" sz="2800" dirty="0" err="1">
                <a:latin typeface="微软雅黑" panose="020B0503020204020204" pitchFamily="34" charset="-122"/>
                <a:ea typeface="微软雅黑" panose="020B0503020204020204" pitchFamily="34" charset="-122"/>
                <a:cs typeface="Calibri" panose="020F0502020204030204" pitchFamily="34" charset="0"/>
              </a:endParaRPr>
            </a:p>
          </p:txBody>
        </p:sp>
        <p:sp>
          <p:nvSpPr>
            <p:cNvPr id="37" name="矩形: 圆角 36">
              <a:extLst>
                <a:ext uri="{FF2B5EF4-FFF2-40B4-BE49-F238E27FC236}">
                  <a16:creationId xmlns:a16="http://schemas.microsoft.com/office/drawing/2014/main" id="{D301E737-D59A-7AF4-D224-1F7A1B2D71E0}"/>
                </a:ext>
              </a:extLst>
            </p:cNvPr>
            <p:cNvSpPr/>
            <p:nvPr/>
          </p:nvSpPr>
          <p:spPr>
            <a:xfrm>
              <a:off x="6139519" y="2704391"/>
              <a:ext cx="2165183" cy="279677"/>
            </a:xfrm>
            <a:prstGeom prst="roundRect">
              <a:avLst>
                <a:gd name="adj" fmla="val 0"/>
              </a:avLst>
            </a:prstGeom>
            <a:solidFill>
              <a:schemeClr val="accent2">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([D])@A</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39" name="矩形: 圆角 38">
              <a:extLst>
                <a:ext uri="{FF2B5EF4-FFF2-40B4-BE49-F238E27FC236}">
                  <a16:creationId xmlns:a16="http://schemas.microsoft.com/office/drawing/2014/main" id="{BB0B468C-6371-7056-6D89-6791A60218F8}"/>
                </a:ext>
              </a:extLst>
            </p:cNvPr>
            <p:cNvSpPr/>
            <p:nvPr/>
          </p:nvSpPr>
          <p:spPr>
            <a:xfrm>
              <a:off x="6139520" y="3039596"/>
              <a:ext cx="2165184" cy="279677"/>
            </a:xfrm>
            <a:prstGeom prst="roundRect">
              <a:avLst>
                <a:gd name="adj" fmla="val 0"/>
              </a:avLst>
            </a:prstGeom>
            <a:solidFill>
              <a:schemeClr val="accent2">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select ([D])@A</a:t>
              </a:r>
              <a:endParaRPr lang="zh-CN" altLang="en-US" sz="2000" dirty="0">
                <a:solidFill>
                  <a:schemeClr val="tx1"/>
                </a:solidFill>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868442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250"/>
                                        <p:tgtEl>
                                          <p:spTgt spid="12"/>
                                        </p:tgtEl>
                                      </p:cBhvr>
                                    </p:animEffect>
                                  </p:childTnLst>
                                </p:cTn>
                              </p:par>
                              <p:par>
                                <p:cTn id="16" presetID="22" presetClass="entr" presetSubtype="4" fill="hold" nodeType="withEffect">
                                  <p:stCondLst>
                                    <p:cond delay="250"/>
                                  </p:stCondLst>
                                  <p:childTnLst>
                                    <p:set>
                                      <p:cBhvr>
                                        <p:cTn id="17" dur="1" fill="hold">
                                          <p:stCondLst>
                                            <p:cond delay="0"/>
                                          </p:stCondLst>
                                        </p:cTn>
                                        <p:tgtEl>
                                          <p:spTgt spid="14"/>
                                        </p:tgtEl>
                                        <p:attrNameLst>
                                          <p:attrName>style.visibility</p:attrName>
                                        </p:attrNameLst>
                                      </p:cBhvr>
                                      <p:to>
                                        <p:strVal val="visible"/>
                                      </p:to>
                                    </p:set>
                                    <p:animEffect transition="in" filter="wipe(down)">
                                      <p:cBhvr>
                                        <p:cTn id="18" dur="250"/>
                                        <p:tgtEl>
                                          <p:spTgt spid="14"/>
                                        </p:tgtEl>
                                      </p:cBhvr>
                                    </p:animEffect>
                                  </p:childTnLst>
                                </p:cTn>
                              </p:par>
                              <p:par>
                                <p:cTn id="19" presetID="22" presetClass="entr" presetSubtype="4" fill="hold" nodeType="withEffect">
                                  <p:stCondLst>
                                    <p:cond delay="750"/>
                                  </p:stCondLst>
                                  <p:childTnLst>
                                    <p:set>
                                      <p:cBhvr>
                                        <p:cTn id="20" dur="1" fill="hold">
                                          <p:stCondLst>
                                            <p:cond delay="0"/>
                                          </p:stCondLst>
                                        </p:cTn>
                                        <p:tgtEl>
                                          <p:spTgt spid="15"/>
                                        </p:tgtEl>
                                        <p:attrNameLst>
                                          <p:attrName>style.visibility</p:attrName>
                                        </p:attrNameLst>
                                      </p:cBhvr>
                                      <p:to>
                                        <p:strVal val="visible"/>
                                      </p:to>
                                    </p:set>
                                    <p:animEffect transition="in" filter="wipe(down)">
                                      <p:cBhvr>
                                        <p:cTn id="21" dur="250"/>
                                        <p:tgtEl>
                                          <p:spTgt spid="15"/>
                                        </p:tgtEl>
                                      </p:cBhvr>
                                    </p:animEffect>
                                  </p:childTnLst>
                                </p:cTn>
                              </p:par>
                              <p:par>
                                <p:cTn id="22" presetID="22" presetClass="entr" presetSubtype="4" fill="hold" nodeType="withEffect">
                                  <p:stCondLst>
                                    <p:cond delay="1000"/>
                                  </p:stCondLst>
                                  <p:childTnLst>
                                    <p:set>
                                      <p:cBhvr>
                                        <p:cTn id="23" dur="1" fill="hold">
                                          <p:stCondLst>
                                            <p:cond delay="0"/>
                                          </p:stCondLst>
                                        </p:cTn>
                                        <p:tgtEl>
                                          <p:spTgt spid="13"/>
                                        </p:tgtEl>
                                        <p:attrNameLst>
                                          <p:attrName>style.visibility</p:attrName>
                                        </p:attrNameLst>
                                      </p:cBhvr>
                                      <p:to>
                                        <p:strVal val="visible"/>
                                      </p:to>
                                    </p:set>
                                    <p:animEffect transition="in" filter="wipe(down)">
                                      <p:cBhvr>
                                        <p:cTn id="24" dur="250"/>
                                        <p:tgtEl>
                                          <p:spTgt spid="13"/>
                                        </p:tgtEl>
                                      </p:cBhvr>
                                    </p:animEffect>
                                  </p:childTnLst>
                                </p:cTn>
                              </p:par>
                              <p:par>
                                <p:cTn id="25" presetID="1" presetClass="exit" presetSubtype="0" fill="hold" nodeType="withEffect">
                                  <p:stCondLst>
                                    <p:cond delay="0"/>
                                  </p:stCondLst>
                                  <p:childTnLst>
                                    <p:set>
                                      <p:cBhvr>
                                        <p:cTn id="26" dur="1" fill="hold">
                                          <p:stCondLst>
                                            <p:cond delay="0"/>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圆角 25">
            <a:extLst>
              <a:ext uri="{FF2B5EF4-FFF2-40B4-BE49-F238E27FC236}">
                <a16:creationId xmlns:a16="http://schemas.microsoft.com/office/drawing/2014/main" id="{274447EF-E45A-A1EA-5B5B-C92ED0A24002}"/>
              </a:ext>
            </a:extLst>
          </p:cNvPr>
          <p:cNvSpPr/>
          <p:nvPr/>
        </p:nvSpPr>
        <p:spPr>
          <a:xfrm>
            <a:off x="5179314" y="1409545"/>
            <a:ext cx="2013966" cy="509017"/>
          </a:xfrm>
          <a:prstGeom prst="roundRect">
            <a:avLst/>
          </a:prstGeom>
          <a:solidFill>
            <a:schemeClr val="bg1"/>
          </a:solidFill>
          <a:ln w="28575">
            <a:solidFill>
              <a:schemeClr val="tx1">
                <a:lumMod val="50000"/>
                <a:lumOff val="5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rgbClr val="C00000"/>
              </a:solidFill>
              <a:latin typeface="Calibri" panose="020F0502020204030204" pitchFamily="34" charset="0"/>
              <a:cs typeface="Calibri" panose="020F0502020204030204" pitchFamily="34" charset="0"/>
            </a:endParaRPr>
          </a:p>
        </p:txBody>
      </p:sp>
      <p:cxnSp>
        <p:nvCxnSpPr>
          <p:cNvPr id="32" name="直接箭头连接符 31">
            <a:extLst>
              <a:ext uri="{FF2B5EF4-FFF2-40B4-BE49-F238E27FC236}">
                <a16:creationId xmlns:a16="http://schemas.microsoft.com/office/drawing/2014/main" id="{F1C77798-257C-7B47-4798-6A2FABBF4AEE}"/>
              </a:ext>
            </a:extLst>
          </p:cNvPr>
          <p:cNvCxnSpPr>
            <a:cxnSpLocks/>
            <a:stCxn id="26" idx="2"/>
            <a:endCxn id="29" idx="0"/>
          </p:cNvCxnSpPr>
          <p:nvPr/>
        </p:nvCxnSpPr>
        <p:spPr>
          <a:xfrm>
            <a:off x="6186297" y="1918562"/>
            <a:ext cx="2631344" cy="398531"/>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a:extLst>
              <a:ext uri="{FF2B5EF4-FFF2-40B4-BE49-F238E27FC236}">
                <a16:creationId xmlns:a16="http://schemas.microsoft.com/office/drawing/2014/main" id="{61A0A258-C8D5-2C34-DB1C-797A80E4055C}"/>
              </a:ext>
            </a:extLst>
          </p:cNvPr>
          <p:cNvCxnSpPr>
            <a:cxnSpLocks/>
            <a:stCxn id="26" idx="2"/>
            <a:endCxn id="21" idx="0"/>
          </p:cNvCxnSpPr>
          <p:nvPr/>
        </p:nvCxnSpPr>
        <p:spPr>
          <a:xfrm flipH="1">
            <a:off x="4904138" y="1918562"/>
            <a:ext cx="1282159" cy="207945"/>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sp>
        <p:nvSpPr>
          <p:cNvPr id="22" name="内容占位符 2">
            <a:extLst>
              <a:ext uri="{FF2B5EF4-FFF2-40B4-BE49-F238E27FC236}">
                <a16:creationId xmlns:a16="http://schemas.microsoft.com/office/drawing/2014/main" id="{5938AD5D-134B-992F-139E-F9EF5656911F}"/>
              </a:ext>
            </a:extLst>
          </p:cNvPr>
          <p:cNvSpPr txBox="1">
            <a:spLocks/>
          </p:cNvSpPr>
          <p:nvPr/>
        </p:nvSpPr>
        <p:spPr>
          <a:xfrm>
            <a:off x="401683" y="1412827"/>
            <a:ext cx="11693434" cy="49243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Get the </a:t>
            </a:r>
            <a:r>
              <a:rPr lang="en-US" altLang="zh-CN" b="1" dirty="0">
                <a:solidFill>
                  <a:srgbClr val="C00000"/>
                </a:solidFill>
              </a:rPr>
              <a:t>data dependency </a:t>
            </a:r>
            <a:r>
              <a:rPr lang="en-US" altLang="zh-CN" b="1" dirty="0"/>
              <a:t>with </a:t>
            </a:r>
            <a:r>
              <a:rPr lang="en-US" altLang="zh-CN" b="1" dirty="0">
                <a:solidFill>
                  <a:srgbClr val="C00000"/>
                </a:solidFill>
              </a:rPr>
              <a:t>explanation</a:t>
            </a:r>
            <a:r>
              <a:rPr lang="en-US" altLang="zh-CN" dirty="0"/>
              <a:t>: </a:t>
            </a:r>
          </a:p>
          <a:p>
            <a:pPr marL="0" indent="0" algn="ctr">
              <a:buNone/>
            </a:pPr>
            <a:r>
              <a:rPr lang="en-US" altLang="zh-CN" dirty="0"/>
              <a:t>		</a:t>
            </a:r>
          </a:p>
        </p:txBody>
      </p:sp>
      <p:sp>
        <p:nvSpPr>
          <p:cNvPr id="2" name="标题 1">
            <a:extLst>
              <a:ext uri="{FF2B5EF4-FFF2-40B4-BE49-F238E27FC236}">
                <a16:creationId xmlns:a16="http://schemas.microsoft.com/office/drawing/2014/main" id="{7064CC2F-D7CB-4305-663E-1130D31B560D}"/>
              </a:ext>
            </a:extLst>
          </p:cNvPr>
          <p:cNvSpPr>
            <a:spLocks noGrp="1"/>
          </p:cNvSpPr>
          <p:nvPr>
            <p:ph type="title"/>
          </p:nvPr>
        </p:nvSpPr>
        <p:spPr/>
        <p:txBody>
          <a:bodyPr/>
          <a:lstStyle/>
          <a:p>
            <a:r>
              <a:rPr lang="en-US" altLang="zh-CN" dirty="0"/>
              <a:t>Data-flow analysis using MUC&amp;EI</a:t>
            </a:r>
            <a:endParaRPr lang="zh-CN" altLang="en-US" dirty="0"/>
          </a:p>
        </p:txBody>
      </p:sp>
      <p:sp>
        <p:nvSpPr>
          <p:cNvPr id="21" name="矩形: 圆角 20">
            <a:extLst>
              <a:ext uri="{FF2B5EF4-FFF2-40B4-BE49-F238E27FC236}">
                <a16:creationId xmlns:a16="http://schemas.microsoft.com/office/drawing/2014/main" id="{3EAA25F8-683B-8118-F397-1E4090E42499}"/>
              </a:ext>
            </a:extLst>
          </p:cNvPr>
          <p:cNvSpPr/>
          <p:nvPr/>
        </p:nvSpPr>
        <p:spPr>
          <a:xfrm>
            <a:off x="3012862" y="2126507"/>
            <a:ext cx="3782552" cy="893253"/>
          </a:xfrm>
          <a:prstGeom prst="roundRect">
            <a:avLst/>
          </a:prstGeom>
          <a:solidFill>
            <a:schemeClr val="bg1"/>
          </a:solidFill>
          <a:ln w="28575">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ts val="2200"/>
              </a:lnSpc>
            </a:pPr>
            <a:r>
              <a:rPr lang="en-US" altLang="zh-CN" sz="2000" b="1" dirty="0">
                <a:solidFill>
                  <a:srgbClr val="C00000"/>
                </a:solidFill>
                <a:latin typeface="Calibri" panose="020F0502020204030204" pitchFamily="34" charset="0"/>
                <a:cs typeface="Calibri" panose="020F0502020204030204" pitchFamily="34" charset="0"/>
                <a:sym typeface="+mn-ea"/>
              </a:rPr>
              <a:t>Minimal Unsatisfiable Core (MUC):</a:t>
            </a:r>
            <a:r>
              <a:rPr lang="zh-CN" altLang="en-US" sz="2000" b="1" dirty="0">
                <a:solidFill>
                  <a:srgbClr val="C00000"/>
                </a:solidFill>
                <a:latin typeface="Calibri" panose="020F0502020204030204" pitchFamily="34" charset="0"/>
                <a:cs typeface="Calibri" panose="020F0502020204030204" pitchFamily="34" charset="0"/>
                <a:sym typeface="+mn-ea"/>
              </a:rPr>
              <a:t> </a:t>
            </a:r>
            <a:endParaRPr lang="en-US" altLang="zh-CN" sz="2000" b="1" dirty="0">
              <a:solidFill>
                <a:srgbClr val="C00000"/>
              </a:solidFill>
              <a:latin typeface="Calibri" panose="020F0502020204030204" pitchFamily="34" charset="0"/>
              <a:cs typeface="Calibri" panose="020F0502020204030204" pitchFamily="34" charset="0"/>
              <a:sym typeface="+mn-ea"/>
            </a:endParaRPr>
          </a:p>
          <a:p>
            <a:pPr algn="ctr">
              <a:lnSpc>
                <a:spcPts val="2200"/>
              </a:lnSpc>
            </a:pPr>
            <a:r>
              <a:rPr lang="en-US" altLang="zh-CN" sz="2000" b="1" dirty="0">
                <a:solidFill>
                  <a:schemeClr val="tx1"/>
                </a:solidFill>
                <a:latin typeface="Calibri" panose="020F0502020204030204" pitchFamily="34" charset="0"/>
                <a:cs typeface="Calibri" panose="020F0502020204030204" pitchFamily="34" charset="0"/>
                <a:sym typeface="+mn-ea"/>
              </a:rPr>
              <a:t>A minimal set of statements leading to the error</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29" name="矩形: 圆角 28">
            <a:extLst>
              <a:ext uri="{FF2B5EF4-FFF2-40B4-BE49-F238E27FC236}">
                <a16:creationId xmlns:a16="http://schemas.microsoft.com/office/drawing/2014/main" id="{D8AB55BC-CD86-3D14-6EB5-B93B8F24057D}"/>
              </a:ext>
            </a:extLst>
          </p:cNvPr>
          <p:cNvSpPr/>
          <p:nvPr/>
        </p:nvSpPr>
        <p:spPr>
          <a:xfrm>
            <a:off x="6926365" y="2317093"/>
            <a:ext cx="3782551" cy="613774"/>
          </a:xfrm>
          <a:prstGeom prst="roundRect">
            <a:avLst/>
          </a:prstGeom>
          <a:solidFill>
            <a:schemeClr val="bg1"/>
          </a:solidFill>
          <a:ln w="28575">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ts val="2200"/>
              </a:lnSpc>
            </a:pPr>
            <a:r>
              <a:rPr lang="en-US" altLang="zh-CN" sz="2000" b="1" dirty="0">
                <a:solidFill>
                  <a:srgbClr val="C00000"/>
                </a:solidFill>
                <a:latin typeface="Calibri" panose="020F0502020204030204" pitchFamily="34" charset="0"/>
                <a:cs typeface="Calibri" panose="020F0502020204030204" pitchFamily="34" charset="0"/>
                <a:sym typeface="+mn-ea"/>
              </a:rPr>
              <a:t>Error Invariants: </a:t>
            </a:r>
          </a:p>
          <a:p>
            <a:pPr algn="ctr">
              <a:lnSpc>
                <a:spcPts val="2200"/>
              </a:lnSpc>
            </a:pPr>
            <a:r>
              <a:rPr lang="en-US" altLang="zh-CN" sz="2000" b="1" dirty="0">
                <a:solidFill>
                  <a:schemeClr val="tx1"/>
                </a:solidFill>
                <a:latin typeface="Calibri" panose="020F0502020204030204" pitchFamily="34" charset="0"/>
                <a:cs typeface="Calibri" panose="020F0502020204030204" pitchFamily="34" charset="0"/>
                <a:sym typeface="+mn-ea"/>
              </a:rPr>
              <a:t>Key program states of statements</a:t>
            </a:r>
            <a:endParaRPr lang="zh-CN" altLang="en-US" sz="2000" dirty="0">
              <a:solidFill>
                <a:schemeClr val="tx1"/>
              </a:solidFill>
              <a:latin typeface="Calibri" panose="020F0502020204030204" pitchFamily="34" charset="0"/>
              <a:cs typeface="Calibri" panose="020F0502020204030204" pitchFamily="34" charset="0"/>
            </a:endParaRPr>
          </a:p>
        </p:txBody>
      </p:sp>
      <p:grpSp>
        <p:nvGrpSpPr>
          <p:cNvPr id="33" name="组合 32">
            <a:extLst>
              <a:ext uri="{FF2B5EF4-FFF2-40B4-BE49-F238E27FC236}">
                <a16:creationId xmlns:a16="http://schemas.microsoft.com/office/drawing/2014/main" id="{B7B1BA71-0FFF-376A-EFA1-8B59318FD525}"/>
              </a:ext>
            </a:extLst>
          </p:cNvPr>
          <p:cNvGrpSpPr/>
          <p:nvPr/>
        </p:nvGrpSpPr>
        <p:grpSpPr>
          <a:xfrm>
            <a:off x="3651662" y="3231721"/>
            <a:ext cx="2442284" cy="2908726"/>
            <a:chOff x="1275764" y="2012993"/>
            <a:chExt cx="2442284" cy="3857343"/>
          </a:xfrm>
        </p:grpSpPr>
        <p:cxnSp>
          <p:nvCxnSpPr>
            <p:cNvPr id="11" name="直接箭头连接符 10">
              <a:extLst>
                <a:ext uri="{FF2B5EF4-FFF2-40B4-BE49-F238E27FC236}">
                  <a16:creationId xmlns:a16="http://schemas.microsoft.com/office/drawing/2014/main" id="{19E98D2F-B9DB-4FA7-09AC-6CA52E77075E}"/>
                </a:ext>
              </a:extLst>
            </p:cNvPr>
            <p:cNvCxnSpPr>
              <a:cxnSpLocks/>
              <a:stCxn id="15" idx="2"/>
              <a:endCxn id="14" idx="0"/>
            </p:cNvCxnSpPr>
            <p:nvPr/>
          </p:nvCxnSpPr>
          <p:spPr>
            <a:xfrm flipH="1">
              <a:off x="2490885" y="4577165"/>
              <a:ext cx="8770" cy="215350"/>
            </a:xfrm>
            <a:prstGeom prst="straightConnector1">
              <a:avLst/>
            </a:prstGeom>
            <a:solidFill>
              <a:schemeClr val="bg1">
                <a:lumMod val="95000"/>
              </a:schemeClr>
            </a:solidFill>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圆角 11">
              <a:extLst>
                <a:ext uri="{FF2B5EF4-FFF2-40B4-BE49-F238E27FC236}">
                  <a16:creationId xmlns:a16="http://schemas.microsoft.com/office/drawing/2014/main" id="{B324E71B-356F-74E9-EB95-5670999000BD}"/>
                </a:ext>
              </a:extLst>
            </p:cNvPr>
            <p:cNvSpPr/>
            <p:nvPr/>
          </p:nvSpPr>
          <p:spPr>
            <a:xfrm>
              <a:off x="1275764" y="2012993"/>
              <a:ext cx="2412701" cy="448588"/>
            </a:xfrm>
            <a:prstGeom prst="roundRect">
              <a:avLst/>
            </a:prstGeom>
            <a:solidFill>
              <a:schemeClr val="accent5">
                <a:lumMod val="40000"/>
                <a:lumOff val="60000"/>
              </a:schemeClr>
            </a:solid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85000"/>
                      <a:lumOff val="15000"/>
                    </a:schemeClr>
                  </a:solidFill>
                  <a:latin typeface="Calibri" panose="020F0502020204030204" pitchFamily="34" charset="0"/>
                  <a:cs typeface="Calibri" panose="020F0502020204030204" pitchFamily="34" charset="0"/>
                </a:rPr>
                <a:t>D(Static)-&gt;D(BGP)</a:t>
              </a:r>
              <a:endParaRPr lang="zh-CN" altLang="en-US" sz="2400"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13" name="矩形: 圆角 12">
              <a:extLst>
                <a:ext uri="{FF2B5EF4-FFF2-40B4-BE49-F238E27FC236}">
                  <a16:creationId xmlns:a16="http://schemas.microsoft.com/office/drawing/2014/main" id="{C470E593-FDF3-2F6E-C326-9765ED78B90F}"/>
                </a:ext>
              </a:extLst>
            </p:cNvPr>
            <p:cNvSpPr/>
            <p:nvPr/>
          </p:nvSpPr>
          <p:spPr>
            <a:xfrm>
              <a:off x="1279733" y="2768932"/>
              <a:ext cx="2412701" cy="448587"/>
            </a:xfrm>
            <a:prstGeom prst="roundRect">
              <a:avLst/>
            </a:prstGeom>
            <a:solidFill>
              <a:schemeClr val="accent2">
                <a:lumMod val="40000"/>
                <a:lumOff val="60000"/>
              </a:schemeClr>
            </a:solid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85000"/>
                      <a:lumOff val="15000"/>
                    </a:schemeClr>
                  </a:solidFill>
                  <a:latin typeface="Calibri" panose="020F0502020204030204" pitchFamily="34" charset="0"/>
                  <a:cs typeface="Calibri" panose="020F0502020204030204" pitchFamily="34" charset="0"/>
                </a:rPr>
                <a:t>D-&gt;A</a:t>
              </a:r>
              <a:endParaRPr lang="zh-CN" altLang="en-US" sz="2400"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14" name="矩形: 圆角 13">
              <a:extLst>
                <a:ext uri="{FF2B5EF4-FFF2-40B4-BE49-F238E27FC236}">
                  <a16:creationId xmlns:a16="http://schemas.microsoft.com/office/drawing/2014/main" id="{61719426-C4BB-7A60-B0E7-76EE1F30C3CE}"/>
                </a:ext>
              </a:extLst>
            </p:cNvPr>
            <p:cNvSpPr/>
            <p:nvPr/>
          </p:nvSpPr>
          <p:spPr>
            <a:xfrm>
              <a:off x="1275764" y="4792514"/>
              <a:ext cx="2430241" cy="448588"/>
            </a:xfrm>
            <a:prstGeom prst="roundRect">
              <a:avLst/>
            </a:prstGeom>
            <a:solidFill>
              <a:schemeClr val="accent6">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85000"/>
                      <a:lumOff val="15000"/>
                    </a:schemeClr>
                  </a:solidFill>
                  <a:latin typeface="Calibri" panose="020F0502020204030204" pitchFamily="34" charset="0"/>
                  <a:cs typeface="Calibri" panose="020F0502020204030204" pitchFamily="34" charset="0"/>
                </a:rPr>
                <a:t>A-&gt;S</a:t>
              </a:r>
              <a:endParaRPr lang="zh-CN" altLang="en-US" sz="2400"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15" name="矩形: 圆角 14">
              <a:extLst>
                <a:ext uri="{FF2B5EF4-FFF2-40B4-BE49-F238E27FC236}">
                  <a16:creationId xmlns:a16="http://schemas.microsoft.com/office/drawing/2014/main" id="{60E9FAC7-1665-6967-3B64-D07C747C49E9}"/>
                </a:ext>
              </a:extLst>
            </p:cNvPr>
            <p:cNvSpPr/>
            <p:nvPr/>
          </p:nvSpPr>
          <p:spPr>
            <a:xfrm>
              <a:off x="1293304" y="4128577"/>
              <a:ext cx="2412701" cy="448588"/>
            </a:xfrm>
            <a:prstGeom prst="roundRect">
              <a:avLst/>
            </a:prstGeom>
            <a:solidFill>
              <a:schemeClr val="accent4">
                <a:lumMod val="20000"/>
                <a:lumOff val="80000"/>
              </a:schemeClr>
            </a:solid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85000"/>
                      <a:lumOff val="15000"/>
                    </a:schemeClr>
                  </a:solidFill>
                  <a:latin typeface="Calibri" panose="020F0502020204030204" pitchFamily="34" charset="0"/>
                  <a:cs typeface="Calibri" panose="020F0502020204030204" pitchFamily="34" charset="0"/>
                </a:rPr>
                <a:t>A-&gt;B</a:t>
              </a:r>
              <a:endParaRPr lang="zh-CN" altLang="en-US" sz="2400"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16" name="矩形: 圆角 15">
              <a:extLst>
                <a:ext uri="{FF2B5EF4-FFF2-40B4-BE49-F238E27FC236}">
                  <a16:creationId xmlns:a16="http://schemas.microsoft.com/office/drawing/2014/main" id="{1C715EE2-D68E-D0AE-15C8-5C9C659B5561}"/>
                </a:ext>
              </a:extLst>
            </p:cNvPr>
            <p:cNvSpPr/>
            <p:nvPr/>
          </p:nvSpPr>
          <p:spPr>
            <a:xfrm>
              <a:off x="1293307" y="3429727"/>
              <a:ext cx="2412698" cy="448587"/>
            </a:xfrm>
            <a:prstGeom prst="roundRect">
              <a:avLst/>
            </a:prstGeom>
            <a:solidFill>
              <a:schemeClr val="accent4">
                <a:lumMod val="20000"/>
                <a:lumOff val="80000"/>
              </a:schemeClr>
            </a:solid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85000"/>
                      <a:lumOff val="15000"/>
                    </a:schemeClr>
                  </a:solidFill>
                  <a:latin typeface="Calibri" panose="020F0502020204030204" pitchFamily="34" charset="0"/>
                  <a:cs typeface="Calibri" panose="020F0502020204030204" pitchFamily="34" charset="0"/>
                </a:rPr>
                <a:t>D-&gt;B</a:t>
              </a:r>
              <a:endParaRPr lang="zh-CN" altLang="en-US" sz="2400" dirty="0">
                <a:solidFill>
                  <a:schemeClr val="tx1">
                    <a:lumMod val="85000"/>
                    <a:lumOff val="15000"/>
                  </a:schemeClr>
                </a:solidFill>
                <a:latin typeface="Calibri" panose="020F0502020204030204" pitchFamily="34" charset="0"/>
                <a:cs typeface="Calibri" panose="020F0502020204030204" pitchFamily="34" charset="0"/>
              </a:endParaRPr>
            </a:p>
          </p:txBody>
        </p:sp>
        <p:cxnSp>
          <p:nvCxnSpPr>
            <p:cNvPr id="17" name="直接箭头连接符 16">
              <a:extLst>
                <a:ext uri="{FF2B5EF4-FFF2-40B4-BE49-F238E27FC236}">
                  <a16:creationId xmlns:a16="http://schemas.microsoft.com/office/drawing/2014/main" id="{FA8F80C2-0EC5-B308-D8A9-4A5179988C2F}"/>
                </a:ext>
              </a:extLst>
            </p:cNvPr>
            <p:cNvCxnSpPr>
              <a:cxnSpLocks/>
              <a:stCxn id="12" idx="2"/>
              <a:endCxn id="13" idx="0"/>
            </p:cNvCxnSpPr>
            <p:nvPr/>
          </p:nvCxnSpPr>
          <p:spPr>
            <a:xfrm>
              <a:off x="2482115" y="2461581"/>
              <a:ext cx="3969" cy="307351"/>
            </a:xfrm>
            <a:prstGeom prst="straightConnector1">
              <a:avLst/>
            </a:prstGeom>
            <a:solidFill>
              <a:schemeClr val="bg1">
                <a:lumMod val="95000"/>
              </a:schemeClr>
            </a:solidFill>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E1AFB4AF-3B1F-CDC1-76AB-9DECAB2A1E92}"/>
                </a:ext>
              </a:extLst>
            </p:cNvPr>
            <p:cNvCxnSpPr>
              <a:cxnSpLocks/>
              <a:stCxn id="16" idx="2"/>
              <a:endCxn id="15" idx="0"/>
            </p:cNvCxnSpPr>
            <p:nvPr/>
          </p:nvCxnSpPr>
          <p:spPr>
            <a:xfrm flipH="1">
              <a:off x="2499655" y="3878314"/>
              <a:ext cx="1" cy="250263"/>
            </a:xfrm>
            <a:prstGeom prst="straightConnector1">
              <a:avLst/>
            </a:prstGeom>
            <a:solidFill>
              <a:schemeClr val="bg1">
                <a:lumMod val="95000"/>
              </a:schemeClr>
            </a:solidFill>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AFDCA0FC-FAC0-2D6C-09B5-D2A424C96607}"/>
                </a:ext>
              </a:extLst>
            </p:cNvPr>
            <p:cNvCxnSpPr>
              <a:cxnSpLocks/>
              <a:stCxn id="13" idx="2"/>
              <a:endCxn id="16" idx="0"/>
            </p:cNvCxnSpPr>
            <p:nvPr/>
          </p:nvCxnSpPr>
          <p:spPr>
            <a:xfrm>
              <a:off x="2486084" y="3217519"/>
              <a:ext cx="13572" cy="212208"/>
            </a:xfrm>
            <a:prstGeom prst="straightConnector1">
              <a:avLst/>
            </a:prstGeom>
            <a:solidFill>
              <a:schemeClr val="bg1">
                <a:lumMod val="95000"/>
              </a:schemeClr>
            </a:solidFill>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圆角 19">
              <a:extLst>
                <a:ext uri="{FF2B5EF4-FFF2-40B4-BE49-F238E27FC236}">
                  <a16:creationId xmlns:a16="http://schemas.microsoft.com/office/drawing/2014/main" id="{5B005444-AD2E-C419-D73F-EAB5034D0585}"/>
                </a:ext>
              </a:extLst>
            </p:cNvPr>
            <p:cNvSpPr/>
            <p:nvPr/>
          </p:nvSpPr>
          <p:spPr>
            <a:xfrm>
              <a:off x="1287807" y="5421748"/>
              <a:ext cx="2430241" cy="448588"/>
            </a:xfrm>
            <a:prstGeom prst="roundRect">
              <a:avLst/>
            </a:prstGeom>
            <a:solidFill>
              <a:schemeClr val="accent6">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85000"/>
                      <a:lumOff val="15000"/>
                    </a:schemeClr>
                  </a:solidFill>
                  <a:latin typeface="Calibri" panose="020F0502020204030204" pitchFamily="34" charset="0"/>
                  <a:cs typeface="Calibri" panose="020F0502020204030204" pitchFamily="34" charset="0"/>
                </a:rPr>
                <a:t>B-&gt;S</a:t>
              </a:r>
              <a:endParaRPr lang="zh-CN" altLang="en-US" sz="2400" dirty="0">
                <a:solidFill>
                  <a:schemeClr val="tx1">
                    <a:lumMod val="85000"/>
                    <a:lumOff val="15000"/>
                  </a:schemeClr>
                </a:solidFill>
                <a:latin typeface="Calibri" panose="020F0502020204030204" pitchFamily="34" charset="0"/>
                <a:cs typeface="Calibri" panose="020F0502020204030204" pitchFamily="34" charset="0"/>
              </a:endParaRPr>
            </a:p>
          </p:txBody>
        </p:sp>
        <p:cxnSp>
          <p:nvCxnSpPr>
            <p:cNvPr id="28" name="直接箭头连接符 27">
              <a:extLst>
                <a:ext uri="{FF2B5EF4-FFF2-40B4-BE49-F238E27FC236}">
                  <a16:creationId xmlns:a16="http://schemas.microsoft.com/office/drawing/2014/main" id="{1F7F569C-2681-EDBA-A4A9-CBF1B6428B7B}"/>
                </a:ext>
              </a:extLst>
            </p:cNvPr>
            <p:cNvCxnSpPr>
              <a:cxnSpLocks/>
              <a:stCxn id="14" idx="2"/>
              <a:endCxn id="20" idx="0"/>
            </p:cNvCxnSpPr>
            <p:nvPr/>
          </p:nvCxnSpPr>
          <p:spPr>
            <a:xfrm>
              <a:off x="2490885" y="5241102"/>
              <a:ext cx="12043" cy="180646"/>
            </a:xfrm>
            <a:prstGeom prst="straightConnector1">
              <a:avLst/>
            </a:prstGeom>
            <a:solidFill>
              <a:schemeClr val="bg1">
                <a:lumMod val="95000"/>
              </a:schemeClr>
            </a:solidFill>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2" name="组合 151">
            <a:extLst>
              <a:ext uri="{FF2B5EF4-FFF2-40B4-BE49-F238E27FC236}">
                <a16:creationId xmlns:a16="http://schemas.microsoft.com/office/drawing/2014/main" id="{EAC1186C-DA39-5CB9-200A-79D87897D3EE}"/>
              </a:ext>
            </a:extLst>
          </p:cNvPr>
          <p:cNvGrpSpPr/>
          <p:nvPr/>
        </p:nvGrpSpPr>
        <p:grpSpPr>
          <a:xfrm>
            <a:off x="6630389" y="3226520"/>
            <a:ext cx="5225733" cy="2873791"/>
            <a:chOff x="6865520" y="3204368"/>
            <a:chExt cx="5225733" cy="2873791"/>
          </a:xfrm>
          <a:solidFill>
            <a:schemeClr val="bg2"/>
          </a:solidFill>
        </p:grpSpPr>
        <p:sp>
          <p:nvSpPr>
            <p:cNvPr id="114" name="文本框 113">
              <a:extLst>
                <a:ext uri="{FF2B5EF4-FFF2-40B4-BE49-F238E27FC236}">
                  <a16:creationId xmlns:a16="http://schemas.microsoft.com/office/drawing/2014/main" id="{04CC35D7-86BE-8E56-49F9-C3B20CE77E0E}"/>
                </a:ext>
              </a:extLst>
            </p:cNvPr>
            <p:cNvSpPr txBox="1"/>
            <p:nvPr/>
          </p:nvSpPr>
          <p:spPr>
            <a:xfrm>
              <a:off x="6879092" y="3204368"/>
              <a:ext cx="3241600" cy="400110"/>
            </a:xfrm>
            <a:prstGeom prst="rect">
              <a:avLst/>
            </a:prstGeom>
            <a:grpFill/>
          </p:spPr>
          <p:txBody>
            <a:bodyPr wrap="square" rtlCol="0">
              <a:spAutoFit/>
            </a:bodyPr>
            <a:lstStyle/>
            <a:p>
              <a:pPr algn="l"/>
              <a:r>
                <a:rPr lang="en-US" altLang="zh-CN" sz="2000" dirty="0">
                  <a:latin typeface="Calibri" panose="020F0502020204030204" pitchFamily="34" charset="0"/>
                  <a:cs typeface="Calibri" panose="020F0502020204030204" pitchFamily="34" charset="0"/>
                </a:rPr>
                <a:t>D </a:t>
              </a:r>
              <a:r>
                <a:rPr lang="en-US" altLang="zh-CN" sz="2000" b="1" dirty="0">
                  <a:latin typeface="Calibri" panose="020F0502020204030204" pitchFamily="34" charset="0"/>
                  <a:cs typeface="Calibri" panose="020F0502020204030204" pitchFamily="34" charset="0"/>
                </a:rPr>
                <a:t>sent</a:t>
              </a:r>
              <a:r>
                <a:rPr lang="en-US" altLang="zh-CN" sz="2000" dirty="0">
                  <a:latin typeface="Calibri" panose="020F0502020204030204" pitchFamily="34" charset="0"/>
                  <a:cs typeface="Calibri" panose="020F0502020204030204" pitchFamily="34" charset="0"/>
                </a:rPr>
                <a:t> [D] to A and B</a:t>
              </a:r>
              <a:endParaRPr lang="zh-CN" altLang="en-US" sz="2000" dirty="0" err="1">
                <a:latin typeface="Calibri" panose="020F0502020204030204" pitchFamily="34" charset="0"/>
                <a:cs typeface="Calibri" panose="020F0502020204030204" pitchFamily="34" charset="0"/>
              </a:endParaRPr>
            </a:p>
          </p:txBody>
        </p:sp>
        <p:sp>
          <p:nvSpPr>
            <p:cNvPr id="147" name="文本框 146">
              <a:extLst>
                <a:ext uri="{FF2B5EF4-FFF2-40B4-BE49-F238E27FC236}">
                  <a16:creationId xmlns:a16="http://schemas.microsoft.com/office/drawing/2014/main" id="{F93F9CF9-1597-4927-49CE-0C07B83126AD}"/>
                </a:ext>
              </a:extLst>
            </p:cNvPr>
            <p:cNvSpPr txBox="1"/>
            <p:nvPr/>
          </p:nvSpPr>
          <p:spPr>
            <a:xfrm>
              <a:off x="6879092" y="3751643"/>
              <a:ext cx="5212161" cy="400110"/>
            </a:xfrm>
            <a:prstGeom prst="rect">
              <a:avLst/>
            </a:prstGeom>
            <a:grpFill/>
          </p:spPr>
          <p:txBody>
            <a:bodyPr wrap="square" rtlCol="0">
              <a:spAutoFit/>
            </a:bodyPr>
            <a:lstStyle/>
            <a:p>
              <a:pPr algn="l"/>
              <a:r>
                <a:rPr lang="en-US" altLang="zh-CN" sz="2000" dirty="0">
                  <a:latin typeface="Calibri" panose="020F0502020204030204" pitchFamily="34" charset="0"/>
                  <a:cs typeface="Calibri" panose="020F0502020204030204" pitchFamily="34" charset="0"/>
                </a:rPr>
                <a:t>A </a:t>
              </a:r>
              <a:r>
                <a:rPr lang="en-US" altLang="zh-CN" sz="2000" b="1" dirty="0">
                  <a:latin typeface="Calibri" panose="020F0502020204030204" pitchFamily="34" charset="0"/>
                  <a:cs typeface="Calibri" panose="020F0502020204030204" pitchFamily="34" charset="0"/>
                </a:rPr>
                <a:t>received</a:t>
              </a:r>
              <a:r>
                <a:rPr lang="en-US" altLang="zh-CN" sz="2000" dirty="0">
                  <a:latin typeface="Calibri" panose="020F0502020204030204" pitchFamily="34" charset="0"/>
                  <a:cs typeface="Calibri" panose="020F0502020204030204" pitchFamily="34" charset="0"/>
                </a:rPr>
                <a:t> [D], </a:t>
              </a:r>
              <a:r>
                <a:rPr lang="en-US" altLang="zh-CN" sz="2000" b="1" dirty="0">
                  <a:latin typeface="Calibri" panose="020F0502020204030204" pitchFamily="34" charset="0"/>
                  <a:cs typeface="Calibri" panose="020F0502020204030204" pitchFamily="34" charset="0"/>
                </a:rPr>
                <a:t>selected</a:t>
              </a:r>
              <a:r>
                <a:rPr lang="en-US" altLang="zh-CN" sz="2000" dirty="0">
                  <a:latin typeface="Calibri" panose="020F0502020204030204" pitchFamily="34" charset="0"/>
                  <a:cs typeface="Calibri" panose="020F0502020204030204" pitchFamily="34" charset="0"/>
                </a:rPr>
                <a:t> it and </a:t>
              </a:r>
              <a:r>
                <a:rPr lang="en-US" altLang="zh-CN" sz="2000" b="1" dirty="0">
                  <a:latin typeface="Calibri" panose="020F0502020204030204" pitchFamily="34" charset="0"/>
                  <a:cs typeface="Calibri" panose="020F0502020204030204" pitchFamily="34" charset="0"/>
                </a:rPr>
                <a:t>sent</a:t>
              </a:r>
              <a:r>
                <a:rPr lang="en-US" altLang="zh-CN" sz="2000" dirty="0">
                  <a:latin typeface="Calibri" panose="020F0502020204030204" pitchFamily="34" charset="0"/>
                  <a:cs typeface="Calibri" panose="020F0502020204030204" pitchFamily="34" charset="0"/>
                </a:rPr>
                <a:t> it to S and B</a:t>
              </a:r>
              <a:endParaRPr lang="zh-CN" altLang="en-US" sz="2000" dirty="0" err="1">
                <a:latin typeface="Calibri" panose="020F0502020204030204" pitchFamily="34" charset="0"/>
                <a:cs typeface="Calibri" panose="020F0502020204030204" pitchFamily="34" charset="0"/>
              </a:endParaRPr>
            </a:p>
          </p:txBody>
        </p:sp>
        <p:sp>
          <p:nvSpPr>
            <p:cNvPr id="148" name="文本框 147">
              <a:extLst>
                <a:ext uri="{FF2B5EF4-FFF2-40B4-BE49-F238E27FC236}">
                  <a16:creationId xmlns:a16="http://schemas.microsoft.com/office/drawing/2014/main" id="{7494F608-E6AC-A4BA-2608-F2C618FD93F8}"/>
                </a:ext>
              </a:extLst>
            </p:cNvPr>
            <p:cNvSpPr txBox="1"/>
            <p:nvPr/>
          </p:nvSpPr>
          <p:spPr>
            <a:xfrm>
              <a:off x="6879092" y="4344495"/>
              <a:ext cx="5212161" cy="707886"/>
            </a:xfrm>
            <a:prstGeom prst="rect">
              <a:avLst/>
            </a:prstGeom>
            <a:grpFill/>
          </p:spPr>
          <p:txBody>
            <a:bodyPr wrap="square" rtlCol="0">
              <a:spAutoFit/>
            </a:bodyPr>
            <a:lstStyle/>
            <a:p>
              <a:pPr algn="just"/>
              <a:r>
                <a:rPr lang="en-US" altLang="zh-CN" sz="2000" dirty="0">
                  <a:latin typeface="Calibri" panose="020F0502020204030204" pitchFamily="34" charset="0"/>
                  <a:cs typeface="Calibri" panose="020F0502020204030204" pitchFamily="34" charset="0"/>
                </a:rPr>
                <a:t>B </a:t>
              </a:r>
              <a:r>
                <a:rPr lang="en-US" altLang="zh-CN" sz="2000" b="1" dirty="0">
                  <a:latin typeface="Calibri" panose="020F0502020204030204" pitchFamily="34" charset="0"/>
                  <a:cs typeface="Calibri" panose="020F0502020204030204" pitchFamily="34" charset="0"/>
                </a:rPr>
                <a:t>received</a:t>
              </a:r>
              <a:r>
                <a:rPr lang="en-US" altLang="zh-CN" sz="2000" dirty="0">
                  <a:latin typeface="Calibri" panose="020F0502020204030204" pitchFamily="34" charset="0"/>
                  <a:cs typeface="Calibri" panose="020F0502020204030204" pitchFamily="34" charset="0"/>
                </a:rPr>
                <a:t> [D] and [A, D], </a:t>
              </a:r>
              <a:r>
                <a:rPr lang="en-US" altLang="zh-CN" sz="2000" b="1" dirty="0">
                  <a:latin typeface="Calibri" panose="020F0502020204030204" pitchFamily="34" charset="0"/>
                  <a:cs typeface="Calibri" panose="020F0502020204030204" pitchFamily="34" charset="0"/>
                </a:rPr>
                <a:t>selected</a:t>
              </a:r>
              <a:r>
                <a:rPr lang="en-US" altLang="zh-CN" sz="2000" dirty="0">
                  <a:latin typeface="Calibri" panose="020F0502020204030204" pitchFamily="34" charset="0"/>
                  <a:cs typeface="Calibri" panose="020F0502020204030204" pitchFamily="34" charset="0"/>
                </a:rPr>
                <a:t> [A, D] since that B prefers A</a:t>
              </a:r>
              <a:endParaRPr lang="zh-CN" altLang="en-US" sz="2000" dirty="0" err="1">
                <a:latin typeface="Calibri" panose="020F0502020204030204" pitchFamily="34" charset="0"/>
                <a:cs typeface="Calibri" panose="020F0502020204030204" pitchFamily="34" charset="0"/>
              </a:endParaRPr>
            </a:p>
          </p:txBody>
        </p:sp>
        <p:sp>
          <p:nvSpPr>
            <p:cNvPr id="149" name="文本框 148">
              <a:extLst>
                <a:ext uri="{FF2B5EF4-FFF2-40B4-BE49-F238E27FC236}">
                  <a16:creationId xmlns:a16="http://schemas.microsoft.com/office/drawing/2014/main" id="{4E17B850-6C9D-1858-E6DD-FC9D33ABFEF6}"/>
                </a:ext>
              </a:extLst>
            </p:cNvPr>
            <p:cNvSpPr txBox="1"/>
            <p:nvPr/>
          </p:nvSpPr>
          <p:spPr>
            <a:xfrm>
              <a:off x="6865520" y="5370273"/>
              <a:ext cx="5225732" cy="707886"/>
            </a:xfrm>
            <a:prstGeom prst="rect">
              <a:avLst/>
            </a:prstGeom>
            <a:grpFill/>
          </p:spPr>
          <p:txBody>
            <a:bodyPr wrap="square" rtlCol="0">
              <a:spAutoFit/>
            </a:bodyPr>
            <a:lstStyle/>
            <a:p>
              <a:r>
                <a:rPr lang="en-US" altLang="zh-CN" sz="2000" dirty="0">
                  <a:latin typeface="Calibri" panose="020F0502020204030204" pitchFamily="34" charset="0"/>
                  <a:cs typeface="Calibri" panose="020F0502020204030204" pitchFamily="34" charset="0"/>
                </a:rPr>
                <a:t>S </a:t>
              </a:r>
              <a:r>
                <a:rPr lang="en-US" altLang="zh-CN" sz="2000" b="1" dirty="0">
                  <a:latin typeface="Calibri" panose="020F0502020204030204" pitchFamily="34" charset="0"/>
                  <a:cs typeface="Calibri" panose="020F0502020204030204" pitchFamily="34" charset="0"/>
                </a:rPr>
                <a:t>received</a:t>
              </a:r>
              <a:r>
                <a:rPr lang="en-US" altLang="zh-CN" sz="2000" dirty="0">
                  <a:latin typeface="Calibri" panose="020F0502020204030204" pitchFamily="34" charset="0"/>
                  <a:cs typeface="Calibri" panose="020F0502020204030204" pitchFamily="34" charset="0"/>
                </a:rPr>
                <a:t> [A, D] and [B, A, D], </a:t>
              </a:r>
              <a:r>
                <a:rPr lang="en-US" altLang="zh-CN" sz="2000" b="1" dirty="0">
                  <a:latin typeface="Calibri" panose="020F0502020204030204" pitchFamily="34" charset="0"/>
                  <a:cs typeface="Calibri" panose="020F0502020204030204" pitchFamily="34" charset="0"/>
                </a:rPr>
                <a:t>selected</a:t>
              </a:r>
              <a:r>
                <a:rPr lang="en-US" altLang="zh-CN" sz="2000" dirty="0">
                  <a:latin typeface="Calibri" panose="020F0502020204030204" pitchFamily="34" charset="0"/>
                  <a:cs typeface="Calibri" panose="020F0502020204030204" pitchFamily="34" charset="0"/>
                </a:rPr>
                <a:t> [A, D] since it has the shorter as-path length</a:t>
              </a:r>
              <a:endParaRPr lang="zh-CN" altLang="en-US" sz="2000" dirty="0" err="1">
                <a:latin typeface="Calibri" panose="020F0502020204030204" pitchFamily="34" charset="0"/>
                <a:cs typeface="Calibri" panose="020F0502020204030204" pitchFamily="34" charset="0"/>
              </a:endParaRPr>
            </a:p>
          </p:txBody>
        </p:sp>
      </p:grpSp>
      <p:sp>
        <p:nvSpPr>
          <p:cNvPr id="4" name="右大括号 3">
            <a:extLst>
              <a:ext uri="{FF2B5EF4-FFF2-40B4-BE49-F238E27FC236}">
                <a16:creationId xmlns:a16="http://schemas.microsoft.com/office/drawing/2014/main" id="{78019C97-BB96-3442-41BE-6E4356C5274D}"/>
              </a:ext>
            </a:extLst>
          </p:cNvPr>
          <p:cNvSpPr/>
          <p:nvPr/>
        </p:nvSpPr>
        <p:spPr>
          <a:xfrm>
            <a:off x="2945297" y="4640740"/>
            <a:ext cx="690001" cy="893253"/>
          </a:xfrm>
          <a:prstGeom prst="rightBrace">
            <a:avLst>
              <a:gd name="adj1" fmla="val 26408"/>
              <a:gd name="adj2" fmla="val 40798"/>
            </a:avLst>
          </a:prstGeom>
          <a:ln w="19050">
            <a:solidFill>
              <a:schemeClr val="tx1">
                <a:lumMod val="65000"/>
                <a:lumOff val="35000"/>
              </a:schemeClr>
            </a:solidFill>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E29A6288-ACCF-61C4-6E13-5A93F38FB20F}"/>
              </a:ext>
            </a:extLst>
          </p:cNvPr>
          <p:cNvGrpSpPr/>
          <p:nvPr/>
        </p:nvGrpSpPr>
        <p:grpSpPr>
          <a:xfrm>
            <a:off x="735741" y="2863345"/>
            <a:ext cx="2178757" cy="3687140"/>
            <a:chOff x="6133543" y="2371766"/>
            <a:chExt cx="2178757" cy="3687140"/>
          </a:xfrm>
        </p:grpSpPr>
        <p:sp>
          <p:nvSpPr>
            <p:cNvPr id="5" name="矩形: 圆角 4">
              <a:extLst>
                <a:ext uri="{FF2B5EF4-FFF2-40B4-BE49-F238E27FC236}">
                  <a16:creationId xmlns:a16="http://schemas.microsoft.com/office/drawing/2014/main" id="{023CFB57-F6FB-11EC-DB8D-D7B6C795F32C}"/>
                </a:ext>
              </a:extLst>
            </p:cNvPr>
            <p:cNvSpPr/>
            <p:nvPr/>
          </p:nvSpPr>
          <p:spPr>
            <a:xfrm>
              <a:off x="6139520" y="2371766"/>
              <a:ext cx="2165182" cy="279677"/>
            </a:xfrm>
            <a:prstGeom prst="roundRect">
              <a:avLst>
                <a:gd name="adj" fmla="val 0"/>
              </a:avLst>
            </a:prstGeom>
            <a:solidFill>
              <a:schemeClr val="accent5">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send ([D])@D</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6" name="矩形: 圆角 5">
              <a:extLst>
                <a:ext uri="{FF2B5EF4-FFF2-40B4-BE49-F238E27FC236}">
                  <a16:creationId xmlns:a16="http://schemas.microsoft.com/office/drawing/2014/main" id="{D3C128D7-6094-B71A-19AD-7EB0BA22F530}"/>
                </a:ext>
              </a:extLst>
            </p:cNvPr>
            <p:cNvSpPr/>
            <p:nvPr/>
          </p:nvSpPr>
          <p:spPr>
            <a:xfrm>
              <a:off x="6139521" y="2707564"/>
              <a:ext cx="2165183" cy="279677"/>
            </a:xfrm>
            <a:prstGeom prst="roundRect">
              <a:avLst>
                <a:gd name="adj" fmla="val 0"/>
              </a:avLst>
            </a:prstGeom>
            <a:solidFill>
              <a:srgbClr val="F2F2F2"/>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([D])@A</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7" name="矩形: 圆角 6">
              <a:extLst>
                <a:ext uri="{FF2B5EF4-FFF2-40B4-BE49-F238E27FC236}">
                  <a16:creationId xmlns:a16="http://schemas.microsoft.com/office/drawing/2014/main" id="{A27B668A-E05D-2C87-0F05-04DE47E93DEE}"/>
                </a:ext>
              </a:extLst>
            </p:cNvPr>
            <p:cNvSpPr/>
            <p:nvPr/>
          </p:nvSpPr>
          <p:spPr>
            <a:xfrm>
              <a:off x="6139522" y="3723766"/>
              <a:ext cx="2172776" cy="279677"/>
            </a:xfrm>
            <a:prstGeom prst="roundRect">
              <a:avLst>
                <a:gd name="adj" fmla="val 0"/>
              </a:avLst>
            </a:prstGeom>
            <a:solidFill>
              <a:schemeClr val="accent4">
                <a:lumMod val="20000"/>
                <a:lumOff val="8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([D])@B</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8" name="矩形: 圆角 7">
              <a:extLst>
                <a:ext uri="{FF2B5EF4-FFF2-40B4-BE49-F238E27FC236}">
                  <a16:creationId xmlns:a16="http://schemas.microsoft.com/office/drawing/2014/main" id="{94FEEDDF-AD74-DE2F-B6F2-3042D59C55FF}"/>
                </a:ext>
              </a:extLst>
            </p:cNvPr>
            <p:cNvSpPr/>
            <p:nvPr/>
          </p:nvSpPr>
          <p:spPr>
            <a:xfrm>
              <a:off x="6139522" y="4080409"/>
              <a:ext cx="2165184" cy="279677"/>
            </a:xfrm>
            <a:prstGeom prst="roundRect">
              <a:avLst>
                <a:gd name="adj" fmla="val 0"/>
              </a:avLst>
            </a:prstGeom>
            <a:solidFill>
              <a:schemeClr val="accent4">
                <a:lumMod val="20000"/>
                <a:lumOff val="8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([A, D])@B</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9" name="矩形: 圆角 8">
              <a:extLst>
                <a:ext uri="{FF2B5EF4-FFF2-40B4-BE49-F238E27FC236}">
                  <a16:creationId xmlns:a16="http://schemas.microsoft.com/office/drawing/2014/main" id="{F1750BC2-1755-EACB-C82C-0564018013E2}"/>
                </a:ext>
              </a:extLst>
            </p:cNvPr>
            <p:cNvSpPr/>
            <p:nvPr/>
          </p:nvSpPr>
          <p:spPr>
            <a:xfrm>
              <a:off x="6133543" y="4443116"/>
              <a:ext cx="2178755" cy="279677"/>
            </a:xfrm>
            <a:prstGeom prst="roundRect">
              <a:avLst>
                <a:gd name="adj" fmla="val 0"/>
              </a:avLst>
            </a:prstGeom>
            <a:solidFill>
              <a:schemeClr val="accent4">
                <a:lumMod val="20000"/>
                <a:lumOff val="8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select ([A, D])@B</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10" name="矩形: 圆角 9">
              <a:extLst>
                <a:ext uri="{FF2B5EF4-FFF2-40B4-BE49-F238E27FC236}">
                  <a16:creationId xmlns:a16="http://schemas.microsoft.com/office/drawing/2014/main" id="{982A795B-C170-D440-C980-F5ECA8EFFF25}"/>
                </a:ext>
              </a:extLst>
            </p:cNvPr>
            <p:cNvSpPr/>
            <p:nvPr/>
          </p:nvSpPr>
          <p:spPr>
            <a:xfrm>
              <a:off x="6133544" y="4816100"/>
              <a:ext cx="2171162" cy="279677"/>
            </a:xfrm>
            <a:prstGeom prst="roundRect">
              <a:avLst>
                <a:gd name="adj" fmla="val 0"/>
              </a:avLst>
            </a:prstGeom>
            <a:solidFill>
              <a:schemeClr val="accent4">
                <a:lumMod val="20000"/>
                <a:lumOff val="8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send ([B, A, D])@B</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23" name="矩形: 圆角 22">
              <a:extLst>
                <a:ext uri="{FF2B5EF4-FFF2-40B4-BE49-F238E27FC236}">
                  <a16:creationId xmlns:a16="http://schemas.microsoft.com/office/drawing/2014/main" id="{8D4FDD9A-BDFF-3B61-6D9E-63D1519B9AF0}"/>
                </a:ext>
              </a:extLst>
            </p:cNvPr>
            <p:cNvSpPr/>
            <p:nvPr/>
          </p:nvSpPr>
          <p:spPr>
            <a:xfrm>
              <a:off x="6139522" y="3042769"/>
              <a:ext cx="2165184" cy="279677"/>
            </a:xfrm>
            <a:prstGeom prst="roundRect">
              <a:avLst>
                <a:gd name="adj" fmla="val 0"/>
              </a:avLst>
            </a:prstGeom>
            <a:solidFill>
              <a:schemeClr val="bg1">
                <a:lumMod val="85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select ([D])@A</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24" name="矩形: 圆角 23">
              <a:extLst>
                <a:ext uri="{FF2B5EF4-FFF2-40B4-BE49-F238E27FC236}">
                  <a16:creationId xmlns:a16="http://schemas.microsoft.com/office/drawing/2014/main" id="{06509B08-9000-CE7C-3912-877DA33A9864}"/>
                </a:ext>
              </a:extLst>
            </p:cNvPr>
            <p:cNvSpPr/>
            <p:nvPr/>
          </p:nvSpPr>
          <p:spPr>
            <a:xfrm>
              <a:off x="6139522" y="3393690"/>
              <a:ext cx="2172776" cy="279677"/>
            </a:xfrm>
            <a:prstGeom prst="roundRect">
              <a:avLst>
                <a:gd name="adj" fmla="val 0"/>
              </a:avLst>
            </a:prstGeom>
            <a:solidFill>
              <a:schemeClr val="accent2">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send ([A, D])@A</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25" name="矩形: 圆角 24">
              <a:extLst>
                <a:ext uri="{FF2B5EF4-FFF2-40B4-BE49-F238E27FC236}">
                  <a16:creationId xmlns:a16="http://schemas.microsoft.com/office/drawing/2014/main" id="{4335091E-D3C7-6330-6A8A-944DA93C6659}"/>
                </a:ext>
              </a:extLst>
            </p:cNvPr>
            <p:cNvSpPr/>
            <p:nvPr/>
          </p:nvSpPr>
          <p:spPr>
            <a:xfrm>
              <a:off x="6133544" y="5156744"/>
              <a:ext cx="2178756" cy="279677"/>
            </a:xfrm>
            <a:prstGeom prst="roundRect">
              <a:avLst>
                <a:gd name="adj" fmla="val 0"/>
              </a:avLst>
            </a:prstGeom>
            <a:solidFill>
              <a:schemeClr val="accent6">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([A, D])@S</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27" name="矩形: 圆角 26">
              <a:extLst>
                <a:ext uri="{FF2B5EF4-FFF2-40B4-BE49-F238E27FC236}">
                  <a16:creationId xmlns:a16="http://schemas.microsoft.com/office/drawing/2014/main" id="{0BE2E3D8-AE07-E0D1-FCFE-64C013F02E7E}"/>
                </a:ext>
              </a:extLst>
            </p:cNvPr>
            <p:cNvSpPr/>
            <p:nvPr/>
          </p:nvSpPr>
          <p:spPr>
            <a:xfrm>
              <a:off x="6133544" y="5516346"/>
              <a:ext cx="2178756" cy="279677"/>
            </a:xfrm>
            <a:prstGeom prst="roundRect">
              <a:avLst>
                <a:gd name="adj" fmla="val 0"/>
              </a:avLst>
            </a:prstGeom>
            <a:solidFill>
              <a:schemeClr val="accent6">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([B, A, D])@S</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30" name="文本框 29">
              <a:extLst>
                <a:ext uri="{FF2B5EF4-FFF2-40B4-BE49-F238E27FC236}">
                  <a16:creationId xmlns:a16="http://schemas.microsoft.com/office/drawing/2014/main" id="{1ED3D226-371F-08BA-495D-9C1F8F96A082}"/>
                </a:ext>
              </a:extLst>
            </p:cNvPr>
            <p:cNvSpPr txBox="1"/>
            <p:nvPr/>
          </p:nvSpPr>
          <p:spPr>
            <a:xfrm>
              <a:off x="6980474" y="5628019"/>
              <a:ext cx="398348" cy="430887"/>
            </a:xfrm>
            <a:prstGeom prst="rect">
              <a:avLst/>
            </a:prstGeom>
            <a:noFill/>
          </p:spPr>
          <p:txBody>
            <a:bodyPr wrap="square" lIns="0" tIns="0" rIns="0" bIns="0" rtlCol="0">
              <a:spAutoFit/>
            </a:bodyPr>
            <a:lstStyle/>
            <a:p>
              <a:pPr algn="r"/>
              <a:r>
                <a:rPr lang="en-US" altLang="zh-CN" sz="2800" dirty="0">
                  <a:latin typeface="微软雅黑" panose="020B0503020204020204" pitchFamily="34" charset="-122"/>
                  <a:ea typeface="微软雅黑" panose="020B0503020204020204" pitchFamily="34" charset="-122"/>
                  <a:cs typeface="Calibri" panose="020F0502020204030204" pitchFamily="34" charset="0"/>
                </a:rPr>
                <a:t>…</a:t>
              </a:r>
              <a:endParaRPr lang="zh-CN" altLang="en-US" sz="2800" dirty="0" err="1">
                <a:latin typeface="微软雅黑" panose="020B0503020204020204" pitchFamily="34" charset="-122"/>
                <a:ea typeface="微软雅黑" panose="020B0503020204020204" pitchFamily="34" charset="-122"/>
                <a:cs typeface="Calibri" panose="020F0502020204030204" pitchFamily="34" charset="0"/>
              </a:endParaRPr>
            </a:p>
          </p:txBody>
        </p:sp>
        <p:sp>
          <p:nvSpPr>
            <p:cNvPr id="34" name="矩形: 圆角 33">
              <a:extLst>
                <a:ext uri="{FF2B5EF4-FFF2-40B4-BE49-F238E27FC236}">
                  <a16:creationId xmlns:a16="http://schemas.microsoft.com/office/drawing/2014/main" id="{231AD2A8-13E5-F732-5ECF-B7993FCF3CEF}"/>
                </a:ext>
              </a:extLst>
            </p:cNvPr>
            <p:cNvSpPr/>
            <p:nvPr/>
          </p:nvSpPr>
          <p:spPr>
            <a:xfrm>
              <a:off x="6139519" y="2704391"/>
              <a:ext cx="2165183" cy="279677"/>
            </a:xfrm>
            <a:prstGeom prst="roundRect">
              <a:avLst>
                <a:gd name="adj" fmla="val 0"/>
              </a:avLst>
            </a:prstGeom>
            <a:solidFill>
              <a:schemeClr val="accent2">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([D])@A</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35" name="矩形: 圆角 34">
              <a:extLst>
                <a:ext uri="{FF2B5EF4-FFF2-40B4-BE49-F238E27FC236}">
                  <a16:creationId xmlns:a16="http://schemas.microsoft.com/office/drawing/2014/main" id="{C19D95E4-0DA4-C3C8-0F10-D07861EEC242}"/>
                </a:ext>
              </a:extLst>
            </p:cNvPr>
            <p:cNvSpPr/>
            <p:nvPr/>
          </p:nvSpPr>
          <p:spPr>
            <a:xfrm>
              <a:off x="6139520" y="3039596"/>
              <a:ext cx="2165184" cy="279677"/>
            </a:xfrm>
            <a:prstGeom prst="roundRect">
              <a:avLst>
                <a:gd name="adj" fmla="val 0"/>
              </a:avLst>
            </a:prstGeom>
            <a:solidFill>
              <a:schemeClr val="accent2">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select ([D])@A</a:t>
              </a:r>
              <a:endParaRPr lang="zh-CN" altLang="en-US" sz="2000" dirty="0">
                <a:solidFill>
                  <a:schemeClr val="tx1"/>
                </a:solidFill>
                <a:latin typeface="Calibri" panose="020F0502020204030204" pitchFamily="34" charset="0"/>
                <a:cs typeface="Calibri" panose="020F0502020204030204" pitchFamily="34" charset="0"/>
              </a:endParaRPr>
            </a:p>
          </p:txBody>
        </p:sp>
      </p:grpSp>
      <p:sp>
        <p:nvSpPr>
          <p:cNvPr id="54" name="灯片编号占位符 53">
            <a:extLst>
              <a:ext uri="{FF2B5EF4-FFF2-40B4-BE49-F238E27FC236}">
                <a16:creationId xmlns:a16="http://schemas.microsoft.com/office/drawing/2014/main" id="{8359AB07-6D9C-C888-E859-5F40DCCF371D}"/>
              </a:ext>
            </a:extLst>
          </p:cNvPr>
          <p:cNvSpPr>
            <a:spLocks noGrp="1"/>
          </p:cNvSpPr>
          <p:nvPr>
            <p:ph type="sldNum" sz="quarter" idx="12"/>
          </p:nvPr>
        </p:nvSpPr>
        <p:spPr/>
        <p:txBody>
          <a:bodyPr/>
          <a:lstStyle/>
          <a:p>
            <a:fld id="{17AF526B-B395-4D91-A33A-6B7064D12B60}" type="slidenum">
              <a:rPr lang="zh-CN" altLang="en-US" smtClean="0"/>
              <a:t>13</a:t>
            </a:fld>
            <a:endParaRPr lang="zh-CN" altLang="en-US"/>
          </a:p>
        </p:txBody>
      </p:sp>
    </p:spTree>
    <p:extLst>
      <p:ext uri="{BB962C8B-B14F-4D97-AF65-F5344CB8AC3E}">
        <p14:creationId xmlns:p14="http://schemas.microsoft.com/office/powerpoint/2010/main" val="3201904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par>
                                <p:cTn id="8" presetID="22" presetClass="entr" presetSubtype="1" fill="hold" grpId="0" nodeType="withEffect">
                                  <p:stCondLst>
                                    <p:cond delay="250"/>
                                  </p:stCondLst>
                                  <p:childTnLst>
                                    <p:set>
                                      <p:cBhvr>
                                        <p:cTn id="9" dur="1" fill="hold">
                                          <p:stCondLst>
                                            <p:cond delay="0"/>
                                          </p:stCondLst>
                                        </p:cTn>
                                        <p:tgtEl>
                                          <p:spTgt spid="21"/>
                                        </p:tgtEl>
                                        <p:attrNameLst>
                                          <p:attrName>style.visibility</p:attrName>
                                        </p:attrNameLst>
                                      </p:cBhvr>
                                      <p:to>
                                        <p:strVal val="visible"/>
                                      </p:to>
                                    </p:set>
                                    <p:animEffect transition="in" filter="wipe(up)">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22" presetClass="entr" presetSubtype="2"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righ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up)">
                                      <p:cBhvr>
                                        <p:cTn id="22" dur="500"/>
                                        <p:tgtEl>
                                          <p:spTgt spid="32"/>
                                        </p:tgtEl>
                                      </p:cBhvr>
                                    </p:animEffect>
                                  </p:childTnLst>
                                </p:cTn>
                              </p:par>
                              <p:par>
                                <p:cTn id="23" presetID="22" presetClass="entr" presetSubtype="1" fill="hold" grpId="0" nodeType="withEffect">
                                  <p:stCondLst>
                                    <p:cond delay="250"/>
                                  </p:stCondLst>
                                  <p:childTnLst>
                                    <p:set>
                                      <p:cBhvr>
                                        <p:cTn id="24" dur="1" fill="hold">
                                          <p:stCondLst>
                                            <p:cond delay="0"/>
                                          </p:stCondLst>
                                        </p:cTn>
                                        <p:tgtEl>
                                          <p:spTgt spid="29"/>
                                        </p:tgtEl>
                                        <p:attrNameLst>
                                          <p:attrName>style.visibility</p:attrName>
                                        </p:attrNameLst>
                                      </p:cBhvr>
                                      <p:to>
                                        <p:strVal val="visible"/>
                                      </p:to>
                                    </p:set>
                                    <p:animEffect transition="in" filter="wipe(up)">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9" grpId="0"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B89DB9-24B0-85B3-C755-5110C23733FF}"/>
              </a:ext>
            </a:extLst>
          </p:cNvPr>
          <p:cNvSpPr>
            <a:spLocks noGrp="1"/>
          </p:cNvSpPr>
          <p:nvPr>
            <p:ph type="title"/>
          </p:nvPr>
        </p:nvSpPr>
        <p:spPr/>
        <p:txBody>
          <a:bodyPr>
            <a:normAutofit/>
          </a:bodyPr>
          <a:lstStyle/>
          <a:p>
            <a:r>
              <a:rPr lang="en-US" altLang="zh-CN" dirty="0"/>
              <a:t>Data-flow analysis has limitations</a:t>
            </a:r>
            <a:endParaRPr lang="zh-CN" altLang="en-US" dirty="0"/>
          </a:p>
        </p:txBody>
      </p:sp>
      <p:sp>
        <p:nvSpPr>
          <p:cNvPr id="3" name="内容占位符 2">
            <a:extLst>
              <a:ext uri="{FF2B5EF4-FFF2-40B4-BE49-F238E27FC236}">
                <a16:creationId xmlns:a16="http://schemas.microsoft.com/office/drawing/2014/main" id="{FF6AE628-6CFC-6895-BF7A-C207C665A6D2}"/>
              </a:ext>
            </a:extLst>
          </p:cNvPr>
          <p:cNvSpPr>
            <a:spLocks noGrp="1"/>
          </p:cNvSpPr>
          <p:nvPr>
            <p:ph idx="1"/>
          </p:nvPr>
        </p:nvSpPr>
        <p:spPr/>
        <p:txBody>
          <a:bodyPr>
            <a:normAutofit/>
          </a:bodyPr>
          <a:lstStyle/>
          <a:p>
            <a:r>
              <a:rPr lang="en-US" altLang="zh-CN" sz="3200" b="1" dirty="0">
                <a:solidFill>
                  <a:srgbClr val="FF0000"/>
                </a:solidFill>
              </a:rPr>
              <a:t>Unobservable errors</a:t>
            </a:r>
            <a:endParaRPr lang="en-US" altLang="zh-CN" sz="3200" dirty="0"/>
          </a:p>
          <a:p>
            <a:r>
              <a:rPr lang="en-US" altLang="zh-CN" sz="3200" b="1" dirty="0">
                <a:solidFill>
                  <a:srgbClr val="FF0000"/>
                </a:solidFill>
              </a:rPr>
              <a:t>Latent errors</a:t>
            </a:r>
            <a:endParaRPr lang="zh-CN" altLang="en-US" sz="3200" dirty="0"/>
          </a:p>
        </p:txBody>
      </p:sp>
      <p:sp>
        <p:nvSpPr>
          <p:cNvPr id="4" name="灯片编号占位符 3">
            <a:extLst>
              <a:ext uri="{FF2B5EF4-FFF2-40B4-BE49-F238E27FC236}">
                <a16:creationId xmlns:a16="http://schemas.microsoft.com/office/drawing/2014/main" id="{85EDE0C5-B65E-6C08-D139-9DAC2EEA2605}"/>
              </a:ext>
            </a:extLst>
          </p:cNvPr>
          <p:cNvSpPr>
            <a:spLocks noGrp="1"/>
          </p:cNvSpPr>
          <p:nvPr>
            <p:ph type="sldNum" sz="quarter" idx="12"/>
          </p:nvPr>
        </p:nvSpPr>
        <p:spPr/>
        <p:txBody>
          <a:bodyPr/>
          <a:lstStyle/>
          <a:p>
            <a:fld id="{17AF526B-B395-4D91-A33A-6B7064D12B60}" type="slidenum">
              <a:rPr lang="zh-CN" altLang="en-US" smtClean="0"/>
              <a:t>14</a:t>
            </a:fld>
            <a:endParaRPr lang="zh-CN" altLang="en-US"/>
          </a:p>
        </p:txBody>
      </p:sp>
      <p:grpSp>
        <p:nvGrpSpPr>
          <p:cNvPr id="9" name="组合 8">
            <a:extLst>
              <a:ext uri="{FF2B5EF4-FFF2-40B4-BE49-F238E27FC236}">
                <a16:creationId xmlns:a16="http://schemas.microsoft.com/office/drawing/2014/main" id="{569D3B3D-A051-BE5B-55FE-2A1892BC1437}"/>
              </a:ext>
            </a:extLst>
          </p:cNvPr>
          <p:cNvGrpSpPr/>
          <p:nvPr/>
        </p:nvGrpSpPr>
        <p:grpSpPr>
          <a:xfrm>
            <a:off x="3419557" y="3952989"/>
            <a:ext cx="4838848" cy="2038680"/>
            <a:chOff x="3581401" y="3757712"/>
            <a:chExt cx="4838848" cy="2038680"/>
          </a:xfrm>
        </p:grpSpPr>
        <p:grpSp>
          <p:nvGrpSpPr>
            <p:cNvPr id="10" name="组合 9">
              <a:extLst>
                <a:ext uri="{FF2B5EF4-FFF2-40B4-BE49-F238E27FC236}">
                  <a16:creationId xmlns:a16="http://schemas.microsoft.com/office/drawing/2014/main" id="{F6A038AE-BEEA-AF43-6470-CDFCEC0DABAC}"/>
                </a:ext>
              </a:extLst>
            </p:cNvPr>
            <p:cNvGrpSpPr/>
            <p:nvPr/>
          </p:nvGrpSpPr>
          <p:grpSpPr>
            <a:xfrm>
              <a:off x="3581401" y="4201299"/>
              <a:ext cx="4481223" cy="1595093"/>
              <a:chOff x="1351953" y="4140902"/>
              <a:chExt cx="5849274" cy="1584098"/>
            </a:xfrm>
          </p:grpSpPr>
          <p:cxnSp>
            <p:nvCxnSpPr>
              <p:cNvPr id="15" name="Straight Connector 43">
                <a:extLst>
                  <a:ext uri="{FF2B5EF4-FFF2-40B4-BE49-F238E27FC236}">
                    <a16:creationId xmlns:a16="http://schemas.microsoft.com/office/drawing/2014/main" id="{E2C8CF16-72F1-990A-D8AE-58850925D37F}"/>
                  </a:ext>
                </a:extLst>
              </p:cNvPr>
              <p:cNvCxnSpPr>
                <a:cxnSpLocks/>
                <a:stCxn id="21" idx="2"/>
                <a:endCxn id="16" idx="0"/>
              </p:cNvCxnSpPr>
              <p:nvPr/>
            </p:nvCxnSpPr>
            <p:spPr>
              <a:xfrm flipH="1">
                <a:off x="3863611" y="4585141"/>
                <a:ext cx="305335" cy="695621"/>
              </a:xfrm>
              <a:prstGeom prst="line">
                <a:avLst/>
              </a:prstGeom>
              <a:ln w="38100">
                <a:solidFill>
                  <a:srgbClr val="03B4FF"/>
                </a:solidFill>
              </a:ln>
            </p:spPr>
            <p:style>
              <a:lnRef idx="1">
                <a:schemeClr val="accent1"/>
              </a:lnRef>
              <a:fillRef idx="0">
                <a:schemeClr val="accent1"/>
              </a:fillRef>
              <a:effectRef idx="0">
                <a:schemeClr val="accent1"/>
              </a:effectRef>
              <a:fontRef idx="minor">
                <a:schemeClr val="tx1"/>
              </a:fontRef>
            </p:style>
          </p:cxnSp>
          <p:pic>
            <p:nvPicPr>
              <p:cNvPr id="16" name="Picture 14">
                <a:extLst>
                  <a:ext uri="{FF2B5EF4-FFF2-40B4-BE49-F238E27FC236}">
                    <a16:creationId xmlns:a16="http://schemas.microsoft.com/office/drawing/2014/main" id="{700CE61C-DC7C-50CE-603C-A8134DF5E1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7243" y="5280761"/>
                <a:ext cx="752736" cy="444239"/>
              </a:xfrm>
              <a:prstGeom prst="rect">
                <a:avLst/>
              </a:prstGeom>
            </p:spPr>
          </p:pic>
          <p:pic>
            <p:nvPicPr>
              <p:cNvPr id="17" name="Picture 16">
                <a:extLst>
                  <a:ext uri="{FF2B5EF4-FFF2-40B4-BE49-F238E27FC236}">
                    <a16:creationId xmlns:a16="http://schemas.microsoft.com/office/drawing/2014/main" id="{4FDC5BBF-5447-8C9B-C57B-C4CFB82342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8491" y="4539887"/>
                <a:ext cx="752736" cy="444239"/>
              </a:xfrm>
              <a:prstGeom prst="rect">
                <a:avLst/>
              </a:prstGeom>
            </p:spPr>
          </p:pic>
          <p:cxnSp>
            <p:nvCxnSpPr>
              <p:cNvPr id="18" name="Straight Connector 18">
                <a:extLst>
                  <a:ext uri="{FF2B5EF4-FFF2-40B4-BE49-F238E27FC236}">
                    <a16:creationId xmlns:a16="http://schemas.microsoft.com/office/drawing/2014/main" id="{BD6FFC58-43C6-2F87-B524-D5CA7BB7875B}"/>
                  </a:ext>
                </a:extLst>
              </p:cNvPr>
              <p:cNvCxnSpPr>
                <a:cxnSpLocks/>
                <a:stCxn id="23" idx="2"/>
                <a:endCxn id="16" idx="1"/>
              </p:cNvCxnSpPr>
              <p:nvPr/>
            </p:nvCxnSpPr>
            <p:spPr>
              <a:xfrm>
                <a:off x="1728322" y="4984126"/>
                <a:ext cx="1758921" cy="518754"/>
              </a:xfrm>
              <a:prstGeom prst="line">
                <a:avLst/>
              </a:prstGeom>
              <a:ln w="38100">
                <a:solidFill>
                  <a:srgbClr val="03B4FF"/>
                </a:solidFill>
              </a:ln>
            </p:spPr>
            <p:style>
              <a:lnRef idx="1">
                <a:schemeClr val="accent1"/>
              </a:lnRef>
              <a:fillRef idx="0">
                <a:schemeClr val="accent1"/>
              </a:fillRef>
              <a:effectRef idx="0">
                <a:schemeClr val="accent1"/>
              </a:effectRef>
              <a:fontRef idx="minor">
                <a:schemeClr val="tx1"/>
              </a:fontRef>
            </p:style>
          </p:cxnSp>
          <p:cxnSp>
            <p:nvCxnSpPr>
              <p:cNvPr id="19" name="Straight Connector 19">
                <a:extLst>
                  <a:ext uri="{FF2B5EF4-FFF2-40B4-BE49-F238E27FC236}">
                    <a16:creationId xmlns:a16="http://schemas.microsoft.com/office/drawing/2014/main" id="{BF5DD806-CE0C-839E-EDA8-38C147EDEBAF}"/>
                  </a:ext>
                </a:extLst>
              </p:cNvPr>
              <p:cNvCxnSpPr>
                <a:cxnSpLocks/>
                <a:stCxn id="21" idx="3"/>
                <a:endCxn id="17" idx="1"/>
              </p:cNvCxnSpPr>
              <p:nvPr/>
            </p:nvCxnSpPr>
            <p:spPr>
              <a:xfrm>
                <a:off x="4545314" y="4363021"/>
                <a:ext cx="1903178" cy="398985"/>
              </a:xfrm>
              <a:prstGeom prst="line">
                <a:avLst/>
              </a:prstGeom>
              <a:ln w="38100">
                <a:solidFill>
                  <a:srgbClr val="03B4FF"/>
                </a:solidFill>
              </a:ln>
            </p:spPr>
            <p:style>
              <a:lnRef idx="1">
                <a:schemeClr val="accent1"/>
              </a:lnRef>
              <a:fillRef idx="0">
                <a:schemeClr val="accent1"/>
              </a:fillRef>
              <a:effectRef idx="0">
                <a:schemeClr val="accent1"/>
              </a:effectRef>
              <a:fontRef idx="minor">
                <a:schemeClr val="tx1"/>
              </a:fontRef>
            </p:style>
          </p:cxnSp>
          <p:cxnSp>
            <p:nvCxnSpPr>
              <p:cNvPr id="20" name="Straight Connector 25">
                <a:extLst>
                  <a:ext uri="{FF2B5EF4-FFF2-40B4-BE49-F238E27FC236}">
                    <a16:creationId xmlns:a16="http://schemas.microsoft.com/office/drawing/2014/main" id="{F6A8C8C8-27AA-F50D-DC74-D97BE6B80DE2}"/>
                  </a:ext>
                </a:extLst>
              </p:cNvPr>
              <p:cNvCxnSpPr>
                <a:cxnSpLocks/>
                <a:stCxn id="16" idx="3"/>
                <a:endCxn id="17" idx="2"/>
              </p:cNvCxnSpPr>
              <p:nvPr/>
            </p:nvCxnSpPr>
            <p:spPr>
              <a:xfrm flipV="1">
                <a:off x="4239979" y="4984126"/>
                <a:ext cx="2584881" cy="518754"/>
              </a:xfrm>
              <a:prstGeom prst="line">
                <a:avLst/>
              </a:prstGeom>
              <a:ln w="38100">
                <a:solidFill>
                  <a:srgbClr val="03B4FF"/>
                </a:solidFill>
              </a:ln>
            </p:spPr>
            <p:style>
              <a:lnRef idx="1">
                <a:schemeClr val="accent1"/>
              </a:lnRef>
              <a:fillRef idx="0">
                <a:schemeClr val="accent1"/>
              </a:fillRef>
              <a:effectRef idx="0">
                <a:schemeClr val="accent1"/>
              </a:effectRef>
              <a:fontRef idx="minor">
                <a:schemeClr val="tx1"/>
              </a:fontRef>
            </p:style>
          </p:cxnSp>
          <p:pic>
            <p:nvPicPr>
              <p:cNvPr id="21" name="Picture 33">
                <a:extLst>
                  <a:ext uri="{FF2B5EF4-FFF2-40B4-BE49-F238E27FC236}">
                    <a16:creationId xmlns:a16="http://schemas.microsoft.com/office/drawing/2014/main" id="{6A64769E-332B-CE0C-1576-4372EF0893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2578" y="4140902"/>
                <a:ext cx="752736" cy="444239"/>
              </a:xfrm>
              <a:prstGeom prst="rect">
                <a:avLst/>
              </a:prstGeom>
            </p:spPr>
          </p:pic>
          <p:cxnSp>
            <p:nvCxnSpPr>
              <p:cNvPr id="22" name="Straight Connector 36">
                <a:extLst>
                  <a:ext uri="{FF2B5EF4-FFF2-40B4-BE49-F238E27FC236}">
                    <a16:creationId xmlns:a16="http://schemas.microsoft.com/office/drawing/2014/main" id="{3EE34A3B-EE5E-7A8A-9164-675D088B1155}"/>
                  </a:ext>
                </a:extLst>
              </p:cNvPr>
              <p:cNvCxnSpPr>
                <a:cxnSpLocks/>
                <a:stCxn id="23" idx="3"/>
                <a:endCxn id="21" idx="1"/>
              </p:cNvCxnSpPr>
              <p:nvPr/>
            </p:nvCxnSpPr>
            <p:spPr>
              <a:xfrm flipV="1">
                <a:off x="2104689" y="4363021"/>
                <a:ext cx="1687889" cy="398985"/>
              </a:xfrm>
              <a:prstGeom prst="line">
                <a:avLst/>
              </a:prstGeom>
              <a:ln w="38100">
                <a:solidFill>
                  <a:srgbClr val="03B4FF"/>
                </a:solidFill>
              </a:ln>
            </p:spPr>
            <p:style>
              <a:lnRef idx="1">
                <a:schemeClr val="accent1"/>
              </a:lnRef>
              <a:fillRef idx="0">
                <a:schemeClr val="accent1"/>
              </a:fillRef>
              <a:effectRef idx="0">
                <a:schemeClr val="accent1"/>
              </a:effectRef>
              <a:fontRef idx="minor">
                <a:schemeClr val="tx1"/>
              </a:fontRef>
            </p:style>
          </p:cxnSp>
          <p:pic>
            <p:nvPicPr>
              <p:cNvPr id="23" name="Picture 13">
                <a:extLst>
                  <a:ext uri="{FF2B5EF4-FFF2-40B4-BE49-F238E27FC236}">
                    <a16:creationId xmlns:a16="http://schemas.microsoft.com/office/drawing/2014/main" id="{E4171994-154D-54DD-679C-B4146945EE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1953" y="4539887"/>
                <a:ext cx="752736" cy="444239"/>
              </a:xfrm>
              <a:prstGeom prst="rect">
                <a:avLst/>
              </a:prstGeom>
            </p:spPr>
          </p:pic>
        </p:grpSp>
        <p:sp>
          <p:nvSpPr>
            <p:cNvPr id="11" name="文本框 10">
              <a:extLst>
                <a:ext uri="{FF2B5EF4-FFF2-40B4-BE49-F238E27FC236}">
                  <a16:creationId xmlns:a16="http://schemas.microsoft.com/office/drawing/2014/main" id="{FF7CA534-79E2-8A36-4F0B-979BB6C2414C}"/>
                </a:ext>
              </a:extLst>
            </p:cNvPr>
            <p:cNvSpPr txBox="1"/>
            <p:nvPr/>
          </p:nvSpPr>
          <p:spPr>
            <a:xfrm>
              <a:off x="3711146" y="4194127"/>
              <a:ext cx="325730" cy="461665"/>
            </a:xfrm>
            <a:prstGeom prst="rect">
              <a:avLst/>
            </a:prstGeom>
            <a:noFill/>
          </p:spPr>
          <p:txBody>
            <a:bodyPr wrap="none" rtlCol="0">
              <a:spAutoFit/>
            </a:bodyPr>
            <a:lstStyle/>
            <a:p>
              <a:pPr algn="l"/>
              <a:r>
                <a:rPr lang="en-US" altLang="zh-CN" sz="2400" dirty="0">
                  <a:latin typeface="Calibri" panose="020F0502020204030204" pitchFamily="34" charset="0"/>
                  <a:cs typeface="Calibri" panose="020F0502020204030204" pitchFamily="34" charset="0"/>
                </a:rPr>
                <a:t>S</a:t>
              </a:r>
              <a:endParaRPr lang="zh-CN" altLang="en-US" sz="2400" dirty="0" err="1">
                <a:latin typeface="Calibri" panose="020F0502020204030204" pitchFamily="34" charset="0"/>
                <a:cs typeface="Calibri" panose="020F0502020204030204" pitchFamily="34" charset="0"/>
              </a:endParaRPr>
            </a:p>
          </p:txBody>
        </p:sp>
        <p:sp>
          <p:nvSpPr>
            <p:cNvPr id="12" name="文本框 11">
              <a:extLst>
                <a:ext uri="{FF2B5EF4-FFF2-40B4-BE49-F238E27FC236}">
                  <a16:creationId xmlns:a16="http://schemas.microsoft.com/office/drawing/2014/main" id="{FE707875-4D97-F51C-185F-E63AC6B59BFA}"/>
                </a:ext>
              </a:extLst>
            </p:cNvPr>
            <p:cNvSpPr txBox="1"/>
            <p:nvPr/>
          </p:nvSpPr>
          <p:spPr>
            <a:xfrm>
              <a:off x="5421331" y="3757712"/>
              <a:ext cx="362600" cy="461665"/>
            </a:xfrm>
            <a:prstGeom prst="rect">
              <a:avLst/>
            </a:prstGeom>
            <a:noFill/>
          </p:spPr>
          <p:txBody>
            <a:bodyPr wrap="none" rtlCol="0">
              <a:spAutoFit/>
            </a:bodyPr>
            <a:lstStyle/>
            <a:p>
              <a:pPr algn="l"/>
              <a:r>
                <a:rPr lang="en-US" altLang="zh-CN" sz="2400" dirty="0">
                  <a:latin typeface="Calibri" panose="020F0502020204030204" pitchFamily="34" charset="0"/>
                  <a:cs typeface="Calibri" panose="020F0502020204030204" pitchFamily="34" charset="0"/>
                </a:rPr>
                <a:t>A</a:t>
              </a:r>
              <a:endParaRPr lang="zh-CN" altLang="en-US" sz="2400" dirty="0" err="1">
                <a:latin typeface="Calibri" panose="020F0502020204030204" pitchFamily="34" charset="0"/>
                <a:cs typeface="Calibri" panose="020F0502020204030204" pitchFamily="34" charset="0"/>
              </a:endParaRPr>
            </a:p>
          </p:txBody>
        </p:sp>
        <p:sp>
          <p:nvSpPr>
            <p:cNvPr id="13" name="文本框 12">
              <a:extLst>
                <a:ext uri="{FF2B5EF4-FFF2-40B4-BE49-F238E27FC236}">
                  <a16:creationId xmlns:a16="http://schemas.microsoft.com/office/drawing/2014/main" id="{073AEDA1-AE34-085D-63E0-CC943783079C}"/>
                </a:ext>
              </a:extLst>
            </p:cNvPr>
            <p:cNvSpPr txBox="1"/>
            <p:nvPr/>
          </p:nvSpPr>
          <p:spPr>
            <a:xfrm>
              <a:off x="5664282" y="5005526"/>
              <a:ext cx="351378" cy="461665"/>
            </a:xfrm>
            <a:prstGeom prst="rect">
              <a:avLst/>
            </a:prstGeom>
            <a:noFill/>
          </p:spPr>
          <p:txBody>
            <a:bodyPr wrap="none" rtlCol="0">
              <a:spAutoFit/>
            </a:bodyPr>
            <a:lstStyle/>
            <a:p>
              <a:pPr algn="l"/>
              <a:r>
                <a:rPr lang="en-US" altLang="zh-CN" sz="2400" dirty="0">
                  <a:latin typeface="Calibri" panose="020F0502020204030204" pitchFamily="34" charset="0"/>
                  <a:cs typeface="Calibri" panose="020F0502020204030204" pitchFamily="34" charset="0"/>
                </a:rPr>
                <a:t>B</a:t>
              </a:r>
              <a:endParaRPr lang="zh-CN" altLang="en-US" sz="2400" dirty="0" err="1">
                <a:latin typeface="Calibri" panose="020F0502020204030204" pitchFamily="34" charset="0"/>
                <a:cs typeface="Calibri" panose="020F0502020204030204" pitchFamily="34" charset="0"/>
              </a:endParaRPr>
            </a:p>
          </p:txBody>
        </p:sp>
        <p:sp>
          <p:nvSpPr>
            <p:cNvPr id="14" name="文本框 13">
              <a:extLst>
                <a:ext uri="{FF2B5EF4-FFF2-40B4-BE49-F238E27FC236}">
                  <a16:creationId xmlns:a16="http://schemas.microsoft.com/office/drawing/2014/main" id="{262AEB94-F1AD-0BDA-806D-357EC87C80C1}"/>
                </a:ext>
              </a:extLst>
            </p:cNvPr>
            <p:cNvSpPr txBox="1"/>
            <p:nvPr/>
          </p:nvSpPr>
          <p:spPr>
            <a:xfrm>
              <a:off x="8046429" y="4588710"/>
              <a:ext cx="373820" cy="461665"/>
            </a:xfrm>
            <a:prstGeom prst="rect">
              <a:avLst/>
            </a:prstGeom>
            <a:noFill/>
          </p:spPr>
          <p:txBody>
            <a:bodyPr wrap="none" rtlCol="0">
              <a:spAutoFit/>
            </a:bodyPr>
            <a:lstStyle/>
            <a:p>
              <a:pPr algn="l"/>
              <a:r>
                <a:rPr lang="en-US" altLang="zh-CN" sz="2400" dirty="0">
                  <a:latin typeface="Calibri" panose="020F0502020204030204" pitchFamily="34" charset="0"/>
                  <a:cs typeface="Calibri" panose="020F0502020204030204" pitchFamily="34" charset="0"/>
                </a:rPr>
                <a:t>D</a:t>
              </a:r>
              <a:endParaRPr lang="zh-CN" altLang="en-US" sz="2400" dirty="0" err="1">
                <a:latin typeface="Calibri" panose="020F0502020204030204" pitchFamily="34" charset="0"/>
                <a:cs typeface="Calibri" panose="020F0502020204030204" pitchFamily="34" charset="0"/>
              </a:endParaRPr>
            </a:p>
          </p:txBody>
        </p:sp>
      </p:grpSp>
      <p:sp>
        <p:nvSpPr>
          <p:cNvPr id="28" name="闪电形 27">
            <a:extLst>
              <a:ext uri="{FF2B5EF4-FFF2-40B4-BE49-F238E27FC236}">
                <a16:creationId xmlns:a16="http://schemas.microsoft.com/office/drawing/2014/main" id="{663EC07A-A856-6319-7A30-C8388ADA2C94}"/>
              </a:ext>
            </a:extLst>
          </p:cNvPr>
          <p:cNvSpPr/>
          <p:nvPr/>
        </p:nvSpPr>
        <p:spPr>
          <a:xfrm rot="279492">
            <a:off x="3507118" y="4045876"/>
            <a:ext cx="704064" cy="687056"/>
          </a:xfrm>
          <a:prstGeom prst="lightningBol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latin typeface="Calibri" panose="020F0502020204030204" pitchFamily="34" charset="0"/>
              <a:cs typeface="Calibri" panose="020F0502020204030204" pitchFamily="34" charset="0"/>
            </a:endParaRPr>
          </a:p>
        </p:txBody>
      </p:sp>
      <p:sp>
        <p:nvSpPr>
          <p:cNvPr id="37" name="闪电形 36">
            <a:extLst>
              <a:ext uri="{FF2B5EF4-FFF2-40B4-BE49-F238E27FC236}">
                <a16:creationId xmlns:a16="http://schemas.microsoft.com/office/drawing/2014/main" id="{10AF636B-3F9F-D369-F566-EDB7920E51D9}"/>
              </a:ext>
            </a:extLst>
          </p:cNvPr>
          <p:cNvSpPr/>
          <p:nvPr/>
        </p:nvSpPr>
        <p:spPr>
          <a:xfrm rot="279492">
            <a:off x="7222170" y="4064188"/>
            <a:ext cx="704064" cy="687056"/>
          </a:xfrm>
          <a:prstGeom prst="lightningBol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latin typeface="Calibri" panose="020F0502020204030204" pitchFamily="34" charset="0"/>
              <a:cs typeface="Calibri" panose="020F0502020204030204" pitchFamily="34" charset="0"/>
            </a:endParaRPr>
          </a:p>
        </p:txBody>
      </p:sp>
      <p:grpSp>
        <p:nvGrpSpPr>
          <p:cNvPr id="38" name="组合 37">
            <a:extLst>
              <a:ext uri="{FF2B5EF4-FFF2-40B4-BE49-F238E27FC236}">
                <a16:creationId xmlns:a16="http://schemas.microsoft.com/office/drawing/2014/main" id="{13AF8560-401F-52C2-06C4-E28EBD5708D1}"/>
              </a:ext>
            </a:extLst>
          </p:cNvPr>
          <p:cNvGrpSpPr/>
          <p:nvPr/>
        </p:nvGrpSpPr>
        <p:grpSpPr>
          <a:xfrm>
            <a:off x="3438585" y="5293392"/>
            <a:ext cx="484208" cy="381894"/>
            <a:chOff x="7564299" y="5973731"/>
            <a:chExt cx="484208" cy="381894"/>
          </a:xfrm>
        </p:grpSpPr>
        <p:sp>
          <p:nvSpPr>
            <p:cNvPr id="39" name="矩形: 圆角 38">
              <a:extLst>
                <a:ext uri="{FF2B5EF4-FFF2-40B4-BE49-F238E27FC236}">
                  <a16:creationId xmlns:a16="http://schemas.microsoft.com/office/drawing/2014/main" id="{7318531E-5401-06F2-A3B5-1F14230AA42B}"/>
                </a:ext>
              </a:extLst>
            </p:cNvPr>
            <p:cNvSpPr/>
            <p:nvPr/>
          </p:nvSpPr>
          <p:spPr>
            <a:xfrm>
              <a:off x="7568031" y="5973731"/>
              <a:ext cx="480476" cy="381894"/>
            </a:xfrm>
            <a:prstGeom prst="roundRect">
              <a:avLst/>
            </a:prstGeom>
            <a:solidFill>
              <a:schemeClr val="accent4">
                <a:lumMod val="20000"/>
                <a:lumOff val="8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31E7DCE2-A1B2-752C-E3E1-E201394342D6}"/>
                    </a:ext>
                  </a:extLst>
                </p:cNvPr>
                <p:cNvSpPr txBox="1"/>
                <p:nvPr/>
              </p:nvSpPr>
              <p:spPr>
                <a:xfrm>
                  <a:off x="7564299" y="5984611"/>
                  <a:ext cx="472453" cy="369332"/>
                </a:xfrm>
                <a:prstGeom prst="rect">
                  <a:avLst/>
                </a:prstGeom>
                <a:noFill/>
              </p:spPr>
              <p:txBody>
                <a:bodyPr wrap="square" rtlCol="0">
                  <a:spAutoFit/>
                </a:bodyPr>
                <a:lstStyle/>
                <a:p>
                  <a:pPr algn="l"/>
                  <a:r>
                    <a:rPr lang="en-US" altLang="zh-CN" b="1" dirty="0">
                      <a:latin typeface="Calibri" panose="020F0502020204030204" pitchFamily="34" charset="0"/>
                      <a:cs typeface="Calibri" panose="020F0502020204030204" pitchFamily="34" charset="0"/>
                    </a:rPr>
                    <a:t>(</a:t>
                  </a:r>
                  <a14:m>
                    <m:oMath xmlns:m="http://schemas.openxmlformats.org/officeDocument/2006/math">
                      <m:r>
                        <a:rPr lang="en-US" altLang="zh-CN" b="1" smtClean="0">
                          <a:latin typeface="Cambria Math" panose="02040503050406030204" pitchFamily="18" charset="0"/>
                        </a:rPr>
                        <m:t>∅</m:t>
                      </m:r>
                    </m:oMath>
                  </a14:m>
                  <a:r>
                    <a:rPr lang="en-US" altLang="zh-CN" b="1" dirty="0">
                      <a:latin typeface="Calibri" panose="020F0502020204030204" pitchFamily="34" charset="0"/>
                      <a:cs typeface="Calibri" panose="020F0502020204030204" pitchFamily="34" charset="0"/>
                    </a:rPr>
                    <a:t>)</a:t>
                  </a:r>
                  <a:endParaRPr lang="zh-CN" altLang="en-US" b="1" dirty="0" err="1">
                    <a:latin typeface="Calibri" panose="020F0502020204030204" pitchFamily="34" charset="0"/>
                    <a:cs typeface="Calibri" panose="020F0502020204030204" pitchFamily="34" charset="0"/>
                  </a:endParaRPr>
                </a:p>
              </p:txBody>
            </p:sp>
          </mc:Choice>
          <mc:Fallback xmlns="">
            <p:sp>
              <p:nvSpPr>
                <p:cNvPr id="40" name="文本框 39">
                  <a:extLst>
                    <a:ext uri="{FF2B5EF4-FFF2-40B4-BE49-F238E27FC236}">
                      <a16:creationId xmlns:a16="http://schemas.microsoft.com/office/drawing/2014/main" id="{31E7DCE2-A1B2-752C-E3E1-E201394342D6}"/>
                    </a:ext>
                  </a:extLst>
                </p:cNvPr>
                <p:cNvSpPr txBox="1">
                  <a:spLocks noRot="1" noChangeAspect="1" noMove="1" noResize="1" noEditPoints="1" noAdjustHandles="1" noChangeArrowheads="1" noChangeShapeType="1" noTextEdit="1"/>
                </p:cNvSpPr>
                <p:nvPr/>
              </p:nvSpPr>
              <p:spPr>
                <a:xfrm>
                  <a:off x="7564299" y="5984611"/>
                  <a:ext cx="472453" cy="369332"/>
                </a:xfrm>
                <a:prstGeom prst="rect">
                  <a:avLst/>
                </a:prstGeom>
                <a:blipFill>
                  <a:blip r:embed="rId4"/>
                  <a:stretch>
                    <a:fillRect l="-10256" t="-8197" r="-10256" b="-24590"/>
                  </a:stretch>
                </a:blipFill>
              </p:spPr>
              <p:txBody>
                <a:bodyPr/>
                <a:lstStyle/>
                <a:p>
                  <a:r>
                    <a:rPr lang="zh-CN" altLang="en-US">
                      <a:noFill/>
                    </a:rPr>
                    <a:t> </a:t>
                  </a:r>
                </a:p>
              </p:txBody>
            </p:sp>
          </mc:Fallback>
        </mc:AlternateContent>
      </p:grpSp>
      <p:grpSp>
        <p:nvGrpSpPr>
          <p:cNvPr id="41" name="组合 40">
            <a:extLst>
              <a:ext uri="{FF2B5EF4-FFF2-40B4-BE49-F238E27FC236}">
                <a16:creationId xmlns:a16="http://schemas.microsoft.com/office/drawing/2014/main" id="{5A1C9667-9741-151C-95B4-B842DA83213F}"/>
              </a:ext>
            </a:extLst>
          </p:cNvPr>
          <p:cNvGrpSpPr/>
          <p:nvPr/>
        </p:nvGrpSpPr>
        <p:grpSpPr>
          <a:xfrm>
            <a:off x="5584506" y="4302865"/>
            <a:ext cx="484208" cy="381894"/>
            <a:chOff x="7564299" y="5973731"/>
            <a:chExt cx="484208" cy="381894"/>
          </a:xfrm>
        </p:grpSpPr>
        <p:sp>
          <p:nvSpPr>
            <p:cNvPr id="42" name="矩形: 圆角 41">
              <a:extLst>
                <a:ext uri="{FF2B5EF4-FFF2-40B4-BE49-F238E27FC236}">
                  <a16:creationId xmlns:a16="http://schemas.microsoft.com/office/drawing/2014/main" id="{CD7A652D-ECD9-3E5F-8B4B-B0616B4367E8}"/>
                </a:ext>
              </a:extLst>
            </p:cNvPr>
            <p:cNvSpPr/>
            <p:nvPr/>
          </p:nvSpPr>
          <p:spPr>
            <a:xfrm>
              <a:off x="7568031" y="5973731"/>
              <a:ext cx="480476" cy="381894"/>
            </a:xfrm>
            <a:prstGeom prst="roundRect">
              <a:avLst/>
            </a:prstGeom>
            <a:solidFill>
              <a:schemeClr val="accent4">
                <a:lumMod val="20000"/>
                <a:lumOff val="8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8F1323E5-7F6B-05FC-22CE-798FF39A2030}"/>
                    </a:ext>
                  </a:extLst>
                </p:cNvPr>
                <p:cNvSpPr txBox="1"/>
                <p:nvPr/>
              </p:nvSpPr>
              <p:spPr>
                <a:xfrm>
                  <a:off x="7564299" y="5984611"/>
                  <a:ext cx="472453" cy="369332"/>
                </a:xfrm>
                <a:prstGeom prst="rect">
                  <a:avLst/>
                </a:prstGeom>
                <a:noFill/>
              </p:spPr>
              <p:txBody>
                <a:bodyPr wrap="square" rtlCol="0">
                  <a:spAutoFit/>
                </a:bodyPr>
                <a:lstStyle/>
                <a:p>
                  <a:pPr algn="l"/>
                  <a:r>
                    <a:rPr lang="en-US" altLang="zh-CN" b="1" dirty="0">
                      <a:latin typeface="Calibri" panose="020F0502020204030204" pitchFamily="34" charset="0"/>
                      <a:cs typeface="Calibri" panose="020F0502020204030204" pitchFamily="34" charset="0"/>
                    </a:rPr>
                    <a:t>(</a:t>
                  </a:r>
                  <a14:m>
                    <m:oMath xmlns:m="http://schemas.openxmlformats.org/officeDocument/2006/math">
                      <m:r>
                        <a:rPr lang="en-US" altLang="zh-CN" b="1" smtClean="0">
                          <a:latin typeface="Cambria Math" panose="02040503050406030204" pitchFamily="18" charset="0"/>
                        </a:rPr>
                        <m:t>∅</m:t>
                      </m:r>
                    </m:oMath>
                  </a14:m>
                  <a:r>
                    <a:rPr lang="en-US" altLang="zh-CN" b="1" dirty="0">
                      <a:latin typeface="Calibri" panose="020F0502020204030204" pitchFamily="34" charset="0"/>
                      <a:cs typeface="Calibri" panose="020F0502020204030204" pitchFamily="34" charset="0"/>
                    </a:rPr>
                    <a:t>)</a:t>
                  </a:r>
                  <a:endParaRPr lang="zh-CN" altLang="en-US" b="1" dirty="0" err="1">
                    <a:latin typeface="Calibri" panose="020F0502020204030204" pitchFamily="34" charset="0"/>
                    <a:cs typeface="Calibri" panose="020F0502020204030204" pitchFamily="34" charset="0"/>
                  </a:endParaRPr>
                </a:p>
              </p:txBody>
            </p:sp>
          </mc:Choice>
          <mc:Fallback xmlns="">
            <p:sp>
              <p:nvSpPr>
                <p:cNvPr id="43" name="文本框 42">
                  <a:extLst>
                    <a:ext uri="{FF2B5EF4-FFF2-40B4-BE49-F238E27FC236}">
                      <a16:creationId xmlns:a16="http://schemas.microsoft.com/office/drawing/2014/main" id="{8F1323E5-7F6B-05FC-22CE-798FF39A2030}"/>
                    </a:ext>
                  </a:extLst>
                </p:cNvPr>
                <p:cNvSpPr txBox="1">
                  <a:spLocks noRot="1" noChangeAspect="1" noMove="1" noResize="1" noEditPoints="1" noAdjustHandles="1" noChangeArrowheads="1" noChangeShapeType="1" noTextEdit="1"/>
                </p:cNvSpPr>
                <p:nvPr/>
              </p:nvSpPr>
              <p:spPr>
                <a:xfrm>
                  <a:off x="7564299" y="5984611"/>
                  <a:ext cx="472453" cy="369332"/>
                </a:xfrm>
                <a:prstGeom prst="rect">
                  <a:avLst/>
                </a:prstGeom>
                <a:blipFill>
                  <a:blip r:embed="rId5"/>
                  <a:stretch>
                    <a:fillRect l="-10256" t="-10000" r="-10256" b="-26667"/>
                  </a:stretch>
                </a:blipFill>
              </p:spPr>
              <p:txBody>
                <a:bodyPr/>
                <a:lstStyle/>
                <a:p>
                  <a:r>
                    <a:rPr lang="zh-CN" altLang="en-US">
                      <a:noFill/>
                    </a:rPr>
                    <a:t> </a:t>
                  </a:r>
                </a:p>
              </p:txBody>
            </p:sp>
          </mc:Fallback>
        </mc:AlternateContent>
      </p:grpSp>
      <p:grpSp>
        <p:nvGrpSpPr>
          <p:cNvPr id="44" name="组合 43">
            <a:extLst>
              <a:ext uri="{FF2B5EF4-FFF2-40B4-BE49-F238E27FC236}">
                <a16:creationId xmlns:a16="http://schemas.microsoft.com/office/drawing/2014/main" id="{C6FB780F-6680-553F-9F7C-F9BFAB332EC6}"/>
              </a:ext>
            </a:extLst>
          </p:cNvPr>
          <p:cNvGrpSpPr/>
          <p:nvPr/>
        </p:nvGrpSpPr>
        <p:grpSpPr>
          <a:xfrm>
            <a:off x="5230292" y="5675162"/>
            <a:ext cx="484208" cy="381894"/>
            <a:chOff x="7564299" y="5973731"/>
            <a:chExt cx="484208" cy="381894"/>
          </a:xfrm>
        </p:grpSpPr>
        <p:sp>
          <p:nvSpPr>
            <p:cNvPr id="45" name="矩形: 圆角 44">
              <a:extLst>
                <a:ext uri="{FF2B5EF4-FFF2-40B4-BE49-F238E27FC236}">
                  <a16:creationId xmlns:a16="http://schemas.microsoft.com/office/drawing/2014/main" id="{B7C5CC0B-2038-9BE1-B189-B7A49DFC9147}"/>
                </a:ext>
              </a:extLst>
            </p:cNvPr>
            <p:cNvSpPr/>
            <p:nvPr/>
          </p:nvSpPr>
          <p:spPr>
            <a:xfrm>
              <a:off x="7568031" y="5973731"/>
              <a:ext cx="480476" cy="381894"/>
            </a:xfrm>
            <a:prstGeom prst="roundRect">
              <a:avLst/>
            </a:prstGeom>
            <a:solidFill>
              <a:schemeClr val="accent4">
                <a:lumMod val="20000"/>
                <a:lumOff val="8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7AEAD801-F93A-FB1B-E299-3CD50987A61F}"/>
                    </a:ext>
                  </a:extLst>
                </p:cNvPr>
                <p:cNvSpPr txBox="1"/>
                <p:nvPr/>
              </p:nvSpPr>
              <p:spPr>
                <a:xfrm>
                  <a:off x="7564299" y="5984611"/>
                  <a:ext cx="472453" cy="369332"/>
                </a:xfrm>
                <a:prstGeom prst="rect">
                  <a:avLst/>
                </a:prstGeom>
                <a:noFill/>
              </p:spPr>
              <p:txBody>
                <a:bodyPr wrap="square" rtlCol="0">
                  <a:spAutoFit/>
                </a:bodyPr>
                <a:lstStyle/>
                <a:p>
                  <a:pPr algn="l"/>
                  <a:r>
                    <a:rPr lang="en-US" altLang="zh-CN" b="1" dirty="0">
                      <a:latin typeface="Calibri" panose="020F0502020204030204" pitchFamily="34" charset="0"/>
                      <a:cs typeface="Calibri" panose="020F0502020204030204" pitchFamily="34" charset="0"/>
                    </a:rPr>
                    <a:t>(</a:t>
                  </a:r>
                  <a14:m>
                    <m:oMath xmlns:m="http://schemas.openxmlformats.org/officeDocument/2006/math">
                      <m:r>
                        <a:rPr lang="en-US" altLang="zh-CN" b="1" smtClean="0">
                          <a:latin typeface="Cambria Math" panose="02040503050406030204" pitchFamily="18" charset="0"/>
                        </a:rPr>
                        <m:t>∅</m:t>
                      </m:r>
                    </m:oMath>
                  </a14:m>
                  <a:r>
                    <a:rPr lang="en-US" altLang="zh-CN" b="1" dirty="0">
                      <a:latin typeface="Calibri" panose="020F0502020204030204" pitchFamily="34" charset="0"/>
                      <a:cs typeface="Calibri" panose="020F0502020204030204" pitchFamily="34" charset="0"/>
                    </a:rPr>
                    <a:t>)</a:t>
                  </a:r>
                  <a:endParaRPr lang="zh-CN" altLang="en-US" b="1" dirty="0" err="1">
                    <a:latin typeface="Calibri" panose="020F0502020204030204" pitchFamily="34" charset="0"/>
                    <a:cs typeface="Calibri" panose="020F0502020204030204" pitchFamily="34" charset="0"/>
                  </a:endParaRPr>
                </a:p>
              </p:txBody>
            </p:sp>
          </mc:Choice>
          <mc:Fallback xmlns="">
            <p:sp>
              <p:nvSpPr>
                <p:cNvPr id="46" name="文本框 45">
                  <a:extLst>
                    <a:ext uri="{FF2B5EF4-FFF2-40B4-BE49-F238E27FC236}">
                      <a16:creationId xmlns:a16="http://schemas.microsoft.com/office/drawing/2014/main" id="{7AEAD801-F93A-FB1B-E299-3CD50987A61F}"/>
                    </a:ext>
                  </a:extLst>
                </p:cNvPr>
                <p:cNvSpPr txBox="1">
                  <a:spLocks noRot="1" noChangeAspect="1" noMove="1" noResize="1" noEditPoints="1" noAdjustHandles="1" noChangeArrowheads="1" noChangeShapeType="1" noTextEdit="1"/>
                </p:cNvSpPr>
                <p:nvPr/>
              </p:nvSpPr>
              <p:spPr>
                <a:xfrm>
                  <a:off x="7564299" y="5984611"/>
                  <a:ext cx="472453" cy="369332"/>
                </a:xfrm>
                <a:prstGeom prst="rect">
                  <a:avLst/>
                </a:prstGeom>
                <a:blipFill>
                  <a:blip r:embed="rId6"/>
                  <a:stretch>
                    <a:fillRect l="-11688" t="-10000" r="-10390" b="-26667"/>
                  </a:stretch>
                </a:blipFill>
              </p:spPr>
              <p:txBody>
                <a:bodyPr/>
                <a:lstStyle/>
                <a:p>
                  <a:r>
                    <a:rPr lang="zh-CN" altLang="en-US">
                      <a:noFill/>
                    </a:rPr>
                    <a:t> </a:t>
                  </a:r>
                </a:p>
              </p:txBody>
            </p:sp>
          </mc:Fallback>
        </mc:AlternateContent>
      </p:grpSp>
      <p:sp>
        <p:nvSpPr>
          <p:cNvPr id="47" name="文本框 46">
            <a:extLst>
              <a:ext uri="{FF2B5EF4-FFF2-40B4-BE49-F238E27FC236}">
                <a16:creationId xmlns:a16="http://schemas.microsoft.com/office/drawing/2014/main" id="{BB019C8D-2C78-88A1-8C53-6C63396881EB}"/>
              </a:ext>
            </a:extLst>
          </p:cNvPr>
          <p:cNvSpPr txBox="1"/>
          <p:nvPr/>
        </p:nvSpPr>
        <p:spPr>
          <a:xfrm>
            <a:off x="7574202" y="5178180"/>
            <a:ext cx="3345835" cy="830997"/>
          </a:xfrm>
          <a:prstGeom prst="rect">
            <a:avLst/>
          </a:prstGeom>
          <a:noFill/>
        </p:spPr>
        <p:txBody>
          <a:bodyPr wrap="square" rtlCol="0">
            <a:spAutoFit/>
          </a:bodyPr>
          <a:lstStyle/>
          <a:p>
            <a:r>
              <a:rPr lang="en-US" altLang="zh-CN" sz="2400" dirty="0">
                <a:solidFill>
                  <a:srgbClr val="FF0000"/>
                </a:solidFill>
                <a:latin typeface="Calibri" panose="020F0502020204030204" pitchFamily="34" charset="0"/>
                <a:cs typeface="Calibri" panose="020F0502020204030204" pitchFamily="34" charset="0"/>
              </a:rPr>
              <a:t>D doesn’t redistribute the route to BGP process</a:t>
            </a:r>
            <a:endParaRPr lang="zh-CN" altLang="en-US" sz="2400" dirty="0" err="1">
              <a:solidFill>
                <a:srgbClr val="FF0000"/>
              </a:solidFill>
              <a:latin typeface="Calibri" panose="020F0502020204030204" pitchFamily="34" charset="0"/>
              <a:cs typeface="Calibri" panose="020F0502020204030204" pitchFamily="34" charset="0"/>
            </a:endParaRPr>
          </a:p>
        </p:txBody>
      </p:sp>
      <p:sp>
        <p:nvSpPr>
          <p:cNvPr id="48" name="文本框 47">
            <a:extLst>
              <a:ext uri="{FF2B5EF4-FFF2-40B4-BE49-F238E27FC236}">
                <a16:creationId xmlns:a16="http://schemas.microsoft.com/office/drawing/2014/main" id="{16113085-B910-B30D-A2A9-8D1839F0DB16}"/>
              </a:ext>
            </a:extLst>
          </p:cNvPr>
          <p:cNvSpPr txBox="1"/>
          <p:nvPr/>
        </p:nvSpPr>
        <p:spPr>
          <a:xfrm>
            <a:off x="1033715" y="4688618"/>
            <a:ext cx="2478669" cy="830997"/>
          </a:xfrm>
          <a:prstGeom prst="rect">
            <a:avLst/>
          </a:prstGeom>
          <a:noFill/>
        </p:spPr>
        <p:txBody>
          <a:bodyPr wrap="square" rtlCol="0">
            <a:spAutoFit/>
          </a:bodyPr>
          <a:lstStyle/>
          <a:p>
            <a:r>
              <a:rPr lang="en-US" altLang="zh-CN" sz="2400" dirty="0">
                <a:solidFill>
                  <a:srgbClr val="FF0000"/>
                </a:solidFill>
                <a:latin typeface="Calibri" panose="020F0502020204030204" pitchFamily="34" charset="0"/>
                <a:cs typeface="Calibri" panose="020F0502020204030204" pitchFamily="34" charset="0"/>
              </a:rPr>
              <a:t>S drops routes from both A and B</a:t>
            </a:r>
            <a:endParaRPr lang="zh-CN" altLang="en-US" sz="2400" dirty="0" err="1">
              <a:solidFill>
                <a:srgbClr val="FF0000"/>
              </a:solidFill>
              <a:latin typeface="Calibri" panose="020F0502020204030204" pitchFamily="34" charset="0"/>
              <a:cs typeface="Calibri" panose="020F0502020204030204" pitchFamily="34" charset="0"/>
            </a:endParaRPr>
          </a:p>
        </p:txBody>
      </p:sp>
      <p:sp>
        <p:nvSpPr>
          <p:cNvPr id="5" name="文本框 4">
            <a:extLst>
              <a:ext uri="{FF2B5EF4-FFF2-40B4-BE49-F238E27FC236}">
                <a16:creationId xmlns:a16="http://schemas.microsoft.com/office/drawing/2014/main" id="{AA8A07CC-FAAE-9263-F29C-99945A8E8775}"/>
              </a:ext>
            </a:extLst>
          </p:cNvPr>
          <p:cNvSpPr txBox="1"/>
          <p:nvPr/>
        </p:nvSpPr>
        <p:spPr>
          <a:xfrm>
            <a:off x="1049062" y="2801429"/>
            <a:ext cx="8420850" cy="523220"/>
          </a:xfrm>
          <a:prstGeom prst="rect">
            <a:avLst/>
          </a:prstGeom>
          <a:noFill/>
        </p:spPr>
        <p:txBody>
          <a:bodyPr wrap="square" rtlCol="0">
            <a:spAutoFit/>
          </a:bodyPr>
          <a:lstStyle/>
          <a:p>
            <a:pPr algn="l"/>
            <a:r>
              <a:rPr lang="en-US" altLang="zh-CN" sz="2800" b="1" dirty="0">
                <a:latin typeface="Calibri" panose="020F0502020204030204" pitchFamily="34" charset="0"/>
                <a:cs typeface="Calibri" panose="020F0502020204030204" pitchFamily="34" charset="0"/>
              </a:rPr>
              <a:t>Property: </a:t>
            </a:r>
            <a:r>
              <a:rPr lang="en-US" altLang="zh-CN" sz="2800" dirty="0">
                <a:latin typeface="Calibri" panose="020F0502020204030204" pitchFamily="34" charset="0"/>
                <a:cs typeface="Calibri" panose="020F0502020204030204" pitchFamily="34" charset="0"/>
              </a:rPr>
              <a:t>S-*-D</a:t>
            </a:r>
            <a:endParaRPr lang="zh-CN" altLang="en-US" sz="2800" dirty="0" err="1">
              <a:latin typeface="Calibri" panose="020F0502020204030204" pitchFamily="34" charset="0"/>
              <a:cs typeface="Calibri" panose="020F0502020204030204" pitchFamily="34" charset="0"/>
            </a:endParaRPr>
          </a:p>
        </p:txBody>
      </p:sp>
      <p:sp>
        <p:nvSpPr>
          <p:cNvPr id="6" name="文本框 5">
            <a:extLst>
              <a:ext uri="{FF2B5EF4-FFF2-40B4-BE49-F238E27FC236}">
                <a16:creationId xmlns:a16="http://schemas.microsoft.com/office/drawing/2014/main" id="{B390B074-6CBB-77B0-4DF0-092A30B41B87}"/>
              </a:ext>
            </a:extLst>
          </p:cNvPr>
          <p:cNvSpPr txBox="1"/>
          <p:nvPr/>
        </p:nvSpPr>
        <p:spPr>
          <a:xfrm>
            <a:off x="1023980" y="3384600"/>
            <a:ext cx="9320170" cy="523220"/>
          </a:xfrm>
          <a:prstGeom prst="rect">
            <a:avLst/>
          </a:prstGeom>
          <a:noFill/>
        </p:spPr>
        <p:txBody>
          <a:bodyPr wrap="square" rtlCol="0">
            <a:spAutoFit/>
          </a:bodyPr>
          <a:lstStyle/>
          <a:p>
            <a:r>
              <a:rPr lang="en-US" altLang="zh-CN" sz="2800" b="1" dirty="0">
                <a:latin typeface="Calibri" panose="020F0502020204030204" pitchFamily="34" charset="0"/>
                <a:cs typeface="Calibri" panose="020F0502020204030204" pitchFamily="34" charset="0"/>
              </a:rPr>
              <a:t>Reality:</a:t>
            </a:r>
            <a:r>
              <a:rPr lang="en-US" altLang="zh-CN" sz="2800" dirty="0">
                <a:latin typeface="Calibri" panose="020F0502020204030204" pitchFamily="34" charset="0"/>
                <a:cs typeface="Calibri" panose="020F0502020204030204" pitchFamily="34" charset="0"/>
              </a:rPr>
              <a:t> There is </a:t>
            </a:r>
            <a:r>
              <a:rPr lang="en-US" altLang="zh-CN" sz="2800" dirty="0">
                <a:solidFill>
                  <a:srgbClr val="FF0000"/>
                </a:solidFill>
                <a:latin typeface="Calibri" panose="020F0502020204030204" pitchFamily="34" charset="0"/>
                <a:cs typeface="Calibri" panose="020F0502020204030204" pitchFamily="34" charset="0"/>
              </a:rPr>
              <a:t>no path </a:t>
            </a:r>
            <a:r>
              <a:rPr lang="en-US" altLang="zh-CN" sz="2800" dirty="0">
                <a:latin typeface="Calibri" panose="020F0502020204030204" pitchFamily="34" charset="0"/>
                <a:cs typeface="Calibri" panose="020F0502020204030204" pitchFamily="34" charset="0"/>
              </a:rPr>
              <a:t>from S to D		</a:t>
            </a:r>
            <a:endParaRPr lang="zh-CN" altLang="en-US" sz="2800" dirty="0" err="1">
              <a:latin typeface="Calibri" panose="020F0502020204030204" pitchFamily="34" charset="0"/>
              <a:cs typeface="Calibri" panose="020F0502020204030204" pitchFamily="34" charset="0"/>
            </a:endParaRPr>
          </a:p>
        </p:txBody>
      </p:sp>
      <p:grpSp>
        <p:nvGrpSpPr>
          <p:cNvPr id="29" name="组合 28">
            <a:extLst>
              <a:ext uri="{FF2B5EF4-FFF2-40B4-BE49-F238E27FC236}">
                <a16:creationId xmlns:a16="http://schemas.microsoft.com/office/drawing/2014/main" id="{E4F79A5C-4177-148C-883B-B710AFA79471}"/>
              </a:ext>
            </a:extLst>
          </p:cNvPr>
          <p:cNvGrpSpPr/>
          <p:nvPr/>
        </p:nvGrpSpPr>
        <p:grpSpPr>
          <a:xfrm>
            <a:off x="8922418" y="2902288"/>
            <a:ext cx="1916816" cy="913056"/>
            <a:chOff x="8922418" y="2902288"/>
            <a:chExt cx="1916816" cy="913056"/>
          </a:xfrm>
        </p:grpSpPr>
        <p:sp>
          <p:nvSpPr>
            <p:cNvPr id="7" name="矩形: 圆角 6">
              <a:extLst>
                <a:ext uri="{FF2B5EF4-FFF2-40B4-BE49-F238E27FC236}">
                  <a16:creationId xmlns:a16="http://schemas.microsoft.com/office/drawing/2014/main" id="{261246E7-DFC7-C8B4-0133-2F045DA97094}"/>
                </a:ext>
              </a:extLst>
            </p:cNvPr>
            <p:cNvSpPr/>
            <p:nvPr/>
          </p:nvSpPr>
          <p:spPr>
            <a:xfrm>
              <a:off x="9176634" y="3477075"/>
              <a:ext cx="1408384" cy="338269"/>
            </a:xfrm>
            <a:prstGeom prst="roundRect">
              <a:avLst/>
            </a:prstGeom>
            <a:solidFill>
              <a:schemeClr val="accent5">
                <a:lumMod val="40000"/>
                <a:lumOff val="60000"/>
              </a:schemeClr>
            </a:solid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85000"/>
                      <a:lumOff val="15000"/>
                    </a:schemeClr>
                  </a:solidFill>
                  <a:latin typeface="Calibri" panose="020F0502020204030204" pitchFamily="34" charset="0"/>
                  <a:cs typeface="Calibri" panose="020F0502020204030204" pitchFamily="34" charset="0"/>
                </a:rPr>
                <a:t>D(Static)</a:t>
              </a:r>
              <a:endParaRPr lang="zh-CN" altLang="en-US" sz="2400"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27" name="文本框 26">
              <a:extLst>
                <a:ext uri="{FF2B5EF4-FFF2-40B4-BE49-F238E27FC236}">
                  <a16:creationId xmlns:a16="http://schemas.microsoft.com/office/drawing/2014/main" id="{5E8D08FA-82BC-448A-E3D5-86751DCBD828}"/>
                </a:ext>
              </a:extLst>
            </p:cNvPr>
            <p:cNvSpPr txBox="1"/>
            <p:nvPr/>
          </p:nvSpPr>
          <p:spPr>
            <a:xfrm>
              <a:off x="8922418" y="2902288"/>
              <a:ext cx="1916816" cy="584775"/>
            </a:xfrm>
            <a:prstGeom prst="rect">
              <a:avLst/>
            </a:prstGeom>
            <a:noFill/>
          </p:spPr>
          <p:txBody>
            <a:bodyPr wrap="square">
              <a:spAutoFit/>
            </a:bodyPr>
            <a:lstStyle/>
            <a:p>
              <a:r>
                <a:rPr lang="en-US" altLang="zh-CN" sz="3200" dirty="0">
                  <a:latin typeface="Calibri" panose="020F0502020204030204" pitchFamily="34" charset="0"/>
                  <a:cs typeface="Calibri" panose="020F0502020204030204" pitchFamily="34" charset="0"/>
                </a:rPr>
                <a:t>The trace:</a:t>
              </a:r>
              <a:endParaRPr lang="zh-CN" altLang="en-US" sz="3200" dirty="0"/>
            </a:p>
          </p:txBody>
        </p:sp>
      </p:grpSp>
      <p:sp>
        <p:nvSpPr>
          <p:cNvPr id="24" name="文本框 23">
            <a:extLst>
              <a:ext uri="{FF2B5EF4-FFF2-40B4-BE49-F238E27FC236}">
                <a16:creationId xmlns:a16="http://schemas.microsoft.com/office/drawing/2014/main" id="{6C706218-5DAE-2F64-7E2D-B4A6BA6718D1}"/>
              </a:ext>
            </a:extLst>
          </p:cNvPr>
          <p:cNvSpPr txBox="1"/>
          <p:nvPr/>
        </p:nvSpPr>
        <p:spPr>
          <a:xfrm>
            <a:off x="5022927" y="1487507"/>
            <a:ext cx="6097136" cy="584775"/>
          </a:xfrm>
          <a:prstGeom prst="rect">
            <a:avLst/>
          </a:prstGeom>
          <a:noFill/>
        </p:spPr>
        <p:txBody>
          <a:bodyPr wrap="square">
            <a:spAutoFit/>
          </a:bodyPr>
          <a:lstStyle/>
          <a:p>
            <a:r>
              <a:rPr lang="en-US" altLang="zh-CN" sz="3200" dirty="0">
                <a:latin typeface="Calibri" panose="020F0502020204030204" pitchFamily="34" charset="0"/>
                <a:cs typeface="Calibri" panose="020F0502020204030204" pitchFamily="34" charset="0"/>
              </a:rPr>
              <a:t>(have exponential searching space) </a:t>
            </a:r>
            <a:endParaRPr lang="zh-CN" altLang="en-US" sz="3200" dirty="0">
              <a:latin typeface="Calibri" panose="020F0502020204030204" pitchFamily="34" charset="0"/>
              <a:cs typeface="Calibri" panose="020F0502020204030204" pitchFamily="34" charset="0"/>
            </a:endParaRPr>
          </a:p>
        </p:txBody>
      </p:sp>
      <p:sp>
        <p:nvSpPr>
          <p:cNvPr id="25" name="文本框 24">
            <a:extLst>
              <a:ext uri="{FF2B5EF4-FFF2-40B4-BE49-F238E27FC236}">
                <a16:creationId xmlns:a16="http://schemas.microsoft.com/office/drawing/2014/main" id="{70022B7F-0926-1B61-5E58-035FA420965C}"/>
              </a:ext>
            </a:extLst>
          </p:cNvPr>
          <p:cNvSpPr txBox="1"/>
          <p:nvPr/>
        </p:nvSpPr>
        <p:spPr>
          <a:xfrm>
            <a:off x="3707898" y="2069354"/>
            <a:ext cx="6097136" cy="584775"/>
          </a:xfrm>
          <a:prstGeom prst="rect">
            <a:avLst/>
          </a:prstGeom>
          <a:noFill/>
        </p:spPr>
        <p:txBody>
          <a:bodyPr wrap="square">
            <a:spAutoFit/>
          </a:bodyPr>
          <a:lstStyle/>
          <a:p>
            <a:r>
              <a:rPr lang="en-US" altLang="zh-CN" sz="3200" dirty="0">
                <a:latin typeface="Calibri" panose="020F0502020204030204" pitchFamily="34" charset="0"/>
                <a:cs typeface="Calibri" panose="020F0502020204030204" pitchFamily="34" charset="0"/>
              </a:rPr>
              <a:t>(need repeated DF diagnosis)</a:t>
            </a:r>
            <a:endParaRPr lang="zh-CN" alt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19543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7" grpId="0" animBg="1"/>
      <p:bldP spid="47" grpId="0"/>
      <p:bldP spid="48" grpId="0"/>
      <p:bldP spid="5" grpId="0"/>
      <p:bldP spid="6" grpId="0"/>
      <p:bldP spid="24"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a:extLst>
              <a:ext uri="{FF2B5EF4-FFF2-40B4-BE49-F238E27FC236}">
                <a16:creationId xmlns:a16="http://schemas.microsoft.com/office/drawing/2014/main" id="{B68F021E-27B4-AC35-7803-19CA1B56AD58}"/>
              </a:ext>
            </a:extLst>
          </p:cNvPr>
          <p:cNvGrpSpPr/>
          <p:nvPr/>
        </p:nvGrpSpPr>
        <p:grpSpPr>
          <a:xfrm>
            <a:off x="1236275" y="3788585"/>
            <a:ext cx="940193" cy="2260030"/>
            <a:chOff x="6793912" y="3616618"/>
            <a:chExt cx="940193" cy="2260030"/>
          </a:xfrm>
        </p:grpSpPr>
        <p:cxnSp>
          <p:nvCxnSpPr>
            <p:cNvPr id="29" name="直接连接符 28">
              <a:extLst>
                <a:ext uri="{FF2B5EF4-FFF2-40B4-BE49-F238E27FC236}">
                  <a16:creationId xmlns:a16="http://schemas.microsoft.com/office/drawing/2014/main" id="{26115EB2-3399-1F8C-8D57-D72194DDC656}"/>
                </a:ext>
              </a:extLst>
            </p:cNvPr>
            <p:cNvCxnSpPr/>
            <p:nvPr/>
          </p:nvCxnSpPr>
          <p:spPr>
            <a:xfrm flipH="1">
              <a:off x="6849429" y="3616618"/>
              <a:ext cx="409303" cy="445226"/>
            </a:xfrm>
            <a:prstGeom prst="line">
              <a:avLst/>
            </a:prstGeom>
            <a:ln w="28575"/>
          </p:spPr>
          <p:style>
            <a:lnRef idx="1">
              <a:schemeClr val="dk1"/>
            </a:lnRef>
            <a:fillRef idx="0">
              <a:schemeClr val="dk1"/>
            </a:fillRef>
            <a:effectRef idx="0">
              <a:schemeClr val="dk1"/>
            </a:effectRef>
            <a:fontRef idx="minor">
              <a:schemeClr val="tx1"/>
            </a:fontRef>
          </p:style>
        </p:cxnSp>
        <p:cxnSp>
          <p:nvCxnSpPr>
            <p:cNvPr id="30" name="直接连接符 29">
              <a:extLst>
                <a:ext uri="{FF2B5EF4-FFF2-40B4-BE49-F238E27FC236}">
                  <a16:creationId xmlns:a16="http://schemas.microsoft.com/office/drawing/2014/main" id="{3FAEE2A6-DA46-C43D-4BB9-26F803C8BE20}"/>
                </a:ext>
              </a:extLst>
            </p:cNvPr>
            <p:cNvCxnSpPr>
              <a:cxnSpLocks/>
            </p:cNvCxnSpPr>
            <p:nvPr/>
          </p:nvCxnSpPr>
          <p:spPr>
            <a:xfrm>
              <a:off x="6793912" y="4153901"/>
              <a:ext cx="409303" cy="445226"/>
            </a:xfrm>
            <a:prstGeom prst="line">
              <a:avLst/>
            </a:prstGeom>
            <a:ln w="28575"/>
          </p:spPr>
          <p:style>
            <a:lnRef idx="1">
              <a:schemeClr val="dk1"/>
            </a:lnRef>
            <a:fillRef idx="0">
              <a:schemeClr val="dk1"/>
            </a:fillRef>
            <a:effectRef idx="0">
              <a:schemeClr val="dk1"/>
            </a:effectRef>
            <a:fontRef idx="minor">
              <a:schemeClr val="tx1"/>
            </a:fontRef>
          </p:style>
        </p:cxnSp>
        <p:cxnSp>
          <p:nvCxnSpPr>
            <p:cNvPr id="31" name="直接连接符 30">
              <a:extLst>
                <a:ext uri="{FF2B5EF4-FFF2-40B4-BE49-F238E27FC236}">
                  <a16:creationId xmlns:a16="http://schemas.microsoft.com/office/drawing/2014/main" id="{D1700D10-2406-9EE5-FA28-3CE102656322}"/>
                </a:ext>
              </a:extLst>
            </p:cNvPr>
            <p:cNvCxnSpPr>
              <a:cxnSpLocks/>
            </p:cNvCxnSpPr>
            <p:nvPr/>
          </p:nvCxnSpPr>
          <p:spPr>
            <a:xfrm>
              <a:off x="7258732" y="4661633"/>
              <a:ext cx="348943" cy="377007"/>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直接连接符 31">
              <a:extLst>
                <a:ext uri="{FF2B5EF4-FFF2-40B4-BE49-F238E27FC236}">
                  <a16:creationId xmlns:a16="http://schemas.microsoft.com/office/drawing/2014/main" id="{F549AAB2-EA2D-E906-BF5C-F787A2A32E68}"/>
                </a:ext>
              </a:extLst>
            </p:cNvPr>
            <p:cNvCxnSpPr>
              <a:cxnSpLocks/>
            </p:cNvCxnSpPr>
            <p:nvPr/>
          </p:nvCxnSpPr>
          <p:spPr>
            <a:xfrm flipH="1">
              <a:off x="7252499" y="5102529"/>
              <a:ext cx="342957" cy="480638"/>
            </a:xfrm>
            <a:prstGeom prst="line">
              <a:avLst/>
            </a:prstGeom>
            <a:ln w="28575"/>
          </p:spPr>
          <p:style>
            <a:lnRef idx="1">
              <a:schemeClr val="dk1"/>
            </a:lnRef>
            <a:fillRef idx="0">
              <a:schemeClr val="dk1"/>
            </a:fillRef>
            <a:effectRef idx="0">
              <a:schemeClr val="dk1"/>
            </a:effectRef>
            <a:fontRef idx="minor">
              <a:schemeClr val="tx1"/>
            </a:fontRef>
          </p:style>
        </p:cxnSp>
        <p:sp>
          <p:nvSpPr>
            <p:cNvPr id="34" name="文本框 33">
              <a:extLst>
                <a:ext uri="{FF2B5EF4-FFF2-40B4-BE49-F238E27FC236}">
                  <a16:creationId xmlns:a16="http://schemas.microsoft.com/office/drawing/2014/main" id="{21AFF7AF-25C1-02B0-4216-9DC752E029E2}"/>
                </a:ext>
              </a:extLst>
            </p:cNvPr>
            <p:cNvSpPr txBox="1"/>
            <p:nvPr/>
          </p:nvSpPr>
          <p:spPr>
            <a:xfrm>
              <a:off x="7223565" y="5414983"/>
              <a:ext cx="510540" cy="461665"/>
            </a:xfrm>
            <a:prstGeom prst="rect">
              <a:avLst/>
            </a:prstGeom>
            <a:noFill/>
            <a:ln w="28575">
              <a:noFill/>
            </a:ln>
          </p:spPr>
          <p:txBody>
            <a:bodyPr wrap="square" rtlCol="0">
              <a:spAutoFit/>
            </a:bodyPr>
            <a:lstStyle/>
            <a:p>
              <a:pPr algn="l"/>
              <a:r>
                <a:rPr lang="en-US" altLang="zh-CN" sz="2400" dirty="0">
                  <a:solidFill>
                    <a:schemeClr val="tx1">
                      <a:lumMod val="50000"/>
                      <a:lumOff val="50000"/>
                    </a:schemeClr>
                  </a:solidFill>
                  <a:latin typeface="Calibri" panose="020F0502020204030204" pitchFamily="34" charset="0"/>
                  <a:cs typeface="Calibri" panose="020F0502020204030204" pitchFamily="34" charset="0"/>
                </a:rPr>
                <a:t>…</a:t>
              </a:r>
              <a:endParaRPr lang="zh-CN" altLang="en-US" sz="2400" dirty="0" err="1">
                <a:solidFill>
                  <a:schemeClr val="tx1">
                    <a:lumMod val="50000"/>
                    <a:lumOff val="50000"/>
                  </a:schemeClr>
                </a:solidFill>
                <a:latin typeface="Calibri" panose="020F0502020204030204" pitchFamily="34" charset="0"/>
                <a:cs typeface="Calibri" panose="020F0502020204030204" pitchFamily="34" charset="0"/>
              </a:endParaRPr>
            </a:p>
          </p:txBody>
        </p:sp>
      </p:grpSp>
      <p:grpSp>
        <p:nvGrpSpPr>
          <p:cNvPr id="123" name="组合 122">
            <a:extLst>
              <a:ext uri="{FF2B5EF4-FFF2-40B4-BE49-F238E27FC236}">
                <a16:creationId xmlns:a16="http://schemas.microsoft.com/office/drawing/2014/main" id="{FBE29E8D-21C0-26E3-8DB8-19C01BD19D5E}"/>
              </a:ext>
            </a:extLst>
          </p:cNvPr>
          <p:cNvGrpSpPr/>
          <p:nvPr/>
        </p:nvGrpSpPr>
        <p:grpSpPr>
          <a:xfrm>
            <a:off x="587962" y="3788585"/>
            <a:ext cx="2441822" cy="2686853"/>
            <a:chOff x="576154" y="3829175"/>
            <a:chExt cx="2441822" cy="2686853"/>
          </a:xfrm>
        </p:grpSpPr>
        <p:grpSp>
          <p:nvGrpSpPr>
            <p:cNvPr id="90" name="组合 89">
              <a:extLst>
                <a:ext uri="{FF2B5EF4-FFF2-40B4-BE49-F238E27FC236}">
                  <a16:creationId xmlns:a16="http://schemas.microsoft.com/office/drawing/2014/main" id="{55595C4F-F8BF-070D-C444-7EE26A67A3BA}"/>
                </a:ext>
              </a:extLst>
            </p:cNvPr>
            <p:cNvGrpSpPr/>
            <p:nvPr/>
          </p:nvGrpSpPr>
          <p:grpSpPr>
            <a:xfrm>
              <a:off x="576154" y="3829175"/>
              <a:ext cx="2441822" cy="1980955"/>
              <a:chOff x="979457" y="3605670"/>
              <a:chExt cx="2441822" cy="1980955"/>
            </a:xfrm>
          </p:grpSpPr>
          <p:grpSp>
            <p:nvGrpSpPr>
              <p:cNvPr id="43" name="组合 42">
                <a:extLst>
                  <a:ext uri="{FF2B5EF4-FFF2-40B4-BE49-F238E27FC236}">
                    <a16:creationId xmlns:a16="http://schemas.microsoft.com/office/drawing/2014/main" id="{DEC3821D-6259-D481-E899-46D2F25ED7A3}"/>
                  </a:ext>
                </a:extLst>
              </p:cNvPr>
              <p:cNvGrpSpPr/>
              <p:nvPr/>
            </p:nvGrpSpPr>
            <p:grpSpPr>
              <a:xfrm>
                <a:off x="1686096" y="3605670"/>
                <a:ext cx="818606" cy="445226"/>
                <a:chOff x="5974080" y="3814354"/>
                <a:chExt cx="818606" cy="357052"/>
              </a:xfrm>
            </p:grpSpPr>
            <p:cxnSp>
              <p:nvCxnSpPr>
                <p:cNvPr id="35" name="直接连接符 34">
                  <a:extLst>
                    <a:ext uri="{FF2B5EF4-FFF2-40B4-BE49-F238E27FC236}">
                      <a16:creationId xmlns:a16="http://schemas.microsoft.com/office/drawing/2014/main" id="{B4A4B8AE-DD05-B243-DD15-280A1D144730}"/>
                    </a:ext>
                  </a:extLst>
                </p:cNvPr>
                <p:cNvCxnSpPr/>
                <p:nvPr/>
              </p:nvCxnSpPr>
              <p:spPr>
                <a:xfrm flipH="1">
                  <a:off x="5974080" y="3814354"/>
                  <a:ext cx="409303" cy="357052"/>
                </a:xfrm>
                <a:prstGeom prst="line">
                  <a:avLst/>
                </a:prstGeom>
                <a:ln w="28575"/>
              </p:spPr>
              <p:style>
                <a:lnRef idx="1">
                  <a:schemeClr val="dk1"/>
                </a:lnRef>
                <a:fillRef idx="0">
                  <a:schemeClr val="dk1"/>
                </a:fillRef>
                <a:effectRef idx="0">
                  <a:schemeClr val="dk1"/>
                </a:effectRef>
                <a:fontRef idx="minor">
                  <a:schemeClr val="tx1"/>
                </a:fontRef>
              </p:style>
            </p:cxnSp>
            <p:cxnSp>
              <p:nvCxnSpPr>
                <p:cNvPr id="36" name="直接连接符 35">
                  <a:extLst>
                    <a:ext uri="{FF2B5EF4-FFF2-40B4-BE49-F238E27FC236}">
                      <a16:creationId xmlns:a16="http://schemas.microsoft.com/office/drawing/2014/main" id="{50954D30-3C6B-DCE0-D55E-02B9A0EA1BC4}"/>
                    </a:ext>
                  </a:extLst>
                </p:cNvPr>
                <p:cNvCxnSpPr>
                  <a:cxnSpLocks/>
                </p:cNvCxnSpPr>
                <p:nvPr/>
              </p:nvCxnSpPr>
              <p:spPr>
                <a:xfrm>
                  <a:off x="6383383" y="3814354"/>
                  <a:ext cx="409303" cy="357052"/>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44" name="组合 43">
                <a:extLst>
                  <a:ext uri="{FF2B5EF4-FFF2-40B4-BE49-F238E27FC236}">
                    <a16:creationId xmlns:a16="http://schemas.microsoft.com/office/drawing/2014/main" id="{52868D34-299B-AA4C-F782-B126B00D184A}"/>
                  </a:ext>
                </a:extLst>
              </p:cNvPr>
              <p:cNvGrpSpPr/>
              <p:nvPr/>
            </p:nvGrpSpPr>
            <p:grpSpPr>
              <a:xfrm>
                <a:off x="1221276" y="4142953"/>
                <a:ext cx="818606" cy="445226"/>
                <a:chOff x="5974080" y="3814354"/>
                <a:chExt cx="818606" cy="357052"/>
              </a:xfrm>
            </p:grpSpPr>
            <p:cxnSp>
              <p:nvCxnSpPr>
                <p:cNvPr id="45" name="直接连接符 44">
                  <a:extLst>
                    <a:ext uri="{FF2B5EF4-FFF2-40B4-BE49-F238E27FC236}">
                      <a16:creationId xmlns:a16="http://schemas.microsoft.com/office/drawing/2014/main" id="{634B0B73-5384-20ED-F061-04A213A6820D}"/>
                    </a:ext>
                  </a:extLst>
                </p:cNvPr>
                <p:cNvCxnSpPr/>
                <p:nvPr/>
              </p:nvCxnSpPr>
              <p:spPr>
                <a:xfrm flipH="1">
                  <a:off x="5974080" y="3814354"/>
                  <a:ext cx="409303" cy="357052"/>
                </a:xfrm>
                <a:prstGeom prst="line">
                  <a:avLst/>
                </a:prstGeom>
                <a:ln w="28575"/>
              </p:spPr>
              <p:style>
                <a:lnRef idx="1">
                  <a:schemeClr val="dk1"/>
                </a:lnRef>
                <a:fillRef idx="0">
                  <a:schemeClr val="dk1"/>
                </a:fillRef>
                <a:effectRef idx="0">
                  <a:schemeClr val="dk1"/>
                </a:effectRef>
                <a:fontRef idx="minor">
                  <a:schemeClr val="tx1"/>
                </a:fontRef>
              </p:style>
            </p:cxnSp>
            <p:cxnSp>
              <p:nvCxnSpPr>
                <p:cNvPr id="46" name="直接连接符 45">
                  <a:extLst>
                    <a:ext uri="{FF2B5EF4-FFF2-40B4-BE49-F238E27FC236}">
                      <a16:creationId xmlns:a16="http://schemas.microsoft.com/office/drawing/2014/main" id="{16B43820-AD6B-1B61-303A-F3BD73EFF996}"/>
                    </a:ext>
                  </a:extLst>
                </p:cNvPr>
                <p:cNvCxnSpPr>
                  <a:cxnSpLocks/>
                </p:cNvCxnSpPr>
                <p:nvPr/>
              </p:nvCxnSpPr>
              <p:spPr>
                <a:xfrm>
                  <a:off x="6383383" y="3814354"/>
                  <a:ext cx="409303" cy="357052"/>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47" name="组合 46">
                <a:extLst>
                  <a:ext uri="{FF2B5EF4-FFF2-40B4-BE49-F238E27FC236}">
                    <a16:creationId xmlns:a16="http://schemas.microsoft.com/office/drawing/2014/main" id="{B0AC9363-B07F-E58A-CA26-17926FE01FC9}"/>
                  </a:ext>
                </a:extLst>
              </p:cNvPr>
              <p:cNvGrpSpPr/>
              <p:nvPr/>
            </p:nvGrpSpPr>
            <p:grpSpPr>
              <a:xfrm>
                <a:off x="2181396" y="4142953"/>
                <a:ext cx="818606" cy="445226"/>
                <a:chOff x="5974080" y="3814354"/>
                <a:chExt cx="818606" cy="357052"/>
              </a:xfrm>
            </p:grpSpPr>
            <p:cxnSp>
              <p:nvCxnSpPr>
                <p:cNvPr id="48" name="直接连接符 47">
                  <a:extLst>
                    <a:ext uri="{FF2B5EF4-FFF2-40B4-BE49-F238E27FC236}">
                      <a16:creationId xmlns:a16="http://schemas.microsoft.com/office/drawing/2014/main" id="{E8238C19-91E5-4404-D15C-07CE4FD95FF0}"/>
                    </a:ext>
                  </a:extLst>
                </p:cNvPr>
                <p:cNvCxnSpPr/>
                <p:nvPr/>
              </p:nvCxnSpPr>
              <p:spPr>
                <a:xfrm flipH="1">
                  <a:off x="5974080" y="3814354"/>
                  <a:ext cx="409303" cy="357052"/>
                </a:xfrm>
                <a:prstGeom prst="line">
                  <a:avLst/>
                </a:prstGeom>
                <a:ln w="28575"/>
              </p:spPr>
              <p:style>
                <a:lnRef idx="1">
                  <a:schemeClr val="dk1"/>
                </a:lnRef>
                <a:fillRef idx="0">
                  <a:schemeClr val="dk1"/>
                </a:fillRef>
                <a:effectRef idx="0">
                  <a:schemeClr val="dk1"/>
                </a:effectRef>
                <a:fontRef idx="minor">
                  <a:schemeClr val="tx1"/>
                </a:fontRef>
              </p:style>
            </p:cxnSp>
            <p:cxnSp>
              <p:nvCxnSpPr>
                <p:cNvPr id="49" name="直接连接符 48">
                  <a:extLst>
                    <a:ext uri="{FF2B5EF4-FFF2-40B4-BE49-F238E27FC236}">
                      <a16:creationId xmlns:a16="http://schemas.microsoft.com/office/drawing/2014/main" id="{FF097751-CBE3-61B7-7FFC-80E9F2CE1A0D}"/>
                    </a:ext>
                  </a:extLst>
                </p:cNvPr>
                <p:cNvCxnSpPr>
                  <a:cxnSpLocks/>
                </p:cNvCxnSpPr>
                <p:nvPr/>
              </p:nvCxnSpPr>
              <p:spPr>
                <a:xfrm>
                  <a:off x="6383383" y="3814354"/>
                  <a:ext cx="409303" cy="357052"/>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50" name="组合 49">
                <a:extLst>
                  <a:ext uri="{FF2B5EF4-FFF2-40B4-BE49-F238E27FC236}">
                    <a16:creationId xmlns:a16="http://schemas.microsoft.com/office/drawing/2014/main" id="{4C0BC8FE-EC4C-A2FF-F74D-F56002D676D0}"/>
                  </a:ext>
                </a:extLst>
              </p:cNvPr>
              <p:cNvGrpSpPr/>
              <p:nvPr/>
            </p:nvGrpSpPr>
            <p:grpSpPr>
              <a:xfrm>
                <a:off x="1652000" y="4650685"/>
                <a:ext cx="818606" cy="445226"/>
                <a:chOff x="5974080" y="3814354"/>
                <a:chExt cx="818606" cy="357052"/>
              </a:xfrm>
            </p:grpSpPr>
            <p:cxnSp>
              <p:nvCxnSpPr>
                <p:cNvPr id="51" name="直接连接符 50">
                  <a:extLst>
                    <a:ext uri="{FF2B5EF4-FFF2-40B4-BE49-F238E27FC236}">
                      <a16:creationId xmlns:a16="http://schemas.microsoft.com/office/drawing/2014/main" id="{E9FAEE3C-D009-9E22-E057-4C6584CA300D}"/>
                    </a:ext>
                  </a:extLst>
                </p:cNvPr>
                <p:cNvCxnSpPr/>
                <p:nvPr/>
              </p:nvCxnSpPr>
              <p:spPr>
                <a:xfrm flipH="1">
                  <a:off x="5974080" y="3814354"/>
                  <a:ext cx="409303" cy="357052"/>
                </a:xfrm>
                <a:prstGeom prst="line">
                  <a:avLst/>
                </a:prstGeom>
                <a:ln w="28575"/>
              </p:spPr>
              <p:style>
                <a:lnRef idx="1">
                  <a:schemeClr val="dk1"/>
                </a:lnRef>
                <a:fillRef idx="0">
                  <a:schemeClr val="dk1"/>
                </a:fillRef>
                <a:effectRef idx="0">
                  <a:schemeClr val="dk1"/>
                </a:effectRef>
                <a:fontRef idx="minor">
                  <a:schemeClr val="tx1"/>
                </a:fontRef>
              </p:style>
            </p:cxnSp>
            <p:cxnSp>
              <p:nvCxnSpPr>
                <p:cNvPr id="52" name="直接连接符 51">
                  <a:extLst>
                    <a:ext uri="{FF2B5EF4-FFF2-40B4-BE49-F238E27FC236}">
                      <a16:creationId xmlns:a16="http://schemas.microsoft.com/office/drawing/2014/main" id="{9E08F00F-B7F9-5969-FD97-4B3FC3D0ABFF}"/>
                    </a:ext>
                  </a:extLst>
                </p:cNvPr>
                <p:cNvCxnSpPr>
                  <a:cxnSpLocks/>
                </p:cNvCxnSpPr>
                <p:nvPr/>
              </p:nvCxnSpPr>
              <p:spPr>
                <a:xfrm>
                  <a:off x="6383383" y="3814354"/>
                  <a:ext cx="409303" cy="357052"/>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53" name="组合 52">
                <a:extLst>
                  <a:ext uri="{FF2B5EF4-FFF2-40B4-BE49-F238E27FC236}">
                    <a16:creationId xmlns:a16="http://schemas.microsoft.com/office/drawing/2014/main" id="{CF778576-F5E8-2F5E-F786-7270B3BD7276}"/>
                  </a:ext>
                </a:extLst>
              </p:cNvPr>
              <p:cNvGrpSpPr/>
              <p:nvPr/>
            </p:nvGrpSpPr>
            <p:grpSpPr>
              <a:xfrm>
                <a:off x="2602673" y="4650685"/>
                <a:ext cx="818606" cy="445226"/>
                <a:chOff x="5974080" y="3814354"/>
                <a:chExt cx="818606" cy="357052"/>
              </a:xfrm>
            </p:grpSpPr>
            <p:cxnSp>
              <p:nvCxnSpPr>
                <p:cNvPr id="54" name="直接连接符 53">
                  <a:extLst>
                    <a:ext uri="{FF2B5EF4-FFF2-40B4-BE49-F238E27FC236}">
                      <a16:creationId xmlns:a16="http://schemas.microsoft.com/office/drawing/2014/main" id="{EDAA296F-676C-AF92-01AC-302E0CDFF295}"/>
                    </a:ext>
                  </a:extLst>
                </p:cNvPr>
                <p:cNvCxnSpPr/>
                <p:nvPr/>
              </p:nvCxnSpPr>
              <p:spPr>
                <a:xfrm flipH="1">
                  <a:off x="5974080" y="3814354"/>
                  <a:ext cx="409303" cy="357052"/>
                </a:xfrm>
                <a:prstGeom prst="line">
                  <a:avLst/>
                </a:prstGeom>
                <a:ln w="28575"/>
              </p:spPr>
              <p:style>
                <a:lnRef idx="1">
                  <a:schemeClr val="dk1"/>
                </a:lnRef>
                <a:fillRef idx="0">
                  <a:schemeClr val="dk1"/>
                </a:fillRef>
                <a:effectRef idx="0">
                  <a:schemeClr val="dk1"/>
                </a:effectRef>
                <a:fontRef idx="minor">
                  <a:schemeClr val="tx1"/>
                </a:fontRef>
              </p:style>
            </p:cxnSp>
            <p:cxnSp>
              <p:nvCxnSpPr>
                <p:cNvPr id="55" name="直接连接符 54">
                  <a:extLst>
                    <a:ext uri="{FF2B5EF4-FFF2-40B4-BE49-F238E27FC236}">
                      <a16:creationId xmlns:a16="http://schemas.microsoft.com/office/drawing/2014/main" id="{7E02013E-ED35-9E7F-8D7A-04699AB93700}"/>
                    </a:ext>
                  </a:extLst>
                </p:cNvPr>
                <p:cNvCxnSpPr>
                  <a:cxnSpLocks/>
                </p:cNvCxnSpPr>
                <p:nvPr/>
              </p:nvCxnSpPr>
              <p:spPr>
                <a:xfrm>
                  <a:off x="6383383" y="3814354"/>
                  <a:ext cx="409303" cy="357052"/>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58" name="组合 57">
                <a:extLst>
                  <a:ext uri="{FF2B5EF4-FFF2-40B4-BE49-F238E27FC236}">
                    <a16:creationId xmlns:a16="http://schemas.microsoft.com/office/drawing/2014/main" id="{2F1B6337-C438-B0B1-1EFC-257C1458782D}"/>
                  </a:ext>
                </a:extLst>
              </p:cNvPr>
              <p:cNvGrpSpPr/>
              <p:nvPr/>
            </p:nvGrpSpPr>
            <p:grpSpPr>
              <a:xfrm>
                <a:off x="1234727" y="5141399"/>
                <a:ext cx="818606" cy="445226"/>
                <a:chOff x="5974080" y="3814354"/>
                <a:chExt cx="818606" cy="357052"/>
              </a:xfrm>
            </p:grpSpPr>
            <p:cxnSp>
              <p:nvCxnSpPr>
                <p:cNvPr id="59" name="直接连接符 58">
                  <a:extLst>
                    <a:ext uri="{FF2B5EF4-FFF2-40B4-BE49-F238E27FC236}">
                      <a16:creationId xmlns:a16="http://schemas.microsoft.com/office/drawing/2014/main" id="{DD1FD0DA-4203-025D-142A-922C31841804}"/>
                    </a:ext>
                  </a:extLst>
                </p:cNvPr>
                <p:cNvCxnSpPr/>
                <p:nvPr/>
              </p:nvCxnSpPr>
              <p:spPr>
                <a:xfrm flipH="1">
                  <a:off x="5974080" y="3814354"/>
                  <a:ext cx="409303" cy="357052"/>
                </a:xfrm>
                <a:prstGeom prst="line">
                  <a:avLst/>
                </a:prstGeom>
                <a:ln w="28575"/>
              </p:spPr>
              <p:style>
                <a:lnRef idx="1">
                  <a:schemeClr val="dk1"/>
                </a:lnRef>
                <a:fillRef idx="0">
                  <a:schemeClr val="dk1"/>
                </a:fillRef>
                <a:effectRef idx="0">
                  <a:schemeClr val="dk1"/>
                </a:effectRef>
                <a:fontRef idx="minor">
                  <a:schemeClr val="tx1"/>
                </a:fontRef>
              </p:style>
            </p:cxnSp>
            <p:cxnSp>
              <p:nvCxnSpPr>
                <p:cNvPr id="60" name="直接连接符 59">
                  <a:extLst>
                    <a:ext uri="{FF2B5EF4-FFF2-40B4-BE49-F238E27FC236}">
                      <a16:creationId xmlns:a16="http://schemas.microsoft.com/office/drawing/2014/main" id="{84838F1F-5BC1-1651-B602-BD5CD15200D8}"/>
                    </a:ext>
                  </a:extLst>
                </p:cNvPr>
                <p:cNvCxnSpPr>
                  <a:cxnSpLocks/>
                </p:cNvCxnSpPr>
                <p:nvPr/>
              </p:nvCxnSpPr>
              <p:spPr>
                <a:xfrm>
                  <a:off x="6383383" y="3814354"/>
                  <a:ext cx="409303" cy="357052"/>
                </a:xfrm>
                <a:prstGeom prst="line">
                  <a:avLst/>
                </a:prstGeom>
                <a:ln w="28575"/>
              </p:spPr>
              <p:style>
                <a:lnRef idx="1">
                  <a:schemeClr val="dk1"/>
                </a:lnRef>
                <a:fillRef idx="0">
                  <a:schemeClr val="dk1"/>
                </a:fillRef>
                <a:effectRef idx="0">
                  <a:schemeClr val="dk1"/>
                </a:effectRef>
                <a:fontRef idx="minor">
                  <a:schemeClr val="tx1"/>
                </a:fontRef>
              </p:style>
            </p:cxnSp>
          </p:grpSp>
          <p:sp>
            <p:nvSpPr>
              <p:cNvPr id="71" name="文本框 70">
                <a:extLst>
                  <a:ext uri="{FF2B5EF4-FFF2-40B4-BE49-F238E27FC236}">
                    <a16:creationId xmlns:a16="http://schemas.microsoft.com/office/drawing/2014/main" id="{9293A929-7963-D878-D366-197ABDEFE7DE}"/>
                  </a:ext>
                </a:extLst>
              </p:cNvPr>
              <p:cNvSpPr txBox="1"/>
              <p:nvPr/>
            </p:nvSpPr>
            <p:spPr>
              <a:xfrm>
                <a:off x="979457" y="4650685"/>
                <a:ext cx="510540" cy="461665"/>
              </a:xfrm>
              <a:prstGeom prst="rect">
                <a:avLst/>
              </a:prstGeom>
              <a:noFill/>
              <a:ln w="28575">
                <a:noFill/>
              </a:ln>
            </p:spPr>
            <p:txBody>
              <a:bodyPr wrap="square" rtlCol="0">
                <a:spAutoFit/>
              </a:bodyPr>
              <a:lstStyle/>
              <a:p>
                <a:pPr algn="l"/>
                <a:r>
                  <a:rPr lang="en-US" altLang="zh-CN" sz="2400">
                    <a:solidFill>
                      <a:schemeClr val="tx1">
                        <a:lumMod val="50000"/>
                        <a:lumOff val="50000"/>
                      </a:schemeClr>
                    </a:solidFill>
                    <a:latin typeface="Calibri" panose="020F0502020204030204" pitchFamily="34" charset="0"/>
                    <a:cs typeface="Calibri" panose="020F0502020204030204" pitchFamily="34" charset="0"/>
                  </a:rPr>
                  <a:t>…</a:t>
                </a:r>
                <a:endParaRPr lang="zh-CN" altLang="en-US" sz="2400" dirty="0" err="1">
                  <a:solidFill>
                    <a:schemeClr val="tx1">
                      <a:lumMod val="50000"/>
                      <a:lumOff val="50000"/>
                    </a:schemeClr>
                  </a:solidFill>
                  <a:latin typeface="Calibri" panose="020F0502020204030204" pitchFamily="34" charset="0"/>
                  <a:cs typeface="Calibri" panose="020F0502020204030204" pitchFamily="34" charset="0"/>
                </a:endParaRPr>
              </a:p>
            </p:txBody>
          </p:sp>
          <p:sp>
            <p:nvSpPr>
              <p:cNvPr id="72" name="文本框 71">
                <a:extLst>
                  <a:ext uri="{FF2B5EF4-FFF2-40B4-BE49-F238E27FC236}">
                    <a16:creationId xmlns:a16="http://schemas.microsoft.com/office/drawing/2014/main" id="{71BE38F5-6E24-E752-E5C0-0F51A2135725}"/>
                  </a:ext>
                </a:extLst>
              </p:cNvPr>
              <p:cNvSpPr txBox="1"/>
              <p:nvPr/>
            </p:nvSpPr>
            <p:spPr>
              <a:xfrm>
                <a:off x="2904439" y="5105987"/>
                <a:ext cx="510540" cy="461665"/>
              </a:xfrm>
              <a:prstGeom prst="rect">
                <a:avLst/>
              </a:prstGeom>
              <a:noFill/>
              <a:ln w="28575">
                <a:noFill/>
              </a:ln>
            </p:spPr>
            <p:txBody>
              <a:bodyPr wrap="square" rtlCol="0">
                <a:spAutoFit/>
              </a:bodyPr>
              <a:lstStyle/>
              <a:p>
                <a:pPr algn="l"/>
                <a:r>
                  <a:rPr lang="en-US" altLang="zh-CN" sz="2400">
                    <a:solidFill>
                      <a:schemeClr val="tx1">
                        <a:lumMod val="50000"/>
                        <a:lumOff val="50000"/>
                      </a:schemeClr>
                    </a:solidFill>
                    <a:latin typeface="Calibri" panose="020F0502020204030204" pitchFamily="34" charset="0"/>
                    <a:cs typeface="Calibri" panose="020F0502020204030204" pitchFamily="34" charset="0"/>
                  </a:rPr>
                  <a:t>…</a:t>
                </a:r>
                <a:endParaRPr lang="zh-CN" altLang="en-US" sz="2400" dirty="0" err="1">
                  <a:solidFill>
                    <a:schemeClr val="tx1">
                      <a:lumMod val="50000"/>
                      <a:lumOff val="50000"/>
                    </a:schemeClr>
                  </a:solidFill>
                  <a:latin typeface="Calibri" panose="020F0502020204030204" pitchFamily="34" charset="0"/>
                  <a:cs typeface="Calibri" panose="020F0502020204030204" pitchFamily="34" charset="0"/>
                </a:endParaRPr>
              </a:p>
            </p:txBody>
          </p:sp>
        </p:grpSp>
        <p:sp>
          <p:nvSpPr>
            <p:cNvPr id="99" name="文本框 98">
              <a:extLst>
                <a:ext uri="{FF2B5EF4-FFF2-40B4-BE49-F238E27FC236}">
                  <a16:creationId xmlns:a16="http://schemas.microsoft.com/office/drawing/2014/main" id="{DDD60568-C052-5E14-E523-95DB3DE73419}"/>
                </a:ext>
              </a:extLst>
            </p:cNvPr>
            <p:cNvSpPr txBox="1"/>
            <p:nvPr/>
          </p:nvSpPr>
          <p:spPr>
            <a:xfrm>
              <a:off x="1204346" y="6054363"/>
              <a:ext cx="1404327" cy="461665"/>
            </a:xfrm>
            <a:prstGeom prst="rect">
              <a:avLst/>
            </a:prstGeom>
            <a:noFill/>
          </p:spPr>
          <p:txBody>
            <a:bodyPr wrap="square" rtlCol="0">
              <a:spAutoFit/>
            </a:bodyPr>
            <a:lstStyle/>
            <a:p>
              <a:pPr algn="l"/>
              <a:r>
                <a:rPr lang="en-US" altLang="zh-CN" sz="2400" dirty="0">
                  <a:latin typeface="Calibri" panose="020F0502020204030204" pitchFamily="34" charset="0"/>
                  <a:cs typeface="Calibri" panose="020F0502020204030204" pitchFamily="34" charset="0"/>
                </a:rPr>
                <a:t>Program</a:t>
              </a:r>
              <a:endParaRPr lang="zh-CN" altLang="en-US" sz="2400" dirty="0" err="1">
                <a:latin typeface="Calibri" panose="020F0502020204030204" pitchFamily="34" charset="0"/>
                <a:cs typeface="Calibri" panose="020F0502020204030204" pitchFamily="34" charset="0"/>
              </a:endParaRPr>
            </a:p>
          </p:txBody>
        </p:sp>
      </p:grpSp>
      <p:sp>
        <p:nvSpPr>
          <p:cNvPr id="2" name="标题 1">
            <a:extLst>
              <a:ext uri="{FF2B5EF4-FFF2-40B4-BE49-F238E27FC236}">
                <a16:creationId xmlns:a16="http://schemas.microsoft.com/office/drawing/2014/main" id="{3B71D3ED-2DF2-9549-A801-2EEE99E3C233}"/>
              </a:ext>
            </a:extLst>
          </p:cNvPr>
          <p:cNvSpPr>
            <a:spLocks noGrp="1"/>
          </p:cNvSpPr>
          <p:nvPr>
            <p:ph type="title"/>
          </p:nvPr>
        </p:nvSpPr>
        <p:spPr>
          <a:xfrm>
            <a:off x="513418" y="157305"/>
            <a:ext cx="11025439" cy="1325563"/>
          </a:xfrm>
        </p:spPr>
        <p:txBody>
          <a:bodyPr/>
          <a:lstStyle/>
          <a:p>
            <a:r>
              <a:rPr lang="en-US" altLang="zh-CN" dirty="0"/>
              <a:t>Control-flow analysis using symbolic execution</a:t>
            </a:r>
            <a:endParaRPr lang="zh-CN" altLang="en-US" dirty="0"/>
          </a:p>
        </p:txBody>
      </p:sp>
      <p:sp>
        <p:nvSpPr>
          <p:cNvPr id="6" name="内容占位符 2">
            <a:extLst>
              <a:ext uri="{FF2B5EF4-FFF2-40B4-BE49-F238E27FC236}">
                <a16:creationId xmlns:a16="http://schemas.microsoft.com/office/drawing/2014/main" id="{6C4F630A-363A-AB4F-A374-6E98F6918509}"/>
              </a:ext>
            </a:extLst>
          </p:cNvPr>
          <p:cNvSpPr txBox="1">
            <a:spLocks/>
          </p:cNvSpPr>
          <p:nvPr/>
        </p:nvSpPr>
        <p:spPr>
          <a:xfrm>
            <a:off x="0" y="1260427"/>
            <a:ext cx="12192000" cy="49243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b="1" dirty="0"/>
              <a:t>Collect </a:t>
            </a:r>
            <a:r>
              <a:rPr lang="en-US" altLang="zh-CN" b="1" dirty="0">
                <a:solidFill>
                  <a:srgbClr val="C00000"/>
                </a:solidFill>
              </a:rPr>
              <a:t>more traces </a:t>
            </a:r>
            <a:r>
              <a:rPr lang="en-US" altLang="zh-CN" b="1" dirty="0"/>
              <a:t>with their</a:t>
            </a:r>
            <a:r>
              <a:rPr lang="en-US" altLang="zh-CN" b="1" dirty="0">
                <a:solidFill>
                  <a:srgbClr val="C00000"/>
                </a:solidFill>
              </a:rPr>
              <a:t> path conditions </a:t>
            </a:r>
            <a:r>
              <a:rPr lang="en-US" altLang="zh-CN" b="1" dirty="0"/>
              <a:t>to analyze</a:t>
            </a:r>
            <a:r>
              <a:rPr lang="en-US" altLang="zh-CN" dirty="0"/>
              <a:t>: </a:t>
            </a:r>
          </a:p>
        </p:txBody>
      </p:sp>
      <p:sp>
        <p:nvSpPr>
          <p:cNvPr id="4" name="灯片编号占位符 3">
            <a:extLst>
              <a:ext uri="{FF2B5EF4-FFF2-40B4-BE49-F238E27FC236}">
                <a16:creationId xmlns:a16="http://schemas.microsoft.com/office/drawing/2014/main" id="{7EA5F6C8-8D4A-7CAF-D009-B6ECB0275D32}"/>
              </a:ext>
            </a:extLst>
          </p:cNvPr>
          <p:cNvSpPr>
            <a:spLocks noGrp="1"/>
          </p:cNvSpPr>
          <p:nvPr>
            <p:ph type="sldNum" sz="quarter" idx="12"/>
          </p:nvPr>
        </p:nvSpPr>
        <p:spPr/>
        <p:txBody>
          <a:bodyPr/>
          <a:lstStyle/>
          <a:p>
            <a:fld id="{17AF526B-B395-4D91-A33A-6B7064D12B60}" type="slidenum">
              <a:rPr lang="zh-CN" altLang="en-US" smtClean="0"/>
              <a:t>15</a:t>
            </a:fld>
            <a:endParaRPr lang="zh-CN" altLang="en-US" dirty="0"/>
          </a:p>
        </p:txBody>
      </p:sp>
      <p:grpSp>
        <p:nvGrpSpPr>
          <p:cNvPr id="56" name="组合 55">
            <a:extLst>
              <a:ext uri="{FF2B5EF4-FFF2-40B4-BE49-F238E27FC236}">
                <a16:creationId xmlns:a16="http://schemas.microsoft.com/office/drawing/2014/main" id="{1A1D7408-F764-59B3-8DF4-6B6F442E2536}"/>
              </a:ext>
            </a:extLst>
          </p:cNvPr>
          <p:cNvGrpSpPr/>
          <p:nvPr/>
        </p:nvGrpSpPr>
        <p:grpSpPr>
          <a:xfrm>
            <a:off x="1243246" y="3788585"/>
            <a:ext cx="542379" cy="2260030"/>
            <a:chOff x="6030493" y="3616618"/>
            <a:chExt cx="542379" cy="2260030"/>
          </a:xfrm>
        </p:grpSpPr>
        <p:cxnSp>
          <p:nvCxnSpPr>
            <p:cNvPr id="120" name="直接连接符 119">
              <a:extLst>
                <a:ext uri="{FF2B5EF4-FFF2-40B4-BE49-F238E27FC236}">
                  <a16:creationId xmlns:a16="http://schemas.microsoft.com/office/drawing/2014/main" id="{01CEAB5E-5B81-78F8-064E-748F62CCD593}"/>
                </a:ext>
              </a:extLst>
            </p:cNvPr>
            <p:cNvCxnSpPr/>
            <p:nvPr/>
          </p:nvCxnSpPr>
          <p:spPr>
            <a:xfrm flipH="1">
              <a:off x="6086010" y="3616618"/>
              <a:ext cx="409303" cy="445226"/>
            </a:xfrm>
            <a:prstGeom prst="line">
              <a:avLst/>
            </a:prstGeom>
            <a:ln w="28575"/>
          </p:spPr>
          <p:style>
            <a:lnRef idx="1">
              <a:schemeClr val="dk1"/>
            </a:lnRef>
            <a:fillRef idx="0">
              <a:schemeClr val="dk1"/>
            </a:fillRef>
            <a:effectRef idx="0">
              <a:schemeClr val="dk1"/>
            </a:effectRef>
            <a:fontRef idx="minor">
              <a:schemeClr val="tx1"/>
            </a:fontRef>
          </p:style>
        </p:cxnSp>
        <p:cxnSp>
          <p:nvCxnSpPr>
            <p:cNvPr id="119" name="直接连接符 118">
              <a:extLst>
                <a:ext uri="{FF2B5EF4-FFF2-40B4-BE49-F238E27FC236}">
                  <a16:creationId xmlns:a16="http://schemas.microsoft.com/office/drawing/2014/main" id="{485C6627-201B-586D-184F-109469CF5A08}"/>
                </a:ext>
              </a:extLst>
            </p:cNvPr>
            <p:cNvCxnSpPr>
              <a:cxnSpLocks/>
            </p:cNvCxnSpPr>
            <p:nvPr/>
          </p:nvCxnSpPr>
          <p:spPr>
            <a:xfrm>
              <a:off x="6030493" y="4153901"/>
              <a:ext cx="409303" cy="445226"/>
            </a:xfrm>
            <a:prstGeom prst="line">
              <a:avLst/>
            </a:prstGeom>
            <a:ln w="28575"/>
          </p:spPr>
          <p:style>
            <a:lnRef idx="1">
              <a:schemeClr val="dk1"/>
            </a:lnRef>
            <a:fillRef idx="0">
              <a:schemeClr val="dk1"/>
            </a:fillRef>
            <a:effectRef idx="0">
              <a:schemeClr val="dk1"/>
            </a:effectRef>
            <a:fontRef idx="minor">
              <a:schemeClr val="tx1"/>
            </a:fontRef>
          </p:style>
        </p:cxnSp>
        <p:cxnSp>
          <p:nvCxnSpPr>
            <p:cNvPr id="114" name="直接连接符 113">
              <a:extLst>
                <a:ext uri="{FF2B5EF4-FFF2-40B4-BE49-F238E27FC236}">
                  <a16:creationId xmlns:a16="http://schemas.microsoft.com/office/drawing/2014/main" id="{A032D3E1-0114-FBB0-8ADC-0366537FB013}"/>
                </a:ext>
              </a:extLst>
            </p:cNvPr>
            <p:cNvCxnSpPr/>
            <p:nvPr/>
          </p:nvCxnSpPr>
          <p:spPr>
            <a:xfrm flipH="1">
              <a:off x="6051914" y="4661633"/>
              <a:ext cx="409303" cy="445226"/>
            </a:xfrm>
            <a:prstGeom prst="line">
              <a:avLst/>
            </a:prstGeom>
            <a:ln w="28575"/>
          </p:spPr>
          <p:style>
            <a:lnRef idx="1">
              <a:schemeClr val="dk1"/>
            </a:lnRef>
            <a:fillRef idx="0">
              <a:schemeClr val="dk1"/>
            </a:fillRef>
            <a:effectRef idx="0">
              <a:schemeClr val="dk1"/>
            </a:effectRef>
            <a:fontRef idx="minor">
              <a:schemeClr val="tx1"/>
            </a:fontRef>
          </p:style>
        </p:cxnSp>
        <p:cxnSp>
          <p:nvCxnSpPr>
            <p:cNvPr id="111" name="直接连接符 110">
              <a:extLst>
                <a:ext uri="{FF2B5EF4-FFF2-40B4-BE49-F238E27FC236}">
                  <a16:creationId xmlns:a16="http://schemas.microsoft.com/office/drawing/2014/main" id="{00066347-9E2C-1CD9-21CB-D0FF1BE3FD7E}"/>
                </a:ext>
              </a:extLst>
            </p:cNvPr>
            <p:cNvCxnSpPr>
              <a:cxnSpLocks/>
            </p:cNvCxnSpPr>
            <p:nvPr/>
          </p:nvCxnSpPr>
          <p:spPr>
            <a:xfrm>
              <a:off x="6043944" y="5152347"/>
              <a:ext cx="409303" cy="445226"/>
            </a:xfrm>
            <a:prstGeom prst="line">
              <a:avLst/>
            </a:prstGeom>
            <a:ln w="28575"/>
          </p:spPr>
          <p:style>
            <a:lnRef idx="1">
              <a:schemeClr val="dk1"/>
            </a:lnRef>
            <a:fillRef idx="0">
              <a:schemeClr val="dk1"/>
            </a:fillRef>
            <a:effectRef idx="0">
              <a:schemeClr val="dk1"/>
            </a:effectRef>
            <a:fontRef idx="minor">
              <a:schemeClr val="tx1"/>
            </a:fontRef>
          </p:style>
        </p:cxnSp>
        <p:sp>
          <p:nvSpPr>
            <p:cNvPr id="108" name="文本框 107">
              <a:extLst>
                <a:ext uri="{FF2B5EF4-FFF2-40B4-BE49-F238E27FC236}">
                  <a16:creationId xmlns:a16="http://schemas.microsoft.com/office/drawing/2014/main" id="{82D0D791-6CFD-CDF7-F871-9ECD7108E364}"/>
                </a:ext>
              </a:extLst>
            </p:cNvPr>
            <p:cNvSpPr txBox="1"/>
            <p:nvPr/>
          </p:nvSpPr>
          <p:spPr>
            <a:xfrm>
              <a:off x="6062332" y="5414983"/>
              <a:ext cx="510540" cy="461665"/>
            </a:xfrm>
            <a:prstGeom prst="rect">
              <a:avLst/>
            </a:prstGeom>
            <a:noFill/>
            <a:ln w="28575">
              <a:noFill/>
            </a:ln>
          </p:spPr>
          <p:txBody>
            <a:bodyPr wrap="square" rtlCol="0">
              <a:spAutoFit/>
            </a:bodyPr>
            <a:lstStyle/>
            <a:p>
              <a:pPr algn="l"/>
              <a:r>
                <a:rPr lang="en-US" altLang="zh-CN" sz="2400" dirty="0">
                  <a:solidFill>
                    <a:schemeClr val="tx1">
                      <a:lumMod val="50000"/>
                      <a:lumOff val="50000"/>
                    </a:schemeClr>
                  </a:solidFill>
                  <a:latin typeface="Calibri" panose="020F0502020204030204" pitchFamily="34" charset="0"/>
                  <a:cs typeface="Calibri" panose="020F0502020204030204" pitchFamily="34" charset="0"/>
                </a:rPr>
                <a:t>…</a:t>
              </a:r>
              <a:endParaRPr lang="zh-CN" altLang="en-US" sz="2400" dirty="0" err="1">
                <a:solidFill>
                  <a:schemeClr val="tx1">
                    <a:lumMod val="50000"/>
                    <a:lumOff val="50000"/>
                  </a:schemeClr>
                </a:solidFill>
                <a:latin typeface="Calibri" panose="020F0502020204030204" pitchFamily="34" charset="0"/>
                <a:cs typeface="Calibri" panose="020F0502020204030204" pitchFamily="34" charset="0"/>
              </a:endParaRPr>
            </a:p>
          </p:txBody>
        </p:sp>
      </p:grpSp>
      <p:sp>
        <p:nvSpPr>
          <p:cNvPr id="5" name="文本框 4">
            <a:extLst>
              <a:ext uri="{FF2B5EF4-FFF2-40B4-BE49-F238E27FC236}">
                <a16:creationId xmlns:a16="http://schemas.microsoft.com/office/drawing/2014/main" id="{EEB17233-72F3-1D7D-AC3F-797386F24E6E}"/>
              </a:ext>
            </a:extLst>
          </p:cNvPr>
          <p:cNvSpPr txBox="1"/>
          <p:nvPr/>
        </p:nvSpPr>
        <p:spPr>
          <a:xfrm>
            <a:off x="3885431" y="2700028"/>
            <a:ext cx="6990239" cy="954107"/>
          </a:xfrm>
          <a:prstGeom prst="rect">
            <a:avLst/>
          </a:prstGeom>
          <a:noFill/>
        </p:spPr>
        <p:txBody>
          <a:bodyPr wrap="square" rtlCol="0">
            <a:spAutoFit/>
          </a:bodyPr>
          <a:lstStyle/>
          <a:p>
            <a:pPr marL="457200" indent="-457200" algn="l">
              <a:buFont typeface="Arial" panose="020B0604020202020204" pitchFamily="34" charset="0"/>
              <a:buChar char="•"/>
            </a:pPr>
            <a:r>
              <a:rPr lang="en-US" altLang="zh-CN" sz="2800" b="1" dirty="0">
                <a:latin typeface="Calibri" panose="020F0502020204030204" pitchFamily="34" charset="0"/>
                <a:cs typeface="Calibri" panose="020F0502020204030204" pitchFamily="34" charset="0"/>
              </a:rPr>
              <a:t>How to diagnose?</a:t>
            </a:r>
          </a:p>
          <a:p>
            <a:r>
              <a:rPr lang="en-US" altLang="zh-CN" sz="2800" b="1" dirty="0">
                <a:solidFill>
                  <a:srgbClr val="C00000"/>
                </a:solidFill>
                <a:latin typeface="Calibri" panose="020F0502020204030204" pitchFamily="34" charset="0"/>
                <a:cs typeface="Calibri" panose="020F0502020204030204" pitchFamily="34" charset="0"/>
              </a:rPr>
              <a:t>	</a:t>
            </a:r>
            <a:endParaRPr lang="zh-CN" altLang="en-US" sz="2800" b="1" dirty="0" err="1">
              <a:latin typeface="Calibri" panose="020F0502020204030204" pitchFamily="34" charset="0"/>
              <a:cs typeface="Calibri" panose="020F0502020204030204" pitchFamily="34" charset="0"/>
            </a:endParaRPr>
          </a:p>
        </p:txBody>
      </p:sp>
      <p:sp>
        <p:nvSpPr>
          <p:cNvPr id="91" name="文本框 90">
            <a:extLst>
              <a:ext uri="{FF2B5EF4-FFF2-40B4-BE49-F238E27FC236}">
                <a16:creationId xmlns:a16="http://schemas.microsoft.com/office/drawing/2014/main" id="{EDF401C1-A1BE-F9FA-AB65-0A2466B41E0E}"/>
              </a:ext>
            </a:extLst>
          </p:cNvPr>
          <p:cNvSpPr txBox="1"/>
          <p:nvPr/>
        </p:nvSpPr>
        <p:spPr>
          <a:xfrm>
            <a:off x="3641007" y="6116476"/>
            <a:ext cx="3149953" cy="461665"/>
          </a:xfrm>
          <a:prstGeom prst="rect">
            <a:avLst/>
          </a:prstGeom>
          <a:noFill/>
        </p:spPr>
        <p:txBody>
          <a:bodyPr wrap="square" rtlCol="0">
            <a:spAutoFit/>
          </a:bodyPr>
          <a:lstStyle/>
          <a:p>
            <a:pPr algn="l"/>
            <a:r>
              <a:rPr lang="en-US" altLang="zh-CN" sz="2400" dirty="0">
                <a:solidFill>
                  <a:srgbClr val="00B050"/>
                </a:solidFill>
                <a:latin typeface="Calibri" panose="020F0502020204030204" pitchFamily="34" charset="0"/>
                <a:cs typeface="Calibri" panose="020F0502020204030204" pitchFamily="34" charset="0"/>
              </a:rPr>
              <a:t>Correct </a:t>
            </a:r>
            <a:r>
              <a:rPr lang="en-US" altLang="zh-CN" sz="2400" dirty="0">
                <a:latin typeface="Calibri" panose="020F0502020204030204" pitchFamily="34" charset="0"/>
                <a:cs typeface="Calibri" panose="020F0502020204030204" pitchFamily="34" charset="0"/>
              </a:rPr>
              <a:t>execution path</a:t>
            </a:r>
            <a:endParaRPr lang="zh-CN" altLang="en-US" sz="2400" dirty="0" err="1">
              <a:latin typeface="Calibri" panose="020F0502020204030204" pitchFamily="34" charset="0"/>
              <a:cs typeface="Calibri" panose="020F0502020204030204" pitchFamily="34" charset="0"/>
            </a:endParaRPr>
          </a:p>
        </p:txBody>
      </p:sp>
      <p:sp>
        <p:nvSpPr>
          <p:cNvPr id="92" name="文本框 91">
            <a:extLst>
              <a:ext uri="{FF2B5EF4-FFF2-40B4-BE49-F238E27FC236}">
                <a16:creationId xmlns:a16="http://schemas.microsoft.com/office/drawing/2014/main" id="{1AF578FA-E600-A71C-311F-D732C3B827C2}"/>
              </a:ext>
            </a:extLst>
          </p:cNvPr>
          <p:cNvSpPr txBox="1"/>
          <p:nvPr/>
        </p:nvSpPr>
        <p:spPr>
          <a:xfrm>
            <a:off x="6812651" y="6118145"/>
            <a:ext cx="3619316" cy="461665"/>
          </a:xfrm>
          <a:prstGeom prst="rect">
            <a:avLst/>
          </a:prstGeom>
          <a:noFill/>
        </p:spPr>
        <p:txBody>
          <a:bodyPr wrap="square" rtlCol="0">
            <a:spAutoFit/>
          </a:bodyPr>
          <a:lstStyle/>
          <a:p>
            <a:pPr algn="l"/>
            <a:r>
              <a:rPr lang="en-US" altLang="zh-CN" sz="2400" dirty="0">
                <a:solidFill>
                  <a:srgbClr val="FF0000"/>
                </a:solidFill>
                <a:latin typeface="Calibri" panose="020F0502020204030204" pitchFamily="34" charset="0"/>
                <a:cs typeface="Calibri" panose="020F0502020204030204" pitchFamily="34" charset="0"/>
              </a:rPr>
              <a:t>Incorrect </a:t>
            </a:r>
            <a:r>
              <a:rPr lang="en-US" altLang="zh-CN" sz="2400" dirty="0">
                <a:latin typeface="Calibri" panose="020F0502020204030204" pitchFamily="34" charset="0"/>
                <a:cs typeface="Calibri" panose="020F0502020204030204" pitchFamily="34" charset="0"/>
              </a:rPr>
              <a:t>execution path</a:t>
            </a:r>
            <a:endParaRPr lang="zh-CN" altLang="en-US" sz="2400" dirty="0" err="1">
              <a:latin typeface="Calibri" panose="020F0502020204030204" pitchFamily="34" charset="0"/>
              <a:cs typeface="Calibri" panose="020F0502020204030204" pitchFamily="34" charset="0"/>
            </a:endParaRPr>
          </a:p>
        </p:txBody>
      </p:sp>
      <p:sp>
        <p:nvSpPr>
          <p:cNvPr id="94" name="椭圆 93">
            <a:extLst>
              <a:ext uri="{FF2B5EF4-FFF2-40B4-BE49-F238E27FC236}">
                <a16:creationId xmlns:a16="http://schemas.microsoft.com/office/drawing/2014/main" id="{E2455105-869D-BCCD-92D0-3966C7ECF82C}"/>
              </a:ext>
            </a:extLst>
          </p:cNvPr>
          <p:cNvSpPr/>
          <p:nvPr/>
        </p:nvSpPr>
        <p:spPr>
          <a:xfrm>
            <a:off x="7537647" y="4676345"/>
            <a:ext cx="252276" cy="235140"/>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latin typeface="Calibri" panose="020F0502020204030204" pitchFamily="34" charset="0"/>
              <a:cs typeface="Calibri" panose="020F0502020204030204" pitchFamily="34" charset="0"/>
            </a:endParaRPr>
          </a:p>
        </p:txBody>
      </p:sp>
      <p:sp>
        <p:nvSpPr>
          <p:cNvPr id="95" name="椭圆 94">
            <a:extLst>
              <a:ext uri="{FF2B5EF4-FFF2-40B4-BE49-F238E27FC236}">
                <a16:creationId xmlns:a16="http://schemas.microsoft.com/office/drawing/2014/main" id="{33072051-3EA2-A428-221A-4F2FF0124C63}"/>
              </a:ext>
            </a:extLst>
          </p:cNvPr>
          <p:cNvSpPr/>
          <p:nvPr/>
        </p:nvSpPr>
        <p:spPr>
          <a:xfrm>
            <a:off x="7924854" y="5089174"/>
            <a:ext cx="252276" cy="235140"/>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latin typeface="Calibri" panose="020F0502020204030204" pitchFamily="34" charset="0"/>
              <a:cs typeface="Calibri" panose="020F0502020204030204" pitchFamily="34" charset="0"/>
            </a:endParaRPr>
          </a:p>
        </p:txBody>
      </p:sp>
      <p:grpSp>
        <p:nvGrpSpPr>
          <p:cNvPr id="98" name="组合 97">
            <a:extLst>
              <a:ext uri="{FF2B5EF4-FFF2-40B4-BE49-F238E27FC236}">
                <a16:creationId xmlns:a16="http://schemas.microsoft.com/office/drawing/2014/main" id="{CFA06B40-3000-4FEF-073B-9B087A9BB08A}"/>
              </a:ext>
            </a:extLst>
          </p:cNvPr>
          <p:cNvGrpSpPr/>
          <p:nvPr/>
        </p:nvGrpSpPr>
        <p:grpSpPr>
          <a:xfrm>
            <a:off x="9567277" y="4489569"/>
            <a:ext cx="1402080" cy="547454"/>
            <a:chOff x="9840686" y="4157655"/>
            <a:chExt cx="1402080" cy="547454"/>
          </a:xfrm>
        </p:grpSpPr>
        <p:sp>
          <p:nvSpPr>
            <p:cNvPr id="93" name="文本框 92">
              <a:extLst>
                <a:ext uri="{FF2B5EF4-FFF2-40B4-BE49-F238E27FC236}">
                  <a16:creationId xmlns:a16="http://schemas.microsoft.com/office/drawing/2014/main" id="{89BC12FF-592A-76E3-E0F9-381FE75FA033}"/>
                </a:ext>
              </a:extLst>
            </p:cNvPr>
            <p:cNvSpPr txBox="1"/>
            <p:nvPr/>
          </p:nvSpPr>
          <p:spPr>
            <a:xfrm>
              <a:off x="9891809" y="4157655"/>
              <a:ext cx="1191585" cy="461665"/>
            </a:xfrm>
            <a:prstGeom prst="rect">
              <a:avLst/>
            </a:prstGeom>
            <a:noFill/>
          </p:spPr>
          <p:txBody>
            <a:bodyPr wrap="square" rtlCol="0">
              <a:spAutoFit/>
            </a:bodyPr>
            <a:lstStyle/>
            <a:p>
              <a:pPr algn="l"/>
              <a:r>
                <a:rPr lang="en-US" altLang="zh-CN" sz="2400" b="1" dirty="0">
                  <a:solidFill>
                    <a:srgbClr val="C00000"/>
                  </a:solidFill>
                  <a:latin typeface="Calibri" panose="020F0502020204030204" pitchFamily="34" charset="0"/>
                  <a:cs typeface="Calibri" panose="020F0502020204030204" pitchFamily="34" charset="0"/>
                </a:rPr>
                <a:t>Errors</a:t>
              </a:r>
              <a:endParaRPr lang="zh-CN" altLang="en-US" sz="2400" b="1" dirty="0" err="1">
                <a:solidFill>
                  <a:srgbClr val="C00000"/>
                </a:solidFill>
                <a:latin typeface="Calibri" panose="020F0502020204030204" pitchFamily="34" charset="0"/>
                <a:cs typeface="Calibri" panose="020F0502020204030204" pitchFamily="34" charset="0"/>
              </a:endParaRPr>
            </a:p>
          </p:txBody>
        </p:sp>
        <p:cxnSp>
          <p:nvCxnSpPr>
            <p:cNvPr id="97" name="直接箭头连接符 96">
              <a:extLst>
                <a:ext uri="{FF2B5EF4-FFF2-40B4-BE49-F238E27FC236}">
                  <a16:creationId xmlns:a16="http://schemas.microsoft.com/office/drawing/2014/main" id="{93BC27F5-4D02-76E1-7F7E-05201BB43987}"/>
                </a:ext>
              </a:extLst>
            </p:cNvPr>
            <p:cNvCxnSpPr/>
            <p:nvPr/>
          </p:nvCxnSpPr>
          <p:spPr>
            <a:xfrm>
              <a:off x="9840686" y="4705109"/>
              <a:ext cx="1402080" cy="0"/>
            </a:xfrm>
            <a:prstGeom prst="straightConnector1">
              <a:avLst/>
            </a:prstGeom>
            <a:ln w="3810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grpSp>
      <p:sp>
        <p:nvSpPr>
          <p:cNvPr id="125" name="文本框 124">
            <a:extLst>
              <a:ext uri="{FF2B5EF4-FFF2-40B4-BE49-F238E27FC236}">
                <a16:creationId xmlns:a16="http://schemas.microsoft.com/office/drawing/2014/main" id="{BE643258-CED0-657C-8C2F-E12BA04223A1}"/>
              </a:ext>
            </a:extLst>
          </p:cNvPr>
          <p:cNvSpPr txBox="1"/>
          <p:nvPr/>
        </p:nvSpPr>
        <p:spPr>
          <a:xfrm>
            <a:off x="4363561" y="3161649"/>
            <a:ext cx="6990239" cy="523220"/>
          </a:xfrm>
          <a:prstGeom prst="rect">
            <a:avLst/>
          </a:prstGeom>
          <a:noFill/>
        </p:spPr>
        <p:txBody>
          <a:bodyPr wrap="square" rtlCol="0">
            <a:spAutoFit/>
          </a:bodyPr>
          <a:lstStyle/>
          <a:p>
            <a:pPr algn="l"/>
            <a:r>
              <a:rPr lang="en-US" altLang="zh-CN" sz="2800" dirty="0">
                <a:solidFill>
                  <a:srgbClr val="C00000"/>
                </a:solidFill>
                <a:latin typeface="Calibri" panose="020F0502020204030204" pitchFamily="34" charset="0"/>
                <a:cs typeface="Calibri" panose="020F0502020204030204" pitchFamily="34" charset="0"/>
              </a:rPr>
              <a:t>Differentiate </a:t>
            </a:r>
            <a:r>
              <a:rPr lang="en-US" altLang="zh-CN" sz="2800" dirty="0">
                <a:latin typeface="Calibri" panose="020F0502020204030204" pitchFamily="34" charset="0"/>
                <a:cs typeface="Calibri" panose="020F0502020204030204" pitchFamily="34" charset="0"/>
              </a:rPr>
              <a:t>these traces</a:t>
            </a:r>
            <a:endParaRPr lang="zh-CN" altLang="en-US" sz="2800" dirty="0" err="1">
              <a:latin typeface="Calibri" panose="020F0502020204030204" pitchFamily="34" charset="0"/>
              <a:cs typeface="Calibri" panose="020F0502020204030204" pitchFamily="34" charset="0"/>
            </a:endParaRPr>
          </a:p>
        </p:txBody>
      </p:sp>
      <p:grpSp>
        <p:nvGrpSpPr>
          <p:cNvPr id="148" name="组合 147">
            <a:extLst>
              <a:ext uri="{FF2B5EF4-FFF2-40B4-BE49-F238E27FC236}">
                <a16:creationId xmlns:a16="http://schemas.microsoft.com/office/drawing/2014/main" id="{FAC36FC9-5677-B9B8-EDE6-1B47BBBB7E07}"/>
              </a:ext>
            </a:extLst>
          </p:cNvPr>
          <p:cNvGrpSpPr/>
          <p:nvPr/>
        </p:nvGrpSpPr>
        <p:grpSpPr>
          <a:xfrm>
            <a:off x="4577606" y="3856446"/>
            <a:ext cx="542379" cy="2260030"/>
            <a:chOff x="6030493" y="3616618"/>
            <a:chExt cx="542379" cy="2260030"/>
          </a:xfrm>
        </p:grpSpPr>
        <p:cxnSp>
          <p:nvCxnSpPr>
            <p:cNvPr id="149" name="直接连接符 148">
              <a:extLst>
                <a:ext uri="{FF2B5EF4-FFF2-40B4-BE49-F238E27FC236}">
                  <a16:creationId xmlns:a16="http://schemas.microsoft.com/office/drawing/2014/main" id="{F1378945-DAF6-33D4-3DC6-40BD05A44284}"/>
                </a:ext>
              </a:extLst>
            </p:cNvPr>
            <p:cNvCxnSpPr/>
            <p:nvPr/>
          </p:nvCxnSpPr>
          <p:spPr>
            <a:xfrm flipH="1">
              <a:off x="6086010" y="3616618"/>
              <a:ext cx="409303" cy="445226"/>
            </a:xfrm>
            <a:prstGeom prst="line">
              <a:avLst/>
            </a:prstGeom>
            <a:ln w="28575"/>
          </p:spPr>
          <p:style>
            <a:lnRef idx="1">
              <a:schemeClr val="dk1"/>
            </a:lnRef>
            <a:fillRef idx="0">
              <a:schemeClr val="dk1"/>
            </a:fillRef>
            <a:effectRef idx="0">
              <a:schemeClr val="dk1"/>
            </a:effectRef>
            <a:fontRef idx="minor">
              <a:schemeClr val="tx1"/>
            </a:fontRef>
          </p:style>
        </p:cxnSp>
        <p:cxnSp>
          <p:nvCxnSpPr>
            <p:cNvPr id="150" name="直接连接符 149">
              <a:extLst>
                <a:ext uri="{FF2B5EF4-FFF2-40B4-BE49-F238E27FC236}">
                  <a16:creationId xmlns:a16="http://schemas.microsoft.com/office/drawing/2014/main" id="{BB9261E2-C515-A21D-2FF5-5DD8A402620A}"/>
                </a:ext>
              </a:extLst>
            </p:cNvPr>
            <p:cNvCxnSpPr>
              <a:cxnSpLocks/>
            </p:cNvCxnSpPr>
            <p:nvPr/>
          </p:nvCxnSpPr>
          <p:spPr>
            <a:xfrm>
              <a:off x="6030493" y="4153901"/>
              <a:ext cx="409303" cy="445226"/>
            </a:xfrm>
            <a:prstGeom prst="line">
              <a:avLst/>
            </a:prstGeom>
            <a:ln w="28575"/>
          </p:spPr>
          <p:style>
            <a:lnRef idx="1">
              <a:schemeClr val="dk1"/>
            </a:lnRef>
            <a:fillRef idx="0">
              <a:schemeClr val="dk1"/>
            </a:fillRef>
            <a:effectRef idx="0">
              <a:schemeClr val="dk1"/>
            </a:effectRef>
            <a:fontRef idx="minor">
              <a:schemeClr val="tx1"/>
            </a:fontRef>
          </p:style>
        </p:cxnSp>
        <p:cxnSp>
          <p:nvCxnSpPr>
            <p:cNvPr id="151" name="直接连接符 150">
              <a:extLst>
                <a:ext uri="{FF2B5EF4-FFF2-40B4-BE49-F238E27FC236}">
                  <a16:creationId xmlns:a16="http://schemas.microsoft.com/office/drawing/2014/main" id="{C49EA4BF-91CA-4CA9-BD65-F6586A8EBE3F}"/>
                </a:ext>
              </a:extLst>
            </p:cNvPr>
            <p:cNvCxnSpPr/>
            <p:nvPr/>
          </p:nvCxnSpPr>
          <p:spPr>
            <a:xfrm flipH="1">
              <a:off x="6051914" y="4661633"/>
              <a:ext cx="409303" cy="445226"/>
            </a:xfrm>
            <a:prstGeom prst="line">
              <a:avLst/>
            </a:prstGeom>
            <a:ln w="28575"/>
          </p:spPr>
          <p:style>
            <a:lnRef idx="1">
              <a:schemeClr val="dk1"/>
            </a:lnRef>
            <a:fillRef idx="0">
              <a:schemeClr val="dk1"/>
            </a:fillRef>
            <a:effectRef idx="0">
              <a:schemeClr val="dk1"/>
            </a:effectRef>
            <a:fontRef idx="minor">
              <a:schemeClr val="tx1"/>
            </a:fontRef>
          </p:style>
        </p:cxnSp>
        <p:cxnSp>
          <p:nvCxnSpPr>
            <p:cNvPr id="152" name="直接连接符 151">
              <a:extLst>
                <a:ext uri="{FF2B5EF4-FFF2-40B4-BE49-F238E27FC236}">
                  <a16:creationId xmlns:a16="http://schemas.microsoft.com/office/drawing/2014/main" id="{911B7DC2-1EC7-A3E0-C47E-34836CAA1716}"/>
                </a:ext>
              </a:extLst>
            </p:cNvPr>
            <p:cNvCxnSpPr>
              <a:cxnSpLocks/>
            </p:cNvCxnSpPr>
            <p:nvPr/>
          </p:nvCxnSpPr>
          <p:spPr>
            <a:xfrm>
              <a:off x="6043944" y="5152347"/>
              <a:ext cx="409303" cy="445226"/>
            </a:xfrm>
            <a:prstGeom prst="line">
              <a:avLst/>
            </a:prstGeom>
            <a:ln w="28575"/>
          </p:spPr>
          <p:style>
            <a:lnRef idx="1">
              <a:schemeClr val="dk1"/>
            </a:lnRef>
            <a:fillRef idx="0">
              <a:schemeClr val="dk1"/>
            </a:fillRef>
            <a:effectRef idx="0">
              <a:schemeClr val="dk1"/>
            </a:effectRef>
            <a:fontRef idx="minor">
              <a:schemeClr val="tx1"/>
            </a:fontRef>
          </p:style>
        </p:cxnSp>
        <p:sp>
          <p:nvSpPr>
            <p:cNvPr id="153" name="文本框 152">
              <a:extLst>
                <a:ext uri="{FF2B5EF4-FFF2-40B4-BE49-F238E27FC236}">
                  <a16:creationId xmlns:a16="http://schemas.microsoft.com/office/drawing/2014/main" id="{DF5E5F9E-58F4-512A-8C2B-012E70023525}"/>
                </a:ext>
              </a:extLst>
            </p:cNvPr>
            <p:cNvSpPr txBox="1"/>
            <p:nvPr/>
          </p:nvSpPr>
          <p:spPr>
            <a:xfrm>
              <a:off x="6062332" y="5414983"/>
              <a:ext cx="510540" cy="461665"/>
            </a:xfrm>
            <a:prstGeom prst="rect">
              <a:avLst/>
            </a:prstGeom>
            <a:noFill/>
            <a:ln w="28575">
              <a:noFill/>
            </a:ln>
          </p:spPr>
          <p:txBody>
            <a:bodyPr wrap="square" rtlCol="0">
              <a:spAutoFit/>
            </a:bodyPr>
            <a:lstStyle/>
            <a:p>
              <a:pPr algn="l"/>
              <a:r>
                <a:rPr lang="en-US" altLang="zh-CN" sz="2400" dirty="0">
                  <a:solidFill>
                    <a:schemeClr val="tx1">
                      <a:lumMod val="50000"/>
                      <a:lumOff val="50000"/>
                    </a:schemeClr>
                  </a:solidFill>
                  <a:latin typeface="Calibri" panose="020F0502020204030204" pitchFamily="34" charset="0"/>
                  <a:cs typeface="Calibri" panose="020F0502020204030204" pitchFamily="34" charset="0"/>
                </a:rPr>
                <a:t>…</a:t>
              </a:r>
              <a:endParaRPr lang="zh-CN" altLang="en-US" sz="2400" dirty="0" err="1">
                <a:solidFill>
                  <a:schemeClr val="tx1">
                    <a:lumMod val="50000"/>
                    <a:lumOff val="50000"/>
                  </a:schemeClr>
                </a:solidFill>
                <a:latin typeface="Calibri" panose="020F0502020204030204" pitchFamily="34" charset="0"/>
                <a:cs typeface="Calibri" panose="020F0502020204030204" pitchFamily="34" charset="0"/>
              </a:endParaRPr>
            </a:p>
          </p:txBody>
        </p:sp>
      </p:grpSp>
      <p:sp>
        <p:nvSpPr>
          <p:cNvPr id="3" name="文本框 2">
            <a:extLst>
              <a:ext uri="{FF2B5EF4-FFF2-40B4-BE49-F238E27FC236}">
                <a16:creationId xmlns:a16="http://schemas.microsoft.com/office/drawing/2014/main" id="{71FFA226-68DB-80D9-E38C-B9B35848D8E7}"/>
              </a:ext>
            </a:extLst>
          </p:cNvPr>
          <p:cNvSpPr txBox="1"/>
          <p:nvPr/>
        </p:nvSpPr>
        <p:spPr>
          <a:xfrm>
            <a:off x="6026137" y="1715187"/>
            <a:ext cx="5836968" cy="954107"/>
          </a:xfrm>
          <a:prstGeom prst="rect">
            <a:avLst/>
          </a:prstGeom>
          <a:noFill/>
          <a:ln>
            <a:solidFill>
              <a:schemeClr val="tx1">
                <a:lumMod val="50000"/>
                <a:lumOff val="50000"/>
              </a:schemeClr>
            </a:solidFill>
          </a:ln>
        </p:spPr>
        <p:txBody>
          <a:bodyPr wrap="square" rtlCol="0">
            <a:spAutoFit/>
          </a:bodyPr>
          <a:lstStyle/>
          <a:p>
            <a:pPr algn="l"/>
            <a:r>
              <a:rPr lang="en-US" altLang="zh-CN" sz="2800" dirty="0">
                <a:latin typeface="Calibri" panose="020F0502020204030204" pitchFamily="34" charset="0"/>
                <a:cs typeface="Calibri" panose="020F0502020204030204" pitchFamily="34" charset="0"/>
              </a:rPr>
              <a:t>A path condition is a predicate that a symbolic execution trace needs to hold</a:t>
            </a:r>
            <a:endParaRPr lang="zh-CN" altLang="en-US" sz="2800" dirty="0" err="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2248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42" presetClass="path" presetSubtype="0" accel="50000" decel="50000" fill="hold" nodeType="withEffect">
                                  <p:stCondLst>
                                    <p:cond delay="0"/>
                                  </p:stCondLst>
                                  <p:childTnLst>
                                    <p:animMotion origin="layout" path="M 1.25E-6 3.7037E-7 L 0.28294 -0.00093 " pathEditMode="relative" rAng="0" ptsTypes="AA">
                                      <p:cBhvr>
                                        <p:cTn id="12" dur="2000" fill="hold"/>
                                        <p:tgtEl>
                                          <p:spTgt spid="56"/>
                                        </p:tgtEl>
                                        <p:attrNameLst>
                                          <p:attrName>ppt_x</p:attrName>
                                          <p:attrName>ppt_y</p:attrName>
                                        </p:attrNameLst>
                                      </p:cBhvr>
                                      <p:rCtr x="14141" y="-46"/>
                                    </p:animMotion>
                                  </p:childTnLst>
                                </p:cTn>
                              </p:par>
                              <p:par>
                                <p:cTn id="13" presetID="1" presetClass="entr" presetSubtype="0" fill="hold" grpId="0" nodeType="with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42" presetClass="path" presetSubtype="0" accel="50000" decel="50000" fill="hold" nodeType="withEffect">
                                  <p:stCondLst>
                                    <p:cond delay="0"/>
                                  </p:stCondLst>
                                  <p:childTnLst>
                                    <p:animMotion origin="layout" path="M -3.95833E-6 3.7037E-7 L 0.49896 -0.00093 " pathEditMode="relative" rAng="0" ptsTypes="AA">
                                      <p:cBhvr>
                                        <p:cTn id="20" dur="2000" fill="hold"/>
                                        <p:tgtEl>
                                          <p:spTgt spid="42"/>
                                        </p:tgtEl>
                                        <p:attrNameLst>
                                          <p:attrName>ppt_x</p:attrName>
                                          <p:attrName>ppt_y</p:attrName>
                                        </p:attrNameLst>
                                      </p:cBhvr>
                                      <p:rCtr x="24948" y="-46"/>
                                    </p:animMotion>
                                  </p:childTnLst>
                                </p:cTn>
                              </p:par>
                              <p:par>
                                <p:cTn id="21" presetID="1" presetClass="entr" presetSubtype="0" fill="hold" grpId="0"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8"/>
                                        </p:tgtEl>
                                        <p:attrNameLst>
                                          <p:attrName>style.visibility</p:attrName>
                                        </p:attrNameLst>
                                      </p:cBhvr>
                                      <p:to>
                                        <p:strVal val="visible"/>
                                      </p:to>
                                    </p:set>
                                  </p:childTnLst>
                                </p:cTn>
                              </p:par>
                              <p:par>
                                <p:cTn id="27" presetID="42" presetClass="path" presetSubtype="0" accel="50000" decel="50000" fill="hold" nodeType="withEffect">
                                  <p:stCondLst>
                                    <p:cond delay="0"/>
                                  </p:stCondLst>
                                  <p:childTnLst>
                                    <p:animMotion origin="layout" path="M 0.0095 -0.01088 L 0.22317 -0.01088 " pathEditMode="relative" rAng="0" ptsTypes="AA">
                                      <p:cBhvr>
                                        <p:cTn id="28" dur="2000" fill="hold"/>
                                        <p:tgtEl>
                                          <p:spTgt spid="148"/>
                                        </p:tgtEl>
                                        <p:attrNameLst>
                                          <p:attrName>ppt_x</p:attrName>
                                          <p:attrName>ppt_y</p:attrName>
                                        </p:attrNameLst>
                                      </p:cBhvr>
                                      <p:rCtr x="10677" y="0"/>
                                    </p:animMotion>
                                  </p:childTnLst>
                                </p:cTn>
                              </p:par>
                              <p:par>
                                <p:cTn id="29" presetID="1" presetClass="entr" presetSubtype="0" fill="hold" grpId="0" nodeType="withEffect">
                                  <p:stCondLst>
                                    <p:cond delay="0"/>
                                  </p:stCondLst>
                                  <p:childTnLst>
                                    <p:set>
                                      <p:cBhvr>
                                        <p:cTn id="30" dur="1" fill="hold">
                                          <p:stCondLst>
                                            <p:cond delay="0"/>
                                          </p:stCondLst>
                                        </p:cTn>
                                        <p:tgtEl>
                                          <p:spTgt spid="1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5"/>
                                        </p:tgtEl>
                                        <p:attrNameLst>
                                          <p:attrName>style.visibility</p:attrName>
                                        </p:attrNameLst>
                                      </p:cBhvr>
                                      <p:to>
                                        <p:strVal val="visible"/>
                                      </p:to>
                                    </p:set>
                                  </p:childTnLst>
                                </p:cTn>
                              </p:par>
                              <p:par>
                                <p:cTn id="37" presetID="22" presetClass="entr" presetSubtype="8" fill="hold" nodeType="withEffect">
                                  <p:stCondLst>
                                    <p:cond delay="0"/>
                                  </p:stCondLst>
                                  <p:childTnLst>
                                    <p:set>
                                      <p:cBhvr>
                                        <p:cTn id="38" dur="1" fill="hold">
                                          <p:stCondLst>
                                            <p:cond delay="0"/>
                                          </p:stCondLst>
                                        </p:cTn>
                                        <p:tgtEl>
                                          <p:spTgt spid="98"/>
                                        </p:tgtEl>
                                        <p:attrNameLst>
                                          <p:attrName>style.visibility</p:attrName>
                                        </p:attrNameLst>
                                      </p:cBhvr>
                                      <p:to>
                                        <p:strVal val="visible"/>
                                      </p:to>
                                    </p:set>
                                    <p:animEffect transition="in" filter="wipe(left)">
                                      <p:cBhvr>
                                        <p:cTn id="39"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1" grpId="0"/>
      <p:bldP spid="92" grpId="0"/>
      <p:bldP spid="94" grpId="0" animBg="1"/>
      <p:bldP spid="95" grpId="0" animBg="1"/>
      <p:bldP spid="1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1D3ED-2DF2-9549-A801-2EEE99E3C233}"/>
              </a:ext>
            </a:extLst>
          </p:cNvPr>
          <p:cNvSpPr>
            <a:spLocks noGrp="1"/>
          </p:cNvSpPr>
          <p:nvPr>
            <p:ph type="title"/>
          </p:nvPr>
        </p:nvSpPr>
        <p:spPr>
          <a:xfrm>
            <a:off x="513418" y="157305"/>
            <a:ext cx="11025439" cy="1325563"/>
          </a:xfrm>
        </p:spPr>
        <p:txBody>
          <a:bodyPr/>
          <a:lstStyle/>
          <a:p>
            <a:r>
              <a:rPr lang="en-US" altLang="zh-CN" dirty="0"/>
              <a:t>Control-flow analysis using symbolic execution</a:t>
            </a:r>
            <a:endParaRPr lang="zh-CN" altLang="en-US" dirty="0"/>
          </a:p>
        </p:txBody>
      </p:sp>
      <p:sp>
        <p:nvSpPr>
          <p:cNvPr id="6" name="内容占位符 2">
            <a:extLst>
              <a:ext uri="{FF2B5EF4-FFF2-40B4-BE49-F238E27FC236}">
                <a16:creationId xmlns:a16="http://schemas.microsoft.com/office/drawing/2014/main" id="{6C4F630A-363A-AB4F-A374-6E98F6918509}"/>
              </a:ext>
            </a:extLst>
          </p:cNvPr>
          <p:cNvSpPr txBox="1">
            <a:spLocks/>
          </p:cNvSpPr>
          <p:nvPr/>
        </p:nvSpPr>
        <p:spPr>
          <a:xfrm>
            <a:off x="249283" y="1260427"/>
            <a:ext cx="11693434" cy="49243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b="1" dirty="0"/>
              <a:t>Collect </a:t>
            </a:r>
            <a:r>
              <a:rPr lang="en-US" altLang="zh-CN" b="1" dirty="0">
                <a:solidFill>
                  <a:srgbClr val="C00000"/>
                </a:solidFill>
              </a:rPr>
              <a:t>more traces </a:t>
            </a:r>
            <a:r>
              <a:rPr lang="en-US" altLang="zh-CN" b="1" dirty="0"/>
              <a:t>with their</a:t>
            </a:r>
            <a:r>
              <a:rPr lang="en-US" altLang="zh-CN" b="1" dirty="0">
                <a:solidFill>
                  <a:srgbClr val="C00000"/>
                </a:solidFill>
              </a:rPr>
              <a:t> path conditions </a:t>
            </a:r>
            <a:r>
              <a:rPr lang="en-US" altLang="zh-CN" b="1" dirty="0"/>
              <a:t>to analyze</a:t>
            </a:r>
            <a:r>
              <a:rPr lang="en-US" altLang="zh-CN" dirty="0"/>
              <a:t>: </a:t>
            </a:r>
          </a:p>
        </p:txBody>
      </p:sp>
      <p:sp>
        <p:nvSpPr>
          <p:cNvPr id="4" name="灯片编号占位符 3">
            <a:extLst>
              <a:ext uri="{FF2B5EF4-FFF2-40B4-BE49-F238E27FC236}">
                <a16:creationId xmlns:a16="http://schemas.microsoft.com/office/drawing/2014/main" id="{7EA5F6C8-8D4A-7CAF-D009-B6ECB0275D32}"/>
              </a:ext>
            </a:extLst>
          </p:cNvPr>
          <p:cNvSpPr>
            <a:spLocks noGrp="1"/>
          </p:cNvSpPr>
          <p:nvPr>
            <p:ph type="sldNum" sz="quarter" idx="12"/>
          </p:nvPr>
        </p:nvSpPr>
        <p:spPr/>
        <p:txBody>
          <a:bodyPr/>
          <a:lstStyle/>
          <a:p>
            <a:fld id="{17AF526B-B395-4D91-A33A-6B7064D12B60}" type="slidenum">
              <a:rPr lang="zh-CN" altLang="en-US" smtClean="0"/>
              <a:t>16</a:t>
            </a:fld>
            <a:endParaRPr lang="zh-CN" altLang="en-US"/>
          </a:p>
        </p:txBody>
      </p:sp>
      <p:sp>
        <p:nvSpPr>
          <p:cNvPr id="33" name="内容占位符 2">
            <a:extLst>
              <a:ext uri="{FF2B5EF4-FFF2-40B4-BE49-F238E27FC236}">
                <a16:creationId xmlns:a16="http://schemas.microsoft.com/office/drawing/2014/main" id="{8D7C3905-FA6E-2681-00AB-0BC4832F349B}"/>
              </a:ext>
            </a:extLst>
          </p:cNvPr>
          <p:cNvSpPr txBox="1">
            <a:spLocks/>
          </p:cNvSpPr>
          <p:nvPr/>
        </p:nvSpPr>
        <p:spPr>
          <a:xfrm>
            <a:off x="1695022" y="2265747"/>
            <a:ext cx="7138261" cy="30714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Wingdings" panose="05000000000000000000" pitchFamily="2" charset="2"/>
              <a:buChar char="Ø"/>
            </a:pPr>
            <a:r>
              <a:rPr lang="en-US" altLang="zh-CN" dirty="0"/>
              <a:t> Pruning: </a:t>
            </a:r>
            <a:r>
              <a:rPr lang="en-US" altLang="zh-CN" b="1" dirty="0"/>
              <a:t>Selective symbolic execution</a:t>
            </a:r>
          </a:p>
        </p:txBody>
      </p:sp>
      <p:sp>
        <p:nvSpPr>
          <p:cNvPr id="122" name="文本框 121">
            <a:extLst>
              <a:ext uri="{FF2B5EF4-FFF2-40B4-BE49-F238E27FC236}">
                <a16:creationId xmlns:a16="http://schemas.microsoft.com/office/drawing/2014/main" id="{AC8D39D9-4453-146A-08E4-EB3058FD3966}"/>
              </a:ext>
            </a:extLst>
          </p:cNvPr>
          <p:cNvSpPr txBox="1"/>
          <p:nvPr/>
        </p:nvSpPr>
        <p:spPr>
          <a:xfrm>
            <a:off x="3892244" y="2971961"/>
            <a:ext cx="5418844" cy="1938992"/>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Selectively applying symbolic execution on these branches:</a:t>
            </a:r>
          </a:p>
          <a:p>
            <a:pPr marL="285750" indent="-285750" algn="l">
              <a:buFont typeface="Wingdings" panose="05000000000000000000" pitchFamily="2" charset="2"/>
              <a:buChar char="u"/>
            </a:pPr>
            <a:r>
              <a:rPr lang="en-US" altLang="zh-CN" sz="2400" dirty="0">
                <a:latin typeface="Calibri" panose="020F0502020204030204" pitchFamily="34" charset="0"/>
                <a:cs typeface="Calibri" panose="020F0502020204030204" pitchFamily="34" charset="0"/>
              </a:rPr>
              <a:t> </a:t>
            </a:r>
            <a:r>
              <a:rPr lang="en-US" altLang="zh-CN" sz="2400" i="1" dirty="0">
                <a:latin typeface="Calibri" panose="020F0502020204030204" pitchFamily="34" charset="0"/>
                <a:cs typeface="Calibri" panose="020F0502020204030204" pitchFamily="34" charset="0"/>
              </a:rPr>
              <a:t>route selection</a:t>
            </a:r>
          </a:p>
          <a:p>
            <a:pPr marL="285750" indent="-285750">
              <a:buFont typeface="Wingdings" panose="05000000000000000000" pitchFamily="2" charset="2"/>
              <a:buChar char="u"/>
            </a:pPr>
            <a:r>
              <a:rPr lang="en-US" altLang="zh-CN" sz="2400" i="1" dirty="0">
                <a:latin typeface="Calibri" panose="020F0502020204030204" pitchFamily="34" charset="0"/>
                <a:cs typeface="Calibri" panose="020F0502020204030204" pitchFamily="34" charset="0"/>
              </a:rPr>
              <a:t> export/import for target routes</a:t>
            </a:r>
          </a:p>
          <a:p>
            <a:pPr marL="285750" indent="-285750" algn="l">
              <a:buFont typeface="Wingdings" panose="05000000000000000000" pitchFamily="2" charset="2"/>
              <a:buChar char="u"/>
            </a:pPr>
            <a:r>
              <a:rPr lang="en-US" altLang="zh-CN" sz="2400" i="1" dirty="0">
                <a:latin typeface="Calibri" panose="020F0502020204030204" pitchFamily="34" charset="0"/>
                <a:cs typeface="Calibri" panose="020F0502020204030204" pitchFamily="34" charset="0"/>
              </a:rPr>
              <a:t> peer connection establishment</a:t>
            </a:r>
            <a:endParaRPr lang="zh-CN" altLang="en-US" sz="2400" dirty="0" err="1">
              <a:latin typeface="Calibri" panose="020F0502020204030204" pitchFamily="34" charset="0"/>
              <a:cs typeface="Calibri" panose="020F0502020204030204" pitchFamily="34" charset="0"/>
            </a:endParaRPr>
          </a:p>
        </p:txBody>
      </p:sp>
      <p:cxnSp>
        <p:nvCxnSpPr>
          <p:cNvPr id="124" name="直接箭头连接符 123">
            <a:extLst>
              <a:ext uri="{FF2B5EF4-FFF2-40B4-BE49-F238E27FC236}">
                <a16:creationId xmlns:a16="http://schemas.microsoft.com/office/drawing/2014/main" id="{33D44568-F4BA-0BB4-C87A-46B90D512961}"/>
              </a:ext>
            </a:extLst>
          </p:cNvPr>
          <p:cNvCxnSpPr/>
          <p:nvPr/>
        </p:nvCxnSpPr>
        <p:spPr>
          <a:xfrm>
            <a:off x="4036228" y="5237834"/>
            <a:ext cx="397981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7" name="组合 6">
            <a:extLst>
              <a:ext uri="{FF2B5EF4-FFF2-40B4-BE49-F238E27FC236}">
                <a16:creationId xmlns:a16="http://schemas.microsoft.com/office/drawing/2014/main" id="{C36C6EDE-95EF-DEB5-DF83-3D9B864BC5E1}"/>
              </a:ext>
            </a:extLst>
          </p:cNvPr>
          <p:cNvGrpSpPr/>
          <p:nvPr/>
        </p:nvGrpSpPr>
        <p:grpSpPr>
          <a:xfrm>
            <a:off x="587962" y="3479492"/>
            <a:ext cx="2441822" cy="2686853"/>
            <a:chOff x="576154" y="3829175"/>
            <a:chExt cx="2441822" cy="2686853"/>
          </a:xfrm>
        </p:grpSpPr>
        <p:grpSp>
          <p:nvGrpSpPr>
            <p:cNvPr id="8" name="组合 7">
              <a:extLst>
                <a:ext uri="{FF2B5EF4-FFF2-40B4-BE49-F238E27FC236}">
                  <a16:creationId xmlns:a16="http://schemas.microsoft.com/office/drawing/2014/main" id="{B0558AFF-0C57-AD24-4806-6733C1A2FA5B}"/>
                </a:ext>
              </a:extLst>
            </p:cNvPr>
            <p:cNvGrpSpPr/>
            <p:nvPr/>
          </p:nvGrpSpPr>
          <p:grpSpPr>
            <a:xfrm>
              <a:off x="576154" y="3829175"/>
              <a:ext cx="2441822" cy="1980955"/>
              <a:chOff x="979457" y="3605670"/>
              <a:chExt cx="2441822" cy="1980955"/>
            </a:xfrm>
          </p:grpSpPr>
          <p:grpSp>
            <p:nvGrpSpPr>
              <p:cNvPr id="10" name="组合 9">
                <a:extLst>
                  <a:ext uri="{FF2B5EF4-FFF2-40B4-BE49-F238E27FC236}">
                    <a16:creationId xmlns:a16="http://schemas.microsoft.com/office/drawing/2014/main" id="{C1C2541D-483E-39B3-424E-0B71841C8A6E}"/>
                  </a:ext>
                </a:extLst>
              </p:cNvPr>
              <p:cNvGrpSpPr/>
              <p:nvPr/>
            </p:nvGrpSpPr>
            <p:grpSpPr>
              <a:xfrm>
                <a:off x="1686096" y="3605670"/>
                <a:ext cx="818606" cy="445226"/>
                <a:chOff x="5974080" y="3814354"/>
                <a:chExt cx="818606" cy="357052"/>
              </a:xfrm>
            </p:grpSpPr>
            <p:cxnSp>
              <p:nvCxnSpPr>
                <p:cNvPr id="28" name="直接连接符 27">
                  <a:extLst>
                    <a:ext uri="{FF2B5EF4-FFF2-40B4-BE49-F238E27FC236}">
                      <a16:creationId xmlns:a16="http://schemas.microsoft.com/office/drawing/2014/main" id="{A7767220-6664-B921-8BC7-7083EF67FE33}"/>
                    </a:ext>
                  </a:extLst>
                </p:cNvPr>
                <p:cNvCxnSpPr/>
                <p:nvPr/>
              </p:nvCxnSpPr>
              <p:spPr>
                <a:xfrm flipH="1">
                  <a:off x="5974080" y="3814354"/>
                  <a:ext cx="409303" cy="357052"/>
                </a:xfrm>
                <a:prstGeom prst="line">
                  <a:avLst/>
                </a:prstGeom>
                <a:ln w="28575"/>
              </p:spPr>
              <p:style>
                <a:lnRef idx="1">
                  <a:schemeClr val="dk1"/>
                </a:lnRef>
                <a:fillRef idx="0">
                  <a:schemeClr val="dk1"/>
                </a:fillRef>
                <a:effectRef idx="0">
                  <a:schemeClr val="dk1"/>
                </a:effectRef>
                <a:fontRef idx="minor">
                  <a:schemeClr val="tx1"/>
                </a:fontRef>
              </p:style>
            </p:cxnSp>
            <p:cxnSp>
              <p:nvCxnSpPr>
                <p:cNvPr id="29" name="直接连接符 28">
                  <a:extLst>
                    <a:ext uri="{FF2B5EF4-FFF2-40B4-BE49-F238E27FC236}">
                      <a16:creationId xmlns:a16="http://schemas.microsoft.com/office/drawing/2014/main" id="{0E7ED3F7-AAEE-CFCE-97EB-F087B749DCF3}"/>
                    </a:ext>
                  </a:extLst>
                </p:cNvPr>
                <p:cNvCxnSpPr>
                  <a:cxnSpLocks/>
                </p:cNvCxnSpPr>
                <p:nvPr/>
              </p:nvCxnSpPr>
              <p:spPr>
                <a:xfrm>
                  <a:off x="6383383" y="3814354"/>
                  <a:ext cx="409303" cy="357052"/>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11" name="组合 10">
                <a:extLst>
                  <a:ext uri="{FF2B5EF4-FFF2-40B4-BE49-F238E27FC236}">
                    <a16:creationId xmlns:a16="http://schemas.microsoft.com/office/drawing/2014/main" id="{E5028E79-FCB6-D47D-A0A5-52D6B83150A1}"/>
                  </a:ext>
                </a:extLst>
              </p:cNvPr>
              <p:cNvGrpSpPr/>
              <p:nvPr/>
            </p:nvGrpSpPr>
            <p:grpSpPr>
              <a:xfrm>
                <a:off x="1221276" y="4142953"/>
                <a:ext cx="818606" cy="445226"/>
                <a:chOff x="5974080" y="3814354"/>
                <a:chExt cx="818606" cy="357052"/>
              </a:xfrm>
            </p:grpSpPr>
            <p:cxnSp>
              <p:nvCxnSpPr>
                <p:cNvPr id="26" name="直接连接符 25">
                  <a:extLst>
                    <a:ext uri="{FF2B5EF4-FFF2-40B4-BE49-F238E27FC236}">
                      <a16:creationId xmlns:a16="http://schemas.microsoft.com/office/drawing/2014/main" id="{52E738DF-BFC3-2F47-6C76-4380FBD1EE73}"/>
                    </a:ext>
                  </a:extLst>
                </p:cNvPr>
                <p:cNvCxnSpPr/>
                <p:nvPr/>
              </p:nvCxnSpPr>
              <p:spPr>
                <a:xfrm flipH="1">
                  <a:off x="5974080" y="3814354"/>
                  <a:ext cx="409303" cy="357052"/>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直接连接符 26">
                  <a:extLst>
                    <a:ext uri="{FF2B5EF4-FFF2-40B4-BE49-F238E27FC236}">
                      <a16:creationId xmlns:a16="http://schemas.microsoft.com/office/drawing/2014/main" id="{19169B21-E9D4-8C97-B6B8-B1A55BFDCB0D}"/>
                    </a:ext>
                  </a:extLst>
                </p:cNvPr>
                <p:cNvCxnSpPr>
                  <a:cxnSpLocks/>
                </p:cNvCxnSpPr>
                <p:nvPr/>
              </p:nvCxnSpPr>
              <p:spPr>
                <a:xfrm>
                  <a:off x="6383383" y="3814354"/>
                  <a:ext cx="409303" cy="357052"/>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12" name="组合 11">
                <a:extLst>
                  <a:ext uri="{FF2B5EF4-FFF2-40B4-BE49-F238E27FC236}">
                    <a16:creationId xmlns:a16="http://schemas.microsoft.com/office/drawing/2014/main" id="{02F8B8BE-342A-8882-CEC5-0BD95B4758E7}"/>
                  </a:ext>
                </a:extLst>
              </p:cNvPr>
              <p:cNvGrpSpPr/>
              <p:nvPr/>
            </p:nvGrpSpPr>
            <p:grpSpPr>
              <a:xfrm>
                <a:off x="2181396" y="4142953"/>
                <a:ext cx="818606" cy="445226"/>
                <a:chOff x="5974080" y="3814354"/>
                <a:chExt cx="818606" cy="357052"/>
              </a:xfrm>
            </p:grpSpPr>
            <p:cxnSp>
              <p:nvCxnSpPr>
                <p:cNvPr id="24" name="直接连接符 23">
                  <a:extLst>
                    <a:ext uri="{FF2B5EF4-FFF2-40B4-BE49-F238E27FC236}">
                      <a16:creationId xmlns:a16="http://schemas.microsoft.com/office/drawing/2014/main" id="{BE0FB6F1-4B26-346C-8E88-1194564C3034}"/>
                    </a:ext>
                  </a:extLst>
                </p:cNvPr>
                <p:cNvCxnSpPr/>
                <p:nvPr/>
              </p:nvCxnSpPr>
              <p:spPr>
                <a:xfrm flipH="1">
                  <a:off x="5974080" y="3814354"/>
                  <a:ext cx="409303" cy="357052"/>
                </a:xfrm>
                <a:prstGeom prst="line">
                  <a:avLst/>
                </a:prstGeom>
                <a:ln w="28575"/>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a16="http://schemas.microsoft.com/office/drawing/2014/main" id="{5AC61231-EC7D-3363-F9D2-B42E918450EA}"/>
                    </a:ext>
                  </a:extLst>
                </p:cNvPr>
                <p:cNvCxnSpPr>
                  <a:cxnSpLocks/>
                </p:cNvCxnSpPr>
                <p:nvPr/>
              </p:nvCxnSpPr>
              <p:spPr>
                <a:xfrm>
                  <a:off x="6383383" y="3814354"/>
                  <a:ext cx="409303" cy="357052"/>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13" name="组合 12">
                <a:extLst>
                  <a:ext uri="{FF2B5EF4-FFF2-40B4-BE49-F238E27FC236}">
                    <a16:creationId xmlns:a16="http://schemas.microsoft.com/office/drawing/2014/main" id="{83A3623A-9D1A-9F63-6435-4DF57EC62AA3}"/>
                  </a:ext>
                </a:extLst>
              </p:cNvPr>
              <p:cNvGrpSpPr/>
              <p:nvPr/>
            </p:nvGrpSpPr>
            <p:grpSpPr>
              <a:xfrm>
                <a:off x="1652000" y="4650685"/>
                <a:ext cx="818606" cy="445226"/>
                <a:chOff x="5974080" y="3814354"/>
                <a:chExt cx="818606" cy="357052"/>
              </a:xfrm>
            </p:grpSpPr>
            <p:cxnSp>
              <p:nvCxnSpPr>
                <p:cNvPr id="22" name="直接连接符 21">
                  <a:extLst>
                    <a:ext uri="{FF2B5EF4-FFF2-40B4-BE49-F238E27FC236}">
                      <a16:creationId xmlns:a16="http://schemas.microsoft.com/office/drawing/2014/main" id="{E451DCF9-D145-9C40-A537-3371AA5C67E4}"/>
                    </a:ext>
                  </a:extLst>
                </p:cNvPr>
                <p:cNvCxnSpPr/>
                <p:nvPr/>
              </p:nvCxnSpPr>
              <p:spPr>
                <a:xfrm flipH="1">
                  <a:off x="5974080" y="3814354"/>
                  <a:ext cx="409303" cy="357052"/>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直接连接符 22">
                  <a:extLst>
                    <a:ext uri="{FF2B5EF4-FFF2-40B4-BE49-F238E27FC236}">
                      <a16:creationId xmlns:a16="http://schemas.microsoft.com/office/drawing/2014/main" id="{D0D0A7BF-76DD-3CEC-D8AB-83F77FE0E9EB}"/>
                    </a:ext>
                  </a:extLst>
                </p:cNvPr>
                <p:cNvCxnSpPr>
                  <a:cxnSpLocks/>
                </p:cNvCxnSpPr>
                <p:nvPr/>
              </p:nvCxnSpPr>
              <p:spPr>
                <a:xfrm>
                  <a:off x="6383383" y="3814354"/>
                  <a:ext cx="409303" cy="357052"/>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14" name="组合 13">
                <a:extLst>
                  <a:ext uri="{FF2B5EF4-FFF2-40B4-BE49-F238E27FC236}">
                    <a16:creationId xmlns:a16="http://schemas.microsoft.com/office/drawing/2014/main" id="{1562B510-B4B7-4083-2F92-0C48F7A0ED5D}"/>
                  </a:ext>
                </a:extLst>
              </p:cNvPr>
              <p:cNvGrpSpPr/>
              <p:nvPr/>
            </p:nvGrpSpPr>
            <p:grpSpPr>
              <a:xfrm>
                <a:off x="2602673" y="4650685"/>
                <a:ext cx="818606" cy="445226"/>
                <a:chOff x="5974080" y="3814354"/>
                <a:chExt cx="818606" cy="357052"/>
              </a:xfrm>
            </p:grpSpPr>
            <p:cxnSp>
              <p:nvCxnSpPr>
                <p:cNvPr id="20" name="直接连接符 19">
                  <a:extLst>
                    <a:ext uri="{FF2B5EF4-FFF2-40B4-BE49-F238E27FC236}">
                      <a16:creationId xmlns:a16="http://schemas.microsoft.com/office/drawing/2014/main" id="{BF892B2A-A7F8-E45B-8C52-E653CC21436A}"/>
                    </a:ext>
                  </a:extLst>
                </p:cNvPr>
                <p:cNvCxnSpPr/>
                <p:nvPr/>
              </p:nvCxnSpPr>
              <p:spPr>
                <a:xfrm flipH="1">
                  <a:off x="5974080" y="3814354"/>
                  <a:ext cx="409303" cy="357052"/>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直接连接符 20">
                  <a:extLst>
                    <a:ext uri="{FF2B5EF4-FFF2-40B4-BE49-F238E27FC236}">
                      <a16:creationId xmlns:a16="http://schemas.microsoft.com/office/drawing/2014/main" id="{7F35A109-3CD0-159C-6E68-32D95397AAF2}"/>
                    </a:ext>
                  </a:extLst>
                </p:cNvPr>
                <p:cNvCxnSpPr>
                  <a:cxnSpLocks/>
                </p:cNvCxnSpPr>
                <p:nvPr/>
              </p:nvCxnSpPr>
              <p:spPr>
                <a:xfrm>
                  <a:off x="6383383" y="3814354"/>
                  <a:ext cx="409303" cy="357052"/>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15" name="组合 14">
                <a:extLst>
                  <a:ext uri="{FF2B5EF4-FFF2-40B4-BE49-F238E27FC236}">
                    <a16:creationId xmlns:a16="http://schemas.microsoft.com/office/drawing/2014/main" id="{1D07D493-62F1-CD04-BA04-9D17CB931FB9}"/>
                  </a:ext>
                </a:extLst>
              </p:cNvPr>
              <p:cNvGrpSpPr/>
              <p:nvPr/>
            </p:nvGrpSpPr>
            <p:grpSpPr>
              <a:xfrm>
                <a:off x="1234727" y="5141399"/>
                <a:ext cx="818606" cy="445226"/>
                <a:chOff x="5974080" y="3814354"/>
                <a:chExt cx="818606" cy="357052"/>
              </a:xfrm>
            </p:grpSpPr>
            <p:cxnSp>
              <p:nvCxnSpPr>
                <p:cNvPr id="18" name="直接连接符 17">
                  <a:extLst>
                    <a:ext uri="{FF2B5EF4-FFF2-40B4-BE49-F238E27FC236}">
                      <a16:creationId xmlns:a16="http://schemas.microsoft.com/office/drawing/2014/main" id="{DB159C7D-BD81-B2DF-1ECD-AF6B0A91B176}"/>
                    </a:ext>
                  </a:extLst>
                </p:cNvPr>
                <p:cNvCxnSpPr/>
                <p:nvPr/>
              </p:nvCxnSpPr>
              <p:spPr>
                <a:xfrm flipH="1">
                  <a:off x="5974080" y="3814354"/>
                  <a:ext cx="409303" cy="357052"/>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直接连接符 18">
                  <a:extLst>
                    <a:ext uri="{FF2B5EF4-FFF2-40B4-BE49-F238E27FC236}">
                      <a16:creationId xmlns:a16="http://schemas.microsoft.com/office/drawing/2014/main" id="{6E34C1C9-9664-5031-E124-B6F8D8148B88}"/>
                    </a:ext>
                  </a:extLst>
                </p:cNvPr>
                <p:cNvCxnSpPr>
                  <a:cxnSpLocks/>
                </p:cNvCxnSpPr>
                <p:nvPr/>
              </p:nvCxnSpPr>
              <p:spPr>
                <a:xfrm>
                  <a:off x="6383383" y="3814354"/>
                  <a:ext cx="409303" cy="357052"/>
                </a:xfrm>
                <a:prstGeom prst="line">
                  <a:avLst/>
                </a:prstGeom>
                <a:ln w="28575"/>
              </p:spPr>
              <p:style>
                <a:lnRef idx="1">
                  <a:schemeClr val="dk1"/>
                </a:lnRef>
                <a:fillRef idx="0">
                  <a:schemeClr val="dk1"/>
                </a:fillRef>
                <a:effectRef idx="0">
                  <a:schemeClr val="dk1"/>
                </a:effectRef>
                <a:fontRef idx="minor">
                  <a:schemeClr val="tx1"/>
                </a:fontRef>
              </p:style>
            </p:cxnSp>
          </p:grpSp>
          <p:sp>
            <p:nvSpPr>
              <p:cNvPr id="16" name="文本框 15">
                <a:extLst>
                  <a:ext uri="{FF2B5EF4-FFF2-40B4-BE49-F238E27FC236}">
                    <a16:creationId xmlns:a16="http://schemas.microsoft.com/office/drawing/2014/main" id="{D463B83C-5891-BF83-D90B-62943DD147A9}"/>
                  </a:ext>
                </a:extLst>
              </p:cNvPr>
              <p:cNvSpPr txBox="1"/>
              <p:nvPr/>
            </p:nvSpPr>
            <p:spPr>
              <a:xfrm>
                <a:off x="979457" y="4650685"/>
                <a:ext cx="510540" cy="461665"/>
              </a:xfrm>
              <a:prstGeom prst="rect">
                <a:avLst/>
              </a:prstGeom>
              <a:noFill/>
              <a:ln w="28575">
                <a:noFill/>
              </a:ln>
            </p:spPr>
            <p:txBody>
              <a:bodyPr wrap="square" rtlCol="0">
                <a:spAutoFit/>
              </a:bodyPr>
              <a:lstStyle/>
              <a:p>
                <a:pPr algn="l"/>
                <a:r>
                  <a:rPr lang="en-US" altLang="zh-CN" sz="2400">
                    <a:solidFill>
                      <a:schemeClr val="tx1">
                        <a:lumMod val="50000"/>
                        <a:lumOff val="50000"/>
                      </a:schemeClr>
                    </a:solidFill>
                    <a:latin typeface="Calibri" panose="020F0502020204030204" pitchFamily="34" charset="0"/>
                    <a:cs typeface="Calibri" panose="020F0502020204030204" pitchFamily="34" charset="0"/>
                  </a:rPr>
                  <a:t>…</a:t>
                </a:r>
                <a:endParaRPr lang="zh-CN" altLang="en-US" sz="2400" dirty="0" err="1">
                  <a:solidFill>
                    <a:schemeClr val="tx1">
                      <a:lumMod val="50000"/>
                      <a:lumOff val="50000"/>
                    </a:schemeClr>
                  </a:solidFill>
                  <a:latin typeface="Calibri" panose="020F0502020204030204" pitchFamily="34" charset="0"/>
                  <a:cs typeface="Calibri" panose="020F0502020204030204" pitchFamily="34" charset="0"/>
                </a:endParaRPr>
              </a:p>
            </p:txBody>
          </p:sp>
          <p:sp>
            <p:nvSpPr>
              <p:cNvPr id="17" name="文本框 16">
                <a:extLst>
                  <a:ext uri="{FF2B5EF4-FFF2-40B4-BE49-F238E27FC236}">
                    <a16:creationId xmlns:a16="http://schemas.microsoft.com/office/drawing/2014/main" id="{C9D60ACE-93B8-4BF7-AA10-EE858DFB9E8D}"/>
                  </a:ext>
                </a:extLst>
              </p:cNvPr>
              <p:cNvSpPr txBox="1"/>
              <p:nvPr/>
            </p:nvSpPr>
            <p:spPr>
              <a:xfrm>
                <a:off x="2904439" y="5105987"/>
                <a:ext cx="510540" cy="461665"/>
              </a:xfrm>
              <a:prstGeom prst="rect">
                <a:avLst/>
              </a:prstGeom>
              <a:noFill/>
              <a:ln w="28575">
                <a:noFill/>
              </a:ln>
            </p:spPr>
            <p:txBody>
              <a:bodyPr wrap="square" rtlCol="0">
                <a:spAutoFit/>
              </a:bodyPr>
              <a:lstStyle/>
              <a:p>
                <a:pPr algn="l"/>
                <a:r>
                  <a:rPr lang="en-US" altLang="zh-CN" sz="2400">
                    <a:solidFill>
                      <a:schemeClr val="tx1">
                        <a:lumMod val="50000"/>
                        <a:lumOff val="50000"/>
                      </a:schemeClr>
                    </a:solidFill>
                    <a:latin typeface="Calibri" panose="020F0502020204030204" pitchFamily="34" charset="0"/>
                    <a:cs typeface="Calibri" panose="020F0502020204030204" pitchFamily="34" charset="0"/>
                  </a:rPr>
                  <a:t>…</a:t>
                </a:r>
                <a:endParaRPr lang="zh-CN" altLang="en-US" sz="2400" dirty="0" err="1">
                  <a:solidFill>
                    <a:schemeClr val="tx1">
                      <a:lumMod val="50000"/>
                      <a:lumOff val="50000"/>
                    </a:schemeClr>
                  </a:solidFill>
                  <a:latin typeface="Calibri" panose="020F0502020204030204" pitchFamily="34" charset="0"/>
                  <a:cs typeface="Calibri" panose="020F0502020204030204" pitchFamily="34" charset="0"/>
                </a:endParaRPr>
              </a:p>
            </p:txBody>
          </p:sp>
        </p:grpSp>
        <p:sp>
          <p:nvSpPr>
            <p:cNvPr id="9" name="文本框 8">
              <a:extLst>
                <a:ext uri="{FF2B5EF4-FFF2-40B4-BE49-F238E27FC236}">
                  <a16:creationId xmlns:a16="http://schemas.microsoft.com/office/drawing/2014/main" id="{516277DA-292F-C42B-47CA-AB0470852746}"/>
                </a:ext>
              </a:extLst>
            </p:cNvPr>
            <p:cNvSpPr txBox="1"/>
            <p:nvPr/>
          </p:nvSpPr>
          <p:spPr>
            <a:xfrm>
              <a:off x="1204346" y="6054363"/>
              <a:ext cx="1404327" cy="461665"/>
            </a:xfrm>
            <a:prstGeom prst="rect">
              <a:avLst/>
            </a:prstGeom>
            <a:noFill/>
          </p:spPr>
          <p:txBody>
            <a:bodyPr wrap="square" rtlCol="0">
              <a:spAutoFit/>
            </a:bodyPr>
            <a:lstStyle/>
            <a:p>
              <a:pPr algn="l"/>
              <a:r>
                <a:rPr lang="en-US" altLang="zh-CN" sz="2400" dirty="0">
                  <a:latin typeface="Calibri" panose="020F0502020204030204" pitchFamily="34" charset="0"/>
                  <a:cs typeface="Calibri" panose="020F0502020204030204" pitchFamily="34" charset="0"/>
                </a:rPr>
                <a:t>Program</a:t>
              </a:r>
              <a:endParaRPr lang="zh-CN" altLang="en-US" sz="2400" dirty="0" err="1">
                <a:latin typeface="Calibri" panose="020F0502020204030204" pitchFamily="34" charset="0"/>
                <a:cs typeface="Calibri" panose="020F0502020204030204" pitchFamily="34" charset="0"/>
              </a:endParaRPr>
            </a:p>
          </p:txBody>
        </p:sp>
      </p:grpSp>
      <p:grpSp>
        <p:nvGrpSpPr>
          <p:cNvPr id="31" name="组合 30">
            <a:extLst>
              <a:ext uri="{FF2B5EF4-FFF2-40B4-BE49-F238E27FC236}">
                <a16:creationId xmlns:a16="http://schemas.microsoft.com/office/drawing/2014/main" id="{B47FDE49-C8A6-B364-4BC4-46FEE018CE5E}"/>
              </a:ext>
            </a:extLst>
          </p:cNvPr>
          <p:cNvGrpSpPr/>
          <p:nvPr/>
        </p:nvGrpSpPr>
        <p:grpSpPr>
          <a:xfrm>
            <a:off x="9093451" y="3479492"/>
            <a:ext cx="2441822" cy="2690852"/>
            <a:chOff x="9093451" y="3479492"/>
            <a:chExt cx="2441822" cy="2690852"/>
          </a:xfrm>
        </p:grpSpPr>
        <p:grpSp>
          <p:nvGrpSpPr>
            <p:cNvPr id="101" name="组合 100">
              <a:extLst>
                <a:ext uri="{FF2B5EF4-FFF2-40B4-BE49-F238E27FC236}">
                  <a16:creationId xmlns:a16="http://schemas.microsoft.com/office/drawing/2014/main" id="{17D0C912-484F-84A2-09F6-A639E861ABDD}"/>
                </a:ext>
              </a:extLst>
            </p:cNvPr>
            <p:cNvGrpSpPr/>
            <p:nvPr/>
          </p:nvGrpSpPr>
          <p:grpSpPr>
            <a:xfrm>
              <a:off x="9093451" y="3479492"/>
              <a:ext cx="2441822" cy="1980955"/>
              <a:chOff x="5244581" y="3856191"/>
              <a:chExt cx="2441822" cy="1980955"/>
            </a:xfrm>
          </p:grpSpPr>
          <p:grpSp>
            <p:nvGrpSpPr>
              <p:cNvPr id="102" name="组合 101">
                <a:extLst>
                  <a:ext uri="{FF2B5EF4-FFF2-40B4-BE49-F238E27FC236}">
                    <a16:creationId xmlns:a16="http://schemas.microsoft.com/office/drawing/2014/main" id="{BDC3A23A-B7A0-77CD-30B9-A00F57A25853}"/>
                  </a:ext>
                </a:extLst>
              </p:cNvPr>
              <p:cNvGrpSpPr/>
              <p:nvPr/>
            </p:nvGrpSpPr>
            <p:grpSpPr>
              <a:xfrm>
                <a:off x="5951220" y="3856191"/>
                <a:ext cx="818606" cy="445226"/>
                <a:chOff x="5974080" y="3814354"/>
                <a:chExt cx="818606" cy="357052"/>
              </a:xfrm>
            </p:grpSpPr>
            <p:cxnSp>
              <p:nvCxnSpPr>
                <p:cNvPr id="120" name="直接连接符 119">
                  <a:extLst>
                    <a:ext uri="{FF2B5EF4-FFF2-40B4-BE49-F238E27FC236}">
                      <a16:creationId xmlns:a16="http://schemas.microsoft.com/office/drawing/2014/main" id="{01CEAB5E-5B81-78F8-064E-748F62CCD593}"/>
                    </a:ext>
                  </a:extLst>
                </p:cNvPr>
                <p:cNvCxnSpPr/>
                <p:nvPr/>
              </p:nvCxnSpPr>
              <p:spPr>
                <a:xfrm flipH="1">
                  <a:off x="5974080" y="3814354"/>
                  <a:ext cx="409303" cy="357052"/>
                </a:xfrm>
                <a:prstGeom prst="line">
                  <a:avLst/>
                </a:prstGeom>
                <a:ln w="28575"/>
              </p:spPr>
              <p:style>
                <a:lnRef idx="1">
                  <a:schemeClr val="dk1"/>
                </a:lnRef>
                <a:fillRef idx="0">
                  <a:schemeClr val="dk1"/>
                </a:fillRef>
                <a:effectRef idx="0">
                  <a:schemeClr val="dk1"/>
                </a:effectRef>
                <a:fontRef idx="minor">
                  <a:schemeClr val="tx1"/>
                </a:fontRef>
              </p:style>
            </p:cxnSp>
            <p:cxnSp>
              <p:nvCxnSpPr>
                <p:cNvPr id="121" name="直接连接符 120">
                  <a:extLst>
                    <a:ext uri="{FF2B5EF4-FFF2-40B4-BE49-F238E27FC236}">
                      <a16:creationId xmlns:a16="http://schemas.microsoft.com/office/drawing/2014/main" id="{8CA736D3-7537-3395-C212-224D5C23A0A7}"/>
                    </a:ext>
                  </a:extLst>
                </p:cNvPr>
                <p:cNvCxnSpPr>
                  <a:cxnSpLocks/>
                </p:cNvCxnSpPr>
                <p:nvPr/>
              </p:nvCxnSpPr>
              <p:spPr>
                <a:xfrm>
                  <a:off x="6383383" y="3814354"/>
                  <a:ext cx="409303" cy="357052"/>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103" name="组合 102">
                <a:extLst>
                  <a:ext uri="{FF2B5EF4-FFF2-40B4-BE49-F238E27FC236}">
                    <a16:creationId xmlns:a16="http://schemas.microsoft.com/office/drawing/2014/main" id="{4D726DC7-60BF-3215-9501-EE59670ADEDF}"/>
                  </a:ext>
                </a:extLst>
              </p:cNvPr>
              <p:cNvGrpSpPr/>
              <p:nvPr/>
            </p:nvGrpSpPr>
            <p:grpSpPr>
              <a:xfrm>
                <a:off x="5486400" y="4393474"/>
                <a:ext cx="818606" cy="445226"/>
                <a:chOff x="5974080" y="3814354"/>
                <a:chExt cx="818606" cy="357052"/>
              </a:xfrm>
            </p:grpSpPr>
            <p:cxnSp>
              <p:nvCxnSpPr>
                <p:cNvPr id="118" name="直接连接符 117">
                  <a:extLst>
                    <a:ext uri="{FF2B5EF4-FFF2-40B4-BE49-F238E27FC236}">
                      <a16:creationId xmlns:a16="http://schemas.microsoft.com/office/drawing/2014/main" id="{8C392A86-45E3-A6BD-8891-EE3755CD23AC}"/>
                    </a:ext>
                  </a:extLst>
                </p:cNvPr>
                <p:cNvCxnSpPr/>
                <p:nvPr/>
              </p:nvCxnSpPr>
              <p:spPr>
                <a:xfrm flipH="1">
                  <a:off x="5974080" y="3814354"/>
                  <a:ext cx="409303" cy="357052"/>
                </a:xfrm>
                <a:prstGeom prst="line">
                  <a:avLst/>
                </a:prstGeom>
                <a:ln w="28575">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19" name="直接连接符 118">
                  <a:extLst>
                    <a:ext uri="{FF2B5EF4-FFF2-40B4-BE49-F238E27FC236}">
                      <a16:creationId xmlns:a16="http://schemas.microsoft.com/office/drawing/2014/main" id="{485C6627-201B-586D-184F-109469CF5A08}"/>
                    </a:ext>
                  </a:extLst>
                </p:cNvPr>
                <p:cNvCxnSpPr>
                  <a:cxnSpLocks/>
                </p:cNvCxnSpPr>
                <p:nvPr/>
              </p:nvCxnSpPr>
              <p:spPr>
                <a:xfrm>
                  <a:off x="6383383" y="3814354"/>
                  <a:ext cx="409303" cy="357052"/>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104" name="组合 103">
                <a:extLst>
                  <a:ext uri="{FF2B5EF4-FFF2-40B4-BE49-F238E27FC236}">
                    <a16:creationId xmlns:a16="http://schemas.microsoft.com/office/drawing/2014/main" id="{60AEFDF9-D2CF-3DEE-17AC-4969563D1ED9}"/>
                  </a:ext>
                </a:extLst>
              </p:cNvPr>
              <p:cNvGrpSpPr/>
              <p:nvPr/>
            </p:nvGrpSpPr>
            <p:grpSpPr>
              <a:xfrm>
                <a:off x="6446520" y="4393474"/>
                <a:ext cx="818606" cy="445226"/>
                <a:chOff x="5974080" y="3814354"/>
                <a:chExt cx="818606" cy="357052"/>
              </a:xfrm>
            </p:grpSpPr>
            <p:cxnSp>
              <p:nvCxnSpPr>
                <p:cNvPr id="116" name="直接连接符 115">
                  <a:extLst>
                    <a:ext uri="{FF2B5EF4-FFF2-40B4-BE49-F238E27FC236}">
                      <a16:creationId xmlns:a16="http://schemas.microsoft.com/office/drawing/2014/main" id="{DEF41D14-CEAB-A85A-8A6D-9A2BD11DA519}"/>
                    </a:ext>
                  </a:extLst>
                </p:cNvPr>
                <p:cNvCxnSpPr/>
                <p:nvPr/>
              </p:nvCxnSpPr>
              <p:spPr>
                <a:xfrm flipH="1">
                  <a:off x="5974080" y="3814354"/>
                  <a:ext cx="409303" cy="357052"/>
                </a:xfrm>
                <a:prstGeom prst="line">
                  <a:avLst/>
                </a:prstGeom>
                <a:ln w="28575">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17" name="直接连接符 116">
                  <a:extLst>
                    <a:ext uri="{FF2B5EF4-FFF2-40B4-BE49-F238E27FC236}">
                      <a16:creationId xmlns:a16="http://schemas.microsoft.com/office/drawing/2014/main" id="{645BE4FD-1D9B-75B7-52DC-554C40A69A22}"/>
                    </a:ext>
                  </a:extLst>
                </p:cNvPr>
                <p:cNvCxnSpPr>
                  <a:cxnSpLocks/>
                </p:cNvCxnSpPr>
                <p:nvPr/>
              </p:nvCxnSpPr>
              <p:spPr>
                <a:xfrm>
                  <a:off x="6383383" y="3814354"/>
                  <a:ext cx="409303" cy="357052"/>
                </a:xfrm>
                <a:prstGeom prst="line">
                  <a:avLst/>
                </a:prstGeom>
                <a:ln w="28575">
                  <a:solidFill>
                    <a:schemeClr val="bg1">
                      <a:lumMod val="75000"/>
                    </a:schemeClr>
                  </a:solidFill>
                </a:ln>
              </p:spPr>
              <p:style>
                <a:lnRef idx="1">
                  <a:schemeClr val="dk1"/>
                </a:lnRef>
                <a:fillRef idx="0">
                  <a:schemeClr val="dk1"/>
                </a:fillRef>
                <a:effectRef idx="0">
                  <a:schemeClr val="dk1"/>
                </a:effectRef>
                <a:fontRef idx="minor">
                  <a:schemeClr val="tx1"/>
                </a:fontRef>
              </p:style>
            </p:cxnSp>
          </p:grpSp>
          <p:grpSp>
            <p:nvGrpSpPr>
              <p:cNvPr id="105" name="组合 104">
                <a:extLst>
                  <a:ext uri="{FF2B5EF4-FFF2-40B4-BE49-F238E27FC236}">
                    <a16:creationId xmlns:a16="http://schemas.microsoft.com/office/drawing/2014/main" id="{A3500F24-836A-8C33-33E6-1B47C75F9634}"/>
                  </a:ext>
                </a:extLst>
              </p:cNvPr>
              <p:cNvGrpSpPr/>
              <p:nvPr/>
            </p:nvGrpSpPr>
            <p:grpSpPr>
              <a:xfrm>
                <a:off x="5917124" y="4901206"/>
                <a:ext cx="818606" cy="445226"/>
                <a:chOff x="5974080" y="3814354"/>
                <a:chExt cx="818606" cy="357052"/>
              </a:xfrm>
            </p:grpSpPr>
            <p:cxnSp>
              <p:nvCxnSpPr>
                <p:cNvPr id="114" name="直接连接符 113">
                  <a:extLst>
                    <a:ext uri="{FF2B5EF4-FFF2-40B4-BE49-F238E27FC236}">
                      <a16:creationId xmlns:a16="http://schemas.microsoft.com/office/drawing/2014/main" id="{A032D3E1-0114-FBB0-8ADC-0366537FB013}"/>
                    </a:ext>
                  </a:extLst>
                </p:cNvPr>
                <p:cNvCxnSpPr/>
                <p:nvPr/>
              </p:nvCxnSpPr>
              <p:spPr>
                <a:xfrm flipH="1">
                  <a:off x="5974080" y="3814354"/>
                  <a:ext cx="409303" cy="357052"/>
                </a:xfrm>
                <a:prstGeom prst="line">
                  <a:avLst/>
                </a:prstGeom>
                <a:ln w="28575"/>
              </p:spPr>
              <p:style>
                <a:lnRef idx="1">
                  <a:schemeClr val="dk1"/>
                </a:lnRef>
                <a:fillRef idx="0">
                  <a:schemeClr val="dk1"/>
                </a:fillRef>
                <a:effectRef idx="0">
                  <a:schemeClr val="dk1"/>
                </a:effectRef>
                <a:fontRef idx="minor">
                  <a:schemeClr val="tx1"/>
                </a:fontRef>
              </p:style>
            </p:cxnSp>
            <p:cxnSp>
              <p:nvCxnSpPr>
                <p:cNvPr id="115" name="直接连接符 114">
                  <a:extLst>
                    <a:ext uri="{FF2B5EF4-FFF2-40B4-BE49-F238E27FC236}">
                      <a16:creationId xmlns:a16="http://schemas.microsoft.com/office/drawing/2014/main" id="{38C22A8D-7A3D-48C7-2719-E93FE06896F9}"/>
                    </a:ext>
                  </a:extLst>
                </p:cNvPr>
                <p:cNvCxnSpPr>
                  <a:cxnSpLocks/>
                </p:cNvCxnSpPr>
                <p:nvPr/>
              </p:nvCxnSpPr>
              <p:spPr>
                <a:xfrm>
                  <a:off x="6383383" y="3814354"/>
                  <a:ext cx="409303" cy="357052"/>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106" name="组合 105">
                <a:extLst>
                  <a:ext uri="{FF2B5EF4-FFF2-40B4-BE49-F238E27FC236}">
                    <a16:creationId xmlns:a16="http://schemas.microsoft.com/office/drawing/2014/main" id="{686F878C-61AD-BE86-94AA-3039A5BB8EE1}"/>
                  </a:ext>
                </a:extLst>
              </p:cNvPr>
              <p:cNvGrpSpPr/>
              <p:nvPr/>
            </p:nvGrpSpPr>
            <p:grpSpPr>
              <a:xfrm>
                <a:off x="6867797" y="4901206"/>
                <a:ext cx="818606" cy="445226"/>
                <a:chOff x="5974080" y="3814354"/>
                <a:chExt cx="818606" cy="357052"/>
              </a:xfrm>
            </p:grpSpPr>
            <p:cxnSp>
              <p:nvCxnSpPr>
                <p:cNvPr id="112" name="直接连接符 111">
                  <a:extLst>
                    <a:ext uri="{FF2B5EF4-FFF2-40B4-BE49-F238E27FC236}">
                      <a16:creationId xmlns:a16="http://schemas.microsoft.com/office/drawing/2014/main" id="{E30666B7-2B31-0A8A-0EA4-FAC7E42CF4DE}"/>
                    </a:ext>
                  </a:extLst>
                </p:cNvPr>
                <p:cNvCxnSpPr/>
                <p:nvPr/>
              </p:nvCxnSpPr>
              <p:spPr>
                <a:xfrm flipH="1">
                  <a:off x="5974080" y="3814354"/>
                  <a:ext cx="409303" cy="357052"/>
                </a:xfrm>
                <a:prstGeom prst="line">
                  <a:avLst/>
                </a:prstGeom>
                <a:ln w="28575">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13" name="直接连接符 112">
                  <a:extLst>
                    <a:ext uri="{FF2B5EF4-FFF2-40B4-BE49-F238E27FC236}">
                      <a16:creationId xmlns:a16="http://schemas.microsoft.com/office/drawing/2014/main" id="{4F5C2D05-669B-B73B-9CF5-021D5432F528}"/>
                    </a:ext>
                  </a:extLst>
                </p:cNvPr>
                <p:cNvCxnSpPr>
                  <a:cxnSpLocks/>
                </p:cNvCxnSpPr>
                <p:nvPr/>
              </p:nvCxnSpPr>
              <p:spPr>
                <a:xfrm>
                  <a:off x="6383383" y="3814354"/>
                  <a:ext cx="409303" cy="357052"/>
                </a:xfrm>
                <a:prstGeom prst="line">
                  <a:avLst/>
                </a:prstGeom>
                <a:ln w="28575">
                  <a:solidFill>
                    <a:schemeClr val="bg1">
                      <a:lumMod val="75000"/>
                    </a:schemeClr>
                  </a:solidFill>
                </a:ln>
              </p:spPr>
              <p:style>
                <a:lnRef idx="1">
                  <a:schemeClr val="dk1"/>
                </a:lnRef>
                <a:fillRef idx="0">
                  <a:schemeClr val="dk1"/>
                </a:fillRef>
                <a:effectRef idx="0">
                  <a:schemeClr val="dk1"/>
                </a:effectRef>
                <a:fontRef idx="minor">
                  <a:schemeClr val="tx1"/>
                </a:fontRef>
              </p:style>
            </p:cxnSp>
          </p:grpSp>
          <p:grpSp>
            <p:nvGrpSpPr>
              <p:cNvPr id="107" name="组合 106">
                <a:extLst>
                  <a:ext uri="{FF2B5EF4-FFF2-40B4-BE49-F238E27FC236}">
                    <a16:creationId xmlns:a16="http://schemas.microsoft.com/office/drawing/2014/main" id="{4F2F9852-8E82-3D24-1DA3-366ACFFE74C7}"/>
                  </a:ext>
                </a:extLst>
              </p:cNvPr>
              <p:cNvGrpSpPr/>
              <p:nvPr/>
            </p:nvGrpSpPr>
            <p:grpSpPr>
              <a:xfrm>
                <a:off x="5499851" y="5391920"/>
                <a:ext cx="818606" cy="445226"/>
                <a:chOff x="5974080" y="3814354"/>
                <a:chExt cx="818606" cy="357052"/>
              </a:xfrm>
            </p:grpSpPr>
            <p:cxnSp>
              <p:nvCxnSpPr>
                <p:cNvPr id="110" name="直接连接符 109">
                  <a:extLst>
                    <a:ext uri="{FF2B5EF4-FFF2-40B4-BE49-F238E27FC236}">
                      <a16:creationId xmlns:a16="http://schemas.microsoft.com/office/drawing/2014/main" id="{5F61A5DD-C0F7-653C-62A1-2C6252858503}"/>
                    </a:ext>
                  </a:extLst>
                </p:cNvPr>
                <p:cNvCxnSpPr/>
                <p:nvPr/>
              </p:nvCxnSpPr>
              <p:spPr>
                <a:xfrm flipH="1">
                  <a:off x="5974080" y="3814354"/>
                  <a:ext cx="409303" cy="357052"/>
                </a:xfrm>
                <a:prstGeom prst="line">
                  <a:avLst/>
                </a:prstGeom>
                <a:ln w="28575"/>
              </p:spPr>
              <p:style>
                <a:lnRef idx="1">
                  <a:schemeClr val="dk1"/>
                </a:lnRef>
                <a:fillRef idx="0">
                  <a:schemeClr val="dk1"/>
                </a:fillRef>
                <a:effectRef idx="0">
                  <a:schemeClr val="dk1"/>
                </a:effectRef>
                <a:fontRef idx="minor">
                  <a:schemeClr val="tx1"/>
                </a:fontRef>
              </p:style>
            </p:cxnSp>
            <p:cxnSp>
              <p:nvCxnSpPr>
                <p:cNvPr id="111" name="直接连接符 110">
                  <a:extLst>
                    <a:ext uri="{FF2B5EF4-FFF2-40B4-BE49-F238E27FC236}">
                      <a16:creationId xmlns:a16="http://schemas.microsoft.com/office/drawing/2014/main" id="{00066347-9E2C-1CD9-21CB-D0FF1BE3FD7E}"/>
                    </a:ext>
                  </a:extLst>
                </p:cNvPr>
                <p:cNvCxnSpPr>
                  <a:cxnSpLocks/>
                </p:cNvCxnSpPr>
                <p:nvPr/>
              </p:nvCxnSpPr>
              <p:spPr>
                <a:xfrm>
                  <a:off x="6383383" y="3814354"/>
                  <a:ext cx="409303" cy="357052"/>
                </a:xfrm>
                <a:prstGeom prst="line">
                  <a:avLst/>
                </a:prstGeom>
                <a:ln w="28575"/>
              </p:spPr>
              <p:style>
                <a:lnRef idx="1">
                  <a:schemeClr val="dk1"/>
                </a:lnRef>
                <a:fillRef idx="0">
                  <a:schemeClr val="dk1"/>
                </a:fillRef>
                <a:effectRef idx="0">
                  <a:schemeClr val="dk1"/>
                </a:effectRef>
                <a:fontRef idx="minor">
                  <a:schemeClr val="tx1"/>
                </a:fontRef>
              </p:style>
            </p:cxnSp>
          </p:grpSp>
          <p:sp>
            <p:nvSpPr>
              <p:cNvPr id="108" name="文本框 107">
                <a:extLst>
                  <a:ext uri="{FF2B5EF4-FFF2-40B4-BE49-F238E27FC236}">
                    <a16:creationId xmlns:a16="http://schemas.microsoft.com/office/drawing/2014/main" id="{82D0D791-6CFD-CDF7-F871-9ECD7108E364}"/>
                  </a:ext>
                </a:extLst>
              </p:cNvPr>
              <p:cNvSpPr txBox="1"/>
              <p:nvPr/>
            </p:nvSpPr>
            <p:spPr>
              <a:xfrm>
                <a:off x="5244581" y="4901206"/>
                <a:ext cx="510540" cy="461665"/>
              </a:xfrm>
              <a:prstGeom prst="rect">
                <a:avLst/>
              </a:prstGeom>
              <a:noFill/>
              <a:ln w="28575">
                <a:noFill/>
              </a:ln>
            </p:spPr>
            <p:txBody>
              <a:bodyPr wrap="square" rtlCol="0">
                <a:spAutoFit/>
              </a:bodyPr>
              <a:lstStyle/>
              <a:p>
                <a:pPr algn="l"/>
                <a:r>
                  <a:rPr lang="en-US" altLang="zh-CN" sz="2400" dirty="0">
                    <a:solidFill>
                      <a:schemeClr val="tx1">
                        <a:lumMod val="50000"/>
                        <a:lumOff val="50000"/>
                      </a:schemeClr>
                    </a:solidFill>
                    <a:latin typeface="Calibri" panose="020F0502020204030204" pitchFamily="34" charset="0"/>
                    <a:cs typeface="Calibri" panose="020F0502020204030204" pitchFamily="34" charset="0"/>
                  </a:rPr>
                  <a:t>…</a:t>
                </a:r>
                <a:endParaRPr lang="zh-CN" altLang="en-US" sz="2400" dirty="0" err="1">
                  <a:solidFill>
                    <a:schemeClr val="tx1">
                      <a:lumMod val="50000"/>
                      <a:lumOff val="50000"/>
                    </a:schemeClr>
                  </a:solidFill>
                  <a:latin typeface="Calibri" panose="020F0502020204030204" pitchFamily="34" charset="0"/>
                  <a:cs typeface="Calibri" panose="020F0502020204030204" pitchFamily="34" charset="0"/>
                </a:endParaRPr>
              </a:p>
            </p:txBody>
          </p:sp>
          <p:sp>
            <p:nvSpPr>
              <p:cNvPr id="109" name="文本框 108">
                <a:extLst>
                  <a:ext uri="{FF2B5EF4-FFF2-40B4-BE49-F238E27FC236}">
                    <a16:creationId xmlns:a16="http://schemas.microsoft.com/office/drawing/2014/main" id="{D518FC81-F556-B2EB-625E-DD64C4B88F71}"/>
                  </a:ext>
                </a:extLst>
              </p:cNvPr>
              <p:cNvSpPr txBox="1"/>
              <p:nvPr/>
            </p:nvSpPr>
            <p:spPr>
              <a:xfrm>
                <a:off x="7169563" y="5356508"/>
                <a:ext cx="510540" cy="461665"/>
              </a:xfrm>
              <a:prstGeom prst="rect">
                <a:avLst/>
              </a:prstGeom>
              <a:noFill/>
              <a:ln w="28575">
                <a:noFill/>
              </a:ln>
            </p:spPr>
            <p:txBody>
              <a:bodyPr wrap="square" rtlCol="0">
                <a:spAutoFit/>
              </a:bodyPr>
              <a:lstStyle/>
              <a:p>
                <a:pPr algn="l"/>
                <a:r>
                  <a:rPr lang="en-US" altLang="zh-CN" sz="2400" dirty="0">
                    <a:solidFill>
                      <a:schemeClr val="tx1">
                        <a:lumMod val="50000"/>
                        <a:lumOff val="50000"/>
                      </a:schemeClr>
                    </a:solidFill>
                    <a:latin typeface="Calibri" panose="020F0502020204030204" pitchFamily="34" charset="0"/>
                    <a:cs typeface="Calibri" panose="020F0502020204030204" pitchFamily="34" charset="0"/>
                  </a:rPr>
                  <a:t>…</a:t>
                </a:r>
                <a:endParaRPr lang="zh-CN" altLang="en-US" sz="2400" dirty="0" err="1">
                  <a:solidFill>
                    <a:schemeClr val="tx1">
                      <a:lumMod val="50000"/>
                      <a:lumOff val="50000"/>
                    </a:schemeClr>
                  </a:solidFill>
                  <a:latin typeface="Calibri" panose="020F0502020204030204" pitchFamily="34" charset="0"/>
                  <a:cs typeface="Calibri" panose="020F0502020204030204" pitchFamily="34" charset="0"/>
                </a:endParaRPr>
              </a:p>
            </p:txBody>
          </p:sp>
        </p:grpSp>
        <p:sp>
          <p:nvSpPr>
            <p:cNvPr id="30" name="文本框 29">
              <a:extLst>
                <a:ext uri="{FF2B5EF4-FFF2-40B4-BE49-F238E27FC236}">
                  <a16:creationId xmlns:a16="http://schemas.microsoft.com/office/drawing/2014/main" id="{2599335B-140E-1B3C-BEA9-478273E81B59}"/>
                </a:ext>
              </a:extLst>
            </p:cNvPr>
            <p:cNvSpPr txBox="1"/>
            <p:nvPr/>
          </p:nvSpPr>
          <p:spPr>
            <a:xfrm>
              <a:off x="9778415" y="5708679"/>
              <a:ext cx="1404327" cy="461665"/>
            </a:xfrm>
            <a:prstGeom prst="rect">
              <a:avLst/>
            </a:prstGeom>
            <a:noFill/>
          </p:spPr>
          <p:txBody>
            <a:bodyPr wrap="square" rtlCol="0">
              <a:spAutoFit/>
            </a:bodyPr>
            <a:lstStyle/>
            <a:p>
              <a:pPr algn="l"/>
              <a:r>
                <a:rPr lang="en-US" altLang="zh-CN" sz="2400" dirty="0">
                  <a:latin typeface="Calibri" panose="020F0502020204030204" pitchFamily="34" charset="0"/>
                  <a:cs typeface="Calibri" panose="020F0502020204030204" pitchFamily="34" charset="0"/>
                </a:rPr>
                <a:t>Program</a:t>
              </a:r>
              <a:endParaRPr lang="zh-CN" altLang="en-US" sz="2400" dirty="0" err="1">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56315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wipe(left)">
                                      <p:cBhvr>
                                        <p:cTn id="7" dur="500"/>
                                        <p:tgtEl>
                                          <p:spTgt spid="1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1D3ED-2DF2-9549-A801-2EEE99E3C233}"/>
              </a:ext>
            </a:extLst>
          </p:cNvPr>
          <p:cNvSpPr>
            <a:spLocks noGrp="1"/>
          </p:cNvSpPr>
          <p:nvPr>
            <p:ph type="title"/>
          </p:nvPr>
        </p:nvSpPr>
        <p:spPr>
          <a:xfrm>
            <a:off x="513418" y="157305"/>
            <a:ext cx="11025439" cy="1325563"/>
          </a:xfrm>
        </p:spPr>
        <p:txBody>
          <a:bodyPr/>
          <a:lstStyle/>
          <a:p>
            <a:r>
              <a:rPr lang="en-US" altLang="zh-CN" dirty="0"/>
              <a:t>Control-flow analysis using symbolic execution</a:t>
            </a:r>
            <a:endParaRPr lang="zh-CN" altLang="en-US" dirty="0"/>
          </a:p>
        </p:txBody>
      </p:sp>
      <p:sp>
        <p:nvSpPr>
          <p:cNvPr id="6" name="内容占位符 2">
            <a:extLst>
              <a:ext uri="{FF2B5EF4-FFF2-40B4-BE49-F238E27FC236}">
                <a16:creationId xmlns:a16="http://schemas.microsoft.com/office/drawing/2014/main" id="{6C4F630A-363A-AB4F-A374-6E98F6918509}"/>
              </a:ext>
            </a:extLst>
          </p:cNvPr>
          <p:cNvSpPr txBox="1">
            <a:spLocks/>
          </p:cNvSpPr>
          <p:nvPr/>
        </p:nvSpPr>
        <p:spPr>
          <a:xfrm>
            <a:off x="249283" y="1260427"/>
            <a:ext cx="11693434" cy="49243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b="1" dirty="0"/>
              <a:t>Collect </a:t>
            </a:r>
            <a:r>
              <a:rPr lang="en-US" altLang="zh-CN" b="1" dirty="0">
                <a:solidFill>
                  <a:srgbClr val="C00000"/>
                </a:solidFill>
              </a:rPr>
              <a:t>more traces </a:t>
            </a:r>
            <a:r>
              <a:rPr lang="en-US" altLang="zh-CN" b="1" dirty="0"/>
              <a:t>with their</a:t>
            </a:r>
            <a:r>
              <a:rPr lang="en-US" altLang="zh-CN" b="1" dirty="0">
                <a:solidFill>
                  <a:srgbClr val="C00000"/>
                </a:solidFill>
              </a:rPr>
              <a:t> path conditions </a:t>
            </a:r>
            <a:r>
              <a:rPr lang="en-US" altLang="zh-CN" b="1" dirty="0"/>
              <a:t>to analyze</a:t>
            </a:r>
            <a:r>
              <a:rPr lang="en-US" altLang="zh-CN" dirty="0"/>
              <a:t>: </a:t>
            </a:r>
          </a:p>
        </p:txBody>
      </p:sp>
      <p:sp>
        <p:nvSpPr>
          <p:cNvPr id="160" name="文本框 159">
            <a:extLst>
              <a:ext uri="{FF2B5EF4-FFF2-40B4-BE49-F238E27FC236}">
                <a16:creationId xmlns:a16="http://schemas.microsoft.com/office/drawing/2014/main" id="{84FD19A4-C7E1-8738-F291-495EB5CAFDBB}"/>
              </a:ext>
            </a:extLst>
          </p:cNvPr>
          <p:cNvSpPr txBox="1"/>
          <p:nvPr/>
        </p:nvSpPr>
        <p:spPr>
          <a:xfrm>
            <a:off x="6377053" y="1822788"/>
            <a:ext cx="3455818" cy="523220"/>
          </a:xfrm>
          <a:prstGeom prst="rect">
            <a:avLst/>
          </a:prstGeom>
          <a:noFill/>
        </p:spPr>
        <p:txBody>
          <a:bodyPr wrap="none" rtlCol="0">
            <a:spAutoFit/>
          </a:bodyPr>
          <a:lstStyle/>
          <a:p>
            <a:pPr algn="l"/>
            <a:r>
              <a:rPr lang="en-US" altLang="zh-CN" sz="2800" b="1" dirty="0">
                <a:solidFill>
                  <a:schemeClr val="tx1">
                    <a:lumMod val="50000"/>
                    <a:lumOff val="50000"/>
                  </a:schemeClr>
                </a:solidFill>
                <a:latin typeface="Calibri" panose="020F0502020204030204" pitchFamily="34" charset="0"/>
                <a:cs typeface="Calibri" panose="020F0502020204030204" pitchFamily="34" charset="0"/>
              </a:rPr>
              <a:t>Data plane simulation</a:t>
            </a:r>
            <a:endParaRPr lang="zh-CN" altLang="en-US" sz="2800" b="1" dirty="0" err="1">
              <a:solidFill>
                <a:schemeClr val="tx1">
                  <a:lumMod val="50000"/>
                  <a:lumOff val="50000"/>
                </a:schemeClr>
              </a:solidFill>
              <a:latin typeface="Calibri" panose="020F0502020204030204" pitchFamily="34" charset="0"/>
              <a:cs typeface="Calibri" panose="020F0502020204030204" pitchFamily="34" charset="0"/>
            </a:endParaRPr>
          </a:p>
        </p:txBody>
      </p:sp>
      <p:grpSp>
        <p:nvGrpSpPr>
          <p:cNvPr id="57" name="组合 56">
            <a:extLst>
              <a:ext uri="{FF2B5EF4-FFF2-40B4-BE49-F238E27FC236}">
                <a16:creationId xmlns:a16="http://schemas.microsoft.com/office/drawing/2014/main" id="{1A811C2A-474F-ABE1-C4B9-68D13C63E107}"/>
              </a:ext>
            </a:extLst>
          </p:cNvPr>
          <p:cNvGrpSpPr/>
          <p:nvPr/>
        </p:nvGrpSpPr>
        <p:grpSpPr>
          <a:xfrm>
            <a:off x="6412668" y="2940707"/>
            <a:ext cx="2614468" cy="1173234"/>
            <a:chOff x="6544866" y="2366278"/>
            <a:chExt cx="2614468" cy="1173234"/>
          </a:xfrm>
        </p:grpSpPr>
        <p:sp>
          <p:nvSpPr>
            <p:cNvPr id="62" name="椭圆 61">
              <a:extLst>
                <a:ext uri="{FF2B5EF4-FFF2-40B4-BE49-F238E27FC236}">
                  <a16:creationId xmlns:a16="http://schemas.microsoft.com/office/drawing/2014/main" id="{D555F947-1AA1-5D2E-8A4D-16194887F4E0}"/>
                </a:ext>
              </a:extLst>
            </p:cNvPr>
            <p:cNvSpPr/>
            <p:nvPr/>
          </p:nvSpPr>
          <p:spPr>
            <a:xfrm>
              <a:off x="6544866" y="2678469"/>
              <a:ext cx="509866" cy="4980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Calibri" panose="020F0502020204030204" pitchFamily="34" charset="0"/>
                  <a:cs typeface="Calibri" panose="020F0502020204030204" pitchFamily="34" charset="0"/>
                </a:rPr>
                <a:t>S</a:t>
              </a:r>
            </a:p>
          </p:txBody>
        </p:sp>
        <p:sp>
          <p:nvSpPr>
            <p:cNvPr id="63" name="椭圆 62">
              <a:extLst>
                <a:ext uri="{FF2B5EF4-FFF2-40B4-BE49-F238E27FC236}">
                  <a16:creationId xmlns:a16="http://schemas.microsoft.com/office/drawing/2014/main" id="{9021BC9C-23C7-CD81-5EE2-CC02B33093FE}"/>
                </a:ext>
              </a:extLst>
            </p:cNvPr>
            <p:cNvSpPr/>
            <p:nvPr/>
          </p:nvSpPr>
          <p:spPr>
            <a:xfrm>
              <a:off x="7335454" y="3041483"/>
              <a:ext cx="509866" cy="4980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Calibri" panose="020F0502020204030204" pitchFamily="34" charset="0"/>
                  <a:cs typeface="Calibri" panose="020F0502020204030204" pitchFamily="34" charset="0"/>
                </a:rPr>
                <a:t>B</a:t>
              </a:r>
            </a:p>
          </p:txBody>
        </p:sp>
        <p:sp>
          <p:nvSpPr>
            <p:cNvPr id="64" name="椭圆 63">
              <a:extLst>
                <a:ext uri="{FF2B5EF4-FFF2-40B4-BE49-F238E27FC236}">
                  <a16:creationId xmlns:a16="http://schemas.microsoft.com/office/drawing/2014/main" id="{06EBA6A7-C44B-6D75-0086-A959E0EFDD93}"/>
                </a:ext>
              </a:extLst>
            </p:cNvPr>
            <p:cNvSpPr/>
            <p:nvPr/>
          </p:nvSpPr>
          <p:spPr>
            <a:xfrm>
              <a:off x="7338686" y="2366278"/>
              <a:ext cx="509866" cy="4980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Calibri" panose="020F0502020204030204" pitchFamily="34" charset="0"/>
                  <a:cs typeface="Calibri" panose="020F0502020204030204" pitchFamily="34" charset="0"/>
                </a:rPr>
                <a:t>A</a:t>
              </a:r>
            </a:p>
          </p:txBody>
        </p:sp>
        <p:cxnSp>
          <p:nvCxnSpPr>
            <p:cNvPr id="65" name="直接连接符 64">
              <a:extLst>
                <a:ext uri="{FF2B5EF4-FFF2-40B4-BE49-F238E27FC236}">
                  <a16:creationId xmlns:a16="http://schemas.microsoft.com/office/drawing/2014/main" id="{EB97F8A9-9AAC-B1B0-CFF7-7C893826B234}"/>
                </a:ext>
              </a:extLst>
            </p:cNvPr>
            <p:cNvCxnSpPr>
              <a:cxnSpLocks/>
              <a:stCxn id="62" idx="7"/>
              <a:endCxn id="64" idx="2"/>
            </p:cNvCxnSpPr>
            <p:nvPr/>
          </p:nvCxnSpPr>
          <p:spPr>
            <a:xfrm flipV="1">
              <a:off x="6980063" y="2615291"/>
              <a:ext cx="358623" cy="13611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72A7583C-A733-BFBB-E353-D750FFFAD07F}"/>
                </a:ext>
              </a:extLst>
            </p:cNvPr>
            <p:cNvCxnSpPr>
              <a:cxnSpLocks/>
              <a:stCxn id="64" idx="6"/>
              <a:endCxn id="68" idx="1"/>
            </p:cNvCxnSpPr>
            <p:nvPr/>
          </p:nvCxnSpPr>
          <p:spPr>
            <a:xfrm>
              <a:off x="7848552" y="2615291"/>
              <a:ext cx="875585" cy="1532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9B8289FA-D840-2816-D778-2EBD99575DAF}"/>
                </a:ext>
              </a:extLst>
            </p:cNvPr>
            <p:cNvCxnSpPr>
              <a:cxnSpLocks/>
              <a:stCxn id="62" idx="5"/>
              <a:endCxn id="63" idx="2"/>
            </p:cNvCxnSpPr>
            <p:nvPr/>
          </p:nvCxnSpPr>
          <p:spPr>
            <a:xfrm>
              <a:off x="6980063" y="3103564"/>
              <a:ext cx="355391" cy="18693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8" name="椭圆 67">
              <a:extLst>
                <a:ext uri="{FF2B5EF4-FFF2-40B4-BE49-F238E27FC236}">
                  <a16:creationId xmlns:a16="http://schemas.microsoft.com/office/drawing/2014/main" id="{15E916F4-9D58-40B7-1912-51925C7F3DF7}"/>
                </a:ext>
              </a:extLst>
            </p:cNvPr>
            <p:cNvSpPr/>
            <p:nvPr/>
          </p:nvSpPr>
          <p:spPr>
            <a:xfrm>
              <a:off x="8649468" y="2695651"/>
              <a:ext cx="509866" cy="4980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Calibri" panose="020F0502020204030204" pitchFamily="34" charset="0"/>
                  <a:cs typeface="Calibri" panose="020F0502020204030204" pitchFamily="34" charset="0"/>
                </a:rPr>
                <a:t>D</a:t>
              </a:r>
            </a:p>
          </p:txBody>
        </p:sp>
        <p:cxnSp>
          <p:nvCxnSpPr>
            <p:cNvPr id="69" name="直接连接符 68">
              <a:extLst>
                <a:ext uri="{FF2B5EF4-FFF2-40B4-BE49-F238E27FC236}">
                  <a16:creationId xmlns:a16="http://schemas.microsoft.com/office/drawing/2014/main" id="{A7500F66-D175-2F25-51E5-FA1244F6F869}"/>
                </a:ext>
              </a:extLst>
            </p:cNvPr>
            <p:cNvCxnSpPr>
              <a:cxnSpLocks/>
              <a:stCxn id="63" idx="6"/>
              <a:endCxn id="68" idx="3"/>
            </p:cNvCxnSpPr>
            <p:nvPr/>
          </p:nvCxnSpPr>
          <p:spPr>
            <a:xfrm flipV="1">
              <a:off x="7845320" y="3120745"/>
              <a:ext cx="878817" cy="16975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4D8C4BE3-0B8C-9EE7-335D-ACC0C1B1389A}"/>
                </a:ext>
              </a:extLst>
            </p:cNvPr>
            <p:cNvCxnSpPr>
              <a:cxnSpLocks/>
              <a:stCxn id="63" idx="0"/>
              <a:endCxn id="64" idx="4"/>
            </p:cNvCxnSpPr>
            <p:nvPr/>
          </p:nvCxnSpPr>
          <p:spPr>
            <a:xfrm flipV="1">
              <a:off x="7590406" y="2864306"/>
              <a:ext cx="3232" cy="177177"/>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61" name="文本框 60">
            <a:extLst>
              <a:ext uri="{FF2B5EF4-FFF2-40B4-BE49-F238E27FC236}">
                <a16:creationId xmlns:a16="http://schemas.microsoft.com/office/drawing/2014/main" id="{E7020566-A7A3-4673-CA8A-7DAA5ABEFD37}"/>
              </a:ext>
            </a:extLst>
          </p:cNvPr>
          <p:cNvSpPr txBox="1"/>
          <p:nvPr/>
        </p:nvSpPr>
        <p:spPr>
          <a:xfrm>
            <a:off x="9027136" y="3235381"/>
            <a:ext cx="2713207" cy="707886"/>
          </a:xfrm>
          <a:prstGeom prst="rect">
            <a:avLst/>
          </a:prstGeom>
          <a:noFill/>
        </p:spPr>
        <p:txBody>
          <a:bodyPr wrap="square" rtlCol="0">
            <a:spAutoFit/>
          </a:bodyPr>
          <a:lstStyle/>
          <a:p>
            <a:r>
              <a:rPr lang="en-US" altLang="zh-CN" sz="2000" b="1" dirty="0">
                <a:latin typeface="Calibri" panose="020F0502020204030204" pitchFamily="34" charset="0"/>
                <a:cs typeface="Calibri" panose="020F0502020204030204" pitchFamily="34" charset="0"/>
              </a:rPr>
              <a:t>([D], </a:t>
            </a:r>
            <a:r>
              <a:rPr lang="en-US" altLang="zh-CN" sz="2000" b="1" dirty="0">
                <a:solidFill>
                  <a:srgbClr val="00B0F0"/>
                </a:solidFill>
                <a:latin typeface="Calibri" panose="020F0502020204030204" pitchFamily="34" charset="0"/>
                <a:cs typeface="Calibri" panose="020F0502020204030204" pitchFamily="34" charset="0"/>
              </a:rPr>
              <a:t>Export(</a:t>
            </a:r>
            <a:r>
              <a:rPr lang="en-US" altLang="zh-CN" sz="2000" b="1" dirty="0" err="1">
                <a:solidFill>
                  <a:srgbClr val="00B0F0"/>
                </a:solidFill>
                <a:latin typeface="Calibri" panose="020F0502020204030204" pitchFamily="34" charset="0"/>
                <a:cs typeface="Calibri" panose="020F0502020204030204" pitchFamily="34" charset="0"/>
              </a:rPr>
              <a:t>Static</a:t>
            </a:r>
            <a:r>
              <a:rPr lang="en-US" altLang="zh-CN" sz="2000" b="1" dirty="0" err="1">
                <a:solidFill>
                  <a:srgbClr val="00B0F0"/>
                </a:solidFill>
                <a:latin typeface="Calibri" panose="020F0502020204030204" pitchFamily="34" charset="0"/>
                <a:cs typeface="Calibri" panose="020F0502020204030204" pitchFamily="34" charset="0"/>
                <a:sym typeface="Wingdings" panose="05000000000000000000" pitchFamily="2" charset="2"/>
              </a:rPr>
              <a:t></a:t>
            </a:r>
            <a:r>
              <a:rPr lang="en-US" altLang="zh-CN" sz="2000" b="1" dirty="0" err="1">
                <a:solidFill>
                  <a:srgbClr val="00B0F0"/>
                </a:solidFill>
                <a:latin typeface="Calibri" panose="020F0502020204030204" pitchFamily="34" charset="0"/>
                <a:cs typeface="Calibri" panose="020F0502020204030204" pitchFamily="34" charset="0"/>
              </a:rPr>
              <a:t>BGP</a:t>
            </a:r>
            <a:r>
              <a:rPr lang="en-US" altLang="zh-CN" sz="2000" b="1" dirty="0">
                <a:solidFill>
                  <a:srgbClr val="00B0F0"/>
                </a:solidFill>
                <a:latin typeface="Calibri" panose="020F0502020204030204" pitchFamily="34" charset="0"/>
                <a:cs typeface="Calibri" panose="020F0502020204030204" pitchFamily="34" charset="0"/>
              </a:rPr>
              <a:t>, T1))</a:t>
            </a:r>
            <a:endParaRPr lang="zh-CN" altLang="en-US" sz="2000" b="1" dirty="0" err="1">
              <a:solidFill>
                <a:srgbClr val="00B0F0"/>
              </a:solidFill>
              <a:latin typeface="Calibri" panose="020F0502020204030204" pitchFamily="34" charset="0"/>
              <a:cs typeface="Calibri" panose="020F0502020204030204" pitchFamily="34" charset="0"/>
            </a:endParaRPr>
          </a:p>
        </p:txBody>
      </p:sp>
      <p:sp>
        <p:nvSpPr>
          <p:cNvPr id="85" name="文本框 84">
            <a:extLst>
              <a:ext uri="{FF2B5EF4-FFF2-40B4-BE49-F238E27FC236}">
                <a16:creationId xmlns:a16="http://schemas.microsoft.com/office/drawing/2014/main" id="{7341B6A4-4044-A538-6FB2-6BE1B5B06F1A}"/>
              </a:ext>
            </a:extLst>
          </p:cNvPr>
          <p:cNvSpPr txBox="1"/>
          <p:nvPr/>
        </p:nvSpPr>
        <p:spPr>
          <a:xfrm>
            <a:off x="7399845" y="4166788"/>
            <a:ext cx="3558090" cy="400110"/>
          </a:xfrm>
          <a:prstGeom prst="rect">
            <a:avLst/>
          </a:prstGeom>
          <a:noFill/>
        </p:spPr>
        <p:txBody>
          <a:bodyPr wrap="none" rtlCol="0">
            <a:spAutoFit/>
          </a:bodyPr>
          <a:lstStyle/>
          <a:p>
            <a:r>
              <a:rPr lang="en-US" altLang="zh-CN" sz="2000" b="1" dirty="0">
                <a:latin typeface="Calibri" panose="020F0502020204030204" pitchFamily="34" charset="0"/>
                <a:cs typeface="Calibri" panose="020F0502020204030204" pitchFamily="34" charset="0"/>
              </a:rPr>
              <a:t>([B, D], </a:t>
            </a:r>
            <a:r>
              <a:rPr lang="en-US" altLang="zh-CN" sz="2000" b="1" dirty="0">
                <a:solidFill>
                  <a:srgbClr val="00B0F0"/>
                </a:solidFill>
                <a:latin typeface="Calibri" panose="020F0502020204030204" pitchFamily="34" charset="0"/>
                <a:cs typeface="Calibri" panose="020F0502020204030204" pitchFamily="34" charset="0"/>
              </a:rPr>
              <a:t>Export(</a:t>
            </a:r>
            <a:r>
              <a:rPr lang="en-US" altLang="zh-CN" sz="2000" b="1" dirty="0" err="1">
                <a:solidFill>
                  <a:srgbClr val="00B0F0"/>
                </a:solidFill>
                <a:latin typeface="Calibri" panose="020F0502020204030204" pitchFamily="34" charset="0"/>
                <a:cs typeface="Calibri" panose="020F0502020204030204" pitchFamily="34" charset="0"/>
              </a:rPr>
              <a:t>Static</a:t>
            </a:r>
            <a:r>
              <a:rPr lang="en-US" altLang="zh-CN" sz="2000" b="1" dirty="0" err="1">
                <a:solidFill>
                  <a:srgbClr val="00B0F0"/>
                </a:solidFill>
                <a:latin typeface="Calibri" panose="020F0502020204030204" pitchFamily="34" charset="0"/>
                <a:cs typeface="Calibri" panose="020F0502020204030204" pitchFamily="34" charset="0"/>
                <a:sym typeface="Wingdings" panose="05000000000000000000" pitchFamily="2" charset="2"/>
              </a:rPr>
              <a:t></a:t>
            </a:r>
            <a:r>
              <a:rPr lang="en-US" altLang="zh-CN" sz="2000" b="1" dirty="0" err="1">
                <a:solidFill>
                  <a:srgbClr val="00B0F0"/>
                </a:solidFill>
                <a:latin typeface="Calibri" panose="020F0502020204030204" pitchFamily="34" charset="0"/>
                <a:cs typeface="Calibri" panose="020F0502020204030204" pitchFamily="34" charset="0"/>
              </a:rPr>
              <a:t>BGP</a:t>
            </a:r>
            <a:r>
              <a:rPr lang="en-US" altLang="zh-CN" sz="2000" b="1" dirty="0">
                <a:solidFill>
                  <a:srgbClr val="00B0F0"/>
                </a:solidFill>
                <a:latin typeface="Calibri" panose="020F0502020204030204" pitchFamily="34" charset="0"/>
                <a:cs typeface="Calibri" panose="020F0502020204030204" pitchFamily="34" charset="0"/>
              </a:rPr>
              <a:t>, T1))</a:t>
            </a:r>
            <a:endParaRPr lang="zh-CN" altLang="en-US" sz="2000" b="1" dirty="0" err="1">
              <a:solidFill>
                <a:srgbClr val="00B0F0"/>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87" name="文本框 86">
                <a:extLst>
                  <a:ext uri="{FF2B5EF4-FFF2-40B4-BE49-F238E27FC236}">
                    <a16:creationId xmlns:a16="http://schemas.microsoft.com/office/drawing/2014/main" id="{DF6D1A62-FF06-EF70-1510-0518A2E2F478}"/>
                  </a:ext>
                </a:extLst>
              </p:cNvPr>
              <p:cNvSpPr txBox="1"/>
              <p:nvPr/>
            </p:nvSpPr>
            <p:spPr>
              <a:xfrm>
                <a:off x="4539512" y="3556513"/>
                <a:ext cx="2993367" cy="1015663"/>
              </a:xfrm>
              <a:prstGeom prst="rect">
                <a:avLst/>
              </a:prstGeom>
              <a:noFill/>
            </p:spPr>
            <p:txBody>
              <a:bodyPr wrap="square" rtlCol="0">
                <a:spAutoFit/>
              </a:bodyPr>
              <a:lstStyle/>
              <a:p>
                <a:r>
                  <a:rPr lang="en-US" altLang="zh-CN" sz="2000" b="1" dirty="0">
                    <a:latin typeface="Calibri" panose="020F0502020204030204" pitchFamily="34" charset="0"/>
                    <a:cs typeface="Calibri" panose="020F0502020204030204" pitchFamily="34" charset="0"/>
                  </a:rPr>
                  <a:t>([S, A, D], </a:t>
                </a:r>
              </a:p>
              <a:p>
                <a:r>
                  <a:rPr lang="en-US" altLang="zh-CN" sz="2000" b="1" dirty="0">
                    <a:solidFill>
                      <a:srgbClr val="00B0F0"/>
                    </a:solidFill>
                    <a:latin typeface="Calibri" panose="020F0502020204030204" pitchFamily="34" charset="0"/>
                    <a:cs typeface="Calibri" panose="020F0502020204030204" pitchFamily="34" charset="0"/>
                  </a:rPr>
                  <a:t>Export(</a:t>
                </a:r>
                <a:r>
                  <a:rPr lang="en-US" altLang="zh-CN" sz="2000" b="1" dirty="0" err="1">
                    <a:solidFill>
                      <a:srgbClr val="00B0F0"/>
                    </a:solidFill>
                    <a:latin typeface="Calibri" panose="020F0502020204030204" pitchFamily="34" charset="0"/>
                    <a:cs typeface="Calibri" panose="020F0502020204030204" pitchFamily="34" charset="0"/>
                  </a:rPr>
                  <a:t>Static</a:t>
                </a:r>
                <a:r>
                  <a:rPr lang="en-US" altLang="zh-CN" sz="2000" b="1" dirty="0" err="1">
                    <a:solidFill>
                      <a:srgbClr val="00B0F0"/>
                    </a:solidFill>
                    <a:latin typeface="Calibri" panose="020F0502020204030204" pitchFamily="34" charset="0"/>
                    <a:cs typeface="Calibri" panose="020F0502020204030204" pitchFamily="34" charset="0"/>
                    <a:sym typeface="Wingdings" panose="05000000000000000000" pitchFamily="2" charset="2"/>
                  </a:rPr>
                  <a:t></a:t>
                </a:r>
                <a:r>
                  <a:rPr lang="en-US" altLang="zh-CN" sz="2000" b="1" dirty="0" err="1">
                    <a:solidFill>
                      <a:srgbClr val="00B0F0"/>
                    </a:solidFill>
                    <a:latin typeface="Calibri" panose="020F0502020204030204" pitchFamily="34" charset="0"/>
                    <a:cs typeface="Calibri" panose="020F0502020204030204" pitchFamily="34" charset="0"/>
                  </a:rPr>
                  <a:t>BGP</a:t>
                </a:r>
                <a:r>
                  <a:rPr lang="en-US" altLang="zh-CN" sz="2000" b="1" dirty="0">
                    <a:solidFill>
                      <a:srgbClr val="00B0F0"/>
                    </a:solidFill>
                    <a:latin typeface="Calibri" panose="020F0502020204030204" pitchFamily="34" charset="0"/>
                    <a:cs typeface="Calibri" panose="020F0502020204030204" pitchFamily="34" charset="0"/>
                  </a:rPr>
                  <a:t>, T1)) </a:t>
                </a:r>
                <a14:m>
                  <m:oMath xmlns:m="http://schemas.openxmlformats.org/officeDocument/2006/math">
                    <m:r>
                      <a:rPr lang="en-US" altLang="zh-CN" sz="2000" b="1" dirty="0" smtClean="0">
                        <a:solidFill>
                          <a:srgbClr val="00B050"/>
                        </a:solidFill>
                        <a:latin typeface="Cambria Math" panose="02040503050406030204" pitchFamily="18" charset="0"/>
                      </a:rPr>
                      <m:t>∧</m:t>
                    </m:r>
                  </m:oMath>
                </a14:m>
                <a:r>
                  <a:rPr lang="en-US" altLang="zh-CN" sz="2000" b="1" dirty="0">
                    <a:solidFill>
                      <a:srgbClr val="00B050"/>
                    </a:solidFill>
                    <a:latin typeface="Calibri" panose="020F0502020204030204" pitchFamily="34" charset="0"/>
                    <a:cs typeface="Calibri" panose="020F0502020204030204" pitchFamily="34" charset="0"/>
                  </a:rPr>
                  <a:t> Import(S</a:t>
                </a:r>
                <a:r>
                  <a:rPr lang="en-US" altLang="zh-CN" sz="2000" b="1" dirty="0">
                    <a:solidFill>
                      <a:srgbClr val="00B050"/>
                    </a:solidFill>
                    <a:latin typeface="Calibri" panose="020F0502020204030204" pitchFamily="34" charset="0"/>
                    <a:cs typeface="Calibri" panose="020F0502020204030204" pitchFamily="34" charset="0"/>
                    <a:sym typeface="Wingdings" panose="05000000000000000000" pitchFamily="2" charset="2"/>
                  </a:rPr>
                  <a:t>A, </a:t>
                </a:r>
                <a:r>
                  <a:rPr lang="en-US" altLang="zh-CN" sz="2000" b="1" dirty="0">
                    <a:solidFill>
                      <a:srgbClr val="00B050"/>
                    </a:solidFill>
                    <a:latin typeface="Calibri" panose="020F0502020204030204" pitchFamily="34" charset="0"/>
                    <a:cs typeface="Calibri" panose="020F0502020204030204" pitchFamily="34" charset="0"/>
                  </a:rPr>
                  <a:t>(T1, A, [D]))</a:t>
                </a:r>
                <a:endParaRPr lang="zh-CN" altLang="en-US" sz="2000" b="1" dirty="0" err="1">
                  <a:solidFill>
                    <a:srgbClr val="00B0F0"/>
                  </a:solidFill>
                  <a:latin typeface="Calibri" panose="020F0502020204030204" pitchFamily="34" charset="0"/>
                  <a:cs typeface="Calibri" panose="020F0502020204030204" pitchFamily="34" charset="0"/>
                </a:endParaRPr>
              </a:p>
            </p:txBody>
          </p:sp>
        </mc:Choice>
        <mc:Fallback xmlns="">
          <p:sp>
            <p:nvSpPr>
              <p:cNvPr id="87" name="文本框 86">
                <a:extLst>
                  <a:ext uri="{FF2B5EF4-FFF2-40B4-BE49-F238E27FC236}">
                    <a16:creationId xmlns:a16="http://schemas.microsoft.com/office/drawing/2014/main" id="{DF6D1A62-FF06-EF70-1510-0518A2E2F478}"/>
                  </a:ext>
                </a:extLst>
              </p:cNvPr>
              <p:cNvSpPr txBox="1">
                <a:spLocks noRot="1" noChangeAspect="1" noMove="1" noResize="1" noEditPoints="1" noAdjustHandles="1" noChangeArrowheads="1" noChangeShapeType="1" noTextEdit="1"/>
              </p:cNvSpPr>
              <p:nvPr/>
            </p:nvSpPr>
            <p:spPr>
              <a:xfrm>
                <a:off x="4539512" y="3556513"/>
                <a:ext cx="2993367" cy="1015663"/>
              </a:xfrm>
              <a:prstGeom prst="rect">
                <a:avLst/>
              </a:prstGeom>
              <a:blipFill>
                <a:blip r:embed="rId3"/>
                <a:stretch>
                  <a:fillRect l="-2240" t="-2994" b="-9581"/>
                </a:stretch>
              </a:blipFill>
            </p:spPr>
            <p:txBody>
              <a:bodyPr/>
              <a:lstStyle/>
              <a:p>
                <a:r>
                  <a:rPr lang="zh-CN" altLang="en-US">
                    <a:noFill/>
                  </a:rPr>
                  <a:t> </a:t>
                </a:r>
              </a:p>
            </p:txBody>
          </p:sp>
        </mc:Fallback>
      </mc:AlternateContent>
      <p:sp>
        <p:nvSpPr>
          <p:cNvPr id="84" name="文本框 83">
            <a:extLst>
              <a:ext uri="{FF2B5EF4-FFF2-40B4-BE49-F238E27FC236}">
                <a16:creationId xmlns:a16="http://schemas.microsoft.com/office/drawing/2014/main" id="{A7677611-7855-8BA4-C09C-706BE3C4FD81}"/>
              </a:ext>
            </a:extLst>
          </p:cNvPr>
          <p:cNvSpPr txBox="1"/>
          <p:nvPr/>
        </p:nvSpPr>
        <p:spPr>
          <a:xfrm>
            <a:off x="6085034" y="2567715"/>
            <a:ext cx="3575594" cy="400110"/>
          </a:xfrm>
          <a:prstGeom prst="rect">
            <a:avLst/>
          </a:prstGeom>
          <a:noFill/>
        </p:spPr>
        <p:txBody>
          <a:bodyPr wrap="none" rtlCol="0">
            <a:spAutoFit/>
          </a:bodyPr>
          <a:lstStyle/>
          <a:p>
            <a:r>
              <a:rPr lang="en-US" altLang="zh-CN" sz="2000" b="1" dirty="0">
                <a:latin typeface="Calibri" panose="020F0502020204030204" pitchFamily="34" charset="0"/>
                <a:cs typeface="Calibri" panose="020F0502020204030204" pitchFamily="34" charset="0"/>
              </a:rPr>
              <a:t>([A, D], </a:t>
            </a:r>
            <a:r>
              <a:rPr lang="en-US" altLang="zh-CN" sz="2000" b="1" dirty="0">
                <a:solidFill>
                  <a:srgbClr val="00B0F0"/>
                </a:solidFill>
                <a:latin typeface="Calibri" panose="020F0502020204030204" pitchFamily="34" charset="0"/>
                <a:cs typeface="Calibri" panose="020F0502020204030204" pitchFamily="34" charset="0"/>
              </a:rPr>
              <a:t>Export(</a:t>
            </a:r>
            <a:r>
              <a:rPr lang="en-US" altLang="zh-CN" sz="2000" b="1" dirty="0" err="1">
                <a:solidFill>
                  <a:srgbClr val="00B0F0"/>
                </a:solidFill>
                <a:latin typeface="Calibri" panose="020F0502020204030204" pitchFamily="34" charset="0"/>
                <a:cs typeface="Calibri" panose="020F0502020204030204" pitchFamily="34" charset="0"/>
              </a:rPr>
              <a:t>Static</a:t>
            </a:r>
            <a:r>
              <a:rPr lang="en-US" altLang="zh-CN" sz="2000" b="1" dirty="0" err="1">
                <a:solidFill>
                  <a:srgbClr val="00B0F0"/>
                </a:solidFill>
                <a:latin typeface="Calibri" panose="020F0502020204030204" pitchFamily="34" charset="0"/>
                <a:cs typeface="Calibri" panose="020F0502020204030204" pitchFamily="34" charset="0"/>
                <a:sym typeface="Wingdings" panose="05000000000000000000" pitchFamily="2" charset="2"/>
              </a:rPr>
              <a:t></a:t>
            </a:r>
            <a:r>
              <a:rPr lang="en-US" altLang="zh-CN" sz="2000" b="1" dirty="0" err="1">
                <a:solidFill>
                  <a:srgbClr val="00B0F0"/>
                </a:solidFill>
                <a:latin typeface="Calibri" panose="020F0502020204030204" pitchFamily="34" charset="0"/>
                <a:cs typeface="Calibri" panose="020F0502020204030204" pitchFamily="34" charset="0"/>
              </a:rPr>
              <a:t>BGP</a:t>
            </a:r>
            <a:r>
              <a:rPr lang="en-US" altLang="zh-CN" sz="2000" b="1" dirty="0">
                <a:solidFill>
                  <a:srgbClr val="00B0F0"/>
                </a:solidFill>
                <a:latin typeface="Calibri" panose="020F0502020204030204" pitchFamily="34" charset="0"/>
                <a:cs typeface="Calibri" panose="020F0502020204030204" pitchFamily="34" charset="0"/>
              </a:rPr>
              <a:t>, T1))</a:t>
            </a:r>
            <a:endParaRPr lang="zh-CN" altLang="en-US" sz="2000" b="1" dirty="0" err="1">
              <a:solidFill>
                <a:srgbClr val="00B0F0"/>
              </a:solidFill>
              <a:latin typeface="Calibri" panose="020F0502020204030204" pitchFamily="34" charset="0"/>
              <a:cs typeface="Calibri" panose="020F0502020204030204" pitchFamily="34" charset="0"/>
            </a:endParaRPr>
          </a:p>
        </p:txBody>
      </p:sp>
      <p:sp>
        <p:nvSpPr>
          <p:cNvPr id="161" name="矩形: 圆角 160">
            <a:extLst>
              <a:ext uri="{FF2B5EF4-FFF2-40B4-BE49-F238E27FC236}">
                <a16:creationId xmlns:a16="http://schemas.microsoft.com/office/drawing/2014/main" id="{CB5F6724-C2FE-4590-8003-842ADB4B7B15}"/>
              </a:ext>
            </a:extLst>
          </p:cNvPr>
          <p:cNvSpPr/>
          <p:nvPr/>
        </p:nvSpPr>
        <p:spPr>
          <a:xfrm>
            <a:off x="4557601" y="2452583"/>
            <a:ext cx="7205251" cy="2685641"/>
          </a:xfrm>
          <a:prstGeom prst="roundRect">
            <a:avLst>
              <a:gd name="adj" fmla="val 3180"/>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170" name="文本框 169">
            <a:extLst>
              <a:ext uri="{FF2B5EF4-FFF2-40B4-BE49-F238E27FC236}">
                <a16:creationId xmlns:a16="http://schemas.microsoft.com/office/drawing/2014/main" id="{8397F599-8304-8856-2C1B-2FF65C616233}"/>
              </a:ext>
            </a:extLst>
          </p:cNvPr>
          <p:cNvSpPr txBox="1"/>
          <p:nvPr/>
        </p:nvSpPr>
        <p:spPr>
          <a:xfrm>
            <a:off x="1489685" y="5751091"/>
            <a:ext cx="449294" cy="461665"/>
          </a:xfrm>
          <a:prstGeom prst="rect">
            <a:avLst/>
          </a:prstGeom>
          <a:noFill/>
        </p:spPr>
        <p:txBody>
          <a:bodyPr wrap="square" rtlCol="0">
            <a:spAutoFit/>
          </a:bodyPr>
          <a:lstStyle/>
          <a:p>
            <a:pPr algn="l"/>
            <a:r>
              <a:rPr lang="en-US" altLang="zh-CN" sz="2400" b="1" dirty="0">
                <a:solidFill>
                  <a:schemeClr val="tx1">
                    <a:lumMod val="50000"/>
                    <a:lumOff val="50000"/>
                  </a:schemeClr>
                </a:solidFill>
                <a:latin typeface="Calibri" panose="020F0502020204030204" pitchFamily="34" charset="0"/>
                <a:cs typeface="Calibri" panose="020F0502020204030204" pitchFamily="34" charset="0"/>
              </a:rPr>
              <a:t>…</a:t>
            </a:r>
            <a:endParaRPr lang="zh-CN" altLang="en-US" sz="2400" b="1" dirty="0" err="1">
              <a:solidFill>
                <a:schemeClr val="tx1">
                  <a:lumMod val="50000"/>
                  <a:lumOff val="50000"/>
                </a:schemeClr>
              </a:solidFill>
              <a:latin typeface="Calibri" panose="020F0502020204030204" pitchFamily="34" charset="0"/>
              <a:cs typeface="Calibri" panose="020F0502020204030204" pitchFamily="34" charset="0"/>
            </a:endParaRPr>
          </a:p>
        </p:txBody>
      </p:sp>
      <p:sp>
        <p:nvSpPr>
          <p:cNvPr id="27" name="矩形: 圆角 26">
            <a:extLst>
              <a:ext uri="{FF2B5EF4-FFF2-40B4-BE49-F238E27FC236}">
                <a16:creationId xmlns:a16="http://schemas.microsoft.com/office/drawing/2014/main" id="{BD45F7FD-CD0D-F84E-BDCC-52769B39C7F1}"/>
              </a:ext>
            </a:extLst>
          </p:cNvPr>
          <p:cNvSpPr/>
          <p:nvPr/>
        </p:nvSpPr>
        <p:spPr>
          <a:xfrm>
            <a:off x="513418" y="2452583"/>
            <a:ext cx="3889680" cy="3733186"/>
          </a:xfrm>
          <a:prstGeom prst="roundRect">
            <a:avLst>
              <a:gd name="adj" fmla="val 3180"/>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12" name="椭圆 11">
            <a:extLst>
              <a:ext uri="{FF2B5EF4-FFF2-40B4-BE49-F238E27FC236}">
                <a16:creationId xmlns:a16="http://schemas.microsoft.com/office/drawing/2014/main" id="{74CA1BCB-8A9F-F092-0D90-BE5B66D65689}"/>
              </a:ext>
            </a:extLst>
          </p:cNvPr>
          <p:cNvSpPr/>
          <p:nvPr/>
        </p:nvSpPr>
        <p:spPr>
          <a:xfrm>
            <a:off x="1350506" y="2592110"/>
            <a:ext cx="201111" cy="20356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7030A0"/>
              </a:solidFill>
            </a:endParaRPr>
          </a:p>
        </p:txBody>
      </p:sp>
      <p:cxnSp>
        <p:nvCxnSpPr>
          <p:cNvPr id="13" name="直接箭头连接符 12">
            <a:extLst>
              <a:ext uri="{FF2B5EF4-FFF2-40B4-BE49-F238E27FC236}">
                <a16:creationId xmlns:a16="http://schemas.microsoft.com/office/drawing/2014/main" id="{E6D79610-8032-C246-306C-51CCBE9DE50B}"/>
              </a:ext>
            </a:extLst>
          </p:cNvPr>
          <p:cNvCxnSpPr>
            <a:cxnSpLocks/>
            <a:stCxn id="12" idx="3"/>
            <a:endCxn id="15" idx="7"/>
          </p:cNvCxnSpPr>
          <p:nvPr/>
        </p:nvCxnSpPr>
        <p:spPr>
          <a:xfrm flipH="1">
            <a:off x="941566" y="2765862"/>
            <a:ext cx="438392" cy="247103"/>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E4BA47FF-8790-9A04-E04F-59C7D172E16E}"/>
              </a:ext>
            </a:extLst>
          </p:cNvPr>
          <p:cNvCxnSpPr>
            <a:cxnSpLocks/>
            <a:stCxn id="12" idx="5"/>
            <a:endCxn id="16" idx="0"/>
          </p:cNvCxnSpPr>
          <p:nvPr/>
        </p:nvCxnSpPr>
        <p:spPr>
          <a:xfrm>
            <a:off x="1522165" y="2765862"/>
            <a:ext cx="425232" cy="231345"/>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圆角 15">
            <a:extLst>
              <a:ext uri="{FF2B5EF4-FFF2-40B4-BE49-F238E27FC236}">
                <a16:creationId xmlns:a16="http://schemas.microsoft.com/office/drawing/2014/main" id="{72C2A5EB-C273-CCC5-C68B-F082288BD32B}"/>
              </a:ext>
            </a:extLst>
          </p:cNvPr>
          <p:cNvSpPr/>
          <p:nvPr/>
        </p:nvSpPr>
        <p:spPr>
          <a:xfrm>
            <a:off x="1274560" y="2997207"/>
            <a:ext cx="1345674" cy="608662"/>
          </a:xfrm>
          <a:prstGeom prst="roundRect">
            <a:avLst/>
          </a:prstGeom>
          <a:solidFill>
            <a:schemeClr val="accent5">
              <a:lumMod val="40000"/>
              <a:lumOff val="60000"/>
            </a:schemeClr>
          </a:solidFill>
          <a:ln w="38100">
            <a:solidFill>
              <a:schemeClr val="tx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Calibri" panose="020F0502020204030204" pitchFamily="34" charset="0"/>
                <a:cs typeface="Calibri" panose="020F0502020204030204" pitchFamily="34" charset="0"/>
              </a:rPr>
              <a:t>D(Static)</a:t>
            </a:r>
          </a:p>
          <a:p>
            <a:pPr algn="ctr"/>
            <a:r>
              <a:rPr lang="en-US" altLang="zh-CN" sz="2000" b="1" dirty="0">
                <a:solidFill>
                  <a:schemeClr val="tx1"/>
                </a:solidFill>
                <a:latin typeface="Calibri" panose="020F0502020204030204" pitchFamily="34" charset="0"/>
                <a:cs typeface="Calibri" panose="020F0502020204030204" pitchFamily="34" charset="0"/>
              </a:rPr>
              <a:t>-&gt;D(BGP)</a:t>
            </a:r>
            <a:endParaRPr lang="zh-CN" altLang="en-US" sz="2000" b="1" dirty="0">
              <a:solidFill>
                <a:schemeClr val="tx1"/>
              </a:solidFill>
              <a:latin typeface="Calibri" panose="020F0502020204030204" pitchFamily="34" charset="0"/>
              <a:cs typeface="Calibri" panose="020F0502020204030204" pitchFamily="34" charset="0"/>
            </a:endParaRPr>
          </a:p>
        </p:txBody>
      </p:sp>
      <p:sp>
        <p:nvSpPr>
          <p:cNvPr id="17" name="矩形: 圆角 16">
            <a:extLst>
              <a:ext uri="{FF2B5EF4-FFF2-40B4-BE49-F238E27FC236}">
                <a16:creationId xmlns:a16="http://schemas.microsoft.com/office/drawing/2014/main" id="{05A2DF5C-97C2-2D01-98FB-797D08C843BF}"/>
              </a:ext>
            </a:extLst>
          </p:cNvPr>
          <p:cNvSpPr/>
          <p:nvPr/>
        </p:nvSpPr>
        <p:spPr>
          <a:xfrm>
            <a:off x="1280523" y="3875587"/>
            <a:ext cx="1331001" cy="319147"/>
          </a:xfrm>
          <a:prstGeom prst="roundRect">
            <a:avLst/>
          </a:prstGeom>
          <a:solidFill>
            <a:schemeClr val="accent2">
              <a:lumMod val="40000"/>
              <a:lumOff val="60000"/>
            </a:schemeClr>
          </a:solidFill>
          <a:ln w="38100">
            <a:solidFill>
              <a:schemeClr val="tx2">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Calibri" panose="020F0502020204030204" pitchFamily="34" charset="0"/>
                <a:cs typeface="Calibri" panose="020F0502020204030204" pitchFamily="34" charset="0"/>
              </a:rPr>
              <a:t>D-&gt;A</a:t>
            </a:r>
            <a:endParaRPr lang="zh-CN" altLang="en-US" sz="2000" b="1" dirty="0">
              <a:solidFill>
                <a:schemeClr val="tx1"/>
              </a:solidFill>
              <a:latin typeface="Calibri" panose="020F0502020204030204" pitchFamily="34" charset="0"/>
              <a:cs typeface="Calibri" panose="020F0502020204030204" pitchFamily="34" charset="0"/>
            </a:endParaRPr>
          </a:p>
        </p:txBody>
      </p:sp>
      <p:sp>
        <p:nvSpPr>
          <p:cNvPr id="18" name="矩形: 圆角 17">
            <a:extLst>
              <a:ext uri="{FF2B5EF4-FFF2-40B4-BE49-F238E27FC236}">
                <a16:creationId xmlns:a16="http://schemas.microsoft.com/office/drawing/2014/main" id="{E9BC57B9-15AB-90B9-B396-D3B1662287AC}"/>
              </a:ext>
            </a:extLst>
          </p:cNvPr>
          <p:cNvSpPr/>
          <p:nvPr/>
        </p:nvSpPr>
        <p:spPr>
          <a:xfrm>
            <a:off x="812302" y="5565596"/>
            <a:ext cx="1322768" cy="319147"/>
          </a:xfrm>
          <a:prstGeom prst="roundRect">
            <a:avLst/>
          </a:prstGeom>
          <a:solidFill>
            <a:schemeClr val="accent6">
              <a:lumMod val="40000"/>
              <a:lumOff val="60000"/>
            </a:schemeClr>
          </a:solid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Calibri" panose="020F0502020204030204" pitchFamily="34" charset="0"/>
                <a:cs typeface="Calibri" panose="020F0502020204030204" pitchFamily="34" charset="0"/>
              </a:rPr>
              <a:t>A-&gt;S</a:t>
            </a:r>
            <a:endParaRPr lang="zh-CN" altLang="en-US" sz="2000" b="1" dirty="0">
              <a:solidFill>
                <a:schemeClr val="tx1"/>
              </a:solidFill>
              <a:latin typeface="Calibri" panose="020F0502020204030204" pitchFamily="34" charset="0"/>
              <a:cs typeface="Calibri" panose="020F0502020204030204" pitchFamily="34" charset="0"/>
            </a:endParaRPr>
          </a:p>
        </p:txBody>
      </p:sp>
      <p:sp>
        <p:nvSpPr>
          <p:cNvPr id="20" name="矩形: 圆角 19">
            <a:extLst>
              <a:ext uri="{FF2B5EF4-FFF2-40B4-BE49-F238E27FC236}">
                <a16:creationId xmlns:a16="http://schemas.microsoft.com/office/drawing/2014/main" id="{3FF3BEEA-3071-4707-14D1-0648C6DE90B3}"/>
              </a:ext>
            </a:extLst>
          </p:cNvPr>
          <p:cNvSpPr/>
          <p:nvPr/>
        </p:nvSpPr>
        <p:spPr>
          <a:xfrm>
            <a:off x="1274559" y="4384649"/>
            <a:ext cx="1345673" cy="319147"/>
          </a:xfrm>
          <a:prstGeom prst="roundRect">
            <a:avLst/>
          </a:prstGeom>
          <a:solidFill>
            <a:schemeClr val="accent4">
              <a:lumMod val="20000"/>
              <a:lumOff val="80000"/>
            </a:schemeClr>
          </a:solidFill>
          <a:ln w="38100">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Calibri" panose="020F0502020204030204" pitchFamily="34" charset="0"/>
                <a:cs typeface="Calibri" panose="020F0502020204030204" pitchFamily="34" charset="0"/>
              </a:rPr>
              <a:t>D-&gt;B</a:t>
            </a:r>
            <a:endParaRPr lang="zh-CN" altLang="en-US" sz="2000" b="1" dirty="0">
              <a:solidFill>
                <a:schemeClr val="tx1"/>
              </a:solidFill>
              <a:latin typeface="Calibri" panose="020F0502020204030204" pitchFamily="34" charset="0"/>
              <a:cs typeface="Calibri" panose="020F0502020204030204" pitchFamily="34" charset="0"/>
            </a:endParaRPr>
          </a:p>
        </p:txBody>
      </p:sp>
      <p:sp>
        <p:nvSpPr>
          <p:cNvPr id="21" name="椭圆 20">
            <a:extLst>
              <a:ext uri="{FF2B5EF4-FFF2-40B4-BE49-F238E27FC236}">
                <a16:creationId xmlns:a16="http://schemas.microsoft.com/office/drawing/2014/main" id="{1B1BE0E9-C087-7975-B4B9-2CC773E04359}"/>
              </a:ext>
            </a:extLst>
          </p:cNvPr>
          <p:cNvSpPr/>
          <p:nvPr/>
        </p:nvSpPr>
        <p:spPr>
          <a:xfrm>
            <a:off x="1846839" y="5239792"/>
            <a:ext cx="201111" cy="2035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cxnSp>
        <p:nvCxnSpPr>
          <p:cNvPr id="22" name="直接箭头连接符 21">
            <a:extLst>
              <a:ext uri="{FF2B5EF4-FFF2-40B4-BE49-F238E27FC236}">
                <a16:creationId xmlns:a16="http://schemas.microsoft.com/office/drawing/2014/main" id="{B20F41B0-2D93-CBFB-D5B2-00FF296A9DD5}"/>
              </a:ext>
            </a:extLst>
          </p:cNvPr>
          <p:cNvCxnSpPr>
            <a:cxnSpLocks/>
            <a:stCxn id="21" idx="5"/>
            <a:endCxn id="23" idx="1"/>
          </p:cNvCxnSpPr>
          <p:nvPr/>
        </p:nvCxnSpPr>
        <p:spPr>
          <a:xfrm>
            <a:off x="2018498" y="5413544"/>
            <a:ext cx="422173" cy="244618"/>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FD3B0C38-A2F0-0E03-13B5-42A253EDB2DA}"/>
              </a:ext>
            </a:extLst>
          </p:cNvPr>
          <p:cNvSpPr/>
          <p:nvPr/>
        </p:nvSpPr>
        <p:spPr>
          <a:xfrm>
            <a:off x="2411219" y="5628351"/>
            <a:ext cx="201111" cy="2035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24" name="直接箭头连接符 23">
            <a:extLst>
              <a:ext uri="{FF2B5EF4-FFF2-40B4-BE49-F238E27FC236}">
                <a16:creationId xmlns:a16="http://schemas.microsoft.com/office/drawing/2014/main" id="{5AED3964-93BB-7FA1-EE5F-9DA5082562F9}"/>
              </a:ext>
            </a:extLst>
          </p:cNvPr>
          <p:cNvCxnSpPr>
            <a:cxnSpLocks/>
            <a:stCxn id="21" idx="3"/>
            <a:endCxn id="18" idx="0"/>
          </p:cNvCxnSpPr>
          <p:nvPr/>
        </p:nvCxnSpPr>
        <p:spPr>
          <a:xfrm flipH="1">
            <a:off x="1473686" y="5413544"/>
            <a:ext cx="402605" cy="152052"/>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9A6688BF-1EDB-AEC6-72A7-3A23BA8215F5}"/>
              </a:ext>
            </a:extLst>
          </p:cNvPr>
          <p:cNvSpPr txBox="1"/>
          <p:nvPr/>
        </p:nvSpPr>
        <p:spPr>
          <a:xfrm>
            <a:off x="1648975" y="2452583"/>
            <a:ext cx="2865899" cy="400110"/>
          </a:xfrm>
          <a:prstGeom prst="rect">
            <a:avLst/>
          </a:prstGeom>
          <a:noFill/>
        </p:spPr>
        <p:txBody>
          <a:bodyPr wrap="square">
            <a:spAutoFit/>
          </a:bodyPr>
          <a:lstStyle/>
          <a:p>
            <a:r>
              <a:rPr lang="en-US" altLang="zh-CN" sz="2000" b="1" dirty="0">
                <a:solidFill>
                  <a:srgbClr val="00B0F0"/>
                </a:solidFill>
                <a:latin typeface="Calibri" panose="020F0502020204030204" pitchFamily="34" charset="0"/>
                <a:cs typeface="Calibri" panose="020F0502020204030204" pitchFamily="34" charset="0"/>
              </a:rPr>
              <a:t>Export(</a:t>
            </a:r>
            <a:r>
              <a:rPr lang="en-US" altLang="zh-CN" sz="2000" b="1" dirty="0" err="1">
                <a:solidFill>
                  <a:srgbClr val="00B0F0"/>
                </a:solidFill>
                <a:latin typeface="Calibri" panose="020F0502020204030204" pitchFamily="34" charset="0"/>
                <a:cs typeface="Calibri" panose="020F0502020204030204" pitchFamily="34" charset="0"/>
              </a:rPr>
              <a:t>Static</a:t>
            </a:r>
            <a:r>
              <a:rPr lang="en-US" altLang="zh-CN" sz="2000" b="1" dirty="0" err="1">
                <a:solidFill>
                  <a:srgbClr val="00B0F0"/>
                </a:solidFill>
                <a:latin typeface="Calibri" panose="020F0502020204030204" pitchFamily="34" charset="0"/>
                <a:cs typeface="Calibri" panose="020F0502020204030204" pitchFamily="34" charset="0"/>
                <a:sym typeface="Wingdings" panose="05000000000000000000" pitchFamily="2" charset="2"/>
              </a:rPr>
              <a:t></a:t>
            </a:r>
            <a:r>
              <a:rPr lang="en-US" altLang="zh-CN" sz="2000" b="1" dirty="0" err="1">
                <a:solidFill>
                  <a:srgbClr val="00B0F0"/>
                </a:solidFill>
                <a:latin typeface="Calibri" panose="020F0502020204030204" pitchFamily="34" charset="0"/>
                <a:cs typeface="Calibri" panose="020F0502020204030204" pitchFamily="34" charset="0"/>
              </a:rPr>
              <a:t>BGP</a:t>
            </a:r>
            <a:r>
              <a:rPr lang="en-US" altLang="zh-CN" sz="2000" b="1" dirty="0">
                <a:solidFill>
                  <a:srgbClr val="00B0F0"/>
                </a:solidFill>
                <a:latin typeface="Calibri" panose="020F0502020204030204" pitchFamily="34" charset="0"/>
                <a:cs typeface="Calibri" panose="020F0502020204030204" pitchFamily="34" charset="0"/>
              </a:rPr>
              <a:t>, T1)?</a:t>
            </a:r>
            <a:endParaRPr lang="zh-CN" altLang="en-US" sz="2000" dirty="0">
              <a:solidFill>
                <a:srgbClr val="00B0F0"/>
              </a:solidFill>
              <a:latin typeface="Calibri" panose="020F0502020204030204" pitchFamily="34" charset="0"/>
              <a:cs typeface="Calibri" panose="020F0502020204030204" pitchFamily="34" charset="0"/>
            </a:endParaRPr>
          </a:p>
        </p:txBody>
      </p:sp>
      <p:sp>
        <p:nvSpPr>
          <p:cNvPr id="26" name="文本框 25">
            <a:extLst>
              <a:ext uri="{FF2B5EF4-FFF2-40B4-BE49-F238E27FC236}">
                <a16:creationId xmlns:a16="http://schemas.microsoft.com/office/drawing/2014/main" id="{701C5337-E73C-EA44-9CC3-E9C7F031545E}"/>
              </a:ext>
            </a:extLst>
          </p:cNvPr>
          <p:cNvSpPr txBox="1"/>
          <p:nvPr/>
        </p:nvSpPr>
        <p:spPr>
          <a:xfrm>
            <a:off x="1078014" y="4880691"/>
            <a:ext cx="3251278" cy="400110"/>
          </a:xfrm>
          <a:prstGeom prst="rect">
            <a:avLst/>
          </a:prstGeom>
          <a:noFill/>
        </p:spPr>
        <p:txBody>
          <a:bodyPr wrap="square">
            <a:spAutoFit/>
          </a:bodyPr>
          <a:lstStyle/>
          <a:p>
            <a:r>
              <a:rPr lang="en-US" altLang="zh-CN" sz="2000" b="1" dirty="0">
                <a:solidFill>
                  <a:srgbClr val="00B050"/>
                </a:solidFill>
                <a:latin typeface="Calibri" panose="020F0502020204030204" pitchFamily="34" charset="0"/>
                <a:cs typeface="Calibri" panose="020F0502020204030204" pitchFamily="34" charset="0"/>
              </a:rPr>
              <a:t>Import  (S</a:t>
            </a:r>
            <a:r>
              <a:rPr lang="en-US" altLang="zh-CN" sz="2000" b="1" dirty="0">
                <a:solidFill>
                  <a:srgbClr val="00B050"/>
                </a:solidFill>
                <a:latin typeface="Calibri" panose="020F0502020204030204" pitchFamily="34" charset="0"/>
                <a:cs typeface="Calibri" panose="020F0502020204030204" pitchFamily="34" charset="0"/>
                <a:sym typeface="Wingdings" panose="05000000000000000000" pitchFamily="2" charset="2"/>
              </a:rPr>
              <a:t>A</a:t>
            </a:r>
            <a:r>
              <a:rPr lang="en-US" altLang="zh-CN" sz="2000" b="1" dirty="0">
                <a:solidFill>
                  <a:srgbClr val="00B050"/>
                </a:solidFill>
                <a:latin typeface="Calibri" panose="020F0502020204030204" pitchFamily="34" charset="0"/>
                <a:cs typeface="Calibri" panose="020F0502020204030204" pitchFamily="34" charset="0"/>
              </a:rPr>
              <a:t>, (T1, A, [D]))?</a:t>
            </a:r>
            <a:endParaRPr lang="zh-CN" altLang="en-US" sz="2000" dirty="0">
              <a:solidFill>
                <a:srgbClr val="00B050"/>
              </a:solidFill>
              <a:latin typeface="Calibri" panose="020F0502020204030204" pitchFamily="34" charset="0"/>
              <a:cs typeface="Calibri" panose="020F0502020204030204" pitchFamily="34" charset="0"/>
            </a:endParaRPr>
          </a:p>
        </p:txBody>
      </p:sp>
      <p:sp>
        <p:nvSpPr>
          <p:cNvPr id="28" name="文本框 27">
            <a:extLst>
              <a:ext uri="{FF2B5EF4-FFF2-40B4-BE49-F238E27FC236}">
                <a16:creationId xmlns:a16="http://schemas.microsoft.com/office/drawing/2014/main" id="{5C3B8DEA-516A-B2D2-70BB-A1B143A8958E}"/>
              </a:ext>
            </a:extLst>
          </p:cNvPr>
          <p:cNvSpPr txBox="1"/>
          <p:nvPr/>
        </p:nvSpPr>
        <p:spPr>
          <a:xfrm>
            <a:off x="823149" y="2652924"/>
            <a:ext cx="262476" cy="400110"/>
          </a:xfrm>
          <a:prstGeom prst="rect">
            <a:avLst/>
          </a:prstGeom>
          <a:noFill/>
        </p:spPr>
        <p:txBody>
          <a:bodyPr wrap="square" rtlCol="0">
            <a:spAutoFit/>
          </a:bodyPr>
          <a:lstStyle/>
          <a:p>
            <a:r>
              <a:rPr lang="en-US" altLang="zh-CN" sz="2000" b="1" dirty="0">
                <a:latin typeface="Calibri" panose="020F0502020204030204" pitchFamily="34" charset="0"/>
                <a:cs typeface="Calibri" panose="020F0502020204030204" pitchFamily="34" charset="0"/>
              </a:rPr>
              <a:t>F</a:t>
            </a:r>
            <a:endParaRPr lang="zh-CN" altLang="en-US" sz="2000" b="1" dirty="0">
              <a:latin typeface="Calibri" panose="020F0502020204030204" pitchFamily="34" charset="0"/>
              <a:cs typeface="Calibri" panose="020F0502020204030204" pitchFamily="34" charset="0"/>
            </a:endParaRPr>
          </a:p>
        </p:txBody>
      </p:sp>
      <p:sp>
        <p:nvSpPr>
          <p:cNvPr id="29" name="文本框 28">
            <a:extLst>
              <a:ext uri="{FF2B5EF4-FFF2-40B4-BE49-F238E27FC236}">
                <a16:creationId xmlns:a16="http://schemas.microsoft.com/office/drawing/2014/main" id="{2B3A33A0-953D-851B-4A4A-1654A5ADD372}"/>
              </a:ext>
            </a:extLst>
          </p:cNvPr>
          <p:cNvSpPr txBox="1"/>
          <p:nvPr/>
        </p:nvSpPr>
        <p:spPr>
          <a:xfrm>
            <a:off x="1914648" y="2681479"/>
            <a:ext cx="293670" cy="400110"/>
          </a:xfrm>
          <a:prstGeom prst="rect">
            <a:avLst/>
          </a:prstGeom>
          <a:noFill/>
        </p:spPr>
        <p:txBody>
          <a:bodyPr wrap="square" rtlCol="0">
            <a:spAutoFit/>
          </a:bodyPr>
          <a:lstStyle/>
          <a:p>
            <a:r>
              <a:rPr lang="en-US" altLang="zh-CN" sz="2000" b="1" dirty="0">
                <a:latin typeface="Calibri" panose="020F0502020204030204" pitchFamily="34" charset="0"/>
                <a:cs typeface="Calibri" panose="020F0502020204030204" pitchFamily="34" charset="0"/>
              </a:rPr>
              <a:t>T</a:t>
            </a:r>
            <a:endParaRPr lang="zh-CN" altLang="en-US" sz="2000" b="1" dirty="0">
              <a:latin typeface="Calibri" panose="020F0502020204030204" pitchFamily="34" charset="0"/>
              <a:cs typeface="Calibri" panose="020F0502020204030204" pitchFamily="34" charset="0"/>
            </a:endParaRPr>
          </a:p>
        </p:txBody>
      </p:sp>
      <p:sp>
        <p:nvSpPr>
          <p:cNvPr id="15" name="椭圆 14">
            <a:extLst>
              <a:ext uri="{FF2B5EF4-FFF2-40B4-BE49-F238E27FC236}">
                <a16:creationId xmlns:a16="http://schemas.microsoft.com/office/drawing/2014/main" id="{C611E2E9-0A7F-4F74-49B6-C93E893FE341}"/>
              </a:ext>
            </a:extLst>
          </p:cNvPr>
          <p:cNvSpPr/>
          <p:nvPr/>
        </p:nvSpPr>
        <p:spPr>
          <a:xfrm>
            <a:off x="769907" y="2983154"/>
            <a:ext cx="201111" cy="2035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0" name="文本框 29">
            <a:extLst>
              <a:ext uri="{FF2B5EF4-FFF2-40B4-BE49-F238E27FC236}">
                <a16:creationId xmlns:a16="http://schemas.microsoft.com/office/drawing/2014/main" id="{86BCE7C7-8458-D517-C834-B00682E2AD8D}"/>
              </a:ext>
            </a:extLst>
          </p:cNvPr>
          <p:cNvSpPr txBox="1"/>
          <p:nvPr/>
        </p:nvSpPr>
        <p:spPr>
          <a:xfrm>
            <a:off x="1173025" y="5195869"/>
            <a:ext cx="293670" cy="400110"/>
          </a:xfrm>
          <a:prstGeom prst="rect">
            <a:avLst/>
          </a:prstGeom>
          <a:noFill/>
        </p:spPr>
        <p:txBody>
          <a:bodyPr wrap="square" rtlCol="0">
            <a:spAutoFit/>
          </a:bodyPr>
          <a:lstStyle/>
          <a:p>
            <a:r>
              <a:rPr lang="en-US" altLang="zh-CN" sz="2000" b="1" dirty="0">
                <a:latin typeface="Calibri" panose="020F0502020204030204" pitchFamily="34" charset="0"/>
                <a:cs typeface="Calibri" panose="020F0502020204030204" pitchFamily="34" charset="0"/>
              </a:rPr>
              <a:t>T</a:t>
            </a:r>
            <a:endParaRPr lang="zh-CN" altLang="en-US" sz="2000" b="1" dirty="0">
              <a:latin typeface="Calibri" panose="020F0502020204030204" pitchFamily="34" charset="0"/>
              <a:cs typeface="Calibri" panose="020F0502020204030204" pitchFamily="34" charset="0"/>
            </a:endParaRPr>
          </a:p>
        </p:txBody>
      </p:sp>
      <p:sp>
        <p:nvSpPr>
          <p:cNvPr id="31" name="文本框 30">
            <a:extLst>
              <a:ext uri="{FF2B5EF4-FFF2-40B4-BE49-F238E27FC236}">
                <a16:creationId xmlns:a16="http://schemas.microsoft.com/office/drawing/2014/main" id="{192E73F6-A62F-460E-CEBE-BC311C2CE4C6}"/>
              </a:ext>
            </a:extLst>
          </p:cNvPr>
          <p:cNvSpPr txBox="1"/>
          <p:nvPr/>
        </p:nvSpPr>
        <p:spPr>
          <a:xfrm>
            <a:off x="2250460" y="5212122"/>
            <a:ext cx="293670" cy="400110"/>
          </a:xfrm>
          <a:prstGeom prst="rect">
            <a:avLst/>
          </a:prstGeom>
          <a:noFill/>
        </p:spPr>
        <p:txBody>
          <a:bodyPr wrap="square" rtlCol="0">
            <a:spAutoFit/>
          </a:bodyPr>
          <a:lstStyle/>
          <a:p>
            <a:r>
              <a:rPr lang="en-US" altLang="zh-CN" sz="2000" b="1" dirty="0">
                <a:latin typeface="Calibri" panose="020F0502020204030204" pitchFamily="34" charset="0"/>
                <a:cs typeface="Calibri" panose="020F0502020204030204" pitchFamily="34" charset="0"/>
              </a:rPr>
              <a:t>F</a:t>
            </a:r>
            <a:endParaRPr lang="zh-CN" altLang="en-US" sz="2000" b="1" dirty="0">
              <a:latin typeface="Calibri" panose="020F0502020204030204" pitchFamily="34" charset="0"/>
              <a:cs typeface="Calibri" panose="020F0502020204030204" pitchFamily="34" charset="0"/>
            </a:endParaRPr>
          </a:p>
        </p:txBody>
      </p:sp>
      <p:cxnSp>
        <p:nvCxnSpPr>
          <p:cNvPr id="127" name="直接箭头连接符 126">
            <a:extLst>
              <a:ext uri="{FF2B5EF4-FFF2-40B4-BE49-F238E27FC236}">
                <a16:creationId xmlns:a16="http://schemas.microsoft.com/office/drawing/2014/main" id="{A7CB7178-0B7E-D6DC-114B-3F4D2BC7C587}"/>
              </a:ext>
            </a:extLst>
          </p:cNvPr>
          <p:cNvCxnSpPr>
            <a:cxnSpLocks/>
            <a:stCxn id="16" idx="2"/>
            <a:endCxn id="17" idx="0"/>
          </p:cNvCxnSpPr>
          <p:nvPr/>
        </p:nvCxnSpPr>
        <p:spPr>
          <a:xfrm flipH="1">
            <a:off x="1946024" y="3605869"/>
            <a:ext cx="1373" cy="269718"/>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C4E6FAB1-4F1A-63E9-864C-6811268BD1A7}"/>
              </a:ext>
            </a:extLst>
          </p:cNvPr>
          <p:cNvCxnSpPr>
            <a:cxnSpLocks/>
            <a:stCxn id="17" idx="2"/>
            <a:endCxn id="20" idx="0"/>
          </p:cNvCxnSpPr>
          <p:nvPr/>
        </p:nvCxnSpPr>
        <p:spPr>
          <a:xfrm>
            <a:off x="1946024" y="4194734"/>
            <a:ext cx="1372" cy="189915"/>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598E40E6-B285-7B6A-6724-7AD88EFFD2F8}"/>
              </a:ext>
            </a:extLst>
          </p:cNvPr>
          <p:cNvCxnSpPr>
            <a:cxnSpLocks/>
            <a:stCxn id="20" idx="2"/>
            <a:endCxn id="21" idx="0"/>
          </p:cNvCxnSpPr>
          <p:nvPr/>
        </p:nvCxnSpPr>
        <p:spPr>
          <a:xfrm flipH="1">
            <a:off x="1947395" y="4703796"/>
            <a:ext cx="1" cy="535996"/>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7" name="文本框 156">
            <a:extLst>
              <a:ext uri="{FF2B5EF4-FFF2-40B4-BE49-F238E27FC236}">
                <a16:creationId xmlns:a16="http://schemas.microsoft.com/office/drawing/2014/main" id="{FDF85DD5-6EEB-ADDD-9AC5-B6FC718707B6}"/>
              </a:ext>
            </a:extLst>
          </p:cNvPr>
          <p:cNvSpPr txBox="1"/>
          <p:nvPr/>
        </p:nvSpPr>
        <p:spPr>
          <a:xfrm>
            <a:off x="1299629" y="1785081"/>
            <a:ext cx="1451616" cy="523220"/>
          </a:xfrm>
          <a:prstGeom prst="rect">
            <a:avLst/>
          </a:prstGeom>
          <a:noFill/>
        </p:spPr>
        <p:txBody>
          <a:bodyPr wrap="none" rtlCol="0">
            <a:spAutoFit/>
          </a:bodyPr>
          <a:lstStyle/>
          <a:p>
            <a:pPr algn="l"/>
            <a:r>
              <a:rPr lang="en-US" altLang="zh-CN" sz="2800" b="1" dirty="0">
                <a:solidFill>
                  <a:schemeClr val="tx1">
                    <a:lumMod val="50000"/>
                    <a:lumOff val="50000"/>
                  </a:schemeClr>
                </a:solidFill>
                <a:latin typeface="Calibri" panose="020F0502020204030204" pitchFamily="34" charset="0"/>
                <a:cs typeface="Calibri" panose="020F0502020204030204" pitchFamily="34" charset="0"/>
              </a:rPr>
              <a:t>Program</a:t>
            </a:r>
            <a:endParaRPr lang="zh-CN" altLang="en-US" sz="2800" b="1" dirty="0" err="1">
              <a:solidFill>
                <a:schemeClr val="tx1">
                  <a:lumMod val="50000"/>
                  <a:lumOff val="50000"/>
                </a:schemeClr>
              </a:solidFill>
              <a:latin typeface="Calibri" panose="020F0502020204030204" pitchFamily="34" charset="0"/>
              <a:cs typeface="Calibri" panose="020F0502020204030204" pitchFamily="34" charset="0"/>
            </a:endParaRPr>
          </a:p>
        </p:txBody>
      </p:sp>
      <p:cxnSp>
        <p:nvCxnSpPr>
          <p:cNvPr id="163" name="直接箭头连接符 162">
            <a:extLst>
              <a:ext uri="{FF2B5EF4-FFF2-40B4-BE49-F238E27FC236}">
                <a16:creationId xmlns:a16="http://schemas.microsoft.com/office/drawing/2014/main" id="{BE5D54B8-DCDB-CF5D-57D3-541A03CC5B84}"/>
              </a:ext>
            </a:extLst>
          </p:cNvPr>
          <p:cNvCxnSpPr>
            <a:cxnSpLocks/>
            <a:endCxn id="12" idx="0"/>
          </p:cNvCxnSpPr>
          <p:nvPr/>
        </p:nvCxnSpPr>
        <p:spPr>
          <a:xfrm>
            <a:off x="1451062" y="2360046"/>
            <a:ext cx="0" cy="232064"/>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直接箭头连接符 167">
            <a:extLst>
              <a:ext uri="{FF2B5EF4-FFF2-40B4-BE49-F238E27FC236}">
                <a16:creationId xmlns:a16="http://schemas.microsoft.com/office/drawing/2014/main" id="{2F9E8326-8AA7-DE75-C04A-C8246639577A}"/>
              </a:ext>
            </a:extLst>
          </p:cNvPr>
          <p:cNvCxnSpPr>
            <a:cxnSpLocks/>
            <a:stCxn id="18" idx="2"/>
          </p:cNvCxnSpPr>
          <p:nvPr/>
        </p:nvCxnSpPr>
        <p:spPr>
          <a:xfrm>
            <a:off x="1473686" y="5884743"/>
            <a:ext cx="0" cy="348388"/>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9" name="文本框 168">
            <a:extLst>
              <a:ext uri="{FF2B5EF4-FFF2-40B4-BE49-F238E27FC236}">
                <a16:creationId xmlns:a16="http://schemas.microsoft.com/office/drawing/2014/main" id="{6888EDA2-6AC6-935E-5584-44BA4042942F}"/>
              </a:ext>
            </a:extLst>
          </p:cNvPr>
          <p:cNvSpPr txBox="1"/>
          <p:nvPr/>
        </p:nvSpPr>
        <p:spPr>
          <a:xfrm>
            <a:off x="1499249" y="2082881"/>
            <a:ext cx="404274" cy="461665"/>
          </a:xfrm>
          <a:prstGeom prst="rect">
            <a:avLst/>
          </a:prstGeom>
          <a:noFill/>
        </p:spPr>
        <p:txBody>
          <a:bodyPr wrap="square" rtlCol="0">
            <a:spAutoFit/>
          </a:bodyPr>
          <a:lstStyle/>
          <a:p>
            <a:pPr algn="l"/>
            <a:r>
              <a:rPr lang="en-US" altLang="zh-CN" sz="2400" b="1" dirty="0">
                <a:solidFill>
                  <a:schemeClr val="tx1">
                    <a:lumMod val="50000"/>
                    <a:lumOff val="50000"/>
                  </a:schemeClr>
                </a:solidFill>
                <a:latin typeface="Calibri" panose="020F0502020204030204" pitchFamily="34" charset="0"/>
                <a:cs typeface="Calibri" panose="020F0502020204030204" pitchFamily="34" charset="0"/>
              </a:rPr>
              <a:t>…</a:t>
            </a:r>
            <a:endParaRPr lang="zh-CN" altLang="en-US" sz="2400" b="1" dirty="0" err="1">
              <a:solidFill>
                <a:schemeClr val="tx1">
                  <a:lumMod val="50000"/>
                  <a:lumOff val="50000"/>
                </a:schemeClr>
              </a:solidFill>
              <a:latin typeface="Calibri" panose="020F0502020204030204" pitchFamily="34" charset="0"/>
              <a:cs typeface="Calibri" panose="020F0502020204030204" pitchFamily="34" charset="0"/>
            </a:endParaRPr>
          </a:p>
        </p:txBody>
      </p:sp>
      <p:sp>
        <p:nvSpPr>
          <p:cNvPr id="7" name="文本框 6">
            <a:extLst>
              <a:ext uri="{FF2B5EF4-FFF2-40B4-BE49-F238E27FC236}">
                <a16:creationId xmlns:a16="http://schemas.microsoft.com/office/drawing/2014/main" id="{00CBE546-C2A1-CE7E-12B6-C8EF222D7796}"/>
              </a:ext>
            </a:extLst>
          </p:cNvPr>
          <p:cNvSpPr txBox="1"/>
          <p:nvPr/>
        </p:nvSpPr>
        <p:spPr>
          <a:xfrm>
            <a:off x="6503798" y="5191071"/>
            <a:ext cx="5350185" cy="707886"/>
          </a:xfrm>
          <a:prstGeom prst="rect">
            <a:avLst/>
          </a:prstGeom>
          <a:noFill/>
        </p:spPr>
        <p:txBody>
          <a:bodyPr wrap="square" rtlCol="0">
            <a:spAutoFit/>
          </a:bodyPr>
          <a:lstStyle/>
          <a:p>
            <a:pPr algn="just"/>
            <a:r>
              <a:rPr lang="en-US" altLang="zh-CN" sz="2000" b="1" dirty="0">
                <a:latin typeface="Calibri" panose="020F0502020204030204" pitchFamily="34" charset="0"/>
                <a:cs typeface="Calibri" panose="020F0502020204030204" pitchFamily="34" charset="0"/>
              </a:rPr>
              <a:t>Conditions are attached as symbols</a:t>
            </a:r>
            <a:r>
              <a:rPr lang="en-US" altLang="zh-CN" sz="2000" dirty="0">
                <a:latin typeface="Calibri" panose="020F0502020204030204" pitchFamily="34" charset="0"/>
                <a:cs typeface="Calibri" panose="020F0502020204030204" pitchFamily="34" charset="0"/>
              </a:rPr>
              <a:t> with route announcements during the data plane simulation</a:t>
            </a:r>
            <a:endParaRPr lang="zh-CN" altLang="en-US" sz="2000" dirty="0" err="1">
              <a:latin typeface="Calibri" panose="020F0502020204030204" pitchFamily="34" charset="0"/>
              <a:cs typeface="Calibri" panose="020F0502020204030204" pitchFamily="34" charset="0"/>
            </a:endParaRPr>
          </a:p>
        </p:txBody>
      </p:sp>
      <p:sp>
        <p:nvSpPr>
          <p:cNvPr id="4" name="灯片编号占位符 3">
            <a:extLst>
              <a:ext uri="{FF2B5EF4-FFF2-40B4-BE49-F238E27FC236}">
                <a16:creationId xmlns:a16="http://schemas.microsoft.com/office/drawing/2014/main" id="{7EA5F6C8-8D4A-7CAF-D009-B6ECB0275D32}"/>
              </a:ext>
            </a:extLst>
          </p:cNvPr>
          <p:cNvSpPr>
            <a:spLocks noGrp="1"/>
          </p:cNvSpPr>
          <p:nvPr>
            <p:ph type="sldNum" sz="quarter" idx="12"/>
          </p:nvPr>
        </p:nvSpPr>
        <p:spPr/>
        <p:txBody>
          <a:bodyPr/>
          <a:lstStyle/>
          <a:p>
            <a:fld id="{17AF526B-B395-4D91-A33A-6B7064D12B60}" type="slidenum">
              <a:rPr lang="zh-CN" altLang="en-US" smtClean="0"/>
              <a:t>17</a:t>
            </a:fld>
            <a:endParaRPr lang="zh-CN" altLang="en-US"/>
          </a:p>
        </p:txBody>
      </p:sp>
      <p:sp>
        <p:nvSpPr>
          <p:cNvPr id="8" name="椭圆 7">
            <a:extLst>
              <a:ext uri="{FF2B5EF4-FFF2-40B4-BE49-F238E27FC236}">
                <a16:creationId xmlns:a16="http://schemas.microsoft.com/office/drawing/2014/main" id="{219E0890-B58D-B650-33AC-6E8CBCFC611D}"/>
              </a:ext>
            </a:extLst>
          </p:cNvPr>
          <p:cNvSpPr/>
          <p:nvPr/>
        </p:nvSpPr>
        <p:spPr>
          <a:xfrm>
            <a:off x="4238874" y="3777982"/>
            <a:ext cx="3251278" cy="883668"/>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latin typeface="Calibri" panose="020F0502020204030204" pitchFamily="34" charset="0"/>
              <a:cs typeface="Calibri" panose="020F0502020204030204" pitchFamily="34" charset="0"/>
            </a:endParaRPr>
          </a:p>
        </p:txBody>
      </p:sp>
      <p:grpSp>
        <p:nvGrpSpPr>
          <p:cNvPr id="9" name="组合 8">
            <a:extLst>
              <a:ext uri="{FF2B5EF4-FFF2-40B4-BE49-F238E27FC236}">
                <a16:creationId xmlns:a16="http://schemas.microsoft.com/office/drawing/2014/main" id="{207DB659-287B-6CF6-746F-5CDC42AB1995}"/>
              </a:ext>
            </a:extLst>
          </p:cNvPr>
          <p:cNvGrpSpPr/>
          <p:nvPr/>
        </p:nvGrpSpPr>
        <p:grpSpPr>
          <a:xfrm>
            <a:off x="3188287" y="5896846"/>
            <a:ext cx="8665695" cy="470117"/>
            <a:chOff x="4367143" y="6085977"/>
            <a:chExt cx="8665695" cy="470117"/>
          </a:xfrm>
        </p:grpSpPr>
        <p:sp>
          <p:nvSpPr>
            <p:cNvPr id="10" name="矩形: 圆角 9">
              <a:extLst>
                <a:ext uri="{FF2B5EF4-FFF2-40B4-BE49-F238E27FC236}">
                  <a16:creationId xmlns:a16="http://schemas.microsoft.com/office/drawing/2014/main" id="{9A2A3007-5198-F692-DF95-17BC98A8E53A}"/>
                </a:ext>
              </a:extLst>
            </p:cNvPr>
            <p:cNvSpPr/>
            <p:nvPr/>
          </p:nvSpPr>
          <p:spPr>
            <a:xfrm>
              <a:off x="4403098" y="6096850"/>
              <a:ext cx="8454340" cy="459244"/>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latin typeface="Calibri" panose="020F0502020204030204" pitchFamily="34" charset="0"/>
                <a:cs typeface="Calibri" panose="020F0502020204030204" pitchFamily="34" charset="0"/>
              </a:endParaRPr>
            </a:p>
          </p:txBody>
        </p:sp>
        <p:sp>
          <p:nvSpPr>
            <p:cNvPr id="11" name="文本框 10">
              <a:extLst>
                <a:ext uri="{FF2B5EF4-FFF2-40B4-BE49-F238E27FC236}">
                  <a16:creationId xmlns:a16="http://schemas.microsoft.com/office/drawing/2014/main" id="{549F34AF-819C-1BCD-206B-981DDB252414}"/>
                </a:ext>
              </a:extLst>
            </p:cNvPr>
            <p:cNvSpPr txBox="1"/>
            <p:nvPr/>
          </p:nvSpPr>
          <p:spPr>
            <a:xfrm>
              <a:off x="4367143" y="6085977"/>
              <a:ext cx="8665695" cy="461665"/>
            </a:xfrm>
            <a:prstGeom prst="rect">
              <a:avLst/>
            </a:prstGeom>
            <a:noFill/>
          </p:spPr>
          <p:txBody>
            <a:bodyPr wrap="square" rtlCol="0">
              <a:spAutoFit/>
            </a:bodyPr>
            <a:lstStyle/>
            <a:p>
              <a:r>
                <a:rPr lang="en-US" altLang="zh-CN" sz="2400" b="1" dirty="0">
                  <a:solidFill>
                    <a:srgbClr val="C00000"/>
                  </a:solidFill>
                  <a:latin typeface="Calibri" panose="020F0502020204030204" pitchFamily="34" charset="0"/>
                  <a:cs typeface="Calibri" panose="020F0502020204030204" pitchFamily="34" charset="0"/>
                </a:rPr>
                <a:t>Errors are configurations that deviate from those path conditions ! </a:t>
              </a:r>
              <a:endParaRPr lang="zh-CN" altLang="en-US" sz="2400" b="1" dirty="0" err="1">
                <a:solidFill>
                  <a:srgbClr val="C00000"/>
                </a:solidFill>
                <a:latin typeface="Calibri" panose="020F0502020204030204" pitchFamily="34" charset="0"/>
                <a:cs typeface="Calibri" panose="020F0502020204030204" pitchFamily="34" charset="0"/>
              </a:endParaRPr>
            </a:p>
          </p:txBody>
        </p:sp>
      </p:grpSp>
      <p:cxnSp>
        <p:nvCxnSpPr>
          <p:cNvPr id="32" name="直接箭头连接符 31">
            <a:extLst>
              <a:ext uri="{FF2B5EF4-FFF2-40B4-BE49-F238E27FC236}">
                <a16:creationId xmlns:a16="http://schemas.microsoft.com/office/drawing/2014/main" id="{D75955C8-70C6-44C5-EDE6-4241EF9F894A}"/>
              </a:ext>
            </a:extLst>
          </p:cNvPr>
          <p:cNvCxnSpPr>
            <a:cxnSpLocks/>
            <a:stCxn id="8" idx="4"/>
          </p:cNvCxnSpPr>
          <p:nvPr/>
        </p:nvCxnSpPr>
        <p:spPr>
          <a:xfrm flipH="1">
            <a:off x="5853993" y="4661650"/>
            <a:ext cx="10520" cy="124606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a:extLst>
              <a:ext uri="{FF2B5EF4-FFF2-40B4-BE49-F238E27FC236}">
                <a16:creationId xmlns:a16="http://schemas.microsoft.com/office/drawing/2014/main" id="{37E29614-C73B-BCB8-E7BC-225DA970707B}"/>
              </a:ext>
            </a:extLst>
          </p:cNvPr>
          <p:cNvCxnSpPr>
            <a:cxnSpLocks/>
          </p:cNvCxnSpPr>
          <p:nvPr/>
        </p:nvCxnSpPr>
        <p:spPr>
          <a:xfrm flipH="1" flipV="1">
            <a:off x="7788935" y="3042547"/>
            <a:ext cx="899556" cy="152417"/>
          </a:xfrm>
          <a:prstGeom prst="straightConnector1">
            <a:avLst/>
          </a:prstGeom>
          <a:ln w="28575">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5166419C-85A8-B553-8AF1-5331614EC320}"/>
              </a:ext>
            </a:extLst>
          </p:cNvPr>
          <p:cNvCxnSpPr>
            <a:cxnSpLocks/>
          </p:cNvCxnSpPr>
          <p:nvPr/>
        </p:nvCxnSpPr>
        <p:spPr>
          <a:xfrm flipH="1">
            <a:off x="7845543" y="3812276"/>
            <a:ext cx="789123" cy="172466"/>
          </a:xfrm>
          <a:prstGeom prst="straightConnector1">
            <a:avLst/>
          </a:prstGeom>
          <a:ln w="28575">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B3928D7D-CCD0-A480-6782-229F217E0651}"/>
              </a:ext>
            </a:extLst>
          </p:cNvPr>
          <p:cNvCxnSpPr>
            <a:cxnSpLocks/>
          </p:cNvCxnSpPr>
          <p:nvPr/>
        </p:nvCxnSpPr>
        <p:spPr>
          <a:xfrm flipH="1">
            <a:off x="6665007" y="3027126"/>
            <a:ext cx="464229" cy="178985"/>
          </a:xfrm>
          <a:prstGeom prst="straightConnector1">
            <a:avLst/>
          </a:prstGeom>
          <a:ln w="28575">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860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9"/>
                                        </p:tgtEl>
                                        <p:attrNameLst>
                                          <p:attrName>style.visibility</p:attrName>
                                        </p:attrNameLst>
                                      </p:cBhvr>
                                      <p:to>
                                        <p:strVal val="visible"/>
                                      </p:to>
                                    </p:set>
                                    <p:animEffect transition="in" filter="wipe(up)">
                                      <p:cBhvr>
                                        <p:cTn id="7" dur="500"/>
                                        <p:tgtEl>
                                          <p:spTgt spid="169"/>
                                        </p:tgtEl>
                                      </p:cBhvr>
                                    </p:animEffect>
                                  </p:childTnLst>
                                </p:cTn>
                              </p:par>
                              <p:par>
                                <p:cTn id="8" presetID="22" presetClass="entr" presetSubtype="1" fill="hold" nodeType="withEffect">
                                  <p:stCondLst>
                                    <p:cond delay="0"/>
                                  </p:stCondLst>
                                  <p:childTnLst>
                                    <p:set>
                                      <p:cBhvr>
                                        <p:cTn id="9" dur="1" fill="hold">
                                          <p:stCondLst>
                                            <p:cond delay="0"/>
                                          </p:stCondLst>
                                        </p:cTn>
                                        <p:tgtEl>
                                          <p:spTgt spid="163"/>
                                        </p:tgtEl>
                                        <p:attrNameLst>
                                          <p:attrName>style.visibility</p:attrName>
                                        </p:attrNameLst>
                                      </p:cBhvr>
                                      <p:to>
                                        <p:strVal val="visible"/>
                                      </p:to>
                                    </p:set>
                                    <p:animEffect transition="in" filter="wipe(up)">
                                      <p:cBhvr>
                                        <p:cTn id="10" dur="500"/>
                                        <p:tgtEl>
                                          <p:spTgt spid="163"/>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up)">
                                      <p:cBhvr>
                                        <p:cTn id="13" dur="500"/>
                                        <p:tgtEl>
                                          <p:spTgt spid="12"/>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up)">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up)">
                                      <p:cBhvr>
                                        <p:cTn id="21" dur="500"/>
                                        <p:tgtEl>
                                          <p:spTgt spid="13"/>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up)">
                                      <p:cBhvr>
                                        <p:cTn id="24" dur="500"/>
                                        <p:tgtEl>
                                          <p:spTgt spid="28"/>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up)">
                                      <p:cBhvr>
                                        <p:cTn id="32" dur="500"/>
                                        <p:tgtEl>
                                          <p:spTgt spid="29"/>
                                        </p:tgtEl>
                                      </p:cBhvr>
                                    </p:animEffect>
                                  </p:childTnLst>
                                </p:cTn>
                              </p:par>
                              <p:par>
                                <p:cTn id="33" presetID="22" presetClass="entr" presetSubtype="1"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up)">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127"/>
                                        </p:tgtEl>
                                        <p:attrNameLst>
                                          <p:attrName>style.visibility</p:attrName>
                                        </p:attrNameLst>
                                      </p:cBhvr>
                                      <p:to>
                                        <p:strVal val="visible"/>
                                      </p:to>
                                    </p:set>
                                    <p:animEffect transition="in" filter="wipe(up)">
                                      <p:cBhvr>
                                        <p:cTn id="49" dur="500"/>
                                        <p:tgtEl>
                                          <p:spTgt spid="127"/>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up)">
                                      <p:cBhvr>
                                        <p:cTn id="52" dur="500"/>
                                        <p:tgtEl>
                                          <p:spTgt spid="17"/>
                                        </p:tgtEl>
                                      </p:cBhvr>
                                    </p:animEffect>
                                  </p:childTnLst>
                                </p:cTn>
                              </p:par>
                              <p:par>
                                <p:cTn id="53" presetID="22" presetClass="entr" presetSubtype="1" fill="hold" nodeType="withEffect">
                                  <p:stCondLst>
                                    <p:cond delay="0"/>
                                  </p:stCondLst>
                                  <p:childTnLst>
                                    <p:set>
                                      <p:cBhvr>
                                        <p:cTn id="54" dur="1" fill="hold">
                                          <p:stCondLst>
                                            <p:cond delay="0"/>
                                          </p:stCondLst>
                                        </p:cTn>
                                        <p:tgtEl>
                                          <p:spTgt spid="130"/>
                                        </p:tgtEl>
                                        <p:attrNameLst>
                                          <p:attrName>style.visibility</p:attrName>
                                        </p:attrNameLst>
                                      </p:cBhvr>
                                      <p:to>
                                        <p:strVal val="visible"/>
                                      </p:to>
                                    </p:set>
                                    <p:animEffect transition="in" filter="wipe(up)">
                                      <p:cBhvr>
                                        <p:cTn id="55" dur="500"/>
                                        <p:tgtEl>
                                          <p:spTgt spid="130"/>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up)">
                                      <p:cBhvr>
                                        <p:cTn id="58" dur="500"/>
                                        <p:tgtEl>
                                          <p:spTgt spid="20"/>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136"/>
                                        </p:tgtEl>
                                        <p:attrNameLst>
                                          <p:attrName>style.visibility</p:attrName>
                                        </p:attrNameLst>
                                      </p:cBhvr>
                                      <p:to>
                                        <p:strVal val="visible"/>
                                      </p:to>
                                    </p:set>
                                    <p:animEffect transition="in" filter="wipe(up)">
                                      <p:cBhvr>
                                        <p:cTn id="73" dur="500"/>
                                        <p:tgtEl>
                                          <p:spTgt spid="136"/>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wipe(up)">
                                      <p:cBhvr>
                                        <p:cTn id="76" dur="500"/>
                                        <p:tgtEl>
                                          <p:spTgt spid="26"/>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wipe(up)">
                                      <p:cBhvr>
                                        <p:cTn id="79" dur="500"/>
                                        <p:tgtEl>
                                          <p:spTgt spid="21"/>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31"/>
                                        </p:tgtEl>
                                        <p:attrNameLst>
                                          <p:attrName>style.visibility</p:attrName>
                                        </p:attrNameLst>
                                      </p:cBhvr>
                                      <p:to>
                                        <p:strVal val="visible"/>
                                      </p:to>
                                    </p:set>
                                    <p:animEffect transition="in" filter="wipe(up)">
                                      <p:cBhvr>
                                        <p:cTn id="84" dur="500"/>
                                        <p:tgtEl>
                                          <p:spTgt spid="31"/>
                                        </p:tgtEl>
                                      </p:cBhvr>
                                    </p:animEffect>
                                  </p:childTnLst>
                                </p:cTn>
                              </p:par>
                              <p:par>
                                <p:cTn id="85" presetID="22" presetClass="entr" presetSubtype="1" fill="hold" nodeType="with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wipe(up)">
                                      <p:cBhvr>
                                        <p:cTn id="87" dur="500"/>
                                        <p:tgtEl>
                                          <p:spTgt spid="22"/>
                                        </p:tgtEl>
                                      </p:cBhvr>
                                    </p:animEffect>
                                  </p:childTnLst>
                                </p:cTn>
                              </p:par>
                              <p:par>
                                <p:cTn id="88" presetID="22" presetClass="entr" presetSubtype="1" fill="hold" grpId="0" nodeType="with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wipe(up)">
                                      <p:cBhvr>
                                        <p:cTn id="90" dur="500"/>
                                        <p:tgtEl>
                                          <p:spTgt spid="23"/>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nodeType="click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wipe(up)">
                                      <p:cBhvr>
                                        <p:cTn id="95" dur="500"/>
                                        <p:tgtEl>
                                          <p:spTgt spid="24"/>
                                        </p:tgtEl>
                                      </p:cBhvr>
                                    </p:animEffect>
                                  </p:childTnLst>
                                </p:cTn>
                              </p:par>
                              <p:par>
                                <p:cTn id="96" presetID="22" presetClass="entr" presetSubtype="1" fill="hold" grpId="0" nodeType="withEffect">
                                  <p:stCondLst>
                                    <p:cond delay="0"/>
                                  </p:stCondLst>
                                  <p:childTnLst>
                                    <p:set>
                                      <p:cBhvr>
                                        <p:cTn id="97" dur="1" fill="hold">
                                          <p:stCondLst>
                                            <p:cond delay="0"/>
                                          </p:stCondLst>
                                        </p:cTn>
                                        <p:tgtEl>
                                          <p:spTgt spid="30"/>
                                        </p:tgtEl>
                                        <p:attrNameLst>
                                          <p:attrName>style.visibility</p:attrName>
                                        </p:attrNameLst>
                                      </p:cBhvr>
                                      <p:to>
                                        <p:strVal val="visible"/>
                                      </p:to>
                                    </p:set>
                                    <p:animEffect transition="in" filter="wipe(up)">
                                      <p:cBhvr>
                                        <p:cTn id="98" dur="500"/>
                                        <p:tgtEl>
                                          <p:spTgt spid="30"/>
                                        </p:tgtEl>
                                      </p:cBhvr>
                                    </p:animEffect>
                                  </p:childTnLst>
                                </p:cTn>
                              </p:par>
                              <p:par>
                                <p:cTn id="99" presetID="22" presetClass="entr" presetSubtype="1"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wipe(up)">
                                      <p:cBhvr>
                                        <p:cTn id="101" dur="500"/>
                                        <p:tgtEl>
                                          <p:spTgt spid="18"/>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87"/>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42"/>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22" presetClass="entr" presetSubtype="1" fill="hold" nodeType="clickEffect">
                                  <p:stCondLst>
                                    <p:cond delay="0"/>
                                  </p:stCondLst>
                                  <p:childTnLst>
                                    <p:set>
                                      <p:cBhvr>
                                        <p:cTn id="111" dur="1" fill="hold">
                                          <p:stCondLst>
                                            <p:cond delay="0"/>
                                          </p:stCondLst>
                                        </p:cTn>
                                        <p:tgtEl>
                                          <p:spTgt spid="168"/>
                                        </p:tgtEl>
                                        <p:attrNameLst>
                                          <p:attrName>style.visibility</p:attrName>
                                        </p:attrNameLst>
                                      </p:cBhvr>
                                      <p:to>
                                        <p:strVal val="visible"/>
                                      </p:to>
                                    </p:set>
                                    <p:animEffect transition="in" filter="wipe(up)">
                                      <p:cBhvr>
                                        <p:cTn id="112" dur="500"/>
                                        <p:tgtEl>
                                          <p:spTgt spid="168"/>
                                        </p:tgtEl>
                                      </p:cBhvr>
                                    </p:animEffect>
                                  </p:childTnLst>
                                </p:cTn>
                              </p:par>
                              <p:par>
                                <p:cTn id="113" presetID="22" presetClass="entr" presetSubtype="1" fill="hold" grpId="0" nodeType="withEffect">
                                  <p:stCondLst>
                                    <p:cond delay="0"/>
                                  </p:stCondLst>
                                  <p:childTnLst>
                                    <p:set>
                                      <p:cBhvr>
                                        <p:cTn id="114" dur="1" fill="hold">
                                          <p:stCondLst>
                                            <p:cond delay="0"/>
                                          </p:stCondLst>
                                        </p:cTn>
                                        <p:tgtEl>
                                          <p:spTgt spid="170"/>
                                        </p:tgtEl>
                                        <p:attrNameLst>
                                          <p:attrName>style.visibility</p:attrName>
                                        </p:attrNameLst>
                                      </p:cBhvr>
                                      <p:to>
                                        <p:strVal val="visible"/>
                                      </p:to>
                                    </p:set>
                                    <p:animEffect transition="in" filter="wipe(up)">
                                      <p:cBhvr>
                                        <p:cTn id="115" dur="500"/>
                                        <p:tgtEl>
                                          <p:spTgt spid="170"/>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8"/>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nodeType="clickEffect">
                                  <p:stCondLst>
                                    <p:cond delay="0"/>
                                  </p:stCondLst>
                                  <p:childTnLst>
                                    <p:set>
                                      <p:cBhvr>
                                        <p:cTn id="123" dur="1" fill="hold">
                                          <p:stCondLst>
                                            <p:cond delay="0"/>
                                          </p:stCondLst>
                                        </p:cTn>
                                        <p:tgtEl>
                                          <p:spTgt spid="32"/>
                                        </p:tgtEl>
                                        <p:attrNameLst>
                                          <p:attrName>style.visibility</p:attrName>
                                        </p:attrNameLst>
                                      </p:cBhvr>
                                      <p:to>
                                        <p:strVal val="visible"/>
                                      </p:to>
                                    </p:set>
                                    <p:animEffect transition="in" filter="wipe(up)">
                                      <p:cBhvr>
                                        <p:cTn id="124" dur="500"/>
                                        <p:tgtEl>
                                          <p:spTgt spid="32"/>
                                        </p:tgtEl>
                                      </p:cBhvr>
                                    </p:animEffect>
                                  </p:childTnLst>
                                </p:cTn>
                              </p:par>
                              <p:par>
                                <p:cTn id="125" presetID="1" presetClass="entr" presetSubtype="0" fill="hold" nodeType="withEffect">
                                  <p:stCondLst>
                                    <p:cond delay="500"/>
                                  </p:stCondLst>
                                  <p:childTnLst>
                                    <p:set>
                                      <p:cBhvr>
                                        <p:cTn id="1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85" grpId="0"/>
      <p:bldP spid="87" grpId="0"/>
      <p:bldP spid="84" grpId="0"/>
      <p:bldP spid="170" grpId="0"/>
      <p:bldP spid="12" grpId="0" animBg="1"/>
      <p:bldP spid="16" grpId="0" animBg="1"/>
      <p:bldP spid="17" grpId="0" animBg="1"/>
      <p:bldP spid="18" grpId="0" animBg="1"/>
      <p:bldP spid="20" grpId="0" animBg="1"/>
      <p:bldP spid="21" grpId="0" animBg="1"/>
      <p:bldP spid="23" grpId="0" animBg="1"/>
      <p:bldP spid="25" grpId="0"/>
      <p:bldP spid="26" grpId="0"/>
      <p:bldP spid="28" grpId="0"/>
      <p:bldP spid="29" grpId="0"/>
      <p:bldP spid="15" grpId="0" animBg="1"/>
      <p:bldP spid="30" grpId="0"/>
      <p:bldP spid="31" grpId="0"/>
      <p:bldP spid="169" grpId="0"/>
      <p:bldP spid="7" grpId="0"/>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EC5570-B643-6320-D0ED-10B2394DD694}"/>
              </a:ext>
            </a:extLst>
          </p:cNvPr>
          <p:cNvSpPr>
            <a:spLocks noGrp="1"/>
          </p:cNvSpPr>
          <p:nvPr>
            <p:ph type="title"/>
          </p:nvPr>
        </p:nvSpPr>
        <p:spPr/>
        <p:txBody>
          <a:bodyPr/>
          <a:lstStyle/>
          <a:p>
            <a:r>
              <a:rPr lang="en-US" altLang="zh-CN" dirty="0"/>
              <a:t>Diagnosis results </a:t>
            </a:r>
            <a:endParaRPr lang="zh-CN" altLang="en-US" dirty="0"/>
          </a:p>
        </p:txBody>
      </p:sp>
      <p:sp>
        <p:nvSpPr>
          <p:cNvPr id="4" name="灯片编号占位符 3">
            <a:extLst>
              <a:ext uri="{FF2B5EF4-FFF2-40B4-BE49-F238E27FC236}">
                <a16:creationId xmlns:a16="http://schemas.microsoft.com/office/drawing/2014/main" id="{94A40878-DE9B-34F6-1753-4F02C4A88241}"/>
              </a:ext>
            </a:extLst>
          </p:cNvPr>
          <p:cNvSpPr>
            <a:spLocks noGrp="1"/>
          </p:cNvSpPr>
          <p:nvPr>
            <p:ph type="sldNum" sz="quarter" idx="12"/>
          </p:nvPr>
        </p:nvSpPr>
        <p:spPr/>
        <p:txBody>
          <a:bodyPr/>
          <a:lstStyle/>
          <a:p>
            <a:fld id="{17AF526B-B395-4D91-A33A-6B7064D12B60}" type="slidenum">
              <a:rPr lang="zh-CN" altLang="en-US" smtClean="0"/>
              <a:t>18</a:t>
            </a:fld>
            <a:endParaRPr lang="zh-CN" altLang="en-US" dirty="0"/>
          </a:p>
        </p:txBody>
      </p:sp>
      <p:pic>
        <p:nvPicPr>
          <p:cNvPr id="6" name="图片 5">
            <a:extLst>
              <a:ext uri="{FF2B5EF4-FFF2-40B4-BE49-F238E27FC236}">
                <a16:creationId xmlns:a16="http://schemas.microsoft.com/office/drawing/2014/main" id="{18A6D7C3-7B27-1894-9939-D1AAA79FB5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5461" y="1613720"/>
            <a:ext cx="5990218" cy="4533463"/>
          </a:xfrm>
          <a:prstGeom prst="rect">
            <a:avLst/>
          </a:prstGeom>
        </p:spPr>
      </p:pic>
      <p:grpSp>
        <p:nvGrpSpPr>
          <p:cNvPr id="38" name="组合 37">
            <a:extLst>
              <a:ext uri="{FF2B5EF4-FFF2-40B4-BE49-F238E27FC236}">
                <a16:creationId xmlns:a16="http://schemas.microsoft.com/office/drawing/2014/main" id="{0618ADBD-D616-4071-BF3E-A9F3B7905FA6}"/>
              </a:ext>
            </a:extLst>
          </p:cNvPr>
          <p:cNvGrpSpPr/>
          <p:nvPr/>
        </p:nvGrpSpPr>
        <p:grpSpPr>
          <a:xfrm>
            <a:off x="663491" y="1607423"/>
            <a:ext cx="5875366" cy="2795895"/>
            <a:chOff x="613956" y="3187065"/>
            <a:chExt cx="5875366" cy="2795895"/>
          </a:xfrm>
        </p:grpSpPr>
        <p:grpSp>
          <p:nvGrpSpPr>
            <p:cNvPr id="7" name="组合 6">
              <a:extLst>
                <a:ext uri="{FF2B5EF4-FFF2-40B4-BE49-F238E27FC236}">
                  <a16:creationId xmlns:a16="http://schemas.microsoft.com/office/drawing/2014/main" id="{931CAADB-313C-6034-8AFF-A0F2B202D798}"/>
                </a:ext>
              </a:extLst>
            </p:cNvPr>
            <p:cNvGrpSpPr/>
            <p:nvPr/>
          </p:nvGrpSpPr>
          <p:grpSpPr>
            <a:xfrm>
              <a:off x="838200" y="3944280"/>
              <a:ext cx="4838848" cy="2038680"/>
              <a:chOff x="3581401" y="3757712"/>
              <a:chExt cx="4838848" cy="2038680"/>
            </a:xfrm>
          </p:grpSpPr>
          <p:grpSp>
            <p:nvGrpSpPr>
              <p:cNvPr id="8" name="组合 7">
                <a:extLst>
                  <a:ext uri="{FF2B5EF4-FFF2-40B4-BE49-F238E27FC236}">
                    <a16:creationId xmlns:a16="http://schemas.microsoft.com/office/drawing/2014/main" id="{20789820-D9F1-BF59-C553-7B84117414DD}"/>
                  </a:ext>
                </a:extLst>
              </p:cNvPr>
              <p:cNvGrpSpPr/>
              <p:nvPr/>
            </p:nvGrpSpPr>
            <p:grpSpPr>
              <a:xfrm>
                <a:off x="3581401" y="4201299"/>
                <a:ext cx="4481223" cy="1595093"/>
                <a:chOff x="1351953" y="4140902"/>
                <a:chExt cx="5849274" cy="1584098"/>
              </a:xfrm>
            </p:grpSpPr>
            <p:cxnSp>
              <p:nvCxnSpPr>
                <p:cNvPr id="13" name="Straight Connector 43">
                  <a:extLst>
                    <a:ext uri="{FF2B5EF4-FFF2-40B4-BE49-F238E27FC236}">
                      <a16:creationId xmlns:a16="http://schemas.microsoft.com/office/drawing/2014/main" id="{DCFD4795-5851-6A0B-0C2B-2CED1B3E1012}"/>
                    </a:ext>
                  </a:extLst>
                </p:cNvPr>
                <p:cNvCxnSpPr>
                  <a:cxnSpLocks/>
                  <a:stCxn id="19" idx="2"/>
                  <a:endCxn id="14" idx="0"/>
                </p:cNvCxnSpPr>
                <p:nvPr/>
              </p:nvCxnSpPr>
              <p:spPr>
                <a:xfrm flipH="1">
                  <a:off x="3863611" y="4585141"/>
                  <a:ext cx="305335" cy="695621"/>
                </a:xfrm>
                <a:prstGeom prst="line">
                  <a:avLst/>
                </a:prstGeom>
                <a:ln w="38100">
                  <a:solidFill>
                    <a:srgbClr val="03B4FF"/>
                  </a:solidFill>
                </a:ln>
              </p:spPr>
              <p:style>
                <a:lnRef idx="1">
                  <a:schemeClr val="accent1"/>
                </a:lnRef>
                <a:fillRef idx="0">
                  <a:schemeClr val="accent1"/>
                </a:fillRef>
                <a:effectRef idx="0">
                  <a:schemeClr val="accent1"/>
                </a:effectRef>
                <a:fontRef idx="minor">
                  <a:schemeClr val="tx1"/>
                </a:fontRef>
              </p:style>
            </p:cxnSp>
            <p:pic>
              <p:nvPicPr>
                <p:cNvPr id="14" name="Picture 14">
                  <a:extLst>
                    <a:ext uri="{FF2B5EF4-FFF2-40B4-BE49-F238E27FC236}">
                      <a16:creationId xmlns:a16="http://schemas.microsoft.com/office/drawing/2014/main" id="{4AB7699B-4BA0-1B8C-946D-FF6800A37E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87243" y="5280761"/>
                  <a:ext cx="752736" cy="444239"/>
                </a:xfrm>
                <a:prstGeom prst="rect">
                  <a:avLst/>
                </a:prstGeom>
              </p:spPr>
            </p:pic>
            <p:pic>
              <p:nvPicPr>
                <p:cNvPr id="15" name="Picture 16">
                  <a:extLst>
                    <a:ext uri="{FF2B5EF4-FFF2-40B4-BE49-F238E27FC236}">
                      <a16:creationId xmlns:a16="http://schemas.microsoft.com/office/drawing/2014/main" id="{2A05338B-84C1-F8C2-BCEF-87C707C160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8491" y="4539887"/>
                  <a:ext cx="752736" cy="444239"/>
                </a:xfrm>
                <a:prstGeom prst="rect">
                  <a:avLst/>
                </a:prstGeom>
              </p:spPr>
            </p:pic>
            <p:cxnSp>
              <p:nvCxnSpPr>
                <p:cNvPr id="16" name="Straight Connector 18">
                  <a:extLst>
                    <a:ext uri="{FF2B5EF4-FFF2-40B4-BE49-F238E27FC236}">
                      <a16:creationId xmlns:a16="http://schemas.microsoft.com/office/drawing/2014/main" id="{2B1D1387-072D-2628-83FE-25527A7FAA17}"/>
                    </a:ext>
                  </a:extLst>
                </p:cNvPr>
                <p:cNvCxnSpPr>
                  <a:cxnSpLocks/>
                  <a:stCxn id="21" idx="2"/>
                  <a:endCxn id="14" idx="1"/>
                </p:cNvCxnSpPr>
                <p:nvPr/>
              </p:nvCxnSpPr>
              <p:spPr>
                <a:xfrm>
                  <a:off x="1728322" y="4984126"/>
                  <a:ext cx="1758921" cy="518754"/>
                </a:xfrm>
                <a:prstGeom prst="line">
                  <a:avLst/>
                </a:prstGeom>
                <a:ln w="38100">
                  <a:solidFill>
                    <a:srgbClr val="03B4FF"/>
                  </a:solidFill>
                </a:ln>
              </p:spPr>
              <p:style>
                <a:lnRef idx="1">
                  <a:schemeClr val="accent1"/>
                </a:lnRef>
                <a:fillRef idx="0">
                  <a:schemeClr val="accent1"/>
                </a:fillRef>
                <a:effectRef idx="0">
                  <a:schemeClr val="accent1"/>
                </a:effectRef>
                <a:fontRef idx="minor">
                  <a:schemeClr val="tx1"/>
                </a:fontRef>
              </p:style>
            </p:cxnSp>
            <p:cxnSp>
              <p:nvCxnSpPr>
                <p:cNvPr id="17" name="Straight Connector 19">
                  <a:extLst>
                    <a:ext uri="{FF2B5EF4-FFF2-40B4-BE49-F238E27FC236}">
                      <a16:creationId xmlns:a16="http://schemas.microsoft.com/office/drawing/2014/main" id="{916075CD-8F05-4B44-EDE7-587274C72384}"/>
                    </a:ext>
                  </a:extLst>
                </p:cNvPr>
                <p:cNvCxnSpPr>
                  <a:cxnSpLocks/>
                  <a:stCxn id="19" idx="3"/>
                  <a:endCxn id="15" idx="1"/>
                </p:cNvCxnSpPr>
                <p:nvPr/>
              </p:nvCxnSpPr>
              <p:spPr>
                <a:xfrm>
                  <a:off x="4545314" y="4363021"/>
                  <a:ext cx="1903178" cy="398985"/>
                </a:xfrm>
                <a:prstGeom prst="line">
                  <a:avLst/>
                </a:prstGeom>
                <a:ln w="38100">
                  <a:solidFill>
                    <a:srgbClr val="03B4FF"/>
                  </a:solidFill>
                </a:ln>
              </p:spPr>
              <p:style>
                <a:lnRef idx="1">
                  <a:schemeClr val="accent1"/>
                </a:lnRef>
                <a:fillRef idx="0">
                  <a:schemeClr val="accent1"/>
                </a:fillRef>
                <a:effectRef idx="0">
                  <a:schemeClr val="accent1"/>
                </a:effectRef>
                <a:fontRef idx="minor">
                  <a:schemeClr val="tx1"/>
                </a:fontRef>
              </p:style>
            </p:cxnSp>
            <p:cxnSp>
              <p:nvCxnSpPr>
                <p:cNvPr id="18" name="Straight Connector 25">
                  <a:extLst>
                    <a:ext uri="{FF2B5EF4-FFF2-40B4-BE49-F238E27FC236}">
                      <a16:creationId xmlns:a16="http://schemas.microsoft.com/office/drawing/2014/main" id="{0416F9A1-01CA-4DD4-2E28-2D661A9D9064}"/>
                    </a:ext>
                  </a:extLst>
                </p:cNvPr>
                <p:cNvCxnSpPr>
                  <a:cxnSpLocks/>
                  <a:stCxn id="14" idx="3"/>
                  <a:endCxn id="15" idx="2"/>
                </p:cNvCxnSpPr>
                <p:nvPr/>
              </p:nvCxnSpPr>
              <p:spPr>
                <a:xfrm flipV="1">
                  <a:off x="4239979" y="4984126"/>
                  <a:ext cx="2584881" cy="518754"/>
                </a:xfrm>
                <a:prstGeom prst="line">
                  <a:avLst/>
                </a:prstGeom>
                <a:ln w="38100">
                  <a:solidFill>
                    <a:srgbClr val="03B4FF"/>
                  </a:solidFill>
                </a:ln>
              </p:spPr>
              <p:style>
                <a:lnRef idx="1">
                  <a:schemeClr val="accent1"/>
                </a:lnRef>
                <a:fillRef idx="0">
                  <a:schemeClr val="accent1"/>
                </a:fillRef>
                <a:effectRef idx="0">
                  <a:schemeClr val="accent1"/>
                </a:effectRef>
                <a:fontRef idx="minor">
                  <a:schemeClr val="tx1"/>
                </a:fontRef>
              </p:style>
            </p:cxnSp>
            <p:pic>
              <p:nvPicPr>
                <p:cNvPr id="19" name="Picture 33">
                  <a:extLst>
                    <a:ext uri="{FF2B5EF4-FFF2-40B4-BE49-F238E27FC236}">
                      <a16:creationId xmlns:a16="http://schemas.microsoft.com/office/drawing/2014/main" id="{1147F652-A2B2-A780-238E-C1129EEF68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2578" y="4140902"/>
                  <a:ext cx="752736" cy="444239"/>
                </a:xfrm>
                <a:prstGeom prst="rect">
                  <a:avLst/>
                </a:prstGeom>
              </p:spPr>
            </p:pic>
            <p:cxnSp>
              <p:nvCxnSpPr>
                <p:cNvPr id="20" name="Straight Connector 36">
                  <a:extLst>
                    <a:ext uri="{FF2B5EF4-FFF2-40B4-BE49-F238E27FC236}">
                      <a16:creationId xmlns:a16="http://schemas.microsoft.com/office/drawing/2014/main" id="{26F2CD9C-CB8B-FD02-90D5-255531C4F7AB}"/>
                    </a:ext>
                  </a:extLst>
                </p:cNvPr>
                <p:cNvCxnSpPr>
                  <a:cxnSpLocks/>
                  <a:stCxn id="21" idx="3"/>
                  <a:endCxn id="19" idx="1"/>
                </p:cNvCxnSpPr>
                <p:nvPr/>
              </p:nvCxnSpPr>
              <p:spPr>
                <a:xfrm flipV="1">
                  <a:off x="2104689" y="4363021"/>
                  <a:ext cx="1687889" cy="398985"/>
                </a:xfrm>
                <a:prstGeom prst="line">
                  <a:avLst/>
                </a:prstGeom>
                <a:ln w="38100">
                  <a:solidFill>
                    <a:srgbClr val="03B4FF"/>
                  </a:solidFill>
                </a:ln>
              </p:spPr>
              <p:style>
                <a:lnRef idx="1">
                  <a:schemeClr val="accent1"/>
                </a:lnRef>
                <a:fillRef idx="0">
                  <a:schemeClr val="accent1"/>
                </a:fillRef>
                <a:effectRef idx="0">
                  <a:schemeClr val="accent1"/>
                </a:effectRef>
                <a:fontRef idx="minor">
                  <a:schemeClr val="tx1"/>
                </a:fontRef>
              </p:style>
            </p:cxnSp>
            <p:pic>
              <p:nvPicPr>
                <p:cNvPr id="21" name="Picture 13">
                  <a:extLst>
                    <a:ext uri="{FF2B5EF4-FFF2-40B4-BE49-F238E27FC236}">
                      <a16:creationId xmlns:a16="http://schemas.microsoft.com/office/drawing/2014/main" id="{75A0669D-34DA-2188-6491-58589A9EF7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1953" y="4539887"/>
                  <a:ext cx="752736" cy="444239"/>
                </a:xfrm>
                <a:prstGeom prst="rect">
                  <a:avLst/>
                </a:prstGeom>
              </p:spPr>
            </p:pic>
          </p:grpSp>
          <p:sp>
            <p:nvSpPr>
              <p:cNvPr id="9" name="文本框 8">
                <a:extLst>
                  <a:ext uri="{FF2B5EF4-FFF2-40B4-BE49-F238E27FC236}">
                    <a16:creationId xmlns:a16="http://schemas.microsoft.com/office/drawing/2014/main" id="{4C380C16-D7A9-C1DE-B397-C5C58AAD6173}"/>
                  </a:ext>
                </a:extLst>
              </p:cNvPr>
              <p:cNvSpPr txBox="1"/>
              <p:nvPr/>
            </p:nvSpPr>
            <p:spPr>
              <a:xfrm>
                <a:off x="3934119" y="4202049"/>
                <a:ext cx="325730" cy="461665"/>
              </a:xfrm>
              <a:prstGeom prst="rect">
                <a:avLst/>
              </a:prstGeom>
              <a:noFill/>
            </p:spPr>
            <p:txBody>
              <a:bodyPr wrap="none" rtlCol="0">
                <a:spAutoFit/>
              </a:bodyPr>
              <a:lstStyle/>
              <a:p>
                <a:pPr algn="l"/>
                <a:r>
                  <a:rPr lang="en-US" altLang="zh-CN" sz="2400" dirty="0">
                    <a:latin typeface="Calibri" panose="020F0502020204030204" pitchFamily="34" charset="0"/>
                    <a:cs typeface="Calibri" panose="020F0502020204030204" pitchFamily="34" charset="0"/>
                  </a:rPr>
                  <a:t>S</a:t>
                </a:r>
                <a:endParaRPr lang="zh-CN" altLang="en-US" sz="2400" dirty="0" err="1">
                  <a:latin typeface="Calibri" panose="020F0502020204030204" pitchFamily="34" charset="0"/>
                  <a:cs typeface="Calibri" panose="020F0502020204030204" pitchFamily="34" charset="0"/>
                </a:endParaRPr>
              </a:p>
            </p:txBody>
          </p:sp>
          <p:sp>
            <p:nvSpPr>
              <p:cNvPr id="10" name="文本框 9">
                <a:extLst>
                  <a:ext uri="{FF2B5EF4-FFF2-40B4-BE49-F238E27FC236}">
                    <a16:creationId xmlns:a16="http://schemas.microsoft.com/office/drawing/2014/main" id="{896E019F-06BF-93DE-FFE9-5147311C69B7}"/>
                  </a:ext>
                </a:extLst>
              </p:cNvPr>
              <p:cNvSpPr txBox="1"/>
              <p:nvPr/>
            </p:nvSpPr>
            <p:spPr>
              <a:xfrm>
                <a:off x="5421331" y="3757712"/>
                <a:ext cx="362600" cy="461665"/>
              </a:xfrm>
              <a:prstGeom prst="rect">
                <a:avLst/>
              </a:prstGeom>
              <a:noFill/>
            </p:spPr>
            <p:txBody>
              <a:bodyPr wrap="none" rtlCol="0">
                <a:spAutoFit/>
              </a:bodyPr>
              <a:lstStyle/>
              <a:p>
                <a:pPr algn="l"/>
                <a:r>
                  <a:rPr lang="en-US" altLang="zh-CN" sz="2400" dirty="0">
                    <a:latin typeface="Calibri" panose="020F0502020204030204" pitchFamily="34" charset="0"/>
                    <a:cs typeface="Calibri" panose="020F0502020204030204" pitchFamily="34" charset="0"/>
                  </a:rPr>
                  <a:t>A</a:t>
                </a:r>
                <a:endParaRPr lang="zh-CN" altLang="en-US" sz="2400" dirty="0" err="1">
                  <a:latin typeface="Calibri" panose="020F0502020204030204" pitchFamily="34" charset="0"/>
                  <a:cs typeface="Calibri" panose="020F0502020204030204" pitchFamily="34" charset="0"/>
                </a:endParaRPr>
              </a:p>
            </p:txBody>
          </p:sp>
          <p:sp>
            <p:nvSpPr>
              <p:cNvPr id="12" name="文本框 11">
                <a:extLst>
                  <a:ext uri="{FF2B5EF4-FFF2-40B4-BE49-F238E27FC236}">
                    <a16:creationId xmlns:a16="http://schemas.microsoft.com/office/drawing/2014/main" id="{B76C2F0F-398B-FBDF-7687-616B9384E189}"/>
                  </a:ext>
                </a:extLst>
              </p:cNvPr>
              <p:cNvSpPr txBox="1"/>
              <p:nvPr/>
            </p:nvSpPr>
            <p:spPr>
              <a:xfrm>
                <a:off x="8046429" y="4588710"/>
                <a:ext cx="373820" cy="461665"/>
              </a:xfrm>
              <a:prstGeom prst="rect">
                <a:avLst/>
              </a:prstGeom>
              <a:noFill/>
            </p:spPr>
            <p:txBody>
              <a:bodyPr wrap="none" rtlCol="0">
                <a:spAutoFit/>
              </a:bodyPr>
              <a:lstStyle/>
              <a:p>
                <a:pPr algn="l"/>
                <a:r>
                  <a:rPr lang="en-US" altLang="zh-CN" sz="2400" dirty="0">
                    <a:latin typeface="Calibri" panose="020F0502020204030204" pitchFamily="34" charset="0"/>
                    <a:cs typeface="Calibri" panose="020F0502020204030204" pitchFamily="34" charset="0"/>
                  </a:rPr>
                  <a:t>D</a:t>
                </a:r>
                <a:endParaRPr lang="zh-CN" altLang="en-US" sz="2400" dirty="0" err="1">
                  <a:latin typeface="Calibri" panose="020F0502020204030204" pitchFamily="34" charset="0"/>
                  <a:cs typeface="Calibri" panose="020F0502020204030204" pitchFamily="34" charset="0"/>
                </a:endParaRPr>
              </a:p>
            </p:txBody>
          </p:sp>
        </p:grpSp>
        <p:sp>
          <p:nvSpPr>
            <p:cNvPr id="22" name="文本框 21">
              <a:extLst>
                <a:ext uri="{FF2B5EF4-FFF2-40B4-BE49-F238E27FC236}">
                  <a16:creationId xmlns:a16="http://schemas.microsoft.com/office/drawing/2014/main" id="{85DCB943-3671-2597-1B45-8B9B0AC0EE75}"/>
                </a:ext>
              </a:extLst>
            </p:cNvPr>
            <p:cNvSpPr txBox="1"/>
            <p:nvPr/>
          </p:nvSpPr>
          <p:spPr>
            <a:xfrm>
              <a:off x="795277" y="3187065"/>
              <a:ext cx="5694045" cy="830997"/>
            </a:xfrm>
            <a:prstGeom prst="rect">
              <a:avLst/>
            </a:prstGeom>
            <a:noFill/>
          </p:spPr>
          <p:txBody>
            <a:bodyPr wrap="square" rtlCol="0">
              <a:spAutoFit/>
            </a:bodyPr>
            <a:lstStyle/>
            <a:p>
              <a:r>
                <a:rPr lang="en-US" altLang="zh-CN" sz="2400" b="1" dirty="0">
                  <a:latin typeface="Calibri" panose="020F0502020204030204" pitchFamily="34" charset="0"/>
                  <a:cs typeface="Calibri" panose="020F0502020204030204" pitchFamily="34" charset="0"/>
                </a:rPr>
                <a:t>Property: </a:t>
              </a:r>
              <a:r>
                <a:rPr lang="en-US" altLang="zh-CN" sz="2400" dirty="0">
                  <a:latin typeface="Calibri" panose="020F0502020204030204" pitchFamily="34" charset="0"/>
                  <a:cs typeface="Calibri" panose="020F0502020204030204" pitchFamily="34" charset="0"/>
                </a:rPr>
                <a:t>S-*-D</a:t>
              </a:r>
            </a:p>
            <a:p>
              <a:r>
                <a:rPr lang="en-US" altLang="zh-CN" sz="2400" b="1" dirty="0">
                  <a:latin typeface="Calibri" panose="020F0502020204030204" pitchFamily="34" charset="0"/>
                  <a:cs typeface="Calibri" panose="020F0502020204030204" pitchFamily="34" charset="0"/>
                </a:rPr>
                <a:t>Reality:</a:t>
              </a:r>
              <a:r>
                <a:rPr lang="en-US" altLang="zh-CN" sz="2400" dirty="0">
                  <a:latin typeface="Calibri" panose="020F0502020204030204" pitchFamily="34" charset="0"/>
                  <a:cs typeface="Calibri" panose="020F0502020204030204" pitchFamily="34" charset="0"/>
                </a:rPr>
                <a:t> There is </a:t>
              </a:r>
              <a:r>
                <a:rPr lang="en-US" altLang="zh-CN" sz="2400" dirty="0">
                  <a:solidFill>
                    <a:srgbClr val="FF0000"/>
                  </a:solidFill>
                  <a:latin typeface="Calibri" panose="020F0502020204030204" pitchFamily="34" charset="0"/>
                  <a:cs typeface="Calibri" panose="020F0502020204030204" pitchFamily="34" charset="0"/>
                </a:rPr>
                <a:t>no path from S to D</a:t>
              </a:r>
              <a:endParaRPr lang="zh-CN" altLang="en-US" sz="2400" dirty="0" err="1">
                <a:solidFill>
                  <a:srgbClr val="FF0000"/>
                </a:solidFill>
                <a:latin typeface="Calibri" panose="020F0502020204030204" pitchFamily="34" charset="0"/>
                <a:cs typeface="Calibri" panose="020F0502020204030204" pitchFamily="34" charset="0"/>
              </a:endParaRPr>
            </a:p>
          </p:txBody>
        </p:sp>
        <p:sp>
          <p:nvSpPr>
            <p:cNvPr id="25" name="闪电形 24">
              <a:extLst>
                <a:ext uri="{FF2B5EF4-FFF2-40B4-BE49-F238E27FC236}">
                  <a16:creationId xmlns:a16="http://schemas.microsoft.com/office/drawing/2014/main" id="{A51E374B-CA46-F16E-FC15-F994D6D40BC9}"/>
                </a:ext>
              </a:extLst>
            </p:cNvPr>
            <p:cNvSpPr/>
            <p:nvPr/>
          </p:nvSpPr>
          <p:spPr>
            <a:xfrm rot="279492">
              <a:off x="613956" y="4263281"/>
              <a:ext cx="704064" cy="687056"/>
            </a:xfrm>
            <a:prstGeom prst="lightningBol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latin typeface="Calibri" panose="020F0502020204030204" pitchFamily="34" charset="0"/>
                <a:cs typeface="Calibri" panose="020F0502020204030204" pitchFamily="34" charset="0"/>
              </a:endParaRPr>
            </a:p>
          </p:txBody>
        </p:sp>
        <p:sp>
          <p:nvSpPr>
            <p:cNvPr id="26" name="闪电形 25">
              <a:extLst>
                <a:ext uri="{FF2B5EF4-FFF2-40B4-BE49-F238E27FC236}">
                  <a16:creationId xmlns:a16="http://schemas.microsoft.com/office/drawing/2014/main" id="{3A368DF7-9BAF-7291-620A-76A57E2189C3}"/>
                </a:ext>
              </a:extLst>
            </p:cNvPr>
            <p:cNvSpPr/>
            <p:nvPr/>
          </p:nvSpPr>
          <p:spPr>
            <a:xfrm rot="279492">
              <a:off x="4428819" y="4273950"/>
              <a:ext cx="704064" cy="687056"/>
            </a:xfrm>
            <a:prstGeom prst="lightningBol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latin typeface="Calibri" panose="020F0502020204030204" pitchFamily="34" charset="0"/>
                <a:cs typeface="Calibri" panose="020F0502020204030204" pitchFamily="34" charset="0"/>
              </a:endParaRPr>
            </a:p>
          </p:txBody>
        </p:sp>
      </p:grpSp>
      <p:grpSp>
        <p:nvGrpSpPr>
          <p:cNvPr id="43" name="组合 42">
            <a:extLst>
              <a:ext uri="{FF2B5EF4-FFF2-40B4-BE49-F238E27FC236}">
                <a16:creationId xmlns:a16="http://schemas.microsoft.com/office/drawing/2014/main" id="{E525EC8A-B357-1F9B-009E-820C3D07B319}"/>
              </a:ext>
            </a:extLst>
          </p:cNvPr>
          <p:cNvGrpSpPr/>
          <p:nvPr/>
        </p:nvGrpSpPr>
        <p:grpSpPr>
          <a:xfrm>
            <a:off x="1193155" y="4885406"/>
            <a:ext cx="4978815" cy="1179172"/>
            <a:chOff x="764753" y="4902029"/>
            <a:chExt cx="4978815" cy="1179172"/>
          </a:xfrm>
        </p:grpSpPr>
        <p:grpSp>
          <p:nvGrpSpPr>
            <p:cNvPr id="40" name="组合 39">
              <a:extLst>
                <a:ext uri="{FF2B5EF4-FFF2-40B4-BE49-F238E27FC236}">
                  <a16:creationId xmlns:a16="http://schemas.microsoft.com/office/drawing/2014/main" id="{E091775B-1AD2-4927-43AA-4B78E5F102D0}"/>
                </a:ext>
              </a:extLst>
            </p:cNvPr>
            <p:cNvGrpSpPr/>
            <p:nvPr/>
          </p:nvGrpSpPr>
          <p:grpSpPr>
            <a:xfrm>
              <a:off x="764753" y="4902029"/>
              <a:ext cx="4978815" cy="1179172"/>
              <a:chOff x="4367143" y="6085977"/>
              <a:chExt cx="8665695" cy="1179172"/>
            </a:xfrm>
          </p:grpSpPr>
          <p:sp>
            <p:nvSpPr>
              <p:cNvPr id="41" name="矩形: 圆角 40">
                <a:extLst>
                  <a:ext uri="{FF2B5EF4-FFF2-40B4-BE49-F238E27FC236}">
                    <a16:creationId xmlns:a16="http://schemas.microsoft.com/office/drawing/2014/main" id="{F2717DA9-0873-4D32-1D7E-81F737818697}"/>
                  </a:ext>
                </a:extLst>
              </p:cNvPr>
              <p:cNvSpPr/>
              <p:nvPr/>
            </p:nvSpPr>
            <p:spPr>
              <a:xfrm>
                <a:off x="4403099" y="6096849"/>
                <a:ext cx="6313198" cy="1168300"/>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latin typeface="Calibri" panose="020F0502020204030204" pitchFamily="34" charset="0"/>
                  <a:cs typeface="Calibri" panose="020F0502020204030204" pitchFamily="34" charset="0"/>
                </a:endParaRPr>
              </a:p>
            </p:txBody>
          </p:sp>
          <p:sp>
            <p:nvSpPr>
              <p:cNvPr id="42" name="文本框 41">
                <a:extLst>
                  <a:ext uri="{FF2B5EF4-FFF2-40B4-BE49-F238E27FC236}">
                    <a16:creationId xmlns:a16="http://schemas.microsoft.com/office/drawing/2014/main" id="{42653C52-7785-C555-F784-D878887C31AF}"/>
                  </a:ext>
                </a:extLst>
              </p:cNvPr>
              <p:cNvSpPr txBox="1"/>
              <p:nvPr/>
            </p:nvSpPr>
            <p:spPr>
              <a:xfrm>
                <a:off x="4367143" y="6085977"/>
                <a:ext cx="8665695" cy="461665"/>
              </a:xfrm>
              <a:prstGeom prst="rect">
                <a:avLst/>
              </a:prstGeom>
              <a:noFill/>
            </p:spPr>
            <p:txBody>
              <a:bodyPr wrap="square" rtlCol="0">
                <a:spAutoFit/>
              </a:bodyPr>
              <a:lstStyle/>
              <a:p>
                <a:r>
                  <a:rPr lang="en-US" altLang="zh-CN" sz="2400" b="1" dirty="0">
                    <a:solidFill>
                      <a:srgbClr val="C00000"/>
                    </a:solidFill>
                    <a:latin typeface="Calibri" panose="020F0502020204030204" pitchFamily="34" charset="0"/>
                    <a:cs typeface="Calibri" panose="020F0502020204030204" pitchFamily="34" charset="0"/>
                  </a:rPr>
                  <a:t>Error path conditions :</a:t>
                </a:r>
                <a:endParaRPr lang="zh-CN" altLang="en-US" sz="2400" b="1" dirty="0" err="1">
                  <a:solidFill>
                    <a:srgbClr val="C00000"/>
                  </a:solidFill>
                  <a:latin typeface="Calibri" panose="020F0502020204030204" pitchFamily="34" charset="0"/>
                  <a:cs typeface="Calibri" panose="020F0502020204030204" pitchFamily="34" charset="0"/>
                </a:endParaRPr>
              </a:p>
            </p:txBody>
          </p:sp>
        </p:gr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EDED2957-4278-A3B5-F258-C2E8AB742F46}"/>
                    </a:ext>
                  </a:extLst>
                </p:cNvPr>
                <p:cNvSpPr txBox="1"/>
                <p:nvPr/>
              </p:nvSpPr>
              <p:spPr>
                <a:xfrm>
                  <a:off x="1091305" y="5293916"/>
                  <a:ext cx="3164122" cy="707886"/>
                </a:xfrm>
                <a:prstGeom prst="rect">
                  <a:avLst/>
                </a:prstGeom>
                <a:noFill/>
              </p:spPr>
              <p:txBody>
                <a:bodyPr wrap="square" rtlCol="0">
                  <a:spAutoFit/>
                </a:bodyPr>
                <a:lstStyle/>
                <a:p>
                  <a:r>
                    <a:rPr lang="en-US" altLang="zh-CN" sz="2000" b="1" dirty="0">
                      <a:solidFill>
                        <a:srgbClr val="00B0F0"/>
                      </a:solidFill>
                      <a:latin typeface="Calibri" panose="020F0502020204030204" pitchFamily="34" charset="0"/>
                      <a:cs typeface="Calibri" panose="020F0502020204030204" pitchFamily="34" charset="0"/>
                    </a:rPr>
                    <a:t>Export(</a:t>
                  </a:r>
                  <a:r>
                    <a:rPr lang="en-US" altLang="zh-CN" sz="2000" b="1" dirty="0" err="1">
                      <a:solidFill>
                        <a:srgbClr val="00B0F0"/>
                      </a:solidFill>
                      <a:latin typeface="Calibri" panose="020F0502020204030204" pitchFamily="34" charset="0"/>
                      <a:cs typeface="Calibri" panose="020F0502020204030204" pitchFamily="34" charset="0"/>
                    </a:rPr>
                    <a:t>Static</a:t>
                  </a:r>
                  <a:r>
                    <a:rPr lang="en-US" altLang="zh-CN" sz="2000" b="1" dirty="0" err="1">
                      <a:solidFill>
                        <a:srgbClr val="00B0F0"/>
                      </a:solidFill>
                      <a:latin typeface="Calibri" panose="020F0502020204030204" pitchFamily="34" charset="0"/>
                      <a:cs typeface="Calibri" panose="020F0502020204030204" pitchFamily="34" charset="0"/>
                      <a:sym typeface="Wingdings" panose="05000000000000000000" pitchFamily="2" charset="2"/>
                    </a:rPr>
                    <a:t></a:t>
                  </a:r>
                  <a:r>
                    <a:rPr lang="en-US" altLang="zh-CN" sz="2000" b="1" dirty="0" err="1">
                      <a:solidFill>
                        <a:srgbClr val="00B0F0"/>
                      </a:solidFill>
                      <a:latin typeface="Calibri" panose="020F0502020204030204" pitchFamily="34" charset="0"/>
                      <a:cs typeface="Calibri" panose="020F0502020204030204" pitchFamily="34" charset="0"/>
                    </a:rPr>
                    <a:t>BGP</a:t>
                  </a:r>
                  <a:r>
                    <a:rPr lang="en-US" altLang="zh-CN" sz="2000" b="1" dirty="0">
                      <a:solidFill>
                        <a:srgbClr val="00B0F0"/>
                      </a:solidFill>
                      <a:latin typeface="Calibri" panose="020F0502020204030204" pitchFamily="34" charset="0"/>
                      <a:cs typeface="Calibri" panose="020F0502020204030204" pitchFamily="34" charset="0"/>
                    </a:rPr>
                    <a:t>, T1)) </a:t>
                  </a:r>
                  <a14:m>
                    <m:oMath xmlns:m="http://schemas.openxmlformats.org/officeDocument/2006/math">
                      <m:r>
                        <a:rPr lang="en-US" altLang="zh-CN" sz="2000" b="1" dirty="0">
                          <a:solidFill>
                            <a:srgbClr val="00B050"/>
                          </a:solidFill>
                          <a:latin typeface="Cambria Math" panose="02040503050406030204" pitchFamily="18" charset="0"/>
                        </a:rPr>
                        <m:t>∧</m:t>
                      </m:r>
                    </m:oMath>
                  </a14:m>
                  <a:r>
                    <a:rPr lang="en-US" altLang="zh-CN" sz="2000" b="1" dirty="0">
                      <a:solidFill>
                        <a:srgbClr val="00B050"/>
                      </a:solidFill>
                      <a:latin typeface="Calibri" panose="020F0502020204030204" pitchFamily="34" charset="0"/>
                      <a:cs typeface="Calibri" panose="020F0502020204030204" pitchFamily="34" charset="0"/>
                    </a:rPr>
                    <a:t> Import(S</a:t>
                  </a:r>
                  <a:r>
                    <a:rPr lang="en-US" altLang="zh-CN" sz="2000" b="1" dirty="0">
                      <a:solidFill>
                        <a:srgbClr val="00B050"/>
                      </a:solidFill>
                      <a:latin typeface="Calibri" panose="020F0502020204030204" pitchFamily="34" charset="0"/>
                      <a:cs typeface="Calibri" panose="020F0502020204030204" pitchFamily="34" charset="0"/>
                      <a:sym typeface="Wingdings" panose="05000000000000000000" pitchFamily="2" charset="2"/>
                    </a:rPr>
                    <a:t>A, </a:t>
                  </a:r>
                  <a:r>
                    <a:rPr lang="en-US" altLang="zh-CN" sz="2000" b="1" dirty="0">
                      <a:solidFill>
                        <a:srgbClr val="00B050"/>
                      </a:solidFill>
                      <a:latin typeface="Calibri" panose="020F0502020204030204" pitchFamily="34" charset="0"/>
                      <a:cs typeface="Calibri" panose="020F0502020204030204" pitchFamily="34" charset="0"/>
                    </a:rPr>
                    <a:t>(T1, A, [D]))</a:t>
                  </a:r>
                  <a:endParaRPr lang="zh-CN" altLang="en-US" sz="2000" b="1" dirty="0" err="1">
                    <a:solidFill>
                      <a:srgbClr val="00B0F0"/>
                    </a:solidFill>
                    <a:latin typeface="Calibri" panose="020F0502020204030204" pitchFamily="34" charset="0"/>
                    <a:cs typeface="Calibri" panose="020F0502020204030204" pitchFamily="34" charset="0"/>
                  </a:endParaRPr>
                </a:p>
              </p:txBody>
            </p:sp>
          </mc:Choice>
          <mc:Fallback xmlns="">
            <p:sp>
              <p:nvSpPr>
                <p:cNvPr id="39" name="文本框 38">
                  <a:extLst>
                    <a:ext uri="{FF2B5EF4-FFF2-40B4-BE49-F238E27FC236}">
                      <a16:creationId xmlns:a16="http://schemas.microsoft.com/office/drawing/2014/main" id="{EDED2957-4278-A3B5-F258-C2E8AB742F46}"/>
                    </a:ext>
                  </a:extLst>
                </p:cNvPr>
                <p:cNvSpPr txBox="1">
                  <a:spLocks noRot="1" noChangeAspect="1" noMove="1" noResize="1" noEditPoints="1" noAdjustHandles="1" noChangeArrowheads="1" noChangeShapeType="1" noTextEdit="1"/>
                </p:cNvSpPr>
                <p:nvPr/>
              </p:nvSpPr>
              <p:spPr>
                <a:xfrm>
                  <a:off x="1091305" y="5293916"/>
                  <a:ext cx="3164122" cy="707886"/>
                </a:xfrm>
                <a:prstGeom prst="rect">
                  <a:avLst/>
                </a:prstGeom>
                <a:blipFill>
                  <a:blip r:embed="rId5"/>
                  <a:stretch>
                    <a:fillRect l="-1927" t="-6034" b="-14655"/>
                  </a:stretch>
                </a:blipFill>
              </p:spPr>
              <p:txBody>
                <a:bodyPr/>
                <a:lstStyle/>
                <a:p>
                  <a:r>
                    <a:rPr lang="zh-CN" altLang="en-US">
                      <a:noFill/>
                    </a:rPr>
                    <a:t> </a:t>
                  </a:r>
                </a:p>
              </p:txBody>
            </p:sp>
          </mc:Fallback>
        </mc:AlternateContent>
      </p:grpSp>
      <p:sp>
        <p:nvSpPr>
          <p:cNvPr id="46" name="矩形 45">
            <a:extLst>
              <a:ext uri="{FF2B5EF4-FFF2-40B4-BE49-F238E27FC236}">
                <a16:creationId xmlns:a16="http://schemas.microsoft.com/office/drawing/2014/main" id="{511DCFB6-BBAB-A5DB-75A9-BCB843FA922D}"/>
              </a:ext>
            </a:extLst>
          </p:cNvPr>
          <p:cNvSpPr/>
          <p:nvPr/>
        </p:nvSpPr>
        <p:spPr>
          <a:xfrm>
            <a:off x="5799909" y="3429000"/>
            <a:ext cx="5990218" cy="128233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latin typeface="Calibri" panose="020F0502020204030204" pitchFamily="34" charset="0"/>
              <a:cs typeface="Calibri" panose="020F0502020204030204" pitchFamily="34" charset="0"/>
            </a:endParaRPr>
          </a:p>
        </p:txBody>
      </p:sp>
      <p:sp>
        <p:nvSpPr>
          <p:cNvPr id="47" name="矩形 46">
            <a:extLst>
              <a:ext uri="{FF2B5EF4-FFF2-40B4-BE49-F238E27FC236}">
                <a16:creationId xmlns:a16="http://schemas.microsoft.com/office/drawing/2014/main" id="{E983613E-707C-4B9A-3D59-9F05D767BCFD}"/>
              </a:ext>
            </a:extLst>
          </p:cNvPr>
          <p:cNvSpPr/>
          <p:nvPr/>
        </p:nvSpPr>
        <p:spPr>
          <a:xfrm>
            <a:off x="5726583" y="2109755"/>
            <a:ext cx="5776202" cy="54643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latin typeface="Calibri" panose="020F0502020204030204" pitchFamily="34" charset="0"/>
              <a:cs typeface="Calibri" panose="020F0502020204030204" pitchFamily="34" charset="0"/>
            </a:endParaRPr>
          </a:p>
        </p:txBody>
      </p:sp>
      <p:sp>
        <p:nvSpPr>
          <p:cNvPr id="48" name="矩形 47">
            <a:extLst>
              <a:ext uri="{FF2B5EF4-FFF2-40B4-BE49-F238E27FC236}">
                <a16:creationId xmlns:a16="http://schemas.microsoft.com/office/drawing/2014/main" id="{50B0915E-BB19-83E4-6D05-C2C41CC3A57A}"/>
              </a:ext>
            </a:extLst>
          </p:cNvPr>
          <p:cNvSpPr/>
          <p:nvPr/>
        </p:nvSpPr>
        <p:spPr>
          <a:xfrm>
            <a:off x="5577598" y="4896502"/>
            <a:ext cx="5776202" cy="54643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latin typeface="Calibri" panose="020F0502020204030204" pitchFamily="34" charset="0"/>
              <a:cs typeface="Calibri" panose="020F0502020204030204" pitchFamily="34" charset="0"/>
            </a:endParaRPr>
          </a:p>
        </p:txBody>
      </p:sp>
      <p:sp>
        <p:nvSpPr>
          <p:cNvPr id="3" name="文本框 2">
            <a:extLst>
              <a:ext uri="{FF2B5EF4-FFF2-40B4-BE49-F238E27FC236}">
                <a16:creationId xmlns:a16="http://schemas.microsoft.com/office/drawing/2014/main" id="{B80CE663-C52C-6FA0-C61B-A23250136344}"/>
              </a:ext>
            </a:extLst>
          </p:cNvPr>
          <p:cNvSpPr txBox="1"/>
          <p:nvPr/>
        </p:nvSpPr>
        <p:spPr>
          <a:xfrm>
            <a:off x="7099159" y="2700933"/>
            <a:ext cx="4493623" cy="707886"/>
          </a:xfrm>
          <a:prstGeom prst="rect">
            <a:avLst/>
          </a:prstGeom>
          <a:noFill/>
        </p:spPr>
        <p:txBody>
          <a:bodyPr wrap="square" rtlCol="0">
            <a:spAutoFit/>
          </a:bodyPr>
          <a:lstStyle/>
          <a:p>
            <a:pPr algn="l"/>
            <a:r>
              <a:rPr lang="en-US" altLang="zh-CN" sz="2000" b="1" dirty="0">
                <a:solidFill>
                  <a:srgbClr val="FF0000"/>
                </a:solidFill>
                <a:latin typeface="Calibri" panose="020F0502020204030204" pitchFamily="34" charset="0"/>
                <a:cs typeface="Calibri" panose="020F0502020204030204" pitchFamily="34" charset="0"/>
              </a:rPr>
              <a:t>Error1: </a:t>
            </a:r>
            <a:r>
              <a:rPr lang="en-US" altLang="zh-CN" sz="2000" dirty="0">
                <a:solidFill>
                  <a:srgbClr val="FF0000"/>
                </a:solidFill>
                <a:latin typeface="Calibri" panose="020F0502020204030204" pitchFamily="34" charset="0"/>
                <a:cs typeface="Calibri" panose="020F0502020204030204" pitchFamily="34" charset="0"/>
              </a:rPr>
              <a:t>The route-map in S (line 19, 22-24) filtered routes from A</a:t>
            </a:r>
            <a:endParaRPr lang="zh-CN" altLang="en-US" sz="2000" dirty="0" err="1">
              <a:solidFill>
                <a:srgbClr val="FF0000"/>
              </a:solidFill>
              <a:latin typeface="Calibri" panose="020F0502020204030204" pitchFamily="34" charset="0"/>
              <a:cs typeface="Calibri" panose="020F0502020204030204" pitchFamily="34" charset="0"/>
            </a:endParaRPr>
          </a:p>
        </p:txBody>
      </p:sp>
      <p:sp>
        <p:nvSpPr>
          <p:cNvPr id="5" name="文本框 4">
            <a:extLst>
              <a:ext uri="{FF2B5EF4-FFF2-40B4-BE49-F238E27FC236}">
                <a16:creationId xmlns:a16="http://schemas.microsoft.com/office/drawing/2014/main" id="{C947A9C0-D4DF-E64C-DE5D-A068B97F5FD6}"/>
              </a:ext>
            </a:extLst>
          </p:cNvPr>
          <p:cNvSpPr txBox="1"/>
          <p:nvPr/>
        </p:nvSpPr>
        <p:spPr>
          <a:xfrm>
            <a:off x="7678308" y="5389916"/>
            <a:ext cx="4227371" cy="707886"/>
          </a:xfrm>
          <a:prstGeom prst="rect">
            <a:avLst/>
          </a:prstGeom>
          <a:noFill/>
        </p:spPr>
        <p:txBody>
          <a:bodyPr wrap="square" rtlCol="0">
            <a:spAutoFit/>
          </a:bodyPr>
          <a:lstStyle/>
          <a:p>
            <a:pPr algn="l"/>
            <a:r>
              <a:rPr lang="en-US" altLang="zh-CN" sz="2000" b="1" dirty="0">
                <a:solidFill>
                  <a:srgbClr val="FF0000"/>
                </a:solidFill>
                <a:latin typeface="Calibri" panose="020F0502020204030204" pitchFamily="34" charset="0"/>
                <a:cs typeface="Calibri" panose="020F0502020204030204" pitchFamily="34" charset="0"/>
              </a:rPr>
              <a:t>Error2: </a:t>
            </a:r>
            <a:r>
              <a:rPr lang="en-US" altLang="zh-CN" sz="2000" dirty="0">
                <a:solidFill>
                  <a:srgbClr val="FF0000"/>
                </a:solidFill>
                <a:latin typeface="Calibri" panose="020F0502020204030204" pitchFamily="34" charset="0"/>
                <a:cs typeface="Calibri" panose="020F0502020204030204" pitchFamily="34" charset="0"/>
              </a:rPr>
              <a:t>There was no redistribution command in node D</a:t>
            </a:r>
            <a:endParaRPr lang="zh-CN" altLang="en-US" sz="2000" dirty="0" err="1">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5014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3"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D9399-C8EC-3ECB-C6A3-BBB09338E387}"/>
              </a:ext>
            </a:extLst>
          </p:cNvPr>
          <p:cNvSpPr>
            <a:spLocks noGrp="1"/>
          </p:cNvSpPr>
          <p:nvPr>
            <p:ph type="title"/>
          </p:nvPr>
        </p:nvSpPr>
        <p:spPr/>
        <p:txBody>
          <a:bodyPr/>
          <a:lstStyle/>
          <a:p>
            <a:r>
              <a:rPr lang="en-US" altLang="zh-CN" dirty="0"/>
              <a:t>Evaluation </a:t>
            </a:r>
            <a:endParaRPr lang="zh-CN" altLang="en-US" dirty="0"/>
          </a:p>
        </p:txBody>
      </p:sp>
      <p:sp>
        <p:nvSpPr>
          <p:cNvPr id="3" name="内容占位符 2">
            <a:extLst>
              <a:ext uri="{FF2B5EF4-FFF2-40B4-BE49-F238E27FC236}">
                <a16:creationId xmlns:a16="http://schemas.microsoft.com/office/drawing/2014/main" id="{98047A9E-7231-5628-3817-E6E76300B4CE}"/>
              </a:ext>
            </a:extLst>
          </p:cNvPr>
          <p:cNvSpPr>
            <a:spLocks noGrp="1"/>
          </p:cNvSpPr>
          <p:nvPr>
            <p:ph idx="1"/>
          </p:nvPr>
        </p:nvSpPr>
        <p:spPr>
          <a:xfrm>
            <a:off x="838199" y="1562793"/>
            <a:ext cx="10822577" cy="4729942"/>
          </a:xfrm>
        </p:spPr>
        <p:txBody>
          <a:bodyPr>
            <a:normAutofit/>
          </a:bodyPr>
          <a:lstStyle/>
          <a:p>
            <a:pPr marL="0" indent="0">
              <a:buNone/>
            </a:pPr>
            <a:r>
              <a:rPr lang="en-US" altLang="zh-CN" sz="3200" b="1" dirty="0"/>
              <a:t>Evaluate Scalpel on synthetic configurations</a:t>
            </a:r>
          </a:p>
          <a:p>
            <a:pPr>
              <a:lnSpc>
                <a:spcPct val="100000"/>
              </a:lnSpc>
            </a:pPr>
            <a:r>
              <a:rPr lang="en-US" altLang="zh-CN" dirty="0"/>
              <a:t>Routing protocols: BGP, static route</a:t>
            </a:r>
          </a:p>
          <a:p>
            <a:pPr>
              <a:lnSpc>
                <a:spcPct val="100000"/>
              </a:lnSpc>
            </a:pPr>
            <a:r>
              <a:rPr lang="en-US" altLang="zh-CN" dirty="0"/>
              <a:t>Protocol features: redistribution, route filters </a:t>
            </a:r>
          </a:p>
          <a:p>
            <a:pPr>
              <a:lnSpc>
                <a:spcPct val="100000"/>
              </a:lnSpc>
            </a:pPr>
            <a:r>
              <a:rPr lang="en-US" altLang="zh-CN" dirty="0"/>
              <a:t>Networks size: O(10)~O(100) routers</a:t>
            </a:r>
          </a:p>
          <a:p>
            <a:pPr>
              <a:lnSpc>
                <a:spcPct val="100000"/>
              </a:lnSpc>
            </a:pPr>
            <a:r>
              <a:rPr lang="en-US" altLang="zh-CN" dirty="0"/>
              <a:t>O(100) lines of configuration per router</a:t>
            </a:r>
          </a:p>
          <a:p>
            <a:pPr>
              <a:lnSpc>
                <a:spcPct val="100000"/>
              </a:lnSpc>
            </a:pPr>
            <a:r>
              <a:rPr lang="en-US" altLang="zh-CN" dirty="0"/>
              <a:t>Errors injection: wrong-local-</a:t>
            </a:r>
            <a:r>
              <a:rPr lang="en-US" altLang="zh-CN" dirty="0" err="1"/>
              <a:t>pref</a:t>
            </a:r>
            <a:r>
              <a:rPr lang="en-US" altLang="zh-CN" dirty="0"/>
              <a:t> error, propagation-deny error, origin-deny error</a:t>
            </a:r>
          </a:p>
        </p:txBody>
      </p:sp>
      <p:sp>
        <p:nvSpPr>
          <p:cNvPr id="4" name="灯片编号占位符 3">
            <a:extLst>
              <a:ext uri="{FF2B5EF4-FFF2-40B4-BE49-F238E27FC236}">
                <a16:creationId xmlns:a16="http://schemas.microsoft.com/office/drawing/2014/main" id="{E963D4A8-E1E3-6FDB-A543-336DC4ACDDA2}"/>
              </a:ext>
            </a:extLst>
          </p:cNvPr>
          <p:cNvSpPr>
            <a:spLocks noGrp="1"/>
          </p:cNvSpPr>
          <p:nvPr>
            <p:ph type="sldNum" sz="quarter" idx="12"/>
          </p:nvPr>
        </p:nvSpPr>
        <p:spPr/>
        <p:txBody>
          <a:bodyPr/>
          <a:lstStyle/>
          <a:p>
            <a:fld id="{17AF526B-B395-4D91-A33A-6B7064D12B60}" type="slidenum">
              <a:rPr lang="zh-CN" altLang="en-US" smtClean="0"/>
              <a:t>19</a:t>
            </a:fld>
            <a:endParaRPr lang="zh-CN" altLang="en-US"/>
          </a:p>
        </p:txBody>
      </p:sp>
    </p:spTree>
    <p:extLst>
      <p:ext uri="{BB962C8B-B14F-4D97-AF65-F5344CB8AC3E}">
        <p14:creationId xmlns:p14="http://schemas.microsoft.com/office/powerpoint/2010/main" val="3047404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20">
            <a:extLst>
              <a:ext uri="{FF2B5EF4-FFF2-40B4-BE49-F238E27FC236}">
                <a16:creationId xmlns:a16="http://schemas.microsoft.com/office/drawing/2014/main" id="{29A41DD8-F3C4-E3F5-4EA9-81E72E089C54}"/>
              </a:ext>
            </a:extLst>
          </p:cNvPr>
          <p:cNvGrpSpPr/>
          <p:nvPr/>
        </p:nvGrpSpPr>
        <p:grpSpPr>
          <a:xfrm>
            <a:off x="7922391" y="1482868"/>
            <a:ext cx="3527059" cy="3746531"/>
            <a:chOff x="7507705" y="1913020"/>
            <a:chExt cx="2953912" cy="3137720"/>
          </a:xfrm>
        </p:grpSpPr>
        <p:sp>
          <p:nvSpPr>
            <p:cNvPr id="8" name="Rectangle 19">
              <a:extLst>
                <a:ext uri="{FF2B5EF4-FFF2-40B4-BE49-F238E27FC236}">
                  <a16:creationId xmlns:a16="http://schemas.microsoft.com/office/drawing/2014/main" id="{5D72022C-0633-E9C3-7625-72268CD4F202}"/>
                </a:ext>
              </a:extLst>
            </p:cNvPr>
            <p:cNvSpPr/>
            <p:nvPr/>
          </p:nvSpPr>
          <p:spPr>
            <a:xfrm>
              <a:off x="7507705" y="1913020"/>
              <a:ext cx="2953912" cy="313772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grpSp>
          <p:nvGrpSpPr>
            <p:cNvPr id="9" name="Group 18">
              <a:extLst>
                <a:ext uri="{FF2B5EF4-FFF2-40B4-BE49-F238E27FC236}">
                  <a16:creationId xmlns:a16="http://schemas.microsoft.com/office/drawing/2014/main" id="{3A93B963-C1F2-6573-649B-D82F9E7C1931}"/>
                </a:ext>
              </a:extLst>
            </p:cNvPr>
            <p:cNvGrpSpPr/>
            <p:nvPr/>
          </p:nvGrpSpPr>
          <p:grpSpPr>
            <a:xfrm>
              <a:off x="7517782" y="1923097"/>
              <a:ext cx="2933758" cy="3117566"/>
              <a:chOff x="7517782" y="1923097"/>
              <a:chExt cx="2933758" cy="3117566"/>
            </a:xfrm>
          </p:grpSpPr>
          <p:pic>
            <p:nvPicPr>
              <p:cNvPr id="10" name="Picture 15">
                <a:extLst>
                  <a:ext uri="{FF2B5EF4-FFF2-40B4-BE49-F238E27FC236}">
                    <a16:creationId xmlns:a16="http://schemas.microsoft.com/office/drawing/2014/main" id="{C0B53A6D-8841-C3A0-2611-6C903DE5CF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7782" y="1923097"/>
                <a:ext cx="2933758" cy="2261937"/>
              </a:xfrm>
              <a:prstGeom prst="rect">
                <a:avLst/>
              </a:prstGeom>
            </p:spPr>
          </p:pic>
          <p:pic>
            <p:nvPicPr>
              <p:cNvPr id="11" name="Picture 17">
                <a:extLst>
                  <a:ext uri="{FF2B5EF4-FFF2-40B4-BE49-F238E27FC236}">
                    <a16:creationId xmlns:a16="http://schemas.microsoft.com/office/drawing/2014/main" id="{6E47B6BB-1354-4C53-9CE6-C7FFEA0F5432}"/>
                  </a:ext>
                </a:extLst>
              </p:cNvPr>
              <p:cNvPicPr>
                <a:picLocks noChangeAspect="1"/>
              </p:cNvPicPr>
              <p:nvPr/>
            </p:nvPicPr>
            <p:blipFill rotWithShape="1">
              <a:blip r:embed="rId4">
                <a:extLst>
                  <a:ext uri="{28A0092B-C50C-407E-A947-70E740481C1C}">
                    <a14:useLocalDpi xmlns:a14="http://schemas.microsoft.com/office/drawing/2010/main" val="0"/>
                  </a:ext>
                </a:extLst>
              </a:blip>
              <a:srcRect l="341" r="341"/>
              <a:stretch/>
            </p:blipFill>
            <p:spPr>
              <a:xfrm>
                <a:off x="7517782" y="4164880"/>
                <a:ext cx="2933758" cy="875783"/>
              </a:xfrm>
              <a:prstGeom prst="rect">
                <a:avLst/>
              </a:prstGeom>
            </p:spPr>
          </p:pic>
        </p:grpSp>
      </p:grpSp>
      <p:sp>
        <p:nvSpPr>
          <p:cNvPr id="2" name="标题 1">
            <a:extLst>
              <a:ext uri="{FF2B5EF4-FFF2-40B4-BE49-F238E27FC236}">
                <a16:creationId xmlns:a16="http://schemas.microsoft.com/office/drawing/2014/main" id="{98037A65-9F34-806F-3E7F-99D9D0203DAD}"/>
              </a:ext>
            </a:extLst>
          </p:cNvPr>
          <p:cNvSpPr>
            <a:spLocks noGrp="1"/>
          </p:cNvSpPr>
          <p:nvPr>
            <p:ph type="title"/>
          </p:nvPr>
        </p:nvSpPr>
        <p:spPr/>
        <p:txBody>
          <a:bodyPr/>
          <a:lstStyle/>
          <a:p>
            <a:r>
              <a:rPr lang="en-US" altLang="zh-CN" dirty="0"/>
              <a:t>Router configuration errors are common</a:t>
            </a:r>
            <a:endParaRPr lang="zh-CN" altLang="en-US" dirty="0"/>
          </a:p>
        </p:txBody>
      </p:sp>
      <p:grpSp>
        <p:nvGrpSpPr>
          <p:cNvPr id="4" name="object 10">
            <a:extLst>
              <a:ext uri="{FF2B5EF4-FFF2-40B4-BE49-F238E27FC236}">
                <a16:creationId xmlns:a16="http://schemas.microsoft.com/office/drawing/2014/main" id="{C34E6883-E068-BC7E-173C-EA8CA6085F1E}"/>
              </a:ext>
            </a:extLst>
          </p:cNvPr>
          <p:cNvGrpSpPr/>
          <p:nvPr/>
        </p:nvGrpSpPr>
        <p:grpSpPr>
          <a:xfrm>
            <a:off x="737362" y="1498142"/>
            <a:ext cx="5901182" cy="2125528"/>
            <a:chOff x="10685868" y="580808"/>
            <a:chExt cx="7754620" cy="2894330"/>
          </a:xfrm>
        </p:grpSpPr>
        <p:pic>
          <p:nvPicPr>
            <p:cNvPr id="5" name="object 11">
              <a:extLst>
                <a:ext uri="{FF2B5EF4-FFF2-40B4-BE49-F238E27FC236}">
                  <a16:creationId xmlns:a16="http://schemas.microsoft.com/office/drawing/2014/main" id="{DC940E74-4E45-0111-8CE7-2E2E17908891}"/>
                </a:ext>
              </a:extLst>
            </p:cNvPr>
            <p:cNvPicPr/>
            <p:nvPr/>
          </p:nvPicPr>
          <p:blipFill>
            <a:blip r:embed="rId5" cstate="print"/>
            <a:stretch>
              <a:fillRect/>
            </a:stretch>
          </p:blipFill>
          <p:spPr>
            <a:xfrm>
              <a:off x="10685868" y="580808"/>
              <a:ext cx="7754169" cy="2893984"/>
            </a:xfrm>
            <a:prstGeom prst="rect">
              <a:avLst/>
            </a:prstGeom>
          </p:spPr>
        </p:pic>
        <p:pic>
          <p:nvPicPr>
            <p:cNvPr id="6" name="object 12">
              <a:extLst>
                <a:ext uri="{FF2B5EF4-FFF2-40B4-BE49-F238E27FC236}">
                  <a16:creationId xmlns:a16="http://schemas.microsoft.com/office/drawing/2014/main" id="{F3246C3A-ED6F-98F2-811F-6B9CD62B5B2B}"/>
                </a:ext>
              </a:extLst>
            </p:cNvPr>
            <p:cNvPicPr/>
            <p:nvPr/>
          </p:nvPicPr>
          <p:blipFill>
            <a:blip r:embed="rId6" cstate="print"/>
            <a:stretch>
              <a:fillRect/>
            </a:stretch>
          </p:blipFill>
          <p:spPr>
            <a:xfrm>
              <a:off x="10768841" y="643666"/>
              <a:ext cx="7588223" cy="2728039"/>
            </a:xfrm>
            <a:prstGeom prst="rect">
              <a:avLst/>
            </a:prstGeom>
          </p:spPr>
        </p:pic>
      </p:grpSp>
      <p:pic>
        <p:nvPicPr>
          <p:cNvPr id="13" name="内容占位符 12">
            <a:extLst>
              <a:ext uri="{FF2B5EF4-FFF2-40B4-BE49-F238E27FC236}">
                <a16:creationId xmlns:a16="http://schemas.microsoft.com/office/drawing/2014/main" id="{D40154C6-DDDE-F79A-59EE-070804BFCCB3}"/>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800504" y="4414288"/>
            <a:ext cx="6057368" cy="1665058"/>
          </a:xfrm>
        </p:spPr>
      </p:pic>
      <p:sp>
        <p:nvSpPr>
          <p:cNvPr id="16" name="灯片编号占位符 15">
            <a:extLst>
              <a:ext uri="{FF2B5EF4-FFF2-40B4-BE49-F238E27FC236}">
                <a16:creationId xmlns:a16="http://schemas.microsoft.com/office/drawing/2014/main" id="{EC8E4A5F-5110-7A03-EF10-1E5402D41C1D}"/>
              </a:ext>
            </a:extLst>
          </p:cNvPr>
          <p:cNvSpPr>
            <a:spLocks noGrp="1"/>
          </p:cNvSpPr>
          <p:nvPr>
            <p:ph type="sldNum" sz="quarter" idx="12"/>
          </p:nvPr>
        </p:nvSpPr>
        <p:spPr/>
        <p:txBody>
          <a:bodyPr/>
          <a:lstStyle/>
          <a:p>
            <a:fld id="{17AF526B-B395-4D91-A33A-6B7064D12B60}" type="slidenum">
              <a:rPr lang="zh-CN" altLang="en-US" smtClean="0"/>
              <a:t>2</a:t>
            </a:fld>
            <a:endParaRPr lang="zh-CN" altLang="en-US"/>
          </a:p>
        </p:txBody>
      </p:sp>
      <p:pic>
        <p:nvPicPr>
          <p:cNvPr id="15" name="图片 14">
            <a:extLst>
              <a:ext uri="{FF2B5EF4-FFF2-40B4-BE49-F238E27FC236}">
                <a16:creationId xmlns:a16="http://schemas.microsoft.com/office/drawing/2014/main" id="{7FFC6BF8-B46A-76C2-3A46-DA1DC9C7F41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90876" y="3315294"/>
            <a:ext cx="7392432" cy="10383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49363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D9399-C8EC-3ECB-C6A3-BBB09338E387}"/>
              </a:ext>
            </a:extLst>
          </p:cNvPr>
          <p:cNvSpPr>
            <a:spLocks noGrp="1"/>
          </p:cNvSpPr>
          <p:nvPr>
            <p:ph type="title"/>
          </p:nvPr>
        </p:nvSpPr>
        <p:spPr/>
        <p:txBody>
          <a:bodyPr/>
          <a:lstStyle/>
          <a:p>
            <a:r>
              <a:rPr lang="en-US" altLang="zh-CN" dirty="0"/>
              <a:t>Evaluation: observable error diagnosis </a:t>
            </a:r>
            <a:endParaRPr lang="zh-CN" altLang="en-US" dirty="0"/>
          </a:p>
        </p:txBody>
      </p:sp>
      <p:pic>
        <p:nvPicPr>
          <p:cNvPr id="6" name="内容占位符 5">
            <a:extLst>
              <a:ext uri="{FF2B5EF4-FFF2-40B4-BE49-F238E27FC236}">
                <a16:creationId xmlns:a16="http://schemas.microsoft.com/office/drawing/2014/main" id="{70379943-D479-48A2-0FBF-49CE4C95D56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1072"/>
          <a:stretch/>
        </p:blipFill>
        <p:spPr>
          <a:xfrm>
            <a:off x="6096000" y="2708162"/>
            <a:ext cx="4458261" cy="2966458"/>
          </a:xfrm>
        </p:spPr>
      </p:pic>
      <p:sp>
        <p:nvSpPr>
          <p:cNvPr id="4" name="灯片编号占位符 3">
            <a:extLst>
              <a:ext uri="{FF2B5EF4-FFF2-40B4-BE49-F238E27FC236}">
                <a16:creationId xmlns:a16="http://schemas.microsoft.com/office/drawing/2014/main" id="{E963D4A8-E1E3-6FDB-A543-336DC4ACDDA2}"/>
              </a:ext>
            </a:extLst>
          </p:cNvPr>
          <p:cNvSpPr>
            <a:spLocks noGrp="1"/>
          </p:cNvSpPr>
          <p:nvPr>
            <p:ph type="sldNum" sz="quarter" idx="12"/>
          </p:nvPr>
        </p:nvSpPr>
        <p:spPr/>
        <p:txBody>
          <a:bodyPr/>
          <a:lstStyle/>
          <a:p>
            <a:fld id="{17AF526B-B395-4D91-A33A-6B7064D12B60}" type="slidenum">
              <a:rPr lang="zh-CN" altLang="en-US" smtClean="0"/>
              <a:t>20</a:t>
            </a:fld>
            <a:endParaRPr lang="zh-CN" altLang="en-US"/>
          </a:p>
        </p:txBody>
      </p:sp>
      <p:sp>
        <p:nvSpPr>
          <p:cNvPr id="9" name="内容占位符 2">
            <a:extLst>
              <a:ext uri="{FF2B5EF4-FFF2-40B4-BE49-F238E27FC236}">
                <a16:creationId xmlns:a16="http://schemas.microsoft.com/office/drawing/2014/main" id="{82874AE2-B667-EFBB-A3EB-E28D338AFEF2}"/>
              </a:ext>
            </a:extLst>
          </p:cNvPr>
          <p:cNvSpPr txBox="1">
            <a:spLocks/>
          </p:cNvSpPr>
          <p:nvPr/>
        </p:nvSpPr>
        <p:spPr>
          <a:xfrm>
            <a:off x="838200" y="1562793"/>
            <a:ext cx="10515600" cy="47299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en-US" dirty="0"/>
          </a:p>
        </p:txBody>
      </p:sp>
      <p:sp>
        <p:nvSpPr>
          <p:cNvPr id="10" name="文本框 9">
            <a:extLst>
              <a:ext uri="{FF2B5EF4-FFF2-40B4-BE49-F238E27FC236}">
                <a16:creationId xmlns:a16="http://schemas.microsoft.com/office/drawing/2014/main" id="{7C666D50-6EA3-4DEE-D360-500BC9A57E1E}"/>
              </a:ext>
            </a:extLst>
          </p:cNvPr>
          <p:cNvSpPr txBox="1"/>
          <p:nvPr/>
        </p:nvSpPr>
        <p:spPr>
          <a:xfrm>
            <a:off x="961871" y="1692845"/>
            <a:ext cx="4687086" cy="954107"/>
          </a:xfrm>
          <a:prstGeom prst="rect">
            <a:avLst/>
          </a:prstGeom>
          <a:noFill/>
        </p:spPr>
        <p:txBody>
          <a:bodyPr wrap="square" rtlCol="0">
            <a:spAutoFit/>
          </a:bodyPr>
          <a:lstStyle/>
          <a:p>
            <a:pPr algn="just"/>
            <a:r>
              <a:rPr lang="en-US" altLang="zh-CN" sz="2800" b="1" dirty="0">
                <a:latin typeface="Calibri" panose="020F0502020204030204" pitchFamily="34" charset="0"/>
                <a:cs typeface="Calibri" panose="020F0502020204030204" pitchFamily="34" charset="0"/>
              </a:rPr>
              <a:t>For observable errors, all error traces can be generated &lt; 4s</a:t>
            </a:r>
            <a:endParaRPr lang="zh-CN" altLang="en-US" sz="2800" b="1" dirty="0" err="1">
              <a:latin typeface="Calibri" panose="020F0502020204030204" pitchFamily="34" charset="0"/>
              <a:cs typeface="Calibri" panose="020F0502020204030204" pitchFamily="34" charset="0"/>
            </a:endParaRPr>
          </a:p>
        </p:txBody>
      </p:sp>
      <p:sp>
        <p:nvSpPr>
          <p:cNvPr id="11" name="文本框 10">
            <a:extLst>
              <a:ext uri="{FF2B5EF4-FFF2-40B4-BE49-F238E27FC236}">
                <a16:creationId xmlns:a16="http://schemas.microsoft.com/office/drawing/2014/main" id="{41BA5E4D-7705-468C-B962-811429632879}"/>
              </a:ext>
            </a:extLst>
          </p:cNvPr>
          <p:cNvSpPr txBox="1"/>
          <p:nvPr/>
        </p:nvSpPr>
        <p:spPr>
          <a:xfrm>
            <a:off x="6351397" y="1674130"/>
            <a:ext cx="5398154" cy="954107"/>
          </a:xfrm>
          <a:prstGeom prst="rect">
            <a:avLst/>
          </a:prstGeom>
          <a:noFill/>
        </p:spPr>
        <p:txBody>
          <a:bodyPr wrap="square" rtlCol="0">
            <a:spAutoFit/>
          </a:bodyPr>
          <a:lstStyle/>
          <a:p>
            <a:pPr algn="just"/>
            <a:r>
              <a:rPr lang="en-US" altLang="zh-CN" sz="2800" b="1" dirty="0">
                <a:latin typeface="Calibri" panose="020F0502020204030204" pitchFamily="34" charset="0"/>
                <a:cs typeface="Calibri" panose="020F0502020204030204" pitchFamily="34" charset="0"/>
              </a:rPr>
              <a:t>For observable errors, we diagnose all errors within several minutes </a:t>
            </a:r>
            <a:endParaRPr lang="zh-CN" altLang="en-US" sz="2800" b="1" dirty="0" err="1">
              <a:latin typeface="Calibri" panose="020F0502020204030204" pitchFamily="34" charset="0"/>
              <a:cs typeface="Calibri" panose="020F0502020204030204" pitchFamily="34" charset="0"/>
            </a:endParaRPr>
          </a:p>
        </p:txBody>
      </p:sp>
      <p:grpSp>
        <p:nvGrpSpPr>
          <p:cNvPr id="14" name="组合 13">
            <a:extLst>
              <a:ext uri="{FF2B5EF4-FFF2-40B4-BE49-F238E27FC236}">
                <a16:creationId xmlns:a16="http://schemas.microsoft.com/office/drawing/2014/main" id="{6D9E2584-F972-BDE1-EC2B-A2E0A71FE764}"/>
              </a:ext>
            </a:extLst>
          </p:cNvPr>
          <p:cNvGrpSpPr/>
          <p:nvPr/>
        </p:nvGrpSpPr>
        <p:grpSpPr>
          <a:xfrm>
            <a:off x="838200" y="2628238"/>
            <a:ext cx="4466298" cy="3467274"/>
            <a:chOff x="838200" y="2819831"/>
            <a:chExt cx="4466298" cy="3467274"/>
          </a:xfrm>
        </p:grpSpPr>
        <p:pic>
          <p:nvPicPr>
            <p:cNvPr id="8" name="图片 7">
              <a:extLst>
                <a:ext uri="{FF2B5EF4-FFF2-40B4-BE49-F238E27FC236}">
                  <a16:creationId xmlns:a16="http://schemas.microsoft.com/office/drawing/2014/main" id="{61155227-72AE-DAD9-ECF4-CB7B83460C3F}"/>
                </a:ext>
              </a:extLst>
            </p:cNvPr>
            <p:cNvPicPr>
              <a:picLocks noChangeAspect="1"/>
            </p:cNvPicPr>
            <p:nvPr/>
          </p:nvPicPr>
          <p:blipFill rotWithShape="1">
            <a:blip r:embed="rId3">
              <a:extLst>
                <a:ext uri="{28A0092B-C50C-407E-A947-70E740481C1C}">
                  <a14:useLocalDpi xmlns:a14="http://schemas.microsoft.com/office/drawing/2010/main" val="0"/>
                </a:ext>
              </a:extLst>
            </a:blip>
            <a:srcRect b="11683"/>
            <a:stretch/>
          </p:blipFill>
          <p:spPr>
            <a:xfrm>
              <a:off x="838200" y="2819831"/>
              <a:ext cx="4466298" cy="3067164"/>
            </a:xfrm>
            <a:prstGeom prst="rect">
              <a:avLst/>
            </a:prstGeom>
          </p:spPr>
        </p:pic>
        <p:sp>
          <p:nvSpPr>
            <p:cNvPr id="12" name="文本框 11">
              <a:extLst>
                <a:ext uri="{FF2B5EF4-FFF2-40B4-BE49-F238E27FC236}">
                  <a16:creationId xmlns:a16="http://schemas.microsoft.com/office/drawing/2014/main" id="{4F5A7662-33AD-07DC-B9DA-F7181D8B4E84}"/>
                </a:ext>
              </a:extLst>
            </p:cNvPr>
            <p:cNvSpPr txBox="1"/>
            <p:nvPr/>
          </p:nvSpPr>
          <p:spPr>
            <a:xfrm>
              <a:off x="1862180" y="5886995"/>
              <a:ext cx="3095481" cy="400110"/>
            </a:xfrm>
            <a:prstGeom prst="rect">
              <a:avLst/>
            </a:prstGeom>
            <a:noFill/>
          </p:spPr>
          <p:txBody>
            <a:bodyPr wrap="square" rtlCol="0">
              <a:spAutoFit/>
            </a:bodyPr>
            <a:lstStyle/>
            <a:p>
              <a:pPr algn="l"/>
              <a:r>
                <a:rPr lang="en-US" altLang="zh-CN" sz="2000" b="1" dirty="0">
                  <a:latin typeface="Times New Roman" panose="02020603050405020304" pitchFamily="18" charset="0"/>
                  <a:cs typeface="Times New Roman" panose="02020603050405020304" pitchFamily="18" charset="0"/>
                </a:rPr>
                <a:t>CRG generation time (s)</a:t>
              </a:r>
              <a:endParaRPr lang="zh-CN" altLang="en-US" sz="2000" b="1" dirty="0" err="1">
                <a:latin typeface="Times New Roman" panose="02020603050405020304" pitchFamily="18" charset="0"/>
                <a:cs typeface="Times New Roman" panose="02020603050405020304" pitchFamily="18" charset="0"/>
              </a:endParaRPr>
            </a:p>
          </p:txBody>
        </p:sp>
      </p:grpSp>
      <p:sp>
        <p:nvSpPr>
          <p:cNvPr id="13" name="文本框 12">
            <a:extLst>
              <a:ext uri="{FF2B5EF4-FFF2-40B4-BE49-F238E27FC236}">
                <a16:creationId xmlns:a16="http://schemas.microsoft.com/office/drawing/2014/main" id="{A4935CB4-3DD8-73FE-9E41-2A79D6AC29A9}"/>
              </a:ext>
            </a:extLst>
          </p:cNvPr>
          <p:cNvSpPr txBox="1"/>
          <p:nvPr/>
        </p:nvSpPr>
        <p:spPr>
          <a:xfrm>
            <a:off x="6553621" y="5695402"/>
            <a:ext cx="3976504" cy="400110"/>
          </a:xfrm>
          <a:prstGeom prst="rect">
            <a:avLst/>
          </a:prstGeom>
          <a:noFill/>
        </p:spPr>
        <p:txBody>
          <a:bodyPr wrap="square" rtlCol="0">
            <a:spAutoFit/>
          </a:bodyPr>
          <a:lstStyle/>
          <a:p>
            <a:pPr algn="l"/>
            <a:r>
              <a:rPr lang="en-US" altLang="zh-CN" sz="2000" b="1" dirty="0">
                <a:latin typeface="Times New Roman" panose="02020603050405020304" pitchFamily="18" charset="0"/>
                <a:cs typeface="Times New Roman" panose="02020603050405020304" pitchFamily="18" charset="0"/>
              </a:rPr>
              <a:t>MUC and EI computation time (s)</a:t>
            </a:r>
            <a:endParaRPr lang="zh-CN" altLang="en-US" sz="2000" b="1" dirty="0" err="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8684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D9399-C8EC-3ECB-C6A3-BBB09338E387}"/>
              </a:ext>
            </a:extLst>
          </p:cNvPr>
          <p:cNvSpPr>
            <a:spLocks noGrp="1"/>
          </p:cNvSpPr>
          <p:nvPr>
            <p:ph type="title"/>
          </p:nvPr>
        </p:nvSpPr>
        <p:spPr/>
        <p:txBody>
          <a:bodyPr/>
          <a:lstStyle/>
          <a:p>
            <a:r>
              <a:rPr lang="en-US" altLang="zh-CN" dirty="0"/>
              <a:t>Evaluation : unobservable error diagnosis </a:t>
            </a:r>
            <a:endParaRPr lang="zh-CN" altLang="en-US" dirty="0"/>
          </a:p>
        </p:txBody>
      </p:sp>
      <p:sp>
        <p:nvSpPr>
          <p:cNvPr id="4" name="灯片编号占位符 3">
            <a:extLst>
              <a:ext uri="{FF2B5EF4-FFF2-40B4-BE49-F238E27FC236}">
                <a16:creationId xmlns:a16="http://schemas.microsoft.com/office/drawing/2014/main" id="{E963D4A8-E1E3-6FDB-A543-336DC4ACDDA2}"/>
              </a:ext>
            </a:extLst>
          </p:cNvPr>
          <p:cNvSpPr>
            <a:spLocks noGrp="1"/>
          </p:cNvSpPr>
          <p:nvPr>
            <p:ph type="sldNum" sz="quarter" idx="12"/>
          </p:nvPr>
        </p:nvSpPr>
        <p:spPr/>
        <p:txBody>
          <a:bodyPr/>
          <a:lstStyle/>
          <a:p>
            <a:fld id="{17AF526B-B395-4D91-A33A-6B7064D12B60}" type="slidenum">
              <a:rPr lang="zh-CN" altLang="en-US" smtClean="0"/>
              <a:t>21</a:t>
            </a:fld>
            <a:endParaRPr lang="zh-CN" altLang="en-US"/>
          </a:p>
        </p:txBody>
      </p:sp>
      <p:pic>
        <p:nvPicPr>
          <p:cNvPr id="9" name="内容占位符 8">
            <a:extLst>
              <a:ext uri="{FF2B5EF4-FFF2-40B4-BE49-F238E27FC236}">
                <a16:creationId xmlns:a16="http://schemas.microsoft.com/office/drawing/2014/main" id="{C062C0FA-E90B-7E47-4F1C-EBFEBA553C1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75438" y="1189838"/>
            <a:ext cx="3291822" cy="2336466"/>
          </a:xfrm>
        </p:spPr>
      </p:pic>
      <p:sp>
        <p:nvSpPr>
          <p:cNvPr id="12" name="内容占位符 2">
            <a:extLst>
              <a:ext uri="{FF2B5EF4-FFF2-40B4-BE49-F238E27FC236}">
                <a16:creationId xmlns:a16="http://schemas.microsoft.com/office/drawing/2014/main" id="{D6CC36AB-E474-F67A-6B52-A67A8F970E4B}"/>
              </a:ext>
            </a:extLst>
          </p:cNvPr>
          <p:cNvSpPr txBox="1">
            <a:spLocks/>
          </p:cNvSpPr>
          <p:nvPr/>
        </p:nvSpPr>
        <p:spPr>
          <a:xfrm>
            <a:off x="838200" y="1562793"/>
            <a:ext cx="10515600" cy="47299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en-US" dirty="0"/>
          </a:p>
        </p:txBody>
      </p:sp>
      <p:grpSp>
        <p:nvGrpSpPr>
          <p:cNvPr id="18" name="组合 17">
            <a:extLst>
              <a:ext uri="{FF2B5EF4-FFF2-40B4-BE49-F238E27FC236}">
                <a16:creationId xmlns:a16="http://schemas.microsoft.com/office/drawing/2014/main" id="{F44A5230-01D6-4492-94AD-54F6F8C4907D}"/>
              </a:ext>
            </a:extLst>
          </p:cNvPr>
          <p:cNvGrpSpPr/>
          <p:nvPr/>
        </p:nvGrpSpPr>
        <p:grpSpPr>
          <a:xfrm>
            <a:off x="2726701" y="3726359"/>
            <a:ext cx="6738597" cy="2879423"/>
            <a:chOff x="577220" y="2217002"/>
            <a:chExt cx="6738597" cy="2879423"/>
          </a:xfrm>
        </p:grpSpPr>
        <p:pic>
          <p:nvPicPr>
            <p:cNvPr id="11" name="图片 10">
              <a:extLst>
                <a:ext uri="{FF2B5EF4-FFF2-40B4-BE49-F238E27FC236}">
                  <a16:creationId xmlns:a16="http://schemas.microsoft.com/office/drawing/2014/main" id="{54BF5489-1698-F24E-7F9E-E3B2AF01AD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220" y="2217002"/>
              <a:ext cx="6738597" cy="2548378"/>
            </a:xfrm>
            <a:prstGeom prst="rect">
              <a:avLst/>
            </a:prstGeom>
          </p:spPr>
        </p:pic>
        <p:sp>
          <p:nvSpPr>
            <p:cNvPr id="13" name="文本框 12">
              <a:extLst>
                <a:ext uri="{FF2B5EF4-FFF2-40B4-BE49-F238E27FC236}">
                  <a16:creationId xmlns:a16="http://schemas.microsoft.com/office/drawing/2014/main" id="{2C8EB5B8-2038-7437-86F1-F6C5483902F2}"/>
                </a:ext>
              </a:extLst>
            </p:cNvPr>
            <p:cNvSpPr txBox="1"/>
            <p:nvPr/>
          </p:nvSpPr>
          <p:spPr>
            <a:xfrm>
              <a:off x="1155421" y="4696315"/>
              <a:ext cx="5582194" cy="400110"/>
            </a:xfrm>
            <a:prstGeom prst="rect">
              <a:avLst/>
            </a:prstGeom>
            <a:noFill/>
          </p:spPr>
          <p:txBody>
            <a:bodyPr wrap="square" rtlCol="0">
              <a:spAutoFit/>
            </a:bodyPr>
            <a:lstStyle/>
            <a:p>
              <a:pPr algn="l"/>
              <a:r>
                <a:rPr lang="en-US" altLang="zh-CN" sz="2000" b="1" dirty="0">
                  <a:latin typeface="Times New Roman" panose="02020603050405020304" pitchFamily="18" charset="0"/>
                  <a:cs typeface="Times New Roman" panose="02020603050405020304" pitchFamily="18" charset="0"/>
                </a:rPr>
                <a:t>Table: Diagnosis results on unobservable errors</a:t>
              </a:r>
              <a:endParaRPr lang="zh-CN" altLang="en-US" sz="2000" b="1" dirty="0" err="1">
                <a:latin typeface="Times New Roman" panose="02020603050405020304" pitchFamily="18" charset="0"/>
                <a:cs typeface="Times New Roman" panose="02020603050405020304" pitchFamily="18" charset="0"/>
              </a:endParaRPr>
            </a:p>
          </p:txBody>
        </p:sp>
      </p:grpSp>
      <p:sp>
        <p:nvSpPr>
          <p:cNvPr id="17" name="文本框 16">
            <a:extLst>
              <a:ext uri="{FF2B5EF4-FFF2-40B4-BE49-F238E27FC236}">
                <a16:creationId xmlns:a16="http://schemas.microsoft.com/office/drawing/2014/main" id="{9CE44E58-9DD3-FC76-5A73-7EBCEBC651C8}"/>
              </a:ext>
            </a:extLst>
          </p:cNvPr>
          <p:cNvSpPr txBox="1"/>
          <p:nvPr/>
        </p:nvSpPr>
        <p:spPr>
          <a:xfrm>
            <a:off x="1458056" y="3326249"/>
            <a:ext cx="4816457" cy="400110"/>
          </a:xfrm>
          <a:prstGeom prst="rect">
            <a:avLst/>
          </a:prstGeom>
          <a:noFill/>
        </p:spPr>
        <p:txBody>
          <a:bodyPr wrap="square" rtlCol="0">
            <a:spAutoFit/>
          </a:bodyPr>
          <a:lstStyle/>
          <a:p>
            <a:pPr algn="just"/>
            <a:r>
              <a:rPr lang="en-US" altLang="zh-CN" sz="2000" b="1" dirty="0">
                <a:latin typeface="Times New Roman" panose="02020603050405020304" pitchFamily="18" charset="0"/>
                <a:cs typeface="Times New Roman" panose="02020603050405020304" pitchFamily="18" charset="0"/>
              </a:rPr>
              <a:t>Diagnosis time on unobservable errors (</a:t>
            </a:r>
            <a:r>
              <a:rPr lang="en-US" altLang="zh-CN" sz="2000" b="1" dirty="0" err="1">
                <a:latin typeface="Times New Roman" panose="02020603050405020304" pitchFamily="18" charset="0"/>
                <a:cs typeface="Times New Roman" panose="02020603050405020304" pitchFamily="18" charset="0"/>
              </a:rPr>
              <a:t>ms</a:t>
            </a:r>
            <a:r>
              <a:rPr lang="en-US" altLang="zh-CN" sz="2000" b="1" dirty="0">
                <a:latin typeface="Times New Roman" panose="02020603050405020304" pitchFamily="18" charset="0"/>
                <a:cs typeface="Times New Roman" panose="02020603050405020304" pitchFamily="18" charset="0"/>
              </a:rPr>
              <a:t>) </a:t>
            </a:r>
            <a:endParaRPr lang="zh-CN" altLang="en-US" sz="2000" b="1" dirty="0" err="1">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E95C51B3-EB3F-2DE6-9E0D-B6308EBB1114}"/>
              </a:ext>
            </a:extLst>
          </p:cNvPr>
          <p:cNvSpPr txBox="1"/>
          <p:nvPr/>
        </p:nvSpPr>
        <p:spPr>
          <a:xfrm>
            <a:off x="5412243" y="1482868"/>
            <a:ext cx="4120702" cy="1384995"/>
          </a:xfrm>
          <a:prstGeom prst="rect">
            <a:avLst/>
          </a:prstGeom>
          <a:noFill/>
        </p:spPr>
        <p:txBody>
          <a:bodyPr wrap="square" rtlCol="0">
            <a:spAutoFit/>
          </a:bodyPr>
          <a:lstStyle/>
          <a:p>
            <a:r>
              <a:rPr lang="en-US" altLang="zh-CN" sz="2800" b="1" dirty="0">
                <a:latin typeface="Calibri" panose="020F0502020204030204" pitchFamily="34" charset="0"/>
                <a:cs typeface="Calibri" panose="020F0502020204030204" pitchFamily="34" charset="0"/>
              </a:rPr>
              <a:t>For unobservable errors, we diagnose 74% of them within 50ms</a:t>
            </a:r>
            <a:endParaRPr lang="zh-CN" altLang="en-US" sz="2800" b="1" dirty="0" err="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3423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EFBED2-5890-1762-2DDC-6B431A92D1B5}"/>
              </a:ext>
            </a:extLst>
          </p:cNvPr>
          <p:cNvSpPr>
            <a:spLocks noGrp="1"/>
          </p:cNvSpPr>
          <p:nvPr>
            <p:ph type="title"/>
          </p:nvPr>
        </p:nvSpPr>
        <p:spPr/>
        <p:txBody>
          <a:bodyPr/>
          <a:lstStyle/>
          <a:p>
            <a:r>
              <a:rPr lang="en-US" altLang="zh-CN" dirty="0"/>
              <a:t>Summary</a:t>
            </a:r>
            <a:endParaRPr lang="zh-CN" altLang="en-US" dirty="0"/>
          </a:p>
        </p:txBody>
      </p:sp>
      <p:sp>
        <p:nvSpPr>
          <p:cNvPr id="3" name="内容占位符 2">
            <a:extLst>
              <a:ext uri="{FF2B5EF4-FFF2-40B4-BE49-F238E27FC236}">
                <a16:creationId xmlns:a16="http://schemas.microsoft.com/office/drawing/2014/main" id="{97C0CE80-0CAF-3E39-1534-54472B5989EA}"/>
              </a:ext>
            </a:extLst>
          </p:cNvPr>
          <p:cNvSpPr>
            <a:spLocks noGrp="1"/>
          </p:cNvSpPr>
          <p:nvPr>
            <p:ph idx="1"/>
          </p:nvPr>
        </p:nvSpPr>
        <p:spPr>
          <a:xfrm>
            <a:off x="819150" y="1450792"/>
            <a:ext cx="11277600" cy="4600757"/>
          </a:xfrm>
        </p:spPr>
        <p:txBody>
          <a:bodyPr>
            <a:normAutofit/>
          </a:bodyPr>
          <a:lstStyle/>
          <a:p>
            <a:r>
              <a:rPr lang="en-US" altLang="zh-CN" sz="3200" dirty="0"/>
              <a:t>We take the first step to apply program analysis to distributed router configuration diagnosis.</a:t>
            </a:r>
          </a:p>
          <a:p>
            <a:endParaRPr lang="en-US" altLang="zh-CN" sz="3200" dirty="0"/>
          </a:p>
          <a:p>
            <a:r>
              <a:rPr lang="en-US" altLang="zh-CN" sz="3200" dirty="0"/>
              <a:t>We design Scalpel, an automated router configuration diagnosis tool.</a:t>
            </a:r>
          </a:p>
          <a:p>
            <a:endParaRPr lang="en-US" altLang="zh-CN" sz="3200" dirty="0"/>
          </a:p>
          <a:p>
            <a:r>
              <a:rPr lang="en-US" altLang="zh-CN" sz="3200" dirty="0"/>
              <a:t>We implement Scalpel and demonstrate the capability of Scalpel.</a:t>
            </a:r>
          </a:p>
        </p:txBody>
      </p:sp>
      <p:sp>
        <p:nvSpPr>
          <p:cNvPr id="4" name="灯片编号占位符 3">
            <a:extLst>
              <a:ext uri="{FF2B5EF4-FFF2-40B4-BE49-F238E27FC236}">
                <a16:creationId xmlns:a16="http://schemas.microsoft.com/office/drawing/2014/main" id="{4EC63AAB-1763-B26A-59B8-02D3B695FFCA}"/>
              </a:ext>
            </a:extLst>
          </p:cNvPr>
          <p:cNvSpPr>
            <a:spLocks noGrp="1"/>
          </p:cNvSpPr>
          <p:nvPr>
            <p:ph type="sldNum" sz="quarter" idx="12"/>
          </p:nvPr>
        </p:nvSpPr>
        <p:spPr/>
        <p:txBody>
          <a:bodyPr/>
          <a:lstStyle/>
          <a:p>
            <a:fld id="{17AF526B-B395-4D91-A33A-6B7064D12B60}" type="slidenum">
              <a:rPr lang="zh-CN" altLang="en-US" smtClean="0"/>
              <a:t>22</a:t>
            </a:fld>
            <a:endParaRPr lang="zh-CN" altLang="en-US"/>
          </a:p>
        </p:txBody>
      </p:sp>
    </p:spTree>
    <p:extLst>
      <p:ext uri="{BB962C8B-B14F-4D97-AF65-F5344CB8AC3E}">
        <p14:creationId xmlns:p14="http://schemas.microsoft.com/office/powerpoint/2010/main" val="3233692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322B1F80-282F-0B99-FE6E-4B8FF3402F04}"/>
              </a:ext>
            </a:extLst>
          </p:cNvPr>
          <p:cNvSpPr>
            <a:spLocks noGrp="1"/>
          </p:cNvSpPr>
          <p:nvPr>
            <p:ph idx="1"/>
          </p:nvPr>
        </p:nvSpPr>
        <p:spPr>
          <a:xfrm>
            <a:off x="787400" y="1562793"/>
            <a:ext cx="11404600" cy="4729942"/>
          </a:xfrm>
        </p:spPr>
        <p:txBody>
          <a:bodyPr>
            <a:normAutofit/>
          </a:bodyPr>
          <a:lstStyle/>
          <a:p>
            <a:r>
              <a:rPr lang="en-US" altLang="zh-CN" sz="3200" b="1" dirty="0"/>
              <a:t>Non-deterministic</a:t>
            </a:r>
            <a:r>
              <a:rPr lang="en-US" altLang="zh-CN" sz="3200" dirty="0"/>
              <a:t> execution (e.g., leveraging </a:t>
            </a:r>
            <a:r>
              <a:rPr lang="en-US" altLang="zh-CN" sz="3200" dirty="0" err="1"/>
              <a:t>Hoyan’s</a:t>
            </a:r>
            <a:r>
              <a:rPr lang="en-US" altLang="zh-CN" sz="3200" dirty="0"/>
              <a:t> design)</a:t>
            </a:r>
          </a:p>
          <a:p>
            <a:r>
              <a:rPr lang="en-US" altLang="zh-CN" sz="3200" dirty="0"/>
              <a:t>Supporting </a:t>
            </a:r>
            <a:r>
              <a:rPr lang="en-US" altLang="zh-CN" sz="3200" b="1" dirty="0"/>
              <a:t>more protocols </a:t>
            </a:r>
            <a:r>
              <a:rPr lang="en-US" altLang="zh-CN" sz="3200" dirty="0"/>
              <a:t>(e.g., link state protocols)</a:t>
            </a:r>
          </a:p>
          <a:p>
            <a:r>
              <a:rPr lang="en-US" altLang="zh-CN" sz="3200" dirty="0"/>
              <a:t>Scaling control-flow analysis for </a:t>
            </a:r>
            <a:r>
              <a:rPr lang="en-US" altLang="zh-CN" sz="3200" b="1" dirty="0"/>
              <a:t>large networks </a:t>
            </a:r>
            <a:r>
              <a:rPr lang="en-US" altLang="zh-CN" sz="3200" dirty="0"/>
              <a:t>(e.g., slicing)</a:t>
            </a:r>
          </a:p>
          <a:p>
            <a:r>
              <a:rPr lang="en-US" altLang="zh-CN" sz="3200" dirty="0"/>
              <a:t>Automatic </a:t>
            </a:r>
            <a:r>
              <a:rPr lang="en-US" altLang="zh-CN" sz="3200" b="1" dirty="0"/>
              <a:t>repair</a:t>
            </a:r>
            <a:r>
              <a:rPr lang="en-US" altLang="zh-CN" sz="3200" dirty="0"/>
              <a:t> based on diagnosis (e.g., constraint-based repair)</a:t>
            </a:r>
          </a:p>
          <a:p>
            <a:pPr marL="0" indent="0">
              <a:buNone/>
            </a:pPr>
            <a:endParaRPr lang="zh-CN" altLang="en-US" sz="3200" dirty="0"/>
          </a:p>
        </p:txBody>
      </p:sp>
      <p:sp>
        <p:nvSpPr>
          <p:cNvPr id="5" name="内容占位符 2">
            <a:extLst>
              <a:ext uri="{FF2B5EF4-FFF2-40B4-BE49-F238E27FC236}">
                <a16:creationId xmlns:a16="http://schemas.microsoft.com/office/drawing/2014/main" id="{D19AFA62-2E77-86F8-36CF-F53F5F587A9F}"/>
              </a:ext>
            </a:extLst>
          </p:cNvPr>
          <p:cNvSpPr txBox="1">
            <a:spLocks/>
          </p:cNvSpPr>
          <p:nvPr/>
        </p:nvSpPr>
        <p:spPr>
          <a:xfrm>
            <a:off x="838201" y="3432358"/>
            <a:ext cx="10515600" cy="29239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p:txBody>
      </p:sp>
      <p:sp>
        <p:nvSpPr>
          <p:cNvPr id="2" name="标题 1">
            <a:extLst>
              <a:ext uri="{FF2B5EF4-FFF2-40B4-BE49-F238E27FC236}">
                <a16:creationId xmlns:a16="http://schemas.microsoft.com/office/drawing/2014/main" id="{F0EFBED2-5890-1762-2DDC-6B431A92D1B5}"/>
              </a:ext>
            </a:extLst>
          </p:cNvPr>
          <p:cNvSpPr>
            <a:spLocks noGrp="1"/>
          </p:cNvSpPr>
          <p:nvPr>
            <p:ph type="title"/>
          </p:nvPr>
        </p:nvSpPr>
        <p:spPr/>
        <p:txBody>
          <a:bodyPr/>
          <a:lstStyle/>
          <a:p>
            <a:r>
              <a:rPr lang="en-US" altLang="zh-CN" dirty="0"/>
              <a:t>Open questions</a:t>
            </a:r>
            <a:endParaRPr lang="zh-CN" altLang="en-US" dirty="0"/>
          </a:p>
        </p:txBody>
      </p:sp>
      <p:sp>
        <p:nvSpPr>
          <p:cNvPr id="4" name="灯片编号占位符 3">
            <a:extLst>
              <a:ext uri="{FF2B5EF4-FFF2-40B4-BE49-F238E27FC236}">
                <a16:creationId xmlns:a16="http://schemas.microsoft.com/office/drawing/2014/main" id="{4EC63AAB-1763-B26A-59B8-02D3B695FFCA}"/>
              </a:ext>
            </a:extLst>
          </p:cNvPr>
          <p:cNvSpPr>
            <a:spLocks noGrp="1"/>
          </p:cNvSpPr>
          <p:nvPr>
            <p:ph type="sldNum" sz="quarter" idx="12"/>
          </p:nvPr>
        </p:nvSpPr>
        <p:spPr/>
        <p:txBody>
          <a:bodyPr/>
          <a:lstStyle/>
          <a:p>
            <a:fld id="{17AF526B-B395-4D91-A33A-6B7064D12B60}" type="slidenum">
              <a:rPr lang="zh-CN" altLang="en-US" smtClean="0"/>
              <a:t>23</a:t>
            </a:fld>
            <a:endParaRPr lang="zh-CN" altLang="en-US"/>
          </a:p>
        </p:txBody>
      </p:sp>
      <p:grpSp>
        <p:nvGrpSpPr>
          <p:cNvPr id="9" name="组合 8">
            <a:extLst>
              <a:ext uri="{FF2B5EF4-FFF2-40B4-BE49-F238E27FC236}">
                <a16:creationId xmlns:a16="http://schemas.microsoft.com/office/drawing/2014/main" id="{F9544FD5-D6E4-4F0A-1462-5DD8842EA291}"/>
              </a:ext>
            </a:extLst>
          </p:cNvPr>
          <p:cNvGrpSpPr/>
          <p:nvPr/>
        </p:nvGrpSpPr>
        <p:grpSpPr>
          <a:xfrm>
            <a:off x="3041651" y="3958018"/>
            <a:ext cx="6450203" cy="2771541"/>
            <a:chOff x="6404310" y="-1835651"/>
            <a:chExt cx="5263273" cy="2115407"/>
          </a:xfrm>
        </p:grpSpPr>
        <p:sp>
          <p:nvSpPr>
            <p:cNvPr id="11" name="文本框 10">
              <a:extLst>
                <a:ext uri="{FF2B5EF4-FFF2-40B4-BE49-F238E27FC236}">
                  <a16:creationId xmlns:a16="http://schemas.microsoft.com/office/drawing/2014/main" id="{EA67288C-8CD8-4959-1BDD-ECCD42D625AC}"/>
                </a:ext>
              </a:extLst>
            </p:cNvPr>
            <p:cNvSpPr txBox="1"/>
            <p:nvPr/>
          </p:nvSpPr>
          <p:spPr>
            <a:xfrm>
              <a:off x="6404310" y="-354511"/>
              <a:ext cx="5263273" cy="634267"/>
            </a:xfrm>
            <a:prstGeom prst="rect">
              <a:avLst/>
            </a:prstGeom>
            <a:noFill/>
          </p:spPr>
          <p:txBody>
            <a:bodyPr wrap="square">
              <a:spAutoFit/>
            </a:bodyPr>
            <a:lstStyle/>
            <a:p>
              <a:pPr algn="ctr"/>
              <a:r>
                <a:rPr lang="en-US" altLang="zh-CN" sz="2400" b="1" dirty="0" err="1">
                  <a:solidFill>
                    <a:srgbClr val="014098"/>
                  </a:solidFill>
                  <a:latin typeface="Calibri" panose="020F0502020204030204" pitchFamily="34" charset="0"/>
                  <a:cs typeface="Calibri" panose="020F0502020204030204" pitchFamily="34" charset="0"/>
                </a:rPr>
                <a:t>SNGroup</a:t>
              </a:r>
              <a:r>
                <a:rPr lang="en-US" altLang="zh-CN" sz="2400" b="1" dirty="0">
                  <a:solidFill>
                    <a:srgbClr val="014098"/>
                  </a:solidFill>
                  <a:latin typeface="Calibri" panose="020F0502020204030204" pitchFamily="34" charset="0"/>
                  <a:cs typeface="Calibri" panose="020F0502020204030204" pitchFamily="34" charset="0"/>
                </a:rPr>
                <a:t> site: </a:t>
              </a:r>
              <a:r>
                <a:rPr lang="en-US" altLang="zh-CN" sz="2400" dirty="0">
                  <a:solidFill>
                    <a:srgbClr val="014098"/>
                  </a:solidFill>
                  <a:latin typeface="Calibri" panose="020F0502020204030204" pitchFamily="34" charset="0"/>
                  <a:cs typeface="Calibri" panose="020F0502020204030204" pitchFamily="34" charset="0"/>
                </a:rPr>
                <a:t>http://sngroup.tech/</a:t>
              </a:r>
            </a:p>
            <a:p>
              <a:pPr algn="ctr"/>
              <a:r>
                <a:rPr lang="en-US" altLang="zh-CN" sz="2400" b="1" dirty="0">
                  <a:solidFill>
                    <a:srgbClr val="014098"/>
                  </a:solidFill>
                  <a:latin typeface="Calibri" panose="020F0502020204030204" pitchFamily="34" charset="0"/>
                  <a:cs typeface="Calibri" panose="020F0502020204030204" pitchFamily="34" charset="0"/>
                </a:rPr>
                <a:t>Contact us: </a:t>
              </a:r>
              <a:r>
                <a:rPr lang="en-US" altLang="zh-CN" sz="2400" dirty="0">
                  <a:solidFill>
                    <a:srgbClr val="014098"/>
                  </a:solidFill>
                  <a:latin typeface="Calibri" panose="020F0502020204030204" pitchFamily="34" charset="0"/>
                  <a:cs typeface="Calibri" panose="020F0502020204030204" pitchFamily="34" charset="0"/>
                </a:rPr>
                <a:t>sngroup.xmu@outlook.com</a:t>
              </a:r>
            </a:p>
          </p:txBody>
        </p:sp>
        <p:pic>
          <p:nvPicPr>
            <p:cNvPr id="12" name="图片 11">
              <a:extLst>
                <a:ext uri="{FF2B5EF4-FFF2-40B4-BE49-F238E27FC236}">
                  <a16:creationId xmlns:a16="http://schemas.microsoft.com/office/drawing/2014/main" id="{47878448-F73B-7077-7E1C-4234E6CCA62C}"/>
                </a:ext>
              </a:extLst>
            </p:cNvPr>
            <p:cNvPicPr>
              <a:picLocks noChangeAspect="1"/>
            </p:cNvPicPr>
            <p:nvPr/>
          </p:nvPicPr>
          <p:blipFill rotWithShape="1">
            <a:blip r:embed="rId3">
              <a:extLst>
                <a:ext uri="{28A0092B-C50C-407E-A947-70E740481C1C}">
                  <a14:useLocalDpi xmlns:a14="http://schemas.microsoft.com/office/drawing/2010/main" val="0"/>
                </a:ext>
              </a:extLst>
            </a:blip>
            <a:srcRect l="5405" t="5991" b="4239"/>
            <a:stretch/>
          </p:blipFill>
          <p:spPr>
            <a:xfrm>
              <a:off x="7457833" y="-1835651"/>
              <a:ext cx="1894721" cy="1482444"/>
            </a:xfrm>
            <a:prstGeom prst="rect">
              <a:avLst/>
            </a:prstGeom>
          </p:spPr>
        </p:pic>
      </p:grpSp>
      <p:sp>
        <p:nvSpPr>
          <p:cNvPr id="13" name="文本框 12">
            <a:extLst>
              <a:ext uri="{FF2B5EF4-FFF2-40B4-BE49-F238E27FC236}">
                <a16:creationId xmlns:a16="http://schemas.microsoft.com/office/drawing/2014/main" id="{11039350-9064-894D-E361-7994CCAE770E}"/>
              </a:ext>
            </a:extLst>
          </p:cNvPr>
          <p:cNvSpPr txBox="1"/>
          <p:nvPr/>
        </p:nvSpPr>
        <p:spPr>
          <a:xfrm>
            <a:off x="6654759" y="5525072"/>
            <a:ext cx="1840104" cy="369332"/>
          </a:xfrm>
          <a:prstGeom prst="rect">
            <a:avLst/>
          </a:prstGeom>
          <a:noFill/>
        </p:spPr>
        <p:txBody>
          <a:bodyPr wrap="square" rtlCol="0">
            <a:spAutoFit/>
          </a:bodyPr>
          <a:lstStyle/>
          <a:p>
            <a:pPr algn="l"/>
            <a:r>
              <a:rPr lang="en-US" altLang="zh-CN" dirty="0">
                <a:latin typeface="Calibri" panose="020F0502020204030204" pitchFamily="34" charset="0"/>
                <a:cs typeface="Calibri" panose="020F0502020204030204" pitchFamily="34" charset="0"/>
              </a:rPr>
              <a:t>WeChat QR code</a:t>
            </a:r>
            <a:endParaRPr lang="zh-CN" altLang="en-US" dirty="0" err="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3114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内容占位符 2">
            <a:extLst>
              <a:ext uri="{FF2B5EF4-FFF2-40B4-BE49-F238E27FC236}">
                <a16:creationId xmlns:a16="http://schemas.microsoft.com/office/drawing/2014/main" id="{5E1E06D3-A500-2236-21BE-08B7A47C2459}"/>
              </a:ext>
            </a:extLst>
          </p:cNvPr>
          <p:cNvSpPr>
            <a:spLocks noGrp="1"/>
          </p:cNvSpPr>
          <p:nvPr>
            <p:ph idx="1"/>
          </p:nvPr>
        </p:nvSpPr>
        <p:spPr>
          <a:xfrm>
            <a:off x="838200" y="1562793"/>
            <a:ext cx="10515600" cy="4729942"/>
          </a:xfrm>
        </p:spPr>
        <p:txBody>
          <a:bodyPr/>
          <a:lstStyle/>
          <a:p>
            <a:r>
              <a:rPr lang="en-US" altLang="zh-CN" dirty="0"/>
              <a:t>D</a:t>
            </a:r>
            <a:r>
              <a:rPr lang="en-US" altLang="zh-CN" sz="2800" dirty="0">
                <a:latin typeface="Calibri" panose="020F0502020204030204" pitchFamily="34" charset="0"/>
                <a:cs typeface="Calibri" panose="020F0502020204030204" pitchFamily="34" charset="0"/>
              </a:rPr>
              <a:t>etecting if configurations are erroneous:</a:t>
            </a:r>
            <a:endParaRPr lang="zh-CN" altLang="en-US" sz="2800" b="1" dirty="0">
              <a:latin typeface="Calibri" panose="020F0502020204030204" pitchFamily="34" charset="0"/>
              <a:cs typeface="Calibri" panose="020F0502020204030204" pitchFamily="34" charset="0"/>
            </a:endParaRPr>
          </a:p>
        </p:txBody>
      </p:sp>
      <p:sp>
        <p:nvSpPr>
          <p:cNvPr id="16" name="标题 1">
            <a:extLst>
              <a:ext uri="{FF2B5EF4-FFF2-40B4-BE49-F238E27FC236}">
                <a16:creationId xmlns:a16="http://schemas.microsoft.com/office/drawing/2014/main" id="{E776988D-D021-DD1E-B2FE-CE728BCD2A2B}"/>
              </a:ext>
            </a:extLst>
          </p:cNvPr>
          <p:cNvSpPr txBox="1">
            <a:spLocks/>
          </p:cNvSpPr>
          <p:nvPr/>
        </p:nvSpPr>
        <p:spPr>
          <a:xfrm>
            <a:off x="838200" y="1573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Calibri" panose="020F0502020204030204" pitchFamily="34" charset="0"/>
                <a:ea typeface="+mj-ea"/>
                <a:cs typeface="Calibri" panose="020F0502020204030204" pitchFamily="34" charset="0"/>
              </a:defRPr>
            </a:lvl1pPr>
          </a:lstStyle>
          <a:p>
            <a:r>
              <a:rPr lang="en-US" altLang="zh-CN" dirty="0"/>
              <a:t>What does network verification do?</a:t>
            </a:r>
            <a:endParaRPr lang="zh-CN" altLang="en-US" dirty="0"/>
          </a:p>
        </p:txBody>
      </p:sp>
      <p:grpSp>
        <p:nvGrpSpPr>
          <p:cNvPr id="78" name="组合 77">
            <a:extLst>
              <a:ext uri="{FF2B5EF4-FFF2-40B4-BE49-F238E27FC236}">
                <a16:creationId xmlns:a16="http://schemas.microsoft.com/office/drawing/2014/main" id="{9316D9C7-2C11-DA25-9244-C05302C6FB5B}"/>
              </a:ext>
            </a:extLst>
          </p:cNvPr>
          <p:cNvGrpSpPr/>
          <p:nvPr/>
        </p:nvGrpSpPr>
        <p:grpSpPr>
          <a:xfrm>
            <a:off x="1057618" y="2302842"/>
            <a:ext cx="1680110" cy="1430425"/>
            <a:chOff x="940029" y="2287435"/>
            <a:chExt cx="1680110" cy="1430425"/>
          </a:xfrm>
        </p:grpSpPr>
        <p:grpSp>
          <p:nvGrpSpPr>
            <p:cNvPr id="10" name="Group 39">
              <a:extLst>
                <a:ext uri="{FF2B5EF4-FFF2-40B4-BE49-F238E27FC236}">
                  <a16:creationId xmlns:a16="http://schemas.microsoft.com/office/drawing/2014/main" id="{15A493EA-5E4A-B4E6-074F-542AE77A16F5}"/>
                </a:ext>
              </a:extLst>
            </p:cNvPr>
            <p:cNvGrpSpPr/>
            <p:nvPr/>
          </p:nvGrpSpPr>
          <p:grpSpPr>
            <a:xfrm>
              <a:off x="1188149" y="2287435"/>
              <a:ext cx="1151090" cy="976766"/>
              <a:chOff x="454996" y="2576417"/>
              <a:chExt cx="1019626" cy="838203"/>
            </a:xfrm>
          </p:grpSpPr>
          <p:pic>
            <p:nvPicPr>
              <p:cNvPr id="13" name="Content Placeholder 4">
                <a:extLst>
                  <a:ext uri="{FF2B5EF4-FFF2-40B4-BE49-F238E27FC236}">
                    <a16:creationId xmlns:a16="http://schemas.microsoft.com/office/drawing/2014/main" id="{20E84F15-4CB2-CB93-978B-5B8B4A5FFCA5}"/>
                  </a:ext>
                </a:extLst>
              </p:cNvPr>
              <p:cNvPicPr>
                <a:picLocks noChangeAspect="1"/>
              </p:cNvPicPr>
              <p:nvPr/>
            </p:nvPicPr>
            <p:blipFill>
              <a:blip r:embed="rId3" cstate="print"/>
              <a:stretch>
                <a:fillRect/>
              </a:stretch>
            </p:blipFill>
            <p:spPr>
              <a:xfrm>
                <a:off x="454996" y="2576417"/>
                <a:ext cx="638626" cy="638626"/>
              </a:xfrm>
              <a:prstGeom prst="rect">
                <a:avLst/>
              </a:prstGeom>
            </p:spPr>
          </p:pic>
          <p:pic>
            <p:nvPicPr>
              <p:cNvPr id="14" name="Content Placeholder 4">
                <a:extLst>
                  <a:ext uri="{FF2B5EF4-FFF2-40B4-BE49-F238E27FC236}">
                    <a16:creationId xmlns:a16="http://schemas.microsoft.com/office/drawing/2014/main" id="{A9B734F3-D72E-4929-A56D-21EE61CD477B}"/>
                  </a:ext>
                </a:extLst>
              </p:cNvPr>
              <p:cNvPicPr>
                <a:picLocks noChangeAspect="1"/>
              </p:cNvPicPr>
              <p:nvPr/>
            </p:nvPicPr>
            <p:blipFill>
              <a:blip r:embed="rId3" cstate="print"/>
              <a:stretch>
                <a:fillRect/>
              </a:stretch>
            </p:blipFill>
            <p:spPr>
              <a:xfrm>
                <a:off x="660014" y="2692530"/>
                <a:ext cx="638627" cy="638627"/>
              </a:xfrm>
              <a:prstGeom prst="rect">
                <a:avLst/>
              </a:prstGeom>
            </p:spPr>
          </p:pic>
          <p:pic>
            <p:nvPicPr>
              <p:cNvPr id="15" name="Content Placeholder 4">
                <a:extLst>
                  <a:ext uri="{FF2B5EF4-FFF2-40B4-BE49-F238E27FC236}">
                    <a16:creationId xmlns:a16="http://schemas.microsoft.com/office/drawing/2014/main" id="{5915C291-25B3-9C47-5676-710C9AFD26A0}"/>
                  </a:ext>
                </a:extLst>
              </p:cNvPr>
              <p:cNvPicPr>
                <a:picLocks noChangeAspect="1"/>
              </p:cNvPicPr>
              <p:nvPr/>
            </p:nvPicPr>
            <p:blipFill>
              <a:blip r:embed="rId3" cstate="print"/>
              <a:stretch>
                <a:fillRect/>
              </a:stretch>
            </p:blipFill>
            <p:spPr>
              <a:xfrm>
                <a:off x="835996" y="2775993"/>
                <a:ext cx="638626" cy="638627"/>
              </a:xfrm>
              <a:prstGeom prst="rect">
                <a:avLst/>
              </a:prstGeom>
            </p:spPr>
          </p:pic>
        </p:grpSp>
        <p:sp>
          <p:nvSpPr>
            <p:cNvPr id="68" name="矩形: 圆角 67">
              <a:extLst>
                <a:ext uri="{FF2B5EF4-FFF2-40B4-BE49-F238E27FC236}">
                  <a16:creationId xmlns:a16="http://schemas.microsoft.com/office/drawing/2014/main" id="{A57F9A3F-84E1-19A4-DA01-560446EB1727}"/>
                </a:ext>
              </a:extLst>
            </p:cNvPr>
            <p:cNvSpPr/>
            <p:nvPr/>
          </p:nvSpPr>
          <p:spPr>
            <a:xfrm>
              <a:off x="940029" y="3336486"/>
              <a:ext cx="1680110" cy="381374"/>
            </a:xfrm>
            <a:prstGeom prst="roundRect">
              <a:avLst/>
            </a:prstGeom>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a:r>
                <a:rPr lang="en-US" altLang="zh-CN" sz="2000" b="1" dirty="0">
                  <a:latin typeface="Calibri" panose="020F0502020204030204" pitchFamily="34" charset="0"/>
                  <a:cs typeface="Calibri" panose="020F0502020204030204" pitchFamily="34" charset="0"/>
                </a:rPr>
                <a:t>Configurations</a:t>
              </a:r>
              <a:endParaRPr lang="zh-CN" altLang="en-US" sz="2000" b="1" dirty="0">
                <a:latin typeface="Calibri" panose="020F0502020204030204" pitchFamily="34" charset="0"/>
                <a:cs typeface="Calibri" panose="020F0502020204030204" pitchFamily="34" charset="0"/>
              </a:endParaRPr>
            </a:p>
          </p:txBody>
        </p:sp>
      </p:grpSp>
      <p:grpSp>
        <p:nvGrpSpPr>
          <p:cNvPr id="2" name="组合 1">
            <a:extLst>
              <a:ext uri="{FF2B5EF4-FFF2-40B4-BE49-F238E27FC236}">
                <a16:creationId xmlns:a16="http://schemas.microsoft.com/office/drawing/2014/main" id="{1757BC1F-4928-2E1A-BC52-3E3DA51E3266}"/>
              </a:ext>
            </a:extLst>
          </p:cNvPr>
          <p:cNvGrpSpPr/>
          <p:nvPr/>
        </p:nvGrpSpPr>
        <p:grpSpPr>
          <a:xfrm>
            <a:off x="9050793" y="2175839"/>
            <a:ext cx="2482472" cy="1557428"/>
            <a:chOff x="7752032" y="2197412"/>
            <a:chExt cx="2482472" cy="1557428"/>
          </a:xfrm>
        </p:grpSpPr>
        <p:sp>
          <p:nvSpPr>
            <p:cNvPr id="5" name="矩形: 圆角 4">
              <a:extLst>
                <a:ext uri="{FF2B5EF4-FFF2-40B4-BE49-F238E27FC236}">
                  <a16:creationId xmlns:a16="http://schemas.microsoft.com/office/drawing/2014/main" id="{68D5ED5F-CAF4-1896-4072-BFBC642CDDE3}"/>
                </a:ext>
              </a:extLst>
            </p:cNvPr>
            <p:cNvSpPr/>
            <p:nvPr/>
          </p:nvSpPr>
          <p:spPr>
            <a:xfrm>
              <a:off x="7980553" y="3373466"/>
              <a:ext cx="1571142" cy="381374"/>
            </a:xfrm>
            <a:prstGeom prst="roundRect">
              <a:avLst/>
            </a:prstGeom>
            <a:solidFill>
              <a:schemeClr val="accent2">
                <a:lumMod val="60000"/>
                <a:lumOff val="40000"/>
              </a:schemeClr>
            </a:solidFill>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a:r>
                <a:rPr lang="en-US" altLang="zh-CN" sz="2000" b="1" dirty="0">
                  <a:latin typeface="Calibri" panose="020F0502020204030204" pitchFamily="34" charset="0"/>
                  <a:cs typeface="Calibri" panose="020F0502020204030204" pitchFamily="34" charset="0"/>
                </a:rPr>
                <a:t>Results</a:t>
              </a:r>
              <a:endParaRPr lang="zh-CN" altLang="en-US" sz="2000" b="1" dirty="0">
                <a:latin typeface="Calibri" panose="020F0502020204030204" pitchFamily="34" charset="0"/>
                <a:cs typeface="Calibri" panose="020F0502020204030204" pitchFamily="34" charset="0"/>
              </a:endParaRPr>
            </a:p>
          </p:txBody>
        </p:sp>
        <p:sp>
          <p:nvSpPr>
            <p:cNvPr id="6" name="文本框 5">
              <a:extLst>
                <a:ext uri="{FF2B5EF4-FFF2-40B4-BE49-F238E27FC236}">
                  <a16:creationId xmlns:a16="http://schemas.microsoft.com/office/drawing/2014/main" id="{E5712829-048B-BDA3-F112-2358C61B9517}"/>
                </a:ext>
              </a:extLst>
            </p:cNvPr>
            <p:cNvSpPr txBox="1"/>
            <p:nvPr/>
          </p:nvSpPr>
          <p:spPr>
            <a:xfrm>
              <a:off x="7752032" y="2197412"/>
              <a:ext cx="2482472" cy="1200329"/>
            </a:xfrm>
            <a:prstGeom prst="rect">
              <a:avLst/>
            </a:prstGeom>
            <a:noFill/>
          </p:spPr>
          <p:txBody>
            <a:bodyPr wrap="square" rtlCol="0">
              <a:spAutoFit/>
            </a:bodyPr>
            <a:lstStyle/>
            <a:p>
              <a:pPr marL="285750" indent="-285750" algn="l">
                <a:buFont typeface="Arial" panose="020B0604020202020204" pitchFamily="34" charset="0"/>
                <a:buChar char="•"/>
              </a:pPr>
              <a:r>
                <a:rPr lang="en-US" altLang="zh-CN" sz="2400" dirty="0">
                  <a:latin typeface="Calibri" panose="020F0502020204030204" pitchFamily="34" charset="0"/>
                  <a:cs typeface="Calibri" panose="020F0502020204030204" pitchFamily="34" charset="0"/>
                </a:rPr>
                <a:t>reachability </a:t>
              </a:r>
              <a:r>
                <a:rPr lang="en-US" altLang="zh-CN" sz="2400" b="1" dirty="0">
                  <a:solidFill>
                    <a:schemeClr val="accent2"/>
                  </a:solidFill>
                  <a:latin typeface="Calibri" panose="020F0502020204030204" pitchFamily="34" charset="0"/>
                  <a:cs typeface="Calibri" panose="020F0502020204030204" pitchFamily="34" charset="0"/>
                </a:rPr>
                <a:t>?</a:t>
              </a:r>
              <a:r>
                <a:rPr lang="en-US" altLang="zh-CN" sz="2400" dirty="0">
                  <a:latin typeface="Calibri" panose="020F0502020204030204" pitchFamily="34" charset="0"/>
                  <a:cs typeface="Calibri" panose="020F0502020204030204" pitchFamily="34" charset="0"/>
                </a:rPr>
                <a:t> </a:t>
              </a:r>
            </a:p>
            <a:p>
              <a:pPr marL="285750" indent="-285750" algn="l">
                <a:buFont typeface="Arial" panose="020B0604020202020204" pitchFamily="34" charset="0"/>
                <a:buChar char="•"/>
              </a:pPr>
              <a:r>
                <a:rPr lang="en-US" altLang="zh-CN" sz="2400" dirty="0">
                  <a:latin typeface="Calibri" panose="020F0502020204030204" pitchFamily="34" charset="0"/>
                  <a:cs typeface="Calibri" panose="020F0502020204030204" pitchFamily="34" charset="0"/>
                </a:rPr>
                <a:t>waypoint </a:t>
              </a:r>
              <a:r>
                <a:rPr lang="en-US" altLang="zh-CN" sz="2400" b="1" dirty="0">
                  <a:solidFill>
                    <a:schemeClr val="accent2"/>
                  </a:solidFill>
                  <a:latin typeface="Calibri" panose="020F0502020204030204" pitchFamily="34" charset="0"/>
                  <a:cs typeface="Calibri" panose="020F0502020204030204" pitchFamily="34" charset="0"/>
                </a:rPr>
                <a:t>?</a:t>
              </a:r>
            </a:p>
            <a:p>
              <a:pPr marL="285750" indent="-285750" algn="l">
                <a:buFont typeface="Arial" panose="020B0604020202020204" pitchFamily="34" charset="0"/>
                <a:buChar char="•"/>
              </a:pPr>
              <a:r>
                <a:rPr lang="en-US" altLang="zh-CN" sz="2400" dirty="0">
                  <a:latin typeface="Calibri" panose="020F0502020204030204" pitchFamily="34" charset="0"/>
                  <a:cs typeface="Calibri" panose="020F0502020204030204" pitchFamily="34" charset="0"/>
                </a:rPr>
                <a:t>... </a:t>
              </a:r>
            </a:p>
          </p:txBody>
        </p:sp>
      </p:grpSp>
      <p:cxnSp>
        <p:nvCxnSpPr>
          <p:cNvPr id="8" name="直接箭头连接符 7">
            <a:extLst>
              <a:ext uri="{FF2B5EF4-FFF2-40B4-BE49-F238E27FC236}">
                <a16:creationId xmlns:a16="http://schemas.microsoft.com/office/drawing/2014/main" id="{50AA76DB-1724-EA0D-797F-F7DBB4790D11}"/>
              </a:ext>
            </a:extLst>
          </p:cNvPr>
          <p:cNvCxnSpPr/>
          <p:nvPr/>
        </p:nvCxnSpPr>
        <p:spPr>
          <a:xfrm>
            <a:off x="3273552" y="2898648"/>
            <a:ext cx="5193792" cy="0"/>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 name="灯片编号占位符 8">
            <a:extLst>
              <a:ext uri="{FF2B5EF4-FFF2-40B4-BE49-F238E27FC236}">
                <a16:creationId xmlns:a16="http://schemas.microsoft.com/office/drawing/2014/main" id="{D2A712C0-54AE-7EF0-348A-3069D031146A}"/>
              </a:ext>
            </a:extLst>
          </p:cNvPr>
          <p:cNvSpPr>
            <a:spLocks noGrp="1"/>
          </p:cNvSpPr>
          <p:nvPr>
            <p:ph type="sldNum" sz="quarter" idx="12"/>
          </p:nvPr>
        </p:nvSpPr>
        <p:spPr/>
        <p:txBody>
          <a:bodyPr/>
          <a:lstStyle/>
          <a:p>
            <a:fld id="{17AF526B-B395-4D91-A33A-6B7064D12B60}" type="slidenum">
              <a:rPr lang="zh-CN" altLang="en-US" smtClean="0"/>
              <a:t>3</a:t>
            </a:fld>
            <a:endParaRPr lang="zh-CN" altLang="en-US"/>
          </a:p>
        </p:txBody>
      </p:sp>
    </p:spTree>
    <p:extLst>
      <p:ext uri="{BB962C8B-B14F-4D97-AF65-F5344CB8AC3E}">
        <p14:creationId xmlns:p14="http://schemas.microsoft.com/office/powerpoint/2010/main" val="95388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 name="内容占位符 2">
            <a:extLst>
              <a:ext uri="{FF2B5EF4-FFF2-40B4-BE49-F238E27FC236}">
                <a16:creationId xmlns:a16="http://schemas.microsoft.com/office/drawing/2014/main" id="{5E1E06D3-A500-2236-21BE-08B7A47C2459}"/>
              </a:ext>
            </a:extLst>
          </p:cNvPr>
          <p:cNvSpPr>
            <a:spLocks noGrp="1"/>
          </p:cNvSpPr>
          <p:nvPr>
            <p:ph idx="1"/>
          </p:nvPr>
        </p:nvSpPr>
        <p:spPr>
          <a:xfrm>
            <a:off x="838200" y="1562793"/>
            <a:ext cx="10515600" cy="4729942"/>
          </a:xfrm>
        </p:spPr>
        <p:txBody>
          <a:bodyPr/>
          <a:lstStyle/>
          <a:p>
            <a:r>
              <a:rPr lang="en-US" altLang="zh-CN" dirty="0"/>
              <a:t>D</a:t>
            </a:r>
            <a:r>
              <a:rPr lang="en-US" altLang="zh-CN" sz="2800" dirty="0">
                <a:latin typeface="Calibri" panose="020F0502020204030204" pitchFamily="34" charset="0"/>
                <a:cs typeface="Calibri" panose="020F0502020204030204" pitchFamily="34" charset="0"/>
              </a:rPr>
              <a:t>etecting if configurations are erroneous:</a:t>
            </a:r>
            <a:endParaRPr lang="zh-CN" altLang="en-US" sz="2800" b="1" dirty="0">
              <a:latin typeface="Calibri" panose="020F0502020204030204" pitchFamily="34" charset="0"/>
              <a:cs typeface="Calibri" panose="020F0502020204030204" pitchFamily="34" charset="0"/>
            </a:endParaRPr>
          </a:p>
        </p:txBody>
      </p:sp>
      <p:sp>
        <p:nvSpPr>
          <p:cNvPr id="16" name="标题 1">
            <a:extLst>
              <a:ext uri="{FF2B5EF4-FFF2-40B4-BE49-F238E27FC236}">
                <a16:creationId xmlns:a16="http://schemas.microsoft.com/office/drawing/2014/main" id="{E776988D-D021-DD1E-B2FE-CE728BCD2A2B}"/>
              </a:ext>
            </a:extLst>
          </p:cNvPr>
          <p:cNvSpPr txBox="1">
            <a:spLocks/>
          </p:cNvSpPr>
          <p:nvPr/>
        </p:nvSpPr>
        <p:spPr>
          <a:xfrm>
            <a:off x="838200" y="1573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Calibri" panose="020F0502020204030204" pitchFamily="34" charset="0"/>
                <a:ea typeface="+mj-ea"/>
                <a:cs typeface="Calibri" panose="020F0502020204030204" pitchFamily="34" charset="0"/>
              </a:defRPr>
            </a:lvl1pPr>
          </a:lstStyle>
          <a:p>
            <a:r>
              <a:rPr lang="en-US" altLang="zh-CN" dirty="0"/>
              <a:t>What does network verification do?</a:t>
            </a:r>
            <a:endParaRPr lang="zh-CN" altLang="en-US" dirty="0"/>
          </a:p>
        </p:txBody>
      </p:sp>
      <p:grpSp>
        <p:nvGrpSpPr>
          <p:cNvPr id="78" name="组合 77">
            <a:extLst>
              <a:ext uri="{FF2B5EF4-FFF2-40B4-BE49-F238E27FC236}">
                <a16:creationId xmlns:a16="http://schemas.microsoft.com/office/drawing/2014/main" id="{9316D9C7-2C11-DA25-9244-C05302C6FB5B}"/>
              </a:ext>
            </a:extLst>
          </p:cNvPr>
          <p:cNvGrpSpPr/>
          <p:nvPr/>
        </p:nvGrpSpPr>
        <p:grpSpPr>
          <a:xfrm>
            <a:off x="1057618" y="2302842"/>
            <a:ext cx="1680110" cy="1430425"/>
            <a:chOff x="940029" y="2287435"/>
            <a:chExt cx="1680110" cy="1430425"/>
          </a:xfrm>
        </p:grpSpPr>
        <p:grpSp>
          <p:nvGrpSpPr>
            <p:cNvPr id="10" name="Group 39">
              <a:extLst>
                <a:ext uri="{FF2B5EF4-FFF2-40B4-BE49-F238E27FC236}">
                  <a16:creationId xmlns:a16="http://schemas.microsoft.com/office/drawing/2014/main" id="{15A493EA-5E4A-B4E6-074F-542AE77A16F5}"/>
                </a:ext>
              </a:extLst>
            </p:cNvPr>
            <p:cNvGrpSpPr/>
            <p:nvPr/>
          </p:nvGrpSpPr>
          <p:grpSpPr>
            <a:xfrm>
              <a:off x="1188149" y="2287435"/>
              <a:ext cx="1151090" cy="976766"/>
              <a:chOff x="454996" y="2576417"/>
              <a:chExt cx="1019626" cy="838203"/>
            </a:xfrm>
          </p:grpSpPr>
          <p:pic>
            <p:nvPicPr>
              <p:cNvPr id="13" name="Content Placeholder 4">
                <a:extLst>
                  <a:ext uri="{FF2B5EF4-FFF2-40B4-BE49-F238E27FC236}">
                    <a16:creationId xmlns:a16="http://schemas.microsoft.com/office/drawing/2014/main" id="{20E84F15-4CB2-CB93-978B-5B8B4A5FFCA5}"/>
                  </a:ext>
                </a:extLst>
              </p:cNvPr>
              <p:cNvPicPr>
                <a:picLocks noChangeAspect="1"/>
              </p:cNvPicPr>
              <p:nvPr/>
            </p:nvPicPr>
            <p:blipFill>
              <a:blip r:embed="rId3" cstate="print"/>
              <a:stretch>
                <a:fillRect/>
              </a:stretch>
            </p:blipFill>
            <p:spPr>
              <a:xfrm>
                <a:off x="454996" y="2576417"/>
                <a:ext cx="638626" cy="638626"/>
              </a:xfrm>
              <a:prstGeom prst="rect">
                <a:avLst/>
              </a:prstGeom>
            </p:spPr>
          </p:pic>
          <p:pic>
            <p:nvPicPr>
              <p:cNvPr id="14" name="Content Placeholder 4">
                <a:extLst>
                  <a:ext uri="{FF2B5EF4-FFF2-40B4-BE49-F238E27FC236}">
                    <a16:creationId xmlns:a16="http://schemas.microsoft.com/office/drawing/2014/main" id="{A9B734F3-D72E-4929-A56D-21EE61CD477B}"/>
                  </a:ext>
                </a:extLst>
              </p:cNvPr>
              <p:cNvPicPr>
                <a:picLocks noChangeAspect="1"/>
              </p:cNvPicPr>
              <p:nvPr/>
            </p:nvPicPr>
            <p:blipFill>
              <a:blip r:embed="rId3" cstate="print"/>
              <a:stretch>
                <a:fillRect/>
              </a:stretch>
            </p:blipFill>
            <p:spPr>
              <a:xfrm>
                <a:off x="660014" y="2692530"/>
                <a:ext cx="638627" cy="638627"/>
              </a:xfrm>
              <a:prstGeom prst="rect">
                <a:avLst/>
              </a:prstGeom>
            </p:spPr>
          </p:pic>
          <p:pic>
            <p:nvPicPr>
              <p:cNvPr id="15" name="Content Placeholder 4">
                <a:extLst>
                  <a:ext uri="{FF2B5EF4-FFF2-40B4-BE49-F238E27FC236}">
                    <a16:creationId xmlns:a16="http://schemas.microsoft.com/office/drawing/2014/main" id="{5915C291-25B3-9C47-5676-710C9AFD26A0}"/>
                  </a:ext>
                </a:extLst>
              </p:cNvPr>
              <p:cNvPicPr>
                <a:picLocks noChangeAspect="1"/>
              </p:cNvPicPr>
              <p:nvPr/>
            </p:nvPicPr>
            <p:blipFill>
              <a:blip r:embed="rId3" cstate="print"/>
              <a:stretch>
                <a:fillRect/>
              </a:stretch>
            </p:blipFill>
            <p:spPr>
              <a:xfrm>
                <a:off x="835996" y="2775993"/>
                <a:ext cx="638626" cy="638627"/>
              </a:xfrm>
              <a:prstGeom prst="rect">
                <a:avLst/>
              </a:prstGeom>
            </p:spPr>
          </p:pic>
        </p:grpSp>
        <p:sp>
          <p:nvSpPr>
            <p:cNvPr id="68" name="矩形: 圆角 67">
              <a:extLst>
                <a:ext uri="{FF2B5EF4-FFF2-40B4-BE49-F238E27FC236}">
                  <a16:creationId xmlns:a16="http://schemas.microsoft.com/office/drawing/2014/main" id="{A57F9A3F-84E1-19A4-DA01-560446EB1727}"/>
                </a:ext>
              </a:extLst>
            </p:cNvPr>
            <p:cNvSpPr/>
            <p:nvPr/>
          </p:nvSpPr>
          <p:spPr>
            <a:xfrm>
              <a:off x="940029" y="3336486"/>
              <a:ext cx="1680110" cy="381374"/>
            </a:xfrm>
            <a:prstGeom prst="roundRect">
              <a:avLst/>
            </a:prstGeom>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a:r>
                <a:rPr lang="en-US" altLang="zh-CN" sz="2000" b="1" dirty="0">
                  <a:latin typeface="Calibri" panose="020F0502020204030204" pitchFamily="34" charset="0"/>
                  <a:cs typeface="Calibri" panose="020F0502020204030204" pitchFamily="34" charset="0"/>
                </a:rPr>
                <a:t>Configurations</a:t>
              </a:r>
              <a:endParaRPr lang="zh-CN" altLang="en-US" sz="2000" b="1" dirty="0">
                <a:latin typeface="Calibri" panose="020F0502020204030204" pitchFamily="34" charset="0"/>
                <a:cs typeface="Calibri" panose="020F0502020204030204" pitchFamily="34" charset="0"/>
              </a:endParaRPr>
            </a:p>
          </p:txBody>
        </p:sp>
      </p:grpSp>
      <p:grpSp>
        <p:nvGrpSpPr>
          <p:cNvPr id="79" name="组合 78">
            <a:extLst>
              <a:ext uri="{FF2B5EF4-FFF2-40B4-BE49-F238E27FC236}">
                <a16:creationId xmlns:a16="http://schemas.microsoft.com/office/drawing/2014/main" id="{0E9D25C1-72D8-9733-ABF0-99091E12A5E1}"/>
              </a:ext>
            </a:extLst>
          </p:cNvPr>
          <p:cNvGrpSpPr/>
          <p:nvPr/>
        </p:nvGrpSpPr>
        <p:grpSpPr>
          <a:xfrm>
            <a:off x="4828024" y="2290521"/>
            <a:ext cx="2356535" cy="1460015"/>
            <a:chOff x="4501061" y="2294825"/>
            <a:chExt cx="2356535" cy="1460015"/>
          </a:xfrm>
        </p:grpSpPr>
        <p:grpSp>
          <p:nvGrpSpPr>
            <p:cNvPr id="40" name="组合 39">
              <a:extLst>
                <a:ext uri="{FF2B5EF4-FFF2-40B4-BE49-F238E27FC236}">
                  <a16:creationId xmlns:a16="http://schemas.microsoft.com/office/drawing/2014/main" id="{7E7EF912-E959-76B7-5559-2C9CEE7DB081}"/>
                </a:ext>
              </a:extLst>
            </p:cNvPr>
            <p:cNvGrpSpPr/>
            <p:nvPr/>
          </p:nvGrpSpPr>
          <p:grpSpPr>
            <a:xfrm>
              <a:off x="4501061" y="2294825"/>
              <a:ext cx="2356535" cy="1044867"/>
              <a:chOff x="1351953" y="4227537"/>
              <a:chExt cx="6111000" cy="1958970"/>
            </a:xfrm>
          </p:grpSpPr>
          <p:cxnSp>
            <p:nvCxnSpPr>
              <p:cNvPr id="17" name="Straight Connector 43">
                <a:extLst>
                  <a:ext uri="{FF2B5EF4-FFF2-40B4-BE49-F238E27FC236}">
                    <a16:creationId xmlns:a16="http://schemas.microsoft.com/office/drawing/2014/main" id="{42EEEC9C-0CAD-CBCC-73AD-09D0806941BA}"/>
                  </a:ext>
                </a:extLst>
              </p:cNvPr>
              <p:cNvCxnSpPr>
                <a:cxnSpLocks/>
                <a:stCxn id="26" idx="2"/>
                <a:endCxn id="19" idx="0"/>
              </p:cNvCxnSpPr>
              <p:nvPr/>
            </p:nvCxnSpPr>
            <p:spPr>
              <a:xfrm flipH="1">
                <a:off x="3344216" y="4826237"/>
                <a:ext cx="613599" cy="761570"/>
              </a:xfrm>
              <a:prstGeom prst="line">
                <a:avLst/>
              </a:prstGeom>
              <a:ln w="38100">
                <a:solidFill>
                  <a:srgbClr val="03B4FF"/>
                </a:solidFill>
              </a:ln>
            </p:spPr>
            <p:style>
              <a:lnRef idx="1">
                <a:schemeClr val="accent1"/>
              </a:lnRef>
              <a:fillRef idx="0">
                <a:schemeClr val="accent1"/>
              </a:fillRef>
              <a:effectRef idx="0">
                <a:schemeClr val="accent1"/>
              </a:effectRef>
              <a:fontRef idx="minor">
                <a:schemeClr val="tx1"/>
              </a:fontRef>
            </p:style>
          </p:cxnSp>
          <p:cxnSp>
            <p:nvCxnSpPr>
              <p:cNvPr id="18" name="Straight Connector 28">
                <a:extLst>
                  <a:ext uri="{FF2B5EF4-FFF2-40B4-BE49-F238E27FC236}">
                    <a16:creationId xmlns:a16="http://schemas.microsoft.com/office/drawing/2014/main" id="{180B272C-278D-54DF-968D-DAEB7D2A2B11}"/>
                  </a:ext>
                </a:extLst>
              </p:cNvPr>
              <p:cNvCxnSpPr>
                <a:cxnSpLocks/>
                <a:endCxn id="20" idx="0"/>
              </p:cNvCxnSpPr>
              <p:nvPr/>
            </p:nvCxnSpPr>
            <p:spPr>
              <a:xfrm>
                <a:off x="4005621" y="4539887"/>
                <a:ext cx="1437225" cy="818023"/>
              </a:xfrm>
              <a:prstGeom prst="line">
                <a:avLst/>
              </a:prstGeom>
              <a:ln w="38100">
                <a:solidFill>
                  <a:srgbClr val="03B4FF"/>
                </a:solidFill>
              </a:ln>
            </p:spPr>
            <p:style>
              <a:lnRef idx="1">
                <a:schemeClr val="accent1"/>
              </a:lnRef>
              <a:fillRef idx="0">
                <a:schemeClr val="accent1"/>
              </a:fillRef>
              <a:effectRef idx="0">
                <a:schemeClr val="accent1"/>
              </a:effectRef>
              <a:fontRef idx="minor">
                <a:schemeClr val="tx1"/>
              </a:fontRef>
            </p:style>
          </p:cxnSp>
          <p:pic>
            <p:nvPicPr>
              <p:cNvPr id="19" name="Picture 14">
                <a:extLst>
                  <a:ext uri="{FF2B5EF4-FFF2-40B4-BE49-F238E27FC236}">
                    <a16:creationId xmlns:a16="http://schemas.microsoft.com/office/drawing/2014/main" id="{EA78BD23-3573-50A9-02C7-6EF2EF3452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6985" y="5587807"/>
                <a:ext cx="1014462" cy="598700"/>
              </a:xfrm>
              <a:prstGeom prst="rect">
                <a:avLst/>
              </a:prstGeom>
            </p:spPr>
          </p:pic>
          <p:pic>
            <p:nvPicPr>
              <p:cNvPr id="20" name="Picture 15">
                <a:extLst>
                  <a:ext uri="{FF2B5EF4-FFF2-40B4-BE49-F238E27FC236}">
                    <a16:creationId xmlns:a16="http://schemas.microsoft.com/office/drawing/2014/main" id="{F30D4E32-4C56-2D8D-69DA-9092854BEF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5616" y="5357910"/>
                <a:ext cx="1014462" cy="598700"/>
              </a:xfrm>
              <a:prstGeom prst="rect">
                <a:avLst/>
              </a:prstGeom>
            </p:spPr>
          </p:pic>
          <p:pic>
            <p:nvPicPr>
              <p:cNvPr id="21" name="Picture 16">
                <a:extLst>
                  <a:ext uri="{FF2B5EF4-FFF2-40B4-BE49-F238E27FC236}">
                    <a16:creationId xmlns:a16="http://schemas.microsoft.com/office/drawing/2014/main" id="{4C451431-864E-7037-30B5-8B22F702AC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8491" y="4539887"/>
                <a:ext cx="1014462" cy="598700"/>
              </a:xfrm>
              <a:prstGeom prst="rect">
                <a:avLst/>
              </a:prstGeom>
            </p:spPr>
          </p:pic>
          <p:cxnSp>
            <p:nvCxnSpPr>
              <p:cNvPr id="22" name="Straight Connector 18">
                <a:extLst>
                  <a:ext uri="{FF2B5EF4-FFF2-40B4-BE49-F238E27FC236}">
                    <a16:creationId xmlns:a16="http://schemas.microsoft.com/office/drawing/2014/main" id="{7E4CF52A-95CA-5240-F22A-47DA0FEB6F29}"/>
                  </a:ext>
                </a:extLst>
              </p:cNvPr>
              <p:cNvCxnSpPr>
                <a:cxnSpLocks/>
                <a:stCxn id="28" idx="2"/>
                <a:endCxn id="19" idx="1"/>
              </p:cNvCxnSpPr>
              <p:nvPr/>
            </p:nvCxnSpPr>
            <p:spPr>
              <a:xfrm>
                <a:off x="1859184" y="5138587"/>
                <a:ext cx="977801" cy="748571"/>
              </a:xfrm>
              <a:prstGeom prst="line">
                <a:avLst/>
              </a:prstGeom>
              <a:ln w="38100">
                <a:solidFill>
                  <a:srgbClr val="03B4FF"/>
                </a:solidFill>
              </a:ln>
            </p:spPr>
            <p:style>
              <a:lnRef idx="1">
                <a:schemeClr val="accent1"/>
              </a:lnRef>
              <a:fillRef idx="0">
                <a:schemeClr val="accent1"/>
              </a:fillRef>
              <a:effectRef idx="0">
                <a:schemeClr val="accent1"/>
              </a:effectRef>
              <a:fontRef idx="minor">
                <a:schemeClr val="tx1"/>
              </a:fontRef>
            </p:style>
          </p:cxnSp>
          <p:cxnSp>
            <p:nvCxnSpPr>
              <p:cNvPr id="23" name="Straight Connector 19">
                <a:extLst>
                  <a:ext uri="{FF2B5EF4-FFF2-40B4-BE49-F238E27FC236}">
                    <a16:creationId xmlns:a16="http://schemas.microsoft.com/office/drawing/2014/main" id="{8C00E022-3F56-8E9B-D013-79FFE5DC6453}"/>
                  </a:ext>
                </a:extLst>
              </p:cNvPr>
              <p:cNvCxnSpPr>
                <a:cxnSpLocks/>
                <a:stCxn id="26" idx="3"/>
                <a:endCxn id="21" idx="1"/>
              </p:cNvCxnSpPr>
              <p:nvPr/>
            </p:nvCxnSpPr>
            <p:spPr>
              <a:xfrm>
                <a:off x="4465045" y="4526888"/>
                <a:ext cx="1983446" cy="312350"/>
              </a:xfrm>
              <a:prstGeom prst="line">
                <a:avLst/>
              </a:prstGeom>
              <a:ln w="38100">
                <a:solidFill>
                  <a:srgbClr val="03B4FF"/>
                </a:solidFill>
              </a:ln>
            </p:spPr>
            <p:style>
              <a:lnRef idx="1">
                <a:schemeClr val="accent1"/>
              </a:lnRef>
              <a:fillRef idx="0">
                <a:schemeClr val="accent1"/>
              </a:fillRef>
              <a:effectRef idx="0">
                <a:schemeClr val="accent1"/>
              </a:effectRef>
              <a:fontRef idx="minor">
                <a:schemeClr val="tx1"/>
              </a:fontRef>
            </p:style>
          </p:cxnSp>
          <p:cxnSp>
            <p:nvCxnSpPr>
              <p:cNvPr id="24" name="Straight Connector 22">
                <a:extLst>
                  <a:ext uri="{FF2B5EF4-FFF2-40B4-BE49-F238E27FC236}">
                    <a16:creationId xmlns:a16="http://schemas.microsoft.com/office/drawing/2014/main" id="{7E9135F1-EF39-2ED2-4464-A2114B4DE7C6}"/>
                  </a:ext>
                </a:extLst>
              </p:cNvPr>
              <p:cNvCxnSpPr>
                <a:cxnSpLocks/>
                <a:stCxn id="19" idx="3"/>
                <a:endCxn id="20" idx="1"/>
              </p:cNvCxnSpPr>
              <p:nvPr/>
            </p:nvCxnSpPr>
            <p:spPr>
              <a:xfrm flipV="1">
                <a:off x="3851447" y="5657261"/>
                <a:ext cx="1084169" cy="229897"/>
              </a:xfrm>
              <a:prstGeom prst="line">
                <a:avLst/>
              </a:prstGeom>
              <a:ln w="38100">
                <a:solidFill>
                  <a:srgbClr val="03B4FF"/>
                </a:solidFill>
              </a:ln>
            </p:spPr>
            <p:style>
              <a:lnRef idx="1">
                <a:schemeClr val="accent1"/>
              </a:lnRef>
              <a:fillRef idx="0">
                <a:schemeClr val="accent1"/>
              </a:fillRef>
              <a:effectRef idx="0">
                <a:schemeClr val="accent1"/>
              </a:effectRef>
              <a:fontRef idx="minor">
                <a:schemeClr val="tx1"/>
              </a:fontRef>
            </p:style>
          </p:cxnSp>
          <p:cxnSp>
            <p:nvCxnSpPr>
              <p:cNvPr id="25" name="Straight Connector 25">
                <a:extLst>
                  <a:ext uri="{FF2B5EF4-FFF2-40B4-BE49-F238E27FC236}">
                    <a16:creationId xmlns:a16="http://schemas.microsoft.com/office/drawing/2014/main" id="{143ED9E1-09E2-1BA7-50FD-B6CE3AE3BFCD}"/>
                  </a:ext>
                </a:extLst>
              </p:cNvPr>
              <p:cNvCxnSpPr>
                <a:cxnSpLocks/>
                <a:stCxn id="20" idx="3"/>
                <a:endCxn id="21" idx="2"/>
              </p:cNvCxnSpPr>
              <p:nvPr/>
            </p:nvCxnSpPr>
            <p:spPr>
              <a:xfrm flipV="1">
                <a:off x="5950077" y="5138587"/>
                <a:ext cx="1005645" cy="518674"/>
              </a:xfrm>
              <a:prstGeom prst="line">
                <a:avLst/>
              </a:prstGeom>
              <a:ln w="38100">
                <a:solidFill>
                  <a:srgbClr val="03B4FF"/>
                </a:solidFill>
              </a:ln>
            </p:spPr>
            <p:style>
              <a:lnRef idx="1">
                <a:schemeClr val="accent1"/>
              </a:lnRef>
              <a:fillRef idx="0">
                <a:schemeClr val="accent1"/>
              </a:fillRef>
              <a:effectRef idx="0">
                <a:schemeClr val="accent1"/>
              </a:effectRef>
              <a:fontRef idx="minor">
                <a:schemeClr val="tx1"/>
              </a:fontRef>
            </p:style>
          </p:cxnSp>
          <p:pic>
            <p:nvPicPr>
              <p:cNvPr id="26" name="Picture 33">
                <a:extLst>
                  <a:ext uri="{FF2B5EF4-FFF2-40B4-BE49-F238E27FC236}">
                    <a16:creationId xmlns:a16="http://schemas.microsoft.com/office/drawing/2014/main" id="{A798F4E3-D068-AE6E-F99F-AD63D8CA41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0584" y="4227537"/>
                <a:ext cx="1014462" cy="598700"/>
              </a:xfrm>
              <a:prstGeom prst="rect">
                <a:avLst/>
              </a:prstGeom>
            </p:spPr>
          </p:pic>
          <p:cxnSp>
            <p:nvCxnSpPr>
              <p:cNvPr id="27" name="Straight Connector 36">
                <a:extLst>
                  <a:ext uri="{FF2B5EF4-FFF2-40B4-BE49-F238E27FC236}">
                    <a16:creationId xmlns:a16="http://schemas.microsoft.com/office/drawing/2014/main" id="{083AA738-428E-A650-DD81-3FD2E438ACA7}"/>
                  </a:ext>
                </a:extLst>
              </p:cNvPr>
              <p:cNvCxnSpPr>
                <a:cxnSpLocks/>
                <a:stCxn id="28" idx="3"/>
                <a:endCxn id="26" idx="1"/>
              </p:cNvCxnSpPr>
              <p:nvPr/>
            </p:nvCxnSpPr>
            <p:spPr>
              <a:xfrm flipV="1">
                <a:off x="2366415" y="4526888"/>
                <a:ext cx="1084169" cy="312350"/>
              </a:xfrm>
              <a:prstGeom prst="line">
                <a:avLst/>
              </a:prstGeom>
              <a:ln w="38100">
                <a:solidFill>
                  <a:srgbClr val="03B4FF"/>
                </a:solidFill>
              </a:ln>
            </p:spPr>
            <p:style>
              <a:lnRef idx="1">
                <a:schemeClr val="accent1"/>
              </a:lnRef>
              <a:fillRef idx="0">
                <a:schemeClr val="accent1"/>
              </a:fillRef>
              <a:effectRef idx="0">
                <a:schemeClr val="accent1"/>
              </a:effectRef>
              <a:fontRef idx="minor">
                <a:schemeClr val="tx1"/>
              </a:fontRef>
            </p:style>
          </p:cxnSp>
          <p:pic>
            <p:nvPicPr>
              <p:cNvPr id="28" name="Picture 13">
                <a:extLst>
                  <a:ext uri="{FF2B5EF4-FFF2-40B4-BE49-F238E27FC236}">
                    <a16:creationId xmlns:a16="http://schemas.microsoft.com/office/drawing/2014/main" id="{2ECDD2F0-BFB3-0DC6-D4C1-05B55631F6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1953" y="4539887"/>
                <a:ext cx="1014462" cy="598700"/>
              </a:xfrm>
              <a:prstGeom prst="rect">
                <a:avLst/>
              </a:prstGeom>
            </p:spPr>
          </p:pic>
        </p:grpSp>
        <p:sp>
          <p:nvSpPr>
            <p:cNvPr id="69" name="矩形: 圆角 68">
              <a:extLst>
                <a:ext uri="{FF2B5EF4-FFF2-40B4-BE49-F238E27FC236}">
                  <a16:creationId xmlns:a16="http://schemas.microsoft.com/office/drawing/2014/main" id="{C2A6B97D-8765-2237-57FE-F54FE1C9361B}"/>
                </a:ext>
              </a:extLst>
            </p:cNvPr>
            <p:cNvSpPr/>
            <p:nvPr/>
          </p:nvSpPr>
          <p:spPr>
            <a:xfrm>
              <a:off x="4590288" y="3373466"/>
              <a:ext cx="2035445" cy="381374"/>
            </a:xfrm>
            <a:prstGeom prst="roundRect">
              <a:avLst/>
            </a:prstGeom>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a:r>
                <a:rPr lang="en-US" altLang="zh-CN" sz="2000" b="1" dirty="0">
                  <a:latin typeface="Calibri" panose="020F0502020204030204" pitchFamily="34" charset="0"/>
                  <a:cs typeface="Calibri" panose="020F0502020204030204" pitchFamily="34" charset="0"/>
                </a:rPr>
                <a:t>Network model</a:t>
              </a:r>
              <a:endParaRPr lang="zh-CN" altLang="en-US" sz="2000" b="1" dirty="0">
                <a:latin typeface="Calibri" panose="020F0502020204030204" pitchFamily="34" charset="0"/>
                <a:cs typeface="Calibri" panose="020F0502020204030204" pitchFamily="34" charset="0"/>
              </a:endParaRPr>
            </a:p>
          </p:txBody>
        </p:sp>
      </p:grpSp>
      <p:sp>
        <p:nvSpPr>
          <p:cNvPr id="84" name="箭头: 右 83">
            <a:extLst>
              <a:ext uri="{FF2B5EF4-FFF2-40B4-BE49-F238E27FC236}">
                <a16:creationId xmlns:a16="http://schemas.microsoft.com/office/drawing/2014/main" id="{9BAD8F0A-6B18-607E-19EF-4C6DFE5C72DA}"/>
              </a:ext>
            </a:extLst>
          </p:cNvPr>
          <p:cNvSpPr/>
          <p:nvPr/>
        </p:nvSpPr>
        <p:spPr>
          <a:xfrm>
            <a:off x="3189506" y="3462315"/>
            <a:ext cx="1115465" cy="195067"/>
          </a:xfrm>
          <a:prstGeom prst="rightArrow">
            <a:avLst>
              <a:gd name="adj1" fmla="val 39115"/>
              <a:gd name="adj2" fmla="val 44340"/>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latin typeface="Calibri" panose="020F0502020204030204" pitchFamily="34" charset="0"/>
              <a:cs typeface="Calibri" panose="020F0502020204030204" pitchFamily="34" charset="0"/>
            </a:endParaRPr>
          </a:p>
        </p:txBody>
      </p:sp>
      <p:sp>
        <p:nvSpPr>
          <p:cNvPr id="4" name="文本框 3">
            <a:extLst>
              <a:ext uri="{FF2B5EF4-FFF2-40B4-BE49-F238E27FC236}">
                <a16:creationId xmlns:a16="http://schemas.microsoft.com/office/drawing/2014/main" id="{E35F6DA9-1965-DFD2-480D-D1B24652241A}"/>
              </a:ext>
            </a:extLst>
          </p:cNvPr>
          <p:cNvSpPr txBox="1"/>
          <p:nvPr/>
        </p:nvSpPr>
        <p:spPr>
          <a:xfrm>
            <a:off x="2456828" y="3759944"/>
            <a:ext cx="3104552" cy="707886"/>
          </a:xfrm>
          <a:prstGeom prst="rect">
            <a:avLst/>
          </a:prstGeom>
          <a:noFill/>
        </p:spPr>
        <p:txBody>
          <a:bodyPr wrap="square" rtlCol="0">
            <a:spAutoFit/>
          </a:bodyPr>
          <a:lstStyle/>
          <a:p>
            <a:pPr algn="l"/>
            <a:r>
              <a:rPr lang="en-US" altLang="zh-CN" sz="2000" dirty="0">
                <a:solidFill>
                  <a:schemeClr val="tx1">
                    <a:lumMod val="50000"/>
                    <a:lumOff val="50000"/>
                  </a:schemeClr>
                </a:solidFill>
                <a:latin typeface="Calibri" panose="020F0502020204030204" pitchFamily="34" charset="0"/>
                <a:cs typeface="Calibri" panose="020F0502020204030204" pitchFamily="34" charset="0"/>
              </a:rPr>
              <a:t>translate the configuration to another representation</a:t>
            </a:r>
            <a:endParaRPr lang="zh-CN" altLang="en-US" sz="2000" dirty="0" err="1">
              <a:solidFill>
                <a:schemeClr val="tx1">
                  <a:lumMod val="50000"/>
                  <a:lumOff val="50000"/>
                </a:schemeClr>
              </a:solidFill>
              <a:latin typeface="Calibri" panose="020F0502020204030204" pitchFamily="34" charset="0"/>
              <a:cs typeface="Calibri" panose="020F0502020204030204" pitchFamily="34" charset="0"/>
            </a:endParaRPr>
          </a:p>
        </p:txBody>
      </p:sp>
      <p:graphicFrame>
        <p:nvGraphicFramePr>
          <p:cNvPr id="5" name="表格 3">
            <a:extLst>
              <a:ext uri="{FF2B5EF4-FFF2-40B4-BE49-F238E27FC236}">
                <a16:creationId xmlns:a16="http://schemas.microsoft.com/office/drawing/2014/main" id="{A992527E-AF6D-5F67-3A55-DD0F9A55B89D}"/>
              </a:ext>
            </a:extLst>
          </p:cNvPr>
          <p:cNvGraphicFramePr>
            <a:graphicFrameLocks noGrp="1"/>
          </p:cNvGraphicFramePr>
          <p:nvPr>
            <p:extLst>
              <p:ext uri="{D42A27DB-BD31-4B8C-83A1-F6EECF244321}">
                <p14:modId xmlns:p14="http://schemas.microsoft.com/office/powerpoint/2010/main" val="1477363222"/>
              </p:ext>
            </p:extLst>
          </p:nvPr>
        </p:nvGraphicFramePr>
        <p:xfrm>
          <a:off x="411480" y="4569552"/>
          <a:ext cx="7507224" cy="1749860"/>
        </p:xfrm>
        <a:graphic>
          <a:graphicData uri="http://schemas.openxmlformats.org/drawingml/2006/table">
            <a:tbl>
              <a:tblPr firstRow="1" bandRow="1">
                <a:tableStyleId>{5C22544A-7EE6-4342-B048-85BDC9FD1C3A}</a:tableStyleId>
              </a:tblPr>
              <a:tblGrid>
                <a:gridCol w="4129882">
                  <a:extLst>
                    <a:ext uri="{9D8B030D-6E8A-4147-A177-3AD203B41FA5}">
                      <a16:colId xmlns:a16="http://schemas.microsoft.com/office/drawing/2014/main" val="3175165477"/>
                    </a:ext>
                  </a:extLst>
                </a:gridCol>
                <a:gridCol w="3377342">
                  <a:extLst>
                    <a:ext uri="{9D8B030D-6E8A-4147-A177-3AD203B41FA5}">
                      <a16:colId xmlns:a16="http://schemas.microsoft.com/office/drawing/2014/main" val="215073602"/>
                    </a:ext>
                  </a:extLst>
                </a:gridCol>
              </a:tblGrid>
              <a:tr h="437465">
                <a:tc>
                  <a:txBody>
                    <a:bodyPr/>
                    <a:lstStyle/>
                    <a:p>
                      <a:pPr algn="l"/>
                      <a:r>
                        <a:rPr lang="en-US" altLang="zh-CN" sz="2000" dirty="0">
                          <a:latin typeface="Calibri" panose="020F0502020204030204" pitchFamily="34" charset="0"/>
                          <a:cs typeface="Calibri" panose="020F0502020204030204" pitchFamily="34" charset="0"/>
                        </a:rPr>
                        <a:t>Verification tools</a:t>
                      </a:r>
                      <a:endParaRPr lang="zh-CN" altLang="en-US" sz="2000" dirty="0">
                        <a:latin typeface="Calibri" panose="020F0502020204030204" pitchFamily="34" charset="0"/>
                        <a:cs typeface="Calibri" panose="020F0502020204030204" pitchFamily="34" charset="0"/>
                      </a:endParaRPr>
                    </a:p>
                  </a:txBody>
                  <a:tcPr>
                    <a:solidFill>
                      <a:schemeClr val="accent1"/>
                    </a:solidFill>
                  </a:tcPr>
                </a:tc>
                <a:tc>
                  <a:txBody>
                    <a:bodyPr/>
                    <a:lstStyle/>
                    <a:p>
                      <a:pPr algn="l"/>
                      <a:r>
                        <a:rPr lang="en-US" altLang="zh-CN" sz="2000" dirty="0">
                          <a:latin typeface="Calibri" panose="020F0502020204030204" pitchFamily="34" charset="0"/>
                          <a:cs typeface="Calibri" panose="020F0502020204030204" pitchFamily="34" charset="0"/>
                        </a:rPr>
                        <a:t>Network model they generate</a:t>
                      </a:r>
                      <a:endParaRPr lang="zh-CN" altLang="en-US" sz="2000" dirty="0">
                        <a:latin typeface="Calibri" panose="020F0502020204030204" pitchFamily="34" charset="0"/>
                        <a:cs typeface="Calibri" panose="020F0502020204030204" pitchFamily="34" charset="0"/>
                      </a:endParaRPr>
                    </a:p>
                  </a:txBody>
                  <a:tcPr>
                    <a:solidFill>
                      <a:schemeClr val="accent1"/>
                    </a:solidFill>
                  </a:tcPr>
                </a:tc>
                <a:extLst>
                  <a:ext uri="{0D108BD9-81ED-4DB2-BD59-A6C34878D82A}">
                    <a16:rowId xmlns:a16="http://schemas.microsoft.com/office/drawing/2014/main" val="2761284618"/>
                  </a:ext>
                </a:extLst>
              </a:tr>
              <a:tr h="437465">
                <a:tc>
                  <a:txBody>
                    <a:bodyPr/>
                    <a:lstStyle/>
                    <a:p>
                      <a:pPr algn="l"/>
                      <a:r>
                        <a:rPr lang="en-US" altLang="zh-CN" sz="2000" dirty="0">
                          <a:latin typeface="Calibri" panose="020F0502020204030204" pitchFamily="34" charset="0"/>
                          <a:cs typeface="Calibri" panose="020F0502020204030204" pitchFamily="34" charset="0"/>
                        </a:rPr>
                        <a:t>Simulation-based tools (e.g., Batfish)</a:t>
                      </a:r>
                      <a:endParaRPr lang="zh-CN" altLang="en-US" sz="2000" dirty="0">
                        <a:latin typeface="Calibri" panose="020F0502020204030204" pitchFamily="34" charset="0"/>
                        <a:cs typeface="Calibri" panose="020F0502020204030204" pitchFamily="34" charset="0"/>
                      </a:endParaRPr>
                    </a:p>
                  </a:txBody>
                  <a:tcPr>
                    <a:solidFill>
                      <a:schemeClr val="accent5">
                        <a:lumMod val="20000"/>
                        <a:lumOff val="80000"/>
                      </a:schemeClr>
                    </a:solidFill>
                  </a:tcPr>
                </a:tc>
                <a:tc>
                  <a:txBody>
                    <a:bodyPr/>
                    <a:lstStyle/>
                    <a:p>
                      <a:pPr algn="l"/>
                      <a:r>
                        <a:rPr lang="en-US" altLang="zh-CN" sz="2000" dirty="0">
                          <a:latin typeface="Calibri" panose="020F0502020204030204" pitchFamily="34" charset="0"/>
                          <a:cs typeface="Calibri" panose="020F0502020204030204" pitchFamily="34" charset="0"/>
                        </a:rPr>
                        <a:t>RIB/FIBs (i.e., The data plane)</a:t>
                      </a:r>
                      <a:endParaRPr lang="zh-CN" altLang="en-US" sz="2000" dirty="0">
                        <a:latin typeface="Calibri" panose="020F0502020204030204" pitchFamily="34" charset="0"/>
                        <a:cs typeface="Calibri" panose="020F0502020204030204" pitchFamily="34" charset="0"/>
                      </a:endParaRPr>
                    </a:p>
                  </a:txBody>
                  <a:tcPr>
                    <a:solidFill>
                      <a:schemeClr val="accent5">
                        <a:lumMod val="20000"/>
                        <a:lumOff val="80000"/>
                      </a:schemeClr>
                    </a:solidFill>
                  </a:tcPr>
                </a:tc>
                <a:extLst>
                  <a:ext uri="{0D108BD9-81ED-4DB2-BD59-A6C34878D82A}">
                    <a16:rowId xmlns:a16="http://schemas.microsoft.com/office/drawing/2014/main" val="2120012555"/>
                  </a:ext>
                </a:extLst>
              </a:tr>
              <a:tr h="437465">
                <a:tc>
                  <a:txBody>
                    <a:bodyPr/>
                    <a:lstStyle/>
                    <a:p>
                      <a:pPr algn="l"/>
                      <a:r>
                        <a:rPr lang="en-US" altLang="zh-CN" sz="2000" dirty="0">
                          <a:latin typeface="Calibri" panose="020F0502020204030204" pitchFamily="34" charset="0"/>
                          <a:cs typeface="Calibri" panose="020F0502020204030204" pitchFamily="34" charset="0"/>
                        </a:rPr>
                        <a:t>Graph-based tools (e.g., ARC)</a:t>
                      </a:r>
                      <a:endParaRPr lang="zh-CN" altLang="en-US" sz="2000" dirty="0">
                        <a:latin typeface="Calibri" panose="020F0502020204030204" pitchFamily="34" charset="0"/>
                        <a:cs typeface="Calibri" panose="020F0502020204030204" pitchFamily="34" charset="0"/>
                      </a:endParaRPr>
                    </a:p>
                  </a:txBody>
                  <a:tcPr>
                    <a:solidFill>
                      <a:schemeClr val="accent5">
                        <a:lumMod val="20000"/>
                        <a:lumOff val="80000"/>
                      </a:schemeClr>
                    </a:solidFill>
                  </a:tcPr>
                </a:tc>
                <a:tc>
                  <a:txBody>
                    <a:bodyPr/>
                    <a:lstStyle/>
                    <a:p>
                      <a:pPr algn="l"/>
                      <a:r>
                        <a:rPr lang="en-US" altLang="zh-CN" sz="2000" dirty="0">
                          <a:latin typeface="Calibri" panose="020F0502020204030204" pitchFamily="34" charset="0"/>
                          <a:cs typeface="Calibri" panose="020F0502020204030204" pitchFamily="34" charset="0"/>
                        </a:rPr>
                        <a:t>Abstraction graph</a:t>
                      </a:r>
                      <a:endParaRPr lang="zh-CN" altLang="en-US" sz="2000" dirty="0">
                        <a:latin typeface="Calibri" panose="020F0502020204030204" pitchFamily="34" charset="0"/>
                        <a:cs typeface="Calibri" panose="020F0502020204030204" pitchFamily="34" charset="0"/>
                      </a:endParaRPr>
                    </a:p>
                  </a:txBody>
                  <a:tcPr>
                    <a:solidFill>
                      <a:schemeClr val="accent5">
                        <a:lumMod val="20000"/>
                        <a:lumOff val="80000"/>
                      </a:schemeClr>
                    </a:solidFill>
                  </a:tcPr>
                </a:tc>
                <a:extLst>
                  <a:ext uri="{0D108BD9-81ED-4DB2-BD59-A6C34878D82A}">
                    <a16:rowId xmlns:a16="http://schemas.microsoft.com/office/drawing/2014/main" val="1094470242"/>
                  </a:ext>
                </a:extLst>
              </a:tr>
              <a:tr h="437465">
                <a:tc>
                  <a:txBody>
                    <a:bodyPr/>
                    <a:lstStyle/>
                    <a:p>
                      <a:pPr algn="l"/>
                      <a:r>
                        <a:rPr lang="en-US" altLang="zh-CN" sz="2000" dirty="0">
                          <a:latin typeface="Calibri" panose="020F0502020204030204" pitchFamily="34" charset="0"/>
                          <a:cs typeface="Calibri" panose="020F0502020204030204" pitchFamily="34" charset="0"/>
                        </a:rPr>
                        <a:t>SMT-based tools (e.g., Minesweeper)</a:t>
                      </a:r>
                      <a:endParaRPr lang="zh-CN" altLang="en-US" sz="2000" dirty="0">
                        <a:latin typeface="Calibri" panose="020F0502020204030204" pitchFamily="34" charset="0"/>
                        <a:cs typeface="Calibri" panose="020F0502020204030204" pitchFamily="34" charset="0"/>
                      </a:endParaRPr>
                    </a:p>
                  </a:txBody>
                  <a:tcPr>
                    <a:solidFill>
                      <a:schemeClr val="accent5">
                        <a:lumMod val="20000"/>
                        <a:lumOff val="80000"/>
                      </a:schemeClr>
                    </a:solidFill>
                  </a:tcPr>
                </a:tc>
                <a:tc>
                  <a:txBody>
                    <a:bodyPr/>
                    <a:lstStyle/>
                    <a:p>
                      <a:pPr algn="l"/>
                      <a:r>
                        <a:rPr lang="en-US" altLang="zh-CN" sz="2000" dirty="0">
                          <a:latin typeface="Calibri" panose="020F0502020204030204" pitchFamily="34" charset="0"/>
                          <a:cs typeface="Calibri" panose="020F0502020204030204" pitchFamily="34" charset="0"/>
                        </a:rPr>
                        <a:t>Logic formula</a:t>
                      </a:r>
                      <a:endParaRPr lang="zh-CN" altLang="en-US" sz="2000" dirty="0">
                        <a:latin typeface="Calibri" panose="020F0502020204030204" pitchFamily="34" charset="0"/>
                        <a:cs typeface="Calibri" panose="020F0502020204030204" pitchFamily="34" charset="0"/>
                      </a:endParaRPr>
                    </a:p>
                  </a:txBody>
                  <a:tcPr>
                    <a:solidFill>
                      <a:schemeClr val="accent5">
                        <a:lumMod val="20000"/>
                        <a:lumOff val="80000"/>
                      </a:schemeClr>
                    </a:solidFill>
                  </a:tcPr>
                </a:tc>
                <a:extLst>
                  <a:ext uri="{0D108BD9-81ED-4DB2-BD59-A6C34878D82A}">
                    <a16:rowId xmlns:a16="http://schemas.microsoft.com/office/drawing/2014/main" val="2026507177"/>
                  </a:ext>
                </a:extLst>
              </a:tr>
            </a:tbl>
          </a:graphicData>
        </a:graphic>
      </p:graphicFrame>
      <p:sp>
        <p:nvSpPr>
          <p:cNvPr id="6" name="灯片编号占位符 5">
            <a:extLst>
              <a:ext uri="{FF2B5EF4-FFF2-40B4-BE49-F238E27FC236}">
                <a16:creationId xmlns:a16="http://schemas.microsoft.com/office/drawing/2014/main" id="{BBD4E028-4F6E-DF2A-BA6D-C312CFAAA5E1}"/>
              </a:ext>
            </a:extLst>
          </p:cNvPr>
          <p:cNvSpPr>
            <a:spLocks noGrp="1"/>
          </p:cNvSpPr>
          <p:nvPr>
            <p:ph type="sldNum" sz="quarter" idx="12"/>
          </p:nvPr>
        </p:nvSpPr>
        <p:spPr/>
        <p:txBody>
          <a:bodyPr/>
          <a:lstStyle/>
          <a:p>
            <a:fld id="{17AF526B-B395-4D91-A33A-6B7064D12B60}" type="slidenum">
              <a:rPr lang="zh-CN" altLang="en-US" smtClean="0"/>
              <a:t>4</a:t>
            </a:fld>
            <a:endParaRPr lang="zh-CN" altLang="en-US"/>
          </a:p>
        </p:txBody>
      </p:sp>
    </p:spTree>
    <p:extLst>
      <p:ext uri="{BB962C8B-B14F-4D97-AF65-F5344CB8AC3E}">
        <p14:creationId xmlns:p14="http://schemas.microsoft.com/office/powerpoint/2010/main" val="3028338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内容占位符 2">
            <a:extLst>
              <a:ext uri="{FF2B5EF4-FFF2-40B4-BE49-F238E27FC236}">
                <a16:creationId xmlns:a16="http://schemas.microsoft.com/office/drawing/2014/main" id="{5E1E06D3-A500-2236-21BE-08B7A47C2459}"/>
              </a:ext>
            </a:extLst>
          </p:cNvPr>
          <p:cNvSpPr>
            <a:spLocks noGrp="1"/>
          </p:cNvSpPr>
          <p:nvPr>
            <p:ph idx="1"/>
          </p:nvPr>
        </p:nvSpPr>
        <p:spPr>
          <a:xfrm>
            <a:off x="838200" y="1562793"/>
            <a:ext cx="11353800" cy="4729942"/>
          </a:xfrm>
        </p:spPr>
        <p:txBody>
          <a:bodyPr/>
          <a:lstStyle/>
          <a:p>
            <a:r>
              <a:rPr lang="en-US" altLang="zh-CN" dirty="0"/>
              <a:t>D</a:t>
            </a:r>
            <a:r>
              <a:rPr lang="en-US" altLang="zh-CN" sz="2800" dirty="0">
                <a:latin typeface="Calibri" panose="020F0502020204030204" pitchFamily="34" charset="0"/>
                <a:cs typeface="Calibri" panose="020F0502020204030204" pitchFamily="34" charset="0"/>
              </a:rPr>
              <a:t>etecting if configurations are erroneous: </a:t>
            </a:r>
            <a:r>
              <a:rPr lang="en-US" altLang="zh-CN" sz="2800" b="1" dirty="0">
                <a:latin typeface="Calibri" panose="020F0502020204030204" pitchFamily="34" charset="0"/>
                <a:cs typeface="Calibri" panose="020F0502020204030204" pitchFamily="34" charset="0"/>
              </a:rPr>
              <a:t>answer the YES/NO question</a:t>
            </a:r>
            <a:endParaRPr lang="zh-CN" altLang="en-US" sz="2800" b="1" dirty="0">
              <a:latin typeface="Calibri" panose="020F0502020204030204" pitchFamily="34" charset="0"/>
              <a:cs typeface="Calibri" panose="020F0502020204030204" pitchFamily="34" charset="0"/>
            </a:endParaRPr>
          </a:p>
        </p:txBody>
      </p:sp>
      <p:sp>
        <p:nvSpPr>
          <p:cNvPr id="16" name="标题 1">
            <a:extLst>
              <a:ext uri="{FF2B5EF4-FFF2-40B4-BE49-F238E27FC236}">
                <a16:creationId xmlns:a16="http://schemas.microsoft.com/office/drawing/2014/main" id="{E776988D-D021-DD1E-B2FE-CE728BCD2A2B}"/>
              </a:ext>
            </a:extLst>
          </p:cNvPr>
          <p:cNvSpPr txBox="1">
            <a:spLocks/>
          </p:cNvSpPr>
          <p:nvPr/>
        </p:nvSpPr>
        <p:spPr>
          <a:xfrm>
            <a:off x="838200" y="1573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Calibri" panose="020F0502020204030204" pitchFamily="34" charset="0"/>
                <a:ea typeface="+mj-ea"/>
                <a:cs typeface="Calibri" panose="020F0502020204030204" pitchFamily="34" charset="0"/>
              </a:defRPr>
            </a:lvl1pPr>
          </a:lstStyle>
          <a:p>
            <a:r>
              <a:rPr lang="en-US" altLang="zh-CN" dirty="0"/>
              <a:t>What does network verification do?</a:t>
            </a:r>
            <a:endParaRPr lang="zh-CN" altLang="en-US" dirty="0"/>
          </a:p>
        </p:txBody>
      </p:sp>
      <p:grpSp>
        <p:nvGrpSpPr>
          <p:cNvPr id="78" name="组合 77">
            <a:extLst>
              <a:ext uri="{FF2B5EF4-FFF2-40B4-BE49-F238E27FC236}">
                <a16:creationId xmlns:a16="http://schemas.microsoft.com/office/drawing/2014/main" id="{9316D9C7-2C11-DA25-9244-C05302C6FB5B}"/>
              </a:ext>
            </a:extLst>
          </p:cNvPr>
          <p:cNvGrpSpPr/>
          <p:nvPr/>
        </p:nvGrpSpPr>
        <p:grpSpPr>
          <a:xfrm>
            <a:off x="1057618" y="2302842"/>
            <a:ext cx="1680110" cy="1430425"/>
            <a:chOff x="940029" y="2287435"/>
            <a:chExt cx="1680110" cy="1430425"/>
          </a:xfrm>
        </p:grpSpPr>
        <p:grpSp>
          <p:nvGrpSpPr>
            <p:cNvPr id="10" name="Group 39">
              <a:extLst>
                <a:ext uri="{FF2B5EF4-FFF2-40B4-BE49-F238E27FC236}">
                  <a16:creationId xmlns:a16="http://schemas.microsoft.com/office/drawing/2014/main" id="{15A493EA-5E4A-B4E6-074F-542AE77A16F5}"/>
                </a:ext>
              </a:extLst>
            </p:cNvPr>
            <p:cNvGrpSpPr/>
            <p:nvPr/>
          </p:nvGrpSpPr>
          <p:grpSpPr>
            <a:xfrm>
              <a:off x="1188149" y="2287435"/>
              <a:ext cx="1151090" cy="976766"/>
              <a:chOff x="454996" y="2576417"/>
              <a:chExt cx="1019626" cy="838203"/>
            </a:xfrm>
          </p:grpSpPr>
          <p:pic>
            <p:nvPicPr>
              <p:cNvPr id="13" name="Content Placeholder 4">
                <a:extLst>
                  <a:ext uri="{FF2B5EF4-FFF2-40B4-BE49-F238E27FC236}">
                    <a16:creationId xmlns:a16="http://schemas.microsoft.com/office/drawing/2014/main" id="{20E84F15-4CB2-CB93-978B-5B8B4A5FFCA5}"/>
                  </a:ext>
                </a:extLst>
              </p:cNvPr>
              <p:cNvPicPr>
                <a:picLocks noChangeAspect="1"/>
              </p:cNvPicPr>
              <p:nvPr/>
            </p:nvPicPr>
            <p:blipFill>
              <a:blip r:embed="rId3" cstate="print"/>
              <a:stretch>
                <a:fillRect/>
              </a:stretch>
            </p:blipFill>
            <p:spPr>
              <a:xfrm>
                <a:off x="454996" y="2576417"/>
                <a:ext cx="638626" cy="638626"/>
              </a:xfrm>
              <a:prstGeom prst="rect">
                <a:avLst/>
              </a:prstGeom>
            </p:spPr>
          </p:pic>
          <p:pic>
            <p:nvPicPr>
              <p:cNvPr id="14" name="Content Placeholder 4">
                <a:extLst>
                  <a:ext uri="{FF2B5EF4-FFF2-40B4-BE49-F238E27FC236}">
                    <a16:creationId xmlns:a16="http://schemas.microsoft.com/office/drawing/2014/main" id="{A9B734F3-D72E-4929-A56D-21EE61CD477B}"/>
                  </a:ext>
                </a:extLst>
              </p:cNvPr>
              <p:cNvPicPr>
                <a:picLocks noChangeAspect="1"/>
              </p:cNvPicPr>
              <p:nvPr/>
            </p:nvPicPr>
            <p:blipFill>
              <a:blip r:embed="rId3" cstate="print"/>
              <a:stretch>
                <a:fillRect/>
              </a:stretch>
            </p:blipFill>
            <p:spPr>
              <a:xfrm>
                <a:off x="660014" y="2692530"/>
                <a:ext cx="638627" cy="638627"/>
              </a:xfrm>
              <a:prstGeom prst="rect">
                <a:avLst/>
              </a:prstGeom>
            </p:spPr>
          </p:pic>
          <p:pic>
            <p:nvPicPr>
              <p:cNvPr id="15" name="Content Placeholder 4">
                <a:extLst>
                  <a:ext uri="{FF2B5EF4-FFF2-40B4-BE49-F238E27FC236}">
                    <a16:creationId xmlns:a16="http://schemas.microsoft.com/office/drawing/2014/main" id="{5915C291-25B3-9C47-5676-710C9AFD26A0}"/>
                  </a:ext>
                </a:extLst>
              </p:cNvPr>
              <p:cNvPicPr>
                <a:picLocks noChangeAspect="1"/>
              </p:cNvPicPr>
              <p:nvPr/>
            </p:nvPicPr>
            <p:blipFill>
              <a:blip r:embed="rId3" cstate="print"/>
              <a:stretch>
                <a:fillRect/>
              </a:stretch>
            </p:blipFill>
            <p:spPr>
              <a:xfrm>
                <a:off x="835996" y="2775993"/>
                <a:ext cx="638626" cy="638627"/>
              </a:xfrm>
              <a:prstGeom prst="rect">
                <a:avLst/>
              </a:prstGeom>
            </p:spPr>
          </p:pic>
        </p:grpSp>
        <p:sp>
          <p:nvSpPr>
            <p:cNvPr id="68" name="矩形: 圆角 67">
              <a:extLst>
                <a:ext uri="{FF2B5EF4-FFF2-40B4-BE49-F238E27FC236}">
                  <a16:creationId xmlns:a16="http://schemas.microsoft.com/office/drawing/2014/main" id="{A57F9A3F-84E1-19A4-DA01-560446EB1727}"/>
                </a:ext>
              </a:extLst>
            </p:cNvPr>
            <p:cNvSpPr/>
            <p:nvPr/>
          </p:nvSpPr>
          <p:spPr>
            <a:xfrm>
              <a:off x="940029" y="3336486"/>
              <a:ext cx="1680110" cy="381374"/>
            </a:xfrm>
            <a:prstGeom prst="roundRect">
              <a:avLst/>
            </a:prstGeom>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a:r>
                <a:rPr lang="en-US" altLang="zh-CN" sz="2000" b="1" dirty="0">
                  <a:latin typeface="Calibri" panose="020F0502020204030204" pitchFamily="34" charset="0"/>
                  <a:cs typeface="Calibri" panose="020F0502020204030204" pitchFamily="34" charset="0"/>
                </a:rPr>
                <a:t>Configurations</a:t>
              </a:r>
              <a:endParaRPr lang="zh-CN" altLang="en-US" sz="2000" b="1" dirty="0">
                <a:latin typeface="Calibri" panose="020F0502020204030204" pitchFamily="34" charset="0"/>
                <a:cs typeface="Calibri" panose="020F0502020204030204" pitchFamily="34" charset="0"/>
              </a:endParaRPr>
            </a:p>
          </p:txBody>
        </p:sp>
      </p:grpSp>
      <p:grpSp>
        <p:nvGrpSpPr>
          <p:cNvPr id="79" name="组合 78">
            <a:extLst>
              <a:ext uri="{FF2B5EF4-FFF2-40B4-BE49-F238E27FC236}">
                <a16:creationId xmlns:a16="http://schemas.microsoft.com/office/drawing/2014/main" id="{0E9D25C1-72D8-9733-ABF0-99091E12A5E1}"/>
              </a:ext>
            </a:extLst>
          </p:cNvPr>
          <p:cNvGrpSpPr/>
          <p:nvPr/>
        </p:nvGrpSpPr>
        <p:grpSpPr>
          <a:xfrm>
            <a:off x="4828024" y="2290521"/>
            <a:ext cx="2356535" cy="1460015"/>
            <a:chOff x="4501061" y="2294825"/>
            <a:chExt cx="2356535" cy="1460015"/>
          </a:xfrm>
        </p:grpSpPr>
        <p:grpSp>
          <p:nvGrpSpPr>
            <p:cNvPr id="40" name="组合 39">
              <a:extLst>
                <a:ext uri="{FF2B5EF4-FFF2-40B4-BE49-F238E27FC236}">
                  <a16:creationId xmlns:a16="http://schemas.microsoft.com/office/drawing/2014/main" id="{7E7EF912-E959-76B7-5559-2C9CEE7DB081}"/>
                </a:ext>
              </a:extLst>
            </p:cNvPr>
            <p:cNvGrpSpPr/>
            <p:nvPr/>
          </p:nvGrpSpPr>
          <p:grpSpPr>
            <a:xfrm>
              <a:off x="4501061" y="2294825"/>
              <a:ext cx="2356535" cy="1044867"/>
              <a:chOff x="1351953" y="4227537"/>
              <a:chExt cx="6111000" cy="1958970"/>
            </a:xfrm>
          </p:grpSpPr>
          <p:cxnSp>
            <p:nvCxnSpPr>
              <p:cNvPr id="17" name="Straight Connector 43">
                <a:extLst>
                  <a:ext uri="{FF2B5EF4-FFF2-40B4-BE49-F238E27FC236}">
                    <a16:creationId xmlns:a16="http://schemas.microsoft.com/office/drawing/2014/main" id="{42EEEC9C-0CAD-CBCC-73AD-09D0806941BA}"/>
                  </a:ext>
                </a:extLst>
              </p:cNvPr>
              <p:cNvCxnSpPr>
                <a:cxnSpLocks/>
                <a:stCxn id="26" idx="2"/>
                <a:endCxn id="19" idx="0"/>
              </p:cNvCxnSpPr>
              <p:nvPr/>
            </p:nvCxnSpPr>
            <p:spPr>
              <a:xfrm flipH="1">
                <a:off x="3344216" y="4826237"/>
                <a:ext cx="613599" cy="761570"/>
              </a:xfrm>
              <a:prstGeom prst="line">
                <a:avLst/>
              </a:prstGeom>
              <a:ln w="38100">
                <a:solidFill>
                  <a:srgbClr val="03B4FF"/>
                </a:solidFill>
              </a:ln>
            </p:spPr>
            <p:style>
              <a:lnRef idx="1">
                <a:schemeClr val="accent1"/>
              </a:lnRef>
              <a:fillRef idx="0">
                <a:schemeClr val="accent1"/>
              </a:fillRef>
              <a:effectRef idx="0">
                <a:schemeClr val="accent1"/>
              </a:effectRef>
              <a:fontRef idx="minor">
                <a:schemeClr val="tx1"/>
              </a:fontRef>
            </p:style>
          </p:cxnSp>
          <p:cxnSp>
            <p:nvCxnSpPr>
              <p:cNvPr id="18" name="Straight Connector 28">
                <a:extLst>
                  <a:ext uri="{FF2B5EF4-FFF2-40B4-BE49-F238E27FC236}">
                    <a16:creationId xmlns:a16="http://schemas.microsoft.com/office/drawing/2014/main" id="{180B272C-278D-54DF-968D-DAEB7D2A2B11}"/>
                  </a:ext>
                </a:extLst>
              </p:cNvPr>
              <p:cNvCxnSpPr>
                <a:cxnSpLocks/>
                <a:endCxn id="20" idx="0"/>
              </p:cNvCxnSpPr>
              <p:nvPr/>
            </p:nvCxnSpPr>
            <p:spPr>
              <a:xfrm>
                <a:off x="4005621" y="4539887"/>
                <a:ext cx="1437225" cy="818023"/>
              </a:xfrm>
              <a:prstGeom prst="line">
                <a:avLst/>
              </a:prstGeom>
              <a:ln w="38100">
                <a:solidFill>
                  <a:srgbClr val="03B4FF"/>
                </a:solidFill>
              </a:ln>
            </p:spPr>
            <p:style>
              <a:lnRef idx="1">
                <a:schemeClr val="accent1"/>
              </a:lnRef>
              <a:fillRef idx="0">
                <a:schemeClr val="accent1"/>
              </a:fillRef>
              <a:effectRef idx="0">
                <a:schemeClr val="accent1"/>
              </a:effectRef>
              <a:fontRef idx="minor">
                <a:schemeClr val="tx1"/>
              </a:fontRef>
            </p:style>
          </p:cxnSp>
          <p:pic>
            <p:nvPicPr>
              <p:cNvPr id="19" name="Picture 14">
                <a:extLst>
                  <a:ext uri="{FF2B5EF4-FFF2-40B4-BE49-F238E27FC236}">
                    <a16:creationId xmlns:a16="http://schemas.microsoft.com/office/drawing/2014/main" id="{EA78BD23-3573-50A9-02C7-6EF2EF3452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6985" y="5587807"/>
                <a:ext cx="1014462" cy="598700"/>
              </a:xfrm>
              <a:prstGeom prst="rect">
                <a:avLst/>
              </a:prstGeom>
            </p:spPr>
          </p:pic>
          <p:pic>
            <p:nvPicPr>
              <p:cNvPr id="20" name="Picture 15">
                <a:extLst>
                  <a:ext uri="{FF2B5EF4-FFF2-40B4-BE49-F238E27FC236}">
                    <a16:creationId xmlns:a16="http://schemas.microsoft.com/office/drawing/2014/main" id="{F30D4E32-4C56-2D8D-69DA-9092854BEF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5616" y="5357910"/>
                <a:ext cx="1014462" cy="598700"/>
              </a:xfrm>
              <a:prstGeom prst="rect">
                <a:avLst/>
              </a:prstGeom>
            </p:spPr>
          </p:pic>
          <p:pic>
            <p:nvPicPr>
              <p:cNvPr id="21" name="Picture 16">
                <a:extLst>
                  <a:ext uri="{FF2B5EF4-FFF2-40B4-BE49-F238E27FC236}">
                    <a16:creationId xmlns:a16="http://schemas.microsoft.com/office/drawing/2014/main" id="{4C451431-864E-7037-30B5-8B22F702AC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8491" y="4539887"/>
                <a:ext cx="1014462" cy="598700"/>
              </a:xfrm>
              <a:prstGeom prst="rect">
                <a:avLst/>
              </a:prstGeom>
            </p:spPr>
          </p:pic>
          <p:cxnSp>
            <p:nvCxnSpPr>
              <p:cNvPr id="22" name="Straight Connector 18">
                <a:extLst>
                  <a:ext uri="{FF2B5EF4-FFF2-40B4-BE49-F238E27FC236}">
                    <a16:creationId xmlns:a16="http://schemas.microsoft.com/office/drawing/2014/main" id="{7E4CF52A-95CA-5240-F22A-47DA0FEB6F29}"/>
                  </a:ext>
                </a:extLst>
              </p:cNvPr>
              <p:cNvCxnSpPr>
                <a:cxnSpLocks/>
                <a:stCxn id="28" idx="2"/>
                <a:endCxn id="19" idx="1"/>
              </p:cNvCxnSpPr>
              <p:nvPr/>
            </p:nvCxnSpPr>
            <p:spPr>
              <a:xfrm>
                <a:off x="1859184" y="5138587"/>
                <a:ext cx="977801" cy="748571"/>
              </a:xfrm>
              <a:prstGeom prst="line">
                <a:avLst/>
              </a:prstGeom>
              <a:ln w="38100">
                <a:solidFill>
                  <a:srgbClr val="03B4FF"/>
                </a:solidFill>
              </a:ln>
            </p:spPr>
            <p:style>
              <a:lnRef idx="1">
                <a:schemeClr val="accent1"/>
              </a:lnRef>
              <a:fillRef idx="0">
                <a:schemeClr val="accent1"/>
              </a:fillRef>
              <a:effectRef idx="0">
                <a:schemeClr val="accent1"/>
              </a:effectRef>
              <a:fontRef idx="minor">
                <a:schemeClr val="tx1"/>
              </a:fontRef>
            </p:style>
          </p:cxnSp>
          <p:cxnSp>
            <p:nvCxnSpPr>
              <p:cNvPr id="23" name="Straight Connector 19">
                <a:extLst>
                  <a:ext uri="{FF2B5EF4-FFF2-40B4-BE49-F238E27FC236}">
                    <a16:creationId xmlns:a16="http://schemas.microsoft.com/office/drawing/2014/main" id="{8C00E022-3F56-8E9B-D013-79FFE5DC6453}"/>
                  </a:ext>
                </a:extLst>
              </p:cNvPr>
              <p:cNvCxnSpPr>
                <a:cxnSpLocks/>
                <a:stCxn id="26" idx="3"/>
                <a:endCxn id="21" idx="1"/>
              </p:cNvCxnSpPr>
              <p:nvPr/>
            </p:nvCxnSpPr>
            <p:spPr>
              <a:xfrm>
                <a:off x="4465045" y="4526888"/>
                <a:ext cx="1983446" cy="312350"/>
              </a:xfrm>
              <a:prstGeom prst="line">
                <a:avLst/>
              </a:prstGeom>
              <a:ln w="38100">
                <a:solidFill>
                  <a:srgbClr val="03B4FF"/>
                </a:solidFill>
              </a:ln>
            </p:spPr>
            <p:style>
              <a:lnRef idx="1">
                <a:schemeClr val="accent1"/>
              </a:lnRef>
              <a:fillRef idx="0">
                <a:schemeClr val="accent1"/>
              </a:fillRef>
              <a:effectRef idx="0">
                <a:schemeClr val="accent1"/>
              </a:effectRef>
              <a:fontRef idx="minor">
                <a:schemeClr val="tx1"/>
              </a:fontRef>
            </p:style>
          </p:cxnSp>
          <p:cxnSp>
            <p:nvCxnSpPr>
              <p:cNvPr id="24" name="Straight Connector 22">
                <a:extLst>
                  <a:ext uri="{FF2B5EF4-FFF2-40B4-BE49-F238E27FC236}">
                    <a16:creationId xmlns:a16="http://schemas.microsoft.com/office/drawing/2014/main" id="{7E9135F1-EF39-2ED2-4464-A2114B4DE7C6}"/>
                  </a:ext>
                </a:extLst>
              </p:cNvPr>
              <p:cNvCxnSpPr>
                <a:cxnSpLocks/>
                <a:stCxn id="19" idx="3"/>
                <a:endCxn id="20" idx="1"/>
              </p:cNvCxnSpPr>
              <p:nvPr/>
            </p:nvCxnSpPr>
            <p:spPr>
              <a:xfrm flipV="1">
                <a:off x="3851447" y="5657261"/>
                <a:ext cx="1084169" cy="229897"/>
              </a:xfrm>
              <a:prstGeom prst="line">
                <a:avLst/>
              </a:prstGeom>
              <a:ln w="38100">
                <a:solidFill>
                  <a:srgbClr val="03B4FF"/>
                </a:solidFill>
              </a:ln>
            </p:spPr>
            <p:style>
              <a:lnRef idx="1">
                <a:schemeClr val="accent1"/>
              </a:lnRef>
              <a:fillRef idx="0">
                <a:schemeClr val="accent1"/>
              </a:fillRef>
              <a:effectRef idx="0">
                <a:schemeClr val="accent1"/>
              </a:effectRef>
              <a:fontRef idx="minor">
                <a:schemeClr val="tx1"/>
              </a:fontRef>
            </p:style>
          </p:cxnSp>
          <p:cxnSp>
            <p:nvCxnSpPr>
              <p:cNvPr id="25" name="Straight Connector 25">
                <a:extLst>
                  <a:ext uri="{FF2B5EF4-FFF2-40B4-BE49-F238E27FC236}">
                    <a16:creationId xmlns:a16="http://schemas.microsoft.com/office/drawing/2014/main" id="{143ED9E1-09E2-1BA7-50FD-B6CE3AE3BFCD}"/>
                  </a:ext>
                </a:extLst>
              </p:cNvPr>
              <p:cNvCxnSpPr>
                <a:cxnSpLocks/>
                <a:stCxn id="20" idx="3"/>
                <a:endCxn id="21" idx="2"/>
              </p:cNvCxnSpPr>
              <p:nvPr/>
            </p:nvCxnSpPr>
            <p:spPr>
              <a:xfrm flipV="1">
                <a:off x="5950077" y="5138587"/>
                <a:ext cx="1005645" cy="518674"/>
              </a:xfrm>
              <a:prstGeom prst="line">
                <a:avLst/>
              </a:prstGeom>
              <a:ln w="38100">
                <a:solidFill>
                  <a:srgbClr val="03B4FF"/>
                </a:solidFill>
              </a:ln>
            </p:spPr>
            <p:style>
              <a:lnRef idx="1">
                <a:schemeClr val="accent1"/>
              </a:lnRef>
              <a:fillRef idx="0">
                <a:schemeClr val="accent1"/>
              </a:fillRef>
              <a:effectRef idx="0">
                <a:schemeClr val="accent1"/>
              </a:effectRef>
              <a:fontRef idx="minor">
                <a:schemeClr val="tx1"/>
              </a:fontRef>
            </p:style>
          </p:cxnSp>
          <p:pic>
            <p:nvPicPr>
              <p:cNvPr id="26" name="Picture 33">
                <a:extLst>
                  <a:ext uri="{FF2B5EF4-FFF2-40B4-BE49-F238E27FC236}">
                    <a16:creationId xmlns:a16="http://schemas.microsoft.com/office/drawing/2014/main" id="{A798F4E3-D068-AE6E-F99F-AD63D8CA41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0584" y="4227537"/>
                <a:ext cx="1014462" cy="598700"/>
              </a:xfrm>
              <a:prstGeom prst="rect">
                <a:avLst/>
              </a:prstGeom>
            </p:spPr>
          </p:pic>
          <p:cxnSp>
            <p:nvCxnSpPr>
              <p:cNvPr id="27" name="Straight Connector 36">
                <a:extLst>
                  <a:ext uri="{FF2B5EF4-FFF2-40B4-BE49-F238E27FC236}">
                    <a16:creationId xmlns:a16="http://schemas.microsoft.com/office/drawing/2014/main" id="{083AA738-428E-A650-DD81-3FD2E438ACA7}"/>
                  </a:ext>
                </a:extLst>
              </p:cNvPr>
              <p:cNvCxnSpPr>
                <a:cxnSpLocks/>
                <a:stCxn id="28" idx="3"/>
                <a:endCxn id="26" idx="1"/>
              </p:cNvCxnSpPr>
              <p:nvPr/>
            </p:nvCxnSpPr>
            <p:spPr>
              <a:xfrm flipV="1">
                <a:off x="2366415" y="4526888"/>
                <a:ext cx="1084169" cy="312350"/>
              </a:xfrm>
              <a:prstGeom prst="line">
                <a:avLst/>
              </a:prstGeom>
              <a:ln w="38100">
                <a:solidFill>
                  <a:srgbClr val="03B4FF"/>
                </a:solidFill>
              </a:ln>
            </p:spPr>
            <p:style>
              <a:lnRef idx="1">
                <a:schemeClr val="accent1"/>
              </a:lnRef>
              <a:fillRef idx="0">
                <a:schemeClr val="accent1"/>
              </a:fillRef>
              <a:effectRef idx="0">
                <a:schemeClr val="accent1"/>
              </a:effectRef>
              <a:fontRef idx="minor">
                <a:schemeClr val="tx1"/>
              </a:fontRef>
            </p:style>
          </p:cxnSp>
          <p:pic>
            <p:nvPicPr>
              <p:cNvPr id="28" name="Picture 13">
                <a:extLst>
                  <a:ext uri="{FF2B5EF4-FFF2-40B4-BE49-F238E27FC236}">
                    <a16:creationId xmlns:a16="http://schemas.microsoft.com/office/drawing/2014/main" id="{2ECDD2F0-BFB3-0DC6-D4C1-05B55631F6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1953" y="4539887"/>
                <a:ext cx="1014462" cy="598700"/>
              </a:xfrm>
              <a:prstGeom prst="rect">
                <a:avLst/>
              </a:prstGeom>
            </p:spPr>
          </p:pic>
        </p:grpSp>
        <p:sp>
          <p:nvSpPr>
            <p:cNvPr id="69" name="矩形: 圆角 68">
              <a:extLst>
                <a:ext uri="{FF2B5EF4-FFF2-40B4-BE49-F238E27FC236}">
                  <a16:creationId xmlns:a16="http://schemas.microsoft.com/office/drawing/2014/main" id="{C2A6B97D-8765-2237-57FE-F54FE1C9361B}"/>
                </a:ext>
              </a:extLst>
            </p:cNvPr>
            <p:cNvSpPr/>
            <p:nvPr/>
          </p:nvSpPr>
          <p:spPr>
            <a:xfrm>
              <a:off x="4590288" y="3373466"/>
              <a:ext cx="2035445" cy="381374"/>
            </a:xfrm>
            <a:prstGeom prst="roundRect">
              <a:avLst/>
            </a:prstGeom>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a:r>
                <a:rPr lang="en-US" altLang="zh-CN" sz="2000" b="1" dirty="0">
                  <a:latin typeface="Calibri" panose="020F0502020204030204" pitchFamily="34" charset="0"/>
                  <a:cs typeface="Calibri" panose="020F0502020204030204" pitchFamily="34" charset="0"/>
                </a:rPr>
                <a:t>Network model</a:t>
              </a:r>
              <a:endParaRPr lang="zh-CN" altLang="en-US" sz="2000" b="1" dirty="0">
                <a:latin typeface="Calibri" panose="020F0502020204030204" pitchFamily="34" charset="0"/>
                <a:cs typeface="Calibri" panose="020F0502020204030204" pitchFamily="34" charset="0"/>
              </a:endParaRPr>
            </a:p>
          </p:txBody>
        </p:sp>
      </p:grpSp>
      <p:grpSp>
        <p:nvGrpSpPr>
          <p:cNvPr id="80" name="组合 79">
            <a:extLst>
              <a:ext uri="{FF2B5EF4-FFF2-40B4-BE49-F238E27FC236}">
                <a16:creationId xmlns:a16="http://schemas.microsoft.com/office/drawing/2014/main" id="{F105BE34-E9DC-7267-BCD5-1AC82E4F63AC}"/>
              </a:ext>
            </a:extLst>
          </p:cNvPr>
          <p:cNvGrpSpPr/>
          <p:nvPr/>
        </p:nvGrpSpPr>
        <p:grpSpPr>
          <a:xfrm>
            <a:off x="9050793" y="2175839"/>
            <a:ext cx="2482472" cy="1557428"/>
            <a:chOff x="7752032" y="2197412"/>
            <a:chExt cx="2482472" cy="1557428"/>
          </a:xfrm>
        </p:grpSpPr>
        <p:sp>
          <p:nvSpPr>
            <p:cNvPr id="70" name="矩形: 圆角 69">
              <a:extLst>
                <a:ext uri="{FF2B5EF4-FFF2-40B4-BE49-F238E27FC236}">
                  <a16:creationId xmlns:a16="http://schemas.microsoft.com/office/drawing/2014/main" id="{FE0CBD9B-957D-1E3A-B5D3-6FC27CCD59E6}"/>
                </a:ext>
              </a:extLst>
            </p:cNvPr>
            <p:cNvSpPr/>
            <p:nvPr/>
          </p:nvSpPr>
          <p:spPr>
            <a:xfrm>
              <a:off x="7980553" y="3373466"/>
              <a:ext cx="1571142" cy="381374"/>
            </a:xfrm>
            <a:prstGeom prst="roundRect">
              <a:avLst/>
            </a:prstGeom>
            <a:solidFill>
              <a:schemeClr val="accent2">
                <a:lumMod val="60000"/>
                <a:lumOff val="40000"/>
              </a:schemeClr>
            </a:solidFill>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a:r>
                <a:rPr lang="en-US" altLang="zh-CN" sz="2000" b="1" dirty="0">
                  <a:latin typeface="Calibri" panose="020F0502020204030204" pitchFamily="34" charset="0"/>
                  <a:cs typeface="Calibri" panose="020F0502020204030204" pitchFamily="34" charset="0"/>
                </a:rPr>
                <a:t>Results</a:t>
              </a:r>
              <a:endParaRPr lang="zh-CN" altLang="en-US" sz="2000" b="1" dirty="0">
                <a:latin typeface="Calibri" panose="020F0502020204030204" pitchFamily="34" charset="0"/>
                <a:cs typeface="Calibri" panose="020F0502020204030204" pitchFamily="34" charset="0"/>
              </a:endParaRPr>
            </a:p>
          </p:txBody>
        </p:sp>
        <p:sp>
          <p:nvSpPr>
            <p:cNvPr id="72" name="文本框 71">
              <a:extLst>
                <a:ext uri="{FF2B5EF4-FFF2-40B4-BE49-F238E27FC236}">
                  <a16:creationId xmlns:a16="http://schemas.microsoft.com/office/drawing/2014/main" id="{59CE43C3-F978-0419-1A88-8CE9BD309795}"/>
                </a:ext>
              </a:extLst>
            </p:cNvPr>
            <p:cNvSpPr txBox="1"/>
            <p:nvPr/>
          </p:nvSpPr>
          <p:spPr>
            <a:xfrm>
              <a:off x="7752032" y="2197412"/>
              <a:ext cx="2482472" cy="1200329"/>
            </a:xfrm>
            <a:prstGeom prst="rect">
              <a:avLst/>
            </a:prstGeom>
            <a:noFill/>
          </p:spPr>
          <p:txBody>
            <a:bodyPr wrap="square" rtlCol="0">
              <a:spAutoFit/>
            </a:bodyPr>
            <a:lstStyle/>
            <a:p>
              <a:pPr marL="285750" indent="-285750" algn="l">
                <a:buFont typeface="Arial" panose="020B0604020202020204" pitchFamily="34" charset="0"/>
                <a:buChar char="•"/>
              </a:pPr>
              <a:r>
                <a:rPr lang="en-US" altLang="zh-CN" sz="2400" dirty="0">
                  <a:latin typeface="Calibri" panose="020F0502020204030204" pitchFamily="34" charset="0"/>
                  <a:cs typeface="Calibri" panose="020F0502020204030204" pitchFamily="34" charset="0"/>
                </a:rPr>
                <a:t>reachability </a:t>
              </a:r>
              <a:r>
                <a:rPr lang="zh-CN" altLang="en-US" sz="2400" b="1" dirty="0">
                  <a:solidFill>
                    <a:srgbClr val="00B050"/>
                  </a:solidFill>
                  <a:latin typeface="Calibri" panose="020F0502020204030204" pitchFamily="34" charset="0"/>
                  <a:cs typeface="Calibri" panose="020F0502020204030204" pitchFamily="34" charset="0"/>
                </a:rPr>
                <a:t>√</a:t>
              </a:r>
              <a:r>
                <a:rPr lang="en-US" altLang="zh-CN" sz="2400" dirty="0">
                  <a:latin typeface="Calibri" panose="020F0502020204030204" pitchFamily="34" charset="0"/>
                  <a:cs typeface="Calibri" panose="020F0502020204030204" pitchFamily="34" charset="0"/>
                </a:rPr>
                <a:t> </a:t>
              </a:r>
            </a:p>
            <a:p>
              <a:pPr marL="285750" indent="-285750" algn="l">
                <a:buFont typeface="Arial" panose="020B0604020202020204" pitchFamily="34" charset="0"/>
                <a:buChar char="•"/>
              </a:pPr>
              <a:r>
                <a:rPr lang="en-US" altLang="zh-CN" sz="2400" dirty="0">
                  <a:latin typeface="Calibri" panose="020F0502020204030204" pitchFamily="34" charset="0"/>
                  <a:cs typeface="Calibri" panose="020F0502020204030204" pitchFamily="34" charset="0"/>
                </a:rPr>
                <a:t>waypoint </a:t>
              </a:r>
              <a:r>
                <a:rPr lang="en-US" altLang="zh-CN" sz="2400" b="1" dirty="0">
                  <a:solidFill>
                    <a:srgbClr val="FF0000"/>
                  </a:solidFill>
                  <a:latin typeface="Calibri" panose="020F0502020204030204" pitchFamily="34" charset="0"/>
                  <a:cs typeface="Calibri" panose="020F0502020204030204" pitchFamily="34" charset="0"/>
                </a:rPr>
                <a:t>×</a:t>
              </a:r>
            </a:p>
            <a:p>
              <a:pPr marL="285750" indent="-285750" algn="l">
                <a:buFont typeface="Arial" panose="020B0604020202020204" pitchFamily="34" charset="0"/>
                <a:buChar char="•"/>
              </a:pPr>
              <a:r>
                <a:rPr lang="en-US" altLang="zh-CN" sz="2400" dirty="0">
                  <a:latin typeface="Calibri" panose="020F0502020204030204" pitchFamily="34" charset="0"/>
                  <a:cs typeface="Calibri" panose="020F0502020204030204" pitchFamily="34" charset="0"/>
                </a:rPr>
                <a:t>... </a:t>
              </a:r>
            </a:p>
          </p:txBody>
        </p:sp>
      </p:grpSp>
      <p:sp>
        <p:nvSpPr>
          <p:cNvPr id="86" name="箭头: 右 85">
            <a:extLst>
              <a:ext uri="{FF2B5EF4-FFF2-40B4-BE49-F238E27FC236}">
                <a16:creationId xmlns:a16="http://schemas.microsoft.com/office/drawing/2014/main" id="{1CE45F08-FDAE-64E7-2F38-3D2F5DE70F35}"/>
              </a:ext>
            </a:extLst>
          </p:cNvPr>
          <p:cNvSpPr/>
          <p:nvPr/>
        </p:nvSpPr>
        <p:spPr>
          <a:xfrm>
            <a:off x="7558272" y="3462315"/>
            <a:ext cx="1115465" cy="195067"/>
          </a:xfrm>
          <a:prstGeom prst="rightArrow">
            <a:avLst>
              <a:gd name="adj1" fmla="val 39115"/>
              <a:gd name="adj2" fmla="val 44340"/>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latin typeface="Calibri" panose="020F0502020204030204" pitchFamily="34" charset="0"/>
              <a:cs typeface="Calibri" panose="020F0502020204030204" pitchFamily="34" charset="0"/>
            </a:endParaRPr>
          </a:p>
        </p:txBody>
      </p:sp>
      <p:sp>
        <p:nvSpPr>
          <p:cNvPr id="87" name="箭头: 右 86">
            <a:extLst>
              <a:ext uri="{FF2B5EF4-FFF2-40B4-BE49-F238E27FC236}">
                <a16:creationId xmlns:a16="http://schemas.microsoft.com/office/drawing/2014/main" id="{16165C90-9031-A287-F2E3-FC170E053CE9}"/>
              </a:ext>
            </a:extLst>
          </p:cNvPr>
          <p:cNvSpPr/>
          <p:nvPr/>
        </p:nvSpPr>
        <p:spPr>
          <a:xfrm>
            <a:off x="3189506" y="3462315"/>
            <a:ext cx="1115465" cy="195067"/>
          </a:xfrm>
          <a:prstGeom prst="rightArrow">
            <a:avLst>
              <a:gd name="adj1" fmla="val 39115"/>
              <a:gd name="adj2" fmla="val 44340"/>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latin typeface="Calibri" panose="020F0502020204030204" pitchFamily="34" charset="0"/>
              <a:cs typeface="Calibri" panose="020F0502020204030204" pitchFamily="34" charset="0"/>
            </a:endParaRPr>
          </a:p>
        </p:txBody>
      </p:sp>
      <p:sp>
        <p:nvSpPr>
          <p:cNvPr id="88" name="文本框 87">
            <a:extLst>
              <a:ext uri="{FF2B5EF4-FFF2-40B4-BE49-F238E27FC236}">
                <a16:creationId xmlns:a16="http://schemas.microsoft.com/office/drawing/2014/main" id="{18879426-BB34-AAB3-915E-EA0EFDB20CE1}"/>
              </a:ext>
            </a:extLst>
          </p:cNvPr>
          <p:cNvSpPr txBox="1"/>
          <p:nvPr/>
        </p:nvSpPr>
        <p:spPr>
          <a:xfrm>
            <a:off x="7184559" y="3759944"/>
            <a:ext cx="2209592" cy="707886"/>
          </a:xfrm>
          <a:prstGeom prst="rect">
            <a:avLst/>
          </a:prstGeom>
          <a:noFill/>
        </p:spPr>
        <p:txBody>
          <a:bodyPr wrap="square" rtlCol="0">
            <a:spAutoFit/>
          </a:bodyPr>
          <a:lstStyle/>
          <a:p>
            <a:pPr algn="just"/>
            <a:r>
              <a:rPr lang="en-US" altLang="zh-CN" sz="2000" dirty="0">
                <a:solidFill>
                  <a:schemeClr val="accent1"/>
                </a:solidFill>
                <a:latin typeface="Calibri" panose="020F0502020204030204" pitchFamily="34" charset="0"/>
                <a:cs typeface="Calibri" panose="020F0502020204030204" pitchFamily="34" charset="0"/>
              </a:rPr>
              <a:t>check if properties hold for the model</a:t>
            </a:r>
            <a:endParaRPr lang="zh-CN" altLang="en-US" sz="2000" dirty="0" err="1">
              <a:solidFill>
                <a:schemeClr val="accent1"/>
              </a:solidFill>
              <a:latin typeface="Calibri" panose="020F0502020204030204" pitchFamily="34" charset="0"/>
              <a:cs typeface="Calibri" panose="020F0502020204030204" pitchFamily="34" charset="0"/>
            </a:endParaRPr>
          </a:p>
        </p:txBody>
      </p:sp>
      <p:sp>
        <p:nvSpPr>
          <p:cNvPr id="90" name="文本框 89">
            <a:extLst>
              <a:ext uri="{FF2B5EF4-FFF2-40B4-BE49-F238E27FC236}">
                <a16:creationId xmlns:a16="http://schemas.microsoft.com/office/drawing/2014/main" id="{733A8F75-0082-12B0-49B9-7A3D36D0F9A9}"/>
              </a:ext>
            </a:extLst>
          </p:cNvPr>
          <p:cNvSpPr txBox="1"/>
          <p:nvPr/>
        </p:nvSpPr>
        <p:spPr>
          <a:xfrm>
            <a:off x="2456828" y="3759944"/>
            <a:ext cx="3104552" cy="707886"/>
          </a:xfrm>
          <a:prstGeom prst="rect">
            <a:avLst/>
          </a:prstGeom>
          <a:noFill/>
        </p:spPr>
        <p:txBody>
          <a:bodyPr wrap="square" rtlCol="0">
            <a:spAutoFit/>
          </a:bodyPr>
          <a:lstStyle/>
          <a:p>
            <a:pPr algn="l"/>
            <a:r>
              <a:rPr lang="en-US" altLang="zh-CN" sz="2000" dirty="0">
                <a:solidFill>
                  <a:schemeClr val="tx1">
                    <a:lumMod val="50000"/>
                    <a:lumOff val="50000"/>
                  </a:schemeClr>
                </a:solidFill>
                <a:latin typeface="Calibri" panose="020F0502020204030204" pitchFamily="34" charset="0"/>
                <a:cs typeface="Calibri" panose="020F0502020204030204" pitchFamily="34" charset="0"/>
              </a:rPr>
              <a:t>translate the configuration to another representation</a:t>
            </a:r>
            <a:endParaRPr lang="zh-CN" altLang="en-US" sz="2000" dirty="0" err="1">
              <a:solidFill>
                <a:schemeClr val="tx1">
                  <a:lumMod val="50000"/>
                  <a:lumOff val="50000"/>
                </a:schemeClr>
              </a:solidFill>
              <a:latin typeface="Calibri" panose="020F0502020204030204" pitchFamily="34" charset="0"/>
              <a:cs typeface="Calibri" panose="020F0502020204030204" pitchFamily="34" charset="0"/>
            </a:endParaRPr>
          </a:p>
        </p:txBody>
      </p:sp>
      <p:graphicFrame>
        <p:nvGraphicFramePr>
          <p:cNvPr id="92" name="表格 3">
            <a:extLst>
              <a:ext uri="{FF2B5EF4-FFF2-40B4-BE49-F238E27FC236}">
                <a16:creationId xmlns:a16="http://schemas.microsoft.com/office/drawing/2014/main" id="{40B32709-988A-C954-9004-547AB8BDAA65}"/>
              </a:ext>
            </a:extLst>
          </p:cNvPr>
          <p:cNvGraphicFramePr>
            <a:graphicFrameLocks noGrp="1"/>
          </p:cNvGraphicFramePr>
          <p:nvPr>
            <p:extLst>
              <p:ext uri="{D42A27DB-BD31-4B8C-83A1-F6EECF244321}">
                <p14:modId xmlns:p14="http://schemas.microsoft.com/office/powerpoint/2010/main" val="2918314441"/>
              </p:ext>
            </p:extLst>
          </p:nvPr>
        </p:nvGraphicFramePr>
        <p:xfrm>
          <a:off x="411480" y="4569552"/>
          <a:ext cx="11562806" cy="2013435"/>
        </p:xfrm>
        <a:graphic>
          <a:graphicData uri="http://schemas.openxmlformats.org/drawingml/2006/table">
            <a:tbl>
              <a:tblPr firstRow="1" bandRow="1">
                <a:tableStyleId>{5C22544A-7EE6-4342-B048-85BDC9FD1C3A}</a:tableStyleId>
              </a:tblPr>
              <a:tblGrid>
                <a:gridCol w="4129882">
                  <a:extLst>
                    <a:ext uri="{9D8B030D-6E8A-4147-A177-3AD203B41FA5}">
                      <a16:colId xmlns:a16="http://schemas.microsoft.com/office/drawing/2014/main" val="3175165477"/>
                    </a:ext>
                  </a:extLst>
                </a:gridCol>
                <a:gridCol w="3377342">
                  <a:extLst>
                    <a:ext uri="{9D8B030D-6E8A-4147-A177-3AD203B41FA5}">
                      <a16:colId xmlns:a16="http://schemas.microsoft.com/office/drawing/2014/main" val="215073602"/>
                    </a:ext>
                  </a:extLst>
                </a:gridCol>
                <a:gridCol w="4055582">
                  <a:extLst>
                    <a:ext uri="{9D8B030D-6E8A-4147-A177-3AD203B41FA5}">
                      <a16:colId xmlns:a16="http://schemas.microsoft.com/office/drawing/2014/main" val="4096553209"/>
                    </a:ext>
                  </a:extLst>
                </a:gridCol>
              </a:tblGrid>
              <a:tr h="437465">
                <a:tc>
                  <a:txBody>
                    <a:bodyPr/>
                    <a:lstStyle/>
                    <a:p>
                      <a:pPr algn="l"/>
                      <a:r>
                        <a:rPr lang="en-US" altLang="zh-CN" sz="2000" dirty="0">
                          <a:latin typeface="Calibri" panose="020F0502020204030204" pitchFamily="34" charset="0"/>
                          <a:cs typeface="Calibri" panose="020F0502020204030204" pitchFamily="34" charset="0"/>
                        </a:rPr>
                        <a:t>Verification tools</a:t>
                      </a:r>
                      <a:endParaRPr lang="zh-CN" altLang="en-US" sz="2000" dirty="0">
                        <a:latin typeface="Calibri" panose="020F0502020204030204" pitchFamily="34" charset="0"/>
                        <a:cs typeface="Calibri" panose="020F0502020204030204" pitchFamily="34" charset="0"/>
                      </a:endParaRPr>
                    </a:p>
                  </a:txBody>
                  <a:tcPr>
                    <a:solidFill>
                      <a:schemeClr val="accent1"/>
                    </a:solidFill>
                  </a:tcPr>
                </a:tc>
                <a:tc>
                  <a:txBody>
                    <a:bodyPr/>
                    <a:lstStyle/>
                    <a:p>
                      <a:pPr algn="l"/>
                      <a:r>
                        <a:rPr lang="en-US" altLang="zh-CN" sz="2000" dirty="0">
                          <a:latin typeface="Calibri" panose="020F0502020204030204" pitchFamily="34" charset="0"/>
                          <a:cs typeface="Calibri" panose="020F0502020204030204" pitchFamily="34" charset="0"/>
                        </a:rPr>
                        <a:t>Network model they generate</a:t>
                      </a:r>
                      <a:endParaRPr lang="zh-CN" altLang="en-US" sz="2000" dirty="0">
                        <a:latin typeface="Calibri" panose="020F0502020204030204" pitchFamily="34" charset="0"/>
                        <a:cs typeface="Calibri" panose="020F0502020204030204" pitchFamily="34" charset="0"/>
                      </a:endParaRPr>
                    </a:p>
                  </a:txBody>
                  <a:tcPr>
                    <a:solidFill>
                      <a:schemeClr val="accent1"/>
                    </a:solidFill>
                  </a:tcPr>
                </a:tc>
                <a:tc>
                  <a:txBody>
                    <a:bodyPr/>
                    <a:lstStyle/>
                    <a:p>
                      <a:pPr algn="l"/>
                      <a:r>
                        <a:rPr lang="en-US" altLang="zh-CN" sz="2000" dirty="0">
                          <a:latin typeface="Calibri" panose="020F0502020204030204" pitchFamily="34" charset="0"/>
                          <a:cs typeface="Calibri" panose="020F0502020204030204" pitchFamily="34" charset="0"/>
                        </a:rPr>
                        <a:t>The way they verify properties</a:t>
                      </a:r>
                      <a:endParaRPr lang="zh-CN" altLang="en-US" sz="2000" dirty="0">
                        <a:latin typeface="Calibri" panose="020F0502020204030204" pitchFamily="34" charset="0"/>
                        <a:cs typeface="Calibri" panose="020F0502020204030204" pitchFamily="34" charset="0"/>
                      </a:endParaRPr>
                    </a:p>
                  </a:txBody>
                  <a:tcPr>
                    <a:solidFill>
                      <a:schemeClr val="accent1"/>
                    </a:solidFill>
                  </a:tcPr>
                </a:tc>
                <a:extLst>
                  <a:ext uri="{0D108BD9-81ED-4DB2-BD59-A6C34878D82A}">
                    <a16:rowId xmlns:a16="http://schemas.microsoft.com/office/drawing/2014/main" val="2761284618"/>
                  </a:ext>
                </a:extLst>
              </a:tr>
              <a:tr h="437465">
                <a:tc>
                  <a:txBody>
                    <a:bodyPr/>
                    <a:lstStyle/>
                    <a:p>
                      <a:pPr algn="l"/>
                      <a:r>
                        <a:rPr lang="en-US" altLang="zh-CN" sz="2000" dirty="0">
                          <a:latin typeface="Calibri" panose="020F0502020204030204" pitchFamily="34" charset="0"/>
                          <a:cs typeface="Calibri" panose="020F0502020204030204" pitchFamily="34" charset="0"/>
                        </a:rPr>
                        <a:t>Simulation-based tools (e.g., Batfish)</a:t>
                      </a:r>
                      <a:endParaRPr lang="zh-CN" altLang="en-US" sz="2000" dirty="0">
                        <a:latin typeface="Calibri" panose="020F0502020204030204" pitchFamily="34" charset="0"/>
                        <a:cs typeface="Calibri" panose="020F0502020204030204" pitchFamily="34" charset="0"/>
                      </a:endParaRPr>
                    </a:p>
                  </a:txBody>
                  <a:tcPr>
                    <a:solidFill>
                      <a:schemeClr val="accent5">
                        <a:lumMod val="20000"/>
                        <a:lumOff val="80000"/>
                      </a:schemeClr>
                    </a:solidFill>
                  </a:tcPr>
                </a:tc>
                <a:tc>
                  <a:txBody>
                    <a:bodyPr/>
                    <a:lstStyle/>
                    <a:p>
                      <a:pPr algn="l"/>
                      <a:r>
                        <a:rPr lang="en-US" altLang="zh-CN" sz="2000" dirty="0">
                          <a:latin typeface="Calibri" panose="020F0502020204030204" pitchFamily="34" charset="0"/>
                          <a:cs typeface="Calibri" panose="020F0502020204030204" pitchFamily="34" charset="0"/>
                        </a:rPr>
                        <a:t>RIB/FIBs (i.e., The data plane)</a:t>
                      </a:r>
                      <a:endParaRPr lang="zh-CN" altLang="en-US" sz="2000" dirty="0">
                        <a:latin typeface="Calibri" panose="020F0502020204030204" pitchFamily="34" charset="0"/>
                        <a:cs typeface="Calibri" panose="020F0502020204030204" pitchFamily="34" charset="0"/>
                      </a:endParaRPr>
                    </a:p>
                  </a:txBody>
                  <a:tcPr>
                    <a:solidFill>
                      <a:schemeClr val="accent5">
                        <a:lumMod val="20000"/>
                        <a:lumOff val="80000"/>
                      </a:schemeClr>
                    </a:solidFill>
                  </a:tcPr>
                </a:tc>
                <a:tc>
                  <a:txBody>
                    <a:bodyPr/>
                    <a:lstStyle/>
                    <a:p>
                      <a:pPr algn="l"/>
                      <a:r>
                        <a:rPr lang="en-US" altLang="zh-CN" sz="2000">
                          <a:latin typeface="Calibri" panose="020F0502020204030204" pitchFamily="34" charset="0"/>
                          <a:cs typeface="Calibri" panose="020F0502020204030204" pitchFamily="34" charset="0"/>
                        </a:rPr>
                        <a:t>Data plane verification </a:t>
                      </a:r>
                      <a:r>
                        <a:rPr lang="en-US" altLang="zh-CN" sz="2000">
                          <a:latin typeface="Calibri" panose="020F0502020204030204" pitchFamily="34" charset="0"/>
                          <a:cs typeface="Calibri" panose="020F0502020204030204" pitchFamily="34" charset="0"/>
                          <a:sym typeface="Wingdings" panose="05000000000000000000" pitchFamily="2" charset="2"/>
                        </a:rPr>
                        <a:t> Compute and verify the data plane</a:t>
                      </a:r>
                      <a:endParaRPr lang="zh-CN" altLang="en-US" sz="2000" dirty="0">
                        <a:latin typeface="Calibri" panose="020F0502020204030204" pitchFamily="34" charset="0"/>
                        <a:cs typeface="Calibri" panose="020F0502020204030204" pitchFamily="34" charset="0"/>
                      </a:endParaRPr>
                    </a:p>
                  </a:txBody>
                  <a:tcPr>
                    <a:solidFill>
                      <a:schemeClr val="accent5">
                        <a:lumMod val="20000"/>
                        <a:lumOff val="80000"/>
                      </a:schemeClr>
                    </a:solidFill>
                  </a:tcPr>
                </a:tc>
                <a:extLst>
                  <a:ext uri="{0D108BD9-81ED-4DB2-BD59-A6C34878D82A}">
                    <a16:rowId xmlns:a16="http://schemas.microsoft.com/office/drawing/2014/main" val="2120012555"/>
                  </a:ext>
                </a:extLst>
              </a:tr>
              <a:tr h="437465">
                <a:tc>
                  <a:txBody>
                    <a:bodyPr/>
                    <a:lstStyle/>
                    <a:p>
                      <a:pPr algn="l"/>
                      <a:r>
                        <a:rPr lang="en-US" altLang="zh-CN" sz="2000" dirty="0">
                          <a:latin typeface="Calibri" panose="020F0502020204030204" pitchFamily="34" charset="0"/>
                          <a:cs typeface="Calibri" panose="020F0502020204030204" pitchFamily="34" charset="0"/>
                        </a:rPr>
                        <a:t>Graph-based tools (e.g., ARC)</a:t>
                      </a:r>
                      <a:endParaRPr lang="zh-CN" altLang="en-US" sz="2000" dirty="0">
                        <a:latin typeface="Calibri" panose="020F0502020204030204" pitchFamily="34" charset="0"/>
                        <a:cs typeface="Calibri" panose="020F0502020204030204" pitchFamily="34" charset="0"/>
                      </a:endParaRPr>
                    </a:p>
                  </a:txBody>
                  <a:tcPr>
                    <a:solidFill>
                      <a:schemeClr val="accent5">
                        <a:lumMod val="20000"/>
                        <a:lumOff val="80000"/>
                      </a:schemeClr>
                    </a:solidFill>
                  </a:tcPr>
                </a:tc>
                <a:tc>
                  <a:txBody>
                    <a:bodyPr/>
                    <a:lstStyle/>
                    <a:p>
                      <a:pPr algn="l"/>
                      <a:r>
                        <a:rPr lang="en-US" altLang="zh-CN" sz="2000" dirty="0">
                          <a:latin typeface="Calibri" panose="020F0502020204030204" pitchFamily="34" charset="0"/>
                          <a:cs typeface="Calibri" panose="020F0502020204030204" pitchFamily="34" charset="0"/>
                        </a:rPr>
                        <a:t>Abstraction graph</a:t>
                      </a:r>
                      <a:endParaRPr lang="zh-CN" altLang="en-US" sz="2000" dirty="0">
                        <a:latin typeface="Calibri" panose="020F0502020204030204" pitchFamily="34" charset="0"/>
                        <a:cs typeface="Calibri" panose="020F0502020204030204" pitchFamily="34" charset="0"/>
                      </a:endParaRPr>
                    </a:p>
                  </a:txBody>
                  <a:tcPr>
                    <a:solidFill>
                      <a:schemeClr val="accent5">
                        <a:lumMod val="20000"/>
                        <a:lumOff val="80000"/>
                      </a:schemeClr>
                    </a:solidFill>
                  </a:tcPr>
                </a:tc>
                <a:tc>
                  <a:txBody>
                    <a:bodyPr/>
                    <a:lstStyle/>
                    <a:p>
                      <a:pPr algn="l"/>
                      <a:r>
                        <a:rPr lang="en-US" altLang="zh-CN" sz="2000" dirty="0">
                          <a:latin typeface="Calibri" panose="020F0502020204030204" pitchFamily="34" charset="0"/>
                          <a:cs typeface="Calibri" panose="020F0502020204030204" pitchFamily="34" charset="0"/>
                        </a:rPr>
                        <a:t>Compute graph invariants</a:t>
                      </a:r>
                      <a:endParaRPr lang="zh-CN" altLang="en-US" sz="2000" dirty="0">
                        <a:latin typeface="Calibri" panose="020F0502020204030204" pitchFamily="34" charset="0"/>
                        <a:cs typeface="Calibri" panose="020F0502020204030204" pitchFamily="34" charset="0"/>
                      </a:endParaRPr>
                    </a:p>
                  </a:txBody>
                  <a:tcPr>
                    <a:solidFill>
                      <a:schemeClr val="accent5">
                        <a:lumMod val="20000"/>
                        <a:lumOff val="80000"/>
                      </a:schemeClr>
                    </a:solidFill>
                  </a:tcPr>
                </a:tc>
                <a:extLst>
                  <a:ext uri="{0D108BD9-81ED-4DB2-BD59-A6C34878D82A}">
                    <a16:rowId xmlns:a16="http://schemas.microsoft.com/office/drawing/2014/main" val="1094470242"/>
                  </a:ext>
                </a:extLst>
              </a:tr>
              <a:tr h="437465">
                <a:tc>
                  <a:txBody>
                    <a:bodyPr/>
                    <a:lstStyle/>
                    <a:p>
                      <a:pPr algn="l"/>
                      <a:r>
                        <a:rPr lang="en-US" altLang="zh-CN" sz="2000" dirty="0">
                          <a:latin typeface="Calibri" panose="020F0502020204030204" pitchFamily="34" charset="0"/>
                          <a:cs typeface="Calibri" panose="020F0502020204030204" pitchFamily="34" charset="0"/>
                        </a:rPr>
                        <a:t>SMT-based tools (e.g., Minesweeper)</a:t>
                      </a:r>
                      <a:endParaRPr lang="zh-CN" altLang="en-US" sz="2000" dirty="0">
                        <a:latin typeface="Calibri" panose="020F0502020204030204" pitchFamily="34" charset="0"/>
                        <a:cs typeface="Calibri" panose="020F0502020204030204" pitchFamily="34" charset="0"/>
                      </a:endParaRPr>
                    </a:p>
                  </a:txBody>
                  <a:tcPr>
                    <a:solidFill>
                      <a:schemeClr val="accent5">
                        <a:lumMod val="20000"/>
                        <a:lumOff val="80000"/>
                      </a:schemeClr>
                    </a:solidFill>
                  </a:tcPr>
                </a:tc>
                <a:tc>
                  <a:txBody>
                    <a:bodyPr/>
                    <a:lstStyle/>
                    <a:p>
                      <a:pPr algn="l"/>
                      <a:r>
                        <a:rPr lang="en-US" altLang="zh-CN" sz="2000" dirty="0">
                          <a:latin typeface="Calibri" panose="020F0502020204030204" pitchFamily="34" charset="0"/>
                          <a:cs typeface="Calibri" panose="020F0502020204030204" pitchFamily="34" charset="0"/>
                        </a:rPr>
                        <a:t>Logic formula</a:t>
                      </a:r>
                      <a:endParaRPr lang="zh-CN" altLang="en-US" sz="2000" dirty="0">
                        <a:latin typeface="Calibri" panose="020F0502020204030204" pitchFamily="34" charset="0"/>
                        <a:cs typeface="Calibri" panose="020F0502020204030204" pitchFamily="34" charset="0"/>
                      </a:endParaRPr>
                    </a:p>
                  </a:txBody>
                  <a:tcPr>
                    <a:solidFill>
                      <a:schemeClr val="accent5">
                        <a:lumMod val="20000"/>
                        <a:lumOff val="80000"/>
                      </a:schemeClr>
                    </a:solidFill>
                  </a:tcPr>
                </a:tc>
                <a:tc>
                  <a:txBody>
                    <a:bodyPr/>
                    <a:lstStyle/>
                    <a:p>
                      <a:pPr algn="l"/>
                      <a:r>
                        <a:rPr lang="en-US" altLang="zh-CN" sz="2000" dirty="0">
                          <a:latin typeface="Calibri" panose="020F0502020204030204" pitchFamily="34" charset="0"/>
                          <a:cs typeface="Calibri" panose="020F0502020204030204" pitchFamily="34" charset="0"/>
                        </a:rPr>
                        <a:t>Check the satisfiability of the formula</a:t>
                      </a:r>
                      <a:endParaRPr lang="zh-CN" altLang="en-US" sz="2000" dirty="0">
                        <a:latin typeface="Calibri" panose="020F0502020204030204" pitchFamily="34" charset="0"/>
                        <a:cs typeface="Calibri" panose="020F0502020204030204" pitchFamily="34" charset="0"/>
                      </a:endParaRPr>
                    </a:p>
                  </a:txBody>
                  <a:tcPr>
                    <a:solidFill>
                      <a:schemeClr val="accent5">
                        <a:lumMod val="20000"/>
                        <a:lumOff val="80000"/>
                      </a:schemeClr>
                    </a:solidFill>
                  </a:tcPr>
                </a:tc>
                <a:extLst>
                  <a:ext uri="{0D108BD9-81ED-4DB2-BD59-A6C34878D82A}">
                    <a16:rowId xmlns:a16="http://schemas.microsoft.com/office/drawing/2014/main" val="2026507177"/>
                  </a:ext>
                </a:extLst>
              </a:tr>
            </a:tbl>
          </a:graphicData>
        </a:graphic>
      </p:graphicFrame>
      <p:sp>
        <p:nvSpPr>
          <p:cNvPr id="93" name="灯片编号占位符 92">
            <a:extLst>
              <a:ext uri="{FF2B5EF4-FFF2-40B4-BE49-F238E27FC236}">
                <a16:creationId xmlns:a16="http://schemas.microsoft.com/office/drawing/2014/main" id="{42223A29-DAE7-B252-F070-3713F001C28D}"/>
              </a:ext>
            </a:extLst>
          </p:cNvPr>
          <p:cNvSpPr>
            <a:spLocks noGrp="1"/>
          </p:cNvSpPr>
          <p:nvPr>
            <p:ph type="sldNum" sz="quarter" idx="12"/>
          </p:nvPr>
        </p:nvSpPr>
        <p:spPr/>
        <p:txBody>
          <a:bodyPr/>
          <a:lstStyle/>
          <a:p>
            <a:fld id="{17AF526B-B395-4D91-A33A-6B7064D12B60}" type="slidenum">
              <a:rPr lang="zh-CN" altLang="en-US" smtClean="0"/>
              <a:t>5</a:t>
            </a:fld>
            <a:endParaRPr lang="zh-CN" altLang="en-US"/>
          </a:p>
        </p:txBody>
      </p:sp>
    </p:spTree>
    <p:extLst>
      <p:ext uri="{BB962C8B-B14F-4D97-AF65-F5344CB8AC3E}">
        <p14:creationId xmlns:p14="http://schemas.microsoft.com/office/powerpoint/2010/main" val="1462766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090E1F-5053-5777-9B60-6F95E1E20084}"/>
              </a:ext>
            </a:extLst>
          </p:cNvPr>
          <p:cNvSpPr>
            <a:spLocks noGrp="1"/>
          </p:cNvSpPr>
          <p:nvPr>
            <p:ph type="title"/>
          </p:nvPr>
        </p:nvSpPr>
        <p:spPr/>
        <p:txBody>
          <a:bodyPr/>
          <a:lstStyle/>
          <a:p>
            <a:r>
              <a:rPr lang="en-US" altLang="zh-CN" dirty="0"/>
              <a:t>Why diagnosis is hard?</a:t>
            </a:r>
            <a:endParaRPr lang="zh-CN" altLang="en-US" dirty="0"/>
          </a:p>
        </p:txBody>
      </p:sp>
      <p:sp>
        <p:nvSpPr>
          <p:cNvPr id="3" name="内容占位符 2">
            <a:extLst>
              <a:ext uri="{FF2B5EF4-FFF2-40B4-BE49-F238E27FC236}">
                <a16:creationId xmlns:a16="http://schemas.microsoft.com/office/drawing/2014/main" id="{43101538-8853-CEB5-6475-93CDF17393F1}"/>
              </a:ext>
            </a:extLst>
          </p:cNvPr>
          <p:cNvSpPr>
            <a:spLocks noGrp="1"/>
          </p:cNvSpPr>
          <p:nvPr>
            <p:ph idx="1"/>
          </p:nvPr>
        </p:nvSpPr>
        <p:spPr>
          <a:xfrm>
            <a:off x="813118" y="1568535"/>
            <a:ext cx="10515600" cy="4729942"/>
          </a:xfrm>
        </p:spPr>
        <p:txBody>
          <a:bodyPr>
            <a:normAutofit/>
          </a:bodyPr>
          <a:lstStyle/>
          <a:p>
            <a:pPr marL="1371600" lvl="3" indent="0">
              <a:buNone/>
            </a:pPr>
            <a:r>
              <a:rPr lang="en-US" altLang="zh-CN" sz="3200" b="1" dirty="0">
                <a:solidFill>
                  <a:srgbClr val="FF0000"/>
                </a:solidFill>
              </a:rPr>
              <a:t>Network is a (complex) distributed system</a:t>
            </a:r>
            <a:endParaRPr lang="en-US" altLang="zh-CN" sz="3200" dirty="0">
              <a:solidFill>
                <a:srgbClr val="FF0000"/>
              </a:solidFill>
            </a:endParaRPr>
          </a:p>
        </p:txBody>
      </p:sp>
      <p:sp>
        <p:nvSpPr>
          <p:cNvPr id="4" name="灯片编号占位符 3">
            <a:extLst>
              <a:ext uri="{FF2B5EF4-FFF2-40B4-BE49-F238E27FC236}">
                <a16:creationId xmlns:a16="http://schemas.microsoft.com/office/drawing/2014/main" id="{57F27F41-217D-0E46-67A1-CBED8FC620D2}"/>
              </a:ext>
            </a:extLst>
          </p:cNvPr>
          <p:cNvSpPr>
            <a:spLocks noGrp="1"/>
          </p:cNvSpPr>
          <p:nvPr>
            <p:ph type="sldNum" sz="quarter" idx="12"/>
          </p:nvPr>
        </p:nvSpPr>
        <p:spPr/>
        <p:txBody>
          <a:bodyPr/>
          <a:lstStyle/>
          <a:p>
            <a:fld id="{17AF526B-B395-4D91-A33A-6B7064D12B60}" type="slidenum">
              <a:rPr lang="zh-CN" altLang="en-US" smtClean="0"/>
              <a:t>6</a:t>
            </a:fld>
            <a:endParaRPr lang="zh-CN" altLang="en-US"/>
          </a:p>
        </p:txBody>
      </p:sp>
      <p:sp>
        <p:nvSpPr>
          <p:cNvPr id="40" name="文本框 39">
            <a:extLst>
              <a:ext uri="{FF2B5EF4-FFF2-40B4-BE49-F238E27FC236}">
                <a16:creationId xmlns:a16="http://schemas.microsoft.com/office/drawing/2014/main" id="{6450B120-668A-CC6C-5669-AFD73AB83B3C}"/>
              </a:ext>
            </a:extLst>
          </p:cNvPr>
          <p:cNvSpPr txBox="1"/>
          <p:nvPr/>
        </p:nvSpPr>
        <p:spPr>
          <a:xfrm>
            <a:off x="838200" y="2816071"/>
            <a:ext cx="8420850" cy="523220"/>
          </a:xfrm>
          <a:prstGeom prst="rect">
            <a:avLst/>
          </a:prstGeom>
          <a:noFill/>
        </p:spPr>
        <p:txBody>
          <a:bodyPr wrap="square" rtlCol="0">
            <a:spAutoFit/>
          </a:bodyPr>
          <a:lstStyle/>
          <a:p>
            <a:pPr algn="l"/>
            <a:r>
              <a:rPr lang="en-US" altLang="zh-CN" sz="2800" b="1" dirty="0">
                <a:latin typeface="Calibri" panose="020F0502020204030204" pitchFamily="34" charset="0"/>
                <a:cs typeface="Calibri" panose="020F0502020204030204" pitchFamily="34" charset="0"/>
              </a:rPr>
              <a:t>Property: </a:t>
            </a:r>
            <a:r>
              <a:rPr lang="en-US" altLang="zh-CN" sz="2800" dirty="0">
                <a:latin typeface="Calibri" panose="020F0502020204030204" pitchFamily="34" charset="0"/>
                <a:cs typeface="Calibri" panose="020F0502020204030204" pitchFamily="34" charset="0"/>
              </a:rPr>
              <a:t>S-B-D</a:t>
            </a:r>
            <a:endParaRPr lang="zh-CN" altLang="en-US" sz="2800" dirty="0" err="1">
              <a:latin typeface="Calibri" panose="020F0502020204030204" pitchFamily="34" charset="0"/>
              <a:cs typeface="Calibri" panose="020F0502020204030204" pitchFamily="34" charset="0"/>
            </a:endParaRPr>
          </a:p>
        </p:txBody>
      </p:sp>
      <p:grpSp>
        <p:nvGrpSpPr>
          <p:cNvPr id="41" name="组合 40">
            <a:extLst>
              <a:ext uri="{FF2B5EF4-FFF2-40B4-BE49-F238E27FC236}">
                <a16:creationId xmlns:a16="http://schemas.microsoft.com/office/drawing/2014/main" id="{98AF8FC2-0432-44E1-EA7B-F1B1D5235FC8}"/>
              </a:ext>
            </a:extLst>
          </p:cNvPr>
          <p:cNvGrpSpPr/>
          <p:nvPr/>
        </p:nvGrpSpPr>
        <p:grpSpPr>
          <a:xfrm>
            <a:off x="3447255" y="4049907"/>
            <a:ext cx="4838848" cy="2038680"/>
            <a:chOff x="3581401" y="3757712"/>
            <a:chExt cx="4838848" cy="2038680"/>
          </a:xfrm>
        </p:grpSpPr>
        <p:grpSp>
          <p:nvGrpSpPr>
            <p:cNvPr id="42" name="组合 41">
              <a:extLst>
                <a:ext uri="{FF2B5EF4-FFF2-40B4-BE49-F238E27FC236}">
                  <a16:creationId xmlns:a16="http://schemas.microsoft.com/office/drawing/2014/main" id="{039D0CC8-79C9-6B13-1F24-B2487C865662}"/>
                </a:ext>
              </a:extLst>
            </p:cNvPr>
            <p:cNvGrpSpPr/>
            <p:nvPr/>
          </p:nvGrpSpPr>
          <p:grpSpPr>
            <a:xfrm>
              <a:off x="3581401" y="4201299"/>
              <a:ext cx="4481223" cy="1595093"/>
              <a:chOff x="1351953" y="4140902"/>
              <a:chExt cx="5849274" cy="1584098"/>
            </a:xfrm>
          </p:grpSpPr>
          <p:cxnSp>
            <p:nvCxnSpPr>
              <p:cNvPr id="47" name="Straight Connector 43">
                <a:extLst>
                  <a:ext uri="{FF2B5EF4-FFF2-40B4-BE49-F238E27FC236}">
                    <a16:creationId xmlns:a16="http://schemas.microsoft.com/office/drawing/2014/main" id="{B6BE5D76-04B1-77C7-DAAC-1E781CBDDF32}"/>
                  </a:ext>
                </a:extLst>
              </p:cNvPr>
              <p:cNvCxnSpPr>
                <a:cxnSpLocks/>
                <a:stCxn id="53" idx="2"/>
                <a:endCxn id="48" idx="0"/>
              </p:cNvCxnSpPr>
              <p:nvPr/>
            </p:nvCxnSpPr>
            <p:spPr>
              <a:xfrm flipH="1">
                <a:off x="3863611" y="4585141"/>
                <a:ext cx="305335" cy="695621"/>
              </a:xfrm>
              <a:prstGeom prst="line">
                <a:avLst/>
              </a:prstGeom>
              <a:ln w="38100">
                <a:solidFill>
                  <a:srgbClr val="03B4FF"/>
                </a:solidFill>
              </a:ln>
            </p:spPr>
            <p:style>
              <a:lnRef idx="1">
                <a:schemeClr val="accent1"/>
              </a:lnRef>
              <a:fillRef idx="0">
                <a:schemeClr val="accent1"/>
              </a:fillRef>
              <a:effectRef idx="0">
                <a:schemeClr val="accent1"/>
              </a:effectRef>
              <a:fontRef idx="minor">
                <a:schemeClr val="tx1"/>
              </a:fontRef>
            </p:style>
          </p:cxnSp>
          <p:pic>
            <p:nvPicPr>
              <p:cNvPr id="48" name="Picture 14">
                <a:extLst>
                  <a:ext uri="{FF2B5EF4-FFF2-40B4-BE49-F238E27FC236}">
                    <a16:creationId xmlns:a16="http://schemas.microsoft.com/office/drawing/2014/main" id="{D12E1527-FDB8-7D57-3E80-17F35E2254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7243" y="5280761"/>
                <a:ext cx="752736" cy="444239"/>
              </a:xfrm>
              <a:prstGeom prst="rect">
                <a:avLst/>
              </a:prstGeom>
            </p:spPr>
          </p:pic>
          <p:pic>
            <p:nvPicPr>
              <p:cNvPr id="49" name="Picture 16">
                <a:extLst>
                  <a:ext uri="{FF2B5EF4-FFF2-40B4-BE49-F238E27FC236}">
                    <a16:creationId xmlns:a16="http://schemas.microsoft.com/office/drawing/2014/main" id="{64C290D7-9ECA-FF60-E2CC-7347C23BC9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8491" y="4539887"/>
                <a:ext cx="752736" cy="444239"/>
              </a:xfrm>
              <a:prstGeom prst="rect">
                <a:avLst/>
              </a:prstGeom>
            </p:spPr>
          </p:pic>
          <p:cxnSp>
            <p:nvCxnSpPr>
              <p:cNvPr id="50" name="Straight Connector 18">
                <a:extLst>
                  <a:ext uri="{FF2B5EF4-FFF2-40B4-BE49-F238E27FC236}">
                    <a16:creationId xmlns:a16="http://schemas.microsoft.com/office/drawing/2014/main" id="{F1DDCB8D-ECEA-65D9-2D69-A5EFBDAC7BB3}"/>
                  </a:ext>
                </a:extLst>
              </p:cNvPr>
              <p:cNvCxnSpPr>
                <a:cxnSpLocks/>
                <a:stCxn id="55" idx="2"/>
                <a:endCxn id="48" idx="1"/>
              </p:cNvCxnSpPr>
              <p:nvPr/>
            </p:nvCxnSpPr>
            <p:spPr>
              <a:xfrm>
                <a:off x="1728322" y="4984126"/>
                <a:ext cx="1758921" cy="518754"/>
              </a:xfrm>
              <a:prstGeom prst="line">
                <a:avLst/>
              </a:prstGeom>
              <a:ln w="38100">
                <a:solidFill>
                  <a:srgbClr val="03B4FF"/>
                </a:solidFill>
              </a:ln>
            </p:spPr>
            <p:style>
              <a:lnRef idx="1">
                <a:schemeClr val="accent1"/>
              </a:lnRef>
              <a:fillRef idx="0">
                <a:schemeClr val="accent1"/>
              </a:fillRef>
              <a:effectRef idx="0">
                <a:schemeClr val="accent1"/>
              </a:effectRef>
              <a:fontRef idx="minor">
                <a:schemeClr val="tx1"/>
              </a:fontRef>
            </p:style>
          </p:cxnSp>
          <p:cxnSp>
            <p:nvCxnSpPr>
              <p:cNvPr id="51" name="Straight Connector 19">
                <a:extLst>
                  <a:ext uri="{FF2B5EF4-FFF2-40B4-BE49-F238E27FC236}">
                    <a16:creationId xmlns:a16="http://schemas.microsoft.com/office/drawing/2014/main" id="{7EDA2B85-E342-D2B4-6FF7-C299491D4488}"/>
                  </a:ext>
                </a:extLst>
              </p:cNvPr>
              <p:cNvCxnSpPr>
                <a:cxnSpLocks/>
                <a:stCxn id="53" idx="3"/>
                <a:endCxn id="49" idx="1"/>
              </p:cNvCxnSpPr>
              <p:nvPr/>
            </p:nvCxnSpPr>
            <p:spPr>
              <a:xfrm>
                <a:off x="4545314" y="4363021"/>
                <a:ext cx="1903178" cy="398985"/>
              </a:xfrm>
              <a:prstGeom prst="line">
                <a:avLst/>
              </a:prstGeom>
              <a:ln w="38100">
                <a:solidFill>
                  <a:srgbClr val="03B4FF"/>
                </a:solidFill>
              </a:ln>
            </p:spPr>
            <p:style>
              <a:lnRef idx="1">
                <a:schemeClr val="accent1"/>
              </a:lnRef>
              <a:fillRef idx="0">
                <a:schemeClr val="accent1"/>
              </a:fillRef>
              <a:effectRef idx="0">
                <a:schemeClr val="accent1"/>
              </a:effectRef>
              <a:fontRef idx="minor">
                <a:schemeClr val="tx1"/>
              </a:fontRef>
            </p:style>
          </p:cxnSp>
          <p:cxnSp>
            <p:nvCxnSpPr>
              <p:cNvPr id="52" name="Straight Connector 25">
                <a:extLst>
                  <a:ext uri="{FF2B5EF4-FFF2-40B4-BE49-F238E27FC236}">
                    <a16:creationId xmlns:a16="http://schemas.microsoft.com/office/drawing/2014/main" id="{E04A1914-9AA4-BACD-C454-4D4D00770429}"/>
                  </a:ext>
                </a:extLst>
              </p:cNvPr>
              <p:cNvCxnSpPr>
                <a:cxnSpLocks/>
                <a:stCxn id="48" idx="3"/>
                <a:endCxn id="49" idx="2"/>
              </p:cNvCxnSpPr>
              <p:nvPr/>
            </p:nvCxnSpPr>
            <p:spPr>
              <a:xfrm flipV="1">
                <a:off x="4239979" y="4984126"/>
                <a:ext cx="2584881" cy="518754"/>
              </a:xfrm>
              <a:prstGeom prst="line">
                <a:avLst/>
              </a:prstGeom>
              <a:ln w="38100">
                <a:solidFill>
                  <a:srgbClr val="03B4FF"/>
                </a:solidFill>
              </a:ln>
            </p:spPr>
            <p:style>
              <a:lnRef idx="1">
                <a:schemeClr val="accent1"/>
              </a:lnRef>
              <a:fillRef idx="0">
                <a:schemeClr val="accent1"/>
              </a:fillRef>
              <a:effectRef idx="0">
                <a:schemeClr val="accent1"/>
              </a:effectRef>
              <a:fontRef idx="minor">
                <a:schemeClr val="tx1"/>
              </a:fontRef>
            </p:style>
          </p:cxnSp>
          <p:pic>
            <p:nvPicPr>
              <p:cNvPr id="53" name="Picture 33">
                <a:extLst>
                  <a:ext uri="{FF2B5EF4-FFF2-40B4-BE49-F238E27FC236}">
                    <a16:creationId xmlns:a16="http://schemas.microsoft.com/office/drawing/2014/main" id="{50D6B8BF-FE26-A3B6-F8F2-2F418F7CFF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2578" y="4140902"/>
                <a:ext cx="752736" cy="444239"/>
              </a:xfrm>
              <a:prstGeom prst="rect">
                <a:avLst/>
              </a:prstGeom>
            </p:spPr>
          </p:pic>
          <p:cxnSp>
            <p:nvCxnSpPr>
              <p:cNvPr id="54" name="Straight Connector 36">
                <a:extLst>
                  <a:ext uri="{FF2B5EF4-FFF2-40B4-BE49-F238E27FC236}">
                    <a16:creationId xmlns:a16="http://schemas.microsoft.com/office/drawing/2014/main" id="{5D4BED80-1A70-7990-F47B-CD482892CF39}"/>
                  </a:ext>
                </a:extLst>
              </p:cNvPr>
              <p:cNvCxnSpPr>
                <a:cxnSpLocks/>
                <a:stCxn id="55" idx="3"/>
                <a:endCxn id="53" idx="1"/>
              </p:cNvCxnSpPr>
              <p:nvPr/>
            </p:nvCxnSpPr>
            <p:spPr>
              <a:xfrm flipV="1">
                <a:off x="2104689" y="4363021"/>
                <a:ext cx="1687889" cy="398985"/>
              </a:xfrm>
              <a:prstGeom prst="line">
                <a:avLst/>
              </a:prstGeom>
              <a:ln w="38100">
                <a:solidFill>
                  <a:srgbClr val="03B4FF"/>
                </a:solidFill>
              </a:ln>
            </p:spPr>
            <p:style>
              <a:lnRef idx="1">
                <a:schemeClr val="accent1"/>
              </a:lnRef>
              <a:fillRef idx="0">
                <a:schemeClr val="accent1"/>
              </a:fillRef>
              <a:effectRef idx="0">
                <a:schemeClr val="accent1"/>
              </a:effectRef>
              <a:fontRef idx="minor">
                <a:schemeClr val="tx1"/>
              </a:fontRef>
            </p:style>
          </p:cxnSp>
          <p:pic>
            <p:nvPicPr>
              <p:cNvPr id="55" name="Picture 13">
                <a:extLst>
                  <a:ext uri="{FF2B5EF4-FFF2-40B4-BE49-F238E27FC236}">
                    <a16:creationId xmlns:a16="http://schemas.microsoft.com/office/drawing/2014/main" id="{FC2C07FD-7F9D-8918-2FDE-B5AE8C56F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1953" y="4539887"/>
                <a:ext cx="752736" cy="444239"/>
              </a:xfrm>
              <a:prstGeom prst="rect">
                <a:avLst/>
              </a:prstGeom>
            </p:spPr>
          </p:pic>
        </p:grpSp>
        <p:sp>
          <p:nvSpPr>
            <p:cNvPr id="43" name="文本框 42">
              <a:extLst>
                <a:ext uri="{FF2B5EF4-FFF2-40B4-BE49-F238E27FC236}">
                  <a16:creationId xmlns:a16="http://schemas.microsoft.com/office/drawing/2014/main" id="{905D2A59-DE17-8C33-5DF5-909B92A2F449}"/>
                </a:ext>
              </a:extLst>
            </p:cNvPr>
            <p:cNvSpPr txBox="1"/>
            <p:nvPr/>
          </p:nvSpPr>
          <p:spPr>
            <a:xfrm>
              <a:off x="3711146" y="4194127"/>
              <a:ext cx="325730" cy="461665"/>
            </a:xfrm>
            <a:prstGeom prst="rect">
              <a:avLst/>
            </a:prstGeom>
            <a:noFill/>
          </p:spPr>
          <p:txBody>
            <a:bodyPr wrap="none" rtlCol="0">
              <a:spAutoFit/>
            </a:bodyPr>
            <a:lstStyle/>
            <a:p>
              <a:pPr algn="l"/>
              <a:r>
                <a:rPr lang="en-US" altLang="zh-CN" sz="2400" dirty="0">
                  <a:latin typeface="Calibri" panose="020F0502020204030204" pitchFamily="34" charset="0"/>
                  <a:cs typeface="Calibri" panose="020F0502020204030204" pitchFamily="34" charset="0"/>
                </a:rPr>
                <a:t>S</a:t>
              </a:r>
              <a:endParaRPr lang="zh-CN" altLang="en-US" sz="2400" dirty="0" err="1">
                <a:latin typeface="Calibri" panose="020F0502020204030204" pitchFamily="34" charset="0"/>
                <a:cs typeface="Calibri" panose="020F0502020204030204" pitchFamily="34" charset="0"/>
              </a:endParaRPr>
            </a:p>
          </p:txBody>
        </p:sp>
        <p:sp>
          <p:nvSpPr>
            <p:cNvPr id="44" name="文本框 43">
              <a:extLst>
                <a:ext uri="{FF2B5EF4-FFF2-40B4-BE49-F238E27FC236}">
                  <a16:creationId xmlns:a16="http://schemas.microsoft.com/office/drawing/2014/main" id="{9A5B3748-3408-3BBA-0012-3AC8A492468F}"/>
                </a:ext>
              </a:extLst>
            </p:cNvPr>
            <p:cNvSpPr txBox="1"/>
            <p:nvPr/>
          </p:nvSpPr>
          <p:spPr>
            <a:xfrm>
              <a:off x="5421331" y="3757712"/>
              <a:ext cx="362600" cy="461665"/>
            </a:xfrm>
            <a:prstGeom prst="rect">
              <a:avLst/>
            </a:prstGeom>
            <a:noFill/>
          </p:spPr>
          <p:txBody>
            <a:bodyPr wrap="none" rtlCol="0">
              <a:spAutoFit/>
            </a:bodyPr>
            <a:lstStyle/>
            <a:p>
              <a:pPr algn="l"/>
              <a:r>
                <a:rPr lang="en-US" altLang="zh-CN" sz="2400" dirty="0">
                  <a:latin typeface="Calibri" panose="020F0502020204030204" pitchFamily="34" charset="0"/>
                  <a:cs typeface="Calibri" panose="020F0502020204030204" pitchFamily="34" charset="0"/>
                </a:rPr>
                <a:t>A</a:t>
              </a:r>
              <a:endParaRPr lang="zh-CN" altLang="en-US" sz="2400" dirty="0" err="1">
                <a:latin typeface="Calibri" panose="020F0502020204030204" pitchFamily="34" charset="0"/>
                <a:cs typeface="Calibri" panose="020F0502020204030204" pitchFamily="34" charset="0"/>
              </a:endParaRPr>
            </a:p>
          </p:txBody>
        </p:sp>
        <p:sp>
          <p:nvSpPr>
            <p:cNvPr id="45" name="文本框 44">
              <a:extLst>
                <a:ext uri="{FF2B5EF4-FFF2-40B4-BE49-F238E27FC236}">
                  <a16:creationId xmlns:a16="http://schemas.microsoft.com/office/drawing/2014/main" id="{9201D235-A582-1096-590D-BFB54B2B4F4D}"/>
                </a:ext>
              </a:extLst>
            </p:cNvPr>
            <p:cNvSpPr txBox="1"/>
            <p:nvPr/>
          </p:nvSpPr>
          <p:spPr>
            <a:xfrm>
              <a:off x="5664282" y="5005526"/>
              <a:ext cx="351378" cy="461665"/>
            </a:xfrm>
            <a:prstGeom prst="rect">
              <a:avLst/>
            </a:prstGeom>
            <a:noFill/>
          </p:spPr>
          <p:txBody>
            <a:bodyPr wrap="none" rtlCol="0">
              <a:spAutoFit/>
            </a:bodyPr>
            <a:lstStyle/>
            <a:p>
              <a:pPr algn="l"/>
              <a:r>
                <a:rPr lang="en-US" altLang="zh-CN" sz="2400" dirty="0">
                  <a:latin typeface="Calibri" panose="020F0502020204030204" pitchFamily="34" charset="0"/>
                  <a:cs typeface="Calibri" panose="020F0502020204030204" pitchFamily="34" charset="0"/>
                </a:rPr>
                <a:t>B</a:t>
              </a:r>
              <a:endParaRPr lang="zh-CN" altLang="en-US" sz="2400" dirty="0" err="1">
                <a:latin typeface="Calibri" panose="020F0502020204030204" pitchFamily="34" charset="0"/>
                <a:cs typeface="Calibri" panose="020F0502020204030204" pitchFamily="34" charset="0"/>
              </a:endParaRPr>
            </a:p>
          </p:txBody>
        </p:sp>
        <p:sp>
          <p:nvSpPr>
            <p:cNvPr id="46" name="文本框 45">
              <a:extLst>
                <a:ext uri="{FF2B5EF4-FFF2-40B4-BE49-F238E27FC236}">
                  <a16:creationId xmlns:a16="http://schemas.microsoft.com/office/drawing/2014/main" id="{61B499B4-3CA3-2CD5-25DE-7698C2A27AD5}"/>
                </a:ext>
              </a:extLst>
            </p:cNvPr>
            <p:cNvSpPr txBox="1"/>
            <p:nvPr/>
          </p:nvSpPr>
          <p:spPr>
            <a:xfrm>
              <a:off x="8046429" y="4588710"/>
              <a:ext cx="373820" cy="461665"/>
            </a:xfrm>
            <a:prstGeom prst="rect">
              <a:avLst/>
            </a:prstGeom>
            <a:noFill/>
          </p:spPr>
          <p:txBody>
            <a:bodyPr wrap="none" rtlCol="0">
              <a:spAutoFit/>
            </a:bodyPr>
            <a:lstStyle/>
            <a:p>
              <a:pPr algn="l"/>
              <a:r>
                <a:rPr lang="en-US" altLang="zh-CN" sz="2400" dirty="0">
                  <a:latin typeface="Calibri" panose="020F0502020204030204" pitchFamily="34" charset="0"/>
                  <a:cs typeface="Calibri" panose="020F0502020204030204" pitchFamily="34" charset="0"/>
                </a:rPr>
                <a:t>D</a:t>
              </a:r>
              <a:endParaRPr lang="zh-CN" altLang="en-US" sz="2400" dirty="0" err="1">
                <a:latin typeface="Calibri" panose="020F0502020204030204" pitchFamily="34" charset="0"/>
                <a:cs typeface="Calibri" panose="020F0502020204030204" pitchFamily="34" charset="0"/>
              </a:endParaRPr>
            </a:p>
          </p:txBody>
        </p:sp>
      </p:grpSp>
      <p:sp>
        <p:nvSpPr>
          <p:cNvPr id="56" name="文本框 55">
            <a:extLst>
              <a:ext uri="{FF2B5EF4-FFF2-40B4-BE49-F238E27FC236}">
                <a16:creationId xmlns:a16="http://schemas.microsoft.com/office/drawing/2014/main" id="{D3CAA0DA-89DA-9CA2-ABA7-8F35C9CF614B}"/>
              </a:ext>
            </a:extLst>
          </p:cNvPr>
          <p:cNvSpPr txBox="1"/>
          <p:nvPr/>
        </p:nvSpPr>
        <p:spPr>
          <a:xfrm>
            <a:off x="813118" y="3399242"/>
            <a:ext cx="5885956" cy="523220"/>
          </a:xfrm>
          <a:prstGeom prst="rect">
            <a:avLst/>
          </a:prstGeom>
          <a:noFill/>
        </p:spPr>
        <p:txBody>
          <a:bodyPr wrap="square" rtlCol="0">
            <a:spAutoFit/>
          </a:bodyPr>
          <a:lstStyle/>
          <a:p>
            <a:r>
              <a:rPr lang="en-US" altLang="zh-CN" sz="2800" b="1" dirty="0">
                <a:latin typeface="Calibri" panose="020F0502020204030204" pitchFamily="34" charset="0"/>
                <a:cs typeface="Calibri" panose="020F0502020204030204" pitchFamily="34" charset="0"/>
              </a:rPr>
              <a:t>Reality:</a:t>
            </a:r>
            <a:r>
              <a:rPr lang="en-US" altLang="zh-CN" sz="2800" dirty="0">
                <a:latin typeface="Calibri" panose="020F0502020204030204" pitchFamily="34" charset="0"/>
                <a:cs typeface="Calibri" panose="020F0502020204030204" pitchFamily="34" charset="0"/>
              </a:rPr>
              <a:t> S reaches D through “</a:t>
            </a:r>
            <a:r>
              <a:rPr lang="en-US" altLang="zh-CN" sz="2800" dirty="0">
                <a:solidFill>
                  <a:srgbClr val="FF0000"/>
                </a:solidFill>
                <a:latin typeface="Calibri" panose="020F0502020204030204" pitchFamily="34" charset="0"/>
                <a:cs typeface="Calibri" panose="020F0502020204030204" pitchFamily="34" charset="0"/>
              </a:rPr>
              <a:t>S-A-D</a:t>
            </a:r>
            <a:r>
              <a:rPr lang="en-US" altLang="zh-CN" sz="2800" dirty="0">
                <a:latin typeface="Calibri" panose="020F0502020204030204" pitchFamily="34" charset="0"/>
                <a:cs typeface="Calibri" panose="020F0502020204030204" pitchFamily="34" charset="0"/>
              </a:rPr>
              <a:t>”</a:t>
            </a:r>
            <a:endParaRPr lang="zh-CN" altLang="en-US" sz="2800" dirty="0" err="1">
              <a:latin typeface="Calibri" panose="020F0502020204030204" pitchFamily="34" charset="0"/>
              <a:cs typeface="Calibri" panose="020F0502020204030204" pitchFamily="34" charset="0"/>
            </a:endParaRPr>
          </a:p>
        </p:txBody>
      </p:sp>
      <p:sp>
        <p:nvSpPr>
          <p:cNvPr id="61" name="文本框 60">
            <a:extLst>
              <a:ext uri="{FF2B5EF4-FFF2-40B4-BE49-F238E27FC236}">
                <a16:creationId xmlns:a16="http://schemas.microsoft.com/office/drawing/2014/main" id="{B6A0B532-C0EE-CD5F-6A01-985002068668}"/>
              </a:ext>
            </a:extLst>
          </p:cNvPr>
          <p:cNvSpPr txBox="1"/>
          <p:nvPr/>
        </p:nvSpPr>
        <p:spPr>
          <a:xfrm>
            <a:off x="4613816" y="6289299"/>
            <a:ext cx="3611710" cy="461665"/>
          </a:xfrm>
          <a:prstGeom prst="rect">
            <a:avLst/>
          </a:prstGeom>
          <a:noFill/>
        </p:spPr>
        <p:txBody>
          <a:bodyPr wrap="square" rtlCol="0">
            <a:spAutoFit/>
          </a:bodyPr>
          <a:lstStyle/>
          <a:p>
            <a:pPr algn="just"/>
            <a:r>
              <a:rPr lang="en-US" altLang="zh-CN" sz="2400" dirty="0">
                <a:latin typeface="Calibri" panose="020F0502020204030204" pitchFamily="34" charset="0"/>
                <a:cs typeface="Calibri" panose="020F0502020204030204" pitchFamily="34" charset="0"/>
              </a:rPr>
              <a:t>B prefers A as the next-hop</a:t>
            </a:r>
            <a:endParaRPr lang="zh-CN" altLang="en-US" sz="2400" dirty="0" err="1">
              <a:latin typeface="Calibri" panose="020F0502020204030204" pitchFamily="34" charset="0"/>
              <a:cs typeface="Calibri" panose="020F0502020204030204" pitchFamily="34" charset="0"/>
            </a:endParaRPr>
          </a:p>
        </p:txBody>
      </p:sp>
      <p:sp>
        <p:nvSpPr>
          <p:cNvPr id="65" name="闪电形 64">
            <a:extLst>
              <a:ext uri="{FF2B5EF4-FFF2-40B4-BE49-F238E27FC236}">
                <a16:creationId xmlns:a16="http://schemas.microsoft.com/office/drawing/2014/main" id="{9944D6D7-E1AE-E75A-3921-71B76D8ECC5D}"/>
              </a:ext>
            </a:extLst>
          </p:cNvPr>
          <p:cNvSpPr/>
          <p:nvPr/>
        </p:nvSpPr>
        <p:spPr>
          <a:xfrm rot="279492">
            <a:off x="4751193" y="5067955"/>
            <a:ext cx="704064" cy="687056"/>
          </a:xfrm>
          <a:prstGeom prst="lightningBol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latin typeface="Calibri" panose="020F0502020204030204" pitchFamily="34" charset="0"/>
              <a:cs typeface="Calibri" panose="020F0502020204030204" pitchFamily="34" charset="0"/>
            </a:endParaRPr>
          </a:p>
        </p:txBody>
      </p:sp>
      <p:grpSp>
        <p:nvGrpSpPr>
          <p:cNvPr id="20" name="组合 19">
            <a:extLst>
              <a:ext uri="{FF2B5EF4-FFF2-40B4-BE49-F238E27FC236}">
                <a16:creationId xmlns:a16="http://schemas.microsoft.com/office/drawing/2014/main" id="{8369EB1A-1643-26E5-D762-F3C2E6C71F89}"/>
              </a:ext>
            </a:extLst>
          </p:cNvPr>
          <p:cNvGrpSpPr/>
          <p:nvPr/>
        </p:nvGrpSpPr>
        <p:grpSpPr>
          <a:xfrm>
            <a:off x="5321935" y="5863357"/>
            <a:ext cx="1123679" cy="381894"/>
            <a:chOff x="7564300" y="5973731"/>
            <a:chExt cx="1123679" cy="381894"/>
          </a:xfrm>
        </p:grpSpPr>
        <p:sp>
          <p:nvSpPr>
            <p:cNvPr id="21" name="矩形: 圆角 20">
              <a:extLst>
                <a:ext uri="{FF2B5EF4-FFF2-40B4-BE49-F238E27FC236}">
                  <a16:creationId xmlns:a16="http://schemas.microsoft.com/office/drawing/2014/main" id="{0B433A76-2FAE-B945-4626-6911697B74E2}"/>
                </a:ext>
              </a:extLst>
            </p:cNvPr>
            <p:cNvSpPr/>
            <p:nvPr/>
          </p:nvSpPr>
          <p:spPr>
            <a:xfrm>
              <a:off x="7568030" y="5973731"/>
              <a:ext cx="1119949" cy="381894"/>
            </a:xfrm>
            <a:prstGeom prst="roundRect">
              <a:avLst/>
            </a:prstGeom>
            <a:solidFill>
              <a:schemeClr val="accent4">
                <a:lumMod val="20000"/>
                <a:lumOff val="8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latin typeface="Calibri" panose="020F0502020204030204" pitchFamily="34" charset="0"/>
                <a:cs typeface="Calibri" panose="020F0502020204030204" pitchFamily="34" charset="0"/>
              </a:endParaRPr>
            </a:p>
          </p:txBody>
        </p:sp>
        <p:sp>
          <p:nvSpPr>
            <p:cNvPr id="22" name="文本框 21">
              <a:extLst>
                <a:ext uri="{FF2B5EF4-FFF2-40B4-BE49-F238E27FC236}">
                  <a16:creationId xmlns:a16="http://schemas.microsoft.com/office/drawing/2014/main" id="{80A5AADB-B174-4DCA-9A65-BCA321D4F4CB}"/>
                </a:ext>
              </a:extLst>
            </p:cNvPr>
            <p:cNvSpPr txBox="1"/>
            <p:nvPr/>
          </p:nvSpPr>
          <p:spPr>
            <a:xfrm>
              <a:off x="7564300" y="5984611"/>
              <a:ext cx="1098617" cy="369332"/>
            </a:xfrm>
            <a:prstGeom prst="rect">
              <a:avLst/>
            </a:prstGeom>
            <a:noFill/>
          </p:spPr>
          <p:txBody>
            <a:bodyPr wrap="square" rtlCol="0">
              <a:spAutoFit/>
            </a:bodyPr>
            <a:lstStyle/>
            <a:p>
              <a:pPr algn="ctr"/>
              <a:r>
                <a:rPr lang="en-US" altLang="zh-CN" b="1" dirty="0">
                  <a:latin typeface="Calibri" panose="020F0502020204030204" pitchFamily="34" charset="0"/>
                  <a:cs typeface="Calibri" panose="020F0502020204030204" pitchFamily="34" charset="0"/>
                </a:rPr>
                <a:t>([B, A, D])</a:t>
              </a:r>
              <a:endParaRPr lang="zh-CN" altLang="en-US" b="1" dirty="0" err="1">
                <a:latin typeface="Calibri" panose="020F0502020204030204" pitchFamily="34" charset="0"/>
                <a:cs typeface="Calibri" panose="020F0502020204030204" pitchFamily="34" charset="0"/>
              </a:endParaRPr>
            </a:p>
          </p:txBody>
        </p:sp>
      </p:grpSp>
      <p:grpSp>
        <p:nvGrpSpPr>
          <p:cNvPr id="9" name="组合 8">
            <a:extLst>
              <a:ext uri="{FF2B5EF4-FFF2-40B4-BE49-F238E27FC236}">
                <a16:creationId xmlns:a16="http://schemas.microsoft.com/office/drawing/2014/main" id="{12412C8E-D0BA-84B6-0E9D-96DD62A8329F}"/>
              </a:ext>
            </a:extLst>
          </p:cNvPr>
          <p:cNvGrpSpPr/>
          <p:nvPr/>
        </p:nvGrpSpPr>
        <p:grpSpPr>
          <a:xfrm>
            <a:off x="5649785" y="4257122"/>
            <a:ext cx="1138064" cy="381894"/>
            <a:chOff x="7564300" y="5973731"/>
            <a:chExt cx="1138064" cy="381894"/>
          </a:xfrm>
        </p:grpSpPr>
        <p:sp>
          <p:nvSpPr>
            <p:cNvPr id="10" name="矩形: 圆角 9">
              <a:extLst>
                <a:ext uri="{FF2B5EF4-FFF2-40B4-BE49-F238E27FC236}">
                  <a16:creationId xmlns:a16="http://schemas.microsoft.com/office/drawing/2014/main" id="{6728FEAD-0DE9-1FC1-54AF-374722DD11B3}"/>
                </a:ext>
              </a:extLst>
            </p:cNvPr>
            <p:cNvSpPr/>
            <p:nvPr/>
          </p:nvSpPr>
          <p:spPr>
            <a:xfrm>
              <a:off x="7568030" y="5973731"/>
              <a:ext cx="1119949" cy="381894"/>
            </a:xfrm>
            <a:prstGeom prst="roundRect">
              <a:avLst/>
            </a:prstGeom>
            <a:solidFill>
              <a:schemeClr val="accent4">
                <a:lumMod val="20000"/>
                <a:lumOff val="8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latin typeface="Calibri" panose="020F0502020204030204" pitchFamily="34" charset="0"/>
                <a:cs typeface="Calibri" panose="020F0502020204030204" pitchFamily="34" charset="0"/>
              </a:endParaRPr>
            </a:p>
          </p:txBody>
        </p:sp>
        <p:sp>
          <p:nvSpPr>
            <p:cNvPr id="11" name="文本框 10">
              <a:extLst>
                <a:ext uri="{FF2B5EF4-FFF2-40B4-BE49-F238E27FC236}">
                  <a16:creationId xmlns:a16="http://schemas.microsoft.com/office/drawing/2014/main" id="{E2E3E6C5-6030-B268-57C4-F079D5940AD6}"/>
                </a:ext>
              </a:extLst>
            </p:cNvPr>
            <p:cNvSpPr txBox="1"/>
            <p:nvPr/>
          </p:nvSpPr>
          <p:spPr>
            <a:xfrm>
              <a:off x="7564300" y="5984611"/>
              <a:ext cx="1138064" cy="369332"/>
            </a:xfrm>
            <a:prstGeom prst="rect">
              <a:avLst/>
            </a:prstGeom>
            <a:noFill/>
          </p:spPr>
          <p:txBody>
            <a:bodyPr wrap="square" rtlCol="0">
              <a:spAutoFit/>
            </a:bodyPr>
            <a:lstStyle/>
            <a:p>
              <a:pPr algn="ctr"/>
              <a:r>
                <a:rPr lang="en-US" altLang="zh-CN" b="1" dirty="0">
                  <a:latin typeface="Calibri" panose="020F0502020204030204" pitchFamily="34" charset="0"/>
                  <a:cs typeface="Calibri" panose="020F0502020204030204" pitchFamily="34" charset="0"/>
                </a:rPr>
                <a:t>([A, D])</a:t>
              </a:r>
              <a:endParaRPr lang="zh-CN" altLang="en-US" b="1" dirty="0" err="1">
                <a:latin typeface="Calibri" panose="020F0502020204030204" pitchFamily="34" charset="0"/>
                <a:cs typeface="Calibri" panose="020F0502020204030204" pitchFamily="34" charset="0"/>
              </a:endParaRPr>
            </a:p>
          </p:txBody>
        </p:sp>
      </p:grpSp>
      <p:grpSp>
        <p:nvGrpSpPr>
          <p:cNvPr id="13" name="组合 12">
            <a:extLst>
              <a:ext uri="{FF2B5EF4-FFF2-40B4-BE49-F238E27FC236}">
                <a16:creationId xmlns:a16="http://schemas.microsoft.com/office/drawing/2014/main" id="{7E7E7E95-0431-6727-69EB-101D78CD6B7E}"/>
              </a:ext>
            </a:extLst>
          </p:cNvPr>
          <p:cNvGrpSpPr/>
          <p:nvPr/>
        </p:nvGrpSpPr>
        <p:grpSpPr>
          <a:xfrm>
            <a:off x="2405755" y="4849553"/>
            <a:ext cx="1138064" cy="381894"/>
            <a:chOff x="7564300" y="5973731"/>
            <a:chExt cx="1138064" cy="381894"/>
          </a:xfrm>
        </p:grpSpPr>
        <p:sp>
          <p:nvSpPr>
            <p:cNvPr id="14" name="矩形: 圆角 13">
              <a:extLst>
                <a:ext uri="{FF2B5EF4-FFF2-40B4-BE49-F238E27FC236}">
                  <a16:creationId xmlns:a16="http://schemas.microsoft.com/office/drawing/2014/main" id="{8516C2D2-143B-F1DB-9DE8-D269AC369811}"/>
                </a:ext>
              </a:extLst>
            </p:cNvPr>
            <p:cNvSpPr/>
            <p:nvPr/>
          </p:nvSpPr>
          <p:spPr>
            <a:xfrm>
              <a:off x="7568030" y="5973731"/>
              <a:ext cx="1119949" cy="381894"/>
            </a:xfrm>
            <a:prstGeom prst="roundRect">
              <a:avLst/>
            </a:prstGeom>
            <a:solidFill>
              <a:schemeClr val="accent4">
                <a:lumMod val="20000"/>
                <a:lumOff val="8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latin typeface="Calibri" panose="020F0502020204030204" pitchFamily="34" charset="0"/>
                <a:cs typeface="Calibri" panose="020F0502020204030204" pitchFamily="34" charset="0"/>
              </a:endParaRPr>
            </a:p>
          </p:txBody>
        </p:sp>
        <p:sp>
          <p:nvSpPr>
            <p:cNvPr id="15" name="文本框 14">
              <a:extLst>
                <a:ext uri="{FF2B5EF4-FFF2-40B4-BE49-F238E27FC236}">
                  <a16:creationId xmlns:a16="http://schemas.microsoft.com/office/drawing/2014/main" id="{3FF1ECFC-B464-5516-E1DE-2D1FB4E5814E}"/>
                </a:ext>
              </a:extLst>
            </p:cNvPr>
            <p:cNvSpPr txBox="1"/>
            <p:nvPr/>
          </p:nvSpPr>
          <p:spPr>
            <a:xfrm>
              <a:off x="7564300" y="5984611"/>
              <a:ext cx="1138064" cy="369332"/>
            </a:xfrm>
            <a:prstGeom prst="rect">
              <a:avLst/>
            </a:prstGeom>
            <a:noFill/>
          </p:spPr>
          <p:txBody>
            <a:bodyPr wrap="square" rtlCol="0">
              <a:spAutoFit/>
            </a:bodyPr>
            <a:lstStyle/>
            <a:p>
              <a:pPr algn="l"/>
              <a:r>
                <a:rPr lang="en-US" altLang="zh-CN" b="1" dirty="0">
                  <a:latin typeface="Calibri" panose="020F0502020204030204" pitchFamily="34" charset="0"/>
                  <a:cs typeface="Calibri" panose="020F0502020204030204" pitchFamily="34" charset="0"/>
                </a:rPr>
                <a:t>([S, A, D])</a:t>
              </a:r>
              <a:endParaRPr lang="zh-CN" altLang="en-US" b="1" dirty="0" err="1">
                <a:latin typeface="Calibri" panose="020F0502020204030204" pitchFamily="34" charset="0"/>
                <a:cs typeface="Calibri" panose="020F0502020204030204" pitchFamily="34" charset="0"/>
              </a:endParaRPr>
            </a:p>
          </p:txBody>
        </p:sp>
      </p:grpSp>
      <p:sp>
        <p:nvSpPr>
          <p:cNvPr id="5" name="文本框 4">
            <a:extLst>
              <a:ext uri="{FF2B5EF4-FFF2-40B4-BE49-F238E27FC236}">
                <a16:creationId xmlns:a16="http://schemas.microsoft.com/office/drawing/2014/main" id="{7CBFAB6C-9A4D-9366-59A1-6687CBB50C44}"/>
              </a:ext>
            </a:extLst>
          </p:cNvPr>
          <p:cNvSpPr txBox="1"/>
          <p:nvPr/>
        </p:nvSpPr>
        <p:spPr>
          <a:xfrm>
            <a:off x="6711083" y="5482656"/>
            <a:ext cx="1776601" cy="461665"/>
          </a:xfrm>
          <a:prstGeom prst="rect">
            <a:avLst/>
          </a:prstGeom>
          <a:noFill/>
        </p:spPr>
        <p:txBody>
          <a:bodyPr wrap="square" rtlCol="0">
            <a:spAutoFit/>
          </a:bodyPr>
          <a:lstStyle/>
          <a:p>
            <a:pPr algn="just"/>
            <a:r>
              <a:rPr lang="en-US" altLang="zh-CN" sz="2400" dirty="0">
                <a:latin typeface="Calibri" panose="020F0502020204030204" pitchFamily="34" charset="0"/>
                <a:cs typeface="Calibri" panose="020F0502020204030204" pitchFamily="34" charset="0"/>
              </a:rPr>
              <a:t>add tag 1</a:t>
            </a:r>
            <a:endParaRPr lang="zh-CN" altLang="en-US" sz="2400" dirty="0" err="1">
              <a:latin typeface="Calibri" panose="020F0502020204030204" pitchFamily="34" charset="0"/>
              <a:cs typeface="Calibri" panose="020F0502020204030204" pitchFamily="34" charset="0"/>
            </a:endParaRPr>
          </a:p>
        </p:txBody>
      </p:sp>
      <p:sp>
        <p:nvSpPr>
          <p:cNvPr id="6" name="文本框 5">
            <a:extLst>
              <a:ext uri="{FF2B5EF4-FFF2-40B4-BE49-F238E27FC236}">
                <a16:creationId xmlns:a16="http://schemas.microsoft.com/office/drawing/2014/main" id="{0512CB9F-7635-C3FD-25B9-78141EB84B40}"/>
              </a:ext>
            </a:extLst>
          </p:cNvPr>
          <p:cNvSpPr txBox="1"/>
          <p:nvPr/>
        </p:nvSpPr>
        <p:spPr>
          <a:xfrm>
            <a:off x="2373118" y="5409319"/>
            <a:ext cx="2407764" cy="830997"/>
          </a:xfrm>
          <a:prstGeom prst="rect">
            <a:avLst/>
          </a:prstGeom>
          <a:noFill/>
        </p:spPr>
        <p:txBody>
          <a:bodyPr wrap="square" rtlCol="0">
            <a:spAutoFit/>
          </a:bodyPr>
          <a:lstStyle/>
          <a:p>
            <a:pPr algn="just"/>
            <a:r>
              <a:rPr lang="en-US" altLang="zh-CN" sz="2400" dirty="0">
                <a:latin typeface="Calibri" panose="020F0502020204030204" pitchFamily="34" charset="0"/>
                <a:cs typeface="Calibri" panose="020F0502020204030204" pitchFamily="34" charset="0"/>
              </a:rPr>
              <a:t>match tag 1</a:t>
            </a:r>
          </a:p>
          <a:p>
            <a:pPr algn="just"/>
            <a:r>
              <a:rPr lang="en-US" altLang="zh-CN" sz="2400" dirty="0">
                <a:latin typeface="Calibri" panose="020F0502020204030204" pitchFamily="34" charset="0"/>
                <a:cs typeface="Calibri" panose="020F0502020204030204" pitchFamily="34" charset="0"/>
              </a:rPr>
              <a:t>set local-</a:t>
            </a:r>
            <a:r>
              <a:rPr lang="en-US" altLang="zh-CN" sz="2400" dirty="0" err="1">
                <a:latin typeface="Calibri" panose="020F0502020204030204" pitchFamily="34" charset="0"/>
                <a:cs typeface="Calibri" panose="020F0502020204030204" pitchFamily="34" charset="0"/>
              </a:rPr>
              <a:t>pref</a:t>
            </a:r>
            <a:r>
              <a:rPr lang="en-US" altLang="zh-CN" sz="2400" dirty="0">
                <a:latin typeface="Calibri" panose="020F0502020204030204" pitchFamily="34" charset="0"/>
                <a:cs typeface="Calibri" panose="020F0502020204030204" pitchFamily="34" charset="0"/>
              </a:rPr>
              <a:t> 130</a:t>
            </a:r>
            <a:endParaRPr lang="zh-CN" altLang="en-US" sz="2400" dirty="0" err="1">
              <a:latin typeface="Calibri" panose="020F0502020204030204" pitchFamily="34" charset="0"/>
              <a:cs typeface="Calibri" panose="020F0502020204030204" pitchFamily="34" charset="0"/>
            </a:endParaRPr>
          </a:p>
        </p:txBody>
      </p:sp>
      <p:sp>
        <p:nvSpPr>
          <p:cNvPr id="7" name="文本框 6">
            <a:extLst>
              <a:ext uri="{FF2B5EF4-FFF2-40B4-BE49-F238E27FC236}">
                <a16:creationId xmlns:a16="http://schemas.microsoft.com/office/drawing/2014/main" id="{B74793BC-2655-92CE-85BF-EA96CBDC50FB}"/>
              </a:ext>
            </a:extLst>
          </p:cNvPr>
          <p:cNvSpPr txBox="1"/>
          <p:nvPr/>
        </p:nvSpPr>
        <p:spPr>
          <a:xfrm>
            <a:off x="813118" y="2132426"/>
            <a:ext cx="11153494" cy="830997"/>
          </a:xfrm>
          <a:prstGeom prst="rect">
            <a:avLst/>
          </a:prstGeom>
          <a:noFill/>
        </p:spPr>
        <p:txBody>
          <a:bodyPr wrap="square" rtlCol="0">
            <a:spAutoFit/>
          </a:bodyPr>
          <a:lstStyle/>
          <a:p>
            <a:r>
              <a:rPr lang="en-US" altLang="zh-CN" sz="2400" b="1" dirty="0">
                <a:solidFill>
                  <a:srgbClr val="FF0000"/>
                </a:solidFill>
                <a:latin typeface="Calibri" panose="020F0502020204030204" pitchFamily="34" charset="0"/>
                <a:cs typeface="Calibri" panose="020F0502020204030204" pitchFamily="34" charset="0"/>
              </a:rPr>
              <a:t>Configuration errors on one router will lead to the property violation of other routers</a:t>
            </a:r>
            <a:endParaRPr lang="zh-CN" altLang="en-US" sz="2400" b="1" dirty="0">
              <a:solidFill>
                <a:srgbClr val="FF0000"/>
              </a:solidFill>
              <a:latin typeface="Calibri" panose="020F0502020204030204" pitchFamily="34" charset="0"/>
              <a:cs typeface="Calibri" panose="020F0502020204030204" pitchFamily="34" charset="0"/>
            </a:endParaRPr>
          </a:p>
          <a:p>
            <a:pPr algn="l"/>
            <a:endParaRPr lang="zh-CN" altLang="en-US" sz="2400" b="1" dirty="0" err="1">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2581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fade">
                                      <p:cBhvr>
                                        <p:cTn id="32" dur="500"/>
                                        <p:tgtEl>
                                          <p:spTgt spid="65"/>
                                        </p:tgtEl>
                                      </p:cBhvr>
                                    </p:animEffect>
                                  </p:childTnLst>
                                </p:cTn>
                              </p:par>
                              <p:par>
                                <p:cTn id="33" presetID="3" presetClass="emph" presetSubtype="2" fill="hold" grpId="1" nodeType="withEffect">
                                  <p:stCondLst>
                                    <p:cond delay="0"/>
                                  </p:stCondLst>
                                  <p:childTnLst>
                                    <p:animClr clrSpc="rgb" dir="cw">
                                      <p:cBhvr override="childStyle">
                                        <p:cTn id="34" dur="10" fill="hold"/>
                                        <p:tgtEl>
                                          <p:spTgt spid="61"/>
                                        </p:tgtEl>
                                        <p:attrNameLst>
                                          <p:attrName>style.color</p:attrName>
                                        </p:attrNameLst>
                                      </p:cBhvr>
                                      <p:to>
                                        <a:srgbClr val="FF0000"/>
                                      </p:to>
                                    </p:animClr>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56" grpId="0"/>
      <p:bldP spid="61" grpId="0"/>
      <p:bldP spid="61" grpId="1"/>
      <p:bldP spid="65" grpId="0" animBg="1"/>
      <p:bldP spid="5"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53C1D3F5-83E0-BFAC-7F7C-FE1D43E26F3E}"/>
              </a:ext>
            </a:extLst>
          </p:cNvPr>
          <p:cNvPicPr>
            <a:picLocks noChangeAspect="1"/>
          </p:cNvPicPr>
          <p:nvPr/>
        </p:nvPicPr>
        <p:blipFill rotWithShape="1">
          <a:blip r:embed="rId3">
            <a:extLst>
              <a:ext uri="{28A0092B-C50C-407E-A947-70E740481C1C}">
                <a14:useLocalDpi xmlns:a14="http://schemas.microsoft.com/office/drawing/2010/main" val="0"/>
              </a:ext>
            </a:extLst>
          </a:blip>
          <a:srcRect b="18872"/>
          <a:stretch/>
        </p:blipFill>
        <p:spPr>
          <a:xfrm>
            <a:off x="6681011" y="1162903"/>
            <a:ext cx="5006934" cy="3808165"/>
          </a:xfrm>
          <a:prstGeom prst="rect">
            <a:avLst/>
          </a:prstGeom>
        </p:spPr>
      </p:pic>
      <p:sp>
        <p:nvSpPr>
          <p:cNvPr id="2" name="标题 1">
            <a:extLst>
              <a:ext uri="{FF2B5EF4-FFF2-40B4-BE49-F238E27FC236}">
                <a16:creationId xmlns:a16="http://schemas.microsoft.com/office/drawing/2014/main" id="{A9090E1F-5053-5777-9B60-6F95E1E20084}"/>
              </a:ext>
            </a:extLst>
          </p:cNvPr>
          <p:cNvSpPr>
            <a:spLocks noGrp="1"/>
          </p:cNvSpPr>
          <p:nvPr>
            <p:ph type="title"/>
          </p:nvPr>
        </p:nvSpPr>
        <p:spPr/>
        <p:txBody>
          <a:bodyPr/>
          <a:lstStyle/>
          <a:p>
            <a:r>
              <a:rPr lang="en-US" altLang="zh-CN" dirty="0"/>
              <a:t>Verification is not enough</a:t>
            </a:r>
            <a:endParaRPr lang="zh-CN" altLang="en-US" dirty="0"/>
          </a:p>
        </p:txBody>
      </p:sp>
      <p:sp>
        <p:nvSpPr>
          <p:cNvPr id="3" name="内容占位符 2">
            <a:extLst>
              <a:ext uri="{FF2B5EF4-FFF2-40B4-BE49-F238E27FC236}">
                <a16:creationId xmlns:a16="http://schemas.microsoft.com/office/drawing/2014/main" id="{43101538-8853-CEB5-6475-93CDF17393F1}"/>
              </a:ext>
            </a:extLst>
          </p:cNvPr>
          <p:cNvSpPr>
            <a:spLocks noGrp="1"/>
          </p:cNvSpPr>
          <p:nvPr>
            <p:ph idx="1"/>
          </p:nvPr>
        </p:nvSpPr>
        <p:spPr/>
        <p:txBody>
          <a:bodyPr/>
          <a:lstStyle/>
          <a:p>
            <a:r>
              <a:rPr lang="en-US" altLang="zh-CN" dirty="0"/>
              <a:t>Verification can tell us: </a:t>
            </a:r>
          </a:p>
          <a:p>
            <a:endParaRPr lang="en-US" altLang="zh-CN" dirty="0"/>
          </a:p>
        </p:txBody>
      </p:sp>
      <p:sp>
        <p:nvSpPr>
          <p:cNvPr id="4" name="灯片编号占位符 3">
            <a:extLst>
              <a:ext uri="{FF2B5EF4-FFF2-40B4-BE49-F238E27FC236}">
                <a16:creationId xmlns:a16="http://schemas.microsoft.com/office/drawing/2014/main" id="{57F27F41-217D-0E46-67A1-CBED8FC620D2}"/>
              </a:ext>
            </a:extLst>
          </p:cNvPr>
          <p:cNvSpPr>
            <a:spLocks noGrp="1"/>
          </p:cNvSpPr>
          <p:nvPr>
            <p:ph type="sldNum" sz="quarter" idx="12"/>
          </p:nvPr>
        </p:nvSpPr>
        <p:spPr/>
        <p:txBody>
          <a:bodyPr/>
          <a:lstStyle/>
          <a:p>
            <a:fld id="{17AF526B-B395-4D91-A33A-6B7064D12B60}" type="slidenum">
              <a:rPr lang="zh-CN" altLang="en-US" smtClean="0"/>
              <a:t>7</a:t>
            </a:fld>
            <a:endParaRPr lang="zh-CN" altLang="en-US"/>
          </a:p>
        </p:txBody>
      </p:sp>
      <p:sp>
        <p:nvSpPr>
          <p:cNvPr id="5" name="文本框 4">
            <a:extLst>
              <a:ext uri="{FF2B5EF4-FFF2-40B4-BE49-F238E27FC236}">
                <a16:creationId xmlns:a16="http://schemas.microsoft.com/office/drawing/2014/main" id="{B9A9235A-7040-460F-9A3E-98597109207E}"/>
              </a:ext>
            </a:extLst>
          </p:cNvPr>
          <p:cNvSpPr txBox="1"/>
          <p:nvPr/>
        </p:nvSpPr>
        <p:spPr>
          <a:xfrm>
            <a:off x="514189" y="5839403"/>
            <a:ext cx="11163622" cy="954107"/>
          </a:xfrm>
          <a:prstGeom prst="rect">
            <a:avLst/>
          </a:prstGeom>
          <a:noFill/>
        </p:spPr>
        <p:txBody>
          <a:bodyPr wrap="square" rtlCol="0">
            <a:spAutoFit/>
          </a:bodyPr>
          <a:lstStyle/>
          <a:p>
            <a:pPr algn="ctr"/>
            <a:r>
              <a:rPr lang="en-US" altLang="zh-CN" sz="2800" b="1" dirty="0">
                <a:latin typeface="Calibri" panose="020F0502020204030204" pitchFamily="34" charset="0"/>
                <a:cs typeface="Calibri" panose="020F0502020204030204" pitchFamily="34" charset="0"/>
              </a:rPr>
              <a:t>However, they cannot diagnose:</a:t>
            </a:r>
            <a:endParaRPr lang="zh-CN" altLang="en-US" sz="2800" b="1" dirty="0">
              <a:latin typeface="Calibri" panose="020F0502020204030204" pitchFamily="34" charset="0"/>
              <a:cs typeface="Calibri" panose="020F0502020204030204" pitchFamily="34" charset="0"/>
            </a:endParaRPr>
          </a:p>
          <a:p>
            <a:pPr algn="ctr"/>
            <a:r>
              <a:rPr lang="en-US" altLang="zh-CN" sz="2800" b="1" dirty="0">
                <a:latin typeface="Calibri" panose="020F0502020204030204" pitchFamily="34" charset="0"/>
                <a:cs typeface="Calibri" panose="020F0502020204030204" pitchFamily="34" charset="0"/>
              </a:rPr>
              <a:t>How do the configuration errors contribute to the results? </a:t>
            </a:r>
          </a:p>
        </p:txBody>
      </p:sp>
      <p:pic>
        <p:nvPicPr>
          <p:cNvPr id="9" name="图片 8">
            <a:extLst>
              <a:ext uri="{FF2B5EF4-FFF2-40B4-BE49-F238E27FC236}">
                <a16:creationId xmlns:a16="http://schemas.microsoft.com/office/drawing/2014/main" id="{0799C832-ECEE-4301-2CB5-0A8DE2CFF0A8}"/>
              </a:ext>
            </a:extLst>
          </p:cNvPr>
          <p:cNvPicPr>
            <a:picLocks noChangeAspect="1"/>
          </p:cNvPicPr>
          <p:nvPr/>
        </p:nvPicPr>
        <p:blipFill rotWithShape="1">
          <a:blip r:embed="rId4">
            <a:extLst>
              <a:ext uri="{28A0092B-C50C-407E-A947-70E740481C1C}">
                <a14:useLocalDpi xmlns:a14="http://schemas.microsoft.com/office/drawing/2010/main" val="0"/>
              </a:ext>
            </a:extLst>
          </a:blip>
          <a:srcRect t="1493" r="3929"/>
          <a:stretch/>
        </p:blipFill>
        <p:spPr>
          <a:xfrm>
            <a:off x="313508" y="2168432"/>
            <a:ext cx="6241869" cy="3540340"/>
          </a:xfrm>
          <a:prstGeom prst="rect">
            <a:avLst/>
          </a:prstGeom>
          <a:ln>
            <a:noFill/>
          </a:ln>
          <a:effectLst>
            <a:outerShdw blurRad="190500" algn="tl" rotWithShape="0">
              <a:srgbClr val="000000">
                <a:alpha val="70000"/>
              </a:srgbClr>
            </a:outerShdw>
          </a:effectLst>
        </p:spPr>
      </p:pic>
      <p:sp>
        <p:nvSpPr>
          <p:cNvPr id="14" name="矩形 13">
            <a:extLst>
              <a:ext uri="{FF2B5EF4-FFF2-40B4-BE49-F238E27FC236}">
                <a16:creationId xmlns:a16="http://schemas.microsoft.com/office/drawing/2014/main" id="{C6FF45CE-8C7F-5F36-6B2D-04E4BCADA76D}"/>
              </a:ext>
            </a:extLst>
          </p:cNvPr>
          <p:cNvSpPr/>
          <p:nvPr/>
        </p:nvSpPr>
        <p:spPr>
          <a:xfrm>
            <a:off x="966651" y="3013163"/>
            <a:ext cx="4798423" cy="277553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solidFill>
                  <a:srgbClr val="FF0000"/>
                </a:solidFill>
                <a:latin typeface="Calibri" panose="020F0502020204030204" pitchFamily="34" charset="0"/>
                <a:cs typeface="Calibri" panose="020F0502020204030204" pitchFamily="34" charset="0"/>
              </a:rPr>
              <a:t>The error flow: s-&gt;a-&gt;d</a:t>
            </a:r>
          </a:p>
          <a:p>
            <a:pPr algn="ctr"/>
            <a:endParaRPr lang="en-US" altLang="zh-CN" dirty="0">
              <a:solidFill>
                <a:srgbClr val="00B050"/>
              </a:solidFill>
              <a:latin typeface="Calibri" panose="020F0502020204030204" pitchFamily="34" charset="0"/>
              <a:cs typeface="Calibri" panose="020F0502020204030204" pitchFamily="34" charset="0"/>
            </a:endParaRPr>
          </a:p>
          <a:p>
            <a:pPr algn="ctr"/>
            <a:endParaRPr lang="en-US" altLang="zh-CN" dirty="0">
              <a:solidFill>
                <a:srgbClr val="00B050"/>
              </a:solidFill>
              <a:latin typeface="Calibri" panose="020F0502020204030204" pitchFamily="34" charset="0"/>
              <a:cs typeface="Calibri" panose="020F0502020204030204" pitchFamily="34" charset="0"/>
            </a:endParaRPr>
          </a:p>
          <a:p>
            <a:pPr algn="ctr"/>
            <a:endParaRPr lang="en-US" altLang="zh-CN" dirty="0">
              <a:solidFill>
                <a:srgbClr val="00B050"/>
              </a:solidFill>
              <a:latin typeface="Calibri" panose="020F0502020204030204" pitchFamily="34" charset="0"/>
              <a:cs typeface="Calibri" panose="020F0502020204030204" pitchFamily="34" charset="0"/>
            </a:endParaRPr>
          </a:p>
          <a:p>
            <a:pPr algn="ctr"/>
            <a:endParaRPr lang="en-US" altLang="zh-CN" dirty="0">
              <a:solidFill>
                <a:srgbClr val="00B050"/>
              </a:solidFill>
              <a:latin typeface="Calibri" panose="020F0502020204030204" pitchFamily="34" charset="0"/>
              <a:cs typeface="Calibri" panose="020F0502020204030204" pitchFamily="34" charset="0"/>
            </a:endParaRPr>
          </a:p>
          <a:p>
            <a:pPr algn="ctr"/>
            <a:endParaRPr lang="en-US" altLang="zh-CN" dirty="0">
              <a:solidFill>
                <a:srgbClr val="00B050"/>
              </a:solidFill>
              <a:latin typeface="Calibri" panose="020F0502020204030204" pitchFamily="34" charset="0"/>
              <a:cs typeface="Calibri" panose="020F0502020204030204" pitchFamily="34" charset="0"/>
            </a:endParaRPr>
          </a:p>
          <a:p>
            <a:pPr algn="ctr"/>
            <a:endParaRPr lang="en-US" altLang="zh-CN" dirty="0">
              <a:solidFill>
                <a:srgbClr val="00B050"/>
              </a:solidFill>
              <a:latin typeface="Calibri" panose="020F0502020204030204" pitchFamily="34" charset="0"/>
              <a:cs typeface="Calibri" panose="020F0502020204030204" pitchFamily="34" charset="0"/>
            </a:endParaRPr>
          </a:p>
          <a:p>
            <a:pPr algn="ctr"/>
            <a:endParaRPr lang="en-US" altLang="zh-CN" dirty="0">
              <a:solidFill>
                <a:srgbClr val="00B050"/>
              </a:solidFill>
              <a:latin typeface="Calibri" panose="020F0502020204030204" pitchFamily="34" charset="0"/>
              <a:cs typeface="Calibri" panose="020F0502020204030204" pitchFamily="34" charset="0"/>
            </a:endParaRPr>
          </a:p>
          <a:p>
            <a:pPr algn="ctr"/>
            <a:endParaRPr lang="zh-CN" altLang="en-US" dirty="0">
              <a:solidFill>
                <a:srgbClr val="FF0000"/>
              </a:solidFill>
              <a:latin typeface="Calibri" panose="020F0502020204030204" pitchFamily="34" charset="0"/>
              <a:cs typeface="Calibri" panose="020F0502020204030204" pitchFamily="34" charset="0"/>
            </a:endParaRPr>
          </a:p>
        </p:txBody>
      </p:sp>
      <p:grpSp>
        <p:nvGrpSpPr>
          <p:cNvPr id="10" name="组合 9">
            <a:extLst>
              <a:ext uri="{FF2B5EF4-FFF2-40B4-BE49-F238E27FC236}">
                <a16:creationId xmlns:a16="http://schemas.microsoft.com/office/drawing/2014/main" id="{A2F33944-24A8-18D8-BDE9-39777A426748}"/>
              </a:ext>
            </a:extLst>
          </p:cNvPr>
          <p:cNvGrpSpPr/>
          <p:nvPr/>
        </p:nvGrpSpPr>
        <p:grpSpPr>
          <a:xfrm>
            <a:off x="6681011" y="4892404"/>
            <a:ext cx="5298388" cy="992796"/>
            <a:chOff x="6681011" y="4892404"/>
            <a:chExt cx="5298388" cy="992796"/>
          </a:xfrm>
        </p:grpSpPr>
        <p:pic>
          <p:nvPicPr>
            <p:cNvPr id="13" name="图片 12">
              <a:extLst>
                <a:ext uri="{FF2B5EF4-FFF2-40B4-BE49-F238E27FC236}">
                  <a16:creationId xmlns:a16="http://schemas.microsoft.com/office/drawing/2014/main" id="{614EC470-1174-FAEA-2880-C44FFEB315B9}"/>
                </a:ext>
              </a:extLst>
            </p:cNvPr>
            <p:cNvPicPr>
              <a:picLocks noChangeAspect="1"/>
            </p:cNvPicPr>
            <p:nvPr/>
          </p:nvPicPr>
          <p:blipFill rotWithShape="1">
            <a:blip r:embed="rId5">
              <a:extLst>
                <a:ext uri="{28A0092B-C50C-407E-A947-70E740481C1C}">
                  <a14:useLocalDpi xmlns:a14="http://schemas.microsoft.com/office/drawing/2010/main" val="0"/>
                </a:ext>
              </a:extLst>
            </a:blip>
            <a:srcRect l="8007" t="56822" b="14186"/>
            <a:stretch/>
          </p:blipFill>
          <p:spPr>
            <a:xfrm>
              <a:off x="6681011" y="4972329"/>
              <a:ext cx="5298388" cy="912871"/>
            </a:xfrm>
            <a:prstGeom prst="rect">
              <a:avLst/>
            </a:prstGeom>
            <a:ln>
              <a:noFill/>
            </a:ln>
            <a:effectLst>
              <a:outerShdw blurRad="190500" algn="tl" rotWithShape="0">
                <a:srgbClr val="000000">
                  <a:alpha val="70000"/>
                </a:srgbClr>
              </a:outerShdw>
            </a:effectLst>
          </p:spPr>
        </p:pic>
        <p:sp>
          <p:nvSpPr>
            <p:cNvPr id="15" name="矩形 14">
              <a:extLst>
                <a:ext uri="{FF2B5EF4-FFF2-40B4-BE49-F238E27FC236}">
                  <a16:creationId xmlns:a16="http://schemas.microsoft.com/office/drawing/2014/main" id="{67199426-2BDB-4F08-3F4A-F8A4260A71D0}"/>
                </a:ext>
              </a:extLst>
            </p:cNvPr>
            <p:cNvSpPr/>
            <p:nvPr/>
          </p:nvSpPr>
          <p:spPr>
            <a:xfrm>
              <a:off x="6862354" y="4892404"/>
              <a:ext cx="4798423" cy="99153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zh-CN" sz="2800" b="1" dirty="0">
                <a:solidFill>
                  <a:srgbClr val="FF0000"/>
                </a:solidFill>
                <a:latin typeface="Calibri" panose="020F0502020204030204" pitchFamily="34" charset="0"/>
                <a:cs typeface="Calibri" panose="020F0502020204030204" pitchFamily="34" charset="0"/>
              </a:endParaRPr>
            </a:p>
            <a:p>
              <a:pPr algn="ctr"/>
              <a:r>
                <a:rPr lang="en-US" altLang="zh-CN" sz="2800" b="1" dirty="0">
                  <a:solidFill>
                    <a:srgbClr val="FF0000"/>
                  </a:solidFill>
                  <a:latin typeface="Calibri" panose="020F0502020204030204" pitchFamily="34" charset="0"/>
                  <a:cs typeface="Calibri" panose="020F0502020204030204" pitchFamily="34" charset="0"/>
                </a:rPr>
                <a:t>	      The error result: false</a:t>
              </a:r>
              <a:endParaRPr lang="en-US" altLang="zh-CN" dirty="0">
                <a:solidFill>
                  <a:srgbClr val="00B050"/>
                </a:solidFill>
                <a:latin typeface="Calibri" panose="020F0502020204030204" pitchFamily="34" charset="0"/>
                <a:cs typeface="Calibri" panose="020F0502020204030204" pitchFamily="34" charset="0"/>
              </a:endParaRPr>
            </a:p>
          </p:txBody>
        </p:sp>
      </p:grpSp>
      <p:sp>
        <p:nvSpPr>
          <p:cNvPr id="16" name="文本框 15">
            <a:extLst>
              <a:ext uri="{FF2B5EF4-FFF2-40B4-BE49-F238E27FC236}">
                <a16:creationId xmlns:a16="http://schemas.microsoft.com/office/drawing/2014/main" id="{C8866F84-D3C7-87D0-6297-F500B866D84F}"/>
              </a:ext>
            </a:extLst>
          </p:cNvPr>
          <p:cNvSpPr txBox="1"/>
          <p:nvPr/>
        </p:nvSpPr>
        <p:spPr>
          <a:xfrm>
            <a:off x="6729242" y="1195223"/>
            <a:ext cx="3947344" cy="523220"/>
          </a:xfrm>
          <a:prstGeom prst="rect">
            <a:avLst/>
          </a:prstGeom>
          <a:solidFill>
            <a:schemeClr val="tx1"/>
          </a:solidFill>
          <a:ln w="28575">
            <a:solidFill>
              <a:srgbClr val="FF0000"/>
            </a:solidFill>
          </a:ln>
        </p:spPr>
        <p:txBody>
          <a:bodyPr wrap="square">
            <a:spAutoFit/>
          </a:bodyPr>
          <a:lstStyle/>
          <a:p>
            <a:r>
              <a:rPr lang="en-US" altLang="zh-CN" sz="2800" b="1" dirty="0">
                <a:solidFill>
                  <a:srgbClr val="FF0000"/>
                </a:solidFill>
                <a:latin typeface="Calibri" panose="020F0502020204030204" pitchFamily="34" charset="0"/>
                <a:cs typeface="Calibri" panose="020F0502020204030204" pitchFamily="34" charset="0"/>
              </a:rPr>
              <a:t>The counter-example:</a:t>
            </a:r>
            <a:endParaRPr lang="zh-CN" altLang="en-US" sz="2800" dirty="0"/>
          </a:p>
        </p:txBody>
      </p:sp>
      <p:sp>
        <p:nvSpPr>
          <p:cNvPr id="6" name="文本框 5">
            <a:extLst>
              <a:ext uri="{FF2B5EF4-FFF2-40B4-BE49-F238E27FC236}">
                <a16:creationId xmlns:a16="http://schemas.microsoft.com/office/drawing/2014/main" id="{8ABFD797-BAB9-5F09-5A73-2564829622CB}"/>
              </a:ext>
            </a:extLst>
          </p:cNvPr>
          <p:cNvSpPr txBox="1"/>
          <p:nvPr/>
        </p:nvSpPr>
        <p:spPr>
          <a:xfrm>
            <a:off x="292559" y="5728327"/>
            <a:ext cx="1166841" cy="461665"/>
          </a:xfrm>
          <a:prstGeom prst="rect">
            <a:avLst/>
          </a:prstGeom>
          <a:solidFill>
            <a:schemeClr val="bg2">
              <a:lumMod val="90000"/>
            </a:schemeClr>
          </a:solidFill>
        </p:spPr>
        <p:txBody>
          <a:bodyPr wrap="square" rtlCol="0">
            <a:spAutoFit/>
          </a:bodyPr>
          <a:lstStyle/>
          <a:p>
            <a:pPr algn="l"/>
            <a:r>
              <a:rPr lang="en-US" altLang="zh-CN" sz="2400" b="1" dirty="0">
                <a:latin typeface="Calibri" panose="020F0502020204030204" pitchFamily="34" charset="0"/>
                <a:cs typeface="Calibri" panose="020F0502020204030204" pitchFamily="34" charset="0"/>
              </a:rPr>
              <a:t>Batfish</a:t>
            </a:r>
            <a:endParaRPr lang="zh-CN" altLang="en-US" sz="2400" b="1" dirty="0" err="1">
              <a:latin typeface="Calibri" panose="020F0502020204030204" pitchFamily="34" charset="0"/>
              <a:cs typeface="Calibri" panose="020F0502020204030204" pitchFamily="34" charset="0"/>
            </a:endParaRPr>
          </a:p>
        </p:txBody>
      </p:sp>
      <p:sp>
        <p:nvSpPr>
          <p:cNvPr id="7" name="文本框 6">
            <a:extLst>
              <a:ext uri="{FF2B5EF4-FFF2-40B4-BE49-F238E27FC236}">
                <a16:creationId xmlns:a16="http://schemas.microsoft.com/office/drawing/2014/main" id="{D1CA1966-65ED-0C1A-87BD-7D5CC6B400D1}"/>
              </a:ext>
            </a:extLst>
          </p:cNvPr>
          <p:cNvSpPr txBox="1"/>
          <p:nvPr/>
        </p:nvSpPr>
        <p:spPr>
          <a:xfrm>
            <a:off x="10041571" y="5862877"/>
            <a:ext cx="1962605" cy="461665"/>
          </a:xfrm>
          <a:prstGeom prst="rect">
            <a:avLst/>
          </a:prstGeom>
          <a:solidFill>
            <a:schemeClr val="bg2">
              <a:lumMod val="90000"/>
            </a:schemeClr>
          </a:solidFill>
        </p:spPr>
        <p:txBody>
          <a:bodyPr wrap="square" rtlCol="0">
            <a:spAutoFit/>
          </a:bodyPr>
          <a:lstStyle/>
          <a:p>
            <a:pPr algn="l"/>
            <a:r>
              <a:rPr lang="en-US" altLang="zh-CN" sz="2400" b="1" dirty="0">
                <a:latin typeface="Calibri" panose="020F0502020204030204" pitchFamily="34" charset="0"/>
                <a:cs typeface="Calibri" panose="020F0502020204030204" pitchFamily="34" charset="0"/>
              </a:rPr>
              <a:t>Minesweeper</a:t>
            </a:r>
            <a:endParaRPr lang="zh-CN" altLang="en-US" sz="2400" b="1" dirty="0" err="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672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对话气泡: 圆角矩形 106">
            <a:extLst>
              <a:ext uri="{FF2B5EF4-FFF2-40B4-BE49-F238E27FC236}">
                <a16:creationId xmlns:a16="http://schemas.microsoft.com/office/drawing/2014/main" id="{58D55F12-C7BA-D23E-A5AF-E95EDA4ACE2D}"/>
              </a:ext>
            </a:extLst>
          </p:cNvPr>
          <p:cNvSpPr/>
          <p:nvPr/>
        </p:nvSpPr>
        <p:spPr>
          <a:xfrm>
            <a:off x="1439635" y="3688250"/>
            <a:ext cx="866014" cy="954735"/>
          </a:xfrm>
          <a:prstGeom prst="wedgeRoundRectCallout">
            <a:avLst>
              <a:gd name="adj1" fmla="val 24654"/>
              <a:gd name="adj2" fmla="val -107390"/>
              <a:gd name="adj3" fmla="val 16667"/>
            </a:avLst>
          </a:prstGeom>
          <a:solidFill>
            <a:schemeClr val="bg1"/>
          </a:solidFill>
          <a:ln w="28575">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Calibri" panose="020F0502020204030204" pitchFamily="34" charset="0"/>
              <a:cs typeface="Calibri" panose="020F0502020204030204" pitchFamily="34" charset="0"/>
            </a:endParaRPr>
          </a:p>
        </p:txBody>
      </p:sp>
      <p:sp>
        <p:nvSpPr>
          <p:cNvPr id="109" name="对话气泡: 圆角矩形 108">
            <a:extLst>
              <a:ext uri="{FF2B5EF4-FFF2-40B4-BE49-F238E27FC236}">
                <a16:creationId xmlns:a16="http://schemas.microsoft.com/office/drawing/2014/main" id="{A3B5E5EC-17D7-365C-4B2C-586A56BE1654}"/>
              </a:ext>
            </a:extLst>
          </p:cNvPr>
          <p:cNvSpPr/>
          <p:nvPr/>
        </p:nvSpPr>
        <p:spPr>
          <a:xfrm>
            <a:off x="4495690" y="3637935"/>
            <a:ext cx="866014" cy="707061"/>
          </a:xfrm>
          <a:prstGeom prst="wedgeRoundRectCallout">
            <a:avLst>
              <a:gd name="adj1" fmla="val -69765"/>
              <a:gd name="adj2" fmla="val -125474"/>
              <a:gd name="adj3" fmla="val 16667"/>
            </a:avLst>
          </a:prstGeom>
          <a:solidFill>
            <a:schemeClr val="bg1"/>
          </a:solidFill>
          <a:ln w="28575">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Calibri" panose="020F0502020204030204" pitchFamily="34" charset="0"/>
              <a:cs typeface="Calibri" panose="020F0502020204030204" pitchFamily="34" charset="0"/>
            </a:endParaRPr>
          </a:p>
        </p:txBody>
      </p:sp>
      <p:sp>
        <p:nvSpPr>
          <p:cNvPr id="108" name="对话气泡: 圆角矩形 107">
            <a:extLst>
              <a:ext uri="{FF2B5EF4-FFF2-40B4-BE49-F238E27FC236}">
                <a16:creationId xmlns:a16="http://schemas.microsoft.com/office/drawing/2014/main" id="{2783BBAF-15C9-6F7F-D753-5204D38FBC11}"/>
              </a:ext>
            </a:extLst>
          </p:cNvPr>
          <p:cNvSpPr/>
          <p:nvPr/>
        </p:nvSpPr>
        <p:spPr>
          <a:xfrm>
            <a:off x="3231479" y="1994418"/>
            <a:ext cx="535672" cy="436544"/>
          </a:xfrm>
          <a:prstGeom prst="wedgeRoundRectCallout">
            <a:avLst>
              <a:gd name="adj1" fmla="val -93949"/>
              <a:gd name="adj2" fmla="val 40289"/>
              <a:gd name="adj3" fmla="val 16667"/>
            </a:avLst>
          </a:prstGeom>
          <a:solidFill>
            <a:schemeClr val="bg1"/>
          </a:solidFill>
          <a:ln w="28575">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Calibri" panose="020F0502020204030204" pitchFamily="34" charset="0"/>
              <a:cs typeface="Calibri" panose="020F0502020204030204" pitchFamily="34" charset="0"/>
            </a:endParaRPr>
          </a:p>
        </p:txBody>
      </p:sp>
      <p:sp>
        <p:nvSpPr>
          <p:cNvPr id="92" name="对话气泡: 圆角矩形 91">
            <a:extLst>
              <a:ext uri="{FF2B5EF4-FFF2-40B4-BE49-F238E27FC236}">
                <a16:creationId xmlns:a16="http://schemas.microsoft.com/office/drawing/2014/main" id="{DEDE24A1-A1EE-DFAE-7F99-2FCE8F541EF6}"/>
              </a:ext>
            </a:extLst>
          </p:cNvPr>
          <p:cNvSpPr/>
          <p:nvPr/>
        </p:nvSpPr>
        <p:spPr>
          <a:xfrm>
            <a:off x="2433125" y="3759354"/>
            <a:ext cx="2229612" cy="1922546"/>
          </a:xfrm>
          <a:prstGeom prst="wedgeRoundRectCallout">
            <a:avLst>
              <a:gd name="adj1" fmla="val -24946"/>
              <a:gd name="adj2" fmla="val -68182"/>
              <a:gd name="adj3" fmla="val 16667"/>
            </a:avLst>
          </a:prstGeom>
          <a:solidFill>
            <a:schemeClr val="bg1"/>
          </a:solidFill>
          <a:ln w="28575">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dirty="0">
                <a:solidFill>
                  <a:schemeClr val="tx1"/>
                </a:solidFill>
                <a:latin typeface="Calibri" panose="020F0502020204030204" pitchFamily="34" charset="0"/>
                <a:cs typeface="Calibri" panose="020F0502020204030204" pitchFamily="34" charset="0"/>
              </a:rPr>
              <a:t>Running the routing process</a:t>
            </a:r>
            <a:endParaRPr lang="zh-CN" altLang="en-US" sz="2400" dirty="0">
              <a:solidFill>
                <a:schemeClr val="tx1"/>
              </a:solidFill>
              <a:latin typeface="Calibri" panose="020F0502020204030204" pitchFamily="34" charset="0"/>
              <a:cs typeface="Calibri" panose="020F0502020204030204" pitchFamily="34" charset="0"/>
            </a:endParaRPr>
          </a:p>
        </p:txBody>
      </p:sp>
      <p:grpSp>
        <p:nvGrpSpPr>
          <p:cNvPr id="6" name="组合 5">
            <a:extLst>
              <a:ext uri="{FF2B5EF4-FFF2-40B4-BE49-F238E27FC236}">
                <a16:creationId xmlns:a16="http://schemas.microsoft.com/office/drawing/2014/main" id="{86E63906-D866-2165-908B-D3B81BC414B8}"/>
              </a:ext>
            </a:extLst>
          </p:cNvPr>
          <p:cNvGrpSpPr/>
          <p:nvPr/>
        </p:nvGrpSpPr>
        <p:grpSpPr>
          <a:xfrm>
            <a:off x="1216640" y="2301620"/>
            <a:ext cx="4039767" cy="1173235"/>
            <a:chOff x="1241970" y="2201879"/>
            <a:chExt cx="3015764" cy="970774"/>
          </a:xfrm>
        </p:grpSpPr>
        <p:grpSp>
          <p:nvGrpSpPr>
            <p:cNvPr id="7" name="组合 6">
              <a:extLst>
                <a:ext uri="{FF2B5EF4-FFF2-40B4-BE49-F238E27FC236}">
                  <a16:creationId xmlns:a16="http://schemas.microsoft.com/office/drawing/2014/main" id="{2E5EAA2C-5611-2DC5-F19A-B72554076C2D}"/>
                </a:ext>
              </a:extLst>
            </p:cNvPr>
            <p:cNvGrpSpPr/>
            <p:nvPr/>
          </p:nvGrpSpPr>
          <p:grpSpPr>
            <a:xfrm>
              <a:off x="1663257" y="2201879"/>
              <a:ext cx="1951754" cy="970774"/>
              <a:chOff x="4900905" y="1598880"/>
              <a:chExt cx="1555516" cy="720680"/>
            </a:xfrm>
          </p:grpSpPr>
          <p:sp>
            <p:nvSpPr>
              <p:cNvPr id="18" name="椭圆 17">
                <a:extLst>
                  <a:ext uri="{FF2B5EF4-FFF2-40B4-BE49-F238E27FC236}">
                    <a16:creationId xmlns:a16="http://schemas.microsoft.com/office/drawing/2014/main" id="{B7CC1DC0-59BC-6E92-308E-B98BDA0FD82C}"/>
                  </a:ext>
                </a:extLst>
              </p:cNvPr>
              <p:cNvSpPr/>
              <p:nvPr/>
            </p:nvSpPr>
            <p:spPr>
              <a:xfrm>
                <a:off x="5371277" y="2013637"/>
                <a:ext cx="303352" cy="3059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Calibri" panose="020F0502020204030204" pitchFamily="34" charset="0"/>
                    <a:cs typeface="Calibri" panose="020F0502020204030204" pitchFamily="34" charset="0"/>
                  </a:rPr>
                  <a:t>B</a:t>
                </a:r>
              </a:p>
            </p:txBody>
          </p:sp>
          <p:sp>
            <p:nvSpPr>
              <p:cNvPr id="17" name="椭圆 16">
                <a:extLst>
                  <a:ext uri="{FF2B5EF4-FFF2-40B4-BE49-F238E27FC236}">
                    <a16:creationId xmlns:a16="http://schemas.microsoft.com/office/drawing/2014/main" id="{77A699D4-4E25-DDF8-05E2-724BDBA2C4A5}"/>
                  </a:ext>
                </a:extLst>
              </p:cNvPr>
              <p:cNvSpPr/>
              <p:nvPr/>
            </p:nvSpPr>
            <p:spPr>
              <a:xfrm>
                <a:off x="4900905" y="1790649"/>
                <a:ext cx="303352" cy="3059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Calibri" panose="020F0502020204030204" pitchFamily="34" charset="0"/>
                    <a:cs typeface="Calibri" panose="020F0502020204030204" pitchFamily="34" charset="0"/>
                  </a:rPr>
                  <a:t>S</a:t>
                </a:r>
              </a:p>
            </p:txBody>
          </p:sp>
          <p:sp>
            <p:nvSpPr>
              <p:cNvPr id="19" name="椭圆 18">
                <a:extLst>
                  <a:ext uri="{FF2B5EF4-FFF2-40B4-BE49-F238E27FC236}">
                    <a16:creationId xmlns:a16="http://schemas.microsoft.com/office/drawing/2014/main" id="{A878231B-568C-7940-44CD-623C0F5E0718}"/>
                  </a:ext>
                </a:extLst>
              </p:cNvPr>
              <p:cNvSpPr/>
              <p:nvPr/>
            </p:nvSpPr>
            <p:spPr>
              <a:xfrm>
                <a:off x="5373200" y="1598880"/>
                <a:ext cx="303352" cy="3059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Calibri" panose="020F0502020204030204" pitchFamily="34" charset="0"/>
                    <a:cs typeface="Calibri" panose="020F0502020204030204" pitchFamily="34" charset="0"/>
                  </a:rPr>
                  <a:t>A</a:t>
                </a:r>
              </a:p>
            </p:txBody>
          </p:sp>
          <p:cxnSp>
            <p:nvCxnSpPr>
              <p:cNvPr id="20" name="直接连接符 19">
                <a:extLst>
                  <a:ext uri="{FF2B5EF4-FFF2-40B4-BE49-F238E27FC236}">
                    <a16:creationId xmlns:a16="http://schemas.microsoft.com/office/drawing/2014/main" id="{24E018AB-8099-E073-2DD1-9F09AF968887}"/>
                  </a:ext>
                </a:extLst>
              </p:cNvPr>
              <p:cNvCxnSpPr>
                <a:cxnSpLocks/>
                <a:stCxn id="17" idx="7"/>
                <a:endCxn id="19" idx="2"/>
              </p:cNvCxnSpPr>
              <p:nvPr/>
            </p:nvCxnSpPr>
            <p:spPr>
              <a:xfrm flipV="1">
                <a:off x="5159832" y="1751841"/>
                <a:ext cx="213368" cy="836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EDAF5ADE-6D8B-5104-07A9-4368FBC51E75}"/>
                  </a:ext>
                </a:extLst>
              </p:cNvPr>
              <p:cNvCxnSpPr>
                <a:cxnSpLocks/>
                <a:stCxn id="19" idx="6"/>
                <a:endCxn id="23" idx="1"/>
              </p:cNvCxnSpPr>
              <p:nvPr/>
            </p:nvCxnSpPr>
            <p:spPr>
              <a:xfrm>
                <a:off x="5676552" y="1751841"/>
                <a:ext cx="520942" cy="941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DF5A701A-B55D-C649-9DD7-6D33C185BF4A}"/>
                  </a:ext>
                </a:extLst>
              </p:cNvPr>
              <p:cNvCxnSpPr>
                <a:cxnSpLocks/>
                <a:stCxn id="17" idx="5"/>
                <a:endCxn id="18" idx="2"/>
              </p:cNvCxnSpPr>
              <p:nvPr/>
            </p:nvCxnSpPr>
            <p:spPr>
              <a:xfrm>
                <a:off x="5159832" y="2051771"/>
                <a:ext cx="211445" cy="11482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41843864-E1B0-170D-0DAC-A07808BB3F32}"/>
                  </a:ext>
                </a:extLst>
              </p:cNvPr>
              <p:cNvSpPr/>
              <p:nvPr/>
            </p:nvSpPr>
            <p:spPr>
              <a:xfrm>
                <a:off x="6153069" y="1801203"/>
                <a:ext cx="303352" cy="3059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Calibri" panose="020F0502020204030204" pitchFamily="34" charset="0"/>
                    <a:cs typeface="Calibri" panose="020F0502020204030204" pitchFamily="34" charset="0"/>
                  </a:rPr>
                  <a:t>D</a:t>
                </a:r>
              </a:p>
            </p:txBody>
          </p:sp>
          <p:cxnSp>
            <p:nvCxnSpPr>
              <p:cNvPr id="24" name="直接连接符 23">
                <a:extLst>
                  <a:ext uri="{FF2B5EF4-FFF2-40B4-BE49-F238E27FC236}">
                    <a16:creationId xmlns:a16="http://schemas.microsoft.com/office/drawing/2014/main" id="{FDF7DC4F-2253-F3FF-9AC4-CF18D71A07F4}"/>
                  </a:ext>
                </a:extLst>
              </p:cNvPr>
              <p:cNvCxnSpPr>
                <a:cxnSpLocks/>
                <a:stCxn id="18" idx="6"/>
                <a:endCxn id="23" idx="3"/>
              </p:cNvCxnSpPr>
              <p:nvPr/>
            </p:nvCxnSpPr>
            <p:spPr>
              <a:xfrm flipV="1">
                <a:off x="5674629" y="2062325"/>
                <a:ext cx="522865" cy="104274"/>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8" name="直接连接符 7">
              <a:extLst>
                <a:ext uri="{FF2B5EF4-FFF2-40B4-BE49-F238E27FC236}">
                  <a16:creationId xmlns:a16="http://schemas.microsoft.com/office/drawing/2014/main" id="{EB14887C-D751-583C-1A98-EFE2B971DDBB}"/>
                </a:ext>
              </a:extLst>
            </p:cNvPr>
            <p:cNvCxnSpPr>
              <a:cxnSpLocks/>
              <a:stCxn id="18" idx="0"/>
              <a:endCxn id="19" idx="4"/>
            </p:cNvCxnSpPr>
            <p:nvPr/>
          </p:nvCxnSpPr>
          <p:spPr>
            <a:xfrm flipV="1">
              <a:off x="2443764" y="2613964"/>
              <a:ext cx="2413" cy="14660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0057FF68-46CE-6A9C-AAF0-512BBFEC7519}"/>
                </a:ext>
              </a:extLst>
            </p:cNvPr>
            <p:cNvSpPr/>
            <p:nvPr/>
          </p:nvSpPr>
          <p:spPr>
            <a:xfrm>
              <a:off x="1241970" y="2846849"/>
              <a:ext cx="448002" cy="31553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400" b="1" dirty="0">
                  <a:latin typeface="Calibri" panose="020F0502020204030204" pitchFamily="34" charset="0"/>
                  <a:cs typeface="Calibri" panose="020F0502020204030204" pitchFamily="34" charset="0"/>
                </a:rPr>
                <a:t>T0</a:t>
              </a:r>
              <a:endParaRPr lang="zh-CN" altLang="en-US" sz="2400" b="1" dirty="0">
                <a:latin typeface="Calibri" panose="020F0502020204030204" pitchFamily="34" charset="0"/>
                <a:cs typeface="Calibri" panose="020F0502020204030204" pitchFamily="34" charset="0"/>
              </a:endParaRPr>
            </a:p>
          </p:txBody>
        </p:sp>
        <p:sp>
          <p:nvSpPr>
            <p:cNvPr id="11" name="矩形 10">
              <a:extLst>
                <a:ext uri="{FF2B5EF4-FFF2-40B4-BE49-F238E27FC236}">
                  <a16:creationId xmlns:a16="http://schemas.microsoft.com/office/drawing/2014/main" id="{FD010684-0566-2265-5436-0FE89C3A5AB2}"/>
                </a:ext>
              </a:extLst>
            </p:cNvPr>
            <p:cNvSpPr/>
            <p:nvPr/>
          </p:nvSpPr>
          <p:spPr>
            <a:xfrm>
              <a:off x="3809732" y="2639798"/>
              <a:ext cx="448002" cy="31553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400" b="1" dirty="0">
                  <a:latin typeface="Calibri" panose="020F0502020204030204" pitchFamily="34" charset="0"/>
                  <a:cs typeface="Calibri" panose="020F0502020204030204" pitchFamily="34" charset="0"/>
                </a:rPr>
                <a:t>T1</a:t>
              </a:r>
              <a:endParaRPr lang="zh-CN" altLang="en-US" sz="2400" b="1" dirty="0">
                <a:latin typeface="Calibri" panose="020F0502020204030204" pitchFamily="34" charset="0"/>
                <a:cs typeface="Calibri" panose="020F0502020204030204" pitchFamily="34" charset="0"/>
              </a:endParaRPr>
            </a:p>
          </p:txBody>
        </p:sp>
        <p:cxnSp>
          <p:nvCxnSpPr>
            <p:cNvPr id="12" name="直接连接符 11">
              <a:extLst>
                <a:ext uri="{FF2B5EF4-FFF2-40B4-BE49-F238E27FC236}">
                  <a16:creationId xmlns:a16="http://schemas.microsoft.com/office/drawing/2014/main" id="{4D70091C-D5D1-A5EB-9A6B-3C79D0AF36CE}"/>
                </a:ext>
              </a:extLst>
            </p:cNvPr>
            <p:cNvCxnSpPr>
              <a:cxnSpLocks/>
              <a:stCxn id="10" idx="0"/>
              <a:endCxn id="17" idx="2"/>
            </p:cNvCxnSpPr>
            <p:nvPr/>
          </p:nvCxnSpPr>
          <p:spPr>
            <a:xfrm flipV="1">
              <a:off x="1465971" y="2666239"/>
              <a:ext cx="197286" cy="18061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3" name="直接连接符 12">
              <a:extLst>
                <a:ext uri="{FF2B5EF4-FFF2-40B4-BE49-F238E27FC236}">
                  <a16:creationId xmlns:a16="http://schemas.microsoft.com/office/drawing/2014/main" id="{A7B084E5-5941-F8B7-44A0-2CAE315817B3}"/>
                </a:ext>
              </a:extLst>
            </p:cNvPr>
            <p:cNvCxnSpPr>
              <a:cxnSpLocks/>
              <a:stCxn id="23" idx="6"/>
              <a:endCxn id="11" idx="1"/>
            </p:cNvCxnSpPr>
            <p:nvPr/>
          </p:nvCxnSpPr>
          <p:spPr>
            <a:xfrm>
              <a:off x="3615010" y="2680456"/>
              <a:ext cx="194722" cy="117109"/>
            </a:xfrm>
            <a:prstGeom prst="line">
              <a:avLst/>
            </a:prstGeom>
            <a:ln w="28575"/>
          </p:spPr>
          <p:style>
            <a:lnRef idx="1">
              <a:schemeClr val="accent2"/>
            </a:lnRef>
            <a:fillRef idx="0">
              <a:schemeClr val="accent2"/>
            </a:fillRef>
            <a:effectRef idx="0">
              <a:schemeClr val="accent2"/>
            </a:effectRef>
            <a:fontRef idx="minor">
              <a:schemeClr val="tx1"/>
            </a:fontRef>
          </p:style>
        </p:cxnSp>
      </p:grpSp>
      <p:sp>
        <p:nvSpPr>
          <p:cNvPr id="5" name="内容占位符 2">
            <a:extLst>
              <a:ext uri="{FF2B5EF4-FFF2-40B4-BE49-F238E27FC236}">
                <a16:creationId xmlns:a16="http://schemas.microsoft.com/office/drawing/2014/main" id="{0A24E180-67EC-A780-1708-0617EB5409A6}"/>
              </a:ext>
            </a:extLst>
          </p:cNvPr>
          <p:cNvSpPr txBox="1">
            <a:spLocks/>
          </p:cNvSpPr>
          <p:nvPr/>
        </p:nvSpPr>
        <p:spPr>
          <a:xfrm>
            <a:off x="838200" y="1562793"/>
            <a:ext cx="10515600" cy="47299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Distributed routing processes</a:t>
            </a:r>
            <a:endParaRPr lang="zh-CN" altLang="en-US" dirty="0"/>
          </a:p>
        </p:txBody>
      </p:sp>
      <p:sp>
        <p:nvSpPr>
          <p:cNvPr id="2" name="标题 1">
            <a:extLst>
              <a:ext uri="{FF2B5EF4-FFF2-40B4-BE49-F238E27FC236}">
                <a16:creationId xmlns:a16="http://schemas.microsoft.com/office/drawing/2014/main" id="{A9090E1F-5053-5777-9B60-6F95E1E20084}"/>
              </a:ext>
            </a:extLst>
          </p:cNvPr>
          <p:cNvSpPr>
            <a:spLocks noGrp="1"/>
          </p:cNvSpPr>
          <p:nvPr>
            <p:ph type="title"/>
          </p:nvPr>
        </p:nvSpPr>
        <p:spPr/>
        <p:txBody>
          <a:bodyPr/>
          <a:lstStyle/>
          <a:p>
            <a:r>
              <a:rPr lang="en-US" altLang="zh-CN" dirty="0"/>
              <a:t>Key insight: understanding the distributed routing as a sequential program</a:t>
            </a:r>
            <a:endParaRPr lang="zh-CN" altLang="en-US" dirty="0"/>
          </a:p>
        </p:txBody>
      </p:sp>
      <p:sp>
        <p:nvSpPr>
          <p:cNvPr id="4" name="灯片编号占位符 3">
            <a:extLst>
              <a:ext uri="{FF2B5EF4-FFF2-40B4-BE49-F238E27FC236}">
                <a16:creationId xmlns:a16="http://schemas.microsoft.com/office/drawing/2014/main" id="{935E2CAE-E4D1-E6B0-A21B-DD9F352A199A}"/>
              </a:ext>
            </a:extLst>
          </p:cNvPr>
          <p:cNvSpPr>
            <a:spLocks noGrp="1"/>
          </p:cNvSpPr>
          <p:nvPr>
            <p:ph type="sldNum" sz="quarter" idx="12"/>
          </p:nvPr>
        </p:nvSpPr>
        <p:spPr/>
        <p:txBody>
          <a:bodyPr/>
          <a:lstStyle/>
          <a:p>
            <a:fld id="{17AF526B-B395-4D91-A33A-6B7064D12B60}" type="slidenum">
              <a:rPr lang="zh-CN" altLang="en-US" smtClean="0"/>
              <a:t>8</a:t>
            </a:fld>
            <a:endParaRPr lang="zh-CN" altLang="en-US" dirty="0"/>
          </a:p>
        </p:txBody>
      </p:sp>
      <p:sp>
        <p:nvSpPr>
          <p:cNvPr id="3" name="内容占位符 2">
            <a:extLst>
              <a:ext uri="{FF2B5EF4-FFF2-40B4-BE49-F238E27FC236}">
                <a16:creationId xmlns:a16="http://schemas.microsoft.com/office/drawing/2014/main" id="{0C2EEE30-8441-EBBA-C15D-F04474609DEE}"/>
              </a:ext>
            </a:extLst>
          </p:cNvPr>
          <p:cNvSpPr txBox="1">
            <a:spLocks/>
          </p:cNvSpPr>
          <p:nvPr/>
        </p:nvSpPr>
        <p:spPr>
          <a:xfrm>
            <a:off x="6406251" y="1558043"/>
            <a:ext cx="5746268" cy="47299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Distributed network execution</a:t>
            </a:r>
            <a:endParaRPr lang="zh-CN" altLang="en-US" dirty="0"/>
          </a:p>
        </p:txBody>
      </p:sp>
      <p:grpSp>
        <p:nvGrpSpPr>
          <p:cNvPr id="153" name="组合 152">
            <a:extLst>
              <a:ext uri="{FF2B5EF4-FFF2-40B4-BE49-F238E27FC236}">
                <a16:creationId xmlns:a16="http://schemas.microsoft.com/office/drawing/2014/main" id="{A921DAF3-FCAC-5515-27F2-A2ED891B230F}"/>
              </a:ext>
            </a:extLst>
          </p:cNvPr>
          <p:cNvGrpSpPr/>
          <p:nvPr/>
        </p:nvGrpSpPr>
        <p:grpSpPr>
          <a:xfrm>
            <a:off x="2525617" y="3745568"/>
            <a:ext cx="2019693" cy="1937068"/>
            <a:chOff x="5565847" y="1629452"/>
            <a:chExt cx="2019693" cy="1937068"/>
          </a:xfrm>
        </p:grpSpPr>
        <p:sp>
          <p:nvSpPr>
            <p:cNvPr id="152" name="矩形 151">
              <a:extLst>
                <a:ext uri="{FF2B5EF4-FFF2-40B4-BE49-F238E27FC236}">
                  <a16:creationId xmlns:a16="http://schemas.microsoft.com/office/drawing/2014/main" id="{074024A8-197D-41FA-4641-7CC5C0124BDB}"/>
                </a:ext>
              </a:extLst>
            </p:cNvPr>
            <p:cNvSpPr/>
            <p:nvPr/>
          </p:nvSpPr>
          <p:spPr>
            <a:xfrm>
              <a:off x="5565847" y="1806379"/>
              <a:ext cx="2019693" cy="15734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latin typeface="Calibri" panose="020F0502020204030204" pitchFamily="34" charset="0"/>
                <a:cs typeface="Calibri" panose="020F0502020204030204" pitchFamily="34" charset="0"/>
              </a:endParaRPr>
            </a:p>
          </p:txBody>
        </p:sp>
        <p:grpSp>
          <p:nvGrpSpPr>
            <p:cNvPr id="147" name="组合 146">
              <a:extLst>
                <a:ext uri="{FF2B5EF4-FFF2-40B4-BE49-F238E27FC236}">
                  <a16:creationId xmlns:a16="http://schemas.microsoft.com/office/drawing/2014/main" id="{297A6150-4617-FE94-097C-A34DFDDD6885}"/>
                </a:ext>
              </a:extLst>
            </p:cNvPr>
            <p:cNvGrpSpPr/>
            <p:nvPr/>
          </p:nvGrpSpPr>
          <p:grpSpPr>
            <a:xfrm>
              <a:off x="5633454" y="1629452"/>
              <a:ext cx="1856285" cy="1937068"/>
              <a:chOff x="2620453" y="3744832"/>
              <a:chExt cx="1856285" cy="1937068"/>
            </a:xfrm>
          </p:grpSpPr>
          <p:sp>
            <p:nvSpPr>
              <p:cNvPr id="34" name="矩形: 圆角 33">
                <a:extLst>
                  <a:ext uri="{FF2B5EF4-FFF2-40B4-BE49-F238E27FC236}">
                    <a16:creationId xmlns:a16="http://schemas.microsoft.com/office/drawing/2014/main" id="{4D13B518-A699-0B24-51AC-D65E19A7A5E4}"/>
                  </a:ext>
                </a:extLst>
              </p:cNvPr>
              <p:cNvSpPr/>
              <p:nvPr/>
            </p:nvSpPr>
            <p:spPr>
              <a:xfrm>
                <a:off x="2620453" y="3939031"/>
                <a:ext cx="1830052" cy="468228"/>
              </a:xfrm>
              <a:prstGeom prst="roundRect">
                <a:avLst>
                  <a:gd name="adj" fmla="val 0"/>
                </a:avLst>
              </a:prstGeom>
              <a:solidFill>
                <a:schemeClr val="accent3">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200" dirty="0">
                    <a:solidFill>
                      <a:schemeClr val="tx1"/>
                    </a:solidFill>
                    <a:latin typeface="Calibri" panose="020F0502020204030204" pitchFamily="34" charset="0"/>
                    <a:cs typeface="Calibri" panose="020F0502020204030204" pitchFamily="34" charset="0"/>
                  </a:rPr>
                  <a:t>Receive routes</a:t>
                </a:r>
                <a:endParaRPr lang="zh-CN" altLang="en-US" sz="2200" dirty="0">
                  <a:solidFill>
                    <a:schemeClr val="tx1"/>
                  </a:solidFill>
                  <a:latin typeface="Calibri" panose="020F0502020204030204" pitchFamily="34" charset="0"/>
                  <a:cs typeface="Calibri" panose="020F0502020204030204" pitchFamily="34" charset="0"/>
                </a:endParaRPr>
              </a:p>
            </p:txBody>
          </p:sp>
          <p:sp>
            <p:nvSpPr>
              <p:cNvPr id="38" name="矩形: 圆角 37">
                <a:extLst>
                  <a:ext uri="{FF2B5EF4-FFF2-40B4-BE49-F238E27FC236}">
                    <a16:creationId xmlns:a16="http://schemas.microsoft.com/office/drawing/2014/main" id="{C8FC9D66-A4C3-55E6-8A2E-664B4E964240}"/>
                  </a:ext>
                </a:extLst>
              </p:cNvPr>
              <p:cNvSpPr/>
              <p:nvPr/>
            </p:nvSpPr>
            <p:spPr>
              <a:xfrm>
                <a:off x="2646685" y="4475563"/>
                <a:ext cx="1830053" cy="464649"/>
              </a:xfrm>
              <a:prstGeom prst="roundRect">
                <a:avLst>
                  <a:gd name="adj" fmla="val 0"/>
                </a:avLst>
              </a:prstGeom>
              <a:solidFill>
                <a:schemeClr val="accent3">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200" dirty="0">
                    <a:solidFill>
                      <a:schemeClr val="tx1"/>
                    </a:solidFill>
                    <a:latin typeface="Calibri" panose="020F0502020204030204" pitchFamily="34" charset="0"/>
                    <a:cs typeface="Calibri" panose="020F0502020204030204" pitchFamily="34" charset="0"/>
                  </a:rPr>
                  <a:t>Route selection</a:t>
                </a:r>
                <a:endParaRPr lang="zh-CN" altLang="en-US" sz="2200" dirty="0">
                  <a:solidFill>
                    <a:schemeClr val="tx1"/>
                  </a:solidFill>
                  <a:latin typeface="Calibri" panose="020F0502020204030204" pitchFamily="34" charset="0"/>
                  <a:cs typeface="Calibri" panose="020F0502020204030204" pitchFamily="34" charset="0"/>
                </a:endParaRPr>
              </a:p>
            </p:txBody>
          </p:sp>
          <p:sp>
            <p:nvSpPr>
              <p:cNvPr id="39" name="矩形: 圆角 38">
                <a:extLst>
                  <a:ext uri="{FF2B5EF4-FFF2-40B4-BE49-F238E27FC236}">
                    <a16:creationId xmlns:a16="http://schemas.microsoft.com/office/drawing/2014/main" id="{CEE497B1-3D70-78DD-CA9E-6E3FF0F56567}"/>
                  </a:ext>
                </a:extLst>
              </p:cNvPr>
              <p:cNvSpPr/>
              <p:nvPr/>
            </p:nvSpPr>
            <p:spPr>
              <a:xfrm>
                <a:off x="2627791" y="5017100"/>
                <a:ext cx="1830052" cy="468227"/>
              </a:xfrm>
              <a:prstGeom prst="roundRect">
                <a:avLst>
                  <a:gd name="adj" fmla="val 0"/>
                </a:avLst>
              </a:prstGeom>
              <a:solidFill>
                <a:schemeClr val="accent3">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200" dirty="0">
                    <a:solidFill>
                      <a:schemeClr val="tx1"/>
                    </a:solidFill>
                    <a:latin typeface="Calibri" panose="020F0502020204030204" pitchFamily="34" charset="0"/>
                    <a:cs typeface="Calibri" panose="020F0502020204030204" pitchFamily="34" charset="0"/>
                  </a:rPr>
                  <a:t>Send routes</a:t>
                </a:r>
                <a:endParaRPr lang="zh-CN" altLang="en-US" sz="2200" dirty="0">
                  <a:solidFill>
                    <a:schemeClr val="tx1"/>
                  </a:solidFill>
                  <a:latin typeface="Calibri" panose="020F0502020204030204" pitchFamily="34" charset="0"/>
                  <a:cs typeface="Calibri" panose="020F0502020204030204" pitchFamily="34" charset="0"/>
                </a:endParaRPr>
              </a:p>
            </p:txBody>
          </p:sp>
          <p:cxnSp>
            <p:nvCxnSpPr>
              <p:cNvPr id="42" name="直接箭头连接符 41">
                <a:extLst>
                  <a:ext uri="{FF2B5EF4-FFF2-40B4-BE49-F238E27FC236}">
                    <a16:creationId xmlns:a16="http://schemas.microsoft.com/office/drawing/2014/main" id="{06802F99-7DE8-C133-2229-71D4BFD7D327}"/>
                  </a:ext>
                </a:extLst>
              </p:cNvPr>
              <p:cNvCxnSpPr>
                <a:cxnSpLocks/>
                <a:endCxn id="34" idx="0"/>
              </p:cNvCxnSpPr>
              <p:nvPr/>
            </p:nvCxnSpPr>
            <p:spPr>
              <a:xfrm>
                <a:off x="3535479" y="3744832"/>
                <a:ext cx="0" cy="194199"/>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CF08932D-05C7-2957-DDD3-513A0E4A2DD5}"/>
                  </a:ext>
                </a:extLst>
              </p:cNvPr>
              <p:cNvCxnSpPr>
                <a:cxnSpLocks/>
              </p:cNvCxnSpPr>
              <p:nvPr/>
            </p:nvCxnSpPr>
            <p:spPr>
              <a:xfrm flipH="1">
                <a:off x="3575882" y="5487702"/>
                <a:ext cx="1170" cy="19419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33" name="文本框 32">
            <a:extLst>
              <a:ext uri="{FF2B5EF4-FFF2-40B4-BE49-F238E27FC236}">
                <a16:creationId xmlns:a16="http://schemas.microsoft.com/office/drawing/2014/main" id="{71896657-C827-CBFD-2ECF-7B13D329E041}"/>
              </a:ext>
            </a:extLst>
          </p:cNvPr>
          <p:cNvSpPr txBox="1"/>
          <p:nvPr/>
        </p:nvSpPr>
        <p:spPr>
          <a:xfrm>
            <a:off x="1197721" y="5751818"/>
            <a:ext cx="4304971" cy="830997"/>
          </a:xfrm>
          <a:prstGeom prst="rect">
            <a:avLst/>
          </a:prstGeom>
          <a:noFill/>
        </p:spPr>
        <p:txBody>
          <a:bodyPr wrap="square" rtlCol="0">
            <a:spAutoFit/>
          </a:bodyPr>
          <a:lstStyle/>
          <a:p>
            <a:pPr algn="just"/>
            <a:r>
              <a:rPr lang="en-US" altLang="zh-CN" sz="2400" b="1" dirty="0">
                <a:latin typeface="Calibri" panose="020F0502020204030204" pitchFamily="34" charset="0"/>
                <a:cs typeface="Calibri" panose="020F0502020204030204" pitchFamily="34" charset="0"/>
              </a:rPr>
              <a:t>Distributed routing is a program </a:t>
            </a:r>
            <a:r>
              <a:rPr lang="en-US" altLang="zh-CN" sz="2400" dirty="0">
                <a:latin typeface="Calibri" panose="020F0502020204030204" pitchFamily="34" charset="0"/>
                <a:cs typeface="Calibri" panose="020F0502020204030204" pitchFamily="34" charset="0"/>
              </a:rPr>
              <a:t>consisting of the three parts</a:t>
            </a:r>
            <a:endParaRPr lang="zh-CN" altLang="en-US" sz="2400" dirty="0" err="1">
              <a:latin typeface="Calibri" panose="020F0502020204030204" pitchFamily="34" charset="0"/>
              <a:cs typeface="Calibri" panose="020F0502020204030204" pitchFamily="34" charset="0"/>
            </a:endParaRPr>
          </a:p>
        </p:txBody>
      </p:sp>
      <p:sp>
        <p:nvSpPr>
          <p:cNvPr id="149" name="文本框 148">
            <a:extLst>
              <a:ext uri="{FF2B5EF4-FFF2-40B4-BE49-F238E27FC236}">
                <a16:creationId xmlns:a16="http://schemas.microsoft.com/office/drawing/2014/main" id="{BC8A4F7C-93E3-51DC-1DFB-205CEB959FED}"/>
              </a:ext>
            </a:extLst>
          </p:cNvPr>
          <p:cNvSpPr txBox="1"/>
          <p:nvPr/>
        </p:nvSpPr>
        <p:spPr>
          <a:xfrm>
            <a:off x="1671145" y="3847488"/>
            <a:ext cx="412213" cy="523220"/>
          </a:xfrm>
          <a:prstGeom prst="rect">
            <a:avLst/>
          </a:prstGeom>
          <a:noFill/>
        </p:spPr>
        <p:txBody>
          <a:bodyPr wrap="square">
            <a:spAutoFit/>
          </a:bodyPr>
          <a:lstStyle/>
          <a:p>
            <a:pPr algn="ctr"/>
            <a:r>
              <a:rPr lang="en-US" altLang="zh-CN" sz="2800" dirty="0">
                <a:solidFill>
                  <a:schemeClr val="tx1"/>
                </a:solidFill>
                <a:latin typeface="Calibri" panose="020F0502020204030204" pitchFamily="34" charset="0"/>
                <a:cs typeface="Calibri" panose="020F0502020204030204" pitchFamily="34" charset="0"/>
              </a:rPr>
              <a:t>…</a:t>
            </a:r>
            <a:endParaRPr lang="zh-CN" altLang="en-US" sz="2800" dirty="0">
              <a:solidFill>
                <a:schemeClr val="tx1"/>
              </a:solidFill>
              <a:latin typeface="Calibri" panose="020F0502020204030204" pitchFamily="34" charset="0"/>
              <a:cs typeface="Calibri" panose="020F0502020204030204" pitchFamily="34" charset="0"/>
            </a:endParaRPr>
          </a:p>
        </p:txBody>
      </p:sp>
      <p:sp>
        <p:nvSpPr>
          <p:cNvPr id="150" name="文本框 149">
            <a:extLst>
              <a:ext uri="{FF2B5EF4-FFF2-40B4-BE49-F238E27FC236}">
                <a16:creationId xmlns:a16="http://schemas.microsoft.com/office/drawing/2014/main" id="{2FAD8222-91F6-F795-D03D-F3F362F3C743}"/>
              </a:ext>
            </a:extLst>
          </p:cNvPr>
          <p:cNvSpPr txBox="1"/>
          <p:nvPr/>
        </p:nvSpPr>
        <p:spPr>
          <a:xfrm>
            <a:off x="4715658" y="3638518"/>
            <a:ext cx="412213" cy="523220"/>
          </a:xfrm>
          <a:prstGeom prst="rect">
            <a:avLst/>
          </a:prstGeom>
          <a:noFill/>
        </p:spPr>
        <p:txBody>
          <a:bodyPr wrap="square">
            <a:spAutoFit/>
          </a:bodyPr>
          <a:lstStyle/>
          <a:p>
            <a:pPr algn="ctr"/>
            <a:r>
              <a:rPr lang="en-US" altLang="zh-CN" sz="2800" dirty="0">
                <a:solidFill>
                  <a:schemeClr val="tx1"/>
                </a:solidFill>
                <a:latin typeface="Calibri" panose="020F0502020204030204" pitchFamily="34" charset="0"/>
                <a:cs typeface="Calibri" panose="020F0502020204030204" pitchFamily="34" charset="0"/>
              </a:rPr>
              <a:t>…</a:t>
            </a:r>
            <a:endParaRPr lang="zh-CN" altLang="en-US" sz="2800" dirty="0">
              <a:solidFill>
                <a:schemeClr val="tx1"/>
              </a:solidFill>
              <a:latin typeface="Calibri" panose="020F0502020204030204" pitchFamily="34" charset="0"/>
              <a:cs typeface="Calibri" panose="020F0502020204030204" pitchFamily="34" charset="0"/>
            </a:endParaRPr>
          </a:p>
        </p:txBody>
      </p:sp>
      <p:sp>
        <p:nvSpPr>
          <p:cNvPr id="151" name="文本框 150">
            <a:extLst>
              <a:ext uri="{FF2B5EF4-FFF2-40B4-BE49-F238E27FC236}">
                <a16:creationId xmlns:a16="http://schemas.microsoft.com/office/drawing/2014/main" id="{4F31603A-0DF9-1827-BC23-8D4E2C830A81}"/>
              </a:ext>
            </a:extLst>
          </p:cNvPr>
          <p:cNvSpPr txBox="1"/>
          <p:nvPr/>
        </p:nvSpPr>
        <p:spPr>
          <a:xfrm>
            <a:off x="3307898" y="1797509"/>
            <a:ext cx="412213" cy="523220"/>
          </a:xfrm>
          <a:prstGeom prst="rect">
            <a:avLst/>
          </a:prstGeom>
          <a:noFill/>
        </p:spPr>
        <p:txBody>
          <a:bodyPr wrap="square">
            <a:spAutoFit/>
          </a:bodyPr>
          <a:lstStyle/>
          <a:p>
            <a:pPr algn="ctr"/>
            <a:r>
              <a:rPr lang="en-US" altLang="zh-CN" sz="2800" dirty="0">
                <a:solidFill>
                  <a:schemeClr val="tx1"/>
                </a:solidFill>
                <a:latin typeface="Calibri" panose="020F0502020204030204" pitchFamily="34" charset="0"/>
                <a:cs typeface="Calibri" panose="020F0502020204030204" pitchFamily="34" charset="0"/>
              </a:rPr>
              <a:t>…</a:t>
            </a:r>
            <a:endParaRPr lang="zh-CN" altLang="en-US" sz="2800" dirty="0">
              <a:solidFill>
                <a:schemeClr val="tx1"/>
              </a:solidFill>
              <a:latin typeface="Calibri" panose="020F0502020204030204" pitchFamily="34" charset="0"/>
              <a:cs typeface="Calibri" panose="020F0502020204030204" pitchFamily="34" charset="0"/>
            </a:endParaRPr>
          </a:p>
        </p:txBody>
      </p:sp>
      <p:sp>
        <p:nvSpPr>
          <p:cNvPr id="16" name="灯片编号占位符 3">
            <a:extLst>
              <a:ext uri="{FF2B5EF4-FFF2-40B4-BE49-F238E27FC236}">
                <a16:creationId xmlns:a16="http://schemas.microsoft.com/office/drawing/2014/main" id="{B5D22E44-8B31-07E4-8B17-F4840899447C}"/>
              </a:ext>
            </a:extLst>
          </p:cNvPr>
          <p:cNvSpPr txBox="1">
            <a:spLocks/>
          </p:cNvSpPr>
          <p:nvPr/>
        </p:nvSpPr>
        <p:spPr>
          <a:xfrm>
            <a:off x="8610600" y="6349627"/>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Calibri" panose="020F0502020204030204" pitchFamily="34" charset="0"/>
                <a:ea typeface="+mn-ea"/>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7AF526B-B395-4D91-A33A-6B7064D12B60}" type="slidenum">
              <a:rPr lang="zh-CN" altLang="en-US" smtClean="0"/>
              <a:pPr/>
              <a:t>8</a:t>
            </a:fld>
            <a:endParaRPr lang="zh-CN" altLang="en-US" dirty="0"/>
          </a:p>
        </p:txBody>
      </p:sp>
      <p:grpSp>
        <p:nvGrpSpPr>
          <p:cNvPr id="67" name="组合 66">
            <a:extLst>
              <a:ext uri="{FF2B5EF4-FFF2-40B4-BE49-F238E27FC236}">
                <a16:creationId xmlns:a16="http://schemas.microsoft.com/office/drawing/2014/main" id="{F9AB45CE-43A9-5DCD-40AE-7B550136971C}"/>
              </a:ext>
            </a:extLst>
          </p:cNvPr>
          <p:cNvGrpSpPr/>
          <p:nvPr/>
        </p:nvGrpSpPr>
        <p:grpSpPr>
          <a:xfrm>
            <a:off x="6235963" y="2193347"/>
            <a:ext cx="5405996" cy="4159641"/>
            <a:chOff x="5957249" y="2052396"/>
            <a:chExt cx="5405996" cy="4159641"/>
          </a:xfrm>
        </p:grpSpPr>
        <p:sp>
          <p:nvSpPr>
            <p:cNvPr id="27" name="文本框 26">
              <a:extLst>
                <a:ext uri="{FF2B5EF4-FFF2-40B4-BE49-F238E27FC236}">
                  <a16:creationId xmlns:a16="http://schemas.microsoft.com/office/drawing/2014/main" id="{6FFC28BF-FC33-C2DD-3615-14D6D6910E7B}"/>
                </a:ext>
              </a:extLst>
            </p:cNvPr>
            <p:cNvSpPr txBox="1"/>
            <p:nvPr/>
          </p:nvSpPr>
          <p:spPr>
            <a:xfrm>
              <a:off x="6652644" y="4152054"/>
              <a:ext cx="1211165" cy="461665"/>
            </a:xfrm>
            <a:prstGeom prst="rect">
              <a:avLst/>
            </a:prstGeom>
            <a:noFill/>
          </p:spPr>
          <p:txBody>
            <a:bodyPr wrap="none" rtlCol="0">
              <a:spAutoFit/>
            </a:bodyPr>
            <a:lstStyle/>
            <a:p>
              <a:pPr algn="l"/>
              <a:r>
                <a:rPr lang="en-US" altLang="zh-CN" sz="2400" b="1" dirty="0">
                  <a:latin typeface="Calibri" panose="020F0502020204030204" pitchFamily="34" charset="0"/>
                  <a:cs typeface="Calibri" panose="020F0502020204030204" pitchFamily="34" charset="0"/>
                </a:rPr>
                <a:t>[S, A, D]</a:t>
              </a:r>
              <a:endParaRPr lang="zh-CN" altLang="en-US" sz="2400" b="1" dirty="0" err="1">
                <a:latin typeface="Calibri" panose="020F0502020204030204" pitchFamily="34" charset="0"/>
                <a:cs typeface="Calibri" panose="020F0502020204030204" pitchFamily="34" charset="0"/>
              </a:endParaRPr>
            </a:p>
          </p:txBody>
        </p:sp>
        <p:sp>
          <p:nvSpPr>
            <p:cNvPr id="28" name="文本框 27">
              <a:extLst>
                <a:ext uri="{FF2B5EF4-FFF2-40B4-BE49-F238E27FC236}">
                  <a16:creationId xmlns:a16="http://schemas.microsoft.com/office/drawing/2014/main" id="{D7E1A0D1-02D5-293B-93DA-13C93B0E6376}"/>
                </a:ext>
              </a:extLst>
            </p:cNvPr>
            <p:cNvSpPr txBox="1"/>
            <p:nvPr/>
          </p:nvSpPr>
          <p:spPr>
            <a:xfrm>
              <a:off x="8618638" y="5750372"/>
              <a:ext cx="1234633" cy="461665"/>
            </a:xfrm>
            <a:prstGeom prst="rect">
              <a:avLst/>
            </a:prstGeom>
            <a:noFill/>
          </p:spPr>
          <p:txBody>
            <a:bodyPr wrap="none" rtlCol="0">
              <a:spAutoFit/>
            </a:bodyPr>
            <a:lstStyle/>
            <a:p>
              <a:pPr algn="l"/>
              <a:r>
                <a:rPr lang="en-US" altLang="zh-CN" sz="2400" b="1" dirty="0">
                  <a:latin typeface="Calibri" panose="020F0502020204030204" pitchFamily="34" charset="0"/>
                  <a:cs typeface="Calibri" panose="020F0502020204030204" pitchFamily="34" charset="0"/>
                </a:rPr>
                <a:t>[B, A, D]</a:t>
              </a:r>
              <a:endParaRPr lang="zh-CN" altLang="en-US" sz="2400" b="1" dirty="0" err="1">
                <a:latin typeface="Calibri" panose="020F0502020204030204" pitchFamily="34" charset="0"/>
                <a:cs typeface="Calibri" panose="020F0502020204030204" pitchFamily="34" charset="0"/>
              </a:endParaRPr>
            </a:p>
          </p:txBody>
        </p:sp>
        <p:sp>
          <p:nvSpPr>
            <p:cNvPr id="29" name="文本框 28">
              <a:extLst>
                <a:ext uri="{FF2B5EF4-FFF2-40B4-BE49-F238E27FC236}">
                  <a16:creationId xmlns:a16="http://schemas.microsoft.com/office/drawing/2014/main" id="{57B1CDEE-010B-C0FB-DA64-4C368C8698CD}"/>
                </a:ext>
              </a:extLst>
            </p:cNvPr>
            <p:cNvSpPr txBox="1"/>
            <p:nvPr/>
          </p:nvSpPr>
          <p:spPr>
            <a:xfrm>
              <a:off x="9173220" y="3097318"/>
              <a:ext cx="916213" cy="461665"/>
            </a:xfrm>
            <a:prstGeom prst="rect">
              <a:avLst/>
            </a:prstGeom>
            <a:noFill/>
          </p:spPr>
          <p:txBody>
            <a:bodyPr wrap="none" rtlCol="0">
              <a:spAutoFit/>
            </a:bodyPr>
            <a:lstStyle/>
            <a:p>
              <a:pPr algn="l"/>
              <a:r>
                <a:rPr lang="en-US" altLang="zh-CN" sz="2400" b="1" dirty="0">
                  <a:latin typeface="Calibri" panose="020F0502020204030204" pitchFamily="34" charset="0"/>
                  <a:cs typeface="Calibri" panose="020F0502020204030204" pitchFamily="34" charset="0"/>
                </a:rPr>
                <a:t>[A, D]</a:t>
              </a:r>
              <a:endParaRPr lang="zh-CN" altLang="en-US" sz="2400" b="1" dirty="0" err="1">
                <a:latin typeface="Calibri" panose="020F0502020204030204" pitchFamily="34" charset="0"/>
                <a:cs typeface="Calibri" panose="020F0502020204030204" pitchFamily="34" charset="0"/>
              </a:endParaRPr>
            </a:p>
          </p:txBody>
        </p:sp>
        <p:sp>
          <p:nvSpPr>
            <p:cNvPr id="31" name="文本框 30">
              <a:extLst>
                <a:ext uri="{FF2B5EF4-FFF2-40B4-BE49-F238E27FC236}">
                  <a16:creationId xmlns:a16="http://schemas.microsoft.com/office/drawing/2014/main" id="{4B3257B2-953E-AB48-A208-5116D9D5B72B}"/>
                </a:ext>
              </a:extLst>
            </p:cNvPr>
            <p:cNvSpPr txBox="1"/>
            <p:nvPr/>
          </p:nvSpPr>
          <p:spPr>
            <a:xfrm>
              <a:off x="10785843" y="4531141"/>
              <a:ext cx="577402" cy="461665"/>
            </a:xfrm>
            <a:prstGeom prst="rect">
              <a:avLst/>
            </a:prstGeom>
            <a:noFill/>
          </p:spPr>
          <p:txBody>
            <a:bodyPr wrap="none" rtlCol="0">
              <a:spAutoFit/>
            </a:bodyPr>
            <a:lstStyle/>
            <a:p>
              <a:pPr algn="l"/>
              <a:r>
                <a:rPr lang="en-US" altLang="zh-CN" sz="2400" b="1" dirty="0">
                  <a:latin typeface="Calibri" panose="020F0502020204030204" pitchFamily="34" charset="0"/>
                  <a:cs typeface="Calibri" panose="020F0502020204030204" pitchFamily="34" charset="0"/>
                </a:rPr>
                <a:t>[D]</a:t>
              </a:r>
              <a:endParaRPr lang="zh-CN" altLang="en-US" sz="2400" b="1" dirty="0" err="1">
                <a:latin typeface="Calibri" panose="020F0502020204030204" pitchFamily="34" charset="0"/>
                <a:cs typeface="Calibri" panose="020F0502020204030204" pitchFamily="34" charset="0"/>
              </a:endParaRPr>
            </a:p>
          </p:txBody>
        </p:sp>
        <p:sp>
          <p:nvSpPr>
            <p:cNvPr id="35" name="矩形: 圆角 34">
              <a:extLst>
                <a:ext uri="{FF2B5EF4-FFF2-40B4-BE49-F238E27FC236}">
                  <a16:creationId xmlns:a16="http://schemas.microsoft.com/office/drawing/2014/main" id="{1EF9CBAE-B407-C0AF-8D20-6188CD4B90E5}"/>
                </a:ext>
              </a:extLst>
            </p:cNvPr>
            <p:cNvSpPr/>
            <p:nvPr/>
          </p:nvSpPr>
          <p:spPr>
            <a:xfrm>
              <a:off x="7973951" y="4428025"/>
              <a:ext cx="1705614" cy="281782"/>
            </a:xfrm>
            <a:prstGeom prst="roundRect">
              <a:avLst>
                <a:gd name="adj" fmla="val 0"/>
              </a:avLst>
            </a:prstGeom>
            <a:solidFill>
              <a:schemeClr val="accent4">
                <a:lumMod val="20000"/>
                <a:lumOff val="8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([A, D])</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37" name="矩形: 圆角 36">
              <a:extLst>
                <a:ext uri="{FF2B5EF4-FFF2-40B4-BE49-F238E27FC236}">
                  <a16:creationId xmlns:a16="http://schemas.microsoft.com/office/drawing/2014/main" id="{43F4FBF9-71ED-7CB9-CF8F-F5D774C9CC29}"/>
                </a:ext>
              </a:extLst>
            </p:cNvPr>
            <p:cNvSpPr/>
            <p:nvPr/>
          </p:nvSpPr>
          <p:spPr>
            <a:xfrm>
              <a:off x="7990843" y="5052266"/>
              <a:ext cx="1705614" cy="281782"/>
            </a:xfrm>
            <a:prstGeom prst="roundRect">
              <a:avLst>
                <a:gd name="adj" fmla="val 0"/>
              </a:avLst>
            </a:prstGeom>
            <a:solidFill>
              <a:schemeClr val="accent4">
                <a:lumMod val="20000"/>
                <a:lumOff val="8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select ([A, D])</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40" name="矩形: 圆角 39">
              <a:extLst>
                <a:ext uri="{FF2B5EF4-FFF2-40B4-BE49-F238E27FC236}">
                  <a16:creationId xmlns:a16="http://schemas.microsoft.com/office/drawing/2014/main" id="{22F8B9C9-C273-A684-D5C1-5EFE95ED3D75}"/>
                </a:ext>
              </a:extLst>
            </p:cNvPr>
            <p:cNvSpPr/>
            <p:nvPr/>
          </p:nvSpPr>
          <p:spPr>
            <a:xfrm>
              <a:off x="8229240" y="2052396"/>
              <a:ext cx="1705614" cy="279677"/>
            </a:xfrm>
            <a:prstGeom prst="roundRect">
              <a:avLst>
                <a:gd name="adj" fmla="val 0"/>
              </a:avLst>
            </a:prstGeom>
            <a:solidFill>
              <a:schemeClr val="accent2">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([D])</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41" name="矩形: 圆角 40">
              <a:extLst>
                <a:ext uri="{FF2B5EF4-FFF2-40B4-BE49-F238E27FC236}">
                  <a16:creationId xmlns:a16="http://schemas.microsoft.com/office/drawing/2014/main" id="{4B6F3F6C-639C-0311-548A-5BB28483D3FB}"/>
                </a:ext>
              </a:extLst>
            </p:cNvPr>
            <p:cNvSpPr/>
            <p:nvPr/>
          </p:nvSpPr>
          <p:spPr>
            <a:xfrm>
              <a:off x="8229240" y="2367436"/>
              <a:ext cx="1705614" cy="279677"/>
            </a:xfrm>
            <a:prstGeom prst="roundRect">
              <a:avLst>
                <a:gd name="adj" fmla="val 0"/>
              </a:avLst>
            </a:prstGeom>
            <a:solidFill>
              <a:schemeClr val="accent2">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select ([D])</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44" name="矩形: 圆角 43">
              <a:extLst>
                <a:ext uri="{FF2B5EF4-FFF2-40B4-BE49-F238E27FC236}">
                  <a16:creationId xmlns:a16="http://schemas.microsoft.com/office/drawing/2014/main" id="{D5BA5421-ADE6-D60A-051D-D3C177E49106}"/>
                </a:ext>
              </a:extLst>
            </p:cNvPr>
            <p:cNvSpPr/>
            <p:nvPr/>
          </p:nvSpPr>
          <p:spPr>
            <a:xfrm>
              <a:off x="8226171" y="2690229"/>
              <a:ext cx="1705614" cy="279677"/>
            </a:xfrm>
            <a:prstGeom prst="roundRect">
              <a:avLst>
                <a:gd name="adj" fmla="val 0"/>
              </a:avLst>
            </a:prstGeom>
            <a:solidFill>
              <a:schemeClr val="accent2">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send ([A, D])</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45" name="矩形: 圆角 44">
              <a:extLst>
                <a:ext uri="{FF2B5EF4-FFF2-40B4-BE49-F238E27FC236}">
                  <a16:creationId xmlns:a16="http://schemas.microsoft.com/office/drawing/2014/main" id="{0675EB3A-39C2-7106-F1F6-716E3091DC77}"/>
                </a:ext>
              </a:extLst>
            </p:cNvPr>
            <p:cNvSpPr/>
            <p:nvPr/>
          </p:nvSpPr>
          <p:spPr>
            <a:xfrm>
              <a:off x="5957249" y="3331138"/>
              <a:ext cx="1826114" cy="279677"/>
            </a:xfrm>
            <a:prstGeom prst="roundRect">
              <a:avLst>
                <a:gd name="adj" fmla="val 0"/>
              </a:avLst>
            </a:prstGeom>
            <a:solidFill>
              <a:schemeClr val="accent6">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([A, D])</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46" name="矩形: 圆角 45">
              <a:extLst>
                <a:ext uri="{FF2B5EF4-FFF2-40B4-BE49-F238E27FC236}">
                  <a16:creationId xmlns:a16="http://schemas.microsoft.com/office/drawing/2014/main" id="{FD27C1D9-7403-99E8-C0AA-100AA5F41CB1}"/>
                </a:ext>
              </a:extLst>
            </p:cNvPr>
            <p:cNvSpPr/>
            <p:nvPr/>
          </p:nvSpPr>
          <p:spPr>
            <a:xfrm>
              <a:off x="9906347" y="4093143"/>
              <a:ext cx="1349949" cy="279677"/>
            </a:xfrm>
            <a:prstGeom prst="roundRect">
              <a:avLst>
                <a:gd name="adj" fmla="val 0"/>
              </a:avLst>
            </a:prstGeom>
            <a:solidFill>
              <a:schemeClr val="accent5">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send ([D])</a:t>
              </a:r>
              <a:endParaRPr lang="zh-CN" altLang="en-US" sz="2000" dirty="0">
                <a:solidFill>
                  <a:schemeClr val="tx1"/>
                </a:solidFill>
                <a:latin typeface="Calibri" panose="020F0502020204030204" pitchFamily="34" charset="0"/>
                <a:cs typeface="Calibri" panose="020F0502020204030204" pitchFamily="34" charset="0"/>
              </a:endParaRPr>
            </a:p>
          </p:txBody>
        </p:sp>
        <p:grpSp>
          <p:nvGrpSpPr>
            <p:cNvPr id="47" name="组合 46">
              <a:extLst>
                <a:ext uri="{FF2B5EF4-FFF2-40B4-BE49-F238E27FC236}">
                  <a16:creationId xmlns:a16="http://schemas.microsoft.com/office/drawing/2014/main" id="{3E72E04F-5CF8-C83D-42B0-089E6AADEAB6}"/>
                </a:ext>
              </a:extLst>
            </p:cNvPr>
            <p:cNvGrpSpPr/>
            <p:nvPr/>
          </p:nvGrpSpPr>
          <p:grpSpPr>
            <a:xfrm>
              <a:off x="7826932" y="3183359"/>
              <a:ext cx="3354511" cy="1173234"/>
              <a:chOff x="7816581" y="3606809"/>
              <a:chExt cx="3354511" cy="1173234"/>
            </a:xfrm>
          </p:grpSpPr>
          <p:grpSp>
            <p:nvGrpSpPr>
              <p:cNvPr id="48" name="组合 47">
                <a:extLst>
                  <a:ext uri="{FF2B5EF4-FFF2-40B4-BE49-F238E27FC236}">
                    <a16:creationId xmlns:a16="http://schemas.microsoft.com/office/drawing/2014/main" id="{596FD768-5573-2BB0-AC1C-FCBAB9895918}"/>
                  </a:ext>
                </a:extLst>
              </p:cNvPr>
              <p:cNvGrpSpPr/>
              <p:nvPr/>
            </p:nvGrpSpPr>
            <p:grpSpPr>
              <a:xfrm>
                <a:off x="7816581" y="3606809"/>
                <a:ext cx="2614468" cy="1173234"/>
                <a:chOff x="6544866" y="2366278"/>
                <a:chExt cx="2614468" cy="1173234"/>
              </a:xfrm>
            </p:grpSpPr>
            <p:sp>
              <p:nvSpPr>
                <p:cNvPr id="50" name="椭圆 49">
                  <a:extLst>
                    <a:ext uri="{FF2B5EF4-FFF2-40B4-BE49-F238E27FC236}">
                      <a16:creationId xmlns:a16="http://schemas.microsoft.com/office/drawing/2014/main" id="{4B25841C-F086-6CD7-F37A-66872D1D65B9}"/>
                    </a:ext>
                  </a:extLst>
                </p:cNvPr>
                <p:cNvSpPr/>
                <p:nvPr/>
              </p:nvSpPr>
              <p:spPr>
                <a:xfrm>
                  <a:off x="6544866" y="2678469"/>
                  <a:ext cx="509866" cy="4980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Calibri" panose="020F0502020204030204" pitchFamily="34" charset="0"/>
                      <a:cs typeface="Calibri" panose="020F0502020204030204" pitchFamily="34" charset="0"/>
                    </a:rPr>
                    <a:t>S</a:t>
                  </a:r>
                </a:p>
              </p:txBody>
            </p:sp>
            <p:sp>
              <p:nvSpPr>
                <p:cNvPr id="51" name="椭圆 50">
                  <a:extLst>
                    <a:ext uri="{FF2B5EF4-FFF2-40B4-BE49-F238E27FC236}">
                      <a16:creationId xmlns:a16="http://schemas.microsoft.com/office/drawing/2014/main" id="{684FD728-64C4-23AC-3D6F-DBFCCB1CC4B3}"/>
                    </a:ext>
                  </a:extLst>
                </p:cNvPr>
                <p:cNvSpPr/>
                <p:nvPr/>
              </p:nvSpPr>
              <p:spPr>
                <a:xfrm>
                  <a:off x="7335454" y="3041483"/>
                  <a:ext cx="509866" cy="4980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Calibri" panose="020F0502020204030204" pitchFamily="34" charset="0"/>
                      <a:cs typeface="Calibri" panose="020F0502020204030204" pitchFamily="34" charset="0"/>
                    </a:rPr>
                    <a:t>B</a:t>
                  </a:r>
                </a:p>
              </p:txBody>
            </p:sp>
            <p:sp>
              <p:nvSpPr>
                <p:cNvPr id="52" name="椭圆 51">
                  <a:extLst>
                    <a:ext uri="{FF2B5EF4-FFF2-40B4-BE49-F238E27FC236}">
                      <a16:creationId xmlns:a16="http://schemas.microsoft.com/office/drawing/2014/main" id="{A57E6FFC-3EB7-66BA-7F2F-D96199D4FAFD}"/>
                    </a:ext>
                  </a:extLst>
                </p:cNvPr>
                <p:cNvSpPr/>
                <p:nvPr/>
              </p:nvSpPr>
              <p:spPr>
                <a:xfrm>
                  <a:off x="7338686" y="2366278"/>
                  <a:ext cx="509866" cy="4980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Calibri" panose="020F0502020204030204" pitchFamily="34" charset="0"/>
                      <a:cs typeface="Calibri" panose="020F0502020204030204" pitchFamily="34" charset="0"/>
                    </a:rPr>
                    <a:t>A</a:t>
                  </a:r>
                </a:p>
              </p:txBody>
            </p:sp>
            <p:cxnSp>
              <p:nvCxnSpPr>
                <p:cNvPr id="53" name="直接连接符 52">
                  <a:extLst>
                    <a:ext uri="{FF2B5EF4-FFF2-40B4-BE49-F238E27FC236}">
                      <a16:creationId xmlns:a16="http://schemas.microsoft.com/office/drawing/2014/main" id="{171A0F7C-35BC-9203-EFA9-C0E52A765E5B}"/>
                    </a:ext>
                  </a:extLst>
                </p:cNvPr>
                <p:cNvCxnSpPr>
                  <a:cxnSpLocks/>
                  <a:stCxn id="50" idx="7"/>
                  <a:endCxn id="52" idx="2"/>
                </p:cNvCxnSpPr>
                <p:nvPr/>
              </p:nvCxnSpPr>
              <p:spPr>
                <a:xfrm flipV="1">
                  <a:off x="6980063" y="2615291"/>
                  <a:ext cx="358623" cy="13611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56CA19BD-C7B6-887E-B4D4-351118689DB2}"/>
                    </a:ext>
                  </a:extLst>
                </p:cNvPr>
                <p:cNvCxnSpPr>
                  <a:cxnSpLocks/>
                  <a:stCxn id="52" idx="6"/>
                  <a:endCxn id="56" idx="1"/>
                </p:cNvCxnSpPr>
                <p:nvPr/>
              </p:nvCxnSpPr>
              <p:spPr>
                <a:xfrm>
                  <a:off x="7848552" y="2615291"/>
                  <a:ext cx="875585" cy="1532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E58C523F-7343-13EF-D786-3BFD46B05D26}"/>
                    </a:ext>
                  </a:extLst>
                </p:cNvPr>
                <p:cNvCxnSpPr>
                  <a:cxnSpLocks/>
                  <a:stCxn id="50" idx="5"/>
                  <a:endCxn id="51" idx="2"/>
                </p:cNvCxnSpPr>
                <p:nvPr/>
              </p:nvCxnSpPr>
              <p:spPr>
                <a:xfrm>
                  <a:off x="6980063" y="3103564"/>
                  <a:ext cx="355391" cy="18693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6" name="椭圆 55">
                  <a:extLst>
                    <a:ext uri="{FF2B5EF4-FFF2-40B4-BE49-F238E27FC236}">
                      <a16:creationId xmlns:a16="http://schemas.microsoft.com/office/drawing/2014/main" id="{6D7F2C98-3B2F-991D-8425-90AB704A3BCC}"/>
                    </a:ext>
                  </a:extLst>
                </p:cNvPr>
                <p:cNvSpPr/>
                <p:nvPr/>
              </p:nvSpPr>
              <p:spPr>
                <a:xfrm>
                  <a:off x="8649468" y="2695651"/>
                  <a:ext cx="509866" cy="4980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Calibri" panose="020F0502020204030204" pitchFamily="34" charset="0"/>
                      <a:cs typeface="Calibri" panose="020F0502020204030204" pitchFamily="34" charset="0"/>
                    </a:rPr>
                    <a:t>D</a:t>
                  </a:r>
                </a:p>
              </p:txBody>
            </p:sp>
            <p:cxnSp>
              <p:nvCxnSpPr>
                <p:cNvPr id="57" name="直接连接符 56">
                  <a:extLst>
                    <a:ext uri="{FF2B5EF4-FFF2-40B4-BE49-F238E27FC236}">
                      <a16:creationId xmlns:a16="http://schemas.microsoft.com/office/drawing/2014/main" id="{2159C760-A62F-4FD3-5DA6-93245F8C6F96}"/>
                    </a:ext>
                  </a:extLst>
                </p:cNvPr>
                <p:cNvCxnSpPr>
                  <a:cxnSpLocks/>
                  <a:stCxn id="51" idx="6"/>
                  <a:endCxn id="56" idx="3"/>
                </p:cNvCxnSpPr>
                <p:nvPr/>
              </p:nvCxnSpPr>
              <p:spPr>
                <a:xfrm flipV="1">
                  <a:off x="7845320" y="3120745"/>
                  <a:ext cx="878817" cy="16975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D8B1F105-D901-DCDA-3BF4-B04E5B695196}"/>
                    </a:ext>
                  </a:extLst>
                </p:cNvPr>
                <p:cNvCxnSpPr>
                  <a:cxnSpLocks/>
                  <a:stCxn id="51" idx="0"/>
                  <a:endCxn id="52" idx="4"/>
                </p:cNvCxnSpPr>
                <p:nvPr/>
              </p:nvCxnSpPr>
              <p:spPr>
                <a:xfrm flipV="1">
                  <a:off x="7590406" y="2864306"/>
                  <a:ext cx="3232" cy="177177"/>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9" name="矩形 48">
                <a:extLst>
                  <a:ext uri="{FF2B5EF4-FFF2-40B4-BE49-F238E27FC236}">
                    <a16:creationId xmlns:a16="http://schemas.microsoft.com/office/drawing/2014/main" id="{A26A8B95-DCE7-59DA-5585-0FC6C18D1033}"/>
                  </a:ext>
                </a:extLst>
              </p:cNvPr>
              <p:cNvSpPr/>
              <p:nvPr/>
            </p:nvSpPr>
            <p:spPr>
              <a:xfrm>
                <a:off x="10570971" y="3997817"/>
                <a:ext cx="600121" cy="38133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400" b="1" dirty="0">
                    <a:latin typeface="Calibri" panose="020F0502020204030204" pitchFamily="34" charset="0"/>
                    <a:cs typeface="Calibri" panose="020F0502020204030204" pitchFamily="34" charset="0"/>
                  </a:rPr>
                  <a:t>T1</a:t>
                </a:r>
                <a:endParaRPr lang="zh-CN" altLang="en-US" sz="2400" b="1" dirty="0">
                  <a:latin typeface="Calibri" panose="020F0502020204030204" pitchFamily="34" charset="0"/>
                  <a:cs typeface="Calibri" panose="020F0502020204030204" pitchFamily="34" charset="0"/>
                </a:endParaRPr>
              </a:p>
            </p:txBody>
          </p:sp>
        </p:grpSp>
        <p:cxnSp>
          <p:nvCxnSpPr>
            <p:cNvPr id="59" name="直接连接符 58">
              <a:extLst>
                <a:ext uri="{FF2B5EF4-FFF2-40B4-BE49-F238E27FC236}">
                  <a16:creationId xmlns:a16="http://schemas.microsoft.com/office/drawing/2014/main" id="{413790E7-3C76-743C-5CEC-B9E32F41E619}"/>
                </a:ext>
              </a:extLst>
            </p:cNvPr>
            <p:cNvCxnSpPr>
              <a:cxnSpLocks/>
              <a:stCxn id="56" idx="6"/>
            </p:cNvCxnSpPr>
            <p:nvPr/>
          </p:nvCxnSpPr>
          <p:spPr>
            <a:xfrm flipV="1">
              <a:off x="10441400" y="3727776"/>
              <a:ext cx="218485" cy="33971"/>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60" name="文本框 59">
              <a:extLst>
                <a:ext uri="{FF2B5EF4-FFF2-40B4-BE49-F238E27FC236}">
                  <a16:creationId xmlns:a16="http://schemas.microsoft.com/office/drawing/2014/main" id="{57CC801E-A663-5ACD-9C77-565E351A4020}"/>
                </a:ext>
              </a:extLst>
            </p:cNvPr>
            <p:cNvSpPr txBox="1"/>
            <p:nvPr/>
          </p:nvSpPr>
          <p:spPr>
            <a:xfrm>
              <a:off x="10846434" y="4213360"/>
              <a:ext cx="398348" cy="430887"/>
            </a:xfrm>
            <a:prstGeom prst="rect">
              <a:avLst/>
            </a:prstGeom>
            <a:noFill/>
          </p:spPr>
          <p:txBody>
            <a:bodyPr wrap="square" lIns="0" tIns="0" rIns="0" bIns="0" rtlCol="0">
              <a:spAutoFit/>
            </a:bodyPr>
            <a:lstStyle/>
            <a:p>
              <a:pPr algn="r"/>
              <a:r>
                <a:rPr lang="en-US" altLang="zh-CN" sz="2800" dirty="0">
                  <a:latin typeface="微软雅黑" panose="020B0503020204020204" pitchFamily="34" charset="-122"/>
                  <a:ea typeface="微软雅黑" panose="020B0503020204020204" pitchFamily="34" charset="-122"/>
                  <a:cs typeface="Calibri" panose="020F0502020204030204" pitchFamily="34" charset="0"/>
                </a:rPr>
                <a:t>…</a:t>
              </a:r>
              <a:endParaRPr lang="zh-CN" altLang="en-US" sz="2800" dirty="0" err="1">
                <a:latin typeface="微软雅黑" panose="020B0503020204020204" pitchFamily="34" charset="-122"/>
                <a:ea typeface="微软雅黑" panose="020B0503020204020204" pitchFamily="34" charset="-122"/>
                <a:cs typeface="Calibri" panose="020F0502020204030204" pitchFamily="34" charset="0"/>
              </a:endParaRPr>
            </a:p>
          </p:txBody>
        </p:sp>
        <p:sp>
          <p:nvSpPr>
            <p:cNvPr id="61" name="文本框 60">
              <a:extLst>
                <a:ext uri="{FF2B5EF4-FFF2-40B4-BE49-F238E27FC236}">
                  <a16:creationId xmlns:a16="http://schemas.microsoft.com/office/drawing/2014/main" id="{BB0530DD-5A99-C7EA-158A-B9F0928575F2}"/>
                </a:ext>
              </a:extLst>
            </p:cNvPr>
            <p:cNvSpPr txBox="1"/>
            <p:nvPr/>
          </p:nvSpPr>
          <p:spPr>
            <a:xfrm>
              <a:off x="9552859" y="2815467"/>
              <a:ext cx="398348" cy="430887"/>
            </a:xfrm>
            <a:prstGeom prst="rect">
              <a:avLst/>
            </a:prstGeom>
            <a:noFill/>
          </p:spPr>
          <p:txBody>
            <a:bodyPr wrap="square" lIns="0" tIns="0" rIns="0" bIns="0" rtlCol="0">
              <a:spAutoFit/>
            </a:bodyPr>
            <a:lstStyle/>
            <a:p>
              <a:pPr algn="r"/>
              <a:r>
                <a:rPr lang="en-US" altLang="zh-CN" sz="2800" dirty="0">
                  <a:latin typeface="微软雅黑" panose="020B0503020204020204" pitchFamily="34" charset="-122"/>
                  <a:ea typeface="微软雅黑" panose="020B0503020204020204" pitchFamily="34" charset="-122"/>
                  <a:cs typeface="Calibri" panose="020F0502020204030204" pitchFamily="34" charset="0"/>
                </a:rPr>
                <a:t>…</a:t>
              </a:r>
              <a:endParaRPr lang="zh-CN" altLang="en-US" sz="2800" dirty="0" err="1">
                <a:latin typeface="微软雅黑" panose="020B0503020204020204" pitchFamily="34" charset="-122"/>
                <a:ea typeface="微软雅黑" panose="020B0503020204020204" pitchFamily="34" charset="-122"/>
                <a:cs typeface="Calibri" panose="020F0502020204030204" pitchFamily="34" charset="0"/>
              </a:endParaRPr>
            </a:p>
          </p:txBody>
        </p:sp>
        <p:sp>
          <p:nvSpPr>
            <p:cNvPr id="62" name="矩形: 圆角 61">
              <a:extLst>
                <a:ext uri="{FF2B5EF4-FFF2-40B4-BE49-F238E27FC236}">
                  <a16:creationId xmlns:a16="http://schemas.microsoft.com/office/drawing/2014/main" id="{E859435D-B1C0-7C0F-0DC8-1488E5A13B95}"/>
                </a:ext>
              </a:extLst>
            </p:cNvPr>
            <p:cNvSpPr/>
            <p:nvPr/>
          </p:nvSpPr>
          <p:spPr>
            <a:xfrm>
              <a:off x="7990843" y="5365506"/>
              <a:ext cx="1705614" cy="281782"/>
            </a:xfrm>
            <a:prstGeom prst="roundRect">
              <a:avLst>
                <a:gd name="adj" fmla="val 0"/>
              </a:avLst>
            </a:prstGeom>
            <a:solidFill>
              <a:schemeClr val="accent4">
                <a:lumMod val="20000"/>
                <a:lumOff val="8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send ([B, A, D])</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63" name="矩形: 圆角 62">
              <a:extLst>
                <a:ext uri="{FF2B5EF4-FFF2-40B4-BE49-F238E27FC236}">
                  <a16:creationId xmlns:a16="http://schemas.microsoft.com/office/drawing/2014/main" id="{EB33D1E2-4270-8DA2-B707-37EF7EDA8652}"/>
                </a:ext>
              </a:extLst>
            </p:cNvPr>
            <p:cNvSpPr/>
            <p:nvPr/>
          </p:nvSpPr>
          <p:spPr>
            <a:xfrm>
              <a:off x="7973951" y="4741128"/>
              <a:ext cx="1705614" cy="281782"/>
            </a:xfrm>
            <a:prstGeom prst="roundRect">
              <a:avLst>
                <a:gd name="adj" fmla="val 0"/>
              </a:avLst>
            </a:prstGeom>
            <a:solidFill>
              <a:schemeClr val="accent4">
                <a:lumMod val="20000"/>
                <a:lumOff val="8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([D])</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64" name="文本框 63">
              <a:extLst>
                <a:ext uri="{FF2B5EF4-FFF2-40B4-BE49-F238E27FC236}">
                  <a16:creationId xmlns:a16="http://schemas.microsoft.com/office/drawing/2014/main" id="{68990345-6F8B-E2DC-3C13-7E5DA4E6FF6F}"/>
                </a:ext>
              </a:extLst>
            </p:cNvPr>
            <p:cNvSpPr txBox="1"/>
            <p:nvPr/>
          </p:nvSpPr>
          <p:spPr>
            <a:xfrm>
              <a:off x="7372844" y="3769290"/>
              <a:ext cx="398348" cy="430887"/>
            </a:xfrm>
            <a:prstGeom prst="rect">
              <a:avLst/>
            </a:prstGeom>
            <a:noFill/>
          </p:spPr>
          <p:txBody>
            <a:bodyPr wrap="square" lIns="0" tIns="0" rIns="0" bIns="0" rtlCol="0">
              <a:spAutoFit/>
            </a:bodyPr>
            <a:lstStyle/>
            <a:p>
              <a:pPr algn="r"/>
              <a:r>
                <a:rPr lang="en-US" altLang="zh-CN" sz="2800" dirty="0">
                  <a:latin typeface="微软雅黑" panose="020B0503020204020204" pitchFamily="34" charset="-122"/>
                  <a:ea typeface="微软雅黑" panose="020B0503020204020204" pitchFamily="34" charset="-122"/>
                  <a:cs typeface="Calibri" panose="020F0502020204030204" pitchFamily="34" charset="0"/>
                </a:rPr>
                <a:t>…</a:t>
              </a:r>
              <a:endParaRPr lang="zh-CN" altLang="en-US" sz="2800" dirty="0" err="1">
                <a:latin typeface="微软雅黑" panose="020B0503020204020204" pitchFamily="34" charset="-122"/>
                <a:ea typeface="微软雅黑" panose="020B0503020204020204" pitchFamily="34" charset="-122"/>
                <a:cs typeface="Calibri" panose="020F0502020204030204" pitchFamily="34" charset="0"/>
              </a:endParaRPr>
            </a:p>
          </p:txBody>
        </p:sp>
        <p:sp>
          <p:nvSpPr>
            <p:cNvPr id="65" name="文本框 64">
              <a:extLst>
                <a:ext uri="{FF2B5EF4-FFF2-40B4-BE49-F238E27FC236}">
                  <a16:creationId xmlns:a16="http://schemas.microsoft.com/office/drawing/2014/main" id="{47A27341-FD3D-2245-E4FC-07E2787C4AB9}"/>
                </a:ext>
              </a:extLst>
            </p:cNvPr>
            <p:cNvSpPr txBox="1"/>
            <p:nvPr/>
          </p:nvSpPr>
          <p:spPr>
            <a:xfrm>
              <a:off x="9330321" y="5435653"/>
              <a:ext cx="398348" cy="430887"/>
            </a:xfrm>
            <a:prstGeom prst="rect">
              <a:avLst/>
            </a:prstGeom>
            <a:noFill/>
          </p:spPr>
          <p:txBody>
            <a:bodyPr wrap="square" lIns="0" tIns="0" rIns="0" bIns="0" rtlCol="0">
              <a:spAutoFit/>
            </a:bodyPr>
            <a:lstStyle/>
            <a:p>
              <a:pPr algn="r"/>
              <a:r>
                <a:rPr lang="en-US" altLang="zh-CN" sz="2800" dirty="0">
                  <a:latin typeface="微软雅黑" panose="020B0503020204020204" pitchFamily="34" charset="-122"/>
                  <a:ea typeface="微软雅黑" panose="020B0503020204020204" pitchFamily="34" charset="-122"/>
                  <a:cs typeface="Calibri" panose="020F0502020204030204" pitchFamily="34" charset="0"/>
                </a:rPr>
                <a:t>…</a:t>
              </a:r>
              <a:endParaRPr lang="zh-CN" altLang="en-US" sz="2800" dirty="0" err="1">
                <a:latin typeface="微软雅黑" panose="020B0503020204020204" pitchFamily="34" charset="-122"/>
                <a:ea typeface="微软雅黑" panose="020B0503020204020204" pitchFamily="34" charset="-122"/>
                <a:cs typeface="Calibri" panose="020F0502020204030204" pitchFamily="34" charset="0"/>
              </a:endParaRPr>
            </a:p>
          </p:txBody>
        </p:sp>
        <p:sp>
          <p:nvSpPr>
            <p:cNvPr id="66" name="矩形: 圆角 65">
              <a:extLst>
                <a:ext uri="{FF2B5EF4-FFF2-40B4-BE49-F238E27FC236}">
                  <a16:creationId xmlns:a16="http://schemas.microsoft.com/office/drawing/2014/main" id="{D934D904-A973-C309-1053-90896285F31C}"/>
                </a:ext>
              </a:extLst>
            </p:cNvPr>
            <p:cNvSpPr/>
            <p:nvPr/>
          </p:nvSpPr>
          <p:spPr>
            <a:xfrm>
              <a:off x="5963140" y="3636230"/>
              <a:ext cx="1826114" cy="279677"/>
            </a:xfrm>
            <a:prstGeom prst="roundRect">
              <a:avLst>
                <a:gd name="adj" fmla="val 0"/>
              </a:avLst>
            </a:prstGeom>
            <a:solidFill>
              <a:schemeClr val="accent6">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([B, A, D])</a:t>
              </a:r>
              <a:endParaRPr lang="zh-CN" altLang="en-US" sz="2000" dirty="0">
                <a:solidFill>
                  <a:schemeClr val="tx1"/>
                </a:solidFill>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280311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P spid="149" grpId="0"/>
      <p:bldP spid="150" grpId="0"/>
      <p:bldP spid="15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5" name="连接符: 曲线 74">
            <a:extLst>
              <a:ext uri="{FF2B5EF4-FFF2-40B4-BE49-F238E27FC236}">
                <a16:creationId xmlns:a16="http://schemas.microsoft.com/office/drawing/2014/main" id="{924A4362-C5FF-DBAF-831B-BD0372143891}"/>
              </a:ext>
            </a:extLst>
          </p:cNvPr>
          <p:cNvCxnSpPr>
            <a:cxnSpLocks/>
            <a:stCxn id="191" idx="3"/>
            <a:endCxn id="187" idx="0"/>
          </p:cNvCxnSpPr>
          <p:nvPr/>
        </p:nvCxnSpPr>
        <p:spPr>
          <a:xfrm flipH="1" flipV="1">
            <a:off x="3481006" y="2399026"/>
            <a:ext cx="2174249" cy="2180586"/>
          </a:xfrm>
          <a:prstGeom prst="curvedConnector4">
            <a:avLst>
              <a:gd name="adj1" fmla="val -10514"/>
              <a:gd name="adj2" fmla="val 110483"/>
            </a:avLst>
          </a:prstGeom>
          <a:ln w="19050">
            <a:solidFill>
              <a:schemeClr val="tx1">
                <a:lumMod val="50000"/>
                <a:lumOff val="50000"/>
              </a:schemeClr>
            </a:solidFill>
            <a:prstDash val="dash"/>
            <a:tailEnd type="triangle"/>
          </a:ln>
        </p:spPr>
        <p:style>
          <a:lnRef idx="1">
            <a:schemeClr val="dk1"/>
          </a:lnRef>
          <a:fillRef idx="0">
            <a:schemeClr val="dk1"/>
          </a:fillRef>
          <a:effectRef idx="0">
            <a:schemeClr val="dk1"/>
          </a:effectRef>
          <a:fontRef idx="minor">
            <a:schemeClr val="tx1"/>
          </a:fontRef>
        </p:style>
      </p:cxnSp>
      <p:sp>
        <p:nvSpPr>
          <p:cNvPr id="5" name="内容占位符 2">
            <a:extLst>
              <a:ext uri="{FF2B5EF4-FFF2-40B4-BE49-F238E27FC236}">
                <a16:creationId xmlns:a16="http://schemas.microsoft.com/office/drawing/2014/main" id="{0A24E180-67EC-A780-1708-0617EB5409A6}"/>
              </a:ext>
            </a:extLst>
          </p:cNvPr>
          <p:cNvSpPr txBox="1">
            <a:spLocks/>
          </p:cNvSpPr>
          <p:nvPr/>
        </p:nvSpPr>
        <p:spPr>
          <a:xfrm>
            <a:off x="838200" y="1562793"/>
            <a:ext cx="10714892" cy="47299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Distributed network execution </a:t>
            </a:r>
            <a:r>
              <a:rPr lang="en-US" altLang="zh-CN" dirty="0">
                <a:sym typeface="Wingdings" panose="05000000000000000000" pitchFamily="2" charset="2"/>
              </a:rPr>
              <a:t> The </a:t>
            </a:r>
            <a:r>
              <a:rPr lang="en-US" altLang="zh-CN" b="1" dirty="0">
                <a:sym typeface="Wingdings" panose="05000000000000000000" pitchFamily="2" charset="2"/>
              </a:rPr>
              <a:t>causal relationship graph (CRG)</a:t>
            </a:r>
            <a:endParaRPr lang="zh-CN" altLang="en-US" b="1" dirty="0"/>
          </a:p>
        </p:txBody>
      </p:sp>
      <p:sp>
        <p:nvSpPr>
          <p:cNvPr id="4" name="灯片编号占位符 3">
            <a:extLst>
              <a:ext uri="{FF2B5EF4-FFF2-40B4-BE49-F238E27FC236}">
                <a16:creationId xmlns:a16="http://schemas.microsoft.com/office/drawing/2014/main" id="{935E2CAE-E4D1-E6B0-A21B-DD9F352A199A}"/>
              </a:ext>
            </a:extLst>
          </p:cNvPr>
          <p:cNvSpPr>
            <a:spLocks noGrp="1"/>
          </p:cNvSpPr>
          <p:nvPr>
            <p:ph type="sldNum" sz="quarter" idx="12"/>
          </p:nvPr>
        </p:nvSpPr>
        <p:spPr/>
        <p:txBody>
          <a:bodyPr/>
          <a:lstStyle/>
          <a:p>
            <a:fld id="{17AF526B-B395-4D91-A33A-6B7064D12B60}" type="slidenum">
              <a:rPr lang="zh-CN" altLang="en-US" smtClean="0"/>
              <a:t>9</a:t>
            </a:fld>
            <a:endParaRPr lang="zh-CN" altLang="en-US"/>
          </a:p>
        </p:txBody>
      </p:sp>
      <p:sp>
        <p:nvSpPr>
          <p:cNvPr id="95" name="内容占位符 2">
            <a:extLst>
              <a:ext uri="{FF2B5EF4-FFF2-40B4-BE49-F238E27FC236}">
                <a16:creationId xmlns:a16="http://schemas.microsoft.com/office/drawing/2014/main" id="{6E760B8D-ADC1-8D2F-8984-1376EB38AD30}"/>
              </a:ext>
            </a:extLst>
          </p:cNvPr>
          <p:cNvSpPr txBox="1">
            <a:spLocks/>
          </p:cNvSpPr>
          <p:nvPr/>
        </p:nvSpPr>
        <p:spPr>
          <a:xfrm>
            <a:off x="6928590" y="1006747"/>
            <a:ext cx="5557741" cy="47299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109" name="文本框 108">
            <a:extLst>
              <a:ext uri="{FF2B5EF4-FFF2-40B4-BE49-F238E27FC236}">
                <a16:creationId xmlns:a16="http://schemas.microsoft.com/office/drawing/2014/main" id="{514BD29D-1009-352C-40B4-F2FA30A482B5}"/>
              </a:ext>
            </a:extLst>
          </p:cNvPr>
          <p:cNvSpPr txBox="1"/>
          <p:nvPr/>
        </p:nvSpPr>
        <p:spPr>
          <a:xfrm>
            <a:off x="4682809" y="2491448"/>
            <a:ext cx="3520953" cy="1107996"/>
          </a:xfrm>
          <a:prstGeom prst="rect">
            <a:avLst/>
          </a:prstGeom>
          <a:solidFill>
            <a:schemeClr val="bg1"/>
          </a:solidFill>
        </p:spPr>
        <p:txBody>
          <a:bodyPr wrap="square" lIns="0" tIns="0" rIns="0" bIns="0" rtlCol="0">
            <a:spAutoFit/>
          </a:bodyPr>
          <a:lstStyle/>
          <a:p>
            <a:pPr algn="ctr"/>
            <a:r>
              <a:rPr lang="en-US" altLang="zh-CN" sz="2400" dirty="0">
                <a:latin typeface="Calibri" panose="020F0502020204030204" pitchFamily="34" charset="0"/>
                <a:cs typeface="Calibri" panose="020F0502020204030204" pitchFamily="34" charset="0"/>
              </a:rPr>
              <a:t>Using </a:t>
            </a:r>
            <a:r>
              <a:rPr lang="en-US" altLang="zh-CN" sz="2400" dirty="0">
                <a:solidFill>
                  <a:srgbClr val="C00000"/>
                </a:solidFill>
                <a:latin typeface="Calibri" panose="020F0502020204030204" pitchFamily="34" charset="0"/>
                <a:cs typeface="Calibri" panose="020F0502020204030204" pitchFamily="34" charset="0"/>
              </a:rPr>
              <a:t>(sender, receiver) </a:t>
            </a:r>
            <a:r>
              <a:rPr lang="en-US" altLang="zh-CN" sz="2400" dirty="0">
                <a:latin typeface="Calibri" panose="020F0502020204030204" pitchFamily="34" charset="0"/>
                <a:cs typeface="Calibri" panose="020F0502020204030204" pitchFamily="34" charset="0"/>
              </a:rPr>
              <a:t>and</a:t>
            </a:r>
            <a:r>
              <a:rPr lang="en-US" altLang="zh-CN" sz="2400" dirty="0">
                <a:solidFill>
                  <a:srgbClr val="C00000"/>
                </a:solidFill>
                <a:latin typeface="Calibri" panose="020F0502020204030204" pitchFamily="34" charset="0"/>
                <a:cs typeface="Calibri" panose="020F0502020204030204" pitchFamily="34" charset="0"/>
              </a:rPr>
              <a:t> timestamp </a:t>
            </a:r>
            <a:r>
              <a:rPr lang="en-US" altLang="zh-CN" sz="2400" dirty="0">
                <a:latin typeface="Calibri" panose="020F0502020204030204" pitchFamily="34" charset="0"/>
                <a:cs typeface="Calibri" panose="020F0502020204030204" pitchFamily="34" charset="0"/>
              </a:rPr>
              <a:t>to capture the </a:t>
            </a:r>
            <a:r>
              <a:rPr lang="en-US" altLang="zh-CN" sz="2400" b="1" dirty="0">
                <a:solidFill>
                  <a:srgbClr val="C00000"/>
                </a:solidFill>
                <a:latin typeface="Calibri" panose="020F0502020204030204" pitchFamily="34" charset="0"/>
                <a:cs typeface="Calibri" panose="020F0502020204030204" pitchFamily="34" charset="0"/>
              </a:rPr>
              <a:t>causal relationship </a:t>
            </a:r>
            <a:endParaRPr lang="zh-CN" altLang="en-US" sz="2400" dirty="0" err="1">
              <a:solidFill>
                <a:srgbClr val="C00000"/>
              </a:solidFill>
              <a:latin typeface="Calibri" panose="020F0502020204030204" pitchFamily="34" charset="0"/>
              <a:cs typeface="Calibri" panose="020F0502020204030204" pitchFamily="34" charset="0"/>
            </a:endParaRPr>
          </a:p>
        </p:txBody>
      </p:sp>
      <p:sp>
        <p:nvSpPr>
          <p:cNvPr id="9" name="标题 1">
            <a:extLst>
              <a:ext uri="{FF2B5EF4-FFF2-40B4-BE49-F238E27FC236}">
                <a16:creationId xmlns:a16="http://schemas.microsoft.com/office/drawing/2014/main" id="{83411B82-570C-C3F2-3254-DAA72FC44D92}"/>
              </a:ext>
            </a:extLst>
          </p:cNvPr>
          <p:cNvSpPr>
            <a:spLocks noGrp="1"/>
          </p:cNvSpPr>
          <p:nvPr>
            <p:ph type="title"/>
          </p:nvPr>
        </p:nvSpPr>
        <p:spPr>
          <a:xfrm>
            <a:off x="838200" y="157305"/>
            <a:ext cx="10515600" cy="1325563"/>
          </a:xfrm>
        </p:spPr>
        <p:txBody>
          <a:bodyPr/>
          <a:lstStyle/>
          <a:p>
            <a:r>
              <a:rPr lang="en-US" altLang="zh-CN" dirty="0"/>
              <a:t>Key insight: understanding the distributed routing as a sequential program</a:t>
            </a:r>
            <a:endParaRPr lang="zh-CN" altLang="en-US" dirty="0"/>
          </a:p>
        </p:txBody>
      </p:sp>
      <p:cxnSp>
        <p:nvCxnSpPr>
          <p:cNvPr id="92" name="连接符: 曲线 91">
            <a:extLst>
              <a:ext uri="{FF2B5EF4-FFF2-40B4-BE49-F238E27FC236}">
                <a16:creationId xmlns:a16="http://schemas.microsoft.com/office/drawing/2014/main" id="{A3A78B91-1A29-D1D8-DEA4-4E197A029979}"/>
              </a:ext>
            </a:extLst>
          </p:cNvPr>
          <p:cNvCxnSpPr>
            <a:cxnSpLocks/>
            <a:stCxn id="189" idx="1"/>
            <a:endCxn id="190" idx="0"/>
          </p:cNvCxnSpPr>
          <p:nvPr/>
        </p:nvCxnSpPr>
        <p:spPr>
          <a:xfrm rot="10800000" flipV="1">
            <a:off x="1269266" y="3176698"/>
            <a:ext cx="1355865" cy="501070"/>
          </a:xfrm>
          <a:prstGeom prst="curvedConnector2">
            <a:avLst/>
          </a:prstGeom>
          <a:ln w="19050">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1" name="文本框 180">
            <a:extLst>
              <a:ext uri="{FF2B5EF4-FFF2-40B4-BE49-F238E27FC236}">
                <a16:creationId xmlns:a16="http://schemas.microsoft.com/office/drawing/2014/main" id="{C2160CF2-77B0-120D-073B-DC69A66B24ED}"/>
              </a:ext>
            </a:extLst>
          </p:cNvPr>
          <p:cNvSpPr txBox="1"/>
          <p:nvPr/>
        </p:nvSpPr>
        <p:spPr>
          <a:xfrm>
            <a:off x="1051603" y="4498684"/>
            <a:ext cx="1211165" cy="461665"/>
          </a:xfrm>
          <a:prstGeom prst="rect">
            <a:avLst/>
          </a:prstGeom>
          <a:noFill/>
        </p:spPr>
        <p:txBody>
          <a:bodyPr wrap="none" rtlCol="0">
            <a:spAutoFit/>
          </a:bodyPr>
          <a:lstStyle/>
          <a:p>
            <a:pPr algn="l"/>
            <a:r>
              <a:rPr lang="en-US" altLang="zh-CN" sz="2400" b="1" dirty="0">
                <a:latin typeface="Calibri" panose="020F0502020204030204" pitchFamily="34" charset="0"/>
                <a:cs typeface="Calibri" panose="020F0502020204030204" pitchFamily="34" charset="0"/>
              </a:rPr>
              <a:t>[S, A, D]</a:t>
            </a:r>
            <a:endParaRPr lang="zh-CN" altLang="en-US" sz="2400" b="1" dirty="0" err="1">
              <a:latin typeface="Calibri" panose="020F0502020204030204" pitchFamily="34" charset="0"/>
              <a:cs typeface="Calibri" panose="020F0502020204030204" pitchFamily="34" charset="0"/>
            </a:endParaRPr>
          </a:p>
        </p:txBody>
      </p:sp>
      <p:sp>
        <p:nvSpPr>
          <p:cNvPr id="182" name="文本框 181">
            <a:extLst>
              <a:ext uri="{FF2B5EF4-FFF2-40B4-BE49-F238E27FC236}">
                <a16:creationId xmlns:a16="http://schemas.microsoft.com/office/drawing/2014/main" id="{D8D36D6F-8C75-3BC4-FFDB-D6D966823F0B}"/>
              </a:ext>
            </a:extLst>
          </p:cNvPr>
          <p:cNvSpPr txBox="1"/>
          <p:nvPr/>
        </p:nvSpPr>
        <p:spPr>
          <a:xfrm>
            <a:off x="2991698" y="6108057"/>
            <a:ext cx="1234633" cy="461665"/>
          </a:xfrm>
          <a:prstGeom prst="rect">
            <a:avLst/>
          </a:prstGeom>
          <a:noFill/>
        </p:spPr>
        <p:txBody>
          <a:bodyPr wrap="none" rtlCol="0">
            <a:spAutoFit/>
          </a:bodyPr>
          <a:lstStyle/>
          <a:p>
            <a:pPr algn="l"/>
            <a:r>
              <a:rPr lang="en-US" altLang="zh-CN" sz="2400" b="1" dirty="0">
                <a:latin typeface="Calibri" panose="020F0502020204030204" pitchFamily="34" charset="0"/>
                <a:cs typeface="Calibri" panose="020F0502020204030204" pitchFamily="34" charset="0"/>
              </a:rPr>
              <a:t>[B, A, D]</a:t>
            </a:r>
            <a:endParaRPr lang="zh-CN" altLang="en-US" sz="2400" b="1" dirty="0" err="1">
              <a:latin typeface="Calibri" panose="020F0502020204030204" pitchFamily="34" charset="0"/>
              <a:cs typeface="Calibri" panose="020F0502020204030204" pitchFamily="34" charset="0"/>
            </a:endParaRPr>
          </a:p>
        </p:txBody>
      </p:sp>
      <p:sp>
        <p:nvSpPr>
          <p:cNvPr id="183" name="文本框 182">
            <a:extLst>
              <a:ext uri="{FF2B5EF4-FFF2-40B4-BE49-F238E27FC236}">
                <a16:creationId xmlns:a16="http://schemas.microsoft.com/office/drawing/2014/main" id="{30207C2D-00F3-357E-E65F-D0FA464C0107}"/>
              </a:ext>
            </a:extLst>
          </p:cNvPr>
          <p:cNvSpPr txBox="1"/>
          <p:nvPr/>
        </p:nvSpPr>
        <p:spPr>
          <a:xfrm>
            <a:off x="3572179" y="3443948"/>
            <a:ext cx="916213" cy="461665"/>
          </a:xfrm>
          <a:prstGeom prst="rect">
            <a:avLst/>
          </a:prstGeom>
          <a:noFill/>
        </p:spPr>
        <p:txBody>
          <a:bodyPr wrap="none" rtlCol="0">
            <a:spAutoFit/>
          </a:bodyPr>
          <a:lstStyle/>
          <a:p>
            <a:pPr algn="l"/>
            <a:r>
              <a:rPr lang="en-US" altLang="zh-CN" sz="2400" b="1" dirty="0">
                <a:latin typeface="Calibri" panose="020F0502020204030204" pitchFamily="34" charset="0"/>
                <a:cs typeface="Calibri" panose="020F0502020204030204" pitchFamily="34" charset="0"/>
              </a:rPr>
              <a:t>[A, D]</a:t>
            </a:r>
            <a:endParaRPr lang="zh-CN" altLang="en-US" sz="2400" b="1" dirty="0" err="1">
              <a:latin typeface="Calibri" panose="020F0502020204030204" pitchFamily="34" charset="0"/>
              <a:cs typeface="Calibri" panose="020F0502020204030204" pitchFamily="34" charset="0"/>
            </a:endParaRPr>
          </a:p>
        </p:txBody>
      </p:sp>
      <p:sp>
        <p:nvSpPr>
          <p:cNvPr id="184" name="文本框 183">
            <a:extLst>
              <a:ext uri="{FF2B5EF4-FFF2-40B4-BE49-F238E27FC236}">
                <a16:creationId xmlns:a16="http://schemas.microsoft.com/office/drawing/2014/main" id="{2B15D21E-4FA5-C53C-CFAA-2D928EB69BDE}"/>
              </a:ext>
            </a:extLst>
          </p:cNvPr>
          <p:cNvSpPr txBox="1"/>
          <p:nvPr/>
        </p:nvSpPr>
        <p:spPr>
          <a:xfrm>
            <a:off x="5184802" y="4877771"/>
            <a:ext cx="577402" cy="461665"/>
          </a:xfrm>
          <a:prstGeom prst="rect">
            <a:avLst/>
          </a:prstGeom>
          <a:noFill/>
        </p:spPr>
        <p:txBody>
          <a:bodyPr wrap="none" rtlCol="0">
            <a:spAutoFit/>
          </a:bodyPr>
          <a:lstStyle/>
          <a:p>
            <a:pPr algn="l"/>
            <a:r>
              <a:rPr lang="en-US" altLang="zh-CN" sz="2400" b="1" dirty="0">
                <a:latin typeface="Calibri" panose="020F0502020204030204" pitchFamily="34" charset="0"/>
                <a:cs typeface="Calibri" panose="020F0502020204030204" pitchFamily="34" charset="0"/>
              </a:rPr>
              <a:t>[D]</a:t>
            </a:r>
            <a:endParaRPr lang="zh-CN" altLang="en-US" sz="2400" b="1" dirty="0" err="1">
              <a:latin typeface="Calibri" panose="020F0502020204030204" pitchFamily="34" charset="0"/>
              <a:cs typeface="Calibri" panose="020F0502020204030204" pitchFamily="34" charset="0"/>
            </a:endParaRPr>
          </a:p>
        </p:txBody>
      </p:sp>
      <p:sp>
        <p:nvSpPr>
          <p:cNvPr id="185" name="矩形: 圆角 184">
            <a:extLst>
              <a:ext uri="{FF2B5EF4-FFF2-40B4-BE49-F238E27FC236}">
                <a16:creationId xmlns:a16="http://schemas.microsoft.com/office/drawing/2014/main" id="{46FB0D0C-E31A-F63C-588D-10871394C070}"/>
              </a:ext>
            </a:extLst>
          </p:cNvPr>
          <p:cNvSpPr/>
          <p:nvPr/>
        </p:nvSpPr>
        <p:spPr>
          <a:xfrm>
            <a:off x="2372910" y="4775707"/>
            <a:ext cx="1705614" cy="279677"/>
          </a:xfrm>
          <a:prstGeom prst="roundRect">
            <a:avLst>
              <a:gd name="adj" fmla="val 0"/>
            </a:avLst>
          </a:prstGeom>
          <a:solidFill>
            <a:schemeClr val="accent4">
              <a:lumMod val="20000"/>
              <a:lumOff val="8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([A, D])</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186" name="矩形: 圆角 185">
            <a:extLst>
              <a:ext uri="{FF2B5EF4-FFF2-40B4-BE49-F238E27FC236}">
                <a16:creationId xmlns:a16="http://schemas.microsoft.com/office/drawing/2014/main" id="{99976460-7F5C-47C4-B71A-21A50F6B505B}"/>
              </a:ext>
            </a:extLst>
          </p:cNvPr>
          <p:cNvSpPr/>
          <p:nvPr/>
        </p:nvSpPr>
        <p:spPr>
          <a:xfrm>
            <a:off x="2389802" y="5399948"/>
            <a:ext cx="1705614" cy="279677"/>
          </a:xfrm>
          <a:prstGeom prst="roundRect">
            <a:avLst>
              <a:gd name="adj" fmla="val 0"/>
            </a:avLst>
          </a:prstGeom>
          <a:solidFill>
            <a:schemeClr val="accent4">
              <a:lumMod val="20000"/>
              <a:lumOff val="8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select ([A, D])</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187" name="矩形: 圆角 186">
            <a:extLst>
              <a:ext uri="{FF2B5EF4-FFF2-40B4-BE49-F238E27FC236}">
                <a16:creationId xmlns:a16="http://schemas.microsoft.com/office/drawing/2014/main" id="{BF0C6BCD-211C-6B21-F9E0-427A5A1426A9}"/>
              </a:ext>
            </a:extLst>
          </p:cNvPr>
          <p:cNvSpPr/>
          <p:nvPr/>
        </p:nvSpPr>
        <p:spPr>
          <a:xfrm>
            <a:off x="2628199" y="2399026"/>
            <a:ext cx="1705614" cy="279677"/>
          </a:xfrm>
          <a:prstGeom prst="roundRect">
            <a:avLst>
              <a:gd name="adj" fmla="val 0"/>
            </a:avLst>
          </a:prstGeom>
          <a:solidFill>
            <a:schemeClr val="accent2">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([D])</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188" name="矩形: 圆角 187">
            <a:extLst>
              <a:ext uri="{FF2B5EF4-FFF2-40B4-BE49-F238E27FC236}">
                <a16:creationId xmlns:a16="http://schemas.microsoft.com/office/drawing/2014/main" id="{CA3D34D9-2E81-44DD-21F6-0CA150E1E2AB}"/>
              </a:ext>
            </a:extLst>
          </p:cNvPr>
          <p:cNvSpPr/>
          <p:nvPr/>
        </p:nvSpPr>
        <p:spPr>
          <a:xfrm>
            <a:off x="2628199" y="2714066"/>
            <a:ext cx="1705614" cy="279677"/>
          </a:xfrm>
          <a:prstGeom prst="roundRect">
            <a:avLst>
              <a:gd name="adj" fmla="val 0"/>
            </a:avLst>
          </a:prstGeom>
          <a:solidFill>
            <a:schemeClr val="accent2">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select ([D])</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189" name="矩形: 圆角 188">
            <a:extLst>
              <a:ext uri="{FF2B5EF4-FFF2-40B4-BE49-F238E27FC236}">
                <a16:creationId xmlns:a16="http://schemas.microsoft.com/office/drawing/2014/main" id="{C801546E-6DCE-9B46-F215-A36A77FB1E48}"/>
              </a:ext>
            </a:extLst>
          </p:cNvPr>
          <p:cNvSpPr/>
          <p:nvPr/>
        </p:nvSpPr>
        <p:spPr>
          <a:xfrm>
            <a:off x="2625130" y="3036859"/>
            <a:ext cx="1705614" cy="279677"/>
          </a:xfrm>
          <a:prstGeom prst="roundRect">
            <a:avLst>
              <a:gd name="adj" fmla="val 0"/>
            </a:avLst>
          </a:prstGeom>
          <a:solidFill>
            <a:schemeClr val="accent2">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send ([A, D])</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190" name="矩形: 圆角 189">
            <a:extLst>
              <a:ext uri="{FF2B5EF4-FFF2-40B4-BE49-F238E27FC236}">
                <a16:creationId xmlns:a16="http://schemas.microsoft.com/office/drawing/2014/main" id="{4058423A-0D3F-F20F-E70D-5A1B04C56AB8}"/>
              </a:ext>
            </a:extLst>
          </p:cNvPr>
          <p:cNvSpPr/>
          <p:nvPr/>
        </p:nvSpPr>
        <p:spPr>
          <a:xfrm>
            <a:off x="356208" y="3677768"/>
            <a:ext cx="1826114" cy="279677"/>
          </a:xfrm>
          <a:prstGeom prst="roundRect">
            <a:avLst>
              <a:gd name="adj" fmla="val 0"/>
            </a:avLst>
          </a:prstGeom>
          <a:solidFill>
            <a:schemeClr val="accent6">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([A, D])</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191" name="矩形: 圆角 190">
            <a:extLst>
              <a:ext uri="{FF2B5EF4-FFF2-40B4-BE49-F238E27FC236}">
                <a16:creationId xmlns:a16="http://schemas.microsoft.com/office/drawing/2014/main" id="{58B4AA0A-54E6-39D2-FB21-6F95B2003FDB}"/>
              </a:ext>
            </a:extLst>
          </p:cNvPr>
          <p:cNvSpPr/>
          <p:nvPr/>
        </p:nvSpPr>
        <p:spPr>
          <a:xfrm>
            <a:off x="4305306" y="4439773"/>
            <a:ext cx="1349949" cy="279677"/>
          </a:xfrm>
          <a:prstGeom prst="roundRect">
            <a:avLst>
              <a:gd name="adj" fmla="val 0"/>
            </a:avLst>
          </a:prstGeom>
          <a:solidFill>
            <a:schemeClr val="accent5">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send ([D])</a:t>
            </a:r>
            <a:endParaRPr lang="zh-CN" altLang="en-US" sz="2000" dirty="0">
              <a:solidFill>
                <a:schemeClr val="tx1"/>
              </a:solidFill>
              <a:latin typeface="Calibri" panose="020F0502020204030204" pitchFamily="34" charset="0"/>
              <a:cs typeface="Calibri" panose="020F0502020204030204" pitchFamily="34" charset="0"/>
            </a:endParaRPr>
          </a:p>
        </p:txBody>
      </p:sp>
      <p:grpSp>
        <p:nvGrpSpPr>
          <p:cNvPr id="192" name="组合 191">
            <a:extLst>
              <a:ext uri="{FF2B5EF4-FFF2-40B4-BE49-F238E27FC236}">
                <a16:creationId xmlns:a16="http://schemas.microsoft.com/office/drawing/2014/main" id="{49793349-178B-2F81-C253-628DB54A0E18}"/>
              </a:ext>
            </a:extLst>
          </p:cNvPr>
          <p:cNvGrpSpPr/>
          <p:nvPr/>
        </p:nvGrpSpPr>
        <p:grpSpPr>
          <a:xfrm>
            <a:off x="2225891" y="3529989"/>
            <a:ext cx="3354511" cy="1173234"/>
            <a:chOff x="7816581" y="3606809"/>
            <a:chExt cx="3354511" cy="1173234"/>
          </a:xfrm>
        </p:grpSpPr>
        <p:grpSp>
          <p:nvGrpSpPr>
            <p:cNvPr id="193" name="组合 192">
              <a:extLst>
                <a:ext uri="{FF2B5EF4-FFF2-40B4-BE49-F238E27FC236}">
                  <a16:creationId xmlns:a16="http://schemas.microsoft.com/office/drawing/2014/main" id="{DE4D2C97-6A29-4467-FF6D-6A10C323ACDE}"/>
                </a:ext>
              </a:extLst>
            </p:cNvPr>
            <p:cNvGrpSpPr/>
            <p:nvPr/>
          </p:nvGrpSpPr>
          <p:grpSpPr>
            <a:xfrm>
              <a:off x="7816581" y="3606809"/>
              <a:ext cx="2614468" cy="1173234"/>
              <a:chOff x="6544866" y="2366278"/>
              <a:chExt cx="2614468" cy="1173234"/>
            </a:xfrm>
          </p:grpSpPr>
          <p:sp>
            <p:nvSpPr>
              <p:cNvPr id="195" name="椭圆 194">
                <a:extLst>
                  <a:ext uri="{FF2B5EF4-FFF2-40B4-BE49-F238E27FC236}">
                    <a16:creationId xmlns:a16="http://schemas.microsoft.com/office/drawing/2014/main" id="{54765472-2DB3-72B8-7B12-5024FFA6DA4D}"/>
                  </a:ext>
                </a:extLst>
              </p:cNvPr>
              <p:cNvSpPr/>
              <p:nvPr/>
            </p:nvSpPr>
            <p:spPr>
              <a:xfrm>
                <a:off x="6544866" y="2678469"/>
                <a:ext cx="509866" cy="4980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Calibri" panose="020F0502020204030204" pitchFamily="34" charset="0"/>
                    <a:cs typeface="Calibri" panose="020F0502020204030204" pitchFamily="34" charset="0"/>
                  </a:rPr>
                  <a:t>S</a:t>
                </a:r>
              </a:p>
            </p:txBody>
          </p:sp>
          <p:sp>
            <p:nvSpPr>
              <p:cNvPr id="196" name="椭圆 195">
                <a:extLst>
                  <a:ext uri="{FF2B5EF4-FFF2-40B4-BE49-F238E27FC236}">
                    <a16:creationId xmlns:a16="http://schemas.microsoft.com/office/drawing/2014/main" id="{4FF680AA-0644-DCCF-C160-66FA3D51C980}"/>
                  </a:ext>
                </a:extLst>
              </p:cNvPr>
              <p:cNvSpPr/>
              <p:nvPr/>
            </p:nvSpPr>
            <p:spPr>
              <a:xfrm>
                <a:off x="7335454" y="3041483"/>
                <a:ext cx="509866" cy="4980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Calibri" panose="020F0502020204030204" pitchFamily="34" charset="0"/>
                    <a:cs typeface="Calibri" panose="020F0502020204030204" pitchFamily="34" charset="0"/>
                  </a:rPr>
                  <a:t>B</a:t>
                </a:r>
              </a:p>
            </p:txBody>
          </p:sp>
          <p:sp>
            <p:nvSpPr>
              <p:cNvPr id="197" name="椭圆 196">
                <a:extLst>
                  <a:ext uri="{FF2B5EF4-FFF2-40B4-BE49-F238E27FC236}">
                    <a16:creationId xmlns:a16="http://schemas.microsoft.com/office/drawing/2014/main" id="{02F92A97-8D12-40AB-A2B2-5F4DAE697869}"/>
                  </a:ext>
                </a:extLst>
              </p:cNvPr>
              <p:cNvSpPr/>
              <p:nvPr/>
            </p:nvSpPr>
            <p:spPr>
              <a:xfrm>
                <a:off x="7338686" y="2366278"/>
                <a:ext cx="509866" cy="4980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Calibri" panose="020F0502020204030204" pitchFamily="34" charset="0"/>
                    <a:cs typeface="Calibri" panose="020F0502020204030204" pitchFamily="34" charset="0"/>
                  </a:rPr>
                  <a:t>A</a:t>
                </a:r>
              </a:p>
            </p:txBody>
          </p:sp>
          <p:cxnSp>
            <p:nvCxnSpPr>
              <p:cNvPr id="198" name="直接连接符 197">
                <a:extLst>
                  <a:ext uri="{FF2B5EF4-FFF2-40B4-BE49-F238E27FC236}">
                    <a16:creationId xmlns:a16="http://schemas.microsoft.com/office/drawing/2014/main" id="{92E173BD-881C-4BDB-0C1B-18B9357FF579}"/>
                  </a:ext>
                </a:extLst>
              </p:cNvPr>
              <p:cNvCxnSpPr>
                <a:cxnSpLocks/>
                <a:stCxn id="195" idx="7"/>
                <a:endCxn id="197" idx="2"/>
              </p:cNvCxnSpPr>
              <p:nvPr/>
            </p:nvCxnSpPr>
            <p:spPr>
              <a:xfrm flipV="1">
                <a:off x="6980063" y="2615291"/>
                <a:ext cx="358623" cy="13611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9" name="直接连接符 198">
                <a:extLst>
                  <a:ext uri="{FF2B5EF4-FFF2-40B4-BE49-F238E27FC236}">
                    <a16:creationId xmlns:a16="http://schemas.microsoft.com/office/drawing/2014/main" id="{7ABBEEA1-0C36-6E36-E14F-3662BCDBD4A1}"/>
                  </a:ext>
                </a:extLst>
              </p:cNvPr>
              <p:cNvCxnSpPr>
                <a:cxnSpLocks/>
                <a:stCxn id="197" idx="6"/>
                <a:endCxn id="201" idx="1"/>
              </p:cNvCxnSpPr>
              <p:nvPr/>
            </p:nvCxnSpPr>
            <p:spPr>
              <a:xfrm>
                <a:off x="7848552" y="2615291"/>
                <a:ext cx="875585" cy="1532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0" name="直接连接符 199">
                <a:extLst>
                  <a:ext uri="{FF2B5EF4-FFF2-40B4-BE49-F238E27FC236}">
                    <a16:creationId xmlns:a16="http://schemas.microsoft.com/office/drawing/2014/main" id="{3652BA90-0BF6-1067-5AAA-400E9CAD7812}"/>
                  </a:ext>
                </a:extLst>
              </p:cNvPr>
              <p:cNvCxnSpPr>
                <a:cxnSpLocks/>
                <a:stCxn id="195" idx="5"/>
                <a:endCxn id="196" idx="2"/>
              </p:cNvCxnSpPr>
              <p:nvPr/>
            </p:nvCxnSpPr>
            <p:spPr>
              <a:xfrm>
                <a:off x="6980063" y="3103564"/>
                <a:ext cx="355391" cy="18693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1" name="椭圆 200">
                <a:extLst>
                  <a:ext uri="{FF2B5EF4-FFF2-40B4-BE49-F238E27FC236}">
                    <a16:creationId xmlns:a16="http://schemas.microsoft.com/office/drawing/2014/main" id="{9C8B7BB4-35FF-2CC0-65B1-45500CDD4CD2}"/>
                  </a:ext>
                </a:extLst>
              </p:cNvPr>
              <p:cNvSpPr/>
              <p:nvPr/>
            </p:nvSpPr>
            <p:spPr>
              <a:xfrm>
                <a:off x="8649468" y="2695651"/>
                <a:ext cx="509866" cy="4980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Calibri" panose="020F0502020204030204" pitchFamily="34" charset="0"/>
                    <a:cs typeface="Calibri" panose="020F0502020204030204" pitchFamily="34" charset="0"/>
                  </a:rPr>
                  <a:t>D</a:t>
                </a:r>
              </a:p>
            </p:txBody>
          </p:sp>
          <p:cxnSp>
            <p:nvCxnSpPr>
              <p:cNvPr id="202" name="直接连接符 201">
                <a:extLst>
                  <a:ext uri="{FF2B5EF4-FFF2-40B4-BE49-F238E27FC236}">
                    <a16:creationId xmlns:a16="http://schemas.microsoft.com/office/drawing/2014/main" id="{E9716FDC-407F-B3F2-CCC9-05AC02B40C6B}"/>
                  </a:ext>
                </a:extLst>
              </p:cNvPr>
              <p:cNvCxnSpPr>
                <a:cxnSpLocks/>
                <a:stCxn id="196" idx="6"/>
                <a:endCxn id="201" idx="3"/>
              </p:cNvCxnSpPr>
              <p:nvPr/>
            </p:nvCxnSpPr>
            <p:spPr>
              <a:xfrm flipV="1">
                <a:off x="7845320" y="3120745"/>
                <a:ext cx="878817" cy="16975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3" name="直接连接符 202">
                <a:extLst>
                  <a:ext uri="{FF2B5EF4-FFF2-40B4-BE49-F238E27FC236}">
                    <a16:creationId xmlns:a16="http://schemas.microsoft.com/office/drawing/2014/main" id="{2A93BC03-1859-A26C-CC1E-1F4B2F123CF5}"/>
                  </a:ext>
                </a:extLst>
              </p:cNvPr>
              <p:cNvCxnSpPr>
                <a:cxnSpLocks/>
                <a:stCxn id="196" idx="0"/>
                <a:endCxn id="197" idx="4"/>
              </p:cNvCxnSpPr>
              <p:nvPr/>
            </p:nvCxnSpPr>
            <p:spPr>
              <a:xfrm flipV="1">
                <a:off x="7590406" y="2864306"/>
                <a:ext cx="3232" cy="177177"/>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94" name="矩形 193">
              <a:extLst>
                <a:ext uri="{FF2B5EF4-FFF2-40B4-BE49-F238E27FC236}">
                  <a16:creationId xmlns:a16="http://schemas.microsoft.com/office/drawing/2014/main" id="{C1A7541D-03B6-7019-CF92-B89E7E385161}"/>
                </a:ext>
              </a:extLst>
            </p:cNvPr>
            <p:cNvSpPr/>
            <p:nvPr/>
          </p:nvSpPr>
          <p:spPr>
            <a:xfrm>
              <a:off x="10570971" y="3997817"/>
              <a:ext cx="600121" cy="38133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400" b="1" dirty="0">
                  <a:latin typeface="Calibri" panose="020F0502020204030204" pitchFamily="34" charset="0"/>
                  <a:cs typeface="Calibri" panose="020F0502020204030204" pitchFamily="34" charset="0"/>
                </a:rPr>
                <a:t>T1</a:t>
              </a:r>
              <a:endParaRPr lang="zh-CN" altLang="en-US" sz="2400" b="1" dirty="0">
                <a:latin typeface="Calibri" panose="020F0502020204030204" pitchFamily="34" charset="0"/>
                <a:cs typeface="Calibri" panose="020F0502020204030204" pitchFamily="34" charset="0"/>
              </a:endParaRPr>
            </a:p>
          </p:txBody>
        </p:sp>
      </p:grpSp>
      <p:cxnSp>
        <p:nvCxnSpPr>
          <p:cNvPr id="204" name="直接连接符 203">
            <a:extLst>
              <a:ext uri="{FF2B5EF4-FFF2-40B4-BE49-F238E27FC236}">
                <a16:creationId xmlns:a16="http://schemas.microsoft.com/office/drawing/2014/main" id="{80C6EB55-C47D-BB6F-E568-79358B98842E}"/>
              </a:ext>
            </a:extLst>
          </p:cNvPr>
          <p:cNvCxnSpPr>
            <a:cxnSpLocks/>
            <a:stCxn id="201" idx="6"/>
          </p:cNvCxnSpPr>
          <p:nvPr/>
        </p:nvCxnSpPr>
        <p:spPr>
          <a:xfrm flipV="1">
            <a:off x="4840359" y="4074406"/>
            <a:ext cx="218485" cy="33971"/>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205" name="文本框 204">
            <a:extLst>
              <a:ext uri="{FF2B5EF4-FFF2-40B4-BE49-F238E27FC236}">
                <a16:creationId xmlns:a16="http://schemas.microsoft.com/office/drawing/2014/main" id="{055DA7B2-5C25-022D-2F39-2D11DAEB5039}"/>
              </a:ext>
            </a:extLst>
          </p:cNvPr>
          <p:cNvSpPr txBox="1"/>
          <p:nvPr/>
        </p:nvSpPr>
        <p:spPr>
          <a:xfrm>
            <a:off x="5245393" y="4559990"/>
            <a:ext cx="398348" cy="430887"/>
          </a:xfrm>
          <a:prstGeom prst="rect">
            <a:avLst/>
          </a:prstGeom>
          <a:noFill/>
        </p:spPr>
        <p:txBody>
          <a:bodyPr wrap="square" lIns="0" tIns="0" rIns="0" bIns="0" rtlCol="0">
            <a:spAutoFit/>
          </a:bodyPr>
          <a:lstStyle/>
          <a:p>
            <a:pPr algn="r"/>
            <a:r>
              <a:rPr lang="en-US" altLang="zh-CN" sz="2800" dirty="0">
                <a:latin typeface="微软雅黑" panose="020B0503020204020204" pitchFamily="34" charset="-122"/>
                <a:ea typeface="微软雅黑" panose="020B0503020204020204" pitchFamily="34" charset="-122"/>
                <a:cs typeface="Calibri" panose="020F0502020204030204" pitchFamily="34" charset="0"/>
              </a:rPr>
              <a:t>…</a:t>
            </a:r>
            <a:endParaRPr lang="zh-CN" altLang="en-US" sz="2800" dirty="0" err="1">
              <a:latin typeface="微软雅黑" panose="020B0503020204020204" pitchFamily="34" charset="-122"/>
              <a:ea typeface="微软雅黑" panose="020B0503020204020204" pitchFamily="34" charset="-122"/>
              <a:cs typeface="Calibri" panose="020F0502020204030204" pitchFamily="34" charset="0"/>
            </a:endParaRPr>
          </a:p>
        </p:txBody>
      </p:sp>
      <p:sp>
        <p:nvSpPr>
          <p:cNvPr id="206" name="文本框 205">
            <a:extLst>
              <a:ext uri="{FF2B5EF4-FFF2-40B4-BE49-F238E27FC236}">
                <a16:creationId xmlns:a16="http://schemas.microsoft.com/office/drawing/2014/main" id="{9BAA82F1-9CA5-0473-6DC7-01EDDA9256E8}"/>
              </a:ext>
            </a:extLst>
          </p:cNvPr>
          <p:cNvSpPr txBox="1"/>
          <p:nvPr/>
        </p:nvSpPr>
        <p:spPr>
          <a:xfrm>
            <a:off x="3951818" y="3162097"/>
            <a:ext cx="398348" cy="430887"/>
          </a:xfrm>
          <a:prstGeom prst="rect">
            <a:avLst/>
          </a:prstGeom>
          <a:noFill/>
        </p:spPr>
        <p:txBody>
          <a:bodyPr wrap="square" lIns="0" tIns="0" rIns="0" bIns="0" rtlCol="0">
            <a:spAutoFit/>
          </a:bodyPr>
          <a:lstStyle/>
          <a:p>
            <a:pPr algn="r"/>
            <a:r>
              <a:rPr lang="en-US" altLang="zh-CN" sz="2800" dirty="0">
                <a:latin typeface="微软雅黑" panose="020B0503020204020204" pitchFamily="34" charset="-122"/>
                <a:ea typeface="微软雅黑" panose="020B0503020204020204" pitchFamily="34" charset="-122"/>
                <a:cs typeface="Calibri" panose="020F0502020204030204" pitchFamily="34" charset="0"/>
              </a:rPr>
              <a:t>…</a:t>
            </a:r>
            <a:endParaRPr lang="zh-CN" altLang="en-US" sz="2800" dirty="0" err="1">
              <a:latin typeface="微软雅黑" panose="020B0503020204020204" pitchFamily="34" charset="-122"/>
              <a:ea typeface="微软雅黑" panose="020B0503020204020204" pitchFamily="34" charset="-122"/>
              <a:cs typeface="Calibri" panose="020F0502020204030204" pitchFamily="34" charset="0"/>
            </a:endParaRPr>
          </a:p>
        </p:txBody>
      </p:sp>
      <p:sp>
        <p:nvSpPr>
          <p:cNvPr id="207" name="矩形: 圆角 206">
            <a:extLst>
              <a:ext uri="{FF2B5EF4-FFF2-40B4-BE49-F238E27FC236}">
                <a16:creationId xmlns:a16="http://schemas.microsoft.com/office/drawing/2014/main" id="{600FE5D1-B319-97AC-664C-A1A762994070}"/>
              </a:ext>
            </a:extLst>
          </p:cNvPr>
          <p:cNvSpPr/>
          <p:nvPr/>
        </p:nvSpPr>
        <p:spPr>
          <a:xfrm>
            <a:off x="2389802" y="5713188"/>
            <a:ext cx="1705614" cy="279677"/>
          </a:xfrm>
          <a:prstGeom prst="roundRect">
            <a:avLst>
              <a:gd name="adj" fmla="val 0"/>
            </a:avLst>
          </a:prstGeom>
          <a:solidFill>
            <a:schemeClr val="accent4">
              <a:lumMod val="20000"/>
              <a:lumOff val="8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send ([B, A, D])</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209" name="矩形: 圆角 208">
            <a:extLst>
              <a:ext uri="{FF2B5EF4-FFF2-40B4-BE49-F238E27FC236}">
                <a16:creationId xmlns:a16="http://schemas.microsoft.com/office/drawing/2014/main" id="{31AB43DD-99D0-233A-A78B-AB97816CC47F}"/>
              </a:ext>
            </a:extLst>
          </p:cNvPr>
          <p:cNvSpPr/>
          <p:nvPr/>
        </p:nvSpPr>
        <p:spPr>
          <a:xfrm>
            <a:off x="2372910" y="5088810"/>
            <a:ext cx="1705614" cy="279677"/>
          </a:xfrm>
          <a:prstGeom prst="roundRect">
            <a:avLst>
              <a:gd name="adj" fmla="val 0"/>
            </a:avLst>
          </a:prstGeom>
          <a:solidFill>
            <a:schemeClr val="accent4">
              <a:lumMod val="20000"/>
              <a:lumOff val="8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([D])</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210" name="文本框 209">
            <a:extLst>
              <a:ext uri="{FF2B5EF4-FFF2-40B4-BE49-F238E27FC236}">
                <a16:creationId xmlns:a16="http://schemas.microsoft.com/office/drawing/2014/main" id="{4BEF2D28-CF92-35AE-2C85-65BEC7F9C54A}"/>
              </a:ext>
            </a:extLst>
          </p:cNvPr>
          <p:cNvSpPr txBox="1"/>
          <p:nvPr/>
        </p:nvSpPr>
        <p:spPr>
          <a:xfrm>
            <a:off x="1771467" y="4084157"/>
            <a:ext cx="398348" cy="430887"/>
          </a:xfrm>
          <a:prstGeom prst="rect">
            <a:avLst/>
          </a:prstGeom>
          <a:noFill/>
        </p:spPr>
        <p:txBody>
          <a:bodyPr wrap="square" lIns="0" tIns="0" rIns="0" bIns="0" rtlCol="0">
            <a:spAutoFit/>
          </a:bodyPr>
          <a:lstStyle/>
          <a:p>
            <a:pPr algn="r"/>
            <a:r>
              <a:rPr lang="en-US" altLang="zh-CN" sz="2800" dirty="0">
                <a:latin typeface="微软雅黑" panose="020B0503020204020204" pitchFamily="34" charset="-122"/>
                <a:ea typeface="微软雅黑" panose="020B0503020204020204" pitchFamily="34" charset="-122"/>
                <a:cs typeface="Calibri" panose="020F0502020204030204" pitchFamily="34" charset="0"/>
              </a:rPr>
              <a:t>…</a:t>
            </a:r>
            <a:endParaRPr lang="zh-CN" altLang="en-US" sz="2800" dirty="0" err="1">
              <a:latin typeface="微软雅黑" panose="020B0503020204020204" pitchFamily="34" charset="-122"/>
              <a:ea typeface="微软雅黑" panose="020B0503020204020204" pitchFamily="34" charset="-122"/>
              <a:cs typeface="Calibri" panose="020F0502020204030204" pitchFamily="34" charset="0"/>
            </a:endParaRPr>
          </a:p>
        </p:txBody>
      </p:sp>
      <p:sp>
        <p:nvSpPr>
          <p:cNvPr id="211" name="文本框 210">
            <a:extLst>
              <a:ext uri="{FF2B5EF4-FFF2-40B4-BE49-F238E27FC236}">
                <a16:creationId xmlns:a16="http://schemas.microsoft.com/office/drawing/2014/main" id="{8ED303B5-2114-7973-083B-43F4B3544D4C}"/>
              </a:ext>
            </a:extLst>
          </p:cNvPr>
          <p:cNvSpPr txBox="1"/>
          <p:nvPr/>
        </p:nvSpPr>
        <p:spPr>
          <a:xfrm>
            <a:off x="3708071" y="5783797"/>
            <a:ext cx="398348" cy="430887"/>
          </a:xfrm>
          <a:prstGeom prst="rect">
            <a:avLst/>
          </a:prstGeom>
          <a:noFill/>
        </p:spPr>
        <p:txBody>
          <a:bodyPr wrap="square" lIns="0" tIns="0" rIns="0" bIns="0" rtlCol="0">
            <a:spAutoFit/>
          </a:bodyPr>
          <a:lstStyle/>
          <a:p>
            <a:pPr algn="r"/>
            <a:r>
              <a:rPr lang="en-US" altLang="zh-CN" sz="2800" dirty="0">
                <a:latin typeface="微软雅黑" panose="020B0503020204020204" pitchFamily="34" charset="-122"/>
                <a:ea typeface="微软雅黑" panose="020B0503020204020204" pitchFamily="34" charset="-122"/>
                <a:cs typeface="Calibri" panose="020F0502020204030204" pitchFamily="34" charset="0"/>
              </a:rPr>
              <a:t>…</a:t>
            </a:r>
            <a:endParaRPr lang="zh-CN" altLang="en-US" sz="2800" dirty="0" err="1">
              <a:latin typeface="微软雅黑" panose="020B0503020204020204" pitchFamily="34" charset="-122"/>
              <a:ea typeface="微软雅黑" panose="020B0503020204020204" pitchFamily="34" charset="-122"/>
              <a:cs typeface="Calibri" panose="020F0502020204030204" pitchFamily="34" charset="0"/>
            </a:endParaRPr>
          </a:p>
        </p:txBody>
      </p:sp>
      <p:sp>
        <p:nvSpPr>
          <p:cNvPr id="212" name="矩形: 圆角 211">
            <a:extLst>
              <a:ext uri="{FF2B5EF4-FFF2-40B4-BE49-F238E27FC236}">
                <a16:creationId xmlns:a16="http://schemas.microsoft.com/office/drawing/2014/main" id="{DB1BD6CC-39B4-0600-2C30-E41222BFBDD9}"/>
              </a:ext>
            </a:extLst>
          </p:cNvPr>
          <p:cNvSpPr/>
          <p:nvPr/>
        </p:nvSpPr>
        <p:spPr>
          <a:xfrm>
            <a:off x="362099" y="3982860"/>
            <a:ext cx="1826114" cy="279677"/>
          </a:xfrm>
          <a:prstGeom prst="roundRect">
            <a:avLst>
              <a:gd name="adj" fmla="val 0"/>
            </a:avLst>
          </a:prstGeom>
          <a:solidFill>
            <a:schemeClr val="accent6">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([B, A, D])</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86" name="任意多边形: 形状 85">
            <a:extLst>
              <a:ext uri="{FF2B5EF4-FFF2-40B4-BE49-F238E27FC236}">
                <a16:creationId xmlns:a16="http://schemas.microsoft.com/office/drawing/2014/main" id="{00BFE8C3-19BE-8A4A-6A2C-7BE127302047}"/>
              </a:ext>
            </a:extLst>
          </p:cNvPr>
          <p:cNvSpPr/>
          <p:nvPr/>
        </p:nvSpPr>
        <p:spPr>
          <a:xfrm rot="14703415">
            <a:off x="2425305" y="3634320"/>
            <a:ext cx="1140638" cy="877797"/>
          </a:xfrm>
          <a:custGeom>
            <a:avLst/>
            <a:gdLst>
              <a:gd name="connsiteX0" fmla="*/ 647700 w 647700"/>
              <a:gd name="connsiteY0" fmla="*/ 257175 h 257175"/>
              <a:gd name="connsiteX1" fmla="*/ 0 w 647700"/>
              <a:gd name="connsiteY1" fmla="*/ 0 h 257175"/>
              <a:gd name="connsiteX0" fmla="*/ 647700 w 647700"/>
              <a:gd name="connsiteY0" fmla="*/ 257175 h 257175"/>
              <a:gd name="connsiteX1" fmla="*/ 0 w 647700"/>
              <a:gd name="connsiteY1" fmla="*/ 0 h 257175"/>
              <a:gd name="connsiteX0" fmla="*/ 647700 w 647700"/>
              <a:gd name="connsiteY0" fmla="*/ 257175 h 257175"/>
              <a:gd name="connsiteX1" fmla="*/ 571500 w 647700"/>
              <a:gd name="connsiteY1" fmla="*/ 157162 h 257175"/>
              <a:gd name="connsiteX2" fmla="*/ 0 w 647700"/>
              <a:gd name="connsiteY2" fmla="*/ 0 h 257175"/>
              <a:gd name="connsiteX0" fmla="*/ 647700 w 647700"/>
              <a:gd name="connsiteY0" fmla="*/ 257175 h 257175"/>
              <a:gd name="connsiteX1" fmla="*/ 571500 w 647700"/>
              <a:gd name="connsiteY1" fmla="*/ 157162 h 257175"/>
              <a:gd name="connsiteX2" fmla="*/ 0 w 647700"/>
              <a:gd name="connsiteY2" fmla="*/ 0 h 257175"/>
              <a:gd name="connsiteX0" fmla="*/ 647700 w 647700"/>
              <a:gd name="connsiteY0" fmla="*/ 257175 h 257175"/>
              <a:gd name="connsiteX1" fmla="*/ 428625 w 647700"/>
              <a:gd name="connsiteY1" fmla="*/ 85725 h 257175"/>
              <a:gd name="connsiteX2" fmla="*/ 0 w 647700"/>
              <a:gd name="connsiteY2" fmla="*/ 0 h 257175"/>
              <a:gd name="connsiteX0" fmla="*/ 647700 w 647700"/>
              <a:gd name="connsiteY0" fmla="*/ 257175 h 257175"/>
              <a:gd name="connsiteX1" fmla="*/ 576263 w 647700"/>
              <a:gd name="connsiteY1" fmla="*/ 123825 h 257175"/>
              <a:gd name="connsiteX2" fmla="*/ 0 w 647700"/>
              <a:gd name="connsiteY2" fmla="*/ 0 h 257175"/>
              <a:gd name="connsiteX0" fmla="*/ 647700 w 647700"/>
              <a:gd name="connsiteY0" fmla="*/ 257175 h 257175"/>
              <a:gd name="connsiteX1" fmla="*/ 576263 w 647700"/>
              <a:gd name="connsiteY1" fmla="*/ 123825 h 257175"/>
              <a:gd name="connsiteX2" fmla="*/ 0 w 647700"/>
              <a:gd name="connsiteY2" fmla="*/ 0 h 257175"/>
              <a:gd name="connsiteX0" fmla="*/ 647700 w 647700"/>
              <a:gd name="connsiteY0" fmla="*/ 292837 h 292837"/>
              <a:gd name="connsiteX1" fmla="*/ 352425 w 647700"/>
              <a:gd name="connsiteY1" fmla="*/ 73762 h 292837"/>
              <a:gd name="connsiteX2" fmla="*/ 0 w 647700"/>
              <a:gd name="connsiteY2" fmla="*/ 35662 h 292837"/>
              <a:gd name="connsiteX0" fmla="*/ 647700 w 647700"/>
              <a:gd name="connsiteY0" fmla="*/ 257175 h 257175"/>
              <a:gd name="connsiteX1" fmla="*/ 352425 w 647700"/>
              <a:gd name="connsiteY1" fmla="*/ 38100 h 257175"/>
              <a:gd name="connsiteX2" fmla="*/ 0 w 647700"/>
              <a:gd name="connsiteY2" fmla="*/ 0 h 257175"/>
              <a:gd name="connsiteX0" fmla="*/ 647700 w 647700"/>
              <a:gd name="connsiteY0" fmla="*/ 257175 h 257175"/>
              <a:gd name="connsiteX1" fmla="*/ 452438 w 647700"/>
              <a:gd name="connsiteY1" fmla="*/ 85725 h 257175"/>
              <a:gd name="connsiteX2" fmla="*/ 0 w 647700"/>
              <a:gd name="connsiteY2" fmla="*/ 0 h 257175"/>
              <a:gd name="connsiteX0" fmla="*/ 647700 w 647700"/>
              <a:gd name="connsiteY0" fmla="*/ 257175 h 257175"/>
              <a:gd name="connsiteX1" fmla="*/ 633413 w 647700"/>
              <a:gd name="connsiteY1" fmla="*/ 247650 h 257175"/>
              <a:gd name="connsiteX2" fmla="*/ 0 w 647700"/>
              <a:gd name="connsiteY2" fmla="*/ 0 h 257175"/>
              <a:gd name="connsiteX0" fmla="*/ 647700 w 647941"/>
              <a:gd name="connsiteY0" fmla="*/ 257175 h 257428"/>
              <a:gd name="connsiteX1" fmla="*/ 647700 w 647941"/>
              <a:gd name="connsiteY1" fmla="*/ 257175 h 257428"/>
              <a:gd name="connsiteX2" fmla="*/ 0 w 647941"/>
              <a:gd name="connsiteY2" fmla="*/ 0 h 257428"/>
            </a:gdLst>
            <a:ahLst/>
            <a:cxnLst>
              <a:cxn ang="0">
                <a:pos x="connsiteX0" y="connsiteY0"/>
              </a:cxn>
              <a:cxn ang="0">
                <a:pos x="connsiteX1" y="connsiteY1"/>
              </a:cxn>
              <a:cxn ang="0">
                <a:pos x="connsiteX2" y="connsiteY2"/>
              </a:cxn>
            </a:cxnLst>
            <a:rect l="l" t="t" r="r" b="b"/>
            <a:pathLst>
              <a:path w="647941" h="257428">
                <a:moveTo>
                  <a:pt x="647700" y="257175"/>
                </a:moveTo>
                <a:lnTo>
                  <a:pt x="647700" y="257175"/>
                </a:lnTo>
                <a:cubicBezTo>
                  <a:pt x="655637" y="266700"/>
                  <a:pt x="468313" y="4762"/>
                  <a:pt x="0" y="0"/>
                </a:cubicBezTo>
              </a:path>
            </a:pathLst>
          </a:custGeom>
          <a:noFill/>
          <a:ln w="19050">
            <a:solidFill>
              <a:schemeClr val="tx1">
                <a:lumMod val="50000"/>
                <a:lumOff val="50000"/>
              </a:schemeClr>
            </a:solidFill>
            <a:prstDash val="dash"/>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2" name="连接符: 曲线 221">
            <a:extLst>
              <a:ext uri="{FF2B5EF4-FFF2-40B4-BE49-F238E27FC236}">
                <a16:creationId xmlns:a16="http://schemas.microsoft.com/office/drawing/2014/main" id="{B50191F2-4C5D-AC86-83A7-1D084816B651}"/>
              </a:ext>
            </a:extLst>
          </p:cNvPr>
          <p:cNvCxnSpPr>
            <a:cxnSpLocks/>
            <a:stCxn id="191" idx="2"/>
            <a:endCxn id="209" idx="3"/>
          </p:cNvCxnSpPr>
          <p:nvPr/>
        </p:nvCxnSpPr>
        <p:spPr>
          <a:xfrm rot="5400000">
            <a:off x="4274804" y="4523171"/>
            <a:ext cx="509199" cy="901757"/>
          </a:xfrm>
          <a:prstGeom prst="curvedConnector2">
            <a:avLst/>
          </a:prstGeom>
          <a:ln w="19050">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5" name="连接符: 曲线 224">
            <a:extLst>
              <a:ext uri="{FF2B5EF4-FFF2-40B4-BE49-F238E27FC236}">
                <a16:creationId xmlns:a16="http://schemas.microsoft.com/office/drawing/2014/main" id="{60F6E035-C790-6DEF-420C-F6F9323BFB2C}"/>
              </a:ext>
            </a:extLst>
          </p:cNvPr>
          <p:cNvCxnSpPr>
            <a:cxnSpLocks/>
            <a:stCxn id="207" idx="2"/>
            <a:endCxn id="212" idx="3"/>
          </p:cNvCxnSpPr>
          <p:nvPr/>
        </p:nvCxnSpPr>
        <p:spPr>
          <a:xfrm rot="5400000" flipH="1">
            <a:off x="1780328" y="4530584"/>
            <a:ext cx="1870166" cy="1054396"/>
          </a:xfrm>
          <a:prstGeom prst="curvedConnector4">
            <a:avLst>
              <a:gd name="adj1" fmla="val -12224"/>
              <a:gd name="adj2" fmla="val 90440"/>
            </a:avLst>
          </a:prstGeom>
          <a:ln w="19050">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7" name="直接箭头连接符 276">
            <a:extLst>
              <a:ext uri="{FF2B5EF4-FFF2-40B4-BE49-F238E27FC236}">
                <a16:creationId xmlns:a16="http://schemas.microsoft.com/office/drawing/2014/main" id="{5909DFFC-30D6-206C-D112-9FA625728148}"/>
              </a:ext>
            </a:extLst>
          </p:cNvPr>
          <p:cNvCxnSpPr>
            <a:cxnSpLocks/>
          </p:cNvCxnSpPr>
          <p:nvPr/>
        </p:nvCxnSpPr>
        <p:spPr>
          <a:xfrm>
            <a:off x="5643741" y="2399026"/>
            <a:ext cx="2412054"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0" name="组合 299">
            <a:extLst>
              <a:ext uri="{FF2B5EF4-FFF2-40B4-BE49-F238E27FC236}">
                <a16:creationId xmlns:a16="http://schemas.microsoft.com/office/drawing/2014/main" id="{27123AA7-0666-172C-FC0C-648E9DBA9E3E}"/>
              </a:ext>
            </a:extLst>
          </p:cNvPr>
          <p:cNvGrpSpPr/>
          <p:nvPr/>
        </p:nvGrpSpPr>
        <p:grpSpPr>
          <a:xfrm>
            <a:off x="7995521" y="2538864"/>
            <a:ext cx="3939958" cy="3908378"/>
            <a:chOff x="7995521" y="2349402"/>
            <a:chExt cx="3939958" cy="3908378"/>
          </a:xfrm>
        </p:grpSpPr>
        <p:grpSp>
          <p:nvGrpSpPr>
            <p:cNvPr id="299" name="组合 298">
              <a:extLst>
                <a:ext uri="{FF2B5EF4-FFF2-40B4-BE49-F238E27FC236}">
                  <a16:creationId xmlns:a16="http://schemas.microsoft.com/office/drawing/2014/main" id="{33872439-2207-7DF0-BC5A-569F94924C70}"/>
                </a:ext>
              </a:extLst>
            </p:cNvPr>
            <p:cNvGrpSpPr/>
            <p:nvPr/>
          </p:nvGrpSpPr>
          <p:grpSpPr>
            <a:xfrm>
              <a:off x="7995521" y="2349402"/>
              <a:ext cx="3939958" cy="3887343"/>
              <a:chOff x="7995521" y="2349402"/>
              <a:chExt cx="3939958" cy="3887343"/>
            </a:xfrm>
          </p:grpSpPr>
          <p:grpSp>
            <p:nvGrpSpPr>
              <p:cNvPr id="276" name="组合 275">
                <a:extLst>
                  <a:ext uri="{FF2B5EF4-FFF2-40B4-BE49-F238E27FC236}">
                    <a16:creationId xmlns:a16="http://schemas.microsoft.com/office/drawing/2014/main" id="{29E634DE-48EC-16E9-0C2F-B92B5A65E328}"/>
                  </a:ext>
                </a:extLst>
              </p:cNvPr>
              <p:cNvGrpSpPr/>
              <p:nvPr/>
            </p:nvGrpSpPr>
            <p:grpSpPr>
              <a:xfrm>
                <a:off x="7995521" y="2349402"/>
                <a:ext cx="3939958" cy="3472321"/>
                <a:chOff x="7921545" y="2154784"/>
                <a:chExt cx="3939958" cy="3472321"/>
              </a:xfrm>
            </p:grpSpPr>
            <p:cxnSp>
              <p:nvCxnSpPr>
                <p:cNvPr id="241" name="直接箭头连接符 240">
                  <a:extLst>
                    <a:ext uri="{FF2B5EF4-FFF2-40B4-BE49-F238E27FC236}">
                      <a16:creationId xmlns:a16="http://schemas.microsoft.com/office/drawing/2014/main" id="{7277B8D7-B181-0A96-5DF0-D5DEE725526D}"/>
                    </a:ext>
                  </a:extLst>
                </p:cNvPr>
                <p:cNvCxnSpPr>
                  <a:cxnSpLocks/>
                  <a:stCxn id="228" idx="2"/>
                  <a:endCxn id="230" idx="0"/>
                </p:cNvCxnSpPr>
                <p:nvPr/>
              </p:nvCxnSpPr>
              <p:spPr>
                <a:xfrm>
                  <a:off x="9982200" y="2434461"/>
                  <a:ext cx="894085" cy="10481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8" name="矩形: 圆角 227">
                  <a:extLst>
                    <a:ext uri="{FF2B5EF4-FFF2-40B4-BE49-F238E27FC236}">
                      <a16:creationId xmlns:a16="http://schemas.microsoft.com/office/drawing/2014/main" id="{2F92B42D-6D8C-6471-9FBA-8DE01485E5A6}"/>
                    </a:ext>
                  </a:extLst>
                </p:cNvPr>
                <p:cNvSpPr/>
                <p:nvPr/>
              </p:nvSpPr>
              <p:spPr>
                <a:xfrm>
                  <a:off x="9256221" y="2154784"/>
                  <a:ext cx="1451957" cy="279677"/>
                </a:xfrm>
                <a:prstGeom prst="roundRect">
                  <a:avLst>
                    <a:gd name="adj" fmla="val 0"/>
                  </a:avLst>
                </a:prstGeom>
                <a:solidFill>
                  <a:schemeClr val="accent5">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send ([D])@D</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229" name="矩形: 圆角 228">
                  <a:extLst>
                    <a:ext uri="{FF2B5EF4-FFF2-40B4-BE49-F238E27FC236}">
                      <a16:creationId xmlns:a16="http://schemas.microsoft.com/office/drawing/2014/main" id="{554A6375-0048-559E-5F30-28F5B14D3E12}"/>
                    </a:ext>
                  </a:extLst>
                </p:cNvPr>
                <p:cNvSpPr/>
                <p:nvPr/>
              </p:nvSpPr>
              <p:spPr>
                <a:xfrm>
                  <a:off x="8047917" y="2664673"/>
                  <a:ext cx="1705614" cy="279677"/>
                </a:xfrm>
                <a:prstGeom prst="roundRect">
                  <a:avLst>
                    <a:gd name="adj" fmla="val 0"/>
                  </a:avLst>
                </a:prstGeom>
                <a:solidFill>
                  <a:schemeClr val="accent2">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([D])@A</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230" name="矩形: 圆角 229">
                  <a:extLst>
                    <a:ext uri="{FF2B5EF4-FFF2-40B4-BE49-F238E27FC236}">
                      <a16:creationId xmlns:a16="http://schemas.microsoft.com/office/drawing/2014/main" id="{81034BA1-955F-01FD-C9F5-5AF7271A2264}"/>
                    </a:ext>
                  </a:extLst>
                </p:cNvPr>
                <p:cNvSpPr/>
                <p:nvPr/>
              </p:nvSpPr>
              <p:spPr>
                <a:xfrm>
                  <a:off x="9921520" y="3482592"/>
                  <a:ext cx="1909529" cy="279677"/>
                </a:xfrm>
                <a:prstGeom prst="roundRect">
                  <a:avLst>
                    <a:gd name="adj" fmla="val 0"/>
                  </a:avLst>
                </a:prstGeom>
                <a:solidFill>
                  <a:schemeClr val="bg1">
                    <a:lumMod val="95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([D])@B</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231" name="矩形: 圆角 230">
                  <a:extLst>
                    <a:ext uri="{FF2B5EF4-FFF2-40B4-BE49-F238E27FC236}">
                      <a16:creationId xmlns:a16="http://schemas.microsoft.com/office/drawing/2014/main" id="{B5CFA4F1-C00E-6CA1-6FD9-AE09C06AFFBD}"/>
                    </a:ext>
                  </a:extLst>
                </p:cNvPr>
                <p:cNvSpPr/>
                <p:nvPr/>
              </p:nvSpPr>
              <p:spPr>
                <a:xfrm>
                  <a:off x="9925883" y="3976576"/>
                  <a:ext cx="1928026" cy="279677"/>
                </a:xfrm>
                <a:prstGeom prst="roundRect">
                  <a:avLst>
                    <a:gd name="adj" fmla="val 0"/>
                  </a:avLst>
                </a:prstGeom>
                <a:solidFill>
                  <a:schemeClr val="bg1">
                    <a:lumMod val="95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([A, D])@B</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232" name="矩形: 圆角 231">
                  <a:extLst>
                    <a:ext uri="{FF2B5EF4-FFF2-40B4-BE49-F238E27FC236}">
                      <a16:creationId xmlns:a16="http://schemas.microsoft.com/office/drawing/2014/main" id="{BC313387-17EA-A8D4-E73B-86F91E779BB1}"/>
                    </a:ext>
                  </a:extLst>
                </p:cNvPr>
                <p:cNvSpPr/>
                <p:nvPr/>
              </p:nvSpPr>
              <p:spPr>
                <a:xfrm>
                  <a:off x="9921521" y="4385681"/>
                  <a:ext cx="1939982" cy="279677"/>
                </a:xfrm>
                <a:prstGeom prst="roundRect">
                  <a:avLst>
                    <a:gd name="adj" fmla="val 0"/>
                  </a:avLst>
                </a:prstGeom>
                <a:solidFill>
                  <a:schemeClr val="bg1">
                    <a:lumMod val="85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select ([A, D])@B</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233" name="矩形: 圆角 232">
                  <a:extLst>
                    <a:ext uri="{FF2B5EF4-FFF2-40B4-BE49-F238E27FC236}">
                      <a16:creationId xmlns:a16="http://schemas.microsoft.com/office/drawing/2014/main" id="{68230AB8-9993-144E-CFB0-CB5163E92AF6}"/>
                    </a:ext>
                  </a:extLst>
                </p:cNvPr>
                <p:cNvSpPr/>
                <p:nvPr/>
              </p:nvSpPr>
              <p:spPr>
                <a:xfrm>
                  <a:off x="9913927" y="4783138"/>
                  <a:ext cx="1939982" cy="279677"/>
                </a:xfrm>
                <a:prstGeom prst="roundRect">
                  <a:avLst>
                    <a:gd name="adj" fmla="val 0"/>
                  </a:avLst>
                </a:prstGeom>
                <a:solidFill>
                  <a:schemeClr val="bg1">
                    <a:lumMod val="65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send ([B, A, D])@B</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234" name="矩形: 圆角 233">
                  <a:extLst>
                    <a:ext uri="{FF2B5EF4-FFF2-40B4-BE49-F238E27FC236}">
                      <a16:creationId xmlns:a16="http://schemas.microsoft.com/office/drawing/2014/main" id="{5EA7027A-8B32-CDAE-6AA1-E4E4AF735F79}"/>
                    </a:ext>
                  </a:extLst>
                </p:cNvPr>
                <p:cNvSpPr/>
                <p:nvPr/>
              </p:nvSpPr>
              <p:spPr>
                <a:xfrm>
                  <a:off x="8047917" y="3063946"/>
                  <a:ext cx="1705614" cy="279677"/>
                </a:xfrm>
                <a:prstGeom prst="roundRect">
                  <a:avLst>
                    <a:gd name="adj" fmla="val 0"/>
                  </a:avLst>
                </a:prstGeom>
                <a:solidFill>
                  <a:schemeClr val="accent2">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select ([D])@A</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235" name="矩形: 圆角 234">
                  <a:extLst>
                    <a:ext uri="{FF2B5EF4-FFF2-40B4-BE49-F238E27FC236}">
                      <a16:creationId xmlns:a16="http://schemas.microsoft.com/office/drawing/2014/main" id="{4F230CFF-FC3A-D3AB-7A45-B4D131566DE1}"/>
                    </a:ext>
                  </a:extLst>
                </p:cNvPr>
                <p:cNvSpPr/>
                <p:nvPr/>
              </p:nvSpPr>
              <p:spPr>
                <a:xfrm>
                  <a:off x="8047917" y="3485007"/>
                  <a:ext cx="1705614" cy="279677"/>
                </a:xfrm>
                <a:prstGeom prst="roundRect">
                  <a:avLst>
                    <a:gd name="adj" fmla="val 0"/>
                  </a:avLst>
                </a:prstGeom>
                <a:solidFill>
                  <a:schemeClr val="accent2">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send ([A, D])@A</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236" name="矩形: 圆角 235">
                  <a:extLst>
                    <a:ext uri="{FF2B5EF4-FFF2-40B4-BE49-F238E27FC236}">
                      <a16:creationId xmlns:a16="http://schemas.microsoft.com/office/drawing/2014/main" id="{87D9BF0F-3A1B-B131-EF72-FEBB1D7A9225}"/>
                    </a:ext>
                  </a:extLst>
                </p:cNvPr>
                <p:cNvSpPr/>
                <p:nvPr/>
              </p:nvSpPr>
              <p:spPr>
                <a:xfrm>
                  <a:off x="7922763" y="4238258"/>
                  <a:ext cx="1955922" cy="279677"/>
                </a:xfrm>
                <a:prstGeom prst="roundRect">
                  <a:avLst>
                    <a:gd name="adj" fmla="val 0"/>
                  </a:avLst>
                </a:prstGeom>
                <a:solidFill>
                  <a:schemeClr val="bg1">
                    <a:lumMod val="95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([A, D])@S</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237" name="矩形: 圆角 236">
                  <a:extLst>
                    <a:ext uri="{FF2B5EF4-FFF2-40B4-BE49-F238E27FC236}">
                      <a16:creationId xmlns:a16="http://schemas.microsoft.com/office/drawing/2014/main" id="{08BB533B-F273-DFC6-77AA-D49FF4CD9CB6}"/>
                    </a:ext>
                  </a:extLst>
                </p:cNvPr>
                <p:cNvSpPr/>
                <p:nvPr/>
              </p:nvSpPr>
              <p:spPr>
                <a:xfrm>
                  <a:off x="8404157" y="5347428"/>
                  <a:ext cx="2178756" cy="279677"/>
                </a:xfrm>
                <a:prstGeom prst="roundRect">
                  <a:avLst>
                    <a:gd name="adj" fmla="val 0"/>
                  </a:avLst>
                </a:prstGeom>
                <a:solidFill>
                  <a:schemeClr val="bg1">
                    <a:lumMod val="95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([B, A, D])@S</a:t>
                  </a:r>
                  <a:endParaRPr lang="zh-CN" altLang="en-US" sz="2000" dirty="0">
                    <a:solidFill>
                      <a:schemeClr val="tx1"/>
                    </a:solidFill>
                    <a:latin typeface="Calibri" panose="020F0502020204030204" pitchFamily="34" charset="0"/>
                    <a:cs typeface="Calibri" panose="020F0502020204030204" pitchFamily="34" charset="0"/>
                  </a:endParaRPr>
                </a:p>
              </p:txBody>
            </p:sp>
            <p:cxnSp>
              <p:nvCxnSpPr>
                <p:cNvPr id="239" name="直接箭头连接符 238">
                  <a:extLst>
                    <a:ext uri="{FF2B5EF4-FFF2-40B4-BE49-F238E27FC236}">
                      <a16:creationId xmlns:a16="http://schemas.microsoft.com/office/drawing/2014/main" id="{A44E86C3-1BBA-4715-FA88-2F2994BE27D6}"/>
                    </a:ext>
                  </a:extLst>
                </p:cNvPr>
                <p:cNvCxnSpPr>
                  <a:stCxn id="228" idx="2"/>
                  <a:endCxn id="229" idx="0"/>
                </p:cNvCxnSpPr>
                <p:nvPr/>
              </p:nvCxnSpPr>
              <p:spPr>
                <a:xfrm flipH="1">
                  <a:off x="8900724" y="2434461"/>
                  <a:ext cx="1081476" cy="23021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43" name="直接箭头连接符 242">
                  <a:extLst>
                    <a:ext uri="{FF2B5EF4-FFF2-40B4-BE49-F238E27FC236}">
                      <a16:creationId xmlns:a16="http://schemas.microsoft.com/office/drawing/2014/main" id="{05C77626-3814-DF4F-9489-76B169481324}"/>
                    </a:ext>
                  </a:extLst>
                </p:cNvPr>
                <p:cNvCxnSpPr>
                  <a:stCxn id="229" idx="2"/>
                  <a:endCxn id="234" idx="0"/>
                </p:cNvCxnSpPr>
                <p:nvPr/>
              </p:nvCxnSpPr>
              <p:spPr>
                <a:xfrm>
                  <a:off x="8900724" y="2944350"/>
                  <a:ext cx="0" cy="119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直接箭头连接符 247">
                  <a:extLst>
                    <a:ext uri="{FF2B5EF4-FFF2-40B4-BE49-F238E27FC236}">
                      <a16:creationId xmlns:a16="http://schemas.microsoft.com/office/drawing/2014/main" id="{AEA43653-1C1B-E208-CBEB-054A0BB5F444}"/>
                    </a:ext>
                  </a:extLst>
                </p:cNvPr>
                <p:cNvCxnSpPr>
                  <a:stCxn id="234" idx="2"/>
                  <a:endCxn id="235" idx="0"/>
                </p:cNvCxnSpPr>
                <p:nvPr/>
              </p:nvCxnSpPr>
              <p:spPr>
                <a:xfrm>
                  <a:off x="8900724" y="3343623"/>
                  <a:ext cx="0" cy="1413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直接箭头连接符 249">
                  <a:extLst>
                    <a:ext uri="{FF2B5EF4-FFF2-40B4-BE49-F238E27FC236}">
                      <a16:creationId xmlns:a16="http://schemas.microsoft.com/office/drawing/2014/main" id="{1D7D20EE-C493-4046-D5C4-DFD39F825D27}"/>
                    </a:ext>
                  </a:extLst>
                </p:cNvPr>
                <p:cNvCxnSpPr>
                  <a:stCxn id="235" idx="2"/>
                  <a:endCxn id="236" idx="0"/>
                </p:cNvCxnSpPr>
                <p:nvPr/>
              </p:nvCxnSpPr>
              <p:spPr>
                <a:xfrm>
                  <a:off x="8900724" y="3764684"/>
                  <a:ext cx="0" cy="4735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2" name="直接箭头连接符 251">
                  <a:extLst>
                    <a:ext uri="{FF2B5EF4-FFF2-40B4-BE49-F238E27FC236}">
                      <a16:creationId xmlns:a16="http://schemas.microsoft.com/office/drawing/2014/main" id="{206B2D2C-445A-ED32-A1B3-49BE61CD64AE}"/>
                    </a:ext>
                  </a:extLst>
                </p:cNvPr>
                <p:cNvCxnSpPr>
                  <a:cxnSpLocks/>
                  <a:stCxn id="230" idx="2"/>
                  <a:endCxn id="231" idx="0"/>
                </p:cNvCxnSpPr>
                <p:nvPr/>
              </p:nvCxnSpPr>
              <p:spPr>
                <a:xfrm>
                  <a:off x="10876285" y="3762269"/>
                  <a:ext cx="13611" cy="2143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直接箭头连接符 253">
                  <a:extLst>
                    <a:ext uri="{FF2B5EF4-FFF2-40B4-BE49-F238E27FC236}">
                      <a16:creationId xmlns:a16="http://schemas.microsoft.com/office/drawing/2014/main" id="{8189ACDB-88ED-CA10-22A4-101F34729420}"/>
                    </a:ext>
                  </a:extLst>
                </p:cNvPr>
                <p:cNvCxnSpPr>
                  <a:cxnSpLocks/>
                  <a:stCxn id="235" idx="2"/>
                  <a:endCxn id="231" idx="0"/>
                </p:cNvCxnSpPr>
                <p:nvPr/>
              </p:nvCxnSpPr>
              <p:spPr>
                <a:xfrm>
                  <a:off x="8900724" y="3764684"/>
                  <a:ext cx="1989172" cy="2118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直接箭头连接符 255">
                  <a:extLst>
                    <a:ext uri="{FF2B5EF4-FFF2-40B4-BE49-F238E27FC236}">
                      <a16:creationId xmlns:a16="http://schemas.microsoft.com/office/drawing/2014/main" id="{4A8A7C4F-4F29-1591-913D-493F290425C6}"/>
                    </a:ext>
                  </a:extLst>
                </p:cNvPr>
                <p:cNvCxnSpPr>
                  <a:stCxn id="231" idx="2"/>
                  <a:endCxn id="232" idx="0"/>
                </p:cNvCxnSpPr>
                <p:nvPr/>
              </p:nvCxnSpPr>
              <p:spPr>
                <a:xfrm>
                  <a:off x="10889896" y="4256253"/>
                  <a:ext cx="1616" cy="1294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直接箭头连接符 257">
                  <a:extLst>
                    <a:ext uri="{FF2B5EF4-FFF2-40B4-BE49-F238E27FC236}">
                      <a16:creationId xmlns:a16="http://schemas.microsoft.com/office/drawing/2014/main" id="{FF880272-3756-C4FA-65F0-68524F035450}"/>
                    </a:ext>
                  </a:extLst>
                </p:cNvPr>
                <p:cNvCxnSpPr>
                  <a:stCxn id="232" idx="2"/>
                  <a:endCxn id="233" idx="0"/>
                </p:cNvCxnSpPr>
                <p:nvPr/>
              </p:nvCxnSpPr>
              <p:spPr>
                <a:xfrm flipH="1">
                  <a:off x="10883918" y="4665358"/>
                  <a:ext cx="7594" cy="1177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直接箭头连接符 259">
                  <a:extLst>
                    <a:ext uri="{FF2B5EF4-FFF2-40B4-BE49-F238E27FC236}">
                      <a16:creationId xmlns:a16="http://schemas.microsoft.com/office/drawing/2014/main" id="{BEC9762B-941A-204D-BA11-43B10F2FCDD9}"/>
                    </a:ext>
                  </a:extLst>
                </p:cNvPr>
                <p:cNvCxnSpPr>
                  <a:stCxn id="236" idx="2"/>
                  <a:endCxn id="237" idx="0"/>
                </p:cNvCxnSpPr>
                <p:nvPr/>
              </p:nvCxnSpPr>
              <p:spPr>
                <a:xfrm>
                  <a:off x="8900724" y="4517935"/>
                  <a:ext cx="592811" cy="8294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2" name="直接箭头连接符 261">
                  <a:extLst>
                    <a:ext uri="{FF2B5EF4-FFF2-40B4-BE49-F238E27FC236}">
                      <a16:creationId xmlns:a16="http://schemas.microsoft.com/office/drawing/2014/main" id="{DE85ED83-E02D-D832-410E-329CF9213DCF}"/>
                    </a:ext>
                  </a:extLst>
                </p:cNvPr>
                <p:cNvCxnSpPr>
                  <a:stCxn id="233" idx="2"/>
                  <a:endCxn id="237" idx="0"/>
                </p:cNvCxnSpPr>
                <p:nvPr/>
              </p:nvCxnSpPr>
              <p:spPr>
                <a:xfrm flipH="1">
                  <a:off x="9493535" y="5062815"/>
                  <a:ext cx="1390383" cy="2846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圆角 30">
                  <a:extLst>
                    <a:ext uri="{FF2B5EF4-FFF2-40B4-BE49-F238E27FC236}">
                      <a16:creationId xmlns:a16="http://schemas.microsoft.com/office/drawing/2014/main" id="{DBBE7198-8AFB-BE46-9A43-16D949A9FE00}"/>
                    </a:ext>
                  </a:extLst>
                </p:cNvPr>
                <p:cNvSpPr/>
                <p:nvPr/>
              </p:nvSpPr>
              <p:spPr>
                <a:xfrm>
                  <a:off x="7921545" y="4236619"/>
                  <a:ext cx="1955922" cy="279677"/>
                </a:xfrm>
                <a:prstGeom prst="roundRect">
                  <a:avLst>
                    <a:gd name="adj" fmla="val 0"/>
                  </a:avLst>
                </a:prstGeom>
                <a:solidFill>
                  <a:schemeClr val="accent6">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([A, D])@S</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32" name="矩形: 圆角 31">
                  <a:extLst>
                    <a:ext uri="{FF2B5EF4-FFF2-40B4-BE49-F238E27FC236}">
                      <a16:creationId xmlns:a16="http://schemas.microsoft.com/office/drawing/2014/main" id="{EE25017F-67FB-8488-1459-F6F3067E2F63}"/>
                    </a:ext>
                  </a:extLst>
                </p:cNvPr>
                <p:cNvSpPr/>
                <p:nvPr/>
              </p:nvSpPr>
              <p:spPr>
                <a:xfrm>
                  <a:off x="8402939" y="5345789"/>
                  <a:ext cx="2178756" cy="279677"/>
                </a:xfrm>
                <a:prstGeom prst="roundRect">
                  <a:avLst>
                    <a:gd name="adj" fmla="val 0"/>
                  </a:avLst>
                </a:prstGeom>
                <a:solidFill>
                  <a:schemeClr val="accent6">
                    <a:lumMod val="40000"/>
                    <a:lumOff val="6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([B, A, D])@S</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38" name="矩形: 圆角 37">
                  <a:extLst>
                    <a:ext uri="{FF2B5EF4-FFF2-40B4-BE49-F238E27FC236}">
                      <a16:creationId xmlns:a16="http://schemas.microsoft.com/office/drawing/2014/main" id="{76115E87-1630-8894-47C6-6CB92FFE19B9}"/>
                    </a:ext>
                  </a:extLst>
                </p:cNvPr>
                <p:cNvSpPr/>
                <p:nvPr/>
              </p:nvSpPr>
              <p:spPr>
                <a:xfrm>
                  <a:off x="9921520" y="4388031"/>
                  <a:ext cx="1939982" cy="279677"/>
                </a:xfrm>
                <a:prstGeom prst="roundRect">
                  <a:avLst>
                    <a:gd name="adj" fmla="val 0"/>
                  </a:avLst>
                </a:prstGeom>
                <a:solidFill>
                  <a:schemeClr val="bg1">
                    <a:lumMod val="85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select ([A, D])@B</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39" name="矩形: 圆角 38">
                  <a:extLst>
                    <a:ext uri="{FF2B5EF4-FFF2-40B4-BE49-F238E27FC236}">
                      <a16:creationId xmlns:a16="http://schemas.microsoft.com/office/drawing/2014/main" id="{EE55CE0B-8754-A4D6-5B66-817AF5859D6C}"/>
                    </a:ext>
                  </a:extLst>
                </p:cNvPr>
                <p:cNvSpPr/>
                <p:nvPr/>
              </p:nvSpPr>
              <p:spPr>
                <a:xfrm>
                  <a:off x="9913926" y="4785488"/>
                  <a:ext cx="1939982" cy="279677"/>
                </a:xfrm>
                <a:prstGeom prst="roundRect">
                  <a:avLst>
                    <a:gd name="adj" fmla="val 0"/>
                  </a:avLst>
                </a:prstGeom>
                <a:solidFill>
                  <a:schemeClr val="bg1">
                    <a:lumMod val="65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send ([B, A, D])@B</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47" name="矩形: 圆角 46">
                  <a:extLst>
                    <a:ext uri="{FF2B5EF4-FFF2-40B4-BE49-F238E27FC236}">
                      <a16:creationId xmlns:a16="http://schemas.microsoft.com/office/drawing/2014/main" id="{296AAE5E-94CA-5C29-3453-8786D00F48BE}"/>
                    </a:ext>
                  </a:extLst>
                </p:cNvPr>
                <p:cNvSpPr/>
                <p:nvPr/>
              </p:nvSpPr>
              <p:spPr>
                <a:xfrm>
                  <a:off x="9920960" y="3485007"/>
                  <a:ext cx="1909529" cy="279677"/>
                </a:xfrm>
                <a:prstGeom prst="roundRect">
                  <a:avLst>
                    <a:gd name="adj" fmla="val 0"/>
                  </a:avLst>
                </a:prstGeom>
                <a:solidFill>
                  <a:schemeClr val="accent4">
                    <a:lumMod val="20000"/>
                    <a:lumOff val="8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([D])@B</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48" name="矩形: 圆角 47">
                  <a:extLst>
                    <a:ext uri="{FF2B5EF4-FFF2-40B4-BE49-F238E27FC236}">
                      <a16:creationId xmlns:a16="http://schemas.microsoft.com/office/drawing/2014/main" id="{72268657-0D00-1DFF-ED58-5AD9EDA6FA0B}"/>
                    </a:ext>
                  </a:extLst>
                </p:cNvPr>
                <p:cNvSpPr/>
                <p:nvPr/>
              </p:nvSpPr>
              <p:spPr>
                <a:xfrm>
                  <a:off x="9925323" y="3978991"/>
                  <a:ext cx="1928026" cy="279677"/>
                </a:xfrm>
                <a:prstGeom prst="roundRect">
                  <a:avLst>
                    <a:gd name="adj" fmla="val 0"/>
                  </a:avLst>
                </a:prstGeom>
                <a:solidFill>
                  <a:schemeClr val="accent4">
                    <a:lumMod val="20000"/>
                    <a:lumOff val="8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receive ([A, D])@B</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49" name="矩形: 圆角 48">
                  <a:extLst>
                    <a:ext uri="{FF2B5EF4-FFF2-40B4-BE49-F238E27FC236}">
                      <a16:creationId xmlns:a16="http://schemas.microsoft.com/office/drawing/2014/main" id="{DDC26921-D151-A3E5-03A4-8AF1D9C35FE3}"/>
                    </a:ext>
                  </a:extLst>
                </p:cNvPr>
                <p:cNvSpPr/>
                <p:nvPr/>
              </p:nvSpPr>
              <p:spPr>
                <a:xfrm>
                  <a:off x="9920960" y="4390446"/>
                  <a:ext cx="1939982" cy="279677"/>
                </a:xfrm>
                <a:prstGeom prst="roundRect">
                  <a:avLst>
                    <a:gd name="adj" fmla="val 0"/>
                  </a:avLst>
                </a:prstGeom>
                <a:solidFill>
                  <a:schemeClr val="accent4">
                    <a:lumMod val="20000"/>
                    <a:lumOff val="8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select ([A, D])@B</a:t>
                  </a:r>
                  <a:endParaRPr lang="zh-CN" altLang="en-US" sz="2000" dirty="0">
                    <a:solidFill>
                      <a:schemeClr val="tx1"/>
                    </a:solidFill>
                    <a:latin typeface="Calibri" panose="020F0502020204030204" pitchFamily="34" charset="0"/>
                    <a:cs typeface="Calibri" panose="020F0502020204030204" pitchFamily="34" charset="0"/>
                  </a:endParaRPr>
                </a:p>
              </p:txBody>
            </p:sp>
            <p:sp>
              <p:nvSpPr>
                <p:cNvPr id="50" name="矩形: 圆角 49">
                  <a:extLst>
                    <a:ext uri="{FF2B5EF4-FFF2-40B4-BE49-F238E27FC236}">
                      <a16:creationId xmlns:a16="http://schemas.microsoft.com/office/drawing/2014/main" id="{555F5DC9-3F7A-33E1-79FC-B4B3862E7EA9}"/>
                    </a:ext>
                  </a:extLst>
                </p:cNvPr>
                <p:cNvSpPr/>
                <p:nvPr/>
              </p:nvSpPr>
              <p:spPr>
                <a:xfrm>
                  <a:off x="9913366" y="4787903"/>
                  <a:ext cx="1939982" cy="279677"/>
                </a:xfrm>
                <a:prstGeom prst="roundRect">
                  <a:avLst>
                    <a:gd name="adj" fmla="val 0"/>
                  </a:avLst>
                </a:prstGeom>
                <a:solidFill>
                  <a:schemeClr val="accent4">
                    <a:lumMod val="20000"/>
                    <a:lumOff val="80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Calibri" panose="020F0502020204030204" pitchFamily="34" charset="0"/>
                      <a:cs typeface="Calibri" panose="020F0502020204030204" pitchFamily="34" charset="0"/>
                    </a:rPr>
                    <a:t>send ([B, A, D])@B</a:t>
                  </a:r>
                  <a:endParaRPr lang="zh-CN" altLang="en-US" sz="2000" dirty="0">
                    <a:solidFill>
                      <a:schemeClr val="tx1"/>
                    </a:solidFill>
                    <a:latin typeface="Calibri" panose="020F0502020204030204" pitchFamily="34" charset="0"/>
                    <a:cs typeface="Calibri" panose="020F0502020204030204" pitchFamily="34" charset="0"/>
                  </a:endParaRPr>
                </a:p>
              </p:txBody>
            </p:sp>
          </p:grpSp>
          <p:sp>
            <p:nvSpPr>
              <p:cNvPr id="297" name="文本框 296">
                <a:extLst>
                  <a:ext uri="{FF2B5EF4-FFF2-40B4-BE49-F238E27FC236}">
                    <a16:creationId xmlns:a16="http://schemas.microsoft.com/office/drawing/2014/main" id="{68F614FD-F75C-5E4D-6701-BEF0CD310F3F}"/>
                  </a:ext>
                </a:extLst>
              </p:cNvPr>
              <p:cNvSpPr txBox="1"/>
              <p:nvPr/>
            </p:nvSpPr>
            <p:spPr>
              <a:xfrm>
                <a:off x="8467130" y="5805858"/>
                <a:ext cx="398348" cy="430887"/>
              </a:xfrm>
              <a:prstGeom prst="rect">
                <a:avLst/>
              </a:prstGeom>
              <a:noFill/>
            </p:spPr>
            <p:txBody>
              <a:bodyPr wrap="square" lIns="0" tIns="0" rIns="0" bIns="0" rtlCol="0">
                <a:spAutoFit/>
              </a:bodyPr>
              <a:lstStyle/>
              <a:p>
                <a:pPr algn="r"/>
                <a:r>
                  <a:rPr lang="en-US" altLang="zh-CN" sz="2800" dirty="0">
                    <a:latin typeface="微软雅黑" panose="020B0503020204020204" pitchFamily="34" charset="-122"/>
                    <a:ea typeface="微软雅黑" panose="020B0503020204020204" pitchFamily="34" charset="-122"/>
                    <a:cs typeface="Calibri" panose="020F0502020204030204" pitchFamily="34" charset="0"/>
                  </a:rPr>
                  <a:t>…</a:t>
                </a:r>
                <a:endParaRPr lang="zh-CN" altLang="en-US" sz="2800" dirty="0" err="1">
                  <a:latin typeface="微软雅黑" panose="020B0503020204020204" pitchFamily="34" charset="-122"/>
                  <a:ea typeface="微软雅黑" panose="020B0503020204020204" pitchFamily="34" charset="-122"/>
                  <a:cs typeface="Calibri" panose="020F0502020204030204" pitchFamily="34" charset="0"/>
                </a:endParaRPr>
              </a:p>
            </p:txBody>
          </p:sp>
        </p:grpSp>
        <p:sp>
          <p:nvSpPr>
            <p:cNvPr id="298" name="文本框 297">
              <a:extLst>
                <a:ext uri="{FF2B5EF4-FFF2-40B4-BE49-F238E27FC236}">
                  <a16:creationId xmlns:a16="http://schemas.microsoft.com/office/drawing/2014/main" id="{6374CC94-3F5B-F115-8143-A64AC3F3DFB3}"/>
                </a:ext>
              </a:extLst>
            </p:cNvPr>
            <p:cNvSpPr txBox="1"/>
            <p:nvPr/>
          </p:nvSpPr>
          <p:spPr>
            <a:xfrm>
              <a:off x="10926590" y="5826893"/>
              <a:ext cx="398348" cy="430887"/>
            </a:xfrm>
            <a:prstGeom prst="rect">
              <a:avLst/>
            </a:prstGeom>
            <a:noFill/>
          </p:spPr>
          <p:txBody>
            <a:bodyPr wrap="square" lIns="0" tIns="0" rIns="0" bIns="0" rtlCol="0">
              <a:spAutoFit/>
            </a:bodyPr>
            <a:lstStyle/>
            <a:p>
              <a:pPr algn="r"/>
              <a:r>
                <a:rPr lang="en-US" altLang="zh-CN" sz="2800" dirty="0">
                  <a:latin typeface="微软雅黑" panose="020B0503020204020204" pitchFamily="34" charset="-122"/>
                  <a:ea typeface="微软雅黑" panose="020B0503020204020204" pitchFamily="34" charset="-122"/>
                  <a:cs typeface="Calibri" panose="020F0502020204030204" pitchFamily="34" charset="0"/>
                </a:rPr>
                <a:t>…</a:t>
              </a:r>
              <a:endParaRPr lang="zh-CN" altLang="en-US" sz="2800" dirty="0" err="1">
                <a:latin typeface="微软雅黑" panose="020B0503020204020204" pitchFamily="34" charset="-122"/>
                <a:ea typeface="微软雅黑" panose="020B0503020204020204" pitchFamily="34" charset="-122"/>
                <a:cs typeface="Calibri" panose="020F0502020204030204" pitchFamily="34" charset="0"/>
              </a:endParaRPr>
            </a:p>
          </p:txBody>
        </p:sp>
      </p:grpSp>
    </p:spTree>
    <p:extLst>
      <p:ext uri="{BB962C8B-B14F-4D97-AF65-F5344CB8AC3E}">
        <p14:creationId xmlns:p14="http://schemas.microsoft.com/office/powerpoint/2010/main" val="115798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86"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lIns="0" tIns="0" rIns="0" bIns="0" rtlCol="0" anchor="ctr"/>
      <a:lstStyle>
        <a:defPPr algn="ctr">
          <a:defRPr dirty="0" smtClean="0">
            <a:latin typeface="Calibri" panose="020F0502020204030204" pitchFamily="34" charset="0"/>
            <a:cs typeface="Calibri" panose="020F0502020204030204" pitchFamily="34" charset="0"/>
          </a:defRPr>
        </a:defPPr>
      </a:lstStyle>
      <a:style>
        <a:lnRef idx="2">
          <a:schemeClr val="accent1">
            <a:shade val="15000"/>
          </a:schemeClr>
        </a:lnRef>
        <a:fillRef idx="1">
          <a:schemeClr val="accent1"/>
        </a:fillRef>
        <a:effectRef idx="0">
          <a:schemeClr val="accent1"/>
        </a:effectRef>
        <a:fontRef idx="minor">
          <a:schemeClr val="lt1"/>
        </a:fontRef>
      </a:style>
    </a:spDef>
    <a:lnDef>
      <a:spPr>
        <a:ln>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dirty="0" err="1" smtClean="0">
            <a:latin typeface="Calibri" panose="020F0502020204030204" pitchFamily="34" charset="0"/>
            <a:cs typeface="Calibri" panose="020F050202020403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3844</TotalTime>
  <Words>3082</Words>
  <Application>Microsoft Office PowerPoint</Application>
  <PresentationFormat>宽屏</PresentationFormat>
  <Paragraphs>511</Paragraphs>
  <Slides>23</Slides>
  <Notes>21</Notes>
  <HiddenSlides>1</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等线</vt:lpstr>
      <vt:lpstr>微软雅黑</vt:lpstr>
      <vt:lpstr>Arial</vt:lpstr>
      <vt:lpstr>Calibri</vt:lpstr>
      <vt:lpstr>Cambria Math</vt:lpstr>
      <vt:lpstr>Times New Roman</vt:lpstr>
      <vt:lpstr>Wingdings</vt:lpstr>
      <vt:lpstr>Office 主题​​</vt:lpstr>
      <vt:lpstr>Diagnosing Distributed Routing Configurations Using Sequential Program Analysis</vt:lpstr>
      <vt:lpstr>Router configuration errors are common</vt:lpstr>
      <vt:lpstr>PowerPoint 演示文稿</vt:lpstr>
      <vt:lpstr>PowerPoint 演示文稿</vt:lpstr>
      <vt:lpstr>PowerPoint 演示文稿</vt:lpstr>
      <vt:lpstr>Why diagnosis is hard?</vt:lpstr>
      <vt:lpstr>Verification is not enough</vt:lpstr>
      <vt:lpstr>Key insight: understanding the distributed routing as a sequential program</vt:lpstr>
      <vt:lpstr>Key insight: understanding the distributed routing as a sequential program</vt:lpstr>
      <vt:lpstr>Key insight: understanding the distributed routing as a sequential program</vt:lpstr>
      <vt:lpstr>Analyzing the trace</vt:lpstr>
      <vt:lpstr>Analyzing the trace</vt:lpstr>
      <vt:lpstr>Data-flow analysis using MUC&amp;EI</vt:lpstr>
      <vt:lpstr>Data-flow analysis has limitations</vt:lpstr>
      <vt:lpstr>Control-flow analysis using symbolic execution</vt:lpstr>
      <vt:lpstr>Control-flow analysis using symbolic execution</vt:lpstr>
      <vt:lpstr>Control-flow analysis using symbolic execution</vt:lpstr>
      <vt:lpstr>Diagnosis results </vt:lpstr>
      <vt:lpstr>Evaluation </vt:lpstr>
      <vt:lpstr>Evaluation: observable error diagnosis </vt:lpstr>
      <vt:lpstr>Evaluation : unobservable error diagnosis </vt:lpstr>
      <vt:lpstr>Summary</vt:lpstr>
      <vt:lpstr>Open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 茹岚</dc:creator>
  <cp:lastModifiedBy>Rulan Yang</cp:lastModifiedBy>
  <cp:revision>38</cp:revision>
  <dcterms:created xsi:type="dcterms:W3CDTF">2023-06-19T13:55:45Z</dcterms:created>
  <dcterms:modified xsi:type="dcterms:W3CDTF">2023-06-29T03:11:08Z</dcterms:modified>
</cp:coreProperties>
</file>