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80" r:id="rId3"/>
    <p:sldId id="2213" r:id="rId4"/>
    <p:sldId id="2258" r:id="rId5"/>
    <p:sldId id="2256" r:id="rId6"/>
    <p:sldId id="2293" r:id="rId7"/>
    <p:sldId id="2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3"/>
    <p:restoredTop sz="94585" autoAdjust="0"/>
  </p:normalViewPr>
  <p:slideViewPr>
    <p:cSldViewPr snapToGrid="0" snapToObjects="1">
      <p:cViewPr varScale="1">
        <p:scale>
          <a:sx n="89" d="100"/>
          <a:sy n="89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D670-2867-324E-A7E0-06D9106F6427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8580D-59ED-F64B-9E28-75663A43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1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15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Traditional operators don’t use verification</a:t>
            </a: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That may be changing with new tools like HSA, Veriflow</a:t>
            </a: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Still, there is simulation in the mix, because the control plane will be simulated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0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A5D4-3B68-4B4B-BDF7-F74E3B34F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1F8D8-901F-4441-AC6B-18618837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CC73-23F3-6F47-A3F7-69A29F9D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BDE-56DA-B942-B20C-64521015CDCC}" type="datetime1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EDDC-B3AB-3F43-92D5-0D873FFA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EEB8-82AD-A749-89F2-26873B6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4F5C-4CED-D140-8A23-86F72AA4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835F-20D7-FC40-9A64-C493FF0F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E382-434D-EA4A-B533-E3AC0B49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5C8-37A7-1743-82D3-2C66B7F7741E}" type="datetime1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D33C-A470-324A-A56E-627C6068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2C5A-6A73-2B44-8A3A-CFB5120C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91099-F860-2245-8A53-C8104E834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CBDF5-E5FC-5A42-AAAA-0DAD12AA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6A70-637A-D44D-B359-8D9DC830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9578-9932-3E4C-AFE6-447E71345F64}" type="datetime1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7172-C61A-444E-A700-72E29246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4963-03D2-C540-A08B-0475097E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6911-BBCE-D345-A738-B77E9060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47D3-B194-0149-A018-E89BFF0D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DB6C-28D6-9F4B-A243-0C8D7AC9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0C24-0F79-2044-A859-64AB91507493}" type="datetime1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0C6A-DFA2-C34E-BB55-6C09EB8D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A27D-127D-6543-A399-45779C5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7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8758-B17C-A44F-8D73-5B875C15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11C8-6B48-B240-9DD5-23F6F7AB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F3EC-4EB6-3640-A750-228919B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B818-390F-864C-8EE4-AE740C194481}" type="datetime1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D773-370A-E549-9FD8-CB53807E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C3D1-3D12-DA4F-8318-61370AF8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C9B-2B4A-854A-86C8-1335F1AF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0E4D-AFDC-8B44-AC12-01AF112DF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63B01-C76D-8542-9E18-8C8CFCA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75A5-670B-A04D-B514-4F7200DF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691-B7B2-4248-BE10-230C01E76CBD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BD78A-BE0A-3C45-8996-0265F574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48223-6213-EA48-8726-C785489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D365-0D5A-BD45-B846-49227110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A937-118A-AC49-802B-19B349B1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EDDCE-4B21-0C4C-A74A-E99D9ED4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BB7BE-ABF3-1244-878C-7300A524B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3CAC5-57BA-B040-B494-2408B2545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DE39C-E1D2-4148-898B-B6A48064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E4B-5E46-C549-AF60-3D278058B55B}" type="datetime1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16EF7-329C-184E-913B-76640C2B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01418-5B59-8646-BB73-472F6BB5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9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2BCC-6B6F-614A-9A03-1C9D3122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D3183-747E-1441-B81A-ACC8A923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5E9-9434-8342-8551-33343DEB88CC}" type="datetime1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6950A-DFAE-074A-9972-05B14A43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DB724-EBA6-C14C-AA6B-D1AA2AD2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06898-0238-AE4B-901E-5E492BED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6CF9-8663-8849-A00E-8094BC607C9C}" type="datetime1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6A858-8CEB-7A4E-BEAA-E3C473A9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C3D06-4032-C344-85F8-2AC33221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3045-0838-D644-87AD-206B9596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B51-DC81-FE4C-90EE-262DE311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5D02F-9FD3-2E46-B400-10C042AE2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5D0C3-B81D-6C47-8A57-33C5A7F6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2A7C-5D7F-6940-AD03-7C0A92E63290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F2230-2EAD-764D-9A58-8446B762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CB995-085E-CE4D-8499-A5D5B881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3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6BE3-63AD-4C41-AA2A-BEAD215B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2885D-981E-E042-88FD-D18C1978E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48BED-5817-3C4B-BCA7-954E5BC0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4FA1B-0067-374B-B45E-1E90FB5A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5DD-8920-5E49-AB85-F5D806AF26DC}" type="datetime1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FA2B-85DD-8D4E-83FE-723B1604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3591-EC71-E04E-8FF5-EC64A789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EEE98-E363-1145-A2C6-481A5F98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E751-296D-D347-BC01-7A60C633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B46B-E70C-B543-B26E-F6A66A9D6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A6B1-2FCC-804E-9568-173E53F45A29}" type="datetime1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673E1-2D15-F14B-B41C-79D757D13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F509-475F-0241-BCDF-B8016107F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tiff"/><Relationship Id="rId7" Type="http://schemas.openxmlformats.org/officeDocument/2006/relationships/image" Target="../media/image6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tif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7DA85-29FB-C541-97F3-91D2516C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91" y="5280995"/>
            <a:ext cx="4263692" cy="1661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DE73C-3C4D-8044-B39E-4907461DA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584"/>
            <a:ext cx="8862874" cy="238760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Building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Reliable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Infrastructure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Intelligence: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b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Formal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B8DA6-7986-3D4F-9060-E439A332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9695"/>
            <a:ext cx="9144000" cy="289428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Qiao Xiang</a:t>
            </a:r>
          </a:p>
          <a:p>
            <a:endParaRPr lang="en-US" altLang="ja-JP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12/10/2022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67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40C0D18-BF3F-7744-903C-925B6842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intelligence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reliable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networks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C22C470-9657-734D-BBCC-02F7249CA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Networks are becoming larger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Heterogeneous</a:t>
            </a:r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devices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requent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outages lead to cost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FAC7022-2264-8E46-B815-AD93FFE5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CC00E-F1BE-0741-A8DD-2BCAB7C5E2AE}" type="slidenum">
              <a:rPr lang="en-US" altLang="x-none" smtClean="0"/>
              <a:pPr>
                <a:defRPr/>
              </a:pPr>
              <a:t>2</a:t>
            </a:fld>
            <a:endParaRPr lang="en-US" altLang="x-non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DB2C30C-EC5B-D442-9566-9EDA9EB9C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52" y="5185267"/>
            <a:ext cx="3668640" cy="650379"/>
          </a:xfrm>
          <a:prstGeom prst="rect">
            <a:avLst/>
          </a:prstGeom>
          <a:effectLst>
            <a:outerShdw blurRad="101600" dist="38100" dir="5400000" algn="ctr" rotWithShape="0">
              <a:schemeClr val="accent6">
                <a:alpha val="76000"/>
              </a:schemeClr>
            </a:outerShdw>
          </a:effectLst>
        </p:spPr>
      </p:pic>
      <p:pic>
        <p:nvPicPr>
          <p:cNvPr id="21" name="Untitled3.tiff" descr="Untitled3.tiff">
            <a:extLst>
              <a:ext uri="{FF2B5EF4-FFF2-40B4-BE49-F238E27FC236}">
                <a16:creationId xmlns:a16="http://schemas.microsoft.com/office/drawing/2014/main" id="{DFBAD2C3-C39E-2147-BF3D-C13E09BA3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8066">
            <a:off x="6962957" y="5887904"/>
            <a:ext cx="3640396" cy="511606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81097E-893E-134A-A0F8-7BE31B73A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948" y="4341260"/>
            <a:ext cx="5924549" cy="912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E4152-76FB-2748-A3F4-A4A07FC41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949" y="821892"/>
            <a:ext cx="5368839" cy="3108947"/>
          </a:xfrm>
          <a:prstGeom prst="rect">
            <a:avLst/>
          </a:prstGeom>
        </p:spPr>
      </p:pic>
      <p:pic>
        <p:nvPicPr>
          <p:cNvPr id="18" name="Untitled6.tiff" descr="Untitled6.tiff">
            <a:extLst>
              <a:ext uri="{FF2B5EF4-FFF2-40B4-BE49-F238E27FC236}">
                <a16:creationId xmlns:a16="http://schemas.microsoft.com/office/drawing/2014/main" id="{14D9C7CD-73B2-674F-9B34-D94056BB5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312" y="4701382"/>
            <a:ext cx="2205075" cy="79187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CB40A6B-E140-774B-9DF6-D188F099E061}"/>
              </a:ext>
            </a:extLst>
          </p:cNvPr>
          <p:cNvGrpSpPr/>
          <p:nvPr/>
        </p:nvGrpSpPr>
        <p:grpSpPr>
          <a:xfrm>
            <a:off x="7085596" y="2112802"/>
            <a:ext cx="964895" cy="697961"/>
            <a:chOff x="8877133" y="36009"/>
            <a:chExt cx="964895" cy="69796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69DFE5-478A-734B-A227-FAC3A1191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77133" y="36009"/>
              <a:ext cx="519706" cy="2758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23AD805-4638-3A4A-9DA4-7E25BBDF6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5120" y="36009"/>
              <a:ext cx="416908" cy="31615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E2082E9-C663-EC43-829A-7022D64A7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0357" y="340545"/>
              <a:ext cx="675761" cy="39342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8E743-6DEC-864D-8E86-0B275912C3C8}"/>
              </a:ext>
            </a:extLst>
          </p:cNvPr>
          <p:cNvGrpSpPr/>
          <p:nvPr/>
        </p:nvGrpSpPr>
        <p:grpSpPr>
          <a:xfrm>
            <a:off x="10588721" y="2130092"/>
            <a:ext cx="964895" cy="697961"/>
            <a:chOff x="8877133" y="36009"/>
            <a:chExt cx="964895" cy="69796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AB04204-06FE-BB43-8167-0D7A9080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77133" y="36009"/>
              <a:ext cx="519706" cy="27584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2228BE-BADD-D748-8788-6564A1F9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5120" y="36009"/>
              <a:ext cx="416908" cy="31615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BCD170E-D4E7-4940-B8C9-6A25A2024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0357" y="340545"/>
              <a:ext cx="675761" cy="39342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A0A207-2279-C545-8760-FDFE3B479707}"/>
              </a:ext>
            </a:extLst>
          </p:cNvPr>
          <p:cNvGrpSpPr/>
          <p:nvPr/>
        </p:nvGrpSpPr>
        <p:grpSpPr>
          <a:xfrm>
            <a:off x="8597978" y="2084155"/>
            <a:ext cx="1228209" cy="753131"/>
            <a:chOff x="8635686" y="2131290"/>
            <a:chExt cx="1228209" cy="75313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6197ECC-7FBC-A447-B0E3-BD037731D1FB}"/>
                </a:ext>
              </a:extLst>
            </p:cNvPr>
            <p:cNvGrpSpPr/>
            <p:nvPr/>
          </p:nvGrpSpPr>
          <p:grpSpPr>
            <a:xfrm>
              <a:off x="8635686" y="2131290"/>
              <a:ext cx="1125411" cy="753131"/>
              <a:chOff x="8716617" y="36009"/>
              <a:chExt cx="1125411" cy="753131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A3776765-5BBE-7D47-8ED7-0FFD16E51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877133" y="36009"/>
                <a:ext cx="519706" cy="27584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F2DE846-1BC5-0C4D-B159-C37319985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5120" y="36009"/>
                <a:ext cx="416908" cy="316155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BB81D399-9764-EE48-8F24-0E9DB5019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716617" y="395715"/>
                <a:ext cx="675761" cy="393425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54B822B-02DF-0741-9AE1-381075EF6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44189" y="2511114"/>
              <a:ext cx="519706" cy="27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3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B702-B1F8-8246-A4BC-5C7B0807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Reachability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Two hosts can communicate with each other while</a:t>
            </a:r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complying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 policies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 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 are no forwarding loops or black holes in forwarding paths between devices.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 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Isolat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ion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among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different tenants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datacenters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ja-JP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Waypointing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The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traffic should traverse a chain of devices m</a:t>
            </a:r>
            <a:r>
              <a:rPr lang="en-US" altLang="ja-JP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. . . ,</a:t>
            </a:r>
            <a:r>
              <a:rPr lang="en-US" altLang="ja-JP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ja-JP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lang="en-US" altLang="ja-JP" baseline="-25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ja-JP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consistency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The reachability of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same traffic should always be satisfied when it enters the same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from different border devices.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97EDC-C396-EA45-8F21-DB60E44F7288}"/>
              </a:ext>
            </a:extLst>
          </p:cNvPr>
          <p:cNvSpPr/>
          <p:nvPr/>
        </p:nvSpPr>
        <p:spPr>
          <a:xfrm>
            <a:off x="1224455" y="2669135"/>
            <a:ext cx="9574924" cy="230832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verification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algn="ctr"/>
            <a:r>
              <a:rPr lang="en-US" altLang="ja-JP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Examine 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whether</a:t>
            </a:r>
            <a:r>
              <a:rPr lang="en-US" altLang="ja-JP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forwarding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behaviors of the network satisfied 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pre-defined</a:t>
            </a:r>
            <a:r>
              <a:rPr lang="en-US" altLang="ja-JP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reliability</a:t>
            </a:r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requirements.</a:t>
            </a:r>
            <a:endParaRPr lang="en-US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C814B-C85D-DB4B-BAEB-E182A9EE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6491" cy="1325563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reliability: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formal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specification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6F4B5-B305-5840-975E-739899E7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CC00E-F1BE-0741-A8DD-2BCAB7C5E2AE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444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9117BF-3F64-704C-B192-F3A50C65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etwork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verification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progress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0" y="6232525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2264071" y="1922621"/>
            <a:ext cx="2133491" cy="2296359"/>
            <a:chOff x="2661973" y="5805045"/>
            <a:chExt cx="3436599" cy="3906233"/>
          </a:xfrm>
        </p:grpSpPr>
        <p:sp>
          <p:nvSpPr>
            <p:cNvPr id="259" name="Line"/>
            <p:cNvSpPr/>
            <p:nvPr/>
          </p:nvSpPr>
          <p:spPr>
            <a:xfrm flipV="1">
              <a:off x="3578620" y="6594446"/>
              <a:ext cx="1613571" cy="1011061"/>
            </a:xfrm>
            <a:prstGeom prst="line">
              <a:avLst/>
            </a:prstGeom>
            <a:ln w="177800">
              <a:solidFill>
                <a:schemeClr val="bg1">
                  <a:lumMod val="75000"/>
                </a:schemeClr>
              </a:solidFill>
              <a:miter/>
            </a:ln>
          </p:spPr>
          <p:txBody>
            <a:bodyPr lIns="17145" rIns="17145"/>
            <a:lstStyle/>
            <a:p>
              <a:endParaRPr sz="188"/>
            </a:p>
          </p:txBody>
        </p:sp>
        <p:sp>
          <p:nvSpPr>
            <p:cNvPr id="260" name="Line"/>
            <p:cNvSpPr/>
            <p:nvPr/>
          </p:nvSpPr>
          <p:spPr>
            <a:xfrm flipH="1" flipV="1">
              <a:off x="3423803" y="7808689"/>
              <a:ext cx="1820608" cy="1083189"/>
            </a:xfrm>
            <a:prstGeom prst="line">
              <a:avLst/>
            </a:prstGeom>
            <a:ln w="177800">
              <a:solidFill>
                <a:schemeClr val="bg1">
                  <a:lumMod val="75000"/>
                </a:schemeClr>
              </a:solidFill>
              <a:miter/>
            </a:ln>
          </p:spPr>
          <p:txBody>
            <a:bodyPr lIns="17145" rIns="17145"/>
            <a:lstStyle/>
            <a:p>
              <a:endParaRPr sz="188"/>
            </a:p>
          </p:txBody>
        </p:sp>
        <p:sp>
          <p:nvSpPr>
            <p:cNvPr id="261" name="Circle"/>
            <p:cNvSpPr/>
            <p:nvPr/>
          </p:nvSpPr>
          <p:spPr>
            <a:xfrm>
              <a:off x="2661973" y="7205983"/>
              <a:ext cx="1181101" cy="118110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/>
            </a:ln>
          </p:spPr>
          <p:txBody>
            <a:bodyPr lIns="17145" rIns="17145" anchor="ctr"/>
            <a:lstStyle/>
            <a:p>
              <a:endParaRPr sz="188"/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5511111" y="6488229"/>
              <a:ext cx="1" cy="2530649"/>
            </a:xfrm>
            <a:prstGeom prst="line">
              <a:avLst/>
            </a:prstGeom>
            <a:ln w="177800">
              <a:solidFill>
                <a:schemeClr val="bg1">
                  <a:lumMod val="75000"/>
                </a:schemeClr>
              </a:solidFill>
              <a:miter/>
            </a:ln>
          </p:spPr>
          <p:txBody>
            <a:bodyPr lIns="17145" rIns="17145"/>
            <a:lstStyle/>
            <a:p>
              <a:endParaRPr sz="188"/>
            </a:p>
          </p:txBody>
        </p:sp>
        <p:sp>
          <p:nvSpPr>
            <p:cNvPr id="275" name="Circle"/>
            <p:cNvSpPr/>
            <p:nvPr/>
          </p:nvSpPr>
          <p:spPr>
            <a:xfrm>
              <a:off x="4917471" y="8530177"/>
              <a:ext cx="1181101" cy="118110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/>
            </a:ln>
          </p:spPr>
          <p:txBody>
            <a:bodyPr lIns="17145" rIns="17145" anchor="ctr"/>
            <a:lstStyle/>
            <a:p>
              <a:endParaRPr sz="188"/>
            </a:p>
          </p:txBody>
        </p:sp>
        <p:sp>
          <p:nvSpPr>
            <p:cNvPr id="276" name="Circle"/>
            <p:cNvSpPr/>
            <p:nvPr/>
          </p:nvSpPr>
          <p:spPr>
            <a:xfrm>
              <a:off x="4917471" y="5805045"/>
              <a:ext cx="1181101" cy="118110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/>
            </a:ln>
          </p:spPr>
          <p:txBody>
            <a:bodyPr lIns="17145" rIns="17145" anchor="ctr"/>
            <a:lstStyle/>
            <a:p>
              <a:endParaRPr sz="188"/>
            </a:p>
          </p:txBody>
        </p:sp>
      </p:grpSp>
      <p:sp>
        <p:nvSpPr>
          <p:cNvPr id="278" name="Shape"/>
          <p:cNvSpPr/>
          <p:nvPr/>
        </p:nvSpPr>
        <p:spPr>
          <a:xfrm flipH="1">
            <a:off x="4577192" y="2879737"/>
            <a:ext cx="1426543" cy="560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4" extrusionOk="0">
                <a:moveTo>
                  <a:pt x="8738" y="200"/>
                </a:moveTo>
                <a:cubicBezTo>
                  <a:pt x="8935" y="-14"/>
                  <a:pt x="9238" y="-85"/>
                  <a:pt x="9484" y="129"/>
                </a:cubicBezTo>
                <a:cubicBezTo>
                  <a:pt x="9730" y="271"/>
                  <a:pt x="9886" y="628"/>
                  <a:pt x="9886" y="996"/>
                </a:cubicBezTo>
                <a:cubicBezTo>
                  <a:pt x="9886" y="996"/>
                  <a:pt x="9886" y="996"/>
                  <a:pt x="9886" y="4442"/>
                </a:cubicBezTo>
                <a:cubicBezTo>
                  <a:pt x="9886" y="4442"/>
                  <a:pt x="9886" y="4442"/>
                  <a:pt x="21600" y="4442"/>
                </a:cubicBezTo>
                <a:cubicBezTo>
                  <a:pt x="21600" y="4442"/>
                  <a:pt x="21600" y="4442"/>
                  <a:pt x="21600" y="16976"/>
                </a:cubicBezTo>
                <a:cubicBezTo>
                  <a:pt x="21600" y="16976"/>
                  <a:pt x="21600" y="16976"/>
                  <a:pt x="9886" y="16976"/>
                </a:cubicBezTo>
                <a:cubicBezTo>
                  <a:pt x="9886" y="16976"/>
                  <a:pt x="9886" y="16976"/>
                  <a:pt x="9886" y="20434"/>
                </a:cubicBezTo>
                <a:cubicBezTo>
                  <a:pt x="9886" y="20790"/>
                  <a:pt x="9730" y="21147"/>
                  <a:pt x="9484" y="21289"/>
                </a:cubicBezTo>
                <a:cubicBezTo>
                  <a:pt x="9238" y="21515"/>
                  <a:pt x="8935" y="21432"/>
                  <a:pt x="8738" y="21218"/>
                </a:cubicBezTo>
                <a:cubicBezTo>
                  <a:pt x="8738" y="21218"/>
                  <a:pt x="8738" y="21218"/>
                  <a:pt x="295" y="11499"/>
                </a:cubicBezTo>
                <a:cubicBezTo>
                  <a:pt x="98" y="11285"/>
                  <a:pt x="0" y="11000"/>
                  <a:pt x="0" y="10715"/>
                </a:cubicBezTo>
                <a:cubicBezTo>
                  <a:pt x="0" y="10418"/>
                  <a:pt x="98" y="10133"/>
                  <a:pt x="295" y="9919"/>
                </a:cubicBezTo>
                <a:cubicBezTo>
                  <a:pt x="295" y="9919"/>
                  <a:pt x="295" y="9919"/>
                  <a:pt x="8738" y="200"/>
                </a:cubicBezTo>
              </a:path>
            </a:pathLst>
          </a:custGeom>
          <a:solidFill>
            <a:schemeClr val="accent6">
              <a:lumMod val="50000"/>
            </a:schemeClr>
          </a:solidFill>
          <a:ln w="19050">
            <a:solidFill>
              <a:srgbClr val="FFFFFF"/>
            </a:solidFill>
            <a:miter/>
          </a:ln>
        </p:spPr>
        <p:txBody>
          <a:bodyPr lIns="17145" rIns="17145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88">
              <a:solidFill>
                <a:srgbClr val="002060"/>
              </a:solidFill>
            </a:endParaRPr>
          </a:p>
        </p:txBody>
      </p:sp>
      <p:sp>
        <p:nvSpPr>
          <p:cNvPr id="281" name="Control Plane"/>
          <p:cNvSpPr/>
          <p:nvPr/>
        </p:nvSpPr>
        <p:spPr>
          <a:xfrm>
            <a:off x="844726" y="1422240"/>
            <a:ext cx="563918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7145" rIns="17145">
            <a:spAutoFit/>
          </a:bodyPr>
          <a:lstStyle>
            <a:lvl1pPr>
              <a:defRPr sz="4800">
                <a:solidFill>
                  <a:schemeClr val="accent6">
                    <a:lumOff val="-3799"/>
                  </a:schemeClr>
                </a:solidFill>
              </a:defRPr>
            </a:lvl1pPr>
          </a:lstStyle>
          <a:p>
            <a:pPr algn="ctr"/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 plane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/Configuration</a:t>
            </a:r>
            <a:endParaRPr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5" name="Simulation"/>
          <p:cNvSpPr/>
          <p:nvPr/>
        </p:nvSpPr>
        <p:spPr>
          <a:xfrm>
            <a:off x="4448890" y="2248963"/>
            <a:ext cx="1561197" cy="523220"/>
          </a:xfrm>
          <a:prstGeom prst="rect">
            <a:avLst/>
          </a:prstGeom>
          <a:ln w="88900">
            <a:solidFill>
              <a:schemeClr val="accent6">
                <a:satOff val="-16371"/>
                <a:lumOff val="40501"/>
              </a:schemeClr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7145" rIns="17145">
            <a:spAutoFit/>
          </a:bodyPr>
          <a:lstStyle>
            <a:lvl1pPr>
              <a:defRPr sz="4800">
                <a:solidFill>
                  <a:schemeClr val="accent6">
                    <a:lumOff val="-3799"/>
                  </a:schemeClr>
                </a:solidFill>
              </a:defRPr>
            </a:lvl1pPr>
          </a:lstStyle>
          <a:p>
            <a:pPr algn="ctr"/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Execute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57ABE-EA7B-DF44-B689-3A8FD3509098}"/>
              </a:ext>
            </a:extLst>
          </p:cNvPr>
          <p:cNvSpPr txBox="1"/>
          <p:nvPr/>
        </p:nvSpPr>
        <p:spPr>
          <a:xfrm>
            <a:off x="843383" y="4246140"/>
            <a:ext cx="6689428" cy="267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96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Control plane/Configuration verification</a:t>
            </a:r>
            <a:endParaRPr lang="en-US" sz="2396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283" indent="-342283">
              <a:buFont typeface="Arial" panose="020B0604020202020204" pitchFamily="34" charset="0"/>
              <a:buChar char="•"/>
            </a:pPr>
            <a:r>
              <a:rPr 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Batfish</a:t>
            </a:r>
            <a:r>
              <a:rPr lang="zh-CN" alt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[NSDI'15]</a:t>
            </a:r>
          </a:p>
          <a:p>
            <a:pPr marL="342283" indent="-342283">
              <a:buFont typeface="Arial" panose="020B0604020202020204" pitchFamily="34" charset="0"/>
              <a:buChar char="•"/>
            </a:pPr>
            <a:r>
              <a:rPr lang="en-US" altLang="zh-CN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Bagpipe</a:t>
            </a:r>
            <a:r>
              <a:rPr lang="zh-CN" alt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[OOPSLA'16]</a:t>
            </a:r>
            <a:endParaRPr lang="en-US" sz="2396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283" indent="-342283">
              <a:buFont typeface="Arial" panose="020B0604020202020204" pitchFamily="34" charset="0"/>
              <a:buChar char="•"/>
            </a:pPr>
            <a:r>
              <a:rPr 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Minesweeper</a:t>
            </a:r>
            <a:r>
              <a:rPr lang="zh-CN" alt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[SIGCOMM'17]</a:t>
            </a:r>
            <a:endParaRPr lang="en-US" sz="2396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283" indent="-342283">
              <a:buFont typeface="Arial" panose="020B0604020202020204" pitchFamily="34" charset="0"/>
              <a:buChar char="•"/>
            </a:pPr>
            <a:r>
              <a:rPr 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</a:t>
            </a:r>
            <a:r>
              <a:rPr lang="en-US" altLang="zh-CN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nsai</a:t>
            </a:r>
            <a:r>
              <a:rPr lang="zh-CN" alt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[SIGCOMM'18]</a:t>
            </a:r>
          </a:p>
          <a:p>
            <a:pPr marL="342283" indent="-342283">
              <a:buFont typeface="Arial" panose="020B0604020202020204" pitchFamily="34" charset="0"/>
              <a:buChar char="•"/>
            </a:pPr>
            <a:r>
              <a:rPr lang="en-US" sz="2396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Ho</a:t>
            </a:r>
            <a:r>
              <a:rPr lang="en-US" altLang="zh-CN" sz="2396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yan</a:t>
            </a:r>
            <a:r>
              <a:rPr lang="zh-CN" alt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[SIGCOMM'21]</a:t>
            </a:r>
            <a:endParaRPr lang="en-US" sz="2396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283" indent="-342283">
              <a:buFont typeface="Arial" panose="020B0604020202020204" pitchFamily="34" charset="0"/>
              <a:buChar char="•"/>
            </a:pPr>
            <a:r>
              <a:rPr lang="en-US" altLang="zh-CN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SRE</a:t>
            </a:r>
            <a:r>
              <a:rPr lang="zh-CN" alt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[SIGCOMM'22]</a:t>
            </a:r>
            <a:r>
              <a:rPr 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AE7475-6F81-7E44-9355-30AA783E0C66}"/>
              </a:ext>
            </a:extLst>
          </p:cNvPr>
          <p:cNvSpPr txBox="1"/>
          <p:nvPr/>
        </p:nvSpPr>
        <p:spPr>
          <a:xfrm>
            <a:off x="523605" y="2859710"/>
            <a:ext cx="18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25F05F-68E2-E44A-8570-32821D9598A6}"/>
              </a:ext>
            </a:extLst>
          </p:cNvPr>
          <p:cNvSpPr txBox="1"/>
          <p:nvPr/>
        </p:nvSpPr>
        <p:spPr>
          <a:xfrm>
            <a:off x="1941342" y="3820151"/>
            <a:ext cx="179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316FF8-1A45-1442-A7D3-9B6FA2D061A0}"/>
              </a:ext>
            </a:extLst>
          </p:cNvPr>
          <p:cNvGrpSpPr/>
          <p:nvPr/>
        </p:nvGrpSpPr>
        <p:grpSpPr>
          <a:xfrm>
            <a:off x="5859887" y="1404153"/>
            <a:ext cx="5317818" cy="5506556"/>
            <a:chOff x="5344408" y="1404153"/>
            <a:chExt cx="5317818" cy="5506556"/>
          </a:xfrm>
        </p:grpSpPr>
        <p:grpSp>
          <p:nvGrpSpPr>
            <p:cNvPr id="2" name="Group 1"/>
            <p:cNvGrpSpPr/>
            <p:nvPr/>
          </p:nvGrpSpPr>
          <p:grpSpPr>
            <a:xfrm>
              <a:off x="7399194" y="2017213"/>
              <a:ext cx="1977538" cy="2277412"/>
              <a:chOff x="11010962" y="5805045"/>
              <a:chExt cx="3436599" cy="3906234"/>
            </a:xfrm>
          </p:grpSpPr>
          <p:sp>
            <p:nvSpPr>
              <p:cNvPr id="262" name="Line"/>
              <p:cNvSpPr/>
              <p:nvPr/>
            </p:nvSpPr>
            <p:spPr>
              <a:xfrm flipV="1">
                <a:off x="11927607" y="6594446"/>
                <a:ext cx="1613571" cy="1011061"/>
              </a:xfrm>
              <a:prstGeom prst="line">
                <a:avLst/>
              </a:prstGeom>
              <a:ln w="177800">
                <a:solidFill>
                  <a:schemeClr val="bg1">
                    <a:lumMod val="75000"/>
                  </a:schemeClr>
                </a:solidFill>
                <a:miter/>
              </a:ln>
            </p:spPr>
            <p:txBody>
              <a:bodyPr lIns="17145" rIns="17145"/>
              <a:lstStyle/>
              <a:p>
                <a:endParaRPr sz="188"/>
              </a:p>
            </p:txBody>
          </p:sp>
          <p:sp>
            <p:nvSpPr>
              <p:cNvPr id="263" name="Line"/>
              <p:cNvSpPr/>
              <p:nvPr/>
            </p:nvSpPr>
            <p:spPr>
              <a:xfrm flipH="1" flipV="1">
                <a:off x="11772790" y="7808689"/>
                <a:ext cx="1820609" cy="1083189"/>
              </a:xfrm>
              <a:prstGeom prst="line">
                <a:avLst/>
              </a:prstGeom>
              <a:ln w="177800">
                <a:solidFill>
                  <a:schemeClr val="bg1">
                    <a:lumMod val="75000"/>
                  </a:schemeClr>
                </a:solidFill>
                <a:miter/>
              </a:ln>
            </p:spPr>
            <p:txBody>
              <a:bodyPr lIns="17145" rIns="17145"/>
              <a:lstStyle/>
              <a:p>
                <a:endParaRPr sz="188"/>
              </a:p>
            </p:txBody>
          </p:sp>
          <p:sp>
            <p:nvSpPr>
              <p:cNvPr id="264" name="Circle"/>
              <p:cNvSpPr/>
              <p:nvPr/>
            </p:nvSpPr>
            <p:spPr>
              <a:xfrm>
                <a:off x="11010962" y="7205983"/>
                <a:ext cx="1181101" cy="1181101"/>
              </a:xfrm>
              <a:prstGeom prst="ellipse">
                <a:avLst/>
              </a:prstGeom>
              <a:solidFill>
                <a:schemeClr val="accent5">
                  <a:satOff val="-10408"/>
                  <a:lumOff val="16519"/>
                </a:schemeClr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17145" rIns="17145" anchor="ctr"/>
              <a:lstStyle/>
              <a:p>
                <a:endParaRPr sz="188"/>
              </a:p>
            </p:txBody>
          </p:sp>
          <p:sp>
            <p:nvSpPr>
              <p:cNvPr id="268" name="Line"/>
              <p:cNvSpPr/>
              <p:nvPr/>
            </p:nvSpPr>
            <p:spPr>
              <a:xfrm flipV="1">
                <a:off x="13857010" y="6488229"/>
                <a:ext cx="1" cy="2530649"/>
              </a:xfrm>
              <a:prstGeom prst="line">
                <a:avLst/>
              </a:prstGeom>
              <a:ln w="177800">
                <a:solidFill>
                  <a:schemeClr val="bg1">
                    <a:lumMod val="75000"/>
                  </a:schemeClr>
                </a:solidFill>
                <a:miter/>
              </a:ln>
            </p:spPr>
            <p:txBody>
              <a:bodyPr lIns="17145" rIns="17145"/>
              <a:lstStyle/>
              <a:p>
                <a:endParaRPr sz="188"/>
              </a:p>
            </p:txBody>
          </p:sp>
          <p:sp>
            <p:nvSpPr>
              <p:cNvPr id="271" name="Circle"/>
              <p:cNvSpPr/>
              <p:nvPr/>
            </p:nvSpPr>
            <p:spPr>
              <a:xfrm>
                <a:off x="13266460" y="8530178"/>
                <a:ext cx="1181101" cy="1181101"/>
              </a:xfrm>
              <a:prstGeom prst="ellipse">
                <a:avLst/>
              </a:prstGeom>
              <a:solidFill>
                <a:schemeClr val="accent5">
                  <a:satOff val="-10408"/>
                  <a:lumOff val="16519"/>
                </a:schemeClr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17145" rIns="17145" anchor="ctr"/>
              <a:lstStyle/>
              <a:p>
                <a:endParaRPr sz="188"/>
              </a:p>
            </p:txBody>
          </p:sp>
          <p:sp>
            <p:nvSpPr>
              <p:cNvPr id="272" name="Circle"/>
              <p:cNvSpPr/>
              <p:nvPr/>
            </p:nvSpPr>
            <p:spPr>
              <a:xfrm>
                <a:off x="13266460" y="5805045"/>
                <a:ext cx="1181101" cy="1181101"/>
              </a:xfrm>
              <a:prstGeom prst="ellipse">
                <a:avLst/>
              </a:prstGeom>
              <a:solidFill>
                <a:schemeClr val="accent5">
                  <a:satOff val="-10408"/>
                  <a:lumOff val="16519"/>
                </a:schemeClr>
              </a:solidFill>
              <a:ln w="12700">
                <a:solidFill>
                  <a:srgbClr val="000000"/>
                </a:solidFill>
                <a:miter/>
              </a:ln>
            </p:spPr>
            <p:txBody>
              <a:bodyPr lIns="17145" rIns="17145" anchor="ctr"/>
              <a:lstStyle/>
              <a:p>
                <a:endParaRPr sz="188"/>
              </a:p>
            </p:txBody>
          </p:sp>
        </p:grpSp>
        <p:sp>
          <p:nvSpPr>
            <p:cNvPr id="282" name="Data Plane"/>
            <p:cNvSpPr/>
            <p:nvPr/>
          </p:nvSpPr>
          <p:spPr>
            <a:xfrm>
              <a:off x="7038111" y="1404153"/>
              <a:ext cx="2770946" cy="5847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7145" rIns="17145">
              <a:spAutoFit/>
            </a:bodyPr>
            <a:lstStyle>
              <a:lvl1pPr>
                <a:defRPr sz="4800">
                  <a:solidFill>
                    <a:schemeClr val="accent6">
                      <a:lumOff val="-3799"/>
                    </a:schemeClr>
                  </a:solidFill>
                </a:defRPr>
              </a:lvl1pPr>
            </a:lstStyle>
            <a:p>
              <a:pPr algn="ctr"/>
              <a:r>
                <a:rPr lang="en-US" altLang="ja-JP" sz="3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Data plane</a:t>
              </a:r>
              <a:endParaRPr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B41E5A-2EE1-AD40-9C55-AC55FA3141A5}"/>
                </a:ext>
              </a:extLst>
            </p:cNvPr>
            <p:cNvSpPr txBox="1"/>
            <p:nvPr/>
          </p:nvSpPr>
          <p:spPr>
            <a:xfrm>
              <a:off x="6525196" y="4237541"/>
              <a:ext cx="4137030" cy="2673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396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Data plane verification</a:t>
              </a:r>
              <a:endParaRPr lang="en-US" sz="2396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283" indent="-342283">
                <a:buFont typeface="Arial" panose="020B0604020202020204" pitchFamily="34" charset="0"/>
                <a:buChar char="•"/>
              </a:pPr>
              <a:r>
                <a:rPr lang="en-US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HSA</a:t>
              </a:r>
              <a:r>
                <a:rPr lang="zh-CN" altLang="en-US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[NSDI'12]</a:t>
              </a:r>
              <a:endParaRPr 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342283" indent="-342283">
                <a:buFont typeface="Arial" panose="020B0604020202020204" pitchFamily="34" charset="0"/>
                <a:buChar char="•"/>
              </a:pPr>
              <a:r>
                <a:rPr lang="en-US" sz="2396" dirty="0" err="1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Veriflow</a:t>
              </a:r>
              <a:r>
                <a:rPr lang="zh-CN" altLang="en-US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[NSDI'13]</a:t>
              </a:r>
              <a:endParaRPr 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342283" indent="-342283">
                <a:buFont typeface="Arial" panose="020B0604020202020204" pitchFamily="34" charset="0"/>
                <a:buChar char="•"/>
              </a:pPr>
              <a:r>
                <a:rPr lang="en-US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Atomic Predicates</a:t>
              </a:r>
              <a:r>
                <a:rPr lang="zh-CN" altLang="en-US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[ICNP'13]</a:t>
              </a:r>
              <a:endParaRPr 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342283" indent="-342283">
                <a:buFont typeface="Arial" panose="020B0604020202020204" pitchFamily="34" charset="0"/>
                <a:buChar char="•"/>
              </a:pPr>
              <a:r>
                <a:rPr lang="en-US" altLang="zh-CN" sz="2396" dirty="0" err="1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APKeep</a:t>
              </a:r>
              <a:r>
                <a:rPr lang="zh-CN" altLang="en-US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[NSDI'20]</a:t>
              </a:r>
              <a:endParaRPr lang="en-US" sz="2396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342283" indent="-342283">
                <a:buFont typeface="Arial" panose="020B0604020202020204" pitchFamily="34" charset="0"/>
                <a:buChar char="•"/>
              </a:pPr>
              <a:r>
                <a:rPr lang="en-US" altLang="zh-CN" sz="2396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Flash</a:t>
              </a:r>
              <a:r>
                <a:rPr lang="zh-CN" altLang="en-US" sz="2396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396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[SIGCOMM'22]</a:t>
              </a:r>
              <a:endParaRPr lang="en-US" sz="2396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342283" indent="-342283">
                <a:buFont typeface="Arial" panose="020B0604020202020204" pitchFamily="34" charset="0"/>
                <a:buChar char="•"/>
              </a:pPr>
              <a:r>
                <a:rPr lang="en-US" sz="2396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</a:t>
              </a:r>
              <a:r>
                <a:rPr lang="en-US" altLang="zh-CN" sz="2396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ral</a:t>
              </a:r>
              <a:r>
                <a:rPr lang="zh-CN" altLang="en-US" sz="2396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396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[HotNets'22]</a:t>
              </a:r>
              <a:r>
                <a:rPr lang="en-US" sz="2396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3D2CB7-73CF-964A-BE29-2F8C6E94223C}"/>
                </a:ext>
              </a:extLst>
            </p:cNvPr>
            <p:cNvSpPr txBox="1"/>
            <p:nvPr/>
          </p:nvSpPr>
          <p:spPr>
            <a:xfrm>
              <a:off x="6937951" y="1986906"/>
              <a:ext cx="1740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FIB</a:t>
              </a:r>
              <a:endPara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(RIB/ACL…)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66793E-174F-FF4B-9059-10CA9B1F81CB}"/>
                </a:ext>
              </a:extLst>
            </p:cNvPr>
            <p:cNvSpPr txBox="1"/>
            <p:nvPr/>
          </p:nvSpPr>
          <p:spPr>
            <a:xfrm>
              <a:off x="5344408" y="3146550"/>
              <a:ext cx="2322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FIB</a:t>
              </a:r>
              <a:endPara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(RIB/ACL…)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0BE36-CDBD-B148-8D78-D2B7B359CE3A}"/>
                </a:ext>
              </a:extLst>
            </p:cNvPr>
            <p:cNvSpPr txBox="1"/>
            <p:nvPr/>
          </p:nvSpPr>
          <p:spPr>
            <a:xfrm>
              <a:off x="6999865" y="3643954"/>
              <a:ext cx="1740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FIB</a:t>
              </a:r>
              <a:endPara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(RIB/ACL…)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0642746-8B79-3C46-B7FE-2804AE08B7CA}"/>
              </a:ext>
            </a:extLst>
          </p:cNvPr>
          <p:cNvSpPr/>
          <p:nvPr/>
        </p:nvSpPr>
        <p:spPr>
          <a:xfrm>
            <a:off x="1989809" y="2838778"/>
            <a:ext cx="8186060" cy="6463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Happens</a:t>
            </a:r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After</a:t>
            </a:r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Verification?</a:t>
            </a:r>
            <a:endParaRPr lang="en-US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54F5A842-463F-BDF7-20E2-83006F574695}"/>
              </a:ext>
            </a:extLst>
          </p:cNvPr>
          <p:cNvSpPr txBox="1"/>
          <p:nvPr/>
        </p:nvSpPr>
        <p:spPr>
          <a:xfrm>
            <a:off x="1989809" y="2081428"/>
            <a:ext cx="18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41531"/>
      </p:ext>
    </p:extLst>
  </p:cSld>
  <p:clrMapOvr>
    <a:masterClrMapping/>
  </p:clrMapOvr>
  <p:transition spd="med" advTm="1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85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B90DE0-C5C9-7346-9681-BA321DA7A0F3}"/>
              </a:ext>
            </a:extLst>
          </p:cNvPr>
          <p:cNvGrpSpPr/>
          <p:nvPr/>
        </p:nvGrpSpPr>
        <p:grpSpPr>
          <a:xfrm>
            <a:off x="7777404" y="134064"/>
            <a:ext cx="4311872" cy="2744278"/>
            <a:chOff x="6605949" y="821892"/>
            <a:chExt cx="5368839" cy="310894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CD7B3D-619C-2F4D-BF77-F92853035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5949" y="821892"/>
              <a:ext cx="5368839" cy="3108947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1538F3A-05B3-B441-9504-12AEB275204D}"/>
                </a:ext>
              </a:extLst>
            </p:cNvPr>
            <p:cNvGrpSpPr/>
            <p:nvPr/>
          </p:nvGrpSpPr>
          <p:grpSpPr>
            <a:xfrm>
              <a:off x="7085596" y="2112802"/>
              <a:ext cx="964895" cy="697961"/>
              <a:chOff x="8877133" y="36009"/>
              <a:chExt cx="964895" cy="69796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45DFD88-959F-A04E-9E73-FF46AF734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877133" y="36009"/>
                <a:ext cx="519706" cy="275848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3DFD49D-5235-B34E-89C5-20561AC2A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5120" y="36009"/>
                <a:ext cx="416908" cy="31615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644294C-EC94-C441-B845-F28C1727F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0357" y="340545"/>
                <a:ext cx="675761" cy="393425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A1CF09-B2A8-6746-88F2-8652BA69C585}"/>
                </a:ext>
              </a:extLst>
            </p:cNvPr>
            <p:cNvGrpSpPr/>
            <p:nvPr/>
          </p:nvGrpSpPr>
          <p:grpSpPr>
            <a:xfrm>
              <a:off x="10588721" y="2130092"/>
              <a:ext cx="964895" cy="697961"/>
              <a:chOff x="8877133" y="36009"/>
              <a:chExt cx="964895" cy="697961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164707B-80C0-944B-AC0B-5C6031EF8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877133" y="36009"/>
                <a:ext cx="519706" cy="275848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90979F2-2BAB-FE49-AFD1-45B4BD0FE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5120" y="36009"/>
                <a:ext cx="416908" cy="31615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17C93A7-1682-AB4B-80E7-4517EF342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0357" y="340545"/>
                <a:ext cx="675761" cy="39342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0B4581-2FAA-874F-A85F-54E79BB0F43A}"/>
                </a:ext>
              </a:extLst>
            </p:cNvPr>
            <p:cNvGrpSpPr/>
            <p:nvPr/>
          </p:nvGrpSpPr>
          <p:grpSpPr>
            <a:xfrm>
              <a:off x="8597978" y="2084155"/>
              <a:ext cx="1228209" cy="753131"/>
              <a:chOff x="8635686" y="2131290"/>
              <a:chExt cx="1228209" cy="75313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A2AB8B7-76D2-5340-A1EA-2ED2AF72F289}"/>
                  </a:ext>
                </a:extLst>
              </p:cNvPr>
              <p:cNvGrpSpPr/>
              <p:nvPr/>
            </p:nvGrpSpPr>
            <p:grpSpPr>
              <a:xfrm>
                <a:off x="8635686" y="2131290"/>
                <a:ext cx="1125411" cy="753131"/>
                <a:chOff x="8716617" y="36009"/>
                <a:chExt cx="1125411" cy="753131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862743BC-0965-2A47-B324-61D002284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133" y="36009"/>
                  <a:ext cx="519706" cy="275848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6411F1F3-C851-854B-9C21-5E5209A3F2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25120" y="36009"/>
                  <a:ext cx="416908" cy="316155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9B65E14-44DF-A64D-B2E5-55A156FA6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6617" y="395715"/>
                  <a:ext cx="675761" cy="393425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8D871EDA-F675-D640-841B-EFDE036DF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344189" y="2511114"/>
                <a:ext cx="519706" cy="275848"/>
              </a:xfrm>
              <a:prstGeom prst="rect">
                <a:avLst/>
              </a:prstGeom>
            </p:spPr>
          </p:pic>
        </p:grp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05B44168-2BC5-9B49-9F2C-EC6AC10B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Vision: automating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edge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management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formal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methods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F11-2991-CD47-AA6D-B8CCCE6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9282" cy="4351338"/>
          </a:xfrm>
        </p:spPr>
        <p:txBody>
          <a:bodyPr/>
          <a:lstStyle/>
          <a:p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insight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formal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becoming</a:t>
            </a:r>
            <a:r>
              <a:rPr lang="zh-CN" altLang="en-US" dirty="0"/>
              <a:t> </a:t>
            </a:r>
            <a:r>
              <a:rPr lang="en-US" altLang="zh-CN" dirty="0"/>
              <a:t>increasingly</a:t>
            </a:r>
            <a:r>
              <a:rPr lang="zh-CN" altLang="en-US" dirty="0"/>
              <a:t> </a:t>
            </a:r>
            <a:r>
              <a:rPr lang="en-US" altLang="zh-CN" dirty="0"/>
              <a:t>efficient.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5804-D6F8-2143-A1DB-3FBC0024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5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5143E8-8C87-384D-A913-A9C204EF77FF}"/>
              </a:ext>
            </a:extLst>
          </p:cNvPr>
          <p:cNvSpPr/>
          <p:nvPr/>
        </p:nvSpPr>
        <p:spPr>
          <a:xfrm>
            <a:off x="2984694" y="2681625"/>
            <a:ext cx="2362266" cy="1752221"/>
          </a:xfrm>
          <a:custGeom>
            <a:avLst/>
            <a:gdLst>
              <a:gd name="connsiteX0" fmla="*/ 0 w 3691932"/>
              <a:gd name="connsiteY0" fmla="*/ 1177582 h 2355164"/>
              <a:gd name="connsiteX1" fmla="*/ 1845966 w 3691932"/>
              <a:gd name="connsiteY1" fmla="*/ 0 h 2355164"/>
              <a:gd name="connsiteX2" fmla="*/ 3691932 w 3691932"/>
              <a:gd name="connsiteY2" fmla="*/ 1177582 h 2355164"/>
              <a:gd name="connsiteX3" fmla="*/ 1845966 w 3691932"/>
              <a:gd name="connsiteY3" fmla="*/ 2355164 h 2355164"/>
              <a:gd name="connsiteX4" fmla="*/ 0 w 3691932"/>
              <a:gd name="connsiteY4" fmla="*/ 1177582 h 23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1932" h="2355164">
                <a:moveTo>
                  <a:pt x="0" y="1177582"/>
                </a:moveTo>
                <a:cubicBezTo>
                  <a:pt x="0" y="527221"/>
                  <a:pt x="826467" y="0"/>
                  <a:pt x="1845966" y="0"/>
                </a:cubicBezTo>
                <a:cubicBezTo>
                  <a:pt x="2865465" y="0"/>
                  <a:pt x="3691932" y="527221"/>
                  <a:pt x="3691932" y="1177582"/>
                </a:cubicBezTo>
                <a:cubicBezTo>
                  <a:pt x="3691932" y="1827943"/>
                  <a:pt x="2865465" y="2355164"/>
                  <a:pt x="1845966" y="2355164"/>
                </a:cubicBezTo>
                <a:cubicBezTo>
                  <a:pt x="826467" y="2355164"/>
                  <a:pt x="0" y="1827943"/>
                  <a:pt x="0" y="1177582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03326" rIns="0" bIns="40332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</a:t>
            </a:r>
            <a:r>
              <a:rPr lang="en-US" altLang="zh-CN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erification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53D0543-EB66-4049-A391-8C353D571F4B}"/>
              </a:ext>
            </a:extLst>
          </p:cNvPr>
          <p:cNvSpPr/>
          <p:nvPr/>
        </p:nvSpPr>
        <p:spPr>
          <a:xfrm rot="1735708">
            <a:off x="4872161" y="4207326"/>
            <a:ext cx="675103" cy="591374"/>
          </a:xfrm>
          <a:custGeom>
            <a:avLst/>
            <a:gdLst>
              <a:gd name="connsiteX0" fmla="*/ 0 w 1064539"/>
              <a:gd name="connsiteY0" fmla="*/ 158973 h 794867"/>
              <a:gd name="connsiteX1" fmla="*/ 667106 w 1064539"/>
              <a:gd name="connsiteY1" fmla="*/ 158973 h 794867"/>
              <a:gd name="connsiteX2" fmla="*/ 667106 w 1064539"/>
              <a:gd name="connsiteY2" fmla="*/ 0 h 794867"/>
              <a:gd name="connsiteX3" fmla="*/ 1064539 w 1064539"/>
              <a:gd name="connsiteY3" fmla="*/ 397434 h 794867"/>
              <a:gd name="connsiteX4" fmla="*/ 667106 w 1064539"/>
              <a:gd name="connsiteY4" fmla="*/ 794867 h 794867"/>
              <a:gd name="connsiteX5" fmla="*/ 667106 w 1064539"/>
              <a:gd name="connsiteY5" fmla="*/ 635894 h 794867"/>
              <a:gd name="connsiteX6" fmla="*/ 0 w 1064539"/>
              <a:gd name="connsiteY6" fmla="*/ 635894 h 794867"/>
              <a:gd name="connsiteX7" fmla="*/ 0 w 1064539"/>
              <a:gd name="connsiteY7" fmla="*/ 158973 h 79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539" h="794867">
                <a:moveTo>
                  <a:pt x="0" y="158973"/>
                </a:moveTo>
                <a:lnTo>
                  <a:pt x="667106" y="158973"/>
                </a:lnTo>
                <a:lnTo>
                  <a:pt x="667106" y="0"/>
                </a:lnTo>
                <a:lnTo>
                  <a:pt x="1064539" y="397434"/>
                </a:lnTo>
                <a:lnTo>
                  <a:pt x="667106" y="794867"/>
                </a:lnTo>
                <a:lnTo>
                  <a:pt x="667106" y="635894"/>
                </a:lnTo>
                <a:lnTo>
                  <a:pt x="0" y="635894"/>
                </a:lnTo>
                <a:lnTo>
                  <a:pt x="0" y="15897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8972" rIns="238459" bIns="158973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400" kern="120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497F3F1-C360-5A4C-BEAC-C25964B4BC49}"/>
              </a:ext>
            </a:extLst>
          </p:cNvPr>
          <p:cNvSpPr/>
          <p:nvPr/>
        </p:nvSpPr>
        <p:spPr>
          <a:xfrm>
            <a:off x="4664255" y="4722005"/>
            <a:ext cx="2362266" cy="1752221"/>
          </a:xfrm>
          <a:custGeom>
            <a:avLst/>
            <a:gdLst>
              <a:gd name="connsiteX0" fmla="*/ 0 w 3724951"/>
              <a:gd name="connsiteY0" fmla="*/ 1177582 h 2355164"/>
              <a:gd name="connsiteX1" fmla="*/ 1862476 w 3724951"/>
              <a:gd name="connsiteY1" fmla="*/ 0 h 2355164"/>
              <a:gd name="connsiteX2" fmla="*/ 3724952 w 3724951"/>
              <a:gd name="connsiteY2" fmla="*/ 1177582 h 2355164"/>
              <a:gd name="connsiteX3" fmla="*/ 1862476 w 3724951"/>
              <a:gd name="connsiteY3" fmla="*/ 2355164 h 2355164"/>
              <a:gd name="connsiteX4" fmla="*/ 0 w 3724951"/>
              <a:gd name="connsiteY4" fmla="*/ 1177582 h 23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951" h="2355164">
                <a:moveTo>
                  <a:pt x="0" y="1177582"/>
                </a:moveTo>
                <a:cubicBezTo>
                  <a:pt x="0" y="527221"/>
                  <a:pt x="833859" y="0"/>
                  <a:pt x="1862476" y="0"/>
                </a:cubicBezTo>
                <a:cubicBezTo>
                  <a:pt x="2891093" y="0"/>
                  <a:pt x="3724952" y="527221"/>
                  <a:pt x="3724952" y="1177582"/>
                </a:cubicBezTo>
                <a:cubicBezTo>
                  <a:pt x="3724952" y="1827943"/>
                  <a:pt x="2891093" y="2355164"/>
                  <a:pt x="1862476" y="2355164"/>
                </a:cubicBezTo>
                <a:cubicBezTo>
                  <a:pt x="833859" y="2355164"/>
                  <a:pt x="0" y="1827943"/>
                  <a:pt x="0" y="1177582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00445"/>
              <a:satOff val="-20388"/>
              <a:lumOff val="4804"/>
              <a:alphaOff val="0"/>
            </a:schemeClr>
          </a:fillRef>
          <a:effectRef idx="2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03200" rIns="0" bIns="40332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Error Diagnosis</a:t>
            </a:r>
            <a:endParaRPr lang="en-US" sz="2800" b="1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5D6F8A-06B6-6741-A4AC-AD72067EB4B5}"/>
              </a:ext>
            </a:extLst>
          </p:cNvPr>
          <p:cNvSpPr/>
          <p:nvPr/>
        </p:nvSpPr>
        <p:spPr>
          <a:xfrm rot="21599166">
            <a:off x="3622834" y="5302428"/>
            <a:ext cx="831635" cy="591375"/>
          </a:xfrm>
          <a:custGeom>
            <a:avLst/>
            <a:gdLst>
              <a:gd name="connsiteX0" fmla="*/ 0 w 1044594"/>
              <a:gd name="connsiteY0" fmla="*/ 158973 h 794867"/>
              <a:gd name="connsiteX1" fmla="*/ 647161 w 1044594"/>
              <a:gd name="connsiteY1" fmla="*/ 158973 h 794867"/>
              <a:gd name="connsiteX2" fmla="*/ 647161 w 1044594"/>
              <a:gd name="connsiteY2" fmla="*/ 0 h 794867"/>
              <a:gd name="connsiteX3" fmla="*/ 1044594 w 1044594"/>
              <a:gd name="connsiteY3" fmla="*/ 397434 h 794867"/>
              <a:gd name="connsiteX4" fmla="*/ 647161 w 1044594"/>
              <a:gd name="connsiteY4" fmla="*/ 794867 h 794867"/>
              <a:gd name="connsiteX5" fmla="*/ 647161 w 1044594"/>
              <a:gd name="connsiteY5" fmla="*/ 635894 h 794867"/>
              <a:gd name="connsiteX6" fmla="*/ 0 w 1044594"/>
              <a:gd name="connsiteY6" fmla="*/ 635894 h 794867"/>
              <a:gd name="connsiteX7" fmla="*/ 0 w 1044594"/>
              <a:gd name="connsiteY7" fmla="*/ 158973 h 79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594" h="794867">
                <a:moveTo>
                  <a:pt x="1044594" y="635894"/>
                </a:moveTo>
                <a:lnTo>
                  <a:pt x="397433" y="635894"/>
                </a:lnTo>
                <a:lnTo>
                  <a:pt x="397433" y="794867"/>
                </a:lnTo>
                <a:lnTo>
                  <a:pt x="0" y="397433"/>
                </a:lnTo>
                <a:lnTo>
                  <a:pt x="397433" y="0"/>
                </a:lnTo>
                <a:lnTo>
                  <a:pt x="397433" y="158973"/>
                </a:lnTo>
                <a:lnTo>
                  <a:pt x="1044594" y="158973"/>
                </a:lnTo>
                <a:lnTo>
                  <a:pt x="1044594" y="63589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460" tIns="158973" rIns="0" bIns="158973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400" kern="12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55A96B7-31BA-3A4F-AE82-35D3175859DE}"/>
              </a:ext>
            </a:extLst>
          </p:cNvPr>
          <p:cNvSpPr/>
          <p:nvPr/>
        </p:nvSpPr>
        <p:spPr>
          <a:xfrm>
            <a:off x="838200" y="4723015"/>
            <a:ext cx="2576142" cy="1752221"/>
          </a:xfrm>
          <a:custGeom>
            <a:avLst/>
            <a:gdLst>
              <a:gd name="connsiteX0" fmla="*/ 0 w 3531239"/>
              <a:gd name="connsiteY0" fmla="*/ 1177582 h 2355164"/>
              <a:gd name="connsiteX1" fmla="*/ 1765620 w 3531239"/>
              <a:gd name="connsiteY1" fmla="*/ 0 h 2355164"/>
              <a:gd name="connsiteX2" fmla="*/ 3531240 w 3531239"/>
              <a:gd name="connsiteY2" fmla="*/ 1177582 h 2355164"/>
              <a:gd name="connsiteX3" fmla="*/ 1765620 w 3531239"/>
              <a:gd name="connsiteY3" fmla="*/ 2355164 h 2355164"/>
              <a:gd name="connsiteX4" fmla="*/ 0 w 3531239"/>
              <a:gd name="connsiteY4" fmla="*/ 1177582 h 23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239" h="2355164">
                <a:moveTo>
                  <a:pt x="0" y="1177582"/>
                </a:moveTo>
                <a:cubicBezTo>
                  <a:pt x="0" y="527221"/>
                  <a:pt x="790495" y="0"/>
                  <a:pt x="1765620" y="0"/>
                </a:cubicBezTo>
                <a:cubicBezTo>
                  <a:pt x="2740745" y="0"/>
                  <a:pt x="3531240" y="527221"/>
                  <a:pt x="3531240" y="1177582"/>
                </a:cubicBezTo>
                <a:cubicBezTo>
                  <a:pt x="3531240" y="1827943"/>
                  <a:pt x="2740745" y="2355164"/>
                  <a:pt x="1765620" y="2355164"/>
                </a:cubicBezTo>
                <a:cubicBezTo>
                  <a:pt x="790495" y="2355164"/>
                  <a:pt x="0" y="1827943"/>
                  <a:pt x="0" y="1177582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800891"/>
              <a:satOff val="-40777"/>
              <a:lumOff val="9608"/>
              <a:alphaOff val="0"/>
            </a:schemeClr>
          </a:fillRef>
          <a:effectRef idx="2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03326" rIns="0" bIns="40332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 Repair</a:t>
            </a:r>
            <a:endParaRPr lang="en-US" sz="2800" b="1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779856D-7022-7B4B-AA5E-D686F303C476}"/>
              </a:ext>
            </a:extLst>
          </p:cNvPr>
          <p:cNvSpPr/>
          <p:nvPr/>
        </p:nvSpPr>
        <p:spPr>
          <a:xfrm rot="19877896">
            <a:off x="2761460" y="4261587"/>
            <a:ext cx="700333" cy="591374"/>
          </a:xfrm>
          <a:custGeom>
            <a:avLst/>
            <a:gdLst>
              <a:gd name="connsiteX0" fmla="*/ 0 w 1104324"/>
              <a:gd name="connsiteY0" fmla="*/ 158973 h 794867"/>
              <a:gd name="connsiteX1" fmla="*/ 706891 w 1104324"/>
              <a:gd name="connsiteY1" fmla="*/ 158973 h 794867"/>
              <a:gd name="connsiteX2" fmla="*/ 706891 w 1104324"/>
              <a:gd name="connsiteY2" fmla="*/ 0 h 794867"/>
              <a:gd name="connsiteX3" fmla="*/ 1104324 w 1104324"/>
              <a:gd name="connsiteY3" fmla="*/ 397434 h 794867"/>
              <a:gd name="connsiteX4" fmla="*/ 706891 w 1104324"/>
              <a:gd name="connsiteY4" fmla="*/ 794867 h 794867"/>
              <a:gd name="connsiteX5" fmla="*/ 706891 w 1104324"/>
              <a:gd name="connsiteY5" fmla="*/ 635894 h 794867"/>
              <a:gd name="connsiteX6" fmla="*/ 0 w 1104324"/>
              <a:gd name="connsiteY6" fmla="*/ 635894 h 794867"/>
              <a:gd name="connsiteX7" fmla="*/ 0 w 1104324"/>
              <a:gd name="connsiteY7" fmla="*/ 158973 h 79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4324" h="794867">
                <a:moveTo>
                  <a:pt x="0" y="158973"/>
                </a:moveTo>
                <a:lnTo>
                  <a:pt x="706891" y="158973"/>
                </a:lnTo>
                <a:lnTo>
                  <a:pt x="706891" y="0"/>
                </a:lnTo>
                <a:lnTo>
                  <a:pt x="1104324" y="397434"/>
                </a:lnTo>
                <a:lnTo>
                  <a:pt x="706891" y="794867"/>
                </a:lnTo>
                <a:lnTo>
                  <a:pt x="706891" y="635894"/>
                </a:lnTo>
                <a:lnTo>
                  <a:pt x="0" y="635894"/>
                </a:lnTo>
                <a:lnTo>
                  <a:pt x="0" y="15897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58973" rIns="238460" bIns="158972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400" kern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14918-EA77-144A-826E-9A53157218DD}"/>
              </a:ext>
            </a:extLst>
          </p:cNvPr>
          <p:cNvSpPr txBox="1"/>
          <p:nvPr/>
        </p:nvSpPr>
        <p:spPr>
          <a:xfrm>
            <a:off x="8694677" y="130629"/>
            <a:ext cx="22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69BBD5-638F-DB49-945D-A6B8BBA7DBAF}"/>
              </a:ext>
            </a:extLst>
          </p:cNvPr>
          <p:cNvSpPr/>
          <p:nvPr/>
        </p:nvSpPr>
        <p:spPr>
          <a:xfrm>
            <a:off x="7556290" y="2903665"/>
            <a:ext cx="2438658" cy="3570560"/>
          </a:xfrm>
          <a:custGeom>
            <a:avLst/>
            <a:gdLst>
              <a:gd name="connsiteX0" fmla="*/ 0 w 3724951"/>
              <a:gd name="connsiteY0" fmla="*/ 1177582 h 2355164"/>
              <a:gd name="connsiteX1" fmla="*/ 1862476 w 3724951"/>
              <a:gd name="connsiteY1" fmla="*/ 0 h 2355164"/>
              <a:gd name="connsiteX2" fmla="*/ 3724952 w 3724951"/>
              <a:gd name="connsiteY2" fmla="*/ 1177582 h 2355164"/>
              <a:gd name="connsiteX3" fmla="*/ 1862476 w 3724951"/>
              <a:gd name="connsiteY3" fmla="*/ 2355164 h 2355164"/>
              <a:gd name="connsiteX4" fmla="*/ 0 w 3724951"/>
              <a:gd name="connsiteY4" fmla="*/ 1177582 h 23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951" h="2355164">
                <a:moveTo>
                  <a:pt x="0" y="1177582"/>
                </a:moveTo>
                <a:cubicBezTo>
                  <a:pt x="0" y="527221"/>
                  <a:pt x="833859" y="0"/>
                  <a:pt x="1862476" y="0"/>
                </a:cubicBezTo>
                <a:cubicBezTo>
                  <a:pt x="2891093" y="0"/>
                  <a:pt x="3724952" y="527221"/>
                  <a:pt x="3724952" y="1177582"/>
                </a:cubicBezTo>
                <a:cubicBezTo>
                  <a:pt x="3724952" y="1827943"/>
                  <a:pt x="2891093" y="2355164"/>
                  <a:pt x="1862476" y="2355164"/>
                </a:cubicBezTo>
                <a:cubicBezTo>
                  <a:pt x="833859" y="2355164"/>
                  <a:pt x="0" y="1827943"/>
                  <a:pt x="0" y="1177582"/>
                </a:cubicBezTo>
                <a:close/>
              </a:path>
            </a:pathLst>
          </a:cu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00445"/>
              <a:satOff val="-20388"/>
              <a:lumOff val="4804"/>
              <a:alphaOff val="0"/>
            </a:schemeClr>
          </a:fillRef>
          <a:effectRef idx="2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03200" rIns="0" bIns="40332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ts val="732"/>
              </a:spcAft>
              <a:buNone/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Inter-</a:t>
            </a:r>
          </a:p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ts val="732"/>
              </a:spcAft>
              <a:buNone/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domain configuration management</a:t>
            </a:r>
          </a:p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ts val="732"/>
              </a:spcAft>
              <a:buNone/>
            </a:pPr>
            <a:endParaRPr lang="en-US" sz="2800" b="1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E99EDA-FA0A-2C40-AD31-2A098FF2A392}"/>
              </a:ext>
            </a:extLst>
          </p:cNvPr>
          <p:cNvGrpSpPr/>
          <p:nvPr/>
        </p:nvGrpSpPr>
        <p:grpSpPr>
          <a:xfrm>
            <a:off x="6743287" y="4088389"/>
            <a:ext cx="757144" cy="687828"/>
            <a:chOff x="6628306" y="2691846"/>
            <a:chExt cx="841352" cy="687828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054F738-F216-E642-8191-E1F2401156E3}"/>
                </a:ext>
              </a:extLst>
            </p:cNvPr>
            <p:cNvSpPr/>
            <p:nvPr/>
          </p:nvSpPr>
          <p:spPr>
            <a:xfrm>
              <a:off x="7048982" y="2691846"/>
              <a:ext cx="420676" cy="687828"/>
            </a:xfrm>
            <a:custGeom>
              <a:avLst/>
              <a:gdLst>
                <a:gd name="connsiteX0" fmla="*/ 0 w 1064539"/>
                <a:gd name="connsiteY0" fmla="*/ 158973 h 794867"/>
                <a:gd name="connsiteX1" fmla="*/ 667106 w 1064539"/>
                <a:gd name="connsiteY1" fmla="*/ 158973 h 794867"/>
                <a:gd name="connsiteX2" fmla="*/ 667106 w 1064539"/>
                <a:gd name="connsiteY2" fmla="*/ 0 h 794867"/>
                <a:gd name="connsiteX3" fmla="*/ 1064539 w 1064539"/>
                <a:gd name="connsiteY3" fmla="*/ 397434 h 794867"/>
                <a:gd name="connsiteX4" fmla="*/ 667106 w 1064539"/>
                <a:gd name="connsiteY4" fmla="*/ 794867 h 794867"/>
                <a:gd name="connsiteX5" fmla="*/ 667106 w 1064539"/>
                <a:gd name="connsiteY5" fmla="*/ 635894 h 794867"/>
                <a:gd name="connsiteX6" fmla="*/ 0 w 1064539"/>
                <a:gd name="connsiteY6" fmla="*/ 635894 h 794867"/>
                <a:gd name="connsiteX7" fmla="*/ 0 w 1064539"/>
                <a:gd name="connsiteY7" fmla="*/ 158973 h 7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4539" h="794867">
                  <a:moveTo>
                    <a:pt x="0" y="158973"/>
                  </a:moveTo>
                  <a:lnTo>
                    <a:pt x="667106" y="158973"/>
                  </a:lnTo>
                  <a:lnTo>
                    <a:pt x="667106" y="0"/>
                  </a:lnTo>
                  <a:lnTo>
                    <a:pt x="1064539" y="397434"/>
                  </a:lnTo>
                  <a:lnTo>
                    <a:pt x="667106" y="794867"/>
                  </a:lnTo>
                  <a:lnTo>
                    <a:pt x="667106" y="635894"/>
                  </a:lnTo>
                  <a:lnTo>
                    <a:pt x="0" y="635894"/>
                  </a:lnTo>
                  <a:lnTo>
                    <a:pt x="0" y="158973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8972" rIns="238459" bIns="158973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C78F0E-4BE2-244C-BDD7-D01EACA60BB8}"/>
                </a:ext>
              </a:extLst>
            </p:cNvPr>
            <p:cNvSpPr/>
            <p:nvPr/>
          </p:nvSpPr>
          <p:spPr>
            <a:xfrm rot="10800000">
              <a:off x="6628306" y="2691846"/>
              <a:ext cx="420676" cy="687828"/>
            </a:xfrm>
            <a:custGeom>
              <a:avLst/>
              <a:gdLst>
                <a:gd name="connsiteX0" fmla="*/ 0 w 1064539"/>
                <a:gd name="connsiteY0" fmla="*/ 158973 h 794867"/>
                <a:gd name="connsiteX1" fmla="*/ 667106 w 1064539"/>
                <a:gd name="connsiteY1" fmla="*/ 158973 h 794867"/>
                <a:gd name="connsiteX2" fmla="*/ 667106 w 1064539"/>
                <a:gd name="connsiteY2" fmla="*/ 0 h 794867"/>
                <a:gd name="connsiteX3" fmla="*/ 1064539 w 1064539"/>
                <a:gd name="connsiteY3" fmla="*/ 397434 h 794867"/>
                <a:gd name="connsiteX4" fmla="*/ 667106 w 1064539"/>
                <a:gd name="connsiteY4" fmla="*/ 794867 h 794867"/>
                <a:gd name="connsiteX5" fmla="*/ 667106 w 1064539"/>
                <a:gd name="connsiteY5" fmla="*/ 635894 h 794867"/>
                <a:gd name="connsiteX6" fmla="*/ 0 w 1064539"/>
                <a:gd name="connsiteY6" fmla="*/ 635894 h 794867"/>
                <a:gd name="connsiteX7" fmla="*/ 0 w 1064539"/>
                <a:gd name="connsiteY7" fmla="*/ 158973 h 7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4539" h="794867">
                  <a:moveTo>
                    <a:pt x="0" y="158973"/>
                  </a:moveTo>
                  <a:lnTo>
                    <a:pt x="667106" y="158973"/>
                  </a:lnTo>
                  <a:lnTo>
                    <a:pt x="667106" y="0"/>
                  </a:lnTo>
                  <a:lnTo>
                    <a:pt x="1064539" y="397434"/>
                  </a:lnTo>
                  <a:lnTo>
                    <a:pt x="667106" y="794867"/>
                  </a:lnTo>
                  <a:lnTo>
                    <a:pt x="667106" y="635894"/>
                  </a:lnTo>
                  <a:lnTo>
                    <a:pt x="0" y="635894"/>
                  </a:lnTo>
                  <a:lnTo>
                    <a:pt x="0" y="158973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8972" rIns="238459" bIns="158973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1970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A475-8A31-EA40-A8C9-FCF914A2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Challenges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questions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2356-2403-E64E-932B-302E4E40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273" cy="4351338"/>
          </a:xfrm>
        </p:spPr>
        <p:txBody>
          <a:bodyPr/>
          <a:lstStyle/>
          <a:p>
            <a:r>
              <a:rPr lang="en-US" altLang="zh-CN" b="1" dirty="0"/>
              <a:t>Accuracy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false</a:t>
            </a:r>
            <a:r>
              <a:rPr lang="zh-CN" altLang="en-US" dirty="0"/>
              <a:t> </a:t>
            </a:r>
            <a:r>
              <a:rPr lang="en-US" altLang="zh-CN" dirty="0"/>
              <a:t>negative,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false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</a:p>
          <a:p>
            <a:r>
              <a:rPr lang="en-US" altLang="zh-CN" b="1" dirty="0"/>
              <a:t>Scalability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O(1000)</a:t>
            </a:r>
            <a:r>
              <a:rPr lang="zh-CN" altLang="en-US" dirty="0"/>
              <a:t> </a:t>
            </a:r>
            <a:r>
              <a:rPr lang="en-US" altLang="zh-CN" dirty="0"/>
              <a:t>devices,</a:t>
            </a:r>
            <a:r>
              <a:rPr lang="zh-CN" altLang="en-US" dirty="0"/>
              <a:t> </a:t>
            </a:r>
            <a:r>
              <a:rPr lang="en-US" altLang="zh-CN" dirty="0"/>
              <a:t>minute-level</a:t>
            </a:r>
            <a:r>
              <a:rPr lang="zh-CN" altLang="en-US" dirty="0"/>
              <a:t> </a:t>
            </a:r>
            <a:r>
              <a:rPr lang="en-US" altLang="zh-CN" dirty="0"/>
              <a:t>verification/diagnosis/repair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b="1" dirty="0"/>
              <a:t>Interpretability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  <a:p>
            <a:r>
              <a:rPr lang="en-US" altLang="zh-CN" b="1" dirty="0"/>
              <a:t>Privacy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reliable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/>
              <a:t>requires</a:t>
            </a:r>
            <a:r>
              <a:rPr lang="zh-CN" altLang="en-US"/>
              <a:t> </a:t>
            </a:r>
            <a:r>
              <a:rPr lang="en-US" altLang="zh-CN" dirty="0"/>
              <a:t>collaboration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2AD1B-5C28-5640-83EE-A4A95FF5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B90DE0-C5C9-7346-9681-BA321DA7A0F3}"/>
              </a:ext>
            </a:extLst>
          </p:cNvPr>
          <p:cNvGrpSpPr/>
          <p:nvPr/>
        </p:nvGrpSpPr>
        <p:grpSpPr>
          <a:xfrm>
            <a:off x="7777404" y="134064"/>
            <a:ext cx="4311872" cy="2744278"/>
            <a:chOff x="6605949" y="821892"/>
            <a:chExt cx="5368839" cy="310894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CD7B3D-619C-2F4D-BF77-F92853035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5949" y="821892"/>
              <a:ext cx="5368839" cy="3108947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1538F3A-05B3-B441-9504-12AEB275204D}"/>
                </a:ext>
              </a:extLst>
            </p:cNvPr>
            <p:cNvGrpSpPr/>
            <p:nvPr/>
          </p:nvGrpSpPr>
          <p:grpSpPr>
            <a:xfrm>
              <a:off x="7085596" y="2112802"/>
              <a:ext cx="964895" cy="697961"/>
              <a:chOff x="8877133" y="36009"/>
              <a:chExt cx="964895" cy="697961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45DFD88-959F-A04E-9E73-FF46AF734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877133" y="36009"/>
                <a:ext cx="519706" cy="275848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3DFD49D-5235-B34E-89C5-20561AC2A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5120" y="36009"/>
                <a:ext cx="416908" cy="31615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644294C-EC94-C441-B845-F28C1727F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0357" y="340545"/>
                <a:ext cx="675761" cy="393425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A1CF09-B2A8-6746-88F2-8652BA69C585}"/>
                </a:ext>
              </a:extLst>
            </p:cNvPr>
            <p:cNvGrpSpPr/>
            <p:nvPr/>
          </p:nvGrpSpPr>
          <p:grpSpPr>
            <a:xfrm>
              <a:off x="10588721" y="2130092"/>
              <a:ext cx="964895" cy="697961"/>
              <a:chOff x="8877133" y="36009"/>
              <a:chExt cx="964895" cy="697961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164707B-80C0-944B-AC0B-5C6031EF8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877133" y="36009"/>
                <a:ext cx="519706" cy="275848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90979F2-2BAB-FE49-AFD1-45B4BD0FE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5120" y="36009"/>
                <a:ext cx="416908" cy="31615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17C93A7-1682-AB4B-80E7-4517EF342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90357" y="340545"/>
                <a:ext cx="675761" cy="39342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0B4581-2FAA-874F-A85F-54E79BB0F43A}"/>
                </a:ext>
              </a:extLst>
            </p:cNvPr>
            <p:cNvGrpSpPr/>
            <p:nvPr/>
          </p:nvGrpSpPr>
          <p:grpSpPr>
            <a:xfrm>
              <a:off x="8597978" y="2084155"/>
              <a:ext cx="1228209" cy="753131"/>
              <a:chOff x="8635686" y="2131290"/>
              <a:chExt cx="1228209" cy="75313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A2AB8B7-76D2-5340-A1EA-2ED2AF72F289}"/>
                  </a:ext>
                </a:extLst>
              </p:cNvPr>
              <p:cNvGrpSpPr/>
              <p:nvPr/>
            </p:nvGrpSpPr>
            <p:grpSpPr>
              <a:xfrm>
                <a:off x="8635686" y="2131290"/>
                <a:ext cx="1125411" cy="753131"/>
                <a:chOff x="8716617" y="36009"/>
                <a:chExt cx="1125411" cy="753131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862743BC-0965-2A47-B324-61D002284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133" y="36009"/>
                  <a:ext cx="519706" cy="275848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6411F1F3-C851-854B-9C21-5E5209A3F2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25120" y="36009"/>
                  <a:ext cx="416908" cy="316155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9B65E14-44DF-A64D-B2E5-55A156FA6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6617" y="395715"/>
                  <a:ext cx="675761" cy="393425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8D871EDA-F675-D640-841B-EFDE036DF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344189" y="2511114"/>
                <a:ext cx="519706" cy="275848"/>
              </a:xfrm>
              <a:prstGeom prst="rect">
                <a:avLst/>
              </a:prstGeom>
            </p:spPr>
          </p:pic>
        </p:grp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05B44168-2BC5-9B49-9F2C-EC6AC10B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60709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progress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5804-D6F8-2143-A1DB-3FBC0024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7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5143E8-8C87-384D-A913-A9C204EF77FF}"/>
              </a:ext>
            </a:extLst>
          </p:cNvPr>
          <p:cNvSpPr/>
          <p:nvPr/>
        </p:nvSpPr>
        <p:spPr>
          <a:xfrm>
            <a:off x="2984694" y="2681625"/>
            <a:ext cx="2362266" cy="1752221"/>
          </a:xfrm>
          <a:custGeom>
            <a:avLst/>
            <a:gdLst>
              <a:gd name="connsiteX0" fmla="*/ 0 w 3691932"/>
              <a:gd name="connsiteY0" fmla="*/ 1177582 h 2355164"/>
              <a:gd name="connsiteX1" fmla="*/ 1845966 w 3691932"/>
              <a:gd name="connsiteY1" fmla="*/ 0 h 2355164"/>
              <a:gd name="connsiteX2" fmla="*/ 3691932 w 3691932"/>
              <a:gd name="connsiteY2" fmla="*/ 1177582 h 2355164"/>
              <a:gd name="connsiteX3" fmla="*/ 1845966 w 3691932"/>
              <a:gd name="connsiteY3" fmla="*/ 2355164 h 2355164"/>
              <a:gd name="connsiteX4" fmla="*/ 0 w 3691932"/>
              <a:gd name="connsiteY4" fmla="*/ 1177582 h 23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1932" h="2355164">
                <a:moveTo>
                  <a:pt x="0" y="1177582"/>
                </a:moveTo>
                <a:cubicBezTo>
                  <a:pt x="0" y="527221"/>
                  <a:pt x="826467" y="0"/>
                  <a:pt x="1845966" y="0"/>
                </a:cubicBezTo>
                <a:cubicBezTo>
                  <a:pt x="2865465" y="0"/>
                  <a:pt x="3691932" y="527221"/>
                  <a:pt x="3691932" y="1177582"/>
                </a:cubicBezTo>
                <a:cubicBezTo>
                  <a:pt x="3691932" y="1827943"/>
                  <a:pt x="2865465" y="2355164"/>
                  <a:pt x="1845966" y="2355164"/>
                </a:cubicBezTo>
                <a:cubicBezTo>
                  <a:pt x="826467" y="2355164"/>
                  <a:pt x="0" y="1827943"/>
                  <a:pt x="0" y="1177582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03326" rIns="0" bIns="40332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</a:t>
            </a:r>
            <a:r>
              <a:rPr lang="en-US" altLang="zh-CN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erification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53D0543-EB66-4049-A391-8C353D571F4B}"/>
              </a:ext>
            </a:extLst>
          </p:cNvPr>
          <p:cNvSpPr/>
          <p:nvPr/>
        </p:nvSpPr>
        <p:spPr>
          <a:xfrm rot="1735708">
            <a:off x="4872161" y="4207326"/>
            <a:ext cx="675103" cy="591374"/>
          </a:xfrm>
          <a:custGeom>
            <a:avLst/>
            <a:gdLst>
              <a:gd name="connsiteX0" fmla="*/ 0 w 1064539"/>
              <a:gd name="connsiteY0" fmla="*/ 158973 h 794867"/>
              <a:gd name="connsiteX1" fmla="*/ 667106 w 1064539"/>
              <a:gd name="connsiteY1" fmla="*/ 158973 h 794867"/>
              <a:gd name="connsiteX2" fmla="*/ 667106 w 1064539"/>
              <a:gd name="connsiteY2" fmla="*/ 0 h 794867"/>
              <a:gd name="connsiteX3" fmla="*/ 1064539 w 1064539"/>
              <a:gd name="connsiteY3" fmla="*/ 397434 h 794867"/>
              <a:gd name="connsiteX4" fmla="*/ 667106 w 1064539"/>
              <a:gd name="connsiteY4" fmla="*/ 794867 h 794867"/>
              <a:gd name="connsiteX5" fmla="*/ 667106 w 1064539"/>
              <a:gd name="connsiteY5" fmla="*/ 635894 h 794867"/>
              <a:gd name="connsiteX6" fmla="*/ 0 w 1064539"/>
              <a:gd name="connsiteY6" fmla="*/ 635894 h 794867"/>
              <a:gd name="connsiteX7" fmla="*/ 0 w 1064539"/>
              <a:gd name="connsiteY7" fmla="*/ 158973 h 79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4539" h="794867">
                <a:moveTo>
                  <a:pt x="0" y="158973"/>
                </a:moveTo>
                <a:lnTo>
                  <a:pt x="667106" y="158973"/>
                </a:lnTo>
                <a:lnTo>
                  <a:pt x="667106" y="0"/>
                </a:lnTo>
                <a:lnTo>
                  <a:pt x="1064539" y="397434"/>
                </a:lnTo>
                <a:lnTo>
                  <a:pt x="667106" y="794867"/>
                </a:lnTo>
                <a:lnTo>
                  <a:pt x="667106" y="635894"/>
                </a:lnTo>
                <a:lnTo>
                  <a:pt x="0" y="635894"/>
                </a:lnTo>
                <a:lnTo>
                  <a:pt x="0" y="15897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8972" rIns="238459" bIns="158973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400" kern="120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497F3F1-C360-5A4C-BEAC-C25964B4BC49}"/>
              </a:ext>
            </a:extLst>
          </p:cNvPr>
          <p:cNvSpPr/>
          <p:nvPr/>
        </p:nvSpPr>
        <p:spPr>
          <a:xfrm>
            <a:off x="4664255" y="4722005"/>
            <a:ext cx="2362266" cy="1752221"/>
          </a:xfrm>
          <a:custGeom>
            <a:avLst/>
            <a:gdLst>
              <a:gd name="connsiteX0" fmla="*/ 0 w 3724951"/>
              <a:gd name="connsiteY0" fmla="*/ 1177582 h 2355164"/>
              <a:gd name="connsiteX1" fmla="*/ 1862476 w 3724951"/>
              <a:gd name="connsiteY1" fmla="*/ 0 h 2355164"/>
              <a:gd name="connsiteX2" fmla="*/ 3724952 w 3724951"/>
              <a:gd name="connsiteY2" fmla="*/ 1177582 h 2355164"/>
              <a:gd name="connsiteX3" fmla="*/ 1862476 w 3724951"/>
              <a:gd name="connsiteY3" fmla="*/ 2355164 h 2355164"/>
              <a:gd name="connsiteX4" fmla="*/ 0 w 3724951"/>
              <a:gd name="connsiteY4" fmla="*/ 1177582 h 23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951" h="2355164">
                <a:moveTo>
                  <a:pt x="0" y="1177582"/>
                </a:moveTo>
                <a:cubicBezTo>
                  <a:pt x="0" y="527221"/>
                  <a:pt x="833859" y="0"/>
                  <a:pt x="1862476" y="0"/>
                </a:cubicBezTo>
                <a:cubicBezTo>
                  <a:pt x="2891093" y="0"/>
                  <a:pt x="3724952" y="527221"/>
                  <a:pt x="3724952" y="1177582"/>
                </a:cubicBezTo>
                <a:cubicBezTo>
                  <a:pt x="3724952" y="1827943"/>
                  <a:pt x="2891093" y="2355164"/>
                  <a:pt x="1862476" y="2355164"/>
                </a:cubicBezTo>
                <a:cubicBezTo>
                  <a:pt x="833859" y="2355164"/>
                  <a:pt x="0" y="1827943"/>
                  <a:pt x="0" y="1177582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00445"/>
              <a:satOff val="-20388"/>
              <a:lumOff val="4804"/>
              <a:alphaOff val="0"/>
            </a:schemeClr>
          </a:fillRef>
          <a:effectRef idx="2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03200" rIns="0" bIns="40332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Error Diagnosis</a:t>
            </a:r>
            <a:endParaRPr lang="en-US" sz="2800" b="1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5D6F8A-06B6-6741-A4AC-AD72067EB4B5}"/>
              </a:ext>
            </a:extLst>
          </p:cNvPr>
          <p:cNvSpPr/>
          <p:nvPr/>
        </p:nvSpPr>
        <p:spPr>
          <a:xfrm rot="21599166">
            <a:off x="3622834" y="5302428"/>
            <a:ext cx="831635" cy="591375"/>
          </a:xfrm>
          <a:custGeom>
            <a:avLst/>
            <a:gdLst>
              <a:gd name="connsiteX0" fmla="*/ 0 w 1044594"/>
              <a:gd name="connsiteY0" fmla="*/ 158973 h 794867"/>
              <a:gd name="connsiteX1" fmla="*/ 647161 w 1044594"/>
              <a:gd name="connsiteY1" fmla="*/ 158973 h 794867"/>
              <a:gd name="connsiteX2" fmla="*/ 647161 w 1044594"/>
              <a:gd name="connsiteY2" fmla="*/ 0 h 794867"/>
              <a:gd name="connsiteX3" fmla="*/ 1044594 w 1044594"/>
              <a:gd name="connsiteY3" fmla="*/ 397434 h 794867"/>
              <a:gd name="connsiteX4" fmla="*/ 647161 w 1044594"/>
              <a:gd name="connsiteY4" fmla="*/ 794867 h 794867"/>
              <a:gd name="connsiteX5" fmla="*/ 647161 w 1044594"/>
              <a:gd name="connsiteY5" fmla="*/ 635894 h 794867"/>
              <a:gd name="connsiteX6" fmla="*/ 0 w 1044594"/>
              <a:gd name="connsiteY6" fmla="*/ 635894 h 794867"/>
              <a:gd name="connsiteX7" fmla="*/ 0 w 1044594"/>
              <a:gd name="connsiteY7" fmla="*/ 158973 h 79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594" h="794867">
                <a:moveTo>
                  <a:pt x="1044594" y="635894"/>
                </a:moveTo>
                <a:lnTo>
                  <a:pt x="397433" y="635894"/>
                </a:lnTo>
                <a:lnTo>
                  <a:pt x="397433" y="794867"/>
                </a:lnTo>
                <a:lnTo>
                  <a:pt x="0" y="397433"/>
                </a:lnTo>
                <a:lnTo>
                  <a:pt x="397433" y="0"/>
                </a:lnTo>
                <a:lnTo>
                  <a:pt x="397433" y="158973"/>
                </a:lnTo>
                <a:lnTo>
                  <a:pt x="1044594" y="158973"/>
                </a:lnTo>
                <a:lnTo>
                  <a:pt x="1044594" y="63589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460" tIns="158973" rIns="0" bIns="158973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400" kern="12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55A96B7-31BA-3A4F-AE82-35D3175859DE}"/>
              </a:ext>
            </a:extLst>
          </p:cNvPr>
          <p:cNvSpPr/>
          <p:nvPr/>
        </p:nvSpPr>
        <p:spPr>
          <a:xfrm>
            <a:off x="838200" y="4723015"/>
            <a:ext cx="2576142" cy="1752221"/>
          </a:xfrm>
          <a:custGeom>
            <a:avLst/>
            <a:gdLst>
              <a:gd name="connsiteX0" fmla="*/ 0 w 3531239"/>
              <a:gd name="connsiteY0" fmla="*/ 1177582 h 2355164"/>
              <a:gd name="connsiteX1" fmla="*/ 1765620 w 3531239"/>
              <a:gd name="connsiteY1" fmla="*/ 0 h 2355164"/>
              <a:gd name="connsiteX2" fmla="*/ 3531240 w 3531239"/>
              <a:gd name="connsiteY2" fmla="*/ 1177582 h 2355164"/>
              <a:gd name="connsiteX3" fmla="*/ 1765620 w 3531239"/>
              <a:gd name="connsiteY3" fmla="*/ 2355164 h 2355164"/>
              <a:gd name="connsiteX4" fmla="*/ 0 w 3531239"/>
              <a:gd name="connsiteY4" fmla="*/ 1177582 h 23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239" h="2355164">
                <a:moveTo>
                  <a:pt x="0" y="1177582"/>
                </a:moveTo>
                <a:cubicBezTo>
                  <a:pt x="0" y="527221"/>
                  <a:pt x="790495" y="0"/>
                  <a:pt x="1765620" y="0"/>
                </a:cubicBezTo>
                <a:cubicBezTo>
                  <a:pt x="2740745" y="0"/>
                  <a:pt x="3531240" y="527221"/>
                  <a:pt x="3531240" y="1177582"/>
                </a:cubicBezTo>
                <a:cubicBezTo>
                  <a:pt x="3531240" y="1827943"/>
                  <a:pt x="2740745" y="2355164"/>
                  <a:pt x="1765620" y="2355164"/>
                </a:cubicBezTo>
                <a:cubicBezTo>
                  <a:pt x="790495" y="2355164"/>
                  <a:pt x="0" y="1827943"/>
                  <a:pt x="0" y="1177582"/>
                </a:cubicBez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800891"/>
              <a:satOff val="-40777"/>
              <a:lumOff val="9608"/>
              <a:alphaOff val="0"/>
            </a:schemeClr>
          </a:fillRef>
          <a:effectRef idx="2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03326" rIns="0" bIns="40332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 Repair</a:t>
            </a:r>
            <a:endParaRPr lang="en-US" sz="2800" b="1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779856D-7022-7B4B-AA5E-D686F303C476}"/>
              </a:ext>
            </a:extLst>
          </p:cNvPr>
          <p:cNvSpPr/>
          <p:nvPr/>
        </p:nvSpPr>
        <p:spPr>
          <a:xfrm rot="19877896">
            <a:off x="2761460" y="4261587"/>
            <a:ext cx="700333" cy="591374"/>
          </a:xfrm>
          <a:custGeom>
            <a:avLst/>
            <a:gdLst>
              <a:gd name="connsiteX0" fmla="*/ 0 w 1104324"/>
              <a:gd name="connsiteY0" fmla="*/ 158973 h 794867"/>
              <a:gd name="connsiteX1" fmla="*/ 706891 w 1104324"/>
              <a:gd name="connsiteY1" fmla="*/ 158973 h 794867"/>
              <a:gd name="connsiteX2" fmla="*/ 706891 w 1104324"/>
              <a:gd name="connsiteY2" fmla="*/ 0 h 794867"/>
              <a:gd name="connsiteX3" fmla="*/ 1104324 w 1104324"/>
              <a:gd name="connsiteY3" fmla="*/ 397434 h 794867"/>
              <a:gd name="connsiteX4" fmla="*/ 706891 w 1104324"/>
              <a:gd name="connsiteY4" fmla="*/ 794867 h 794867"/>
              <a:gd name="connsiteX5" fmla="*/ 706891 w 1104324"/>
              <a:gd name="connsiteY5" fmla="*/ 635894 h 794867"/>
              <a:gd name="connsiteX6" fmla="*/ 0 w 1104324"/>
              <a:gd name="connsiteY6" fmla="*/ 635894 h 794867"/>
              <a:gd name="connsiteX7" fmla="*/ 0 w 1104324"/>
              <a:gd name="connsiteY7" fmla="*/ 158973 h 79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4324" h="794867">
                <a:moveTo>
                  <a:pt x="0" y="158973"/>
                </a:moveTo>
                <a:lnTo>
                  <a:pt x="706891" y="158973"/>
                </a:lnTo>
                <a:lnTo>
                  <a:pt x="706891" y="0"/>
                </a:lnTo>
                <a:lnTo>
                  <a:pt x="1104324" y="397434"/>
                </a:lnTo>
                <a:lnTo>
                  <a:pt x="706891" y="794867"/>
                </a:lnTo>
                <a:lnTo>
                  <a:pt x="706891" y="635894"/>
                </a:lnTo>
                <a:lnTo>
                  <a:pt x="0" y="635894"/>
                </a:lnTo>
                <a:lnTo>
                  <a:pt x="0" y="15897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58973" rIns="238460" bIns="158972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400" kern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14918-EA77-144A-826E-9A53157218DD}"/>
              </a:ext>
            </a:extLst>
          </p:cNvPr>
          <p:cNvSpPr txBox="1"/>
          <p:nvPr/>
        </p:nvSpPr>
        <p:spPr>
          <a:xfrm>
            <a:off x="8694677" y="130629"/>
            <a:ext cx="22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2EEAE8-3DD7-464D-A855-66273F0272E6}"/>
              </a:ext>
            </a:extLst>
          </p:cNvPr>
          <p:cNvSpPr txBox="1"/>
          <p:nvPr/>
        </p:nvSpPr>
        <p:spPr>
          <a:xfrm>
            <a:off x="-320614" y="3276262"/>
            <a:ext cx="3713518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ja-JP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plane verification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Coral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[HotNets'22]</a:t>
            </a: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Flash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[SIGCOMM'22]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09D4-3BC2-674F-BDA6-E64A80F043FD}"/>
              </a:ext>
            </a:extLst>
          </p:cNvPr>
          <p:cNvSpPr txBox="1"/>
          <p:nvPr/>
        </p:nvSpPr>
        <p:spPr>
          <a:xfrm>
            <a:off x="48132" y="2069027"/>
            <a:ext cx="363295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ja-JP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 plane verification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A-Graph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[INFOCOM'21]</a:t>
            </a:r>
          </a:p>
          <a:p>
            <a:pPr algn="ctr"/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CCoral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[WIP]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048F41-22FC-1846-BA42-2789BB080EAF}"/>
              </a:ext>
            </a:extLst>
          </p:cNvPr>
          <p:cNvSpPr txBox="1"/>
          <p:nvPr/>
        </p:nvSpPr>
        <p:spPr>
          <a:xfrm>
            <a:off x="627016" y="6423989"/>
            <a:ext cx="649484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lvl="0" indent="0" algn="ctr" defTabSz="20447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 diagnosis and repair:</a:t>
            </a:r>
            <a:r>
              <a:rPr lang="zh-CN" altLang="en-US" sz="2000" b="1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Scalpel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[WIP]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69BBD5-638F-DB49-945D-A6B8BBA7DBAF}"/>
              </a:ext>
            </a:extLst>
          </p:cNvPr>
          <p:cNvSpPr/>
          <p:nvPr/>
        </p:nvSpPr>
        <p:spPr>
          <a:xfrm>
            <a:off x="7275733" y="2893274"/>
            <a:ext cx="2438658" cy="3570560"/>
          </a:xfrm>
          <a:custGeom>
            <a:avLst/>
            <a:gdLst>
              <a:gd name="connsiteX0" fmla="*/ 0 w 3724951"/>
              <a:gd name="connsiteY0" fmla="*/ 1177582 h 2355164"/>
              <a:gd name="connsiteX1" fmla="*/ 1862476 w 3724951"/>
              <a:gd name="connsiteY1" fmla="*/ 0 h 2355164"/>
              <a:gd name="connsiteX2" fmla="*/ 3724952 w 3724951"/>
              <a:gd name="connsiteY2" fmla="*/ 1177582 h 2355164"/>
              <a:gd name="connsiteX3" fmla="*/ 1862476 w 3724951"/>
              <a:gd name="connsiteY3" fmla="*/ 2355164 h 2355164"/>
              <a:gd name="connsiteX4" fmla="*/ 0 w 3724951"/>
              <a:gd name="connsiteY4" fmla="*/ 1177582 h 23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951" h="2355164">
                <a:moveTo>
                  <a:pt x="0" y="1177582"/>
                </a:moveTo>
                <a:cubicBezTo>
                  <a:pt x="0" y="527221"/>
                  <a:pt x="833859" y="0"/>
                  <a:pt x="1862476" y="0"/>
                </a:cubicBezTo>
                <a:cubicBezTo>
                  <a:pt x="2891093" y="0"/>
                  <a:pt x="3724952" y="527221"/>
                  <a:pt x="3724952" y="1177582"/>
                </a:cubicBezTo>
                <a:cubicBezTo>
                  <a:pt x="3724952" y="1827943"/>
                  <a:pt x="2891093" y="2355164"/>
                  <a:pt x="1862476" y="2355164"/>
                </a:cubicBezTo>
                <a:cubicBezTo>
                  <a:pt x="833859" y="2355164"/>
                  <a:pt x="0" y="1827943"/>
                  <a:pt x="0" y="1177582"/>
                </a:cubicBezTo>
                <a:close/>
              </a:path>
            </a:pathLst>
          </a:cu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00445"/>
              <a:satOff val="-20388"/>
              <a:lumOff val="4804"/>
              <a:alphaOff val="0"/>
            </a:schemeClr>
          </a:fillRef>
          <a:effectRef idx="2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03200" rIns="0" bIns="403326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ts val="732"/>
              </a:spcAft>
              <a:buNone/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Inter-</a:t>
            </a:r>
          </a:p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ts val="732"/>
              </a:spcAft>
              <a:buNone/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domain configuration management</a:t>
            </a:r>
          </a:p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ts val="732"/>
              </a:spcAft>
              <a:buNone/>
            </a:pPr>
            <a:endParaRPr lang="en-US" sz="2800" b="1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E99EDA-FA0A-2C40-AD31-2A098FF2A392}"/>
              </a:ext>
            </a:extLst>
          </p:cNvPr>
          <p:cNvGrpSpPr/>
          <p:nvPr/>
        </p:nvGrpSpPr>
        <p:grpSpPr>
          <a:xfrm>
            <a:off x="6545858" y="4088389"/>
            <a:ext cx="757144" cy="687828"/>
            <a:chOff x="6628306" y="2691846"/>
            <a:chExt cx="841352" cy="687828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054F738-F216-E642-8191-E1F2401156E3}"/>
                </a:ext>
              </a:extLst>
            </p:cNvPr>
            <p:cNvSpPr/>
            <p:nvPr/>
          </p:nvSpPr>
          <p:spPr>
            <a:xfrm>
              <a:off x="7048982" y="2691846"/>
              <a:ext cx="420676" cy="687828"/>
            </a:xfrm>
            <a:custGeom>
              <a:avLst/>
              <a:gdLst>
                <a:gd name="connsiteX0" fmla="*/ 0 w 1064539"/>
                <a:gd name="connsiteY0" fmla="*/ 158973 h 794867"/>
                <a:gd name="connsiteX1" fmla="*/ 667106 w 1064539"/>
                <a:gd name="connsiteY1" fmla="*/ 158973 h 794867"/>
                <a:gd name="connsiteX2" fmla="*/ 667106 w 1064539"/>
                <a:gd name="connsiteY2" fmla="*/ 0 h 794867"/>
                <a:gd name="connsiteX3" fmla="*/ 1064539 w 1064539"/>
                <a:gd name="connsiteY3" fmla="*/ 397434 h 794867"/>
                <a:gd name="connsiteX4" fmla="*/ 667106 w 1064539"/>
                <a:gd name="connsiteY4" fmla="*/ 794867 h 794867"/>
                <a:gd name="connsiteX5" fmla="*/ 667106 w 1064539"/>
                <a:gd name="connsiteY5" fmla="*/ 635894 h 794867"/>
                <a:gd name="connsiteX6" fmla="*/ 0 w 1064539"/>
                <a:gd name="connsiteY6" fmla="*/ 635894 h 794867"/>
                <a:gd name="connsiteX7" fmla="*/ 0 w 1064539"/>
                <a:gd name="connsiteY7" fmla="*/ 158973 h 7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4539" h="794867">
                  <a:moveTo>
                    <a:pt x="0" y="158973"/>
                  </a:moveTo>
                  <a:lnTo>
                    <a:pt x="667106" y="158973"/>
                  </a:lnTo>
                  <a:lnTo>
                    <a:pt x="667106" y="0"/>
                  </a:lnTo>
                  <a:lnTo>
                    <a:pt x="1064539" y="397434"/>
                  </a:lnTo>
                  <a:lnTo>
                    <a:pt x="667106" y="794867"/>
                  </a:lnTo>
                  <a:lnTo>
                    <a:pt x="667106" y="635894"/>
                  </a:lnTo>
                  <a:lnTo>
                    <a:pt x="0" y="635894"/>
                  </a:lnTo>
                  <a:lnTo>
                    <a:pt x="0" y="158973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8972" rIns="238459" bIns="158973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C78F0E-4BE2-244C-BDD7-D01EACA60BB8}"/>
                </a:ext>
              </a:extLst>
            </p:cNvPr>
            <p:cNvSpPr/>
            <p:nvPr/>
          </p:nvSpPr>
          <p:spPr>
            <a:xfrm rot="10800000">
              <a:off x="6628306" y="2691846"/>
              <a:ext cx="420676" cy="687828"/>
            </a:xfrm>
            <a:custGeom>
              <a:avLst/>
              <a:gdLst>
                <a:gd name="connsiteX0" fmla="*/ 0 w 1064539"/>
                <a:gd name="connsiteY0" fmla="*/ 158973 h 794867"/>
                <a:gd name="connsiteX1" fmla="*/ 667106 w 1064539"/>
                <a:gd name="connsiteY1" fmla="*/ 158973 h 794867"/>
                <a:gd name="connsiteX2" fmla="*/ 667106 w 1064539"/>
                <a:gd name="connsiteY2" fmla="*/ 0 h 794867"/>
                <a:gd name="connsiteX3" fmla="*/ 1064539 w 1064539"/>
                <a:gd name="connsiteY3" fmla="*/ 397434 h 794867"/>
                <a:gd name="connsiteX4" fmla="*/ 667106 w 1064539"/>
                <a:gd name="connsiteY4" fmla="*/ 794867 h 794867"/>
                <a:gd name="connsiteX5" fmla="*/ 667106 w 1064539"/>
                <a:gd name="connsiteY5" fmla="*/ 635894 h 794867"/>
                <a:gd name="connsiteX6" fmla="*/ 0 w 1064539"/>
                <a:gd name="connsiteY6" fmla="*/ 635894 h 794867"/>
                <a:gd name="connsiteX7" fmla="*/ 0 w 1064539"/>
                <a:gd name="connsiteY7" fmla="*/ 158973 h 7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4539" h="794867">
                  <a:moveTo>
                    <a:pt x="0" y="158973"/>
                  </a:moveTo>
                  <a:lnTo>
                    <a:pt x="667106" y="158973"/>
                  </a:lnTo>
                  <a:lnTo>
                    <a:pt x="667106" y="0"/>
                  </a:lnTo>
                  <a:lnTo>
                    <a:pt x="1064539" y="397434"/>
                  </a:lnTo>
                  <a:lnTo>
                    <a:pt x="667106" y="794867"/>
                  </a:lnTo>
                  <a:lnTo>
                    <a:pt x="667106" y="635894"/>
                  </a:lnTo>
                  <a:lnTo>
                    <a:pt x="0" y="635894"/>
                  </a:lnTo>
                  <a:lnTo>
                    <a:pt x="0" y="158973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8972" rIns="238459" bIns="158973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400" kern="120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D72357-9152-F649-A2D4-3E94FE9DFD8D}"/>
              </a:ext>
            </a:extLst>
          </p:cNvPr>
          <p:cNvSpPr txBox="1"/>
          <p:nvPr/>
        </p:nvSpPr>
        <p:spPr>
          <a:xfrm>
            <a:off x="9307185" y="3960609"/>
            <a:ext cx="3205808" cy="16312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Inter-domain </a:t>
            </a:r>
          </a:p>
          <a:p>
            <a:pPr algn="ctr"/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verification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IVeri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[arXiv'21]</a:t>
            </a:r>
          </a:p>
          <a:p>
            <a:pPr algn="ctr"/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ICoral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[WIP]</a:t>
            </a:r>
          </a:p>
          <a:p>
            <a:pPr algn="ctr"/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IVeriNG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[WIP]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A02AD-5858-D54E-919F-529FC2EB414C}"/>
              </a:ext>
            </a:extLst>
          </p:cNvPr>
          <p:cNvSpPr txBox="1"/>
          <p:nvPr/>
        </p:nvSpPr>
        <p:spPr>
          <a:xfrm>
            <a:off x="9235851" y="5716103"/>
            <a:ext cx="3205808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Inter-domain</a:t>
            </a:r>
            <a:r>
              <a:rPr lang="ja-JP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repair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IRepair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[WIP]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7251C-1402-3746-9A20-78FBA2177DCA}"/>
              </a:ext>
            </a:extLst>
          </p:cNvPr>
          <p:cNvSpPr txBox="1"/>
          <p:nvPr/>
        </p:nvSpPr>
        <p:spPr>
          <a:xfrm>
            <a:off x="9532874" y="2915270"/>
            <a:ext cx="2659126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Inter-domain synthesis</a:t>
            </a: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SDI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[INFOCOM'20]</a:t>
            </a:r>
          </a:p>
        </p:txBody>
      </p:sp>
    </p:spTree>
    <p:extLst>
      <p:ext uri="{BB962C8B-B14F-4D97-AF65-F5344CB8AC3E}">
        <p14:creationId xmlns:p14="http://schemas.microsoft.com/office/powerpoint/2010/main" val="302984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23" grpId="0"/>
      <p:bldP spid="27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420</Words>
  <Application>Microsoft Macintosh PowerPoint</Application>
  <PresentationFormat>Widescreen</PresentationFormat>
  <Paragraphs>88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等线</vt:lpstr>
      <vt:lpstr>Microsoft YaHei</vt:lpstr>
      <vt:lpstr>Microsoft YaHei</vt:lpstr>
      <vt:lpstr>SimSun</vt:lpstr>
      <vt:lpstr>Arial</vt:lpstr>
      <vt:lpstr>Calibri</vt:lpstr>
      <vt:lpstr>Calibri Light</vt:lpstr>
      <vt:lpstr>Times New Roman</vt:lpstr>
      <vt:lpstr>Office Theme</vt:lpstr>
      <vt:lpstr>Building Reliable Infrastructure for Edge Intelligence:  A Formal Method Perspective</vt:lpstr>
      <vt:lpstr>Edge intelligence requires reliable networks</vt:lpstr>
      <vt:lpstr>Network reliability: formal specification</vt:lpstr>
      <vt:lpstr>Network verification: current progress</vt:lpstr>
      <vt:lpstr>Vision: automating edge network configuration management  using formal methods</vt:lpstr>
      <vt:lpstr>Challenges and open questions</vt:lpstr>
      <vt:lpstr>Our progress so far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as a Verifier:  Toward Scalable Data Plane Checking  via Distributed, On-Device Verification</dc:title>
  <dc:creator>Qiao Xiang</dc:creator>
  <cp:lastModifiedBy>Qiao Xiang</cp:lastModifiedBy>
  <cp:revision>585</cp:revision>
  <dcterms:created xsi:type="dcterms:W3CDTF">2022-02-07T08:40:56Z</dcterms:created>
  <dcterms:modified xsi:type="dcterms:W3CDTF">2022-12-10T07:26:04Z</dcterms:modified>
</cp:coreProperties>
</file>