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6530" r:id="rId2"/>
    <p:sldMasterId id="2147486615" r:id="rId3"/>
    <p:sldMasterId id="2147486627" r:id="rId4"/>
  </p:sldMasterIdLst>
  <p:notesMasterIdLst>
    <p:notesMasterId r:id="rId54"/>
  </p:notesMasterIdLst>
  <p:handoutMasterIdLst>
    <p:handoutMasterId r:id="rId55"/>
  </p:handoutMasterIdLst>
  <p:sldIdLst>
    <p:sldId id="659" r:id="rId5"/>
    <p:sldId id="1120" r:id="rId6"/>
    <p:sldId id="967" r:id="rId7"/>
    <p:sldId id="1081" r:id="rId8"/>
    <p:sldId id="981" r:id="rId9"/>
    <p:sldId id="1103" r:id="rId10"/>
    <p:sldId id="1104" r:id="rId11"/>
    <p:sldId id="743" r:id="rId12"/>
    <p:sldId id="745" r:id="rId13"/>
    <p:sldId id="746" r:id="rId14"/>
    <p:sldId id="747" r:id="rId15"/>
    <p:sldId id="748" r:id="rId16"/>
    <p:sldId id="749" r:id="rId17"/>
    <p:sldId id="997" r:id="rId18"/>
    <p:sldId id="1130" r:id="rId19"/>
    <p:sldId id="1131" r:id="rId20"/>
    <p:sldId id="1132" r:id="rId21"/>
    <p:sldId id="972" r:id="rId22"/>
    <p:sldId id="973" r:id="rId23"/>
    <p:sldId id="974" r:id="rId24"/>
    <p:sldId id="971" r:id="rId25"/>
    <p:sldId id="998" r:id="rId26"/>
    <p:sldId id="1127" r:id="rId27"/>
    <p:sldId id="760" r:id="rId28"/>
    <p:sldId id="761" r:id="rId29"/>
    <p:sldId id="993" r:id="rId30"/>
    <p:sldId id="994" r:id="rId31"/>
    <p:sldId id="762" r:id="rId32"/>
    <p:sldId id="765" r:id="rId33"/>
    <p:sldId id="766" r:id="rId34"/>
    <p:sldId id="767" r:id="rId35"/>
    <p:sldId id="1128" r:id="rId36"/>
    <p:sldId id="1121" r:id="rId37"/>
    <p:sldId id="961" r:id="rId38"/>
    <p:sldId id="962" r:id="rId39"/>
    <p:sldId id="957" r:id="rId40"/>
    <p:sldId id="965" r:id="rId41"/>
    <p:sldId id="1122" r:id="rId42"/>
    <p:sldId id="963" r:id="rId43"/>
    <p:sldId id="975" r:id="rId44"/>
    <p:sldId id="977" r:id="rId45"/>
    <p:sldId id="1107" r:id="rId46"/>
    <p:sldId id="964" r:id="rId47"/>
    <p:sldId id="1123" r:id="rId48"/>
    <p:sldId id="1085" r:id="rId49"/>
    <p:sldId id="1086" r:id="rId50"/>
    <p:sldId id="1087" r:id="rId51"/>
    <p:sldId id="1088" r:id="rId52"/>
    <p:sldId id="1089" r:id="rId5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clrMru>
    <a:srgbClr val="FFFF00"/>
    <a:srgbClr val="DDDDDD"/>
    <a:srgbClr val="FFCCFF"/>
    <a:srgbClr val="FF99CC"/>
    <a:srgbClr val="CCFFFF"/>
    <a:srgbClr val="FF0000"/>
    <a:srgbClr val="0099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6"/>
    <p:restoredTop sz="96663"/>
  </p:normalViewPr>
  <p:slideViewPr>
    <p:cSldViewPr snapToGrid="0">
      <p:cViewPr varScale="1">
        <p:scale>
          <a:sx n="137" d="100"/>
          <a:sy n="137" d="100"/>
        </p:scale>
        <p:origin x="219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5" d="100"/>
        <a:sy n="155" d="100"/>
      </p:scale>
      <p:origin x="0" y="17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B772FFF-56AC-6848-BA9A-1781F1C592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373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F9521AF4-B8E3-2845-8E78-2606D55F22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62921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063561C-AB04-144F-B059-39AAB3E9A95A}" type="slidenum">
              <a:rPr lang="en-US" altLang="en-US" sz="1300"/>
              <a:pPr/>
              <a:t>1</a:t>
            </a:fld>
            <a:endParaRPr lang="en-US" altLang="en-US" sz="1300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1100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CAE2FF69-245D-5E40-9704-6F49030A72FF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818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AAE4C98F-481D-E949-BDC2-07762CF48F8B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151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171469F-07B2-A04F-B3D0-E88CF9ABC98C}" type="slidenum">
              <a:rPr lang="en-US" altLang="en-US" sz="1200">
                <a:solidFill>
                  <a:srgbClr val="000000"/>
                </a:solidFill>
                <a:latin typeface="Comic Sans MS" charset="0"/>
              </a:rPr>
              <a:pPr/>
              <a:t>14</a:t>
            </a:fld>
            <a:endParaRPr lang="en-US" altLang="en-US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5628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A8E9C7DB-F017-F149-B135-E4EDFC075F7E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574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35128851-8D6D-9C4A-9AA9-305D299C8206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878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4CEE832E-AEF5-EC47-AEEC-8F81E807561C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247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CC2AA3FC-95A0-104D-8639-C79DBC2EE4DE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803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F297881A-E60B-C542-9B93-4C56CA9390C3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19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577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22647D3A-ED4C-0B47-8CE9-1D99B45DC98A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20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368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4CEE832E-AEF5-EC47-AEEC-8F81E807561C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364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171469F-07B2-A04F-B3D0-E88CF9ABC98C}" type="slidenum">
              <a:rPr lang="en-US" altLang="en-US" sz="1200">
                <a:solidFill>
                  <a:srgbClr val="000000"/>
                </a:solidFill>
                <a:latin typeface="Comic Sans MS" charset="0"/>
              </a:rPr>
              <a:pPr/>
              <a:t>2</a:t>
            </a:fld>
            <a:endParaRPr lang="en-US" altLang="en-US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18622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171469F-07B2-A04F-B3D0-E88CF9ABC98C}" type="slidenum">
              <a:rPr lang="en-US" altLang="en-US" sz="1200">
                <a:solidFill>
                  <a:srgbClr val="000000"/>
                </a:solidFill>
                <a:latin typeface="Comic Sans MS" charset="0"/>
              </a:rPr>
              <a:pPr/>
              <a:t>22</a:t>
            </a:fld>
            <a:endParaRPr lang="en-US" altLang="en-US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1113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21998512-3607-4A48-9AB2-9CC7045083F9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</a:rPr>
              <a:t>Ti infinite</a:t>
            </a:r>
          </a:p>
          <a:p>
            <a:r>
              <a:rPr lang="en-US" altLang="en-US">
                <a:latin typeface="Times New Roman" charset="0"/>
              </a:rPr>
              <a:t>T^i_j infinite</a:t>
            </a:r>
          </a:p>
        </p:txBody>
      </p:sp>
    </p:spTree>
    <p:extLst>
      <p:ext uri="{BB962C8B-B14F-4D97-AF65-F5344CB8AC3E}">
        <p14:creationId xmlns:p14="http://schemas.microsoft.com/office/powerpoint/2010/main" val="29021596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5FC0E86F-6AD2-6F48-BE0A-6864363537B3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7327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F968B6DA-83AC-9D4B-83D9-906E058168EC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1152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There are three types of distance estimates from node </a:t>
            </a:r>
            <a:r>
              <a:rPr lang="en-US" altLang="en-US" dirty="0" err="1">
                <a:latin typeface="Times New Roman" charset="0"/>
              </a:rPr>
              <a:t>i</a:t>
            </a:r>
            <a:r>
              <a:rPr lang="en-US" altLang="en-US" dirty="0">
                <a:latin typeface="Times New Roman" charset="0"/>
              </a:rPr>
              <a:t>: </a:t>
            </a:r>
          </a:p>
          <a:p>
            <a:pPr>
              <a:buFontTx/>
              <a:buChar char="-"/>
            </a:pPr>
            <a:r>
              <a:rPr lang="en-US" altLang="en-US" dirty="0">
                <a:latin typeface="Times New Roman" charset="0"/>
              </a:rPr>
              <a:t> </a:t>
            </a:r>
            <a:r>
              <a:rPr lang="en-US" altLang="en-US" dirty="0" err="1">
                <a:latin typeface="Times New Roman" charset="0"/>
              </a:rPr>
              <a:t>d_i</a:t>
            </a:r>
            <a:r>
              <a:rPr lang="en-US" altLang="en-US" dirty="0">
                <a:latin typeface="Times New Roman" charset="0"/>
              </a:rPr>
              <a:t>: current distance estimate at node </a:t>
            </a:r>
            <a:r>
              <a:rPr lang="en-US" altLang="en-US" dirty="0" err="1">
                <a:latin typeface="Times New Roman" charset="0"/>
              </a:rPr>
              <a:t>i</a:t>
            </a:r>
            <a:endParaRPr lang="en-US" altLang="en-US" dirty="0">
              <a:latin typeface="Times New Roman" charset="0"/>
            </a:endParaRPr>
          </a:p>
          <a:p>
            <a:r>
              <a:rPr lang="en-US" altLang="en-US" dirty="0">
                <a:latin typeface="Times New Roman" charset="0"/>
              </a:rPr>
              <a:t>- </a:t>
            </a:r>
            <a:r>
              <a:rPr lang="en-US" altLang="en-US" dirty="0" err="1">
                <a:latin typeface="Times New Roman" charset="0"/>
              </a:rPr>
              <a:t>d^j_i</a:t>
            </a:r>
            <a:r>
              <a:rPr lang="en-US" altLang="en-US" dirty="0">
                <a:latin typeface="Times New Roman" charset="0"/>
              </a:rPr>
              <a:t>: last </a:t>
            </a:r>
            <a:r>
              <a:rPr lang="en-US" altLang="en-US" dirty="0" err="1">
                <a:latin typeface="Times New Roman" charset="0"/>
              </a:rPr>
              <a:t>d_i</a:t>
            </a:r>
            <a:r>
              <a:rPr lang="en-US" altLang="en-US" dirty="0">
                <a:latin typeface="Times New Roman" charset="0"/>
              </a:rPr>
              <a:t> that neighbor j received</a:t>
            </a:r>
          </a:p>
          <a:p>
            <a:r>
              <a:rPr lang="en-US" altLang="en-US" dirty="0">
                <a:latin typeface="Times New Roman" charset="0"/>
              </a:rPr>
              <a:t>- </a:t>
            </a:r>
            <a:r>
              <a:rPr lang="en-US" altLang="en-US" dirty="0" err="1">
                <a:latin typeface="Times New Roman" charset="0"/>
              </a:rPr>
              <a:t>d^j_i</a:t>
            </a:r>
            <a:r>
              <a:rPr lang="en-US" altLang="en-US" dirty="0">
                <a:latin typeface="Times New Roman" charset="0"/>
              </a:rPr>
              <a:t>: </a:t>
            </a:r>
            <a:r>
              <a:rPr lang="en-US" altLang="en-US" dirty="0" err="1">
                <a:latin typeface="Times New Roman" charset="0"/>
              </a:rPr>
              <a:t>d_i</a:t>
            </a:r>
            <a:r>
              <a:rPr lang="en-US" altLang="en-US" dirty="0">
                <a:latin typeface="Times New Roman" charset="0"/>
              </a:rPr>
              <a:t> that are in transit to neighbor j</a:t>
            </a: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13B3728F-759C-604F-9151-504A4F118A7E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2014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1D882A47-7AA7-984E-B5D6-6499978D38A1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0970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8C2545ED-F7CE-EF4D-84B6-ED26902E3E2D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</a:rPr>
              <a:t>The state includes di, di_j, and messages containing di_j</a:t>
            </a:r>
          </a:p>
        </p:txBody>
      </p:sp>
    </p:spTree>
    <p:extLst>
      <p:ext uri="{BB962C8B-B14F-4D97-AF65-F5344CB8AC3E}">
        <p14:creationId xmlns:p14="http://schemas.microsoft.com/office/powerpoint/2010/main" val="36384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7E4D3BCC-B26C-5649-B026-F835256FC16F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29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</a:rPr>
              <a:t>The state includes di, di_j, and messages containing di_j</a:t>
            </a:r>
          </a:p>
        </p:txBody>
      </p:sp>
    </p:spTree>
    <p:extLst>
      <p:ext uri="{BB962C8B-B14F-4D97-AF65-F5344CB8AC3E}">
        <p14:creationId xmlns:p14="http://schemas.microsoft.com/office/powerpoint/2010/main" val="20140263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26A3A839-7034-CB47-9C89-C158E74C913B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30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</a:rPr>
              <a:t>The state includes di, di_j, and messages containing di_j</a:t>
            </a:r>
          </a:p>
        </p:txBody>
      </p:sp>
    </p:spTree>
    <p:extLst>
      <p:ext uri="{BB962C8B-B14F-4D97-AF65-F5344CB8AC3E}">
        <p14:creationId xmlns:p14="http://schemas.microsoft.com/office/powerpoint/2010/main" val="41836273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A07E910E-5818-B84F-A6D4-9C9B694A9292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789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C34FB14C-9556-284B-95AC-9D8CCB98219A}" type="slidenum">
              <a:rPr lang="en-US" altLang="en-US" sz="1200">
                <a:solidFill>
                  <a:srgbClr val="000000"/>
                </a:solidFill>
              </a:rPr>
              <a:pPr/>
              <a:t>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7104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9E9FC0D3-C8C4-C646-BE9C-6051DD24D7FA}" type="slidenum">
              <a:rPr lang="en-US" altLang="en-US" sz="1300">
                <a:solidFill>
                  <a:srgbClr val="000000"/>
                </a:solidFill>
                <a:latin typeface="Times New Roman" charset="0"/>
              </a:rPr>
              <a:pPr/>
              <a:t>32</a:t>
            </a:fld>
            <a:endParaRPr lang="en-US" altLang="en-US" sz="13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62845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171469F-07B2-A04F-B3D0-E88CF9ABC98C}" type="slidenum">
              <a:rPr lang="en-US" altLang="en-US" sz="1200">
                <a:solidFill>
                  <a:srgbClr val="000000"/>
                </a:solidFill>
                <a:latin typeface="Comic Sans MS" charset="0"/>
              </a:rPr>
              <a:pPr/>
              <a:t>33</a:t>
            </a:fld>
            <a:endParaRPr lang="en-US" altLang="en-US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56227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1247BEAC-9F27-6044-A0D8-4800D5122CC6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4249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1D679CC3-7F40-FE4C-B769-1E59718FFA76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8049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60E0C29A-2082-8941-A2FB-A84EEFB8C424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7997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AE7A2EC8-FE91-6742-924A-7601D185317B}" type="slidenum">
              <a:rPr lang="en-US" altLang="en-US" sz="1300">
                <a:solidFill>
                  <a:srgbClr val="000000"/>
                </a:solidFill>
                <a:latin typeface="Times New Roman" charset="0"/>
              </a:rPr>
              <a:pPr/>
              <a:t>37</a:t>
            </a:fld>
            <a:endParaRPr lang="en-US" altLang="en-US" sz="13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56132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171469F-07B2-A04F-B3D0-E88CF9ABC98C}" type="slidenum">
              <a:rPr lang="en-US" altLang="en-US" sz="1200">
                <a:solidFill>
                  <a:srgbClr val="000000"/>
                </a:solidFill>
                <a:latin typeface="Comic Sans MS" charset="0"/>
              </a:rPr>
              <a:pPr/>
              <a:t>38</a:t>
            </a:fld>
            <a:endParaRPr lang="en-US" altLang="en-US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75167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73FE4134-EE0F-CF42-8FA5-D2C3C8752379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39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2206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E72631A6-7416-0C4A-9110-D541CF41418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40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146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277440ED-5BD7-FE44-A6C0-1198BDB8B3B0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234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51B8FA41-DE53-9944-915B-2CF1393E1F7D}" type="slidenum">
              <a:rPr lang="en-US" altLang="en-US" sz="1200">
                <a:solidFill>
                  <a:srgbClr val="000000"/>
                </a:solidFill>
              </a:rPr>
              <a:pPr/>
              <a:t>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1981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4D61BB27-7724-B84E-941B-3BCF8244AE9A}" type="slidenum">
              <a:rPr lang="en-US" altLang="en-US" sz="1300">
                <a:solidFill>
                  <a:srgbClr val="000000"/>
                </a:solidFill>
                <a:latin typeface="Times New Roman" charset="0"/>
              </a:rPr>
              <a:pPr/>
              <a:t>42</a:t>
            </a:fld>
            <a:endParaRPr lang="en-US" altLang="en-US" sz="13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544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4D61BB27-7724-B84E-941B-3BCF8244AE9A}" type="slidenum">
              <a:rPr lang="en-US" altLang="en-US" sz="1300">
                <a:solidFill>
                  <a:srgbClr val="000000"/>
                </a:solidFill>
                <a:latin typeface="Times New Roman" charset="0"/>
              </a:rPr>
              <a:pPr/>
              <a:t>43</a:t>
            </a:fld>
            <a:endParaRPr lang="en-US" altLang="en-US" sz="13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9392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171469F-07B2-A04F-B3D0-E88CF9ABC98C}" type="slidenum">
              <a:rPr lang="en-US" altLang="en-US" sz="1200">
                <a:solidFill>
                  <a:srgbClr val="000000"/>
                </a:solidFill>
                <a:latin typeface="Comic Sans MS" charset="0"/>
              </a:rPr>
              <a:pPr/>
              <a:t>44</a:t>
            </a:fld>
            <a:endParaRPr lang="en-US" altLang="en-US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72458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C149DF54-8653-9848-A0DA-D4F2CC9425C7}" type="slidenum">
              <a:rPr lang="en-US" altLang="en-US" sz="1300">
                <a:solidFill>
                  <a:srgbClr val="000000"/>
                </a:solidFill>
                <a:latin typeface="Times New Roman" charset="0"/>
              </a:rPr>
              <a:pPr/>
              <a:t>45</a:t>
            </a:fld>
            <a:endParaRPr lang="en-US" altLang="en-US" sz="13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091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46A6A5A8-0D75-3F48-9D9A-CF15626B687E}" type="slidenum">
              <a:rPr lang="en-US" altLang="en-US" sz="1300">
                <a:solidFill>
                  <a:srgbClr val="000000"/>
                </a:solidFill>
                <a:latin typeface="Times New Roman" charset="0"/>
              </a:rPr>
              <a:pPr/>
              <a:t>46</a:t>
            </a:fld>
            <a:endParaRPr lang="en-US" altLang="en-US" sz="13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/>
            <a:r>
              <a:rPr lang="en-US" altLang="zh-CN">
                <a:latin typeface="Times New Roman" charset="0"/>
                <a:ea typeface="宋体" charset="-122"/>
              </a:rPr>
              <a:t>The step if S</a:t>
            </a:r>
            <a:r>
              <a:rPr lang="en-US" altLang="zh-CN" baseline="30000">
                <a:latin typeface="Times New Roman" charset="0"/>
                <a:ea typeface="宋体" charset="-122"/>
              </a:rPr>
              <a:t>A  </a:t>
            </a:r>
            <a:r>
              <a:rPr lang="en-US" altLang="zh-CN">
                <a:latin typeface="Times New Roman" charset="0"/>
                <a:ea typeface="宋体" charset="-122"/>
                <a:sym typeface="Symbol" charset="2"/>
              </a:rPr>
              <a:t>&gt;</a:t>
            </a:r>
            <a:r>
              <a:rPr lang="en-US" altLang="zh-CN">
                <a:latin typeface="Times New Roman" charset="0"/>
                <a:ea typeface="宋体" charset="-122"/>
              </a:rPr>
              <a:t> S</a:t>
            </a:r>
            <a:r>
              <a:rPr lang="en-US" altLang="zh-CN" baseline="30000">
                <a:latin typeface="Times New Roman" charset="0"/>
                <a:ea typeface="宋体" charset="-122"/>
              </a:rPr>
              <a:t>B</a:t>
            </a:r>
            <a:r>
              <a:rPr lang="en-US" altLang="zh-CN">
                <a:latin typeface="Times New Roman" charset="0"/>
                <a:ea typeface="宋体" charset="-122"/>
              </a:rPr>
              <a:t>, then update may not be good because it maybe a cross talk.</a:t>
            </a:r>
          </a:p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84177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29796495-66C3-C842-993F-CB47F3940A70}" type="slidenum">
              <a:rPr lang="en-US" altLang="en-US" sz="1300">
                <a:solidFill>
                  <a:srgbClr val="000000"/>
                </a:solidFill>
                <a:latin typeface="Times New Roman" charset="0"/>
              </a:rPr>
              <a:pPr/>
              <a:t>47</a:t>
            </a:fld>
            <a:endParaRPr lang="en-US" altLang="en-US" sz="13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1713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6D6E013A-2705-B149-BBDD-EC7A09BFBEBC}" type="slidenum">
              <a:rPr lang="en-US" altLang="en-US" sz="1300">
                <a:solidFill>
                  <a:srgbClr val="000000"/>
                </a:solidFill>
                <a:latin typeface="Times New Roman" charset="0"/>
              </a:rPr>
              <a:pPr/>
              <a:t>48</a:t>
            </a:fld>
            <a:endParaRPr lang="en-US" altLang="en-US" sz="13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548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0F1101D8-8D31-344E-9940-E1AAAB80AC18}" type="slidenum">
              <a:rPr lang="en-US" altLang="en-US" sz="1300">
                <a:solidFill>
                  <a:srgbClr val="000000"/>
                </a:solidFill>
                <a:latin typeface="Times New Roman" charset="0"/>
              </a:rPr>
              <a:pPr/>
              <a:t>49</a:t>
            </a:fld>
            <a:endParaRPr lang="en-US" altLang="en-US" sz="13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/>
            <a:endParaRPr lang="en-US" altLang="zh-CN">
              <a:latin typeface="Times New Roman" charset="0"/>
              <a:ea typeface="宋体" charset="-122"/>
            </a:endParaRPr>
          </a:p>
          <a:p>
            <a:pPr lvl="3"/>
            <a:endParaRPr lang="en-US" altLang="zh-CN">
              <a:latin typeface="Times New Roman" charset="0"/>
              <a:ea typeface="宋体" charset="-122"/>
            </a:endParaRPr>
          </a:p>
          <a:p>
            <a:pPr lvl="3"/>
            <a:endParaRPr lang="en-US" altLang="zh-CN">
              <a:latin typeface="Times New Roman" charset="0"/>
              <a:ea typeface="宋体" charset="-122"/>
            </a:endParaRPr>
          </a:p>
          <a:p>
            <a:pPr lvl="3"/>
            <a:endParaRPr lang="en-US" altLang="zh-CN">
              <a:latin typeface="Times New Roman" charset="0"/>
              <a:ea typeface="宋体" charset="-122"/>
            </a:endParaRPr>
          </a:p>
          <a:p>
            <a:pPr lvl="3"/>
            <a:r>
              <a:rPr lang="en-US" altLang="zh-CN">
                <a:latin typeface="Times New Roman" charset="0"/>
                <a:ea typeface="宋体" charset="-122"/>
              </a:rPr>
              <a:t>The step if S</a:t>
            </a:r>
            <a:r>
              <a:rPr lang="en-US" altLang="zh-CN" baseline="30000">
                <a:latin typeface="Times New Roman" charset="0"/>
                <a:ea typeface="宋体" charset="-122"/>
              </a:rPr>
              <a:t>A  </a:t>
            </a:r>
            <a:r>
              <a:rPr lang="en-US" altLang="zh-CN">
                <a:latin typeface="Times New Roman" charset="0"/>
                <a:ea typeface="宋体" charset="-122"/>
                <a:sym typeface="Symbol" charset="2"/>
              </a:rPr>
              <a:t>&gt;</a:t>
            </a:r>
            <a:r>
              <a:rPr lang="en-US" altLang="zh-CN">
                <a:latin typeface="Times New Roman" charset="0"/>
                <a:ea typeface="宋体" charset="-122"/>
              </a:rPr>
              <a:t> S</a:t>
            </a:r>
            <a:r>
              <a:rPr lang="en-US" altLang="zh-CN" baseline="30000">
                <a:latin typeface="Times New Roman" charset="0"/>
                <a:ea typeface="宋体" charset="-122"/>
              </a:rPr>
              <a:t>B</a:t>
            </a:r>
            <a:r>
              <a:rPr lang="en-US" altLang="zh-CN">
                <a:latin typeface="Times New Roman" charset="0"/>
                <a:ea typeface="宋体" charset="-122"/>
              </a:rPr>
              <a:t>, then update may not be good because it maybe a cross talk.</a:t>
            </a:r>
          </a:p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2556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0E0C61A9-DE68-194E-9C87-F0518A4FC8A5}" type="slidenum">
              <a:rPr lang="en-US" altLang="en-US" sz="1200">
                <a:solidFill>
                  <a:srgbClr val="000000"/>
                </a:solidFill>
              </a:rPr>
              <a:pPr/>
              <a:t>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879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57CC3F2C-5311-CE4E-8D75-93666F0BC6DB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901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89470C0B-B50A-1E42-8B2B-7DACA9417D86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9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818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F98EDC57-8E67-B349-806B-BE1DD6C56BA3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10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033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B3CCC698-F436-024C-BA24-8BA62883AC1B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70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25477-570A-574E-BFD8-3C04BAEC83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626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A88E1-3493-094B-BBE0-33571CF5A3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52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19300" cy="6153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905500" cy="6153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96EF2-2073-9B4C-969F-2FC55B7D8C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8954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AC1DB-9995-0848-874A-E9EA711095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144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B6598F-A427-AD40-9B56-2131A96052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338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56114C-E8A7-DA4A-AA0F-845DA97FFF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165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CD0AA7-2BB1-D544-AE89-73F1C9398F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5135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2A5C27-C57B-B646-8C1E-F00B103C52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472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D8D0B3-9CBA-6048-9458-9B54CAEFE9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889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D2C26A-E955-2A47-B9DE-5B0FAC6C10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2198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9956A0-86B0-AD46-AABB-A7C816AA5F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77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64D8F-4295-8242-A77D-B1CA32EE69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57385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2B6115-4B9B-564A-805E-8758FC54F8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7741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ACDAB-00D7-344E-B9DF-FBA0829A29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95498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B331CB-E84B-0E4C-8CC5-DFAF011D1A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67560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E85BB7-4B17-6D43-89F8-9D8CCEF4EF1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F88F45-8E67-A041-A762-86C8FE90288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A6397-7845-F84E-A717-8273779CDDA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49700" cy="4856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600200"/>
            <a:ext cx="3949700" cy="4856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DD1EEB-1870-CC4C-9AFC-9A4186EB06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AC165B-77C3-0149-B2A8-E370F1CF8D7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C3F1-729C-614C-9A3D-B8800098AB5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6F3007-76A1-E64E-AAB2-9DBBF6A454B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9A5C9-A8EF-A349-ADE4-D1809ABD34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16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3E7E80-7CA5-644C-9DA5-32F39C5E8F2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C6C743-D032-4446-929A-AB0CD4A6F78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15A14-04F9-994F-844B-7FFA7CA27E0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12950" cy="6227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886450" cy="6227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F4CE5C-EC3A-8645-B052-CD854362F20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1AD268-B534-E149-995B-2B39CFD6D2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EEC273-6D58-CF42-B3CA-1177D4F9BE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F31769-2381-6849-949A-04D810084B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49700" cy="4856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600200"/>
            <a:ext cx="3949700" cy="4856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7244F7-46FC-1844-977F-3DC210854D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88E58E-E795-C448-92AC-63F4456AAF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437445-8DFC-4B42-B192-E24A824696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69147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99079A-A6AF-A244-98D5-C16260D971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F3CC0-5922-5F45-9014-DD5CCD0B51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85252F-8CF4-9F4B-923C-06D024C946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560F5D-50B0-A14D-B36F-71236C4F10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12950" cy="6227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886450" cy="6227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9BB3D1-C288-4542-BED2-76463A0A14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B7C4A-3D24-BF4E-AD68-38F8399126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256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98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9189E-5B48-B544-9DD9-12B6B151D4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47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0ADCF-D9B3-9242-B607-A3B2552A08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313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3A836-715B-104F-9C69-7C89C2B7A4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05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692074A-70EF-DC48-9B97-1DF5E3264B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Rectangle 7"/>
          <p:cNvSpPr>
            <a:spLocks noChangeArrowheads="1"/>
          </p:cNvSpPr>
          <p:nvPr userDrawn="1"/>
        </p:nvSpPr>
        <p:spPr bwMode="auto">
          <a:xfrm>
            <a:off x="0" y="1244600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53" r:id="rId1"/>
    <p:sldLayoutId id="2147486454" r:id="rId2"/>
    <p:sldLayoutId id="2147486455" r:id="rId3"/>
    <p:sldLayoutId id="2147486517" r:id="rId4"/>
    <p:sldLayoutId id="2147486456" r:id="rId5"/>
    <p:sldLayoutId id="2147486518" r:id="rId6"/>
    <p:sldLayoutId id="2147486457" r:id="rId7"/>
    <p:sldLayoutId id="2147486458" r:id="rId8"/>
    <p:sldLayoutId id="2147486459" r:id="rId9"/>
    <p:sldLayoutId id="2147486460" r:id="rId10"/>
    <p:sldLayoutId id="214748646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>
              <a:ea typeface="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8AF0E8C5-A3A4-7A43-9A2F-5FBA791B69E9}" type="slidenum">
              <a:rPr lang="en-US" altLang="en-US" smtClean="0">
                <a:ea typeface=""/>
              </a:rPr>
              <a:pPr/>
              <a:t>‹#›</a:t>
            </a:fld>
            <a:endParaRPr lang="en-US" altLang="en-US">
              <a:ea typeface=""/>
            </a:endParaRP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shade val="46275"/>
                  <a:invGamma/>
                </a:srgbClr>
              </a:gs>
              <a:gs pos="100000">
                <a:srgbClr val="99CCFF"/>
              </a:gs>
            </a:gsLst>
            <a:lin ang="0" scaled="1"/>
          </a:gradFill>
          <a:ln w="508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07335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31" r:id="rId1"/>
    <p:sldLayoutId id="2147486532" r:id="rId2"/>
    <p:sldLayoutId id="2147486533" r:id="rId3"/>
    <p:sldLayoutId id="2147486534" r:id="rId4"/>
    <p:sldLayoutId id="2147486535" r:id="rId5"/>
    <p:sldLayoutId id="2147486536" r:id="rId6"/>
    <p:sldLayoutId id="2147486537" r:id="rId7"/>
    <p:sldLayoutId id="2147486538" r:id="rId8"/>
    <p:sldLayoutId id="2147486539" r:id="rId9"/>
    <p:sldLayoutId id="2147486540" r:id="rId10"/>
    <p:sldLayoutId id="214748654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24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51800" cy="485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565900"/>
            <a:ext cx="4254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charset="0"/>
              </a:defRPr>
            </a:lvl1pPr>
          </a:lstStyle>
          <a:p>
            <a:fld id="{B6767C61-7660-064E-8E0D-AAB8340256F3}" type="slidenum">
              <a:rPr lang="en-US" altLang="en-US" smtClean="0">
                <a:solidFill>
                  <a:srgbClr val="000000"/>
                </a:solidFill>
                <a:ea typeface=""/>
              </a:rPr>
              <a:pPr/>
              <a:t>‹#›</a:t>
            </a:fld>
            <a:endParaRPr lang="en-US" altLang="en-US">
              <a:solidFill>
                <a:srgbClr val="000000"/>
              </a:solidFill>
              <a:ea typeface=""/>
            </a:endParaRP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1160463"/>
            <a:ext cx="9144000" cy="76200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shade val="46275"/>
                  <a:invGamma/>
                </a:srgbClr>
              </a:gs>
              <a:gs pos="100000">
                <a:srgbClr val="99CCFF"/>
              </a:gs>
            </a:gsLst>
            <a:lin ang="0" scaled="1"/>
          </a:gradFill>
          <a:ln w="508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8607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16" r:id="rId1"/>
    <p:sldLayoutId id="2147486617" r:id="rId2"/>
    <p:sldLayoutId id="2147486618" r:id="rId3"/>
    <p:sldLayoutId id="2147486619" r:id="rId4"/>
    <p:sldLayoutId id="2147486620" r:id="rId5"/>
    <p:sldLayoutId id="2147486621" r:id="rId6"/>
    <p:sldLayoutId id="2147486622" r:id="rId7"/>
    <p:sldLayoutId id="2147486623" r:id="rId8"/>
    <p:sldLayoutId id="2147486624" r:id="rId9"/>
    <p:sldLayoutId id="2147486625" r:id="rId10"/>
    <p:sldLayoutId id="214748662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24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51800" cy="485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565900"/>
            <a:ext cx="4254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9E5D1BEF-6B64-C345-8D36-99D977D1EE77}" type="slidenum">
              <a:rPr lang="en-US" altLang="en-US" smtClean="0">
                <a:ea typeface=""/>
              </a:rPr>
              <a:pPr/>
              <a:t>‹#›</a:t>
            </a:fld>
            <a:endParaRPr lang="en-US" altLang="en-US">
              <a:ea typeface=""/>
            </a:endParaRP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1160463"/>
            <a:ext cx="9144000" cy="76200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shade val="46275"/>
                  <a:invGamma/>
                </a:srgbClr>
              </a:gs>
              <a:gs pos="100000">
                <a:srgbClr val="99CCFF"/>
              </a:gs>
            </a:gsLst>
            <a:lin ang="0" scaled="1"/>
          </a:gradFill>
          <a:ln w="508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56488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28" r:id="rId1"/>
    <p:sldLayoutId id="2147486629" r:id="rId2"/>
    <p:sldLayoutId id="2147486630" r:id="rId3"/>
    <p:sldLayoutId id="2147486631" r:id="rId4"/>
    <p:sldLayoutId id="2147486632" r:id="rId5"/>
    <p:sldLayoutId id="2147486633" r:id="rId6"/>
    <p:sldLayoutId id="2147486634" r:id="rId7"/>
    <p:sldLayoutId id="2147486635" r:id="rId8"/>
    <p:sldLayoutId id="2147486636" r:id="rId9"/>
    <p:sldLayoutId id="2147486637" r:id="rId10"/>
    <p:sldLayoutId id="214748663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.v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5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1.wmf"/><Relationship Id="rId4" Type="http://schemas.openxmlformats.org/officeDocument/2006/relationships/image" Target="NULL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7.bin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9.bin"/><Relationship Id="rId5" Type="http://schemas.openxmlformats.org/officeDocument/2006/relationships/image" Target="NUL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9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0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6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416050"/>
            <a:ext cx="7772400" cy="2054225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charset="-128"/>
              </a:rPr>
              <a:t>Network Layer:</a:t>
            </a:r>
            <a:br>
              <a:rPr lang="en-US" altLang="en-US" dirty="0">
                <a:ea typeface="ＭＳ Ｐゴシック" charset="-128"/>
              </a:rPr>
            </a:br>
            <a:r>
              <a:rPr lang="en-US" altLang="en-US" sz="2800" dirty="0">
                <a:ea typeface="ＭＳ Ｐゴシック" charset="-128"/>
              </a:rPr>
              <a:t>Distance Vector Protocols Variations</a:t>
            </a:r>
            <a:br>
              <a:rPr lang="en-US" altLang="en-US" sz="2800" dirty="0">
                <a:ea typeface="ＭＳ Ｐゴシック" charset="-128"/>
              </a:rPr>
            </a:br>
            <a:r>
              <a:rPr lang="en-US" altLang="en-US" sz="2800" dirty="0">
                <a:ea typeface="ＭＳ Ｐゴシック" charset="-128"/>
              </a:rPr>
              <a:t>Link-State Protocol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4E4995-DF0F-A045-80DC-3A70A7179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</a:t>
            </a:r>
            <a:r>
              <a:rPr lang="en-US" altLang="zh-CN" sz="2400" kern="0" dirty="0">
                <a:ea typeface="ＭＳ Ｐゴシック" charset="-128"/>
              </a:rPr>
              <a:t>2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11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zh-CN" sz="2400" kern="0" dirty="0">
                <a:ea typeface="宋体" charset="-122"/>
              </a:rPr>
              <a:t>22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22</a:t>
            </a:r>
            <a:endParaRPr lang="en-US" altLang="x-none" sz="2400" kern="0" dirty="0"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11EC-4A5F-3246-B3F2-44112859D7CD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A07E4462-812B-BF49-8254-03D02042487F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10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Example</a:t>
            </a:r>
            <a:endParaRPr lang="en-US" altLang="en-US" dirty="0"/>
          </a:p>
        </p:txBody>
      </p:sp>
      <p:grpSp>
        <p:nvGrpSpPr>
          <p:cNvPr id="45060" name="Group 78"/>
          <p:cNvGrpSpPr>
            <a:grpSpLocks/>
          </p:cNvGrpSpPr>
          <p:nvPr/>
        </p:nvGrpSpPr>
        <p:grpSpPr bwMode="auto">
          <a:xfrm>
            <a:off x="6438900" y="180975"/>
            <a:ext cx="2533650" cy="1619250"/>
            <a:chOff x="4056" y="114"/>
            <a:chExt cx="1596" cy="1020"/>
          </a:xfrm>
        </p:grpSpPr>
        <p:sp>
          <p:nvSpPr>
            <p:cNvPr id="45080" name="Freeform 5"/>
            <p:cNvSpPr>
              <a:spLocks/>
            </p:cNvSpPr>
            <p:nvPr/>
          </p:nvSpPr>
          <p:spPr bwMode="auto">
            <a:xfrm>
              <a:off x="4056" y="114"/>
              <a:ext cx="1596" cy="976"/>
            </a:xfrm>
            <a:custGeom>
              <a:avLst/>
              <a:gdLst>
                <a:gd name="T0" fmla="*/ 41 w 1757"/>
                <a:gd name="T1" fmla="*/ 78 h 1150"/>
                <a:gd name="T2" fmla="*/ 149 w 1757"/>
                <a:gd name="T3" fmla="*/ 42 h 1150"/>
                <a:gd name="T4" fmla="*/ 307 w 1757"/>
                <a:gd name="T5" fmla="*/ 5 h 1150"/>
                <a:gd name="T6" fmla="*/ 512 w 1757"/>
                <a:gd name="T7" fmla="*/ 10 h 1150"/>
                <a:gd name="T8" fmla="*/ 613 w 1757"/>
                <a:gd name="T9" fmla="*/ 27 h 1150"/>
                <a:gd name="T10" fmla="*/ 636 w 1757"/>
                <a:gd name="T11" fmla="*/ 95 h 1150"/>
                <a:gd name="T12" fmla="*/ 628 w 1757"/>
                <a:gd name="T13" fmla="*/ 202 h 1150"/>
                <a:gd name="T14" fmla="*/ 376 w 1757"/>
                <a:gd name="T15" fmla="*/ 218 h 1150"/>
                <a:gd name="T16" fmla="*/ 206 w 1757"/>
                <a:gd name="T17" fmla="*/ 207 h 1150"/>
                <a:gd name="T18" fmla="*/ 28 w 1757"/>
                <a:gd name="T19" fmla="*/ 132 h 1150"/>
                <a:gd name="T20" fmla="*/ 41 w 1757"/>
                <a:gd name="T21" fmla="*/ 78 h 11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57"/>
                <a:gd name="T34" fmla="*/ 0 h 1150"/>
                <a:gd name="T35" fmla="*/ 1757 w 1757"/>
                <a:gd name="T36" fmla="*/ 1150 h 115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57" h="1150">
                  <a:moveTo>
                    <a:pt x="108" y="402"/>
                  </a:moveTo>
                  <a:cubicBezTo>
                    <a:pt x="161" y="324"/>
                    <a:pt x="275" y="278"/>
                    <a:pt x="390" y="216"/>
                  </a:cubicBezTo>
                  <a:cubicBezTo>
                    <a:pt x="505" y="154"/>
                    <a:pt x="642" y="54"/>
                    <a:pt x="801" y="27"/>
                  </a:cubicBezTo>
                  <a:cubicBezTo>
                    <a:pt x="960" y="0"/>
                    <a:pt x="1208" y="35"/>
                    <a:pt x="1341" y="54"/>
                  </a:cubicBezTo>
                  <a:cubicBezTo>
                    <a:pt x="1474" y="73"/>
                    <a:pt x="1548" y="68"/>
                    <a:pt x="1602" y="141"/>
                  </a:cubicBezTo>
                  <a:cubicBezTo>
                    <a:pt x="1656" y="214"/>
                    <a:pt x="1658" y="339"/>
                    <a:pt x="1665" y="489"/>
                  </a:cubicBezTo>
                  <a:cubicBezTo>
                    <a:pt x="1672" y="639"/>
                    <a:pt x="1757" y="938"/>
                    <a:pt x="1644" y="1044"/>
                  </a:cubicBezTo>
                  <a:cubicBezTo>
                    <a:pt x="1531" y="1150"/>
                    <a:pt x="1168" y="1121"/>
                    <a:pt x="984" y="1125"/>
                  </a:cubicBezTo>
                  <a:cubicBezTo>
                    <a:pt x="800" y="1129"/>
                    <a:pt x="692" y="1141"/>
                    <a:pt x="540" y="1068"/>
                  </a:cubicBezTo>
                  <a:cubicBezTo>
                    <a:pt x="388" y="995"/>
                    <a:pt x="144" y="795"/>
                    <a:pt x="72" y="684"/>
                  </a:cubicBezTo>
                  <a:cubicBezTo>
                    <a:pt x="0" y="573"/>
                    <a:pt x="55" y="480"/>
                    <a:pt x="108" y="40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5081" name="Freeform 6"/>
            <p:cNvSpPr>
              <a:spLocks/>
            </p:cNvSpPr>
            <p:nvPr/>
          </p:nvSpPr>
          <p:spPr bwMode="auto">
            <a:xfrm>
              <a:off x="4378" y="379"/>
              <a:ext cx="310" cy="158"/>
            </a:xfrm>
            <a:custGeom>
              <a:avLst/>
              <a:gdLst>
                <a:gd name="T0" fmla="*/ 0 w 342"/>
                <a:gd name="T1" fmla="*/ 36 h 186"/>
                <a:gd name="T2" fmla="*/ 12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5082" name="Oval 7"/>
            <p:cNvSpPr>
              <a:spLocks noChangeArrowheads="1"/>
            </p:cNvSpPr>
            <p:nvPr/>
          </p:nvSpPr>
          <p:spPr bwMode="auto">
            <a:xfrm>
              <a:off x="4141" y="584"/>
              <a:ext cx="285" cy="6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45083" name="Line 8"/>
            <p:cNvSpPr>
              <a:spLocks noChangeShapeType="1"/>
            </p:cNvSpPr>
            <p:nvPr/>
          </p:nvSpPr>
          <p:spPr bwMode="auto">
            <a:xfrm>
              <a:off x="4141" y="578"/>
              <a:ext cx="1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5084" name="Line 9"/>
            <p:cNvSpPr>
              <a:spLocks noChangeShapeType="1"/>
            </p:cNvSpPr>
            <p:nvPr/>
          </p:nvSpPr>
          <p:spPr bwMode="auto">
            <a:xfrm>
              <a:off x="4426" y="578"/>
              <a:ext cx="1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5085" name="Rectangle 10"/>
            <p:cNvSpPr>
              <a:spLocks noChangeArrowheads="1"/>
            </p:cNvSpPr>
            <p:nvPr/>
          </p:nvSpPr>
          <p:spPr bwMode="auto">
            <a:xfrm>
              <a:off x="4141" y="578"/>
              <a:ext cx="282" cy="4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45086" name="Oval 11"/>
            <p:cNvSpPr>
              <a:spLocks noChangeArrowheads="1"/>
            </p:cNvSpPr>
            <p:nvPr/>
          </p:nvSpPr>
          <p:spPr bwMode="auto">
            <a:xfrm>
              <a:off x="4139" y="528"/>
              <a:ext cx="284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45087" name="Oval 12"/>
            <p:cNvSpPr>
              <a:spLocks noChangeArrowheads="1"/>
            </p:cNvSpPr>
            <p:nvPr/>
          </p:nvSpPr>
          <p:spPr bwMode="auto">
            <a:xfrm>
              <a:off x="4568" y="327"/>
              <a:ext cx="285" cy="6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45088" name="Line 13"/>
            <p:cNvSpPr>
              <a:spLocks noChangeShapeType="1"/>
            </p:cNvSpPr>
            <p:nvPr/>
          </p:nvSpPr>
          <p:spPr bwMode="auto">
            <a:xfrm>
              <a:off x="4568" y="321"/>
              <a:ext cx="1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5089" name="Line 14"/>
            <p:cNvSpPr>
              <a:spLocks noChangeShapeType="1"/>
            </p:cNvSpPr>
            <p:nvPr/>
          </p:nvSpPr>
          <p:spPr bwMode="auto">
            <a:xfrm>
              <a:off x="4853" y="321"/>
              <a:ext cx="1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5090" name="Rectangle 15"/>
            <p:cNvSpPr>
              <a:spLocks noChangeArrowheads="1"/>
            </p:cNvSpPr>
            <p:nvPr/>
          </p:nvSpPr>
          <p:spPr bwMode="auto">
            <a:xfrm>
              <a:off x="4568" y="321"/>
              <a:ext cx="282" cy="4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45091" name="Oval 16"/>
            <p:cNvSpPr>
              <a:spLocks noChangeArrowheads="1"/>
            </p:cNvSpPr>
            <p:nvPr/>
          </p:nvSpPr>
          <p:spPr bwMode="auto">
            <a:xfrm>
              <a:off x="4566" y="271"/>
              <a:ext cx="284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45092" name="Oval 17"/>
            <p:cNvSpPr>
              <a:spLocks noChangeArrowheads="1"/>
            </p:cNvSpPr>
            <p:nvPr/>
          </p:nvSpPr>
          <p:spPr bwMode="auto">
            <a:xfrm>
              <a:off x="5189" y="324"/>
              <a:ext cx="283" cy="6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45093" name="Line 18"/>
            <p:cNvSpPr>
              <a:spLocks noChangeShapeType="1"/>
            </p:cNvSpPr>
            <p:nvPr/>
          </p:nvSpPr>
          <p:spPr bwMode="auto">
            <a:xfrm>
              <a:off x="5189" y="318"/>
              <a:ext cx="1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5094" name="Line 19"/>
            <p:cNvSpPr>
              <a:spLocks noChangeShapeType="1"/>
            </p:cNvSpPr>
            <p:nvPr/>
          </p:nvSpPr>
          <p:spPr bwMode="auto">
            <a:xfrm>
              <a:off x="5472" y="318"/>
              <a:ext cx="1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5095" name="Rectangle 20"/>
            <p:cNvSpPr>
              <a:spLocks noChangeArrowheads="1"/>
            </p:cNvSpPr>
            <p:nvPr/>
          </p:nvSpPr>
          <p:spPr bwMode="auto">
            <a:xfrm>
              <a:off x="5189" y="318"/>
              <a:ext cx="280" cy="4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45096" name="Oval 21"/>
            <p:cNvSpPr>
              <a:spLocks noChangeArrowheads="1"/>
            </p:cNvSpPr>
            <p:nvPr/>
          </p:nvSpPr>
          <p:spPr bwMode="auto">
            <a:xfrm>
              <a:off x="5191" y="270"/>
              <a:ext cx="284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45097" name="Freeform 22"/>
            <p:cNvSpPr>
              <a:spLocks/>
            </p:cNvSpPr>
            <p:nvPr/>
          </p:nvSpPr>
          <p:spPr bwMode="auto">
            <a:xfrm>
              <a:off x="5340" y="402"/>
              <a:ext cx="42" cy="460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147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5098" name="Freeform 23"/>
            <p:cNvSpPr>
              <a:spLocks/>
            </p:cNvSpPr>
            <p:nvPr/>
          </p:nvSpPr>
          <p:spPr bwMode="auto">
            <a:xfrm>
              <a:off x="4710" y="407"/>
              <a:ext cx="1" cy="455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103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5099" name="Freeform 24"/>
            <p:cNvSpPr>
              <a:spLocks/>
            </p:cNvSpPr>
            <p:nvPr/>
          </p:nvSpPr>
          <p:spPr bwMode="auto">
            <a:xfrm>
              <a:off x="4865" y="929"/>
              <a:ext cx="333" cy="0"/>
            </a:xfrm>
            <a:custGeom>
              <a:avLst/>
              <a:gdLst>
                <a:gd name="T0" fmla="*/ 142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5100" name="Freeform 25"/>
            <p:cNvSpPr>
              <a:spLocks/>
            </p:cNvSpPr>
            <p:nvPr/>
          </p:nvSpPr>
          <p:spPr bwMode="auto">
            <a:xfrm>
              <a:off x="4329" y="654"/>
              <a:ext cx="250" cy="224"/>
            </a:xfrm>
            <a:custGeom>
              <a:avLst/>
              <a:gdLst>
                <a:gd name="T0" fmla="*/ 102 w 276"/>
                <a:gd name="T1" fmla="*/ 50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5101" name="Freeform 26"/>
            <p:cNvSpPr>
              <a:spLocks/>
            </p:cNvSpPr>
            <p:nvPr/>
          </p:nvSpPr>
          <p:spPr bwMode="auto">
            <a:xfrm>
              <a:off x="4860" y="343"/>
              <a:ext cx="332" cy="1"/>
            </a:xfrm>
            <a:custGeom>
              <a:avLst/>
              <a:gdLst>
                <a:gd name="T0" fmla="*/ 138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grpSp>
          <p:nvGrpSpPr>
            <p:cNvPr id="45102" name="Group 27"/>
            <p:cNvGrpSpPr>
              <a:grpSpLocks/>
            </p:cNvGrpSpPr>
            <p:nvPr/>
          </p:nvGrpSpPr>
          <p:grpSpPr bwMode="auto">
            <a:xfrm>
              <a:off x="4162" y="487"/>
              <a:ext cx="233" cy="251"/>
              <a:chOff x="2928" y="2429"/>
              <a:chExt cx="259" cy="295"/>
            </a:xfrm>
          </p:grpSpPr>
          <p:sp>
            <p:nvSpPr>
              <p:cNvPr id="45133" name="Rectangle 2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45134" name="Text Box 29"/>
              <p:cNvSpPr txBox="1">
                <a:spLocks noChangeArrowheads="1"/>
              </p:cNvSpPr>
              <p:nvPr/>
            </p:nvSpPr>
            <p:spPr bwMode="auto">
              <a:xfrm>
                <a:off x="2928" y="2429"/>
                <a:ext cx="259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A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grpSp>
          <p:nvGrpSpPr>
            <p:cNvPr id="45103" name="Group 30"/>
            <p:cNvGrpSpPr>
              <a:grpSpLocks/>
            </p:cNvGrpSpPr>
            <p:nvPr/>
          </p:nvGrpSpPr>
          <p:grpSpPr bwMode="auto">
            <a:xfrm>
              <a:off x="4574" y="803"/>
              <a:ext cx="287" cy="250"/>
              <a:chOff x="1740" y="2306"/>
              <a:chExt cx="316" cy="226"/>
            </a:xfrm>
          </p:grpSpPr>
          <p:sp>
            <p:nvSpPr>
              <p:cNvPr id="45125" name="Oval 31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45126" name="Line 32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45127" name="Line 33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45128" name="Rectangle 34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  <p:sp>
            <p:nvSpPr>
              <p:cNvPr id="45129" name="Oval 35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grpSp>
            <p:nvGrpSpPr>
              <p:cNvPr id="45130" name="Group 36"/>
              <p:cNvGrpSpPr>
                <a:grpSpLocks/>
              </p:cNvGrpSpPr>
              <p:nvPr/>
            </p:nvGrpSpPr>
            <p:grpSpPr bwMode="auto">
              <a:xfrm>
                <a:off x="1782" y="2306"/>
                <a:ext cx="238" cy="226"/>
                <a:chOff x="2937" y="2429"/>
                <a:chExt cx="241" cy="226"/>
              </a:xfrm>
            </p:grpSpPr>
            <p:sp>
              <p:nvSpPr>
                <p:cNvPr id="45131" name="Rectangle 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endParaRPr lang="en-US" altLang="en-US" sz="1800">
                    <a:solidFill>
                      <a:srgbClr val="000000"/>
                    </a:solidFill>
                    <a:ea typeface=""/>
                  </a:endParaRPr>
                </a:p>
              </p:txBody>
            </p:sp>
            <p:sp>
              <p:nvSpPr>
                <p:cNvPr id="45132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937" y="2429"/>
                  <a:ext cx="241" cy="2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/>
                  <a:r>
                    <a:rPr lang="en-US" altLang="en-US" sz="2000">
                      <a:solidFill>
                        <a:srgbClr val="000000"/>
                      </a:solidFill>
                      <a:ea typeface=""/>
                    </a:rPr>
                    <a:t>E</a:t>
                  </a:r>
                  <a:endParaRPr lang="en-US" altLang="en-US">
                    <a:solidFill>
                      <a:srgbClr val="000000"/>
                    </a:solidFill>
                    <a:latin typeface="Times New Roman" charset="0"/>
                    <a:ea typeface=""/>
                  </a:endParaRPr>
                </a:p>
              </p:txBody>
            </p:sp>
          </p:grpSp>
        </p:grpSp>
        <p:grpSp>
          <p:nvGrpSpPr>
            <p:cNvPr id="45104" name="Group 39"/>
            <p:cNvGrpSpPr>
              <a:grpSpLocks/>
            </p:cNvGrpSpPr>
            <p:nvPr/>
          </p:nvGrpSpPr>
          <p:grpSpPr bwMode="auto">
            <a:xfrm>
              <a:off x="5201" y="821"/>
              <a:ext cx="287" cy="250"/>
              <a:chOff x="1051" y="2303"/>
              <a:chExt cx="316" cy="295"/>
            </a:xfrm>
          </p:grpSpPr>
          <p:sp>
            <p:nvSpPr>
              <p:cNvPr id="45117" name="Oval 40"/>
              <p:cNvSpPr>
                <a:spLocks noChangeArrowheads="1"/>
              </p:cNvSpPr>
              <p:nvPr/>
            </p:nvSpPr>
            <p:spPr bwMode="auto">
              <a:xfrm>
                <a:off x="1054" y="2423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45118" name="Line 41"/>
              <p:cNvSpPr>
                <a:spLocks noChangeShapeType="1"/>
              </p:cNvSpPr>
              <p:nvPr/>
            </p:nvSpPr>
            <p:spPr bwMode="auto">
              <a:xfrm>
                <a:off x="1054" y="2416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45119" name="Line 42"/>
              <p:cNvSpPr>
                <a:spLocks noChangeShapeType="1"/>
              </p:cNvSpPr>
              <p:nvPr/>
            </p:nvSpPr>
            <p:spPr bwMode="auto">
              <a:xfrm>
                <a:off x="1367" y="2416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45120" name="Rectangle 43"/>
              <p:cNvSpPr>
                <a:spLocks noChangeArrowheads="1"/>
              </p:cNvSpPr>
              <p:nvPr/>
            </p:nvSpPr>
            <p:spPr bwMode="auto">
              <a:xfrm>
                <a:off x="1054" y="2416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  <p:sp>
            <p:nvSpPr>
              <p:cNvPr id="45121" name="Oval 44"/>
              <p:cNvSpPr>
                <a:spLocks noChangeArrowheads="1"/>
              </p:cNvSpPr>
              <p:nvPr/>
            </p:nvSpPr>
            <p:spPr bwMode="auto">
              <a:xfrm>
                <a:off x="1051" y="2357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grpSp>
            <p:nvGrpSpPr>
              <p:cNvPr id="45122" name="Group 45"/>
              <p:cNvGrpSpPr>
                <a:grpSpLocks/>
              </p:cNvGrpSpPr>
              <p:nvPr/>
            </p:nvGrpSpPr>
            <p:grpSpPr bwMode="auto">
              <a:xfrm>
                <a:off x="1094" y="2303"/>
                <a:ext cx="254" cy="295"/>
                <a:chOff x="2930" y="2429"/>
                <a:chExt cx="257" cy="295"/>
              </a:xfrm>
            </p:grpSpPr>
            <p:sp>
              <p:nvSpPr>
                <p:cNvPr id="45123" name="Rectangle 4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endParaRPr lang="en-US" altLang="en-US" sz="1800">
                    <a:solidFill>
                      <a:srgbClr val="000000"/>
                    </a:solidFill>
                    <a:ea typeface=""/>
                  </a:endParaRPr>
                </a:p>
              </p:txBody>
            </p:sp>
            <p:sp>
              <p:nvSpPr>
                <p:cNvPr id="45124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930" y="2429"/>
                  <a:ext cx="257" cy="2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/>
                  <a:r>
                    <a:rPr lang="en-US" altLang="en-US" sz="2000">
                      <a:solidFill>
                        <a:srgbClr val="FF0000"/>
                      </a:solidFill>
                      <a:ea typeface=""/>
                    </a:rPr>
                    <a:t>D</a:t>
                  </a:r>
                  <a:endParaRPr lang="en-US" altLang="en-US">
                    <a:solidFill>
                      <a:srgbClr val="FF0000"/>
                    </a:solidFill>
                    <a:latin typeface="Times New Roman" charset="0"/>
                    <a:ea typeface=""/>
                  </a:endParaRPr>
                </a:p>
              </p:txBody>
            </p:sp>
          </p:grpSp>
        </p:grpSp>
        <p:grpSp>
          <p:nvGrpSpPr>
            <p:cNvPr id="45105" name="Group 48"/>
            <p:cNvGrpSpPr>
              <a:grpSpLocks/>
            </p:cNvGrpSpPr>
            <p:nvPr/>
          </p:nvGrpSpPr>
          <p:grpSpPr bwMode="auto">
            <a:xfrm>
              <a:off x="5230" y="228"/>
              <a:ext cx="212" cy="250"/>
              <a:chOff x="2939" y="2429"/>
              <a:chExt cx="237" cy="295"/>
            </a:xfrm>
          </p:grpSpPr>
          <p:sp>
            <p:nvSpPr>
              <p:cNvPr id="45115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45116" name="Text Box 50"/>
              <p:cNvSpPr txBox="1">
                <a:spLocks noChangeArrowheads="1"/>
              </p:cNvSpPr>
              <p:nvPr/>
            </p:nvSpPr>
            <p:spPr bwMode="auto">
              <a:xfrm>
                <a:off x="2939" y="2429"/>
                <a:ext cx="237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C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grpSp>
          <p:nvGrpSpPr>
            <p:cNvPr id="45106" name="Group 51"/>
            <p:cNvGrpSpPr>
              <a:grpSpLocks/>
            </p:cNvGrpSpPr>
            <p:nvPr/>
          </p:nvGrpSpPr>
          <p:grpSpPr bwMode="auto">
            <a:xfrm>
              <a:off x="4606" y="228"/>
              <a:ext cx="217" cy="250"/>
              <a:chOff x="2937" y="2429"/>
              <a:chExt cx="241" cy="295"/>
            </a:xfrm>
          </p:grpSpPr>
          <p:sp>
            <p:nvSpPr>
              <p:cNvPr id="45113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45114" name="Text Box 53"/>
              <p:cNvSpPr txBox="1">
                <a:spLocks noChangeArrowheads="1"/>
              </p:cNvSpPr>
              <p:nvPr/>
            </p:nvSpPr>
            <p:spPr bwMode="auto">
              <a:xfrm>
                <a:off x="2937" y="2429"/>
                <a:ext cx="241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B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sp>
          <p:nvSpPr>
            <p:cNvPr id="45107" name="Text Box 54"/>
            <p:cNvSpPr txBox="1">
              <a:spLocks noChangeArrowheads="1"/>
            </p:cNvSpPr>
            <p:nvPr/>
          </p:nvSpPr>
          <p:spPr bwMode="auto">
            <a:xfrm>
              <a:off x="4359" y="269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7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45108" name="Text Box 55"/>
            <p:cNvSpPr txBox="1">
              <a:spLocks noChangeArrowheads="1"/>
            </p:cNvSpPr>
            <p:nvPr/>
          </p:nvSpPr>
          <p:spPr bwMode="auto">
            <a:xfrm>
              <a:off x="4675" y="52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8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45109" name="Text Box 56"/>
            <p:cNvSpPr txBox="1">
              <a:spLocks noChangeArrowheads="1"/>
            </p:cNvSpPr>
            <p:nvPr/>
          </p:nvSpPr>
          <p:spPr bwMode="auto">
            <a:xfrm>
              <a:off x="4248" y="704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1</a:t>
              </a:r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0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45110" name="Text Box 57"/>
            <p:cNvSpPr txBox="1">
              <a:spLocks noChangeArrowheads="1"/>
            </p:cNvSpPr>
            <p:nvPr/>
          </p:nvSpPr>
          <p:spPr bwMode="auto">
            <a:xfrm>
              <a:off x="4968" y="90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2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45111" name="Text Box 58"/>
            <p:cNvSpPr txBox="1">
              <a:spLocks noChangeArrowheads="1"/>
            </p:cNvSpPr>
            <p:nvPr/>
          </p:nvSpPr>
          <p:spPr bwMode="auto">
            <a:xfrm>
              <a:off x="4941" y="17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1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45112" name="Text Box 59"/>
            <p:cNvSpPr txBox="1">
              <a:spLocks noChangeArrowheads="1"/>
            </p:cNvSpPr>
            <p:nvPr/>
          </p:nvSpPr>
          <p:spPr bwMode="auto">
            <a:xfrm>
              <a:off x="5339" y="51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2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</p:grpSp>
      <p:sp>
        <p:nvSpPr>
          <p:cNvPr id="45061" name="Text Box 60"/>
          <p:cNvSpPr txBox="1">
            <a:spLocks noChangeArrowheads="1"/>
          </p:cNvSpPr>
          <p:nvPr/>
        </p:nvSpPr>
        <p:spPr bwMode="auto">
          <a:xfrm>
            <a:off x="1965325" y="1998663"/>
            <a:ext cx="546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-122"/>
              </a:rPr>
              <a:t>A          B            </a:t>
            </a: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-122"/>
                <a:sym typeface="Symbol" charset="2"/>
              </a:rPr>
              <a:t>C            E           D</a:t>
            </a:r>
            <a:endParaRPr lang="en-US" altLang="en-US">
              <a:solidFill>
                <a:srgbClr val="000000"/>
              </a:solidFill>
              <a:latin typeface="Arial" charset="0"/>
              <a:ea typeface=""/>
              <a:sym typeface="Symbol" charset="2"/>
            </a:endParaRPr>
          </a:p>
        </p:txBody>
      </p:sp>
      <p:sp>
        <p:nvSpPr>
          <p:cNvPr id="45062" name="Line 62"/>
          <p:cNvSpPr>
            <a:spLocks noChangeShapeType="1"/>
          </p:cNvSpPr>
          <p:nvPr/>
        </p:nvSpPr>
        <p:spPr bwMode="auto">
          <a:xfrm>
            <a:off x="779463" y="2413000"/>
            <a:ext cx="6626225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grpSp>
        <p:nvGrpSpPr>
          <p:cNvPr id="10" name="Group 65"/>
          <p:cNvGrpSpPr>
            <a:grpSpLocks/>
          </p:cNvGrpSpPr>
          <p:nvPr/>
        </p:nvGrpSpPr>
        <p:grpSpPr bwMode="auto">
          <a:xfrm>
            <a:off x="657225" y="2465390"/>
            <a:ext cx="6756400" cy="461963"/>
            <a:chOff x="414" y="1553"/>
            <a:chExt cx="4256" cy="291"/>
          </a:xfrm>
        </p:grpSpPr>
        <p:sp>
          <p:nvSpPr>
            <p:cNvPr id="45078" name="Text Box 61"/>
            <p:cNvSpPr txBox="1">
              <a:spLocks noChangeArrowheads="1"/>
            </p:cNvSpPr>
            <p:nvPr/>
          </p:nvSpPr>
          <p:spPr bwMode="auto">
            <a:xfrm>
              <a:off x="414" y="1579"/>
              <a:ext cx="3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d(0)</a:t>
              </a:r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079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226" y="1553"/>
                  <a:ext cx="3444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altLang="zh-CN" dirty="0">
                      <a:solidFill>
                        <a:srgbClr val="000000"/>
                      </a:solidFill>
                      <a:latin typeface="Arial" charset="0"/>
                      <a:ea typeface="宋体" charset="-122"/>
                    </a:rPr>
                    <a:t>         </a:t>
                  </a:r>
                  <a14:m>
                    <m:oMath xmlns:m="http://schemas.openxmlformats.org/officeDocument/2006/math">
                      <m:r>
                        <a:rPr lang="en-US" altLang="zh-CN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altLang="zh-CN" dirty="0">
                      <a:solidFill>
                        <a:srgbClr val="000000"/>
                      </a:solidFill>
                      <a:latin typeface="Arial" charset="0"/>
                      <a:ea typeface="宋体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         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altLang="zh-CN" dirty="0">
                      <a:solidFill>
                        <a:srgbClr val="000000"/>
                      </a:solidFill>
                      <a:latin typeface="Arial" charset="0"/>
                      <a:ea typeface="宋体" charset="-122"/>
                      <a:sym typeface="Symbol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        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altLang="zh-CN" dirty="0">
                      <a:solidFill>
                        <a:srgbClr val="000000"/>
                      </a:solidFill>
                      <a:latin typeface="Arial" charset="0"/>
                      <a:ea typeface="宋体" charset="-122"/>
                      <a:sym typeface="Symbol" charset="2"/>
                    </a:rPr>
                    <a:t>          0</a:t>
                  </a:r>
                  <a:endParaRPr lang="en-US" altLang="en-US" dirty="0">
                    <a:solidFill>
                      <a:srgbClr val="000000"/>
                    </a:solidFill>
                    <a:latin typeface="Arial" charset="0"/>
                    <a:ea typeface="宋体" charset="-122"/>
                    <a:sym typeface="Symbol" charset="2"/>
                  </a:endParaRPr>
                </a:p>
              </p:txBody>
            </p:sp>
          </mc:Choice>
          <mc:Fallback xmlns="">
            <p:sp>
              <p:nvSpPr>
                <p:cNvPr id="45079" name="Text 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26" y="1553"/>
                  <a:ext cx="3444" cy="29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0000" b="-13289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064" name="Text Box 64"/>
          <p:cNvSpPr txBox="1">
            <a:spLocks noChangeArrowheads="1"/>
          </p:cNvSpPr>
          <p:nvPr/>
        </p:nvSpPr>
        <p:spPr bwMode="auto">
          <a:xfrm>
            <a:off x="642938" y="1309688"/>
            <a:ext cx="6127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Consider D as destination; d(t) is a vector consisting of </a:t>
            </a:r>
            <a:br>
              <a:rPr lang="en-US" altLang="zh-CN" sz="1800">
                <a:solidFill>
                  <a:srgbClr val="000000"/>
                </a:solidFill>
                <a:ea typeface="宋体" charset="-122"/>
              </a:rPr>
            </a:br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estimation of each node at round t</a:t>
            </a:r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grpSp>
        <p:nvGrpSpPr>
          <p:cNvPr id="11" name="Group 66"/>
          <p:cNvGrpSpPr>
            <a:grpSpLocks/>
          </p:cNvGrpSpPr>
          <p:nvPr/>
        </p:nvGrpSpPr>
        <p:grpSpPr bwMode="auto">
          <a:xfrm>
            <a:off x="666750" y="3103563"/>
            <a:ext cx="6756400" cy="457200"/>
            <a:chOff x="414" y="1553"/>
            <a:chExt cx="4256" cy="288"/>
          </a:xfrm>
        </p:grpSpPr>
        <p:sp>
          <p:nvSpPr>
            <p:cNvPr id="45076" name="Text Box 67"/>
            <p:cNvSpPr txBox="1">
              <a:spLocks noChangeArrowheads="1"/>
            </p:cNvSpPr>
            <p:nvPr/>
          </p:nvSpPr>
          <p:spPr bwMode="auto">
            <a:xfrm>
              <a:off x="414" y="1579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d(1)</a:t>
              </a:r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077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1226" y="1553"/>
                  <a:ext cx="344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altLang="zh-CN" dirty="0">
                      <a:solidFill>
                        <a:srgbClr val="000000"/>
                      </a:solidFill>
                      <a:latin typeface="Arial" charset="0"/>
                      <a:ea typeface="宋体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      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r>
                    <a:rPr lang="en-US" altLang="zh-CN" dirty="0">
                      <a:solidFill>
                        <a:srgbClr val="000000"/>
                      </a:solidFill>
                      <a:latin typeface="Arial" charset="0"/>
                      <a:ea typeface="宋体" charset="-122"/>
                    </a:rPr>
                    <a:t>            </a:t>
                  </a:r>
                  <a:r>
                    <a:rPr lang="en-US" altLang="zh-CN" dirty="0">
                      <a:solidFill>
                        <a:srgbClr val="000000"/>
                      </a:solidFill>
                      <a:latin typeface="Arial" charset="0"/>
                      <a:ea typeface="宋体" charset="-122"/>
                      <a:sym typeface="Symbol" charset="2"/>
                    </a:rPr>
                    <a:t>2             2           0</a:t>
                  </a:r>
                  <a:endParaRPr lang="en-US" altLang="en-US" dirty="0">
                    <a:solidFill>
                      <a:srgbClr val="000000"/>
                    </a:solidFill>
                    <a:latin typeface="Arial" charset="0"/>
                    <a:ea typeface="宋体" charset="-122"/>
                    <a:sym typeface="Symbol" charset="2"/>
                  </a:endParaRPr>
                </a:p>
              </p:txBody>
            </p:sp>
          </mc:Choice>
          <mc:Fallback xmlns="">
            <p:sp>
              <p:nvSpPr>
                <p:cNvPr id="45077" name="Text 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26" y="1553"/>
                  <a:ext cx="3444" cy="2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01333" b="-136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69"/>
          <p:cNvGrpSpPr>
            <a:grpSpLocks/>
          </p:cNvGrpSpPr>
          <p:nvPr/>
        </p:nvGrpSpPr>
        <p:grpSpPr bwMode="auto">
          <a:xfrm>
            <a:off x="690563" y="3756025"/>
            <a:ext cx="6756400" cy="457200"/>
            <a:chOff x="414" y="1553"/>
            <a:chExt cx="4256" cy="288"/>
          </a:xfrm>
        </p:grpSpPr>
        <p:sp>
          <p:nvSpPr>
            <p:cNvPr id="45074" name="Text Box 70"/>
            <p:cNvSpPr txBox="1">
              <a:spLocks noChangeArrowheads="1"/>
            </p:cNvSpPr>
            <p:nvPr/>
          </p:nvSpPr>
          <p:spPr bwMode="auto">
            <a:xfrm>
              <a:off x="414" y="1579"/>
              <a:ext cx="3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d(2)</a:t>
              </a:r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45075" name="Text Box 71"/>
            <p:cNvSpPr txBox="1">
              <a:spLocks noChangeArrowheads="1"/>
            </p:cNvSpPr>
            <p:nvPr/>
          </p:nvSpPr>
          <p:spPr bwMode="auto">
            <a:xfrm>
              <a:off x="1226" y="1553"/>
              <a:ext cx="34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12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</a:rPr>
                <a:t>         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3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</a:rPr>
                <a:t>            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2             2           0</a:t>
              </a:r>
              <a:endParaRPr lang="en-US" altLang="en-US">
                <a:solidFill>
                  <a:srgbClr val="000000"/>
                </a:solidFill>
                <a:latin typeface="Arial" charset="0"/>
                <a:ea typeface="宋体" charset="-122"/>
                <a:sym typeface="Symbol" charset="2"/>
              </a:endParaRPr>
            </a:p>
          </p:txBody>
        </p:sp>
      </p:grpSp>
      <p:grpSp>
        <p:nvGrpSpPr>
          <p:cNvPr id="13" name="Group 72"/>
          <p:cNvGrpSpPr>
            <a:grpSpLocks/>
          </p:cNvGrpSpPr>
          <p:nvPr/>
        </p:nvGrpSpPr>
        <p:grpSpPr bwMode="auto">
          <a:xfrm>
            <a:off x="685800" y="4365625"/>
            <a:ext cx="6756400" cy="457200"/>
            <a:chOff x="414" y="1553"/>
            <a:chExt cx="4256" cy="288"/>
          </a:xfrm>
        </p:grpSpPr>
        <p:sp>
          <p:nvSpPr>
            <p:cNvPr id="45072" name="Text Box 73"/>
            <p:cNvSpPr txBox="1">
              <a:spLocks noChangeArrowheads="1"/>
            </p:cNvSpPr>
            <p:nvPr/>
          </p:nvSpPr>
          <p:spPr bwMode="auto">
            <a:xfrm>
              <a:off x="414" y="1579"/>
              <a:ext cx="3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d(3)</a:t>
              </a:r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45073" name="Text Box 74"/>
            <p:cNvSpPr txBox="1">
              <a:spLocks noChangeArrowheads="1"/>
            </p:cNvSpPr>
            <p:nvPr/>
          </p:nvSpPr>
          <p:spPr bwMode="auto">
            <a:xfrm>
              <a:off x="1226" y="1553"/>
              <a:ext cx="34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10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</a:rPr>
                <a:t>         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3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</a:rPr>
                <a:t>            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2             2           0</a:t>
              </a:r>
              <a:endParaRPr lang="en-US" altLang="en-US">
                <a:solidFill>
                  <a:srgbClr val="000000"/>
                </a:solidFill>
                <a:latin typeface="Arial" charset="0"/>
                <a:ea typeface="宋体" charset="-122"/>
                <a:sym typeface="Symbol" charset="2"/>
              </a:endParaRPr>
            </a:p>
          </p:txBody>
        </p:sp>
      </p:grpSp>
      <p:grpSp>
        <p:nvGrpSpPr>
          <p:cNvPr id="14" name="Group 75"/>
          <p:cNvGrpSpPr>
            <a:grpSpLocks/>
          </p:cNvGrpSpPr>
          <p:nvPr/>
        </p:nvGrpSpPr>
        <p:grpSpPr bwMode="auto">
          <a:xfrm>
            <a:off x="681038" y="5146675"/>
            <a:ext cx="6756400" cy="457200"/>
            <a:chOff x="414" y="1553"/>
            <a:chExt cx="4256" cy="288"/>
          </a:xfrm>
        </p:grpSpPr>
        <p:sp>
          <p:nvSpPr>
            <p:cNvPr id="45070" name="Text Box 76"/>
            <p:cNvSpPr txBox="1">
              <a:spLocks noChangeArrowheads="1"/>
            </p:cNvSpPr>
            <p:nvPr/>
          </p:nvSpPr>
          <p:spPr bwMode="auto">
            <a:xfrm>
              <a:off x="414" y="1579"/>
              <a:ext cx="3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d(4)</a:t>
              </a:r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45071" name="Text Box 77"/>
            <p:cNvSpPr txBox="1">
              <a:spLocks noChangeArrowheads="1"/>
            </p:cNvSpPr>
            <p:nvPr/>
          </p:nvSpPr>
          <p:spPr bwMode="auto">
            <a:xfrm>
              <a:off x="1226" y="1553"/>
              <a:ext cx="34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10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</a:rPr>
                <a:t>         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3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</a:rPr>
                <a:t>            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2             2           0</a:t>
              </a:r>
              <a:endParaRPr lang="en-US" altLang="en-US">
                <a:solidFill>
                  <a:srgbClr val="000000"/>
                </a:solidFill>
                <a:latin typeface="Arial" charset="0"/>
                <a:ea typeface="宋体" charset="-122"/>
                <a:sym typeface="Symbol" charset="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5647" name="Text Box 79"/>
              <p:cNvSpPr txBox="1">
                <a:spLocks noChangeArrowheads="1"/>
              </p:cNvSpPr>
              <p:nvPr/>
            </p:nvSpPr>
            <p:spPr bwMode="auto">
              <a:xfrm>
                <a:off x="1574800" y="6121400"/>
                <a:ext cx="56108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r>
                  <a:rPr lang="en-US" altLang="en-US" sz="1800" dirty="0">
                    <a:solidFill>
                      <a:srgbClr val="000000"/>
                    </a:solidFill>
                    <a:ea typeface=""/>
                  </a:rPr>
                  <a:t>Observation: d(0)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en-US" altLang="en-US" sz="1800" dirty="0">
                    <a:solidFill>
                      <a:srgbClr val="000000"/>
                    </a:solidFill>
                    <a:ea typeface=""/>
                  </a:rPr>
                  <a:t> </a:t>
                </a:r>
                <a:r>
                  <a:rPr lang="en-US" altLang="en-US" sz="1800" dirty="0">
                    <a:solidFill>
                      <a:srgbClr val="000000"/>
                    </a:solidFill>
                    <a:ea typeface=""/>
                    <a:sym typeface="Symbol" charset="2"/>
                  </a:rPr>
                  <a:t>d(1)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 </m:t>
                    </m:r>
                  </m:oMath>
                </a14:m>
                <a:r>
                  <a:rPr lang="en-US" altLang="en-US" sz="1800" dirty="0">
                    <a:solidFill>
                      <a:srgbClr val="000000"/>
                    </a:solidFill>
                    <a:ea typeface=""/>
                    <a:sym typeface="Symbol" charset="2"/>
                  </a:rPr>
                  <a:t>d(2)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 </m:t>
                    </m:r>
                  </m:oMath>
                </a14:m>
                <a:r>
                  <a:rPr lang="en-US" altLang="en-US" sz="1800" dirty="0">
                    <a:solidFill>
                      <a:srgbClr val="000000"/>
                    </a:solidFill>
                    <a:ea typeface=""/>
                    <a:sym typeface="Symbol" charset="2"/>
                  </a:rPr>
                  <a:t>d(3)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 </m:t>
                    </m:r>
                  </m:oMath>
                </a14:m>
                <a:r>
                  <a:rPr lang="en-US" altLang="en-US" sz="1800" dirty="0">
                    <a:solidFill>
                      <a:srgbClr val="000000"/>
                    </a:solidFill>
                    <a:ea typeface=""/>
                    <a:sym typeface="Symbol" charset="2"/>
                  </a:rPr>
                  <a:t> d(4) =d* </a:t>
                </a:r>
              </a:p>
            </p:txBody>
          </p:sp>
        </mc:Choice>
        <mc:Fallback xmlns="">
          <p:sp>
            <p:nvSpPr>
              <p:cNvPr id="365647" name="Text 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4800" y="6121400"/>
                <a:ext cx="561083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869" t="-95082" b="-1213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9" name="Object 4">
            <a:extLst>
              <a:ext uri="{FF2B5EF4-FFF2-40B4-BE49-F238E27FC236}">
                <a16:creationId xmlns:a16="http://schemas.microsoft.com/office/drawing/2014/main" id="{DBE837B5-96F9-484C-82D0-1A6338D7CC7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616994" y="131665"/>
          <a:ext cx="40068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881" name="Equation" r:id="rId7" imgW="1968480" imgH="241200" progId="Equation.3">
                  <p:embed/>
                </p:oleObj>
              </mc:Choice>
              <mc:Fallback>
                <p:oleObj name="Equation" r:id="rId7" imgW="1968480" imgH="241200" progId="Equation.3">
                  <p:embed/>
                  <p:pic>
                    <p:nvPicPr>
                      <p:cNvPr id="79" name="Object 4">
                        <a:extLst>
                          <a:ext uri="{FF2B5EF4-FFF2-40B4-BE49-F238E27FC236}">
                            <a16:creationId xmlns:a16="http://schemas.microsoft.com/office/drawing/2014/main" id="{DBE837B5-96F9-484C-82D0-1A6338D7CC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994" y="131665"/>
                        <a:ext cx="4006850" cy="492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0916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F0A8277D-092D-7B41-9E35-2720A8F3F4A8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A Nice Property of SBF: Monotonicity</a:t>
            </a:r>
            <a:endParaRPr lang="en-US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600200"/>
                <a:ext cx="8232775" cy="4856163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q"/>
                </a:pPr>
                <a:r>
                  <a:rPr lang="en-US" altLang="zh-CN" dirty="0">
                    <a:ea typeface="宋体" charset="-122"/>
                  </a:rPr>
                  <a:t>Consider two configurations d(t) and d’(t)</a:t>
                </a:r>
              </a:p>
              <a:p>
                <a:pPr lvl="1">
                  <a:buFont typeface="Wingdings" pitchFamily="2" charset="2"/>
                  <a:buChar char="q"/>
                </a:pPr>
                <a:endParaRPr lang="en-US" altLang="zh-CN" dirty="0">
                  <a:ea typeface="宋体" charset="-122"/>
                </a:endParaRPr>
              </a:p>
              <a:p>
                <a:pPr>
                  <a:buFont typeface="Wingdings" pitchFamily="2" charset="2"/>
                  <a:buChar char="q"/>
                </a:pPr>
                <a:r>
                  <a:rPr lang="en-US" altLang="zh-CN" dirty="0">
                    <a:ea typeface="宋体" charset="-122"/>
                  </a:rPr>
                  <a:t>If d(t)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 </m:t>
                    </m:r>
                  </m:oMath>
                </a14:m>
                <a:r>
                  <a:rPr lang="en-US" altLang="zh-CN" dirty="0">
                    <a:ea typeface="宋体" charset="-122"/>
                    <a:sym typeface="Symbol" charset="2"/>
                  </a:rPr>
                  <a:t>d’(t) 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altLang="zh-CN" dirty="0">
                    <a:ea typeface="宋体" charset="-122"/>
                    <a:sym typeface="Symbol" charset="2"/>
                  </a:rPr>
                  <a:t>i.e., each node has a higher estimate in one scenario (d) than in another scenario (d’), </a:t>
                </a:r>
              </a:p>
              <a:p>
                <a:pPr lvl="1"/>
                <a:endParaRPr lang="en-US" altLang="zh-CN" dirty="0">
                  <a:ea typeface="宋体" charset="-122"/>
                  <a:sym typeface="Symbol" charset="2"/>
                </a:endParaRPr>
              </a:p>
              <a:p>
                <a:pPr>
                  <a:buFont typeface="Wingdings" pitchFamily="2" charset="2"/>
                  <a:buChar char="q"/>
                </a:pPr>
                <a:r>
                  <a:rPr lang="en-US" altLang="zh-CN" dirty="0">
                    <a:ea typeface="宋体" charset="-122"/>
                    <a:sym typeface="Symbol" charset="2"/>
                  </a:rPr>
                  <a:t>then d(t+1)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 </m:t>
                    </m:r>
                  </m:oMath>
                </a14:m>
                <a:r>
                  <a:rPr lang="en-US" altLang="zh-CN" dirty="0">
                    <a:ea typeface="宋体" charset="-122"/>
                    <a:sym typeface="Symbol" charset="2"/>
                  </a:rPr>
                  <a:t> d’(t+1) 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altLang="zh-CN" dirty="0">
                    <a:ea typeface="宋体" charset="-122"/>
                    <a:sym typeface="Symbol" charset="2"/>
                  </a:rPr>
                  <a:t>i.e., each node has a higher estimate in d than in d’ after one round of synchronous update.</a:t>
                </a:r>
              </a:p>
            </p:txBody>
          </p:sp>
        </mc:Choice>
        <mc:Fallback xmlns="">
          <p:sp>
            <p:nvSpPr>
              <p:cNvPr id="717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600200"/>
                <a:ext cx="8232775" cy="4856163"/>
              </a:xfrm>
              <a:blipFill>
                <a:blip r:embed="rId4"/>
                <a:stretch>
                  <a:fillRect l="-770" t="-1305" r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5084763" y="0"/>
          <a:ext cx="40068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905" name="Equation" r:id="rId5" imgW="1968480" imgH="241200" progId="Equation.3">
                  <p:embed/>
                </p:oleObj>
              </mc:Choice>
              <mc:Fallback>
                <p:oleObj name="Equation" r:id="rId5" imgW="1968480" imgH="241200" progId="Equation.3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4763" y="0"/>
                        <a:ext cx="4006850" cy="492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6763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753D0D76-FD70-464C-BA9D-FCD07367EF7C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6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533400" y="114300"/>
                <a:ext cx="8024813" cy="1143000"/>
              </a:xfrm>
            </p:spPr>
            <p:txBody>
              <a:bodyPr/>
              <a:lstStyle/>
              <a:p>
                <a:r>
                  <a:rPr lang="en-US" altLang="zh-CN" sz="2800" dirty="0">
                    <a:ea typeface="宋体" charset="-122"/>
                  </a:rPr>
                  <a:t>Correctness of SBF/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∞</m:t>
                    </m:r>
                  </m:oMath>
                </a14:m>
                <a:endParaRPr lang="en-US" altLang="en-US" sz="280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819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3400" y="114300"/>
                <a:ext cx="8024813" cy="1143000"/>
              </a:xfrm>
              <a:blipFill rotWithShape="0">
                <a:blip r:embed="rId4"/>
                <a:stretch>
                  <a:fillRect l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374775"/>
            <a:ext cx="8051800" cy="48561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Claim: </a:t>
            </a:r>
            <a:r>
              <a:rPr lang="en-US" altLang="zh-CN" dirty="0">
                <a:latin typeface="Courier New" charset="0"/>
                <a:ea typeface="宋体" charset="-122"/>
              </a:rPr>
              <a:t>d</a:t>
            </a:r>
            <a:r>
              <a:rPr lang="en-US" altLang="zh-CN" baseline="-25000" dirty="0">
                <a:latin typeface="Courier New" charset="0"/>
                <a:ea typeface="宋体" charset="-122"/>
              </a:rPr>
              <a:t>i</a:t>
            </a:r>
            <a:r>
              <a:rPr lang="en-US" altLang="zh-CN" dirty="0">
                <a:latin typeface="Courier New" charset="0"/>
                <a:ea typeface="宋体" charset="-122"/>
              </a:rPr>
              <a:t>(h)</a:t>
            </a:r>
            <a:r>
              <a:rPr lang="en-US" altLang="zh-CN" dirty="0">
                <a:ea typeface="宋体" charset="-122"/>
              </a:rPr>
              <a:t> is the length </a:t>
            </a:r>
            <a:r>
              <a:rPr lang="en-US" altLang="zh-CN" dirty="0">
                <a:latin typeface="Courier New" charset="0"/>
                <a:ea typeface="宋体" charset="-122"/>
              </a:rPr>
              <a:t>L</a:t>
            </a:r>
            <a:r>
              <a:rPr lang="en-US" altLang="zh-CN" baseline="-25000" dirty="0">
                <a:latin typeface="Courier New" charset="0"/>
                <a:ea typeface="宋体" charset="-122"/>
              </a:rPr>
              <a:t>i</a:t>
            </a:r>
            <a:r>
              <a:rPr lang="en-US" altLang="zh-CN" dirty="0">
                <a:latin typeface="Courier New" charset="0"/>
                <a:ea typeface="宋体" charset="-122"/>
              </a:rPr>
              <a:t>(h)</a:t>
            </a:r>
            <a:r>
              <a:rPr lang="en-US" altLang="zh-CN" dirty="0">
                <a:ea typeface="宋体" charset="-122"/>
              </a:rPr>
              <a:t> of a shortest path from </a:t>
            </a:r>
            <a:r>
              <a:rPr lang="en-US" altLang="zh-CN" dirty="0" err="1">
                <a:latin typeface="Courier New" charset="0"/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to the destination using  </a:t>
            </a:r>
            <a:r>
              <a:rPr lang="en-US" altLang="zh-CN" dirty="0">
                <a:latin typeface="Courier New" charset="0"/>
                <a:ea typeface="宋体" charset="-122"/>
              </a:rPr>
              <a:t>≤ h</a:t>
            </a:r>
            <a:r>
              <a:rPr lang="en-US" altLang="zh-CN" dirty="0">
                <a:ea typeface="宋体" charset="-122"/>
              </a:rPr>
              <a:t> hops</a:t>
            </a:r>
          </a:p>
          <a:p>
            <a:endParaRPr lang="en-US" altLang="zh-CN" dirty="0">
              <a:ea typeface="宋体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base case: h = 0 is trivially true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altLang="zh-CN" dirty="0">
              <a:ea typeface="宋体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assume true for </a:t>
            </a:r>
            <a:r>
              <a:rPr lang="en-US" altLang="zh-CN" dirty="0">
                <a:latin typeface="Courier New" charset="0"/>
                <a:ea typeface="宋体" charset="-122"/>
              </a:rPr>
              <a:t>≤</a:t>
            </a:r>
            <a:r>
              <a:rPr lang="en-US" altLang="zh-CN" dirty="0">
                <a:ea typeface="宋体" charset="-122"/>
              </a:rPr>
              <a:t> h, 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  i.e., </a:t>
            </a:r>
            <a:r>
              <a:rPr lang="en-US" altLang="zh-CN" dirty="0">
                <a:latin typeface="Courier New" charset="0"/>
                <a:ea typeface="宋体" charset="-122"/>
              </a:rPr>
              <a:t>L</a:t>
            </a:r>
            <a:r>
              <a:rPr lang="en-US" altLang="zh-CN" baseline="-25000" dirty="0">
                <a:latin typeface="Courier New" charset="0"/>
                <a:ea typeface="宋体" charset="-122"/>
              </a:rPr>
              <a:t>i</a:t>
            </a:r>
            <a:r>
              <a:rPr lang="en-US" altLang="zh-CN" dirty="0">
                <a:latin typeface="Courier New" charset="0"/>
                <a:ea typeface="宋体" charset="-122"/>
              </a:rPr>
              <a:t>(h)=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>
                <a:latin typeface="Courier New" charset="0"/>
                <a:ea typeface="宋体" charset="-122"/>
              </a:rPr>
              <a:t>d</a:t>
            </a:r>
            <a:r>
              <a:rPr lang="en-US" altLang="zh-CN" baseline="-25000" dirty="0">
                <a:latin typeface="Courier New" charset="0"/>
                <a:ea typeface="宋体" charset="-122"/>
              </a:rPr>
              <a:t>i</a:t>
            </a:r>
            <a:r>
              <a:rPr lang="en-US" altLang="zh-CN" dirty="0">
                <a:latin typeface="Courier New" charset="0"/>
                <a:ea typeface="宋体" charset="-122"/>
              </a:rPr>
              <a:t>(h), L</a:t>
            </a:r>
            <a:r>
              <a:rPr lang="en-US" altLang="zh-CN" baseline="-25000" dirty="0">
                <a:latin typeface="Courier New" charset="0"/>
                <a:ea typeface="宋体" charset="-122"/>
              </a:rPr>
              <a:t>i</a:t>
            </a:r>
            <a:r>
              <a:rPr lang="en-US" altLang="zh-CN" dirty="0">
                <a:latin typeface="Courier New" charset="0"/>
                <a:ea typeface="宋体" charset="-122"/>
              </a:rPr>
              <a:t>(h-1)=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>
                <a:latin typeface="Courier New" charset="0"/>
                <a:ea typeface="宋体" charset="-122"/>
              </a:rPr>
              <a:t>d</a:t>
            </a:r>
            <a:r>
              <a:rPr lang="en-US" altLang="zh-CN" baseline="-25000" dirty="0">
                <a:latin typeface="Courier New" charset="0"/>
                <a:ea typeface="宋体" charset="-122"/>
              </a:rPr>
              <a:t>i</a:t>
            </a:r>
            <a:r>
              <a:rPr lang="en-US" altLang="zh-CN" dirty="0">
                <a:latin typeface="Courier New" charset="0"/>
                <a:ea typeface="宋体" charset="-122"/>
              </a:rPr>
              <a:t>(h-1), …</a:t>
            </a:r>
            <a:endParaRPr lang="en-US" altLang="zh-CN" dirty="0">
              <a:ea typeface="宋体" charset="-122"/>
            </a:endParaRPr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5084763" y="57150"/>
          <a:ext cx="40068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106" name="Equation" r:id="rId5" imgW="1968480" imgH="241200" progId="Equation.3">
                  <p:embed/>
                </p:oleObj>
              </mc:Choice>
              <mc:Fallback>
                <p:oleObj name="Equation" r:id="rId5" imgW="1968480" imgH="241200" progId="Equation.3">
                  <p:embed/>
                  <p:pic>
                    <p:nvPicPr>
                      <p:cNvPr id="819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4763" y="57150"/>
                        <a:ext cx="4006850" cy="492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9762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2008A5ED-90D5-4948-9BC5-BB77FB2D2356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26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533400" y="114300"/>
                <a:ext cx="8024813" cy="1143000"/>
              </a:xfrm>
            </p:spPr>
            <p:txBody>
              <a:bodyPr/>
              <a:lstStyle/>
              <a:p>
                <a:r>
                  <a:rPr lang="en-US" altLang="zh-CN" sz="2800" dirty="0">
                    <a:ea typeface="宋体" charset="-122"/>
                  </a:rPr>
                  <a:t>Correctness of SBF/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∞</m:t>
                    </m:r>
                  </m:oMath>
                </a14:m>
                <a:endParaRPr lang="en-US" altLang="en-US" sz="280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922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3400" y="114300"/>
                <a:ext cx="8024813" cy="1143000"/>
              </a:xfrm>
              <a:blipFill rotWithShape="0">
                <a:blip r:embed="rId4"/>
                <a:stretch>
                  <a:fillRect l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374775"/>
            <a:ext cx="8051800" cy="48561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consider </a:t>
            </a:r>
            <a:r>
              <a:rPr lang="en-US" altLang="zh-CN" dirty="0">
                <a:latin typeface="Courier New" charset="0"/>
                <a:ea typeface="宋体" charset="-122"/>
              </a:rPr>
              <a:t>≤ </a:t>
            </a:r>
            <a:r>
              <a:rPr lang="en-US" altLang="zh-CN" dirty="0">
                <a:ea typeface="宋体" charset="-122"/>
              </a:rPr>
              <a:t>h+1 hops:</a:t>
            </a:r>
          </a:p>
          <a:p>
            <a:pPr lvl="1"/>
            <a:endParaRPr lang="en-US" altLang="zh-CN" dirty="0">
              <a:ea typeface="宋体" charset="-122"/>
            </a:endParaRPr>
          </a:p>
          <a:p>
            <a:endParaRPr lang="en-US" altLang="en-US" dirty="0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5084763" y="57150"/>
          <a:ext cx="40068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184" name="Equation" r:id="rId5" imgW="1968480" imgH="241200" progId="Equation.3">
                  <p:embed/>
                </p:oleObj>
              </mc:Choice>
              <mc:Fallback>
                <p:oleObj name="Equation" r:id="rId5" imgW="1968480" imgH="241200" progId="Equation.3">
                  <p:embed/>
                  <p:pic>
                    <p:nvPicPr>
                      <p:cNvPr id="92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4763" y="57150"/>
                        <a:ext cx="4006850" cy="492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5"/>
          <p:cNvGraphicFramePr>
            <a:graphicFrameLocks noChangeAspect="1"/>
          </p:cNvGraphicFramePr>
          <p:nvPr/>
        </p:nvGraphicFramePr>
        <p:xfrm>
          <a:off x="811213" y="2084388"/>
          <a:ext cx="1766887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185" name="Equation" r:id="rId7" imgW="660240" imgH="228600" progId="Equation.3">
                  <p:embed/>
                </p:oleObj>
              </mc:Choice>
              <mc:Fallback>
                <p:oleObj name="Equation" r:id="rId7" imgW="660240" imgH="228600" progId="Equation.3">
                  <p:embed/>
                  <p:pic>
                    <p:nvPicPr>
                      <p:cNvPr id="921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2084388"/>
                        <a:ext cx="1766887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47" name="Object 7"/>
          <p:cNvGraphicFramePr>
            <a:graphicFrameLocks noChangeAspect="1"/>
          </p:cNvGraphicFramePr>
          <p:nvPr/>
        </p:nvGraphicFramePr>
        <p:xfrm>
          <a:off x="2298700" y="3884613"/>
          <a:ext cx="367347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186" name="Equation" r:id="rId9" imgW="1371600" imgH="228600" progId="Equation.3">
                  <p:embed/>
                </p:oleObj>
              </mc:Choice>
              <mc:Fallback>
                <p:oleObj name="Equation" r:id="rId9" imgW="1371600" imgH="228600" progId="Equation.3">
                  <p:embed/>
                  <p:pic>
                    <p:nvPicPr>
                      <p:cNvPr id="4966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3884613"/>
                        <a:ext cx="3673475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48" name="Object 8"/>
          <p:cNvGraphicFramePr>
            <a:graphicFrameLocks noChangeAspect="1"/>
          </p:cNvGraphicFramePr>
          <p:nvPr/>
        </p:nvGraphicFramePr>
        <p:xfrm>
          <a:off x="2266950" y="2994025"/>
          <a:ext cx="574675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187" name="Equation" r:id="rId11" imgW="2145960" imgH="241200" progId="Equation.3">
                  <p:embed/>
                </p:oleObj>
              </mc:Choice>
              <mc:Fallback>
                <p:oleObj name="Equation" r:id="rId11" imgW="2145960" imgH="241200" progId="Equation.3">
                  <p:embed/>
                  <p:pic>
                    <p:nvPicPr>
                      <p:cNvPr id="4966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2994025"/>
                        <a:ext cx="574675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49" name="Object 9"/>
          <p:cNvGraphicFramePr>
            <a:graphicFrameLocks noChangeAspect="1"/>
          </p:cNvGraphicFramePr>
          <p:nvPr/>
        </p:nvGraphicFramePr>
        <p:xfrm>
          <a:off x="2668588" y="2076450"/>
          <a:ext cx="540702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188" name="Equation" r:id="rId13" imgW="2019240" imgH="241200" progId="Equation.3">
                  <p:embed/>
                </p:oleObj>
              </mc:Choice>
              <mc:Fallback>
                <p:oleObj name="Equation" r:id="rId13" imgW="2019240" imgH="241200" progId="Equation.3">
                  <p:embed/>
                  <p:pic>
                    <p:nvPicPr>
                      <p:cNvPr id="4966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2076450"/>
                        <a:ext cx="5407025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50" name="Object 10"/>
          <p:cNvGraphicFramePr>
            <a:graphicFrameLocks noChangeAspect="1"/>
          </p:cNvGraphicFramePr>
          <p:nvPr/>
        </p:nvGraphicFramePr>
        <p:xfrm>
          <a:off x="960438" y="6045200"/>
          <a:ext cx="319405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189" name="Equation" r:id="rId15" imgW="1193760" imgH="228600" progId="Equation.3">
                  <p:embed/>
                </p:oleObj>
              </mc:Choice>
              <mc:Fallback>
                <p:oleObj name="Equation" r:id="rId15" imgW="1193760" imgH="228600" progId="Equation.3">
                  <p:embed/>
                  <p:pic>
                    <p:nvPicPr>
                      <p:cNvPr id="4966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6045200"/>
                        <a:ext cx="319405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11150" y="4568825"/>
            <a:ext cx="8183563" cy="1146175"/>
            <a:chOff x="196" y="2878"/>
            <a:chExt cx="5155" cy="722"/>
          </a:xfrm>
        </p:grpSpPr>
        <p:sp>
          <p:nvSpPr>
            <p:cNvPr id="9229" name="Rectangle 12"/>
            <p:cNvSpPr>
              <a:spLocks noChangeArrowheads="1"/>
            </p:cNvSpPr>
            <p:nvPr/>
          </p:nvSpPr>
          <p:spPr bwMode="auto">
            <a:xfrm>
              <a:off x="196" y="2878"/>
              <a:ext cx="265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 sz="2800">
                  <a:solidFill>
                    <a:srgbClr val="000000"/>
                  </a:solidFill>
                  <a:ea typeface="宋体" charset="-122"/>
                </a:rPr>
                <a:t>since </a:t>
              </a:r>
              <a:r>
                <a:rPr lang="en-US" altLang="zh-CN" sz="2800">
                  <a:solidFill>
                    <a:srgbClr val="000000"/>
                  </a:solidFill>
                  <a:latin typeface="Courier New" charset="0"/>
                  <a:ea typeface="宋体" charset="-122"/>
                </a:rPr>
                <a:t>d</a:t>
              </a:r>
              <a:r>
                <a:rPr lang="en-US" altLang="zh-CN" sz="2800" baseline="-25000">
                  <a:solidFill>
                    <a:srgbClr val="000000"/>
                  </a:solidFill>
                  <a:latin typeface="Courier New" charset="0"/>
                  <a:ea typeface="宋体" charset="-122"/>
                </a:rPr>
                <a:t>i</a:t>
              </a:r>
              <a:r>
                <a:rPr lang="en-US" altLang="zh-CN" sz="2800">
                  <a:solidFill>
                    <a:srgbClr val="000000"/>
                  </a:solidFill>
                  <a:latin typeface="Courier New" charset="0"/>
                  <a:ea typeface="宋体" charset="-122"/>
                </a:rPr>
                <a:t>(h) ≤ d</a:t>
              </a:r>
              <a:r>
                <a:rPr lang="en-US" altLang="zh-CN" sz="2800" baseline="-25000">
                  <a:solidFill>
                    <a:srgbClr val="000000"/>
                  </a:solidFill>
                  <a:latin typeface="Courier New" charset="0"/>
                  <a:ea typeface="宋体" charset="-122"/>
                </a:rPr>
                <a:t>i</a:t>
              </a:r>
              <a:r>
                <a:rPr lang="en-US" altLang="zh-CN" sz="2800">
                  <a:solidFill>
                    <a:srgbClr val="000000"/>
                  </a:solidFill>
                  <a:latin typeface="Courier New" charset="0"/>
                  <a:ea typeface="宋体" charset="-122"/>
                </a:rPr>
                <a:t>(h-1)</a:t>
              </a:r>
              <a:endParaRPr lang="en-US" altLang="en-US" sz="2800">
                <a:solidFill>
                  <a:srgbClr val="000000"/>
                </a:solidFill>
                <a:latin typeface="Courier New" charset="0"/>
                <a:ea typeface="宋体" charset="-122"/>
              </a:endParaRPr>
            </a:p>
          </p:txBody>
        </p:sp>
        <p:graphicFrame>
          <p:nvGraphicFramePr>
            <p:cNvPr id="9224" name="Object 13"/>
            <p:cNvGraphicFramePr>
              <a:graphicFrameLocks noChangeAspect="1"/>
            </p:cNvGraphicFramePr>
            <p:nvPr/>
          </p:nvGraphicFramePr>
          <p:xfrm>
            <a:off x="421" y="3304"/>
            <a:ext cx="493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3190" name="Equation" r:id="rId17" imgW="4025880" imgH="241200" progId="Equation.3">
                    <p:embed/>
                  </p:oleObj>
                </mc:Choice>
                <mc:Fallback>
                  <p:oleObj name="Equation" r:id="rId17" imgW="4025880" imgH="241200" progId="Equation.3">
                    <p:embed/>
                    <p:pic>
                      <p:nvPicPr>
                        <p:cNvPr id="9224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" y="3304"/>
                          <a:ext cx="4930" cy="29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7243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86800" y="6515100"/>
            <a:ext cx="4572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2268D687-77AC-6349-84FA-B1441D81BE7A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Outline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875" name="Rectangle 3"/>
              <p:cNvSpPr>
                <a:spLocks noChangeArrowheads="1"/>
              </p:cNvSpPr>
              <p:nvPr/>
            </p:nvSpPr>
            <p:spPr bwMode="auto">
              <a:xfrm>
                <a:off x="533400" y="1600200"/>
                <a:ext cx="8077200" cy="4781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buClr>
                    <a:srgbClr val="3333CC"/>
                  </a:buClr>
                  <a:buSzPct val="85000"/>
                  <a:buFont typeface="Wingdings" charset="0"/>
                  <a:buChar char="q"/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rPr>
                  <a:t>Admin and recap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rgbClr val="3333CC"/>
                  </a:buClr>
                  <a:buSzPct val="85000"/>
                  <a:buFont typeface="Wingdings" charset="0"/>
                  <a:buChar char="q"/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rPr>
                  <a:t>Network overview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rgbClr val="3333CC"/>
                  </a:buClr>
                  <a:buSzPct val="85000"/>
                  <a:buFont typeface="Wingdings" charset="0"/>
                  <a:buChar char="q"/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rPr>
                  <a:t>Network control plane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3333CC"/>
                  </a:buClr>
                  <a:buSzPct val="85000"/>
                  <a:buFont typeface="Courier New" charset="0"/>
                  <a:buChar char="o"/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rPr>
                  <a:t>Routing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3333CC"/>
                  </a:buClr>
                  <a:buSzPct val="85000"/>
                  <a:buFont typeface="Courier New" charset="0"/>
                  <a:buChar char="o"/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rPr>
                  <a:t>Link weights assignment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3333CC"/>
                  </a:buClr>
                  <a:buSzPct val="85000"/>
                  <a:buFont typeface="Courier New" charset="0"/>
                  <a:buChar char="o"/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rPr>
                  <a:t>Routing computation</a:t>
                </a:r>
              </a:p>
              <a:p>
                <a:pPr marL="1828800" lvl="3" indent="-457200">
                  <a:spcBef>
                    <a:spcPct val="20000"/>
                  </a:spcBef>
                  <a:buClr>
                    <a:srgbClr val="C00000"/>
                  </a:buClr>
                  <a:buSzPct val="85000"/>
                  <a:buFont typeface="Wingdings" charset="2"/>
                  <a:buChar char="Ø"/>
                  <a:defRPr/>
                </a:pPr>
                <a:r>
                  <a:rPr lang="en-US" altLang="en-US" i="1" dirty="0">
                    <a:solidFill>
                      <a:srgbClr val="C00000"/>
                    </a:solidFill>
                    <a:latin typeface="+mn-lt"/>
                    <a:ea typeface=""/>
                  </a:rPr>
                  <a:t>Distributed distance vector protocols</a:t>
                </a:r>
              </a:p>
              <a:p>
                <a:pPr marL="2286000" lvl="4" indent="-457200">
                  <a:spcBef>
                    <a:spcPct val="20000"/>
                  </a:spcBef>
                  <a:buClr>
                    <a:srgbClr val="C00000"/>
                  </a:buClr>
                  <a:buSzPct val="85000"/>
                  <a:buFont typeface="Wingdings" charset="2"/>
                  <a:buChar char="Ø"/>
                  <a:defRPr/>
                </a:pPr>
                <a:r>
                  <a:rPr lang="en-US" altLang="en-US" i="1" dirty="0">
                    <a:solidFill>
                      <a:srgbClr val="C00000"/>
                    </a:solidFill>
                    <a:ea typeface=""/>
                  </a:rPr>
                  <a:t>synchronous Bellman-Ford (SBF)</a:t>
                </a:r>
              </a:p>
              <a:p>
                <a:pPr marL="2743200" lvl="5" indent="-457200">
                  <a:spcBef>
                    <a:spcPct val="20000"/>
                  </a:spcBef>
                  <a:buClr>
                    <a:srgbClr val="C00000"/>
                  </a:buClr>
                  <a:buSzPct val="85000"/>
                  <a:buFont typeface="Arial" charset="0"/>
                  <a:buChar char="•"/>
                  <a:defRPr/>
                </a:pPr>
                <a:r>
                  <a:rPr lang="en-US" altLang="en-US" sz="2000" dirty="0">
                    <a:solidFill>
                      <a:srgbClr val="000000"/>
                    </a:solidFill>
                    <a:ea typeface=""/>
                  </a:rPr>
                  <a:t>SBF/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altLang="en-US" sz="2000" dirty="0">
                    <a:solidFill>
                      <a:srgbClr val="C00000"/>
                    </a:solidFill>
                    <a:ea typeface=""/>
                  </a:rPr>
                  <a:t> </a:t>
                </a:r>
              </a:p>
              <a:p>
                <a:pPr marL="2743200" lvl="5" indent="-457200">
                  <a:spcBef>
                    <a:spcPct val="20000"/>
                  </a:spcBef>
                  <a:buClr>
                    <a:srgbClr val="C00000"/>
                  </a:buClr>
                  <a:buSzPct val="85000"/>
                  <a:buFont typeface="Arial" charset="0"/>
                  <a:buChar char="•"/>
                  <a:defRPr/>
                </a:pPr>
                <a:r>
                  <a:rPr lang="en-US" altLang="en-US" sz="2000" dirty="0">
                    <a:solidFill>
                      <a:srgbClr val="C00000"/>
                    </a:solidFill>
                    <a:ea typeface=""/>
                  </a:rPr>
                  <a:t>SBF/</a:t>
                </a:r>
                <a:r>
                  <a:rPr lang="en-US" altLang="en-US" sz="2000" dirty="0">
                    <a:solidFill>
                      <a:srgbClr val="C00000"/>
                    </a:solidFill>
                    <a:ea typeface=""/>
                    <a:sym typeface="Symbol" charset="2"/>
                  </a:rPr>
                  <a:t>-1 </a:t>
                </a:r>
                <a:r>
                  <a:rPr lang="en-US" altLang="en-US" dirty="0">
                    <a:solidFill>
                      <a:srgbClr val="C00000"/>
                    </a:solidFill>
                    <a:ea typeface=""/>
                  </a:rPr>
                  <a:t>SBF/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endParaRPr lang="en-US" altLang="en-US" dirty="0">
                  <a:solidFill>
                    <a:srgbClr val="C00000"/>
                  </a:solidFill>
                  <a:ea typeface=""/>
                  <a:sym typeface="Symbol" charset="2"/>
                </a:endParaRPr>
              </a:p>
            </p:txBody>
          </p:sp>
        </mc:Choice>
        <mc:Fallback xmlns="">
          <p:sp>
            <p:nvSpPr>
              <p:cNvPr id="207875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600200"/>
                <a:ext cx="8077200" cy="4781550"/>
              </a:xfrm>
              <a:prstGeom prst="rect">
                <a:avLst/>
              </a:prstGeom>
              <a:blipFill rotWithShape="0">
                <a:blip r:embed="rId3"/>
                <a:stretch>
                  <a:fillRect l="-1057" t="-1403" b="-2423"/>
                </a:stretch>
              </a:blipFill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998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50FE4DA0-A023-394C-BACE-6E00D68151E0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3" y="125413"/>
            <a:ext cx="8024812" cy="114300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SBF at another </a:t>
            </a:r>
            <a:br>
              <a:rPr lang="en-US" altLang="zh-CN" sz="2800">
                <a:ea typeface="宋体" charset="-122"/>
              </a:rPr>
            </a:br>
            <a:r>
              <a:rPr lang="en-US" altLang="zh-CN" sz="2800">
                <a:ea typeface="宋体" charset="-122"/>
              </a:rPr>
              <a:t>Initial Configuration: SBF/</a:t>
            </a:r>
            <a:r>
              <a:rPr lang="en-US" altLang="zh-CN" sz="2800">
                <a:ea typeface="宋体" charset="-122"/>
                <a:sym typeface="Symbol" charset="2"/>
              </a:rPr>
              <a:t>-1</a:t>
            </a:r>
            <a:endParaRPr lang="en-US" altLang="en-US" sz="2800">
              <a:sym typeface="Symbol" charset="2"/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Initialization (time 0): </a:t>
            </a:r>
          </a:p>
          <a:p>
            <a:pPr lvl="1"/>
            <a:endParaRPr lang="en-US" altLang="zh-CN" dirty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endParaRPr lang="en-US" altLang="en-US" dirty="0"/>
          </a:p>
        </p:txBody>
      </p:sp>
      <p:sp>
        <p:nvSpPr>
          <p:cNvPr id="13318" name="Freeform 5"/>
          <p:cNvSpPr>
            <a:spLocks/>
          </p:cNvSpPr>
          <p:nvPr/>
        </p:nvSpPr>
        <p:spPr bwMode="auto">
          <a:xfrm>
            <a:off x="6438900" y="180975"/>
            <a:ext cx="2533650" cy="1549400"/>
          </a:xfrm>
          <a:custGeom>
            <a:avLst/>
            <a:gdLst>
              <a:gd name="T0" fmla="*/ 2147483647 w 1757"/>
              <a:gd name="T1" fmla="*/ 2147483647 h 1150"/>
              <a:gd name="T2" fmla="*/ 2147483647 w 1757"/>
              <a:gd name="T3" fmla="*/ 2147483647 h 1150"/>
              <a:gd name="T4" fmla="*/ 2147483647 w 1757"/>
              <a:gd name="T5" fmla="*/ 2147483647 h 1150"/>
              <a:gd name="T6" fmla="*/ 2147483647 w 1757"/>
              <a:gd name="T7" fmla="*/ 2147483647 h 1150"/>
              <a:gd name="T8" fmla="*/ 2147483647 w 1757"/>
              <a:gd name="T9" fmla="*/ 2147483647 h 1150"/>
              <a:gd name="T10" fmla="*/ 2147483647 w 1757"/>
              <a:gd name="T11" fmla="*/ 2147483647 h 1150"/>
              <a:gd name="T12" fmla="*/ 2147483647 w 1757"/>
              <a:gd name="T13" fmla="*/ 2147483647 h 1150"/>
              <a:gd name="T14" fmla="*/ 2147483647 w 1757"/>
              <a:gd name="T15" fmla="*/ 2147483647 h 1150"/>
              <a:gd name="T16" fmla="*/ 2147483647 w 1757"/>
              <a:gd name="T17" fmla="*/ 2147483647 h 1150"/>
              <a:gd name="T18" fmla="*/ 2147483647 w 1757"/>
              <a:gd name="T19" fmla="*/ 2147483647 h 1150"/>
              <a:gd name="T20" fmla="*/ 2147483647 w 1757"/>
              <a:gd name="T21" fmla="*/ 2147483647 h 115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57"/>
              <a:gd name="T34" fmla="*/ 0 h 1150"/>
              <a:gd name="T35" fmla="*/ 1757 w 1757"/>
              <a:gd name="T36" fmla="*/ 1150 h 115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57" h="1150">
                <a:moveTo>
                  <a:pt x="108" y="402"/>
                </a:moveTo>
                <a:cubicBezTo>
                  <a:pt x="161" y="324"/>
                  <a:pt x="275" y="278"/>
                  <a:pt x="390" y="216"/>
                </a:cubicBezTo>
                <a:cubicBezTo>
                  <a:pt x="505" y="154"/>
                  <a:pt x="642" y="54"/>
                  <a:pt x="801" y="27"/>
                </a:cubicBezTo>
                <a:cubicBezTo>
                  <a:pt x="960" y="0"/>
                  <a:pt x="1208" y="35"/>
                  <a:pt x="1341" y="54"/>
                </a:cubicBezTo>
                <a:cubicBezTo>
                  <a:pt x="1474" y="73"/>
                  <a:pt x="1548" y="68"/>
                  <a:pt x="1602" y="141"/>
                </a:cubicBezTo>
                <a:cubicBezTo>
                  <a:pt x="1656" y="214"/>
                  <a:pt x="1658" y="339"/>
                  <a:pt x="1665" y="489"/>
                </a:cubicBezTo>
                <a:cubicBezTo>
                  <a:pt x="1672" y="639"/>
                  <a:pt x="1757" y="938"/>
                  <a:pt x="1644" y="1044"/>
                </a:cubicBezTo>
                <a:cubicBezTo>
                  <a:pt x="1531" y="1150"/>
                  <a:pt x="1168" y="1121"/>
                  <a:pt x="984" y="1125"/>
                </a:cubicBezTo>
                <a:cubicBezTo>
                  <a:pt x="800" y="1129"/>
                  <a:pt x="692" y="1141"/>
                  <a:pt x="540" y="1068"/>
                </a:cubicBezTo>
                <a:cubicBezTo>
                  <a:pt x="388" y="995"/>
                  <a:pt x="144" y="795"/>
                  <a:pt x="72" y="684"/>
                </a:cubicBezTo>
                <a:cubicBezTo>
                  <a:pt x="0" y="573"/>
                  <a:pt x="55" y="480"/>
                  <a:pt x="108" y="402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13319" name="Freeform 6"/>
          <p:cNvSpPr>
            <a:spLocks/>
          </p:cNvSpPr>
          <p:nvPr/>
        </p:nvSpPr>
        <p:spPr bwMode="auto">
          <a:xfrm>
            <a:off x="6950075" y="601663"/>
            <a:ext cx="492125" cy="25082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13320" name="Oval 7"/>
          <p:cNvSpPr>
            <a:spLocks noChangeArrowheads="1"/>
          </p:cNvSpPr>
          <p:nvPr/>
        </p:nvSpPr>
        <p:spPr bwMode="auto">
          <a:xfrm>
            <a:off x="6573838" y="927100"/>
            <a:ext cx="452437" cy="10953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13321" name="Line 8"/>
          <p:cNvSpPr>
            <a:spLocks noChangeShapeType="1"/>
          </p:cNvSpPr>
          <p:nvPr/>
        </p:nvSpPr>
        <p:spPr bwMode="auto">
          <a:xfrm>
            <a:off x="6573838" y="917575"/>
            <a:ext cx="1587" cy="68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13322" name="Line 9"/>
          <p:cNvSpPr>
            <a:spLocks noChangeShapeType="1"/>
          </p:cNvSpPr>
          <p:nvPr/>
        </p:nvSpPr>
        <p:spPr bwMode="auto">
          <a:xfrm>
            <a:off x="7026275" y="917575"/>
            <a:ext cx="1588" cy="68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13323" name="Rectangle 10"/>
          <p:cNvSpPr>
            <a:spLocks noChangeArrowheads="1"/>
          </p:cNvSpPr>
          <p:nvPr/>
        </p:nvSpPr>
        <p:spPr bwMode="auto">
          <a:xfrm>
            <a:off x="6573838" y="917575"/>
            <a:ext cx="447675" cy="666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13324" name="Oval 11"/>
          <p:cNvSpPr>
            <a:spLocks noChangeArrowheads="1"/>
          </p:cNvSpPr>
          <p:nvPr/>
        </p:nvSpPr>
        <p:spPr bwMode="auto">
          <a:xfrm>
            <a:off x="6570663" y="838200"/>
            <a:ext cx="450850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13325" name="Oval 12"/>
          <p:cNvSpPr>
            <a:spLocks noChangeArrowheads="1"/>
          </p:cNvSpPr>
          <p:nvPr/>
        </p:nvSpPr>
        <p:spPr bwMode="auto">
          <a:xfrm>
            <a:off x="7251700" y="519113"/>
            <a:ext cx="452438" cy="10953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13326" name="Line 13"/>
          <p:cNvSpPr>
            <a:spLocks noChangeShapeType="1"/>
          </p:cNvSpPr>
          <p:nvPr/>
        </p:nvSpPr>
        <p:spPr bwMode="auto">
          <a:xfrm>
            <a:off x="7251700" y="509588"/>
            <a:ext cx="1588" cy="6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13327" name="Line 14"/>
          <p:cNvSpPr>
            <a:spLocks noChangeShapeType="1"/>
          </p:cNvSpPr>
          <p:nvPr/>
        </p:nvSpPr>
        <p:spPr bwMode="auto">
          <a:xfrm>
            <a:off x="7704138" y="509588"/>
            <a:ext cx="1587" cy="6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13328" name="Rectangle 15"/>
          <p:cNvSpPr>
            <a:spLocks noChangeArrowheads="1"/>
          </p:cNvSpPr>
          <p:nvPr/>
        </p:nvSpPr>
        <p:spPr bwMode="auto">
          <a:xfrm>
            <a:off x="7251700" y="509588"/>
            <a:ext cx="447675" cy="666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13329" name="Oval 16"/>
          <p:cNvSpPr>
            <a:spLocks noChangeArrowheads="1"/>
          </p:cNvSpPr>
          <p:nvPr/>
        </p:nvSpPr>
        <p:spPr bwMode="auto">
          <a:xfrm>
            <a:off x="7248525" y="430213"/>
            <a:ext cx="450850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13330" name="Oval 17"/>
          <p:cNvSpPr>
            <a:spLocks noChangeArrowheads="1"/>
          </p:cNvSpPr>
          <p:nvPr/>
        </p:nvSpPr>
        <p:spPr bwMode="auto">
          <a:xfrm>
            <a:off x="8237538" y="514350"/>
            <a:ext cx="449262" cy="10795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13331" name="Line 18"/>
          <p:cNvSpPr>
            <a:spLocks noChangeShapeType="1"/>
          </p:cNvSpPr>
          <p:nvPr/>
        </p:nvSpPr>
        <p:spPr bwMode="auto">
          <a:xfrm>
            <a:off x="8237538" y="504825"/>
            <a:ext cx="1587" cy="6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13332" name="Line 19"/>
          <p:cNvSpPr>
            <a:spLocks noChangeShapeType="1"/>
          </p:cNvSpPr>
          <p:nvPr/>
        </p:nvSpPr>
        <p:spPr bwMode="auto">
          <a:xfrm>
            <a:off x="8686800" y="504825"/>
            <a:ext cx="1588" cy="6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13333" name="Rectangle 20"/>
          <p:cNvSpPr>
            <a:spLocks noChangeArrowheads="1"/>
          </p:cNvSpPr>
          <p:nvPr/>
        </p:nvSpPr>
        <p:spPr bwMode="auto">
          <a:xfrm>
            <a:off x="8237538" y="504825"/>
            <a:ext cx="444500" cy="650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13334" name="Oval 21"/>
          <p:cNvSpPr>
            <a:spLocks noChangeArrowheads="1"/>
          </p:cNvSpPr>
          <p:nvPr/>
        </p:nvSpPr>
        <p:spPr bwMode="auto">
          <a:xfrm>
            <a:off x="8240713" y="428625"/>
            <a:ext cx="450850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13335" name="Freeform 22"/>
          <p:cNvSpPr>
            <a:spLocks/>
          </p:cNvSpPr>
          <p:nvPr/>
        </p:nvSpPr>
        <p:spPr bwMode="auto">
          <a:xfrm>
            <a:off x="8477250" y="638175"/>
            <a:ext cx="66675" cy="730250"/>
          </a:xfrm>
          <a:custGeom>
            <a:avLst/>
            <a:gdLst>
              <a:gd name="T0" fmla="*/ 0 w 1"/>
              <a:gd name="T1" fmla="*/ 0 h 522"/>
              <a:gd name="T2" fmla="*/ 0 w 1"/>
              <a:gd name="T3" fmla="*/ 2147483647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13336" name="Freeform 23"/>
          <p:cNvSpPr>
            <a:spLocks/>
          </p:cNvSpPr>
          <p:nvPr/>
        </p:nvSpPr>
        <p:spPr bwMode="auto">
          <a:xfrm>
            <a:off x="7477125" y="646113"/>
            <a:ext cx="1588" cy="722312"/>
          </a:xfrm>
          <a:custGeom>
            <a:avLst/>
            <a:gdLst>
              <a:gd name="T0" fmla="*/ 0 w 1"/>
              <a:gd name="T1" fmla="*/ 0 h 537"/>
              <a:gd name="T2" fmla="*/ 0 w 1"/>
              <a:gd name="T3" fmla="*/ 214748364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13337" name="Freeform 24"/>
          <p:cNvSpPr>
            <a:spLocks/>
          </p:cNvSpPr>
          <p:nvPr/>
        </p:nvSpPr>
        <p:spPr bwMode="auto">
          <a:xfrm>
            <a:off x="7723188" y="1474788"/>
            <a:ext cx="528637" cy="0"/>
          </a:xfrm>
          <a:custGeom>
            <a:avLst/>
            <a:gdLst>
              <a:gd name="T0" fmla="*/ 2147483647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0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13338" name="Freeform 25"/>
          <p:cNvSpPr>
            <a:spLocks/>
          </p:cNvSpPr>
          <p:nvPr/>
        </p:nvSpPr>
        <p:spPr bwMode="auto">
          <a:xfrm>
            <a:off x="6872288" y="1038225"/>
            <a:ext cx="396875" cy="355600"/>
          </a:xfrm>
          <a:custGeom>
            <a:avLst/>
            <a:gdLst>
              <a:gd name="T0" fmla="*/ 2147483647 w 276"/>
              <a:gd name="T1" fmla="*/ 2147483647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13339" name="Freeform 26"/>
          <p:cNvSpPr>
            <a:spLocks/>
          </p:cNvSpPr>
          <p:nvPr/>
        </p:nvSpPr>
        <p:spPr bwMode="auto">
          <a:xfrm>
            <a:off x="7715250" y="544513"/>
            <a:ext cx="527050" cy="1587"/>
          </a:xfrm>
          <a:custGeom>
            <a:avLst/>
            <a:gdLst>
              <a:gd name="T0" fmla="*/ 2147483647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grpSp>
        <p:nvGrpSpPr>
          <p:cNvPr id="13340" name="Group 27"/>
          <p:cNvGrpSpPr>
            <a:grpSpLocks/>
          </p:cNvGrpSpPr>
          <p:nvPr/>
        </p:nvGrpSpPr>
        <p:grpSpPr bwMode="auto">
          <a:xfrm>
            <a:off x="6607175" y="773113"/>
            <a:ext cx="369888" cy="398462"/>
            <a:chOff x="2928" y="2429"/>
            <a:chExt cx="259" cy="295"/>
          </a:xfrm>
        </p:grpSpPr>
        <p:sp>
          <p:nvSpPr>
            <p:cNvPr id="13371" name="Rectangle 28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13372" name="Text Box 29"/>
            <p:cNvSpPr txBox="1">
              <a:spLocks noChangeArrowheads="1"/>
            </p:cNvSpPr>
            <p:nvPr/>
          </p:nvSpPr>
          <p:spPr bwMode="auto">
            <a:xfrm>
              <a:off x="2928" y="2429"/>
              <a:ext cx="259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0000"/>
                  </a:solidFill>
                  <a:ea typeface=""/>
                </a:rPr>
                <a:t>A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</p:grpSp>
      <p:grpSp>
        <p:nvGrpSpPr>
          <p:cNvPr id="13341" name="Group 30"/>
          <p:cNvGrpSpPr>
            <a:grpSpLocks/>
          </p:cNvGrpSpPr>
          <p:nvPr/>
        </p:nvGrpSpPr>
        <p:grpSpPr bwMode="auto">
          <a:xfrm>
            <a:off x="7261225" y="1274763"/>
            <a:ext cx="455613" cy="396875"/>
            <a:chOff x="1740" y="2306"/>
            <a:chExt cx="316" cy="257"/>
          </a:xfrm>
        </p:grpSpPr>
        <p:sp>
          <p:nvSpPr>
            <p:cNvPr id="13363" name="Oval 31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13364" name="Line 32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3365" name="Line 33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3366" name="Rectangle 34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13367" name="Oval 35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grpSp>
          <p:nvGrpSpPr>
            <p:cNvPr id="13368" name="Group 36"/>
            <p:cNvGrpSpPr>
              <a:grpSpLocks/>
            </p:cNvGrpSpPr>
            <p:nvPr/>
          </p:nvGrpSpPr>
          <p:grpSpPr bwMode="auto">
            <a:xfrm>
              <a:off x="1782" y="2306"/>
              <a:ext cx="238" cy="257"/>
              <a:chOff x="2937" y="2429"/>
              <a:chExt cx="241" cy="257"/>
            </a:xfrm>
          </p:grpSpPr>
          <p:sp>
            <p:nvSpPr>
              <p:cNvPr id="13369" name="Rectangle 3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13370" name="Text Box 38"/>
              <p:cNvSpPr txBox="1">
                <a:spLocks noChangeArrowheads="1"/>
              </p:cNvSpPr>
              <p:nvPr/>
            </p:nvSpPr>
            <p:spPr bwMode="auto">
              <a:xfrm>
                <a:off x="2937" y="2429"/>
                <a:ext cx="241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E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</p:grpSp>
      <p:grpSp>
        <p:nvGrpSpPr>
          <p:cNvPr id="13342" name="Group 39"/>
          <p:cNvGrpSpPr>
            <a:grpSpLocks/>
          </p:cNvGrpSpPr>
          <p:nvPr/>
        </p:nvGrpSpPr>
        <p:grpSpPr bwMode="auto">
          <a:xfrm>
            <a:off x="8256588" y="1303338"/>
            <a:ext cx="455612" cy="396875"/>
            <a:chOff x="1051" y="2303"/>
            <a:chExt cx="316" cy="295"/>
          </a:xfrm>
        </p:grpSpPr>
        <p:sp>
          <p:nvSpPr>
            <p:cNvPr id="13355" name="Oval 40"/>
            <p:cNvSpPr>
              <a:spLocks noChangeArrowheads="1"/>
            </p:cNvSpPr>
            <p:nvPr/>
          </p:nvSpPr>
          <p:spPr bwMode="auto">
            <a:xfrm>
              <a:off x="1054" y="2423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13356" name="Line 41"/>
            <p:cNvSpPr>
              <a:spLocks noChangeShapeType="1"/>
            </p:cNvSpPr>
            <p:nvPr/>
          </p:nvSpPr>
          <p:spPr bwMode="auto">
            <a:xfrm>
              <a:off x="1054" y="2416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3357" name="Line 42"/>
            <p:cNvSpPr>
              <a:spLocks noChangeShapeType="1"/>
            </p:cNvSpPr>
            <p:nvPr/>
          </p:nvSpPr>
          <p:spPr bwMode="auto">
            <a:xfrm>
              <a:off x="1367" y="2416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3358" name="Rectangle 43"/>
            <p:cNvSpPr>
              <a:spLocks noChangeArrowheads="1"/>
            </p:cNvSpPr>
            <p:nvPr/>
          </p:nvSpPr>
          <p:spPr bwMode="auto">
            <a:xfrm>
              <a:off x="1054" y="2416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13359" name="Oval 44"/>
            <p:cNvSpPr>
              <a:spLocks noChangeArrowheads="1"/>
            </p:cNvSpPr>
            <p:nvPr/>
          </p:nvSpPr>
          <p:spPr bwMode="auto">
            <a:xfrm>
              <a:off x="1051" y="2357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grpSp>
          <p:nvGrpSpPr>
            <p:cNvPr id="13360" name="Group 45"/>
            <p:cNvGrpSpPr>
              <a:grpSpLocks/>
            </p:cNvGrpSpPr>
            <p:nvPr/>
          </p:nvGrpSpPr>
          <p:grpSpPr bwMode="auto">
            <a:xfrm>
              <a:off x="1094" y="2303"/>
              <a:ext cx="254" cy="295"/>
              <a:chOff x="2930" y="2429"/>
              <a:chExt cx="257" cy="295"/>
            </a:xfrm>
          </p:grpSpPr>
          <p:sp>
            <p:nvSpPr>
              <p:cNvPr id="13361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13362" name="Text Box 47"/>
              <p:cNvSpPr txBox="1">
                <a:spLocks noChangeArrowheads="1"/>
              </p:cNvSpPr>
              <p:nvPr/>
            </p:nvSpPr>
            <p:spPr bwMode="auto">
              <a:xfrm>
                <a:off x="2930" y="2429"/>
                <a:ext cx="257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D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</p:grpSp>
      <p:grpSp>
        <p:nvGrpSpPr>
          <p:cNvPr id="13343" name="Group 48"/>
          <p:cNvGrpSpPr>
            <a:grpSpLocks/>
          </p:cNvGrpSpPr>
          <p:nvPr/>
        </p:nvGrpSpPr>
        <p:grpSpPr bwMode="auto">
          <a:xfrm>
            <a:off x="8302625" y="361950"/>
            <a:ext cx="336550" cy="396875"/>
            <a:chOff x="2939" y="2429"/>
            <a:chExt cx="237" cy="295"/>
          </a:xfrm>
        </p:grpSpPr>
        <p:sp>
          <p:nvSpPr>
            <p:cNvPr id="13353" name="Rectangle 49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13354" name="Text Box 50"/>
            <p:cNvSpPr txBox="1">
              <a:spLocks noChangeArrowheads="1"/>
            </p:cNvSpPr>
            <p:nvPr/>
          </p:nvSpPr>
          <p:spPr bwMode="auto">
            <a:xfrm>
              <a:off x="2939" y="2429"/>
              <a:ext cx="237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0000"/>
                  </a:solidFill>
                  <a:ea typeface=""/>
                </a:rPr>
                <a:t>C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</p:grpSp>
      <p:grpSp>
        <p:nvGrpSpPr>
          <p:cNvPr id="13344" name="Group 51"/>
          <p:cNvGrpSpPr>
            <a:grpSpLocks/>
          </p:cNvGrpSpPr>
          <p:nvPr/>
        </p:nvGrpSpPr>
        <p:grpSpPr bwMode="auto">
          <a:xfrm>
            <a:off x="7312025" y="361950"/>
            <a:ext cx="344488" cy="396875"/>
            <a:chOff x="2937" y="2429"/>
            <a:chExt cx="241" cy="295"/>
          </a:xfrm>
        </p:grpSpPr>
        <p:sp>
          <p:nvSpPr>
            <p:cNvPr id="13351" name="Rectangle 52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13352" name="Text Box 53"/>
            <p:cNvSpPr txBox="1">
              <a:spLocks noChangeArrowheads="1"/>
            </p:cNvSpPr>
            <p:nvPr/>
          </p:nvSpPr>
          <p:spPr bwMode="auto">
            <a:xfrm>
              <a:off x="2937" y="2429"/>
              <a:ext cx="241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0000"/>
                  </a:solidFill>
                  <a:ea typeface=""/>
                </a:rPr>
                <a:t>B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</p:grpSp>
      <p:sp>
        <p:nvSpPr>
          <p:cNvPr id="13345" name="Text Box 54"/>
          <p:cNvSpPr txBox="1">
            <a:spLocks noChangeArrowheads="1"/>
          </p:cNvSpPr>
          <p:nvPr/>
        </p:nvSpPr>
        <p:spPr bwMode="auto">
          <a:xfrm>
            <a:off x="6919913" y="4111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en-US" sz="1800">
                <a:solidFill>
                  <a:srgbClr val="000000"/>
                </a:solidFill>
                <a:ea typeface=""/>
              </a:rPr>
              <a:t>7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13346" name="Text Box 55"/>
          <p:cNvSpPr txBox="1">
            <a:spLocks noChangeArrowheads="1"/>
          </p:cNvSpPr>
          <p:nvPr/>
        </p:nvSpPr>
        <p:spPr bwMode="auto">
          <a:xfrm>
            <a:off x="7421563" y="8302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en-US" sz="1800">
                <a:solidFill>
                  <a:srgbClr val="000000"/>
                </a:solidFill>
                <a:ea typeface=""/>
              </a:rPr>
              <a:t>8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13347" name="Text Box 56"/>
          <p:cNvSpPr txBox="1">
            <a:spLocks noChangeArrowheads="1"/>
          </p:cNvSpPr>
          <p:nvPr/>
        </p:nvSpPr>
        <p:spPr bwMode="auto">
          <a:xfrm>
            <a:off x="6743700" y="1117600"/>
            <a:ext cx="427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en-US" sz="1800">
                <a:solidFill>
                  <a:srgbClr val="000000"/>
                </a:solidFill>
                <a:ea typeface=""/>
              </a:rPr>
              <a:t>1</a:t>
            </a:r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0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13348" name="Text Box 57"/>
          <p:cNvSpPr txBox="1">
            <a:spLocks noChangeArrowheads="1"/>
          </p:cNvSpPr>
          <p:nvPr/>
        </p:nvSpPr>
        <p:spPr bwMode="auto">
          <a:xfrm>
            <a:off x="7886700" y="14335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en-US" sz="1800">
                <a:solidFill>
                  <a:srgbClr val="000000"/>
                </a:solidFill>
                <a:ea typeface=""/>
              </a:rPr>
              <a:t>2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13349" name="Text Box 58"/>
          <p:cNvSpPr txBox="1">
            <a:spLocks noChangeArrowheads="1"/>
          </p:cNvSpPr>
          <p:nvPr/>
        </p:nvSpPr>
        <p:spPr bwMode="auto">
          <a:xfrm>
            <a:off x="7843838" y="282575"/>
            <a:ext cx="28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en-US" sz="1800">
                <a:solidFill>
                  <a:srgbClr val="000000"/>
                </a:solidFill>
                <a:ea typeface=""/>
              </a:rPr>
              <a:t>1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13350" name="Text Box 59"/>
          <p:cNvSpPr txBox="1">
            <a:spLocks noChangeArrowheads="1"/>
          </p:cNvSpPr>
          <p:nvPr/>
        </p:nvSpPr>
        <p:spPr bwMode="auto">
          <a:xfrm>
            <a:off x="8475663" y="82232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en-US" sz="1800">
                <a:solidFill>
                  <a:srgbClr val="000000"/>
                </a:solidFill>
                <a:ea typeface=""/>
              </a:rPr>
              <a:t>2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graphicFrame>
        <p:nvGraphicFramePr>
          <p:cNvPr id="13314" name="Object 60"/>
          <p:cNvGraphicFramePr>
            <a:graphicFrameLocks noChangeAspect="1"/>
          </p:cNvGraphicFramePr>
          <p:nvPr/>
        </p:nvGraphicFramePr>
        <p:xfrm>
          <a:off x="1817688" y="2914650"/>
          <a:ext cx="4564062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154" name="Equation" r:id="rId4" imgW="1473120" imgH="457200" progId="Equation.3">
                  <p:embed/>
                </p:oleObj>
              </mc:Choice>
              <mc:Fallback>
                <p:oleObj name="Equation" r:id="rId4" imgW="1473120" imgH="457200" progId="Equation.3">
                  <p:embed/>
                  <p:pic>
                    <p:nvPicPr>
                      <p:cNvPr id="13314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2914650"/>
                        <a:ext cx="4564062" cy="11128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4081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00C7FBA1-5E2C-9B4A-B59E-E6A694D11E3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</a:t>
            </a:r>
            <a:endParaRPr lang="en-US" altLang="en-US"/>
          </a:p>
        </p:txBody>
      </p:sp>
      <p:grpSp>
        <p:nvGrpSpPr>
          <p:cNvPr id="47108" name="Group 3"/>
          <p:cNvGrpSpPr>
            <a:grpSpLocks/>
          </p:cNvGrpSpPr>
          <p:nvPr/>
        </p:nvGrpSpPr>
        <p:grpSpPr bwMode="auto">
          <a:xfrm>
            <a:off x="6438900" y="180975"/>
            <a:ext cx="2533650" cy="1619250"/>
            <a:chOff x="4056" y="114"/>
            <a:chExt cx="1596" cy="1020"/>
          </a:xfrm>
        </p:grpSpPr>
        <p:sp>
          <p:nvSpPr>
            <p:cNvPr id="47134" name="Freeform 4"/>
            <p:cNvSpPr>
              <a:spLocks/>
            </p:cNvSpPr>
            <p:nvPr/>
          </p:nvSpPr>
          <p:spPr bwMode="auto">
            <a:xfrm>
              <a:off x="4056" y="114"/>
              <a:ext cx="1596" cy="976"/>
            </a:xfrm>
            <a:custGeom>
              <a:avLst/>
              <a:gdLst>
                <a:gd name="T0" fmla="*/ 41 w 1757"/>
                <a:gd name="T1" fmla="*/ 78 h 1150"/>
                <a:gd name="T2" fmla="*/ 149 w 1757"/>
                <a:gd name="T3" fmla="*/ 42 h 1150"/>
                <a:gd name="T4" fmla="*/ 307 w 1757"/>
                <a:gd name="T5" fmla="*/ 5 h 1150"/>
                <a:gd name="T6" fmla="*/ 512 w 1757"/>
                <a:gd name="T7" fmla="*/ 10 h 1150"/>
                <a:gd name="T8" fmla="*/ 613 w 1757"/>
                <a:gd name="T9" fmla="*/ 27 h 1150"/>
                <a:gd name="T10" fmla="*/ 636 w 1757"/>
                <a:gd name="T11" fmla="*/ 95 h 1150"/>
                <a:gd name="T12" fmla="*/ 628 w 1757"/>
                <a:gd name="T13" fmla="*/ 202 h 1150"/>
                <a:gd name="T14" fmla="*/ 376 w 1757"/>
                <a:gd name="T15" fmla="*/ 218 h 1150"/>
                <a:gd name="T16" fmla="*/ 206 w 1757"/>
                <a:gd name="T17" fmla="*/ 207 h 1150"/>
                <a:gd name="T18" fmla="*/ 28 w 1757"/>
                <a:gd name="T19" fmla="*/ 132 h 1150"/>
                <a:gd name="T20" fmla="*/ 41 w 1757"/>
                <a:gd name="T21" fmla="*/ 78 h 11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57"/>
                <a:gd name="T34" fmla="*/ 0 h 1150"/>
                <a:gd name="T35" fmla="*/ 1757 w 1757"/>
                <a:gd name="T36" fmla="*/ 1150 h 115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57" h="1150">
                  <a:moveTo>
                    <a:pt x="108" y="402"/>
                  </a:moveTo>
                  <a:cubicBezTo>
                    <a:pt x="161" y="324"/>
                    <a:pt x="275" y="278"/>
                    <a:pt x="390" y="216"/>
                  </a:cubicBezTo>
                  <a:cubicBezTo>
                    <a:pt x="505" y="154"/>
                    <a:pt x="642" y="54"/>
                    <a:pt x="801" y="27"/>
                  </a:cubicBezTo>
                  <a:cubicBezTo>
                    <a:pt x="960" y="0"/>
                    <a:pt x="1208" y="35"/>
                    <a:pt x="1341" y="54"/>
                  </a:cubicBezTo>
                  <a:cubicBezTo>
                    <a:pt x="1474" y="73"/>
                    <a:pt x="1548" y="68"/>
                    <a:pt x="1602" y="141"/>
                  </a:cubicBezTo>
                  <a:cubicBezTo>
                    <a:pt x="1656" y="214"/>
                    <a:pt x="1658" y="339"/>
                    <a:pt x="1665" y="489"/>
                  </a:cubicBezTo>
                  <a:cubicBezTo>
                    <a:pt x="1672" y="639"/>
                    <a:pt x="1757" y="938"/>
                    <a:pt x="1644" y="1044"/>
                  </a:cubicBezTo>
                  <a:cubicBezTo>
                    <a:pt x="1531" y="1150"/>
                    <a:pt x="1168" y="1121"/>
                    <a:pt x="984" y="1125"/>
                  </a:cubicBezTo>
                  <a:cubicBezTo>
                    <a:pt x="800" y="1129"/>
                    <a:pt x="692" y="1141"/>
                    <a:pt x="540" y="1068"/>
                  </a:cubicBezTo>
                  <a:cubicBezTo>
                    <a:pt x="388" y="995"/>
                    <a:pt x="144" y="795"/>
                    <a:pt x="72" y="684"/>
                  </a:cubicBezTo>
                  <a:cubicBezTo>
                    <a:pt x="0" y="573"/>
                    <a:pt x="55" y="480"/>
                    <a:pt x="108" y="40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7135" name="Freeform 5"/>
            <p:cNvSpPr>
              <a:spLocks/>
            </p:cNvSpPr>
            <p:nvPr/>
          </p:nvSpPr>
          <p:spPr bwMode="auto">
            <a:xfrm>
              <a:off x="4378" y="379"/>
              <a:ext cx="310" cy="158"/>
            </a:xfrm>
            <a:custGeom>
              <a:avLst/>
              <a:gdLst>
                <a:gd name="T0" fmla="*/ 0 w 342"/>
                <a:gd name="T1" fmla="*/ 36 h 186"/>
                <a:gd name="T2" fmla="*/ 12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7136" name="Oval 6"/>
            <p:cNvSpPr>
              <a:spLocks noChangeArrowheads="1"/>
            </p:cNvSpPr>
            <p:nvPr/>
          </p:nvSpPr>
          <p:spPr bwMode="auto">
            <a:xfrm>
              <a:off x="4141" y="584"/>
              <a:ext cx="285" cy="6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47137" name="Line 7"/>
            <p:cNvSpPr>
              <a:spLocks noChangeShapeType="1"/>
            </p:cNvSpPr>
            <p:nvPr/>
          </p:nvSpPr>
          <p:spPr bwMode="auto">
            <a:xfrm>
              <a:off x="4141" y="578"/>
              <a:ext cx="1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7138" name="Line 8"/>
            <p:cNvSpPr>
              <a:spLocks noChangeShapeType="1"/>
            </p:cNvSpPr>
            <p:nvPr/>
          </p:nvSpPr>
          <p:spPr bwMode="auto">
            <a:xfrm>
              <a:off x="4426" y="578"/>
              <a:ext cx="1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7139" name="Rectangle 9"/>
            <p:cNvSpPr>
              <a:spLocks noChangeArrowheads="1"/>
            </p:cNvSpPr>
            <p:nvPr/>
          </p:nvSpPr>
          <p:spPr bwMode="auto">
            <a:xfrm>
              <a:off x="4141" y="578"/>
              <a:ext cx="282" cy="4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47140" name="Oval 10"/>
            <p:cNvSpPr>
              <a:spLocks noChangeArrowheads="1"/>
            </p:cNvSpPr>
            <p:nvPr/>
          </p:nvSpPr>
          <p:spPr bwMode="auto">
            <a:xfrm>
              <a:off x="4139" y="528"/>
              <a:ext cx="284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47141" name="Oval 11"/>
            <p:cNvSpPr>
              <a:spLocks noChangeArrowheads="1"/>
            </p:cNvSpPr>
            <p:nvPr/>
          </p:nvSpPr>
          <p:spPr bwMode="auto">
            <a:xfrm>
              <a:off x="4568" y="327"/>
              <a:ext cx="285" cy="6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47142" name="Line 12"/>
            <p:cNvSpPr>
              <a:spLocks noChangeShapeType="1"/>
            </p:cNvSpPr>
            <p:nvPr/>
          </p:nvSpPr>
          <p:spPr bwMode="auto">
            <a:xfrm>
              <a:off x="4568" y="321"/>
              <a:ext cx="1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7143" name="Line 13"/>
            <p:cNvSpPr>
              <a:spLocks noChangeShapeType="1"/>
            </p:cNvSpPr>
            <p:nvPr/>
          </p:nvSpPr>
          <p:spPr bwMode="auto">
            <a:xfrm>
              <a:off x="4853" y="321"/>
              <a:ext cx="1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7144" name="Rectangle 14"/>
            <p:cNvSpPr>
              <a:spLocks noChangeArrowheads="1"/>
            </p:cNvSpPr>
            <p:nvPr/>
          </p:nvSpPr>
          <p:spPr bwMode="auto">
            <a:xfrm>
              <a:off x="4568" y="321"/>
              <a:ext cx="282" cy="4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47145" name="Oval 15"/>
            <p:cNvSpPr>
              <a:spLocks noChangeArrowheads="1"/>
            </p:cNvSpPr>
            <p:nvPr/>
          </p:nvSpPr>
          <p:spPr bwMode="auto">
            <a:xfrm>
              <a:off x="4566" y="271"/>
              <a:ext cx="284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47146" name="Oval 16"/>
            <p:cNvSpPr>
              <a:spLocks noChangeArrowheads="1"/>
            </p:cNvSpPr>
            <p:nvPr/>
          </p:nvSpPr>
          <p:spPr bwMode="auto">
            <a:xfrm>
              <a:off x="5189" y="324"/>
              <a:ext cx="283" cy="6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47147" name="Line 17"/>
            <p:cNvSpPr>
              <a:spLocks noChangeShapeType="1"/>
            </p:cNvSpPr>
            <p:nvPr/>
          </p:nvSpPr>
          <p:spPr bwMode="auto">
            <a:xfrm>
              <a:off x="5189" y="318"/>
              <a:ext cx="1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7148" name="Line 18"/>
            <p:cNvSpPr>
              <a:spLocks noChangeShapeType="1"/>
            </p:cNvSpPr>
            <p:nvPr/>
          </p:nvSpPr>
          <p:spPr bwMode="auto">
            <a:xfrm>
              <a:off x="5472" y="318"/>
              <a:ext cx="1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7149" name="Rectangle 19"/>
            <p:cNvSpPr>
              <a:spLocks noChangeArrowheads="1"/>
            </p:cNvSpPr>
            <p:nvPr/>
          </p:nvSpPr>
          <p:spPr bwMode="auto">
            <a:xfrm>
              <a:off x="5189" y="318"/>
              <a:ext cx="280" cy="4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47150" name="Oval 20"/>
            <p:cNvSpPr>
              <a:spLocks noChangeArrowheads="1"/>
            </p:cNvSpPr>
            <p:nvPr/>
          </p:nvSpPr>
          <p:spPr bwMode="auto">
            <a:xfrm>
              <a:off x="5191" y="270"/>
              <a:ext cx="284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47151" name="Freeform 21"/>
            <p:cNvSpPr>
              <a:spLocks/>
            </p:cNvSpPr>
            <p:nvPr/>
          </p:nvSpPr>
          <p:spPr bwMode="auto">
            <a:xfrm>
              <a:off x="5340" y="402"/>
              <a:ext cx="42" cy="460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147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7152" name="Freeform 22"/>
            <p:cNvSpPr>
              <a:spLocks/>
            </p:cNvSpPr>
            <p:nvPr/>
          </p:nvSpPr>
          <p:spPr bwMode="auto">
            <a:xfrm>
              <a:off x="4710" y="407"/>
              <a:ext cx="1" cy="455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103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7153" name="Freeform 23"/>
            <p:cNvSpPr>
              <a:spLocks/>
            </p:cNvSpPr>
            <p:nvPr/>
          </p:nvSpPr>
          <p:spPr bwMode="auto">
            <a:xfrm>
              <a:off x="4865" y="929"/>
              <a:ext cx="333" cy="0"/>
            </a:xfrm>
            <a:custGeom>
              <a:avLst/>
              <a:gdLst>
                <a:gd name="T0" fmla="*/ 142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7154" name="Freeform 24"/>
            <p:cNvSpPr>
              <a:spLocks/>
            </p:cNvSpPr>
            <p:nvPr/>
          </p:nvSpPr>
          <p:spPr bwMode="auto">
            <a:xfrm>
              <a:off x="4329" y="654"/>
              <a:ext cx="250" cy="224"/>
            </a:xfrm>
            <a:custGeom>
              <a:avLst/>
              <a:gdLst>
                <a:gd name="T0" fmla="*/ 102 w 276"/>
                <a:gd name="T1" fmla="*/ 50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7155" name="Freeform 25"/>
            <p:cNvSpPr>
              <a:spLocks/>
            </p:cNvSpPr>
            <p:nvPr/>
          </p:nvSpPr>
          <p:spPr bwMode="auto">
            <a:xfrm>
              <a:off x="4860" y="343"/>
              <a:ext cx="332" cy="1"/>
            </a:xfrm>
            <a:custGeom>
              <a:avLst/>
              <a:gdLst>
                <a:gd name="T0" fmla="*/ 138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grpSp>
          <p:nvGrpSpPr>
            <p:cNvPr id="47156" name="Group 26"/>
            <p:cNvGrpSpPr>
              <a:grpSpLocks/>
            </p:cNvGrpSpPr>
            <p:nvPr/>
          </p:nvGrpSpPr>
          <p:grpSpPr bwMode="auto">
            <a:xfrm>
              <a:off x="4162" y="487"/>
              <a:ext cx="233" cy="251"/>
              <a:chOff x="2928" y="2429"/>
              <a:chExt cx="259" cy="295"/>
            </a:xfrm>
          </p:grpSpPr>
          <p:sp>
            <p:nvSpPr>
              <p:cNvPr id="47187" name="Rectangle 2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47188" name="Text Box 28"/>
              <p:cNvSpPr txBox="1">
                <a:spLocks noChangeArrowheads="1"/>
              </p:cNvSpPr>
              <p:nvPr/>
            </p:nvSpPr>
            <p:spPr bwMode="auto">
              <a:xfrm>
                <a:off x="2928" y="2429"/>
                <a:ext cx="259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A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grpSp>
          <p:nvGrpSpPr>
            <p:cNvPr id="47157" name="Group 29"/>
            <p:cNvGrpSpPr>
              <a:grpSpLocks/>
            </p:cNvGrpSpPr>
            <p:nvPr/>
          </p:nvGrpSpPr>
          <p:grpSpPr bwMode="auto">
            <a:xfrm>
              <a:off x="4574" y="803"/>
              <a:ext cx="287" cy="250"/>
              <a:chOff x="1740" y="2306"/>
              <a:chExt cx="316" cy="226"/>
            </a:xfrm>
          </p:grpSpPr>
          <p:sp>
            <p:nvSpPr>
              <p:cNvPr id="47179" name="Oval 30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47180" name="Line 31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47181" name="Line 32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47182" name="Rectangle 33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  <p:sp>
            <p:nvSpPr>
              <p:cNvPr id="47183" name="Oval 34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grpSp>
            <p:nvGrpSpPr>
              <p:cNvPr id="47184" name="Group 35"/>
              <p:cNvGrpSpPr>
                <a:grpSpLocks/>
              </p:cNvGrpSpPr>
              <p:nvPr/>
            </p:nvGrpSpPr>
            <p:grpSpPr bwMode="auto">
              <a:xfrm>
                <a:off x="1782" y="2306"/>
                <a:ext cx="238" cy="226"/>
                <a:chOff x="2937" y="2429"/>
                <a:chExt cx="241" cy="226"/>
              </a:xfrm>
            </p:grpSpPr>
            <p:sp>
              <p:nvSpPr>
                <p:cNvPr id="47185" name="Rectangle 3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endParaRPr lang="en-US" altLang="en-US" sz="1800">
                    <a:solidFill>
                      <a:srgbClr val="000000"/>
                    </a:solidFill>
                    <a:ea typeface=""/>
                  </a:endParaRPr>
                </a:p>
              </p:txBody>
            </p:sp>
            <p:sp>
              <p:nvSpPr>
                <p:cNvPr id="47186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937" y="2429"/>
                  <a:ext cx="241" cy="2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/>
                  <a:r>
                    <a:rPr lang="en-US" altLang="en-US" sz="2000">
                      <a:solidFill>
                        <a:srgbClr val="000000"/>
                      </a:solidFill>
                      <a:ea typeface=""/>
                    </a:rPr>
                    <a:t>E</a:t>
                  </a:r>
                  <a:endParaRPr lang="en-US" altLang="en-US">
                    <a:solidFill>
                      <a:srgbClr val="000000"/>
                    </a:solidFill>
                    <a:latin typeface="Times New Roman" charset="0"/>
                    <a:ea typeface=""/>
                  </a:endParaRPr>
                </a:p>
              </p:txBody>
            </p:sp>
          </p:grpSp>
        </p:grpSp>
        <p:grpSp>
          <p:nvGrpSpPr>
            <p:cNvPr id="47158" name="Group 38"/>
            <p:cNvGrpSpPr>
              <a:grpSpLocks/>
            </p:cNvGrpSpPr>
            <p:nvPr/>
          </p:nvGrpSpPr>
          <p:grpSpPr bwMode="auto">
            <a:xfrm>
              <a:off x="5201" y="821"/>
              <a:ext cx="287" cy="250"/>
              <a:chOff x="1051" y="2303"/>
              <a:chExt cx="316" cy="295"/>
            </a:xfrm>
          </p:grpSpPr>
          <p:sp>
            <p:nvSpPr>
              <p:cNvPr id="47171" name="Oval 39"/>
              <p:cNvSpPr>
                <a:spLocks noChangeArrowheads="1"/>
              </p:cNvSpPr>
              <p:nvPr/>
            </p:nvSpPr>
            <p:spPr bwMode="auto">
              <a:xfrm>
                <a:off x="1054" y="2423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47172" name="Line 40"/>
              <p:cNvSpPr>
                <a:spLocks noChangeShapeType="1"/>
              </p:cNvSpPr>
              <p:nvPr/>
            </p:nvSpPr>
            <p:spPr bwMode="auto">
              <a:xfrm>
                <a:off x="1054" y="2416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47173" name="Line 41"/>
              <p:cNvSpPr>
                <a:spLocks noChangeShapeType="1"/>
              </p:cNvSpPr>
              <p:nvPr/>
            </p:nvSpPr>
            <p:spPr bwMode="auto">
              <a:xfrm>
                <a:off x="1367" y="2416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47174" name="Rectangle 42"/>
              <p:cNvSpPr>
                <a:spLocks noChangeArrowheads="1"/>
              </p:cNvSpPr>
              <p:nvPr/>
            </p:nvSpPr>
            <p:spPr bwMode="auto">
              <a:xfrm>
                <a:off x="1054" y="2416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  <p:sp>
            <p:nvSpPr>
              <p:cNvPr id="47175" name="Oval 43"/>
              <p:cNvSpPr>
                <a:spLocks noChangeArrowheads="1"/>
              </p:cNvSpPr>
              <p:nvPr/>
            </p:nvSpPr>
            <p:spPr bwMode="auto">
              <a:xfrm>
                <a:off x="1051" y="2357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grpSp>
            <p:nvGrpSpPr>
              <p:cNvPr id="47176" name="Group 44"/>
              <p:cNvGrpSpPr>
                <a:grpSpLocks/>
              </p:cNvGrpSpPr>
              <p:nvPr/>
            </p:nvGrpSpPr>
            <p:grpSpPr bwMode="auto">
              <a:xfrm>
                <a:off x="1094" y="2303"/>
                <a:ext cx="254" cy="295"/>
                <a:chOff x="2930" y="2429"/>
                <a:chExt cx="257" cy="295"/>
              </a:xfrm>
            </p:grpSpPr>
            <p:sp>
              <p:nvSpPr>
                <p:cNvPr id="47177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endParaRPr lang="en-US" altLang="en-US" sz="1800">
                    <a:solidFill>
                      <a:srgbClr val="000000"/>
                    </a:solidFill>
                    <a:ea typeface=""/>
                  </a:endParaRPr>
                </a:p>
              </p:txBody>
            </p:sp>
            <p:sp>
              <p:nvSpPr>
                <p:cNvPr id="4717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30" y="2429"/>
                  <a:ext cx="257" cy="2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/>
                  <a:r>
                    <a:rPr lang="en-US" altLang="en-US" sz="2000">
                      <a:solidFill>
                        <a:srgbClr val="FF0000"/>
                      </a:solidFill>
                      <a:ea typeface=""/>
                    </a:rPr>
                    <a:t>D</a:t>
                  </a:r>
                  <a:endParaRPr lang="en-US" altLang="en-US">
                    <a:solidFill>
                      <a:srgbClr val="FF0000"/>
                    </a:solidFill>
                    <a:latin typeface="Times New Roman" charset="0"/>
                    <a:ea typeface=""/>
                  </a:endParaRPr>
                </a:p>
              </p:txBody>
            </p:sp>
          </p:grpSp>
        </p:grpSp>
        <p:grpSp>
          <p:nvGrpSpPr>
            <p:cNvPr id="47159" name="Group 47"/>
            <p:cNvGrpSpPr>
              <a:grpSpLocks/>
            </p:cNvGrpSpPr>
            <p:nvPr/>
          </p:nvGrpSpPr>
          <p:grpSpPr bwMode="auto">
            <a:xfrm>
              <a:off x="5230" y="228"/>
              <a:ext cx="212" cy="250"/>
              <a:chOff x="2939" y="2429"/>
              <a:chExt cx="237" cy="295"/>
            </a:xfrm>
          </p:grpSpPr>
          <p:sp>
            <p:nvSpPr>
              <p:cNvPr id="47169" name="Rectangle 4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47170" name="Text Box 49"/>
              <p:cNvSpPr txBox="1">
                <a:spLocks noChangeArrowheads="1"/>
              </p:cNvSpPr>
              <p:nvPr/>
            </p:nvSpPr>
            <p:spPr bwMode="auto">
              <a:xfrm>
                <a:off x="2939" y="2429"/>
                <a:ext cx="237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C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grpSp>
          <p:nvGrpSpPr>
            <p:cNvPr id="47160" name="Group 50"/>
            <p:cNvGrpSpPr>
              <a:grpSpLocks/>
            </p:cNvGrpSpPr>
            <p:nvPr/>
          </p:nvGrpSpPr>
          <p:grpSpPr bwMode="auto">
            <a:xfrm>
              <a:off x="4606" y="228"/>
              <a:ext cx="217" cy="250"/>
              <a:chOff x="2937" y="2429"/>
              <a:chExt cx="241" cy="295"/>
            </a:xfrm>
          </p:grpSpPr>
          <p:sp>
            <p:nvSpPr>
              <p:cNvPr id="47167" name="Rectangle 5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47168" name="Text Box 52"/>
              <p:cNvSpPr txBox="1">
                <a:spLocks noChangeArrowheads="1"/>
              </p:cNvSpPr>
              <p:nvPr/>
            </p:nvSpPr>
            <p:spPr bwMode="auto">
              <a:xfrm>
                <a:off x="2937" y="2429"/>
                <a:ext cx="241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B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sp>
          <p:nvSpPr>
            <p:cNvPr id="47161" name="Text Box 53"/>
            <p:cNvSpPr txBox="1">
              <a:spLocks noChangeArrowheads="1"/>
            </p:cNvSpPr>
            <p:nvPr/>
          </p:nvSpPr>
          <p:spPr bwMode="auto">
            <a:xfrm>
              <a:off x="4359" y="337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7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47162" name="Text Box 54"/>
            <p:cNvSpPr txBox="1">
              <a:spLocks noChangeArrowheads="1"/>
            </p:cNvSpPr>
            <p:nvPr/>
          </p:nvSpPr>
          <p:spPr bwMode="auto">
            <a:xfrm>
              <a:off x="4675" y="52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8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47163" name="Text Box 55"/>
            <p:cNvSpPr txBox="1">
              <a:spLocks noChangeArrowheads="1"/>
            </p:cNvSpPr>
            <p:nvPr/>
          </p:nvSpPr>
          <p:spPr bwMode="auto">
            <a:xfrm>
              <a:off x="4248" y="704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1</a:t>
              </a:r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0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47164" name="Text Box 56"/>
            <p:cNvSpPr txBox="1">
              <a:spLocks noChangeArrowheads="1"/>
            </p:cNvSpPr>
            <p:nvPr/>
          </p:nvSpPr>
          <p:spPr bwMode="auto">
            <a:xfrm>
              <a:off x="4968" y="90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2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47165" name="Text Box 57"/>
            <p:cNvSpPr txBox="1">
              <a:spLocks noChangeArrowheads="1"/>
            </p:cNvSpPr>
            <p:nvPr/>
          </p:nvSpPr>
          <p:spPr bwMode="auto">
            <a:xfrm>
              <a:off x="4941" y="17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1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47166" name="Text Box 58"/>
            <p:cNvSpPr txBox="1">
              <a:spLocks noChangeArrowheads="1"/>
            </p:cNvSpPr>
            <p:nvPr/>
          </p:nvSpPr>
          <p:spPr bwMode="auto">
            <a:xfrm>
              <a:off x="5339" y="51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2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</p:grpSp>
      <p:sp>
        <p:nvSpPr>
          <p:cNvPr id="47109" name="Text Box 59"/>
          <p:cNvSpPr txBox="1">
            <a:spLocks noChangeArrowheads="1"/>
          </p:cNvSpPr>
          <p:nvPr/>
        </p:nvSpPr>
        <p:spPr bwMode="auto">
          <a:xfrm>
            <a:off x="2036763" y="1655763"/>
            <a:ext cx="546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-122"/>
              </a:rPr>
              <a:t>A          B            </a:t>
            </a: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-122"/>
                <a:sym typeface="Symbol" charset="2"/>
              </a:rPr>
              <a:t>C            E           D</a:t>
            </a:r>
            <a:endParaRPr lang="en-US" altLang="en-US">
              <a:solidFill>
                <a:srgbClr val="000000"/>
              </a:solidFill>
              <a:latin typeface="Arial" charset="0"/>
              <a:ea typeface=""/>
              <a:sym typeface="Symbol" charset="2"/>
            </a:endParaRPr>
          </a:p>
        </p:txBody>
      </p:sp>
      <p:sp>
        <p:nvSpPr>
          <p:cNvPr id="47110" name="Line 60"/>
          <p:cNvSpPr>
            <a:spLocks noChangeShapeType="1"/>
          </p:cNvSpPr>
          <p:nvPr/>
        </p:nvSpPr>
        <p:spPr bwMode="auto">
          <a:xfrm>
            <a:off x="850900" y="2070100"/>
            <a:ext cx="6626225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774700" y="2122488"/>
            <a:ext cx="6756400" cy="457200"/>
            <a:chOff x="414" y="1553"/>
            <a:chExt cx="4256" cy="288"/>
          </a:xfrm>
        </p:grpSpPr>
        <p:sp>
          <p:nvSpPr>
            <p:cNvPr id="47132" name="Text Box 62"/>
            <p:cNvSpPr txBox="1">
              <a:spLocks noChangeArrowheads="1"/>
            </p:cNvSpPr>
            <p:nvPr/>
          </p:nvSpPr>
          <p:spPr bwMode="auto">
            <a:xfrm>
              <a:off x="414" y="1579"/>
              <a:ext cx="3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d(0)</a:t>
              </a:r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47133" name="Text Box 63"/>
            <p:cNvSpPr txBox="1">
              <a:spLocks noChangeArrowheads="1"/>
            </p:cNvSpPr>
            <p:nvPr/>
          </p:nvSpPr>
          <p:spPr bwMode="auto">
            <a:xfrm>
              <a:off x="1226" y="1553"/>
              <a:ext cx="34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-1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</a:rPr>
                <a:t>          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-1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</a:rPr>
                <a:t>           -1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           -1           0</a:t>
              </a:r>
              <a:endParaRPr lang="en-US" altLang="en-US">
                <a:solidFill>
                  <a:srgbClr val="000000"/>
                </a:solidFill>
                <a:latin typeface="Arial" charset="0"/>
                <a:ea typeface="宋体" charset="-122"/>
                <a:sym typeface="Symbol" charset="2"/>
              </a:endParaRPr>
            </a:p>
          </p:txBody>
        </p:sp>
      </p:grpSp>
      <p:sp>
        <p:nvSpPr>
          <p:cNvPr id="47112" name="Text Box 64"/>
          <p:cNvSpPr txBox="1">
            <a:spLocks noChangeArrowheads="1"/>
          </p:cNvSpPr>
          <p:nvPr/>
        </p:nvSpPr>
        <p:spPr bwMode="auto">
          <a:xfrm>
            <a:off x="642938" y="1309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Consider D as destination</a:t>
            </a:r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grpSp>
        <p:nvGrpSpPr>
          <p:cNvPr id="11" name="Group 77"/>
          <p:cNvGrpSpPr>
            <a:grpSpLocks/>
          </p:cNvGrpSpPr>
          <p:nvPr/>
        </p:nvGrpSpPr>
        <p:grpSpPr bwMode="auto">
          <a:xfrm>
            <a:off x="755650" y="2638425"/>
            <a:ext cx="6756400" cy="457200"/>
            <a:chOff x="414" y="1553"/>
            <a:chExt cx="4256" cy="288"/>
          </a:xfrm>
        </p:grpSpPr>
        <p:sp>
          <p:nvSpPr>
            <p:cNvPr id="47130" name="Text Box 78"/>
            <p:cNvSpPr txBox="1">
              <a:spLocks noChangeArrowheads="1"/>
            </p:cNvSpPr>
            <p:nvPr/>
          </p:nvSpPr>
          <p:spPr bwMode="auto">
            <a:xfrm>
              <a:off x="414" y="1579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d(1)</a:t>
              </a:r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47131" name="Text Box 79"/>
            <p:cNvSpPr txBox="1">
              <a:spLocks noChangeArrowheads="1"/>
            </p:cNvSpPr>
            <p:nvPr/>
          </p:nvSpPr>
          <p:spPr bwMode="auto">
            <a:xfrm>
              <a:off x="1226" y="1553"/>
              <a:ext cx="34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 6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</a:rPr>
                <a:t>          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 0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</a:rPr>
                <a:t>            0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             2           0</a:t>
              </a:r>
              <a:endParaRPr lang="en-US" altLang="en-US">
                <a:solidFill>
                  <a:srgbClr val="000000"/>
                </a:solidFill>
                <a:latin typeface="Arial" charset="0"/>
                <a:ea typeface="宋体" charset="-122"/>
                <a:sym typeface="Symbol" charset="2"/>
              </a:endParaRPr>
            </a:p>
          </p:txBody>
        </p:sp>
      </p:grpSp>
      <p:grpSp>
        <p:nvGrpSpPr>
          <p:cNvPr id="12" name="Group 80"/>
          <p:cNvGrpSpPr>
            <a:grpSpLocks/>
          </p:cNvGrpSpPr>
          <p:nvPr/>
        </p:nvGrpSpPr>
        <p:grpSpPr bwMode="auto">
          <a:xfrm>
            <a:off x="765175" y="3225800"/>
            <a:ext cx="6756400" cy="457200"/>
            <a:chOff x="414" y="1553"/>
            <a:chExt cx="4256" cy="288"/>
          </a:xfrm>
        </p:grpSpPr>
        <p:sp>
          <p:nvSpPr>
            <p:cNvPr id="47128" name="Text Box 81"/>
            <p:cNvSpPr txBox="1">
              <a:spLocks noChangeArrowheads="1"/>
            </p:cNvSpPr>
            <p:nvPr/>
          </p:nvSpPr>
          <p:spPr bwMode="auto">
            <a:xfrm>
              <a:off x="414" y="1579"/>
              <a:ext cx="3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d(2)</a:t>
              </a:r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47129" name="Text Box 82"/>
            <p:cNvSpPr txBox="1">
              <a:spLocks noChangeArrowheads="1"/>
            </p:cNvSpPr>
            <p:nvPr/>
          </p:nvSpPr>
          <p:spPr bwMode="auto">
            <a:xfrm>
              <a:off x="1226" y="1553"/>
              <a:ext cx="34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 7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</a:rPr>
                <a:t>          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 1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</a:rPr>
                <a:t>            1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             2           0</a:t>
              </a:r>
              <a:endParaRPr lang="en-US" altLang="en-US">
                <a:solidFill>
                  <a:srgbClr val="000000"/>
                </a:solidFill>
                <a:latin typeface="Arial" charset="0"/>
                <a:ea typeface="宋体" charset="-122"/>
                <a:sym typeface="Symbol" charset="2"/>
              </a:endParaRPr>
            </a:p>
          </p:txBody>
        </p:sp>
      </p:grpSp>
      <p:grpSp>
        <p:nvGrpSpPr>
          <p:cNvPr id="13" name="Group 83"/>
          <p:cNvGrpSpPr>
            <a:grpSpLocks/>
          </p:cNvGrpSpPr>
          <p:nvPr/>
        </p:nvGrpSpPr>
        <p:grpSpPr bwMode="auto">
          <a:xfrm>
            <a:off x="774700" y="3813175"/>
            <a:ext cx="6756400" cy="457200"/>
            <a:chOff x="414" y="1553"/>
            <a:chExt cx="4256" cy="288"/>
          </a:xfrm>
        </p:grpSpPr>
        <p:sp>
          <p:nvSpPr>
            <p:cNvPr id="47126" name="Text Box 84"/>
            <p:cNvSpPr txBox="1">
              <a:spLocks noChangeArrowheads="1"/>
            </p:cNvSpPr>
            <p:nvPr/>
          </p:nvSpPr>
          <p:spPr bwMode="auto">
            <a:xfrm>
              <a:off x="414" y="1579"/>
              <a:ext cx="3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d(3)</a:t>
              </a:r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47127" name="Text Box 85"/>
            <p:cNvSpPr txBox="1">
              <a:spLocks noChangeArrowheads="1"/>
            </p:cNvSpPr>
            <p:nvPr/>
          </p:nvSpPr>
          <p:spPr bwMode="auto">
            <a:xfrm>
              <a:off x="1226" y="1553"/>
              <a:ext cx="34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 8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</a:rPr>
                <a:t>          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 2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</a:rPr>
                <a:t>            2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             2           0</a:t>
              </a:r>
              <a:endParaRPr lang="en-US" altLang="en-US">
                <a:solidFill>
                  <a:srgbClr val="000000"/>
                </a:solidFill>
                <a:latin typeface="Arial" charset="0"/>
                <a:ea typeface="宋体" charset="-122"/>
                <a:sym typeface="Symbol" charset="2"/>
              </a:endParaRPr>
            </a:p>
          </p:txBody>
        </p:sp>
      </p:grpSp>
      <p:grpSp>
        <p:nvGrpSpPr>
          <p:cNvPr id="14" name="Group 86"/>
          <p:cNvGrpSpPr>
            <a:grpSpLocks/>
          </p:cNvGrpSpPr>
          <p:nvPr/>
        </p:nvGrpSpPr>
        <p:grpSpPr bwMode="auto">
          <a:xfrm>
            <a:off x="769938" y="4456113"/>
            <a:ext cx="6756400" cy="457200"/>
            <a:chOff x="414" y="1553"/>
            <a:chExt cx="4256" cy="288"/>
          </a:xfrm>
        </p:grpSpPr>
        <p:sp>
          <p:nvSpPr>
            <p:cNvPr id="47124" name="Text Box 87"/>
            <p:cNvSpPr txBox="1">
              <a:spLocks noChangeArrowheads="1"/>
            </p:cNvSpPr>
            <p:nvPr/>
          </p:nvSpPr>
          <p:spPr bwMode="auto">
            <a:xfrm>
              <a:off x="414" y="1579"/>
              <a:ext cx="3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d(4)</a:t>
              </a:r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47125" name="Text Box 88"/>
            <p:cNvSpPr txBox="1">
              <a:spLocks noChangeArrowheads="1"/>
            </p:cNvSpPr>
            <p:nvPr/>
          </p:nvSpPr>
          <p:spPr bwMode="auto">
            <a:xfrm>
              <a:off x="1226" y="1553"/>
              <a:ext cx="34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 9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</a:rPr>
                <a:t>          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 3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</a:rPr>
                <a:t>            3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             2           0</a:t>
              </a:r>
              <a:endParaRPr lang="en-US" altLang="en-US">
                <a:solidFill>
                  <a:srgbClr val="000000"/>
                </a:solidFill>
                <a:latin typeface="Arial" charset="0"/>
                <a:ea typeface="宋体" charset="-122"/>
                <a:sym typeface="Symbol" charset="2"/>
              </a:endParaRPr>
            </a:p>
          </p:txBody>
        </p:sp>
      </p:grpSp>
      <p:grpSp>
        <p:nvGrpSpPr>
          <p:cNvPr id="15" name="Group 89"/>
          <p:cNvGrpSpPr>
            <a:grpSpLocks/>
          </p:cNvGrpSpPr>
          <p:nvPr/>
        </p:nvGrpSpPr>
        <p:grpSpPr bwMode="auto">
          <a:xfrm>
            <a:off x="779463" y="5037138"/>
            <a:ext cx="6756400" cy="457200"/>
            <a:chOff x="414" y="1553"/>
            <a:chExt cx="4256" cy="288"/>
          </a:xfrm>
        </p:grpSpPr>
        <p:sp>
          <p:nvSpPr>
            <p:cNvPr id="47122" name="Text Box 90"/>
            <p:cNvSpPr txBox="1">
              <a:spLocks noChangeArrowheads="1"/>
            </p:cNvSpPr>
            <p:nvPr/>
          </p:nvSpPr>
          <p:spPr bwMode="auto">
            <a:xfrm>
              <a:off x="414" y="1579"/>
              <a:ext cx="3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d(5)</a:t>
              </a:r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47123" name="Text Box 91"/>
            <p:cNvSpPr txBox="1">
              <a:spLocks noChangeArrowheads="1"/>
            </p:cNvSpPr>
            <p:nvPr/>
          </p:nvSpPr>
          <p:spPr bwMode="auto">
            <a:xfrm>
              <a:off x="1226" y="1553"/>
              <a:ext cx="34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 10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</a:rPr>
                <a:t>         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3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</a:rPr>
                <a:t>            3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             2           0</a:t>
              </a:r>
              <a:endParaRPr lang="en-US" altLang="en-US">
                <a:solidFill>
                  <a:srgbClr val="000000"/>
                </a:solidFill>
                <a:latin typeface="Arial" charset="0"/>
                <a:ea typeface="宋体" charset="-122"/>
                <a:sym typeface="Symbol" charset="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7708" name="Text Box 92"/>
              <p:cNvSpPr txBox="1">
                <a:spLocks noChangeArrowheads="1"/>
              </p:cNvSpPr>
              <p:nvPr/>
            </p:nvSpPr>
            <p:spPr bwMode="auto">
              <a:xfrm>
                <a:off x="1306513" y="6243638"/>
                <a:ext cx="71048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r>
                  <a:rPr lang="en-US" altLang="en-US" sz="1800" dirty="0">
                    <a:solidFill>
                      <a:srgbClr val="000000"/>
                    </a:solidFill>
                    <a:ea typeface=""/>
                  </a:rPr>
                  <a:t>Observation: d(0) 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</m:oMath>
                </a14:m>
                <a:r>
                  <a:rPr lang="en-US" altLang="en-US" sz="1800" dirty="0">
                    <a:solidFill>
                      <a:srgbClr val="000000"/>
                    </a:solidFill>
                    <a:ea typeface=""/>
                    <a:sym typeface="Symbol" charset="2"/>
                  </a:rPr>
                  <a:t>d(1)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</m:oMath>
                </a14:m>
                <a:r>
                  <a:rPr lang="en-US" altLang="en-US" sz="1800" dirty="0">
                    <a:solidFill>
                      <a:srgbClr val="000000"/>
                    </a:solidFill>
                    <a:ea typeface=""/>
                    <a:sym typeface="Symbol" charset="2"/>
                  </a:rPr>
                  <a:t>d(2)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</m:oMath>
                </a14:m>
                <a:r>
                  <a:rPr lang="en-US" altLang="en-US" sz="1800" dirty="0">
                    <a:solidFill>
                      <a:srgbClr val="000000"/>
                    </a:solidFill>
                    <a:ea typeface=""/>
                    <a:sym typeface="Symbol" charset="2"/>
                  </a:rPr>
                  <a:t>d(3)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</m:oMath>
                </a14:m>
                <a:r>
                  <a:rPr lang="en-US" altLang="en-US" sz="1800" dirty="0">
                    <a:solidFill>
                      <a:srgbClr val="000000"/>
                    </a:solidFill>
                    <a:ea typeface=""/>
                    <a:sym typeface="Symbol" charset="2"/>
                  </a:rPr>
                  <a:t> d(4)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</m:oMath>
                </a14:m>
                <a:r>
                  <a:rPr lang="en-US" altLang="en-US" sz="1800" dirty="0">
                    <a:solidFill>
                      <a:srgbClr val="000000"/>
                    </a:solidFill>
                    <a:ea typeface=""/>
                    <a:sym typeface="Symbol" charset="2"/>
                  </a:rPr>
                  <a:t> d(5) = d(6) = d* </a:t>
                </a:r>
              </a:p>
            </p:txBody>
          </p:sp>
        </mc:Choice>
        <mc:Fallback xmlns="">
          <p:sp>
            <p:nvSpPr>
              <p:cNvPr id="367708" name="Text 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6513" y="6243638"/>
                <a:ext cx="710483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86" t="-93443" r="-515" b="-1213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89"/>
          <p:cNvGrpSpPr>
            <a:grpSpLocks/>
          </p:cNvGrpSpPr>
          <p:nvPr/>
        </p:nvGrpSpPr>
        <p:grpSpPr bwMode="auto">
          <a:xfrm>
            <a:off x="777875" y="5592763"/>
            <a:ext cx="6756400" cy="457200"/>
            <a:chOff x="414" y="1553"/>
            <a:chExt cx="4256" cy="288"/>
          </a:xfrm>
        </p:grpSpPr>
        <p:sp>
          <p:nvSpPr>
            <p:cNvPr id="47120" name="Text Box 90"/>
            <p:cNvSpPr txBox="1">
              <a:spLocks noChangeArrowheads="1"/>
            </p:cNvSpPr>
            <p:nvPr/>
          </p:nvSpPr>
          <p:spPr bwMode="auto">
            <a:xfrm>
              <a:off x="414" y="1579"/>
              <a:ext cx="3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d(6)</a:t>
              </a:r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47121" name="Text Box 91"/>
            <p:cNvSpPr txBox="1">
              <a:spLocks noChangeArrowheads="1"/>
            </p:cNvSpPr>
            <p:nvPr/>
          </p:nvSpPr>
          <p:spPr bwMode="auto">
            <a:xfrm>
              <a:off x="1226" y="1553"/>
              <a:ext cx="34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 10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</a:rPr>
                <a:t>         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3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</a:rPr>
                <a:t>            3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             2           0</a:t>
              </a:r>
              <a:endParaRPr lang="en-US" altLang="en-US">
                <a:solidFill>
                  <a:srgbClr val="000000"/>
                </a:solidFill>
                <a:latin typeface="Arial" charset="0"/>
                <a:ea typeface="宋体" charset="-122"/>
                <a:sym typeface="Symbol" charset="2"/>
              </a:endParaRPr>
            </a:p>
          </p:txBody>
        </p:sp>
      </p:grpSp>
      <p:graphicFrame>
        <p:nvGraphicFramePr>
          <p:cNvPr id="85" name="Object 4">
            <a:extLst>
              <a:ext uri="{FF2B5EF4-FFF2-40B4-BE49-F238E27FC236}">
                <a16:creationId xmlns:a16="http://schemas.microsoft.com/office/drawing/2014/main" id="{3FB2644A-FBE9-C546-AB33-DE73158B6E7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616994" y="131665"/>
          <a:ext cx="40068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178" name="Equation" r:id="rId5" imgW="1968480" imgH="241200" progId="Equation.3">
                  <p:embed/>
                </p:oleObj>
              </mc:Choice>
              <mc:Fallback>
                <p:oleObj name="Equation" r:id="rId5" imgW="1968480" imgH="241200" progId="Equation.3">
                  <p:embed/>
                  <p:pic>
                    <p:nvPicPr>
                      <p:cNvPr id="85" name="Object 4">
                        <a:extLst>
                          <a:ext uri="{FF2B5EF4-FFF2-40B4-BE49-F238E27FC236}">
                            <a16:creationId xmlns:a16="http://schemas.microsoft.com/office/drawing/2014/main" id="{3FB2644A-FBE9-C546-AB33-DE73158B6E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994" y="131665"/>
                        <a:ext cx="4006850" cy="492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241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70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ED67CFC6-58D9-1F40-B6B9-CB9FCD9FB2D0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15875"/>
            <a:ext cx="8024813" cy="1143000"/>
          </a:xfrm>
        </p:spPr>
        <p:txBody>
          <a:bodyPr/>
          <a:lstStyle/>
          <a:p>
            <a:r>
              <a:rPr lang="en-US" altLang="zh-CN" sz="3600" dirty="0">
                <a:ea typeface="宋体" charset="-122"/>
              </a:rPr>
              <a:t>Correctness of SBF/-1</a:t>
            </a:r>
            <a:endParaRPr lang="en-US" altLang="en-US" sz="3600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85888"/>
            <a:ext cx="8051800" cy="485616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3600" dirty="0">
                <a:ea typeface="宋体" charset="-122"/>
              </a:rPr>
              <a:t>SBF/-1 converges due to monotonicity</a:t>
            </a:r>
          </a:p>
          <a:p>
            <a:pPr>
              <a:buFont typeface="Wingdings" pitchFamily="2" charset="2"/>
              <a:buChar char="q"/>
            </a:pPr>
            <a:endParaRPr lang="en-US" altLang="zh-CN" sz="3600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3600" dirty="0">
                <a:ea typeface="宋体" charset="-122"/>
              </a:rPr>
              <a:t>Remaining question: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3200" dirty="0">
                <a:ea typeface="宋体" charset="-122"/>
              </a:rPr>
              <a:t>Can we guarantee that SBF/-1 converges to shortest path?</a:t>
            </a:r>
          </a:p>
        </p:txBody>
      </p:sp>
    </p:spTree>
    <p:extLst>
      <p:ext uri="{BB962C8B-B14F-4D97-AF65-F5344CB8AC3E}">
        <p14:creationId xmlns:p14="http://schemas.microsoft.com/office/powerpoint/2010/main" val="357698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A96E8D8A-0E06-B14C-9577-6D8DC0821A69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15309"/>
            <a:ext cx="8024813" cy="843565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Correctness of SBF/-1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385888"/>
                <a:ext cx="8051800" cy="48561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q"/>
                </a:pPr>
                <a:r>
                  <a:rPr lang="en-US" altLang="zh-CN" dirty="0">
                    <a:ea typeface="宋体" charset="-122"/>
                  </a:rPr>
                  <a:t>Common between SBF/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∞ </m:t>
                    </m:r>
                  </m:oMath>
                </a14:m>
                <a:r>
                  <a:rPr lang="en-US" altLang="zh-CN" dirty="0">
                    <a:ea typeface="宋体" charset="-122"/>
                  </a:rPr>
                  <a:t>and SBF/-1: they solve the Bellman equation</a:t>
                </a:r>
              </a:p>
              <a:p>
                <a:pPr>
                  <a:buFont typeface="ZapfDingbats" charset="0"/>
                  <a:buNone/>
                </a:pPr>
                <a:endParaRPr lang="en-US" altLang="zh-CN" dirty="0">
                  <a:ea typeface="宋体" charset="-122"/>
                </a:endParaRPr>
              </a:p>
              <a:p>
                <a:pPr>
                  <a:buFont typeface="ZapfDingbats" charset="0"/>
                  <a:buNone/>
                </a:pPr>
                <a:r>
                  <a:rPr lang="en-US" altLang="zh-CN" dirty="0">
                    <a:ea typeface="宋体" charset="-122"/>
                  </a:rPr>
                  <a:t>where </a:t>
                </a:r>
                <a:r>
                  <a:rPr lang="en-US" altLang="zh-CN" dirty="0" err="1">
                    <a:ea typeface="宋体" charset="-122"/>
                  </a:rPr>
                  <a:t>d</a:t>
                </a:r>
                <a:r>
                  <a:rPr lang="en-US" altLang="zh-CN" baseline="-25000" dirty="0" err="1">
                    <a:ea typeface="宋体" charset="-122"/>
                  </a:rPr>
                  <a:t>D</a:t>
                </a:r>
                <a:r>
                  <a:rPr lang="en-US" altLang="zh-CN" dirty="0">
                    <a:ea typeface="宋体" charset="-122"/>
                  </a:rPr>
                  <a:t> = 0.</a:t>
                </a:r>
              </a:p>
              <a:p>
                <a:pPr>
                  <a:buFontTx/>
                  <a:buChar char="-"/>
                </a:pPr>
                <a:endParaRPr lang="en-US" altLang="zh-CN" dirty="0">
                  <a:ea typeface="宋体" charset="-122"/>
                </a:endParaRPr>
              </a:p>
              <a:p>
                <a:pPr>
                  <a:buFont typeface="Wingdings" charset="2"/>
                  <a:buChar char="q"/>
                </a:pPr>
                <a:r>
                  <a:rPr lang="en-US" altLang="zh-CN" dirty="0">
                    <a:ea typeface="宋体" charset="-122"/>
                  </a:rPr>
                  <a:t>We have proven SBF/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∞ </m:t>
                    </m:r>
                  </m:oMath>
                </a14:m>
                <a:r>
                  <a:rPr lang="en-US" altLang="zh-CN" dirty="0">
                    <a:ea typeface="宋体" charset="-122"/>
                  </a:rPr>
                  <a:t>is the shortest path solution. </a:t>
                </a:r>
              </a:p>
              <a:p>
                <a:pPr>
                  <a:buFont typeface="Wingdings" charset="2"/>
                  <a:buChar char="q"/>
                </a:pPr>
                <a:r>
                  <a:rPr lang="en-US" altLang="zh-CN" dirty="0">
                    <a:ea typeface="宋体" charset="-122"/>
                  </a:rPr>
                  <a:t>SBF/-1 computes shortest path if Bellman equation has a unique solution.</a:t>
                </a:r>
              </a:p>
            </p:txBody>
          </p:sp>
        </mc:Choice>
        <mc:Fallback xmlns="">
          <p:sp>
            <p:nvSpPr>
              <p:cNvPr id="1024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385888"/>
                <a:ext cx="8051800" cy="4856162"/>
              </a:xfrm>
              <a:blipFill>
                <a:blip r:embed="rId4"/>
                <a:stretch>
                  <a:fillRect l="-1417" t="-1042" r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242" name="Object 5"/>
          <p:cNvGraphicFramePr>
            <a:graphicFrameLocks noChangeAspect="1"/>
          </p:cNvGraphicFramePr>
          <p:nvPr>
            <p:extLst/>
          </p:nvPr>
        </p:nvGraphicFramePr>
        <p:xfrm>
          <a:off x="2264568" y="2260846"/>
          <a:ext cx="418147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757" name="Equation" r:id="rId5" imgW="1409400" imgH="241200" progId="Equation.3">
                  <p:embed/>
                </p:oleObj>
              </mc:Choice>
              <mc:Fallback>
                <p:oleObj name="Equation" r:id="rId5" imgW="1409400" imgH="241200" progId="Equation.3">
                  <p:embed/>
                  <p:pic>
                    <p:nvPicPr>
                      <p:cNvPr id="1024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4568" y="2260846"/>
                        <a:ext cx="4181475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770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BA8BDBBB-9364-FD4F-965A-557EB287047B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19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Uniqueness of Solution to BE</a:t>
            </a:r>
            <a:endParaRPr lang="en-US" altLang="en-US" sz="280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q"/>
                </a:pPr>
                <a:r>
                  <a:rPr lang="en-US" altLang="zh-CN" dirty="0">
                    <a:ea typeface="宋体" charset="-122"/>
                  </a:rPr>
                  <a:t>Assume another solution d, we will show that d = d* </a:t>
                </a:r>
              </a:p>
              <a:p>
                <a:pPr>
                  <a:buFont typeface="ZapfDingbats" charset="0"/>
                  <a:buNone/>
                </a:pPr>
                <a:r>
                  <a:rPr lang="en-US" altLang="zh-CN" dirty="0">
                    <a:ea typeface="宋体" charset="-122"/>
                  </a:rPr>
                  <a:t>case 1: we show d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altLang="zh-CN" dirty="0">
                    <a:ea typeface="宋体" charset="-122"/>
                    <a:sym typeface="Symbol" charset="2"/>
                  </a:rPr>
                  <a:t>d</a:t>
                </a:r>
                <a:r>
                  <a:rPr lang="en-US" altLang="zh-CN" dirty="0">
                    <a:ea typeface="宋体" charset="-122"/>
                  </a:rPr>
                  <a:t>*</a:t>
                </a:r>
              </a:p>
            </p:txBody>
          </p:sp>
        </mc:Choice>
        <mc:Fallback xmlns="">
          <p:sp>
            <p:nvSpPr>
              <p:cNvPr id="1126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 l="-1417" t="-1305" r="-1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70" name="Rectangle 8"/>
              <p:cNvSpPr>
                <a:spLocks noChangeArrowheads="1"/>
              </p:cNvSpPr>
              <p:nvPr/>
            </p:nvSpPr>
            <p:spPr bwMode="auto">
              <a:xfrm>
                <a:off x="536575" y="3213100"/>
                <a:ext cx="8762335" cy="138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3333CC"/>
                  </a:buClr>
                  <a:buSzPct val="85000"/>
                  <a:buFont typeface="ZapfDingbats" charset="0"/>
                  <a:buNone/>
                </a:pP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Since d is a solution to BE,  we can construct </a:t>
                </a:r>
                <a:b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</a:b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paths as follows: for each </a:t>
                </a:r>
                <a:r>
                  <a:rPr lang="en-US" altLang="zh-CN" sz="2800" dirty="0" err="1">
                    <a:solidFill>
                      <a:srgbClr val="000000"/>
                    </a:solidFill>
                    <a:ea typeface="宋体" charset="-122"/>
                  </a:rPr>
                  <a:t>i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, pick a j which </a:t>
                </a:r>
                <a:b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</a:b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satisfies the equation; since d* is shortest, d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  <a:sym typeface="Symbol" charset="2"/>
                  </a:rPr>
                  <a:t> d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* </a:t>
                </a:r>
                <a:endParaRPr lang="en-US" altLang="en-US" sz="2800" dirty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11270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575" y="3213100"/>
                <a:ext cx="8762335" cy="1384995"/>
              </a:xfrm>
              <a:prstGeom prst="rect">
                <a:avLst/>
              </a:prstGeom>
              <a:blipFill rotWithShape="0">
                <a:blip r:embed="rId5"/>
                <a:stretch>
                  <a:fillRect l="-1392" t="-3965" r="-557" b="-114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73" name="Group 19"/>
          <p:cNvGrpSpPr>
            <a:grpSpLocks/>
          </p:cNvGrpSpPr>
          <p:nvPr/>
        </p:nvGrpSpPr>
        <p:grpSpPr bwMode="auto">
          <a:xfrm>
            <a:off x="3257909" y="4883597"/>
            <a:ext cx="2533650" cy="1619250"/>
            <a:chOff x="4056" y="114"/>
            <a:chExt cx="1596" cy="1020"/>
          </a:xfrm>
        </p:grpSpPr>
        <p:sp>
          <p:nvSpPr>
            <p:cNvPr id="11283" name="Freeform 20"/>
            <p:cNvSpPr>
              <a:spLocks/>
            </p:cNvSpPr>
            <p:nvPr/>
          </p:nvSpPr>
          <p:spPr bwMode="auto">
            <a:xfrm>
              <a:off x="4056" y="114"/>
              <a:ext cx="1596" cy="976"/>
            </a:xfrm>
            <a:custGeom>
              <a:avLst/>
              <a:gdLst>
                <a:gd name="T0" fmla="*/ 41 w 1757"/>
                <a:gd name="T1" fmla="*/ 78 h 1150"/>
                <a:gd name="T2" fmla="*/ 149 w 1757"/>
                <a:gd name="T3" fmla="*/ 42 h 1150"/>
                <a:gd name="T4" fmla="*/ 307 w 1757"/>
                <a:gd name="T5" fmla="*/ 5 h 1150"/>
                <a:gd name="T6" fmla="*/ 512 w 1757"/>
                <a:gd name="T7" fmla="*/ 10 h 1150"/>
                <a:gd name="T8" fmla="*/ 613 w 1757"/>
                <a:gd name="T9" fmla="*/ 27 h 1150"/>
                <a:gd name="T10" fmla="*/ 636 w 1757"/>
                <a:gd name="T11" fmla="*/ 95 h 1150"/>
                <a:gd name="T12" fmla="*/ 628 w 1757"/>
                <a:gd name="T13" fmla="*/ 202 h 1150"/>
                <a:gd name="T14" fmla="*/ 376 w 1757"/>
                <a:gd name="T15" fmla="*/ 218 h 1150"/>
                <a:gd name="T16" fmla="*/ 206 w 1757"/>
                <a:gd name="T17" fmla="*/ 207 h 1150"/>
                <a:gd name="T18" fmla="*/ 28 w 1757"/>
                <a:gd name="T19" fmla="*/ 132 h 1150"/>
                <a:gd name="T20" fmla="*/ 41 w 1757"/>
                <a:gd name="T21" fmla="*/ 78 h 11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57"/>
                <a:gd name="T34" fmla="*/ 0 h 1150"/>
                <a:gd name="T35" fmla="*/ 1757 w 1757"/>
                <a:gd name="T36" fmla="*/ 1150 h 115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57" h="1150">
                  <a:moveTo>
                    <a:pt x="108" y="402"/>
                  </a:moveTo>
                  <a:cubicBezTo>
                    <a:pt x="161" y="324"/>
                    <a:pt x="275" y="278"/>
                    <a:pt x="390" y="216"/>
                  </a:cubicBezTo>
                  <a:cubicBezTo>
                    <a:pt x="505" y="154"/>
                    <a:pt x="642" y="54"/>
                    <a:pt x="801" y="27"/>
                  </a:cubicBezTo>
                  <a:cubicBezTo>
                    <a:pt x="960" y="0"/>
                    <a:pt x="1208" y="35"/>
                    <a:pt x="1341" y="54"/>
                  </a:cubicBezTo>
                  <a:cubicBezTo>
                    <a:pt x="1474" y="73"/>
                    <a:pt x="1548" y="68"/>
                    <a:pt x="1602" y="141"/>
                  </a:cubicBezTo>
                  <a:cubicBezTo>
                    <a:pt x="1656" y="214"/>
                    <a:pt x="1658" y="339"/>
                    <a:pt x="1665" y="489"/>
                  </a:cubicBezTo>
                  <a:cubicBezTo>
                    <a:pt x="1672" y="639"/>
                    <a:pt x="1757" y="938"/>
                    <a:pt x="1644" y="1044"/>
                  </a:cubicBezTo>
                  <a:cubicBezTo>
                    <a:pt x="1531" y="1150"/>
                    <a:pt x="1168" y="1121"/>
                    <a:pt x="984" y="1125"/>
                  </a:cubicBezTo>
                  <a:cubicBezTo>
                    <a:pt x="800" y="1129"/>
                    <a:pt x="692" y="1141"/>
                    <a:pt x="540" y="1068"/>
                  </a:cubicBezTo>
                  <a:cubicBezTo>
                    <a:pt x="388" y="995"/>
                    <a:pt x="144" y="795"/>
                    <a:pt x="72" y="684"/>
                  </a:cubicBezTo>
                  <a:cubicBezTo>
                    <a:pt x="0" y="573"/>
                    <a:pt x="55" y="480"/>
                    <a:pt x="108" y="40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1284" name="Freeform 21"/>
            <p:cNvSpPr>
              <a:spLocks/>
            </p:cNvSpPr>
            <p:nvPr/>
          </p:nvSpPr>
          <p:spPr bwMode="auto">
            <a:xfrm>
              <a:off x="4378" y="379"/>
              <a:ext cx="310" cy="158"/>
            </a:xfrm>
            <a:custGeom>
              <a:avLst/>
              <a:gdLst>
                <a:gd name="T0" fmla="*/ 0 w 342"/>
                <a:gd name="T1" fmla="*/ 36 h 186"/>
                <a:gd name="T2" fmla="*/ 12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1285" name="Oval 22"/>
            <p:cNvSpPr>
              <a:spLocks noChangeArrowheads="1"/>
            </p:cNvSpPr>
            <p:nvPr/>
          </p:nvSpPr>
          <p:spPr bwMode="auto">
            <a:xfrm>
              <a:off x="4141" y="584"/>
              <a:ext cx="285" cy="6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11286" name="Line 23"/>
            <p:cNvSpPr>
              <a:spLocks noChangeShapeType="1"/>
            </p:cNvSpPr>
            <p:nvPr/>
          </p:nvSpPr>
          <p:spPr bwMode="auto">
            <a:xfrm>
              <a:off x="4141" y="578"/>
              <a:ext cx="1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1287" name="Line 24"/>
            <p:cNvSpPr>
              <a:spLocks noChangeShapeType="1"/>
            </p:cNvSpPr>
            <p:nvPr/>
          </p:nvSpPr>
          <p:spPr bwMode="auto">
            <a:xfrm>
              <a:off x="4426" y="578"/>
              <a:ext cx="1" cy="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1288" name="Rectangle 25"/>
            <p:cNvSpPr>
              <a:spLocks noChangeArrowheads="1"/>
            </p:cNvSpPr>
            <p:nvPr/>
          </p:nvSpPr>
          <p:spPr bwMode="auto">
            <a:xfrm>
              <a:off x="4141" y="578"/>
              <a:ext cx="282" cy="4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11289" name="Oval 26"/>
            <p:cNvSpPr>
              <a:spLocks noChangeArrowheads="1"/>
            </p:cNvSpPr>
            <p:nvPr/>
          </p:nvSpPr>
          <p:spPr bwMode="auto">
            <a:xfrm>
              <a:off x="4139" y="528"/>
              <a:ext cx="284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11290" name="Oval 27"/>
            <p:cNvSpPr>
              <a:spLocks noChangeArrowheads="1"/>
            </p:cNvSpPr>
            <p:nvPr/>
          </p:nvSpPr>
          <p:spPr bwMode="auto">
            <a:xfrm>
              <a:off x="4568" y="327"/>
              <a:ext cx="285" cy="6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11291" name="Line 28"/>
            <p:cNvSpPr>
              <a:spLocks noChangeShapeType="1"/>
            </p:cNvSpPr>
            <p:nvPr/>
          </p:nvSpPr>
          <p:spPr bwMode="auto">
            <a:xfrm>
              <a:off x="4568" y="321"/>
              <a:ext cx="1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1292" name="Line 29"/>
            <p:cNvSpPr>
              <a:spLocks noChangeShapeType="1"/>
            </p:cNvSpPr>
            <p:nvPr/>
          </p:nvSpPr>
          <p:spPr bwMode="auto">
            <a:xfrm>
              <a:off x="4853" y="321"/>
              <a:ext cx="1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1293" name="Rectangle 30"/>
            <p:cNvSpPr>
              <a:spLocks noChangeArrowheads="1"/>
            </p:cNvSpPr>
            <p:nvPr/>
          </p:nvSpPr>
          <p:spPr bwMode="auto">
            <a:xfrm>
              <a:off x="4568" y="321"/>
              <a:ext cx="282" cy="4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11294" name="Oval 31"/>
            <p:cNvSpPr>
              <a:spLocks noChangeArrowheads="1"/>
            </p:cNvSpPr>
            <p:nvPr/>
          </p:nvSpPr>
          <p:spPr bwMode="auto">
            <a:xfrm>
              <a:off x="4566" y="271"/>
              <a:ext cx="284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11295" name="Oval 32"/>
            <p:cNvSpPr>
              <a:spLocks noChangeArrowheads="1"/>
            </p:cNvSpPr>
            <p:nvPr/>
          </p:nvSpPr>
          <p:spPr bwMode="auto">
            <a:xfrm>
              <a:off x="5189" y="324"/>
              <a:ext cx="283" cy="6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11296" name="Line 33"/>
            <p:cNvSpPr>
              <a:spLocks noChangeShapeType="1"/>
            </p:cNvSpPr>
            <p:nvPr/>
          </p:nvSpPr>
          <p:spPr bwMode="auto">
            <a:xfrm>
              <a:off x="5189" y="318"/>
              <a:ext cx="1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1297" name="Line 34"/>
            <p:cNvSpPr>
              <a:spLocks noChangeShapeType="1"/>
            </p:cNvSpPr>
            <p:nvPr/>
          </p:nvSpPr>
          <p:spPr bwMode="auto">
            <a:xfrm>
              <a:off x="5472" y="318"/>
              <a:ext cx="1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1298" name="Rectangle 35"/>
            <p:cNvSpPr>
              <a:spLocks noChangeArrowheads="1"/>
            </p:cNvSpPr>
            <p:nvPr/>
          </p:nvSpPr>
          <p:spPr bwMode="auto">
            <a:xfrm>
              <a:off x="5189" y="318"/>
              <a:ext cx="280" cy="4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11299" name="Oval 36"/>
            <p:cNvSpPr>
              <a:spLocks noChangeArrowheads="1"/>
            </p:cNvSpPr>
            <p:nvPr/>
          </p:nvSpPr>
          <p:spPr bwMode="auto">
            <a:xfrm>
              <a:off x="5191" y="270"/>
              <a:ext cx="284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11300" name="Freeform 37"/>
            <p:cNvSpPr>
              <a:spLocks/>
            </p:cNvSpPr>
            <p:nvPr/>
          </p:nvSpPr>
          <p:spPr bwMode="auto">
            <a:xfrm>
              <a:off x="5340" y="402"/>
              <a:ext cx="42" cy="460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147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1301" name="Freeform 38"/>
            <p:cNvSpPr>
              <a:spLocks/>
            </p:cNvSpPr>
            <p:nvPr/>
          </p:nvSpPr>
          <p:spPr bwMode="auto">
            <a:xfrm>
              <a:off x="4710" y="407"/>
              <a:ext cx="1" cy="455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103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1302" name="Freeform 39"/>
            <p:cNvSpPr>
              <a:spLocks/>
            </p:cNvSpPr>
            <p:nvPr/>
          </p:nvSpPr>
          <p:spPr bwMode="auto">
            <a:xfrm>
              <a:off x="4865" y="929"/>
              <a:ext cx="333" cy="0"/>
            </a:xfrm>
            <a:custGeom>
              <a:avLst/>
              <a:gdLst>
                <a:gd name="T0" fmla="*/ 142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1303" name="Freeform 40"/>
            <p:cNvSpPr>
              <a:spLocks/>
            </p:cNvSpPr>
            <p:nvPr/>
          </p:nvSpPr>
          <p:spPr bwMode="auto">
            <a:xfrm>
              <a:off x="4329" y="654"/>
              <a:ext cx="250" cy="224"/>
            </a:xfrm>
            <a:custGeom>
              <a:avLst/>
              <a:gdLst>
                <a:gd name="T0" fmla="*/ 102 w 276"/>
                <a:gd name="T1" fmla="*/ 50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1304" name="Freeform 41"/>
            <p:cNvSpPr>
              <a:spLocks/>
            </p:cNvSpPr>
            <p:nvPr/>
          </p:nvSpPr>
          <p:spPr bwMode="auto">
            <a:xfrm>
              <a:off x="4860" y="343"/>
              <a:ext cx="332" cy="1"/>
            </a:xfrm>
            <a:custGeom>
              <a:avLst/>
              <a:gdLst>
                <a:gd name="T0" fmla="*/ 138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grpSp>
          <p:nvGrpSpPr>
            <p:cNvPr id="11305" name="Group 42"/>
            <p:cNvGrpSpPr>
              <a:grpSpLocks/>
            </p:cNvGrpSpPr>
            <p:nvPr/>
          </p:nvGrpSpPr>
          <p:grpSpPr bwMode="auto">
            <a:xfrm>
              <a:off x="4162" y="487"/>
              <a:ext cx="233" cy="251"/>
              <a:chOff x="2928" y="2429"/>
              <a:chExt cx="259" cy="295"/>
            </a:xfrm>
          </p:grpSpPr>
          <p:sp>
            <p:nvSpPr>
              <p:cNvPr id="11336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11337" name="Text Box 44"/>
              <p:cNvSpPr txBox="1">
                <a:spLocks noChangeArrowheads="1"/>
              </p:cNvSpPr>
              <p:nvPr/>
            </p:nvSpPr>
            <p:spPr bwMode="auto">
              <a:xfrm>
                <a:off x="2928" y="2429"/>
                <a:ext cx="259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A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grpSp>
          <p:nvGrpSpPr>
            <p:cNvPr id="11306" name="Group 45"/>
            <p:cNvGrpSpPr>
              <a:grpSpLocks/>
            </p:cNvGrpSpPr>
            <p:nvPr/>
          </p:nvGrpSpPr>
          <p:grpSpPr bwMode="auto">
            <a:xfrm>
              <a:off x="4574" y="803"/>
              <a:ext cx="287" cy="250"/>
              <a:chOff x="1740" y="2306"/>
              <a:chExt cx="316" cy="226"/>
            </a:xfrm>
          </p:grpSpPr>
          <p:sp>
            <p:nvSpPr>
              <p:cNvPr id="11328" name="Oval 46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11329" name="Line 47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11330" name="Line 48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11331" name="Rectangle 49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  <p:sp>
            <p:nvSpPr>
              <p:cNvPr id="11332" name="Oval 50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grpSp>
            <p:nvGrpSpPr>
              <p:cNvPr id="11333" name="Group 51"/>
              <p:cNvGrpSpPr>
                <a:grpSpLocks/>
              </p:cNvGrpSpPr>
              <p:nvPr/>
            </p:nvGrpSpPr>
            <p:grpSpPr bwMode="auto">
              <a:xfrm>
                <a:off x="1782" y="2306"/>
                <a:ext cx="238" cy="226"/>
                <a:chOff x="2937" y="2429"/>
                <a:chExt cx="241" cy="226"/>
              </a:xfrm>
            </p:grpSpPr>
            <p:sp>
              <p:nvSpPr>
                <p:cNvPr id="11334" name="Rectangle 5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endParaRPr lang="en-US" altLang="en-US" sz="1800">
                    <a:solidFill>
                      <a:srgbClr val="000000"/>
                    </a:solidFill>
                    <a:ea typeface=""/>
                  </a:endParaRPr>
                </a:p>
              </p:txBody>
            </p:sp>
            <p:sp>
              <p:nvSpPr>
                <p:cNvPr id="11335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937" y="2429"/>
                  <a:ext cx="241" cy="2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/>
                  <a:r>
                    <a:rPr lang="en-US" altLang="en-US" sz="2000">
                      <a:solidFill>
                        <a:srgbClr val="000000"/>
                      </a:solidFill>
                      <a:ea typeface=""/>
                    </a:rPr>
                    <a:t>E</a:t>
                  </a:r>
                  <a:endParaRPr lang="en-US" altLang="en-US">
                    <a:solidFill>
                      <a:srgbClr val="000000"/>
                    </a:solidFill>
                    <a:latin typeface="Times New Roman" charset="0"/>
                    <a:ea typeface=""/>
                  </a:endParaRPr>
                </a:p>
              </p:txBody>
            </p:sp>
          </p:grpSp>
        </p:grpSp>
        <p:grpSp>
          <p:nvGrpSpPr>
            <p:cNvPr id="11307" name="Group 54"/>
            <p:cNvGrpSpPr>
              <a:grpSpLocks/>
            </p:cNvGrpSpPr>
            <p:nvPr/>
          </p:nvGrpSpPr>
          <p:grpSpPr bwMode="auto">
            <a:xfrm>
              <a:off x="5201" y="821"/>
              <a:ext cx="287" cy="250"/>
              <a:chOff x="1051" y="2303"/>
              <a:chExt cx="316" cy="295"/>
            </a:xfrm>
          </p:grpSpPr>
          <p:sp>
            <p:nvSpPr>
              <p:cNvPr id="11320" name="Oval 55"/>
              <p:cNvSpPr>
                <a:spLocks noChangeArrowheads="1"/>
              </p:cNvSpPr>
              <p:nvPr/>
            </p:nvSpPr>
            <p:spPr bwMode="auto">
              <a:xfrm>
                <a:off x="1054" y="2423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11321" name="Line 56"/>
              <p:cNvSpPr>
                <a:spLocks noChangeShapeType="1"/>
              </p:cNvSpPr>
              <p:nvPr/>
            </p:nvSpPr>
            <p:spPr bwMode="auto">
              <a:xfrm>
                <a:off x="1054" y="2416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11322" name="Line 57"/>
              <p:cNvSpPr>
                <a:spLocks noChangeShapeType="1"/>
              </p:cNvSpPr>
              <p:nvPr/>
            </p:nvSpPr>
            <p:spPr bwMode="auto">
              <a:xfrm>
                <a:off x="1367" y="2416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11323" name="Rectangle 58"/>
              <p:cNvSpPr>
                <a:spLocks noChangeArrowheads="1"/>
              </p:cNvSpPr>
              <p:nvPr/>
            </p:nvSpPr>
            <p:spPr bwMode="auto">
              <a:xfrm>
                <a:off x="1054" y="2416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  <p:sp>
            <p:nvSpPr>
              <p:cNvPr id="11324" name="Oval 59"/>
              <p:cNvSpPr>
                <a:spLocks noChangeArrowheads="1"/>
              </p:cNvSpPr>
              <p:nvPr/>
            </p:nvSpPr>
            <p:spPr bwMode="auto">
              <a:xfrm>
                <a:off x="1051" y="2357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grpSp>
            <p:nvGrpSpPr>
              <p:cNvPr id="11325" name="Group 60"/>
              <p:cNvGrpSpPr>
                <a:grpSpLocks/>
              </p:cNvGrpSpPr>
              <p:nvPr/>
            </p:nvGrpSpPr>
            <p:grpSpPr bwMode="auto">
              <a:xfrm>
                <a:off x="1094" y="2303"/>
                <a:ext cx="254" cy="295"/>
                <a:chOff x="2930" y="2429"/>
                <a:chExt cx="257" cy="295"/>
              </a:xfrm>
            </p:grpSpPr>
            <p:sp>
              <p:nvSpPr>
                <p:cNvPr id="11326" name="Rectangle 61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endParaRPr lang="en-US" altLang="en-US" sz="1800">
                    <a:solidFill>
                      <a:srgbClr val="000000"/>
                    </a:solidFill>
                    <a:ea typeface=""/>
                  </a:endParaRPr>
                </a:p>
              </p:txBody>
            </p:sp>
            <p:sp>
              <p:nvSpPr>
                <p:cNvPr id="1132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930" y="2429"/>
                  <a:ext cx="257" cy="2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/>
                  <a:r>
                    <a:rPr lang="en-US" altLang="en-US" sz="2000">
                      <a:solidFill>
                        <a:srgbClr val="FF0000"/>
                      </a:solidFill>
                      <a:ea typeface=""/>
                    </a:rPr>
                    <a:t>D</a:t>
                  </a:r>
                  <a:endParaRPr lang="en-US" altLang="en-US">
                    <a:solidFill>
                      <a:srgbClr val="FF0000"/>
                    </a:solidFill>
                    <a:latin typeface="Times New Roman" charset="0"/>
                    <a:ea typeface=""/>
                  </a:endParaRPr>
                </a:p>
              </p:txBody>
            </p:sp>
          </p:grpSp>
        </p:grpSp>
        <p:grpSp>
          <p:nvGrpSpPr>
            <p:cNvPr id="11308" name="Group 63"/>
            <p:cNvGrpSpPr>
              <a:grpSpLocks/>
            </p:cNvGrpSpPr>
            <p:nvPr/>
          </p:nvGrpSpPr>
          <p:grpSpPr bwMode="auto">
            <a:xfrm>
              <a:off x="5230" y="228"/>
              <a:ext cx="212" cy="250"/>
              <a:chOff x="2939" y="2429"/>
              <a:chExt cx="237" cy="295"/>
            </a:xfrm>
          </p:grpSpPr>
          <p:sp>
            <p:nvSpPr>
              <p:cNvPr id="11318" name="Rectangle 6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11319" name="Text Box 65"/>
              <p:cNvSpPr txBox="1">
                <a:spLocks noChangeArrowheads="1"/>
              </p:cNvSpPr>
              <p:nvPr/>
            </p:nvSpPr>
            <p:spPr bwMode="auto">
              <a:xfrm>
                <a:off x="2939" y="2429"/>
                <a:ext cx="237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C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grpSp>
          <p:nvGrpSpPr>
            <p:cNvPr id="11309" name="Group 66"/>
            <p:cNvGrpSpPr>
              <a:grpSpLocks/>
            </p:cNvGrpSpPr>
            <p:nvPr/>
          </p:nvGrpSpPr>
          <p:grpSpPr bwMode="auto">
            <a:xfrm>
              <a:off x="4606" y="228"/>
              <a:ext cx="217" cy="250"/>
              <a:chOff x="2937" y="2429"/>
              <a:chExt cx="241" cy="295"/>
            </a:xfrm>
          </p:grpSpPr>
          <p:sp>
            <p:nvSpPr>
              <p:cNvPr id="11316" name="Rectangle 6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11317" name="Text Box 68"/>
              <p:cNvSpPr txBox="1">
                <a:spLocks noChangeArrowheads="1"/>
              </p:cNvSpPr>
              <p:nvPr/>
            </p:nvSpPr>
            <p:spPr bwMode="auto">
              <a:xfrm>
                <a:off x="2937" y="2429"/>
                <a:ext cx="241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B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sp>
          <p:nvSpPr>
            <p:cNvPr id="11310" name="Text Box 69"/>
            <p:cNvSpPr txBox="1">
              <a:spLocks noChangeArrowheads="1"/>
            </p:cNvSpPr>
            <p:nvPr/>
          </p:nvSpPr>
          <p:spPr bwMode="auto">
            <a:xfrm>
              <a:off x="4359" y="239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7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11311" name="Text Box 70"/>
            <p:cNvSpPr txBox="1">
              <a:spLocks noChangeArrowheads="1"/>
            </p:cNvSpPr>
            <p:nvPr/>
          </p:nvSpPr>
          <p:spPr bwMode="auto">
            <a:xfrm>
              <a:off x="4675" y="52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8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11312" name="Text Box 71"/>
            <p:cNvSpPr txBox="1">
              <a:spLocks noChangeArrowheads="1"/>
            </p:cNvSpPr>
            <p:nvPr/>
          </p:nvSpPr>
          <p:spPr bwMode="auto">
            <a:xfrm>
              <a:off x="4248" y="704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1</a:t>
              </a:r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0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11313" name="Text Box 72"/>
            <p:cNvSpPr txBox="1">
              <a:spLocks noChangeArrowheads="1"/>
            </p:cNvSpPr>
            <p:nvPr/>
          </p:nvSpPr>
          <p:spPr bwMode="auto">
            <a:xfrm>
              <a:off x="4968" y="90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2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11314" name="Text Box 73"/>
            <p:cNvSpPr txBox="1">
              <a:spLocks noChangeArrowheads="1"/>
            </p:cNvSpPr>
            <p:nvPr/>
          </p:nvSpPr>
          <p:spPr bwMode="auto">
            <a:xfrm>
              <a:off x="4941" y="17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1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11315" name="Text Box 74"/>
            <p:cNvSpPr txBox="1">
              <a:spLocks noChangeArrowheads="1"/>
            </p:cNvSpPr>
            <p:nvPr/>
          </p:nvSpPr>
          <p:spPr bwMode="auto">
            <a:xfrm>
              <a:off x="5339" y="51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2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</p:grpSp>
      <p:sp>
        <p:nvSpPr>
          <p:cNvPr id="11274" name="Text Box 75"/>
          <p:cNvSpPr txBox="1">
            <a:spLocks noChangeArrowheads="1"/>
          </p:cNvSpPr>
          <p:nvPr/>
        </p:nvSpPr>
        <p:spPr bwMode="auto">
          <a:xfrm>
            <a:off x="5140684" y="4813747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zh-CN" sz="1800" b="1">
                <a:solidFill>
                  <a:srgbClr val="000000"/>
                </a:solidFill>
                <a:ea typeface="宋体" charset="-122"/>
              </a:rPr>
              <a:t>2</a:t>
            </a:r>
            <a:endParaRPr lang="en-US" altLang="en-US" sz="1800" b="1">
              <a:solidFill>
                <a:srgbClr val="000000"/>
              </a:solidFill>
              <a:ea typeface=""/>
            </a:endParaRPr>
          </a:p>
        </p:txBody>
      </p:sp>
      <p:sp>
        <p:nvSpPr>
          <p:cNvPr id="11275" name="Text Box 76"/>
          <p:cNvSpPr txBox="1">
            <a:spLocks noChangeArrowheads="1"/>
          </p:cNvSpPr>
          <p:nvPr/>
        </p:nvSpPr>
        <p:spPr bwMode="auto">
          <a:xfrm>
            <a:off x="4123096" y="6321872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zh-CN" sz="1800" b="1">
                <a:solidFill>
                  <a:srgbClr val="000000"/>
                </a:solidFill>
                <a:ea typeface="宋体" charset="-122"/>
              </a:rPr>
              <a:t>2</a:t>
            </a:r>
            <a:endParaRPr lang="en-US" altLang="en-US" sz="1800" b="1">
              <a:solidFill>
                <a:srgbClr val="000000"/>
              </a:solidFill>
              <a:ea typeface=""/>
            </a:endParaRPr>
          </a:p>
        </p:txBody>
      </p:sp>
      <p:sp>
        <p:nvSpPr>
          <p:cNvPr id="11276" name="Text Box 77"/>
          <p:cNvSpPr txBox="1">
            <a:spLocks noChangeArrowheads="1"/>
          </p:cNvSpPr>
          <p:nvPr/>
        </p:nvSpPr>
        <p:spPr bwMode="auto">
          <a:xfrm>
            <a:off x="4138971" y="4831209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zh-CN" sz="1800" b="1">
                <a:solidFill>
                  <a:srgbClr val="000000"/>
                </a:solidFill>
                <a:ea typeface="宋体" charset="-122"/>
              </a:rPr>
              <a:t>3</a:t>
            </a:r>
            <a:endParaRPr lang="en-US" altLang="en-US" sz="1800" b="1">
              <a:solidFill>
                <a:srgbClr val="000000"/>
              </a:solidFill>
              <a:ea typeface=""/>
            </a:endParaRPr>
          </a:p>
        </p:txBody>
      </p:sp>
      <p:sp>
        <p:nvSpPr>
          <p:cNvPr id="11277" name="Text Box 78"/>
          <p:cNvSpPr txBox="1">
            <a:spLocks noChangeArrowheads="1"/>
          </p:cNvSpPr>
          <p:nvPr/>
        </p:nvSpPr>
        <p:spPr bwMode="auto">
          <a:xfrm>
            <a:off x="2972159" y="5445572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zh-CN" sz="1800" b="1">
                <a:solidFill>
                  <a:srgbClr val="000000"/>
                </a:solidFill>
                <a:ea typeface="宋体" charset="-122"/>
              </a:rPr>
              <a:t>10</a:t>
            </a:r>
            <a:endParaRPr lang="en-US" altLang="en-US" sz="1800" b="1">
              <a:solidFill>
                <a:srgbClr val="000000"/>
              </a:solidFill>
              <a:ea typeface=""/>
            </a:endParaRPr>
          </a:p>
        </p:txBody>
      </p:sp>
      <p:grpSp>
        <p:nvGrpSpPr>
          <p:cNvPr id="11" name="Group 79"/>
          <p:cNvGrpSpPr>
            <a:grpSpLocks/>
          </p:cNvGrpSpPr>
          <p:nvPr/>
        </p:nvGrpSpPr>
        <p:grpSpPr bwMode="auto">
          <a:xfrm>
            <a:off x="3792896" y="5183634"/>
            <a:ext cx="1454150" cy="896938"/>
            <a:chOff x="1076" y="3372"/>
            <a:chExt cx="916" cy="565"/>
          </a:xfrm>
        </p:grpSpPr>
        <p:sp>
          <p:nvSpPr>
            <p:cNvPr id="11279" name="Line 80"/>
            <p:cNvSpPr>
              <a:spLocks noChangeShapeType="1"/>
            </p:cNvSpPr>
            <p:nvPr/>
          </p:nvSpPr>
          <p:spPr bwMode="auto">
            <a:xfrm flipV="1">
              <a:off x="1076" y="3465"/>
              <a:ext cx="246" cy="12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1280" name="Line 81"/>
            <p:cNvSpPr>
              <a:spLocks noChangeShapeType="1"/>
            </p:cNvSpPr>
            <p:nvPr/>
          </p:nvSpPr>
          <p:spPr bwMode="auto">
            <a:xfrm>
              <a:off x="1558" y="3372"/>
              <a:ext cx="30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1281" name="Line 82"/>
            <p:cNvSpPr>
              <a:spLocks noChangeShapeType="1"/>
            </p:cNvSpPr>
            <p:nvPr/>
          </p:nvSpPr>
          <p:spPr bwMode="auto">
            <a:xfrm>
              <a:off x="1983" y="3483"/>
              <a:ext cx="9" cy="45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1282" name="Line 83"/>
            <p:cNvSpPr>
              <a:spLocks noChangeShapeType="1"/>
            </p:cNvSpPr>
            <p:nvPr/>
          </p:nvSpPr>
          <p:spPr bwMode="auto">
            <a:xfrm>
              <a:off x="1549" y="3928"/>
              <a:ext cx="31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</p:grpSp>
      <p:graphicFrame>
        <p:nvGraphicFramePr>
          <p:cNvPr id="11266" name="Object 84"/>
          <p:cNvGraphicFramePr>
            <a:graphicFrameLocks noChangeAspect="1"/>
          </p:cNvGraphicFramePr>
          <p:nvPr/>
        </p:nvGraphicFramePr>
        <p:xfrm>
          <a:off x="5302250" y="31750"/>
          <a:ext cx="38100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781" name="Equation" r:id="rId6" imgW="1409400" imgH="241200" progId="Equation.3">
                  <p:embed/>
                </p:oleObj>
              </mc:Choice>
              <mc:Fallback>
                <p:oleObj name="Equation" r:id="rId6" imgW="1409400" imgH="241200" progId="Equation.3">
                  <p:embed/>
                  <p:pic>
                    <p:nvPicPr>
                      <p:cNvPr id="11266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0" y="31750"/>
                        <a:ext cx="3810000" cy="6540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521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86800" y="6515100"/>
            <a:ext cx="4572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2268D687-77AC-6349-84FA-B1441D81BE7A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Outline</a:t>
            </a:r>
          </a:p>
        </p:txBody>
      </p:sp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85000"/>
              <a:buFont typeface="Wingdings" charset="0"/>
              <a:buChar char="q"/>
              <a:defRPr/>
            </a:pPr>
            <a:r>
              <a:rPr lang="en-US" sz="28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Admin and recap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85000"/>
              <a:buFont typeface="Wingdings" charset="0"/>
              <a:buChar char="q"/>
              <a:defRPr/>
            </a:pPr>
            <a:r>
              <a:rPr lang="en-US" sz="28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Network overview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85000"/>
              <a:buFont typeface="Wingdings" charset="0"/>
              <a:buChar char="q"/>
              <a:defRPr/>
            </a:pPr>
            <a:r>
              <a:rPr lang="en-US" sz="28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Network control plane</a:t>
            </a:r>
          </a:p>
          <a:p>
            <a:pPr marL="914400" lvl="1" indent="-457200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8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Routing</a:t>
            </a:r>
          </a:p>
          <a:p>
            <a:pPr marL="1371600" lvl="2" indent="-457200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8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Link weights assignment</a:t>
            </a:r>
          </a:p>
          <a:p>
            <a:pPr marL="1371600" lvl="2" indent="-457200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8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Routing computation</a:t>
            </a:r>
          </a:p>
          <a:p>
            <a:pPr marL="1714500" lvl="3" indent="-342900">
              <a:spcBef>
                <a:spcPct val="20000"/>
              </a:spcBef>
              <a:buClr>
                <a:srgbClr val="2D2DB9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  <a:ea typeface=""/>
              </a:rPr>
              <a:t>Distance vector protocols (distributed computing)</a:t>
            </a:r>
          </a:p>
          <a:p>
            <a:pPr marL="1714500" lvl="3" indent="-342900">
              <a:spcBef>
                <a:spcPct val="20000"/>
              </a:spcBef>
              <a:buClr>
                <a:srgbClr val="2D2DB9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  <a:ea typeface=""/>
              </a:rPr>
              <a:t>Link state protocols (distributed state synchronization)</a:t>
            </a:r>
            <a:endParaRPr lang="en-US" altLang="en-US" i="1" dirty="0">
              <a:solidFill>
                <a:srgbClr val="C00000"/>
              </a:solidFill>
              <a:latin typeface="+mn-lt"/>
              <a:ea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813326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34E6B585-F791-A846-BDE2-E53F2960E510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20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Uniqueness of Solution to BE</a:t>
            </a:r>
            <a:endParaRPr lang="en-US" altLang="en-US" sz="280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278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 typeface="ZapfDingbats" charset="0"/>
                  <a:buNone/>
                </a:pPr>
                <a:r>
                  <a:rPr lang="en-US" altLang="zh-CN" dirty="0">
                    <a:ea typeface="宋体" charset="-122"/>
                  </a:rPr>
                  <a:t>Case 2: we show d </a:t>
                </a:r>
                <a:r>
                  <a:rPr lang="en-US" altLang="zh-CN" dirty="0">
                    <a:ea typeface="宋体" charset="-122"/>
                    <a:cs typeface="Times New Roman" charset="0"/>
                  </a:rPr>
                  <a:t>≤</a:t>
                </a:r>
                <a:r>
                  <a:rPr lang="en-US" altLang="zh-CN" dirty="0">
                    <a:ea typeface="宋体" charset="-122"/>
                  </a:rPr>
                  <a:t> </a:t>
                </a:r>
                <a:r>
                  <a:rPr lang="en-US" altLang="zh-CN" dirty="0">
                    <a:ea typeface="宋体" charset="-122"/>
                    <a:sym typeface="Symbol" charset="2"/>
                  </a:rPr>
                  <a:t>d</a:t>
                </a:r>
                <a:r>
                  <a:rPr lang="en-US" altLang="zh-CN" dirty="0">
                    <a:ea typeface="宋体" charset="-122"/>
                  </a:rPr>
                  <a:t>*</a:t>
                </a:r>
              </a:p>
              <a:p>
                <a:pPr>
                  <a:buFont typeface="ZapfDingbats" charset="0"/>
                  <a:buNone/>
                </a:pPr>
                <a:endParaRPr lang="en-US" altLang="zh-CN" dirty="0">
                  <a:ea typeface="宋体" charset="-122"/>
                </a:endParaRPr>
              </a:p>
              <a:p>
                <a:pPr>
                  <a:buFont typeface="ZapfDingbats" charset="0"/>
                  <a:buNone/>
                </a:pPr>
                <a:r>
                  <a:rPr lang="en-US" altLang="zh-CN" dirty="0">
                    <a:ea typeface="宋体" charset="-122"/>
                  </a:rPr>
                  <a:t>   assume we run SBF with two initial configurations: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altLang="zh-CN" dirty="0">
                    <a:ea typeface="宋体" charset="-122"/>
                  </a:rPr>
                  <a:t>one is d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altLang="zh-CN" dirty="0">
                    <a:ea typeface="宋体" charset="-122"/>
                  </a:rPr>
                  <a:t>another is SBF/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altLang="zh-CN" dirty="0">
                    <a:ea typeface="宋体" charset="-122"/>
                    <a:sym typeface="Symbol" charset="2"/>
                  </a:rPr>
                  <a:t> (d</a:t>
                </a:r>
                <a:r>
                  <a:rPr lang="en-US" altLang="zh-CN" baseline="30000" dirty="0">
                    <a:ea typeface="宋体" charset="-122"/>
                    <a:sym typeface="Symbol" charset="2"/>
                  </a:rPr>
                  <a:t>∞</a:t>
                </a:r>
                <a:r>
                  <a:rPr lang="en-US" altLang="zh-CN" dirty="0">
                    <a:ea typeface="宋体" charset="-122"/>
                    <a:sym typeface="Symbol" charset="2"/>
                  </a:rPr>
                  <a:t>)</a:t>
                </a:r>
                <a:r>
                  <a:rPr lang="en-US" altLang="zh-CN" dirty="0">
                    <a:ea typeface="宋体" charset="-122"/>
                  </a:rPr>
                  <a:t>, </a:t>
                </a:r>
              </a:p>
              <a:p>
                <a:pPr lvl="2"/>
                <a:endParaRPr lang="en-US" altLang="zh-CN" dirty="0">
                  <a:ea typeface="宋体" charset="-122"/>
                </a:endParaRPr>
              </a:p>
              <a:p>
                <a:pPr lvl="1">
                  <a:buNone/>
                </a:pPr>
                <a:r>
                  <a:rPr lang="en-US" altLang="zh-CN" dirty="0">
                    <a:ea typeface="宋体" charset="-122"/>
                  </a:rPr>
                  <a:t>-&gt; monotonicity and convergence of SBF/∞ imply that d ≤ d*</a:t>
                </a:r>
                <a:endParaRPr lang="en-US" altLang="en-US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5027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 l="-1417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5380038" y="47625"/>
          <a:ext cx="37480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05" name="Equation" r:id="rId5" imgW="1409400" imgH="241200" progId="Equation.3">
                  <p:embed/>
                </p:oleObj>
              </mc:Choice>
              <mc:Fallback>
                <p:oleObj name="Equation" r:id="rId5" imgW="1409400" imgH="241200" progId="Equation.3">
                  <p:embed/>
                  <p:pic>
                    <p:nvPicPr>
                      <p:cNvPr id="1229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8" y="47625"/>
                        <a:ext cx="3748087" cy="6429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207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ED67CFC6-58D9-1F40-B6B9-CB9FCD9FB2D0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179279"/>
            <a:ext cx="8024813" cy="1143000"/>
          </a:xfrm>
        </p:spPr>
        <p:txBody>
          <a:bodyPr/>
          <a:lstStyle/>
          <a:p>
            <a:r>
              <a:rPr lang="en-US" altLang="zh-CN" sz="3600">
                <a:ea typeface="宋体" charset="-122"/>
              </a:rPr>
              <a:t>Discussion</a:t>
            </a:r>
            <a:endParaRPr lang="en-US" altLang="en-US" sz="3600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85888"/>
            <a:ext cx="8051800" cy="485616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sz="4000" dirty="0">
                <a:solidFill>
                  <a:srgbClr val="000000"/>
                </a:solidFill>
              </a:rPr>
              <a:t> Will SBF converge under other non-negative initial conditions?</a:t>
            </a:r>
          </a:p>
          <a:p>
            <a:pPr>
              <a:buFont typeface="Wingdings" pitchFamily="2" charset="2"/>
              <a:buChar char="q"/>
            </a:pPr>
            <a:endParaRPr lang="en-US" altLang="en-US" sz="4000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4000" dirty="0">
                <a:solidFill>
                  <a:srgbClr val="000000"/>
                </a:solidFill>
              </a:rPr>
              <a:t> Problems of running </a:t>
            </a:r>
            <a:r>
              <a:rPr lang="en-US" altLang="en-US" sz="4000" i="1" dirty="0">
                <a:solidFill>
                  <a:srgbClr val="FF0000"/>
                </a:solidFill>
              </a:rPr>
              <a:t>synchronous</a:t>
            </a:r>
            <a:r>
              <a:rPr lang="en-US" altLang="en-US" sz="4000" dirty="0">
                <a:solidFill>
                  <a:srgbClr val="000000"/>
                </a:solidFill>
              </a:rPr>
              <a:t>  BF?</a:t>
            </a:r>
          </a:p>
          <a:p>
            <a:endParaRPr lang="en-US" altLang="en-US" sz="4000" dirty="0">
              <a:solidFill>
                <a:srgbClr val="000000"/>
              </a:solidFill>
            </a:endParaRPr>
          </a:p>
          <a:p>
            <a:endParaRPr lang="en-US" altLang="en-US" sz="4000" dirty="0">
              <a:solidFill>
                <a:srgbClr val="000000"/>
              </a:solidFill>
            </a:endParaRPr>
          </a:p>
          <a:p>
            <a:endParaRPr lang="en-US" altLang="en-US"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99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86800" y="6515100"/>
            <a:ext cx="4572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2268D687-77AC-6349-84FA-B1441D81BE7A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Outline</a:t>
            </a:r>
          </a:p>
        </p:txBody>
      </p:sp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85000"/>
              <a:buFont typeface="Wingdings" charset="0"/>
              <a:buChar char="q"/>
              <a:defRPr/>
            </a:pPr>
            <a:r>
              <a:rPr lang="en-US" sz="28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Admin and recap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85000"/>
              <a:buFont typeface="Wingdings" charset="0"/>
              <a:buChar char="q"/>
              <a:defRPr/>
            </a:pPr>
            <a:r>
              <a:rPr lang="en-US" sz="28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Network overview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85000"/>
              <a:buFont typeface="Wingdings" charset="0"/>
              <a:buChar char="q"/>
              <a:defRPr/>
            </a:pPr>
            <a:r>
              <a:rPr lang="en-US" sz="28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Network control plane</a:t>
            </a:r>
          </a:p>
          <a:p>
            <a:pPr marL="914400" lvl="1" indent="-457200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8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Routing</a:t>
            </a:r>
          </a:p>
          <a:p>
            <a:pPr marL="1371600" lvl="2" indent="-457200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8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Link weights assignment</a:t>
            </a:r>
          </a:p>
          <a:p>
            <a:pPr marL="1371600" lvl="2" indent="-457200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8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Routing computation</a:t>
            </a:r>
          </a:p>
          <a:p>
            <a:pPr marL="1828800" lvl="3" indent="-457200">
              <a:spcBef>
                <a:spcPct val="20000"/>
              </a:spcBef>
              <a:buClr>
                <a:srgbClr val="C00000"/>
              </a:buClr>
              <a:buSzPct val="85000"/>
              <a:buFont typeface="Wingdings" charset="2"/>
              <a:buChar char="Ø"/>
              <a:defRPr/>
            </a:pPr>
            <a:r>
              <a:rPr lang="en-US" altLang="en-US" i="1">
                <a:solidFill>
                  <a:srgbClr val="C00000"/>
                </a:solidFill>
                <a:latin typeface="+mn-lt"/>
                <a:ea typeface=""/>
              </a:rPr>
              <a:t>Distributed </a:t>
            </a:r>
            <a:r>
              <a:rPr lang="en-US" altLang="en-US" i="1" dirty="0">
                <a:solidFill>
                  <a:srgbClr val="C00000"/>
                </a:solidFill>
                <a:latin typeface="+mn-lt"/>
                <a:ea typeface=""/>
              </a:rPr>
              <a:t>distance vector protocols</a:t>
            </a:r>
          </a:p>
          <a:p>
            <a:pPr marL="2286000" lvl="4" indent="-457200">
              <a:spcBef>
                <a:spcPct val="20000"/>
              </a:spcBef>
              <a:buClr>
                <a:srgbClr val="C00000"/>
              </a:buClr>
              <a:buSzPct val="85000"/>
              <a:buFont typeface="Arial" charset="0"/>
              <a:buChar char="•"/>
              <a:defRPr/>
            </a:pPr>
            <a:r>
              <a:rPr lang="en-US" altLang="en-US" dirty="0">
                <a:ea typeface=""/>
              </a:rPr>
              <a:t>synchronous Bellman-Ford (SBF)</a:t>
            </a:r>
          </a:p>
          <a:p>
            <a:pPr marL="2286000" lvl="4" indent="-457200">
              <a:spcBef>
                <a:spcPct val="20000"/>
              </a:spcBef>
              <a:buClr>
                <a:srgbClr val="C00000"/>
              </a:buClr>
              <a:buSzPct val="85000"/>
              <a:buFont typeface="Wingdings" charset="2"/>
              <a:buChar char="Ø"/>
              <a:defRPr/>
            </a:pPr>
            <a:r>
              <a:rPr lang="en-US" altLang="en-US" i="1" dirty="0">
                <a:solidFill>
                  <a:srgbClr val="C00000"/>
                </a:solidFill>
                <a:ea typeface=""/>
              </a:rPr>
              <a:t>asynchronous Bellman-Ford (ABF)</a:t>
            </a:r>
          </a:p>
          <a:p>
            <a:pPr marL="2286000" lvl="4" indent="-457200">
              <a:spcBef>
                <a:spcPct val="20000"/>
              </a:spcBef>
              <a:buClr>
                <a:srgbClr val="C00000"/>
              </a:buClr>
              <a:buSzPct val="85000"/>
              <a:buFont typeface="Wingdings" charset="2"/>
              <a:buChar char="Ø"/>
              <a:defRPr/>
            </a:pPr>
            <a:endParaRPr lang="en-US" altLang="en-US" i="1" dirty="0">
              <a:solidFill>
                <a:srgbClr val="C00000"/>
              </a:solidFill>
              <a:ea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817098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Asynchronous Bellman-Ford (ABF)</a:t>
            </a:r>
            <a:endParaRPr lang="en-US" altLang="en-US" sz="360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4932" y="1489838"/>
            <a:ext cx="8051800" cy="48561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N</a:t>
            </a:r>
            <a:r>
              <a:rPr lang="en-US" altLang="en-US" dirty="0"/>
              <a:t>o notion of global iterations</a:t>
            </a:r>
            <a:endParaRPr lang="en-US" altLang="zh-CN" dirty="0">
              <a:ea typeface="宋体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each node updates at its own pace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Asynchronously </a:t>
            </a:r>
            <a:r>
              <a:rPr lang="en-US" altLang="en-US" dirty="0"/>
              <a:t>each node </a:t>
            </a:r>
            <a:r>
              <a:rPr lang="en-US" altLang="en-US" dirty="0" err="1"/>
              <a:t>i</a:t>
            </a:r>
            <a:r>
              <a:rPr lang="en-US" altLang="en-US" dirty="0"/>
              <a:t> computes</a:t>
            </a:r>
            <a:endParaRPr lang="en-US" altLang="zh-CN" dirty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  <a:p>
            <a:pPr lvl="1">
              <a:buFont typeface="ZapfDingbats" charset="0"/>
              <a:buNone/>
            </a:pPr>
            <a:r>
              <a:rPr lang="en-US" altLang="zh-CN" dirty="0">
                <a:ea typeface="宋体" charset="-122"/>
              </a:rPr>
              <a:t>u</a:t>
            </a:r>
            <a:r>
              <a:rPr lang="en-US" altLang="en-US" dirty="0"/>
              <a:t>s</a:t>
            </a:r>
            <a:r>
              <a:rPr lang="en-US" altLang="zh-CN" dirty="0">
                <a:ea typeface="宋体" charset="-122"/>
              </a:rPr>
              <a:t>ing</a:t>
            </a:r>
            <a:r>
              <a:rPr lang="en-US" altLang="en-US" dirty="0"/>
              <a:t> last received value  </a:t>
            </a:r>
            <a:r>
              <a:rPr lang="en-US" altLang="en-US" dirty="0" err="1"/>
              <a:t>d</a:t>
            </a:r>
            <a:r>
              <a:rPr lang="en-US" altLang="en-US" baseline="30000" dirty="0" err="1"/>
              <a:t>i</a:t>
            </a:r>
            <a:r>
              <a:rPr lang="en-US" altLang="zh-CN" baseline="-25000" dirty="0" err="1">
                <a:ea typeface="宋体" charset="-122"/>
              </a:rPr>
              <a:t>j</a:t>
            </a:r>
            <a:r>
              <a:rPr lang="en-US" altLang="zh-CN" dirty="0">
                <a:ea typeface="宋体" charset="-122"/>
              </a:rPr>
              <a:t> from neighbor j.</a:t>
            </a:r>
          </a:p>
          <a:p>
            <a:pPr lvl="1">
              <a:buFont typeface="ZapfDingbats" charset="0"/>
              <a:buNone/>
            </a:pPr>
            <a:endParaRPr lang="en-US" altLang="zh-CN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Asynchronously node j s</a:t>
            </a:r>
            <a:r>
              <a:rPr lang="en-US" altLang="en-US" dirty="0"/>
              <a:t>ends its estimate to its neighbor </a:t>
            </a:r>
            <a:r>
              <a:rPr lang="en-US" altLang="en-US" dirty="0" err="1"/>
              <a:t>i</a:t>
            </a:r>
            <a:r>
              <a:rPr lang="en-US" altLang="en-US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We assume that there is an upper bound on the delay of estimate packet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>
            <p:extLst/>
          </p:nvPr>
        </p:nvGraphicFramePr>
        <p:xfrm>
          <a:off x="1885950" y="3083579"/>
          <a:ext cx="418147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29" name="Equation" r:id="rId4" imgW="1409400" imgH="253800" progId="Equation.3">
                  <p:embed/>
                </p:oleObj>
              </mc:Choice>
              <mc:Fallback>
                <p:oleObj name="Equation" r:id="rId4" imgW="1409400" imgH="253800" progId="Equation.3">
                  <p:embed/>
                  <p:pic>
                    <p:nvPicPr>
                      <p:cNvPr id="1536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3083579"/>
                        <a:ext cx="4181475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D6351E0-6BFB-BA49-B08F-3C75278D40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68DA67-80D1-244B-8BFF-02331BC98884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034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ChangeArrowheads="1"/>
          </p:cNvSpPr>
          <p:nvPr/>
        </p:nvSpPr>
        <p:spPr bwMode="auto">
          <a:xfrm>
            <a:off x="857250" y="5265738"/>
            <a:ext cx="5905500" cy="6000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364547" name="Rectangle 3"/>
          <p:cNvSpPr>
            <a:spLocks noChangeArrowheads="1"/>
          </p:cNvSpPr>
          <p:nvPr/>
        </p:nvSpPr>
        <p:spPr bwMode="auto">
          <a:xfrm>
            <a:off x="857250" y="4494213"/>
            <a:ext cx="5905500" cy="6000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364548" name="Rectangle 4"/>
          <p:cNvSpPr>
            <a:spLocks noChangeArrowheads="1"/>
          </p:cNvSpPr>
          <p:nvPr/>
        </p:nvSpPr>
        <p:spPr bwMode="auto">
          <a:xfrm>
            <a:off x="862013" y="3770313"/>
            <a:ext cx="5905500" cy="6000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364549" name="Rectangle 5"/>
          <p:cNvSpPr>
            <a:spLocks noChangeArrowheads="1"/>
          </p:cNvSpPr>
          <p:nvPr/>
        </p:nvSpPr>
        <p:spPr bwMode="auto">
          <a:xfrm>
            <a:off x="839788" y="3013075"/>
            <a:ext cx="5905500" cy="6000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ABF: Example</a:t>
            </a:r>
            <a:endParaRPr lang="en-US" altLang="en-US" dirty="0"/>
          </a:p>
        </p:txBody>
      </p:sp>
      <p:grpSp>
        <p:nvGrpSpPr>
          <p:cNvPr id="50183" name="Group 7"/>
          <p:cNvGrpSpPr>
            <a:grpSpLocks/>
          </p:cNvGrpSpPr>
          <p:nvPr/>
        </p:nvGrpSpPr>
        <p:grpSpPr bwMode="auto">
          <a:xfrm>
            <a:off x="6183313" y="180975"/>
            <a:ext cx="2789237" cy="1841500"/>
            <a:chOff x="486" y="1176"/>
            <a:chExt cx="1757" cy="1160"/>
          </a:xfrm>
        </p:grpSpPr>
        <p:sp>
          <p:nvSpPr>
            <p:cNvPr id="50220" name="Freeform 8"/>
            <p:cNvSpPr>
              <a:spLocks/>
            </p:cNvSpPr>
            <p:nvPr/>
          </p:nvSpPr>
          <p:spPr bwMode="auto">
            <a:xfrm>
              <a:off x="486" y="1176"/>
              <a:ext cx="1757" cy="1150"/>
            </a:xfrm>
            <a:custGeom>
              <a:avLst/>
              <a:gdLst>
                <a:gd name="T0" fmla="*/ 108 w 1757"/>
                <a:gd name="T1" fmla="*/ 402 h 1150"/>
                <a:gd name="T2" fmla="*/ 390 w 1757"/>
                <a:gd name="T3" fmla="*/ 216 h 1150"/>
                <a:gd name="T4" fmla="*/ 801 w 1757"/>
                <a:gd name="T5" fmla="*/ 27 h 1150"/>
                <a:gd name="T6" fmla="*/ 1341 w 1757"/>
                <a:gd name="T7" fmla="*/ 54 h 1150"/>
                <a:gd name="T8" fmla="*/ 1602 w 1757"/>
                <a:gd name="T9" fmla="*/ 141 h 1150"/>
                <a:gd name="T10" fmla="*/ 1665 w 1757"/>
                <a:gd name="T11" fmla="*/ 489 h 1150"/>
                <a:gd name="T12" fmla="*/ 1644 w 1757"/>
                <a:gd name="T13" fmla="*/ 1044 h 1150"/>
                <a:gd name="T14" fmla="*/ 984 w 1757"/>
                <a:gd name="T15" fmla="*/ 1125 h 1150"/>
                <a:gd name="T16" fmla="*/ 540 w 1757"/>
                <a:gd name="T17" fmla="*/ 1068 h 1150"/>
                <a:gd name="T18" fmla="*/ 72 w 1757"/>
                <a:gd name="T19" fmla="*/ 684 h 1150"/>
                <a:gd name="T20" fmla="*/ 108 w 1757"/>
                <a:gd name="T21" fmla="*/ 402 h 11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57"/>
                <a:gd name="T34" fmla="*/ 0 h 1150"/>
                <a:gd name="T35" fmla="*/ 1757 w 1757"/>
                <a:gd name="T36" fmla="*/ 1150 h 115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57" h="1150">
                  <a:moveTo>
                    <a:pt x="108" y="402"/>
                  </a:moveTo>
                  <a:cubicBezTo>
                    <a:pt x="161" y="324"/>
                    <a:pt x="275" y="278"/>
                    <a:pt x="390" y="216"/>
                  </a:cubicBezTo>
                  <a:cubicBezTo>
                    <a:pt x="505" y="154"/>
                    <a:pt x="642" y="54"/>
                    <a:pt x="801" y="27"/>
                  </a:cubicBezTo>
                  <a:cubicBezTo>
                    <a:pt x="960" y="0"/>
                    <a:pt x="1208" y="35"/>
                    <a:pt x="1341" y="54"/>
                  </a:cubicBezTo>
                  <a:cubicBezTo>
                    <a:pt x="1474" y="73"/>
                    <a:pt x="1548" y="68"/>
                    <a:pt x="1602" y="141"/>
                  </a:cubicBezTo>
                  <a:cubicBezTo>
                    <a:pt x="1656" y="214"/>
                    <a:pt x="1658" y="339"/>
                    <a:pt x="1665" y="489"/>
                  </a:cubicBezTo>
                  <a:cubicBezTo>
                    <a:pt x="1672" y="639"/>
                    <a:pt x="1757" y="938"/>
                    <a:pt x="1644" y="1044"/>
                  </a:cubicBezTo>
                  <a:cubicBezTo>
                    <a:pt x="1531" y="1150"/>
                    <a:pt x="1168" y="1121"/>
                    <a:pt x="984" y="1125"/>
                  </a:cubicBezTo>
                  <a:cubicBezTo>
                    <a:pt x="800" y="1129"/>
                    <a:pt x="692" y="1141"/>
                    <a:pt x="540" y="1068"/>
                  </a:cubicBezTo>
                  <a:cubicBezTo>
                    <a:pt x="388" y="995"/>
                    <a:pt x="144" y="795"/>
                    <a:pt x="72" y="684"/>
                  </a:cubicBezTo>
                  <a:cubicBezTo>
                    <a:pt x="0" y="573"/>
                    <a:pt x="55" y="480"/>
                    <a:pt x="108" y="40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0221" name="Freeform 9"/>
            <p:cNvSpPr>
              <a:spLocks/>
            </p:cNvSpPr>
            <p:nvPr/>
          </p:nvSpPr>
          <p:spPr bwMode="auto">
            <a:xfrm>
              <a:off x="840" y="1488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0222" name="Oval 10"/>
            <p:cNvSpPr>
              <a:spLocks noChangeArrowheads="1"/>
            </p:cNvSpPr>
            <p:nvPr/>
          </p:nvSpPr>
          <p:spPr bwMode="auto">
            <a:xfrm>
              <a:off x="580" y="173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50223" name="Line 11"/>
            <p:cNvSpPr>
              <a:spLocks noChangeShapeType="1"/>
            </p:cNvSpPr>
            <p:nvPr/>
          </p:nvSpPr>
          <p:spPr bwMode="auto">
            <a:xfrm>
              <a:off x="580" y="172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0224" name="Line 12"/>
            <p:cNvSpPr>
              <a:spLocks noChangeShapeType="1"/>
            </p:cNvSpPr>
            <p:nvPr/>
          </p:nvSpPr>
          <p:spPr bwMode="auto">
            <a:xfrm>
              <a:off x="893" y="172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0225" name="Rectangle 13"/>
            <p:cNvSpPr>
              <a:spLocks noChangeArrowheads="1"/>
            </p:cNvSpPr>
            <p:nvPr/>
          </p:nvSpPr>
          <p:spPr bwMode="auto">
            <a:xfrm>
              <a:off x="580" y="172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50226" name="Oval 14"/>
            <p:cNvSpPr>
              <a:spLocks noChangeArrowheads="1"/>
            </p:cNvSpPr>
            <p:nvPr/>
          </p:nvSpPr>
          <p:spPr bwMode="auto">
            <a:xfrm>
              <a:off x="577" y="166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50227" name="Oval 15"/>
            <p:cNvSpPr>
              <a:spLocks noChangeArrowheads="1"/>
            </p:cNvSpPr>
            <p:nvPr/>
          </p:nvSpPr>
          <p:spPr bwMode="auto">
            <a:xfrm>
              <a:off x="1050" y="1427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50228" name="Line 16"/>
            <p:cNvSpPr>
              <a:spLocks noChangeShapeType="1"/>
            </p:cNvSpPr>
            <p:nvPr/>
          </p:nvSpPr>
          <p:spPr bwMode="auto">
            <a:xfrm>
              <a:off x="1050" y="1420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0229" name="Line 17"/>
            <p:cNvSpPr>
              <a:spLocks noChangeShapeType="1"/>
            </p:cNvSpPr>
            <p:nvPr/>
          </p:nvSpPr>
          <p:spPr bwMode="auto">
            <a:xfrm>
              <a:off x="1363" y="1420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0230" name="Rectangle 18"/>
            <p:cNvSpPr>
              <a:spLocks noChangeArrowheads="1"/>
            </p:cNvSpPr>
            <p:nvPr/>
          </p:nvSpPr>
          <p:spPr bwMode="auto">
            <a:xfrm>
              <a:off x="1050" y="1420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50231" name="Oval 19"/>
            <p:cNvSpPr>
              <a:spLocks noChangeArrowheads="1"/>
            </p:cNvSpPr>
            <p:nvPr/>
          </p:nvSpPr>
          <p:spPr bwMode="auto">
            <a:xfrm>
              <a:off x="1047" y="1361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50232" name="Oval 20"/>
            <p:cNvSpPr>
              <a:spLocks noChangeArrowheads="1"/>
            </p:cNvSpPr>
            <p:nvPr/>
          </p:nvSpPr>
          <p:spPr bwMode="auto">
            <a:xfrm>
              <a:off x="1733" y="1423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50233" name="Line 21"/>
            <p:cNvSpPr>
              <a:spLocks noChangeShapeType="1"/>
            </p:cNvSpPr>
            <p:nvPr/>
          </p:nvSpPr>
          <p:spPr bwMode="auto">
            <a:xfrm>
              <a:off x="1733" y="1416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0234" name="Line 22"/>
            <p:cNvSpPr>
              <a:spLocks noChangeShapeType="1"/>
            </p:cNvSpPr>
            <p:nvPr/>
          </p:nvSpPr>
          <p:spPr bwMode="auto">
            <a:xfrm>
              <a:off x="2045" y="1416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0235" name="Rectangle 23"/>
            <p:cNvSpPr>
              <a:spLocks noChangeArrowheads="1"/>
            </p:cNvSpPr>
            <p:nvPr/>
          </p:nvSpPr>
          <p:spPr bwMode="auto">
            <a:xfrm>
              <a:off x="1733" y="1416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50236" name="Oval 24"/>
            <p:cNvSpPr>
              <a:spLocks noChangeArrowheads="1"/>
            </p:cNvSpPr>
            <p:nvPr/>
          </p:nvSpPr>
          <p:spPr bwMode="auto">
            <a:xfrm>
              <a:off x="1736" y="1360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50237" name="Freeform 25"/>
            <p:cNvSpPr>
              <a:spLocks/>
            </p:cNvSpPr>
            <p:nvPr/>
          </p:nvSpPr>
          <p:spPr bwMode="auto">
            <a:xfrm>
              <a:off x="1899" y="1515"/>
              <a:ext cx="47" cy="543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1109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0238" name="Freeform 26"/>
            <p:cNvSpPr>
              <a:spLocks/>
            </p:cNvSpPr>
            <p:nvPr/>
          </p:nvSpPr>
          <p:spPr bwMode="auto">
            <a:xfrm>
              <a:off x="1206" y="1521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0239" name="Freeform 27"/>
            <p:cNvSpPr>
              <a:spLocks/>
            </p:cNvSpPr>
            <p:nvPr/>
          </p:nvSpPr>
          <p:spPr bwMode="auto">
            <a:xfrm>
              <a:off x="1377" y="2136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0240" name="Freeform 28"/>
            <p:cNvSpPr>
              <a:spLocks/>
            </p:cNvSpPr>
            <p:nvPr/>
          </p:nvSpPr>
          <p:spPr bwMode="auto">
            <a:xfrm>
              <a:off x="786" y="1812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0241" name="Freeform 29"/>
            <p:cNvSpPr>
              <a:spLocks/>
            </p:cNvSpPr>
            <p:nvPr/>
          </p:nvSpPr>
          <p:spPr bwMode="auto">
            <a:xfrm>
              <a:off x="1371" y="1446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grpSp>
          <p:nvGrpSpPr>
            <p:cNvPr id="50242" name="Group 30"/>
            <p:cNvGrpSpPr>
              <a:grpSpLocks/>
            </p:cNvGrpSpPr>
            <p:nvPr/>
          </p:nvGrpSpPr>
          <p:grpSpPr bwMode="auto">
            <a:xfrm>
              <a:off x="615" y="1616"/>
              <a:ext cx="233" cy="250"/>
              <a:chOff x="2940" y="2429"/>
              <a:chExt cx="236" cy="250"/>
            </a:xfrm>
          </p:grpSpPr>
          <p:sp>
            <p:nvSpPr>
              <p:cNvPr id="50273" name="Rectangle 3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50274" name="Text Box 32"/>
              <p:cNvSpPr txBox="1">
                <a:spLocks noChangeArrowheads="1"/>
              </p:cNvSpPr>
              <p:nvPr/>
            </p:nvSpPr>
            <p:spPr bwMode="auto">
              <a:xfrm>
                <a:off x="2940" y="2429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A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grpSp>
          <p:nvGrpSpPr>
            <p:cNvPr id="50243" name="Group 33"/>
            <p:cNvGrpSpPr>
              <a:grpSpLocks/>
            </p:cNvGrpSpPr>
            <p:nvPr/>
          </p:nvGrpSpPr>
          <p:grpSpPr bwMode="auto">
            <a:xfrm>
              <a:off x="1056" y="1988"/>
              <a:ext cx="316" cy="250"/>
              <a:chOff x="1740" y="2306"/>
              <a:chExt cx="316" cy="250"/>
            </a:xfrm>
          </p:grpSpPr>
          <p:sp>
            <p:nvSpPr>
              <p:cNvPr id="50265" name="Oval 34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50266" name="Line 35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50267" name="Line 36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50268" name="Rectangle 37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  <p:sp>
            <p:nvSpPr>
              <p:cNvPr id="50269" name="Oval 38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grpSp>
            <p:nvGrpSpPr>
              <p:cNvPr id="50270" name="Group 39"/>
              <p:cNvGrpSpPr>
                <a:grpSpLocks/>
              </p:cNvGrpSpPr>
              <p:nvPr/>
            </p:nvGrpSpPr>
            <p:grpSpPr bwMode="auto">
              <a:xfrm>
                <a:off x="1793" y="2306"/>
                <a:ext cx="216" cy="250"/>
                <a:chOff x="2948" y="2429"/>
                <a:chExt cx="219" cy="250"/>
              </a:xfrm>
            </p:grpSpPr>
            <p:sp>
              <p:nvSpPr>
                <p:cNvPr id="50271" name="Rectangle 40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endParaRPr lang="en-US" altLang="en-US" sz="1800">
                    <a:solidFill>
                      <a:srgbClr val="000000"/>
                    </a:solidFill>
                    <a:ea typeface=""/>
                  </a:endParaRPr>
                </a:p>
              </p:txBody>
            </p:sp>
            <p:sp>
              <p:nvSpPr>
                <p:cNvPr id="5027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948" y="2429"/>
                  <a:ext cx="21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/>
                  <a:r>
                    <a:rPr lang="en-US" altLang="en-US" sz="2000">
                      <a:solidFill>
                        <a:srgbClr val="000000"/>
                      </a:solidFill>
                      <a:ea typeface=""/>
                    </a:rPr>
                    <a:t>E</a:t>
                  </a:r>
                  <a:endParaRPr lang="en-US" altLang="en-US">
                    <a:solidFill>
                      <a:srgbClr val="000000"/>
                    </a:solidFill>
                    <a:latin typeface="Times New Roman" charset="0"/>
                    <a:ea typeface=""/>
                  </a:endParaRPr>
                </a:p>
              </p:txBody>
            </p:sp>
          </p:grpSp>
        </p:grpSp>
        <p:grpSp>
          <p:nvGrpSpPr>
            <p:cNvPr id="50244" name="Group 42"/>
            <p:cNvGrpSpPr>
              <a:grpSpLocks/>
            </p:cNvGrpSpPr>
            <p:nvPr/>
          </p:nvGrpSpPr>
          <p:grpSpPr bwMode="auto">
            <a:xfrm>
              <a:off x="1747" y="2009"/>
              <a:ext cx="316" cy="250"/>
              <a:chOff x="1051" y="2303"/>
              <a:chExt cx="316" cy="250"/>
            </a:xfrm>
          </p:grpSpPr>
          <p:sp>
            <p:nvSpPr>
              <p:cNvPr id="50257" name="Oval 43"/>
              <p:cNvSpPr>
                <a:spLocks noChangeArrowheads="1"/>
              </p:cNvSpPr>
              <p:nvPr/>
            </p:nvSpPr>
            <p:spPr bwMode="auto">
              <a:xfrm>
                <a:off x="1054" y="2423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50258" name="Line 44"/>
              <p:cNvSpPr>
                <a:spLocks noChangeShapeType="1"/>
              </p:cNvSpPr>
              <p:nvPr/>
            </p:nvSpPr>
            <p:spPr bwMode="auto">
              <a:xfrm>
                <a:off x="1054" y="2416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50259" name="Line 45"/>
              <p:cNvSpPr>
                <a:spLocks noChangeShapeType="1"/>
              </p:cNvSpPr>
              <p:nvPr/>
            </p:nvSpPr>
            <p:spPr bwMode="auto">
              <a:xfrm>
                <a:off x="1367" y="2416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50260" name="Rectangle 46"/>
              <p:cNvSpPr>
                <a:spLocks noChangeArrowheads="1"/>
              </p:cNvSpPr>
              <p:nvPr/>
            </p:nvSpPr>
            <p:spPr bwMode="auto">
              <a:xfrm>
                <a:off x="1054" y="2416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  <p:sp>
            <p:nvSpPr>
              <p:cNvPr id="50261" name="Oval 47"/>
              <p:cNvSpPr>
                <a:spLocks noChangeArrowheads="1"/>
              </p:cNvSpPr>
              <p:nvPr/>
            </p:nvSpPr>
            <p:spPr bwMode="auto">
              <a:xfrm>
                <a:off x="1051" y="2357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grpSp>
            <p:nvGrpSpPr>
              <p:cNvPr id="50262" name="Group 48"/>
              <p:cNvGrpSpPr>
                <a:grpSpLocks/>
              </p:cNvGrpSpPr>
              <p:nvPr/>
            </p:nvGrpSpPr>
            <p:grpSpPr bwMode="auto">
              <a:xfrm>
                <a:off x="1105" y="2303"/>
                <a:ext cx="231" cy="250"/>
                <a:chOff x="2941" y="2429"/>
                <a:chExt cx="234" cy="250"/>
              </a:xfrm>
            </p:grpSpPr>
            <p:sp>
              <p:nvSpPr>
                <p:cNvPr id="50263" name="Rectangle 4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endParaRPr lang="en-US" altLang="en-US" sz="1800">
                    <a:solidFill>
                      <a:srgbClr val="000000"/>
                    </a:solidFill>
                    <a:ea typeface=""/>
                  </a:endParaRPr>
                </a:p>
              </p:txBody>
            </p:sp>
            <p:sp>
              <p:nvSpPr>
                <p:cNvPr id="50264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941" y="2429"/>
                  <a:ext cx="23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/>
                  <a:r>
                    <a:rPr lang="en-US" altLang="en-US" sz="2000">
                      <a:solidFill>
                        <a:srgbClr val="000000"/>
                      </a:solidFill>
                      <a:ea typeface=""/>
                    </a:rPr>
                    <a:t>D</a:t>
                  </a:r>
                  <a:endParaRPr lang="en-US" altLang="en-US">
                    <a:solidFill>
                      <a:srgbClr val="000000"/>
                    </a:solidFill>
                    <a:latin typeface="Times New Roman" charset="0"/>
                    <a:ea typeface=""/>
                  </a:endParaRPr>
                </a:p>
              </p:txBody>
            </p:sp>
          </p:grpSp>
        </p:grpSp>
        <p:grpSp>
          <p:nvGrpSpPr>
            <p:cNvPr id="50245" name="Group 51"/>
            <p:cNvGrpSpPr>
              <a:grpSpLocks/>
            </p:cNvGrpSpPr>
            <p:nvPr/>
          </p:nvGrpSpPr>
          <p:grpSpPr bwMode="auto">
            <a:xfrm>
              <a:off x="1789" y="1310"/>
              <a:ext cx="212" cy="250"/>
              <a:chOff x="2950" y="2429"/>
              <a:chExt cx="215" cy="250"/>
            </a:xfrm>
          </p:grpSpPr>
          <p:sp>
            <p:nvSpPr>
              <p:cNvPr id="50255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50256" name="Text Box 53"/>
              <p:cNvSpPr txBox="1">
                <a:spLocks noChangeArrowheads="1"/>
              </p:cNvSpPr>
              <p:nvPr/>
            </p:nvSpPr>
            <p:spPr bwMode="auto">
              <a:xfrm>
                <a:off x="2950" y="2429"/>
                <a:ext cx="21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C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grpSp>
          <p:nvGrpSpPr>
            <p:cNvPr id="50246" name="Group 54"/>
            <p:cNvGrpSpPr>
              <a:grpSpLocks/>
            </p:cNvGrpSpPr>
            <p:nvPr/>
          </p:nvGrpSpPr>
          <p:grpSpPr bwMode="auto">
            <a:xfrm>
              <a:off x="1103" y="1310"/>
              <a:ext cx="217" cy="250"/>
              <a:chOff x="2948" y="2429"/>
              <a:chExt cx="220" cy="250"/>
            </a:xfrm>
          </p:grpSpPr>
          <p:sp>
            <p:nvSpPr>
              <p:cNvPr id="50253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50254" name="Text Box 56"/>
              <p:cNvSpPr txBox="1">
                <a:spLocks noChangeArrowheads="1"/>
              </p:cNvSpPr>
              <p:nvPr/>
            </p:nvSpPr>
            <p:spPr bwMode="auto">
              <a:xfrm>
                <a:off x="2948" y="2429"/>
                <a:ext cx="2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B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sp>
          <p:nvSpPr>
            <p:cNvPr id="50247" name="Text Box 57"/>
            <p:cNvSpPr txBox="1">
              <a:spLocks noChangeArrowheads="1"/>
            </p:cNvSpPr>
            <p:nvPr/>
          </p:nvSpPr>
          <p:spPr bwMode="auto">
            <a:xfrm>
              <a:off x="831" y="1439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7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50248" name="Text Box 58"/>
            <p:cNvSpPr txBox="1">
              <a:spLocks noChangeArrowheads="1"/>
            </p:cNvSpPr>
            <p:nvPr/>
          </p:nvSpPr>
          <p:spPr bwMode="auto">
            <a:xfrm>
              <a:off x="1179" y="165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8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50249" name="Text Box 59"/>
            <p:cNvSpPr txBox="1">
              <a:spLocks noChangeArrowheads="1"/>
            </p:cNvSpPr>
            <p:nvPr/>
          </p:nvSpPr>
          <p:spPr bwMode="auto">
            <a:xfrm>
              <a:off x="711" y="1871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1</a:t>
              </a:r>
              <a:r>
                <a:rPr lang="en-US" altLang="zh-CN" sz="1800">
                  <a:solidFill>
                    <a:srgbClr val="000000"/>
                  </a:solidFill>
                  <a:ea typeface="宋体" charset="-122"/>
                </a:rPr>
                <a:t>0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50250" name="Text Box 60"/>
            <p:cNvSpPr txBox="1">
              <a:spLocks noChangeArrowheads="1"/>
            </p:cNvSpPr>
            <p:nvPr/>
          </p:nvSpPr>
          <p:spPr bwMode="auto">
            <a:xfrm>
              <a:off x="1500" y="210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2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50251" name="Text Box 61"/>
            <p:cNvSpPr txBox="1">
              <a:spLocks noChangeArrowheads="1"/>
            </p:cNvSpPr>
            <p:nvPr/>
          </p:nvSpPr>
          <p:spPr bwMode="auto">
            <a:xfrm>
              <a:off x="1469" y="1253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1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50252" name="Text Box 62"/>
            <p:cNvSpPr txBox="1">
              <a:spLocks noChangeArrowheads="1"/>
            </p:cNvSpPr>
            <p:nvPr/>
          </p:nvSpPr>
          <p:spPr bwMode="auto">
            <a:xfrm>
              <a:off x="1908" y="165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2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</p:grpSp>
      <p:sp>
        <p:nvSpPr>
          <p:cNvPr id="50184" name="Text Box 63"/>
          <p:cNvSpPr txBox="1">
            <a:spLocks noChangeArrowheads="1"/>
          </p:cNvSpPr>
          <p:nvPr/>
        </p:nvSpPr>
        <p:spPr bwMode="auto">
          <a:xfrm>
            <a:off x="569913" y="2343150"/>
            <a:ext cx="725487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/>
            <a:r>
              <a:rPr lang="en-US" altLang="en-US">
                <a:solidFill>
                  <a:srgbClr val="000000"/>
                </a:solidFill>
                <a:latin typeface="Arial" charset="0"/>
                <a:ea typeface=""/>
              </a:rPr>
              <a:t>d  ()</a:t>
            </a:r>
          </a:p>
          <a:p>
            <a:pPr algn="r"/>
            <a:endParaRPr lang="en-US" altLang="en-US">
              <a:solidFill>
                <a:srgbClr val="000000"/>
              </a:solidFill>
              <a:latin typeface="Arial" charset="0"/>
              <a:ea typeface=""/>
            </a:endParaRPr>
          </a:p>
          <a:p>
            <a:pPr algn="r"/>
            <a:r>
              <a:rPr lang="en-US" altLang="en-US">
                <a:solidFill>
                  <a:srgbClr val="000000"/>
                </a:solidFill>
                <a:latin typeface="Arial" charset="0"/>
                <a:ea typeface=""/>
              </a:rPr>
              <a:t>A</a:t>
            </a:r>
          </a:p>
          <a:p>
            <a:pPr algn="r"/>
            <a:endParaRPr lang="en-US" altLang="en-US">
              <a:solidFill>
                <a:srgbClr val="000000"/>
              </a:solidFill>
              <a:latin typeface="Arial" charset="0"/>
              <a:ea typeface=""/>
            </a:endParaRPr>
          </a:p>
          <a:p>
            <a:pPr algn="r"/>
            <a:r>
              <a:rPr lang="en-US" altLang="en-US">
                <a:solidFill>
                  <a:srgbClr val="000000"/>
                </a:solidFill>
                <a:latin typeface="Arial" charset="0"/>
                <a:ea typeface=""/>
              </a:rPr>
              <a:t>B</a:t>
            </a:r>
          </a:p>
          <a:p>
            <a:pPr algn="r"/>
            <a:endParaRPr lang="en-US" altLang="en-US">
              <a:solidFill>
                <a:srgbClr val="000000"/>
              </a:solidFill>
              <a:latin typeface="Arial" charset="0"/>
              <a:ea typeface=""/>
            </a:endParaRPr>
          </a:p>
          <a:p>
            <a:pPr algn="r"/>
            <a:r>
              <a:rPr lang="en-US" altLang="en-US">
                <a:solidFill>
                  <a:srgbClr val="000000"/>
                </a:solidFill>
                <a:latin typeface="Arial" charset="0"/>
                <a:ea typeface=""/>
              </a:rPr>
              <a:t>C</a:t>
            </a:r>
          </a:p>
          <a:p>
            <a:pPr algn="r"/>
            <a:endParaRPr lang="en-US" altLang="en-US">
              <a:solidFill>
                <a:srgbClr val="000000"/>
              </a:solidFill>
              <a:latin typeface="Arial" charset="0"/>
              <a:ea typeface=""/>
            </a:endParaRPr>
          </a:p>
          <a:p>
            <a:pPr algn="r"/>
            <a:r>
              <a:rPr lang="en-US" altLang="en-US">
                <a:solidFill>
                  <a:srgbClr val="000000"/>
                </a:solidFill>
                <a:latin typeface="Arial" charset="0"/>
                <a:ea typeface=""/>
              </a:rPr>
              <a:t>D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50185" name="Line 64"/>
          <p:cNvSpPr>
            <a:spLocks noChangeShapeType="1"/>
          </p:cNvSpPr>
          <p:nvPr/>
        </p:nvSpPr>
        <p:spPr bwMode="auto">
          <a:xfrm>
            <a:off x="849313" y="2894013"/>
            <a:ext cx="25146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50186" name="Line 65"/>
          <p:cNvSpPr>
            <a:spLocks noChangeShapeType="1"/>
          </p:cNvSpPr>
          <p:nvPr/>
        </p:nvSpPr>
        <p:spPr bwMode="auto">
          <a:xfrm flipH="1">
            <a:off x="1392238" y="2551113"/>
            <a:ext cx="0" cy="31337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50187" name="Oval 66"/>
          <p:cNvSpPr>
            <a:spLocks noChangeArrowheads="1"/>
          </p:cNvSpPr>
          <p:nvPr/>
        </p:nvSpPr>
        <p:spPr bwMode="auto">
          <a:xfrm>
            <a:off x="7099300" y="1449388"/>
            <a:ext cx="457200" cy="4476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364611" name="Oval 67"/>
          <p:cNvSpPr>
            <a:spLocks noChangeArrowheads="1"/>
          </p:cNvSpPr>
          <p:nvPr/>
        </p:nvSpPr>
        <p:spPr bwMode="auto">
          <a:xfrm>
            <a:off x="4784725" y="5337175"/>
            <a:ext cx="457200" cy="4476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364612" name="Oval 68"/>
          <p:cNvSpPr>
            <a:spLocks noChangeArrowheads="1"/>
          </p:cNvSpPr>
          <p:nvPr/>
        </p:nvSpPr>
        <p:spPr bwMode="auto">
          <a:xfrm>
            <a:off x="4716463" y="4589463"/>
            <a:ext cx="457200" cy="4476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364613" name="Oval 69"/>
          <p:cNvSpPr>
            <a:spLocks noChangeArrowheads="1"/>
          </p:cNvSpPr>
          <p:nvPr/>
        </p:nvSpPr>
        <p:spPr bwMode="auto">
          <a:xfrm>
            <a:off x="4176713" y="3860800"/>
            <a:ext cx="457200" cy="4476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50191" name="Text Box 70"/>
          <p:cNvSpPr txBox="1">
            <a:spLocks noChangeArrowheads="1"/>
          </p:cNvSpPr>
          <p:nvPr/>
        </p:nvSpPr>
        <p:spPr bwMode="auto">
          <a:xfrm>
            <a:off x="701675" y="25511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/>
            <a:r>
              <a:rPr lang="en-US" altLang="en-US" sz="1800">
                <a:solidFill>
                  <a:srgbClr val="FF0000"/>
                </a:solidFill>
                <a:latin typeface="Arial" charset="0"/>
                <a:ea typeface=""/>
              </a:rPr>
              <a:t>E</a:t>
            </a:r>
            <a:endParaRPr lang="en-US" altLang="en-US">
              <a:solidFill>
                <a:srgbClr val="FF0000"/>
              </a:solidFill>
              <a:latin typeface="Times New Roman" charset="0"/>
              <a:ea typeface=""/>
            </a:endParaRPr>
          </a:p>
        </p:txBody>
      </p:sp>
      <p:sp>
        <p:nvSpPr>
          <p:cNvPr id="50192" name="Text Box 71"/>
          <p:cNvSpPr txBox="1">
            <a:spLocks noChangeArrowheads="1"/>
          </p:cNvSpPr>
          <p:nvPr/>
        </p:nvSpPr>
        <p:spPr bwMode="auto">
          <a:xfrm>
            <a:off x="1470025" y="1816100"/>
            <a:ext cx="170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en-US" sz="1800">
                <a:solidFill>
                  <a:srgbClr val="3333CC"/>
                </a:solidFill>
                <a:latin typeface="Arial" charset="0"/>
                <a:ea typeface=""/>
              </a:rPr>
              <a:t>distance </a:t>
            </a:r>
            <a:r>
              <a:rPr lang="en-US" altLang="zh-CN" sz="1800">
                <a:solidFill>
                  <a:srgbClr val="3333CC"/>
                </a:solidFill>
                <a:latin typeface="Arial" charset="0"/>
                <a:ea typeface="宋体" charset="-122"/>
              </a:rPr>
              <a:t>tables</a:t>
            </a:r>
            <a:br>
              <a:rPr lang="en-US" altLang="en-US" sz="1800">
                <a:solidFill>
                  <a:srgbClr val="3333CC"/>
                </a:solidFill>
                <a:latin typeface="Arial" charset="0"/>
                <a:ea typeface=""/>
              </a:rPr>
            </a:br>
            <a:r>
              <a:rPr lang="en-US" altLang="en-US" sz="1800">
                <a:solidFill>
                  <a:srgbClr val="3333CC"/>
                </a:solidFill>
                <a:latin typeface="Arial" charset="0"/>
                <a:ea typeface=""/>
              </a:rPr>
              <a:t>from neighbors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50193" name="Text Box 72"/>
          <p:cNvSpPr txBox="1">
            <a:spLocks noChangeArrowheads="1"/>
          </p:cNvSpPr>
          <p:nvPr/>
        </p:nvSpPr>
        <p:spPr bwMode="auto">
          <a:xfrm rot="-5366545">
            <a:off x="-67468" y="4380706"/>
            <a:ext cx="140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/>
            <a:r>
              <a:rPr lang="en-US" altLang="en-US" sz="1800">
                <a:solidFill>
                  <a:srgbClr val="3333CC"/>
                </a:solidFill>
                <a:latin typeface="Arial" charset="0"/>
                <a:ea typeface=""/>
              </a:rPr>
              <a:t>destinations</a:t>
            </a:r>
            <a:endParaRPr lang="en-US" altLang="en-US">
              <a:solidFill>
                <a:srgbClr val="3333CC"/>
              </a:solidFill>
              <a:latin typeface="Times New Roman" charset="0"/>
              <a:ea typeface=""/>
            </a:endParaRPr>
          </a:p>
        </p:txBody>
      </p:sp>
      <p:sp>
        <p:nvSpPr>
          <p:cNvPr id="50194" name="Line 73"/>
          <p:cNvSpPr>
            <a:spLocks noChangeShapeType="1"/>
          </p:cNvSpPr>
          <p:nvPr/>
        </p:nvSpPr>
        <p:spPr bwMode="auto">
          <a:xfrm flipH="1">
            <a:off x="3436938" y="2562225"/>
            <a:ext cx="0" cy="31337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50195" name="Text Box 74"/>
          <p:cNvSpPr txBox="1">
            <a:spLocks noChangeArrowheads="1"/>
          </p:cNvSpPr>
          <p:nvPr/>
        </p:nvSpPr>
        <p:spPr bwMode="auto">
          <a:xfrm>
            <a:off x="3698875" y="1827213"/>
            <a:ext cx="1428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en-US" sz="1800">
                <a:solidFill>
                  <a:srgbClr val="3333CC"/>
                </a:solidFill>
                <a:latin typeface="Arial" charset="0"/>
                <a:ea typeface=""/>
              </a:rPr>
              <a:t>computation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50196" name="Line 75"/>
          <p:cNvSpPr>
            <a:spLocks noChangeShapeType="1"/>
          </p:cNvSpPr>
          <p:nvPr/>
        </p:nvSpPr>
        <p:spPr bwMode="auto">
          <a:xfrm>
            <a:off x="3511550" y="2898775"/>
            <a:ext cx="2011363" cy="158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364620" name="Oval 76"/>
          <p:cNvSpPr>
            <a:spLocks noChangeArrowheads="1"/>
          </p:cNvSpPr>
          <p:nvPr/>
        </p:nvSpPr>
        <p:spPr bwMode="auto">
          <a:xfrm>
            <a:off x="3706813" y="3062288"/>
            <a:ext cx="457200" cy="4476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50198" name="Text Box 77"/>
          <p:cNvSpPr txBox="1">
            <a:spLocks noChangeArrowheads="1"/>
          </p:cNvSpPr>
          <p:nvPr/>
        </p:nvSpPr>
        <p:spPr bwMode="auto">
          <a:xfrm>
            <a:off x="5691188" y="1828800"/>
            <a:ext cx="1098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en-US" sz="1800">
                <a:solidFill>
                  <a:srgbClr val="3333CC"/>
                </a:solidFill>
                <a:latin typeface="Arial" charset="0"/>
                <a:ea typeface=""/>
              </a:rPr>
              <a:t>E’s</a:t>
            </a:r>
          </a:p>
          <a:p>
            <a:pPr algn="ctr"/>
            <a:r>
              <a:rPr lang="en-US" altLang="en-US" sz="1800">
                <a:solidFill>
                  <a:srgbClr val="3333CC"/>
                </a:solidFill>
                <a:latin typeface="Arial" charset="0"/>
                <a:ea typeface=""/>
              </a:rPr>
              <a:t>distance </a:t>
            </a:r>
            <a:br>
              <a:rPr lang="en-US" altLang="en-US" sz="1800">
                <a:solidFill>
                  <a:srgbClr val="3333CC"/>
                </a:solidFill>
                <a:latin typeface="Arial" charset="0"/>
                <a:ea typeface=""/>
              </a:rPr>
            </a:br>
            <a:r>
              <a:rPr lang="en-US" altLang="en-US" sz="1800">
                <a:solidFill>
                  <a:srgbClr val="3333CC"/>
                </a:solidFill>
                <a:latin typeface="Arial" charset="0"/>
                <a:ea typeface=""/>
              </a:rPr>
              <a:t>table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50199" name="Line 78"/>
          <p:cNvSpPr>
            <a:spLocks noChangeShapeType="1"/>
          </p:cNvSpPr>
          <p:nvPr/>
        </p:nvSpPr>
        <p:spPr bwMode="auto">
          <a:xfrm>
            <a:off x="5611813" y="2905125"/>
            <a:ext cx="1169987" cy="158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50200" name="Line 79"/>
          <p:cNvSpPr>
            <a:spLocks noChangeShapeType="1"/>
          </p:cNvSpPr>
          <p:nvPr/>
        </p:nvSpPr>
        <p:spPr bwMode="auto">
          <a:xfrm flipH="1">
            <a:off x="5575300" y="2678113"/>
            <a:ext cx="0" cy="31337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grpSp>
        <p:nvGrpSpPr>
          <p:cNvPr id="10" name="Group 80"/>
          <p:cNvGrpSpPr>
            <a:grpSpLocks/>
          </p:cNvGrpSpPr>
          <p:nvPr/>
        </p:nvGrpSpPr>
        <p:grpSpPr bwMode="auto">
          <a:xfrm>
            <a:off x="7105650" y="2000250"/>
            <a:ext cx="1733550" cy="4479925"/>
            <a:chOff x="4476" y="1260"/>
            <a:chExt cx="1092" cy="2822"/>
          </a:xfrm>
        </p:grpSpPr>
        <p:sp>
          <p:nvSpPr>
            <p:cNvPr id="50218" name="Text Box 81"/>
            <p:cNvSpPr txBox="1">
              <a:spLocks noChangeArrowheads="1"/>
            </p:cNvSpPr>
            <p:nvPr/>
          </p:nvSpPr>
          <p:spPr bwMode="auto">
            <a:xfrm>
              <a:off x="4476" y="1260"/>
              <a:ext cx="1092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3333CC"/>
                  </a:solidFill>
                  <a:latin typeface="Arial" charset="0"/>
                  <a:ea typeface=""/>
                </a:rPr>
                <a:t>distance </a:t>
              </a:r>
              <a:br>
                <a:rPr lang="en-US" altLang="en-US" sz="1800">
                  <a:solidFill>
                    <a:srgbClr val="3333CC"/>
                  </a:solidFill>
                  <a:latin typeface="Arial" charset="0"/>
                  <a:ea typeface=""/>
                </a:rPr>
              </a:br>
              <a:r>
                <a:rPr lang="en-US" altLang="en-US" sz="1800">
                  <a:solidFill>
                    <a:srgbClr val="3333CC"/>
                  </a:solidFill>
                  <a:latin typeface="Arial" charset="0"/>
                  <a:ea typeface=""/>
                </a:rPr>
                <a:t>table E sends </a:t>
              </a:r>
              <a:br>
                <a:rPr lang="en-US" altLang="en-US" sz="1800">
                  <a:solidFill>
                    <a:srgbClr val="3333CC"/>
                  </a:solidFill>
                  <a:latin typeface="Arial" charset="0"/>
                  <a:ea typeface=""/>
                </a:rPr>
              </a:br>
              <a:r>
                <a:rPr lang="en-US" altLang="en-US" sz="1800">
                  <a:solidFill>
                    <a:srgbClr val="3333CC"/>
                  </a:solidFill>
                  <a:latin typeface="Arial" charset="0"/>
                  <a:ea typeface=""/>
                </a:rPr>
                <a:t>to its neighbors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50219" name="Text Box 82"/>
            <p:cNvSpPr txBox="1">
              <a:spLocks noChangeArrowheads="1"/>
            </p:cNvSpPr>
            <p:nvPr/>
          </p:nvSpPr>
          <p:spPr bwMode="auto">
            <a:xfrm>
              <a:off x="4857" y="1494"/>
              <a:ext cx="564" cy="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latin typeface="Arial" charset="0"/>
                <a:ea typeface=""/>
              </a:endParaRPr>
            </a:p>
            <a:p>
              <a:endParaRPr lang="en-US" altLang="en-US">
                <a:solidFill>
                  <a:srgbClr val="000000"/>
                </a:solidFill>
                <a:latin typeface="Arial" charset="0"/>
                <a:ea typeface=""/>
              </a:endParaRPr>
            </a:p>
            <a:p>
              <a:r>
                <a:rPr lang="en-US" altLang="en-US">
                  <a:solidFill>
                    <a:srgbClr val="000000"/>
                  </a:solidFill>
                  <a:latin typeface="Arial" charset="0"/>
                  <a:ea typeface=""/>
                  <a:sym typeface="Symbol" charset="2"/>
                </a:rPr>
                <a:t>A: 1</a:t>
              </a: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charset="-122"/>
                  <a:sym typeface="Symbol" charset="2"/>
                </a:rPr>
                <a:t>0</a:t>
              </a:r>
              <a:endParaRPr lang="en-US" altLang="en-US">
                <a:solidFill>
                  <a:srgbClr val="000000"/>
                </a:solidFill>
                <a:latin typeface="Arial" charset="0"/>
                <a:ea typeface=""/>
              </a:endParaRPr>
            </a:p>
            <a:p>
              <a:endParaRPr lang="en-US" altLang="en-US">
                <a:solidFill>
                  <a:srgbClr val="000000"/>
                </a:solidFill>
                <a:latin typeface="Arial" charset="0"/>
                <a:ea typeface=""/>
              </a:endParaRPr>
            </a:p>
            <a:p>
              <a:r>
                <a:rPr lang="en-US" altLang="en-US">
                  <a:solidFill>
                    <a:srgbClr val="000000"/>
                  </a:solidFill>
                  <a:latin typeface="Arial" charset="0"/>
                  <a:ea typeface=""/>
                </a:rPr>
                <a:t>B: 8</a:t>
              </a:r>
            </a:p>
            <a:p>
              <a:endParaRPr lang="en-US" altLang="en-US">
                <a:solidFill>
                  <a:srgbClr val="000000"/>
                </a:solidFill>
                <a:latin typeface="Arial" charset="0"/>
                <a:ea typeface=""/>
              </a:endParaRPr>
            </a:p>
            <a:p>
              <a:r>
                <a:rPr lang="en-US" altLang="en-US">
                  <a:solidFill>
                    <a:srgbClr val="000000"/>
                  </a:solidFill>
                  <a:latin typeface="Arial" charset="0"/>
                  <a:ea typeface=""/>
                  <a:sym typeface="Symbol" charset="2"/>
                </a:rPr>
                <a:t>C: 4</a:t>
              </a:r>
              <a:endParaRPr lang="en-US" altLang="en-US">
                <a:solidFill>
                  <a:srgbClr val="000000"/>
                </a:solidFill>
                <a:latin typeface="Arial" charset="0"/>
                <a:ea typeface=""/>
              </a:endParaRPr>
            </a:p>
            <a:p>
              <a:endParaRPr lang="en-US" altLang="en-US">
                <a:solidFill>
                  <a:srgbClr val="000000"/>
                </a:solidFill>
                <a:latin typeface="Arial" charset="0"/>
                <a:ea typeface=""/>
              </a:endParaRPr>
            </a:p>
            <a:p>
              <a:r>
                <a:rPr lang="en-US" altLang="en-US">
                  <a:solidFill>
                    <a:srgbClr val="000000"/>
                  </a:solidFill>
                  <a:latin typeface="Arial" charset="0"/>
                  <a:ea typeface=""/>
                  <a:sym typeface="Symbol" charset="2"/>
                </a:rPr>
                <a:t>D: 2</a:t>
              </a:r>
            </a:p>
            <a:p>
              <a:endParaRPr lang="en-US" altLang="en-US">
                <a:solidFill>
                  <a:srgbClr val="000000"/>
                </a:solidFill>
                <a:latin typeface="Arial" charset="0"/>
                <a:ea typeface=""/>
                <a:sym typeface="Symbol" charset="2"/>
              </a:endParaRPr>
            </a:p>
            <a:p>
              <a:r>
                <a:rPr lang="en-US" altLang="en-US">
                  <a:solidFill>
                    <a:srgbClr val="000000"/>
                  </a:solidFill>
                  <a:latin typeface="Arial" charset="0"/>
                  <a:ea typeface=""/>
                  <a:sym typeface="Symbol" charset="2"/>
                </a:rPr>
                <a:t>E: 0</a:t>
              </a:r>
              <a:endParaRPr lang="en-US" altLang="en-US" sz="1600" baseline="-25000">
                <a:solidFill>
                  <a:srgbClr val="000000"/>
                </a:solidFill>
                <a:latin typeface="Arial" charset="0"/>
                <a:ea typeface=""/>
                <a:sym typeface="Symbol" charset="2"/>
              </a:endParaRPr>
            </a:p>
          </p:txBody>
        </p:sp>
      </p:grpSp>
      <p:sp>
        <p:nvSpPr>
          <p:cNvPr id="50202" name="Text Box 83"/>
          <p:cNvSpPr txBox="1">
            <a:spLocks noChangeArrowheads="1"/>
          </p:cNvSpPr>
          <p:nvPr/>
        </p:nvSpPr>
        <p:spPr bwMode="auto">
          <a:xfrm>
            <a:off x="568325" y="1344613"/>
            <a:ext cx="5870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ea typeface=""/>
              </a:rPr>
              <a:t>Below is just one step! The protocol repeats forever!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4628" name="Text Box 84"/>
              <p:cNvSpPr txBox="1">
                <a:spLocks noChangeArrowheads="1"/>
              </p:cNvSpPr>
              <p:nvPr/>
            </p:nvSpPr>
            <p:spPr bwMode="auto">
              <a:xfrm>
                <a:off x="3686175" y="3043238"/>
                <a:ext cx="165893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r>
                  <a:rPr lang="en-US" altLang="zh-CN" dirty="0">
                    <a:solidFill>
                      <a:srgbClr val="000000"/>
                    </a:solidFill>
                    <a:latin typeface="Arial" charset="0"/>
                    <a:ea typeface="宋体" charset="-122"/>
                  </a:rPr>
                  <a:t>10   15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  <a:sym typeface="Symbol" charset="2"/>
                </a:endParaRPr>
              </a:p>
            </p:txBody>
          </p:sp>
        </mc:Choice>
        <mc:Fallback xmlns="">
          <p:sp>
            <p:nvSpPr>
              <p:cNvPr id="364628" name="Text 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86175" y="3043238"/>
                <a:ext cx="1658938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5882" t="-9211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204" name="Text Box 85"/>
          <p:cNvSpPr txBox="1">
            <a:spLocks noChangeArrowheads="1"/>
          </p:cNvSpPr>
          <p:nvPr/>
        </p:nvSpPr>
        <p:spPr bwMode="auto">
          <a:xfrm>
            <a:off x="3692525" y="2401888"/>
            <a:ext cx="1658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-122"/>
              </a:rPr>
              <a:t>A    B     </a:t>
            </a: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-122"/>
                <a:sym typeface="Symbol" charset="2"/>
              </a:rPr>
              <a:t>D</a:t>
            </a:r>
            <a:endParaRPr lang="en-US" altLang="en-US">
              <a:solidFill>
                <a:srgbClr val="000000"/>
              </a:solidFill>
              <a:latin typeface="Arial" charset="0"/>
              <a:ea typeface=""/>
              <a:sym typeface="Symbol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205" name="Text Box 86"/>
              <p:cNvSpPr txBox="1">
                <a:spLocks noChangeArrowheads="1"/>
              </p:cNvSpPr>
              <p:nvPr/>
            </p:nvSpPr>
            <p:spPr bwMode="auto">
              <a:xfrm>
                <a:off x="1620838" y="3062288"/>
                <a:ext cx="165893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r>
                  <a:rPr lang="en-US" altLang="zh-CN" dirty="0">
                    <a:solidFill>
                      <a:srgbClr val="000000"/>
                    </a:solidFill>
                    <a:latin typeface="Arial" charset="0"/>
                    <a:ea typeface="宋体" charset="-122"/>
                  </a:rPr>
                  <a:t>0    7 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∞</m:t>
                    </m:r>
                  </m:oMath>
                </a14:m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  <a:sym typeface="Symbol" charset="2"/>
                </a:endParaRPr>
              </a:p>
            </p:txBody>
          </p:sp>
        </mc:Choice>
        <mc:Fallback xmlns="">
          <p:sp>
            <p:nvSpPr>
              <p:cNvPr id="50205" name="Text 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0838" y="3062288"/>
                <a:ext cx="1658937" cy="457200"/>
              </a:xfrm>
              <a:prstGeom prst="rect">
                <a:avLst/>
              </a:prstGeom>
              <a:blipFill rotWithShape="0">
                <a:blip r:embed="rId4"/>
                <a:stretch>
                  <a:fillRect l="-5882" t="-9333" b="-3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206" name="Text Box 87"/>
          <p:cNvSpPr txBox="1">
            <a:spLocks noChangeArrowheads="1"/>
          </p:cNvSpPr>
          <p:nvPr/>
        </p:nvSpPr>
        <p:spPr bwMode="auto">
          <a:xfrm>
            <a:off x="1595438" y="2419350"/>
            <a:ext cx="1658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-122"/>
              </a:rPr>
              <a:t>A    B    </a:t>
            </a: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-122"/>
                <a:sym typeface="Symbol" charset="2"/>
              </a:rPr>
              <a:t>D</a:t>
            </a:r>
            <a:endParaRPr lang="en-US" altLang="en-US">
              <a:solidFill>
                <a:srgbClr val="000000"/>
              </a:solidFill>
              <a:latin typeface="Arial" charset="0"/>
              <a:ea typeface=""/>
              <a:sym typeface="Symbol" charset="2"/>
            </a:endParaRPr>
          </a:p>
        </p:txBody>
      </p:sp>
      <p:sp>
        <p:nvSpPr>
          <p:cNvPr id="50207" name="Text Box 88"/>
          <p:cNvSpPr txBox="1">
            <a:spLocks noChangeArrowheads="1"/>
          </p:cNvSpPr>
          <p:nvPr/>
        </p:nvSpPr>
        <p:spPr bwMode="auto">
          <a:xfrm>
            <a:off x="1592263" y="6037263"/>
            <a:ext cx="1658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-122"/>
              </a:rPr>
              <a:t>10   8   </a:t>
            </a:r>
            <a:r>
              <a:rPr lang="en-US" altLang="zh-CN" dirty="0">
                <a:solidFill>
                  <a:srgbClr val="000000"/>
                </a:solidFill>
                <a:latin typeface="Arial" charset="0"/>
                <a:ea typeface="宋体" charset="-122"/>
                <a:sym typeface="Symbol" charset="2"/>
              </a:rPr>
              <a:t>2</a:t>
            </a:r>
            <a:endParaRPr lang="en-US" altLang="en-US" dirty="0">
              <a:solidFill>
                <a:srgbClr val="000000"/>
              </a:solidFill>
              <a:latin typeface="Arial" charset="0"/>
              <a:ea typeface=""/>
              <a:sym typeface="Symbol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208" name="Text Box 89"/>
              <p:cNvSpPr txBox="1">
                <a:spLocks noChangeArrowheads="1"/>
              </p:cNvSpPr>
              <p:nvPr/>
            </p:nvSpPr>
            <p:spPr bwMode="auto">
              <a:xfrm>
                <a:off x="1611313" y="3830638"/>
                <a:ext cx="165893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r>
                  <a:rPr lang="en-US" altLang="zh-CN" dirty="0">
                    <a:solidFill>
                      <a:srgbClr val="000000"/>
                    </a:solidFill>
                    <a:latin typeface="Arial" charset="0"/>
                    <a:ea typeface="宋体" charset="-122"/>
                  </a:rPr>
                  <a:t>7    0 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   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∞</m:t>
                    </m:r>
                  </m:oMath>
                </a14:m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  <a:sym typeface="Symbol" charset="2"/>
                </a:endParaRPr>
              </a:p>
            </p:txBody>
          </p:sp>
        </mc:Choice>
        <mc:Fallback xmlns="">
          <p:sp>
            <p:nvSpPr>
              <p:cNvPr id="50208" name="Text 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1313" y="3830638"/>
                <a:ext cx="1658937" cy="457200"/>
              </a:xfrm>
              <a:prstGeom prst="rect">
                <a:avLst/>
              </a:prstGeom>
              <a:blipFill rotWithShape="0">
                <a:blip r:embed="rId5"/>
                <a:stretch>
                  <a:fillRect l="-5515" t="-101333" b="-136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209" name="Text Box 90"/>
              <p:cNvSpPr txBox="1">
                <a:spLocks noChangeArrowheads="1"/>
              </p:cNvSpPr>
              <p:nvPr/>
            </p:nvSpPr>
            <p:spPr bwMode="auto">
              <a:xfrm>
                <a:off x="1614488" y="4570413"/>
                <a:ext cx="165893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∞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a typeface="宋体" charset="-122"/>
                  </a:rPr>
                  <a:t>   </a:t>
                </a:r>
                <a:r>
                  <a:rPr lang="en-US" altLang="zh-CN" dirty="0">
                    <a:solidFill>
                      <a:srgbClr val="000000"/>
                    </a:solidFill>
                    <a:latin typeface="Arial" charset="0"/>
                    <a:ea typeface="宋体" charset="-122"/>
                  </a:rPr>
                  <a:t>1    </a:t>
                </a:r>
                <a:r>
                  <a:rPr lang="en-US" altLang="zh-CN" dirty="0">
                    <a:solidFill>
                      <a:srgbClr val="000000"/>
                    </a:solidFill>
                    <a:latin typeface="Arial" charset="0"/>
                    <a:ea typeface="宋体" charset="-122"/>
                    <a:sym typeface="Symbol" charset="2"/>
                  </a:rPr>
                  <a:t>2</a:t>
                </a:r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  <a:sym typeface="Symbol" charset="2"/>
                </a:endParaRPr>
              </a:p>
            </p:txBody>
          </p:sp>
        </mc:Choice>
        <mc:Fallback xmlns="">
          <p:sp>
            <p:nvSpPr>
              <p:cNvPr id="50209" name="Text 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4488" y="4570413"/>
                <a:ext cx="1658937" cy="457200"/>
              </a:xfrm>
              <a:prstGeom prst="rect">
                <a:avLst/>
              </a:prstGeom>
              <a:blipFill rotWithShape="0">
                <a:blip r:embed="rId6"/>
                <a:stretch>
                  <a:fillRect t="-9333" b="-3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210" name="Text Box 91"/>
              <p:cNvSpPr txBox="1">
                <a:spLocks noChangeArrowheads="1"/>
              </p:cNvSpPr>
              <p:nvPr/>
            </p:nvSpPr>
            <p:spPr bwMode="auto">
              <a:xfrm>
                <a:off x="1614488" y="5307013"/>
                <a:ext cx="165893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∞   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∞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Arial" charset="0"/>
                    <a:ea typeface="宋体" charset="-122"/>
                  </a:rPr>
                  <a:t>   </a:t>
                </a:r>
                <a:r>
                  <a:rPr lang="en-US" altLang="zh-CN" dirty="0">
                    <a:solidFill>
                      <a:srgbClr val="000000"/>
                    </a:solidFill>
                    <a:latin typeface="Arial" charset="0"/>
                    <a:ea typeface="宋体" charset="-122"/>
                    <a:sym typeface="Symbol" charset="2"/>
                  </a:rPr>
                  <a:t>0</a:t>
                </a:r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  <a:sym typeface="Symbol" charset="2"/>
                </a:endParaRPr>
              </a:p>
            </p:txBody>
          </p:sp>
        </mc:Choice>
        <mc:Fallback xmlns="">
          <p:sp>
            <p:nvSpPr>
              <p:cNvPr id="50210" name="Text 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4488" y="5307013"/>
                <a:ext cx="1658937" cy="457200"/>
              </a:xfrm>
              <a:prstGeom prst="rect">
                <a:avLst/>
              </a:prstGeom>
              <a:blipFill rotWithShape="0">
                <a:blip r:embed="rId7"/>
                <a:stretch>
                  <a:fillRect t="-102667" b="-136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4636" name="Rectangle 92"/>
          <p:cNvSpPr>
            <a:spLocks noChangeArrowheads="1"/>
          </p:cNvSpPr>
          <p:nvPr/>
        </p:nvSpPr>
        <p:spPr bwMode="auto">
          <a:xfrm>
            <a:off x="5843588" y="3067050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latin typeface="Arial" charset="0"/>
                <a:ea typeface=""/>
                <a:sym typeface="Symbol" charset="2"/>
              </a:rPr>
              <a:t>A: 1</a:t>
            </a:r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-122"/>
                <a:sym typeface="Symbol" charset="2"/>
              </a:rPr>
              <a:t>0</a:t>
            </a:r>
            <a:endParaRPr lang="en-US" altLang="en-US">
              <a:solidFill>
                <a:srgbClr val="000000"/>
              </a:solidFill>
              <a:latin typeface="Arial" charset="0"/>
              <a:ea typeface=""/>
              <a:sym typeface="Symbol" charset="2"/>
            </a:endParaRPr>
          </a:p>
        </p:txBody>
      </p:sp>
      <p:sp>
        <p:nvSpPr>
          <p:cNvPr id="364637" name="Rectangle 93"/>
          <p:cNvSpPr>
            <a:spLocks noChangeArrowheads="1"/>
          </p:cNvSpPr>
          <p:nvPr/>
        </p:nvSpPr>
        <p:spPr bwMode="auto">
          <a:xfrm>
            <a:off x="5829300" y="3814763"/>
            <a:ext cx="72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latin typeface="Arial" charset="0"/>
                <a:ea typeface=""/>
              </a:rPr>
              <a:t>B: 8</a:t>
            </a:r>
          </a:p>
        </p:txBody>
      </p:sp>
      <p:sp>
        <p:nvSpPr>
          <p:cNvPr id="364638" name="Rectangle 94"/>
          <p:cNvSpPr>
            <a:spLocks noChangeArrowheads="1"/>
          </p:cNvSpPr>
          <p:nvPr/>
        </p:nvSpPr>
        <p:spPr bwMode="auto">
          <a:xfrm>
            <a:off x="5848350" y="4564063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Arial" charset="0"/>
                <a:ea typeface="宋体" charset="-122"/>
                <a:sym typeface="Symbol" charset="2"/>
              </a:rPr>
              <a:t>D</a:t>
            </a:r>
            <a:r>
              <a:rPr lang="en-US" altLang="en-US">
                <a:solidFill>
                  <a:srgbClr val="000000"/>
                </a:solidFill>
                <a:latin typeface="Arial" charset="0"/>
                <a:ea typeface=""/>
                <a:sym typeface="Symbol" charset="2"/>
              </a:rPr>
              <a:t>: 4</a:t>
            </a:r>
          </a:p>
        </p:txBody>
      </p:sp>
      <p:sp>
        <p:nvSpPr>
          <p:cNvPr id="364639" name="Rectangle 95"/>
          <p:cNvSpPr>
            <a:spLocks noChangeArrowheads="1"/>
          </p:cNvSpPr>
          <p:nvPr/>
        </p:nvSpPr>
        <p:spPr bwMode="auto">
          <a:xfrm>
            <a:off x="5849938" y="5340350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latin typeface="Arial" charset="0"/>
                <a:ea typeface=""/>
                <a:sym typeface="Symbol" charset="2"/>
              </a:rPr>
              <a:t>D: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4640" name="Text Box 96"/>
              <p:cNvSpPr txBox="1">
                <a:spLocks noChangeArrowheads="1"/>
              </p:cNvSpPr>
              <p:nvPr/>
            </p:nvSpPr>
            <p:spPr bwMode="auto">
              <a:xfrm>
                <a:off x="3692525" y="3862388"/>
                <a:ext cx="1658938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r>
                  <a:rPr lang="en-US" altLang="zh-CN" dirty="0">
                    <a:solidFill>
                      <a:srgbClr val="000000"/>
                    </a:solidFill>
                    <a:latin typeface="Arial" charset="0"/>
                    <a:ea typeface="宋体" charset="-122"/>
                  </a:rPr>
                  <a:t>17   8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∞</m:t>
                    </m:r>
                  </m:oMath>
                </a14:m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  <a:sym typeface="Symbol" charset="2"/>
                </a:endParaRPr>
              </a:p>
            </p:txBody>
          </p:sp>
        </mc:Choice>
        <mc:Fallback xmlns="">
          <p:sp>
            <p:nvSpPr>
              <p:cNvPr id="364640" name="Text 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92525" y="3862388"/>
                <a:ext cx="1658938" cy="457200"/>
              </a:xfrm>
              <a:prstGeom prst="rect">
                <a:avLst/>
              </a:prstGeom>
              <a:blipFill rotWithShape="0">
                <a:blip r:embed="rId8"/>
                <a:stretch>
                  <a:fillRect l="-5882" t="-9333" b="-3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641" name="Text Box 97"/>
              <p:cNvSpPr txBox="1">
                <a:spLocks noChangeArrowheads="1"/>
              </p:cNvSpPr>
              <p:nvPr/>
            </p:nvSpPr>
            <p:spPr bwMode="auto">
              <a:xfrm>
                <a:off x="3668713" y="4573588"/>
                <a:ext cx="165893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∞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ea typeface="宋体" charset="-122"/>
                  </a:rPr>
                  <a:t>     </a:t>
                </a:r>
                <a:r>
                  <a:rPr lang="en-US" altLang="zh-CN" dirty="0">
                    <a:solidFill>
                      <a:srgbClr val="000000"/>
                    </a:solidFill>
                    <a:latin typeface="Arial" charset="0"/>
                    <a:ea typeface="宋体" charset="-122"/>
                  </a:rPr>
                  <a:t>9    </a:t>
                </a:r>
                <a:r>
                  <a:rPr lang="en-US" altLang="zh-CN" dirty="0">
                    <a:solidFill>
                      <a:srgbClr val="000000"/>
                    </a:solidFill>
                    <a:latin typeface="Arial" charset="0"/>
                    <a:ea typeface="宋体" charset="-122"/>
                    <a:sym typeface="Symbol" charset="2"/>
                  </a:rPr>
                  <a:t>4</a:t>
                </a:r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  <a:sym typeface="Symbol" charset="2"/>
                </a:endParaRPr>
              </a:p>
            </p:txBody>
          </p:sp>
        </mc:Choice>
        <mc:Fallback xmlns="">
          <p:sp>
            <p:nvSpPr>
              <p:cNvPr id="364641" name="Text 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68713" y="4573588"/>
                <a:ext cx="1658937" cy="457200"/>
              </a:xfrm>
              <a:prstGeom prst="rect">
                <a:avLst/>
              </a:prstGeom>
              <a:blipFill rotWithShape="0">
                <a:blip r:embed="rId9"/>
                <a:stretch>
                  <a:fillRect t="-9333" b="-3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642" name="Text Box 98"/>
              <p:cNvSpPr txBox="1">
                <a:spLocks noChangeArrowheads="1"/>
              </p:cNvSpPr>
              <p:nvPr/>
            </p:nvSpPr>
            <p:spPr bwMode="auto">
              <a:xfrm>
                <a:off x="3683000" y="5311775"/>
                <a:ext cx="1658938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∞    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∞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Arial" charset="0"/>
                    <a:ea typeface="宋体" charset="-122"/>
                    <a:sym typeface="Symbol" charset="2"/>
                  </a:rPr>
                  <a:t>    2</a:t>
                </a:r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  <a:sym typeface="Symbol" charset="2"/>
                </a:endParaRPr>
              </a:p>
            </p:txBody>
          </p:sp>
        </mc:Choice>
        <mc:Fallback xmlns="">
          <p:sp>
            <p:nvSpPr>
              <p:cNvPr id="364642" name="Text 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83000" y="5311775"/>
                <a:ext cx="1658938" cy="457200"/>
              </a:xfrm>
              <a:prstGeom prst="rect">
                <a:avLst/>
              </a:prstGeom>
              <a:blipFill rotWithShape="0">
                <a:blip r:embed="rId10"/>
                <a:stretch>
                  <a:fillRect t="-101333" b="-136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Slide Number Placeholder 2">
            <a:extLst>
              <a:ext uri="{FF2B5EF4-FFF2-40B4-BE49-F238E27FC236}">
                <a16:creationId xmlns:a16="http://schemas.microsoft.com/office/drawing/2014/main" id="{119B927C-0710-ED4B-815E-BD8F30DDC0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68DA67-80D1-244B-8BFF-02331BC98884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08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3645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364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364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364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6" grpId="0" animBg="1"/>
      <p:bldP spid="364547" grpId="0" animBg="1"/>
      <p:bldP spid="364548" grpId="0" animBg="1"/>
      <p:bldP spid="364549" grpId="0" animBg="1"/>
      <p:bldP spid="364611" grpId="0" animBg="1"/>
      <p:bldP spid="364612" grpId="0" animBg="1"/>
      <p:bldP spid="364613" grpId="0" animBg="1"/>
      <p:bldP spid="364620" grpId="0" animBg="1"/>
      <p:bldP spid="364628" grpId="0"/>
      <p:bldP spid="364636" grpId="0"/>
      <p:bldP spid="364637" grpId="0"/>
      <p:bldP spid="364638" grpId="0"/>
      <p:bldP spid="364639" grpId="0"/>
      <p:bldP spid="364640" grpId="0"/>
      <p:bldP spid="364641" grpId="0"/>
      <p:bldP spid="3646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Asynchronous Bellman-Ford (ABF)</a:t>
            </a:r>
            <a:endParaRPr lang="en-US" altLang="en-US" sz="360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sz="3600" dirty="0"/>
              <a:t>ABF will eventually converge to</a:t>
            </a:r>
            <a:r>
              <a:rPr lang="en-US" altLang="zh-CN" sz="3600" dirty="0">
                <a:ea typeface="宋体" charset="-122"/>
              </a:rPr>
              <a:t> </a:t>
            </a:r>
            <a:r>
              <a:rPr lang="en-US" altLang="en-US" sz="3600" dirty="0"/>
              <a:t>the shortest path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3200" dirty="0">
                <a:ea typeface="宋体" charset="-122"/>
              </a:rPr>
              <a:t>l</a:t>
            </a:r>
            <a:r>
              <a:rPr lang="en-US" altLang="en-US" sz="3200" dirty="0"/>
              <a:t>inks can go down and come up – but if topology is </a:t>
            </a:r>
            <a:r>
              <a:rPr lang="en-US" altLang="zh-CN" sz="3200" dirty="0">
                <a:ea typeface="宋体" charset="-122"/>
              </a:rPr>
              <a:t>stabilized</a:t>
            </a:r>
            <a:r>
              <a:rPr lang="en-US" altLang="en-US" sz="3200" dirty="0"/>
              <a:t> after some time</a:t>
            </a:r>
            <a:r>
              <a:rPr lang="en-US" altLang="zh-CN" sz="3200" dirty="0">
                <a:ea typeface="宋体" charset="-122"/>
              </a:rPr>
              <a:t> </a:t>
            </a:r>
            <a:r>
              <a:rPr lang="en-US" altLang="en-US" sz="3200" dirty="0"/>
              <a:t>t and connected, ABF will eventually converge to the</a:t>
            </a:r>
            <a:r>
              <a:rPr lang="en-US" altLang="zh-CN" sz="3200" dirty="0">
                <a:ea typeface="宋体" charset="-122"/>
              </a:rPr>
              <a:t> </a:t>
            </a:r>
            <a:r>
              <a:rPr lang="en-US" altLang="en-US" sz="3200" dirty="0"/>
              <a:t>shortest path</a:t>
            </a:r>
            <a:r>
              <a:rPr lang="en-US" altLang="zh-CN" sz="3200" dirty="0">
                <a:ea typeface="宋体" charset="-122"/>
              </a:rPr>
              <a:t> !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84E631B2-1CFE-C843-9679-2C125A622D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68DA67-80D1-244B-8BFF-02331BC98884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449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534550" y="-8050"/>
            <a:ext cx="8024813" cy="1143000"/>
          </a:xfrm>
        </p:spPr>
        <p:txBody>
          <a:bodyPr/>
          <a:lstStyle/>
          <a:p>
            <a:r>
              <a:rPr lang="en-US" altLang="zh-CN" sz="3600" dirty="0">
                <a:ea typeface="宋体" charset="-122"/>
              </a:rPr>
              <a:t>ABF Convergence </a:t>
            </a:r>
            <a:r>
              <a:rPr lang="en-US" altLang="zh-CN" sz="3600">
                <a:ea typeface="宋体" charset="-122"/>
              </a:rPr>
              <a:t>Proof Complexity: Complex System State</a:t>
            </a:r>
            <a:endParaRPr lang="en-US" altLang="en-US" sz="3600" dirty="0"/>
          </a:p>
        </p:txBody>
      </p:sp>
      <p:grpSp>
        <p:nvGrpSpPr>
          <p:cNvPr id="53251" name="Group 4"/>
          <p:cNvGrpSpPr>
            <a:grpSpLocks/>
          </p:cNvGrpSpPr>
          <p:nvPr/>
        </p:nvGrpSpPr>
        <p:grpSpPr bwMode="auto">
          <a:xfrm>
            <a:off x="1824038" y="1311275"/>
            <a:ext cx="5459412" cy="5003800"/>
            <a:chOff x="3598" y="2408"/>
            <a:chExt cx="2011" cy="1912"/>
          </a:xfrm>
        </p:grpSpPr>
        <p:sp>
          <p:nvSpPr>
            <p:cNvPr id="53253" name="Oval 5"/>
            <p:cNvSpPr>
              <a:spLocks noChangeArrowheads="1"/>
            </p:cNvSpPr>
            <p:nvPr/>
          </p:nvSpPr>
          <p:spPr bwMode="auto">
            <a:xfrm>
              <a:off x="4183" y="3305"/>
              <a:ext cx="293" cy="28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00"/>
                  </a:solidFill>
                  <a:ea typeface="宋体" charset="-122"/>
                </a:rPr>
                <a:t>i</a:t>
              </a:r>
              <a:endParaRPr lang="en-US" altLang="en-US" sz="2000" b="1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53254" name="Oval 6"/>
            <p:cNvSpPr>
              <a:spLocks noChangeArrowheads="1"/>
            </p:cNvSpPr>
            <p:nvPr/>
          </p:nvSpPr>
          <p:spPr bwMode="auto">
            <a:xfrm>
              <a:off x="4601" y="2872"/>
              <a:ext cx="293" cy="28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00"/>
                  </a:solidFill>
                  <a:ea typeface="宋体" charset="-122"/>
                </a:rPr>
                <a:t>j</a:t>
              </a:r>
              <a:endParaRPr lang="en-US" altLang="en-US" sz="2000" b="1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53255" name="Oval 7"/>
            <p:cNvSpPr>
              <a:spLocks noChangeArrowheads="1"/>
            </p:cNvSpPr>
            <p:nvPr/>
          </p:nvSpPr>
          <p:spPr bwMode="auto">
            <a:xfrm>
              <a:off x="4846" y="3609"/>
              <a:ext cx="293" cy="28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 sz="2000" b="1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53256" name="Oval 8"/>
            <p:cNvSpPr>
              <a:spLocks noChangeArrowheads="1"/>
            </p:cNvSpPr>
            <p:nvPr/>
          </p:nvSpPr>
          <p:spPr bwMode="auto">
            <a:xfrm>
              <a:off x="3863" y="3760"/>
              <a:ext cx="293" cy="28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 sz="2000" b="1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53257" name="Line 9"/>
            <p:cNvSpPr>
              <a:spLocks noChangeShapeType="1"/>
            </p:cNvSpPr>
            <p:nvPr/>
          </p:nvSpPr>
          <p:spPr bwMode="auto">
            <a:xfrm flipV="1">
              <a:off x="4410" y="3126"/>
              <a:ext cx="236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3258" name="Oval 10"/>
            <p:cNvSpPr>
              <a:spLocks noChangeArrowheads="1"/>
            </p:cNvSpPr>
            <p:nvPr/>
          </p:nvSpPr>
          <p:spPr bwMode="auto">
            <a:xfrm>
              <a:off x="3799" y="2779"/>
              <a:ext cx="293" cy="28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 sz="2000" b="1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53259" name="Line 11"/>
            <p:cNvSpPr>
              <a:spLocks noChangeShapeType="1"/>
            </p:cNvSpPr>
            <p:nvPr/>
          </p:nvSpPr>
          <p:spPr bwMode="auto">
            <a:xfrm flipH="1" flipV="1">
              <a:off x="4032" y="3041"/>
              <a:ext cx="217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3260" name="Line 12"/>
            <p:cNvSpPr>
              <a:spLocks noChangeShapeType="1"/>
            </p:cNvSpPr>
            <p:nvPr/>
          </p:nvSpPr>
          <p:spPr bwMode="auto">
            <a:xfrm flipV="1">
              <a:off x="4089" y="3560"/>
              <a:ext cx="141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3261" name="Line 13"/>
            <p:cNvSpPr>
              <a:spLocks noChangeShapeType="1"/>
            </p:cNvSpPr>
            <p:nvPr/>
          </p:nvSpPr>
          <p:spPr bwMode="auto">
            <a:xfrm>
              <a:off x="4466" y="3494"/>
              <a:ext cx="388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3262" name="Line 14"/>
            <p:cNvSpPr>
              <a:spLocks noChangeShapeType="1"/>
            </p:cNvSpPr>
            <p:nvPr/>
          </p:nvSpPr>
          <p:spPr bwMode="auto">
            <a:xfrm flipV="1">
              <a:off x="4816" y="2408"/>
              <a:ext cx="122" cy="4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3263" name="Line 15"/>
            <p:cNvSpPr>
              <a:spLocks noChangeShapeType="1"/>
            </p:cNvSpPr>
            <p:nvPr/>
          </p:nvSpPr>
          <p:spPr bwMode="auto">
            <a:xfrm flipV="1">
              <a:off x="4891" y="2729"/>
              <a:ext cx="539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3264" name="Line 16"/>
            <p:cNvSpPr>
              <a:spLocks noChangeShapeType="1"/>
            </p:cNvSpPr>
            <p:nvPr/>
          </p:nvSpPr>
          <p:spPr bwMode="auto">
            <a:xfrm flipH="1" flipV="1">
              <a:off x="3777" y="2644"/>
              <a:ext cx="151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 flipH="1">
              <a:off x="3598" y="3966"/>
              <a:ext cx="264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3266" name="Line 18"/>
            <p:cNvSpPr>
              <a:spLocks noChangeShapeType="1"/>
            </p:cNvSpPr>
            <p:nvPr/>
          </p:nvSpPr>
          <p:spPr bwMode="auto">
            <a:xfrm>
              <a:off x="5099" y="3871"/>
              <a:ext cx="57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 flipV="1">
              <a:off x="5137" y="3560"/>
              <a:ext cx="472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</p:grpSp>
      <p:sp>
        <p:nvSpPr>
          <p:cNvPr id="53252" name="Rectangle 19"/>
          <p:cNvSpPr>
            <a:spLocks noChangeArrowheads="1"/>
          </p:cNvSpPr>
          <p:nvPr/>
        </p:nvSpPr>
        <p:spPr bwMode="auto">
          <a:xfrm>
            <a:off x="509848" y="6131881"/>
            <a:ext cx="39837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en-US" sz="2800" dirty="0">
                <a:solidFill>
                  <a:srgbClr val="000000"/>
                </a:solidFill>
                <a:ea typeface=""/>
              </a:rPr>
              <a:t>What is system state?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E2044F58-045A-CB4D-B6BD-5CECF29DE3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68DA67-80D1-244B-8BFF-02331BC98884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890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System State</a:t>
            </a:r>
            <a:endParaRPr lang="en-US" altLang="en-US"/>
          </a:p>
        </p:txBody>
      </p:sp>
      <p:grpSp>
        <p:nvGrpSpPr>
          <p:cNvPr id="54275" name="Group 4"/>
          <p:cNvGrpSpPr>
            <a:grpSpLocks/>
          </p:cNvGrpSpPr>
          <p:nvPr/>
        </p:nvGrpSpPr>
        <p:grpSpPr bwMode="auto">
          <a:xfrm>
            <a:off x="452438" y="1530350"/>
            <a:ext cx="5459412" cy="5003800"/>
            <a:chOff x="3598" y="2408"/>
            <a:chExt cx="2011" cy="1912"/>
          </a:xfrm>
        </p:grpSpPr>
        <p:sp>
          <p:nvSpPr>
            <p:cNvPr id="54279" name="Oval 5"/>
            <p:cNvSpPr>
              <a:spLocks noChangeArrowheads="1"/>
            </p:cNvSpPr>
            <p:nvPr/>
          </p:nvSpPr>
          <p:spPr bwMode="auto">
            <a:xfrm>
              <a:off x="4183" y="3305"/>
              <a:ext cx="293" cy="28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00"/>
                  </a:solidFill>
                  <a:ea typeface="宋体" charset="-122"/>
                </a:rPr>
                <a:t>d</a:t>
              </a:r>
              <a:r>
                <a:rPr lang="en-US" altLang="zh-CN" sz="2000" b="1" baseline="-25000">
                  <a:solidFill>
                    <a:srgbClr val="000000"/>
                  </a:solidFill>
                  <a:ea typeface="宋体" charset="-122"/>
                </a:rPr>
                <a:t>i</a:t>
              </a:r>
              <a:endParaRPr lang="en-US" altLang="en-US" sz="2000" b="1" baseline="-250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54280" name="Oval 6"/>
            <p:cNvSpPr>
              <a:spLocks noChangeArrowheads="1"/>
            </p:cNvSpPr>
            <p:nvPr/>
          </p:nvSpPr>
          <p:spPr bwMode="auto">
            <a:xfrm>
              <a:off x="4601" y="2872"/>
              <a:ext cx="293" cy="28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00"/>
                  </a:solidFill>
                  <a:ea typeface="宋体" charset="-122"/>
                </a:rPr>
                <a:t>dj</a:t>
              </a:r>
              <a:endParaRPr lang="en-US" altLang="en-US" sz="2000" b="1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54281" name="Oval 7"/>
            <p:cNvSpPr>
              <a:spLocks noChangeArrowheads="1"/>
            </p:cNvSpPr>
            <p:nvPr/>
          </p:nvSpPr>
          <p:spPr bwMode="auto">
            <a:xfrm>
              <a:off x="4846" y="3609"/>
              <a:ext cx="293" cy="28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 sz="2000" b="1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54282" name="Oval 8"/>
            <p:cNvSpPr>
              <a:spLocks noChangeArrowheads="1"/>
            </p:cNvSpPr>
            <p:nvPr/>
          </p:nvSpPr>
          <p:spPr bwMode="auto">
            <a:xfrm>
              <a:off x="3863" y="3760"/>
              <a:ext cx="293" cy="28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 sz="2000" b="1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54283" name="Line 9"/>
            <p:cNvSpPr>
              <a:spLocks noChangeShapeType="1"/>
            </p:cNvSpPr>
            <p:nvPr/>
          </p:nvSpPr>
          <p:spPr bwMode="auto">
            <a:xfrm flipV="1">
              <a:off x="4410" y="3126"/>
              <a:ext cx="236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4284" name="Oval 10"/>
            <p:cNvSpPr>
              <a:spLocks noChangeArrowheads="1"/>
            </p:cNvSpPr>
            <p:nvPr/>
          </p:nvSpPr>
          <p:spPr bwMode="auto">
            <a:xfrm>
              <a:off x="3799" y="2779"/>
              <a:ext cx="293" cy="28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 sz="2000" b="1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54285" name="Line 11"/>
            <p:cNvSpPr>
              <a:spLocks noChangeShapeType="1"/>
            </p:cNvSpPr>
            <p:nvPr/>
          </p:nvSpPr>
          <p:spPr bwMode="auto">
            <a:xfrm flipH="1" flipV="1">
              <a:off x="4032" y="3041"/>
              <a:ext cx="217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4286" name="Line 12"/>
            <p:cNvSpPr>
              <a:spLocks noChangeShapeType="1"/>
            </p:cNvSpPr>
            <p:nvPr/>
          </p:nvSpPr>
          <p:spPr bwMode="auto">
            <a:xfrm flipV="1">
              <a:off x="4089" y="3560"/>
              <a:ext cx="141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4287" name="Line 13"/>
            <p:cNvSpPr>
              <a:spLocks noChangeShapeType="1"/>
            </p:cNvSpPr>
            <p:nvPr/>
          </p:nvSpPr>
          <p:spPr bwMode="auto">
            <a:xfrm>
              <a:off x="4466" y="3494"/>
              <a:ext cx="388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4288" name="Line 14"/>
            <p:cNvSpPr>
              <a:spLocks noChangeShapeType="1"/>
            </p:cNvSpPr>
            <p:nvPr/>
          </p:nvSpPr>
          <p:spPr bwMode="auto">
            <a:xfrm flipV="1">
              <a:off x="4816" y="2408"/>
              <a:ext cx="122" cy="4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4289" name="Line 15"/>
            <p:cNvSpPr>
              <a:spLocks noChangeShapeType="1"/>
            </p:cNvSpPr>
            <p:nvPr/>
          </p:nvSpPr>
          <p:spPr bwMode="auto">
            <a:xfrm flipV="1">
              <a:off x="4891" y="2729"/>
              <a:ext cx="539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4290" name="Line 16"/>
            <p:cNvSpPr>
              <a:spLocks noChangeShapeType="1"/>
            </p:cNvSpPr>
            <p:nvPr/>
          </p:nvSpPr>
          <p:spPr bwMode="auto">
            <a:xfrm flipH="1" flipV="1">
              <a:off x="3777" y="2644"/>
              <a:ext cx="151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4291" name="Line 17"/>
            <p:cNvSpPr>
              <a:spLocks noChangeShapeType="1"/>
            </p:cNvSpPr>
            <p:nvPr/>
          </p:nvSpPr>
          <p:spPr bwMode="auto">
            <a:xfrm flipH="1">
              <a:off x="3598" y="3966"/>
              <a:ext cx="264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4292" name="Line 18"/>
            <p:cNvSpPr>
              <a:spLocks noChangeShapeType="1"/>
            </p:cNvSpPr>
            <p:nvPr/>
          </p:nvSpPr>
          <p:spPr bwMode="auto">
            <a:xfrm>
              <a:off x="5099" y="3871"/>
              <a:ext cx="57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4293" name="Line 19"/>
            <p:cNvSpPr>
              <a:spLocks noChangeShapeType="1"/>
            </p:cNvSpPr>
            <p:nvPr/>
          </p:nvSpPr>
          <p:spPr bwMode="auto">
            <a:xfrm flipV="1">
              <a:off x="5137" y="3560"/>
              <a:ext cx="472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</p:grpSp>
      <p:sp>
        <p:nvSpPr>
          <p:cNvPr id="54276" name="Rectangle 21"/>
          <p:cNvSpPr>
            <a:spLocks noChangeArrowheads="1"/>
          </p:cNvSpPr>
          <p:nvPr/>
        </p:nvSpPr>
        <p:spPr bwMode="auto">
          <a:xfrm>
            <a:off x="2403475" y="3457575"/>
            <a:ext cx="577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en-US" sz="2800">
                <a:solidFill>
                  <a:srgbClr val="000000"/>
                </a:solidFill>
                <a:ea typeface=""/>
              </a:rPr>
              <a:t>d</a:t>
            </a:r>
            <a:r>
              <a:rPr lang="en-US" altLang="zh-CN" sz="2800" baseline="30000">
                <a:solidFill>
                  <a:srgbClr val="000000"/>
                </a:solidFill>
                <a:ea typeface="宋体" charset="-122"/>
              </a:rPr>
              <a:t>i</a:t>
            </a:r>
            <a:r>
              <a:rPr lang="en-US" altLang="zh-CN" sz="2800" baseline="-25000">
                <a:solidFill>
                  <a:srgbClr val="000000"/>
                </a:solidFill>
                <a:ea typeface="宋体" charset="-122"/>
              </a:rPr>
              <a:t>j</a:t>
            </a:r>
            <a:endParaRPr lang="en-US" altLang="en-US" sz="2800" baseline="-25000">
              <a:solidFill>
                <a:srgbClr val="000000"/>
              </a:solidFill>
              <a:ea typeface=""/>
            </a:endParaRPr>
          </a:p>
        </p:txBody>
      </p:sp>
      <p:sp>
        <p:nvSpPr>
          <p:cNvPr id="54277" name="Rectangle 21"/>
          <p:cNvSpPr>
            <a:spLocks noChangeArrowheads="1"/>
          </p:cNvSpPr>
          <p:nvPr/>
        </p:nvSpPr>
        <p:spPr bwMode="auto">
          <a:xfrm>
            <a:off x="3051175" y="3594100"/>
            <a:ext cx="579438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en-US" sz="2800">
                <a:solidFill>
                  <a:srgbClr val="000000"/>
                </a:solidFill>
                <a:ea typeface=""/>
              </a:rPr>
              <a:t>d</a:t>
            </a:r>
            <a:r>
              <a:rPr lang="en-US" altLang="zh-CN" sz="2800" baseline="30000">
                <a:solidFill>
                  <a:srgbClr val="000000"/>
                </a:solidFill>
                <a:ea typeface="宋体" charset="-122"/>
              </a:rPr>
              <a:t>i</a:t>
            </a:r>
            <a:r>
              <a:rPr lang="en-US" altLang="zh-CN" sz="2800" baseline="-25000">
                <a:solidFill>
                  <a:srgbClr val="000000"/>
                </a:solidFill>
                <a:ea typeface="宋体" charset="-122"/>
              </a:rPr>
              <a:t>j</a:t>
            </a:r>
            <a:endParaRPr lang="en-US" altLang="en-US" sz="2800" baseline="-25000">
              <a:solidFill>
                <a:srgbClr val="000000"/>
              </a:solidFill>
              <a:ea typeface=""/>
            </a:endParaRPr>
          </a:p>
        </p:txBody>
      </p:sp>
      <p:sp>
        <p:nvSpPr>
          <p:cNvPr id="54278" name="Rectangle 22"/>
          <p:cNvSpPr>
            <a:spLocks noChangeArrowheads="1"/>
          </p:cNvSpPr>
          <p:nvPr/>
        </p:nvSpPr>
        <p:spPr bwMode="auto">
          <a:xfrm>
            <a:off x="6016592" y="1294560"/>
            <a:ext cx="2925762" cy="537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  <a:ea typeface=""/>
              </a:rPr>
              <a:t>three types of distance state from node j: </a:t>
            </a:r>
            <a:br>
              <a:rPr lang="en-US" altLang="en-US" dirty="0">
                <a:solidFill>
                  <a:srgbClr val="000000"/>
                </a:solidFill>
                <a:ea typeface=""/>
              </a:rPr>
            </a:br>
            <a:endParaRPr lang="en-US" altLang="en-US" dirty="0">
              <a:solidFill>
                <a:srgbClr val="000000"/>
              </a:solidFill>
              <a:ea typeface=""/>
            </a:endParaRPr>
          </a:p>
          <a:p>
            <a:pPr>
              <a:buFontTx/>
              <a:buChar char="-"/>
            </a:pPr>
            <a:r>
              <a:rPr lang="en-US" altLang="en-US" dirty="0">
                <a:solidFill>
                  <a:srgbClr val="000000"/>
                </a:solidFill>
                <a:ea typeface="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ea typeface=""/>
              </a:rPr>
              <a:t>d</a:t>
            </a:r>
            <a:r>
              <a:rPr lang="en-US" altLang="en-US" baseline="-25000" dirty="0" err="1">
                <a:solidFill>
                  <a:srgbClr val="000000"/>
                </a:solidFill>
                <a:ea typeface=""/>
              </a:rPr>
              <a:t>j</a:t>
            </a:r>
            <a:r>
              <a:rPr lang="en-US" altLang="en-US" dirty="0">
                <a:solidFill>
                  <a:srgbClr val="000000"/>
                </a:solidFill>
                <a:ea typeface=""/>
              </a:rPr>
              <a:t>: current distance estimate state at node j</a:t>
            </a:r>
            <a:br>
              <a:rPr lang="en-US" altLang="en-US" dirty="0">
                <a:solidFill>
                  <a:srgbClr val="000000"/>
                </a:solidFill>
                <a:ea typeface=""/>
              </a:rPr>
            </a:br>
            <a:endParaRPr lang="en-US" altLang="en-US" dirty="0">
              <a:solidFill>
                <a:srgbClr val="000000"/>
              </a:solidFill>
              <a:ea typeface=""/>
            </a:endParaRPr>
          </a:p>
          <a:p>
            <a:r>
              <a:rPr lang="en-US" altLang="en-US" dirty="0">
                <a:solidFill>
                  <a:srgbClr val="000000"/>
                </a:solidFill>
                <a:ea typeface=""/>
              </a:rPr>
              <a:t>- </a:t>
            </a:r>
            <a:r>
              <a:rPr lang="en-US" altLang="en-US" dirty="0" err="1">
                <a:solidFill>
                  <a:srgbClr val="000000"/>
                </a:solidFill>
                <a:ea typeface=""/>
              </a:rPr>
              <a:t>d</a:t>
            </a:r>
            <a:r>
              <a:rPr lang="en-US" altLang="en-US" baseline="30000" dirty="0" err="1">
                <a:solidFill>
                  <a:srgbClr val="000000"/>
                </a:solidFill>
                <a:ea typeface=""/>
              </a:rPr>
              <a:t>i</a:t>
            </a:r>
            <a:r>
              <a:rPr lang="en-US" altLang="en-US" baseline="-25000" dirty="0" err="1">
                <a:solidFill>
                  <a:srgbClr val="000000"/>
                </a:solidFill>
                <a:ea typeface=""/>
              </a:rPr>
              <a:t>j</a:t>
            </a:r>
            <a:r>
              <a:rPr lang="en-US" altLang="en-US" dirty="0">
                <a:solidFill>
                  <a:srgbClr val="000000"/>
                </a:solidFill>
                <a:ea typeface=""/>
              </a:rPr>
              <a:t>: last </a:t>
            </a:r>
            <a:r>
              <a:rPr lang="en-US" altLang="en-US" dirty="0" err="1">
                <a:solidFill>
                  <a:srgbClr val="000000"/>
                </a:solidFill>
                <a:ea typeface=""/>
              </a:rPr>
              <a:t>d</a:t>
            </a:r>
            <a:r>
              <a:rPr lang="en-US" altLang="en-US" baseline="-25000" dirty="0" err="1">
                <a:solidFill>
                  <a:srgbClr val="000000"/>
                </a:solidFill>
                <a:ea typeface=""/>
              </a:rPr>
              <a:t>j</a:t>
            </a:r>
            <a:r>
              <a:rPr lang="en-US" altLang="en-US" dirty="0">
                <a:solidFill>
                  <a:srgbClr val="000000"/>
                </a:solidFill>
                <a:ea typeface=""/>
              </a:rPr>
              <a:t> that neighbor </a:t>
            </a:r>
            <a:r>
              <a:rPr lang="en-US" altLang="en-US" dirty="0" err="1">
                <a:solidFill>
                  <a:srgbClr val="000000"/>
                </a:solidFill>
                <a:ea typeface=""/>
              </a:rPr>
              <a:t>i</a:t>
            </a:r>
            <a:r>
              <a:rPr lang="en-US" altLang="en-US" dirty="0">
                <a:solidFill>
                  <a:srgbClr val="000000"/>
                </a:solidFill>
                <a:ea typeface=""/>
              </a:rPr>
              <a:t> received</a:t>
            </a:r>
            <a:br>
              <a:rPr lang="en-US" altLang="en-US" dirty="0">
                <a:solidFill>
                  <a:srgbClr val="000000"/>
                </a:solidFill>
                <a:ea typeface=""/>
              </a:rPr>
            </a:br>
            <a:endParaRPr lang="en-US" altLang="en-US" dirty="0">
              <a:solidFill>
                <a:srgbClr val="000000"/>
              </a:solidFill>
              <a:ea typeface=""/>
            </a:endParaRPr>
          </a:p>
          <a:p>
            <a:pPr>
              <a:spcBef>
                <a:spcPct val="30000"/>
              </a:spcBef>
            </a:pPr>
            <a:r>
              <a:rPr lang="en-US" altLang="en-US" dirty="0">
                <a:solidFill>
                  <a:srgbClr val="000000"/>
                </a:solidFill>
                <a:ea typeface=""/>
              </a:rPr>
              <a:t>- </a:t>
            </a:r>
            <a:r>
              <a:rPr lang="en-US" altLang="en-US" dirty="0" err="1">
                <a:solidFill>
                  <a:srgbClr val="000000"/>
                </a:solidFill>
                <a:ea typeface=""/>
              </a:rPr>
              <a:t>d</a:t>
            </a:r>
            <a:r>
              <a:rPr lang="en-US" altLang="en-US" baseline="30000" dirty="0" err="1">
                <a:solidFill>
                  <a:srgbClr val="000000"/>
                </a:solidFill>
                <a:ea typeface=""/>
              </a:rPr>
              <a:t>i</a:t>
            </a:r>
            <a:r>
              <a:rPr lang="en-US" altLang="en-US" baseline="-25000" dirty="0" err="1">
                <a:solidFill>
                  <a:srgbClr val="000000"/>
                </a:solidFill>
                <a:ea typeface=""/>
              </a:rPr>
              <a:t>j</a:t>
            </a:r>
            <a:r>
              <a:rPr lang="en-US" altLang="en-US" dirty="0">
                <a:solidFill>
                  <a:srgbClr val="000000"/>
                </a:solidFill>
                <a:ea typeface=""/>
              </a:rPr>
              <a:t>: those </a:t>
            </a:r>
            <a:r>
              <a:rPr lang="en-US" altLang="en-US" dirty="0" err="1">
                <a:solidFill>
                  <a:srgbClr val="000000"/>
                </a:solidFill>
                <a:ea typeface=""/>
              </a:rPr>
              <a:t>d</a:t>
            </a:r>
            <a:r>
              <a:rPr lang="en-US" altLang="en-US" baseline="-25000" dirty="0" err="1">
                <a:solidFill>
                  <a:srgbClr val="000000"/>
                </a:solidFill>
                <a:ea typeface=""/>
              </a:rPr>
              <a:t>j</a:t>
            </a:r>
            <a:r>
              <a:rPr lang="en-US" altLang="en-US" dirty="0">
                <a:solidFill>
                  <a:srgbClr val="000000"/>
                </a:solidFill>
                <a:ea typeface=""/>
              </a:rPr>
              <a:t> that are still in transit to neighbor </a:t>
            </a:r>
            <a:r>
              <a:rPr lang="en-US" altLang="en-US" dirty="0" err="1">
                <a:solidFill>
                  <a:srgbClr val="000000"/>
                </a:solidFill>
                <a:ea typeface=""/>
              </a:rPr>
              <a:t>i</a:t>
            </a:r>
            <a:endParaRPr lang="en-US" altLang="en-US" dirty="0">
              <a:solidFill>
                <a:srgbClr val="000000"/>
              </a:solidFill>
              <a:ea typeface=""/>
            </a:endParaRPr>
          </a:p>
        </p:txBody>
      </p: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BC5A41C8-03FE-9147-93E0-256CC73FBC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68DA67-80D1-244B-8BFF-02331BC98884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42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60387" y="0"/>
            <a:ext cx="8024813" cy="1143000"/>
          </a:xfrm>
        </p:spPr>
        <p:txBody>
          <a:bodyPr/>
          <a:lstStyle/>
          <a:p>
            <a:r>
              <a:rPr lang="en-US" altLang="zh-CN" sz="3600" dirty="0">
                <a:ea typeface="宋体" charset="-122"/>
              </a:rPr>
              <a:t>ABF Convergence Proof: </a:t>
            </a:r>
            <a:br>
              <a:rPr lang="en-US" altLang="zh-CN" sz="3600" dirty="0">
                <a:ea typeface="宋体" charset="-122"/>
              </a:rPr>
            </a:br>
            <a:r>
              <a:rPr lang="en-US" altLang="zh-CN" sz="3600" dirty="0">
                <a:ea typeface="宋体" charset="-122"/>
              </a:rPr>
              <a:t>The Sandwich Technique</a:t>
            </a:r>
            <a:endParaRPr lang="en-US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22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q"/>
                </a:pPr>
                <a:r>
                  <a:rPr lang="en-US" altLang="en-US" sz="3600" dirty="0"/>
                  <a:t>Basic idea: 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altLang="en-US" sz="3200" dirty="0"/>
                  <a:t>bound system state using extreme states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altLang="en-US" sz="3600" dirty="0"/>
                  <a:t>Extreme states: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altLang="zh-CN" sz="3200" dirty="0">
                    <a:ea typeface="宋体" charset="-122"/>
                  </a:rPr>
                  <a:t>SBF/</a:t>
                </a:r>
                <a14:m>
                  <m:oMath xmlns:m="http://schemas.openxmlformats.org/officeDocument/2006/math">
                    <m:r>
                      <a:rPr lang="en-US" altLang="zh-CN" sz="3200" i="1" dirty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∞</m:t>
                    </m:r>
                  </m:oMath>
                </a14:m>
                <a:r>
                  <a:rPr lang="en-US" altLang="zh-CN" sz="3200" dirty="0">
                    <a:ea typeface="宋体" charset="-122"/>
                    <a:sym typeface="Symbol" charset="2"/>
                  </a:rPr>
                  <a:t>; call the sequence U()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altLang="zh-CN" sz="3200" dirty="0">
                    <a:ea typeface="宋体" charset="-122"/>
                  </a:rPr>
                  <a:t>SBF/</a:t>
                </a:r>
                <a:r>
                  <a:rPr lang="en-US" altLang="zh-CN" sz="3200" dirty="0">
                    <a:ea typeface="宋体" charset="-122"/>
                    <a:sym typeface="Symbol" charset="2"/>
                  </a:rPr>
                  <a:t>-1; call the sequence L()</a:t>
                </a:r>
              </a:p>
            </p:txBody>
          </p:sp>
        </mc:Choice>
        <mc:Fallback xmlns="">
          <p:sp>
            <p:nvSpPr>
              <p:cNvPr id="522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417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1B2A72F4-7B51-3444-A353-A261263A01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68DA67-80D1-244B-8BFF-02331BC98884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61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ABF Convergence</a:t>
            </a:r>
            <a:endParaRPr lang="en-US" alt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Consider the time when the </a:t>
            </a:r>
            <a:r>
              <a:rPr lang="en-US" altLang="en-US" dirty="0"/>
              <a:t>topology is </a:t>
            </a:r>
            <a:r>
              <a:rPr lang="en-US" altLang="zh-CN" dirty="0">
                <a:ea typeface="宋体" charset="-122"/>
              </a:rPr>
              <a:t>stabilized as time 0</a:t>
            </a:r>
          </a:p>
          <a:p>
            <a:pPr>
              <a:buFont typeface="Wingdings" pitchFamily="2" charset="2"/>
              <a:buChar char="q"/>
            </a:pPr>
            <a:endParaRPr lang="en-US" altLang="zh-CN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U(0) and L(0) provide upper and lower bounds at time 0 on all corresponding elements of states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 err="1">
                <a:latin typeface="Helvetica" charset="0"/>
                <a:ea typeface="宋体" charset="-122"/>
              </a:rPr>
              <a:t>L</a:t>
            </a:r>
            <a:r>
              <a:rPr lang="en-US" altLang="zh-CN" baseline="-25000" dirty="0" err="1">
                <a:latin typeface="Helvetica" charset="0"/>
                <a:ea typeface="宋体" charset="-122"/>
              </a:rPr>
              <a:t>j</a:t>
            </a:r>
            <a:r>
              <a:rPr lang="en-US" altLang="en-US" dirty="0">
                <a:latin typeface="Helvetica" charset="0"/>
              </a:rPr>
              <a:t> (</a:t>
            </a:r>
            <a:r>
              <a:rPr lang="en-US" altLang="zh-CN" dirty="0">
                <a:latin typeface="Helvetica" charset="0"/>
                <a:ea typeface="宋体" charset="-122"/>
              </a:rPr>
              <a:t>0</a:t>
            </a:r>
            <a:r>
              <a:rPr lang="en-US" altLang="en-US" dirty="0">
                <a:latin typeface="Helvetica" charset="0"/>
              </a:rPr>
              <a:t>) </a:t>
            </a:r>
            <a:r>
              <a:rPr lang="en-US" altLang="en-US" dirty="0">
                <a:latin typeface="Courier New" charset="0"/>
                <a:sym typeface="Symbol" charset="2"/>
              </a:rPr>
              <a:t>≤</a:t>
            </a:r>
            <a:r>
              <a:rPr lang="en-US" altLang="en-US" dirty="0">
                <a:latin typeface="TTE18E0418t00" charset="0"/>
              </a:rPr>
              <a:t> </a:t>
            </a:r>
            <a:r>
              <a:rPr lang="en-US" altLang="en-US" dirty="0" err="1">
                <a:latin typeface="TTE18E0418t00" charset="0"/>
              </a:rPr>
              <a:t>d</a:t>
            </a:r>
            <a:r>
              <a:rPr lang="en-US" altLang="zh-CN" baseline="-25000" dirty="0" err="1">
                <a:latin typeface="Helvetica" charset="0"/>
                <a:ea typeface="宋体" charset="-122"/>
              </a:rPr>
              <a:t>j</a:t>
            </a:r>
            <a:r>
              <a:rPr lang="en-US" altLang="zh-CN" dirty="0">
                <a:latin typeface="Helvetica" charset="0"/>
                <a:ea typeface="宋体" charset="-122"/>
              </a:rPr>
              <a:t> </a:t>
            </a:r>
            <a:r>
              <a:rPr lang="en-US" altLang="en-US" dirty="0">
                <a:latin typeface="Courier New" charset="0"/>
                <a:sym typeface="Symbol" charset="2"/>
              </a:rPr>
              <a:t>≤</a:t>
            </a:r>
            <a:r>
              <a:rPr lang="en-US" altLang="en-US" dirty="0">
                <a:latin typeface="TTE18E0418t00" charset="0"/>
              </a:rPr>
              <a:t> </a:t>
            </a:r>
            <a:r>
              <a:rPr lang="en-US" altLang="en-US" dirty="0" err="1">
                <a:latin typeface="TTE18E0418t00" charset="0"/>
              </a:rPr>
              <a:t>U</a:t>
            </a:r>
            <a:r>
              <a:rPr lang="en-US" altLang="zh-CN" baseline="-25000" dirty="0" err="1">
                <a:latin typeface="Helvetica" charset="0"/>
                <a:ea typeface="宋体" charset="-122"/>
              </a:rPr>
              <a:t>j</a:t>
            </a:r>
            <a:r>
              <a:rPr lang="en-US" altLang="en-US" dirty="0">
                <a:latin typeface="Helvetica" charset="0"/>
              </a:rPr>
              <a:t> (</a:t>
            </a:r>
            <a:r>
              <a:rPr lang="en-US" altLang="en-US" dirty="0">
                <a:latin typeface="Helvetica" charset="0"/>
                <a:ea typeface="宋体" charset="-122"/>
              </a:rPr>
              <a:t>0</a:t>
            </a:r>
            <a:r>
              <a:rPr lang="en-US" altLang="en-US" dirty="0">
                <a:latin typeface="Helvetica" charset="0"/>
              </a:rPr>
              <a:t>) for all </a:t>
            </a:r>
            <a:r>
              <a:rPr lang="en-US" altLang="en-US" dirty="0" err="1"/>
              <a:t>d</a:t>
            </a:r>
            <a:r>
              <a:rPr lang="en-US" altLang="zh-CN" baseline="-25000" dirty="0" err="1">
                <a:ea typeface="宋体" charset="-122"/>
              </a:rPr>
              <a:t>j</a:t>
            </a:r>
            <a:r>
              <a:rPr lang="en-US" altLang="zh-CN" baseline="-25000" dirty="0">
                <a:ea typeface="宋体" charset="-122"/>
              </a:rPr>
              <a:t> </a:t>
            </a:r>
            <a:r>
              <a:rPr lang="en-US" altLang="en-US" dirty="0">
                <a:latin typeface="Helvetica" charset="0"/>
              </a:rPr>
              <a:t>state at node j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 err="1">
                <a:latin typeface="Helvetica" charset="0"/>
                <a:ea typeface="宋体" charset="-122"/>
              </a:rPr>
              <a:t>L</a:t>
            </a:r>
            <a:r>
              <a:rPr lang="en-US" altLang="zh-CN" baseline="-25000" dirty="0" err="1">
                <a:latin typeface="Helvetica" charset="0"/>
                <a:ea typeface="宋体" charset="-122"/>
              </a:rPr>
              <a:t>j</a:t>
            </a:r>
            <a:r>
              <a:rPr lang="en-US" altLang="en-US" dirty="0">
                <a:latin typeface="Helvetica" charset="0"/>
              </a:rPr>
              <a:t> (</a:t>
            </a:r>
            <a:r>
              <a:rPr lang="en-US" altLang="zh-CN" dirty="0">
                <a:latin typeface="Helvetica" charset="0"/>
                <a:ea typeface="宋体" charset="-122"/>
              </a:rPr>
              <a:t>0</a:t>
            </a:r>
            <a:r>
              <a:rPr lang="en-US" altLang="en-US" dirty="0">
                <a:latin typeface="Helvetica" charset="0"/>
              </a:rPr>
              <a:t>) </a:t>
            </a:r>
            <a:r>
              <a:rPr lang="en-US" altLang="en-US" dirty="0">
                <a:latin typeface="Courier New" charset="0"/>
                <a:sym typeface="Symbol" charset="2"/>
              </a:rPr>
              <a:t>≤ </a:t>
            </a:r>
            <a:r>
              <a:rPr lang="en-US" altLang="en-US" dirty="0" err="1"/>
              <a:t>d</a:t>
            </a:r>
            <a:r>
              <a:rPr lang="en-US" altLang="zh-CN" baseline="30000" dirty="0" err="1">
                <a:ea typeface="宋体" charset="-122"/>
              </a:rPr>
              <a:t>i</a:t>
            </a:r>
            <a:r>
              <a:rPr lang="en-US" altLang="zh-CN" baseline="-25000" dirty="0" err="1">
                <a:ea typeface="宋体" charset="-122"/>
              </a:rPr>
              <a:t>j</a:t>
            </a:r>
            <a:r>
              <a:rPr lang="en-US" altLang="en-US" dirty="0">
                <a:latin typeface="Helvetica" charset="0"/>
              </a:rPr>
              <a:t> </a:t>
            </a:r>
            <a:r>
              <a:rPr lang="en-US" altLang="en-US" dirty="0">
                <a:latin typeface="Courier New" charset="0"/>
                <a:sym typeface="Symbol" charset="2"/>
              </a:rPr>
              <a:t>≤</a:t>
            </a:r>
            <a:r>
              <a:rPr lang="en-US" altLang="en-US" dirty="0">
                <a:latin typeface="TTE18E0418t00" charset="0"/>
              </a:rPr>
              <a:t> </a:t>
            </a:r>
            <a:r>
              <a:rPr lang="en-US" altLang="en-US" dirty="0" err="1">
                <a:latin typeface="TTE18E0418t00" charset="0"/>
              </a:rPr>
              <a:t>U</a:t>
            </a:r>
            <a:r>
              <a:rPr lang="en-US" altLang="zh-CN" baseline="-25000" dirty="0" err="1">
                <a:latin typeface="Helvetica" charset="0"/>
                <a:ea typeface="宋体" charset="-122"/>
              </a:rPr>
              <a:t>j</a:t>
            </a:r>
            <a:r>
              <a:rPr lang="en-US" altLang="en-US" dirty="0">
                <a:latin typeface="Helvetica" charset="0"/>
              </a:rPr>
              <a:t> (</a:t>
            </a:r>
            <a:r>
              <a:rPr lang="en-US" altLang="en-US" dirty="0">
                <a:latin typeface="Helvetica" charset="0"/>
                <a:ea typeface="宋体" charset="-122"/>
              </a:rPr>
              <a:t>0</a:t>
            </a:r>
            <a:r>
              <a:rPr lang="en-US" altLang="en-US" dirty="0">
                <a:latin typeface="Helvetica" charset="0"/>
              </a:rPr>
              <a:t>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 err="1">
                <a:latin typeface="Helvetica" charset="0"/>
                <a:ea typeface="宋体" charset="-122"/>
              </a:rPr>
              <a:t>L</a:t>
            </a:r>
            <a:r>
              <a:rPr lang="en-US" altLang="zh-CN" baseline="-25000" dirty="0" err="1">
                <a:latin typeface="Helvetica" charset="0"/>
                <a:ea typeface="宋体" charset="-122"/>
              </a:rPr>
              <a:t>j</a:t>
            </a:r>
            <a:r>
              <a:rPr lang="en-US" altLang="en-US" dirty="0">
                <a:latin typeface="Helvetica" charset="0"/>
              </a:rPr>
              <a:t> (</a:t>
            </a:r>
            <a:r>
              <a:rPr lang="en-US" altLang="zh-CN" dirty="0">
                <a:latin typeface="Helvetica" charset="0"/>
                <a:ea typeface="宋体" charset="-122"/>
              </a:rPr>
              <a:t>0</a:t>
            </a:r>
            <a:r>
              <a:rPr lang="en-US" altLang="en-US" dirty="0">
                <a:latin typeface="Helvetica" charset="0"/>
              </a:rPr>
              <a:t>) </a:t>
            </a:r>
            <a:r>
              <a:rPr lang="en-US" altLang="en-US" dirty="0">
                <a:latin typeface="Courier New" charset="0"/>
                <a:sym typeface="Symbol" charset="2"/>
              </a:rPr>
              <a:t>≤ update messages </a:t>
            </a:r>
            <a:r>
              <a:rPr lang="en-US" altLang="en-US" dirty="0" err="1"/>
              <a:t>d</a:t>
            </a:r>
            <a:r>
              <a:rPr lang="en-US" altLang="zh-CN" baseline="30000" dirty="0" err="1">
                <a:ea typeface="宋体" charset="-122"/>
              </a:rPr>
              <a:t>i</a:t>
            </a:r>
            <a:r>
              <a:rPr lang="en-US" altLang="zh-CN" baseline="-25000" dirty="0" err="1">
                <a:ea typeface="宋体" charset="-122"/>
              </a:rPr>
              <a:t>j</a:t>
            </a:r>
            <a:r>
              <a:rPr lang="en-US" altLang="en-US" dirty="0">
                <a:latin typeface="Helvetica" charset="0"/>
              </a:rPr>
              <a:t> </a:t>
            </a:r>
            <a:r>
              <a:rPr lang="en-US" altLang="en-US" dirty="0">
                <a:latin typeface="Courier New" charset="0"/>
                <a:sym typeface="Symbol" charset="2"/>
              </a:rPr>
              <a:t>≤</a:t>
            </a:r>
            <a:r>
              <a:rPr lang="en-US" altLang="en-US" dirty="0">
                <a:latin typeface="TTE18E0418t00" charset="0"/>
              </a:rPr>
              <a:t> </a:t>
            </a:r>
            <a:r>
              <a:rPr lang="en-US" altLang="en-US" dirty="0" err="1">
                <a:latin typeface="TTE18E0418t00" charset="0"/>
              </a:rPr>
              <a:t>U</a:t>
            </a:r>
            <a:r>
              <a:rPr lang="en-US" altLang="zh-CN" baseline="-25000" dirty="0" err="1">
                <a:latin typeface="Helvetica" charset="0"/>
                <a:ea typeface="宋体" charset="-122"/>
              </a:rPr>
              <a:t>j</a:t>
            </a:r>
            <a:r>
              <a:rPr lang="en-US" altLang="en-US" dirty="0">
                <a:latin typeface="Helvetica" charset="0"/>
              </a:rPr>
              <a:t> (</a:t>
            </a:r>
            <a:r>
              <a:rPr lang="en-US" altLang="en-US" dirty="0">
                <a:latin typeface="Helvetica" charset="0"/>
                <a:ea typeface="宋体" charset="-122"/>
              </a:rPr>
              <a:t>0</a:t>
            </a:r>
            <a:r>
              <a:rPr lang="en-US" altLang="en-US" dirty="0">
                <a:latin typeface="Helvetica" charset="0"/>
              </a:rPr>
              <a:t>)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5FEEA377-33FB-AC42-971E-E54872592C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68DA67-80D1-244B-8BFF-02331BC98884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87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/>
              <a:t>Guest</a:t>
            </a:r>
            <a:r>
              <a:rPr lang="zh-CN" altLang="en-US" dirty="0"/>
              <a:t> </a:t>
            </a:r>
            <a:r>
              <a:rPr lang="en-US" altLang="zh-CN" dirty="0"/>
              <a:t>lectures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important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</a:t>
            </a:r>
            <a:endParaRPr lang="en-US" altLang="zh-CN" dirty="0"/>
          </a:p>
          <a:p>
            <a:pPr>
              <a:buFont typeface="Wingdings" pitchFamily="2" charset="2"/>
              <a:buChar char="q"/>
            </a:pPr>
            <a:r>
              <a:rPr lang="en-US" altLang="zh-CN" dirty="0"/>
              <a:t>Upcoming</a:t>
            </a:r>
            <a:r>
              <a:rPr lang="zh-CN" altLang="en-US" dirty="0"/>
              <a:t> </a:t>
            </a:r>
            <a:r>
              <a:rPr lang="en-US" altLang="zh-CN" dirty="0"/>
              <a:t>guest</a:t>
            </a:r>
            <a:r>
              <a:rPr lang="zh-CN" altLang="en-US" dirty="0"/>
              <a:t> </a:t>
            </a:r>
            <a:r>
              <a:rPr lang="en-US" altLang="zh-CN" dirty="0"/>
              <a:t>lectures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/>
              <a:t>December</a:t>
            </a:r>
            <a:r>
              <a:rPr lang="zh-CN" altLang="en-US" dirty="0"/>
              <a:t> </a:t>
            </a: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Dr.</a:t>
            </a:r>
            <a:r>
              <a:rPr lang="zh-CN" altLang="en-US" dirty="0"/>
              <a:t> </a:t>
            </a:r>
            <a:r>
              <a:rPr lang="en-US" altLang="zh-CN" dirty="0" err="1"/>
              <a:t>Linghe</a:t>
            </a:r>
            <a:r>
              <a:rPr lang="zh-CN" altLang="en-US" dirty="0"/>
              <a:t> </a:t>
            </a:r>
            <a:r>
              <a:rPr lang="en-US" altLang="zh-CN" dirty="0" err="1"/>
              <a:t>Kong@SJTU</a:t>
            </a:r>
            <a:r>
              <a:rPr lang="en-US" altLang="zh-CN" dirty="0"/>
              <a:t>,</a:t>
            </a:r>
          </a:p>
          <a:p>
            <a:pPr marL="457200" lvl="1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Internet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Things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/>
              <a:t>December</a:t>
            </a:r>
            <a:r>
              <a:rPr lang="zh-CN" altLang="en-US" dirty="0"/>
              <a:t> </a:t>
            </a:r>
            <a:r>
              <a:rPr lang="en-US" altLang="zh-CN" dirty="0"/>
              <a:t>8,</a:t>
            </a:r>
            <a:r>
              <a:rPr lang="zh-CN" altLang="en-US" dirty="0"/>
              <a:t> </a:t>
            </a:r>
            <a:r>
              <a:rPr lang="en-US" altLang="zh-CN" dirty="0"/>
              <a:t>Dr.</a:t>
            </a:r>
            <a:r>
              <a:rPr lang="zh-CN" altLang="en-US" dirty="0"/>
              <a:t> </a:t>
            </a:r>
            <a:r>
              <a:rPr lang="en-US" altLang="zh-CN" dirty="0" err="1"/>
              <a:t>Zaoxing</a:t>
            </a:r>
            <a:r>
              <a:rPr lang="zh-CN" altLang="en-US" dirty="0"/>
              <a:t> </a:t>
            </a:r>
            <a:r>
              <a:rPr lang="en-US" altLang="zh-CN" dirty="0"/>
              <a:t>(Alan)</a:t>
            </a:r>
            <a:r>
              <a:rPr lang="zh-CN" altLang="en-US" dirty="0"/>
              <a:t> </a:t>
            </a:r>
            <a:r>
              <a:rPr lang="en-US" altLang="zh-CN" dirty="0" err="1"/>
              <a:t>Liu@Boston</a:t>
            </a:r>
            <a:r>
              <a:rPr lang="zh-CN" altLang="en-US" dirty="0"/>
              <a:t> </a:t>
            </a:r>
            <a:r>
              <a:rPr lang="en-US" altLang="zh-CN" dirty="0"/>
              <a:t>Univ.,</a:t>
            </a:r>
          </a:p>
          <a:p>
            <a:pPr marL="457200" lvl="1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Programmable</a:t>
            </a:r>
            <a:r>
              <a:rPr lang="zh-CN" altLang="en-US" dirty="0"/>
              <a:t> </a:t>
            </a:r>
            <a:r>
              <a:rPr lang="en-US" altLang="zh-CN" dirty="0"/>
              <a:t>Networks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/>
              <a:t>December</a:t>
            </a:r>
            <a:r>
              <a:rPr lang="zh-CN" altLang="en-US" dirty="0"/>
              <a:t> </a:t>
            </a:r>
            <a:r>
              <a:rPr lang="en-US" altLang="zh-CN" dirty="0"/>
              <a:t>15,</a:t>
            </a:r>
            <a:r>
              <a:rPr lang="zh-CN" altLang="en-US" dirty="0"/>
              <a:t> </a:t>
            </a:r>
            <a:r>
              <a:rPr lang="en-US" altLang="zh-CN" dirty="0"/>
              <a:t>Dr.</a:t>
            </a:r>
            <a:r>
              <a:rPr lang="zh-CN" altLang="en-US" dirty="0"/>
              <a:t> </a:t>
            </a:r>
            <a:r>
              <a:rPr lang="en-US" altLang="zh-CN" dirty="0" err="1"/>
              <a:t>Zhenhua</a:t>
            </a:r>
            <a:r>
              <a:rPr lang="zh-CN" altLang="en-US" dirty="0"/>
              <a:t> </a:t>
            </a:r>
            <a:r>
              <a:rPr lang="en-US" altLang="zh-CN" dirty="0" err="1"/>
              <a:t>Li@THU</a:t>
            </a:r>
            <a:r>
              <a:rPr lang="en-US" altLang="zh-CN" dirty="0"/>
              <a:t>,</a:t>
            </a:r>
          </a:p>
          <a:p>
            <a:pPr marL="457200" lvl="1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5G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/>
              <a:t>Schedule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tentative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29189E-5B48-B544-9DD9-12B6B151D4B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9764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ABF Convergence</a:t>
            </a:r>
            <a:endParaRPr lang="en-US" altLang="en-US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5629275" cy="48561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 err="1"/>
              <a:t>d</a:t>
            </a:r>
            <a:r>
              <a:rPr lang="en-US" altLang="zh-CN" baseline="-25000" dirty="0" err="1">
                <a:ea typeface="宋体" charset="-122"/>
              </a:rPr>
              <a:t>j</a:t>
            </a:r>
            <a:r>
              <a:rPr lang="en-US" altLang="zh-CN" baseline="-25000" dirty="0">
                <a:ea typeface="宋体" charset="-122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after at least one 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update at node j: </a:t>
            </a:r>
            <a:br>
              <a:rPr lang="en-US" altLang="zh-CN" dirty="0">
                <a:ea typeface="宋体" charset="-122"/>
              </a:rPr>
            </a:br>
            <a:r>
              <a:rPr lang="en-US" altLang="en-US" dirty="0" err="1"/>
              <a:t>d</a:t>
            </a:r>
            <a:r>
              <a:rPr lang="en-US" altLang="zh-CN" baseline="-25000" dirty="0" err="1">
                <a:ea typeface="宋体" charset="-122"/>
              </a:rPr>
              <a:t>j</a:t>
            </a:r>
            <a:r>
              <a:rPr lang="en-US" altLang="zh-CN" dirty="0">
                <a:ea typeface="宋体" charset="-122"/>
              </a:rPr>
              <a:t> falls between 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 err="1">
                <a:ea typeface="宋体" charset="-122"/>
              </a:rPr>
              <a:t>L</a:t>
            </a:r>
            <a:r>
              <a:rPr lang="en-US" altLang="zh-CN" baseline="-25000" dirty="0" err="1">
                <a:ea typeface="宋体" charset="-122"/>
              </a:rPr>
              <a:t>j</a:t>
            </a:r>
            <a:r>
              <a:rPr lang="en-US" altLang="en-US" dirty="0"/>
              <a:t> (</a:t>
            </a:r>
            <a:r>
              <a:rPr lang="en-US" altLang="en-US" dirty="0">
                <a:ea typeface="宋体" charset="-122"/>
              </a:rPr>
              <a:t>1</a:t>
            </a:r>
            <a:r>
              <a:rPr lang="en-US" altLang="en-US" dirty="0"/>
              <a:t>) </a:t>
            </a:r>
            <a:r>
              <a:rPr lang="en-US" altLang="en-US" dirty="0">
                <a:sym typeface="Symbol" charset="2"/>
              </a:rPr>
              <a:t>≤</a:t>
            </a:r>
            <a:r>
              <a:rPr lang="en-US" altLang="en-US" dirty="0"/>
              <a:t> </a:t>
            </a:r>
            <a:r>
              <a:rPr lang="en-US" altLang="en-US" dirty="0" err="1"/>
              <a:t>d</a:t>
            </a:r>
            <a:r>
              <a:rPr lang="en-US" altLang="zh-CN" baseline="-25000" dirty="0" err="1">
                <a:ea typeface="宋体" charset="-122"/>
              </a:rPr>
              <a:t>j</a:t>
            </a:r>
            <a:r>
              <a:rPr lang="en-US" altLang="zh-CN" baseline="-25000" dirty="0">
                <a:ea typeface="宋体" charset="-122"/>
              </a:rPr>
              <a:t> </a:t>
            </a:r>
            <a:r>
              <a:rPr lang="en-US" altLang="en-US" dirty="0">
                <a:sym typeface="Symbol" charset="2"/>
              </a:rPr>
              <a:t>≤</a:t>
            </a:r>
            <a:r>
              <a:rPr lang="en-US" altLang="en-US" dirty="0"/>
              <a:t> </a:t>
            </a:r>
            <a:r>
              <a:rPr lang="en-US" altLang="en-US" dirty="0" err="1"/>
              <a:t>U</a:t>
            </a:r>
            <a:r>
              <a:rPr lang="en-US" altLang="zh-CN" baseline="-25000" dirty="0" err="1">
                <a:ea typeface="宋体" charset="-122"/>
              </a:rPr>
              <a:t>j</a:t>
            </a:r>
            <a:r>
              <a:rPr lang="en-US" altLang="en-US" dirty="0"/>
              <a:t> (</a:t>
            </a:r>
            <a:r>
              <a:rPr lang="en-US" altLang="en-US" dirty="0">
                <a:ea typeface="宋体" charset="-122"/>
              </a:rPr>
              <a:t>1</a:t>
            </a:r>
            <a:r>
              <a:rPr lang="en-US" altLang="en-US" dirty="0"/>
              <a:t>)</a:t>
            </a:r>
          </a:p>
          <a:p>
            <a:endParaRPr lang="en-US" altLang="en-US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dirty="0" err="1"/>
              <a:t>d</a:t>
            </a:r>
            <a:r>
              <a:rPr lang="en-US" altLang="zh-CN" baseline="30000" dirty="0" err="1">
                <a:ea typeface="宋体" charset="-122"/>
              </a:rPr>
              <a:t>i</a:t>
            </a:r>
            <a:r>
              <a:rPr lang="en-US" altLang="zh-CN" baseline="-25000" dirty="0" err="1">
                <a:ea typeface="宋体" charset="-122"/>
              </a:rPr>
              <a:t>j</a:t>
            </a:r>
            <a:r>
              <a:rPr lang="en-US" altLang="zh-CN" baseline="-25000" dirty="0">
                <a:ea typeface="宋体" charset="-122"/>
              </a:rPr>
              <a:t> </a:t>
            </a:r>
            <a:r>
              <a:rPr lang="en-US" altLang="en-US" dirty="0">
                <a:ea typeface="宋体" charset="-122"/>
              </a:rPr>
              <a:t>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ea typeface="宋体" charset="-122"/>
              </a:rPr>
              <a:t>eventually all </a:t>
            </a:r>
            <a:r>
              <a:rPr lang="en-US" altLang="en-US" dirty="0" err="1"/>
              <a:t>d</a:t>
            </a:r>
            <a:r>
              <a:rPr lang="en-US" altLang="zh-CN" baseline="30000" dirty="0" err="1">
                <a:ea typeface="宋体" charset="-122"/>
              </a:rPr>
              <a:t>i</a:t>
            </a:r>
            <a:r>
              <a:rPr lang="en-US" altLang="zh-CN" baseline="-25000" dirty="0" err="1">
                <a:ea typeface="宋体" charset="-122"/>
              </a:rPr>
              <a:t>j</a:t>
            </a:r>
            <a:r>
              <a:rPr lang="en-US" altLang="zh-CN" baseline="-25000" dirty="0">
                <a:ea typeface="宋体" charset="-122"/>
              </a:rPr>
              <a:t> </a:t>
            </a:r>
            <a:r>
              <a:rPr lang="en-US" altLang="en-US" dirty="0">
                <a:ea typeface="宋体" charset="-122"/>
              </a:rPr>
              <a:t>that </a:t>
            </a:r>
            <a:br>
              <a:rPr lang="en-US" altLang="en-US" dirty="0">
                <a:ea typeface="宋体" charset="-122"/>
              </a:rPr>
            </a:br>
            <a:r>
              <a:rPr lang="en-US" altLang="en-US" dirty="0">
                <a:ea typeface="宋体" charset="-122"/>
              </a:rPr>
              <a:t>are only bounded by </a:t>
            </a:r>
            <a:br>
              <a:rPr lang="en-US" altLang="en-US" dirty="0">
                <a:ea typeface="宋体" charset="-122"/>
              </a:rPr>
            </a:br>
            <a:r>
              <a:rPr lang="en-US" altLang="zh-CN" dirty="0" err="1">
                <a:ea typeface="宋体" charset="-122"/>
              </a:rPr>
              <a:t>L</a:t>
            </a:r>
            <a:r>
              <a:rPr lang="en-US" altLang="zh-CN" baseline="-25000" dirty="0" err="1">
                <a:ea typeface="宋体" charset="-122"/>
              </a:rPr>
              <a:t>j</a:t>
            </a:r>
            <a:r>
              <a:rPr lang="en-US" altLang="en-US" dirty="0"/>
              <a:t> (</a:t>
            </a:r>
            <a:r>
              <a:rPr lang="en-US" altLang="en-US" dirty="0">
                <a:ea typeface="宋体" charset="-122"/>
              </a:rPr>
              <a:t>0</a:t>
            </a:r>
            <a:r>
              <a:rPr lang="en-US" altLang="en-US" dirty="0"/>
              <a:t>) and </a:t>
            </a:r>
            <a:r>
              <a:rPr lang="en-US" altLang="zh-CN" dirty="0" err="1">
                <a:ea typeface="宋体" charset="-122"/>
              </a:rPr>
              <a:t>U</a:t>
            </a:r>
            <a:r>
              <a:rPr lang="en-US" altLang="zh-CN" baseline="-25000" dirty="0" err="1">
                <a:ea typeface="宋体" charset="-122"/>
              </a:rPr>
              <a:t>j</a:t>
            </a:r>
            <a:r>
              <a:rPr lang="en-US" altLang="en-US" dirty="0"/>
              <a:t> (</a:t>
            </a:r>
            <a:r>
              <a:rPr lang="en-US" altLang="en-US" dirty="0">
                <a:ea typeface="宋体" charset="-122"/>
              </a:rPr>
              <a:t>0</a:t>
            </a:r>
            <a:r>
              <a:rPr lang="en-US" altLang="en-US" dirty="0"/>
              <a:t>) are </a:t>
            </a:r>
            <a:br>
              <a:rPr lang="en-US" altLang="en-US" dirty="0"/>
            </a:br>
            <a:r>
              <a:rPr lang="en-US" altLang="en-US" dirty="0">
                <a:ea typeface="宋体" charset="-122"/>
              </a:rPr>
              <a:t>replaced with in</a:t>
            </a:r>
            <a:br>
              <a:rPr lang="en-US" altLang="en-US" dirty="0">
                <a:ea typeface="宋体" charset="-122"/>
              </a:rPr>
            </a:br>
            <a:r>
              <a:rPr lang="en-US" altLang="en-US" dirty="0" err="1">
                <a:ea typeface="宋体" charset="-122"/>
              </a:rPr>
              <a:t>L</a:t>
            </a:r>
            <a:r>
              <a:rPr lang="en-US" altLang="en-US" baseline="-25000" dirty="0" err="1">
                <a:ea typeface="宋体" charset="-122"/>
              </a:rPr>
              <a:t>j</a:t>
            </a:r>
            <a:r>
              <a:rPr lang="en-US" altLang="en-US" dirty="0">
                <a:ea typeface="宋体" charset="-122"/>
              </a:rPr>
              <a:t>(1) and </a:t>
            </a:r>
            <a:r>
              <a:rPr lang="en-US" altLang="en-US" dirty="0" err="1">
                <a:ea typeface="宋体" charset="-122"/>
              </a:rPr>
              <a:t>U</a:t>
            </a:r>
            <a:r>
              <a:rPr lang="en-US" altLang="en-US" baseline="-25000" dirty="0" err="1">
                <a:ea typeface="宋体" charset="-122"/>
              </a:rPr>
              <a:t>j</a:t>
            </a:r>
            <a:r>
              <a:rPr lang="en-US" altLang="en-US" dirty="0">
                <a:ea typeface="宋体" charset="-122"/>
              </a:rPr>
              <a:t>(1)</a:t>
            </a:r>
          </a:p>
        </p:txBody>
      </p:sp>
      <p:grpSp>
        <p:nvGrpSpPr>
          <p:cNvPr id="56324" name="Group 4"/>
          <p:cNvGrpSpPr>
            <a:grpSpLocks/>
          </p:cNvGrpSpPr>
          <p:nvPr/>
        </p:nvGrpSpPr>
        <p:grpSpPr bwMode="auto">
          <a:xfrm>
            <a:off x="4968875" y="1749425"/>
            <a:ext cx="4175125" cy="4322763"/>
            <a:chOff x="3598" y="2408"/>
            <a:chExt cx="2011" cy="1912"/>
          </a:xfrm>
        </p:grpSpPr>
        <p:sp>
          <p:nvSpPr>
            <p:cNvPr id="56327" name="Oval 5"/>
            <p:cNvSpPr>
              <a:spLocks noChangeArrowheads="1"/>
            </p:cNvSpPr>
            <p:nvPr/>
          </p:nvSpPr>
          <p:spPr bwMode="auto">
            <a:xfrm>
              <a:off x="4183" y="3305"/>
              <a:ext cx="293" cy="28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00"/>
                  </a:solidFill>
                  <a:ea typeface="宋体" charset="-122"/>
                </a:rPr>
                <a:t>d</a:t>
              </a:r>
              <a:r>
                <a:rPr lang="en-US" altLang="zh-CN" sz="2000" b="1" baseline="-25000">
                  <a:solidFill>
                    <a:srgbClr val="000000"/>
                  </a:solidFill>
                  <a:ea typeface="宋体" charset="-122"/>
                </a:rPr>
                <a:t>i</a:t>
              </a:r>
              <a:endParaRPr lang="en-US" altLang="en-US" sz="2000" b="1" baseline="-250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56328" name="Oval 6"/>
            <p:cNvSpPr>
              <a:spLocks noChangeArrowheads="1"/>
            </p:cNvSpPr>
            <p:nvPr/>
          </p:nvSpPr>
          <p:spPr bwMode="auto">
            <a:xfrm>
              <a:off x="4601" y="2872"/>
              <a:ext cx="293" cy="28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000000"/>
                  </a:solidFill>
                  <a:ea typeface="宋体" charset="-122"/>
                </a:rPr>
                <a:t>dj</a:t>
              </a:r>
              <a:endParaRPr lang="en-US" altLang="en-US" sz="2000" b="1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56329" name="Oval 7"/>
            <p:cNvSpPr>
              <a:spLocks noChangeArrowheads="1"/>
            </p:cNvSpPr>
            <p:nvPr/>
          </p:nvSpPr>
          <p:spPr bwMode="auto">
            <a:xfrm>
              <a:off x="4846" y="3609"/>
              <a:ext cx="293" cy="28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 sz="2000" b="1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56330" name="Oval 8"/>
            <p:cNvSpPr>
              <a:spLocks noChangeArrowheads="1"/>
            </p:cNvSpPr>
            <p:nvPr/>
          </p:nvSpPr>
          <p:spPr bwMode="auto">
            <a:xfrm>
              <a:off x="3863" y="3760"/>
              <a:ext cx="293" cy="28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 sz="2000" b="1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56331" name="Line 9"/>
            <p:cNvSpPr>
              <a:spLocks noChangeShapeType="1"/>
            </p:cNvSpPr>
            <p:nvPr/>
          </p:nvSpPr>
          <p:spPr bwMode="auto">
            <a:xfrm flipV="1">
              <a:off x="4410" y="3126"/>
              <a:ext cx="236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6332" name="Oval 10"/>
            <p:cNvSpPr>
              <a:spLocks noChangeArrowheads="1"/>
            </p:cNvSpPr>
            <p:nvPr/>
          </p:nvSpPr>
          <p:spPr bwMode="auto">
            <a:xfrm>
              <a:off x="3799" y="2779"/>
              <a:ext cx="293" cy="28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 sz="2000" b="1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56333" name="Line 11"/>
            <p:cNvSpPr>
              <a:spLocks noChangeShapeType="1"/>
            </p:cNvSpPr>
            <p:nvPr/>
          </p:nvSpPr>
          <p:spPr bwMode="auto">
            <a:xfrm flipH="1" flipV="1">
              <a:off x="4032" y="3041"/>
              <a:ext cx="217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6334" name="Line 12"/>
            <p:cNvSpPr>
              <a:spLocks noChangeShapeType="1"/>
            </p:cNvSpPr>
            <p:nvPr/>
          </p:nvSpPr>
          <p:spPr bwMode="auto">
            <a:xfrm flipV="1">
              <a:off x="4089" y="3560"/>
              <a:ext cx="141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6335" name="Line 13"/>
            <p:cNvSpPr>
              <a:spLocks noChangeShapeType="1"/>
            </p:cNvSpPr>
            <p:nvPr/>
          </p:nvSpPr>
          <p:spPr bwMode="auto">
            <a:xfrm>
              <a:off x="4466" y="3494"/>
              <a:ext cx="388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6336" name="Line 14"/>
            <p:cNvSpPr>
              <a:spLocks noChangeShapeType="1"/>
            </p:cNvSpPr>
            <p:nvPr/>
          </p:nvSpPr>
          <p:spPr bwMode="auto">
            <a:xfrm flipV="1">
              <a:off x="4816" y="2408"/>
              <a:ext cx="122" cy="4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6337" name="Line 15"/>
            <p:cNvSpPr>
              <a:spLocks noChangeShapeType="1"/>
            </p:cNvSpPr>
            <p:nvPr/>
          </p:nvSpPr>
          <p:spPr bwMode="auto">
            <a:xfrm flipV="1">
              <a:off x="4891" y="2729"/>
              <a:ext cx="539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6338" name="Line 16"/>
            <p:cNvSpPr>
              <a:spLocks noChangeShapeType="1"/>
            </p:cNvSpPr>
            <p:nvPr/>
          </p:nvSpPr>
          <p:spPr bwMode="auto">
            <a:xfrm flipH="1" flipV="1">
              <a:off x="3777" y="2644"/>
              <a:ext cx="151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6339" name="Line 17"/>
            <p:cNvSpPr>
              <a:spLocks noChangeShapeType="1"/>
            </p:cNvSpPr>
            <p:nvPr/>
          </p:nvSpPr>
          <p:spPr bwMode="auto">
            <a:xfrm flipH="1">
              <a:off x="3598" y="3966"/>
              <a:ext cx="264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6340" name="Line 18"/>
            <p:cNvSpPr>
              <a:spLocks noChangeShapeType="1"/>
            </p:cNvSpPr>
            <p:nvPr/>
          </p:nvSpPr>
          <p:spPr bwMode="auto">
            <a:xfrm>
              <a:off x="5099" y="3871"/>
              <a:ext cx="57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6341" name="Line 19"/>
            <p:cNvSpPr>
              <a:spLocks noChangeShapeType="1"/>
            </p:cNvSpPr>
            <p:nvPr/>
          </p:nvSpPr>
          <p:spPr bwMode="auto">
            <a:xfrm flipV="1">
              <a:off x="5137" y="3560"/>
              <a:ext cx="472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</p:grpSp>
      <p:sp>
        <p:nvSpPr>
          <p:cNvPr id="56325" name="Rectangle 21"/>
          <p:cNvSpPr>
            <a:spLocks noChangeArrowheads="1"/>
          </p:cNvSpPr>
          <p:nvPr/>
        </p:nvSpPr>
        <p:spPr bwMode="auto">
          <a:xfrm>
            <a:off x="6411913" y="3384550"/>
            <a:ext cx="6651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en-US" sz="2800">
                <a:solidFill>
                  <a:srgbClr val="000000"/>
                </a:solidFill>
                <a:ea typeface=""/>
              </a:rPr>
              <a:t>d</a:t>
            </a:r>
            <a:r>
              <a:rPr lang="en-US" altLang="zh-CN" sz="2800" baseline="30000">
                <a:solidFill>
                  <a:srgbClr val="000000"/>
                </a:solidFill>
                <a:ea typeface="宋体" charset="-122"/>
              </a:rPr>
              <a:t>i</a:t>
            </a:r>
            <a:r>
              <a:rPr lang="en-US" altLang="zh-CN" sz="2800" baseline="-25000">
                <a:solidFill>
                  <a:srgbClr val="000000"/>
                </a:solidFill>
                <a:ea typeface="宋体" charset="-122"/>
              </a:rPr>
              <a:t>j</a:t>
            </a:r>
            <a:endParaRPr lang="en-US" altLang="en-US" sz="2800" baseline="-25000">
              <a:solidFill>
                <a:srgbClr val="000000"/>
              </a:solidFill>
              <a:ea typeface=""/>
            </a:endParaRPr>
          </a:p>
        </p:txBody>
      </p:sp>
      <p:sp>
        <p:nvSpPr>
          <p:cNvPr id="56326" name="Rectangle 21"/>
          <p:cNvSpPr>
            <a:spLocks noChangeArrowheads="1"/>
          </p:cNvSpPr>
          <p:nvPr/>
        </p:nvSpPr>
        <p:spPr bwMode="auto">
          <a:xfrm>
            <a:off x="7023100" y="3484563"/>
            <a:ext cx="785813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en-US" sz="2800">
                <a:solidFill>
                  <a:srgbClr val="000000"/>
                </a:solidFill>
                <a:ea typeface=""/>
              </a:rPr>
              <a:t>d</a:t>
            </a:r>
            <a:r>
              <a:rPr lang="en-US" altLang="zh-CN" sz="2800" baseline="30000">
                <a:solidFill>
                  <a:srgbClr val="000000"/>
                </a:solidFill>
                <a:ea typeface="宋体" charset="-122"/>
              </a:rPr>
              <a:t>i</a:t>
            </a:r>
            <a:r>
              <a:rPr lang="en-US" altLang="zh-CN" sz="2800" baseline="-25000">
                <a:solidFill>
                  <a:srgbClr val="000000"/>
                </a:solidFill>
                <a:ea typeface="宋体" charset="-122"/>
              </a:rPr>
              <a:t>j</a:t>
            </a:r>
            <a:endParaRPr lang="en-US" altLang="en-US" sz="2800" baseline="-25000">
              <a:solidFill>
                <a:srgbClr val="000000"/>
              </a:solidFill>
              <a:ea typeface=""/>
            </a:endParaRPr>
          </a:p>
        </p:txBody>
      </p: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0A883558-BF78-9D43-A208-2B89417B0D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68DA67-80D1-244B-8BFF-02331BC98884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36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Asynchronous Bellman-Ford: Summary</a:t>
            </a:r>
            <a:endParaRPr lang="en-US" altLang="en-US" sz="360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1975" y="1362075"/>
            <a:ext cx="8062913" cy="50990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3200" dirty="0">
                <a:ea typeface="宋体" charset="-122"/>
              </a:rPr>
              <a:t>D</a:t>
            </a:r>
            <a:r>
              <a:rPr lang="en-US" altLang="en-US" sz="3200" dirty="0"/>
              <a:t>istributed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dirty="0"/>
              <a:t>each node communicates its routing table to its directly-attached neighbors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3200" dirty="0">
                <a:ea typeface="宋体" charset="-122"/>
              </a:rPr>
              <a:t>I</a:t>
            </a:r>
            <a:r>
              <a:rPr lang="en-US" altLang="en-US" sz="3200" dirty="0"/>
              <a:t>terative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dirty="0"/>
              <a:t>continues periodically or when link changes, e.g. detects a link failure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3200" dirty="0">
                <a:ea typeface="宋体" charset="-122"/>
              </a:rPr>
              <a:t>A</a:t>
            </a:r>
            <a:r>
              <a:rPr lang="en-US" altLang="en-US" sz="3200" dirty="0"/>
              <a:t>synchronous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dirty="0"/>
              <a:t>nodes need </a:t>
            </a:r>
            <a:r>
              <a:rPr lang="en-US" altLang="en-US" i="1" dirty="0"/>
              <a:t>not</a:t>
            </a:r>
            <a:r>
              <a:rPr lang="en-US" altLang="en-US" dirty="0"/>
              <a:t> exchange info/iterate in lock step!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3200" dirty="0">
                <a:ea typeface="宋体" charset="-122"/>
              </a:rPr>
              <a:t>C</a:t>
            </a:r>
            <a:r>
              <a:rPr lang="en-US" altLang="en-US" sz="3200" dirty="0"/>
              <a:t>onvergence 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dirty="0"/>
              <a:t>in finite steps, independent of initial condition</a:t>
            </a:r>
            <a:r>
              <a:rPr lang="en-US" altLang="zh-CN" dirty="0">
                <a:ea typeface="宋体" charset="-122"/>
              </a:rPr>
              <a:t> if</a:t>
            </a:r>
            <a:r>
              <a:rPr lang="en-US" altLang="en-US" dirty="0"/>
              <a:t> network </a:t>
            </a:r>
            <a:r>
              <a:rPr lang="en-US" altLang="zh-CN" dirty="0">
                <a:ea typeface="宋体" charset="-122"/>
              </a:rPr>
              <a:t>is </a:t>
            </a:r>
            <a:r>
              <a:rPr lang="en-US" altLang="en-US" dirty="0"/>
              <a:t>connected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F225E4F4-9AF5-F746-A348-D4CDF2017B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68DA67-80D1-244B-8BFF-02331BC98884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81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61375" y="6577013"/>
            <a:ext cx="682625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42831C2B-EA8F-C944-B0B8-EA082EC3A4C3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/>
              <a:t>32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ＭＳ Ｐゴシック" charset="-128"/>
              </a:rPr>
              <a:t>Summary: Distributed Distance-Vector</a:t>
            </a:r>
            <a:endParaRPr lang="en-US" altLang="en-US" sz="3200" dirty="0">
              <a:ea typeface="ＭＳ Ｐゴシック" charset="-128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32775" cy="48561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  <a:sym typeface="Symbol" charset="2"/>
              </a:rPr>
              <a:t>Tool box: a key technique for proving convergence (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  <a:sym typeface="Symbol" charset="2"/>
              </a:rPr>
              <a:t>liveness</a:t>
            </a:r>
            <a:r>
              <a:rPr lang="en-US" altLang="zh-CN" dirty="0">
                <a:ea typeface="ＭＳ Ｐゴシック" charset="-128"/>
                <a:sym typeface="Symbol" charset="2"/>
              </a:rPr>
              <a:t>) of distributed protocols</a:t>
            </a:r>
            <a:r>
              <a:rPr lang="en-US" altLang="zh-CN" dirty="0">
                <a:ea typeface="ＭＳ Ｐゴシック" charset="-128"/>
              </a:rPr>
              <a:t>: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monotonicity</a:t>
            </a:r>
            <a:r>
              <a:rPr lang="en-US" altLang="zh-CN" dirty="0">
                <a:ea typeface="ＭＳ Ｐゴシック" charset="-128"/>
              </a:rPr>
              <a:t> and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bounding-box</a:t>
            </a:r>
            <a:r>
              <a:rPr lang="en-US" altLang="zh-CN" dirty="0">
                <a:ea typeface="ＭＳ Ｐゴシック" charset="-128"/>
              </a:rPr>
              <a:t> (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sandwich</a:t>
            </a:r>
            <a:r>
              <a:rPr lang="en-US" altLang="zh-CN" dirty="0">
                <a:ea typeface="ＭＳ Ｐゴシック" charset="-128"/>
              </a:rPr>
              <a:t>)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Consider two configurations d(t) and d’(t):</a:t>
            </a:r>
          </a:p>
          <a:p>
            <a:pPr lvl="2"/>
            <a:r>
              <a:rPr lang="en-US" altLang="zh-CN" dirty="0">
                <a:ea typeface="ＭＳ Ｐゴシック" charset="-128"/>
              </a:rPr>
              <a:t>if d(t) </a:t>
            </a:r>
            <a:r>
              <a:rPr lang="en-US" altLang="zh-CN" dirty="0">
                <a:ea typeface="ＭＳ Ｐゴシック" charset="-128"/>
                <a:sym typeface="Symbol" charset="2"/>
              </a:rPr>
              <a:t>&lt;= d’(t), then d(t+1) &lt;= d’(t+1)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  <a:sym typeface="Symbol" charset="2"/>
              </a:rPr>
              <a:t>Identify two extreme configurations to sandwich any real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42893258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86800" y="6515100"/>
            <a:ext cx="4572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2268D687-77AC-6349-84FA-B1441D81BE7A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Outline</a:t>
            </a:r>
          </a:p>
        </p:txBody>
      </p:sp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85000"/>
              <a:buFont typeface="Wingdings" charset="0"/>
              <a:buChar char="q"/>
              <a:defRPr/>
            </a:pPr>
            <a:r>
              <a:rPr lang="en-US" sz="28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Admin and recap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85000"/>
              <a:buFont typeface="Wingdings" charset="0"/>
              <a:buChar char="q"/>
              <a:defRPr/>
            </a:pPr>
            <a:r>
              <a:rPr lang="en-US" sz="28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Network control plane</a:t>
            </a:r>
          </a:p>
          <a:p>
            <a:pPr marL="914400" lvl="1" indent="-457200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8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Routing</a:t>
            </a:r>
          </a:p>
          <a:p>
            <a:pPr marL="1371600" lvl="2" indent="-457200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8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Link weights assignment</a:t>
            </a:r>
          </a:p>
          <a:p>
            <a:pPr marL="1371600" lvl="2" indent="-457200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8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Routing computation</a:t>
            </a:r>
          </a:p>
          <a:p>
            <a:pPr marL="1714500" lvl="3" indent="-342900">
              <a:spcBef>
                <a:spcPct val="20000"/>
              </a:spcBef>
              <a:buClr>
                <a:srgbClr val="2D2DB9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  <a:ea typeface=""/>
              </a:rPr>
              <a:t>Distance vector protocols (distributed computing)</a:t>
            </a:r>
          </a:p>
          <a:p>
            <a:pPr marL="2171700" lvl="4" indent="-342900">
              <a:spcBef>
                <a:spcPct val="20000"/>
              </a:spcBef>
              <a:buClr>
                <a:srgbClr val="2D2DB9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  <a:ea typeface=""/>
              </a:rPr>
              <a:t>synchronous Bellman-Ford (SBF)</a:t>
            </a:r>
          </a:p>
          <a:p>
            <a:pPr marL="2171700" lvl="4" indent="-342900">
              <a:spcBef>
                <a:spcPct val="20000"/>
              </a:spcBef>
              <a:buClr>
                <a:srgbClr val="2D2DB9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  <a:ea typeface=""/>
              </a:rPr>
              <a:t>asynchronous Bellman-Ford (ABF)</a:t>
            </a:r>
          </a:p>
          <a:p>
            <a:pPr marL="2171700" lvl="4" indent="-342900">
              <a:spcBef>
                <a:spcPct val="20000"/>
              </a:spcBef>
              <a:buClr>
                <a:srgbClr val="2D2DB9"/>
              </a:buClr>
              <a:buSzPct val="85000"/>
              <a:buFont typeface="Wingdings" charset="2"/>
              <a:buChar char="Ø"/>
            </a:pPr>
            <a:r>
              <a:rPr lang="en-US" altLang="en-US" i="1" dirty="0">
                <a:solidFill>
                  <a:srgbClr val="C00000"/>
                </a:solidFill>
                <a:ea typeface=""/>
              </a:rPr>
              <a:t>properties of DV</a:t>
            </a:r>
            <a:endParaRPr lang="en-US" altLang="en-US" i="1" dirty="0">
              <a:solidFill>
                <a:srgbClr val="C00000"/>
              </a:solidFill>
              <a:latin typeface="+mn-lt"/>
              <a:ea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688761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78813" cy="11430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Properties of Distance-Vector Algorithms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Good news propagate fast</a:t>
            </a: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8" y="2449513"/>
            <a:ext cx="71628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4488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0075" cy="11430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Properties of Distance-Vector Algorithms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399" y="1398588"/>
            <a:ext cx="8220075" cy="485616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Bad news propagate slowly</a:t>
            </a:r>
          </a:p>
          <a:p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pPr>
              <a:buFont typeface="ZapfDingbats" charset="0"/>
              <a:buNone/>
            </a:pPr>
            <a:endParaRPr lang="en-US" altLang="zh-CN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This is called the </a:t>
            </a:r>
            <a:r>
              <a:rPr lang="en-US" altLang="en-US" i="1" dirty="0">
                <a:solidFill>
                  <a:srgbClr val="C00000"/>
                </a:solidFill>
              </a:rPr>
              <a:t>counting-to-infinity</a:t>
            </a:r>
            <a:r>
              <a:rPr lang="en-US" altLang="zh-CN" dirty="0">
                <a:ea typeface="宋体" charset="-122"/>
              </a:rPr>
              <a:t> problem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Q: what causes counting-to-infinity?</a:t>
            </a:r>
            <a:endParaRPr lang="en-US" altLang="en-US" dirty="0">
              <a:solidFill>
                <a:srgbClr val="000000"/>
              </a:solidFill>
            </a:endParaRPr>
          </a:p>
          <a:p>
            <a:endParaRPr lang="en-US" altLang="zh-CN" dirty="0">
              <a:ea typeface="宋体" charset="-122"/>
            </a:endParaRP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1860550"/>
            <a:ext cx="5095875" cy="354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4006" y="2520251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A-B link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83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53425" cy="1143000"/>
          </a:xfrm>
        </p:spPr>
        <p:txBody>
          <a:bodyPr/>
          <a:lstStyle/>
          <a:p>
            <a:r>
              <a:rPr lang="en-US" altLang="en-US" sz="2800" dirty="0"/>
              <a:t>Counting-To-Infinity is </a:t>
            </a:r>
            <a:r>
              <a:rPr lang="en-US" altLang="en-US" sz="2800"/>
              <a:t>Because of Routing </a:t>
            </a:r>
            <a:r>
              <a:rPr lang="en-US" altLang="en-US" sz="2800" dirty="0"/>
              <a:t>Loop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19906" y="1371600"/>
            <a:ext cx="3894439" cy="48561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Counting-to-infinity is caused by a routing loop, which is a </a:t>
            </a:r>
            <a:r>
              <a:rPr lang="en-US" altLang="zh-CN" sz="2400" dirty="0">
                <a:solidFill>
                  <a:srgbClr val="C00000"/>
                </a:solidFill>
                <a:ea typeface="宋体" charset="-122"/>
              </a:rPr>
              <a:t>global state</a:t>
            </a:r>
            <a:r>
              <a:rPr lang="en-US" altLang="zh-CN" sz="2400" dirty="0">
                <a:ea typeface="宋体" charset="-122"/>
              </a:rPr>
              <a:t> (consisting of the nodes’ local states) at a global moment (observed by an oracle) such that there exist nodes A, B, C, … E such that A (locally) thinks B as next hop, B thinks C as next hop, … E thinks A as next hop</a:t>
            </a:r>
            <a:endParaRPr lang="en-US" altLang="en-US" sz="2400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779395C2-4ABE-6F49-803A-3D2848BEE4B8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815" y="2336021"/>
            <a:ext cx="4694185" cy="3265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8"/>
          <p:cNvSpPr>
            <a:spLocks/>
          </p:cNvSpPr>
          <p:nvPr/>
        </p:nvSpPr>
        <p:spPr bwMode="auto">
          <a:xfrm rot="185951">
            <a:off x="5261860" y="2749442"/>
            <a:ext cx="568807" cy="180196"/>
          </a:xfrm>
          <a:custGeom>
            <a:avLst/>
            <a:gdLst>
              <a:gd name="T0" fmla="*/ 0 w 1188"/>
              <a:gd name="T1" fmla="*/ 2147483647 h 190"/>
              <a:gd name="T2" fmla="*/ 2147483647 w 1188"/>
              <a:gd name="T3" fmla="*/ 2147483647 h 190"/>
              <a:gd name="T4" fmla="*/ 2147483647 w 1188"/>
              <a:gd name="T5" fmla="*/ 2147483647 h 190"/>
              <a:gd name="T6" fmla="*/ 0 60000 65536"/>
              <a:gd name="T7" fmla="*/ 0 60000 65536"/>
              <a:gd name="T8" fmla="*/ 0 60000 65536"/>
              <a:gd name="T9" fmla="*/ 0 w 1188"/>
              <a:gd name="T10" fmla="*/ 0 h 190"/>
              <a:gd name="T11" fmla="*/ 1188 w 1188"/>
              <a:gd name="T12" fmla="*/ 190 h 1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88" h="190">
                <a:moveTo>
                  <a:pt x="0" y="190"/>
                </a:moveTo>
                <a:cubicBezTo>
                  <a:pt x="193" y="105"/>
                  <a:pt x="387" y="20"/>
                  <a:pt x="585" y="10"/>
                </a:cubicBezTo>
                <a:cubicBezTo>
                  <a:pt x="783" y="0"/>
                  <a:pt x="1088" y="108"/>
                  <a:pt x="1188" y="127"/>
                </a:cubicBezTo>
              </a:path>
            </a:pathLst>
          </a:custGeom>
          <a:noFill/>
          <a:ln w="25400" cap="rnd">
            <a:solidFill>
              <a:srgbClr val="FF0000"/>
            </a:solidFill>
            <a:prstDash val="solid"/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 rot="10800000">
            <a:off x="5346343" y="3205222"/>
            <a:ext cx="514212" cy="210971"/>
          </a:xfrm>
          <a:custGeom>
            <a:avLst/>
            <a:gdLst>
              <a:gd name="T0" fmla="*/ 0 w 1188"/>
              <a:gd name="T1" fmla="*/ 2147483647 h 190"/>
              <a:gd name="T2" fmla="*/ 2147483647 w 1188"/>
              <a:gd name="T3" fmla="*/ 2147483647 h 190"/>
              <a:gd name="T4" fmla="*/ 2147483647 w 1188"/>
              <a:gd name="T5" fmla="*/ 2147483647 h 190"/>
              <a:gd name="T6" fmla="*/ 0 60000 65536"/>
              <a:gd name="T7" fmla="*/ 0 60000 65536"/>
              <a:gd name="T8" fmla="*/ 0 60000 65536"/>
              <a:gd name="T9" fmla="*/ 0 w 1188"/>
              <a:gd name="T10" fmla="*/ 0 h 190"/>
              <a:gd name="T11" fmla="*/ 1188 w 1188"/>
              <a:gd name="T12" fmla="*/ 190 h 1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88" h="190">
                <a:moveTo>
                  <a:pt x="0" y="190"/>
                </a:moveTo>
                <a:cubicBezTo>
                  <a:pt x="193" y="105"/>
                  <a:pt x="387" y="20"/>
                  <a:pt x="585" y="10"/>
                </a:cubicBezTo>
                <a:cubicBezTo>
                  <a:pt x="783" y="0"/>
                  <a:pt x="1088" y="108"/>
                  <a:pt x="1188" y="127"/>
                </a:cubicBezTo>
              </a:path>
            </a:pathLst>
          </a:custGeom>
          <a:noFill/>
          <a:ln w="25400" cap="rnd">
            <a:solidFill>
              <a:srgbClr val="FF0000"/>
            </a:solidFill>
            <a:prstDash val="solid"/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 rot="185951">
            <a:off x="4670258" y="2749443"/>
            <a:ext cx="568807" cy="180196"/>
          </a:xfrm>
          <a:custGeom>
            <a:avLst/>
            <a:gdLst>
              <a:gd name="T0" fmla="*/ 0 w 1188"/>
              <a:gd name="T1" fmla="*/ 2147483647 h 190"/>
              <a:gd name="T2" fmla="*/ 2147483647 w 1188"/>
              <a:gd name="T3" fmla="*/ 2147483647 h 190"/>
              <a:gd name="T4" fmla="*/ 2147483647 w 1188"/>
              <a:gd name="T5" fmla="*/ 2147483647 h 190"/>
              <a:gd name="T6" fmla="*/ 0 60000 65536"/>
              <a:gd name="T7" fmla="*/ 0 60000 65536"/>
              <a:gd name="T8" fmla="*/ 0 60000 65536"/>
              <a:gd name="T9" fmla="*/ 0 w 1188"/>
              <a:gd name="T10" fmla="*/ 0 h 190"/>
              <a:gd name="T11" fmla="*/ 1188 w 1188"/>
              <a:gd name="T12" fmla="*/ 190 h 1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88" h="190">
                <a:moveTo>
                  <a:pt x="0" y="190"/>
                </a:moveTo>
                <a:cubicBezTo>
                  <a:pt x="193" y="105"/>
                  <a:pt x="387" y="20"/>
                  <a:pt x="585" y="10"/>
                </a:cubicBezTo>
                <a:cubicBezTo>
                  <a:pt x="783" y="0"/>
                  <a:pt x="1088" y="108"/>
                  <a:pt x="1188" y="127"/>
                </a:cubicBezTo>
              </a:path>
            </a:pathLst>
          </a:custGeom>
          <a:noFill/>
          <a:ln w="25400" cap="rnd">
            <a:solidFill>
              <a:srgbClr val="FF0000"/>
            </a:solidFill>
            <a:prstDash val="solid"/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 rot="185951">
            <a:off x="5911606" y="2775424"/>
            <a:ext cx="556934" cy="138739"/>
          </a:xfrm>
          <a:custGeom>
            <a:avLst/>
            <a:gdLst>
              <a:gd name="T0" fmla="*/ 0 w 1188"/>
              <a:gd name="T1" fmla="*/ 2147483647 h 190"/>
              <a:gd name="T2" fmla="*/ 2147483647 w 1188"/>
              <a:gd name="T3" fmla="*/ 2147483647 h 190"/>
              <a:gd name="T4" fmla="*/ 2147483647 w 1188"/>
              <a:gd name="T5" fmla="*/ 2147483647 h 190"/>
              <a:gd name="T6" fmla="*/ 0 60000 65536"/>
              <a:gd name="T7" fmla="*/ 0 60000 65536"/>
              <a:gd name="T8" fmla="*/ 0 60000 65536"/>
              <a:gd name="T9" fmla="*/ 0 w 1188"/>
              <a:gd name="T10" fmla="*/ 0 h 190"/>
              <a:gd name="T11" fmla="*/ 1188 w 1188"/>
              <a:gd name="T12" fmla="*/ 190 h 1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88" h="190">
                <a:moveTo>
                  <a:pt x="0" y="190"/>
                </a:moveTo>
                <a:cubicBezTo>
                  <a:pt x="193" y="105"/>
                  <a:pt x="387" y="20"/>
                  <a:pt x="585" y="10"/>
                </a:cubicBezTo>
                <a:cubicBezTo>
                  <a:pt x="783" y="0"/>
                  <a:pt x="1088" y="108"/>
                  <a:pt x="1188" y="127"/>
                </a:cubicBezTo>
              </a:path>
            </a:pathLst>
          </a:custGeom>
          <a:noFill/>
          <a:ln w="25400" cap="rnd">
            <a:solidFill>
              <a:srgbClr val="FF0000"/>
            </a:solidFill>
            <a:prstDash val="solid"/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 rot="185951">
            <a:off x="6536808" y="2785210"/>
            <a:ext cx="530465" cy="145440"/>
          </a:xfrm>
          <a:custGeom>
            <a:avLst/>
            <a:gdLst>
              <a:gd name="T0" fmla="*/ 0 w 1188"/>
              <a:gd name="T1" fmla="*/ 2147483647 h 190"/>
              <a:gd name="T2" fmla="*/ 2147483647 w 1188"/>
              <a:gd name="T3" fmla="*/ 2147483647 h 190"/>
              <a:gd name="T4" fmla="*/ 2147483647 w 1188"/>
              <a:gd name="T5" fmla="*/ 2147483647 h 190"/>
              <a:gd name="T6" fmla="*/ 0 60000 65536"/>
              <a:gd name="T7" fmla="*/ 0 60000 65536"/>
              <a:gd name="T8" fmla="*/ 0 60000 65536"/>
              <a:gd name="T9" fmla="*/ 0 w 1188"/>
              <a:gd name="T10" fmla="*/ 0 h 190"/>
              <a:gd name="T11" fmla="*/ 1188 w 1188"/>
              <a:gd name="T12" fmla="*/ 190 h 1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88" h="190">
                <a:moveTo>
                  <a:pt x="0" y="190"/>
                </a:moveTo>
                <a:cubicBezTo>
                  <a:pt x="193" y="105"/>
                  <a:pt x="387" y="20"/>
                  <a:pt x="585" y="10"/>
                </a:cubicBezTo>
                <a:cubicBezTo>
                  <a:pt x="783" y="0"/>
                  <a:pt x="1088" y="108"/>
                  <a:pt x="1188" y="127"/>
                </a:cubicBezTo>
              </a:path>
            </a:pathLst>
          </a:custGeom>
          <a:noFill/>
          <a:ln w="25400" cap="rnd">
            <a:solidFill>
              <a:srgbClr val="FF0000"/>
            </a:solidFill>
            <a:prstDash val="solid"/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56602" y="3027970"/>
            <a:ext cx="1852709" cy="244272"/>
            <a:chOff x="5256602" y="3027970"/>
            <a:chExt cx="1852709" cy="244272"/>
          </a:xfrm>
        </p:grpSpPr>
        <p:sp>
          <p:nvSpPr>
            <p:cNvPr id="13" name="Freeform 8"/>
            <p:cNvSpPr>
              <a:spLocks/>
            </p:cNvSpPr>
            <p:nvPr/>
          </p:nvSpPr>
          <p:spPr bwMode="auto">
            <a:xfrm rot="185951">
              <a:off x="5953644" y="3117016"/>
              <a:ext cx="556934" cy="138739"/>
            </a:xfrm>
            <a:custGeom>
              <a:avLst/>
              <a:gdLst>
                <a:gd name="T0" fmla="*/ 0 w 1188"/>
                <a:gd name="T1" fmla="*/ 2147483647 h 190"/>
                <a:gd name="T2" fmla="*/ 2147483647 w 1188"/>
                <a:gd name="T3" fmla="*/ 2147483647 h 190"/>
                <a:gd name="T4" fmla="*/ 2147483647 w 1188"/>
                <a:gd name="T5" fmla="*/ 2147483647 h 190"/>
                <a:gd name="T6" fmla="*/ 0 60000 65536"/>
                <a:gd name="T7" fmla="*/ 0 60000 65536"/>
                <a:gd name="T8" fmla="*/ 0 60000 65536"/>
                <a:gd name="T9" fmla="*/ 0 w 1188"/>
                <a:gd name="T10" fmla="*/ 0 h 190"/>
                <a:gd name="T11" fmla="*/ 1188 w 1188"/>
                <a:gd name="T12" fmla="*/ 190 h 1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88" h="190">
                  <a:moveTo>
                    <a:pt x="0" y="190"/>
                  </a:moveTo>
                  <a:cubicBezTo>
                    <a:pt x="193" y="105"/>
                    <a:pt x="387" y="20"/>
                    <a:pt x="585" y="10"/>
                  </a:cubicBezTo>
                  <a:cubicBezTo>
                    <a:pt x="783" y="0"/>
                    <a:pt x="1088" y="108"/>
                    <a:pt x="1188" y="127"/>
                  </a:cubicBezTo>
                </a:path>
              </a:pathLst>
            </a:custGeom>
            <a:noFill/>
            <a:ln w="25400" cap="rnd">
              <a:solidFill>
                <a:srgbClr val="FF0000"/>
              </a:solidFill>
              <a:prstDash val="solid"/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 rot="185951">
              <a:off x="6578846" y="3126802"/>
              <a:ext cx="530465" cy="145440"/>
            </a:xfrm>
            <a:custGeom>
              <a:avLst/>
              <a:gdLst>
                <a:gd name="T0" fmla="*/ 0 w 1188"/>
                <a:gd name="T1" fmla="*/ 2147483647 h 190"/>
                <a:gd name="T2" fmla="*/ 2147483647 w 1188"/>
                <a:gd name="T3" fmla="*/ 2147483647 h 190"/>
                <a:gd name="T4" fmla="*/ 2147483647 w 1188"/>
                <a:gd name="T5" fmla="*/ 2147483647 h 190"/>
                <a:gd name="T6" fmla="*/ 0 60000 65536"/>
                <a:gd name="T7" fmla="*/ 0 60000 65536"/>
                <a:gd name="T8" fmla="*/ 0 60000 65536"/>
                <a:gd name="T9" fmla="*/ 0 w 1188"/>
                <a:gd name="T10" fmla="*/ 0 h 190"/>
                <a:gd name="T11" fmla="*/ 1188 w 1188"/>
                <a:gd name="T12" fmla="*/ 190 h 1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88" h="190">
                  <a:moveTo>
                    <a:pt x="0" y="190"/>
                  </a:moveTo>
                  <a:cubicBezTo>
                    <a:pt x="193" y="105"/>
                    <a:pt x="387" y="20"/>
                    <a:pt x="585" y="10"/>
                  </a:cubicBezTo>
                  <a:cubicBezTo>
                    <a:pt x="783" y="0"/>
                    <a:pt x="1088" y="108"/>
                    <a:pt x="1188" y="127"/>
                  </a:cubicBezTo>
                </a:path>
              </a:pathLst>
            </a:custGeom>
            <a:noFill/>
            <a:ln w="25400" cap="rnd">
              <a:solidFill>
                <a:srgbClr val="FF0000"/>
              </a:solidFill>
              <a:prstDash val="solid"/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 rot="185951">
              <a:off x="5256602" y="3027970"/>
              <a:ext cx="568807" cy="180196"/>
            </a:xfrm>
            <a:custGeom>
              <a:avLst/>
              <a:gdLst>
                <a:gd name="T0" fmla="*/ 0 w 1188"/>
                <a:gd name="T1" fmla="*/ 2147483647 h 190"/>
                <a:gd name="T2" fmla="*/ 2147483647 w 1188"/>
                <a:gd name="T3" fmla="*/ 2147483647 h 190"/>
                <a:gd name="T4" fmla="*/ 2147483647 w 1188"/>
                <a:gd name="T5" fmla="*/ 2147483647 h 190"/>
                <a:gd name="T6" fmla="*/ 0 60000 65536"/>
                <a:gd name="T7" fmla="*/ 0 60000 65536"/>
                <a:gd name="T8" fmla="*/ 0 60000 65536"/>
                <a:gd name="T9" fmla="*/ 0 w 1188"/>
                <a:gd name="T10" fmla="*/ 0 h 190"/>
                <a:gd name="T11" fmla="*/ 1188 w 1188"/>
                <a:gd name="T12" fmla="*/ 190 h 1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88" h="190">
                  <a:moveTo>
                    <a:pt x="0" y="190"/>
                  </a:moveTo>
                  <a:cubicBezTo>
                    <a:pt x="193" y="105"/>
                    <a:pt x="387" y="20"/>
                    <a:pt x="585" y="10"/>
                  </a:cubicBezTo>
                  <a:cubicBezTo>
                    <a:pt x="783" y="0"/>
                    <a:pt x="1088" y="108"/>
                    <a:pt x="1188" y="127"/>
                  </a:cubicBezTo>
                </a:path>
              </a:pathLst>
            </a:custGeom>
            <a:noFill/>
            <a:ln w="25400" cap="rnd">
              <a:solidFill>
                <a:srgbClr val="FF0000"/>
              </a:solidFill>
              <a:prstDash val="solid"/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55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en-US" sz="4000" u="sng" dirty="0">
                <a:solidFill>
                  <a:srgbClr val="3333CC"/>
                </a:solidFill>
              </a:rPr>
              <a:t>Discussion</a:t>
            </a:r>
          </a:p>
        </p:txBody>
      </p:sp>
      <p:sp>
        <p:nvSpPr>
          <p:cNvPr id="99330" name="Rectangle 3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rgbClr val="3333CC"/>
              </a:buClr>
              <a:buSzPct val="85000"/>
              <a:buFont typeface="Wingdings" charset="2"/>
              <a:buChar char="q"/>
            </a:pPr>
            <a:r>
              <a:rPr lang="en-US" altLang="en-US" sz="2800" dirty="0">
                <a:solidFill>
                  <a:srgbClr val="000000"/>
                </a:solidFill>
              </a:rPr>
              <a:t>Why avoid routing loops is hard?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85000"/>
              <a:buFont typeface="Wingdings" charset="2"/>
              <a:buChar char="q"/>
            </a:pPr>
            <a:endParaRPr lang="en-US" altLang="en-US" sz="2800" dirty="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buClr>
                <a:srgbClr val="3333CC"/>
              </a:buClr>
              <a:buSzPct val="85000"/>
              <a:buFont typeface="Wingdings" charset="2"/>
              <a:buChar char="q"/>
            </a:pPr>
            <a:r>
              <a:rPr lang="en-US" altLang="en-US" sz="2800" dirty="0">
                <a:solidFill>
                  <a:srgbClr val="000000"/>
                </a:solidFill>
              </a:rPr>
              <a:t>Any proposals to avoid routing loops?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85000"/>
              <a:buFont typeface="Wingdings" charset="2"/>
              <a:buChar char="q"/>
            </a:pPr>
            <a:endParaRPr lang="en-US" altLang="en-US" sz="2800" dirty="0">
              <a:solidFill>
                <a:srgbClr val="000000"/>
              </a:solidFill>
            </a:endParaRPr>
          </a:p>
          <a:p>
            <a:pPr lvl="1">
              <a:spcBef>
                <a:spcPct val="20000"/>
              </a:spcBef>
              <a:buClr>
                <a:srgbClr val="C00000"/>
              </a:buClr>
              <a:buSzPct val="85000"/>
              <a:buFont typeface="Wingdings" charset="2"/>
              <a:buChar char="Ø"/>
            </a:pPr>
            <a:endParaRPr lang="en-US" altLang="en-US" sz="2800" i="1" dirty="0">
              <a:solidFill>
                <a:srgbClr val="C00000"/>
              </a:solidFill>
            </a:endParaRPr>
          </a:p>
          <a:p>
            <a:pPr>
              <a:spcBef>
                <a:spcPct val="20000"/>
              </a:spcBef>
              <a:buClr>
                <a:srgbClr val="C00000"/>
              </a:buClr>
              <a:buSzPct val="85000"/>
              <a:buFont typeface="Wingdings" charset="2"/>
              <a:buChar char="Ø"/>
            </a:pPr>
            <a:endParaRPr lang="en-US" altLang="en-US" sz="2800" i="1" dirty="0">
              <a:solidFill>
                <a:srgbClr val="C00000"/>
              </a:solidFill>
            </a:endParaRPr>
          </a:p>
        </p:txBody>
      </p:sp>
      <p:sp>
        <p:nvSpPr>
          <p:cNvPr id="9933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61375" y="6577013"/>
            <a:ext cx="682625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FA19205E-2B21-2C49-B8A9-F2C6301026F6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/>
              <a:t>37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88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86800" y="6515100"/>
            <a:ext cx="4572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2268D687-77AC-6349-84FA-B1441D81BE7A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Outline</a:t>
            </a:r>
          </a:p>
        </p:txBody>
      </p:sp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533400" y="1371599"/>
            <a:ext cx="8077200" cy="5312979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85000"/>
              <a:buFont typeface="Wingdings" charset="0"/>
              <a:buChar char="q"/>
              <a:defRPr/>
            </a:pPr>
            <a:r>
              <a:rPr lang="en-US" sz="28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Admin and recap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85000"/>
              <a:buFont typeface="Wingdings" charset="0"/>
              <a:buChar char="q"/>
              <a:defRPr/>
            </a:pPr>
            <a:r>
              <a:rPr lang="en-US" sz="28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Network control plane</a:t>
            </a:r>
          </a:p>
          <a:p>
            <a:pPr marL="914400" lvl="1" indent="-457200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8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Routing</a:t>
            </a:r>
          </a:p>
          <a:p>
            <a:pPr marL="1371600" lvl="2" indent="-457200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8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Link weights assignment</a:t>
            </a:r>
          </a:p>
          <a:p>
            <a:pPr marL="1371600" lvl="2" indent="-457200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80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Routing computation</a:t>
            </a:r>
          </a:p>
          <a:p>
            <a:pPr marL="1714500" lvl="3" indent="-342900">
              <a:spcBef>
                <a:spcPct val="20000"/>
              </a:spcBef>
              <a:buClr>
                <a:srgbClr val="2D2DB9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  <a:ea typeface=""/>
              </a:rPr>
              <a:t>Distance vector protocols (distributed computing)</a:t>
            </a:r>
          </a:p>
          <a:p>
            <a:pPr marL="2171700" lvl="4" indent="-342900">
              <a:spcBef>
                <a:spcPct val="20000"/>
              </a:spcBef>
              <a:buClr>
                <a:srgbClr val="2D2DB9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  <a:ea typeface=""/>
              </a:rPr>
              <a:t>synchronous Bellman-Ford (SBF)</a:t>
            </a:r>
          </a:p>
          <a:p>
            <a:pPr marL="2171700" lvl="4" indent="-342900">
              <a:spcBef>
                <a:spcPct val="20000"/>
              </a:spcBef>
              <a:buClr>
                <a:srgbClr val="2D2DB9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  <a:ea typeface=""/>
              </a:rPr>
              <a:t>asynchronous Bellman-Ford (ABF)</a:t>
            </a:r>
          </a:p>
          <a:p>
            <a:pPr marL="2171700" lvl="4" indent="-342900">
              <a:spcBef>
                <a:spcPct val="20000"/>
              </a:spcBef>
              <a:buClr>
                <a:srgbClr val="2D2DB9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  <a:ea typeface=""/>
              </a:rPr>
              <a:t>properties of DV</a:t>
            </a:r>
          </a:p>
          <a:p>
            <a:pPr marL="2628900" lvl="5" indent="-342900">
              <a:spcBef>
                <a:spcPct val="20000"/>
              </a:spcBef>
              <a:buClr>
                <a:srgbClr val="2D2DB9"/>
              </a:buClr>
              <a:buSzPct val="85000"/>
              <a:buFont typeface="Courier New" charset="0"/>
              <a:buChar char="o"/>
            </a:pPr>
            <a:r>
              <a:rPr lang="en-US" altLang="en-US" dirty="0">
                <a:solidFill>
                  <a:srgbClr val="000000"/>
                </a:solidFill>
                <a:ea typeface=""/>
              </a:rPr>
              <a:t>DV w/ loop prevention</a:t>
            </a:r>
          </a:p>
          <a:p>
            <a:pPr marL="3086100" lvl="6" indent="-342900">
              <a:spcBef>
                <a:spcPct val="20000"/>
              </a:spcBef>
              <a:buClr>
                <a:srgbClr val="2D2DB9"/>
              </a:buClr>
              <a:buSzPct val="85000"/>
              <a:buFont typeface="Wingdings" charset="2"/>
              <a:buChar char="Ø"/>
            </a:pPr>
            <a:r>
              <a:rPr lang="en-US" altLang="en-US" i="1" dirty="0">
                <a:solidFill>
                  <a:srgbClr val="C00000"/>
                </a:solidFill>
                <a:ea typeface=""/>
              </a:rPr>
              <a:t>reverse poison</a:t>
            </a:r>
          </a:p>
          <a:p>
            <a:pPr marL="2171700" lvl="4" indent="-342900">
              <a:spcBef>
                <a:spcPct val="20000"/>
              </a:spcBef>
              <a:buClr>
                <a:srgbClr val="2D2DB9"/>
              </a:buClr>
              <a:buSzPct val="85000"/>
              <a:buFont typeface="Courier New" charset="0"/>
              <a:buChar char="o"/>
            </a:pPr>
            <a:endParaRPr lang="en-US" altLang="en-US" dirty="0">
              <a:solidFill>
                <a:srgbClr val="000000"/>
              </a:solidFill>
              <a:ea typeface=""/>
            </a:endParaRPr>
          </a:p>
          <a:p>
            <a:pPr marL="2171700" lvl="4" indent="-342900">
              <a:spcBef>
                <a:spcPct val="20000"/>
              </a:spcBef>
              <a:buClr>
                <a:srgbClr val="2D2DB9"/>
              </a:buClr>
              <a:buSzPct val="85000"/>
              <a:buFont typeface="Wingdings" charset="2"/>
              <a:buChar char="Ø"/>
            </a:pPr>
            <a:endParaRPr lang="en-US" altLang="en-US" i="1" dirty="0">
              <a:solidFill>
                <a:srgbClr val="C00000"/>
              </a:solidFill>
              <a:latin typeface="+mn-lt"/>
              <a:ea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1266984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533400" y="206375"/>
            <a:ext cx="8024813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en-US" sz="2800" u="sng">
                <a:solidFill>
                  <a:srgbClr val="3333CC"/>
                </a:solidFill>
                <a:ea typeface=""/>
              </a:rPr>
              <a:t>The Reverse-Poison </a:t>
            </a:r>
            <a:br>
              <a:rPr lang="en-US" altLang="en-US" sz="2800" u="sng">
                <a:solidFill>
                  <a:srgbClr val="3333CC"/>
                </a:solidFill>
                <a:ea typeface=""/>
              </a:rPr>
            </a:br>
            <a:r>
              <a:rPr lang="en-US" altLang="en-US" sz="2800" u="sng">
                <a:solidFill>
                  <a:srgbClr val="3333CC"/>
                </a:solidFill>
                <a:ea typeface=""/>
              </a:rPr>
              <a:t>(Split-horizon) Hack</a:t>
            </a:r>
            <a:endParaRPr lang="en-US" altLang="en-US" sz="3200" u="sng">
              <a:solidFill>
                <a:srgbClr val="3333CC"/>
              </a:solidFill>
              <a:ea typeface=""/>
            </a:endParaRPr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6183313" y="180975"/>
            <a:ext cx="2789237" cy="1841500"/>
            <a:chOff x="486" y="1176"/>
            <a:chExt cx="1757" cy="1160"/>
          </a:xfrm>
        </p:grpSpPr>
        <p:sp>
          <p:nvSpPr>
            <p:cNvPr id="14380" name="Freeform 4"/>
            <p:cNvSpPr>
              <a:spLocks/>
            </p:cNvSpPr>
            <p:nvPr/>
          </p:nvSpPr>
          <p:spPr bwMode="auto">
            <a:xfrm>
              <a:off x="486" y="1176"/>
              <a:ext cx="1757" cy="1150"/>
            </a:xfrm>
            <a:custGeom>
              <a:avLst/>
              <a:gdLst>
                <a:gd name="T0" fmla="*/ 108 w 1757"/>
                <a:gd name="T1" fmla="*/ 402 h 1150"/>
                <a:gd name="T2" fmla="*/ 390 w 1757"/>
                <a:gd name="T3" fmla="*/ 216 h 1150"/>
                <a:gd name="T4" fmla="*/ 801 w 1757"/>
                <a:gd name="T5" fmla="*/ 27 h 1150"/>
                <a:gd name="T6" fmla="*/ 1341 w 1757"/>
                <a:gd name="T7" fmla="*/ 54 h 1150"/>
                <a:gd name="T8" fmla="*/ 1602 w 1757"/>
                <a:gd name="T9" fmla="*/ 141 h 1150"/>
                <a:gd name="T10" fmla="*/ 1665 w 1757"/>
                <a:gd name="T11" fmla="*/ 489 h 1150"/>
                <a:gd name="T12" fmla="*/ 1644 w 1757"/>
                <a:gd name="T13" fmla="*/ 1044 h 1150"/>
                <a:gd name="T14" fmla="*/ 984 w 1757"/>
                <a:gd name="T15" fmla="*/ 1125 h 1150"/>
                <a:gd name="T16" fmla="*/ 540 w 1757"/>
                <a:gd name="T17" fmla="*/ 1068 h 1150"/>
                <a:gd name="T18" fmla="*/ 72 w 1757"/>
                <a:gd name="T19" fmla="*/ 684 h 1150"/>
                <a:gd name="T20" fmla="*/ 108 w 1757"/>
                <a:gd name="T21" fmla="*/ 402 h 11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57"/>
                <a:gd name="T34" fmla="*/ 0 h 1150"/>
                <a:gd name="T35" fmla="*/ 1757 w 1757"/>
                <a:gd name="T36" fmla="*/ 1150 h 115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57" h="1150">
                  <a:moveTo>
                    <a:pt x="108" y="402"/>
                  </a:moveTo>
                  <a:cubicBezTo>
                    <a:pt x="161" y="324"/>
                    <a:pt x="275" y="278"/>
                    <a:pt x="390" y="216"/>
                  </a:cubicBezTo>
                  <a:cubicBezTo>
                    <a:pt x="505" y="154"/>
                    <a:pt x="642" y="54"/>
                    <a:pt x="801" y="27"/>
                  </a:cubicBezTo>
                  <a:cubicBezTo>
                    <a:pt x="960" y="0"/>
                    <a:pt x="1208" y="35"/>
                    <a:pt x="1341" y="54"/>
                  </a:cubicBezTo>
                  <a:cubicBezTo>
                    <a:pt x="1474" y="73"/>
                    <a:pt x="1548" y="68"/>
                    <a:pt x="1602" y="141"/>
                  </a:cubicBezTo>
                  <a:cubicBezTo>
                    <a:pt x="1656" y="214"/>
                    <a:pt x="1658" y="339"/>
                    <a:pt x="1665" y="489"/>
                  </a:cubicBezTo>
                  <a:cubicBezTo>
                    <a:pt x="1672" y="639"/>
                    <a:pt x="1757" y="938"/>
                    <a:pt x="1644" y="1044"/>
                  </a:cubicBezTo>
                  <a:cubicBezTo>
                    <a:pt x="1531" y="1150"/>
                    <a:pt x="1168" y="1121"/>
                    <a:pt x="984" y="1125"/>
                  </a:cubicBezTo>
                  <a:cubicBezTo>
                    <a:pt x="800" y="1129"/>
                    <a:pt x="692" y="1141"/>
                    <a:pt x="540" y="1068"/>
                  </a:cubicBezTo>
                  <a:cubicBezTo>
                    <a:pt x="388" y="995"/>
                    <a:pt x="144" y="795"/>
                    <a:pt x="72" y="684"/>
                  </a:cubicBezTo>
                  <a:cubicBezTo>
                    <a:pt x="0" y="573"/>
                    <a:pt x="55" y="480"/>
                    <a:pt x="108" y="40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4381" name="Freeform 5"/>
            <p:cNvSpPr>
              <a:spLocks/>
            </p:cNvSpPr>
            <p:nvPr/>
          </p:nvSpPr>
          <p:spPr bwMode="auto">
            <a:xfrm>
              <a:off x="840" y="1488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4382" name="Oval 6"/>
            <p:cNvSpPr>
              <a:spLocks noChangeArrowheads="1"/>
            </p:cNvSpPr>
            <p:nvPr/>
          </p:nvSpPr>
          <p:spPr bwMode="auto">
            <a:xfrm>
              <a:off x="580" y="173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14383" name="Line 7"/>
            <p:cNvSpPr>
              <a:spLocks noChangeShapeType="1"/>
            </p:cNvSpPr>
            <p:nvPr/>
          </p:nvSpPr>
          <p:spPr bwMode="auto">
            <a:xfrm>
              <a:off x="580" y="172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4384" name="Line 8"/>
            <p:cNvSpPr>
              <a:spLocks noChangeShapeType="1"/>
            </p:cNvSpPr>
            <p:nvPr/>
          </p:nvSpPr>
          <p:spPr bwMode="auto">
            <a:xfrm>
              <a:off x="893" y="172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4385" name="Rectangle 9"/>
            <p:cNvSpPr>
              <a:spLocks noChangeArrowheads="1"/>
            </p:cNvSpPr>
            <p:nvPr/>
          </p:nvSpPr>
          <p:spPr bwMode="auto">
            <a:xfrm>
              <a:off x="580" y="172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14386" name="Oval 10"/>
            <p:cNvSpPr>
              <a:spLocks noChangeArrowheads="1"/>
            </p:cNvSpPr>
            <p:nvPr/>
          </p:nvSpPr>
          <p:spPr bwMode="auto">
            <a:xfrm>
              <a:off x="577" y="166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14387" name="Oval 11"/>
            <p:cNvSpPr>
              <a:spLocks noChangeArrowheads="1"/>
            </p:cNvSpPr>
            <p:nvPr/>
          </p:nvSpPr>
          <p:spPr bwMode="auto">
            <a:xfrm>
              <a:off x="1050" y="1427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14388" name="Line 12"/>
            <p:cNvSpPr>
              <a:spLocks noChangeShapeType="1"/>
            </p:cNvSpPr>
            <p:nvPr/>
          </p:nvSpPr>
          <p:spPr bwMode="auto">
            <a:xfrm>
              <a:off x="1050" y="1420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4389" name="Line 13"/>
            <p:cNvSpPr>
              <a:spLocks noChangeShapeType="1"/>
            </p:cNvSpPr>
            <p:nvPr/>
          </p:nvSpPr>
          <p:spPr bwMode="auto">
            <a:xfrm>
              <a:off x="1363" y="1420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4390" name="Rectangle 14"/>
            <p:cNvSpPr>
              <a:spLocks noChangeArrowheads="1"/>
            </p:cNvSpPr>
            <p:nvPr/>
          </p:nvSpPr>
          <p:spPr bwMode="auto">
            <a:xfrm>
              <a:off x="1050" y="1420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14391" name="Oval 15"/>
            <p:cNvSpPr>
              <a:spLocks noChangeArrowheads="1"/>
            </p:cNvSpPr>
            <p:nvPr/>
          </p:nvSpPr>
          <p:spPr bwMode="auto">
            <a:xfrm>
              <a:off x="1047" y="1361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14392" name="Oval 16"/>
            <p:cNvSpPr>
              <a:spLocks noChangeArrowheads="1"/>
            </p:cNvSpPr>
            <p:nvPr/>
          </p:nvSpPr>
          <p:spPr bwMode="auto">
            <a:xfrm>
              <a:off x="1733" y="1423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14393" name="Line 17"/>
            <p:cNvSpPr>
              <a:spLocks noChangeShapeType="1"/>
            </p:cNvSpPr>
            <p:nvPr/>
          </p:nvSpPr>
          <p:spPr bwMode="auto">
            <a:xfrm>
              <a:off x="1733" y="1416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4394" name="Line 18"/>
            <p:cNvSpPr>
              <a:spLocks noChangeShapeType="1"/>
            </p:cNvSpPr>
            <p:nvPr/>
          </p:nvSpPr>
          <p:spPr bwMode="auto">
            <a:xfrm>
              <a:off x="2045" y="1416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4395" name="Rectangle 19"/>
            <p:cNvSpPr>
              <a:spLocks noChangeArrowheads="1"/>
            </p:cNvSpPr>
            <p:nvPr/>
          </p:nvSpPr>
          <p:spPr bwMode="auto">
            <a:xfrm>
              <a:off x="1733" y="1416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14396" name="Oval 20"/>
            <p:cNvSpPr>
              <a:spLocks noChangeArrowheads="1"/>
            </p:cNvSpPr>
            <p:nvPr/>
          </p:nvSpPr>
          <p:spPr bwMode="auto">
            <a:xfrm>
              <a:off x="1736" y="1360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14397" name="Freeform 21"/>
            <p:cNvSpPr>
              <a:spLocks/>
            </p:cNvSpPr>
            <p:nvPr/>
          </p:nvSpPr>
          <p:spPr bwMode="auto">
            <a:xfrm>
              <a:off x="1899" y="1515"/>
              <a:ext cx="47" cy="543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1154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4398" name="Freeform 22"/>
            <p:cNvSpPr>
              <a:spLocks/>
            </p:cNvSpPr>
            <p:nvPr/>
          </p:nvSpPr>
          <p:spPr bwMode="auto">
            <a:xfrm>
              <a:off x="1206" y="1521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4399" name="Freeform 23"/>
            <p:cNvSpPr>
              <a:spLocks/>
            </p:cNvSpPr>
            <p:nvPr/>
          </p:nvSpPr>
          <p:spPr bwMode="auto">
            <a:xfrm>
              <a:off x="1377" y="2136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4400" name="Freeform 24"/>
            <p:cNvSpPr>
              <a:spLocks/>
            </p:cNvSpPr>
            <p:nvPr/>
          </p:nvSpPr>
          <p:spPr bwMode="auto">
            <a:xfrm>
              <a:off x="786" y="1812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4401" name="Freeform 25"/>
            <p:cNvSpPr>
              <a:spLocks/>
            </p:cNvSpPr>
            <p:nvPr/>
          </p:nvSpPr>
          <p:spPr bwMode="auto">
            <a:xfrm>
              <a:off x="1371" y="1446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grpSp>
          <p:nvGrpSpPr>
            <p:cNvPr id="14402" name="Group 26"/>
            <p:cNvGrpSpPr>
              <a:grpSpLocks/>
            </p:cNvGrpSpPr>
            <p:nvPr/>
          </p:nvGrpSpPr>
          <p:grpSpPr bwMode="auto">
            <a:xfrm>
              <a:off x="615" y="1616"/>
              <a:ext cx="233" cy="250"/>
              <a:chOff x="2940" y="2429"/>
              <a:chExt cx="236" cy="250"/>
            </a:xfrm>
          </p:grpSpPr>
          <p:sp>
            <p:nvSpPr>
              <p:cNvPr id="14433" name="Rectangle 2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14434" name="Text Box 28"/>
              <p:cNvSpPr txBox="1">
                <a:spLocks noChangeArrowheads="1"/>
              </p:cNvSpPr>
              <p:nvPr/>
            </p:nvSpPr>
            <p:spPr bwMode="auto">
              <a:xfrm>
                <a:off x="2940" y="2429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A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grpSp>
          <p:nvGrpSpPr>
            <p:cNvPr id="14403" name="Group 29"/>
            <p:cNvGrpSpPr>
              <a:grpSpLocks/>
            </p:cNvGrpSpPr>
            <p:nvPr/>
          </p:nvGrpSpPr>
          <p:grpSpPr bwMode="auto">
            <a:xfrm>
              <a:off x="1056" y="1988"/>
              <a:ext cx="316" cy="250"/>
              <a:chOff x="1740" y="2306"/>
              <a:chExt cx="316" cy="250"/>
            </a:xfrm>
          </p:grpSpPr>
          <p:sp>
            <p:nvSpPr>
              <p:cNvPr id="14425" name="Oval 30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14426" name="Line 31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14427" name="Line 32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14428" name="Rectangle 33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  <p:sp>
            <p:nvSpPr>
              <p:cNvPr id="14429" name="Oval 34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grpSp>
            <p:nvGrpSpPr>
              <p:cNvPr id="14430" name="Group 35"/>
              <p:cNvGrpSpPr>
                <a:grpSpLocks/>
              </p:cNvGrpSpPr>
              <p:nvPr/>
            </p:nvGrpSpPr>
            <p:grpSpPr bwMode="auto">
              <a:xfrm>
                <a:off x="1793" y="2306"/>
                <a:ext cx="216" cy="250"/>
                <a:chOff x="2948" y="2429"/>
                <a:chExt cx="219" cy="250"/>
              </a:xfrm>
            </p:grpSpPr>
            <p:sp>
              <p:nvSpPr>
                <p:cNvPr id="14431" name="Rectangle 3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endParaRPr lang="en-US" altLang="en-US" sz="1800">
                    <a:solidFill>
                      <a:srgbClr val="000000"/>
                    </a:solidFill>
                    <a:ea typeface=""/>
                  </a:endParaRPr>
                </a:p>
              </p:txBody>
            </p:sp>
            <p:sp>
              <p:nvSpPr>
                <p:cNvPr id="14432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948" y="2429"/>
                  <a:ext cx="21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/>
                  <a:r>
                    <a:rPr lang="en-US" altLang="en-US" sz="2000">
                      <a:solidFill>
                        <a:srgbClr val="000000"/>
                      </a:solidFill>
                      <a:ea typeface=""/>
                    </a:rPr>
                    <a:t>E</a:t>
                  </a:r>
                  <a:endParaRPr lang="en-US" altLang="en-US">
                    <a:solidFill>
                      <a:srgbClr val="000000"/>
                    </a:solidFill>
                    <a:latin typeface="Times New Roman" charset="0"/>
                    <a:ea typeface=""/>
                  </a:endParaRPr>
                </a:p>
              </p:txBody>
            </p:sp>
          </p:grpSp>
        </p:grpSp>
        <p:grpSp>
          <p:nvGrpSpPr>
            <p:cNvPr id="14404" name="Group 38"/>
            <p:cNvGrpSpPr>
              <a:grpSpLocks/>
            </p:cNvGrpSpPr>
            <p:nvPr/>
          </p:nvGrpSpPr>
          <p:grpSpPr bwMode="auto">
            <a:xfrm>
              <a:off x="1747" y="2009"/>
              <a:ext cx="316" cy="250"/>
              <a:chOff x="1051" y="2303"/>
              <a:chExt cx="316" cy="250"/>
            </a:xfrm>
          </p:grpSpPr>
          <p:sp>
            <p:nvSpPr>
              <p:cNvPr id="14417" name="Oval 39"/>
              <p:cNvSpPr>
                <a:spLocks noChangeArrowheads="1"/>
              </p:cNvSpPr>
              <p:nvPr/>
            </p:nvSpPr>
            <p:spPr bwMode="auto">
              <a:xfrm>
                <a:off x="1054" y="2423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14418" name="Line 40"/>
              <p:cNvSpPr>
                <a:spLocks noChangeShapeType="1"/>
              </p:cNvSpPr>
              <p:nvPr/>
            </p:nvSpPr>
            <p:spPr bwMode="auto">
              <a:xfrm>
                <a:off x="1054" y="2416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14419" name="Line 41"/>
              <p:cNvSpPr>
                <a:spLocks noChangeShapeType="1"/>
              </p:cNvSpPr>
              <p:nvPr/>
            </p:nvSpPr>
            <p:spPr bwMode="auto">
              <a:xfrm>
                <a:off x="1367" y="2416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  <a:latin typeface="Comic Sans MS" charset="0"/>
                  <a:ea typeface=""/>
                </a:endParaRPr>
              </a:p>
            </p:txBody>
          </p:sp>
          <p:sp>
            <p:nvSpPr>
              <p:cNvPr id="14420" name="Rectangle 42"/>
              <p:cNvSpPr>
                <a:spLocks noChangeArrowheads="1"/>
              </p:cNvSpPr>
              <p:nvPr/>
            </p:nvSpPr>
            <p:spPr bwMode="auto">
              <a:xfrm>
                <a:off x="1054" y="2416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  <p:sp>
            <p:nvSpPr>
              <p:cNvPr id="14421" name="Oval 43"/>
              <p:cNvSpPr>
                <a:spLocks noChangeArrowheads="1"/>
              </p:cNvSpPr>
              <p:nvPr/>
            </p:nvSpPr>
            <p:spPr bwMode="auto">
              <a:xfrm>
                <a:off x="1051" y="2357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grpSp>
            <p:nvGrpSpPr>
              <p:cNvPr id="14422" name="Group 44"/>
              <p:cNvGrpSpPr>
                <a:grpSpLocks/>
              </p:cNvGrpSpPr>
              <p:nvPr/>
            </p:nvGrpSpPr>
            <p:grpSpPr bwMode="auto">
              <a:xfrm>
                <a:off x="1105" y="2303"/>
                <a:ext cx="231" cy="250"/>
                <a:chOff x="2941" y="2429"/>
                <a:chExt cx="234" cy="250"/>
              </a:xfrm>
            </p:grpSpPr>
            <p:sp>
              <p:nvSpPr>
                <p:cNvPr id="14423" name="Rectangle 4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endParaRPr lang="en-US" altLang="en-US" sz="1800">
                    <a:solidFill>
                      <a:srgbClr val="000000"/>
                    </a:solidFill>
                    <a:ea typeface=""/>
                  </a:endParaRPr>
                </a:p>
              </p:txBody>
            </p:sp>
            <p:sp>
              <p:nvSpPr>
                <p:cNvPr id="14424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41" y="2429"/>
                  <a:ext cx="23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/>
                  <a:r>
                    <a:rPr lang="en-US" altLang="en-US" sz="2000">
                      <a:solidFill>
                        <a:srgbClr val="000000"/>
                      </a:solidFill>
                      <a:ea typeface=""/>
                    </a:rPr>
                    <a:t>D</a:t>
                  </a:r>
                  <a:endParaRPr lang="en-US" altLang="en-US">
                    <a:solidFill>
                      <a:srgbClr val="000000"/>
                    </a:solidFill>
                    <a:latin typeface="Times New Roman" charset="0"/>
                    <a:ea typeface=""/>
                  </a:endParaRPr>
                </a:p>
              </p:txBody>
            </p:sp>
          </p:grpSp>
        </p:grpSp>
        <p:grpSp>
          <p:nvGrpSpPr>
            <p:cNvPr id="14405" name="Group 47"/>
            <p:cNvGrpSpPr>
              <a:grpSpLocks/>
            </p:cNvGrpSpPr>
            <p:nvPr/>
          </p:nvGrpSpPr>
          <p:grpSpPr bwMode="auto">
            <a:xfrm>
              <a:off x="1789" y="1310"/>
              <a:ext cx="212" cy="250"/>
              <a:chOff x="2950" y="2429"/>
              <a:chExt cx="215" cy="250"/>
            </a:xfrm>
          </p:grpSpPr>
          <p:sp>
            <p:nvSpPr>
              <p:cNvPr id="14415" name="Rectangle 4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14416" name="Text Box 49"/>
              <p:cNvSpPr txBox="1">
                <a:spLocks noChangeArrowheads="1"/>
              </p:cNvSpPr>
              <p:nvPr/>
            </p:nvSpPr>
            <p:spPr bwMode="auto">
              <a:xfrm>
                <a:off x="2950" y="2429"/>
                <a:ext cx="21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C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grpSp>
          <p:nvGrpSpPr>
            <p:cNvPr id="14406" name="Group 50"/>
            <p:cNvGrpSpPr>
              <a:grpSpLocks/>
            </p:cNvGrpSpPr>
            <p:nvPr/>
          </p:nvGrpSpPr>
          <p:grpSpPr bwMode="auto">
            <a:xfrm>
              <a:off x="1103" y="1310"/>
              <a:ext cx="217" cy="250"/>
              <a:chOff x="2948" y="2429"/>
              <a:chExt cx="220" cy="250"/>
            </a:xfrm>
          </p:grpSpPr>
          <p:sp>
            <p:nvSpPr>
              <p:cNvPr id="14413" name="Rectangle 5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14414" name="Text Box 52"/>
              <p:cNvSpPr txBox="1">
                <a:spLocks noChangeArrowheads="1"/>
              </p:cNvSpPr>
              <p:nvPr/>
            </p:nvSpPr>
            <p:spPr bwMode="auto">
              <a:xfrm>
                <a:off x="2948" y="2429"/>
                <a:ext cx="2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B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sp>
          <p:nvSpPr>
            <p:cNvPr id="14407" name="Text Box 53"/>
            <p:cNvSpPr txBox="1">
              <a:spLocks noChangeArrowheads="1"/>
            </p:cNvSpPr>
            <p:nvPr/>
          </p:nvSpPr>
          <p:spPr bwMode="auto">
            <a:xfrm>
              <a:off x="831" y="1439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7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14408" name="Text Box 54"/>
            <p:cNvSpPr txBox="1">
              <a:spLocks noChangeArrowheads="1"/>
            </p:cNvSpPr>
            <p:nvPr/>
          </p:nvSpPr>
          <p:spPr bwMode="auto">
            <a:xfrm>
              <a:off x="1179" y="165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8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14409" name="Text Box 55"/>
            <p:cNvSpPr txBox="1">
              <a:spLocks noChangeArrowheads="1"/>
            </p:cNvSpPr>
            <p:nvPr/>
          </p:nvSpPr>
          <p:spPr bwMode="auto">
            <a:xfrm>
              <a:off x="755" y="1871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1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14410" name="Text Box 56"/>
            <p:cNvSpPr txBox="1">
              <a:spLocks noChangeArrowheads="1"/>
            </p:cNvSpPr>
            <p:nvPr/>
          </p:nvSpPr>
          <p:spPr bwMode="auto">
            <a:xfrm>
              <a:off x="1500" y="210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2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14411" name="Text Box 57"/>
            <p:cNvSpPr txBox="1">
              <a:spLocks noChangeArrowheads="1"/>
            </p:cNvSpPr>
            <p:nvPr/>
          </p:nvSpPr>
          <p:spPr bwMode="auto">
            <a:xfrm>
              <a:off x="1469" y="1253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1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14412" name="Text Box 58"/>
            <p:cNvSpPr txBox="1">
              <a:spLocks noChangeArrowheads="1"/>
            </p:cNvSpPr>
            <p:nvPr/>
          </p:nvSpPr>
          <p:spPr bwMode="auto">
            <a:xfrm>
              <a:off x="1908" y="165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rgbClr val="000000"/>
                  </a:solidFill>
                  <a:ea typeface=""/>
                </a:rPr>
                <a:t>2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</p:grpSp>
      <p:sp>
        <p:nvSpPr>
          <p:cNvPr id="14340" name="Text Box 59"/>
          <p:cNvSpPr txBox="1">
            <a:spLocks noChangeArrowheads="1"/>
          </p:cNvSpPr>
          <p:nvPr/>
        </p:nvSpPr>
        <p:spPr bwMode="auto">
          <a:xfrm>
            <a:off x="519113" y="2387600"/>
            <a:ext cx="776287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/>
            <a:r>
              <a:rPr lang="en-US" altLang="en-US">
                <a:solidFill>
                  <a:srgbClr val="000000"/>
                </a:solidFill>
                <a:latin typeface="Arial" charset="0"/>
                <a:ea typeface=""/>
              </a:rPr>
              <a:t>D  ()</a:t>
            </a:r>
          </a:p>
          <a:p>
            <a:pPr algn="r"/>
            <a:endParaRPr lang="en-US" altLang="en-US">
              <a:solidFill>
                <a:srgbClr val="000000"/>
              </a:solidFill>
              <a:latin typeface="Arial" charset="0"/>
              <a:ea typeface=""/>
            </a:endParaRPr>
          </a:p>
          <a:p>
            <a:pPr algn="r"/>
            <a:r>
              <a:rPr lang="en-US" altLang="en-US">
                <a:solidFill>
                  <a:srgbClr val="000000"/>
                </a:solidFill>
                <a:latin typeface="Arial" charset="0"/>
                <a:ea typeface=""/>
              </a:rPr>
              <a:t>A</a:t>
            </a:r>
          </a:p>
          <a:p>
            <a:pPr algn="r"/>
            <a:endParaRPr lang="en-US" altLang="en-US">
              <a:solidFill>
                <a:srgbClr val="000000"/>
              </a:solidFill>
              <a:latin typeface="Arial" charset="0"/>
              <a:ea typeface=""/>
            </a:endParaRPr>
          </a:p>
          <a:p>
            <a:pPr algn="r"/>
            <a:r>
              <a:rPr lang="en-US" altLang="en-US">
                <a:solidFill>
                  <a:srgbClr val="000000"/>
                </a:solidFill>
                <a:latin typeface="Arial" charset="0"/>
                <a:ea typeface=""/>
              </a:rPr>
              <a:t>B</a:t>
            </a:r>
          </a:p>
          <a:p>
            <a:pPr algn="r"/>
            <a:endParaRPr lang="en-US" altLang="en-US">
              <a:solidFill>
                <a:srgbClr val="000000"/>
              </a:solidFill>
              <a:latin typeface="Arial" charset="0"/>
              <a:ea typeface=""/>
            </a:endParaRPr>
          </a:p>
          <a:p>
            <a:pPr algn="r"/>
            <a:r>
              <a:rPr lang="en-US" altLang="en-US">
                <a:solidFill>
                  <a:srgbClr val="000000"/>
                </a:solidFill>
                <a:latin typeface="Arial" charset="0"/>
                <a:ea typeface=""/>
              </a:rPr>
              <a:t>C</a:t>
            </a:r>
          </a:p>
          <a:p>
            <a:pPr algn="r"/>
            <a:endParaRPr lang="en-US" altLang="en-US">
              <a:solidFill>
                <a:srgbClr val="000000"/>
              </a:solidFill>
              <a:latin typeface="Arial" charset="0"/>
              <a:ea typeface=""/>
            </a:endParaRPr>
          </a:p>
          <a:p>
            <a:pPr algn="r"/>
            <a:r>
              <a:rPr lang="en-US" altLang="en-US">
                <a:solidFill>
                  <a:srgbClr val="000000"/>
                </a:solidFill>
                <a:latin typeface="Arial" charset="0"/>
                <a:ea typeface=""/>
              </a:rPr>
              <a:t>D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1" name="Text Box 60"/>
              <p:cNvSpPr txBox="1">
                <a:spLocks noChangeArrowheads="1"/>
              </p:cNvSpPr>
              <p:nvPr/>
            </p:nvSpPr>
            <p:spPr bwMode="auto">
              <a:xfrm>
                <a:off x="1409700" y="2397125"/>
                <a:ext cx="584200" cy="4462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000000"/>
                    </a:solidFill>
                    <a:latin typeface="Arial" charset="0"/>
                    <a:ea typeface=""/>
                  </a:rPr>
                  <a:t>A</a:t>
                </a:r>
              </a:p>
              <a:p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</a:endParaRPr>
              </a:p>
              <a:p>
                <a:r>
                  <a:rPr lang="en-US" altLang="en-US" dirty="0">
                    <a:solidFill>
                      <a:srgbClr val="000000"/>
                    </a:solidFill>
                    <a:latin typeface="Arial" charset="0"/>
                    <a:ea typeface=""/>
                    <a:sym typeface="Symbol" charset="2"/>
                  </a:rPr>
                  <a:t>0</a:t>
                </a:r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</a:endParaRPr>
              </a:p>
              <a:p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</a:endParaRPr>
              </a:p>
              <a:p>
                <a:r>
                  <a:rPr lang="en-US" altLang="en-US" dirty="0">
                    <a:solidFill>
                      <a:srgbClr val="000000"/>
                    </a:solidFill>
                    <a:latin typeface="Arial" charset="0"/>
                    <a:ea typeface=""/>
                    <a:sym typeface="Symbol" charset="2"/>
                  </a:rPr>
                  <a:t>7</a:t>
                </a:r>
              </a:p>
              <a:p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</a:endParaRPr>
              </a:p>
              <a:p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  <a:sym typeface="Symbol" charset="2"/>
                </a:endParaRPr>
              </a:p>
              <a:p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  <a:sym typeface="Symbol" charset="2"/>
                </a:endParaRPr>
              </a:p>
              <a:p>
                <a:r>
                  <a:rPr lang="en-US" altLang="en-US" dirty="0">
                    <a:solidFill>
                      <a:srgbClr val="000000"/>
                    </a:solidFill>
                    <a:latin typeface="Arial" charset="0"/>
                    <a:ea typeface=""/>
                    <a:sym typeface="Symbol" charset="2"/>
                  </a:rPr>
                  <a:t>1</a:t>
                </a:r>
              </a:p>
              <a:p>
                <a:br>
                  <a:rPr lang="en-US" altLang="en-US" sz="1000" dirty="0">
                    <a:solidFill>
                      <a:srgbClr val="000000"/>
                    </a:solidFill>
                    <a:latin typeface="Arial" charset="0"/>
                    <a:ea typeface=""/>
                    <a:sym typeface="Symbol" charset="2"/>
                  </a:rPr>
                </a:br>
                <a:r>
                  <a:rPr lang="en-US" altLang="en-US" sz="1000" dirty="0">
                    <a:solidFill>
                      <a:srgbClr val="000000"/>
                    </a:solidFill>
                    <a:latin typeface="Arial" charset="0"/>
                    <a:ea typeface=""/>
                    <a:sym typeface="Symbol" charset="2"/>
                  </a:rPr>
                  <a:t>c(E,A)</a:t>
                </a:r>
              </a:p>
            </p:txBody>
          </p:sp>
        </mc:Choice>
        <mc:Fallback xmlns="">
          <p:sp>
            <p:nvSpPr>
              <p:cNvPr id="14341" name="Text 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9700" y="2397125"/>
                <a:ext cx="584200" cy="4462760"/>
              </a:xfrm>
              <a:prstGeom prst="rect">
                <a:avLst/>
              </a:prstGeom>
              <a:blipFill rotWithShape="0">
                <a:blip r:embed="rId3"/>
                <a:stretch>
                  <a:fillRect l="-15625" t="-9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2" name="Text Box 61"/>
              <p:cNvSpPr txBox="1">
                <a:spLocks noChangeArrowheads="1"/>
              </p:cNvSpPr>
              <p:nvPr/>
            </p:nvSpPr>
            <p:spPr bwMode="auto">
              <a:xfrm>
                <a:off x="2087563" y="2406650"/>
                <a:ext cx="540533" cy="4462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000000"/>
                    </a:solidFill>
                    <a:latin typeface="Arial" charset="0"/>
                    <a:ea typeface=""/>
                  </a:rPr>
                  <a:t>B</a:t>
                </a:r>
              </a:p>
              <a:p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</a:endParaRPr>
              </a:p>
              <a:p>
                <a:r>
                  <a:rPr lang="en-US" altLang="en-US" dirty="0">
                    <a:solidFill>
                      <a:srgbClr val="000000"/>
                    </a:solidFill>
                    <a:latin typeface="Arial" charset="0"/>
                    <a:ea typeface=""/>
                    <a:sym typeface="Symbol" charset="2"/>
                  </a:rPr>
                  <a:t>7</a:t>
                </a:r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</a:endParaRPr>
              </a:p>
              <a:p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</a:endParaRPr>
              </a:p>
              <a:p>
                <a:r>
                  <a:rPr lang="en-US" altLang="en-US" dirty="0">
                    <a:solidFill>
                      <a:srgbClr val="000000"/>
                    </a:solidFill>
                    <a:latin typeface="Arial" charset="0"/>
                    <a:ea typeface=""/>
                  </a:rPr>
                  <a:t>0</a:t>
                </a:r>
              </a:p>
              <a:p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</a:endParaRPr>
              </a:p>
              <a:p>
                <a:r>
                  <a:rPr lang="en-US" altLang="en-US" dirty="0">
                    <a:solidFill>
                      <a:srgbClr val="000000"/>
                    </a:solidFill>
                    <a:latin typeface="Arial" charset="0"/>
                    <a:ea typeface=""/>
                    <a:sym typeface="Symbol" charset="2"/>
                  </a:rPr>
                  <a:t>1</a:t>
                </a:r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</a:endParaRPr>
              </a:p>
              <a:p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  <a:sym typeface="Symbol" charset="2"/>
                </a:endParaRPr>
              </a:p>
              <a:p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  <a:sym typeface="Symbol" charset="2"/>
                </a:endParaRPr>
              </a:p>
              <a:p>
                <a:r>
                  <a:rPr lang="en-US" altLang="en-US" dirty="0">
                    <a:solidFill>
                      <a:srgbClr val="000000"/>
                    </a:solidFill>
                    <a:latin typeface="Arial" charset="0"/>
                    <a:ea typeface=""/>
                    <a:sym typeface="Symbol" charset="2"/>
                  </a:rPr>
                  <a:t>8</a:t>
                </a:r>
              </a:p>
              <a:p>
                <a:br>
                  <a:rPr lang="en-US" altLang="en-US" sz="1000" dirty="0">
                    <a:solidFill>
                      <a:srgbClr val="000000"/>
                    </a:solidFill>
                    <a:latin typeface="Arial" charset="0"/>
                    <a:ea typeface=""/>
                    <a:sym typeface="Symbol" charset="2"/>
                  </a:rPr>
                </a:br>
                <a:r>
                  <a:rPr lang="en-US" altLang="en-US" sz="1000" dirty="0">
                    <a:solidFill>
                      <a:srgbClr val="000000"/>
                    </a:solidFill>
                    <a:latin typeface="Arial" charset="0"/>
                    <a:ea typeface=""/>
                    <a:sym typeface="Symbol" charset="2"/>
                  </a:rPr>
                  <a:t>c(E,B)</a:t>
                </a:r>
              </a:p>
            </p:txBody>
          </p:sp>
        </mc:Choice>
        <mc:Fallback xmlns="">
          <p:sp>
            <p:nvSpPr>
              <p:cNvPr id="14342" name="Text 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87563" y="2406650"/>
                <a:ext cx="540533" cy="4462760"/>
              </a:xfrm>
              <a:prstGeom prst="rect">
                <a:avLst/>
              </a:prstGeom>
              <a:blipFill rotWithShape="0">
                <a:blip r:embed="rId4"/>
                <a:stretch>
                  <a:fillRect l="-16854" t="-9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3" name="Text Box 62"/>
              <p:cNvSpPr txBox="1">
                <a:spLocks noChangeArrowheads="1"/>
              </p:cNvSpPr>
              <p:nvPr/>
            </p:nvSpPr>
            <p:spPr bwMode="auto">
              <a:xfrm>
                <a:off x="2670716" y="2416175"/>
                <a:ext cx="620683" cy="46269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000000"/>
                    </a:solidFill>
                    <a:latin typeface="Arial" charset="0"/>
                    <a:ea typeface=""/>
                  </a:rPr>
                  <a:t>D</a:t>
                </a:r>
              </a:p>
              <a:p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</a:endParaRPr>
              </a:p>
              <a:p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  <a:sym typeface="Symbol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</a:endParaRPr>
              </a:p>
              <a:p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  <a:sym typeface="Symbol" charset="2"/>
                </a:endParaRPr>
              </a:p>
              <a:p>
                <a:r>
                  <a:rPr lang="en-US" altLang="en-US" dirty="0">
                    <a:solidFill>
                      <a:srgbClr val="000000"/>
                    </a:solidFill>
                    <a:latin typeface="Arial" charset="0"/>
                    <a:ea typeface=""/>
                    <a:sym typeface="Symbol" charset="2"/>
                  </a:rPr>
                  <a:t>2</a:t>
                </a:r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</a:endParaRPr>
              </a:p>
              <a:p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</a:endParaRPr>
              </a:p>
              <a:p>
                <a:r>
                  <a:rPr lang="en-US" altLang="en-US" dirty="0">
                    <a:solidFill>
                      <a:srgbClr val="000000"/>
                    </a:solidFill>
                    <a:latin typeface="Arial" charset="0"/>
                    <a:ea typeface=""/>
                  </a:rPr>
                  <a:t>0</a:t>
                </a:r>
              </a:p>
              <a:p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</a:endParaRPr>
              </a:p>
              <a:p>
                <a:r>
                  <a:rPr lang="en-US" altLang="en-US" dirty="0">
                    <a:solidFill>
                      <a:srgbClr val="000000"/>
                    </a:solidFill>
                    <a:latin typeface="Arial" charset="0"/>
                    <a:ea typeface=""/>
                  </a:rPr>
                  <a:t>2</a:t>
                </a:r>
              </a:p>
              <a:p>
                <a:br>
                  <a:rPr lang="en-US" altLang="en-US" sz="1000" dirty="0">
                    <a:solidFill>
                      <a:srgbClr val="000000"/>
                    </a:solidFill>
                    <a:latin typeface="Arial" charset="0"/>
                    <a:ea typeface=""/>
                    <a:sym typeface="Symbol" charset="2"/>
                  </a:rPr>
                </a:br>
                <a:r>
                  <a:rPr lang="en-US" altLang="en-US" sz="1000" dirty="0">
                    <a:solidFill>
                      <a:srgbClr val="000000"/>
                    </a:solidFill>
                    <a:latin typeface="Arial" charset="0"/>
                    <a:ea typeface=""/>
                    <a:sym typeface="Symbol" charset="2"/>
                  </a:rPr>
                  <a:t>c(E,D)</a:t>
                </a:r>
                <a:endParaRPr lang="en-US" altLang="en-US" sz="1600" baseline="-25000" dirty="0">
                  <a:solidFill>
                    <a:srgbClr val="000000"/>
                  </a:solidFill>
                  <a:latin typeface="Arial" charset="0"/>
                  <a:ea typeface=""/>
                  <a:sym typeface="Symbol" charset="2"/>
                </a:endParaRPr>
              </a:p>
              <a:p>
                <a:endParaRPr lang="en-US" altLang="en-US" sz="1600" baseline="-25000" dirty="0">
                  <a:solidFill>
                    <a:srgbClr val="000000"/>
                  </a:solidFill>
                  <a:latin typeface="Arial" charset="0"/>
                  <a:ea typeface=""/>
                  <a:sym typeface="Symbol" charset="2"/>
                </a:endParaRPr>
              </a:p>
            </p:txBody>
          </p:sp>
        </mc:Choice>
        <mc:Fallback xmlns="">
          <p:sp>
            <p:nvSpPr>
              <p:cNvPr id="14343" name="Text 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0716" y="2416175"/>
                <a:ext cx="620683" cy="4626908"/>
              </a:xfrm>
              <a:prstGeom prst="rect">
                <a:avLst/>
              </a:prstGeom>
              <a:blipFill rotWithShape="0">
                <a:blip r:embed="rId5"/>
                <a:stretch>
                  <a:fillRect l="-14706" t="-9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4" name="Line 63"/>
          <p:cNvSpPr>
            <a:spLocks noChangeShapeType="1"/>
          </p:cNvSpPr>
          <p:nvPr/>
        </p:nvSpPr>
        <p:spPr bwMode="auto">
          <a:xfrm>
            <a:off x="849313" y="2938463"/>
            <a:ext cx="25146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14345" name="Line 64"/>
          <p:cNvSpPr>
            <a:spLocks noChangeShapeType="1"/>
          </p:cNvSpPr>
          <p:nvPr/>
        </p:nvSpPr>
        <p:spPr bwMode="auto">
          <a:xfrm flipH="1">
            <a:off x="1392238" y="2595563"/>
            <a:ext cx="0" cy="31337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14346" name="Oval 65"/>
          <p:cNvSpPr>
            <a:spLocks noChangeArrowheads="1"/>
          </p:cNvSpPr>
          <p:nvPr/>
        </p:nvSpPr>
        <p:spPr bwMode="auto">
          <a:xfrm>
            <a:off x="7099300" y="1449388"/>
            <a:ext cx="457200" cy="4476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14347" name="Oval 66"/>
          <p:cNvSpPr>
            <a:spLocks noChangeArrowheads="1"/>
          </p:cNvSpPr>
          <p:nvPr/>
        </p:nvSpPr>
        <p:spPr bwMode="auto">
          <a:xfrm>
            <a:off x="4905375" y="5353050"/>
            <a:ext cx="457200" cy="4476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14348" name="Oval 67"/>
          <p:cNvSpPr>
            <a:spLocks noChangeArrowheads="1"/>
          </p:cNvSpPr>
          <p:nvPr/>
        </p:nvSpPr>
        <p:spPr bwMode="auto">
          <a:xfrm>
            <a:off x="4924425" y="4633913"/>
            <a:ext cx="457200" cy="4476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14349" name="Oval 68"/>
          <p:cNvSpPr>
            <a:spLocks noChangeArrowheads="1"/>
          </p:cNvSpPr>
          <p:nvPr/>
        </p:nvSpPr>
        <p:spPr bwMode="auto">
          <a:xfrm>
            <a:off x="4090988" y="3876675"/>
            <a:ext cx="457200" cy="4476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14350" name="Text Box 69"/>
          <p:cNvSpPr txBox="1">
            <a:spLocks noChangeArrowheads="1"/>
          </p:cNvSpPr>
          <p:nvPr/>
        </p:nvSpPr>
        <p:spPr bwMode="auto">
          <a:xfrm>
            <a:off x="730250" y="2270125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/>
            <a:r>
              <a:rPr lang="en-US" altLang="en-US" sz="1800">
                <a:solidFill>
                  <a:srgbClr val="FF0000"/>
                </a:solidFill>
                <a:latin typeface="Arial" charset="0"/>
                <a:ea typeface=""/>
              </a:rPr>
              <a:t>E</a:t>
            </a:r>
            <a:endParaRPr lang="en-US" altLang="en-US">
              <a:solidFill>
                <a:srgbClr val="FF0000"/>
              </a:solidFill>
              <a:latin typeface="Times New Roman" charset="0"/>
              <a:ea typeface=""/>
            </a:endParaRPr>
          </a:p>
        </p:txBody>
      </p:sp>
      <p:sp>
        <p:nvSpPr>
          <p:cNvPr id="14351" name="Text Box 70"/>
          <p:cNvSpPr txBox="1">
            <a:spLocks noChangeArrowheads="1"/>
          </p:cNvSpPr>
          <p:nvPr/>
        </p:nvSpPr>
        <p:spPr bwMode="auto">
          <a:xfrm>
            <a:off x="1438275" y="1860550"/>
            <a:ext cx="1771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en-US" sz="1800">
                <a:solidFill>
                  <a:srgbClr val="3333CC"/>
                </a:solidFill>
                <a:latin typeface="Arial" charset="0"/>
                <a:ea typeface=""/>
              </a:rPr>
              <a:t>distance tables </a:t>
            </a:r>
            <a:br>
              <a:rPr lang="en-US" altLang="en-US" sz="1800">
                <a:solidFill>
                  <a:srgbClr val="3333CC"/>
                </a:solidFill>
                <a:latin typeface="Arial" charset="0"/>
                <a:ea typeface=""/>
              </a:rPr>
            </a:br>
            <a:r>
              <a:rPr lang="en-US" altLang="en-US" sz="1800">
                <a:solidFill>
                  <a:srgbClr val="3333CC"/>
                </a:solidFill>
                <a:latin typeface="Arial" charset="0"/>
                <a:ea typeface=""/>
              </a:rPr>
              <a:t>from neighbors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14352" name="Text Box 71"/>
          <p:cNvSpPr txBox="1">
            <a:spLocks noChangeArrowheads="1"/>
          </p:cNvSpPr>
          <p:nvPr/>
        </p:nvSpPr>
        <p:spPr bwMode="auto">
          <a:xfrm rot="-5366545">
            <a:off x="-67468" y="4425156"/>
            <a:ext cx="140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/>
            <a:r>
              <a:rPr lang="en-US" altLang="en-US" sz="1800">
                <a:solidFill>
                  <a:srgbClr val="3333CC"/>
                </a:solidFill>
                <a:latin typeface="Arial" charset="0"/>
                <a:ea typeface=""/>
              </a:rPr>
              <a:t>destinations</a:t>
            </a:r>
            <a:endParaRPr lang="en-US" altLang="en-US">
              <a:solidFill>
                <a:srgbClr val="3333CC"/>
              </a:solidFill>
              <a:latin typeface="Times New Roman" charset="0"/>
              <a:ea typeface="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53" name="Text Box 72"/>
              <p:cNvSpPr txBox="1">
                <a:spLocks noChangeArrowheads="1"/>
              </p:cNvSpPr>
              <p:nvPr/>
            </p:nvSpPr>
            <p:spPr bwMode="auto">
              <a:xfrm>
                <a:off x="3454400" y="2408238"/>
                <a:ext cx="584200" cy="3416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000000"/>
                    </a:solidFill>
                    <a:latin typeface="Arial" charset="0"/>
                    <a:ea typeface=""/>
                  </a:rPr>
                  <a:t>A</a:t>
                </a:r>
              </a:p>
              <a:p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</a:endParaRPr>
              </a:p>
              <a:p>
                <a:r>
                  <a:rPr lang="en-US" altLang="en-US" dirty="0">
                    <a:solidFill>
                      <a:srgbClr val="000000"/>
                    </a:solidFill>
                    <a:latin typeface="Arial" charset="0"/>
                    <a:ea typeface=""/>
                    <a:sym typeface="Symbol" charset="2"/>
                  </a:rPr>
                  <a:t>1</a:t>
                </a:r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</a:endParaRPr>
              </a:p>
              <a:p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</a:endParaRPr>
              </a:p>
              <a:p>
                <a:r>
                  <a:rPr lang="en-US" altLang="en-US" dirty="0">
                    <a:solidFill>
                      <a:srgbClr val="000000"/>
                    </a:solidFill>
                    <a:latin typeface="Arial" charset="0"/>
                    <a:ea typeface=""/>
                    <a:sym typeface="Symbol" charset="2"/>
                  </a:rPr>
                  <a:t>8</a:t>
                </a:r>
              </a:p>
              <a:p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</a:endParaRPr>
              </a:p>
              <a:p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  <a:sym typeface="Symbol" charset="2"/>
                </a:endParaRPr>
              </a:p>
            </p:txBody>
          </p:sp>
        </mc:Choice>
        <mc:Fallback xmlns="">
          <p:sp>
            <p:nvSpPr>
              <p:cNvPr id="14353" name="Text 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54400" y="2408238"/>
                <a:ext cx="584200" cy="3416320"/>
              </a:xfrm>
              <a:prstGeom prst="rect">
                <a:avLst/>
              </a:prstGeom>
              <a:blipFill rotWithShape="0">
                <a:blip r:embed="rId6"/>
                <a:stretch>
                  <a:fillRect l="-16667" t="-12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54" name="Text Box 73"/>
              <p:cNvSpPr txBox="1">
                <a:spLocks noChangeArrowheads="1"/>
              </p:cNvSpPr>
              <p:nvPr/>
            </p:nvSpPr>
            <p:spPr bwMode="auto">
              <a:xfrm>
                <a:off x="4132263" y="2417763"/>
                <a:ext cx="527709" cy="34077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000000"/>
                    </a:solidFill>
                    <a:latin typeface="Arial" charset="0"/>
                    <a:ea typeface=""/>
                  </a:rPr>
                  <a:t>B</a:t>
                </a:r>
              </a:p>
              <a:p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</a:endParaRPr>
              </a:p>
              <a:p>
                <a:r>
                  <a:rPr lang="en-US" altLang="en-US" dirty="0">
                    <a:solidFill>
                      <a:srgbClr val="000000"/>
                    </a:solidFill>
                    <a:latin typeface="Arial" charset="0"/>
                    <a:ea typeface=""/>
                    <a:sym typeface="Symbol" charset="2"/>
                  </a:rPr>
                  <a:t>15</a:t>
                </a:r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</a:endParaRPr>
              </a:p>
              <a:p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</a:endParaRPr>
              </a:p>
              <a:p>
                <a:r>
                  <a:rPr lang="en-US" altLang="en-US" dirty="0">
                    <a:solidFill>
                      <a:srgbClr val="000000"/>
                    </a:solidFill>
                    <a:latin typeface="Arial" charset="0"/>
                    <a:ea typeface=""/>
                  </a:rPr>
                  <a:t>8</a:t>
                </a:r>
              </a:p>
              <a:p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</a:endParaRPr>
              </a:p>
              <a:p>
                <a:r>
                  <a:rPr lang="en-US" altLang="en-US" dirty="0">
                    <a:solidFill>
                      <a:srgbClr val="000000"/>
                    </a:solidFill>
                    <a:latin typeface="Arial" charset="0"/>
                    <a:ea typeface=""/>
                    <a:sym typeface="Symbol" charset="2"/>
                  </a:rPr>
                  <a:t>9</a:t>
                </a:r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</a:endParaRPr>
              </a:p>
              <a:p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altLang="en-US" sz="1600" baseline="-25000" dirty="0">
                  <a:solidFill>
                    <a:srgbClr val="000000"/>
                  </a:solidFill>
                  <a:latin typeface="Arial" charset="0"/>
                  <a:ea typeface=""/>
                  <a:sym typeface="Symbol" charset="2"/>
                </a:endParaRPr>
              </a:p>
            </p:txBody>
          </p:sp>
        </mc:Choice>
        <mc:Fallback xmlns="">
          <p:sp>
            <p:nvSpPr>
              <p:cNvPr id="14354" name="Text 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2263" y="2417763"/>
                <a:ext cx="527709" cy="3407792"/>
              </a:xfrm>
              <a:prstGeom prst="rect">
                <a:avLst/>
              </a:prstGeom>
              <a:blipFill rotWithShape="0">
                <a:blip r:embed="rId7"/>
                <a:stretch>
                  <a:fillRect l="-18605" t="-1252" r="-174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55" name="Text Box 74"/>
              <p:cNvSpPr txBox="1">
                <a:spLocks noChangeArrowheads="1"/>
              </p:cNvSpPr>
              <p:nvPr/>
            </p:nvSpPr>
            <p:spPr bwMode="auto">
              <a:xfrm>
                <a:off x="4848224" y="2364224"/>
                <a:ext cx="434975" cy="3416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r"/>
                <a:r>
                  <a:rPr lang="en-US" altLang="en-US" dirty="0">
                    <a:solidFill>
                      <a:srgbClr val="000000"/>
                    </a:solidFill>
                    <a:latin typeface="Arial" charset="0"/>
                    <a:ea typeface=""/>
                  </a:rPr>
                  <a:t>D</a:t>
                </a:r>
              </a:p>
              <a:p>
                <a:pPr algn="r"/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</a:endParaRPr>
              </a:p>
              <a:p>
                <a:pPr algn="r"/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</a:endParaRPr>
              </a:p>
              <a:p>
                <a:pPr algn="r"/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  <a:sym typeface="Symbol" charset="2"/>
                </a:endParaRPr>
              </a:p>
              <a:p>
                <a:pPr algn="r"/>
                <a:r>
                  <a:rPr lang="en-US" altLang="en-US" dirty="0">
                    <a:solidFill>
                      <a:srgbClr val="000000"/>
                    </a:solidFill>
                    <a:latin typeface="Arial" charset="0"/>
                    <a:ea typeface=""/>
                    <a:sym typeface="Symbol" charset="2"/>
                  </a:rPr>
                  <a:t>4</a:t>
                </a:r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</a:endParaRPr>
              </a:p>
              <a:p>
                <a:pPr algn="r"/>
                <a:endParaRPr lang="en-US" altLang="en-US" dirty="0">
                  <a:solidFill>
                    <a:srgbClr val="000000"/>
                  </a:solidFill>
                  <a:latin typeface="Arial" charset="0"/>
                  <a:ea typeface=""/>
                </a:endParaRPr>
              </a:p>
              <a:p>
                <a:pPr algn="r"/>
                <a:r>
                  <a:rPr lang="en-US" altLang="en-US" dirty="0">
                    <a:solidFill>
                      <a:srgbClr val="000000"/>
                    </a:solidFill>
                    <a:latin typeface="Arial" charset="0"/>
                    <a:ea typeface=""/>
                  </a:rPr>
                  <a:t>2</a:t>
                </a:r>
              </a:p>
            </p:txBody>
          </p:sp>
        </mc:Choice>
        <mc:Fallback xmlns="">
          <p:sp>
            <p:nvSpPr>
              <p:cNvPr id="14355" name="Text 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8224" y="2364224"/>
                <a:ext cx="434975" cy="3416320"/>
              </a:xfrm>
              <a:prstGeom prst="rect">
                <a:avLst/>
              </a:prstGeom>
              <a:blipFill rotWithShape="0">
                <a:blip r:embed="rId8"/>
                <a:stretch>
                  <a:fillRect l="-13889" t="-1250" r="-20833" b="-339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56" name="Line 75"/>
          <p:cNvSpPr>
            <a:spLocks noChangeShapeType="1"/>
          </p:cNvSpPr>
          <p:nvPr/>
        </p:nvSpPr>
        <p:spPr bwMode="auto">
          <a:xfrm flipH="1">
            <a:off x="3436938" y="2606675"/>
            <a:ext cx="0" cy="31337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14357" name="Text Box 76"/>
          <p:cNvSpPr txBox="1">
            <a:spLocks noChangeArrowheads="1"/>
          </p:cNvSpPr>
          <p:nvPr/>
        </p:nvSpPr>
        <p:spPr bwMode="auto">
          <a:xfrm>
            <a:off x="3698875" y="1871663"/>
            <a:ext cx="1428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en-US" sz="1800">
                <a:solidFill>
                  <a:srgbClr val="3333CC"/>
                </a:solidFill>
                <a:latin typeface="Arial" charset="0"/>
                <a:ea typeface=""/>
              </a:rPr>
              <a:t>computation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14358" name="Line 77"/>
          <p:cNvSpPr>
            <a:spLocks noChangeShapeType="1"/>
          </p:cNvSpPr>
          <p:nvPr/>
        </p:nvSpPr>
        <p:spPr bwMode="auto">
          <a:xfrm>
            <a:off x="3511550" y="2943225"/>
            <a:ext cx="2011363" cy="158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14359" name="Oval 78"/>
          <p:cNvSpPr>
            <a:spLocks noChangeArrowheads="1"/>
          </p:cNvSpPr>
          <p:nvPr/>
        </p:nvSpPr>
        <p:spPr bwMode="auto">
          <a:xfrm>
            <a:off x="3446463" y="3136900"/>
            <a:ext cx="457200" cy="4476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14360" name="Text Box 79"/>
          <p:cNvSpPr txBox="1">
            <a:spLocks noChangeArrowheads="1"/>
          </p:cNvSpPr>
          <p:nvPr/>
        </p:nvSpPr>
        <p:spPr bwMode="auto">
          <a:xfrm>
            <a:off x="5691188" y="1873250"/>
            <a:ext cx="1098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en-US" sz="1800">
                <a:solidFill>
                  <a:srgbClr val="3333CC"/>
                </a:solidFill>
                <a:latin typeface="Arial" charset="0"/>
                <a:ea typeface=""/>
              </a:rPr>
              <a:t>E’s</a:t>
            </a:r>
          </a:p>
          <a:p>
            <a:pPr algn="ctr"/>
            <a:r>
              <a:rPr lang="en-US" altLang="en-US" sz="1800">
                <a:solidFill>
                  <a:srgbClr val="3333CC"/>
                </a:solidFill>
                <a:latin typeface="Arial" charset="0"/>
                <a:ea typeface=""/>
              </a:rPr>
              <a:t>distance </a:t>
            </a:r>
            <a:br>
              <a:rPr lang="en-US" altLang="en-US" sz="1800">
                <a:solidFill>
                  <a:srgbClr val="3333CC"/>
                </a:solidFill>
                <a:latin typeface="Arial" charset="0"/>
                <a:ea typeface=""/>
              </a:rPr>
            </a:br>
            <a:r>
              <a:rPr lang="en-US" altLang="en-US" sz="1800">
                <a:solidFill>
                  <a:srgbClr val="3333CC"/>
                </a:solidFill>
                <a:latin typeface="Arial" charset="0"/>
                <a:ea typeface=""/>
              </a:rPr>
              <a:t>table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14361" name="Text Box 80"/>
          <p:cNvSpPr txBox="1">
            <a:spLocks noChangeArrowheads="1"/>
          </p:cNvSpPr>
          <p:nvPr/>
        </p:nvSpPr>
        <p:spPr bwMode="auto">
          <a:xfrm>
            <a:off x="5911850" y="2465388"/>
            <a:ext cx="74295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>
              <a:solidFill>
                <a:srgbClr val="000000"/>
              </a:solidFill>
              <a:latin typeface="Arial" charset="0"/>
              <a:ea typeface=""/>
            </a:endParaRPr>
          </a:p>
          <a:p>
            <a:endParaRPr lang="en-US" altLang="en-US">
              <a:solidFill>
                <a:srgbClr val="000000"/>
              </a:solidFill>
              <a:latin typeface="Arial" charset="0"/>
              <a:ea typeface=""/>
            </a:endParaRPr>
          </a:p>
          <a:p>
            <a:r>
              <a:rPr lang="en-US" altLang="en-US">
                <a:solidFill>
                  <a:srgbClr val="000000"/>
                </a:solidFill>
                <a:latin typeface="Arial" charset="0"/>
                <a:ea typeface=""/>
                <a:sym typeface="Symbol" charset="2"/>
              </a:rPr>
              <a:t>1, A</a:t>
            </a:r>
            <a:endParaRPr lang="en-US" altLang="en-US">
              <a:solidFill>
                <a:srgbClr val="000000"/>
              </a:solidFill>
              <a:latin typeface="Arial" charset="0"/>
              <a:ea typeface=""/>
            </a:endParaRPr>
          </a:p>
          <a:p>
            <a:endParaRPr lang="en-US" altLang="en-US">
              <a:solidFill>
                <a:srgbClr val="000000"/>
              </a:solidFill>
              <a:latin typeface="Arial" charset="0"/>
              <a:ea typeface=""/>
            </a:endParaRPr>
          </a:p>
          <a:p>
            <a:r>
              <a:rPr lang="en-US" altLang="en-US">
                <a:solidFill>
                  <a:srgbClr val="000000"/>
                </a:solidFill>
                <a:latin typeface="Arial" charset="0"/>
                <a:ea typeface=""/>
              </a:rPr>
              <a:t>8, B</a:t>
            </a:r>
          </a:p>
          <a:p>
            <a:endParaRPr lang="en-US" altLang="en-US">
              <a:solidFill>
                <a:srgbClr val="000000"/>
              </a:solidFill>
              <a:latin typeface="Arial" charset="0"/>
              <a:ea typeface=""/>
            </a:endParaRPr>
          </a:p>
          <a:p>
            <a:r>
              <a:rPr lang="en-US" altLang="en-US">
                <a:solidFill>
                  <a:srgbClr val="000000"/>
                </a:solidFill>
                <a:latin typeface="Arial" charset="0"/>
                <a:ea typeface=""/>
                <a:sym typeface="Symbol" charset="2"/>
              </a:rPr>
              <a:t>4, D</a:t>
            </a:r>
            <a:endParaRPr lang="en-US" altLang="en-US">
              <a:solidFill>
                <a:srgbClr val="000000"/>
              </a:solidFill>
              <a:latin typeface="Arial" charset="0"/>
              <a:ea typeface=""/>
            </a:endParaRPr>
          </a:p>
          <a:p>
            <a:endParaRPr lang="en-US" altLang="en-US">
              <a:solidFill>
                <a:srgbClr val="000000"/>
              </a:solidFill>
              <a:latin typeface="Arial" charset="0"/>
              <a:ea typeface=""/>
            </a:endParaRPr>
          </a:p>
          <a:p>
            <a:r>
              <a:rPr lang="en-US" altLang="en-US">
                <a:solidFill>
                  <a:srgbClr val="000000"/>
                </a:solidFill>
                <a:latin typeface="Arial" charset="0"/>
                <a:ea typeface=""/>
                <a:sym typeface="Symbol" charset="2"/>
              </a:rPr>
              <a:t>2, D</a:t>
            </a:r>
            <a:endParaRPr lang="en-US" altLang="en-US" sz="1600" baseline="-25000">
              <a:solidFill>
                <a:srgbClr val="000000"/>
              </a:solidFill>
              <a:latin typeface="Arial" charset="0"/>
              <a:ea typeface=""/>
              <a:sym typeface="Symbol" charset="2"/>
            </a:endParaRPr>
          </a:p>
        </p:txBody>
      </p:sp>
      <p:sp>
        <p:nvSpPr>
          <p:cNvPr id="14362" name="Line 81"/>
          <p:cNvSpPr>
            <a:spLocks noChangeShapeType="1"/>
          </p:cNvSpPr>
          <p:nvPr/>
        </p:nvSpPr>
        <p:spPr bwMode="auto">
          <a:xfrm>
            <a:off x="5611813" y="2949575"/>
            <a:ext cx="1169987" cy="158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14363" name="Line 82"/>
          <p:cNvSpPr>
            <a:spLocks noChangeShapeType="1"/>
          </p:cNvSpPr>
          <p:nvPr/>
        </p:nvSpPr>
        <p:spPr bwMode="auto">
          <a:xfrm flipH="1">
            <a:off x="5575300" y="2722563"/>
            <a:ext cx="0" cy="31337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14364" name="Text Box 83"/>
          <p:cNvSpPr txBox="1">
            <a:spLocks noChangeArrowheads="1"/>
          </p:cNvSpPr>
          <p:nvPr/>
        </p:nvSpPr>
        <p:spPr bwMode="auto">
          <a:xfrm>
            <a:off x="7105650" y="2000250"/>
            <a:ext cx="1733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en-US" sz="1800">
                <a:solidFill>
                  <a:srgbClr val="3333CC"/>
                </a:solidFill>
                <a:latin typeface="Arial" charset="0"/>
                <a:ea typeface=""/>
              </a:rPr>
              <a:t>distance </a:t>
            </a:r>
            <a:br>
              <a:rPr lang="en-US" altLang="en-US" sz="1800">
                <a:solidFill>
                  <a:srgbClr val="3333CC"/>
                </a:solidFill>
                <a:latin typeface="Arial" charset="0"/>
                <a:ea typeface=""/>
              </a:rPr>
            </a:br>
            <a:r>
              <a:rPr lang="en-US" altLang="en-US" sz="1800">
                <a:solidFill>
                  <a:srgbClr val="3333CC"/>
                </a:solidFill>
                <a:latin typeface="Arial" charset="0"/>
                <a:ea typeface=""/>
              </a:rPr>
              <a:t>table E sends </a:t>
            </a:r>
            <a:br>
              <a:rPr lang="en-US" altLang="en-US" sz="1800">
                <a:solidFill>
                  <a:srgbClr val="3333CC"/>
                </a:solidFill>
                <a:latin typeface="Arial" charset="0"/>
                <a:ea typeface=""/>
              </a:rPr>
            </a:br>
            <a:r>
              <a:rPr lang="en-US" altLang="en-US" sz="1800">
                <a:solidFill>
                  <a:srgbClr val="3333CC"/>
                </a:solidFill>
                <a:latin typeface="Arial" charset="0"/>
                <a:ea typeface=""/>
              </a:rPr>
              <a:t>to its neighbors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14365" name="Line 85"/>
          <p:cNvSpPr>
            <a:spLocks noChangeShapeType="1"/>
          </p:cNvSpPr>
          <p:nvPr/>
        </p:nvSpPr>
        <p:spPr bwMode="auto">
          <a:xfrm flipV="1">
            <a:off x="5838825" y="5816600"/>
            <a:ext cx="20955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14366" name="Text Box 86"/>
          <p:cNvSpPr txBox="1">
            <a:spLocks noChangeArrowheads="1"/>
          </p:cNvSpPr>
          <p:nvPr/>
        </p:nvSpPr>
        <p:spPr bwMode="auto">
          <a:xfrm>
            <a:off x="5472113" y="6353175"/>
            <a:ext cx="781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ea typeface=""/>
              </a:rPr>
              <a:t>distance</a:t>
            </a:r>
          </a:p>
        </p:txBody>
      </p:sp>
      <p:sp>
        <p:nvSpPr>
          <p:cNvPr id="14367" name="Line 87"/>
          <p:cNvSpPr>
            <a:spLocks noChangeShapeType="1"/>
          </p:cNvSpPr>
          <p:nvPr/>
        </p:nvSpPr>
        <p:spPr bwMode="auto">
          <a:xfrm flipH="1" flipV="1">
            <a:off x="6497638" y="5803900"/>
            <a:ext cx="9525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14368" name="Text Box 88"/>
          <p:cNvSpPr txBox="1">
            <a:spLocks noChangeArrowheads="1"/>
          </p:cNvSpPr>
          <p:nvPr/>
        </p:nvSpPr>
        <p:spPr bwMode="auto">
          <a:xfrm>
            <a:off x="6121400" y="6438900"/>
            <a:ext cx="801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ea typeface=""/>
              </a:rPr>
              <a:t>through </a:t>
            </a:r>
          </a:p>
          <a:p>
            <a:r>
              <a:rPr lang="en-US" altLang="en-US" sz="1200">
                <a:solidFill>
                  <a:srgbClr val="000000"/>
                </a:solidFill>
                <a:ea typeface=""/>
              </a:rPr>
              <a:t>neighbor</a:t>
            </a:r>
          </a:p>
        </p:txBody>
      </p:sp>
      <p:grpSp>
        <p:nvGrpSpPr>
          <p:cNvPr id="10" name="Group 95"/>
          <p:cNvGrpSpPr>
            <a:grpSpLocks/>
          </p:cNvGrpSpPr>
          <p:nvPr/>
        </p:nvGrpSpPr>
        <p:grpSpPr bwMode="auto">
          <a:xfrm>
            <a:off x="7004050" y="2940050"/>
            <a:ext cx="687388" cy="3170099"/>
            <a:chOff x="7004050" y="2940050"/>
            <a:chExt cx="687388" cy="31700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78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7004050" y="2940050"/>
                  <a:ext cx="687388" cy="317009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r>
                    <a:rPr lang="en-US" altLang="en-US" sz="1800" dirty="0">
                      <a:solidFill>
                        <a:srgbClr val="000000"/>
                      </a:solidFill>
                      <a:latin typeface="Arial" charset="0"/>
                      <a:ea typeface=""/>
                    </a:rPr>
                    <a:t>To A</a:t>
                  </a:r>
                </a:p>
                <a:p>
                  <a:endParaRPr lang="en-US" altLang="en-US" sz="1800" dirty="0">
                    <a:solidFill>
                      <a:srgbClr val="000000"/>
                    </a:solidFill>
                    <a:latin typeface="Arial" charset="0"/>
                    <a:ea typeface=""/>
                  </a:endParaRPr>
                </a:p>
                <a:p>
                  <a:r>
                    <a:rPr lang="en-US" altLang="en-US" sz="1800" dirty="0">
                      <a:solidFill>
                        <a:srgbClr val="000000"/>
                      </a:solidFill>
                      <a:latin typeface="Arial" charset="0"/>
                      <a:ea typeface=""/>
                      <a:sym typeface="Symbol" charset="2"/>
                    </a:rPr>
                    <a:t>A: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endParaRPr lang="en-US" altLang="en-US" sz="1800" dirty="0">
                    <a:solidFill>
                      <a:srgbClr val="000000"/>
                    </a:solidFill>
                    <a:latin typeface="Arial" charset="0"/>
                    <a:ea typeface=""/>
                  </a:endParaRPr>
                </a:p>
                <a:p>
                  <a:endParaRPr lang="en-US" altLang="en-US" sz="1800" dirty="0">
                    <a:solidFill>
                      <a:srgbClr val="000000"/>
                    </a:solidFill>
                    <a:latin typeface="Arial" charset="0"/>
                    <a:ea typeface=""/>
                  </a:endParaRPr>
                </a:p>
                <a:p>
                  <a:r>
                    <a:rPr lang="en-US" altLang="en-US" sz="1800" dirty="0">
                      <a:solidFill>
                        <a:srgbClr val="000000"/>
                      </a:solidFill>
                      <a:latin typeface="Arial" charset="0"/>
                      <a:ea typeface=""/>
                    </a:rPr>
                    <a:t>B: 8</a:t>
                  </a:r>
                </a:p>
                <a:p>
                  <a:endParaRPr lang="en-US" altLang="en-US" sz="1800" dirty="0">
                    <a:solidFill>
                      <a:srgbClr val="000000"/>
                    </a:solidFill>
                    <a:latin typeface="Arial" charset="0"/>
                    <a:ea typeface=""/>
                  </a:endParaRPr>
                </a:p>
                <a:p>
                  <a:r>
                    <a:rPr lang="en-US" altLang="en-US" sz="1800" dirty="0">
                      <a:solidFill>
                        <a:srgbClr val="000000"/>
                      </a:solidFill>
                      <a:latin typeface="Arial" charset="0"/>
                      <a:ea typeface=""/>
                      <a:sym typeface="Symbol" charset="2"/>
                    </a:rPr>
                    <a:t>C: 4</a:t>
                  </a:r>
                  <a:endParaRPr lang="en-US" altLang="en-US" sz="1800" dirty="0">
                    <a:solidFill>
                      <a:srgbClr val="000000"/>
                    </a:solidFill>
                    <a:latin typeface="Arial" charset="0"/>
                    <a:ea typeface=""/>
                  </a:endParaRPr>
                </a:p>
                <a:p>
                  <a:endParaRPr lang="en-US" altLang="en-US" sz="1800" dirty="0">
                    <a:solidFill>
                      <a:srgbClr val="000000"/>
                    </a:solidFill>
                    <a:latin typeface="Arial" charset="0"/>
                    <a:ea typeface=""/>
                  </a:endParaRPr>
                </a:p>
                <a:p>
                  <a:r>
                    <a:rPr lang="en-US" altLang="en-US" sz="1800" dirty="0">
                      <a:solidFill>
                        <a:srgbClr val="000000"/>
                      </a:solidFill>
                      <a:latin typeface="Arial" charset="0"/>
                      <a:ea typeface=""/>
                      <a:sym typeface="Symbol" charset="2"/>
                    </a:rPr>
                    <a:t>D: 2</a:t>
                  </a:r>
                </a:p>
                <a:p>
                  <a:endParaRPr lang="en-US" altLang="en-US" sz="1800" dirty="0">
                    <a:solidFill>
                      <a:srgbClr val="000000"/>
                    </a:solidFill>
                    <a:latin typeface="Arial" charset="0"/>
                    <a:ea typeface=""/>
                    <a:sym typeface="Symbol" charset="2"/>
                  </a:endParaRPr>
                </a:p>
                <a:p>
                  <a:r>
                    <a:rPr lang="en-US" altLang="en-US" sz="1800" dirty="0">
                      <a:solidFill>
                        <a:srgbClr val="000000"/>
                      </a:solidFill>
                      <a:latin typeface="Arial" charset="0"/>
                      <a:ea typeface=""/>
                      <a:sym typeface="Symbol" charset="2"/>
                    </a:rPr>
                    <a:t>E: 0</a:t>
                  </a:r>
                </a:p>
              </p:txBody>
            </p:sp>
          </mc:Choice>
          <mc:Fallback xmlns="">
            <p:sp>
              <p:nvSpPr>
                <p:cNvPr id="14378" name="Text 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04050" y="2940050"/>
                  <a:ext cx="687388" cy="31700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957" t="-766" b="-95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79" name="Oval 91"/>
            <p:cNvSpPr>
              <a:spLocks noChangeArrowheads="1"/>
            </p:cNvSpPr>
            <p:nvPr/>
          </p:nvSpPr>
          <p:spPr bwMode="auto">
            <a:xfrm>
              <a:off x="7107238" y="3444875"/>
              <a:ext cx="457200" cy="44767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</p:grpSp>
      <p:grpSp>
        <p:nvGrpSpPr>
          <p:cNvPr id="11" name="Group 96"/>
          <p:cNvGrpSpPr>
            <a:grpSpLocks/>
          </p:cNvGrpSpPr>
          <p:nvPr/>
        </p:nvGrpSpPr>
        <p:grpSpPr bwMode="auto">
          <a:xfrm>
            <a:off x="7734300" y="2936875"/>
            <a:ext cx="687388" cy="3170099"/>
            <a:chOff x="7734300" y="2936875"/>
            <a:chExt cx="687388" cy="31700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76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7734300" y="2936875"/>
                  <a:ext cx="687388" cy="317009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r>
                    <a:rPr lang="en-US" altLang="en-US" sz="1800" dirty="0">
                      <a:solidFill>
                        <a:srgbClr val="000000"/>
                      </a:solidFill>
                      <a:latin typeface="Arial" charset="0"/>
                      <a:ea typeface=""/>
                    </a:rPr>
                    <a:t>To B</a:t>
                  </a:r>
                </a:p>
                <a:p>
                  <a:endParaRPr lang="en-US" altLang="en-US" sz="1800" dirty="0">
                    <a:solidFill>
                      <a:srgbClr val="000000"/>
                    </a:solidFill>
                    <a:latin typeface="Arial" charset="0"/>
                    <a:ea typeface=""/>
                  </a:endParaRPr>
                </a:p>
                <a:p>
                  <a:r>
                    <a:rPr lang="en-US" altLang="en-US" sz="1800" dirty="0">
                      <a:solidFill>
                        <a:srgbClr val="000000"/>
                      </a:solidFill>
                      <a:latin typeface="Arial" charset="0"/>
                      <a:ea typeface=""/>
                      <a:sym typeface="Symbol" charset="2"/>
                    </a:rPr>
                    <a:t>A: </a:t>
                  </a:r>
                  <a:r>
                    <a:rPr lang="en-US" altLang="en-US" sz="1600" dirty="0">
                      <a:solidFill>
                        <a:srgbClr val="000000"/>
                      </a:solidFill>
                      <a:ea typeface=""/>
                      <a:sym typeface="Symbol" charset="2"/>
                    </a:rPr>
                    <a:t>1</a:t>
                  </a:r>
                  <a:endParaRPr lang="en-US" altLang="en-US" sz="1800" dirty="0">
                    <a:solidFill>
                      <a:srgbClr val="000000"/>
                    </a:solidFill>
                    <a:latin typeface="Arial" charset="0"/>
                    <a:ea typeface=""/>
                  </a:endParaRPr>
                </a:p>
                <a:p>
                  <a:endParaRPr lang="en-US" altLang="en-US" sz="1800" dirty="0">
                    <a:solidFill>
                      <a:srgbClr val="000000"/>
                    </a:solidFill>
                    <a:latin typeface="Arial" charset="0"/>
                    <a:ea typeface=""/>
                  </a:endParaRPr>
                </a:p>
                <a:p>
                  <a:r>
                    <a:rPr lang="en-US" altLang="en-US" sz="1800" dirty="0">
                      <a:solidFill>
                        <a:srgbClr val="000000"/>
                      </a:solidFill>
                      <a:latin typeface="Arial" charset="0"/>
                      <a:ea typeface=""/>
                    </a:rPr>
                    <a:t>B: </a:t>
                  </a:r>
                  <a14:m>
                    <m:oMath xmlns:m="http://schemas.openxmlformats.org/officeDocument/2006/math">
                      <m:r>
                        <a:rPr lang="en-US" altLang="zh-CN" sz="1800" i="1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endParaRPr lang="en-US" altLang="en-US" sz="1800" dirty="0">
                    <a:solidFill>
                      <a:srgbClr val="000000"/>
                    </a:solidFill>
                    <a:latin typeface="Arial" charset="0"/>
                    <a:ea typeface=""/>
                  </a:endParaRPr>
                </a:p>
                <a:p>
                  <a:endParaRPr lang="en-US" altLang="en-US" sz="1800" dirty="0">
                    <a:solidFill>
                      <a:srgbClr val="000000"/>
                    </a:solidFill>
                    <a:latin typeface="Arial" charset="0"/>
                    <a:ea typeface=""/>
                  </a:endParaRPr>
                </a:p>
                <a:p>
                  <a:r>
                    <a:rPr lang="en-US" altLang="en-US" sz="1800" dirty="0">
                      <a:solidFill>
                        <a:srgbClr val="000000"/>
                      </a:solidFill>
                      <a:latin typeface="Arial" charset="0"/>
                      <a:ea typeface=""/>
                      <a:sym typeface="Symbol" charset="2"/>
                    </a:rPr>
                    <a:t>C: 4</a:t>
                  </a:r>
                  <a:endParaRPr lang="en-US" altLang="en-US" sz="1800" dirty="0">
                    <a:solidFill>
                      <a:srgbClr val="000000"/>
                    </a:solidFill>
                    <a:latin typeface="Arial" charset="0"/>
                    <a:ea typeface=""/>
                  </a:endParaRPr>
                </a:p>
                <a:p>
                  <a:endParaRPr lang="en-US" altLang="en-US" sz="1800" dirty="0">
                    <a:solidFill>
                      <a:srgbClr val="000000"/>
                    </a:solidFill>
                    <a:latin typeface="Arial" charset="0"/>
                    <a:ea typeface=""/>
                  </a:endParaRPr>
                </a:p>
                <a:p>
                  <a:r>
                    <a:rPr lang="en-US" altLang="en-US" sz="1800" dirty="0">
                      <a:solidFill>
                        <a:srgbClr val="000000"/>
                      </a:solidFill>
                      <a:latin typeface="Arial" charset="0"/>
                      <a:ea typeface=""/>
                      <a:sym typeface="Symbol" charset="2"/>
                    </a:rPr>
                    <a:t>D: 2</a:t>
                  </a:r>
                </a:p>
                <a:p>
                  <a:endParaRPr lang="en-US" altLang="en-US" sz="1800" dirty="0">
                    <a:solidFill>
                      <a:srgbClr val="000000"/>
                    </a:solidFill>
                    <a:latin typeface="Arial" charset="0"/>
                    <a:ea typeface=""/>
                    <a:sym typeface="Symbol" charset="2"/>
                  </a:endParaRPr>
                </a:p>
                <a:p>
                  <a:r>
                    <a:rPr lang="en-US" altLang="en-US" sz="1800" dirty="0">
                      <a:solidFill>
                        <a:srgbClr val="000000"/>
                      </a:solidFill>
                      <a:latin typeface="Arial" charset="0"/>
                      <a:ea typeface=""/>
                      <a:sym typeface="Symbol" charset="2"/>
                    </a:rPr>
                    <a:t>E: 0</a:t>
                  </a:r>
                </a:p>
              </p:txBody>
            </p:sp>
          </mc:Choice>
          <mc:Fallback xmlns="">
            <p:sp>
              <p:nvSpPr>
                <p:cNvPr id="14376" name="Text 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734300" y="2936875"/>
                  <a:ext cx="687388" cy="31700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6957" t="-958" b="-95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77" name="Oval 92"/>
            <p:cNvSpPr>
              <a:spLocks noChangeArrowheads="1"/>
            </p:cNvSpPr>
            <p:nvPr/>
          </p:nvSpPr>
          <p:spPr bwMode="auto">
            <a:xfrm>
              <a:off x="7843838" y="4005263"/>
              <a:ext cx="457200" cy="44767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</p:grpSp>
      <p:grpSp>
        <p:nvGrpSpPr>
          <p:cNvPr id="12" name="Group 97"/>
          <p:cNvGrpSpPr>
            <a:grpSpLocks/>
          </p:cNvGrpSpPr>
          <p:nvPr/>
        </p:nvGrpSpPr>
        <p:grpSpPr bwMode="auto">
          <a:xfrm>
            <a:off x="8445500" y="2946400"/>
            <a:ext cx="687388" cy="3108543"/>
            <a:chOff x="8445500" y="2946400"/>
            <a:chExt cx="687388" cy="31085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73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8445500" y="2946400"/>
                  <a:ext cx="687388" cy="310854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r>
                    <a:rPr lang="en-US" altLang="en-US" sz="1600" dirty="0">
                      <a:solidFill>
                        <a:srgbClr val="000000"/>
                      </a:solidFill>
                      <a:latin typeface="Arial" charset="0"/>
                      <a:ea typeface=""/>
                    </a:rPr>
                    <a:t>To D</a:t>
                  </a:r>
                </a:p>
                <a:p>
                  <a:endParaRPr lang="en-US" altLang="en-US" sz="1800" dirty="0">
                    <a:solidFill>
                      <a:srgbClr val="000000"/>
                    </a:solidFill>
                    <a:latin typeface="Arial" charset="0"/>
                    <a:ea typeface=""/>
                  </a:endParaRPr>
                </a:p>
                <a:p>
                  <a:r>
                    <a:rPr lang="en-US" altLang="en-US" sz="1800" dirty="0">
                      <a:solidFill>
                        <a:srgbClr val="000000"/>
                      </a:solidFill>
                      <a:latin typeface="Arial" charset="0"/>
                      <a:ea typeface=""/>
                      <a:sym typeface="Symbol" charset="2"/>
                    </a:rPr>
                    <a:t>A: </a:t>
                  </a:r>
                  <a:r>
                    <a:rPr lang="en-US" altLang="en-US" sz="1600" dirty="0">
                      <a:solidFill>
                        <a:srgbClr val="000000"/>
                      </a:solidFill>
                      <a:ea typeface=""/>
                      <a:sym typeface="Symbol" charset="2"/>
                    </a:rPr>
                    <a:t>1</a:t>
                  </a:r>
                  <a:endParaRPr lang="en-US" altLang="en-US" sz="1800" dirty="0">
                    <a:solidFill>
                      <a:srgbClr val="000000"/>
                    </a:solidFill>
                    <a:latin typeface="Arial" charset="0"/>
                    <a:ea typeface=""/>
                  </a:endParaRPr>
                </a:p>
                <a:p>
                  <a:endParaRPr lang="en-US" altLang="en-US" sz="1800" dirty="0">
                    <a:solidFill>
                      <a:srgbClr val="000000"/>
                    </a:solidFill>
                    <a:latin typeface="Arial" charset="0"/>
                    <a:ea typeface=""/>
                  </a:endParaRPr>
                </a:p>
                <a:p>
                  <a:r>
                    <a:rPr lang="en-US" altLang="en-US" sz="1800" dirty="0">
                      <a:solidFill>
                        <a:srgbClr val="000000"/>
                      </a:solidFill>
                      <a:latin typeface="Arial" charset="0"/>
                      <a:ea typeface=""/>
                    </a:rPr>
                    <a:t>B: 8</a:t>
                  </a:r>
                </a:p>
                <a:p>
                  <a:endParaRPr lang="en-US" altLang="en-US" sz="1800" dirty="0">
                    <a:solidFill>
                      <a:srgbClr val="000000"/>
                    </a:solidFill>
                    <a:latin typeface="Arial" charset="0"/>
                    <a:ea typeface=""/>
                  </a:endParaRPr>
                </a:p>
                <a:p>
                  <a:r>
                    <a:rPr lang="en-US" altLang="en-US" sz="1800" dirty="0">
                      <a:solidFill>
                        <a:srgbClr val="000000"/>
                      </a:solidFill>
                      <a:latin typeface="Arial" charset="0"/>
                      <a:ea typeface=""/>
                      <a:sym typeface="Symbol" charset="2"/>
                    </a:rPr>
                    <a:t>C: </a:t>
                  </a:r>
                  <a14:m>
                    <m:oMath xmlns:m="http://schemas.openxmlformats.org/officeDocument/2006/math">
                      <m:r>
                        <a:rPr lang="en-US" altLang="zh-CN" sz="1800" i="1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endParaRPr lang="en-US" altLang="en-US" sz="1800" dirty="0">
                    <a:solidFill>
                      <a:srgbClr val="000000"/>
                    </a:solidFill>
                    <a:latin typeface="Arial" charset="0"/>
                    <a:ea typeface=""/>
                  </a:endParaRPr>
                </a:p>
                <a:p>
                  <a:endParaRPr lang="en-US" altLang="en-US" sz="1800" dirty="0">
                    <a:solidFill>
                      <a:srgbClr val="000000"/>
                    </a:solidFill>
                    <a:latin typeface="Arial" charset="0"/>
                    <a:ea typeface=""/>
                  </a:endParaRPr>
                </a:p>
                <a:p>
                  <a:r>
                    <a:rPr lang="en-US" altLang="en-US" sz="1800" dirty="0">
                      <a:solidFill>
                        <a:srgbClr val="000000"/>
                      </a:solidFill>
                      <a:latin typeface="Arial" charset="0"/>
                      <a:ea typeface=""/>
                      <a:sym typeface="Symbol" charset="2"/>
                    </a:rPr>
                    <a:t>D: </a:t>
                  </a:r>
                  <a14:m>
                    <m:oMath xmlns:m="http://schemas.openxmlformats.org/officeDocument/2006/math">
                      <m:r>
                        <a:rPr lang="en-US" altLang="zh-CN" sz="1800" i="1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a14:m>
                  <a:endParaRPr lang="en-US" altLang="en-US" sz="1800" dirty="0">
                    <a:solidFill>
                      <a:srgbClr val="000000"/>
                    </a:solidFill>
                    <a:latin typeface="Arial" charset="0"/>
                    <a:ea typeface=""/>
                    <a:sym typeface="Symbol" charset="2"/>
                  </a:endParaRPr>
                </a:p>
                <a:p>
                  <a:endParaRPr lang="en-US" altLang="en-US" sz="1800" dirty="0">
                    <a:solidFill>
                      <a:srgbClr val="000000"/>
                    </a:solidFill>
                    <a:latin typeface="Arial" charset="0"/>
                    <a:ea typeface=""/>
                    <a:sym typeface="Symbol" charset="2"/>
                  </a:endParaRPr>
                </a:p>
                <a:p>
                  <a:r>
                    <a:rPr lang="en-US" altLang="en-US" sz="1800" dirty="0">
                      <a:solidFill>
                        <a:srgbClr val="000000"/>
                      </a:solidFill>
                      <a:latin typeface="Arial" charset="0"/>
                      <a:ea typeface=""/>
                      <a:sym typeface="Symbol" charset="2"/>
                    </a:rPr>
                    <a:t>E: 0</a:t>
                  </a:r>
                </a:p>
              </p:txBody>
            </p:sp>
          </mc:Choice>
          <mc:Fallback xmlns="">
            <p:sp>
              <p:nvSpPr>
                <p:cNvPr id="14373" name="Text 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445500" y="2946400"/>
                  <a:ext cx="687388" cy="310854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087" t="-391" b="-195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74" name="Oval 93"/>
            <p:cNvSpPr>
              <a:spLocks noChangeArrowheads="1"/>
            </p:cNvSpPr>
            <p:nvPr/>
          </p:nvSpPr>
          <p:spPr bwMode="auto">
            <a:xfrm>
              <a:off x="8547100" y="4586288"/>
              <a:ext cx="457200" cy="44767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14375" name="Oval 94"/>
            <p:cNvSpPr>
              <a:spLocks noChangeArrowheads="1"/>
            </p:cNvSpPr>
            <p:nvPr/>
          </p:nvSpPr>
          <p:spPr bwMode="auto">
            <a:xfrm>
              <a:off x="8534400" y="5102225"/>
              <a:ext cx="457200" cy="44767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</p:grpSp>
      <p:sp>
        <p:nvSpPr>
          <p:cNvPr id="14372" name="Text Box 95"/>
          <p:cNvSpPr txBox="1">
            <a:spLocks noChangeArrowheads="1"/>
          </p:cNvSpPr>
          <p:nvPr/>
        </p:nvSpPr>
        <p:spPr bwMode="auto">
          <a:xfrm>
            <a:off x="612775" y="1268413"/>
            <a:ext cx="55451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en-US" sz="1800" dirty="0">
                <a:solidFill>
                  <a:srgbClr val="FF0000"/>
                </a:solidFill>
                <a:ea typeface=""/>
              </a:rPr>
              <a:t>If the path to </a:t>
            </a:r>
            <a:r>
              <a:rPr lang="en-US" altLang="en-US" sz="1800" dirty="0" err="1">
                <a:solidFill>
                  <a:srgbClr val="FF0000"/>
                </a:solidFill>
                <a:ea typeface=""/>
              </a:rPr>
              <a:t>dest</a:t>
            </a:r>
            <a:r>
              <a:rPr lang="en-US" altLang="en-US" sz="1800" dirty="0">
                <a:solidFill>
                  <a:srgbClr val="FF0000"/>
                </a:solidFill>
                <a:ea typeface=""/>
              </a:rPr>
              <a:t> is through neighbor h, report </a:t>
            </a:r>
            <a:br>
              <a:rPr lang="en-US" altLang="en-US" sz="1800" dirty="0">
                <a:solidFill>
                  <a:srgbClr val="FF0000"/>
                </a:solidFill>
                <a:ea typeface=""/>
              </a:rPr>
            </a:br>
            <a:r>
              <a:rPr lang="en-US" altLang="en-US" sz="1800" dirty="0">
                <a:solidFill>
                  <a:srgbClr val="FF0000"/>
                </a:solidFill>
                <a:ea typeface=""/>
              </a:rPr>
              <a:t>∞ to neighbor h for </a:t>
            </a:r>
            <a:r>
              <a:rPr lang="en-US" altLang="en-US" sz="1800" dirty="0" err="1">
                <a:solidFill>
                  <a:srgbClr val="FF0000"/>
                </a:solidFill>
                <a:ea typeface=""/>
              </a:rPr>
              <a:t>dest</a:t>
            </a:r>
            <a:r>
              <a:rPr lang="en-US" altLang="en-US" sz="1800" dirty="0">
                <a:solidFill>
                  <a:srgbClr val="FF0000"/>
                </a:solidFill>
                <a:ea typeface=""/>
              </a:rPr>
              <a:t>.</a:t>
            </a:r>
          </a:p>
        </p:txBody>
      </p:sp>
      <p:sp>
        <p:nvSpPr>
          <p:cNvPr id="99" name="Slide Number Placeholder 2">
            <a:extLst>
              <a:ext uri="{FF2B5EF4-FFF2-40B4-BE49-F238E27FC236}">
                <a16:creationId xmlns:a16="http://schemas.microsoft.com/office/drawing/2014/main" id="{86CE63B0-9AFF-8542-A95A-DE330CD61A16}"/>
              </a:ext>
            </a:extLst>
          </p:cNvPr>
          <p:cNvSpPr txBox="1">
            <a:spLocks/>
          </p:cNvSpPr>
          <p:nvPr/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2268D687-77AC-6349-84FA-B1441D81BE7A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99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9476" y="637381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/>
            <a:fld id="{41758A03-8671-6444-B1C0-E78242625636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 algn="r"/>
              <a:t>4</a:t>
            </a:fld>
            <a:endParaRPr lang="en-US" altLang="en-US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533400" y="228600"/>
            <a:ext cx="8024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en-US" sz="4000" u="sng" dirty="0">
                <a:solidFill>
                  <a:srgbClr val="3333CC"/>
                </a:solidFill>
                <a:ea typeface=""/>
              </a:rPr>
              <a:t>Recap: Routing Context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485775" y="3076575"/>
            <a:ext cx="4275138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en-US" dirty="0">
                <a:solidFill>
                  <a:srgbClr val="000000"/>
                </a:solidFill>
                <a:ea typeface=""/>
              </a:rPr>
              <a:t>Often depends on a graph abstraction: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  <a:ea typeface=""/>
              </a:rPr>
              <a:t>graph nodes are routers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  <a:ea typeface=""/>
              </a:rPr>
              <a:t>graph edges are physical links</a:t>
            </a:r>
          </a:p>
          <a:p>
            <a:pPr marL="800100" lvl="1" indent="-342900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000000"/>
                </a:solidFill>
                <a:ea typeface=""/>
              </a:rPr>
              <a:t>links have properties: delay, capacity, $ cost, </a:t>
            </a:r>
            <a:r>
              <a:rPr lang="en-US" altLang="en-US" sz="2000" dirty="0">
                <a:solidFill>
                  <a:srgbClr val="C00000"/>
                </a:solidFill>
                <a:ea typeface=""/>
              </a:rPr>
              <a:t>policy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558800" y="1789113"/>
            <a:ext cx="41005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en-US" sz="2000" dirty="0">
                <a:solidFill>
                  <a:srgbClr val="FF0000"/>
                </a:solidFill>
                <a:ea typeface=""/>
              </a:rPr>
              <a:t>Goal:</a:t>
            </a:r>
            <a:r>
              <a:rPr lang="en-US" altLang="en-US" sz="2000" dirty="0">
                <a:solidFill>
                  <a:srgbClr val="000000"/>
                </a:solidFill>
                <a:ea typeface=""/>
              </a:rPr>
              <a:t> determine “good” paths</a:t>
            </a:r>
          </a:p>
          <a:p>
            <a:pPr algn="ctr"/>
            <a:r>
              <a:rPr lang="en-US" altLang="en-US" sz="2000" dirty="0">
                <a:solidFill>
                  <a:srgbClr val="000000"/>
                </a:solidFill>
                <a:ea typeface=""/>
              </a:rPr>
              <a:t>(sequences of routers) thru </a:t>
            </a:r>
          </a:p>
          <a:p>
            <a:pPr algn="ctr"/>
            <a:r>
              <a:rPr lang="en-US" altLang="en-US" sz="2000" dirty="0">
                <a:solidFill>
                  <a:srgbClr val="000000"/>
                </a:solidFill>
                <a:ea typeface=""/>
              </a:rPr>
              <a:t>networks from source to </a:t>
            </a:r>
            <a:r>
              <a:rPr lang="en-US" altLang="en-US" sz="2000" dirty="0" err="1">
                <a:solidFill>
                  <a:srgbClr val="000000"/>
                </a:solidFill>
                <a:ea typeface=""/>
              </a:rPr>
              <a:t>dest</a:t>
            </a:r>
            <a:r>
              <a:rPr lang="en-US" altLang="en-US" sz="2000" dirty="0">
                <a:solidFill>
                  <a:srgbClr val="000000"/>
                </a:solidFill>
                <a:ea typeface=""/>
              </a:rPr>
              <a:t>.</a:t>
            </a:r>
            <a:endParaRPr lang="en-US" altLang="en-US" dirty="0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571500" y="1571625"/>
            <a:ext cx="4100513" cy="12573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endParaRPr lang="en-US" altLang="en-US">
              <a:solidFill>
                <a:srgbClr val="FF0000"/>
              </a:solidFill>
              <a:latin typeface="Times New Roman" charset="0"/>
              <a:ea typeface=""/>
            </a:endParaRPr>
          </a:p>
        </p:txBody>
      </p:sp>
      <p:grpSp>
        <p:nvGrpSpPr>
          <p:cNvPr id="29703" name="Group 6"/>
          <p:cNvGrpSpPr>
            <a:grpSpLocks/>
          </p:cNvGrpSpPr>
          <p:nvPr/>
        </p:nvGrpSpPr>
        <p:grpSpPr bwMode="auto">
          <a:xfrm>
            <a:off x="695325" y="1331913"/>
            <a:ext cx="2352675" cy="457200"/>
            <a:chOff x="186" y="3065"/>
            <a:chExt cx="1482" cy="288"/>
          </a:xfrm>
        </p:grpSpPr>
        <p:sp>
          <p:nvSpPr>
            <p:cNvPr id="29775" name="Rectangle 7"/>
            <p:cNvSpPr>
              <a:spLocks noChangeArrowheads="1"/>
            </p:cNvSpPr>
            <p:nvPr/>
          </p:nvSpPr>
          <p:spPr bwMode="auto">
            <a:xfrm>
              <a:off x="186" y="3102"/>
              <a:ext cx="1482" cy="2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29776" name="Text Box 8"/>
            <p:cNvSpPr txBox="1">
              <a:spLocks noChangeArrowheads="1"/>
            </p:cNvSpPr>
            <p:nvPr/>
          </p:nvSpPr>
          <p:spPr bwMode="auto">
            <a:xfrm>
              <a:off x="549" y="3065"/>
              <a:ext cx="7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FF0000"/>
                  </a:solidFill>
                  <a:ea typeface=""/>
                </a:rPr>
                <a:t>Routing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</p:grpSp>
      <p:grpSp>
        <p:nvGrpSpPr>
          <p:cNvPr id="29704" name="Group 9"/>
          <p:cNvGrpSpPr>
            <a:grpSpLocks/>
          </p:cNvGrpSpPr>
          <p:nvPr/>
        </p:nvGrpSpPr>
        <p:grpSpPr bwMode="auto">
          <a:xfrm>
            <a:off x="5053013" y="3895725"/>
            <a:ext cx="3571875" cy="2236788"/>
            <a:chOff x="3162" y="1071"/>
            <a:chExt cx="2250" cy="1409"/>
          </a:xfrm>
        </p:grpSpPr>
        <p:sp>
          <p:nvSpPr>
            <p:cNvPr id="29706" name="Freeform 10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07" name="Freeform 11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08" name="Oval 12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29709" name="Line 13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10" name="Line 14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29712" name="Oval 16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29713" name="Oval 17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29714" name="Line 18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15" name="Line 19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29717" name="Oval 21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29718" name="Oval 22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29719" name="Line 23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20" name="Line 24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29722" name="Oval 26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29723" name="Oval 27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29724" name="Line 28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25" name="Line 29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29727" name="Oval 31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29728" name="Oval 32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29729" name="Line 33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30" name="Line 34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29732" name="Oval 36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29733" name="Oval 37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29734" name="Line 38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35" name="Line 39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29737" name="Oval 41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29738" name="Freeform 42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39" name="Freeform 43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40" name="Freeform 44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695719129 h 174"/>
                <a:gd name="T2" fmla="*/ 15913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41" name="Freeform 45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42" name="Freeform 46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43" name="Freeform 47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44" name="Freeform 48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45" name="Freeform 49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9746" name="Freeform 50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grpSp>
          <p:nvGrpSpPr>
            <p:cNvPr id="29747" name="Group 51"/>
            <p:cNvGrpSpPr>
              <a:grpSpLocks/>
            </p:cNvGrpSpPr>
            <p:nvPr/>
          </p:nvGrpSpPr>
          <p:grpSpPr bwMode="auto">
            <a:xfrm>
              <a:off x="3273" y="1748"/>
              <a:ext cx="233" cy="250"/>
              <a:chOff x="2940" y="2429"/>
              <a:chExt cx="236" cy="250"/>
            </a:xfrm>
          </p:grpSpPr>
          <p:sp>
            <p:nvSpPr>
              <p:cNvPr id="29773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29774" name="Text Box 53"/>
              <p:cNvSpPr txBox="1">
                <a:spLocks noChangeArrowheads="1"/>
              </p:cNvSpPr>
              <p:nvPr/>
            </p:nvSpPr>
            <p:spPr bwMode="auto">
              <a:xfrm>
                <a:off x="2940" y="2429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A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grpSp>
          <p:nvGrpSpPr>
            <p:cNvPr id="29748" name="Group 54"/>
            <p:cNvGrpSpPr>
              <a:grpSpLocks/>
            </p:cNvGrpSpPr>
            <p:nvPr/>
          </p:nvGrpSpPr>
          <p:grpSpPr bwMode="auto">
            <a:xfrm>
              <a:off x="4451" y="2132"/>
              <a:ext cx="216" cy="250"/>
              <a:chOff x="2948" y="2429"/>
              <a:chExt cx="219" cy="250"/>
            </a:xfrm>
          </p:grpSpPr>
          <p:sp>
            <p:nvSpPr>
              <p:cNvPr id="29771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29772" name="Text Box 56"/>
              <p:cNvSpPr txBox="1">
                <a:spLocks noChangeArrowheads="1"/>
              </p:cNvSpPr>
              <p:nvPr/>
            </p:nvSpPr>
            <p:spPr bwMode="auto">
              <a:xfrm>
                <a:off x="2948" y="2429"/>
                <a:ext cx="21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E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grpSp>
          <p:nvGrpSpPr>
            <p:cNvPr id="29749" name="Group 57"/>
            <p:cNvGrpSpPr>
              <a:grpSpLocks/>
            </p:cNvGrpSpPr>
            <p:nvPr/>
          </p:nvGrpSpPr>
          <p:grpSpPr bwMode="auto">
            <a:xfrm>
              <a:off x="3763" y="2129"/>
              <a:ext cx="231" cy="250"/>
              <a:chOff x="2941" y="2429"/>
              <a:chExt cx="234" cy="250"/>
            </a:xfrm>
          </p:grpSpPr>
          <p:sp>
            <p:nvSpPr>
              <p:cNvPr id="29769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29770" name="Text Box 59"/>
              <p:cNvSpPr txBox="1">
                <a:spLocks noChangeArrowheads="1"/>
              </p:cNvSpPr>
              <p:nvPr/>
            </p:nvSpPr>
            <p:spPr bwMode="auto">
              <a:xfrm>
                <a:off x="2941" y="2429"/>
                <a:ext cx="23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D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grpSp>
          <p:nvGrpSpPr>
            <p:cNvPr id="29750" name="Group 60"/>
            <p:cNvGrpSpPr>
              <a:grpSpLocks/>
            </p:cNvGrpSpPr>
            <p:nvPr/>
          </p:nvGrpSpPr>
          <p:grpSpPr bwMode="auto">
            <a:xfrm>
              <a:off x="4447" y="1442"/>
              <a:ext cx="212" cy="250"/>
              <a:chOff x="2950" y="2429"/>
              <a:chExt cx="215" cy="250"/>
            </a:xfrm>
          </p:grpSpPr>
          <p:sp>
            <p:nvSpPr>
              <p:cNvPr id="29767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29768" name="Text Box 62"/>
              <p:cNvSpPr txBox="1">
                <a:spLocks noChangeArrowheads="1"/>
              </p:cNvSpPr>
              <p:nvPr/>
            </p:nvSpPr>
            <p:spPr bwMode="auto">
              <a:xfrm>
                <a:off x="2950" y="2429"/>
                <a:ext cx="21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C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grpSp>
          <p:nvGrpSpPr>
            <p:cNvPr id="29751" name="Group 63"/>
            <p:cNvGrpSpPr>
              <a:grpSpLocks/>
            </p:cNvGrpSpPr>
            <p:nvPr/>
          </p:nvGrpSpPr>
          <p:grpSpPr bwMode="auto">
            <a:xfrm>
              <a:off x="3761" y="1442"/>
              <a:ext cx="217" cy="250"/>
              <a:chOff x="2948" y="2429"/>
              <a:chExt cx="220" cy="250"/>
            </a:xfrm>
          </p:grpSpPr>
          <p:sp>
            <p:nvSpPr>
              <p:cNvPr id="29765" name="Rectangle 6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29766" name="Text Box 65"/>
              <p:cNvSpPr txBox="1">
                <a:spLocks noChangeArrowheads="1"/>
              </p:cNvSpPr>
              <p:nvPr/>
            </p:nvSpPr>
            <p:spPr bwMode="auto">
              <a:xfrm>
                <a:off x="2948" y="2429"/>
                <a:ext cx="2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B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grpSp>
          <p:nvGrpSpPr>
            <p:cNvPr id="29752" name="Group 66"/>
            <p:cNvGrpSpPr>
              <a:grpSpLocks/>
            </p:cNvGrpSpPr>
            <p:nvPr/>
          </p:nvGrpSpPr>
          <p:grpSpPr bwMode="auto">
            <a:xfrm>
              <a:off x="5025" y="1790"/>
              <a:ext cx="213" cy="250"/>
              <a:chOff x="2949" y="2429"/>
              <a:chExt cx="216" cy="250"/>
            </a:xfrm>
          </p:grpSpPr>
          <p:sp>
            <p:nvSpPr>
              <p:cNvPr id="29763" name="Rectangle 6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29764" name="Text Box 68"/>
              <p:cNvSpPr txBox="1">
                <a:spLocks noChangeArrowheads="1"/>
              </p:cNvSpPr>
              <p:nvPr/>
            </p:nvSpPr>
            <p:spPr bwMode="auto">
              <a:xfrm>
                <a:off x="2949" y="2429"/>
                <a:ext cx="2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F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sp>
          <p:nvSpPr>
            <p:cNvPr id="29753" name="Text Box 69"/>
            <p:cNvSpPr txBox="1">
              <a:spLocks noChangeArrowheads="1"/>
            </p:cNvSpPr>
            <p:nvPr/>
          </p:nvSpPr>
          <p:spPr bwMode="auto">
            <a:xfrm>
              <a:off x="3489" y="157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ea typeface=""/>
                </a:rPr>
                <a:t>2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29754" name="Text Box 70"/>
            <p:cNvSpPr txBox="1">
              <a:spLocks noChangeArrowheads="1"/>
            </p:cNvSpPr>
            <p:nvPr/>
          </p:nvSpPr>
          <p:spPr bwMode="auto">
            <a:xfrm>
              <a:off x="3837" y="179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ea typeface=""/>
                </a:rPr>
                <a:t>2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29755" name="Text Box 71"/>
            <p:cNvSpPr txBox="1">
              <a:spLocks noChangeArrowheads="1"/>
            </p:cNvSpPr>
            <p:nvPr/>
          </p:nvSpPr>
          <p:spPr bwMode="auto">
            <a:xfrm>
              <a:off x="3413" y="2003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ea typeface=""/>
                </a:rPr>
                <a:t>1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29756" name="Text Box 72"/>
            <p:cNvSpPr txBox="1">
              <a:spLocks noChangeArrowheads="1"/>
            </p:cNvSpPr>
            <p:nvPr/>
          </p:nvSpPr>
          <p:spPr bwMode="auto">
            <a:xfrm>
              <a:off x="4221" y="188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ea typeface=""/>
                </a:rPr>
                <a:t>3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29757" name="Text Box 73"/>
            <p:cNvSpPr txBox="1">
              <a:spLocks noChangeArrowheads="1"/>
            </p:cNvSpPr>
            <p:nvPr/>
          </p:nvSpPr>
          <p:spPr bwMode="auto">
            <a:xfrm>
              <a:off x="4169" y="2237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ea typeface=""/>
                </a:rPr>
                <a:t>1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29758" name="Text Box 74"/>
            <p:cNvSpPr txBox="1">
              <a:spLocks noChangeArrowheads="1"/>
            </p:cNvSpPr>
            <p:nvPr/>
          </p:nvSpPr>
          <p:spPr bwMode="auto">
            <a:xfrm>
              <a:off x="4529" y="180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ea typeface=""/>
                </a:rPr>
                <a:t>1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29759" name="Text Box 75"/>
            <p:cNvSpPr txBox="1">
              <a:spLocks noChangeArrowheads="1"/>
            </p:cNvSpPr>
            <p:nvPr/>
          </p:nvSpPr>
          <p:spPr bwMode="auto">
            <a:xfrm>
              <a:off x="4878" y="207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ea typeface=""/>
                </a:rPr>
                <a:t>2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29760" name="Text Box 76"/>
            <p:cNvSpPr txBox="1">
              <a:spLocks noChangeArrowheads="1"/>
            </p:cNvSpPr>
            <p:nvPr/>
          </p:nvSpPr>
          <p:spPr bwMode="auto">
            <a:xfrm>
              <a:off x="4851" y="153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ea typeface=""/>
                </a:rPr>
                <a:t>5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29761" name="Text Box 77"/>
            <p:cNvSpPr txBox="1">
              <a:spLocks noChangeArrowheads="1"/>
            </p:cNvSpPr>
            <p:nvPr/>
          </p:nvSpPr>
          <p:spPr bwMode="auto">
            <a:xfrm>
              <a:off x="4116" y="138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ea typeface=""/>
                </a:rPr>
                <a:t>3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29762" name="Text Box 78"/>
            <p:cNvSpPr txBox="1">
              <a:spLocks noChangeArrowheads="1"/>
            </p:cNvSpPr>
            <p:nvPr/>
          </p:nvSpPr>
          <p:spPr bwMode="auto">
            <a:xfrm>
              <a:off x="3765" y="111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000000"/>
                  </a:solidFill>
                  <a:ea typeface=""/>
                </a:rPr>
                <a:t>5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</p:grpSp>
      <p:pic>
        <p:nvPicPr>
          <p:cNvPr id="29705" name="Picture 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0" y="1484313"/>
            <a:ext cx="3587750" cy="227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21378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4004"/>
            <a:ext cx="8024813" cy="1143000"/>
          </a:xfrm>
        </p:spPr>
        <p:txBody>
          <a:bodyPr/>
          <a:lstStyle/>
          <a:p>
            <a:r>
              <a:rPr lang="en-US" altLang="zh-CN" sz="2800" dirty="0">
                <a:ea typeface="宋体" charset="-122"/>
              </a:rPr>
              <a:t>DV+RP =&gt; RIP </a:t>
            </a:r>
            <a:br>
              <a:rPr lang="en-US" altLang="zh-CN" sz="2800" dirty="0">
                <a:ea typeface="宋体" charset="-122"/>
              </a:rPr>
            </a:br>
            <a:r>
              <a:rPr lang="en-US" altLang="zh-CN" sz="2800" dirty="0">
                <a:ea typeface="宋体" charset="-122"/>
              </a:rPr>
              <a:t>( Routing Information Protocol)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9530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Included in BSD-UNIX </a:t>
            </a:r>
            <a:br>
              <a:rPr lang="en-US" altLang="zh-CN" sz="2400" dirty="0">
                <a:ea typeface="宋体" charset="-122"/>
              </a:rPr>
            </a:br>
            <a:r>
              <a:rPr lang="en-US" altLang="zh-CN" sz="2400" dirty="0">
                <a:ea typeface="宋体" charset="-122"/>
              </a:rPr>
              <a:t>Distribution in 1982</a:t>
            </a:r>
          </a:p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Link cost: 1</a:t>
            </a:r>
          </a:p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Distance metric: # of </a:t>
            </a:r>
            <a:br>
              <a:rPr lang="en-US" altLang="zh-CN" sz="2400" dirty="0">
                <a:ea typeface="宋体" charset="-122"/>
              </a:rPr>
            </a:br>
            <a:r>
              <a:rPr lang="en-US" altLang="zh-CN" sz="2400" dirty="0">
                <a:ea typeface="宋体" charset="-122"/>
              </a:rPr>
              <a:t>hops </a:t>
            </a:r>
          </a:p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Distance vectors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000" dirty="0">
                <a:ea typeface="宋体" charset="-122"/>
              </a:rPr>
              <a:t>exchanged every 30 sec via Response Message (also called </a:t>
            </a:r>
            <a:r>
              <a:rPr lang="en-US" altLang="zh-CN" sz="2000" b="1" dirty="0">
                <a:ea typeface="宋体" charset="-122"/>
              </a:rPr>
              <a:t>advertisement</a:t>
            </a:r>
            <a:r>
              <a:rPr lang="en-US" altLang="zh-CN" sz="2000" dirty="0">
                <a:ea typeface="宋体" charset="-122"/>
              </a:rPr>
              <a:t>) using UDP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000" dirty="0">
                <a:ea typeface="宋体" charset="-122"/>
              </a:rPr>
              <a:t>each advertisement: route to up to 25 destination nets</a:t>
            </a:r>
          </a:p>
        </p:txBody>
      </p:sp>
      <p:pic>
        <p:nvPicPr>
          <p:cNvPr id="16388" name="Picture 4" descr="rou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563" y="1889125"/>
            <a:ext cx="4518025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7570017-7CA1-F745-A7B4-DAA024BD37C6}"/>
              </a:ext>
            </a:extLst>
          </p:cNvPr>
          <p:cNvSpPr txBox="1">
            <a:spLocks/>
          </p:cNvSpPr>
          <p:nvPr/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2268D687-77AC-6349-84FA-B1441D81BE7A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2000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RIP: Link Failure and Recovery</a:t>
            </a:r>
            <a:r>
              <a:rPr lang="en-US" altLang="zh-CN">
                <a:ea typeface="宋体" charset="-122"/>
              </a:rPr>
              <a:t>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89050"/>
            <a:ext cx="8229600" cy="518160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charset="0"/>
              <a:buNone/>
            </a:pPr>
            <a:r>
              <a:rPr lang="en-US" altLang="zh-CN" sz="2400" dirty="0">
                <a:ea typeface="宋体" charset="-122"/>
              </a:rPr>
              <a:t>If no advertisement heard after 180 sec --&gt; neighbor/link declared dead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routes via neighbor invalidated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new advertisements sent to neighbors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neighbors in turn send out new advertisements 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(if tables changed)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link failure info quickly propagates to entire net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reverse-poison used to prevent </a:t>
            </a: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ping-pong</a:t>
            </a:r>
            <a:r>
              <a:rPr lang="en-US" altLang="zh-CN" dirty="0">
                <a:ea typeface="宋体" charset="-122"/>
              </a:rPr>
              <a:t> loops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set infinite distance = 16 hops (why?)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312D653-4A7F-3548-9624-33FCBA3E76A1}"/>
              </a:ext>
            </a:extLst>
          </p:cNvPr>
          <p:cNvSpPr txBox="1">
            <a:spLocks/>
          </p:cNvSpPr>
          <p:nvPr/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2268D687-77AC-6349-84FA-B1441D81BE7A}" type="slidenum">
              <a:rPr lang="en-US" altLang="en-US" sz="1400" smtClean="0">
                <a:solidFill>
                  <a:srgbClr val="000000"/>
                </a:solidFill>
                <a:latin typeface="Times New Roman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777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871" y="3111166"/>
            <a:ext cx="4416425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a typeface="ＭＳ Ｐゴシック" charset="-128"/>
              </a:rPr>
              <a:t>General Routing Loops and Reverse-poison</a:t>
            </a: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61375" y="6527800"/>
            <a:ext cx="682625" cy="33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CC3CCB93-2B53-7245-B9E8-6AE854DBC76B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/>
              <a:t>42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33400" y="1595051"/>
            <a:ext cx="82795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en-US" sz="2000" dirty="0">
                <a:solidFill>
                  <a:srgbClr val="000000"/>
                </a:solidFill>
                <a:ea typeface=""/>
              </a:rPr>
              <a:t> Exercise: Can Reverse-poison guarantee no loop for this network?</a:t>
            </a:r>
            <a:endParaRPr lang="en-US" altLang="en-US" sz="2000" dirty="0">
              <a:solidFill>
                <a:srgbClr val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74745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23" y="2165235"/>
            <a:ext cx="4416425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a typeface="ＭＳ Ｐゴシック" charset="-128"/>
              </a:rPr>
              <a:t>General Routing Loops and Reverse-poison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>
          <a:xfrm>
            <a:off x="533400" y="1212178"/>
            <a:ext cx="8051800" cy="485616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>
                <a:ea typeface="宋体" charset="-122"/>
              </a:rPr>
              <a:t>Reverse-poison removes two-node loops but may not remove more-node loops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61375" y="6527800"/>
            <a:ext cx="682625" cy="33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CC3CCB93-2B53-7245-B9E8-6AE854DBC76B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/>
              <a:t>43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7285" name="Freeform 8"/>
          <p:cNvSpPr>
            <a:spLocks/>
          </p:cNvSpPr>
          <p:nvPr/>
        </p:nvSpPr>
        <p:spPr bwMode="auto">
          <a:xfrm rot="18961607" flipV="1">
            <a:off x="4179861" y="2870085"/>
            <a:ext cx="1296987" cy="130175"/>
          </a:xfrm>
          <a:custGeom>
            <a:avLst/>
            <a:gdLst>
              <a:gd name="T0" fmla="*/ 0 w 1188"/>
              <a:gd name="T1" fmla="*/ 2147483647 h 190"/>
              <a:gd name="T2" fmla="*/ 2147483647 w 1188"/>
              <a:gd name="T3" fmla="*/ 2147483647 h 190"/>
              <a:gd name="T4" fmla="*/ 2147483647 w 1188"/>
              <a:gd name="T5" fmla="*/ 2147483647 h 190"/>
              <a:gd name="T6" fmla="*/ 0 60000 65536"/>
              <a:gd name="T7" fmla="*/ 0 60000 65536"/>
              <a:gd name="T8" fmla="*/ 0 60000 65536"/>
              <a:gd name="T9" fmla="*/ 0 w 1188"/>
              <a:gd name="T10" fmla="*/ 0 h 190"/>
              <a:gd name="T11" fmla="*/ 1188 w 1188"/>
              <a:gd name="T12" fmla="*/ 190 h 1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88" h="190">
                <a:moveTo>
                  <a:pt x="0" y="190"/>
                </a:moveTo>
                <a:cubicBezTo>
                  <a:pt x="193" y="105"/>
                  <a:pt x="387" y="20"/>
                  <a:pt x="585" y="10"/>
                </a:cubicBezTo>
                <a:cubicBezTo>
                  <a:pt x="783" y="0"/>
                  <a:pt x="1088" y="108"/>
                  <a:pt x="1188" y="127"/>
                </a:cubicBezTo>
              </a:path>
            </a:pathLst>
          </a:custGeom>
          <a:noFill/>
          <a:ln w="25400" cap="rnd">
            <a:solidFill>
              <a:srgbClr val="FF0000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 rot="10800000" flipV="1">
            <a:off x="3094011" y="2123960"/>
            <a:ext cx="2136775" cy="222250"/>
          </a:xfrm>
          <a:custGeom>
            <a:avLst/>
            <a:gdLst>
              <a:gd name="T0" fmla="*/ 0 w 1188"/>
              <a:gd name="T1" fmla="*/ 2147483647 h 190"/>
              <a:gd name="T2" fmla="*/ 2147483647 w 1188"/>
              <a:gd name="T3" fmla="*/ 2147483647 h 190"/>
              <a:gd name="T4" fmla="*/ 2147483647 w 1188"/>
              <a:gd name="T5" fmla="*/ 2147483647 h 190"/>
              <a:gd name="T6" fmla="*/ 0 60000 65536"/>
              <a:gd name="T7" fmla="*/ 0 60000 65536"/>
              <a:gd name="T8" fmla="*/ 0 60000 65536"/>
              <a:gd name="T9" fmla="*/ 0 w 1188"/>
              <a:gd name="T10" fmla="*/ 0 h 190"/>
              <a:gd name="T11" fmla="*/ 1188 w 1188"/>
              <a:gd name="T12" fmla="*/ 190 h 1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88" h="190">
                <a:moveTo>
                  <a:pt x="0" y="190"/>
                </a:moveTo>
                <a:cubicBezTo>
                  <a:pt x="193" y="105"/>
                  <a:pt x="387" y="20"/>
                  <a:pt x="585" y="10"/>
                </a:cubicBezTo>
                <a:cubicBezTo>
                  <a:pt x="783" y="0"/>
                  <a:pt x="1088" y="108"/>
                  <a:pt x="1188" y="127"/>
                </a:cubicBezTo>
              </a:path>
            </a:pathLst>
          </a:custGeom>
          <a:noFill/>
          <a:ln w="25400" cap="rnd">
            <a:solidFill>
              <a:srgbClr val="FF0000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 rot="-8116499">
            <a:off x="2763811" y="2879610"/>
            <a:ext cx="1270000" cy="182563"/>
          </a:xfrm>
          <a:custGeom>
            <a:avLst/>
            <a:gdLst>
              <a:gd name="T0" fmla="*/ 0 w 1188"/>
              <a:gd name="T1" fmla="*/ 2147483647 h 190"/>
              <a:gd name="T2" fmla="*/ 2147483647 w 1188"/>
              <a:gd name="T3" fmla="*/ 2147483647 h 190"/>
              <a:gd name="T4" fmla="*/ 2147483647 w 1188"/>
              <a:gd name="T5" fmla="*/ 2147483647 h 190"/>
              <a:gd name="T6" fmla="*/ 0 60000 65536"/>
              <a:gd name="T7" fmla="*/ 0 60000 65536"/>
              <a:gd name="T8" fmla="*/ 0 60000 65536"/>
              <a:gd name="T9" fmla="*/ 0 w 1188"/>
              <a:gd name="T10" fmla="*/ 0 h 190"/>
              <a:gd name="T11" fmla="*/ 1188 w 1188"/>
              <a:gd name="T12" fmla="*/ 190 h 1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88" h="190">
                <a:moveTo>
                  <a:pt x="0" y="190"/>
                </a:moveTo>
                <a:cubicBezTo>
                  <a:pt x="193" y="105"/>
                  <a:pt x="387" y="20"/>
                  <a:pt x="585" y="10"/>
                </a:cubicBezTo>
                <a:cubicBezTo>
                  <a:pt x="783" y="0"/>
                  <a:pt x="1088" y="108"/>
                  <a:pt x="1188" y="127"/>
                </a:cubicBezTo>
              </a:path>
            </a:pathLst>
          </a:custGeom>
          <a:noFill/>
          <a:ln w="25400" cap="rnd">
            <a:solidFill>
              <a:srgbClr val="FF0000"/>
            </a:solidFill>
            <a:prstDash val="sysDot"/>
            <a:round/>
            <a:headEnd type="none" w="med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070198" y="2430348"/>
            <a:ext cx="1504950" cy="523875"/>
            <a:chOff x="5273675" y="4700854"/>
            <a:chExt cx="1505163" cy="523220"/>
          </a:xfrm>
        </p:grpSpPr>
        <p:sp>
          <p:nvSpPr>
            <p:cNvPr id="97289" name="Freeform 8"/>
            <p:cNvSpPr>
              <a:spLocks/>
            </p:cNvSpPr>
            <p:nvPr/>
          </p:nvSpPr>
          <p:spPr bwMode="auto">
            <a:xfrm rot="2690563">
              <a:off x="5273675" y="4976813"/>
              <a:ext cx="1271588" cy="182562"/>
            </a:xfrm>
            <a:custGeom>
              <a:avLst/>
              <a:gdLst>
                <a:gd name="T0" fmla="*/ 0 w 1188"/>
                <a:gd name="T1" fmla="*/ 2147483647 h 190"/>
                <a:gd name="T2" fmla="*/ 2147483647 w 1188"/>
                <a:gd name="T3" fmla="*/ 2147483647 h 190"/>
                <a:gd name="T4" fmla="*/ 2147483647 w 1188"/>
                <a:gd name="T5" fmla="*/ 2147483647 h 190"/>
                <a:gd name="T6" fmla="*/ 0 60000 65536"/>
                <a:gd name="T7" fmla="*/ 0 60000 65536"/>
                <a:gd name="T8" fmla="*/ 0 60000 65536"/>
                <a:gd name="T9" fmla="*/ 0 w 1188"/>
                <a:gd name="T10" fmla="*/ 0 h 190"/>
                <a:gd name="T11" fmla="*/ 1188 w 1188"/>
                <a:gd name="T12" fmla="*/ 190 h 1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88" h="190">
                  <a:moveTo>
                    <a:pt x="0" y="190"/>
                  </a:moveTo>
                  <a:cubicBezTo>
                    <a:pt x="193" y="105"/>
                    <a:pt x="387" y="20"/>
                    <a:pt x="585" y="10"/>
                  </a:cubicBezTo>
                  <a:cubicBezTo>
                    <a:pt x="783" y="0"/>
                    <a:pt x="1088" y="108"/>
                    <a:pt x="1188" y="127"/>
                  </a:cubicBezTo>
                </a:path>
              </a:pathLst>
            </a:custGeom>
            <a:noFill/>
            <a:ln w="25400" cap="rnd">
              <a:solidFill>
                <a:srgbClr val="000090"/>
              </a:solidFill>
              <a:prstDash val="sysDot"/>
              <a:round/>
              <a:headEnd type="none" w="med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97290" name="Rectangle 1"/>
            <p:cNvSpPr>
              <a:spLocks noChangeArrowheads="1"/>
            </p:cNvSpPr>
            <p:nvPr/>
          </p:nvSpPr>
          <p:spPr bwMode="auto">
            <a:xfrm rot="2468269">
              <a:off x="5620749" y="4700854"/>
              <a:ext cx="115808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ea typeface="宋体" charset="-122"/>
                </a:rPr>
                <a:t>I can reach </a:t>
              </a:r>
              <a:br>
                <a:rPr lang="en-US" altLang="en-US" sz="1400">
                  <a:solidFill>
                    <a:srgbClr val="000000"/>
                  </a:solidFill>
                  <a:ea typeface="宋体" charset="-122"/>
                </a:rPr>
              </a:br>
              <a:r>
                <a:rPr lang="en-US" altLang="en-US" sz="1400">
                  <a:solidFill>
                    <a:srgbClr val="000000"/>
                  </a:solidFill>
                  <a:ea typeface="宋体" charset="-122"/>
                </a:rPr>
                <a:t>D w/ cost 3</a:t>
              </a:r>
              <a:endParaRPr lang="en-US" altLang="en-US" sz="1400">
                <a:solidFill>
                  <a:srgbClr val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802728" y="4470183"/>
                <a:ext cx="8057493" cy="2000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marL="342900" indent="-342900">
                  <a:lnSpc>
                    <a:spcPct val="90000"/>
                  </a:lnSpc>
                  <a:spcBef>
                    <a:spcPct val="20000"/>
                  </a:spcBef>
                  <a:buClr>
                    <a:srgbClr val="3333CC"/>
                  </a:buClr>
                  <a:buSzPct val="85000"/>
                  <a:buFont typeface="Wingdings" pitchFamily="2" charset="2"/>
                  <a:buChar char="q"/>
                </a:pPr>
                <a:r>
                  <a:rPr lang="en-US" altLang="en-US" sz="2000" dirty="0">
                    <a:solidFill>
                      <a:srgbClr val="000000"/>
                    </a:solidFill>
                    <a:ea typeface=""/>
                  </a:rPr>
                  <a:t> U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charset="-122"/>
                  </a:rPr>
                  <a:t>nfortunate timing can lead to a loop</a:t>
                </a:r>
              </a:p>
              <a:p>
                <a:pPr marL="800100" lvl="1" indent="-342900">
                  <a:lnSpc>
                    <a:spcPct val="90000"/>
                  </a:lnSpc>
                  <a:spcBef>
                    <a:spcPct val="20000"/>
                  </a:spcBef>
                  <a:buClr>
                    <a:srgbClr val="3333CC"/>
                  </a:buClr>
                  <a:buSzPct val="85000"/>
                  <a:buFont typeface="Arial" charset="0"/>
                  <a:buChar char="•"/>
                </a:pPr>
                <a:r>
                  <a:rPr lang="en-US" altLang="en-US" sz="2000" dirty="0">
                    <a:solidFill>
                      <a:srgbClr val="000000"/>
                    </a:solidFill>
                    <a:ea typeface=""/>
                  </a:rPr>
                  <a:t>When the link between C and D fails, C will set its distance to D as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endParaRPr lang="en-US" altLang="en-US" sz="2000" dirty="0">
                  <a:solidFill>
                    <a:srgbClr val="000000"/>
                  </a:solidFill>
                  <a:ea typeface=""/>
                </a:endParaRPr>
              </a:p>
              <a:p>
                <a:pPr marL="800100" lvl="1" indent="-342900">
                  <a:lnSpc>
                    <a:spcPct val="90000"/>
                  </a:lnSpc>
                  <a:spcBef>
                    <a:spcPct val="20000"/>
                  </a:spcBef>
                  <a:buClr>
                    <a:srgbClr val="3333CC"/>
                  </a:buClr>
                  <a:buSzPct val="85000"/>
                  <a:buFont typeface="Arial" charset="0"/>
                  <a:buChar char="•"/>
                </a:pPr>
                <a:r>
                  <a:rPr lang="en-US" altLang="en-US" sz="2000" dirty="0">
                    <a:solidFill>
                      <a:srgbClr val="000000"/>
                    </a:solidFill>
                    <a:ea typeface=""/>
                  </a:rPr>
                  <a:t>A 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宋体" charset="-122"/>
                  </a:rPr>
                  <a:t>receives the bad news (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ea typeface="宋体" charset="-122"/>
                  </a:rPr>
                  <a:t>) from C, A </a:t>
                </a:r>
                <a:r>
                  <a:rPr lang="en-US" altLang="en-US" sz="2000" dirty="0">
                    <a:solidFill>
                      <a:srgbClr val="000000"/>
                    </a:solidFill>
                    <a:ea typeface=""/>
                  </a:rPr>
                  <a:t>will use B to go to D</a:t>
                </a:r>
                <a:endParaRPr lang="en-US" altLang="en-US" sz="2000" dirty="0">
                  <a:solidFill>
                    <a:srgbClr val="000000"/>
                  </a:solidFill>
                  <a:ea typeface="宋体" charset="-122"/>
                </a:endParaRPr>
              </a:p>
              <a:p>
                <a:pPr marL="800100" lvl="1" indent="-342900">
                  <a:lnSpc>
                    <a:spcPct val="90000"/>
                  </a:lnSpc>
                  <a:spcBef>
                    <a:spcPct val="20000"/>
                  </a:spcBef>
                  <a:buClr>
                    <a:srgbClr val="3333CC"/>
                  </a:buClr>
                  <a:buSzPct val="85000"/>
                  <a:buFont typeface="Arial" charset="0"/>
                  <a:buChar char="•"/>
                </a:pPr>
                <a:r>
                  <a:rPr lang="en-US" altLang="zh-CN" sz="2000" dirty="0">
                    <a:solidFill>
                      <a:srgbClr val="000000"/>
                    </a:solidFill>
                    <a:ea typeface="宋体" charset="-122"/>
                  </a:rPr>
                  <a:t>A sends the news to C</a:t>
                </a:r>
              </a:p>
              <a:p>
                <a:pPr marL="800100" lvl="1" indent="-342900">
                  <a:lnSpc>
                    <a:spcPct val="90000"/>
                  </a:lnSpc>
                  <a:spcBef>
                    <a:spcPct val="20000"/>
                  </a:spcBef>
                  <a:buClr>
                    <a:srgbClr val="3333CC"/>
                  </a:buClr>
                  <a:buSzPct val="85000"/>
                  <a:buFont typeface="Arial" charset="0"/>
                  <a:buChar char="•"/>
                </a:pPr>
                <a:r>
                  <a:rPr lang="en-US" altLang="zh-CN" sz="2000" dirty="0">
                    <a:solidFill>
                      <a:srgbClr val="000000"/>
                    </a:solidFill>
                    <a:ea typeface="宋体" charset="-122"/>
                  </a:rPr>
                  <a:t>C sends the news to B</a:t>
                </a:r>
                <a:endParaRPr lang="en-US" altLang="en-US" sz="2000" dirty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12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2728" y="4470183"/>
                <a:ext cx="8057493" cy="2000548"/>
              </a:xfrm>
              <a:prstGeom prst="rect">
                <a:avLst/>
              </a:prstGeom>
              <a:blipFill>
                <a:blip r:embed="rId4"/>
                <a:stretch>
                  <a:fillRect l="-314" t="-2516" r="-472" b="-37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86800" y="6515100"/>
            <a:ext cx="4572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2268D687-77AC-6349-84FA-B1441D81BE7A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Outline</a:t>
            </a:r>
          </a:p>
        </p:txBody>
      </p:sp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533400" y="1371599"/>
            <a:ext cx="8077200" cy="5312979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85000"/>
              <a:buFont typeface="Wingdings" charset="0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Admin and recap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85000"/>
              <a:buFont typeface="Wingdings" charset="0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Network control plane</a:t>
            </a:r>
          </a:p>
          <a:p>
            <a:pPr marL="914400" lvl="1" indent="-457200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Routing</a:t>
            </a:r>
          </a:p>
          <a:p>
            <a:pPr marL="1371600" lvl="2" indent="-457200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Link weights assignment</a:t>
            </a:r>
          </a:p>
          <a:p>
            <a:pPr marL="1371600" lvl="2" indent="-457200"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Routing computation</a:t>
            </a:r>
          </a:p>
          <a:p>
            <a:pPr marL="1714500" lvl="3" indent="-342900">
              <a:spcBef>
                <a:spcPct val="20000"/>
              </a:spcBef>
              <a:buClr>
                <a:srgbClr val="2D2DB9"/>
              </a:buClr>
              <a:buSzPct val="85000"/>
              <a:buFont typeface="Courier New" charset="0"/>
              <a:buChar char="o"/>
            </a:pPr>
            <a:r>
              <a:rPr lang="en-US" altLang="en-US" sz="2000" dirty="0">
                <a:solidFill>
                  <a:srgbClr val="000000"/>
                </a:solidFill>
                <a:ea typeface=""/>
              </a:rPr>
              <a:t>Distance vector protocols (distributed computing)</a:t>
            </a:r>
          </a:p>
          <a:p>
            <a:pPr marL="2171700" lvl="4" indent="-342900">
              <a:spcBef>
                <a:spcPct val="20000"/>
              </a:spcBef>
              <a:buClr>
                <a:srgbClr val="2D2DB9"/>
              </a:buClr>
              <a:buSzPct val="85000"/>
              <a:buFont typeface="Courier New" charset="0"/>
              <a:buChar char="o"/>
            </a:pPr>
            <a:r>
              <a:rPr lang="en-US" altLang="en-US" sz="2000" dirty="0">
                <a:solidFill>
                  <a:srgbClr val="000000"/>
                </a:solidFill>
                <a:ea typeface=""/>
              </a:rPr>
              <a:t>synchronous Bellman-Ford (SBF)</a:t>
            </a:r>
          </a:p>
          <a:p>
            <a:pPr marL="2171700" lvl="4" indent="-342900">
              <a:spcBef>
                <a:spcPct val="20000"/>
              </a:spcBef>
              <a:buClr>
                <a:srgbClr val="2D2DB9"/>
              </a:buClr>
              <a:buSzPct val="85000"/>
              <a:buFont typeface="Courier New" charset="0"/>
              <a:buChar char="o"/>
            </a:pPr>
            <a:r>
              <a:rPr lang="en-US" altLang="en-US" sz="2000" dirty="0">
                <a:solidFill>
                  <a:srgbClr val="000000"/>
                </a:solidFill>
                <a:ea typeface=""/>
              </a:rPr>
              <a:t>asynchronous Bellman-Ford (ABF)</a:t>
            </a:r>
          </a:p>
          <a:p>
            <a:pPr marL="2171700" lvl="4" indent="-342900">
              <a:spcBef>
                <a:spcPct val="20000"/>
              </a:spcBef>
              <a:buClr>
                <a:srgbClr val="2D2DB9"/>
              </a:buClr>
              <a:buSzPct val="85000"/>
              <a:buFont typeface="Courier New" charset="0"/>
              <a:buChar char="o"/>
            </a:pPr>
            <a:r>
              <a:rPr lang="en-US" altLang="en-US" sz="2000" dirty="0">
                <a:solidFill>
                  <a:srgbClr val="000000"/>
                </a:solidFill>
                <a:ea typeface=""/>
              </a:rPr>
              <a:t>properties of DV</a:t>
            </a:r>
          </a:p>
          <a:p>
            <a:pPr marL="2628900" lvl="5" indent="-342900">
              <a:spcBef>
                <a:spcPct val="20000"/>
              </a:spcBef>
              <a:buClr>
                <a:srgbClr val="2D2DB9"/>
              </a:buClr>
              <a:buSzPct val="85000"/>
              <a:buFont typeface="Courier New" charset="0"/>
              <a:buChar char="o"/>
            </a:pPr>
            <a:r>
              <a:rPr lang="en-US" altLang="en-US" sz="2000" dirty="0">
                <a:solidFill>
                  <a:srgbClr val="000000"/>
                </a:solidFill>
                <a:ea typeface=""/>
              </a:rPr>
              <a:t>DV w/ loop prevention</a:t>
            </a:r>
          </a:p>
          <a:p>
            <a:pPr marL="3086100" lvl="6" indent="-342900">
              <a:spcBef>
                <a:spcPct val="20000"/>
              </a:spcBef>
              <a:buClr>
                <a:srgbClr val="2D2DB9"/>
              </a:buClr>
              <a:buSzPct val="85000"/>
              <a:buFont typeface="Courier New" charset="0"/>
              <a:buChar char="o"/>
            </a:pPr>
            <a:r>
              <a:rPr lang="en-US" altLang="en-US" sz="2000" dirty="0">
                <a:solidFill>
                  <a:srgbClr val="000000"/>
                </a:solidFill>
                <a:ea typeface=""/>
              </a:rPr>
              <a:t>reverse poison</a:t>
            </a:r>
          </a:p>
          <a:p>
            <a:pPr marL="3086100" lvl="6" indent="-342900">
              <a:spcBef>
                <a:spcPct val="20000"/>
              </a:spcBef>
              <a:buClr>
                <a:srgbClr val="2D2DB9"/>
              </a:buClr>
              <a:buSzPct val="85000"/>
              <a:buFont typeface="Courier New" charset="0"/>
              <a:buChar char="o"/>
            </a:pPr>
            <a:r>
              <a:rPr lang="en-US" altLang="en-US" sz="2000" i="1" dirty="0">
                <a:solidFill>
                  <a:srgbClr val="C00000"/>
                </a:solidFill>
                <a:ea typeface=""/>
              </a:rPr>
              <a:t>destination-sequenced DV (DSDV)</a:t>
            </a:r>
            <a:endParaRPr lang="en-US" altLang="en-US" sz="2000" dirty="0">
              <a:solidFill>
                <a:srgbClr val="000000"/>
              </a:solidFill>
              <a:ea typeface=""/>
            </a:endParaRPr>
          </a:p>
          <a:p>
            <a:pPr marL="2171700" lvl="4" indent="-342900">
              <a:spcBef>
                <a:spcPct val="20000"/>
              </a:spcBef>
              <a:buClr>
                <a:srgbClr val="2D2DB9"/>
              </a:buClr>
              <a:buSzPct val="85000"/>
              <a:buFont typeface="Courier New" charset="0"/>
              <a:buChar char="o"/>
            </a:pPr>
            <a:endParaRPr lang="en-US" altLang="en-US" sz="2000" dirty="0">
              <a:solidFill>
                <a:srgbClr val="000000"/>
              </a:solidFill>
              <a:ea typeface=""/>
            </a:endParaRPr>
          </a:p>
          <a:p>
            <a:pPr marL="2171700" lvl="4" indent="-342900">
              <a:spcBef>
                <a:spcPct val="20000"/>
              </a:spcBef>
              <a:buClr>
                <a:srgbClr val="2D2DB9"/>
              </a:buClr>
              <a:buSzPct val="85000"/>
              <a:buFont typeface="Wingdings" charset="2"/>
              <a:buChar char="Ø"/>
            </a:pPr>
            <a:endParaRPr lang="en-US" altLang="en-US" sz="2000" i="1" dirty="0">
              <a:solidFill>
                <a:srgbClr val="C00000"/>
              </a:solidFill>
              <a:latin typeface="+mn-lt"/>
              <a:ea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0691975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71438"/>
            <a:ext cx="8020050" cy="1143000"/>
          </a:xfrm>
        </p:spPr>
        <p:txBody>
          <a:bodyPr/>
          <a:lstStyle/>
          <a:p>
            <a:r>
              <a:rPr lang="en-US" altLang="zh-CN" sz="3600" dirty="0">
                <a:ea typeface="宋体" charset="-122"/>
              </a:rPr>
              <a:t>Destination-Sequenced </a:t>
            </a:r>
            <a:br>
              <a:rPr lang="en-US" altLang="zh-CN" sz="3600" dirty="0">
                <a:ea typeface="宋体" charset="-122"/>
              </a:rPr>
            </a:br>
            <a:r>
              <a:rPr lang="en-US" altLang="zh-CN" sz="3600" dirty="0">
                <a:ea typeface="宋体" charset="-122"/>
              </a:rPr>
              <a:t>Distance Vector protocol (DSDV)</a:t>
            </a:r>
            <a:endParaRPr lang="en-US" altLang="en-US" sz="3600" dirty="0">
              <a:ea typeface="宋体" charset="-122"/>
            </a:endParaRPr>
          </a:p>
        </p:txBody>
      </p:sp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Basic idea: use sequence numbers to partition computation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000" dirty="0">
                <a:ea typeface="ＭＳ Ｐゴシック" charset="-128"/>
              </a:rPr>
              <a:t>tags each route with a sequence number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000" dirty="0">
                <a:ea typeface="宋体" charset="-122"/>
              </a:rPr>
              <a:t>e</a:t>
            </a:r>
            <a:r>
              <a:rPr lang="en-US" altLang="en-US" sz="2000" dirty="0">
                <a:ea typeface="ＭＳ Ｐゴシック" charset="-128"/>
              </a:rPr>
              <a:t>ach </a:t>
            </a:r>
            <a:r>
              <a:rPr lang="en-US" altLang="zh-CN" sz="2000" dirty="0">
                <a:ea typeface="宋体" charset="-122"/>
              </a:rPr>
              <a:t>destination </a:t>
            </a:r>
            <a:r>
              <a:rPr lang="en-US" altLang="en-US" sz="2000" dirty="0">
                <a:ea typeface="ＭＳ Ｐゴシック" charset="-128"/>
              </a:rPr>
              <a:t>node </a:t>
            </a:r>
            <a:r>
              <a:rPr lang="en-US" altLang="zh-CN" sz="2000" dirty="0">
                <a:ea typeface="宋体" charset="-122"/>
              </a:rPr>
              <a:t>D periodically </a:t>
            </a:r>
            <a:r>
              <a:rPr lang="en-US" altLang="en-US" sz="2000" dirty="0">
                <a:ea typeface="ＭＳ Ｐゴシック" charset="-128"/>
              </a:rPr>
              <a:t>advertises</a:t>
            </a:r>
            <a:r>
              <a:rPr lang="en-US" altLang="zh-CN" sz="2000" dirty="0">
                <a:ea typeface="宋体" charset="-122"/>
              </a:rPr>
              <a:t> m</a:t>
            </a:r>
            <a:r>
              <a:rPr lang="en-US" altLang="en-US" sz="2000" dirty="0">
                <a:ea typeface="ＭＳ Ｐゴシック" charset="-128"/>
              </a:rPr>
              <a:t>onotonically increasing even-numbered sequence number</a:t>
            </a:r>
            <a:r>
              <a:rPr lang="en-US" altLang="zh-CN" sz="2000" dirty="0">
                <a:ea typeface="宋体" charset="-122"/>
              </a:rPr>
              <a:t>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000" dirty="0">
                <a:ea typeface="宋体" charset="-122"/>
              </a:rPr>
              <a:t>w</a:t>
            </a:r>
            <a:r>
              <a:rPr lang="en-US" altLang="en-US" sz="2000" dirty="0">
                <a:ea typeface="ＭＳ Ｐゴシック" charset="-128"/>
              </a:rPr>
              <a:t>hen a node realizes that </a:t>
            </a:r>
            <a:r>
              <a:rPr lang="en-US" altLang="en-US" sz="2000" dirty="0">
                <a:solidFill>
                  <a:srgbClr val="FF0000"/>
                </a:solidFill>
                <a:ea typeface="ＭＳ Ｐゴシック" charset="-128"/>
              </a:rPr>
              <a:t>the 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link</a:t>
            </a:r>
            <a:r>
              <a:rPr lang="en-US" altLang="en-US" sz="2000" dirty="0">
                <a:solidFill>
                  <a:srgbClr val="FF0000"/>
                </a:solidFill>
                <a:ea typeface="ＭＳ Ｐゴシック" charset="-128"/>
              </a:rPr>
              <a:t> it uses to reach destination D 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is</a:t>
            </a:r>
            <a:r>
              <a:rPr lang="en-US" altLang="en-US" sz="2000" dirty="0">
                <a:solidFill>
                  <a:srgbClr val="FF0000"/>
                </a:solidFill>
                <a:ea typeface="ＭＳ Ｐゴシック" charset="-128"/>
              </a:rPr>
              <a:t> broken</a:t>
            </a:r>
            <a:r>
              <a:rPr lang="en-US" altLang="zh-CN" sz="2000" dirty="0">
                <a:ea typeface="宋体" charset="-122"/>
              </a:rPr>
              <a:t>, i</a:t>
            </a:r>
            <a:r>
              <a:rPr lang="en-US" altLang="en-US" sz="2000" dirty="0">
                <a:ea typeface="ＭＳ Ｐゴシック" charset="-128"/>
              </a:rPr>
              <a:t>t advertises an </a:t>
            </a:r>
            <a:r>
              <a:rPr lang="en-US" altLang="en-US" sz="2000" dirty="0">
                <a:solidFill>
                  <a:srgbClr val="FF0000"/>
                </a:solidFill>
                <a:ea typeface="ＭＳ Ｐゴシック" charset="-128"/>
              </a:rPr>
              <a:t>infinite</a:t>
            </a:r>
            <a:r>
              <a:rPr lang="en-US" altLang="en-US" sz="2000" dirty="0">
                <a:ea typeface="ＭＳ Ｐゴシック" charset="-128"/>
              </a:rPr>
              <a:t> metric and a </a:t>
            </a:r>
            <a:r>
              <a:rPr lang="en-US" altLang="en-US" sz="2000" dirty="0">
                <a:solidFill>
                  <a:srgbClr val="FF0000"/>
                </a:solidFill>
                <a:ea typeface="ＭＳ Ｐゴシック" charset="-128"/>
              </a:rPr>
              <a:t>sequence number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ea typeface="ＭＳ Ｐゴシック" charset="-128"/>
              </a:rPr>
              <a:t>which is one greater</a:t>
            </a:r>
            <a:r>
              <a:rPr lang="en-US" altLang="en-US" sz="2000" dirty="0">
                <a:ea typeface="ＭＳ Ｐゴシック" charset="-128"/>
              </a:rPr>
              <a:t> than the previous route</a:t>
            </a:r>
            <a:r>
              <a:rPr lang="en-US" altLang="zh-CN" sz="2000" dirty="0">
                <a:ea typeface="宋体" charset="-122"/>
              </a:rPr>
              <a:t> (i.e., an odd seq. number)</a:t>
            </a:r>
          </a:p>
          <a:p>
            <a:pPr lvl="2"/>
            <a:r>
              <a:rPr lang="en-US" altLang="zh-CN" sz="1800" dirty="0">
                <a:ea typeface="宋体" charset="-122"/>
              </a:rPr>
              <a:t>the route is repaired by a later even-number advertisement from the destination</a:t>
            </a:r>
            <a:endParaRPr lang="en-US" altLang="en-US" sz="1800" dirty="0">
              <a:ea typeface="ＭＳ Ｐゴシック" charset="-128"/>
            </a:endParaRPr>
          </a:p>
        </p:txBody>
      </p:sp>
      <p:sp>
        <p:nvSpPr>
          <p:cNvPr id="10342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61375" y="6577013"/>
            <a:ext cx="682625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24BBCA5A-5A73-9A49-9470-D3CEEA087B17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/>
              <a:t>45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6771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DSDV: More Detail</a:t>
            </a:r>
            <a:endParaRPr lang="en-US" altLang="en-US" sz="3600"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47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487488"/>
                <a:ext cx="8051800" cy="5126037"/>
              </a:xfrm>
              <a:noFill/>
            </p:spPr>
            <p:txBody>
              <a:bodyPr/>
              <a:lstStyle/>
              <a:p>
                <a:pPr>
                  <a:lnSpc>
                    <a:spcPct val="90000"/>
                  </a:lnSpc>
                  <a:buFont typeface="Wingdings" pitchFamily="2" charset="2"/>
                  <a:buChar char="q"/>
                </a:pPr>
                <a:r>
                  <a:rPr lang="en-US" altLang="zh-CN" sz="2400" dirty="0">
                    <a:ea typeface="宋体" charset="-122"/>
                  </a:rPr>
                  <a:t>Let’s assume the destination node is D</a:t>
                </a:r>
              </a:p>
              <a:p>
                <a:pPr>
                  <a:lnSpc>
                    <a:spcPct val="90000"/>
                  </a:lnSpc>
                  <a:buFont typeface="Wingdings" pitchFamily="2" charset="2"/>
                  <a:buChar char="q"/>
                </a:pPr>
                <a:endParaRPr lang="en-US" altLang="zh-CN" sz="2400" dirty="0">
                  <a:ea typeface="宋体" charset="-122"/>
                </a:endParaRPr>
              </a:p>
              <a:p>
                <a:pPr>
                  <a:lnSpc>
                    <a:spcPct val="90000"/>
                  </a:lnSpc>
                  <a:buFont typeface="Wingdings" pitchFamily="2" charset="2"/>
                  <a:buChar char="q"/>
                </a:pPr>
                <a:r>
                  <a:rPr lang="en-US" altLang="zh-CN" sz="2400" dirty="0">
                    <a:ea typeface="宋体" charset="-122"/>
                  </a:rPr>
                  <a:t>There are optimizations but we present a simple version: </a:t>
                </a:r>
              </a:p>
              <a:p>
                <a:pPr lvl="1">
                  <a:lnSpc>
                    <a:spcPct val="90000"/>
                  </a:lnSpc>
                  <a:buFont typeface="Courier New" panose="02070309020205020404" pitchFamily="49" charset="0"/>
                  <a:buChar char="o"/>
                </a:pPr>
                <a:r>
                  <a:rPr lang="en-US" altLang="zh-CN" sz="2000" dirty="0">
                    <a:ea typeface="宋体" charset="-122"/>
                  </a:rPr>
                  <a:t>each node B maintains (S</a:t>
                </a:r>
                <a:r>
                  <a:rPr lang="en-US" altLang="zh-CN" sz="2000" baseline="30000" dirty="0">
                    <a:ea typeface="宋体" charset="-122"/>
                  </a:rPr>
                  <a:t>B</a:t>
                </a:r>
                <a:r>
                  <a:rPr lang="en-US" altLang="zh-CN" sz="2000" dirty="0">
                    <a:ea typeface="宋体" charset="-122"/>
                  </a:rPr>
                  <a:t>, d</a:t>
                </a:r>
                <a:r>
                  <a:rPr lang="en-US" altLang="zh-CN" sz="2000" baseline="30000" dirty="0">
                    <a:ea typeface="宋体" charset="-122"/>
                  </a:rPr>
                  <a:t>B</a:t>
                </a:r>
                <a:r>
                  <a:rPr lang="en-US" altLang="zh-CN" sz="2000" dirty="0">
                    <a:ea typeface="宋体" charset="-122"/>
                  </a:rPr>
                  <a:t>), where S</a:t>
                </a:r>
                <a:r>
                  <a:rPr lang="en-US" altLang="zh-CN" sz="2000" baseline="30000" dirty="0">
                    <a:ea typeface="宋体" charset="-122"/>
                  </a:rPr>
                  <a:t>B</a:t>
                </a:r>
                <a:r>
                  <a:rPr lang="en-US" altLang="zh-CN" sz="2000" dirty="0">
                    <a:ea typeface="宋体" charset="-122"/>
                  </a:rPr>
                  <a:t> is the sequence number at B for destination D and d</a:t>
                </a:r>
                <a:r>
                  <a:rPr lang="en-US" altLang="zh-CN" sz="2000" baseline="30000" dirty="0">
                    <a:ea typeface="宋体" charset="-122"/>
                  </a:rPr>
                  <a:t>B</a:t>
                </a:r>
                <a:r>
                  <a:rPr lang="en-US" altLang="zh-CN" sz="2000" dirty="0">
                    <a:ea typeface="宋体" charset="-122"/>
                  </a:rPr>
                  <a:t> is the best distance using a neighbor from B to D</a:t>
                </a:r>
              </a:p>
              <a:p>
                <a:pPr>
                  <a:lnSpc>
                    <a:spcPct val="90000"/>
                  </a:lnSpc>
                </a:pPr>
                <a:endParaRPr lang="en-US" altLang="zh-CN" sz="2400" dirty="0">
                  <a:ea typeface="宋体" charset="-122"/>
                </a:endParaRPr>
              </a:p>
              <a:p>
                <a:pPr>
                  <a:lnSpc>
                    <a:spcPct val="90000"/>
                  </a:lnSpc>
                  <a:buFont typeface="Wingdings" pitchFamily="2" charset="2"/>
                  <a:buChar char="q"/>
                </a:pPr>
                <a:r>
                  <a:rPr lang="en-US" altLang="zh-CN" sz="2400" dirty="0">
                    <a:ea typeface="宋体" charset="-122"/>
                  </a:rPr>
                  <a:t>Both periodical and triggered updates</a:t>
                </a:r>
              </a:p>
              <a:p>
                <a:pPr lvl="1">
                  <a:lnSpc>
                    <a:spcPct val="90000"/>
                  </a:lnSpc>
                  <a:buFont typeface="Courier New" panose="02070309020205020404" pitchFamily="49" charset="0"/>
                  <a:buChar char="o"/>
                </a:pPr>
                <a:r>
                  <a:rPr lang="en-US" altLang="zh-CN" sz="2000" dirty="0">
                    <a:ea typeface="宋体" charset="-122"/>
                  </a:rPr>
                  <a:t>periodically: D increases its seq. by 2 and broadcasts with (S</a:t>
                </a:r>
                <a:r>
                  <a:rPr lang="en-US" altLang="zh-CN" sz="2000" baseline="30000" dirty="0">
                    <a:ea typeface="宋体" charset="-122"/>
                  </a:rPr>
                  <a:t>D</a:t>
                </a:r>
                <a:r>
                  <a:rPr lang="en-US" altLang="zh-CN" sz="2000" dirty="0">
                    <a:ea typeface="宋体" charset="-122"/>
                  </a:rPr>
                  <a:t>, 0)</a:t>
                </a:r>
              </a:p>
              <a:p>
                <a:pPr lvl="1">
                  <a:lnSpc>
                    <a:spcPct val="90000"/>
                  </a:lnSpc>
                  <a:buFont typeface="Courier New" panose="02070309020205020404" pitchFamily="49" charset="0"/>
                  <a:buChar char="o"/>
                </a:pPr>
                <a:r>
                  <a:rPr lang="en-US" altLang="zh-CN" sz="2000" dirty="0">
                    <a:ea typeface="宋体" charset="-122"/>
                  </a:rPr>
                  <a:t>if B is using C as next hop to D and B discovers that C is no longer reachable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altLang="zh-CN" sz="1800" dirty="0">
                    <a:ea typeface="宋体" charset="-122"/>
                  </a:rPr>
                  <a:t>B increases its sequence number S</a:t>
                </a:r>
                <a:r>
                  <a:rPr lang="en-US" altLang="zh-CN" sz="1800" baseline="30000" dirty="0">
                    <a:ea typeface="宋体" charset="-122"/>
                  </a:rPr>
                  <a:t>B </a:t>
                </a:r>
                <a:r>
                  <a:rPr lang="en-US" altLang="zh-CN" sz="1800" dirty="0">
                    <a:ea typeface="宋体" charset="-122"/>
                  </a:rPr>
                  <a:t>by 1, sets d</a:t>
                </a:r>
                <a:r>
                  <a:rPr lang="en-US" altLang="zh-CN" sz="1800" baseline="30000" dirty="0">
                    <a:ea typeface="宋体" charset="-122"/>
                  </a:rPr>
                  <a:t>B</a:t>
                </a:r>
                <a:r>
                  <a:rPr lang="en-US" altLang="zh-CN" sz="1800" dirty="0">
                    <a:ea typeface="宋体" charset="-122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altLang="zh-CN" sz="1800" dirty="0">
                    <a:ea typeface="宋体" charset="-122"/>
                    <a:sym typeface="Symbol" charset="2"/>
                  </a:rPr>
                  <a:t>, </a:t>
                </a:r>
                <a:r>
                  <a:rPr lang="en-US" altLang="zh-CN" sz="1800" dirty="0">
                    <a:ea typeface="宋体" charset="-122"/>
                  </a:rPr>
                  <a:t>and sends (S</a:t>
                </a:r>
                <a:r>
                  <a:rPr lang="en-US" altLang="zh-CN" sz="1800" baseline="30000" dirty="0">
                    <a:ea typeface="宋体" charset="-122"/>
                  </a:rPr>
                  <a:t>B</a:t>
                </a:r>
                <a:r>
                  <a:rPr lang="en-US" altLang="zh-CN" sz="1800" dirty="0">
                    <a:ea typeface="宋体" charset="-122"/>
                  </a:rPr>
                  <a:t>, d</a:t>
                </a:r>
                <a:r>
                  <a:rPr lang="en-US" altLang="zh-CN" sz="1800" baseline="30000" dirty="0">
                    <a:ea typeface="宋体" charset="-122"/>
                  </a:rPr>
                  <a:t>B</a:t>
                </a:r>
                <a:r>
                  <a:rPr lang="en-US" altLang="zh-CN" sz="1800" dirty="0">
                    <a:ea typeface="宋体" charset="-122"/>
                  </a:rPr>
                  <a:t>) to all neighbors</a:t>
                </a:r>
              </a:p>
            </p:txBody>
          </p:sp>
        </mc:Choice>
        <mc:Fallback xmlns="">
          <p:sp>
            <p:nvSpPr>
              <p:cNvPr id="10547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487488"/>
                <a:ext cx="8051800" cy="5126037"/>
              </a:xfrm>
              <a:blipFill>
                <a:blip r:embed="rId3"/>
                <a:stretch>
                  <a:fillRect l="-630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475" name="Group 4"/>
          <p:cNvGrpSpPr>
            <a:grpSpLocks/>
          </p:cNvGrpSpPr>
          <p:nvPr/>
        </p:nvGrpSpPr>
        <p:grpSpPr bwMode="auto">
          <a:xfrm>
            <a:off x="5772150" y="561975"/>
            <a:ext cx="2843213" cy="568325"/>
            <a:chOff x="3222" y="1424"/>
            <a:chExt cx="1791" cy="358"/>
          </a:xfrm>
        </p:grpSpPr>
        <p:sp>
          <p:nvSpPr>
            <p:cNvPr id="105479" name="Oval 5"/>
            <p:cNvSpPr>
              <a:spLocks noChangeArrowheads="1"/>
            </p:cNvSpPr>
            <p:nvPr/>
          </p:nvSpPr>
          <p:spPr bwMode="auto">
            <a:xfrm>
              <a:off x="3222" y="1539"/>
              <a:ext cx="243" cy="2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latin typeface="Times New Roman" charset="0"/>
                  <a:ea typeface="宋体" charset="-122"/>
                </a:rPr>
                <a:t>A</a:t>
              </a:r>
              <a:endParaRPr lang="en-US" alt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05480" name="Oval 6"/>
            <p:cNvSpPr>
              <a:spLocks noChangeArrowheads="1"/>
            </p:cNvSpPr>
            <p:nvPr/>
          </p:nvSpPr>
          <p:spPr bwMode="auto">
            <a:xfrm>
              <a:off x="4770" y="1521"/>
              <a:ext cx="243" cy="25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latin typeface="Times New Roman" charset="0"/>
                  <a:ea typeface="宋体" charset="-122"/>
                </a:rPr>
                <a:t>B</a:t>
              </a:r>
              <a:endParaRPr lang="en-US" alt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05481" name="Freeform 7"/>
            <p:cNvSpPr>
              <a:spLocks/>
            </p:cNvSpPr>
            <p:nvPr/>
          </p:nvSpPr>
          <p:spPr bwMode="auto">
            <a:xfrm>
              <a:off x="3456" y="1424"/>
              <a:ext cx="1323" cy="178"/>
            </a:xfrm>
            <a:custGeom>
              <a:avLst/>
              <a:gdLst>
                <a:gd name="T0" fmla="*/ 0 w 1323"/>
                <a:gd name="T1" fmla="*/ 178 h 178"/>
                <a:gd name="T2" fmla="*/ 567 w 1323"/>
                <a:gd name="T3" fmla="*/ 7 h 178"/>
                <a:gd name="T4" fmla="*/ 1323 w 1323"/>
                <a:gd name="T5" fmla="*/ 133 h 178"/>
                <a:gd name="T6" fmla="*/ 0 60000 65536"/>
                <a:gd name="T7" fmla="*/ 0 60000 65536"/>
                <a:gd name="T8" fmla="*/ 0 60000 65536"/>
                <a:gd name="T9" fmla="*/ 0 w 1323"/>
                <a:gd name="T10" fmla="*/ 0 h 178"/>
                <a:gd name="T11" fmla="*/ 1323 w 1323"/>
                <a:gd name="T12" fmla="*/ 178 h 1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23" h="178">
                  <a:moveTo>
                    <a:pt x="0" y="178"/>
                  </a:moveTo>
                  <a:cubicBezTo>
                    <a:pt x="173" y="96"/>
                    <a:pt x="346" y="14"/>
                    <a:pt x="567" y="7"/>
                  </a:cubicBezTo>
                  <a:cubicBezTo>
                    <a:pt x="788" y="0"/>
                    <a:pt x="1193" y="109"/>
                    <a:pt x="1323" y="13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sp>
        <p:nvSpPr>
          <p:cNvPr id="105476" name="Freeform 8"/>
          <p:cNvSpPr>
            <a:spLocks/>
          </p:cNvSpPr>
          <p:nvPr/>
        </p:nvSpPr>
        <p:spPr bwMode="auto">
          <a:xfrm>
            <a:off x="6143625" y="357188"/>
            <a:ext cx="1885950" cy="301625"/>
          </a:xfrm>
          <a:custGeom>
            <a:avLst/>
            <a:gdLst>
              <a:gd name="T0" fmla="*/ 0 w 1188"/>
              <a:gd name="T1" fmla="*/ 2147483647 h 190"/>
              <a:gd name="T2" fmla="*/ 2147483647 w 1188"/>
              <a:gd name="T3" fmla="*/ 2147483647 h 190"/>
              <a:gd name="T4" fmla="*/ 2147483647 w 1188"/>
              <a:gd name="T5" fmla="*/ 2147483647 h 190"/>
              <a:gd name="T6" fmla="*/ 0 60000 65536"/>
              <a:gd name="T7" fmla="*/ 0 60000 65536"/>
              <a:gd name="T8" fmla="*/ 0 60000 65536"/>
              <a:gd name="T9" fmla="*/ 0 w 1188"/>
              <a:gd name="T10" fmla="*/ 0 h 190"/>
              <a:gd name="T11" fmla="*/ 1188 w 1188"/>
              <a:gd name="T12" fmla="*/ 190 h 1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88" h="190">
                <a:moveTo>
                  <a:pt x="0" y="190"/>
                </a:moveTo>
                <a:cubicBezTo>
                  <a:pt x="193" y="105"/>
                  <a:pt x="387" y="20"/>
                  <a:pt x="585" y="10"/>
                </a:cubicBezTo>
                <a:cubicBezTo>
                  <a:pt x="783" y="0"/>
                  <a:pt x="1088" y="108"/>
                  <a:pt x="1188" y="127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5477" name="Text Box 9"/>
          <p:cNvSpPr txBox="1">
            <a:spLocks noChangeArrowheads="1"/>
          </p:cNvSpPr>
          <p:nvPr/>
        </p:nvSpPr>
        <p:spPr bwMode="auto">
          <a:xfrm>
            <a:off x="6389688" y="-31750"/>
            <a:ext cx="1697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ctr"/>
            <a:r>
              <a:rPr lang="en-US" altLang="zh-CN">
                <a:solidFill>
                  <a:srgbClr val="000000"/>
                </a:solidFill>
                <a:latin typeface="Times New Roman" charset="0"/>
                <a:ea typeface="宋体" charset="-122"/>
              </a:rPr>
              <a:t>route update</a:t>
            </a:r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547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61375" y="6577013"/>
            <a:ext cx="682625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0C6BE331-9768-7D4A-85E2-FFC35B9529D6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/>
              <a:t>46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1008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3" y="2235200"/>
            <a:ext cx="5073650" cy="278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Example</a:t>
            </a:r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61375" y="6527800"/>
            <a:ext cx="682625" cy="33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64F9392B-BF45-1949-B4F9-37136852A231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/>
              <a:t>47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7524" name="Rectangle 2"/>
          <p:cNvSpPr>
            <a:spLocks noChangeArrowheads="1"/>
          </p:cNvSpPr>
          <p:nvPr/>
        </p:nvSpPr>
        <p:spPr bwMode="auto">
          <a:xfrm>
            <a:off x="4087813" y="2082800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Times New Roman" charset="0"/>
                <a:ea typeface="宋体" charset="-122"/>
              </a:rPr>
              <a:t>1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07525" name="Rectangle 10"/>
          <p:cNvSpPr>
            <a:spLocks noChangeArrowheads="1"/>
          </p:cNvSpPr>
          <p:nvPr/>
        </p:nvSpPr>
        <p:spPr bwMode="auto">
          <a:xfrm>
            <a:off x="4921250" y="2994025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Times New Roman" charset="0"/>
                <a:ea typeface="宋体" charset="-122"/>
              </a:rPr>
              <a:t>1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07526" name="Rectangle 11"/>
          <p:cNvSpPr>
            <a:spLocks noChangeArrowheads="1"/>
          </p:cNvSpPr>
          <p:nvPr/>
        </p:nvSpPr>
        <p:spPr bwMode="auto">
          <a:xfrm>
            <a:off x="2986088" y="2932113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en-US" sz="1800" dirty="0">
                <a:solidFill>
                  <a:srgbClr val="000000"/>
                </a:solidFill>
                <a:latin typeface="Times New Roman" charset="0"/>
                <a:ea typeface="宋体" charset="-122"/>
              </a:rPr>
              <a:t>5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  <p:sp>
        <p:nvSpPr>
          <p:cNvPr id="107527" name="Rectangle 12"/>
          <p:cNvSpPr>
            <a:spLocks noChangeArrowheads="1"/>
          </p:cNvSpPr>
          <p:nvPr/>
        </p:nvSpPr>
        <p:spPr bwMode="auto">
          <a:xfrm>
            <a:off x="4302125" y="4032250"/>
            <a:ext cx="30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Times New Roman" charset="0"/>
                <a:ea typeface="宋体" charset="-122"/>
              </a:rPr>
              <a:t>1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 rot="1379594">
            <a:off x="3387725" y="2886075"/>
            <a:ext cx="5572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en-US" sz="4000">
                <a:solidFill>
                  <a:srgbClr val="FF0000"/>
                </a:solidFill>
                <a:latin typeface="Times New Roman" charset="0"/>
                <a:ea typeface="宋体" charset="-122"/>
              </a:rPr>
              <a:t>X</a:t>
            </a:r>
            <a:endParaRPr lang="en-US" altLang="en-US" sz="400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38225" y="5848350"/>
            <a:ext cx="31607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Will this trigger an update?</a:t>
            </a:r>
          </a:p>
        </p:txBody>
      </p:sp>
    </p:spTree>
    <p:extLst>
      <p:ext uri="{BB962C8B-B14F-4D97-AF65-F5344CB8AC3E}">
        <p14:creationId xmlns:p14="http://schemas.microsoft.com/office/powerpoint/2010/main" val="210858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6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3" y="2235200"/>
            <a:ext cx="5073650" cy="278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Example</a:t>
            </a:r>
          </a:p>
        </p:txBody>
      </p:sp>
      <p:sp>
        <p:nvSpPr>
          <p:cNvPr id="1095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61375" y="6527800"/>
            <a:ext cx="682625" cy="33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3987EF9E-5BFC-3A47-8262-0E711611CBA2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/>
              <a:t>48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9572" name="Rectangle 2"/>
          <p:cNvSpPr>
            <a:spLocks noChangeArrowheads="1"/>
          </p:cNvSpPr>
          <p:nvPr/>
        </p:nvSpPr>
        <p:spPr bwMode="auto">
          <a:xfrm>
            <a:off x="4087813" y="2082800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Times New Roman" charset="0"/>
                <a:ea typeface="宋体" charset="-122"/>
              </a:rPr>
              <a:t>1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09573" name="Rectangle 10"/>
          <p:cNvSpPr>
            <a:spLocks noChangeArrowheads="1"/>
          </p:cNvSpPr>
          <p:nvPr/>
        </p:nvSpPr>
        <p:spPr bwMode="auto">
          <a:xfrm>
            <a:off x="4921250" y="2994025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Times New Roman" charset="0"/>
                <a:ea typeface="宋体" charset="-122"/>
              </a:rPr>
              <a:t>1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09574" name="Rectangle 11"/>
          <p:cNvSpPr>
            <a:spLocks noChangeArrowheads="1"/>
          </p:cNvSpPr>
          <p:nvPr/>
        </p:nvSpPr>
        <p:spPr bwMode="auto">
          <a:xfrm>
            <a:off x="2986088" y="2932113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en-US" sz="1800" dirty="0">
                <a:solidFill>
                  <a:srgbClr val="000000"/>
                </a:solidFill>
                <a:latin typeface="Times New Roman" charset="0"/>
                <a:ea typeface="宋体" charset="-122"/>
              </a:rPr>
              <a:t>5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  <p:sp>
        <p:nvSpPr>
          <p:cNvPr id="109575" name="Rectangle 12"/>
          <p:cNvSpPr>
            <a:spLocks noChangeArrowheads="1"/>
          </p:cNvSpPr>
          <p:nvPr/>
        </p:nvSpPr>
        <p:spPr bwMode="auto">
          <a:xfrm>
            <a:off x="4302125" y="4032250"/>
            <a:ext cx="30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Times New Roman" charset="0"/>
                <a:ea typeface="宋体" charset="-122"/>
              </a:rPr>
              <a:t>1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 rot="-2157001">
            <a:off x="4348163" y="2808288"/>
            <a:ext cx="5572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r>
              <a:rPr lang="en-US" altLang="en-US" sz="4000">
                <a:solidFill>
                  <a:srgbClr val="FF0000"/>
                </a:solidFill>
                <a:latin typeface="Times New Roman" charset="0"/>
                <a:ea typeface="宋体" charset="-122"/>
              </a:rPr>
              <a:t>X</a:t>
            </a:r>
            <a:endParaRPr lang="en-US" altLang="en-US" sz="400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38225" y="5848350"/>
            <a:ext cx="31607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Will this trigger an update?</a:t>
            </a:r>
          </a:p>
        </p:txBody>
      </p:sp>
    </p:spTree>
    <p:extLst>
      <p:ext uri="{BB962C8B-B14F-4D97-AF65-F5344CB8AC3E}">
        <p14:creationId xmlns:p14="http://schemas.microsoft.com/office/powerpoint/2010/main" val="167887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a typeface="宋体" charset="-122"/>
              </a:rPr>
              <a:t>DSDV: Update Alg.</a:t>
            </a:r>
            <a:endParaRPr lang="en-US" altLang="en-US" sz="3600" dirty="0"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61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487488"/>
                <a:ext cx="8051800" cy="5126037"/>
              </a:xfrm>
              <a:noFill/>
            </p:spPr>
            <p:txBody>
              <a:bodyPr/>
              <a:lstStyle/>
              <a:p>
                <a:pPr>
                  <a:buFont typeface="Wingdings" pitchFamily="2" charset="2"/>
                  <a:buChar char="q"/>
                </a:pPr>
                <a:r>
                  <a:rPr lang="en-US" altLang="zh-CN" dirty="0">
                    <a:ea typeface="宋体" charset="-122"/>
                  </a:rPr>
                  <a:t>Consider simple version, no optimization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altLang="zh-CN" dirty="0">
                    <a:ea typeface="宋体" charset="-122"/>
                  </a:rPr>
                  <a:t>Update after receiving a message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altLang="zh-CN" dirty="0">
                    <a:ea typeface="宋体" charset="-122"/>
                  </a:rPr>
                  <a:t>assume B sends to A its current state (S</a:t>
                </a:r>
                <a:r>
                  <a:rPr lang="en-US" altLang="zh-CN" baseline="30000" dirty="0">
                    <a:ea typeface="宋体" charset="-122"/>
                  </a:rPr>
                  <a:t>B</a:t>
                </a:r>
                <a:r>
                  <a:rPr lang="en-US" altLang="zh-CN" dirty="0">
                    <a:ea typeface="宋体" charset="-122"/>
                  </a:rPr>
                  <a:t>, d</a:t>
                </a:r>
                <a:r>
                  <a:rPr lang="en-US" altLang="zh-CN" baseline="30000" dirty="0">
                    <a:ea typeface="宋体" charset="-122"/>
                  </a:rPr>
                  <a:t>B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altLang="zh-CN" dirty="0">
                    <a:ea typeface="宋体" charset="-122"/>
                  </a:rPr>
                  <a:t>when A receives  (S</a:t>
                </a:r>
                <a:r>
                  <a:rPr lang="en-US" altLang="zh-CN" baseline="30000" dirty="0">
                    <a:ea typeface="宋体" charset="-122"/>
                  </a:rPr>
                  <a:t>B</a:t>
                </a:r>
                <a:r>
                  <a:rPr lang="en-US" altLang="zh-CN" dirty="0">
                    <a:ea typeface="宋体" charset="-122"/>
                  </a:rPr>
                  <a:t>, d</a:t>
                </a:r>
                <a:r>
                  <a:rPr lang="en-US" altLang="zh-CN" baseline="30000" dirty="0">
                    <a:ea typeface="宋体" charset="-122"/>
                  </a:rPr>
                  <a:t>B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3"/>
                <a:r>
                  <a:rPr lang="en-US" altLang="zh-CN" sz="2400" dirty="0">
                    <a:latin typeface="Times New Roman" charset="0"/>
                    <a:ea typeface="宋体" charset="-122"/>
                  </a:rPr>
                  <a:t>if S</a:t>
                </a:r>
                <a:r>
                  <a:rPr lang="en-US" altLang="zh-CN" sz="2400" baseline="30000" dirty="0">
                    <a:latin typeface="Times New Roman" charset="0"/>
                    <a:ea typeface="宋体" charset="-122"/>
                  </a:rPr>
                  <a:t>B  </a:t>
                </a:r>
                <a:r>
                  <a:rPr lang="en-US" altLang="zh-CN" sz="2400" dirty="0">
                    <a:latin typeface="Times New Roman" charset="0"/>
                    <a:ea typeface="宋体" charset="-122"/>
                    <a:sym typeface="Symbol" charset="2"/>
                  </a:rPr>
                  <a:t>&gt;</a:t>
                </a:r>
                <a:r>
                  <a:rPr lang="en-US" altLang="zh-CN" sz="2400" dirty="0">
                    <a:latin typeface="Times New Roman" charset="0"/>
                    <a:ea typeface="宋体" charset="-122"/>
                  </a:rPr>
                  <a:t> S</a:t>
                </a:r>
                <a:r>
                  <a:rPr lang="en-US" altLang="zh-CN" sz="2400" baseline="30000" dirty="0">
                    <a:latin typeface="Times New Roman" charset="0"/>
                    <a:ea typeface="宋体" charset="-122"/>
                  </a:rPr>
                  <a:t>A</a:t>
                </a:r>
                <a:r>
                  <a:rPr lang="en-US" altLang="zh-CN" sz="2400" dirty="0">
                    <a:latin typeface="Times New Roman" charset="0"/>
                    <a:ea typeface="宋体" charset="-122"/>
                  </a:rPr>
                  <a:t>, then  </a:t>
                </a:r>
                <a:br>
                  <a:rPr lang="en-US" altLang="zh-CN" sz="2400" dirty="0">
                    <a:latin typeface="Times New Roman" charset="0"/>
                    <a:ea typeface="宋体" charset="-122"/>
                  </a:rPr>
                </a:br>
                <a:r>
                  <a:rPr lang="en-US" altLang="zh-CN" sz="2400" b="1" dirty="0">
                    <a:solidFill>
                      <a:srgbClr val="FF0000"/>
                    </a:solidFill>
                    <a:latin typeface="Times New Roman" charset="0"/>
                    <a:ea typeface="宋体" charset="-122"/>
                  </a:rPr>
                  <a:t>// always update if a higher </a:t>
                </a:r>
                <a:r>
                  <a:rPr lang="en-US" altLang="zh-CN" sz="2400" b="1" dirty="0" err="1">
                    <a:solidFill>
                      <a:srgbClr val="FF0000"/>
                    </a:solidFill>
                    <a:latin typeface="Times New Roman" charset="0"/>
                    <a:ea typeface="宋体" charset="-122"/>
                  </a:rPr>
                  <a:t>seq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charset="0"/>
                    <a:ea typeface="宋体" charset="-122"/>
                  </a:rPr>
                  <a:t>#</a:t>
                </a:r>
              </a:p>
              <a:p>
                <a:pPr lvl="4"/>
                <a:r>
                  <a:rPr lang="en-US" altLang="zh-CN" sz="2400" dirty="0">
                    <a:latin typeface="Times New Roman" charset="0"/>
                    <a:ea typeface="宋体" charset="-122"/>
                  </a:rPr>
                  <a:t>S</a:t>
                </a:r>
                <a:r>
                  <a:rPr lang="en-US" altLang="zh-CN" sz="2400" baseline="30000" dirty="0">
                    <a:latin typeface="Times New Roman" charset="0"/>
                    <a:ea typeface="宋体" charset="-122"/>
                  </a:rPr>
                  <a:t>A</a:t>
                </a:r>
                <a:r>
                  <a:rPr lang="en-US" altLang="zh-CN" sz="2400" dirty="0">
                    <a:latin typeface="Times New Roman" charset="0"/>
                    <a:ea typeface="宋体" charset="-122"/>
                  </a:rPr>
                  <a:t> = S</a:t>
                </a:r>
                <a:r>
                  <a:rPr lang="en-US" altLang="zh-CN" sz="2400" baseline="30000" dirty="0">
                    <a:latin typeface="Times New Roman" charset="0"/>
                    <a:ea typeface="宋体" charset="-122"/>
                  </a:rPr>
                  <a:t>B</a:t>
                </a:r>
              </a:p>
              <a:p>
                <a:pPr lvl="4"/>
                <a:r>
                  <a:rPr lang="en-US" altLang="zh-CN" sz="2400" dirty="0">
                    <a:latin typeface="Times New Roman" charset="0"/>
                    <a:ea typeface="宋体" charset="-122"/>
                  </a:rPr>
                  <a:t>if (d</a:t>
                </a:r>
                <a:r>
                  <a:rPr lang="en-US" altLang="zh-CN" sz="2400" baseline="30000" dirty="0">
                    <a:latin typeface="Times New Roman" charset="0"/>
                    <a:ea typeface="宋体" charset="-122"/>
                  </a:rPr>
                  <a:t>B</a:t>
                </a:r>
                <a:r>
                  <a:rPr lang="en-US" altLang="zh-CN" sz="2400" dirty="0">
                    <a:latin typeface="Times New Roman" charset="0"/>
                    <a:ea typeface="宋体" charset="-122"/>
                  </a:rPr>
                  <a:t> ==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altLang="zh-CN" sz="2400" dirty="0">
                    <a:latin typeface="Times New Roman" charset="0"/>
                    <a:ea typeface="宋体" charset="-122"/>
                  </a:rPr>
                  <a:t>) </a:t>
                </a:r>
                <a:r>
                  <a:rPr lang="en-US" altLang="zh-CN" sz="2400" dirty="0" err="1">
                    <a:latin typeface="Times New Roman" charset="0"/>
                    <a:ea typeface="宋体" charset="-122"/>
                  </a:rPr>
                  <a:t>d</a:t>
                </a:r>
                <a:r>
                  <a:rPr lang="en-US" altLang="zh-CN" sz="2400" baseline="30000" dirty="0" err="1">
                    <a:latin typeface="Times New Roman" charset="0"/>
                    <a:ea typeface="宋体" charset="-122"/>
                  </a:rPr>
                  <a:t>A</a:t>
                </a:r>
                <a:r>
                  <a:rPr lang="en-US" altLang="zh-CN" sz="2400" baseline="30000" dirty="0">
                    <a:latin typeface="Times New Roman" charset="0"/>
                    <a:ea typeface="宋体" charset="-122"/>
                  </a:rPr>
                  <a:t> </a:t>
                </a:r>
                <a:r>
                  <a:rPr lang="en-US" altLang="zh-CN" sz="2400" dirty="0">
                    <a:latin typeface="Times New Roman" charset="0"/>
                    <a:ea typeface="宋体" charset="-122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altLang="zh-CN" sz="2400" dirty="0">
                    <a:latin typeface="Times New Roman" charset="0"/>
                    <a:ea typeface="宋体" charset="-122"/>
                    <a:sym typeface="Symbol" charset="2"/>
                  </a:rPr>
                  <a:t>;</a:t>
                </a:r>
                <a:r>
                  <a:rPr lang="en-US" altLang="zh-CN" sz="2400" dirty="0">
                    <a:latin typeface="Times New Roman" charset="0"/>
                    <a:ea typeface="宋体" charset="-122"/>
                  </a:rPr>
                  <a:t> else </a:t>
                </a:r>
                <a:r>
                  <a:rPr lang="en-US" altLang="zh-CN" sz="2400" dirty="0" err="1">
                    <a:latin typeface="Times New Roman" charset="0"/>
                    <a:ea typeface="宋体" charset="-122"/>
                  </a:rPr>
                  <a:t>d</a:t>
                </a:r>
                <a:r>
                  <a:rPr lang="en-US" altLang="zh-CN" sz="2400" baseline="30000" dirty="0" err="1">
                    <a:latin typeface="Times New Roman" charset="0"/>
                    <a:ea typeface="宋体" charset="-122"/>
                  </a:rPr>
                  <a:t>A</a:t>
                </a:r>
                <a:r>
                  <a:rPr lang="en-US" altLang="zh-CN" sz="2400" dirty="0">
                    <a:latin typeface="Times New Roman" charset="0"/>
                    <a:ea typeface="宋体" charset="-122"/>
                  </a:rPr>
                  <a:t>= d</a:t>
                </a:r>
                <a:r>
                  <a:rPr lang="en-US" altLang="zh-CN" sz="2400" baseline="30000" dirty="0">
                    <a:latin typeface="Times New Roman" charset="0"/>
                    <a:ea typeface="宋体" charset="-122"/>
                  </a:rPr>
                  <a:t>B</a:t>
                </a:r>
                <a:r>
                  <a:rPr lang="en-US" altLang="zh-CN" sz="2400" dirty="0">
                    <a:latin typeface="Times New Roman" charset="0"/>
                    <a:ea typeface="宋体" charset="-122"/>
                  </a:rPr>
                  <a:t> + d(A,B)</a:t>
                </a:r>
              </a:p>
              <a:p>
                <a:pPr lvl="3"/>
                <a:r>
                  <a:rPr lang="en-US" altLang="zh-CN" sz="2400" dirty="0">
                    <a:latin typeface="Times New Roman" charset="0"/>
                    <a:ea typeface="宋体" charset="-122"/>
                  </a:rPr>
                  <a:t>else if S</a:t>
                </a:r>
                <a:r>
                  <a:rPr lang="en-US" altLang="zh-CN" sz="2400" baseline="30000" dirty="0">
                    <a:latin typeface="Times New Roman" charset="0"/>
                    <a:ea typeface="宋体" charset="-122"/>
                  </a:rPr>
                  <a:t>A </a:t>
                </a:r>
                <a:r>
                  <a:rPr lang="en-US" altLang="zh-CN" sz="2400" dirty="0">
                    <a:latin typeface="Times New Roman" charset="0"/>
                    <a:ea typeface="宋体" charset="-122"/>
                    <a:sym typeface="Symbol" charset="2"/>
                  </a:rPr>
                  <a:t>==</a:t>
                </a:r>
                <a:r>
                  <a:rPr lang="en-US" altLang="zh-CN" sz="2400" dirty="0">
                    <a:latin typeface="Times New Roman" charset="0"/>
                    <a:ea typeface="宋体" charset="-122"/>
                  </a:rPr>
                  <a:t> S</a:t>
                </a:r>
                <a:r>
                  <a:rPr lang="en-US" altLang="zh-CN" sz="2400" baseline="30000" dirty="0">
                    <a:latin typeface="Times New Roman" charset="0"/>
                    <a:ea typeface="宋体" charset="-122"/>
                  </a:rPr>
                  <a:t>B</a:t>
                </a:r>
                <a:r>
                  <a:rPr lang="en-US" altLang="zh-CN" sz="2400" dirty="0">
                    <a:latin typeface="Times New Roman" charset="0"/>
                    <a:ea typeface="宋体" charset="-122"/>
                  </a:rPr>
                  <a:t>, then</a:t>
                </a:r>
              </a:p>
              <a:p>
                <a:pPr lvl="4"/>
                <a:r>
                  <a:rPr lang="en-US" altLang="zh-CN" sz="2400" dirty="0">
                    <a:latin typeface="Times New Roman" charset="0"/>
                    <a:ea typeface="宋体" charset="-122"/>
                  </a:rPr>
                  <a:t>if </a:t>
                </a:r>
                <a:r>
                  <a:rPr lang="en-US" altLang="zh-CN" sz="2400" dirty="0" err="1">
                    <a:latin typeface="Times New Roman" charset="0"/>
                    <a:ea typeface="宋体" charset="-122"/>
                  </a:rPr>
                  <a:t>d</a:t>
                </a:r>
                <a:r>
                  <a:rPr lang="en-US" altLang="zh-CN" sz="2400" baseline="30000" dirty="0" err="1">
                    <a:latin typeface="Times New Roman" charset="0"/>
                    <a:ea typeface="宋体" charset="-122"/>
                  </a:rPr>
                  <a:t>A</a:t>
                </a:r>
                <a:r>
                  <a:rPr lang="en-US" altLang="zh-CN" sz="2400" baseline="30000" dirty="0">
                    <a:latin typeface="Times New Roman" charset="0"/>
                    <a:ea typeface="宋体" charset="-122"/>
                  </a:rPr>
                  <a:t> </a:t>
                </a:r>
                <a:r>
                  <a:rPr lang="en-US" altLang="zh-CN" sz="2400" dirty="0">
                    <a:latin typeface="Times New Roman" charset="0"/>
                    <a:ea typeface="宋体" charset="-122"/>
                  </a:rPr>
                  <a:t>&gt; d</a:t>
                </a:r>
                <a:r>
                  <a:rPr lang="en-US" altLang="zh-CN" sz="2400" baseline="30000" dirty="0">
                    <a:latin typeface="Times New Roman" charset="0"/>
                    <a:ea typeface="宋体" charset="-122"/>
                  </a:rPr>
                  <a:t>B</a:t>
                </a:r>
                <a:r>
                  <a:rPr lang="en-US" altLang="zh-CN" sz="2400" dirty="0">
                    <a:latin typeface="Times New Roman" charset="0"/>
                    <a:ea typeface="宋体" charset="-122"/>
                  </a:rPr>
                  <a:t> + d(A,B) </a:t>
                </a:r>
                <a:br>
                  <a:rPr lang="en-US" altLang="zh-CN" sz="2400" dirty="0">
                    <a:latin typeface="Times New Roman" charset="0"/>
                    <a:ea typeface="宋体" charset="-122"/>
                  </a:rPr>
                </a:br>
                <a:r>
                  <a:rPr lang="en-US" altLang="zh-CN" b="1" dirty="0">
                    <a:solidFill>
                      <a:srgbClr val="FF0000"/>
                    </a:solidFill>
                    <a:latin typeface="Times New Roman" charset="0"/>
                    <a:ea typeface="宋体" charset="-122"/>
                  </a:rPr>
                  <a:t>// update for the same </a:t>
                </a:r>
                <a:r>
                  <a:rPr lang="en-US" altLang="zh-CN" b="1" dirty="0" err="1">
                    <a:solidFill>
                      <a:srgbClr val="FF0000"/>
                    </a:solidFill>
                    <a:latin typeface="Times New Roman" charset="0"/>
                    <a:ea typeface="宋体" charset="-122"/>
                  </a:rPr>
                  <a:t>seq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charset="0"/>
                    <a:ea typeface="宋体" charset="-122"/>
                  </a:rPr>
                  <a:t># only if better route </a:t>
                </a:r>
                <a:br>
                  <a:rPr lang="en-US" altLang="zh-CN" b="1" dirty="0">
                    <a:solidFill>
                      <a:srgbClr val="FF0000"/>
                    </a:solidFill>
                    <a:latin typeface="Times New Roman" charset="0"/>
                    <a:ea typeface="宋体" charset="-122"/>
                  </a:rPr>
                </a:br>
                <a:r>
                  <a:rPr lang="en-US" altLang="zh-CN" sz="2400" dirty="0">
                    <a:latin typeface="Times New Roman" charset="0"/>
                    <a:ea typeface="宋体" charset="-122"/>
                  </a:rPr>
                  <a:t>   </a:t>
                </a:r>
                <a:r>
                  <a:rPr lang="en-US" altLang="zh-CN" sz="2400" dirty="0" err="1">
                    <a:latin typeface="Times New Roman" charset="0"/>
                    <a:ea typeface="宋体" charset="-122"/>
                  </a:rPr>
                  <a:t>d</a:t>
                </a:r>
                <a:r>
                  <a:rPr lang="en-US" altLang="zh-CN" sz="2400" baseline="30000" dirty="0" err="1">
                    <a:latin typeface="Times New Roman" charset="0"/>
                    <a:ea typeface="宋体" charset="-122"/>
                  </a:rPr>
                  <a:t>A</a:t>
                </a:r>
                <a:r>
                  <a:rPr lang="en-US" altLang="zh-CN" sz="2400" dirty="0">
                    <a:latin typeface="Times New Roman" charset="0"/>
                    <a:ea typeface="宋体" charset="-122"/>
                  </a:rPr>
                  <a:t>= d</a:t>
                </a:r>
                <a:r>
                  <a:rPr lang="en-US" altLang="zh-CN" sz="2400" baseline="30000" dirty="0">
                    <a:latin typeface="Times New Roman" charset="0"/>
                    <a:ea typeface="宋体" charset="-122"/>
                  </a:rPr>
                  <a:t>B</a:t>
                </a:r>
                <a:r>
                  <a:rPr lang="en-US" altLang="zh-CN" sz="2400" dirty="0">
                    <a:latin typeface="Times New Roman" charset="0"/>
                    <a:ea typeface="宋体" charset="-122"/>
                  </a:rPr>
                  <a:t> + d(A,B) and uses B as next hop</a:t>
                </a:r>
                <a:endParaRPr lang="en-US" altLang="en-US" sz="2400" dirty="0">
                  <a:latin typeface="Times New Roman" charset="0"/>
                  <a:ea typeface="宋体" charset="-122"/>
                </a:endParaRPr>
              </a:p>
            </p:txBody>
          </p:sp>
        </mc:Choice>
        <mc:Fallback xmlns="">
          <p:sp>
            <p:nvSpPr>
              <p:cNvPr id="11161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487488"/>
                <a:ext cx="8051800" cy="5126037"/>
              </a:xfrm>
              <a:blipFill>
                <a:blip r:embed="rId3"/>
                <a:stretch>
                  <a:fillRect l="-787" t="-1235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619" name="Group 4"/>
          <p:cNvGrpSpPr>
            <a:grpSpLocks/>
          </p:cNvGrpSpPr>
          <p:nvPr/>
        </p:nvGrpSpPr>
        <p:grpSpPr bwMode="auto">
          <a:xfrm>
            <a:off x="5772150" y="561975"/>
            <a:ext cx="2843213" cy="568325"/>
            <a:chOff x="3222" y="1424"/>
            <a:chExt cx="1791" cy="358"/>
          </a:xfrm>
        </p:grpSpPr>
        <p:sp>
          <p:nvSpPr>
            <p:cNvPr id="111622" name="Oval 5"/>
            <p:cNvSpPr>
              <a:spLocks noChangeArrowheads="1"/>
            </p:cNvSpPr>
            <p:nvPr/>
          </p:nvSpPr>
          <p:spPr bwMode="auto">
            <a:xfrm>
              <a:off x="3222" y="1539"/>
              <a:ext cx="243" cy="2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latin typeface="Times New Roman" charset="0"/>
                  <a:ea typeface="宋体" charset="-122"/>
                </a:rPr>
                <a:t>A</a:t>
              </a:r>
              <a:endParaRPr lang="en-US" alt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11623" name="Oval 6"/>
            <p:cNvSpPr>
              <a:spLocks noChangeArrowheads="1"/>
            </p:cNvSpPr>
            <p:nvPr/>
          </p:nvSpPr>
          <p:spPr bwMode="auto">
            <a:xfrm>
              <a:off x="4770" y="1521"/>
              <a:ext cx="243" cy="25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0000"/>
                  </a:solidFill>
                  <a:latin typeface="Times New Roman" charset="0"/>
                  <a:ea typeface="宋体" charset="-122"/>
                </a:rPr>
                <a:t>B</a:t>
              </a:r>
              <a:endParaRPr lang="en-US" alt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11624" name="Freeform 7"/>
            <p:cNvSpPr>
              <a:spLocks/>
            </p:cNvSpPr>
            <p:nvPr/>
          </p:nvSpPr>
          <p:spPr bwMode="auto">
            <a:xfrm>
              <a:off x="3456" y="1424"/>
              <a:ext cx="1323" cy="178"/>
            </a:xfrm>
            <a:custGeom>
              <a:avLst/>
              <a:gdLst>
                <a:gd name="T0" fmla="*/ 0 w 1323"/>
                <a:gd name="T1" fmla="*/ 178 h 178"/>
                <a:gd name="T2" fmla="*/ 567 w 1323"/>
                <a:gd name="T3" fmla="*/ 7 h 178"/>
                <a:gd name="T4" fmla="*/ 1323 w 1323"/>
                <a:gd name="T5" fmla="*/ 133 h 178"/>
                <a:gd name="T6" fmla="*/ 0 60000 65536"/>
                <a:gd name="T7" fmla="*/ 0 60000 65536"/>
                <a:gd name="T8" fmla="*/ 0 60000 65536"/>
                <a:gd name="T9" fmla="*/ 0 w 1323"/>
                <a:gd name="T10" fmla="*/ 0 h 178"/>
                <a:gd name="T11" fmla="*/ 1323 w 1323"/>
                <a:gd name="T12" fmla="*/ 178 h 1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23" h="178">
                  <a:moveTo>
                    <a:pt x="0" y="178"/>
                  </a:moveTo>
                  <a:cubicBezTo>
                    <a:pt x="173" y="96"/>
                    <a:pt x="346" y="14"/>
                    <a:pt x="567" y="7"/>
                  </a:cubicBezTo>
                  <a:cubicBezTo>
                    <a:pt x="788" y="0"/>
                    <a:pt x="1193" y="109"/>
                    <a:pt x="1323" y="13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sp>
        <p:nvSpPr>
          <p:cNvPr id="111620" name="Freeform 8"/>
          <p:cNvSpPr>
            <a:spLocks/>
          </p:cNvSpPr>
          <p:nvPr/>
        </p:nvSpPr>
        <p:spPr bwMode="auto">
          <a:xfrm>
            <a:off x="6143625" y="357188"/>
            <a:ext cx="1885950" cy="301625"/>
          </a:xfrm>
          <a:custGeom>
            <a:avLst/>
            <a:gdLst>
              <a:gd name="T0" fmla="*/ 0 w 1188"/>
              <a:gd name="T1" fmla="*/ 2147483647 h 190"/>
              <a:gd name="T2" fmla="*/ 2147483647 w 1188"/>
              <a:gd name="T3" fmla="*/ 2147483647 h 190"/>
              <a:gd name="T4" fmla="*/ 2147483647 w 1188"/>
              <a:gd name="T5" fmla="*/ 2147483647 h 190"/>
              <a:gd name="T6" fmla="*/ 0 60000 65536"/>
              <a:gd name="T7" fmla="*/ 0 60000 65536"/>
              <a:gd name="T8" fmla="*/ 0 60000 65536"/>
              <a:gd name="T9" fmla="*/ 0 w 1188"/>
              <a:gd name="T10" fmla="*/ 0 h 190"/>
              <a:gd name="T11" fmla="*/ 1188 w 1188"/>
              <a:gd name="T12" fmla="*/ 190 h 1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88" h="190">
                <a:moveTo>
                  <a:pt x="0" y="190"/>
                </a:moveTo>
                <a:cubicBezTo>
                  <a:pt x="193" y="105"/>
                  <a:pt x="387" y="20"/>
                  <a:pt x="585" y="10"/>
                </a:cubicBezTo>
                <a:cubicBezTo>
                  <a:pt x="783" y="0"/>
                  <a:pt x="1088" y="108"/>
                  <a:pt x="1188" y="127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1621" name="Text Box 9"/>
          <p:cNvSpPr txBox="1">
            <a:spLocks noChangeArrowheads="1"/>
          </p:cNvSpPr>
          <p:nvPr/>
        </p:nvSpPr>
        <p:spPr bwMode="auto">
          <a:xfrm>
            <a:off x="6389688" y="-31750"/>
            <a:ext cx="1697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ctr"/>
            <a:r>
              <a:rPr lang="en-US" altLang="zh-CN">
                <a:solidFill>
                  <a:srgbClr val="000000"/>
                </a:solidFill>
                <a:latin typeface="Times New Roman" charset="0"/>
                <a:ea typeface="宋体" charset="-122"/>
              </a:rPr>
              <a:t>route update</a:t>
            </a:r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6FF0B41F-33BF-2A48-BE85-1AA77862BE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61375" y="6527800"/>
            <a:ext cx="682625" cy="33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3987EF9E-5BFC-3A47-8262-0E711611CBA2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/>
              <a:t>49</a:t>
            </a:fld>
            <a:endParaRPr lang="en-US" alt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43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39029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/>
            <a:fld id="{67EF6FC4-183E-C342-85E9-56D15E28A9AB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 algn="r"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Recap: Routing Design Space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9476"/>
            <a:ext cx="8191500" cy="5131676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/>
              <a:t>Routing has a large design space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dirty="0"/>
              <a:t>who decides routing?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source routing: end hosts make decision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network routing: networks make decision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dirty="0"/>
              <a:t>how many paths from source s to destination d?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multi-path routing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single path routing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dirty="0"/>
              <a:t>what does routing compute?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network cost minimization (shortest path routing)</a:t>
            </a:r>
          </a:p>
          <a:p>
            <a:pPr lvl="2">
              <a:lnSpc>
                <a:spcPct val="90000"/>
              </a:lnSpc>
            </a:pPr>
            <a:r>
              <a:rPr lang="en-US" altLang="en-US" dirty="0" err="1"/>
              <a:t>QoS</a:t>
            </a:r>
            <a:r>
              <a:rPr lang="en-US" altLang="en-US" dirty="0"/>
              <a:t> aware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dirty="0"/>
              <a:t>will routing adapt to network </a:t>
            </a:r>
            <a:br>
              <a:rPr lang="en-US" altLang="en-US" dirty="0"/>
            </a:br>
            <a:r>
              <a:rPr lang="en-US" altLang="en-US" dirty="0"/>
              <a:t>traffic demand?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adaptive routing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static routing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dirty="0"/>
              <a:t>…</a:t>
            </a: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6399651" y="5183242"/>
            <a:ext cx="2325249" cy="1668009"/>
            <a:chOff x="3162" y="1071"/>
            <a:chExt cx="2250" cy="1463"/>
          </a:xfrm>
        </p:grpSpPr>
        <p:sp>
          <p:nvSpPr>
            <p:cNvPr id="7" name="Freeform 10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6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6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6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6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6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6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6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27" name="Rectangle 30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6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6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30" name="Line 33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32" name="Rectangle 35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6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6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35" name="Line 38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36" name="Line 39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37" name="Rectangle 40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38" name="Oval 41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6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39" name="Freeform 42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0" name="Freeform 43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1" name="Freeform 44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695719129 h 174"/>
                <a:gd name="T2" fmla="*/ 15913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2" name="Freeform 45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3" name="Freeform 46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4" name="Freeform 47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5" name="Freeform 48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6" name="Freeform 49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47" name="Freeform 50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grpSp>
          <p:nvGrpSpPr>
            <p:cNvPr id="48" name="Group 51"/>
            <p:cNvGrpSpPr>
              <a:grpSpLocks/>
            </p:cNvGrpSpPr>
            <p:nvPr/>
          </p:nvGrpSpPr>
          <p:grpSpPr bwMode="auto">
            <a:xfrm>
              <a:off x="3236" y="1748"/>
              <a:ext cx="306" cy="270"/>
              <a:chOff x="2903" y="2429"/>
              <a:chExt cx="310" cy="270"/>
            </a:xfrm>
          </p:grpSpPr>
          <p:sp>
            <p:nvSpPr>
              <p:cNvPr id="74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6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75" name="Text Box 53"/>
              <p:cNvSpPr txBox="1">
                <a:spLocks noChangeArrowheads="1"/>
              </p:cNvSpPr>
              <p:nvPr/>
            </p:nvSpPr>
            <p:spPr bwMode="auto">
              <a:xfrm>
                <a:off x="2903" y="2429"/>
                <a:ext cx="310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1400">
                    <a:solidFill>
                      <a:srgbClr val="000000"/>
                    </a:solidFill>
                    <a:ea typeface=""/>
                  </a:rPr>
                  <a:t>A</a:t>
                </a:r>
                <a:endParaRPr lang="en-US" altLang="en-US" sz="1600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grpSp>
          <p:nvGrpSpPr>
            <p:cNvPr id="49" name="Group 54"/>
            <p:cNvGrpSpPr>
              <a:grpSpLocks/>
            </p:cNvGrpSpPr>
            <p:nvPr/>
          </p:nvGrpSpPr>
          <p:grpSpPr bwMode="auto">
            <a:xfrm>
              <a:off x="4416" y="2132"/>
              <a:ext cx="287" cy="270"/>
              <a:chOff x="2912" y="2429"/>
              <a:chExt cx="291" cy="270"/>
            </a:xfrm>
          </p:grpSpPr>
          <p:sp>
            <p:nvSpPr>
              <p:cNvPr id="72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6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73" name="Text Box 56"/>
              <p:cNvSpPr txBox="1">
                <a:spLocks noChangeArrowheads="1"/>
              </p:cNvSpPr>
              <p:nvPr/>
            </p:nvSpPr>
            <p:spPr bwMode="auto">
              <a:xfrm>
                <a:off x="2912" y="2429"/>
                <a:ext cx="291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1400">
                    <a:solidFill>
                      <a:srgbClr val="000000"/>
                    </a:solidFill>
                    <a:ea typeface=""/>
                  </a:rPr>
                  <a:t>E</a:t>
                </a:r>
                <a:endParaRPr lang="en-US" altLang="en-US" sz="1600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grpSp>
          <p:nvGrpSpPr>
            <p:cNvPr id="50" name="Group 57"/>
            <p:cNvGrpSpPr>
              <a:grpSpLocks/>
            </p:cNvGrpSpPr>
            <p:nvPr/>
          </p:nvGrpSpPr>
          <p:grpSpPr bwMode="auto">
            <a:xfrm>
              <a:off x="3725" y="2129"/>
              <a:ext cx="304" cy="270"/>
              <a:chOff x="2903" y="2429"/>
              <a:chExt cx="308" cy="270"/>
            </a:xfrm>
          </p:grpSpPr>
          <p:sp>
            <p:nvSpPr>
              <p:cNvPr id="70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6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71" name="Text Box 59"/>
              <p:cNvSpPr txBox="1">
                <a:spLocks noChangeArrowheads="1"/>
              </p:cNvSpPr>
              <p:nvPr/>
            </p:nvSpPr>
            <p:spPr bwMode="auto">
              <a:xfrm>
                <a:off x="2903" y="2429"/>
                <a:ext cx="308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1400">
                    <a:solidFill>
                      <a:srgbClr val="000000"/>
                    </a:solidFill>
                    <a:ea typeface=""/>
                  </a:rPr>
                  <a:t>D</a:t>
                </a:r>
                <a:endParaRPr lang="en-US" altLang="en-US" sz="1600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grpSp>
          <p:nvGrpSpPr>
            <p:cNvPr id="51" name="Group 60"/>
            <p:cNvGrpSpPr>
              <a:grpSpLocks/>
            </p:cNvGrpSpPr>
            <p:nvPr/>
          </p:nvGrpSpPr>
          <p:grpSpPr bwMode="auto">
            <a:xfrm>
              <a:off x="4412" y="1442"/>
              <a:ext cx="282" cy="270"/>
              <a:chOff x="2914" y="2429"/>
              <a:chExt cx="286" cy="270"/>
            </a:xfrm>
          </p:grpSpPr>
          <p:sp>
            <p:nvSpPr>
              <p:cNvPr id="68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6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69" name="Text Box 62"/>
              <p:cNvSpPr txBox="1">
                <a:spLocks noChangeArrowheads="1"/>
              </p:cNvSpPr>
              <p:nvPr/>
            </p:nvSpPr>
            <p:spPr bwMode="auto">
              <a:xfrm>
                <a:off x="2914" y="2429"/>
                <a:ext cx="286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1400">
                    <a:solidFill>
                      <a:srgbClr val="000000"/>
                    </a:solidFill>
                    <a:ea typeface=""/>
                  </a:rPr>
                  <a:t>C</a:t>
                </a:r>
                <a:endParaRPr lang="en-US" altLang="en-US" sz="1600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grpSp>
          <p:nvGrpSpPr>
            <p:cNvPr id="52" name="Group 63"/>
            <p:cNvGrpSpPr>
              <a:grpSpLocks/>
            </p:cNvGrpSpPr>
            <p:nvPr/>
          </p:nvGrpSpPr>
          <p:grpSpPr bwMode="auto">
            <a:xfrm>
              <a:off x="3725" y="1442"/>
              <a:ext cx="289" cy="270"/>
              <a:chOff x="2912" y="2429"/>
              <a:chExt cx="293" cy="270"/>
            </a:xfrm>
          </p:grpSpPr>
          <p:sp>
            <p:nvSpPr>
              <p:cNvPr id="66" name="Rectangle 6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6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67" name="Text Box 65"/>
              <p:cNvSpPr txBox="1">
                <a:spLocks noChangeArrowheads="1"/>
              </p:cNvSpPr>
              <p:nvPr/>
            </p:nvSpPr>
            <p:spPr bwMode="auto">
              <a:xfrm>
                <a:off x="2912" y="2429"/>
                <a:ext cx="293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1400">
                    <a:solidFill>
                      <a:srgbClr val="000000"/>
                    </a:solidFill>
                    <a:ea typeface=""/>
                  </a:rPr>
                  <a:t>B</a:t>
                </a:r>
                <a:endParaRPr lang="en-US" altLang="en-US" sz="1600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grpSp>
          <p:nvGrpSpPr>
            <p:cNvPr id="53" name="Group 66"/>
            <p:cNvGrpSpPr>
              <a:grpSpLocks/>
            </p:cNvGrpSpPr>
            <p:nvPr/>
          </p:nvGrpSpPr>
          <p:grpSpPr bwMode="auto">
            <a:xfrm>
              <a:off x="4990" y="1790"/>
              <a:ext cx="284" cy="270"/>
              <a:chOff x="2913" y="2429"/>
              <a:chExt cx="288" cy="270"/>
            </a:xfrm>
          </p:grpSpPr>
          <p:sp>
            <p:nvSpPr>
              <p:cNvPr id="64" name="Rectangle 6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6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65" name="Text Box 68"/>
              <p:cNvSpPr txBox="1">
                <a:spLocks noChangeArrowheads="1"/>
              </p:cNvSpPr>
              <p:nvPr/>
            </p:nvSpPr>
            <p:spPr bwMode="auto">
              <a:xfrm>
                <a:off x="2913" y="2429"/>
                <a:ext cx="288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1400">
                    <a:solidFill>
                      <a:srgbClr val="000000"/>
                    </a:solidFill>
                    <a:ea typeface=""/>
                  </a:rPr>
                  <a:t>F</a:t>
                </a:r>
                <a:endParaRPr lang="en-US" altLang="en-US" sz="1600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  <p:sp>
          <p:nvSpPr>
            <p:cNvPr id="54" name="Text Box 69"/>
            <p:cNvSpPr txBox="1">
              <a:spLocks noChangeArrowheads="1"/>
            </p:cNvSpPr>
            <p:nvPr/>
          </p:nvSpPr>
          <p:spPr bwMode="auto">
            <a:xfrm>
              <a:off x="3442" y="1571"/>
              <a:ext cx="30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00"/>
                  </a:solidFill>
                  <a:ea typeface=""/>
                </a:rPr>
                <a:t>2</a:t>
              </a:r>
              <a:endParaRPr lang="en-US" altLang="en-US" sz="1600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55" name="Text Box 70"/>
            <p:cNvSpPr txBox="1">
              <a:spLocks noChangeArrowheads="1"/>
            </p:cNvSpPr>
            <p:nvPr/>
          </p:nvSpPr>
          <p:spPr bwMode="auto">
            <a:xfrm>
              <a:off x="3790" y="1790"/>
              <a:ext cx="30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00"/>
                  </a:solidFill>
                  <a:ea typeface=""/>
                </a:rPr>
                <a:t>2</a:t>
              </a:r>
              <a:endParaRPr lang="en-US" altLang="en-US" sz="1600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56" name="Text Box 71"/>
            <p:cNvSpPr txBox="1">
              <a:spLocks noChangeArrowheads="1"/>
            </p:cNvSpPr>
            <p:nvPr/>
          </p:nvSpPr>
          <p:spPr bwMode="auto">
            <a:xfrm>
              <a:off x="3369" y="2003"/>
              <a:ext cx="269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00"/>
                  </a:solidFill>
                  <a:ea typeface=""/>
                </a:rPr>
                <a:t>1</a:t>
              </a:r>
              <a:endParaRPr lang="en-US" altLang="en-US" sz="1600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57" name="Text Box 72"/>
            <p:cNvSpPr txBox="1">
              <a:spLocks noChangeArrowheads="1"/>
            </p:cNvSpPr>
            <p:nvPr/>
          </p:nvSpPr>
          <p:spPr bwMode="auto">
            <a:xfrm>
              <a:off x="4174" y="1883"/>
              <a:ext cx="30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00"/>
                  </a:solidFill>
                  <a:ea typeface=""/>
                </a:rPr>
                <a:t>3</a:t>
              </a:r>
              <a:endParaRPr lang="en-US" altLang="en-US" sz="1600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58" name="Text Box 73"/>
            <p:cNvSpPr txBox="1">
              <a:spLocks noChangeArrowheads="1"/>
            </p:cNvSpPr>
            <p:nvPr/>
          </p:nvSpPr>
          <p:spPr bwMode="auto">
            <a:xfrm>
              <a:off x="4125" y="2237"/>
              <a:ext cx="269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00"/>
                  </a:solidFill>
                  <a:ea typeface=""/>
                </a:rPr>
                <a:t>1</a:t>
              </a:r>
              <a:endParaRPr lang="en-US" altLang="en-US" sz="1600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59" name="Text Box 74"/>
            <p:cNvSpPr txBox="1">
              <a:spLocks noChangeArrowheads="1"/>
            </p:cNvSpPr>
            <p:nvPr/>
          </p:nvSpPr>
          <p:spPr bwMode="auto">
            <a:xfrm>
              <a:off x="4485" y="1808"/>
              <a:ext cx="269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00"/>
                  </a:solidFill>
                  <a:ea typeface=""/>
                </a:rPr>
                <a:t>1</a:t>
              </a:r>
              <a:endParaRPr lang="en-US" altLang="en-US" sz="1600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60" name="Text Box 75"/>
            <p:cNvSpPr txBox="1">
              <a:spLocks noChangeArrowheads="1"/>
            </p:cNvSpPr>
            <p:nvPr/>
          </p:nvSpPr>
          <p:spPr bwMode="auto">
            <a:xfrm>
              <a:off x="4831" y="2072"/>
              <a:ext cx="30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00"/>
                  </a:solidFill>
                  <a:ea typeface=""/>
                </a:rPr>
                <a:t>2</a:t>
              </a:r>
              <a:endParaRPr lang="en-US" altLang="en-US" sz="1600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61" name="Text Box 76"/>
            <p:cNvSpPr txBox="1">
              <a:spLocks noChangeArrowheads="1"/>
            </p:cNvSpPr>
            <p:nvPr/>
          </p:nvSpPr>
          <p:spPr bwMode="auto">
            <a:xfrm>
              <a:off x="4804" y="1535"/>
              <a:ext cx="30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00"/>
                  </a:solidFill>
                  <a:ea typeface=""/>
                </a:rPr>
                <a:t>5</a:t>
              </a:r>
              <a:endParaRPr lang="en-US" altLang="en-US" sz="1600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62" name="Text Box 77"/>
            <p:cNvSpPr txBox="1">
              <a:spLocks noChangeArrowheads="1"/>
            </p:cNvSpPr>
            <p:nvPr/>
          </p:nvSpPr>
          <p:spPr bwMode="auto">
            <a:xfrm>
              <a:off x="4069" y="1385"/>
              <a:ext cx="30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00"/>
                  </a:solidFill>
                  <a:ea typeface=""/>
                </a:rPr>
                <a:t>3</a:t>
              </a:r>
              <a:endParaRPr lang="en-US" altLang="en-US" sz="1600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63" name="Text Box 78"/>
            <p:cNvSpPr txBox="1">
              <a:spLocks noChangeArrowheads="1"/>
            </p:cNvSpPr>
            <p:nvPr/>
          </p:nvSpPr>
          <p:spPr bwMode="auto">
            <a:xfrm>
              <a:off x="3718" y="1118"/>
              <a:ext cx="30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00"/>
                  </a:solidFill>
                  <a:ea typeface=""/>
                </a:rPr>
                <a:t>5</a:t>
              </a:r>
              <a:endParaRPr lang="en-US" altLang="en-US" sz="1600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0614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173913" y="63896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/>
            <a:fld id="{1461B01E-F52D-8343-A4E9-A58B448EFC0F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 algn="r"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5725"/>
            <a:ext cx="8024813" cy="1143000"/>
          </a:xfrm>
        </p:spPr>
        <p:txBody>
          <a:bodyPr/>
          <a:lstStyle/>
          <a:p>
            <a:r>
              <a:rPr lang="en-US" altLang="en-US" sz="3600" dirty="0"/>
              <a:t>Recap: Distance Vector Routing</a:t>
            </a:r>
            <a:r>
              <a:rPr lang="en-US" altLang="zh-CN" sz="3600" dirty="0">
                <a:ea typeface="宋体" charset="-122"/>
              </a:rPr>
              <a:t>: Basic Idea (Bellman-Ford </a:t>
            </a:r>
            <a:r>
              <a:rPr lang="en-US" altLang="zh-CN" sz="3600" dirty="0" err="1">
                <a:ea typeface="宋体" charset="-122"/>
              </a:rPr>
              <a:t>Alg</a:t>
            </a:r>
            <a:r>
              <a:rPr lang="en-US" altLang="zh-CN" sz="3600" dirty="0">
                <a:ea typeface="宋体" charset="-122"/>
              </a:rPr>
              <a:t>)</a:t>
            </a:r>
            <a:endParaRPr lang="en-US" altLang="en-US" sz="4400" dirty="0"/>
          </a:p>
        </p:txBody>
      </p:sp>
      <p:sp>
        <p:nvSpPr>
          <p:cNvPr id="41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1975" y="1362075"/>
            <a:ext cx="8062913" cy="50990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en-US" dirty="0"/>
              <a:t>At node 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en-US" dirty="0"/>
              <a:t>, the </a:t>
            </a:r>
            <a:r>
              <a:rPr lang="en-US" altLang="zh-CN" dirty="0">
                <a:ea typeface="宋体" charset="-122"/>
              </a:rPr>
              <a:t>basic </a:t>
            </a:r>
            <a:r>
              <a:rPr lang="en-US" altLang="en-US" dirty="0"/>
              <a:t>update</a:t>
            </a:r>
            <a:r>
              <a:rPr lang="en-US" altLang="zh-CN" dirty="0">
                <a:ea typeface="宋体" charset="-122"/>
              </a:rPr>
              <a:t> rule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  <a:buFont typeface="ZapfDingbats" charset="0"/>
              <a:buNone/>
            </a:pPr>
            <a:r>
              <a:rPr lang="en-US" altLang="en-US" sz="2400" dirty="0"/>
              <a:t>where </a:t>
            </a:r>
          </a:p>
          <a:p>
            <a:pPr>
              <a:lnSpc>
                <a:spcPct val="90000"/>
              </a:lnSpc>
              <a:buFont typeface="ZapfDingbats" charset="0"/>
              <a:buNone/>
            </a:pPr>
            <a:r>
              <a:rPr lang="en-US" altLang="en-US" sz="2400" dirty="0"/>
              <a:t> - d</a:t>
            </a:r>
            <a:r>
              <a:rPr lang="en-US" altLang="zh-CN" sz="2400" baseline="-25000" dirty="0">
                <a:ea typeface="宋体" charset="-122"/>
              </a:rPr>
              <a:t>i</a:t>
            </a:r>
            <a:r>
              <a:rPr lang="en-US" altLang="en-US" sz="2400" dirty="0"/>
              <a:t> denote</a:t>
            </a:r>
            <a:r>
              <a:rPr lang="en-US" altLang="zh-CN" sz="2400" dirty="0">
                <a:ea typeface="宋体" charset="-122"/>
              </a:rPr>
              <a:t>s</a:t>
            </a:r>
            <a:r>
              <a:rPr lang="en-US" altLang="en-US" sz="2400" dirty="0"/>
              <a:t> the distance </a:t>
            </a:r>
            <a:br>
              <a:rPr lang="en-US" altLang="zh-CN" sz="2400" dirty="0">
                <a:ea typeface="宋体" charset="-122"/>
              </a:rPr>
            </a:br>
            <a:r>
              <a:rPr lang="en-US" altLang="zh-CN" sz="2400" dirty="0">
                <a:ea typeface="宋体" charset="-122"/>
              </a:rPr>
              <a:t>estimation from </a:t>
            </a:r>
            <a:r>
              <a:rPr lang="en-US" altLang="zh-CN" sz="2400" dirty="0" err="1">
                <a:ea typeface="宋体" charset="-122"/>
              </a:rPr>
              <a:t>i</a:t>
            </a:r>
            <a:r>
              <a:rPr lang="en-US" altLang="zh-CN" sz="2400" dirty="0">
                <a:ea typeface="宋体" charset="-122"/>
              </a:rPr>
              <a:t> to the </a:t>
            </a:r>
            <a:br>
              <a:rPr lang="en-US" altLang="zh-CN" sz="2400" dirty="0">
                <a:ea typeface="宋体" charset="-122"/>
              </a:rPr>
            </a:br>
            <a:r>
              <a:rPr lang="en-US" altLang="zh-CN" sz="2400" dirty="0">
                <a:ea typeface="宋体" charset="-122"/>
              </a:rPr>
              <a:t>destination, </a:t>
            </a:r>
          </a:p>
          <a:p>
            <a:pPr>
              <a:lnSpc>
                <a:spcPct val="90000"/>
              </a:lnSpc>
              <a:buFont typeface="ZapfDingbats" charset="0"/>
              <a:buNone/>
            </a:pPr>
            <a:r>
              <a:rPr lang="en-US" altLang="en-US" sz="2400" dirty="0">
                <a:ea typeface="宋体" charset="-122"/>
              </a:rPr>
              <a:t> - </a:t>
            </a:r>
            <a:r>
              <a:rPr lang="en-US" altLang="en-US" sz="2400" dirty="0"/>
              <a:t>N(</a:t>
            </a:r>
            <a:r>
              <a:rPr lang="en-US" altLang="zh-CN" sz="2400" dirty="0" err="1">
                <a:ea typeface="宋体" charset="-122"/>
              </a:rPr>
              <a:t>i</a:t>
            </a:r>
            <a:r>
              <a:rPr lang="en-US" altLang="en-US" sz="2400" dirty="0"/>
              <a:t>) is set of neighbors of </a:t>
            </a:r>
            <a:br>
              <a:rPr lang="en-US" altLang="en-US" sz="2400" dirty="0"/>
            </a:br>
            <a:r>
              <a:rPr lang="en-US" altLang="en-US" sz="2400" dirty="0"/>
              <a:t>node </a:t>
            </a:r>
            <a:r>
              <a:rPr lang="en-US" altLang="zh-CN" sz="2400" dirty="0" err="1">
                <a:ea typeface="宋体" charset="-122"/>
              </a:rPr>
              <a:t>i</a:t>
            </a:r>
            <a:r>
              <a:rPr lang="en-US" altLang="en-US" sz="2400" dirty="0"/>
              <a:t>, and </a:t>
            </a:r>
          </a:p>
          <a:p>
            <a:pPr>
              <a:lnSpc>
                <a:spcPct val="90000"/>
              </a:lnSpc>
              <a:buFont typeface="ZapfDingbats" charset="0"/>
              <a:buNone/>
            </a:pPr>
            <a:r>
              <a:rPr lang="en-US" altLang="zh-CN" sz="2400" dirty="0">
                <a:ea typeface="宋体" charset="-122"/>
              </a:rPr>
              <a:t> - </a:t>
            </a:r>
            <a:r>
              <a:rPr lang="en-US" altLang="zh-CN" sz="2400" dirty="0" err="1">
                <a:ea typeface="宋体" charset="-122"/>
              </a:rPr>
              <a:t>d</a:t>
            </a:r>
            <a:r>
              <a:rPr lang="en-US" altLang="zh-CN" sz="2400" baseline="-25000" dirty="0" err="1">
                <a:ea typeface="宋体" charset="-122"/>
              </a:rPr>
              <a:t>ij</a:t>
            </a:r>
            <a:r>
              <a:rPr lang="en-US" altLang="en-US" sz="2400" dirty="0"/>
              <a:t> is the distance of </a:t>
            </a:r>
            <a:br>
              <a:rPr lang="en-US" altLang="zh-CN" sz="2400" dirty="0">
                <a:ea typeface="宋体" charset="-122"/>
              </a:rPr>
            </a:br>
            <a:r>
              <a:rPr lang="en-US" altLang="en-US" sz="2400" dirty="0"/>
              <a:t>the direct link from </a:t>
            </a:r>
            <a:r>
              <a:rPr lang="en-US" altLang="zh-CN" sz="2400" dirty="0" err="1">
                <a:ea typeface="宋体" charset="-122"/>
              </a:rPr>
              <a:t>i</a:t>
            </a:r>
            <a:r>
              <a:rPr lang="en-US" altLang="en-US" sz="2400" dirty="0"/>
              <a:t> to </a:t>
            </a:r>
            <a:r>
              <a:rPr lang="en-US" altLang="zh-CN" sz="2400" dirty="0">
                <a:ea typeface="宋体" charset="-122"/>
              </a:rPr>
              <a:t>j</a:t>
            </a:r>
            <a:endParaRPr lang="en-US" altLang="zh-CN" sz="2400" dirty="0">
              <a:solidFill>
                <a:srgbClr val="FF0000"/>
              </a:solidFill>
              <a:ea typeface="宋体" charset="-122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876425" y="2093913"/>
          <a:ext cx="434657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43" name="Equation" r:id="rId4" imgW="1409400" imgH="241200" progId="Equation.3">
                  <p:embed/>
                </p:oleObj>
              </mc:Choice>
              <mc:Fallback>
                <p:oleObj name="Equation" r:id="rId4" imgW="1409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2093913"/>
                        <a:ext cx="4346575" cy="746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Oval 5"/>
          <p:cNvSpPr>
            <a:spLocks noChangeArrowheads="1"/>
          </p:cNvSpPr>
          <p:nvPr/>
        </p:nvSpPr>
        <p:spPr bwMode="auto">
          <a:xfrm>
            <a:off x="6640513" y="5246688"/>
            <a:ext cx="465137" cy="4508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zh-CN" sz="2000" b="1">
                <a:solidFill>
                  <a:srgbClr val="000000"/>
                </a:solidFill>
                <a:ea typeface="宋体" charset="-122"/>
              </a:rPr>
              <a:t>i</a:t>
            </a:r>
            <a:endParaRPr lang="en-US" altLang="en-US" sz="2000" b="1">
              <a:solidFill>
                <a:srgbClr val="000000"/>
              </a:solidFill>
              <a:ea typeface=""/>
            </a:endParaRPr>
          </a:p>
        </p:txBody>
      </p:sp>
      <p:sp>
        <p:nvSpPr>
          <p:cNvPr id="4106" name="Oval 7"/>
          <p:cNvSpPr>
            <a:spLocks noChangeArrowheads="1"/>
          </p:cNvSpPr>
          <p:nvPr/>
        </p:nvSpPr>
        <p:spPr bwMode="auto">
          <a:xfrm>
            <a:off x="7573963" y="4348163"/>
            <a:ext cx="465137" cy="4508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zh-CN" sz="2000" b="1">
                <a:solidFill>
                  <a:srgbClr val="000000"/>
                </a:solidFill>
                <a:ea typeface="宋体" charset="-122"/>
              </a:rPr>
              <a:t>j</a:t>
            </a:r>
            <a:endParaRPr lang="en-US" altLang="en-US" sz="2000" b="1">
              <a:solidFill>
                <a:srgbClr val="000000"/>
              </a:solidFill>
              <a:ea typeface=""/>
            </a:endParaRPr>
          </a:p>
        </p:txBody>
      </p:sp>
      <p:sp>
        <p:nvSpPr>
          <p:cNvPr id="4107" name="Oval 8"/>
          <p:cNvSpPr>
            <a:spLocks noChangeArrowheads="1"/>
          </p:cNvSpPr>
          <p:nvPr/>
        </p:nvSpPr>
        <p:spPr bwMode="auto">
          <a:xfrm>
            <a:off x="7693025" y="5729288"/>
            <a:ext cx="465138" cy="4508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endParaRPr lang="en-US" altLang="en-US" sz="2000" b="1">
              <a:solidFill>
                <a:srgbClr val="000000"/>
              </a:solidFill>
              <a:ea typeface=""/>
            </a:endParaRPr>
          </a:p>
        </p:txBody>
      </p:sp>
      <p:sp>
        <p:nvSpPr>
          <p:cNvPr id="4108" name="Oval 9"/>
          <p:cNvSpPr>
            <a:spLocks noChangeArrowheads="1"/>
          </p:cNvSpPr>
          <p:nvPr/>
        </p:nvSpPr>
        <p:spPr bwMode="auto">
          <a:xfrm>
            <a:off x="6132513" y="5969000"/>
            <a:ext cx="465137" cy="4508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endParaRPr lang="en-US" altLang="en-US" sz="2000" b="1">
              <a:solidFill>
                <a:srgbClr val="000000"/>
              </a:solidFill>
              <a:ea typeface=""/>
            </a:endParaRPr>
          </a:p>
        </p:txBody>
      </p:sp>
      <p:sp>
        <p:nvSpPr>
          <p:cNvPr id="4109" name="Line 10"/>
          <p:cNvSpPr>
            <a:spLocks noChangeShapeType="1"/>
          </p:cNvSpPr>
          <p:nvPr/>
        </p:nvSpPr>
        <p:spPr bwMode="auto">
          <a:xfrm flipV="1">
            <a:off x="7000875" y="4706938"/>
            <a:ext cx="600075" cy="569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4110" name="Oval 11"/>
          <p:cNvSpPr>
            <a:spLocks noChangeArrowheads="1"/>
          </p:cNvSpPr>
          <p:nvPr/>
        </p:nvSpPr>
        <p:spPr bwMode="auto">
          <a:xfrm>
            <a:off x="6030913" y="4411663"/>
            <a:ext cx="465137" cy="4508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endParaRPr lang="en-US" altLang="en-US" sz="2000" b="1">
              <a:solidFill>
                <a:srgbClr val="000000"/>
              </a:solidFill>
              <a:ea typeface=""/>
            </a:endParaRPr>
          </a:p>
        </p:txBody>
      </p:sp>
      <p:sp>
        <p:nvSpPr>
          <p:cNvPr id="4111" name="Line 12"/>
          <p:cNvSpPr>
            <a:spLocks noChangeShapeType="1"/>
          </p:cNvSpPr>
          <p:nvPr/>
        </p:nvSpPr>
        <p:spPr bwMode="auto">
          <a:xfrm flipH="1" flipV="1">
            <a:off x="6400800" y="4827588"/>
            <a:ext cx="344488" cy="44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4112" name="Line 13"/>
          <p:cNvSpPr>
            <a:spLocks noChangeShapeType="1"/>
          </p:cNvSpPr>
          <p:nvPr/>
        </p:nvSpPr>
        <p:spPr bwMode="auto">
          <a:xfrm flipV="1">
            <a:off x="6491288" y="5651500"/>
            <a:ext cx="223837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4113" name="Line 14"/>
          <p:cNvSpPr>
            <a:spLocks noChangeShapeType="1"/>
          </p:cNvSpPr>
          <p:nvPr/>
        </p:nvSpPr>
        <p:spPr bwMode="auto">
          <a:xfrm>
            <a:off x="7089775" y="5546725"/>
            <a:ext cx="615950" cy="284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4114" name="Line 15"/>
          <p:cNvSpPr>
            <a:spLocks noChangeShapeType="1"/>
          </p:cNvSpPr>
          <p:nvPr/>
        </p:nvSpPr>
        <p:spPr bwMode="auto">
          <a:xfrm flipV="1">
            <a:off x="7869238" y="3797300"/>
            <a:ext cx="204787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4115" name="Line 16"/>
          <p:cNvSpPr>
            <a:spLocks noChangeShapeType="1"/>
          </p:cNvSpPr>
          <p:nvPr/>
        </p:nvSpPr>
        <p:spPr bwMode="auto">
          <a:xfrm flipV="1">
            <a:off x="8005763" y="4048125"/>
            <a:ext cx="855662" cy="404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4116" name="Line 17"/>
          <p:cNvSpPr>
            <a:spLocks noChangeShapeType="1"/>
          </p:cNvSpPr>
          <p:nvPr/>
        </p:nvSpPr>
        <p:spPr bwMode="auto">
          <a:xfrm flipH="1" flipV="1">
            <a:off x="5995988" y="4197350"/>
            <a:ext cx="239712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4117" name="Line 18"/>
          <p:cNvSpPr>
            <a:spLocks noChangeShapeType="1"/>
          </p:cNvSpPr>
          <p:nvPr/>
        </p:nvSpPr>
        <p:spPr bwMode="auto">
          <a:xfrm flipH="1">
            <a:off x="5711825" y="6296025"/>
            <a:ext cx="4191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4118" name="Line 19"/>
          <p:cNvSpPr>
            <a:spLocks noChangeShapeType="1"/>
          </p:cNvSpPr>
          <p:nvPr/>
        </p:nvSpPr>
        <p:spPr bwMode="auto">
          <a:xfrm>
            <a:off x="8094663" y="6145213"/>
            <a:ext cx="90487" cy="712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4119" name="Line 20"/>
          <p:cNvSpPr>
            <a:spLocks noChangeShapeType="1"/>
          </p:cNvSpPr>
          <p:nvPr/>
        </p:nvSpPr>
        <p:spPr bwMode="auto">
          <a:xfrm flipV="1">
            <a:off x="8154988" y="5651500"/>
            <a:ext cx="749300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4120" name="Line 22"/>
          <p:cNvSpPr>
            <a:spLocks noChangeShapeType="1"/>
          </p:cNvSpPr>
          <p:nvPr/>
        </p:nvSpPr>
        <p:spPr bwMode="auto">
          <a:xfrm flipV="1">
            <a:off x="6896100" y="4527550"/>
            <a:ext cx="600075" cy="585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graphicFrame>
        <p:nvGraphicFramePr>
          <p:cNvPr id="4099" name="Object 23"/>
          <p:cNvGraphicFramePr>
            <a:graphicFrameLocks noChangeAspect="1"/>
          </p:cNvGraphicFramePr>
          <p:nvPr/>
        </p:nvGraphicFramePr>
        <p:xfrm>
          <a:off x="6808788" y="4433888"/>
          <a:ext cx="3270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44" name="Equation" r:id="rId6" imgW="164880" imgH="228600" progId="Equation.3">
                  <p:embed/>
                </p:oleObj>
              </mc:Choice>
              <mc:Fallback>
                <p:oleObj name="Equation" r:id="rId6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8788" y="4433888"/>
                        <a:ext cx="32702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24"/>
          <p:cNvGraphicFramePr>
            <a:graphicFrameLocks noChangeAspect="1"/>
          </p:cNvGraphicFramePr>
          <p:nvPr/>
        </p:nvGraphicFramePr>
        <p:xfrm>
          <a:off x="7597775" y="5054600"/>
          <a:ext cx="3540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45" name="Equation" r:id="rId8" imgW="177480" imgH="241200" progId="Equation.3">
                  <p:embed/>
                </p:oleObj>
              </mc:Choice>
              <mc:Fallback>
                <p:oleObj name="Equation" r:id="rId8" imgW="177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7775" y="5054600"/>
                        <a:ext cx="35401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1" name="Line 25"/>
          <p:cNvSpPr>
            <a:spLocks noChangeShapeType="1"/>
          </p:cNvSpPr>
          <p:nvPr/>
        </p:nvSpPr>
        <p:spPr bwMode="auto">
          <a:xfrm flipH="1">
            <a:off x="7194550" y="4868863"/>
            <a:ext cx="511175" cy="509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graphicFrame>
        <p:nvGraphicFramePr>
          <p:cNvPr id="4101" name="Object 26"/>
          <p:cNvGraphicFramePr>
            <a:graphicFrameLocks noChangeAspect="1"/>
          </p:cNvGraphicFramePr>
          <p:nvPr/>
        </p:nvGraphicFramePr>
        <p:xfrm>
          <a:off x="7173913" y="4792663"/>
          <a:ext cx="3254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46" name="Equation" r:id="rId10" imgW="190440" imgH="241200" progId="Equation.3">
                  <p:embed/>
                </p:oleObj>
              </mc:Choice>
              <mc:Fallback>
                <p:oleObj name="Equation" r:id="rId10" imgW="190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3913" y="4792663"/>
                        <a:ext cx="32543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Oval 11"/>
          <p:cNvSpPr>
            <a:spLocks noChangeArrowheads="1"/>
          </p:cNvSpPr>
          <p:nvPr/>
        </p:nvSpPr>
        <p:spPr bwMode="auto">
          <a:xfrm>
            <a:off x="7407275" y="2828925"/>
            <a:ext cx="465138" cy="4508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sz="2000" b="1">
              <a:solidFill>
                <a:srgbClr val="000000"/>
              </a:solidFill>
              <a:latin typeface="Comic Sans MS" pitchFamily="66" charset="0"/>
              <a:ea typeface=""/>
            </a:endParaRPr>
          </a:p>
        </p:txBody>
      </p:sp>
      <p:cxnSp>
        <p:nvCxnSpPr>
          <p:cNvPr id="4123" name="Straight Connector 30"/>
          <p:cNvCxnSpPr>
            <a:cxnSpLocks noChangeShapeType="1"/>
            <a:stCxn id="26" idx="5"/>
          </p:cNvCxnSpPr>
          <p:nvPr/>
        </p:nvCxnSpPr>
        <p:spPr bwMode="auto">
          <a:xfrm rot="16200000" flipH="1">
            <a:off x="7771607" y="3245643"/>
            <a:ext cx="304800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24" name="Rectangle 28"/>
          <p:cNvSpPr>
            <a:spLocks noChangeArrowheads="1"/>
          </p:cNvSpPr>
          <p:nvPr/>
        </p:nvSpPr>
        <p:spPr bwMode="auto">
          <a:xfrm>
            <a:off x="7318375" y="24844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ea typeface=""/>
              </a:rPr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38645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/>
              <a:t>Understanding BFA and an Exercise </a:t>
            </a:r>
            <a:r>
              <a:rPr lang="en-US"/>
              <a:t>of Primal-Dual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CD0AA7-2BB1-D544-AE89-73F1C9398F9F}" type="slidenum">
              <a:rPr lang="en-US" altLang="en-US" smtClean="0"/>
              <a:pPr/>
              <a:t>7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923" y="1931274"/>
                <a:ext cx="2333297" cy="6528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3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3200" i="0" smtClean="0">
                                  <a:latin typeface="Cambria Math" charset="0"/>
                                </a:rPr>
                                <m:t>max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sz="3200" b="0" i="1" baseline="-25000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 −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𝑑</m:t>
                          </m:r>
                        </m:e>
                      </m:func>
                      <m:r>
                        <a:rPr lang="en-US" sz="3200" b="0" i="1" baseline="-25000" smtClean="0">
                          <a:latin typeface="Cambria Math" charset="0"/>
                        </a:rPr>
                        <m:t>𝐷</m:t>
                      </m:r>
                    </m:oMath>
                  </m:oMathPara>
                </a14:m>
                <a:endParaRPr lang="en-US" sz="3200" baseline="-25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923" y="1931274"/>
                <a:ext cx="2333297" cy="6528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49971" y="2652183"/>
                <a:ext cx="6274677" cy="4810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𝑓𝑜𝑟</m:t>
                      </m:r>
                      <m:r>
                        <a:rPr lang="en-US" sz="3200" b="0" i="1" smtClean="0">
                          <a:latin typeface="Cambria Math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𝑎𝑛𝑦</m:t>
                      </m:r>
                      <m:r>
                        <a:rPr lang="en-US" sz="3200" b="0" i="1" smtClean="0">
                          <a:latin typeface="Cambria Math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𝑒𝑑𝑔𝑒</m:t>
                      </m:r>
                      <m:r>
                        <a:rPr lang="en-US" sz="3200" b="0" i="1" smtClean="0">
                          <a:latin typeface="Cambria Math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𝑖</m:t>
                      </m:r>
                      <m:r>
                        <a:rPr lang="en-US" sz="3200" b="0" i="1" smtClean="0">
                          <a:latin typeface="Cambria Math" charset="0"/>
                        </a:rPr>
                        <m:t>→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𝑗</m:t>
                      </m:r>
                      <m:r>
                        <a:rPr lang="en-US" sz="3200" b="0" i="1" smtClean="0">
                          <a:latin typeface="Cambria Math" charset="0"/>
                        </a:rPr>
                        <m:t>: </m:t>
                      </m:r>
                      <m:r>
                        <a:rPr lang="en-US" sz="3200" i="1" smtClean="0">
                          <a:latin typeface="Cambria Math" charset="0"/>
                        </a:rPr>
                        <m:t>𝑑</m:t>
                      </m:r>
                      <m:r>
                        <a:rPr lang="en-US" sz="3200" b="0" i="1" baseline="-25000" smtClean="0">
                          <a:latin typeface="Cambria Math" charset="0"/>
                        </a:rPr>
                        <m:t>𝑖</m:t>
                      </m:r>
                      <m:r>
                        <a:rPr lang="en-US" sz="32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𝑑𝑗</m:t>
                      </m:r>
                      <m:r>
                        <a:rPr lang="en-US" sz="3200" b="0" i="1" smtClean="0">
                          <a:latin typeface="Cambria Math" charset="0"/>
                        </a:rPr>
                        <m:t>≤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𝑑𝑖𝑗</m:t>
                      </m:r>
                    </m:oMath>
                  </m:oMathPara>
                </a14:m>
                <a:endParaRPr lang="en-US" sz="3200" baseline="-25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971" y="2652183"/>
                <a:ext cx="6274677" cy="481094"/>
              </a:xfrm>
              <a:prstGeom prst="rect">
                <a:avLst/>
              </a:prstGeom>
              <a:blipFill rotWithShape="0">
                <a:blip r:embed="rId3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 bwMode="auto">
          <a:xfrm flipV="1">
            <a:off x="533400" y="3799490"/>
            <a:ext cx="8153400" cy="6306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6386" y="4411748"/>
                <a:ext cx="804041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dirty="0"/>
                  <a:t>D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charset="0"/>
                      </a:rPr>
                      <m:t>ual</m:t>
                    </m:r>
                    <m:r>
                      <a:rPr lang="en-US" sz="2800" b="0" i="0" smtClean="0">
                        <a:latin typeface="Cambria Math" charset="0"/>
                      </a:rPr>
                      <m:t>:</m:t>
                    </m:r>
                    <m:r>
                      <a:rPr lang="en-US" sz="2800" i="1" smtClean="0">
                        <a:latin typeface="Cambria Math" charset="0"/>
                      </a:rPr>
                      <m:t>𝐷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charset="0"/>
                          </a:rPr>
                          <m:t>max</m:t>
                        </m:r>
                      </m:fName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2800" i="1">
                            <a:latin typeface="Cambria Math" charset="0"/>
                          </a:rPr>
                          <m:t>𝑑</m:t>
                        </m:r>
                        <m:r>
                          <a:rPr lang="en-US" sz="2800" i="1" baseline="-25000">
                            <a:latin typeface="Cambria Math" charset="0"/>
                          </a:rPr>
                          <m:t>𝑠</m:t>
                        </m:r>
                        <m:r>
                          <a:rPr lang="en-US" sz="2800" i="1">
                            <a:latin typeface="Cambria Math" charset="0"/>
                          </a:rPr>
                          <m:t> −</m:t>
                        </m:r>
                        <m:r>
                          <a:rPr lang="en-US" sz="2800" i="1">
                            <a:latin typeface="Cambria Math" charset="0"/>
                          </a:rPr>
                          <m:t>𝑑𝐷</m:t>
                        </m:r>
                        <m:r>
                          <a:rPr lang="en-US" sz="2800">
                            <a:latin typeface="Cambria Math" charset="0"/>
                          </a:rPr>
                          <m:t>+∑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charset="0"/>
                          </a:rPr>
                          <m:t>xij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charset="0"/>
                              </a:rPr>
                              <m:t>d</m:t>
                            </m:r>
                            <m:r>
                              <m:rPr>
                                <m:sty m:val="p"/>
                              </m:rPr>
                              <a:rPr lang="en-US" sz="2800" baseline="-25000">
                                <a:latin typeface="Cambria Math" charset="0"/>
                              </a:rPr>
                              <m:t>i</m:t>
                            </m:r>
                            <m:r>
                              <a:rPr lang="en-US" sz="2800">
                                <a:latin typeface="Cambria Math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charset="0"/>
                              </a:rPr>
                              <m:t>dj</m:t>
                            </m:r>
                            <m:r>
                              <a:rPr lang="en-US" sz="2800">
                                <a:latin typeface="Cambria Math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charset="0"/>
                              </a:rPr>
                              <m:t>dij</m:t>
                            </m:r>
                          </m:e>
                        </m:d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86" y="4411748"/>
                <a:ext cx="8040414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2654" t="-2571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31123" y="3242581"/>
                <a:ext cx="6274677" cy="4810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𝑑</m:t>
                      </m:r>
                      <m:r>
                        <a:rPr lang="en-US" sz="3200" b="0" i="1" baseline="-25000" smtClean="0">
                          <a:latin typeface="Cambria Math" charset="0"/>
                        </a:rPr>
                        <m:t>𝑖</m:t>
                      </m:r>
                      <m:r>
                        <a:rPr lang="en-US" sz="3200" b="0" i="1" smtClean="0">
                          <a:latin typeface="Cambria Math" charset="0"/>
                        </a:rPr>
                        <m:t>≥0</m:t>
                      </m:r>
                    </m:oMath>
                  </m:oMathPara>
                </a14:m>
                <a:endParaRPr lang="en-US" sz="3200" baseline="-25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123" y="3242581"/>
                <a:ext cx="6274677" cy="481094"/>
              </a:xfrm>
              <a:prstGeom prst="rect">
                <a:avLst/>
              </a:prstGeom>
              <a:blipFill rotWithShape="0">
                <a:blip r:embed="rId5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365234" y="6345823"/>
            <a:ext cx="76594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en.wikipedia.org</a:t>
            </a:r>
            <a:r>
              <a:rPr lang="en-US" sz="1600" dirty="0"/>
              <a:t>/wiki/</a:t>
            </a:r>
            <a:r>
              <a:rPr lang="en-US" sz="1600" dirty="0" err="1"/>
              <a:t>Shortest_path_problem#Linear_programming_formulation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314898" y="5009738"/>
                <a:ext cx="13965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charset="0"/>
                      </a:rPr>
                      <m:t>∑</m:t>
                    </m:r>
                    <m:r>
                      <m:rPr>
                        <m:sty m:val="p"/>
                      </m:rPr>
                      <a:rPr lang="en-US" sz="2800">
                        <a:latin typeface="Cambria Math" charset="0"/>
                      </a:rPr>
                      <m:t>xijdij</m:t>
                    </m:r>
                  </m:oMath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898" y="5009738"/>
                <a:ext cx="1396536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9170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2314898" y="5700061"/>
            <a:ext cx="35573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x</a:t>
            </a:r>
            <a:r>
              <a:rPr lang="en-US" sz="2800" baseline="-25000" dirty="0" err="1"/>
              <a:t>ij</a:t>
            </a:r>
            <a:r>
              <a:rPr lang="en-US" sz="2800" dirty="0"/>
              <a:t> is a flow from s to D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1747268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42C38128-273A-2C47-AC2B-986DFBA87499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7" y="86767"/>
            <a:ext cx="8024813" cy="1143000"/>
          </a:xfrm>
        </p:spPr>
        <p:txBody>
          <a:bodyPr/>
          <a:lstStyle/>
          <a:p>
            <a:r>
              <a:rPr lang="en-US" altLang="zh-CN" sz="3200" dirty="0">
                <a:ea typeface="宋体" charset="-122"/>
              </a:rPr>
              <a:t>Recap: Synchronous </a:t>
            </a:r>
            <a:r>
              <a:rPr lang="en-US" altLang="zh-CN" sz="3200">
                <a:ea typeface="宋体" charset="-122"/>
              </a:rPr>
              <a:t>Bellman-Ford (</a:t>
            </a:r>
            <a:r>
              <a:rPr lang="en-US" altLang="zh-CN" sz="3200" dirty="0">
                <a:ea typeface="宋体" charset="-122"/>
              </a:rPr>
              <a:t>SBF)</a:t>
            </a:r>
            <a:endParaRPr lang="en-US" altLang="en-US" sz="3200" dirty="0"/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90625"/>
            <a:ext cx="8051800" cy="48561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Nodes update in rounds: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there is a global clock;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at the beginning of each round, each node sends its estimate to all of its neighbors;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at the end of the round, updates its estimation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881188" y="3346450"/>
          <a:ext cx="5691187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288" name="Equation" r:id="rId4" imgW="1968480" imgH="241200" progId="Equation.3">
                  <p:embed/>
                </p:oleObj>
              </mc:Choice>
              <mc:Fallback>
                <p:oleObj name="Equation" r:id="rId4" imgW="1968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8" y="3346450"/>
                        <a:ext cx="5691187" cy="7000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0" name="Line 62"/>
          <p:cNvSpPr>
            <a:spLocks noChangeShapeType="1"/>
          </p:cNvSpPr>
          <p:nvPr/>
        </p:nvSpPr>
        <p:spPr bwMode="auto">
          <a:xfrm>
            <a:off x="914400" y="4467225"/>
            <a:ext cx="6910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5161" name="Line 63"/>
          <p:cNvSpPr>
            <a:spLocks noChangeShapeType="1"/>
          </p:cNvSpPr>
          <p:nvPr/>
        </p:nvSpPr>
        <p:spPr bwMode="auto">
          <a:xfrm>
            <a:off x="933450" y="5114925"/>
            <a:ext cx="6910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5162" name="Line 64"/>
          <p:cNvSpPr>
            <a:spLocks noChangeShapeType="1"/>
          </p:cNvSpPr>
          <p:nvPr/>
        </p:nvSpPr>
        <p:spPr bwMode="auto">
          <a:xfrm>
            <a:off x="917575" y="5743575"/>
            <a:ext cx="6910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5163" name="Line 65"/>
          <p:cNvSpPr>
            <a:spLocks noChangeShapeType="1"/>
          </p:cNvSpPr>
          <p:nvPr/>
        </p:nvSpPr>
        <p:spPr bwMode="auto">
          <a:xfrm>
            <a:off x="1409700" y="4048125"/>
            <a:ext cx="14288" cy="25781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5164" name="Line 66"/>
          <p:cNvSpPr>
            <a:spLocks noChangeShapeType="1"/>
          </p:cNvSpPr>
          <p:nvPr/>
        </p:nvSpPr>
        <p:spPr bwMode="auto">
          <a:xfrm>
            <a:off x="3136900" y="4065588"/>
            <a:ext cx="14288" cy="25781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5165" name="Line 67"/>
          <p:cNvSpPr>
            <a:spLocks noChangeShapeType="1"/>
          </p:cNvSpPr>
          <p:nvPr/>
        </p:nvSpPr>
        <p:spPr bwMode="auto">
          <a:xfrm>
            <a:off x="4833938" y="4083050"/>
            <a:ext cx="14287" cy="25781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5166" name="Line 68"/>
          <p:cNvSpPr>
            <a:spLocks noChangeShapeType="1"/>
          </p:cNvSpPr>
          <p:nvPr/>
        </p:nvSpPr>
        <p:spPr bwMode="auto">
          <a:xfrm>
            <a:off x="6318250" y="4052888"/>
            <a:ext cx="14288" cy="25781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5167" name="Line 75"/>
          <p:cNvSpPr>
            <a:spLocks noChangeShapeType="1"/>
          </p:cNvSpPr>
          <p:nvPr/>
        </p:nvSpPr>
        <p:spPr bwMode="auto">
          <a:xfrm>
            <a:off x="927100" y="6208713"/>
            <a:ext cx="6910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5168" name="Line 78"/>
          <p:cNvSpPr>
            <a:spLocks noChangeShapeType="1"/>
          </p:cNvSpPr>
          <p:nvPr/>
        </p:nvSpPr>
        <p:spPr bwMode="auto">
          <a:xfrm>
            <a:off x="928688" y="6618288"/>
            <a:ext cx="6910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grpSp>
        <p:nvGrpSpPr>
          <p:cNvPr id="9" name="Group 128"/>
          <p:cNvGrpSpPr>
            <a:grpSpLocks/>
          </p:cNvGrpSpPr>
          <p:nvPr/>
        </p:nvGrpSpPr>
        <p:grpSpPr bwMode="auto">
          <a:xfrm>
            <a:off x="1379538" y="4451350"/>
            <a:ext cx="1573212" cy="2159000"/>
            <a:chOff x="869" y="2804"/>
            <a:chExt cx="991" cy="1360"/>
          </a:xfrm>
        </p:grpSpPr>
        <p:sp>
          <p:nvSpPr>
            <p:cNvPr id="5211" name="Line 71"/>
            <p:cNvSpPr>
              <a:spLocks noChangeShapeType="1"/>
            </p:cNvSpPr>
            <p:nvPr/>
          </p:nvSpPr>
          <p:spPr bwMode="auto">
            <a:xfrm>
              <a:off x="906" y="2823"/>
              <a:ext cx="737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212" name="Line 80"/>
            <p:cNvSpPr>
              <a:spLocks noChangeShapeType="1"/>
            </p:cNvSpPr>
            <p:nvPr/>
          </p:nvSpPr>
          <p:spPr bwMode="auto">
            <a:xfrm>
              <a:off x="897" y="2823"/>
              <a:ext cx="340" cy="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213" name="Line 81"/>
            <p:cNvSpPr>
              <a:spLocks noChangeShapeType="1"/>
            </p:cNvSpPr>
            <p:nvPr/>
          </p:nvSpPr>
          <p:spPr bwMode="auto">
            <a:xfrm flipV="1">
              <a:off x="888" y="2804"/>
              <a:ext cx="727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214" name="Line 82"/>
            <p:cNvSpPr>
              <a:spLocks noChangeShapeType="1"/>
            </p:cNvSpPr>
            <p:nvPr/>
          </p:nvSpPr>
          <p:spPr bwMode="auto">
            <a:xfrm>
              <a:off x="888" y="3239"/>
              <a:ext cx="273" cy="6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215" name="Line 83"/>
            <p:cNvSpPr>
              <a:spLocks noChangeShapeType="1"/>
            </p:cNvSpPr>
            <p:nvPr/>
          </p:nvSpPr>
          <p:spPr bwMode="auto">
            <a:xfrm flipV="1">
              <a:off x="878" y="2814"/>
              <a:ext cx="359" cy="8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216" name="Line 84"/>
            <p:cNvSpPr>
              <a:spLocks noChangeShapeType="1"/>
            </p:cNvSpPr>
            <p:nvPr/>
          </p:nvSpPr>
          <p:spPr bwMode="auto">
            <a:xfrm>
              <a:off x="869" y="3626"/>
              <a:ext cx="406" cy="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217" name="Line 85"/>
            <p:cNvSpPr>
              <a:spLocks noChangeShapeType="1"/>
            </p:cNvSpPr>
            <p:nvPr/>
          </p:nvSpPr>
          <p:spPr bwMode="auto">
            <a:xfrm flipV="1">
              <a:off x="888" y="3220"/>
              <a:ext cx="302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218" name="Line 86"/>
            <p:cNvSpPr>
              <a:spLocks noChangeShapeType="1"/>
            </p:cNvSpPr>
            <p:nvPr/>
          </p:nvSpPr>
          <p:spPr bwMode="auto">
            <a:xfrm>
              <a:off x="878" y="3909"/>
              <a:ext cx="321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219" name="Line 87"/>
            <p:cNvSpPr>
              <a:spLocks noChangeShapeType="1"/>
            </p:cNvSpPr>
            <p:nvPr/>
          </p:nvSpPr>
          <p:spPr bwMode="auto">
            <a:xfrm flipV="1">
              <a:off x="906" y="3626"/>
              <a:ext cx="576" cy="5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220" name="Line 88"/>
            <p:cNvSpPr>
              <a:spLocks noChangeShapeType="1"/>
            </p:cNvSpPr>
            <p:nvPr/>
          </p:nvSpPr>
          <p:spPr bwMode="auto">
            <a:xfrm flipV="1">
              <a:off x="906" y="3919"/>
              <a:ext cx="95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221" name="Line 89"/>
            <p:cNvSpPr>
              <a:spLocks noChangeShapeType="1"/>
            </p:cNvSpPr>
            <p:nvPr/>
          </p:nvSpPr>
          <p:spPr bwMode="auto">
            <a:xfrm>
              <a:off x="888" y="3210"/>
              <a:ext cx="972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</p:grpSp>
      <p:sp>
        <p:nvSpPr>
          <p:cNvPr id="5170" name="Text Box 90"/>
          <p:cNvSpPr txBox="1">
            <a:spLocks noChangeArrowheads="1"/>
          </p:cNvSpPr>
          <p:nvPr/>
        </p:nvSpPr>
        <p:spPr bwMode="auto">
          <a:xfrm>
            <a:off x="433388" y="4183063"/>
            <a:ext cx="350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A</a:t>
            </a:r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5171" name="Text Box 91"/>
          <p:cNvSpPr txBox="1">
            <a:spLocks noChangeArrowheads="1"/>
          </p:cNvSpPr>
          <p:nvPr/>
        </p:nvSpPr>
        <p:spPr bwMode="auto">
          <a:xfrm>
            <a:off x="441325" y="4916488"/>
            <a:ext cx="328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B</a:t>
            </a:r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5172" name="Text Box 92"/>
          <p:cNvSpPr txBox="1">
            <a:spLocks noChangeArrowheads="1"/>
          </p:cNvSpPr>
          <p:nvPr/>
        </p:nvSpPr>
        <p:spPr bwMode="auto">
          <a:xfrm>
            <a:off x="436563" y="5549900"/>
            <a:ext cx="3286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E</a:t>
            </a:r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5173" name="Text Box 93"/>
          <p:cNvSpPr txBox="1">
            <a:spLocks noChangeArrowheads="1"/>
          </p:cNvSpPr>
          <p:nvPr/>
        </p:nvSpPr>
        <p:spPr bwMode="auto">
          <a:xfrm>
            <a:off x="450850" y="6026150"/>
            <a:ext cx="32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C</a:t>
            </a:r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5174" name="Text Box 94"/>
          <p:cNvSpPr txBox="1">
            <a:spLocks noChangeArrowheads="1"/>
          </p:cNvSpPr>
          <p:nvPr/>
        </p:nvSpPr>
        <p:spPr bwMode="auto">
          <a:xfrm>
            <a:off x="446088" y="640715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D</a:t>
            </a:r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grpSp>
        <p:nvGrpSpPr>
          <p:cNvPr id="10" name="Group 129"/>
          <p:cNvGrpSpPr>
            <a:grpSpLocks/>
          </p:cNvGrpSpPr>
          <p:nvPr/>
        </p:nvGrpSpPr>
        <p:grpSpPr bwMode="auto">
          <a:xfrm>
            <a:off x="3106738" y="4424363"/>
            <a:ext cx="1573212" cy="2159000"/>
            <a:chOff x="1957" y="2787"/>
            <a:chExt cx="991" cy="1360"/>
          </a:xfrm>
        </p:grpSpPr>
        <p:sp>
          <p:nvSpPr>
            <p:cNvPr id="5200" name="Line 95"/>
            <p:cNvSpPr>
              <a:spLocks noChangeShapeType="1"/>
            </p:cNvSpPr>
            <p:nvPr/>
          </p:nvSpPr>
          <p:spPr bwMode="auto">
            <a:xfrm>
              <a:off x="1994" y="2806"/>
              <a:ext cx="737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201" name="Line 96"/>
            <p:cNvSpPr>
              <a:spLocks noChangeShapeType="1"/>
            </p:cNvSpPr>
            <p:nvPr/>
          </p:nvSpPr>
          <p:spPr bwMode="auto">
            <a:xfrm>
              <a:off x="1985" y="2806"/>
              <a:ext cx="340" cy="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202" name="Line 97"/>
            <p:cNvSpPr>
              <a:spLocks noChangeShapeType="1"/>
            </p:cNvSpPr>
            <p:nvPr/>
          </p:nvSpPr>
          <p:spPr bwMode="auto">
            <a:xfrm flipV="1">
              <a:off x="1976" y="2787"/>
              <a:ext cx="727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203" name="Line 98"/>
            <p:cNvSpPr>
              <a:spLocks noChangeShapeType="1"/>
            </p:cNvSpPr>
            <p:nvPr/>
          </p:nvSpPr>
          <p:spPr bwMode="auto">
            <a:xfrm>
              <a:off x="1976" y="3222"/>
              <a:ext cx="273" cy="6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204" name="Line 99"/>
            <p:cNvSpPr>
              <a:spLocks noChangeShapeType="1"/>
            </p:cNvSpPr>
            <p:nvPr/>
          </p:nvSpPr>
          <p:spPr bwMode="auto">
            <a:xfrm flipV="1">
              <a:off x="1966" y="2797"/>
              <a:ext cx="359" cy="8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205" name="Line 100"/>
            <p:cNvSpPr>
              <a:spLocks noChangeShapeType="1"/>
            </p:cNvSpPr>
            <p:nvPr/>
          </p:nvSpPr>
          <p:spPr bwMode="auto">
            <a:xfrm>
              <a:off x="1957" y="3609"/>
              <a:ext cx="406" cy="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206" name="Line 101"/>
            <p:cNvSpPr>
              <a:spLocks noChangeShapeType="1"/>
            </p:cNvSpPr>
            <p:nvPr/>
          </p:nvSpPr>
          <p:spPr bwMode="auto">
            <a:xfrm flipV="1">
              <a:off x="1976" y="3203"/>
              <a:ext cx="302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207" name="Line 102"/>
            <p:cNvSpPr>
              <a:spLocks noChangeShapeType="1"/>
            </p:cNvSpPr>
            <p:nvPr/>
          </p:nvSpPr>
          <p:spPr bwMode="auto">
            <a:xfrm>
              <a:off x="1966" y="3892"/>
              <a:ext cx="321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208" name="Line 103"/>
            <p:cNvSpPr>
              <a:spLocks noChangeShapeType="1"/>
            </p:cNvSpPr>
            <p:nvPr/>
          </p:nvSpPr>
          <p:spPr bwMode="auto">
            <a:xfrm flipV="1">
              <a:off x="1994" y="3609"/>
              <a:ext cx="576" cy="5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209" name="Line 104"/>
            <p:cNvSpPr>
              <a:spLocks noChangeShapeType="1"/>
            </p:cNvSpPr>
            <p:nvPr/>
          </p:nvSpPr>
          <p:spPr bwMode="auto">
            <a:xfrm flipV="1">
              <a:off x="1994" y="3902"/>
              <a:ext cx="95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210" name="Line 105"/>
            <p:cNvSpPr>
              <a:spLocks noChangeShapeType="1"/>
            </p:cNvSpPr>
            <p:nvPr/>
          </p:nvSpPr>
          <p:spPr bwMode="auto">
            <a:xfrm>
              <a:off x="1976" y="3193"/>
              <a:ext cx="972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</p:grpSp>
      <p:grpSp>
        <p:nvGrpSpPr>
          <p:cNvPr id="11" name="Group 130"/>
          <p:cNvGrpSpPr>
            <a:grpSpLocks/>
          </p:cNvGrpSpPr>
          <p:nvPr/>
        </p:nvGrpSpPr>
        <p:grpSpPr bwMode="auto">
          <a:xfrm>
            <a:off x="4784725" y="4440238"/>
            <a:ext cx="1573213" cy="2159000"/>
            <a:chOff x="3014" y="2797"/>
            <a:chExt cx="991" cy="1360"/>
          </a:xfrm>
        </p:grpSpPr>
        <p:sp>
          <p:nvSpPr>
            <p:cNvPr id="5189" name="Line 106"/>
            <p:cNvSpPr>
              <a:spLocks noChangeShapeType="1"/>
            </p:cNvSpPr>
            <p:nvPr/>
          </p:nvSpPr>
          <p:spPr bwMode="auto">
            <a:xfrm>
              <a:off x="3051" y="2816"/>
              <a:ext cx="737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190" name="Line 107"/>
            <p:cNvSpPr>
              <a:spLocks noChangeShapeType="1"/>
            </p:cNvSpPr>
            <p:nvPr/>
          </p:nvSpPr>
          <p:spPr bwMode="auto">
            <a:xfrm>
              <a:off x="3042" y="2816"/>
              <a:ext cx="340" cy="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191" name="Line 108"/>
            <p:cNvSpPr>
              <a:spLocks noChangeShapeType="1"/>
            </p:cNvSpPr>
            <p:nvPr/>
          </p:nvSpPr>
          <p:spPr bwMode="auto">
            <a:xfrm flipV="1">
              <a:off x="3033" y="2797"/>
              <a:ext cx="727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192" name="Line 109"/>
            <p:cNvSpPr>
              <a:spLocks noChangeShapeType="1"/>
            </p:cNvSpPr>
            <p:nvPr/>
          </p:nvSpPr>
          <p:spPr bwMode="auto">
            <a:xfrm>
              <a:off x="3033" y="3232"/>
              <a:ext cx="273" cy="6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193" name="Line 110"/>
            <p:cNvSpPr>
              <a:spLocks noChangeShapeType="1"/>
            </p:cNvSpPr>
            <p:nvPr/>
          </p:nvSpPr>
          <p:spPr bwMode="auto">
            <a:xfrm flipV="1">
              <a:off x="3023" y="2807"/>
              <a:ext cx="359" cy="8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194" name="Line 111"/>
            <p:cNvSpPr>
              <a:spLocks noChangeShapeType="1"/>
            </p:cNvSpPr>
            <p:nvPr/>
          </p:nvSpPr>
          <p:spPr bwMode="auto">
            <a:xfrm>
              <a:off x="3014" y="3619"/>
              <a:ext cx="406" cy="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195" name="Line 112"/>
            <p:cNvSpPr>
              <a:spLocks noChangeShapeType="1"/>
            </p:cNvSpPr>
            <p:nvPr/>
          </p:nvSpPr>
          <p:spPr bwMode="auto">
            <a:xfrm flipV="1">
              <a:off x="3033" y="3213"/>
              <a:ext cx="302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196" name="Line 113"/>
            <p:cNvSpPr>
              <a:spLocks noChangeShapeType="1"/>
            </p:cNvSpPr>
            <p:nvPr/>
          </p:nvSpPr>
          <p:spPr bwMode="auto">
            <a:xfrm>
              <a:off x="3023" y="3902"/>
              <a:ext cx="321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197" name="Line 114"/>
            <p:cNvSpPr>
              <a:spLocks noChangeShapeType="1"/>
            </p:cNvSpPr>
            <p:nvPr/>
          </p:nvSpPr>
          <p:spPr bwMode="auto">
            <a:xfrm flipV="1">
              <a:off x="3051" y="3619"/>
              <a:ext cx="576" cy="5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198" name="Line 115"/>
            <p:cNvSpPr>
              <a:spLocks noChangeShapeType="1"/>
            </p:cNvSpPr>
            <p:nvPr/>
          </p:nvSpPr>
          <p:spPr bwMode="auto">
            <a:xfrm flipV="1">
              <a:off x="3051" y="3912"/>
              <a:ext cx="95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199" name="Line 116"/>
            <p:cNvSpPr>
              <a:spLocks noChangeShapeType="1"/>
            </p:cNvSpPr>
            <p:nvPr/>
          </p:nvSpPr>
          <p:spPr bwMode="auto">
            <a:xfrm>
              <a:off x="3033" y="3203"/>
              <a:ext cx="972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</p:grpSp>
      <p:grpSp>
        <p:nvGrpSpPr>
          <p:cNvPr id="12" name="Group 131"/>
          <p:cNvGrpSpPr>
            <a:grpSpLocks/>
          </p:cNvGrpSpPr>
          <p:nvPr/>
        </p:nvGrpSpPr>
        <p:grpSpPr bwMode="auto">
          <a:xfrm>
            <a:off x="6283325" y="4451350"/>
            <a:ext cx="1573213" cy="2159000"/>
            <a:chOff x="3958" y="2804"/>
            <a:chExt cx="991" cy="1360"/>
          </a:xfrm>
        </p:grpSpPr>
        <p:sp>
          <p:nvSpPr>
            <p:cNvPr id="5178" name="Line 117"/>
            <p:cNvSpPr>
              <a:spLocks noChangeShapeType="1"/>
            </p:cNvSpPr>
            <p:nvPr/>
          </p:nvSpPr>
          <p:spPr bwMode="auto">
            <a:xfrm>
              <a:off x="3995" y="2823"/>
              <a:ext cx="737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179" name="Line 118"/>
            <p:cNvSpPr>
              <a:spLocks noChangeShapeType="1"/>
            </p:cNvSpPr>
            <p:nvPr/>
          </p:nvSpPr>
          <p:spPr bwMode="auto">
            <a:xfrm>
              <a:off x="3986" y="2823"/>
              <a:ext cx="340" cy="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180" name="Line 119"/>
            <p:cNvSpPr>
              <a:spLocks noChangeShapeType="1"/>
            </p:cNvSpPr>
            <p:nvPr/>
          </p:nvSpPr>
          <p:spPr bwMode="auto">
            <a:xfrm flipV="1">
              <a:off x="3977" y="2804"/>
              <a:ext cx="727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181" name="Line 120"/>
            <p:cNvSpPr>
              <a:spLocks noChangeShapeType="1"/>
            </p:cNvSpPr>
            <p:nvPr/>
          </p:nvSpPr>
          <p:spPr bwMode="auto">
            <a:xfrm>
              <a:off x="3977" y="3239"/>
              <a:ext cx="273" cy="6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182" name="Line 121"/>
            <p:cNvSpPr>
              <a:spLocks noChangeShapeType="1"/>
            </p:cNvSpPr>
            <p:nvPr/>
          </p:nvSpPr>
          <p:spPr bwMode="auto">
            <a:xfrm flipV="1">
              <a:off x="3967" y="2814"/>
              <a:ext cx="359" cy="8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183" name="Line 122"/>
            <p:cNvSpPr>
              <a:spLocks noChangeShapeType="1"/>
            </p:cNvSpPr>
            <p:nvPr/>
          </p:nvSpPr>
          <p:spPr bwMode="auto">
            <a:xfrm>
              <a:off x="3958" y="3626"/>
              <a:ext cx="406" cy="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184" name="Line 123"/>
            <p:cNvSpPr>
              <a:spLocks noChangeShapeType="1"/>
            </p:cNvSpPr>
            <p:nvPr/>
          </p:nvSpPr>
          <p:spPr bwMode="auto">
            <a:xfrm flipV="1">
              <a:off x="3977" y="3220"/>
              <a:ext cx="302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185" name="Line 124"/>
            <p:cNvSpPr>
              <a:spLocks noChangeShapeType="1"/>
            </p:cNvSpPr>
            <p:nvPr/>
          </p:nvSpPr>
          <p:spPr bwMode="auto">
            <a:xfrm>
              <a:off x="3967" y="3909"/>
              <a:ext cx="321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186" name="Line 125"/>
            <p:cNvSpPr>
              <a:spLocks noChangeShapeType="1"/>
            </p:cNvSpPr>
            <p:nvPr/>
          </p:nvSpPr>
          <p:spPr bwMode="auto">
            <a:xfrm flipV="1">
              <a:off x="3995" y="3626"/>
              <a:ext cx="576" cy="5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187" name="Line 126"/>
            <p:cNvSpPr>
              <a:spLocks noChangeShapeType="1"/>
            </p:cNvSpPr>
            <p:nvPr/>
          </p:nvSpPr>
          <p:spPr bwMode="auto">
            <a:xfrm flipV="1">
              <a:off x="3995" y="3919"/>
              <a:ext cx="95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5188" name="Line 127"/>
            <p:cNvSpPr>
              <a:spLocks noChangeShapeType="1"/>
            </p:cNvSpPr>
            <p:nvPr/>
          </p:nvSpPr>
          <p:spPr bwMode="auto">
            <a:xfrm>
              <a:off x="3977" y="3210"/>
              <a:ext cx="972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3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fld id="{F3029C94-7924-0140-8E8F-4B603B450864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9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8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519113" y="125413"/>
                <a:ext cx="8024812" cy="1143000"/>
              </a:xfrm>
            </p:spPr>
            <p:txBody>
              <a:bodyPr/>
              <a:lstStyle/>
              <a:p>
                <a:r>
                  <a:rPr lang="en-US" altLang="zh-CN" sz="3600" dirty="0">
                    <a:ea typeface="宋体" charset="-122"/>
                  </a:rPr>
                  <a:t>Recap:</a:t>
                </a:r>
                <a:r>
                  <a:rPr lang="zh-CN" altLang="en-US" sz="3600" dirty="0">
                    <a:ea typeface="宋体" charset="-122"/>
                  </a:rPr>
                  <a:t> </a:t>
                </a:r>
                <a:r>
                  <a:rPr lang="en-US" altLang="zh-CN" sz="3600" dirty="0">
                    <a:ea typeface="宋体" charset="-122"/>
                  </a:rPr>
                  <a:t>SBF/</a:t>
                </a:r>
                <a14:m>
                  <m:oMath xmlns:m="http://schemas.openxmlformats.org/officeDocument/2006/math">
                    <m:r>
                      <a:rPr lang="en-US" altLang="zh-CN" sz="3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endParaRPr lang="en-US" altLang="en-US" sz="3600" dirty="0">
                  <a:sym typeface="Symbol" charset="2"/>
                </a:endParaRPr>
              </a:p>
            </p:txBody>
          </p:sp>
        </mc:Choice>
        <mc:Fallback xmlns="">
          <p:sp>
            <p:nvSpPr>
              <p:cNvPr id="614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9113" y="125413"/>
                <a:ext cx="8024812" cy="1143000"/>
              </a:xfrm>
              <a:blipFill>
                <a:blip r:embed="rId4"/>
                <a:stretch>
                  <a:fillRect l="-2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Initialization (time 0): </a:t>
            </a:r>
          </a:p>
          <a:p>
            <a:pPr lvl="1"/>
            <a:endParaRPr lang="en-US" altLang="zh-CN" dirty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endParaRPr lang="en-US" altLang="en-US" dirty="0"/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1895475" y="2914650"/>
          <a:ext cx="440690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857" name="Equation" r:id="rId5" imgW="1422360" imgH="457200" progId="Equation.3">
                  <p:embed/>
                </p:oleObj>
              </mc:Choice>
              <mc:Fallback>
                <p:oleObj name="Equation" r:id="rId5" imgW="1422360" imgH="457200" progId="Equation.3">
                  <p:embed/>
                  <p:pic>
                    <p:nvPicPr>
                      <p:cNvPr id="614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2914650"/>
                        <a:ext cx="4406900" cy="11128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Freeform 7"/>
          <p:cNvSpPr>
            <a:spLocks/>
          </p:cNvSpPr>
          <p:nvPr/>
        </p:nvSpPr>
        <p:spPr bwMode="auto">
          <a:xfrm>
            <a:off x="6438900" y="180975"/>
            <a:ext cx="2533650" cy="1549400"/>
          </a:xfrm>
          <a:custGeom>
            <a:avLst/>
            <a:gdLst>
              <a:gd name="T0" fmla="*/ 2147483647 w 1757"/>
              <a:gd name="T1" fmla="*/ 2147483647 h 1150"/>
              <a:gd name="T2" fmla="*/ 2147483647 w 1757"/>
              <a:gd name="T3" fmla="*/ 2147483647 h 1150"/>
              <a:gd name="T4" fmla="*/ 2147483647 w 1757"/>
              <a:gd name="T5" fmla="*/ 2147483647 h 1150"/>
              <a:gd name="T6" fmla="*/ 2147483647 w 1757"/>
              <a:gd name="T7" fmla="*/ 2147483647 h 1150"/>
              <a:gd name="T8" fmla="*/ 2147483647 w 1757"/>
              <a:gd name="T9" fmla="*/ 2147483647 h 1150"/>
              <a:gd name="T10" fmla="*/ 2147483647 w 1757"/>
              <a:gd name="T11" fmla="*/ 2147483647 h 1150"/>
              <a:gd name="T12" fmla="*/ 2147483647 w 1757"/>
              <a:gd name="T13" fmla="*/ 2147483647 h 1150"/>
              <a:gd name="T14" fmla="*/ 2147483647 w 1757"/>
              <a:gd name="T15" fmla="*/ 2147483647 h 1150"/>
              <a:gd name="T16" fmla="*/ 2147483647 w 1757"/>
              <a:gd name="T17" fmla="*/ 2147483647 h 1150"/>
              <a:gd name="T18" fmla="*/ 2147483647 w 1757"/>
              <a:gd name="T19" fmla="*/ 2147483647 h 1150"/>
              <a:gd name="T20" fmla="*/ 2147483647 w 1757"/>
              <a:gd name="T21" fmla="*/ 2147483647 h 115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57"/>
              <a:gd name="T34" fmla="*/ 0 h 1150"/>
              <a:gd name="T35" fmla="*/ 1757 w 1757"/>
              <a:gd name="T36" fmla="*/ 1150 h 115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57" h="1150">
                <a:moveTo>
                  <a:pt x="108" y="402"/>
                </a:moveTo>
                <a:cubicBezTo>
                  <a:pt x="161" y="324"/>
                  <a:pt x="275" y="278"/>
                  <a:pt x="390" y="216"/>
                </a:cubicBezTo>
                <a:cubicBezTo>
                  <a:pt x="505" y="154"/>
                  <a:pt x="642" y="54"/>
                  <a:pt x="801" y="27"/>
                </a:cubicBezTo>
                <a:cubicBezTo>
                  <a:pt x="960" y="0"/>
                  <a:pt x="1208" y="35"/>
                  <a:pt x="1341" y="54"/>
                </a:cubicBezTo>
                <a:cubicBezTo>
                  <a:pt x="1474" y="73"/>
                  <a:pt x="1548" y="68"/>
                  <a:pt x="1602" y="141"/>
                </a:cubicBezTo>
                <a:cubicBezTo>
                  <a:pt x="1656" y="214"/>
                  <a:pt x="1658" y="339"/>
                  <a:pt x="1665" y="489"/>
                </a:cubicBezTo>
                <a:cubicBezTo>
                  <a:pt x="1672" y="639"/>
                  <a:pt x="1757" y="938"/>
                  <a:pt x="1644" y="1044"/>
                </a:cubicBezTo>
                <a:cubicBezTo>
                  <a:pt x="1531" y="1150"/>
                  <a:pt x="1168" y="1121"/>
                  <a:pt x="984" y="1125"/>
                </a:cubicBezTo>
                <a:cubicBezTo>
                  <a:pt x="800" y="1129"/>
                  <a:pt x="692" y="1141"/>
                  <a:pt x="540" y="1068"/>
                </a:cubicBezTo>
                <a:cubicBezTo>
                  <a:pt x="388" y="995"/>
                  <a:pt x="144" y="795"/>
                  <a:pt x="72" y="684"/>
                </a:cubicBezTo>
                <a:cubicBezTo>
                  <a:pt x="0" y="573"/>
                  <a:pt x="55" y="480"/>
                  <a:pt x="108" y="402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6151" name="Freeform 8"/>
          <p:cNvSpPr>
            <a:spLocks/>
          </p:cNvSpPr>
          <p:nvPr/>
        </p:nvSpPr>
        <p:spPr bwMode="auto">
          <a:xfrm>
            <a:off x="6950075" y="601663"/>
            <a:ext cx="492125" cy="25082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6152" name="Oval 9"/>
          <p:cNvSpPr>
            <a:spLocks noChangeArrowheads="1"/>
          </p:cNvSpPr>
          <p:nvPr/>
        </p:nvSpPr>
        <p:spPr bwMode="auto">
          <a:xfrm>
            <a:off x="6573838" y="927100"/>
            <a:ext cx="452437" cy="10953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6153" name="Line 10"/>
          <p:cNvSpPr>
            <a:spLocks noChangeShapeType="1"/>
          </p:cNvSpPr>
          <p:nvPr/>
        </p:nvSpPr>
        <p:spPr bwMode="auto">
          <a:xfrm>
            <a:off x="6573838" y="917575"/>
            <a:ext cx="1587" cy="68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6154" name="Line 11"/>
          <p:cNvSpPr>
            <a:spLocks noChangeShapeType="1"/>
          </p:cNvSpPr>
          <p:nvPr/>
        </p:nvSpPr>
        <p:spPr bwMode="auto">
          <a:xfrm>
            <a:off x="7026275" y="917575"/>
            <a:ext cx="1588" cy="68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6155" name="Rectangle 12"/>
          <p:cNvSpPr>
            <a:spLocks noChangeArrowheads="1"/>
          </p:cNvSpPr>
          <p:nvPr/>
        </p:nvSpPr>
        <p:spPr bwMode="auto">
          <a:xfrm>
            <a:off x="6573838" y="917575"/>
            <a:ext cx="447675" cy="666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6156" name="Oval 13"/>
          <p:cNvSpPr>
            <a:spLocks noChangeArrowheads="1"/>
          </p:cNvSpPr>
          <p:nvPr/>
        </p:nvSpPr>
        <p:spPr bwMode="auto">
          <a:xfrm>
            <a:off x="6570663" y="838200"/>
            <a:ext cx="450850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6157" name="Oval 14"/>
          <p:cNvSpPr>
            <a:spLocks noChangeArrowheads="1"/>
          </p:cNvSpPr>
          <p:nvPr/>
        </p:nvSpPr>
        <p:spPr bwMode="auto">
          <a:xfrm>
            <a:off x="7251700" y="519113"/>
            <a:ext cx="452438" cy="10953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6158" name="Line 15"/>
          <p:cNvSpPr>
            <a:spLocks noChangeShapeType="1"/>
          </p:cNvSpPr>
          <p:nvPr/>
        </p:nvSpPr>
        <p:spPr bwMode="auto">
          <a:xfrm>
            <a:off x="7251700" y="509588"/>
            <a:ext cx="1588" cy="6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6159" name="Line 16"/>
          <p:cNvSpPr>
            <a:spLocks noChangeShapeType="1"/>
          </p:cNvSpPr>
          <p:nvPr/>
        </p:nvSpPr>
        <p:spPr bwMode="auto">
          <a:xfrm>
            <a:off x="7704138" y="509588"/>
            <a:ext cx="1587" cy="6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6160" name="Rectangle 17"/>
          <p:cNvSpPr>
            <a:spLocks noChangeArrowheads="1"/>
          </p:cNvSpPr>
          <p:nvPr/>
        </p:nvSpPr>
        <p:spPr bwMode="auto">
          <a:xfrm>
            <a:off x="7251700" y="509588"/>
            <a:ext cx="447675" cy="666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6161" name="Oval 18"/>
          <p:cNvSpPr>
            <a:spLocks noChangeArrowheads="1"/>
          </p:cNvSpPr>
          <p:nvPr/>
        </p:nvSpPr>
        <p:spPr bwMode="auto">
          <a:xfrm>
            <a:off x="7248525" y="430213"/>
            <a:ext cx="450850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6162" name="Oval 19"/>
          <p:cNvSpPr>
            <a:spLocks noChangeArrowheads="1"/>
          </p:cNvSpPr>
          <p:nvPr/>
        </p:nvSpPr>
        <p:spPr bwMode="auto">
          <a:xfrm>
            <a:off x="8237538" y="514350"/>
            <a:ext cx="449262" cy="10795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6163" name="Line 20"/>
          <p:cNvSpPr>
            <a:spLocks noChangeShapeType="1"/>
          </p:cNvSpPr>
          <p:nvPr/>
        </p:nvSpPr>
        <p:spPr bwMode="auto">
          <a:xfrm>
            <a:off x="8237538" y="504825"/>
            <a:ext cx="1587" cy="6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6164" name="Line 21"/>
          <p:cNvSpPr>
            <a:spLocks noChangeShapeType="1"/>
          </p:cNvSpPr>
          <p:nvPr/>
        </p:nvSpPr>
        <p:spPr bwMode="auto">
          <a:xfrm>
            <a:off x="8686800" y="504825"/>
            <a:ext cx="1588" cy="6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6165" name="Rectangle 22"/>
          <p:cNvSpPr>
            <a:spLocks noChangeArrowheads="1"/>
          </p:cNvSpPr>
          <p:nvPr/>
        </p:nvSpPr>
        <p:spPr bwMode="auto">
          <a:xfrm>
            <a:off x="8237538" y="504825"/>
            <a:ext cx="444500" cy="650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6166" name="Oval 23"/>
          <p:cNvSpPr>
            <a:spLocks noChangeArrowheads="1"/>
          </p:cNvSpPr>
          <p:nvPr/>
        </p:nvSpPr>
        <p:spPr bwMode="auto">
          <a:xfrm>
            <a:off x="8240713" y="428625"/>
            <a:ext cx="450850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endParaRPr lang="en-US" altLang="en-US" sz="1800">
              <a:solidFill>
                <a:srgbClr val="000000"/>
              </a:solidFill>
              <a:ea typeface=""/>
            </a:endParaRPr>
          </a:p>
        </p:txBody>
      </p:sp>
      <p:sp>
        <p:nvSpPr>
          <p:cNvPr id="6167" name="Freeform 24"/>
          <p:cNvSpPr>
            <a:spLocks/>
          </p:cNvSpPr>
          <p:nvPr/>
        </p:nvSpPr>
        <p:spPr bwMode="auto">
          <a:xfrm>
            <a:off x="8477250" y="638175"/>
            <a:ext cx="66675" cy="730250"/>
          </a:xfrm>
          <a:custGeom>
            <a:avLst/>
            <a:gdLst>
              <a:gd name="T0" fmla="*/ 0 w 1"/>
              <a:gd name="T1" fmla="*/ 0 h 522"/>
              <a:gd name="T2" fmla="*/ 0 w 1"/>
              <a:gd name="T3" fmla="*/ 2147483647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6168" name="Freeform 25"/>
          <p:cNvSpPr>
            <a:spLocks/>
          </p:cNvSpPr>
          <p:nvPr/>
        </p:nvSpPr>
        <p:spPr bwMode="auto">
          <a:xfrm>
            <a:off x="7477125" y="646113"/>
            <a:ext cx="1588" cy="722312"/>
          </a:xfrm>
          <a:custGeom>
            <a:avLst/>
            <a:gdLst>
              <a:gd name="T0" fmla="*/ 0 w 1"/>
              <a:gd name="T1" fmla="*/ 0 h 537"/>
              <a:gd name="T2" fmla="*/ 0 w 1"/>
              <a:gd name="T3" fmla="*/ 214748364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6169" name="Freeform 26"/>
          <p:cNvSpPr>
            <a:spLocks/>
          </p:cNvSpPr>
          <p:nvPr/>
        </p:nvSpPr>
        <p:spPr bwMode="auto">
          <a:xfrm>
            <a:off x="7723188" y="1474788"/>
            <a:ext cx="528637" cy="0"/>
          </a:xfrm>
          <a:custGeom>
            <a:avLst/>
            <a:gdLst>
              <a:gd name="T0" fmla="*/ 2147483647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0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6170" name="Freeform 27"/>
          <p:cNvSpPr>
            <a:spLocks/>
          </p:cNvSpPr>
          <p:nvPr/>
        </p:nvSpPr>
        <p:spPr bwMode="auto">
          <a:xfrm>
            <a:off x="6872288" y="1038225"/>
            <a:ext cx="396875" cy="355600"/>
          </a:xfrm>
          <a:custGeom>
            <a:avLst/>
            <a:gdLst>
              <a:gd name="T0" fmla="*/ 2147483647 w 276"/>
              <a:gd name="T1" fmla="*/ 2147483647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sp>
        <p:nvSpPr>
          <p:cNvPr id="6171" name="Freeform 28"/>
          <p:cNvSpPr>
            <a:spLocks/>
          </p:cNvSpPr>
          <p:nvPr/>
        </p:nvSpPr>
        <p:spPr bwMode="auto">
          <a:xfrm>
            <a:off x="7715250" y="544513"/>
            <a:ext cx="527050" cy="1587"/>
          </a:xfrm>
          <a:custGeom>
            <a:avLst/>
            <a:gdLst>
              <a:gd name="T0" fmla="*/ 2147483647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Comic Sans MS" charset="0"/>
              <a:ea typeface=""/>
            </a:endParaRPr>
          </a:p>
        </p:txBody>
      </p:sp>
      <p:grpSp>
        <p:nvGrpSpPr>
          <p:cNvPr id="6172" name="Group 29"/>
          <p:cNvGrpSpPr>
            <a:grpSpLocks/>
          </p:cNvGrpSpPr>
          <p:nvPr/>
        </p:nvGrpSpPr>
        <p:grpSpPr bwMode="auto">
          <a:xfrm>
            <a:off x="6607175" y="773113"/>
            <a:ext cx="369888" cy="398462"/>
            <a:chOff x="2928" y="2429"/>
            <a:chExt cx="259" cy="295"/>
          </a:xfrm>
        </p:grpSpPr>
        <p:sp>
          <p:nvSpPr>
            <p:cNvPr id="6203" name="Rectangle 30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6204" name="Text Box 31"/>
            <p:cNvSpPr txBox="1">
              <a:spLocks noChangeArrowheads="1"/>
            </p:cNvSpPr>
            <p:nvPr/>
          </p:nvSpPr>
          <p:spPr bwMode="auto">
            <a:xfrm>
              <a:off x="2928" y="2429"/>
              <a:ext cx="259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0000"/>
                  </a:solidFill>
                  <a:ea typeface=""/>
                </a:rPr>
                <a:t>A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</p:grpSp>
      <p:grpSp>
        <p:nvGrpSpPr>
          <p:cNvPr id="6173" name="Group 32"/>
          <p:cNvGrpSpPr>
            <a:grpSpLocks/>
          </p:cNvGrpSpPr>
          <p:nvPr/>
        </p:nvGrpSpPr>
        <p:grpSpPr bwMode="auto">
          <a:xfrm>
            <a:off x="7261225" y="1274763"/>
            <a:ext cx="455613" cy="396875"/>
            <a:chOff x="1740" y="2306"/>
            <a:chExt cx="316" cy="257"/>
          </a:xfrm>
        </p:grpSpPr>
        <p:sp>
          <p:nvSpPr>
            <p:cNvPr id="6195" name="Oval 33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6196" name="Line 34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6197" name="Line 35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6198" name="Rectangle 36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6199" name="Oval 37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grpSp>
          <p:nvGrpSpPr>
            <p:cNvPr id="6200" name="Group 38"/>
            <p:cNvGrpSpPr>
              <a:grpSpLocks/>
            </p:cNvGrpSpPr>
            <p:nvPr/>
          </p:nvGrpSpPr>
          <p:grpSpPr bwMode="auto">
            <a:xfrm>
              <a:off x="1782" y="2306"/>
              <a:ext cx="238" cy="257"/>
              <a:chOff x="2937" y="2429"/>
              <a:chExt cx="241" cy="257"/>
            </a:xfrm>
          </p:grpSpPr>
          <p:sp>
            <p:nvSpPr>
              <p:cNvPr id="6201" name="Rectangle 3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6202" name="Text Box 40"/>
              <p:cNvSpPr txBox="1">
                <a:spLocks noChangeArrowheads="1"/>
              </p:cNvSpPr>
              <p:nvPr/>
            </p:nvSpPr>
            <p:spPr bwMode="auto">
              <a:xfrm>
                <a:off x="2937" y="2429"/>
                <a:ext cx="241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E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</p:grpSp>
      <p:grpSp>
        <p:nvGrpSpPr>
          <p:cNvPr id="6174" name="Group 41"/>
          <p:cNvGrpSpPr>
            <a:grpSpLocks/>
          </p:cNvGrpSpPr>
          <p:nvPr/>
        </p:nvGrpSpPr>
        <p:grpSpPr bwMode="auto">
          <a:xfrm>
            <a:off x="8256588" y="1303338"/>
            <a:ext cx="455612" cy="396875"/>
            <a:chOff x="1051" y="2303"/>
            <a:chExt cx="316" cy="295"/>
          </a:xfrm>
        </p:grpSpPr>
        <p:sp>
          <p:nvSpPr>
            <p:cNvPr id="6187" name="Oval 42"/>
            <p:cNvSpPr>
              <a:spLocks noChangeArrowheads="1"/>
            </p:cNvSpPr>
            <p:nvPr/>
          </p:nvSpPr>
          <p:spPr bwMode="auto">
            <a:xfrm>
              <a:off x="1054" y="2423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6188" name="Line 43"/>
            <p:cNvSpPr>
              <a:spLocks noChangeShapeType="1"/>
            </p:cNvSpPr>
            <p:nvPr/>
          </p:nvSpPr>
          <p:spPr bwMode="auto">
            <a:xfrm>
              <a:off x="1054" y="2416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6189" name="Line 44"/>
            <p:cNvSpPr>
              <a:spLocks noChangeShapeType="1"/>
            </p:cNvSpPr>
            <p:nvPr/>
          </p:nvSpPr>
          <p:spPr bwMode="auto">
            <a:xfrm>
              <a:off x="1367" y="2416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Comic Sans MS" charset="0"/>
                <a:ea typeface=""/>
              </a:endParaRPr>
            </a:p>
          </p:txBody>
        </p:sp>
        <p:sp>
          <p:nvSpPr>
            <p:cNvPr id="6190" name="Rectangle 45"/>
            <p:cNvSpPr>
              <a:spLocks noChangeArrowheads="1"/>
            </p:cNvSpPr>
            <p:nvPr/>
          </p:nvSpPr>
          <p:spPr bwMode="auto">
            <a:xfrm>
              <a:off x="1054" y="2416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  <p:sp>
          <p:nvSpPr>
            <p:cNvPr id="6191" name="Oval 46"/>
            <p:cNvSpPr>
              <a:spLocks noChangeArrowheads="1"/>
            </p:cNvSpPr>
            <p:nvPr/>
          </p:nvSpPr>
          <p:spPr bwMode="auto">
            <a:xfrm>
              <a:off x="1051" y="2357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grpSp>
          <p:nvGrpSpPr>
            <p:cNvPr id="6192" name="Group 47"/>
            <p:cNvGrpSpPr>
              <a:grpSpLocks/>
            </p:cNvGrpSpPr>
            <p:nvPr/>
          </p:nvGrpSpPr>
          <p:grpSpPr bwMode="auto">
            <a:xfrm>
              <a:off x="1094" y="2303"/>
              <a:ext cx="254" cy="295"/>
              <a:chOff x="2930" y="2429"/>
              <a:chExt cx="257" cy="295"/>
            </a:xfrm>
          </p:grpSpPr>
          <p:sp>
            <p:nvSpPr>
              <p:cNvPr id="6193" name="Rectangle 4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endParaRPr lang="en-US" altLang="en-US" sz="1800">
                  <a:solidFill>
                    <a:srgbClr val="000000"/>
                  </a:solidFill>
                  <a:ea typeface=""/>
                </a:endParaRPr>
              </a:p>
            </p:txBody>
          </p:sp>
          <p:sp>
            <p:nvSpPr>
              <p:cNvPr id="6194" name="Text Box 49"/>
              <p:cNvSpPr txBox="1">
                <a:spLocks noChangeArrowheads="1"/>
              </p:cNvSpPr>
              <p:nvPr/>
            </p:nvSpPr>
            <p:spPr bwMode="auto">
              <a:xfrm>
                <a:off x="2930" y="2429"/>
                <a:ext cx="257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/>
                <a:r>
                  <a:rPr lang="en-US" altLang="en-US" sz="2000">
                    <a:solidFill>
                      <a:srgbClr val="000000"/>
                    </a:solidFill>
                    <a:ea typeface=""/>
                  </a:rPr>
                  <a:t>D</a:t>
                </a:r>
                <a:endParaRPr lang="en-US" altLang="en-US">
                  <a:solidFill>
                    <a:srgbClr val="000000"/>
                  </a:solidFill>
                  <a:latin typeface="Times New Roman" charset="0"/>
                  <a:ea typeface=""/>
                </a:endParaRPr>
              </a:p>
            </p:txBody>
          </p:sp>
        </p:grpSp>
      </p:grpSp>
      <p:grpSp>
        <p:nvGrpSpPr>
          <p:cNvPr id="6175" name="Group 50"/>
          <p:cNvGrpSpPr>
            <a:grpSpLocks/>
          </p:cNvGrpSpPr>
          <p:nvPr/>
        </p:nvGrpSpPr>
        <p:grpSpPr bwMode="auto">
          <a:xfrm>
            <a:off x="8302625" y="361950"/>
            <a:ext cx="336550" cy="396875"/>
            <a:chOff x="2939" y="2429"/>
            <a:chExt cx="237" cy="295"/>
          </a:xfrm>
        </p:grpSpPr>
        <p:sp>
          <p:nvSpPr>
            <p:cNvPr id="6185" name="Rectangle 51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6186" name="Text Box 52"/>
            <p:cNvSpPr txBox="1">
              <a:spLocks noChangeArrowheads="1"/>
            </p:cNvSpPr>
            <p:nvPr/>
          </p:nvSpPr>
          <p:spPr bwMode="auto">
            <a:xfrm>
              <a:off x="2939" y="2429"/>
              <a:ext cx="237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0000"/>
                  </a:solidFill>
                  <a:ea typeface=""/>
                </a:rPr>
                <a:t>C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</p:grpSp>
      <p:grpSp>
        <p:nvGrpSpPr>
          <p:cNvPr id="6176" name="Group 53"/>
          <p:cNvGrpSpPr>
            <a:grpSpLocks/>
          </p:cNvGrpSpPr>
          <p:nvPr/>
        </p:nvGrpSpPr>
        <p:grpSpPr bwMode="auto">
          <a:xfrm>
            <a:off x="7312025" y="361950"/>
            <a:ext cx="344488" cy="396875"/>
            <a:chOff x="2937" y="2429"/>
            <a:chExt cx="241" cy="295"/>
          </a:xfrm>
        </p:grpSpPr>
        <p:sp>
          <p:nvSpPr>
            <p:cNvPr id="6183" name="Rectangle 54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  <a:ea typeface=""/>
              </a:endParaRPr>
            </a:p>
          </p:txBody>
        </p:sp>
        <p:sp>
          <p:nvSpPr>
            <p:cNvPr id="6184" name="Text Box 55"/>
            <p:cNvSpPr txBox="1">
              <a:spLocks noChangeArrowheads="1"/>
            </p:cNvSpPr>
            <p:nvPr/>
          </p:nvSpPr>
          <p:spPr bwMode="auto">
            <a:xfrm>
              <a:off x="2937" y="2429"/>
              <a:ext cx="241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rgbClr val="000000"/>
                  </a:solidFill>
                  <a:ea typeface=""/>
                </a:rPr>
                <a:t>B</a:t>
              </a:r>
              <a:endParaRPr lang="en-US" altLang="en-US">
                <a:solidFill>
                  <a:srgbClr val="000000"/>
                </a:solidFill>
                <a:latin typeface="Times New Roman" charset="0"/>
                <a:ea typeface=""/>
              </a:endParaRPr>
            </a:p>
          </p:txBody>
        </p:sp>
      </p:grpSp>
      <p:sp>
        <p:nvSpPr>
          <p:cNvPr id="6177" name="Text Box 56"/>
          <p:cNvSpPr txBox="1">
            <a:spLocks noChangeArrowheads="1"/>
          </p:cNvSpPr>
          <p:nvPr/>
        </p:nvSpPr>
        <p:spPr bwMode="auto">
          <a:xfrm>
            <a:off x="6919913" y="4111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en-US" sz="1800">
                <a:solidFill>
                  <a:srgbClr val="000000"/>
                </a:solidFill>
                <a:ea typeface=""/>
              </a:rPr>
              <a:t>7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6178" name="Text Box 57"/>
          <p:cNvSpPr txBox="1">
            <a:spLocks noChangeArrowheads="1"/>
          </p:cNvSpPr>
          <p:nvPr/>
        </p:nvSpPr>
        <p:spPr bwMode="auto">
          <a:xfrm>
            <a:off x="7421563" y="8302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en-US" sz="1800">
                <a:solidFill>
                  <a:srgbClr val="000000"/>
                </a:solidFill>
                <a:ea typeface=""/>
              </a:rPr>
              <a:t>8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6179" name="Text Box 58"/>
          <p:cNvSpPr txBox="1">
            <a:spLocks noChangeArrowheads="1"/>
          </p:cNvSpPr>
          <p:nvPr/>
        </p:nvSpPr>
        <p:spPr bwMode="auto">
          <a:xfrm>
            <a:off x="6743700" y="1117600"/>
            <a:ext cx="427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en-US" sz="1800">
                <a:solidFill>
                  <a:srgbClr val="000000"/>
                </a:solidFill>
                <a:ea typeface=""/>
              </a:rPr>
              <a:t>1</a:t>
            </a:r>
            <a:r>
              <a:rPr lang="en-US" altLang="zh-CN" sz="1800">
                <a:solidFill>
                  <a:srgbClr val="000000"/>
                </a:solidFill>
                <a:ea typeface="宋体" charset="-122"/>
              </a:rPr>
              <a:t>0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6180" name="Text Box 59"/>
          <p:cNvSpPr txBox="1">
            <a:spLocks noChangeArrowheads="1"/>
          </p:cNvSpPr>
          <p:nvPr/>
        </p:nvSpPr>
        <p:spPr bwMode="auto">
          <a:xfrm>
            <a:off x="7886700" y="14335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en-US" sz="1800">
                <a:solidFill>
                  <a:srgbClr val="000000"/>
                </a:solidFill>
                <a:ea typeface=""/>
              </a:rPr>
              <a:t>2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6181" name="Text Box 60"/>
          <p:cNvSpPr txBox="1">
            <a:spLocks noChangeArrowheads="1"/>
          </p:cNvSpPr>
          <p:nvPr/>
        </p:nvSpPr>
        <p:spPr bwMode="auto">
          <a:xfrm>
            <a:off x="7843838" y="282575"/>
            <a:ext cx="28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en-US" sz="1800">
                <a:solidFill>
                  <a:srgbClr val="000000"/>
                </a:solidFill>
                <a:ea typeface=""/>
              </a:rPr>
              <a:t>1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  <p:sp>
        <p:nvSpPr>
          <p:cNvPr id="6182" name="Text Box 61"/>
          <p:cNvSpPr txBox="1">
            <a:spLocks noChangeArrowheads="1"/>
          </p:cNvSpPr>
          <p:nvPr/>
        </p:nvSpPr>
        <p:spPr bwMode="auto">
          <a:xfrm>
            <a:off x="8475663" y="82232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/>
            <a:r>
              <a:rPr lang="en-US" altLang="en-US" sz="1800">
                <a:solidFill>
                  <a:srgbClr val="000000"/>
                </a:solidFill>
                <a:ea typeface=""/>
              </a:rPr>
              <a:t>2</a:t>
            </a:r>
            <a:endParaRPr lang="en-US" altLang="en-US">
              <a:solidFill>
                <a:srgbClr val="000000"/>
              </a:solidFill>
              <a:latin typeface="Times New Roman" charset="0"/>
              <a:ea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57526503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14589</TotalTime>
  <Words>3075</Words>
  <Application>Microsoft Macintosh PowerPoint</Application>
  <PresentationFormat>On-screen Show (4:3)</PresentationFormat>
  <Paragraphs>779</Paragraphs>
  <Slides>49</Slides>
  <Notes>47</Notes>
  <HiddenSlides>1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6" baseType="lpstr">
      <vt:lpstr>ＭＳ Ｐゴシック</vt:lpstr>
      <vt:lpstr>宋体</vt:lpstr>
      <vt:lpstr>TTE18E0418t00</vt:lpstr>
      <vt:lpstr>ZapfDingbats</vt:lpstr>
      <vt:lpstr>Arial</vt:lpstr>
      <vt:lpstr>Cambria Math</vt:lpstr>
      <vt:lpstr>Comic Sans MS</vt:lpstr>
      <vt:lpstr>Courier New</vt:lpstr>
      <vt:lpstr>Helvetica</vt:lpstr>
      <vt:lpstr>Symbol</vt:lpstr>
      <vt:lpstr>Times New Roman</vt:lpstr>
      <vt:lpstr>Wingdings</vt:lpstr>
      <vt:lpstr>Default Design</vt:lpstr>
      <vt:lpstr>3_Default Design</vt:lpstr>
      <vt:lpstr>1_Default Design</vt:lpstr>
      <vt:lpstr>6_Default Design</vt:lpstr>
      <vt:lpstr>Equation</vt:lpstr>
      <vt:lpstr>Network Layer: Distance Vector Protocols Variations Link-State Protocol</vt:lpstr>
      <vt:lpstr>PowerPoint Presentation</vt:lpstr>
      <vt:lpstr>Admin</vt:lpstr>
      <vt:lpstr>PowerPoint Presentation</vt:lpstr>
      <vt:lpstr>Recap: Routing Design Space</vt:lpstr>
      <vt:lpstr>Recap: Distance Vector Routing: Basic Idea (Bellman-Ford Alg)</vt:lpstr>
      <vt:lpstr>Understanding BFA and an Exercise of Primal-Dual</vt:lpstr>
      <vt:lpstr>Recap: Synchronous Bellman-Ford (SBF)</vt:lpstr>
      <vt:lpstr>Recap: SBF/∞</vt:lpstr>
      <vt:lpstr>Example</vt:lpstr>
      <vt:lpstr>A Nice Property of SBF: Monotonicity</vt:lpstr>
      <vt:lpstr>Correctness of SBF/∞</vt:lpstr>
      <vt:lpstr>Correctness of SBF/∞</vt:lpstr>
      <vt:lpstr>PowerPoint Presentation</vt:lpstr>
      <vt:lpstr>SBF at another  Initial Configuration: SBF/-1</vt:lpstr>
      <vt:lpstr>Example</vt:lpstr>
      <vt:lpstr>Correctness of SBF/-1</vt:lpstr>
      <vt:lpstr>Correctness of SBF/-1</vt:lpstr>
      <vt:lpstr>Uniqueness of Solution to BE</vt:lpstr>
      <vt:lpstr>Uniqueness of Solution to BE</vt:lpstr>
      <vt:lpstr>Discussion</vt:lpstr>
      <vt:lpstr>PowerPoint Presentation</vt:lpstr>
      <vt:lpstr>Asynchronous Bellman-Ford (ABF)</vt:lpstr>
      <vt:lpstr>ABF: Example</vt:lpstr>
      <vt:lpstr>Asynchronous Bellman-Ford (ABF)</vt:lpstr>
      <vt:lpstr>ABF Convergence Proof Complexity: Complex System State</vt:lpstr>
      <vt:lpstr>System State</vt:lpstr>
      <vt:lpstr>ABF Convergence Proof:  The Sandwich Technique</vt:lpstr>
      <vt:lpstr>ABF Convergence</vt:lpstr>
      <vt:lpstr>ABF Convergence</vt:lpstr>
      <vt:lpstr>Asynchronous Bellman-Ford: Summary</vt:lpstr>
      <vt:lpstr>Summary: Distributed Distance-Vector</vt:lpstr>
      <vt:lpstr>PowerPoint Presentation</vt:lpstr>
      <vt:lpstr>Properties of Distance-Vector Algorithms</vt:lpstr>
      <vt:lpstr>Properties of Distance-Vector Algorithms</vt:lpstr>
      <vt:lpstr>Counting-To-Infinity is Because of Routing Loop</vt:lpstr>
      <vt:lpstr>PowerPoint Presentation</vt:lpstr>
      <vt:lpstr>PowerPoint Presentation</vt:lpstr>
      <vt:lpstr>PowerPoint Presentation</vt:lpstr>
      <vt:lpstr>DV+RP =&gt; RIP  ( Routing Information Protocol)</vt:lpstr>
      <vt:lpstr>RIP: Link Failure and Recovery </vt:lpstr>
      <vt:lpstr>General Routing Loops and Reverse-poison</vt:lpstr>
      <vt:lpstr>General Routing Loops and Reverse-poison</vt:lpstr>
      <vt:lpstr>PowerPoint Presentation</vt:lpstr>
      <vt:lpstr>Destination-Sequenced  Distance Vector protocol (DSDV)</vt:lpstr>
      <vt:lpstr>DSDV: More Detail</vt:lpstr>
      <vt:lpstr>Example</vt:lpstr>
      <vt:lpstr>Example</vt:lpstr>
      <vt:lpstr>DSDV: Update Alg.</vt:lpstr>
    </vt:vector>
  </TitlesOfParts>
  <Company>Yale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Overview</dc:title>
  <dc:creator>Yang Richard Yang</dc:creator>
  <cp:lastModifiedBy>Qiao Xiang</cp:lastModifiedBy>
  <cp:revision>496</cp:revision>
  <cp:lastPrinted>2022-11-22T03:22:23Z</cp:lastPrinted>
  <dcterms:created xsi:type="dcterms:W3CDTF">1999-10-08T19:08:27Z</dcterms:created>
  <dcterms:modified xsi:type="dcterms:W3CDTF">2022-11-22T03:22:35Z</dcterms:modified>
</cp:coreProperties>
</file>