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6530" r:id="rId2"/>
    <p:sldMasterId id="2147486615" r:id="rId3"/>
    <p:sldMasterId id="2147486627" r:id="rId4"/>
    <p:sldMasterId id="2147486651" r:id="rId5"/>
    <p:sldMasterId id="2147486663" r:id="rId6"/>
    <p:sldMasterId id="2147486675" r:id="rId7"/>
    <p:sldMasterId id="2147486687" r:id="rId8"/>
  </p:sldMasterIdLst>
  <p:notesMasterIdLst>
    <p:notesMasterId r:id="rId88"/>
  </p:notesMasterIdLst>
  <p:handoutMasterIdLst>
    <p:handoutMasterId r:id="rId89"/>
  </p:handoutMasterIdLst>
  <p:sldIdLst>
    <p:sldId id="659" r:id="rId9"/>
    <p:sldId id="1120" r:id="rId10"/>
    <p:sldId id="967" r:id="rId11"/>
    <p:sldId id="1081" r:id="rId12"/>
    <p:sldId id="981" r:id="rId13"/>
    <p:sldId id="1103" r:id="rId14"/>
    <p:sldId id="1104" r:id="rId15"/>
    <p:sldId id="743" r:id="rId16"/>
    <p:sldId id="745" r:id="rId17"/>
    <p:sldId id="746" r:id="rId18"/>
    <p:sldId id="747" r:id="rId19"/>
    <p:sldId id="748" r:id="rId20"/>
    <p:sldId id="749" r:id="rId21"/>
    <p:sldId id="997" r:id="rId22"/>
    <p:sldId id="1130" r:id="rId23"/>
    <p:sldId id="1131" r:id="rId24"/>
    <p:sldId id="1132" r:id="rId25"/>
    <p:sldId id="972" r:id="rId26"/>
    <p:sldId id="973" r:id="rId27"/>
    <p:sldId id="974" r:id="rId28"/>
    <p:sldId id="971" r:id="rId29"/>
    <p:sldId id="998" r:id="rId30"/>
    <p:sldId id="1127" r:id="rId31"/>
    <p:sldId id="760" r:id="rId32"/>
    <p:sldId id="761" r:id="rId33"/>
    <p:sldId id="993" r:id="rId34"/>
    <p:sldId id="994" r:id="rId35"/>
    <p:sldId id="762" r:id="rId36"/>
    <p:sldId id="765" r:id="rId37"/>
    <p:sldId id="766" r:id="rId38"/>
    <p:sldId id="767" r:id="rId39"/>
    <p:sldId id="1128" r:id="rId40"/>
    <p:sldId id="1121" r:id="rId41"/>
    <p:sldId id="961" r:id="rId42"/>
    <p:sldId id="962" r:id="rId43"/>
    <p:sldId id="957" r:id="rId44"/>
    <p:sldId id="965" r:id="rId45"/>
    <p:sldId id="1122" r:id="rId46"/>
    <p:sldId id="963" r:id="rId47"/>
    <p:sldId id="975" r:id="rId48"/>
    <p:sldId id="977" r:id="rId49"/>
    <p:sldId id="1107" r:id="rId50"/>
    <p:sldId id="964" r:id="rId51"/>
    <p:sldId id="1123" r:id="rId52"/>
    <p:sldId id="1085" r:id="rId53"/>
    <p:sldId id="1086" r:id="rId54"/>
    <p:sldId id="1087" r:id="rId55"/>
    <p:sldId id="1088" r:id="rId56"/>
    <p:sldId id="1089" r:id="rId57"/>
    <p:sldId id="1108" r:id="rId58"/>
    <p:sldId id="1091" r:id="rId59"/>
    <p:sldId id="1092" r:id="rId60"/>
    <p:sldId id="1093" r:id="rId61"/>
    <p:sldId id="1094" r:id="rId62"/>
    <p:sldId id="1095" r:id="rId63"/>
    <p:sldId id="1109" r:id="rId64"/>
    <p:sldId id="1124" r:id="rId65"/>
    <p:sldId id="1080" r:id="rId66"/>
    <p:sldId id="1034" r:id="rId67"/>
    <p:sldId id="1098" r:id="rId68"/>
    <p:sldId id="1036" r:id="rId69"/>
    <p:sldId id="1035" r:id="rId70"/>
    <p:sldId id="1040" r:id="rId71"/>
    <p:sldId id="1015" r:id="rId72"/>
    <p:sldId id="1016" r:id="rId73"/>
    <p:sldId id="1125" r:id="rId74"/>
    <p:sldId id="1018" r:id="rId75"/>
    <p:sldId id="1019" r:id="rId76"/>
    <p:sldId id="1020" r:id="rId77"/>
    <p:sldId id="1126" r:id="rId78"/>
    <p:sldId id="1110" r:id="rId79"/>
    <p:sldId id="1022" r:id="rId80"/>
    <p:sldId id="1023" r:id="rId81"/>
    <p:sldId id="1114" r:id="rId82"/>
    <p:sldId id="1025" r:id="rId83"/>
    <p:sldId id="1026" r:id="rId84"/>
    <p:sldId id="1119" r:id="rId85"/>
    <p:sldId id="1100" r:id="rId86"/>
    <p:sldId id="1029" r:id="rId87"/>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clrMru>
    <a:srgbClr val="FFFF00"/>
    <a:srgbClr val="DDDDDD"/>
    <a:srgbClr val="FFCCFF"/>
    <a:srgbClr val="FF99CC"/>
    <a:srgbClr val="CCFFFF"/>
    <a:srgbClr val="FF0000"/>
    <a:srgbClr val="0099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16"/>
    <p:restoredTop sz="91471"/>
  </p:normalViewPr>
  <p:slideViewPr>
    <p:cSldViewPr snapToGrid="0">
      <p:cViewPr varScale="1">
        <p:scale>
          <a:sx n="129" d="100"/>
          <a:sy n="129" d="100"/>
        </p:scale>
        <p:origin x="2432" y="200"/>
      </p:cViewPr>
      <p:guideLst>
        <p:guide orient="horz" pos="2160"/>
        <p:guide pos="2880"/>
      </p:guideLst>
    </p:cSldViewPr>
  </p:slideViewPr>
  <p:notesTextViewPr>
    <p:cViewPr>
      <p:scale>
        <a:sx n="100" d="100"/>
        <a:sy n="100" d="100"/>
      </p:scale>
      <p:origin x="0" y="0"/>
    </p:cViewPr>
  </p:notesTextViewPr>
  <p:sorterViewPr>
    <p:cViewPr>
      <p:scale>
        <a:sx n="155" d="100"/>
        <a:sy n="155" d="100"/>
      </p:scale>
      <p:origin x="0" y="179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slide" Target="slides/slide76.xml"/><Relationship Id="rId89" Type="http://schemas.openxmlformats.org/officeDocument/2006/relationships/handoutMaster" Target="handoutMasters/handoutMaster1.xml"/><Relationship Id="rId16" Type="http://schemas.openxmlformats.org/officeDocument/2006/relationships/slide" Target="slides/slide8.xml"/><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slide" Target="slides/slide66.xml"/><Relationship Id="rId79" Type="http://schemas.openxmlformats.org/officeDocument/2006/relationships/slide" Target="slides/slide71.xml"/><Relationship Id="rId5" Type="http://schemas.openxmlformats.org/officeDocument/2006/relationships/slideMaster" Target="slideMasters/slideMaster5.xml"/><Relationship Id="rId90" Type="http://schemas.openxmlformats.org/officeDocument/2006/relationships/presProps" Target="presProps.xml"/><Relationship Id="rId22" Type="http://schemas.openxmlformats.org/officeDocument/2006/relationships/slide" Target="slides/slide14.xml"/><Relationship Id="rId27" Type="http://schemas.openxmlformats.org/officeDocument/2006/relationships/slide" Target="slides/slide19.xml"/><Relationship Id="rId43" Type="http://schemas.openxmlformats.org/officeDocument/2006/relationships/slide" Target="slides/slide35.xml"/><Relationship Id="rId48" Type="http://schemas.openxmlformats.org/officeDocument/2006/relationships/slide" Target="slides/slide40.xml"/><Relationship Id="rId64" Type="http://schemas.openxmlformats.org/officeDocument/2006/relationships/slide" Target="slides/slide56.xml"/><Relationship Id="rId69" Type="http://schemas.openxmlformats.org/officeDocument/2006/relationships/slide" Target="slides/slide61.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slide" Target="slides/slide72.xml"/><Relationship Id="rId85" Type="http://schemas.openxmlformats.org/officeDocument/2006/relationships/slide" Target="slides/slide77.xml"/><Relationship Id="rId93"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slide" Target="slides/slide75.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slide" Target="slides/slide78.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7" Type="http://schemas.openxmlformats.org/officeDocument/2006/relationships/slideMaster" Target="slideMasters/slideMaster7.xml"/><Relationship Id="rId71" Type="http://schemas.openxmlformats.org/officeDocument/2006/relationships/slide" Target="slides/slide63.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87" Type="http://schemas.openxmlformats.org/officeDocument/2006/relationships/slide" Target="slides/slide79.xml"/><Relationship Id="rId61" Type="http://schemas.openxmlformats.org/officeDocument/2006/relationships/slide" Target="slides/slide53.xml"/><Relationship Id="rId82" Type="http://schemas.openxmlformats.org/officeDocument/2006/relationships/slide" Target="slides/slide74.xml"/><Relationship Id="rId19" Type="http://schemas.openxmlformats.org/officeDocument/2006/relationships/slide" Target="slides/slide11.xml"/><Relationship Id="rId14" Type="http://schemas.openxmlformats.org/officeDocument/2006/relationships/slide" Target="slides/slide6.xml"/><Relationship Id="rId30" Type="http://schemas.openxmlformats.org/officeDocument/2006/relationships/slide" Target="slides/slide22.xml"/><Relationship Id="rId35" Type="http://schemas.openxmlformats.org/officeDocument/2006/relationships/slide" Target="slides/slide27.xml"/><Relationship Id="rId56" Type="http://schemas.openxmlformats.org/officeDocument/2006/relationships/slide" Target="slides/slide48.xml"/><Relationship Id="rId77" Type="http://schemas.openxmlformats.org/officeDocument/2006/relationships/slide" Target="slides/slide69.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10854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ea typeface="ＭＳ Ｐゴシック" charset="0"/>
                <a:cs typeface="+mn-cs"/>
              </a:defRPr>
            </a:lvl1pPr>
          </a:lstStyle>
          <a:p>
            <a:pPr>
              <a:defRPr/>
            </a:pPr>
            <a:endParaRPr lang="en-US"/>
          </a:p>
        </p:txBody>
      </p:sp>
      <p:sp>
        <p:nvSpPr>
          <p:cNvPr id="10854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10854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5B772FFF-56AC-6848-BA9A-1781F1C5920C}" type="slidenum">
              <a:rPr lang="en-US" altLang="en-US"/>
              <a:pPr>
                <a:defRPr/>
              </a:pPr>
              <a:t>‹#›</a:t>
            </a:fld>
            <a:endParaRPr lang="en-US" altLang="en-US"/>
          </a:p>
        </p:txBody>
      </p:sp>
    </p:spTree>
    <p:extLst>
      <p:ext uri="{BB962C8B-B14F-4D97-AF65-F5344CB8AC3E}">
        <p14:creationId xmlns:p14="http://schemas.microsoft.com/office/powerpoint/2010/main" val="3463730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ea typeface="ＭＳ Ｐゴシック" charset="0"/>
                <a:cs typeface="+mn-cs"/>
              </a:defRPr>
            </a:lvl1pPr>
          </a:lstStyle>
          <a:p>
            <a:pPr>
              <a:defRPr/>
            </a:pPr>
            <a:endParaRPr lang="en-US"/>
          </a:p>
        </p:txBody>
      </p:sp>
      <p:sp>
        <p:nvSpPr>
          <p:cNvPr id="8499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F9521AF4-B8E3-2845-8E78-2606D55F22DB}" type="slidenum">
              <a:rPr lang="en-US" altLang="en-US"/>
              <a:pPr>
                <a:defRPr/>
              </a:pPr>
              <a:t>‹#›</a:t>
            </a:fld>
            <a:endParaRPr lang="en-US" altLang="en-US"/>
          </a:p>
        </p:txBody>
      </p:sp>
    </p:spTree>
    <p:extLst>
      <p:ext uri="{BB962C8B-B14F-4D97-AF65-F5344CB8AC3E}">
        <p14:creationId xmlns:p14="http://schemas.microsoft.com/office/powerpoint/2010/main" val="14062921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063561C-AB04-144F-B059-39AAB3E9A95A}" type="slidenum">
              <a:rPr lang="en-US" altLang="en-US" sz="1300"/>
              <a:pPr/>
              <a:t>1</a:t>
            </a:fld>
            <a:endParaRPr lang="en-US" altLang="en-US" sz="130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1811100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CAE2FF69-245D-5E40-9704-6F49030A72FF}" type="slidenum">
              <a:rPr lang="en-US" altLang="en-US">
                <a:solidFill>
                  <a:srgbClr val="000000"/>
                </a:solidFill>
                <a:latin typeface="Times New Roman" charset="0"/>
              </a:rPr>
              <a:pPr/>
              <a:t>12</a:t>
            </a:fld>
            <a:endParaRPr lang="en-US" altLang="en-US">
              <a:solidFill>
                <a:srgbClr val="000000"/>
              </a:solidFill>
              <a:latin typeface="Times New Roman"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3683818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AAE4C98F-481D-E949-BDC2-07762CF48F8B}" type="slidenum">
              <a:rPr lang="en-US" altLang="en-US">
                <a:solidFill>
                  <a:srgbClr val="000000"/>
                </a:solidFill>
                <a:latin typeface="Times New Roman" charset="0"/>
              </a:rPr>
              <a:pPr/>
              <a:t>13</a:t>
            </a:fld>
            <a:endParaRPr lang="en-US" altLang="en-US">
              <a:solidFill>
                <a:srgbClr val="000000"/>
              </a:solidFill>
              <a:latin typeface="Times New Roman"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762151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14</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3435628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A8E9C7DB-F017-F149-B135-E4EDFC075F7E}" type="slidenum">
              <a:rPr lang="en-US" altLang="en-US">
                <a:solidFill>
                  <a:srgbClr val="000000"/>
                </a:solidFill>
                <a:latin typeface="Times New Roman" charset="0"/>
              </a:rPr>
              <a:pPr/>
              <a:t>15</a:t>
            </a:fld>
            <a:endParaRPr lang="en-US" altLang="en-US">
              <a:solidFill>
                <a:srgbClr val="000000"/>
              </a:solidFill>
              <a:latin typeface="Times New Roman"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146574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35128851-8D6D-9C4A-9AA9-305D299C8206}" type="slidenum">
              <a:rPr lang="en-US" altLang="en-US">
                <a:solidFill>
                  <a:srgbClr val="000000"/>
                </a:solidFill>
                <a:latin typeface="Times New Roman" charset="0"/>
              </a:rPr>
              <a:pPr/>
              <a:t>16</a:t>
            </a:fld>
            <a:endParaRPr lang="en-US" altLang="en-US">
              <a:solidFill>
                <a:srgbClr val="000000"/>
              </a:solidFill>
              <a:latin typeface="Times New Roman"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098878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4CEE832E-AEF5-EC47-AEEC-8F81E807561C}" type="slidenum">
              <a:rPr lang="en-US" altLang="en-US">
                <a:solidFill>
                  <a:srgbClr val="000000"/>
                </a:solidFill>
                <a:latin typeface="Times New Roman" charset="0"/>
              </a:rPr>
              <a:pPr/>
              <a:t>17</a:t>
            </a:fld>
            <a:endParaRPr lang="en-US" altLang="en-US">
              <a:solidFill>
                <a:srgbClr val="000000"/>
              </a:solidFill>
              <a:latin typeface="Times New Roman"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445247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CC2AA3FC-95A0-104D-8639-C79DBC2EE4DE}" type="slidenum">
              <a:rPr lang="en-US" altLang="en-US">
                <a:solidFill>
                  <a:srgbClr val="000000"/>
                </a:solidFill>
                <a:latin typeface="Times New Roman" charset="0"/>
              </a:rPr>
              <a:pPr/>
              <a:t>18</a:t>
            </a:fld>
            <a:endParaRPr lang="en-US" altLang="en-US">
              <a:solidFill>
                <a:srgbClr val="000000"/>
              </a:solidFill>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2140803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F297881A-E60B-C542-9B93-4C56CA9390C3}" type="slidenum">
              <a:rPr lang="en-US" altLang="en-US">
                <a:solidFill>
                  <a:srgbClr val="000000"/>
                </a:solidFill>
                <a:latin typeface="Times New Roman" charset="0"/>
              </a:rPr>
              <a:pPr/>
              <a:t>19</a:t>
            </a:fld>
            <a:endParaRPr lang="en-US" altLang="en-US">
              <a:solidFill>
                <a:srgbClr val="000000"/>
              </a:solidFill>
              <a:latin typeface="Times New Roman"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182577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22647D3A-ED4C-0B47-8CE9-1D99B45DC98A}" type="slidenum">
              <a:rPr lang="en-US" altLang="en-US">
                <a:solidFill>
                  <a:srgbClr val="000000"/>
                </a:solidFill>
                <a:latin typeface="Times New Roman" charset="0"/>
              </a:rPr>
              <a:pPr/>
              <a:t>20</a:t>
            </a:fld>
            <a:endParaRPr lang="en-US" altLang="en-US">
              <a:solidFill>
                <a:srgbClr val="000000"/>
              </a:solidFill>
              <a:latin typeface="Times New Roman"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3827368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4CEE832E-AEF5-EC47-AEEC-8F81E807561C}" type="slidenum">
              <a:rPr lang="en-US" altLang="en-US">
                <a:solidFill>
                  <a:srgbClr val="000000"/>
                </a:solidFill>
                <a:latin typeface="Times New Roman" charset="0"/>
              </a:rPr>
              <a:pPr/>
              <a:t>21</a:t>
            </a:fld>
            <a:endParaRPr lang="en-US" altLang="en-US">
              <a:solidFill>
                <a:srgbClr val="000000"/>
              </a:solidFill>
              <a:latin typeface="Times New Roman"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2106364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2</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841862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22</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881113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21998512-3607-4A48-9AB2-9CC7045083F9}" type="slidenum">
              <a:rPr lang="en-US" altLang="en-US">
                <a:solidFill>
                  <a:srgbClr val="000000"/>
                </a:solidFill>
                <a:latin typeface="Times New Roman" charset="0"/>
              </a:rPr>
              <a:pPr/>
              <a:t>23</a:t>
            </a:fld>
            <a:endParaRPr lang="en-US" altLang="en-US">
              <a:solidFill>
                <a:srgbClr val="000000"/>
              </a:solidFill>
              <a:latin typeface="Times New Roman"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rPr>
              <a:t>Ti infinite</a:t>
            </a:r>
          </a:p>
          <a:p>
            <a:r>
              <a:rPr lang="en-US" altLang="en-US">
                <a:latin typeface="Times New Roman" charset="0"/>
              </a:rPr>
              <a:t>T^i_j infinite</a:t>
            </a:r>
          </a:p>
        </p:txBody>
      </p:sp>
    </p:spTree>
    <p:extLst>
      <p:ext uri="{BB962C8B-B14F-4D97-AF65-F5344CB8AC3E}">
        <p14:creationId xmlns:p14="http://schemas.microsoft.com/office/powerpoint/2010/main" val="2902159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5FC0E86F-6AD2-6F48-BE0A-6864363537B3}" type="slidenum">
              <a:rPr lang="en-US" altLang="en-US">
                <a:solidFill>
                  <a:srgbClr val="000000"/>
                </a:solidFill>
                <a:latin typeface="Times New Roman" charset="0"/>
              </a:rPr>
              <a:pPr/>
              <a:t>24</a:t>
            </a:fld>
            <a:endParaRPr lang="en-US" altLang="en-US">
              <a:solidFill>
                <a:srgbClr val="000000"/>
              </a:solidFill>
              <a:latin typeface="Times New Roman"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3412732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F968B6DA-83AC-9D4B-83D9-906E058168EC}" type="slidenum">
              <a:rPr lang="en-US" altLang="en-US">
                <a:solidFill>
                  <a:srgbClr val="000000"/>
                </a:solidFill>
                <a:latin typeface="Times New Roman" charset="0"/>
              </a:rPr>
              <a:pPr/>
              <a:t>25</a:t>
            </a:fld>
            <a:endParaRPr lang="en-US" altLang="en-US">
              <a:solidFill>
                <a:srgbClr val="000000"/>
              </a:solidFill>
              <a:latin typeface="Times New Roman"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964115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charset="0"/>
              </a:rPr>
              <a:t>There are three types of distance estimates from node </a:t>
            </a:r>
            <a:r>
              <a:rPr lang="en-US" altLang="en-US" dirty="0" err="1">
                <a:latin typeface="Times New Roman" charset="0"/>
              </a:rPr>
              <a:t>i</a:t>
            </a:r>
            <a:r>
              <a:rPr lang="en-US" altLang="en-US" dirty="0">
                <a:latin typeface="Times New Roman" charset="0"/>
              </a:rPr>
              <a:t>: </a:t>
            </a:r>
          </a:p>
          <a:p>
            <a:pPr>
              <a:buFontTx/>
              <a:buChar char="-"/>
            </a:pPr>
            <a:r>
              <a:rPr lang="en-US" altLang="en-US" dirty="0">
                <a:latin typeface="Times New Roman" charset="0"/>
              </a:rPr>
              <a:t> </a:t>
            </a:r>
            <a:r>
              <a:rPr lang="en-US" altLang="en-US" dirty="0" err="1">
                <a:latin typeface="Times New Roman" charset="0"/>
              </a:rPr>
              <a:t>d_i</a:t>
            </a:r>
            <a:r>
              <a:rPr lang="en-US" altLang="en-US" dirty="0">
                <a:latin typeface="Times New Roman" charset="0"/>
              </a:rPr>
              <a:t>: current distance estimate at node </a:t>
            </a:r>
            <a:r>
              <a:rPr lang="en-US" altLang="en-US" dirty="0" err="1">
                <a:latin typeface="Times New Roman" charset="0"/>
              </a:rPr>
              <a:t>i</a:t>
            </a:r>
            <a:endParaRPr lang="en-US" altLang="en-US" dirty="0">
              <a:latin typeface="Times New Roman" charset="0"/>
            </a:endParaRPr>
          </a:p>
          <a:p>
            <a:r>
              <a:rPr lang="en-US" altLang="en-US" dirty="0">
                <a:latin typeface="Times New Roman" charset="0"/>
              </a:rPr>
              <a:t>- </a:t>
            </a:r>
            <a:r>
              <a:rPr lang="en-US" altLang="en-US" dirty="0" err="1">
                <a:latin typeface="Times New Roman" charset="0"/>
              </a:rPr>
              <a:t>d^j_i</a:t>
            </a:r>
            <a:r>
              <a:rPr lang="en-US" altLang="en-US" dirty="0">
                <a:latin typeface="Times New Roman" charset="0"/>
              </a:rPr>
              <a:t>: last </a:t>
            </a:r>
            <a:r>
              <a:rPr lang="en-US" altLang="en-US" dirty="0" err="1">
                <a:latin typeface="Times New Roman" charset="0"/>
              </a:rPr>
              <a:t>d_i</a:t>
            </a:r>
            <a:r>
              <a:rPr lang="en-US" altLang="en-US" dirty="0">
                <a:latin typeface="Times New Roman" charset="0"/>
              </a:rPr>
              <a:t> that neighbor j received</a:t>
            </a:r>
          </a:p>
          <a:p>
            <a:r>
              <a:rPr lang="en-US" altLang="en-US" dirty="0">
                <a:latin typeface="Times New Roman" charset="0"/>
              </a:rPr>
              <a:t>- </a:t>
            </a:r>
            <a:r>
              <a:rPr lang="en-US" altLang="en-US" dirty="0" err="1">
                <a:latin typeface="Times New Roman" charset="0"/>
              </a:rPr>
              <a:t>d^j_i</a:t>
            </a:r>
            <a:r>
              <a:rPr lang="en-US" altLang="en-US" dirty="0">
                <a:latin typeface="Times New Roman" charset="0"/>
              </a:rPr>
              <a:t>: </a:t>
            </a:r>
            <a:r>
              <a:rPr lang="en-US" altLang="en-US" dirty="0" err="1">
                <a:latin typeface="Times New Roman" charset="0"/>
              </a:rPr>
              <a:t>d_i</a:t>
            </a:r>
            <a:r>
              <a:rPr lang="en-US" altLang="en-US" dirty="0">
                <a:latin typeface="Times New Roman" charset="0"/>
              </a:rPr>
              <a:t> that are in transit to neighbor j</a:t>
            </a:r>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13B3728F-759C-604F-9151-504A4F118A7E}" type="slidenum">
              <a:rPr lang="en-US" altLang="en-US">
                <a:solidFill>
                  <a:srgbClr val="000000"/>
                </a:solidFill>
                <a:latin typeface="Times New Roman" charset="0"/>
              </a:rPr>
              <a:pPr/>
              <a:t>26</a:t>
            </a:fld>
            <a:endParaRPr lang="en-US" altLang="en-US">
              <a:solidFill>
                <a:srgbClr val="000000"/>
              </a:solidFill>
              <a:latin typeface="Times New Roman" charset="0"/>
            </a:endParaRPr>
          </a:p>
        </p:txBody>
      </p:sp>
    </p:spTree>
    <p:extLst>
      <p:ext uri="{BB962C8B-B14F-4D97-AF65-F5344CB8AC3E}">
        <p14:creationId xmlns:p14="http://schemas.microsoft.com/office/powerpoint/2010/main" val="14602014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1D882A47-7AA7-984E-B5D6-6499978D38A1}" type="slidenum">
              <a:rPr lang="en-US" altLang="en-US">
                <a:solidFill>
                  <a:srgbClr val="000000"/>
                </a:solidFill>
                <a:latin typeface="Times New Roman" charset="0"/>
              </a:rPr>
              <a:pPr/>
              <a:t>27</a:t>
            </a:fld>
            <a:endParaRPr lang="en-US" altLang="en-US">
              <a:solidFill>
                <a:srgbClr val="000000"/>
              </a:solidFill>
              <a:latin typeface="Times New Roman" charset="0"/>
            </a:endParaRPr>
          </a:p>
        </p:txBody>
      </p:sp>
    </p:spTree>
    <p:extLst>
      <p:ext uri="{BB962C8B-B14F-4D97-AF65-F5344CB8AC3E}">
        <p14:creationId xmlns:p14="http://schemas.microsoft.com/office/powerpoint/2010/main" val="38760970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8C2545ED-F7CE-EF4D-84B6-ED26902E3E2D}" type="slidenum">
              <a:rPr lang="en-US" altLang="en-US">
                <a:solidFill>
                  <a:srgbClr val="000000"/>
                </a:solidFill>
                <a:latin typeface="Times New Roman" charset="0"/>
              </a:rPr>
              <a:pPr/>
              <a:t>28</a:t>
            </a:fld>
            <a:endParaRPr lang="en-US" altLang="en-US">
              <a:solidFill>
                <a:srgbClr val="000000"/>
              </a:solidFill>
              <a:latin typeface="Times New Roman"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rPr>
              <a:t>The state includes di, di_j, and messages containing di_j</a:t>
            </a:r>
          </a:p>
        </p:txBody>
      </p:sp>
    </p:spTree>
    <p:extLst>
      <p:ext uri="{BB962C8B-B14F-4D97-AF65-F5344CB8AC3E}">
        <p14:creationId xmlns:p14="http://schemas.microsoft.com/office/powerpoint/2010/main" val="36384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7E4D3BCC-B26C-5649-B026-F835256FC16F}" type="slidenum">
              <a:rPr lang="en-US" altLang="en-US">
                <a:solidFill>
                  <a:srgbClr val="000000"/>
                </a:solidFill>
                <a:latin typeface="Times New Roman" charset="0"/>
              </a:rPr>
              <a:pPr/>
              <a:t>29</a:t>
            </a:fld>
            <a:endParaRPr lang="en-US" altLang="en-US">
              <a:solidFill>
                <a:srgbClr val="000000"/>
              </a:solidFill>
              <a:latin typeface="Times New Roman"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rPr>
              <a:t>The state includes di, di_j, and messages containing di_j</a:t>
            </a:r>
          </a:p>
        </p:txBody>
      </p:sp>
    </p:spTree>
    <p:extLst>
      <p:ext uri="{BB962C8B-B14F-4D97-AF65-F5344CB8AC3E}">
        <p14:creationId xmlns:p14="http://schemas.microsoft.com/office/powerpoint/2010/main" val="20140263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26A3A839-7034-CB47-9C89-C158E74C913B}" type="slidenum">
              <a:rPr lang="en-US" altLang="en-US">
                <a:solidFill>
                  <a:srgbClr val="000000"/>
                </a:solidFill>
                <a:latin typeface="Times New Roman" charset="0"/>
              </a:rPr>
              <a:pPr/>
              <a:t>30</a:t>
            </a:fld>
            <a:endParaRPr lang="en-US" altLang="en-US">
              <a:solidFill>
                <a:srgbClr val="000000"/>
              </a:solidFill>
              <a:latin typeface="Times New Roman"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rPr>
              <a:t>The state includes di, di_j, and messages containing di_j</a:t>
            </a:r>
          </a:p>
        </p:txBody>
      </p:sp>
    </p:spTree>
    <p:extLst>
      <p:ext uri="{BB962C8B-B14F-4D97-AF65-F5344CB8AC3E}">
        <p14:creationId xmlns:p14="http://schemas.microsoft.com/office/powerpoint/2010/main" val="4183627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A07E910E-5818-B84F-A6D4-9C9B694A9292}" type="slidenum">
              <a:rPr lang="en-US" altLang="en-US">
                <a:solidFill>
                  <a:srgbClr val="000000"/>
                </a:solidFill>
                <a:latin typeface="Times New Roman" charset="0"/>
              </a:rPr>
              <a:pPr/>
              <a:t>31</a:t>
            </a:fld>
            <a:endParaRPr lang="en-US" altLang="en-US">
              <a:solidFill>
                <a:srgbClr val="000000"/>
              </a:solidFill>
              <a:latin typeface="Times New Roman"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3380789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Comic Sans MS" charset="0"/>
              </a:defRPr>
            </a:lvl1pPr>
            <a:lvl2pPr marL="742950" indent="-285750" defTabSz="965200">
              <a:defRPr>
                <a:solidFill>
                  <a:schemeClr val="tx1"/>
                </a:solidFill>
                <a:latin typeface="Comic Sans MS" charset="0"/>
              </a:defRPr>
            </a:lvl2pPr>
            <a:lvl3pPr marL="1143000" indent="-228600" defTabSz="965200">
              <a:defRPr>
                <a:solidFill>
                  <a:schemeClr val="tx1"/>
                </a:solidFill>
                <a:latin typeface="Comic Sans MS" charset="0"/>
              </a:defRPr>
            </a:lvl3pPr>
            <a:lvl4pPr marL="1600200" indent="-228600" defTabSz="965200">
              <a:defRPr>
                <a:solidFill>
                  <a:schemeClr val="tx1"/>
                </a:solidFill>
                <a:latin typeface="Comic Sans MS" charset="0"/>
              </a:defRPr>
            </a:lvl4pPr>
            <a:lvl5pPr marL="2057400" indent="-228600" defTabSz="965200">
              <a:defRPr>
                <a:solidFill>
                  <a:schemeClr val="tx1"/>
                </a:solidFill>
                <a:latin typeface="Comic Sans MS" charset="0"/>
              </a:defRPr>
            </a:lvl5pPr>
            <a:lvl6pPr marL="2514600" indent="-228600" defTabSz="965200" eaLnBrk="0" fontAlgn="base" hangingPunct="0">
              <a:spcBef>
                <a:spcPct val="0"/>
              </a:spcBef>
              <a:spcAft>
                <a:spcPct val="0"/>
              </a:spcAft>
              <a:defRPr>
                <a:solidFill>
                  <a:schemeClr val="tx1"/>
                </a:solidFill>
                <a:latin typeface="Comic Sans MS" charset="0"/>
              </a:defRPr>
            </a:lvl6pPr>
            <a:lvl7pPr marL="2971800" indent="-228600" defTabSz="965200" eaLnBrk="0" fontAlgn="base" hangingPunct="0">
              <a:spcBef>
                <a:spcPct val="0"/>
              </a:spcBef>
              <a:spcAft>
                <a:spcPct val="0"/>
              </a:spcAft>
              <a:defRPr>
                <a:solidFill>
                  <a:schemeClr val="tx1"/>
                </a:solidFill>
                <a:latin typeface="Comic Sans MS" charset="0"/>
              </a:defRPr>
            </a:lvl7pPr>
            <a:lvl8pPr marL="3429000" indent="-228600" defTabSz="965200" eaLnBrk="0" fontAlgn="base" hangingPunct="0">
              <a:spcBef>
                <a:spcPct val="0"/>
              </a:spcBef>
              <a:spcAft>
                <a:spcPct val="0"/>
              </a:spcAft>
              <a:defRPr>
                <a:solidFill>
                  <a:schemeClr val="tx1"/>
                </a:solidFill>
                <a:latin typeface="Comic Sans MS" charset="0"/>
              </a:defRPr>
            </a:lvl8pPr>
            <a:lvl9pPr marL="3886200" indent="-228600" defTabSz="965200" eaLnBrk="0" fontAlgn="base" hangingPunct="0">
              <a:spcBef>
                <a:spcPct val="0"/>
              </a:spcBef>
              <a:spcAft>
                <a:spcPct val="0"/>
              </a:spcAft>
              <a:defRPr>
                <a:solidFill>
                  <a:schemeClr val="tx1"/>
                </a:solidFill>
                <a:latin typeface="Comic Sans MS" charset="0"/>
              </a:defRPr>
            </a:lvl9pPr>
          </a:lstStyle>
          <a:p>
            <a:fld id="{C34FB14C-9556-284B-95AC-9D8CCB98219A}" type="slidenum">
              <a:rPr lang="en-US" altLang="en-US" sz="1200">
                <a:solidFill>
                  <a:srgbClr val="000000"/>
                </a:solidFill>
              </a:rPr>
              <a:pPr/>
              <a:t>4</a:t>
            </a:fld>
            <a:endParaRPr lang="en-US" altLang="en-US" sz="1200">
              <a:solidFill>
                <a:srgbClr val="000000"/>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8567104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9E9FC0D3-C8C4-C646-BE9C-6051DD24D7FA}" type="slidenum">
              <a:rPr lang="en-US" altLang="en-US" sz="1300">
                <a:solidFill>
                  <a:srgbClr val="000000"/>
                </a:solidFill>
                <a:latin typeface="Times New Roman" charset="0"/>
              </a:rPr>
              <a:pPr/>
              <a:t>32</a:t>
            </a:fld>
            <a:endParaRPr lang="en-US" altLang="en-US" sz="1300">
              <a:solidFill>
                <a:srgbClr val="000000"/>
              </a:solidFill>
              <a:latin typeface="Times New Roman" charset="0"/>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3316284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33</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0756227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1247BEAC-9F27-6044-A0D8-4800D5122CC6}" type="slidenum">
              <a:rPr lang="en-US" altLang="en-US">
                <a:solidFill>
                  <a:srgbClr val="000000"/>
                </a:solidFill>
                <a:latin typeface="Times New Roman" charset="0"/>
              </a:rPr>
              <a:pPr/>
              <a:t>34</a:t>
            </a:fld>
            <a:endParaRPr lang="en-US" altLang="en-US">
              <a:solidFill>
                <a:srgbClr val="000000"/>
              </a:solidFill>
              <a:latin typeface="Times New Roman"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5904249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1D679CC3-7F40-FE4C-B769-1E59718FFA76}" type="slidenum">
              <a:rPr lang="en-US" altLang="en-US">
                <a:solidFill>
                  <a:srgbClr val="000000"/>
                </a:solidFill>
                <a:latin typeface="Times New Roman" charset="0"/>
              </a:rPr>
              <a:pPr/>
              <a:t>35</a:t>
            </a:fld>
            <a:endParaRPr lang="en-US" altLang="en-US">
              <a:solidFill>
                <a:srgbClr val="000000"/>
              </a:solidFill>
              <a:latin typeface="Times New Roman"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5598049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60E0C29A-2082-8941-A2FB-A84EEFB8C424}" type="slidenum">
              <a:rPr lang="en-US" altLang="en-US">
                <a:solidFill>
                  <a:srgbClr val="000000"/>
                </a:solidFill>
                <a:latin typeface="Times New Roman" charset="0"/>
              </a:rPr>
              <a:pPr/>
              <a:t>36</a:t>
            </a:fld>
            <a:endParaRPr lang="en-US" altLang="en-US">
              <a:solidFill>
                <a:srgbClr val="000000"/>
              </a:solidFill>
              <a:latin typeface="Times New Roman" charset="0"/>
            </a:endParaRPr>
          </a:p>
        </p:txBody>
      </p:sp>
    </p:spTree>
    <p:extLst>
      <p:ext uri="{BB962C8B-B14F-4D97-AF65-F5344CB8AC3E}">
        <p14:creationId xmlns:p14="http://schemas.microsoft.com/office/powerpoint/2010/main" val="17917997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sz="2400">
                <a:solidFill>
                  <a:schemeClr val="tx1"/>
                </a:solidFill>
                <a:latin typeface="Comic Sans MS" charset="0"/>
                <a:ea typeface="ＭＳ Ｐゴシック" charset="-128"/>
              </a:defRPr>
            </a:lvl1pPr>
            <a:lvl2pPr marL="742950" indent="-285750" defTabSz="963613">
              <a:defRPr sz="2400">
                <a:solidFill>
                  <a:schemeClr val="tx1"/>
                </a:solidFill>
                <a:latin typeface="Comic Sans MS" charset="0"/>
                <a:ea typeface="ＭＳ Ｐゴシック" charset="-128"/>
              </a:defRPr>
            </a:lvl2pPr>
            <a:lvl3pPr marL="1143000" indent="-228600" defTabSz="963613">
              <a:defRPr sz="2400">
                <a:solidFill>
                  <a:schemeClr val="tx1"/>
                </a:solidFill>
                <a:latin typeface="Comic Sans MS" charset="0"/>
                <a:ea typeface="ＭＳ Ｐゴシック" charset="-128"/>
              </a:defRPr>
            </a:lvl3pPr>
            <a:lvl4pPr marL="1600200" indent="-228600" defTabSz="963613">
              <a:defRPr sz="2400">
                <a:solidFill>
                  <a:schemeClr val="tx1"/>
                </a:solidFill>
                <a:latin typeface="Comic Sans MS" charset="0"/>
                <a:ea typeface="ＭＳ Ｐゴシック" charset="-128"/>
              </a:defRPr>
            </a:lvl4pPr>
            <a:lvl5pPr marL="2057400" indent="-228600" defTabSz="963613">
              <a:defRPr sz="2400">
                <a:solidFill>
                  <a:schemeClr val="tx1"/>
                </a:solidFill>
                <a:latin typeface="Comic Sans MS" charset="0"/>
                <a:ea typeface="ＭＳ Ｐゴシック" charset="-128"/>
              </a:defRPr>
            </a:lvl5pPr>
            <a:lvl6pPr marL="2514600" indent="-228600" defTabSz="963613"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3613"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3613"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3613" eaLnBrk="0" fontAlgn="base" hangingPunct="0">
              <a:spcBef>
                <a:spcPct val="0"/>
              </a:spcBef>
              <a:spcAft>
                <a:spcPct val="0"/>
              </a:spcAft>
              <a:defRPr sz="2400">
                <a:solidFill>
                  <a:schemeClr val="tx1"/>
                </a:solidFill>
                <a:latin typeface="Comic Sans MS" charset="0"/>
                <a:ea typeface="ＭＳ Ｐゴシック" charset="-128"/>
              </a:defRPr>
            </a:lvl9pPr>
          </a:lstStyle>
          <a:p>
            <a:fld id="{AE7A2EC8-FE91-6742-924A-7601D185317B}" type="slidenum">
              <a:rPr lang="en-US" altLang="en-US" sz="1300">
                <a:solidFill>
                  <a:srgbClr val="000000"/>
                </a:solidFill>
                <a:latin typeface="Times New Roman" charset="0"/>
              </a:rPr>
              <a:pPr/>
              <a:t>37</a:t>
            </a:fld>
            <a:endParaRPr lang="en-US" altLang="en-US" sz="1300">
              <a:solidFill>
                <a:srgbClr val="000000"/>
              </a:solidFill>
              <a:latin typeface="Times New Roman" charset="0"/>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7756132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38</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20575167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73FE4134-EE0F-CF42-8FA5-D2C3C8752379}" type="slidenum">
              <a:rPr lang="en-US" altLang="en-US">
                <a:solidFill>
                  <a:srgbClr val="000000"/>
                </a:solidFill>
                <a:latin typeface="Times New Roman" charset="0"/>
              </a:rPr>
              <a:pPr/>
              <a:t>39</a:t>
            </a:fld>
            <a:endParaRPr lang="en-US" altLang="en-US">
              <a:solidFill>
                <a:srgbClr val="000000"/>
              </a:solidFill>
              <a:latin typeface="Times New Roman"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8072206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E72631A6-7416-0C4A-9110-D541CF414187}" type="slidenum">
              <a:rPr lang="en-US" altLang="en-US">
                <a:solidFill>
                  <a:srgbClr val="000000"/>
                </a:solidFill>
                <a:latin typeface="Times New Roman" charset="0"/>
              </a:rPr>
              <a:pPr/>
              <a:t>40</a:t>
            </a:fld>
            <a:endParaRPr lang="en-US" altLang="en-US">
              <a:solidFill>
                <a:srgbClr val="000000"/>
              </a:solidFill>
              <a:latin typeface="Times New Roman"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3068146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277440ED-5BD7-FE44-A6C0-1198BDB8B3B0}" type="slidenum">
              <a:rPr lang="en-US" altLang="en-US">
                <a:solidFill>
                  <a:srgbClr val="000000"/>
                </a:solidFill>
                <a:latin typeface="Times New Roman" charset="0"/>
              </a:rPr>
              <a:pPr/>
              <a:t>41</a:t>
            </a:fld>
            <a:endParaRPr lang="en-US" altLang="en-US">
              <a:solidFill>
                <a:srgbClr val="000000"/>
              </a:solidFill>
              <a:latin typeface="Times New Roman"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2049234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Comic Sans MS" charset="0"/>
              </a:defRPr>
            </a:lvl1pPr>
            <a:lvl2pPr marL="742950" indent="-285750" defTabSz="965200">
              <a:defRPr>
                <a:solidFill>
                  <a:schemeClr val="tx1"/>
                </a:solidFill>
                <a:latin typeface="Comic Sans MS" charset="0"/>
              </a:defRPr>
            </a:lvl2pPr>
            <a:lvl3pPr marL="1143000" indent="-228600" defTabSz="965200">
              <a:defRPr>
                <a:solidFill>
                  <a:schemeClr val="tx1"/>
                </a:solidFill>
                <a:latin typeface="Comic Sans MS" charset="0"/>
              </a:defRPr>
            </a:lvl3pPr>
            <a:lvl4pPr marL="1600200" indent="-228600" defTabSz="965200">
              <a:defRPr>
                <a:solidFill>
                  <a:schemeClr val="tx1"/>
                </a:solidFill>
                <a:latin typeface="Comic Sans MS" charset="0"/>
              </a:defRPr>
            </a:lvl4pPr>
            <a:lvl5pPr marL="2057400" indent="-228600" defTabSz="965200">
              <a:defRPr>
                <a:solidFill>
                  <a:schemeClr val="tx1"/>
                </a:solidFill>
                <a:latin typeface="Comic Sans MS" charset="0"/>
              </a:defRPr>
            </a:lvl5pPr>
            <a:lvl6pPr marL="2514600" indent="-228600" defTabSz="965200" eaLnBrk="0" fontAlgn="base" hangingPunct="0">
              <a:spcBef>
                <a:spcPct val="0"/>
              </a:spcBef>
              <a:spcAft>
                <a:spcPct val="0"/>
              </a:spcAft>
              <a:defRPr>
                <a:solidFill>
                  <a:schemeClr val="tx1"/>
                </a:solidFill>
                <a:latin typeface="Comic Sans MS" charset="0"/>
              </a:defRPr>
            </a:lvl6pPr>
            <a:lvl7pPr marL="2971800" indent="-228600" defTabSz="965200" eaLnBrk="0" fontAlgn="base" hangingPunct="0">
              <a:spcBef>
                <a:spcPct val="0"/>
              </a:spcBef>
              <a:spcAft>
                <a:spcPct val="0"/>
              </a:spcAft>
              <a:defRPr>
                <a:solidFill>
                  <a:schemeClr val="tx1"/>
                </a:solidFill>
                <a:latin typeface="Comic Sans MS" charset="0"/>
              </a:defRPr>
            </a:lvl7pPr>
            <a:lvl8pPr marL="3429000" indent="-228600" defTabSz="965200" eaLnBrk="0" fontAlgn="base" hangingPunct="0">
              <a:spcBef>
                <a:spcPct val="0"/>
              </a:spcBef>
              <a:spcAft>
                <a:spcPct val="0"/>
              </a:spcAft>
              <a:defRPr>
                <a:solidFill>
                  <a:schemeClr val="tx1"/>
                </a:solidFill>
                <a:latin typeface="Comic Sans MS" charset="0"/>
              </a:defRPr>
            </a:lvl8pPr>
            <a:lvl9pPr marL="3886200" indent="-228600" defTabSz="965200" eaLnBrk="0" fontAlgn="base" hangingPunct="0">
              <a:spcBef>
                <a:spcPct val="0"/>
              </a:spcBef>
              <a:spcAft>
                <a:spcPct val="0"/>
              </a:spcAft>
              <a:defRPr>
                <a:solidFill>
                  <a:schemeClr val="tx1"/>
                </a:solidFill>
                <a:latin typeface="Comic Sans MS" charset="0"/>
              </a:defRPr>
            </a:lvl9pPr>
          </a:lstStyle>
          <a:p>
            <a:fld id="{51B8FA41-DE53-9944-915B-2CF1393E1F7D}" type="slidenum">
              <a:rPr lang="en-US" altLang="en-US" sz="1200">
                <a:solidFill>
                  <a:srgbClr val="000000"/>
                </a:solidFill>
              </a:rPr>
              <a:pPr/>
              <a:t>5</a:t>
            </a:fld>
            <a:endParaRPr lang="en-US" altLang="en-US" sz="1200">
              <a:solidFill>
                <a:srgbClr val="000000"/>
              </a:solidFill>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8791981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a:ln/>
        </p:spPr>
      </p:sp>
      <p:sp>
        <p:nvSpPr>
          <p:cNvPr id="983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983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4D61BB27-7724-B84E-941B-3BCF8244AE9A}" type="slidenum">
              <a:rPr lang="en-US" altLang="en-US" sz="1300">
                <a:solidFill>
                  <a:srgbClr val="000000"/>
                </a:solidFill>
                <a:latin typeface="Times New Roman" charset="0"/>
              </a:rPr>
              <a:pPr/>
              <a:t>42</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8618544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a:ln/>
        </p:spPr>
      </p:sp>
      <p:sp>
        <p:nvSpPr>
          <p:cNvPr id="983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983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4D61BB27-7724-B84E-941B-3BCF8244AE9A}" type="slidenum">
              <a:rPr lang="en-US" altLang="en-US" sz="1300">
                <a:solidFill>
                  <a:srgbClr val="000000"/>
                </a:solidFill>
                <a:latin typeface="Times New Roman" charset="0"/>
              </a:rPr>
              <a:pPr/>
              <a:t>43</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8739392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44</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20072458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a:ln/>
        </p:spPr>
      </p:sp>
      <p:sp>
        <p:nvSpPr>
          <p:cNvPr id="1044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044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C149DF54-8653-9848-A0DA-D4F2CC9425C7}" type="slidenum">
              <a:rPr lang="en-US" altLang="en-US" sz="1300">
                <a:solidFill>
                  <a:srgbClr val="000000"/>
                </a:solidFill>
                <a:latin typeface="Times New Roman" charset="0"/>
              </a:rPr>
              <a:pPr/>
              <a:t>45</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263909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46A6A5A8-0D75-3F48-9D9A-CF15626B687E}" type="slidenum">
              <a:rPr lang="en-US" altLang="en-US" sz="1300">
                <a:solidFill>
                  <a:srgbClr val="000000"/>
                </a:solidFill>
                <a:latin typeface="Times New Roman" charset="0"/>
              </a:rPr>
              <a:pPr/>
              <a:t>46</a:t>
            </a:fld>
            <a:endParaRPr lang="en-US" altLang="en-US" sz="1300">
              <a:solidFill>
                <a:srgbClr val="000000"/>
              </a:solidFill>
              <a:latin typeface="Times New Roman" charset="0"/>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3"/>
            <a:r>
              <a:rPr lang="en-US" altLang="zh-CN">
                <a:latin typeface="Times New Roman" charset="0"/>
                <a:ea typeface="宋体" charset="-122"/>
              </a:rPr>
              <a:t>The step if S</a:t>
            </a:r>
            <a:r>
              <a:rPr lang="en-US" altLang="zh-CN" baseline="30000">
                <a:latin typeface="Times New Roman" charset="0"/>
                <a:ea typeface="宋体" charset="-122"/>
              </a:rPr>
              <a:t>A  </a:t>
            </a:r>
            <a:r>
              <a:rPr lang="en-US" altLang="zh-CN">
                <a:latin typeface="Times New Roman" charset="0"/>
                <a:ea typeface="宋体" charset="-122"/>
                <a:sym typeface="Symbol" charset="2"/>
              </a:rPr>
              <a:t>&gt;</a:t>
            </a:r>
            <a:r>
              <a:rPr lang="en-US" altLang="zh-CN">
                <a:latin typeface="Times New Roman" charset="0"/>
                <a:ea typeface="宋体" charset="-122"/>
              </a:rPr>
              <a:t> S</a:t>
            </a:r>
            <a:r>
              <a:rPr lang="en-US" altLang="zh-CN" baseline="30000">
                <a:latin typeface="Times New Roman" charset="0"/>
                <a:ea typeface="宋体" charset="-122"/>
              </a:rPr>
              <a:t>B</a:t>
            </a:r>
            <a:r>
              <a:rPr lang="en-US" altLang="zh-CN">
                <a:latin typeface="Times New Roman" charset="0"/>
                <a:ea typeface="宋体" charset="-122"/>
              </a:rPr>
              <a:t>, then update may not be good because it maybe a cross talk.</a:t>
            </a:r>
          </a:p>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9084177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a:ln/>
        </p:spPr>
      </p:sp>
      <p:sp>
        <p:nvSpPr>
          <p:cNvPr id="1085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085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29796495-66C3-C842-993F-CB47F3940A70}" type="slidenum">
              <a:rPr lang="en-US" altLang="en-US" sz="1300">
                <a:solidFill>
                  <a:srgbClr val="000000"/>
                </a:solidFill>
                <a:latin typeface="Times New Roman" charset="0"/>
              </a:rPr>
              <a:pPr/>
              <a:t>47</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2531713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a:ln/>
        </p:spPr>
      </p:sp>
      <p:sp>
        <p:nvSpPr>
          <p:cNvPr id="1105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105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6D6E013A-2705-B149-BBDD-EC7A09BFBEBC}" type="slidenum">
              <a:rPr lang="en-US" altLang="en-US" sz="1300">
                <a:solidFill>
                  <a:srgbClr val="000000"/>
                </a:solidFill>
                <a:latin typeface="Times New Roman" charset="0"/>
              </a:rPr>
              <a:pPr/>
              <a:t>48</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9967548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0F1101D8-8D31-344E-9940-E1AAAB80AC18}" type="slidenum">
              <a:rPr lang="en-US" altLang="en-US" sz="1300">
                <a:solidFill>
                  <a:srgbClr val="000000"/>
                </a:solidFill>
                <a:latin typeface="Times New Roman" charset="0"/>
              </a:rPr>
              <a:pPr/>
              <a:t>49</a:t>
            </a:fld>
            <a:endParaRPr lang="en-US" altLang="en-US" sz="1300">
              <a:solidFill>
                <a:srgbClr val="000000"/>
              </a:solidFill>
              <a:latin typeface="Times New Roman" charset="0"/>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3"/>
            <a:endParaRPr lang="en-US" altLang="zh-CN">
              <a:latin typeface="Times New Roman" charset="0"/>
              <a:ea typeface="宋体" charset="-122"/>
            </a:endParaRPr>
          </a:p>
          <a:p>
            <a:pPr lvl="3"/>
            <a:endParaRPr lang="en-US" altLang="zh-CN">
              <a:latin typeface="Times New Roman" charset="0"/>
              <a:ea typeface="宋体" charset="-122"/>
            </a:endParaRPr>
          </a:p>
          <a:p>
            <a:pPr lvl="3"/>
            <a:endParaRPr lang="en-US" altLang="zh-CN">
              <a:latin typeface="Times New Roman" charset="0"/>
              <a:ea typeface="宋体" charset="-122"/>
            </a:endParaRPr>
          </a:p>
          <a:p>
            <a:pPr lvl="3"/>
            <a:endParaRPr lang="en-US" altLang="zh-CN">
              <a:latin typeface="Times New Roman" charset="0"/>
              <a:ea typeface="宋体" charset="-122"/>
            </a:endParaRPr>
          </a:p>
          <a:p>
            <a:pPr lvl="3"/>
            <a:r>
              <a:rPr lang="en-US" altLang="zh-CN">
                <a:latin typeface="Times New Roman" charset="0"/>
                <a:ea typeface="宋体" charset="-122"/>
              </a:rPr>
              <a:t>The step if S</a:t>
            </a:r>
            <a:r>
              <a:rPr lang="en-US" altLang="zh-CN" baseline="30000">
                <a:latin typeface="Times New Roman" charset="0"/>
                <a:ea typeface="宋体" charset="-122"/>
              </a:rPr>
              <a:t>A  </a:t>
            </a:r>
            <a:r>
              <a:rPr lang="en-US" altLang="zh-CN">
                <a:latin typeface="Times New Roman" charset="0"/>
                <a:ea typeface="宋体" charset="-122"/>
                <a:sym typeface="Symbol" charset="2"/>
              </a:rPr>
              <a:t>&gt;</a:t>
            </a:r>
            <a:r>
              <a:rPr lang="en-US" altLang="zh-CN">
                <a:latin typeface="Times New Roman" charset="0"/>
                <a:ea typeface="宋体" charset="-122"/>
              </a:rPr>
              <a:t> S</a:t>
            </a:r>
            <a:r>
              <a:rPr lang="en-US" altLang="zh-CN" baseline="30000">
                <a:latin typeface="Times New Roman" charset="0"/>
                <a:ea typeface="宋体" charset="-122"/>
              </a:rPr>
              <a:t>B</a:t>
            </a:r>
            <a:r>
              <a:rPr lang="en-US" altLang="zh-CN">
                <a:latin typeface="Times New Roman" charset="0"/>
                <a:ea typeface="宋体" charset="-122"/>
              </a:rPr>
              <a:t>, then update may not be good because it maybe a cross talk.</a:t>
            </a:r>
          </a:p>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4525563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a:ln/>
        </p:spPr>
      </p:sp>
      <p:sp>
        <p:nvSpPr>
          <p:cNvPr id="1105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105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6D6E013A-2705-B149-BBDD-EC7A09BFBEBC}" type="slidenum">
              <a:rPr lang="en-US" altLang="en-US" sz="1300">
                <a:solidFill>
                  <a:srgbClr val="000000"/>
                </a:solidFill>
                <a:latin typeface="Times New Roman" charset="0"/>
              </a:rPr>
              <a:pPr/>
              <a:t>50</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6534848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a:ln/>
        </p:spPr>
      </p:sp>
      <p:sp>
        <p:nvSpPr>
          <p:cNvPr id="1167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167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33DC348A-B4E1-0241-B83F-D78E91936343}" type="slidenum">
              <a:rPr lang="en-US" altLang="en-US" sz="1300">
                <a:solidFill>
                  <a:srgbClr val="000000"/>
                </a:solidFill>
                <a:latin typeface="Times New Roman" charset="0"/>
              </a:rPr>
              <a:pPr/>
              <a:t>51</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982027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Comic Sans MS" charset="0"/>
              </a:defRPr>
            </a:lvl1pPr>
            <a:lvl2pPr marL="742950" indent="-285750" defTabSz="965200">
              <a:defRPr>
                <a:solidFill>
                  <a:schemeClr val="tx1"/>
                </a:solidFill>
                <a:latin typeface="Comic Sans MS" charset="0"/>
              </a:defRPr>
            </a:lvl2pPr>
            <a:lvl3pPr marL="1143000" indent="-228600" defTabSz="965200">
              <a:defRPr>
                <a:solidFill>
                  <a:schemeClr val="tx1"/>
                </a:solidFill>
                <a:latin typeface="Comic Sans MS" charset="0"/>
              </a:defRPr>
            </a:lvl3pPr>
            <a:lvl4pPr marL="1600200" indent="-228600" defTabSz="965200">
              <a:defRPr>
                <a:solidFill>
                  <a:schemeClr val="tx1"/>
                </a:solidFill>
                <a:latin typeface="Comic Sans MS" charset="0"/>
              </a:defRPr>
            </a:lvl4pPr>
            <a:lvl5pPr marL="2057400" indent="-228600" defTabSz="965200">
              <a:defRPr>
                <a:solidFill>
                  <a:schemeClr val="tx1"/>
                </a:solidFill>
                <a:latin typeface="Comic Sans MS" charset="0"/>
              </a:defRPr>
            </a:lvl5pPr>
            <a:lvl6pPr marL="2514600" indent="-228600" defTabSz="965200" eaLnBrk="0" fontAlgn="base" hangingPunct="0">
              <a:spcBef>
                <a:spcPct val="0"/>
              </a:spcBef>
              <a:spcAft>
                <a:spcPct val="0"/>
              </a:spcAft>
              <a:defRPr>
                <a:solidFill>
                  <a:schemeClr val="tx1"/>
                </a:solidFill>
                <a:latin typeface="Comic Sans MS" charset="0"/>
              </a:defRPr>
            </a:lvl6pPr>
            <a:lvl7pPr marL="2971800" indent="-228600" defTabSz="965200" eaLnBrk="0" fontAlgn="base" hangingPunct="0">
              <a:spcBef>
                <a:spcPct val="0"/>
              </a:spcBef>
              <a:spcAft>
                <a:spcPct val="0"/>
              </a:spcAft>
              <a:defRPr>
                <a:solidFill>
                  <a:schemeClr val="tx1"/>
                </a:solidFill>
                <a:latin typeface="Comic Sans MS" charset="0"/>
              </a:defRPr>
            </a:lvl7pPr>
            <a:lvl8pPr marL="3429000" indent="-228600" defTabSz="965200" eaLnBrk="0" fontAlgn="base" hangingPunct="0">
              <a:spcBef>
                <a:spcPct val="0"/>
              </a:spcBef>
              <a:spcAft>
                <a:spcPct val="0"/>
              </a:spcAft>
              <a:defRPr>
                <a:solidFill>
                  <a:schemeClr val="tx1"/>
                </a:solidFill>
                <a:latin typeface="Comic Sans MS" charset="0"/>
              </a:defRPr>
            </a:lvl8pPr>
            <a:lvl9pPr marL="3886200" indent="-228600" defTabSz="965200" eaLnBrk="0" fontAlgn="base" hangingPunct="0">
              <a:spcBef>
                <a:spcPct val="0"/>
              </a:spcBef>
              <a:spcAft>
                <a:spcPct val="0"/>
              </a:spcAft>
              <a:defRPr>
                <a:solidFill>
                  <a:schemeClr val="tx1"/>
                </a:solidFill>
                <a:latin typeface="Comic Sans MS" charset="0"/>
              </a:defRPr>
            </a:lvl9pPr>
          </a:lstStyle>
          <a:p>
            <a:fld id="{0E0C61A9-DE68-194E-9C87-F0518A4FC8A5}" type="slidenum">
              <a:rPr lang="en-US" altLang="en-US" sz="1200">
                <a:solidFill>
                  <a:srgbClr val="000000"/>
                </a:solidFill>
              </a:rPr>
              <a:pPr/>
              <a:t>6</a:t>
            </a:fld>
            <a:endParaRPr lang="en-US" altLang="en-US" sz="1200">
              <a:solidFill>
                <a:srgbClr val="000000"/>
              </a:solidFill>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1398798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a:ln/>
        </p:spPr>
      </p:sp>
      <p:sp>
        <p:nvSpPr>
          <p:cNvPr id="1187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187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1703CC81-E58F-CE49-9A9F-FF139D4D8A05}" type="slidenum">
              <a:rPr lang="en-US" altLang="en-US" sz="1300">
                <a:solidFill>
                  <a:srgbClr val="000000"/>
                </a:solidFill>
                <a:latin typeface="Times New Roman" charset="0"/>
              </a:rPr>
              <a:pPr/>
              <a:t>52</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6845436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noTextEdit="1"/>
          </p:cNvSpPr>
          <p:nvPr>
            <p:ph type="sldImg"/>
          </p:nvPr>
        </p:nvSpPr>
        <p:spPr>
          <a:ln/>
        </p:spPr>
      </p:sp>
      <p:sp>
        <p:nvSpPr>
          <p:cNvPr id="1208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208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D36923F9-1325-814B-BE60-CC2FF405F374}" type="slidenum">
              <a:rPr lang="en-US" altLang="en-US" sz="1300">
                <a:solidFill>
                  <a:srgbClr val="000000"/>
                </a:solidFill>
                <a:latin typeface="Times New Roman" charset="0"/>
              </a:rPr>
              <a:pPr/>
              <a:t>53</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7875987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noTextEdit="1"/>
          </p:cNvSpPr>
          <p:nvPr>
            <p:ph type="sldImg"/>
          </p:nvPr>
        </p:nvSpPr>
        <p:spPr>
          <a:ln/>
        </p:spPr>
      </p:sp>
      <p:sp>
        <p:nvSpPr>
          <p:cNvPr id="1228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228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4DEAEDBC-04C5-3042-A470-0354B8A463E8}" type="slidenum">
              <a:rPr lang="en-US" altLang="en-US" sz="1300">
                <a:solidFill>
                  <a:srgbClr val="000000"/>
                </a:solidFill>
                <a:latin typeface="Times New Roman" charset="0"/>
              </a:rPr>
              <a:pPr/>
              <a:t>54</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4260426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noTextEdit="1"/>
          </p:cNvSpPr>
          <p:nvPr>
            <p:ph type="sldImg"/>
          </p:nvPr>
        </p:nvSpPr>
        <p:spPr>
          <a:ln/>
        </p:spPr>
      </p:sp>
      <p:sp>
        <p:nvSpPr>
          <p:cNvPr id="1249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249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07E4CC18-42E8-5243-81AA-A4E7CA462324}" type="slidenum">
              <a:rPr lang="en-US" altLang="en-US" sz="1300">
                <a:solidFill>
                  <a:srgbClr val="000000"/>
                </a:solidFill>
                <a:latin typeface="Times New Roman" charset="0"/>
              </a:rPr>
              <a:pPr/>
              <a:t>55</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825104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a:ln/>
        </p:spPr>
      </p:sp>
      <p:sp>
        <p:nvSpPr>
          <p:cNvPr id="1105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105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6D6E013A-2705-B149-BBDD-EC7A09BFBEBC}" type="slidenum">
              <a:rPr lang="en-US" altLang="en-US" sz="1300">
                <a:solidFill>
                  <a:srgbClr val="000000"/>
                </a:solidFill>
                <a:latin typeface="Times New Roman" charset="0"/>
              </a:rPr>
              <a:pPr/>
              <a:t>56</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70684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57</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897335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a:ln/>
        </p:spPr>
      </p:sp>
      <p:sp>
        <p:nvSpPr>
          <p:cNvPr id="1310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310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BFA86D27-603B-2A40-87F9-A6FD4D59DF2D}" type="slidenum">
              <a:rPr lang="en-US" altLang="en-US" sz="1300">
                <a:solidFill>
                  <a:srgbClr val="000000"/>
                </a:solidFill>
                <a:latin typeface="Times New Roman" charset="0"/>
              </a:rPr>
              <a:pPr/>
              <a:t>59</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322972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noTextEdit="1"/>
          </p:cNvSpPr>
          <p:nvPr>
            <p:ph type="sldImg"/>
          </p:nvPr>
        </p:nvSpPr>
        <p:spPr>
          <a:ln/>
        </p:spPr>
      </p:sp>
      <p:sp>
        <p:nvSpPr>
          <p:cNvPr id="1372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Before failure: </a:t>
            </a:r>
          </a:p>
          <a:p>
            <a:r>
              <a:rPr lang="en-US" altLang="en-US">
                <a:latin typeface="Times New Roman" charset="0"/>
                <a:ea typeface="ＭＳ Ｐゴシック" charset="-128"/>
              </a:rPr>
              <a:t>- dB &lt; dA</a:t>
            </a:r>
          </a:p>
          <a:p>
            <a:r>
              <a:rPr lang="en-US" altLang="en-US">
                <a:latin typeface="Times New Roman" charset="0"/>
                <a:ea typeface="ＭＳ Ｐゴシック" charset="-128"/>
              </a:rPr>
              <a:t>- dB &gt;= dC &gt;= dD &gt;= dE &gt;= dA</a:t>
            </a:r>
          </a:p>
        </p:txBody>
      </p:sp>
      <p:sp>
        <p:nvSpPr>
          <p:cNvPr id="1372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C3CB5A8C-E0D8-1848-9918-05B080CE2D5E}" type="slidenum">
              <a:rPr lang="en-US" altLang="en-US" sz="1300">
                <a:solidFill>
                  <a:srgbClr val="000000"/>
                </a:solidFill>
                <a:latin typeface="Times New Roman" charset="0"/>
              </a:rPr>
              <a:pPr/>
              <a:t>60</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0530098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a:ln/>
        </p:spPr>
      </p:sp>
      <p:sp>
        <p:nvSpPr>
          <p:cNvPr id="1351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351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6B72164B-DF8B-5E42-8181-FEF558E401C1}" type="slidenum">
              <a:rPr lang="en-US" altLang="en-US" sz="1300">
                <a:solidFill>
                  <a:srgbClr val="000000"/>
                </a:solidFill>
                <a:latin typeface="Times New Roman" charset="0"/>
              </a:rPr>
              <a:pPr/>
              <a:t>61</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0724708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noTextEdit="1"/>
          </p:cNvSpPr>
          <p:nvPr>
            <p:ph type="sldImg"/>
          </p:nvPr>
        </p:nvSpPr>
        <p:spPr>
          <a:ln/>
        </p:spPr>
      </p:sp>
      <p:sp>
        <p:nvSpPr>
          <p:cNvPr id="1331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331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90F331F4-7B99-3D4B-BD3E-647EC1997DD7}" type="slidenum">
              <a:rPr lang="en-US" altLang="en-US" sz="1300">
                <a:solidFill>
                  <a:srgbClr val="000000"/>
                </a:solidFill>
                <a:latin typeface="Times New Roman" charset="0"/>
              </a:rPr>
              <a:pPr/>
              <a:t>62</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821960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57CC3F2C-5311-CE4E-8D75-93666F0BC6DB}" type="slidenum">
              <a:rPr lang="en-US" altLang="en-US">
                <a:solidFill>
                  <a:srgbClr val="000000"/>
                </a:solidFill>
                <a:latin typeface="Times New Roman" charset="0"/>
              </a:rPr>
              <a:pPr/>
              <a:t>8</a:t>
            </a:fld>
            <a:endParaRPr lang="en-US" altLang="en-US">
              <a:solidFill>
                <a:srgbClr val="000000"/>
              </a:solidFill>
              <a:latin typeface="Times New Roman"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206990177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a:ln/>
        </p:spPr>
      </p:sp>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buFontTx/>
              <a:buChar char="-"/>
            </a:pPr>
            <a:r>
              <a:rPr lang="en-US" altLang="zh-CN" dirty="0">
                <a:latin typeface="Times New Roman" charset="0"/>
                <a:ea typeface="宋体" charset="-122"/>
              </a:rPr>
              <a:t>Simplicity</a:t>
            </a:r>
          </a:p>
          <a:p>
            <a:pPr marL="0" lvl="1"/>
            <a:r>
              <a:rPr lang="en-US" altLang="en-US" dirty="0">
                <a:latin typeface="Times New Roman" charset="0"/>
                <a:ea typeface="宋体" charset="-122"/>
              </a:rPr>
              <a:t>churns before convergence</a:t>
            </a:r>
          </a:p>
          <a:p>
            <a:pPr lvl="2"/>
            <a:r>
              <a:rPr lang="en-US" altLang="en-US" dirty="0">
                <a:latin typeface="Times New Roman" charset="0"/>
                <a:ea typeface="宋体" charset="-122"/>
              </a:rPr>
              <a:t>path exploration; counting-to-infinity</a:t>
            </a:r>
          </a:p>
          <a:p>
            <a:pPr marL="0" lvl="1"/>
            <a:r>
              <a:rPr lang="en-US" altLang="en-US" dirty="0">
                <a:latin typeface="Times New Roman" charset="0"/>
                <a:ea typeface="宋体" charset="-122"/>
              </a:rPr>
              <a:t>not enough information when making routing decision (only next-hops and their distance estimates) </a:t>
            </a:r>
          </a:p>
          <a:p>
            <a:pPr marL="0" lvl="1">
              <a:buFontTx/>
              <a:buChar char="-"/>
            </a:pPr>
            <a:endParaRPr lang="en-US" altLang="zh-CN" dirty="0">
              <a:latin typeface="Times New Roman" charset="0"/>
              <a:ea typeface="宋体" charset="-122"/>
            </a:endParaRPr>
          </a:p>
          <a:p>
            <a:pPr>
              <a:buFontTx/>
              <a:buChar char="-"/>
            </a:pPr>
            <a:endParaRPr lang="en-US" altLang="en-US" dirty="0">
              <a:latin typeface="Times New Roman" charset="0"/>
              <a:ea typeface="ＭＳ Ｐゴシック" charset="-128"/>
            </a:endParaRPr>
          </a:p>
          <a:p>
            <a:pPr>
              <a:buFontTx/>
              <a:buChar char="-"/>
            </a:pPr>
            <a:r>
              <a:rPr lang="en-US" altLang="en-US" dirty="0">
                <a:latin typeface="Times New Roman" charset="0"/>
                <a:ea typeface="ＭＳ Ｐゴシック" charset="-128"/>
              </a:rPr>
              <a:t>While distance-vector protocols are appropriate for small internetworks, and require much less configuration and management</a:t>
            </a:r>
          </a:p>
          <a:p>
            <a:pPr>
              <a:buFontTx/>
              <a:buChar char="-"/>
            </a:pPr>
            <a:r>
              <a:rPr lang="en-US" altLang="en-US" dirty="0">
                <a:latin typeface="Times New Roman" charset="0"/>
                <a:ea typeface="ＭＳ Ｐゴシック" charset="-128"/>
              </a:rPr>
              <a:t>- IGRP was a significant improvement over RIP, which had a hop count restriction that limited the size of an internetwork. IGRP supports internetworks with up to 255 hops.</a:t>
            </a:r>
          </a:p>
          <a:p>
            <a:pPr>
              <a:buFontTx/>
              <a:buChar char="-"/>
            </a:pPr>
            <a:endParaRPr lang="en-US" altLang="en-US" dirty="0">
              <a:latin typeface="Times New Roman" charset="0"/>
              <a:ea typeface="ＭＳ Ｐゴシック" charset="-128"/>
            </a:endParaRPr>
          </a:p>
          <a:p>
            <a:pPr>
              <a:buFontTx/>
              <a:buChar char="-"/>
            </a:pPr>
            <a:r>
              <a:rPr lang="en-US" altLang="en-US" dirty="0">
                <a:latin typeface="Times New Roman" charset="0"/>
                <a:ea typeface="ＭＳ Ｐゴシック" charset="-128"/>
              </a:rPr>
              <a:t>IGRP:</a:t>
            </a:r>
          </a:p>
          <a:p>
            <a:pPr>
              <a:buFontTx/>
              <a:buChar char="-"/>
            </a:pPr>
            <a:r>
              <a:rPr lang="en-US" altLang="en-US" dirty="0">
                <a:latin typeface="Times New Roman" charset="0"/>
                <a:ea typeface="ＭＳ Ｐゴシック" charset="-128"/>
              </a:rPr>
              <a:t>Upon router startup, IGRP broadcast request messages to other routers. Upon receipt of the message, router send their routing tables to the startup router. Routing tables contain entries for each of the networks that a router can reach. At regular intervals, routers automatically transmit their routing tables to other routers which in turn update their own routing tables if there are changes in the topology. A triggered update occurs if the network topology changes. Triggered updates allow quick responses to changes in the network. When routers add entries to routing tables, 1 is added to the hop count to account for the hop between the router and the neighbor from which it received the route information. When a route is entered into the routing table, a timer is set. As routing table updates arrive and a route entry is verified to still be valid, the timer is reset. If a known router fails to appear in an update and in subsequent updates, the timer will run out and the route entry will be purged. </a:t>
            </a:r>
          </a:p>
          <a:p>
            <a:pPr>
              <a:buFontTx/>
              <a:buChar char="-"/>
            </a:pPr>
            <a:endParaRPr lang="en-US" altLang="en-US" dirty="0">
              <a:latin typeface="Times New Roman" charset="0"/>
              <a:ea typeface="ＭＳ Ｐゴシック" charset="-128"/>
            </a:endParaRPr>
          </a:p>
        </p:txBody>
      </p:sp>
      <p:sp>
        <p:nvSpPr>
          <p:cNvPr id="1392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EE239D25-1B9A-8141-B548-347F2469E3F6}" type="slidenum">
              <a:rPr lang="en-US" altLang="en-US" sz="1300">
                <a:solidFill>
                  <a:srgbClr val="000000"/>
                </a:solidFill>
                <a:latin typeface="Times New Roman" charset="0"/>
              </a:rPr>
              <a:pPr/>
              <a:t>63</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4092336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a:ln/>
        </p:spPr>
      </p:sp>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buFontTx/>
              <a:buChar char="-"/>
            </a:pPr>
            <a:r>
              <a:rPr lang="en-US" altLang="zh-CN" dirty="0">
                <a:latin typeface="Times New Roman" charset="0"/>
                <a:ea typeface="宋体" charset="-122"/>
              </a:rPr>
              <a:t>Simplicity</a:t>
            </a:r>
          </a:p>
          <a:p>
            <a:pPr marL="0" lvl="1"/>
            <a:r>
              <a:rPr lang="en-US" altLang="en-US" dirty="0">
                <a:latin typeface="Times New Roman" charset="0"/>
                <a:ea typeface="宋体" charset="-122"/>
              </a:rPr>
              <a:t>churns before convergence</a:t>
            </a:r>
          </a:p>
          <a:p>
            <a:pPr lvl="2"/>
            <a:r>
              <a:rPr lang="en-US" altLang="en-US" dirty="0">
                <a:latin typeface="Times New Roman" charset="0"/>
                <a:ea typeface="宋体" charset="-122"/>
              </a:rPr>
              <a:t>path exploration; counting-to-infinity</a:t>
            </a:r>
          </a:p>
          <a:p>
            <a:pPr marL="0" lvl="1"/>
            <a:r>
              <a:rPr lang="en-US" altLang="en-US" dirty="0">
                <a:latin typeface="Times New Roman" charset="0"/>
                <a:ea typeface="宋体" charset="-122"/>
              </a:rPr>
              <a:t>not enough information when making routing decision (only next-hops and their distance estimates) </a:t>
            </a:r>
          </a:p>
          <a:p>
            <a:pPr marL="0" lvl="1">
              <a:buFontTx/>
              <a:buChar char="-"/>
            </a:pPr>
            <a:endParaRPr lang="en-US" altLang="zh-CN" dirty="0">
              <a:latin typeface="Times New Roman" charset="0"/>
              <a:ea typeface="宋体" charset="-122"/>
            </a:endParaRPr>
          </a:p>
          <a:p>
            <a:pPr>
              <a:buFontTx/>
              <a:buChar char="-"/>
            </a:pPr>
            <a:endParaRPr lang="en-US" altLang="en-US" dirty="0">
              <a:latin typeface="Times New Roman" charset="0"/>
              <a:ea typeface="ＭＳ Ｐゴシック" charset="-128"/>
            </a:endParaRPr>
          </a:p>
          <a:p>
            <a:pPr>
              <a:buFontTx/>
              <a:buChar char="-"/>
            </a:pPr>
            <a:r>
              <a:rPr lang="en-US" altLang="en-US" dirty="0">
                <a:latin typeface="Times New Roman" charset="0"/>
                <a:ea typeface="ＭＳ Ｐゴシック" charset="-128"/>
              </a:rPr>
              <a:t>While distance-vector protocols are appropriate for small internetworks, and require much less configuration and management</a:t>
            </a:r>
          </a:p>
          <a:p>
            <a:pPr>
              <a:buFontTx/>
              <a:buChar char="-"/>
            </a:pPr>
            <a:r>
              <a:rPr lang="en-US" altLang="en-US" dirty="0">
                <a:latin typeface="Times New Roman" charset="0"/>
                <a:ea typeface="ＭＳ Ｐゴシック" charset="-128"/>
              </a:rPr>
              <a:t>- IGRP was a significant improvement over RIP, which had a hop count restriction that limited the size of an internetwork. IGRP supports internetworks with up to 255 hops.</a:t>
            </a:r>
          </a:p>
          <a:p>
            <a:pPr>
              <a:buFontTx/>
              <a:buChar char="-"/>
            </a:pPr>
            <a:endParaRPr lang="en-US" altLang="en-US" dirty="0">
              <a:latin typeface="Times New Roman" charset="0"/>
              <a:ea typeface="ＭＳ Ｐゴシック" charset="-128"/>
            </a:endParaRPr>
          </a:p>
          <a:p>
            <a:pPr>
              <a:buFontTx/>
              <a:buChar char="-"/>
            </a:pPr>
            <a:r>
              <a:rPr lang="en-US" altLang="en-US" dirty="0">
                <a:latin typeface="Times New Roman" charset="0"/>
                <a:ea typeface="ＭＳ Ｐゴシック" charset="-128"/>
              </a:rPr>
              <a:t>IGRP:</a:t>
            </a:r>
          </a:p>
          <a:p>
            <a:pPr>
              <a:buFontTx/>
              <a:buChar char="-"/>
            </a:pPr>
            <a:r>
              <a:rPr lang="en-US" altLang="en-US" dirty="0">
                <a:latin typeface="Times New Roman" charset="0"/>
                <a:ea typeface="ＭＳ Ｐゴシック" charset="-128"/>
              </a:rPr>
              <a:t>Upon router startup, IGRP broadcast request messages to other routers. Upon receipt of the message, router send their routing tables to the startup router. Routing tables contain entries for each of the networks that a router can reach. At regular intervals, routers automatically transmit their routing tables to other routers which in turn update their own routing tables if there are changes in the topology. A triggered update occurs if the network topology changes. Triggered updates allow quick responses to changes in the network. When routers add entries to routing tables, 1 is added to the hop count to account for the hop between the router and the neighbor from which it received the route information. When a route is entered into the routing table, a timer is set. As routing table updates arrive and a route entry is verified to still be valid, the timer is reset. If a known router fails to appear in an update and in subsequent updates, the timer will run out and the route entry will be purged. </a:t>
            </a:r>
          </a:p>
          <a:p>
            <a:pPr>
              <a:buFontTx/>
              <a:buChar char="-"/>
            </a:pPr>
            <a:endParaRPr lang="en-US" altLang="en-US" dirty="0">
              <a:latin typeface="Times New Roman" charset="0"/>
              <a:ea typeface="ＭＳ Ｐゴシック" charset="-128"/>
            </a:endParaRPr>
          </a:p>
        </p:txBody>
      </p:sp>
      <p:sp>
        <p:nvSpPr>
          <p:cNvPr id="1392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EE239D25-1B9A-8141-B548-347F2469E3F6}" type="slidenum">
              <a:rPr lang="en-US" altLang="en-US" sz="1300">
                <a:solidFill>
                  <a:srgbClr val="000000"/>
                </a:solidFill>
                <a:latin typeface="Times New Roman" charset="0"/>
              </a:rPr>
              <a:pPr/>
              <a:t>64</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3994804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A6212D1E-FC8B-4B47-9BBF-933F05E75297}" type="slidenum">
              <a:rPr lang="en-US" altLang="en-US" sz="1300">
                <a:solidFill>
                  <a:srgbClr val="000000"/>
                </a:solidFill>
                <a:latin typeface="Times New Roman" charset="0"/>
              </a:rPr>
              <a:pPr/>
              <a:t>65</a:t>
            </a:fld>
            <a:endParaRPr lang="en-US" altLang="en-US" sz="1300">
              <a:solidFill>
                <a:srgbClr val="000000"/>
              </a:solidFill>
              <a:latin typeface="Times New Roman" charset="0"/>
            </a:endParaRPr>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8598301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66</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54495848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0BE1BFA6-977A-C340-82B7-E15C7C72C7FA}" type="slidenum">
              <a:rPr lang="en-US" altLang="en-US">
                <a:solidFill>
                  <a:srgbClr val="000000"/>
                </a:solidFill>
                <a:latin typeface="Times New Roman" charset="0"/>
              </a:rPr>
              <a:pPr/>
              <a:t>67</a:t>
            </a:fld>
            <a:endParaRPr lang="en-US" altLang="en-US">
              <a:solidFill>
                <a:srgbClr val="000000"/>
              </a:solidFill>
              <a:latin typeface="Times New Roman"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1748550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6590DB26-6235-4348-98F8-EDD194577D76}" type="slidenum">
              <a:rPr lang="en-US" altLang="en-US">
                <a:solidFill>
                  <a:srgbClr val="000000"/>
                </a:solidFill>
                <a:latin typeface="Times New Roman" charset="0"/>
              </a:rPr>
              <a:pPr/>
              <a:t>68</a:t>
            </a:fld>
            <a:endParaRPr lang="en-US" altLang="en-US">
              <a:solidFill>
                <a:srgbClr val="000000"/>
              </a:solidFill>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rPr>
              <a:t>Need to setup order: Right after said a link is up, it became down</a:t>
            </a:r>
          </a:p>
          <a:p>
            <a:r>
              <a:rPr lang="en-US" altLang="en-US">
                <a:latin typeface="Times New Roman" charset="0"/>
              </a:rPr>
              <a:t> solution: sequence#</a:t>
            </a:r>
          </a:p>
          <a:p>
            <a:endParaRPr lang="en-US" altLang="en-US">
              <a:latin typeface="Times New Roman" charset="0"/>
            </a:endParaRPr>
          </a:p>
          <a:p>
            <a:r>
              <a:rPr lang="en-US" altLang="en-US">
                <a:latin typeface="Times New Roman" charset="0"/>
              </a:rPr>
              <a:t>  sequence# corruption: age</a:t>
            </a:r>
          </a:p>
          <a:p>
            <a:endParaRPr lang="en-US" altLang="en-US">
              <a:latin typeface="Times New Roman" charset="0"/>
            </a:endParaRPr>
          </a:p>
          <a:p>
            <a:r>
              <a:rPr lang="en-US" altLang="en-US">
                <a:latin typeface="Times New Roman" charset="0"/>
              </a:rPr>
              <a:t>Partition: periodical rebroadcast</a:t>
            </a:r>
          </a:p>
          <a:p>
            <a:endParaRPr lang="en-US" altLang="en-US">
              <a:latin typeface="Times New Roman" charset="0"/>
            </a:endParaRPr>
          </a:p>
          <a:p>
            <a:r>
              <a:rPr lang="en-US" altLang="en-US">
                <a:latin typeface="Times New Roman" charset="0"/>
              </a:rPr>
              <a:t>Failure</a:t>
            </a:r>
          </a:p>
        </p:txBody>
      </p:sp>
    </p:spTree>
    <p:extLst>
      <p:ext uri="{BB962C8B-B14F-4D97-AF65-F5344CB8AC3E}">
        <p14:creationId xmlns:p14="http://schemas.microsoft.com/office/powerpoint/2010/main" val="18858477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6590DB26-6235-4348-98F8-EDD194577D76}" type="slidenum">
              <a:rPr lang="en-US" altLang="en-US">
                <a:solidFill>
                  <a:srgbClr val="000000"/>
                </a:solidFill>
                <a:latin typeface="Times New Roman" charset="0"/>
              </a:rPr>
              <a:pPr/>
              <a:t>69</a:t>
            </a:fld>
            <a:endParaRPr lang="en-US" altLang="en-US">
              <a:solidFill>
                <a:srgbClr val="000000"/>
              </a:solidFill>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rPr>
              <a:t>Need to setup order: Right after said a link is up, it became down</a:t>
            </a:r>
          </a:p>
          <a:p>
            <a:r>
              <a:rPr lang="en-US" altLang="en-US">
                <a:latin typeface="Times New Roman" charset="0"/>
              </a:rPr>
              <a:t> solution: sequence#</a:t>
            </a:r>
          </a:p>
          <a:p>
            <a:endParaRPr lang="en-US" altLang="en-US">
              <a:latin typeface="Times New Roman" charset="0"/>
            </a:endParaRPr>
          </a:p>
          <a:p>
            <a:r>
              <a:rPr lang="en-US" altLang="en-US">
                <a:latin typeface="Times New Roman" charset="0"/>
              </a:rPr>
              <a:t>  sequence# corruption: age</a:t>
            </a:r>
          </a:p>
          <a:p>
            <a:endParaRPr lang="en-US" altLang="en-US">
              <a:latin typeface="Times New Roman" charset="0"/>
            </a:endParaRPr>
          </a:p>
          <a:p>
            <a:r>
              <a:rPr lang="en-US" altLang="en-US">
                <a:latin typeface="Times New Roman" charset="0"/>
              </a:rPr>
              <a:t>Partition: periodical rebroadcast</a:t>
            </a:r>
          </a:p>
          <a:p>
            <a:endParaRPr lang="en-US" altLang="en-US">
              <a:latin typeface="Times New Roman" charset="0"/>
            </a:endParaRPr>
          </a:p>
          <a:p>
            <a:r>
              <a:rPr lang="en-US" altLang="en-US">
                <a:latin typeface="Times New Roman" charset="0"/>
              </a:rPr>
              <a:t>Failure</a:t>
            </a:r>
          </a:p>
        </p:txBody>
      </p:sp>
    </p:spTree>
    <p:extLst>
      <p:ext uri="{BB962C8B-B14F-4D97-AF65-F5344CB8AC3E}">
        <p14:creationId xmlns:p14="http://schemas.microsoft.com/office/powerpoint/2010/main" val="105833320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70</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106540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3D6827B2-894B-0A47-B6C2-D8634E969BDB}" type="slidenum">
              <a:rPr lang="en-US" altLang="en-US" sz="1300">
                <a:solidFill>
                  <a:srgbClr val="000000"/>
                </a:solidFill>
                <a:latin typeface="Times New Roman" charset="0"/>
              </a:rPr>
              <a:pPr/>
              <a:t>71</a:t>
            </a:fld>
            <a:endParaRPr lang="en-US" altLang="en-US" sz="1300">
              <a:solidFill>
                <a:srgbClr val="000000"/>
              </a:solidFill>
              <a:latin typeface="Times New Roman" charset="0"/>
            </a:endParaRPr>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Need to setup order: Right after said a link is up, it became down</a:t>
            </a:r>
          </a:p>
          <a:p>
            <a:r>
              <a:rPr lang="en-US" altLang="en-US">
                <a:latin typeface="Times New Roman" charset="0"/>
                <a:ea typeface="ＭＳ Ｐゴシック" charset="-128"/>
              </a:rPr>
              <a:t> solution: sequence#</a:t>
            </a:r>
          </a:p>
          <a:p>
            <a:pPr lvl="1"/>
            <a:r>
              <a:rPr lang="en-US" altLang="zh-CN">
                <a:latin typeface="Times New Roman" charset="0"/>
                <a:ea typeface="宋体" charset="-122"/>
              </a:rPr>
              <a:t>ordering of events (link up and down)</a:t>
            </a:r>
          </a:p>
          <a:p>
            <a:pPr lvl="1"/>
            <a:r>
              <a:rPr lang="en-US" altLang="zh-CN">
                <a:latin typeface="Times New Roman" charset="0"/>
                <a:ea typeface="宋体" charset="-122"/>
              </a:rPr>
              <a:t>network partitioning and then merge</a:t>
            </a:r>
          </a:p>
          <a:p>
            <a:endParaRPr lang="en-US" altLang="en-US">
              <a:latin typeface="Times New Roman" charset="0"/>
              <a:ea typeface="ＭＳ Ｐゴシック" charset="-128"/>
            </a:endParaRPr>
          </a:p>
          <a:p>
            <a:endParaRPr lang="en-US" altLang="en-US">
              <a:latin typeface="Times New Roman" charset="0"/>
              <a:ea typeface="ＭＳ Ｐゴシック" charset="-128"/>
            </a:endParaRPr>
          </a:p>
          <a:p>
            <a:r>
              <a:rPr lang="en-US" altLang="en-US">
                <a:latin typeface="Times New Roman" charset="0"/>
                <a:ea typeface="ＭＳ Ｐゴシック" charset="-128"/>
              </a:rPr>
              <a:t>  sequence# corruption: age</a:t>
            </a:r>
          </a:p>
          <a:p>
            <a:endParaRPr lang="en-US" altLang="en-US">
              <a:latin typeface="Times New Roman" charset="0"/>
              <a:ea typeface="ＭＳ Ｐゴシック" charset="-128"/>
            </a:endParaRPr>
          </a:p>
          <a:p>
            <a:r>
              <a:rPr lang="en-US" altLang="en-US">
                <a:latin typeface="Times New Roman" charset="0"/>
                <a:ea typeface="ＭＳ Ｐゴシック" charset="-128"/>
              </a:rPr>
              <a:t>Partition: periodical rebroadcast</a:t>
            </a:r>
          </a:p>
          <a:p>
            <a:endParaRPr lang="en-US" altLang="en-US">
              <a:latin typeface="Times New Roman" charset="0"/>
              <a:ea typeface="ＭＳ Ｐゴシック" charset="-128"/>
            </a:endParaRPr>
          </a:p>
          <a:p>
            <a:r>
              <a:rPr lang="en-US" altLang="en-US">
                <a:latin typeface="Times New Roman" charset="0"/>
                <a:ea typeface="ＭＳ Ｐゴシック" charset="-128"/>
              </a:rPr>
              <a:t>Failure</a:t>
            </a:r>
          </a:p>
        </p:txBody>
      </p:sp>
    </p:spTree>
    <p:extLst>
      <p:ext uri="{BB962C8B-B14F-4D97-AF65-F5344CB8AC3E}">
        <p14:creationId xmlns:p14="http://schemas.microsoft.com/office/powerpoint/2010/main" val="5730129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Arial" charset="0"/>
            </a:endParaRPr>
          </a:p>
        </p:txBody>
      </p:sp>
    </p:spTree>
    <p:extLst>
      <p:ext uri="{BB962C8B-B14F-4D97-AF65-F5344CB8AC3E}">
        <p14:creationId xmlns:p14="http://schemas.microsoft.com/office/powerpoint/2010/main" val="20437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89470C0B-B50A-1E42-8B2B-7DACA9417D86}" type="slidenum">
              <a:rPr lang="en-US" altLang="en-US">
                <a:solidFill>
                  <a:srgbClr val="000000"/>
                </a:solidFill>
                <a:latin typeface="Times New Roman" charset="0"/>
              </a:rPr>
              <a:pPr/>
              <a:t>9</a:t>
            </a:fld>
            <a:endParaRPr lang="en-US" altLang="en-US">
              <a:solidFill>
                <a:srgbClr val="000000"/>
              </a:solidFill>
              <a:latin typeface="Times New Roman"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9498184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Arial" charset="0"/>
            </a:endParaRPr>
          </a:p>
        </p:txBody>
      </p:sp>
    </p:spTree>
    <p:extLst>
      <p:ext uri="{BB962C8B-B14F-4D97-AF65-F5344CB8AC3E}">
        <p14:creationId xmlns:p14="http://schemas.microsoft.com/office/powerpoint/2010/main" val="186555858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C1EB01F3-9A46-D545-B763-7F9B4804C314}" type="slidenum">
              <a:rPr lang="en-US" altLang="en-US" sz="1300">
                <a:solidFill>
                  <a:srgbClr val="000000"/>
                </a:solidFill>
                <a:latin typeface="Times New Roman" charset="0"/>
              </a:rPr>
              <a:pPr/>
              <a:t>75</a:t>
            </a:fld>
            <a:endParaRPr lang="en-US" altLang="en-US" sz="1300">
              <a:solidFill>
                <a:srgbClr val="000000"/>
              </a:solidFill>
              <a:latin typeface="Times New Roman" charset="0"/>
            </a:endParaRPr>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20475007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C135A4EA-D99E-D041-976D-CA2FB2EB8E82}" type="slidenum">
              <a:rPr lang="en-US" altLang="en-US" sz="1300">
                <a:solidFill>
                  <a:srgbClr val="000000"/>
                </a:solidFill>
                <a:latin typeface="Times New Roman" charset="0"/>
              </a:rPr>
              <a:pPr/>
              <a:t>76</a:t>
            </a:fld>
            <a:endParaRPr lang="en-US" altLang="en-US" sz="1300">
              <a:solidFill>
                <a:srgbClr val="000000"/>
              </a:solidFill>
              <a:latin typeface="Times New Roman" charset="0"/>
            </a:endParaRPr>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41082115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C135A4EA-D99E-D041-976D-CA2FB2EB8E82}" type="slidenum">
              <a:rPr lang="en-US" altLang="en-US" sz="1300">
                <a:solidFill>
                  <a:srgbClr val="000000"/>
                </a:solidFill>
                <a:latin typeface="Times New Roman" charset="0"/>
              </a:rPr>
              <a:pPr/>
              <a:t>77</a:t>
            </a:fld>
            <a:endParaRPr lang="en-US" altLang="en-US" sz="1300">
              <a:solidFill>
                <a:srgbClr val="000000"/>
              </a:solidFill>
              <a:latin typeface="Times New Roman" charset="0"/>
            </a:endParaRPr>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54631196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FD2A5AF5-B315-C344-98AE-00A5EC822D91}" type="slidenum">
              <a:rPr lang="en-US" altLang="en-US" sz="1300">
                <a:solidFill>
                  <a:srgbClr val="000000"/>
                </a:solidFill>
                <a:latin typeface="Times New Roman" charset="0"/>
              </a:rPr>
              <a:pPr/>
              <a:t>78</a:t>
            </a:fld>
            <a:endParaRPr lang="en-US" altLang="en-US" sz="1300">
              <a:solidFill>
                <a:srgbClr val="000000"/>
              </a:solidFill>
              <a:latin typeface="Times New Roman" charset="0"/>
            </a:endParaRPr>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5493528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a:ln/>
        </p:spPr>
      </p:sp>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buFontTx/>
              <a:buChar char="-"/>
            </a:pPr>
            <a:r>
              <a:rPr lang="en-US" altLang="zh-CN">
                <a:latin typeface="Times New Roman" charset="0"/>
                <a:ea typeface="宋体" charset="-122"/>
              </a:rPr>
              <a:t>Simplicity</a:t>
            </a:r>
          </a:p>
          <a:p>
            <a:pPr marL="0" lvl="1"/>
            <a:r>
              <a:rPr lang="en-US" altLang="en-US">
                <a:latin typeface="Times New Roman" charset="0"/>
                <a:ea typeface="宋体" charset="-122"/>
              </a:rPr>
              <a:t>churns before convergence</a:t>
            </a:r>
          </a:p>
          <a:p>
            <a:pPr lvl="2"/>
            <a:r>
              <a:rPr lang="en-US" altLang="en-US">
                <a:latin typeface="Times New Roman" charset="0"/>
                <a:ea typeface="宋体" charset="-122"/>
              </a:rPr>
              <a:t>path exploration; counting-to-infinity</a:t>
            </a:r>
          </a:p>
          <a:p>
            <a:pPr marL="0" lvl="1"/>
            <a:r>
              <a:rPr lang="en-US" altLang="en-US">
                <a:latin typeface="Times New Roman" charset="0"/>
                <a:ea typeface="宋体" charset="-122"/>
              </a:rPr>
              <a:t>not enough information when making routing decision (only next-hops and their distance estimates) </a:t>
            </a:r>
          </a:p>
          <a:p>
            <a:pPr marL="0" lvl="1">
              <a:buFontTx/>
              <a:buChar char="-"/>
            </a:pPr>
            <a:endParaRPr lang="en-US" altLang="zh-CN">
              <a:latin typeface="Times New Roman" charset="0"/>
              <a:ea typeface="宋体" charset="-122"/>
            </a:endParaRPr>
          </a:p>
          <a:p>
            <a:pPr>
              <a:buFontTx/>
              <a:buChar char="-"/>
            </a:pPr>
            <a:endParaRPr lang="en-US" altLang="en-US">
              <a:latin typeface="Times New Roman" charset="0"/>
              <a:ea typeface="ＭＳ Ｐゴシック" charset="-128"/>
            </a:endParaRPr>
          </a:p>
          <a:p>
            <a:pPr>
              <a:buFontTx/>
              <a:buChar char="-"/>
            </a:pPr>
            <a:r>
              <a:rPr lang="en-US" altLang="en-US">
                <a:latin typeface="Times New Roman" charset="0"/>
                <a:ea typeface="ＭＳ Ｐゴシック" charset="-128"/>
              </a:rPr>
              <a:t>While distance-vector protocols are appropriate for small internetworks, and require much less configuration and management</a:t>
            </a:r>
          </a:p>
          <a:p>
            <a:pPr>
              <a:buFontTx/>
              <a:buChar char="-"/>
            </a:pPr>
            <a:r>
              <a:rPr lang="en-US" altLang="en-US">
                <a:latin typeface="Times New Roman" charset="0"/>
                <a:ea typeface="ＭＳ Ｐゴシック" charset="-128"/>
              </a:rPr>
              <a:t>- IGRP was a significant improvement over RIP, which had a hop count restriction that limited the size of an internetwork. IGRP supports internetworks with up to 255 hops.</a:t>
            </a:r>
          </a:p>
          <a:p>
            <a:pPr>
              <a:buFontTx/>
              <a:buChar char="-"/>
            </a:pPr>
            <a:endParaRPr lang="en-US" altLang="en-US">
              <a:latin typeface="Times New Roman" charset="0"/>
              <a:ea typeface="ＭＳ Ｐゴシック" charset="-128"/>
            </a:endParaRPr>
          </a:p>
          <a:p>
            <a:pPr>
              <a:buFontTx/>
              <a:buChar char="-"/>
            </a:pPr>
            <a:r>
              <a:rPr lang="en-US" altLang="en-US">
                <a:latin typeface="Times New Roman" charset="0"/>
                <a:ea typeface="ＭＳ Ｐゴシック" charset="-128"/>
              </a:rPr>
              <a:t>IGRP:</a:t>
            </a:r>
          </a:p>
          <a:p>
            <a:pPr>
              <a:buFontTx/>
              <a:buChar char="-"/>
            </a:pPr>
            <a:r>
              <a:rPr lang="en-US" altLang="en-US">
                <a:latin typeface="Times New Roman" charset="0"/>
                <a:ea typeface="ＭＳ Ｐゴシック" charset="-128"/>
              </a:rPr>
              <a:t>Upon router startup, IGRP broadcast request messages to other routers. Upon receipt of the message, router send their routing tables to the startup router. Routing tables contain entries for each of the networks that a router can reach. At regular intervals, routers automatically transmit their routing tables to other routers which in turn update their own routing tables if there are changes in the topology. A triggered update occurs if the network topology changes. Triggered updates allow quick responses to changes in the network. When routers add entries to routing tables, 1 is added to the hop count to account for the hop between the router and the neighbor from which it received the route information. When a route is entered into the routing table, a timer is set. As routing table updates arrive and a route entry is verified to still be valid, the timer is reset. If a known router fails to appear in an update and in subsequent updates, the timer will run out and the route entry will be purged. </a:t>
            </a:r>
          </a:p>
          <a:p>
            <a:pPr>
              <a:buFontTx/>
              <a:buChar char="-"/>
            </a:pPr>
            <a:endParaRPr lang="en-US" altLang="en-US">
              <a:latin typeface="Times New Roman" charset="0"/>
              <a:ea typeface="ＭＳ Ｐゴシック" charset="-128"/>
            </a:endParaRPr>
          </a:p>
        </p:txBody>
      </p:sp>
      <p:sp>
        <p:nvSpPr>
          <p:cNvPr id="1392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EE239D25-1B9A-8141-B548-347F2469E3F6}" type="slidenum">
              <a:rPr lang="en-US" altLang="en-US" sz="1300">
                <a:solidFill>
                  <a:srgbClr val="000000"/>
                </a:solidFill>
                <a:latin typeface="Times New Roman" charset="0"/>
              </a:rPr>
              <a:pPr/>
              <a:t>79</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595754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F98EDC57-8E67-B349-806B-BE1DD6C56BA3}" type="slidenum">
              <a:rPr lang="en-US" altLang="en-US">
                <a:solidFill>
                  <a:srgbClr val="000000"/>
                </a:solidFill>
                <a:latin typeface="Times New Roman" charset="0"/>
              </a:rPr>
              <a:pPr/>
              <a:t>10</a:t>
            </a:fld>
            <a:endParaRPr lang="en-US" altLang="en-US">
              <a:solidFill>
                <a:srgbClr val="000000"/>
              </a:solidFill>
              <a:latin typeface="Times New Roman"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3391033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B3CCC698-F436-024C-BA24-8BA62883AC1B}" type="slidenum">
              <a:rPr lang="en-US" altLang="en-US">
                <a:solidFill>
                  <a:srgbClr val="000000"/>
                </a:solidFill>
                <a:latin typeface="Times New Roman" charset="0"/>
              </a:rPr>
              <a:pPr/>
              <a:t>11</a:t>
            </a:fld>
            <a:endParaRPr lang="en-US" altLang="en-US">
              <a:solidFill>
                <a:srgbClr val="000000"/>
              </a:solidFill>
              <a:latin typeface="Times New Roman"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3808701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67E25477-570A-574E-BFD8-3C04BAEC83D6}" type="slidenum">
              <a:rPr lang="en-US" altLang="en-US"/>
              <a:pPr>
                <a:defRPr/>
              </a:pPr>
              <a:t>‹#›</a:t>
            </a:fld>
            <a:endParaRPr lang="en-US" altLang="en-US"/>
          </a:p>
        </p:txBody>
      </p:sp>
    </p:spTree>
    <p:extLst>
      <p:ext uri="{BB962C8B-B14F-4D97-AF65-F5344CB8AC3E}">
        <p14:creationId xmlns:p14="http://schemas.microsoft.com/office/powerpoint/2010/main" val="145626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2E7A88E1-3493-094B-BBE0-33571CF5A3D6}" type="slidenum">
              <a:rPr lang="en-US" altLang="en-US"/>
              <a:pPr>
                <a:defRPr/>
              </a:pPr>
              <a:t>‹#›</a:t>
            </a:fld>
            <a:endParaRPr lang="en-US" altLang="en-US"/>
          </a:p>
        </p:txBody>
      </p:sp>
    </p:spTree>
    <p:extLst>
      <p:ext uri="{BB962C8B-B14F-4D97-AF65-F5344CB8AC3E}">
        <p14:creationId xmlns:p14="http://schemas.microsoft.com/office/powerpoint/2010/main" val="183452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19300" cy="6153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905500" cy="6153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C996EF2-2073-9B4C-969F-2FC55B7D8C5F}" type="slidenum">
              <a:rPr lang="en-US" altLang="en-US"/>
              <a:pPr>
                <a:defRPr/>
              </a:pPr>
              <a:t>‹#›</a:t>
            </a:fld>
            <a:endParaRPr lang="en-US" altLang="en-US"/>
          </a:p>
        </p:txBody>
      </p:sp>
    </p:spTree>
    <p:extLst>
      <p:ext uri="{BB962C8B-B14F-4D97-AF65-F5344CB8AC3E}">
        <p14:creationId xmlns:p14="http://schemas.microsoft.com/office/powerpoint/2010/main" val="1378954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36FAC1DB-9995-0848-874A-E9EA711095C9}" type="slidenum">
              <a:rPr lang="en-US" altLang="en-US"/>
              <a:pPr/>
              <a:t>‹#›</a:t>
            </a:fld>
            <a:endParaRPr lang="en-US" altLang="en-US"/>
          </a:p>
        </p:txBody>
      </p:sp>
    </p:spTree>
    <p:extLst>
      <p:ext uri="{BB962C8B-B14F-4D97-AF65-F5344CB8AC3E}">
        <p14:creationId xmlns:p14="http://schemas.microsoft.com/office/powerpoint/2010/main" val="203144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44B6598F-A427-AD40-9B56-2131A960521B}" type="slidenum">
              <a:rPr lang="en-US" altLang="en-US"/>
              <a:pPr/>
              <a:t>‹#›</a:t>
            </a:fld>
            <a:endParaRPr lang="en-US" altLang="en-US"/>
          </a:p>
        </p:txBody>
      </p:sp>
    </p:spTree>
    <p:extLst>
      <p:ext uri="{BB962C8B-B14F-4D97-AF65-F5344CB8AC3E}">
        <p14:creationId xmlns:p14="http://schemas.microsoft.com/office/powerpoint/2010/main" val="1584338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1356114C-E8A7-DA4A-AA0F-845DA97FFFBB}" type="slidenum">
              <a:rPr lang="en-US" altLang="en-US"/>
              <a:pPr/>
              <a:t>‹#›</a:t>
            </a:fld>
            <a:endParaRPr lang="en-US" altLang="en-US"/>
          </a:p>
        </p:txBody>
      </p:sp>
    </p:spTree>
    <p:extLst>
      <p:ext uri="{BB962C8B-B14F-4D97-AF65-F5344CB8AC3E}">
        <p14:creationId xmlns:p14="http://schemas.microsoft.com/office/powerpoint/2010/main" val="1769165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1ECD0AA7-2BB1-D544-AE89-73F1C9398F9F}" type="slidenum">
              <a:rPr lang="en-US" altLang="en-US"/>
              <a:pPr/>
              <a:t>‹#›</a:t>
            </a:fld>
            <a:endParaRPr lang="en-US" altLang="en-US"/>
          </a:p>
        </p:txBody>
      </p:sp>
    </p:spTree>
    <p:extLst>
      <p:ext uri="{BB962C8B-B14F-4D97-AF65-F5344CB8AC3E}">
        <p14:creationId xmlns:p14="http://schemas.microsoft.com/office/powerpoint/2010/main" val="1855135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fld id="{B52A5C27-C57B-B646-8C1E-F00B103C5288}" type="slidenum">
              <a:rPr lang="en-US" altLang="en-US"/>
              <a:pPr/>
              <a:t>‹#›</a:t>
            </a:fld>
            <a:endParaRPr lang="en-US" altLang="en-US"/>
          </a:p>
        </p:txBody>
      </p:sp>
    </p:spTree>
    <p:extLst>
      <p:ext uri="{BB962C8B-B14F-4D97-AF65-F5344CB8AC3E}">
        <p14:creationId xmlns:p14="http://schemas.microsoft.com/office/powerpoint/2010/main" val="1225472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fld id="{92D8D0B3-9CBA-6048-9458-9B54CAEFE9D1}" type="slidenum">
              <a:rPr lang="en-US" altLang="en-US"/>
              <a:pPr/>
              <a:t>‹#›</a:t>
            </a:fld>
            <a:endParaRPr lang="en-US" altLang="en-US"/>
          </a:p>
        </p:txBody>
      </p:sp>
    </p:spTree>
    <p:extLst>
      <p:ext uri="{BB962C8B-B14F-4D97-AF65-F5344CB8AC3E}">
        <p14:creationId xmlns:p14="http://schemas.microsoft.com/office/powerpoint/2010/main" val="20138890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fld id="{6AD2C26A-E955-2A47-B9DE-5B0FAC6C10E2}" type="slidenum">
              <a:rPr lang="en-US" altLang="en-US"/>
              <a:pPr/>
              <a:t>‹#›</a:t>
            </a:fld>
            <a:endParaRPr lang="en-US" altLang="en-US"/>
          </a:p>
        </p:txBody>
      </p:sp>
    </p:spTree>
    <p:extLst>
      <p:ext uri="{BB962C8B-B14F-4D97-AF65-F5344CB8AC3E}">
        <p14:creationId xmlns:p14="http://schemas.microsoft.com/office/powerpoint/2010/main" val="7212198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089956A0-86B0-AD46-AABB-A7C816AA5F4E}" type="slidenum">
              <a:rPr lang="en-US" altLang="en-US"/>
              <a:pPr/>
              <a:t>‹#›</a:t>
            </a:fld>
            <a:endParaRPr lang="en-US" altLang="en-US"/>
          </a:p>
        </p:txBody>
      </p:sp>
    </p:spTree>
    <p:extLst>
      <p:ext uri="{BB962C8B-B14F-4D97-AF65-F5344CB8AC3E}">
        <p14:creationId xmlns:p14="http://schemas.microsoft.com/office/powerpoint/2010/main" val="1055778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4064D8F-4295-8242-A77D-B1CA32EE69EA}" type="slidenum">
              <a:rPr lang="en-US" altLang="en-US"/>
              <a:pPr>
                <a:defRPr/>
              </a:pPr>
              <a:t>‹#›</a:t>
            </a:fld>
            <a:endParaRPr lang="en-US" altLang="en-US"/>
          </a:p>
        </p:txBody>
      </p:sp>
    </p:spTree>
    <p:extLst>
      <p:ext uri="{BB962C8B-B14F-4D97-AF65-F5344CB8AC3E}">
        <p14:creationId xmlns:p14="http://schemas.microsoft.com/office/powerpoint/2010/main" val="5757385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3A2B6115-4B9B-564A-805E-8758FC54F842}" type="slidenum">
              <a:rPr lang="en-US" altLang="en-US"/>
              <a:pPr/>
              <a:t>‹#›</a:t>
            </a:fld>
            <a:endParaRPr lang="en-US" altLang="en-US"/>
          </a:p>
        </p:txBody>
      </p:sp>
    </p:spTree>
    <p:extLst>
      <p:ext uri="{BB962C8B-B14F-4D97-AF65-F5344CB8AC3E}">
        <p14:creationId xmlns:p14="http://schemas.microsoft.com/office/powerpoint/2010/main" val="13777416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322ACDAB-00D7-344E-B9DF-FBA0829A296C}" type="slidenum">
              <a:rPr lang="en-US" altLang="en-US"/>
              <a:pPr/>
              <a:t>‹#›</a:t>
            </a:fld>
            <a:endParaRPr lang="en-US" altLang="en-US"/>
          </a:p>
        </p:txBody>
      </p:sp>
    </p:spTree>
    <p:extLst>
      <p:ext uri="{BB962C8B-B14F-4D97-AF65-F5344CB8AC3E}">
        <p14:creationId xmlns:p14="http://schemas.microsoft.com/office/powerpoint/2010/main" val="13195498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99B331CB-E84B-0E4C-8CC5-DFAF011D1AC2}" type="slidenum">
              <a:rPr lang="en-US" altLang="en-US"/>
              <a:pPr/>
              <a:t>‹#›</a:t>
            </a:fld>
            <a:endParaRPr lang="en-US" altLang="en-US"/>
          </a:p>
        </p:txBody>
      </p:sp>
    </p:spTree>
    <p:extLst>
      <p:ext uri="{BB962C8B-B14F-4D97-AF65-F5344CB8AC3E}">
        <p14:creationId xmlns:p14="http://schemas.microsoft.com/office/powerpoint/2010/main" val="1426756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fld id="{03E85BB7-4B17-6D43-89F8-9D8CCEF4EF19}" type="slidenum">
              <a:rPr lang="en-US" altLang="en-US">
                <a:solidFill>
                  <a:srgbClr val="000000"/>
                </a:solidFill>
              </a:rPr>
              <a:pPr/>
              <a:t>‹#›</a:t>
            </a:fld>
            <a:endParaRPr lang="en-US" altLang="en-US">
              <a:solidFill>
                <a:srgbClr val="000000"/>
              </a:solidFill>
            </a:endParaRP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F0F88F45-8E67-A041-A762-86C8FE90288E}" type="slidenum">
              <a:rPr lang="en-US" altLang="en-US">
                <a:solidFill>
                  <a:srgbClr val="000000"/>
                </a:solidFill>
              </a:rPr>
              <a:pPr/>
              <a:t>‹#›</a:t>
            </a:fld>
            <a:endParaRPr lang="en-US" altLang="en-US">
              <a:solidFill>
                <a:srgbClr val="000000"/>
              </a:solidFill>
            </a:endParaRPr>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BF0A6397-7845-F84E-A717-8273779CDDAB}" type="slidenum">
              <a:rPr lang="en-US" altLang="en-US">
                <a:solidFill>
                  <a:srgbClr val="000000"/>
                </a:solidFill>
              </a:rPr>
              <a:pPr/>
              <a:t>‹#›</a:t>
            </a:fld>
            <a:endParaRPr lang="en-US" altLang="en-US">
              <a:solidFill>
                <a:srgbClr val="000000"/>
              </a:solidFill>
            </a:endParaRPr>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55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FCDD1EEB-1870-CC4C-9AFC-9A4186EB06CB}" type="slidenum">
              <a:rPr lang="en-US" altLang="en-US">
                <a:solidFill>
                  <a:srgbClr val="000000"/>
                </a:solidFill>
              </a:rPr>
              <a:pPr/>
              <a:t>‹#›</a:t>
            </a:fld>
            <a:endParaRPr lang="en-US" altLang="en-US">
              <a:solidFill>
                <a:srgbClr val="000000"/>
              </a:solidFill>
            </a:endParaRPr>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2DAC165B-77C3-0149-B2A8-E370F1CF8D72}" type="slidenum">
              <a:rPr lang="en-US" altLang="en-US">
                <a:solidFill>
                  <a:srgbClr val="000000"/>
                </a:solidFill>
              </a:rPr>
              <a:pPr/>
              <a:t>‹#›</a:t>
            </a:fld>
            <a:endParaRPr lang="en-US" altLang="en-US">
              <a:solidFill>
                <a:srgbClr val="000000"/>
              </a:solidFill>
            </a:endParaRPr>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D4F6C3F1-729C-614C-9A3D-B8800098AB5A}" type="slidenum">
              <a:rPr lang="en-US" altLang="en-US">
                <a:solidFill>
                  <a:srgbClr val="000000"/>
                </a:solidFill>
              </a:rPr>
              <a:pPr/>
              <a:t>‹#›</a:t>
            </a:fld>
            <a:endParaRPr lang="en-US" altLang="en-US">
              <a:solidFill>
                <a:srgbClr val="000000"/>
              </a:solidFill>
            </a:endParaRPr>
          </a:p>
        </p:txBody>
      </p: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2C6F3007-76A1-E64E-AAB2-9DBBF6A454B9}" type="slidenum">
              <a:rPr lang="en-US" altLang="en-US">
                <a:solidFill>
                  <a:srgbClr val="000000"/>
                </a:solidFill>
              </a:rPr>
              <a:pPr/>
              <a:t>‹#›</a:t>
            </a:fld>
            <a:endParaRPr lang="en-US" altLang="en-US">
              <a:solidFill>
                <a:srgbClr val="000000"/>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1109A5C9-A8EF-A349-ADE4-D1809ABD3458}" type="slidenum">
              <a:rPr lang="en-US" altLang="en-US"/>
              <a:pPr>
                <a:defRPr/>
              </a:pPr>
              <a:t>‹#›</a:t>
            </a:fld>
            <a:endParaRPr lang="en-US" altLang="en-US"/>
          </a:p>
        </p:txBody>
      </p:sp>
    </p:spTree>
    <p:extLst>
      <p:ext uri="{BB962C8B-B14F-4D97-AF65-F5344CB8AC3E}">
        <p14:creationId xmlns:p14="http://schemas.microsoft.com/office/powerpoint/2010/main" val="2024164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B73E7E80-7CA5-644C-9DA5-32F39C5E8F26}" type="slidenum">
              <a:rPr lang="en-US" altLang="en-US">
                <a:solidFill>
                  <a:srgbClr val="000000"/>
                </a:solidFill>
              </a:rPr>
              <a:pPr/>
              <a:t>‹#›</a:t>
            </a:fld>
            <a:endParaRPr lang="en-US" altLang="en-US">
              <a:solidFill>
                <a:srgbClr val="000000"/>
              </a:solidFill>
            </a:endParaRPr>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36C6C743-D032-4446-929A-AB0CD4A6F781}" type="slidenum">
              <a:rPr lang="en-US" altLang="en-US">
                <a:solidFill>
                  <a:srgbClr val="000000"/>
                </a:solidFill>
              </a:rPr>
              <a:pPr/>
              <a:t>‹#›</a:t>
            </a:fld>
            <a:endParaRPr lang="en-US" altLang="en-US">
              <a:solidFill>
                <a:srgbClr val="000000"/>
              </a:solidFill>
            </a:endParaRPr>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82615A14-04F9-994F-844B-7FFA7CA27E00}" type="slidenum">
              <a:rPr lang="en-US" altLang="en-US">
                <a:solidFill>
                  <a:srgbClr val="000000"/>
                </a:solidFill>
              </a:rPr>
              <a:pPr/>
              <a:t>‹#›</a:t>
            </a:fld>
            <a:endParaRPr lang="en-US" altLang="en-US">
              <a:solidFill>
                <a:srgbClr val="000000"/>
              </a:solidFill>
            </a:endParaRPr>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228600"/>
            <a:ext cx="2012950" cy="6227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886450" cy="6227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1FF4CE5C-EC3A-8645-B052-CD854362F20D}" type="slidenum">
              <a:rPr lang="en-US" altLang="en-US">
                <a:solidFill>
                  <a:srgbClr val="000000"/>
                </a:solidFill>
              </a:rPr>
              <a:pPr/>
              <a:t>‹#›</a:t>
            </a:fld>
            <a:endParaRPr lang="en-US" altLang="en-US">
              <a:solidFill>
                <a:srgbClr val="000000"/>
              </a:solidFill>
            </a:endParaRPr>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fld id="{641AD268-B534-E149-995B-2B39CFD6D2B8}" type="slidenum">
              <a:rPr lang="en-US" altLang="en-US"/>
              <a:pPr/>
              <a:t>‹#›</a:t>
            </a:fld>
            <a:endParaRPr lang="en-US" altLang="en-US"/>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A4EEC273-6D58-CF42-B3CA-1177D4F9BE15}" type="slidenum">
              <a:rPr lang="en-US" altLang="en-US"/>
              <a:pPr/>
              <a:t>‹#›</a:t>
            </a:fld>
            <a:endParaRPr lang="en-US" altLang="en-US"/>
          </a:p>
        </p:txBody>
      </p:sp>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6FF31769-2381-6849-949A-04D810084B28}" type="slidenum">
              <a:rPr lang="en-US" altLang="en-US"/>
              <a:pPr/>
              <a:t>‹#›</a:t>
            </a:fld>
            <a:endParaRPr lang="en-US" altLang="en-US"/>
          </a:p>
        </p:txBody>
      </p:sp>
    </p:spTree>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55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F87244F7-46FC-1844-977F-3DC210854DD8}" type="slidenum">
              <a:rPr lang="en-US" altLang="en-US"/>
              <a:pPr/>
              <a:t>‹#›</a:t>
            </a:fld>
            <a:endParaRPr lang="en-US" altLang="en-US"/>
          </a:p>
        </p:txBody>
      </p:sp>
    </p:spTree>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EB88E58E-E795-C448-92AC-63F4456AAF37}" type="slidenum">
              <a:rPr lang="en-US" altLang="en-US"/>
              <a:pPr/>
              <a:t>‹#›</a:t>
            </a:fld>
            <a:endParaRPr lang="en-US" altLang="en-US"/>
          </a:p>
        </p:txBody>
      </p:sp>
    </p:spTree>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8A437445-8DFC-4B42-B192-E24A824696D9}" type="slidenum">
              <a:rPr lang="en-US" altLang="en-US"/>
              <a:pPr/>
              <a:t>‹#›</a:t>
            </a:fld>
            <a:endParaRPr lang="en-US" alt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69147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2C99079A-A6AF-A244-98D5-C16260D971F4}" type="slidenum">
              <a:rPr lang="en-US" altLang="en-US"/>
              <a:pPr/>
              <a:t>‹#›</a:t>
            </a:fld>
            <a:endParaRPr lang="en-US" altLang="en-US"/>
          </a:p>
        </p:txBody>
      </p:sp>
    </p:spTree>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D22F3CC0-5922-5F45-9014-DD5CCD0B510D}" type="slidenum">
              <a:rPr lang="en-US" altLang="en-US"/>
              <a:pPr/>
              <a:t>‹#›</a:t>
            </a:fld>
            <a:endParaRPr lang="en-US" altLang="en-US"/>
          </a:p>
        </p:txBody>
      </p:sp>
    </p:spTree>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3785252F-8CF4-9F4B-923C-06D024C94676}" type="slidenum">
              <a:rPr lang="en-US" altLang="en-US"/>
              <a:pPr/>
              <a:t>‹#›</a:t>
            </a:fld>
            <a:endParaRPr lang="en-US" altLang="en-US"/>
          </a:p>
        </p:txBody>
      </p:sp>
    </p:spTree>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B560F5D-50B0-A14D-B36F-71236C4F10AC}" type="slidenum">
              <a:rPr lang="en-US" altLang="en-US"/>
              <a:pPr/>
              <a:t>‹#›</a:t>
            </a:fld>
            <a:endParaRPr lang="en-US" altLang="en-US"/>
          </a:p>
        </p:txBody>
      </p:sp>
    </p:spTree>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228600"/>
            <a:ext cx="2012950" cy="6227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886450" cy="6227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CA9BB3D1-C288-4542-BED2-76463A0A14DF}" type="slidenum">
              <a:rPr lang="en-US" altLang="en-US"/>
              <a:pPr/>
              <a:t>‹#›</a:t>
            </a:fld>
            <a:endParaRPr lang="en-US" altLang="en-US"/>
          </a:p>
        </p:txBody>
      </p:sp>
    </p:spTree>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fld id="{FAF0B603-916F-CE4C-BC61-9645D4AC51BB}" type="slidenum">
              <a:rPr lang="en-US" altLang="en-US"/>
              <a:pPr/>
              <a:t>‹#›</a:t>
            </a:fld>
            <a:endParaRPr lang="en-US" altLang="en-US"/>
          </a:p>
        </p:txBody>
      </p:sp>
    </p:spTree>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9F6B91A6-7899-2E4D-99C6-3CFC624C35A2}" type="slidenum">
              <a:rPr lang="en-US" altLang="en-US"/>
              <a:pPr/>
              <a:t>‹#›</a:t>
            </a:fld>
            <a:endParaRPr lang="en-US" altLang="en-US"/>
          </a:p>
        </p:txBody>
      </p:sp>
    </p:spTree>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1468D916-8570-9649-A54B-6BB37A698237}" type="slidenum">
              <a:rPr lang="en-US" altLang="en-US"/>
              <a:pPr/>
              <a:t>‹#›</a:t>
            </a:fld>
            <a:endParaRPr lang="en-US" altLang="en-US"/>
          </a:p>
        </p:txBody>
      </p:sp>
    </p:spTree>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55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CEC58003-0C65-0949-BE76-31A6A632BB00}" type="slidenum">
              <a:rPr lang="en-US" altLang="en-US"/>
              <a:pPr/>
              <a:t>‹#›</a:t>
            </a:fld>
            <a:endParaRPr lang="en-US" altLang="en-US"/>
          </a:p>
        </p:txBody>
      </p:sp>
    </p:spTree>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7A511333-C3DA-7140-ABC4-3A5A4EB5EEBB}" type="slidenum">
              <a:rPr lang="en-US" altLang="en-US"/>
              <a:pPr/>
              <a:t>‹#›</a:t>
            </a:fld>
            <a:endParaRPr lang="en-US" alt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8C0B7C4A-3D24-BF4E-AD68-38F839912630}" type="slidenum">
              <a:rPr lang="en-US" altLang="en-US"/>
              <a:pPr>
                <a:defRPr/>
              </a:pPr>
              <a:t>‹#›</a:t>
            </a:fld>
            <a:endParaRPr lang="en-US" altLang="en-US"/>
          </a:p>
        </p:txBody>
      </p:sp>
    </p:spTree>
    <p:extLst>
      <p:ext uri="{BB962C8B-B14F-4D97-AF65-F5344CB8AC3E}">
        <p14:creationId xmlns:p14="http://schemas.microsoft.com/office/powerpoint/2010/main" val="18525684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BAA4A665-3BCD-9F42-8291-1BD0F6F9A782}" type="slidenum">
              <a:rPr lang="en-US" altLang="en-US"/>
              <a:pPr/>
              <a:t>‹#›</a:t>
            </a:fld>
            <a:endParaRPr lang="en-US" altLang="en-US"/>
          </a:p>
        </p:txBody>
      </p:sp>
    </p:spTree>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A40D9CCE-BC72-CD40-A528-926D9E4108F8}" type="slidenum">
              <a:rPr lang="en-US" altLang="en-US"/>
              <a:pPr/>
              <a:t>‹#›</a:t>
            </a:fld>
            <a:endParaRPr lang="en-US" altLang="en-US"/>
          </a:p>
        </p:txBody>
      </p:sp>
    </p:spTree>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8E40A550-5EED-7D46-9766-F0CEA380A7D9}" type="slidenum">
              <a:rPr lang="en-US" altLang="en-US"/>
              <a:pPr/>
              <a:t>‹#›</a:t>
            </a:fld>
            <a:endParaRPr lang="en-US" altLang="en-US"/>
          </a:p>
        </p:txBody>
      </p:sp>
    </p:spTree>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A91EE4EE-1AB1-B841-9ABF-E38A01C446EC}" type="slidenum">
              <a:rPr lang="en-US" altLang="en-US"/>
              <a:pPr/>
              <a:t>‹#›</a:t>
            </a:fld>
            <a:endParaRPr lang="en-US" altLang="en-US"/>
          </a:p>
        </p:txBody>
      </p:sp>
    </p:spTree>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3174D438-392B-684E-B95C-CA2CDD4C892A}" type="slidenum">
              <a:rPr lang="en-US" altLang="en-US"/>
              <a:pPr/>
              <a:t>‹#›</a:t>
            </a:fld>
            <a:endParaRPr lang="en-US" altLang="en-US"/>
          </a:p>
        </p:txBody>
      </p:sp>
    </p:spTree>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228600"/>
            <a:ext cx="2012950" cy="6227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886450" cy="6227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98732CB2-DE56-B340-8391-43039BB133D7}" type="slidenum">
              <a:rPr lang="en-US" altLang="en-US"/>
              <a:pPr/>
              <a:t>‹#›</a:t>
            </a:fld>
            <a:endParaRPr lang="en-US" altLang="en-US"/>
          </a:p>
        </p:txBody>
      </p:sp>
    </p:spTree>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fld id="{289A4D36-AF8D-1749-8789-20B3197CD568}" type="slidenum">
              <a:rPr lang="en-US" altLang="en-US"/>
              <a:pPr/>
              <a:t>‹#›</a:t>
            </a:fld>
            <a:endParaRPr lang="en-US" altLang="en-US"/>
          </a:p>
        </p:txBody>
      </p:sp>
    </p:spTree>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21A072BE-7623-CA4B-BAB6-0ACE2F474925}" type="slidenum">
              <a:rPr lang="en-US" altLang="en-US"/>
              <a:pPr/>
              <a:t>‹#›</a:t>
            </a:fld>
            <a:endParaRPr lang="en-US" altLang="en-US"/>
          </a:p>
        </p:txBody>
      </p:sp>
    </p:spTree>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DC50F633-3EB7-CD40-B125-3A32E5DF9D49}" type="slidenum">
              <a:rPr lang="en-US" altLang="en-US"/>
              <a:pPr/>
              <a:t>‹#›</a:t>
            </a:fld>
            <a:endParaRPr lang="en-US" altLang="en-US"/>
          </a:p>
        </p:txBody>
      </p:sp>
    </p:spTree>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55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2087FBB3-66DC-9945-9FF6-D7723CD46BD0}" type="slidenum">
              <a:rPr lang="en-US" altLang="en-US"/>
              <a:pPr/>
              <a:t>‹#›</a:t>
            </a:fld>
            <a:endParaRPr lang="en-US" alt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98662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70391F1E-3532-8347-B2D3-3DF73B0F6B21}" type="slidenum">
              <a:rPr lang="en-US" altLang="en-US"/>
              <a:pPr/>
              <a:t>‹#›</a:t>
            </a:fld>
            <a:endParaRPr lang="en-US" altLang="en-US"/>
          </a:p>
        </p:txBody>
      </p:sp>
    </p:spTree>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20044475-F3E1-3041-9C57-B225AF102264}" type="slidenum">
              <a:rPr lang="en-US" altLang="en-US"/>
              <a:pPr/>
              <a:t>‹#›</a:t>
            </a:fld>
            <a:endParaRPr lang="en-US" altLang="en-US"/>
          </a:p>
        </p:txBody>
      </p:sp>
    </p:spTree>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19CB4190-ADA5-CC44-89CD-AA9B3343961E}" type="slidenum">
              <a:rPr lang="en-US" altLang="en-US"/>
              <a:pPr/>
              <a:t>‹#›</a:t>
            </a:fld>
            <a:endParaRPr lang="en-US" altLang="en-US"/>
          </a:p>
        </p:txBody>
      </p:sp>
    </p:spTree>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04751D5C-A45A-E64C-A2B8-B73067ADD16B}" type="slidenum">
              <a:rPr lang="en-US" altLang="en-US"/>
              <a:pPr/>
              <a:t>‹#›</a:t>
            </a:fld>
            <a:endParaRPr lang="en-US" altLang="en-US"/>
          </a:p>
        </p:txBody>
      </p:sp>
    </p:spTree>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6D32CD04-A12C-944D-9813-368AA3115E0F}" type="slidenum">
              <a:rPr lang="en-US" altLang="en-US"/>
              <a:pPr/>
              <a:t>‹#›</a:t>
            </a:fld>
            <a:endParaRPr lang="en-US" altLang="en-US"/>
          </a:p>
        </p:txBody>
      </p:sp>
    </p:spTree>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817070AB-55AC-E142-98ED-D8DE9AA6F976}" type="slidenum">
              <a:rPr lang="en-US" altLang="en-US"/>
              <a:pPr/>
              <a:t>‹#›</a:t>
            </a:fld>
            <a:endParaRPr lang="en-US" altLang="en-US"/>
          </a:p>
        </p:txBody>
      </p:sp>
    </p:spTree>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228600"/>
            <a:ext cx="2012950" cy="6227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886450" cy="6227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77042E80-17B8-9945-A131-FBEC181433FA}" type="slidenum">
              <a:rPr lang="en-US" altLang="en-US"/>
              <a:pPr/>
              <a:t>‹#›</a:t>
            </a:fld>
            <a:endParaRPr lang="en-US" altLang="en-US"/>
          </a:p>
        </p:txBody>
      </p:sp>
    </p:spTree>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fld id="{20B2742A-5161-2D47-AB9C-9EC7C70A3AC7}" type="slidenum">
              <a:rPr lang="en-US" altLang="en-US"/>
              <a:pPr/>
              <a:t>‹#›</a:t>
            </a:fld>
            <a:endParaRPr lang="en-US" altLang="en-US"/>
          </a:p>
        </p:txBody>
      </p:sp>
    </p:spTree>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CC3EF74F-BE45-1D49-A926-B42FEC19E6A5}" type="slidenum">
              <a:rPr lang="en-US" altLang="en-US"/>
              <a:pPr/>
              <a:t>‹#›</a:t>
            </a:fld>
            <a:endParaRPr lang="en-US" altLang="en-US"/>
          </a:p>
        </p:txBody>
      </p:sp>
    </p:spTree>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4DB15E47-F6F2-8C46-9596-33CE21AC7F3E}" type="slidenum">
              <a:rPr lang="en-US" altLang="en-US"/>
              <a:pPr/>
              <a:t>‹#›</a:t>
            </a:fld>
            <a:endParaRPr lang="en-US" alt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DC29189E-5B48-B544-9DD9-12B6B151D4B2}" type="slidenum">
              <a:rPr lang="en-US" altLang="en-US"/>
              <a:pPr>
                <a:defRPr/>
              </a:pPr>
              <a:t>‹#›</a:t>
            </a:fld>
            <a:endParaRPr lang="en-US" altLang="en-US"/>
          </a:p>
        </p:txBody>
      </p:sp>
    </p:spTree>
    <p:extLst>
      <p:ext uri="{BB962C8B-B14F-4D97-AF65-F5344CB8AC3E}">
        <p14:creationId xmlns:p14="http://schemas.microsoft.com/office/powerpoint/2010/main" val="18994703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55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24666CD7-368E-8F4F-84BA-C98964C49269}" type="slidenum">
              <a:rPr lang="en-US" altLang="en-US"/>
              <a:pPr/>
              <a:t>‹#›</a:t>
            </a:fld>
            <a:endParaRPr lang="en-US" altLang="en-US"/>
          </a:p>
        </p:txBody>
      </p:sp>
    </p:spTree>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572F452D-7982-924F-B27C-3C142682F912}" type="slidenum">
              <a:rPr lang="en-US" altLang="en-US"/>
              <a:pPr/>
              <a:t>‹#›</a:t>
            </a:fld>
            <a:endParaRPr lang="en-US" altLang="en-US"/>
          </a:p>
        </p:txBody>
      </p:sp>
    </p:spTree>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DEE16301-30DB-3F4E-A672-6BD233C0416F}" type="slidenum">
              <a:rPr lang="en-US" altLang="en-US"/>
              <a:pPr/>
              <a:t>‹#›</a:t>
            </a:fld>
            <a:endParaRPr lang="en-US" altLang="en-US"/>
          </a:p>
        </p:txBody>
      </p:sp>
    </p:spTree>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DBD9F317-935D-3849-92B9-32A7DC8C0C90}" type="slidenum">
              <a:rPr lang="en-US" altLang="en-US"/>
              <a:pPr/>
              <a:t>‹#›</a:t>
            </a:fld>
            <a:endParaRPr lang="en-US" altLang="en-US"/>
          </a:p>
        </p:txBody>
      </p:sp>
    </p:spTree>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F3D0E0C0-B148-D64A-8C16-E584F98499C1}" type="slidenum">
              <a:rPr lang="en-US" altLang="en-US"/>
              <a:pPr/>
              <a:t>‹#›</a:t>
            </a:fld>
            <a:endParaRPr lang="en-US" altLang="en-US"/>
          </a:p>
        </p:txBody>
      </p:sp>
    </p:spTree>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39EDDFDC-C5F4-9643-A049-18BB731F5378}" type="slidenum">
              <a:rPr lang="en-US" altLang="en-US"/>
              <a:pPr/>
              <a:t>‹#›</a:t>
            </a:fld>
            <a:endParaRPr lang="en-US" altLang="en-US"/>
          </a:p>
        </p:txBody>
      </p:sp>
    </p:spTree>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8782E320-F8F6-894D-BA12-D8BFB92B89C7}" type="slidenum">
              <a:rPr lang="en-US" altLang="en-US"/>
              <a:pPr/>
              <a:t>‹#›</a:t>
            </a:fld>
            <a:endParaRPr lang="en-US" altLang="en-US"/>
          </a:p>
        </p:txBody>
      </p:sp>
    </p:spTree>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228600"/>
            <a:ext cx="2012950" cy="6227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886450" cy="6227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029BBAFA-14B7-2042-A9E8-D9BED8708738}" type="slidenum">
              <a:rPr lang="en-US" altLang="en-US"/>
              <a:pPr/>
              <a:t>‹#›</a:t>
            </a:fld>
            <a:endParaRPr lang="en-US" altLang="en-US"/>
          </a:p>
        </p:txBody>
      </p:sp>
    </p:spTree>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fld id="{EBFA1101-3B89-2B43-90D7-C4A0513ED85C}" type="slidenum">
              <a:rPr lang="en-US" altLang="en-US"/>
              <a:pPr/>
              <a:t>‹#›</a:t>
            </a:fld>
            <a:endParaRPr lang="en-US" altLang="en-US"/>
          </a:p>
        </p:txBody>
      </p:sp>
    </p:spTree>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C372D49E-1E31-4048-B438-B7275D106FE3}" type="slidenum">
              <a:rPr lang="en-US" altLang="en-US"/>
              <a:pPr/>
              <a:t>‹#›</a:t>
            </a:fld>
            <a:endParaRPr lang="en-US" alt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450ADCF-D9B3-9242-B607-A3B2552A0810}" type="slidenum">
              <a:rPr lang="en-US" altLang="en-US"/>
              <a:pPr>
                <a:defRPr/>
              </a:pPr>
              <a:t>‹#›</a:t>
            </a:fld>
            <a:endParaRPr lang="en-US" altLang="en-US"/>
          </a:p>
        </p:txBody>
      </p:sp>
    </p:spTree>
    <p:extLst>
      <p:ext uri="{BB962C8B-B14F-4D97-AF65-F5344CB8AC3E}">
        <p14:creationId xmlns:p14="http://schemas.microsoft.com/office/powerpoint/2010/main" val="205313793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AE741EAE-8B6A-9E47-9641-B6869C65A797}" type="slidenum">
              <a:rPr lang="en-US" altLang="en-US"/>
              <a:pPr/>
              <a:t>‹#›</a:t>
            </a:fld>
            <a:endParaRPr lang="en-US" altLang="en-US"/>
          </a:p>
        </p:txBody>
      </p:sp>
    </p:spTree>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55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9BD5DA67-4185-AE44-8FA3-7DC56551373B}" type="slidenum">
              <a:rPr lang="en-US" altLang="en-US"/>
              <a:pPr/>
              <a:t>‹#›</a:t>
            </a:fld>
            <a:endParaRPr lang="en-US" altLang="en-US"/>
          </a:p>
        </p:txBody>
      </p:sp>
    </p:spTree>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130328E6-E6C9-AF47-9D23-D68D93803F3A}" type="slidenum">
              <a:rPr lang="en-US" altLang="en-US"/>
              <a:pPr/>
              <a:t>‹#›</a:t>
            </a:fld>
            <a:endParaRPr lang="en-US" altLang="en-US"/>
          </a:p>
        </p:txBody>
      </p:sp>
    </p:spTree>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963057FF-E529-CB42-B598-BCFAE87965C9}" type="slidenum">
              <a:rPr lang="en-US" altLang="en-US"/>
              <a:pPr/>
              <a:t>‹#›</a:t>
            </a:fld>
            <a:endParaRPr lang="en-US" altLang="en-US"/>
          </a:p>
        </p:txBody>
      </p:sp>
    </p:spTree>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908C2F51-A38B-A44D-9E69-2739398A7D19}" type="slidenum">
              <a:rPr lang="en-US" altLang="en-US"/>
              <a:pPr/>
              <a:t>‹#›</a:t>
            </a:fld>
            <a:endParaRPr lang="en-US" altLang="en-US"/>
          </a:p>
        </p:txBody>
      </p:sp>
    </p:spTree>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F48A95C4-6146-F24C-BB5F-C2903501EBA1}" type="slidenum">
              <a:rPr lang="en-US" altLang="en-US"/>
              <a:pPr/>
              <a:t>‹#›</a:t>
            </a:fld>
            <a:endParaRPr lang="en-US" altLang="en-US"/>
          </a:p>
        </p:txBody>
      </p:sp>
    </p:spTree>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0DC1CAE-4BE1-B14A-9718-F9C1FFB4C450}" type="slidenum">
              <a:rPr lang="en-US" altLang="en-US"/>
              <a:pPr/>
              <a:t>‹#›</a:t>
            </a:fld>
            <a:endParaRPr lang="en-US" altLang="en-US"/>
          </a:p>
        </p:txBody>
      </p:sp>
    </p:spTree>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09C169F-09AF-6A42-B6A9-DB9C75DA7BDE}" type="slidenum">
              <a:rPr lang="en-US" altLang="en-US"/>
              <a:pPr/>
              <a:t>‹#›</a:t>
            </a:fld>
            <a:endParaRPr lang="en-US" altLang="en-US"/>
          </a:p>
        </p:txBody>
      </p:sp>
    </p:spTree>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228600"/>
            <a:ext cx="2012950" cy="6227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886450" cy="6227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711F9FA-EF77-A64B-BBF3-AB6C6025112F}" type="slidenum">
              <a:rPr lang="en-US" altLang="en-US"/>
              <a:pPr/>
              <a:t>‹#›</a:t>
            </a:fld>
            <a:endParaRPr lang="en-US" alt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7C3A836-715B-104F-9C69-7C89C2B7A431}" type="slidenum">
              <a:rPr lang="en-US" altLang="en-US"/>
              <a:pPr>
                <a:defRPr/>
              </a:pPr>
              <a:t>‹#›</a:t>
            </a:fld>
            <a:endParaRPr lang="en-US" altLang="en-US"/>
          </a:p>
        </p:txBody>
      </p:sp>
    </p:spTree>
    <p:extLst>
      <p:ext uri="{BB962C8B-B14F-4D97-AF65-F5344CB8AC3E}">
        <p14:creationId xmlns:p14="http://schemas.microsoft.com/office/powerpoint/2010/main" val="1322050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648700" y="6448425"/>
            <a:ext cx="4191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692074A-70EF-DC48-9B97-1DF5E3264BFB}" type="slidenum">
              <a:rPr lang="en-US" altLang="en-US"/>
              <a:pPr>
                <a:defRPr/>
              </a:pPr>
              <a:t>‹#›</a:t>
            </a:fld>
            <a:endParaRPr lang="en-US" altLang="en-US"/>
          </a:p>
        </p:txBody>
      </p:sp>
      <p:sp>
        <p:nvSpPr>
          <p:cNvPr id="1029" name="Rectangle 7"/>
          <p:cNvSpPr>
            <a:spLocks noChangeArrowheads="1"/>
          </p:cNvSpPr>
          <p:nvPr userDrawn="1"/>
        </p:nvSpPr>
        <p:spPr bwMode="auto">
          <a:xfrm>
            <a:off x="0" y="1244600"/>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defRPr/>
            </a:pPr>
            <a:endParaRPr lang="en-US" altLang="en-US"/>
          </a:p>
        </p:txBody>
      </p:sp>
    </p:spTree>
  </p:cSld>
  <p:clrMap bg1="lt1" tx1="dk1" bg2="lt2" tx2="dk2" accent1="accent1" accent2="accent2" accent3="accent3" accent4="accent4" accent5="accent5" accent6="accent6" hlink="hlink" folHlink="folHlink"/>
  <p:sldLayoutIdLst>
    <p:sldLayoutId id="2147486453" r:id="rId1"/>
    <p:sldLayoutId id="2147486454" r:id="rId2"/>
    <p:sldLayoutId id="2147486455" r:id="rId3"/>
    <p:sldLayoutId id="2147486517" r:id="rId4"/>
    <p:sldLayoutId id="2147486456" r:id="rId5"/>
    <p:sldLayoutId id="2147486518" r:id="rId6"/>
    <p:sldLayoutId id="2147486457" r:id="rId7"/>
    <p:sldLayoutId id="2147486458" r:id="rId8"/>
    <p:sldLayoutId id="2147486459" r:id="rId9"/>
    <p:sldLayoutId id="2147486460" r:id="rId10"/>
    <p:sldLayoutId id="2147486461"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9459"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rgbClr val="000000"/>
                </a:solidFill>
                <a:latin typeface="Times New Roman" pitchFamily="18" charset="0"/>
              </a:defRPr>
            </a:lvl1pPr>
          </a:lstStyle>
          <a:p>
            <a:pPr>
              <a:defRPr/>
            </a:pPr>
            <a:endParaRPr lang="en-US">
              <a:ea typeface=""/>
            </a:endParaRPr>
          </a:p>
        </p:txBody>
      </p:sp>
      <p:sp>
        <p:nvSpPr>
          <p:cNvPr id="1030" name="Rectangle 6"/>
          <p:cNvSpPr>
            <a:spLocks noGrp="1" noChangeArrowheads="1"/>
          </p:cNvSpPr>
          <p:nvPr>
            <p:ph type="sldNum" sz="quarter" idx="4"/>
          </p:nvPr>
        </p:nvSpPr>
        <p:spPr bwMode="auto">
          <a:xfrm>
            <a:off x="8686800" y="65151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Times New Roman" charset="0"/>
              </a:defRPr>
            </a:lvl1pPr>
          </a:lstStyle>
          <a:p>
            <a:fld id="{8AF0E8C5-A3A4-7A43-9A2F-5FBA791B69E9}" type="slidenum">
              <a:rPr lang="en-US" altLang="en-US" smtClean="0">
                <a:ea typeface=""/>
              </a:rPr>
              <a:pPr/>
              <a:t>‹#›</a:t>
            </a:fld>
            <a:endParaRPr lang="en-US" altLang="en-US">
              <a:ea typeface=""/>
            </a:endParaRPr>
          </a:p>
        </p:txBody>
      </p:sp>
      <p:sp>
        <p:nvSpPr>
          <p:cNvPr id="1031" name="Rectangle 7"/>
          <p:cNvSpPr>
            <a:spLocks noChangeArrowheads="1"/>
          </p:cNvSpPr>
          <p:nvPr userDrawn="1"/>
        </p:nvSpPr>
        <p:spPr bwMode="auto">
          <a:xfrm>
            <a:off x="0" y="1260475"/>
            <a:ext cx="9144000" cy="76200"/>
          </a:xfrm>
          <a:prstGeom prst="rect">
            <a:avLst/>
          </a:prstGeom>
          <a:gradFill rotWithShape="0">
            <a:gsLst>
              <a:gs pos="0">
                <a:srgbClr val="99CCFF">
                  <a:gamma/>
                  <a:shade val="46275"/>
                  <a:invGamma/>
                </a:srgbClr>
              </a:gs>
              <a:gs pos="100000">
                <a:srgbClr val="99CCFF"/>
              </a:gs>
            </a:gsLst>
            <a:lin ang="0" scaled="1"/>
          </a:gradFill>
          <a:ln w="50800">
            <a:noFill/>
            <a:miter lim="800000"/>
            <a:headEnd/>
            <a:tailEnd/>
          </a:ln>
          <a:effectLst/>
        </p:spPr>
        <p:txBody>
          <a:bodyPr wrap="none" lIns="90488" tIns="44450" rIns="90488" bIns="44450" anchor="ctr"/>
          <a:lstStyle/>
          <a:p>
            <a:pPr>
              <a:defRPr/>
            </a:pPr>
            <a:endParaRPr lang="en-US">
              <a:solidFill>
                <a:srgbClr val="000000"/>
              </a:solidFill>
              <a:latin typeface="Comic Sans MS" pitchFamily="66" charset="0"/>
              <a:ea typeface=""/>
            </a:endParaRPr>
          </a:p>
        </p:txBody>
      </p:sp>
    </p:spTree>
    <p:extLst>
      <p:ext uri="{BB962C8B-B14F-4D97-AF65-F5344CB8AC3E}">
        <p14:creationId xmlns:p14="http://schemas.microsoft.com/office/powerpoint/2010/main" val="1073351750"/>
      </p:ext>
    </p:extLst>
  </p:cSld>
  <p:clrMap bg1="lt1" tx1="dk1" bg2="lt2" tx2="dk2" accent1="accent1" accent2="accent2" accent3="accent3" accent4="accent4" accent5="accent5" accent6="accent6" hlink="hlink" folHlink="folHlink"/>
  <p:sldLayoutIdLst>
    <p:sldLayoutId id="2147486531" r:id="rId1"/>
    <p:sldLayoutId id="2147486532" r:id="rId2"/>
    <p:sldLayoutId id="2147486533" r:id="rId3"/>
    <p:sldLayoutId id="2147486534" r:id="rId4"/>
    <p:sldLayoutId id="2147486535" r:id="rId5"/>
    <p:sldLayoutId id="2147486536" r:id="rId6"/>
    <p:sldLayoutId id="2147486537" r:id="rId7"/>
    <p:sldLayoutId id="2147486538" r:id="rId8"/>
    <p:sldLayoutId id="2147486539" r:id="rId9"/>
    <p:sldLayoutId id="2147486540" r:id="rId10"/>
    <p:sldLayoutId id="2147486541" r:id="rId11"/>
  </p:sldLayoutIdLst>
  <p:hf hdr="0" ft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8435" name="Rectangle 3"/>
          <p:cNvSpPr>
            <a:spLocks noGrp="1" noChangeArrowheads="1"/>
          </p:cNvSpPr>
          <p:nvPr>
            <p:ph type="body" idx="1"/>
          </p:nvPr>
        </p:nvSpPr>
        <p:spPr bwMode="auto">
          <a:xfrm>
            <a:off x="533400" y="1600200"/>
            <a:ext cx="80518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461375" y="6565900"/>
            <a:ext cx="42545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charset="0"/>
              </a:defRPr>
            </a:lvl1pPr>
          </a:lstStyle>
          <a:p>
            <a:fld id="{B6767C61-7660-064E-8E0D-AAB8340256F3}" type="slidenum">
              <a:rPr lang="en-US" altLang="en-US" smtClean="0">
                <a:solidFill>
                  <a:srgbClr val="000000"/>
                </a:solidFill>
                <a:ea typeface=""/>
              </a:rPr>
              <a:pPr/>
              <a:t>‹#›</a:t>
            </a:fld>
            <a:endParaRPr lang="en-US" altLang="en-US">
              <a:solidFill>
                <a:srgbClr val="000000"/>
              </a:solidFill>
              <a:ea typeface=""/>
            </a:endParaRPr>
          </a:p>
        </p:txBody>
      </p:sp>
      <p:sp>
        <p:nvSpPr>
          <p:cNvPr id="1031" name="Rectangle 7"/>
          <p:cNvSpPr>
            <a:spLocks noChangeArrowheads="1"/>
          </p:cNvSpPr>
          <p:nvPr userDrawn="1"/>
        </p:nvSpPr>
        <p:spPr bwMode="auto">
          <a:xfrm>
            <a:off x="0" y="1160463"/>
            <a:ext cx="9144000" cy="76200"/>
          </a:xfrm>
          <a:prstGeom prst="rect">
            <a:avLst/>
          </a:prstGeom>
          <a:gradFill rotWithShape="0">
            <a:gsLst>
              <a:gs pos="0">
                <a:srgbClr val="99CCFF">
                  <a:gamma/>
                  <a:shade val="46275"/>
                  <a:invGamma/>
                </a:srgbClr>
              </a:gs>
              <a:gs pos="100000">
                <a:srgbClr val="99CCFF"/>
              </a:gs>
            </a:gsLst>
            <a:lin ang="0" scaled="1"/>
          </a:gradFill>
          <a:ln w="50800">
            <a:noFill/>
            <a:miter lim="800000"/>
            <a:headEnd/>
            <a:tailEnd/>
          </a:ln>
          <a:effectLst/>
        </p:spPr>
        <p:txBody>
          <a:bodyPr wrap="none" lIns="90488" tIns="44450" rIns="90488" bIns="44450" anchor="ctr"/>
          <a:lstStyle/>
          <a:p>
            <a:pPr>
              <a:defRPr/>
            </a:pPr>
            <a:endParaRPr lang="en-US" sz="1800">
              <a:solidFill>
                <a:srgbClr val="000000"/>
              </a:solidFill>
              <a:latin typeface="Comic Sans MS" pitchFamily="66" charset="0"/>
              <a:ea typeface=""/>
            </a:endParaRPr>
          </a:p>
        </p:txBody>
      </p:sp>
    </p:spTree>
    <p:extLst>
      <p:ext uri="{BB962C8B-B14F-4D97-AF65-F5344CB8AC3E}">
        <p14:creationId xmlns:p14="http://schemas.microsoft.com/office/powerpoint/2010/main" val="486074107"/>
      </p:ext>
    </p:extLst>
  </p:cSld>
  <p:clrMap bg1="lt1" tx1="dk1" bg2="lt2" tx2="dk2" accent1="accent1" accent2="accent2" accent3="accent3" accent4="accent4" accent5="accent5" accent6="accent6" hlink="hlink" folHlink="folHlink"/>
  <p:sldLayoutIdLst>
    <p:sldLayoutId id="2147486616" r:id="rId1"/>
    <p:sldLayoutId id="2147486617" r:id="rId2"/>
    <p:sldLayoutId id="2147486618" r:id="rId3"/>
    <p:sldLayoutId id="2147486619" r:id="rId4"/>
    <p:sldLayoutId id="2147486620" r:id="rId5"/>
    <p:sldLayoutId id="2147486621" r:id="rId6"/>
    <p:sldLayoutId id="2147486622" r:id="rId7"/>
    <p:sldLayoutId id="2147486623" r:id="rId8"/>
    <p:sldLayoutId id="2147486624" r:id="rId9"/>
    <p:sldLayoutId id="2147486625" r:id="rId10"/>
    <p:sldLayoutId id="2147486626" r:id="rId11"/>
  </p:sldLayoutIdLst>
  <p:hf hdr="0" ft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2531" name="Rectangle 3"/>
          <p:cNvSpPr>
            <a:spLocks noGrp="1" noChangeArrowheads="1"/>
          </p:cNvSpPr>
          <p:nvPr>
            <p:ph type="body" idx="1"/>
          </p:nvPr>
        </p:nvSpPr>
        <p:spPr bwMode="auto">
          <a:xfrm>
            <a:off x="533400" y="1600200"/>
            <a:ext cx="80518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461375" y="6565900"/>
            <a:ext cx="42545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Times New Roman" charset="0"/>
              </a:defRPr>
            </a:lvl1pPr>
          </a:lstStyle>
          <a:p>
            <a:fld id="{9E5D1BEF-6B64-C345-8D36-99D977D1EE77}" type="slidenum">
              <a:rPr lang="en-US" altLang="en-US" smtClean="0">
                <a:ea typeface=""/>
              </a:rPr>
              <a:pPr/>
              <a:t>‹#›</a:t>
            </a:fld>
            <a:endParaRPr lang="en-US" altLang="en-US">
              <a:ea typeface=""/>
            </a:endParaRPr>
          </a:p>
        </p:txBody>
      </p:sp>
      <p:sp>
        <p:nvSpPr>
          <p:cNvPr id="1031" name="Rectangle 7"/>
          <p:cNvSpPr>
            <a:spLocks noChangeArrowheads="1"/>
          </p:cNvSpPr>
          <p:nvPr userDrawn="1"/>
        </p:nvSpPr>
        <p:spPr bwMode="auto">
          <a:xfrm>
            <a:off x="0" y="1160463"/>
            <a:ext cx="9144000" cy="76200"/>
          </a:xfrm>
          <a:prstGeom prst="rect">
            <a:avLst/>
          </a:prstGeom>
          <a:gradFill rotWithShape="0">
            <a:gsLst>
              <a:gs pos="0">
                <a:srgbClr val="99CCFF">
                  <a:gamma/>
                  <a:shade val="46275"/>
                  <a:invGamma/>
                </a:srgbClr>
              </a:gs>
              <a:gs pos="100000">
                <a:srgbClr val="99CCFF"/>
              </a:gs>
            </a:gsLst>
            <a:lin ang="0" scaled="1"/>
          </a:gradFill>
          <a:ln w="50800">
            <a:noFill/>
            <a:miter lim="800000"/>
            <a:headEnd/>
            <a:tailEnd/>
          </a:ln>
          <a:effectLst/>
        </p:spPr>
        <p:txBody>
          <a:bodyPr wrap="none" lIns="90488" tIns="44450" rIns="90488" bIns="44450" anchor="ctr"/>
          <a:lstStyle/>
          <a:p>
            <a:pPr>
              <a:defRPr/>
            </a:pPr>
            <a:endParaRPr lang="en-US" sz="1800">
              <a:solidFill>
                <a:srgbClr val="000000"/>
              </a:solidFill>
              <a:latin typeface="Comic Sans MS" pitchFamily="66" charset="0"/>
              <a:ea typeface=""/>
            </a:endParaRPr>
          </a:p>
        </p:txBody>
      </p:sp>
    </p:spTree>
    <p:extLst>
      <p:ext uri="{BB962C8B-B14F-4D97-AF65-F5344CB8AC3E}">
        <p14:creationId xmlns:p14="http://schemas.microsoft.com/office/powerpoint/2010/main" val="1564883102"/>
      </p:ext>
    </p:extLst>
  </p:cSld>
  <p:clrMap bg1="lt1" tx1="dk1" bg2="lt2" tx2="dk2" accent1="accent1" accent2="accent2" accent3="accent3" accent4="accent4" accent5="accent5" accent6="accent6" hlink="hlink" folHlink="folHlink"/>
  <p:sldLayoutIdLst>
    <p:sldLayoutId id="2147486628" r:id="rId1"/>
    <p:sldLayoutId id="2147486629" r:id="rId2"/>
    <p:sldLayoutId id="2147486630" r:id="rId3"/>
    <p:sldLayoutId id="2147486631" r:id="rId4"/>
    <p:sldLayoutId id="2147486632" r:id="rId5"/>
    <p:sldLayoutId id="2147486633" r:id="rId6"/>
    <p:sldLayoutId id="2147486634" r:id="rId7"/>
    <p:sldLayoutId id="2147486635" r:id="rId8"/>
    <p:sldLayoutId id="2147486636" r:id="rId9"/>
    <p:sldLayoutId id="2147486637" r:id="rId10"/>
    <p:sldLayoutId id="2147486638" r:id="rId11"/>
  </p:sldLayoutIdLst>
  <p:hf hdr="0" ft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7891" name="Rectangle 3"/>
          <p:cNvSpPr>
            <a:spLocks noGrp="1" noChangeArrowheads="1"/>
          </p:cNvSpPr>
          <p:nvPr>
            <p:ph type="body" idx="1"/>
          </p:nvPr>
        </p:nvSpPr>
        <p:spPr bwMode="auto">
          <a:xfrm>
            <a:off x="533400" y="1600200"/>
            <a:ext cx="80518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461375" y="6565900"/>
            <a:ext cx="42545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Times New Roman" charset="0"/>
              </a:defRPr>
            </a:lvl1pPr>
          </a:lstStyle>
          <a:p>
            <a:fld id="{30172EA6-EF26-E449-9E7B-06A62D963279}" type="slidenum">
              <a:rPr lang="en-US" altLang="en-US" smtClean="0"/>
              <a:pPr/>
              <a:t>‹#›</a:t>
            </a:fld>
            <a:endParaRPr lang="en-US" altLang="en-US"/>
          </a:p>
        </p:txBody>
      </p:sp>
      <p:sp>
        <p:nvSpPr>
          <p:cNvPr id="37893" name="Rectangle 7"/>
          <p:cNvSpPr>
            <a:spLocks noChangeArrowheads="1"/>
          </p:cNvSpPr>
          <p:nvPr/>
        </p:nvSpPr>
        <p:spPr bwMode="auto">
          <a:xfrm>
            <a:off x="0" y="1160463"/>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Tree>
    <p:extLst>
      <p:ext uri="{BB962C8B-B14F-4D97-AF65-F5344CB8AC3E}">
        <p14:creationId xmlns:p14="http://schemas.microsoft.com/office/powerpoint/2010/main" val="649823459"/>
      </p:ext>
    </p:extLst>
  </p:cSld>
  <p:clrMap bg1="lt1" tx1="dk1" bg2="lt2" tx2="dk2" accent1="accent1" accent2="accent2" accent3="accent3" accent4="accent4" accent5="accent5" accent6="accent6" hlink="hlink" folHlink="folHlink"/>
  <p:sldLayoutIdLst>
    <p:sldLayoutId id="2147486652" r:id="rId1"/>
    <p:sldLayoutId id="2147486653" r:id="rId2"/>
    <p:sldLayoutId id="2147486654" r:id="rId3"/>
    <p:sldLayoutId id="2147486655" r:id="rId4"/>
    <p:sldLayoutId id="2147486656" r:id="rId5"/>
    <p:sldLayoutId id="2147486657" r:id="rId6"/>
    <p:sldLayoutId id="2147486658" r:id="rId7"/>
    <p:sldLayoutId id="2147486659" r:id="rId8"/>
    <p:sldLayoutId id="2147486660" r:id="rId9"/>
    <p:sldLayoutId id="2147486661" r:id="rId10"/>
    <p:sldLayoutId id="2147486662"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0179" name="Rectangle 3"/>
          <p:cNvSpPr>
            <a:spLocks noGrp="1" noChangeArrowheads="1"/>
          </p:cNvSpPr>
          <p:nvPr>
            <p:ph type="body" idx="1"/>
          </p:nvPr>
        </p:nvSpPr>
        <p:spPr bwMode="auto">
          <a:xfrm>
            <a:off x="533400" y="1600200"/>
            <a:ext cx="80518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461375" y="6565900"/>
            <a:ext cx="42545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Times New Roman" charset="0"/>
              </a:defRPr>
            </a:lvl1pPr>
          </a:lstStyle>
          <a:p>
            <a:fld id="{6D15E781-1553-8747-91F4-F24DC9C612B4}" type="slidenum">
              <a:rPr lang="en-US" altLang="en-US" smtClean="0"/>
              <a:pPr/>
              <a:t>‹#›</a:t>
            </a:fld>
            <a:endParaRPr lang="en-US" altLang="en-US"/>
          </a:p>
        </p:txBody>
      </p:sp>
      <p:sp>
        <p:nvSpPr>
          <p:cNvPr id="50181" name="Rectangle 7"/>
          <p:cNvSpPr>
            <a:spLocks noChangeArrowheads="1"/>
          </p:cNvSpPr>
          <p:nvPr userDrawn="1"/>
        </p:nvSpPr>
        <p:spPr bwMode="auto">
          <a:xfrm>
            <a:off x="0" y="1160463"/>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Tree>
    <p:extLst>
      <p:ext uri="{BB962C8B-B14F-4D97-AF65-F5344CB8AC3E}">
        <p14:creationId xmlns:p14="http://schemas.microsoft.com/office/powerpoint/2010/main" val="1033992207"/>
      </p:ext>
    </p:extLst>
  </p:cSld>
  <p:clrMap bg1="lt1" tx1="dk1" bg2="lt2" tx2="dk2" accent1="accent1" accent2="accent2" accent3="accent3" accent4="accent4" accent5="accent5" accent6="accent6" hlink="hlink" folHlink="folHlink"/>
  <p:sldLayoutIdLst>
    <p:sldLayoutId id="2147486664" r:id="rId1"/>
    <p:sldLayoutId id="2147486665" r:id="rId2"/>
    <p:sldLayoutId id="2147486666" r:id="rId3"/>
    <p:sldLayoutId id="2147486667" r:id="rId4"/>
    <p:sldLayoutId id="2147486668" r:id="rId5"/>
    <p:sldLayoutId id="2147486669" r:id="rId6"/>
    <p:sldLayoutId id="2147486670" r:id="rId7"/>
    <p:sldLayoutId id="2147486671" r:id="rId8"/>
    <p:sldLayoutId id="2147486672" r:id="rId9"/>
    <p:sldLayoutId id="2147486673" r:id="rId10"/>
    <p:sldLayoutId id="2147486674"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195" name="Rectangle 3"/>
          <p:cNvSpPr>
            <a:spLocks noGrp="1" noChangeArrowheads="1"/>
          </p:cNvSpPr>
          <p:nvPr>
            <p:ph type="body" idx="1"/>
          </p:nvPr>
        </p:nvSpPr>
        <p:spPr bwMode="auto">
          <a:xfrm>
            <a:off x="533400" y="1600200"/>
            <a:ext cx="80518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461375" y="6565900"/>
            <a:ext cx="42545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Times New Roman" charset="0"/>
              </a:defRPr>
            </a:lvl1pPr>
          </a:lstStyle>
          <a:p>
            <a:fld id="{76E20A2A-AC1E-EE46-9DD6-DEBE2BD003E1}" type="slidenum">
              <a:rPr lang="en-US" altLang="en-US" smtClean="0">
                <a:ea typeface=""/>
              </a:rPr>
              <a:pPr/>
              <a:t>‹#›</a:t>
            </a:fld>
            <a:endParaRPr lang="en-US" altLang="en-US">
              <a:ea typeface=""/>
            </a:endParaRPr>
          </a:p>
        </p:txBody>
      </p:sp>
      <p:sp>
        <p:nvSpPr>
          <p:cNvPr id="1031" name="Rectangle 7"/>
          <p:cNvSpPr>
            <a:spLocks noChangeArrowheads="1"/>
          </p:cNvSpPr>
          <p:nvPr userDrawn="1"/>
        </p:nvSpPr>
        <p:spPr bwMode="auto">
          <a:xfrm>
            <a:off x="0" y="1160463"/>
            <a:ext cx="9144000" cy="76200"/>
          </a:xfrm>
          <a:prstGeom prst="rect">
            <a:avLst/>
          </a:prstGeom>
          <a:gradFill rotWithShape="0">
            <a:gsLst>
              <a:gs pos="0">
                <a:srgbClr val="99CCFF">
                  <a:gamma/>
                  <a:shade val="46275"/>
                  <a:invGamma/>
                </a:srgbClr>
              </a:gs>
              <a:gs pos="100000">
                <a:srgbClr val="99CCFF"/>
              </a:gs>
            </a:gsLst>
            <a:lin ang="0" scaled="1"/>
          </a:gradFill>
          <a:ln w="50800">
            <a:noFill/>
            <a:miter lim="800000"/>
            <a:headEnd/>
            <a:tailEnd/>
          </a:ln>
          <a:effectLst/>
        </p:spPr>
        <p:txBody>
          <a:bodyPr wrap="none" lIns="90488" tIns="44450" rIns="90488" bIns="44450" anchor="ctr"/>
          <a:lstStyle/>
          <a:p>
            <a:pPr>
              <a:defRPr/>
            </a:pPr>
            <a:endParaRPr lang="en-US" sz="1800">
              <a:solidFill>
                <a:srgbClr val="000000"/>
              </a:solidFill>
              <a:latin typeface="Comic Sans MS" pitchFamily="66" charset="0"/>
              <a:ea typeface=""/>
            </a:endParaRPr>
          </a:p>
        </p:txBody>
      </p:sp>
    </p:spTree>
    <p:extLst>
      <p:ext uri="{BB962C8B-B14F-4D97-AF65-F5344CB8AC3E}">
        <p14:creationId xmlns:p14="http://schemas.microsoft.com/office/powerpoint/2010/main" val="1350985873"/>
      </p:ext>
    </p:extLst>
  </p:cSld>
  <p:clrMap bg1="lt1" tx1="dk1" bg2="lt2" tx2="dk2" accent1="accent1" accent2="accent2" accent3="accent3" accent4="accent4" accent5="accent5" accent6="accent6" hlink="hlink" folHlink="folHlink"/>
  <p:sldLayoutIdLst>
    <p:sldLayoutId id="2147486676" r:id="rId1"/>
    <p:sldLayoutId id="2147486677" r:id="rId2"/>
    <p:sldLayoutId id="2147486678" r:id="rId3"/>
    <p:sldLayoutId id="2147486679" r:id="rId4"/>
    <p:sldLayoutId id="2147486680" r:id="rId5"/>
    <p:sldLayoutId id="2147486681" r:id="rId6"/>
    <p:sldLayoutId id="2147486682" r:id="rId7"/>
    <p:sldLayoutId id="2147486683" r:id="rId8"/>
    <p:sldLayoutId id="2147486684" r:id="rId9"/>
    <p:sldLayoutId id="2147486685" r:id="rId10"/>
    <p:sldLayoutId id="2147486686" r:id="rId11"/>
  </p:sldLayoutIdLst>
  <p:hf hdr="0" ft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0179" name="Rectangle 3"/>
          <p:cNvSpPr>
            <a:spLocks noGrp="1" noChangeArrowheads="1"/>
          </p:cNvSpPr>
          <p:nvPr>
            <p:ph type="body" idx="1"/>
          </p:nvPr>
        </p:nvSpPr>
        <p:spPr bwMode="auto">
          <a:xfrm>
            <a:off x="533400" y="1600200"/>
            <a:ext cx="80518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461375" y="6565900"/>
            <a:ext cx="42545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Times New Roman" charset="0"/>
              </a:defRPr>
            </a:lvl1pPr>
          </a:lstStyle>
          <a:p>
            <a:fld id="{DB0C4F42-14FE-D843-B94B-A03DFB48A9A6}" type="slidenum">
              <a:rPr lang="en-US" altLang="en-US" smtClean="0"/>
              <a:pPr/>
              <a:t>‹#›</a:t>
            </a:fld>
            <a:endParaRPr lang="en-US" altLang="en-US"/>
          </a:p>
        </p:txBody>
      </p:sp>
      <p:sp>
        <p:nvSpPr>
          <p:cNvPr id="50181" name="Rectangle 7"/>
          <p:cNvSpPr>
            <a:spLocks noChangeArrowheads="1"/>
          </p:cNvSpPr>
          <p:nvPr userDrawn="1"/>
        </p:nvSpPr>
        <p:spPr bwMode="auto">
          <a:xfrm>
            <a:off x="0" y="1160463"/>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Tree>
    <p:extLst>
      <p:ext uri="{BB962C8B-B14F-4D97-AF65-F5344CB8AC3E}">
        <p14:creationId xmlns:p14="http://schemas.microsoft.com/office/powerpoint/2010/main" val="1181891895"/>
      </p:ext>
    </p:extLst>
  </p:cSld>
  <p:clrMap bg1="lt1" tx1="dk1" bg2="lt2" tx2="dk2" accent1="accent1" accent2="accent2" accent3="accent3" accent4="accent4" accent5="accent5" accent6="accent6" hlink="hlink" folHlink="folHlink"/>
  <p:sldLayoutIdLst>
    <p:sldLayoutId id="2147486688" r:id="rId1"/>
    <p:sldLayoutId id="2147486689" r:id="rId2"/>
    <p:sldLayoutId id="2147486690" r:id="rId3"/>
    <p:sldLayoutId id="2147486691" r:id="rId4"/>
    <p:sldLayoutId id="2147486692" r:id="rId5"/>
    <p:sldLayoutId id="2147486693" r:id="rId6"/>
    <p:sldLayoutId id="2147486694" r:id="rId7"/>
    <p:sldLayoutId id="2147486695" r:id="rId8"/>
    <p:sldLayoutId id="2147486696" r:id="rId9"/>
    <p:sldLayoutId id="2147486697" r:id="rId10"/>
    <p:sldLayoutId id="2147486698"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8.xml"/><Relationship Id="rId7" Type="http://schemas.openxmlformats.org/officeDocument/2006/relationships/oleObject" Target="../embeddings/oleObject7.bin"/><Relationship Id="rId2" Type="http://schemas.openxmlformats.org/officeDocument/2006/relationships/slideLayout" Target="../slideLayouts/slideLayout24.xml"/><Relationship Id="rId1" Type="http://schemas.openxmlformats.org/officeDocument/2006/relationships/vmlDrawing" Target="../drawings/vmlDrawing4.v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4.xml"/><Relationship Id="rId1" Type="http://schemas.openxmlformats.org/officeDocument/2006/relationships/vmlDrawing" Target="../drawings/vmlDrawing5.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29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4.xml"/><Relationship Id="rId1" Type="http://schemas.openxmlformats.org/officeDocument/2006/relationships/vmlDrawing" Target="../drawings/vmlDrawing6.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NULL"/></Relationships>
</file>

<file path=ppt/slides/_rels/slide13.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13.bin"/><Relationship Id="rId18" Type="http://schemas.openxmlformats.org/officeDocument/2006/relationships/image" Target="../media/image15.wmf"/><Relationship Id="rId3" Type="http://schemas.openxmlformats.org/officeDocument/2006/relationships/notesSlide" Target="../notesSlides/notesSlide11.xml"/><Relationship Id="rId7" Type="http://schemas.openxmlformats.org/officeDocument/2006/relationships/oleObject" Target="../embeddings/oleObject10.bin"/><Relationship Id="rId12" Type="http://schemas.openxmlformats.org/officeDocument/2006/relationships/image" Target="../media/image12.wmf"/><Relationship Id="rId17" Type="http://schemas.openxmlformats.org/officeDocument/2006/relationships/oleObject" Target="../embeddings/oleObject15.bin"/><Relationship Id="rId2" Type="http://schemas.openxmlformats.org/officeDocument/2006/relationships/slideLayout" Target="../slideLayouts/slideLayout24.xml"/><Relationship Id="rId16" Type="http://schemas.openxmlformats.org/officeDocument/2006/relationships/image" Target="../media/image14.wmf"/><Relationship Id="rId1" Type="http://schemas.openxmlformats.org/officeDocument/2006/relationships/vmlDrawing" Target="../drawings/vmlDrawing7.vml"/><Relationship Id="rId6" Type="http://schemas.openxmlformats.org/officeDocument/2006/relationships/image" Target="../media/image9.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11.wmf"/><Relationship Id="rId4" Type="http://schemas.openxmlformats.org/officeDocument/2006/relationships/image" Target="NULL"/><Relationship Id="rId9" Type="http://schemas.openxmlformats.org/officeDocument/2006/relationships/oleObject" Target="../embeddings/oleObject11.bin"/><Relationship Id="rId14" Type="http://schemas.openxmlformats.org/officeDocument/2006/relationships/image" Target="../media/image13.wmf"/></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4.xml"/><Relationship Id="rId1" Type="http://schemas.openxmlformats.org/officeDocument/2006/relationships/vmlDrawing" Target="../drawings/vmlDrawing8.vml"/><Relationship Id="rId5" Type="http://schemas.openxmlformats.org/officeDocument/2006/relationships/image" Target="../media/image16.wmf"/><Relationship Id="rId4" Type="http://schemas.openxmlformats.org/officeDocument/2006/relationships/oleObject" Target="../embeddings/oleObject16.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4.xml"/><Relationship Id="rId1" Type="http://schemas.openxmlformats.org/officeDocument/2006/relationships/vmlDrawing" Target="../drawings/vmlDrawing9.vml"/><Relationship Id="rId6" Type="http://schemas.openxmlformats.org/officeDocument/2006/relationships/image" Target="../media/image8.wmf"/><Relationship Id="rId5" Type="http://schemas.openxmlformats.org/officeDocument/2006/relationships/oleObject" Target="../embeddings/oleObject17.bin"/><Relationship Id="rId4" Type="http://schemas.openxmlformats.org/officeDocument/2006/relationships/image" Target="NUL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5.xml"/><Relationship Id="rId1" Type="http://schemas.openxmlformats.org/officeDocument/2006/relationships/vmlDrawing" Target="../drawings/vmlDrawing10.vml"/><Relationship Id="rId6" Type="http://schemas.openxmlformats.org/officeDocument/2006/relationships/image" Target="../media/image17.wmf"/><Relationship Id="rId5" Type="http://schemas.openxmlformats.org/officeDocument/2006/relationships/oleObject" Target="../embeddings/oleObject18.bin"/><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7.wmf"/><Relationship Id="rId2" Type="http://schemas.openxmlformats.org/officeDocument/2006/relationships/slideLayout" Target="../slideLayouts/slideLayout35.xml"/><Relationship Id="rId1" Type="http://schemas.openxmlformats.org/officeDocument/2006/relationships/vmlDrawing" Target="../drawings/vmlDrawing11.vml"/><Relationship Id="rId6" Type="http://schemas.openxmlformats.org/officeDocument/2006/relationships/oleObject" Target="../embeddings/oleObject19.bin"/><Relationship Id="rId5" Type="http://schemas.openxmlformats.org/officeDocument/2006/relationships/image" Target="NUL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5.xml"/><Relationship Id="rId1" Type="http://schemas.openxmlformats.org/officeDocument/2006/relationships/vmlDrawing" Target="../drawings/vmlDrawing12.vml"/><Relationship Id="rId6" Type="http://schemas.openxmlformats.org/officeDocument/2006/relationships/image" Target="../media/image18.wmf"/><Relationship Id="rId5" Type="http://schemas.openxmlformats.org/officeDocument/2006/relationships/oleObject" Target="../embeddings/oleObject20.bin"/><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5.xml"/><Relationship Id="rId1" Type="http://schemas.openxmlformats.org/officeDocument/2006/relationships/vmlDrawing" Target="../drawings/vmlDrawing13.vml"/><Relationship Id="rId5" Type="http://schemas.openxmlformats.org/officeDocument/2006/relationships/image" Target="../media/image19.wmf"/><Relationship Id="rId4" Type="http://schemas.openxmlformats.org/officeDocument/2006/relationships/oleObject" Target="../embeddings/oleObject21.bin"/></Relationships>
</file>

<file path=ppt/slides/_rels/slide24.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2.xml"/><Relationship Id="rId1" Type="http://schemas.openxmlformats.org/officeDocument/2006/relationships/slideLayout" Target="../slideLayouts/slideLayout39.xml"/><Relationship Id="rId6"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37.xml"/><Relationship Id="rId1" Type="http://schemas.openxmlformats.org/officeDocument/2006/relationships/slideLayout" Target="../slideLayouts/slideLayout40.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35.xml"/><Relationship Id="rId4" Type="http://schemas.openxmlformats.org/officeDocument/2006/relationships/image" Target="../media/image16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44.xml"/><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47.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52.xml"/><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0.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4.xml"/><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0.xml"/></Relationships>
</file>

<file path=ppt/slides/_rels/slide5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35.xml"/><Relationship Id="rId1" Type="http://schemas.openxmlformats.org/officeDocument/2006/relationships/vmlDrawing" Target="../drawings/vmlDrawing14.vml"/><Relationship Id="rId5" Type="http://schemas.openxmlformats.org/officeDocument/2006/relationships/image" Target="../media/image25.emf"/><Relationship Id="rId4" Type="http://schemas.openxmlformats.org/officeDocument/2006/relationships/oleObject" Target="../embeddings/oleObject22.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5.xml"/><Relationship Id="rId7" Type="http://schemas.openxmlformats.org/officeDocument/2006/relationships/image" Target="../media/image3.wmf"/><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9.xml"/><Relationship Id="rId1" Type="http://schemas.openxmlformats.org/officeDocument/2006/relationships/slideLayout" Target="../slideLayouts/slideLayout3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0.xml"/></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5.xml"/><Relationship Id="rId1" Type="http://schemas.openxmlformats.org/officeDocument/2006/relationships/slideLayout" Target="../slideLayouts/slideLayout68.xml"/><Relationship Id="rId4" Type="http://schemas.openxmlformats.org/officeDocument/2006/relationships/image" Target="../media/image28.png"/></Relationships>
</file>

<file path=ppt/slides/_rels/slide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6.xml"/><Relationship Id="rId1" Type="http://schemas.openxmlformats.org/officeDocument/2006/relationships/slideLayout" Target="../slideLayouts/slideLayout68.xml"/><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8.xml"/></Relationships>
</file>

<file path=ppt/slides/_rels/slide7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69.xml"/><Relationship Id="rId1" Type="http://schemas.openxmlformats.org/officeDocument/2006/relationships/slideLayout" Target="../slideLayouts/slideLayout73.xml"/></Relationships>
</file>

<file path=ppt/slides/_rels/slide7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70.xml"/><Relationship Id="rId1" Type="http://schemas.openxmlformats.org/officeDocument/2006/relationships/slideLayout" Target="../slideLayouts/slideLayout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9.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9.xml"/></Relationships>
</file>

<file path=ppt/slides/_rels/slide7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3.xml"/><Relationship Id="rId1" Type="http://schemas.openxmlformats.org/officeDocument/2006/relationships/slideLayout" Target="../slideLayouts/slideLayout79.xml"/><Relationship Id="rId4" Type="http://schemas.openxmlformats.org/officeDocument/2006/relationships/image" Target="../media/image33.png"/></Relationships>
</file>

<file path=ppt/slides/_rels/slide7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74.xml"/><Relationship Id="rId1" Type="http://schemas.openxmlformats.org/officeDocument/2006/relationships/slideLayout" Target="../slideLayouts/slideLayout79.xml"/></Relationships>
</file>

<file path=ppt/slides/_rels/slide7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5.xml"/><Relationship Id="rId1" Type="http://schemas.openxmlformats.org/officeDocument/2006/relationships/slideLayout" Target="../slideLayouts/slideLayout79.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4.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4.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ChangeArrowheads="1"/>
          </p:cNvSpPr>
          <p:nvPr>
            <p:ph type="ctrTitle"/>
          </p:nvPr>
        </p:nvSpPr>
        <p:spPr>
          <a:xfrm>
            <a:off x="685800" y="1416050"/>
            <a:ext cx="7772400" cy="2054225"/>
          </a:xfrm>
        </p:spPr>
        <p:txBody>
          <a:bodyPr/>
          <a:lstStyle/>
          <a:p>
            <a:pPr algn="ctr"/>
            <a:r>
              <a:rPr lang="en-US" altLang="en-US" dirty="0">
                <a:ea typeface="ＭＳ Ｐゴシック" charset="-128"/>
              </a:rPr>
              <a:t>Network Layer:</a:t>
            </a:r>
            <a:br>
              <a:rPr lang="en-US" altLang="en-US" dirty="0">
                <a:ea typeface="ＭＳ Ｐゴシック" charset="-128"/>
              </a:rPr>
            </a:br>
            <a:r>
              <a:rPr lang="en-US" altLang="en-US" sz="2800" dirty="0">
                <a:ea typeface="ＭＳ Ｐゴシック" charset="-128"/>
              </a:rPr>
              <a:t>Distance Vector Protocols Variations</a:t>
            </a:r>
            <a:br>
              <a:rPr lang="en-US" altLang="en-US" sz="2800" dirty="0">
                <a:ea typeface="ＭＳ Ｐゴシック" charset="-128"/>
              </a:rPr>
            </a:br>
            <a:r>
              <a:rPr lang="en-US" altLang="en-US" sz="2800" dirty="0">
                <a:ea typeface="ＭＳ Ｐゴシック" charset="-128"/>
              </a:rPr>
              <a:t>Link-State Protocol</a:t>
            </a:r>
          </a:p>
        </p:txBody>
      </p:sp>
      <p:sp>
        <p:nvSpPr>
          <p:cNvPr id="5" name="Rectangle 5">
            <a:extLst>
              <a:ext uri="{FF2B5EF4-FFF2-40B4-BE49-F238E27FC236}">
                <a16:creationId xmlns:a16="http://schemas.microsoft.com/office/drawing/2014/main" id="{F34E4995-DF0F-A045-80DC-3A70A7179BA6}"/>
              </a:ext>
            </a:extLst>
          </p:cNvPr>
          <p:cNvSpPr txBox="1">
            <a:spLocks noChangeArrowheads="1"/>
          </p:cNvSpPr>
          <p:nvPr/>
        </p:nvSpPr>
        <p:spPr bwMode="auto">
          <a:xfrm>
            <a:off x="1022350" y="3468839"/>
            <a:ext cx="7010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2"/>
              </a:buClr>
              <a:buSzPct val="85000"/>
              <a:buFont typeface="ZapfDingbats" charset="0"/>
              <a:buNone/>
              <a:defRPr sz="2800">
                <a:solidFill>
                  <a:schemeClr val="tx1"/>
                </a:solidFill>
                <a:latin typeface="+mn-lt"/>
                <a:ea typeface="ＭＳ Ｐゴシック" charset="0"/>
                <a:cs typeface="ＭＳ Ｐゴシック" charset="0"/>
              </a:defRPr>
            </a:lvl1pPr>
            <a:lvl2pPr marL="457200" indent="0" algn="ctr" rtl="0" eaLnBrk="0" fontAlgn="base" hangingPunct="0">
              <a:spcBef>
                <a:spcPct val="20000"/>
              </a:spcBef>
              <a:spcAft>
                <a:spcPct val="0"/>
              </a:spcAft>
              <a:buClr>
                <a:schemeClr val="accent2"/>
              </a:buClr>
              <a:buSzPct val="75000"/>
              <a:buFont typeface="ZapfDingbats" charset="0"/>
              <a:buNone/>
              <a:defRPr sz="2400">
                <a:solidFill>
                  <a:schemeClr val="tx1"/>
                </a:solidFill>
                <a:latin typeface="+mn-lt"/>
                <a:ea typeface="ＭＳ Ｐゴシック" charset="0"/>
              </a:defRPr>
            </a:lvl2pPr>
            <a:lvl3pPr marL="914400" indent="0" algn="ctr" rtl="0" eaLnBrk="0" fontAlgn="base" hangingPunct="0">
              <a:spcBef>
                <a:spcPct val="20000"/>
              </a:spcBef>
              <a:spcAft>
                <a:spcPct val="0"/>
              </a:spcAft>
              <a:buNone/>
              <a:defRPr sz="2000">
                <a:solidFill>
                  <a:schemeClr val="tx1"/>
                </a:solidFill>
                <a:latin typeface="+mn-lt"/>
                <a:ea typeface="ＭＳ Ｐゴシック" charset="0"/>
              </a:defRPr>
            </a:lvl3pPr>
            <a:lvl4pPr marL="13716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4pPr>
            <a:lvl5pPr marL="18288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5pPr>
            <a:lvl6pPr marL="2286000" indent="0" algn="ctr" rtl="0" eaLnBrk="0" fontAlgn="base" hangingPunct="0">
              <a:spcBef>
                <a:spcPct val="20000"/>
              </a:spcBef>
              <a:spcAft>
                <a:spcPct val="0"/>
              </a:spcAft>
              <a:buNone/>
              <a:defRPr sz="2000">
                <a:solidFill>
                  <a:schemeClr val="tx1"/>
                </a:solidFill>
                <a:latin typeface="Times New Roman" pitchFamily="18" charset="0"/>
              </a:defRPr>
            </a:lvl6pPr>
            <a:lvl7pPr marL="2743200" indent="0" algn="ctr" rtl="0" eaLnBrk="0" fontAlgn="base" hangingPunct="0">
              <a:spcBef>
                <a:spcPct val="20000"/>
              </a:spcBef>
              <a:spcAft>
                <a:spcPct val="0"/>
              </a:spcAft>
              <a:buNone/>
              <a:defRPr sz="2000">
                <a:solidFill>
                  <a:schemeClr val="tx1"/>
                </a:solidFill>
                <a:latin typeface="Times New Roman" pitchFamily="18" charset="0"/>
              </a:defRPr>
            </a:lvl7pPr>
            <a:lvl8pPr marL="3200400" indent="0" algn="ctr" rtl="0" eaLnBrk="0" fontAlgn="base" hangingPunct="0">
              <a:spcBef>
                <a:spcPct val="20000"/>
              </a:spcBef>
              <a:spcAft>
                <a:spcPct val="0"/>
              </a:spcAft>
              <a:buNone/>
              <a:defRPr sz="2000">
                <a:solidFill>
                  <a:schemeClr val="tx1"/>
                </a:solidFill>
                <a:latin typeface="Times New Roman" pitchFamily="18" charset="0"/>
              </a:defRPr>
            </a:lvl8pPr>
            <a:lvl9pPr marL="3657600" indent="0" algn="ctr" rtl="0" eaLnBrk="0" fontAlgn="base" hangingPunct="0">
              <a:spcBef>
                <a:spcPct val="20000"/>
              </a:spcBef>
              <a:spcAft>
                <a:spcPct val="0"/>
              </a:spcAft>
              <a:buNone/>
              <a:defRPr sz="2000">
                <a:solidFill>
                  <a:schemeClr val="tx1"/>
                </a:solidFill>
                <a:latin typeface="Times New Roman" pitchFamily="18" charset="0"/>
              </a:defRPr>
            </a:lvl9pPr>
          </a:lstStyle>
          <a:p>
            <a:r>
              <a:rPr lang="en-US" altLang="zh-CN" sz="2400" kern="0" dirty="0">
                <a:ea typeface="ＭＳ Ｐゴシック" charset="-128"/>
              </a:rPr>
              <a:t>Qiao</a:t>
            </a:r>
            <a:r>
              <a:rPr lang="zh-CN" altLang="en-US" sz="2400" kern="0" dirty="0">
                <a:ea typeface="ＭＳ Ｐゴシック" charset="-128"/>
              </a:rPr>
              <a:t> </a:t>
            </a:r>
            <a:r>
              <a:rPr lang="en-US" altLang="zh-CN" sz="2400" kern="0" dirty="0">
                <a:ea typeface="ＭＳ Ｐゴシック" charset="-128"/>
              </a:rPr>
              <a:t>Xiang</a:t>
            </a:r>
            <a:endParaRPr lang="en-US" altLang="x-none" sz="2400" kern="0" dirty="0">
              <a:ea typeface="ＭＳ Ｐゴシック" charset="-128"/>
            </a:endParaRPr>
          </a:p>
          <a:p>
            <a:endParaRPr lang="en-US" altLang="x-none" sz="2400" kern="0" dirty="0">
              <a:ea typeface="ＭＳ Ｐゴシック" charset="-128"/>
            </a:endParaRPr>
          </a:p>
          <a:p>
            <a:r>
              <a:rPr lang="en-US" altLang="x-none" sz="2400" kern="0" dirty="0">
                <a:ea typeface="ＭＳ Ｐゴシック" charset="-128"/>
              </a:rPr>
              <a:t>https://</a:t>
            </a:r>
            <a:r>
              <a:rPr lang="en-US" altLang="x-none" sz="2400" kern="0" dirty="0" err="1">
                <a:ea typeface="ＭＳ Ｐゴシック" charset="-128"/>
              </a:rPr>
              <a:t>qiaoxiang.me</a:t>
            </a:r>
            <a:r>
              <a:rPr lang="en-US" altLang="x-none" sz="2400" kern="0" dirty="0">
                <a:ea typeface="ＭＳ Ｐゴシック" charset="-128"/>
              </a:rPr>
              <a:t>/courses/cnns-xmuf2</a:t>
            </a:r>
            <a:r>
              <a:rPr lang="en-US" altLang="zh-CN" sz="2400" kern="0" dirty="0">
                <a:ea typeface="ＭＳ Ｐゴシック" charset="-128"/>
              </a:rPr>
              <a:t>2</a:t>
            </a:r>
            <a:r>
              <a:rPr lang="en-US" altLang="x-none" sz="2400" kern="0" dirty="0">
                <a:ea typeface="ＭＳ Ｐゴシック" charset="-128"/>
              </a:rPr>
              <a:t>/</a:t>
            </a:r>
            <a:r>
              <a:rPr lang="en-US" altLang="x-none" sz="2400" kern="0" dirty="0" err="1">
                <a:ea typeface="ＭＳ Ｐゴシック" charset="-128"/>
              </a:rPr>
              <a:t>index.shtml</a:t>
            </a:r>
            <a:endParaRPr lang="en-US" altLang="x-none" sz="2400" kern="0" dirty="0">
              <a:ea typeface="ＭＳ Ｐゴシック" charset="-128"/>
            </a:endParaRPr>
          </a:p>
          <a:p>
            <a:endParaRPr lang="en-US" altLang="x-none" sz="2400" kern="0" dirty="0">
              <a:ea typeface="ＭＳ Ｐゴシック" charset="-128"/>
            </a:endParaRPr>
          </a:p>
          <a:p>
            <a:r>
              <a:rPr lang="en-US" altLang="zh-CN" sz="2400" kern="0" dirty="0">
                <a:ea typeface="ＭＳ Ｐゴシック" charset="-128"/>
              </a:rPr>
              <a:t>11</a:t>
            </a:r>
            <a:r>
              <a:rPr lang="en-US" altLang="x-none" sz="2400" kern="0" dirty="0">
                <a:ea typeface="ＭＳ Ｐゴシック" charset="-128"/>
              </a:rPr>
              <a:t>/</a:t>
            </a:r>
            <a:r>
              <a:rPr lang="en-US" altLang="zh-CN" sz="2400" kern="0" dirty="0">
                <a:ea typeface="宋体" charset="-122"/>
              </a:rPr>
              <a:t>22</a:t>
            </a:r>
            <a:r>
              <a:rPr lang="en-US" altLang="x-none" sz="2400" kern="0" dirty="0">
                <a:ea typeface="ＭＳ Ｐゴシック" charset="-128"/>
              </a:rPr>
              <a:t>/20</a:t>
            </a:r>
            <a:r>
              <a:rPr lang="en-US" altLang="zh-CN" sz="2400" kern="0" dirty="0">
                <a:ea typeface="ＭＳ Ｐゴシック" charset="-128"/>
              </a:rPr>
              <a:t>22</a:t>
            </a:r>
            <a:endParaRPr lang="en-US" altLang="x-none" sz="2400" kern="0" dirty="0">
              <a:ea typeface="ＭＳ Ｐゴシック" charset="-128"/>
            </a:endParaRPr>
          </a:p>
        </p:txBody>
      </p:sp>
      <p:sp>
        <p:nvSpPr>
          <p:cNvPr id="6" name="TextBox 5">
            <a:extLst>
              <a:ext uri="{FF2B5EF4-FFF2-40B4-BE49-F238E27FC236}">
                <a16:creationId xmlns:a16="http://schemas.microsoft.com/office/drawing/2014/main" id="{C25F11EC-4A5F-3246-B3F2-44112859D7CD}"/>
              </a:ext>
            </a:extLst>
          </p:cNvPr>
          <p:cNvSpPr txBox="1"/>
          <p:nvPr/>
        </p:nvSpPr>
        <p:spPr>
          <a:xfrm>
            <a:off x="465683" y="6407150"/>
            <a:ext cx="8225329" cy="276999"/>
          </a:xfrm>
          <a:prstGeom prst="rect">
            <a:avLst/>
          </a:prstGeom>
          <a:noFill/>
        </p:spPr>
        <p:txBody>
          <a:bodyPr wrap="none" rtlCol="0">
            <a:spAutoFit/>
          </a:bodyPr>
          <a:lstStyle/>
          <a:p>
            <a:r>
              <a:rPr lang="en-US" sz="1200" dirty="0">
                <a:latin typeface="+mn-lt"/>
              </a:rPr>
              <a:t>Th</a:t>
            </a:r>
            <a:r>
              <a:rPr lang="en-US" altLang="zh-CN" sz="1200" dirty="0">
                <a:latin typeface="+mn-lt"/>
              </a:rPr>
              <a:t>is</a:t>
            </a:r>
            <a:r>
              <a:rPr lang="zh-CN" altLang="en-US" sz="1200" dirty="0">
                <a:latin typeface="+mn-lt"/>
              </a:rPr>
              <a:t> </a:t>
            </a:r>
            <a:r>
              <a:rPr lang="en-US" altLang="zh-CN" sz="1200" dirty="0">
                <a:latin typeface="+mn-lt"/>
              </a:rPr>
              <a:t>deck</a:t>
            </a:r>
            <a:r>
              <a:rPr lang="zh-CN" altLang="en-US" sz="1200" dirty="0">
                <a:latin typeface="+mn-lt"/>
              </a:rPr>
              <a:t> </a:t>
            </a:r>
            <a:r>
              <a:rPr lang="en-US" altLang="zh-CN" sz="1200" dirty="0">
                <a:latin typeface="+mn-lt"/>
              </a:rPr>
              <a:t>of</a:t>
            </a:r>
            <a:r>
              <a:rPr lang="zh-CN" altLang="en-US" sz="1200" dirty="0">
                <a:latin typeface="+mn-lt"/>
              </a:rPr>
              <a:t> </a:t>
            </a:r>
            <a:r>
              <a:rPr lang="en-US" altLang="zh-CN" sz="1200" dirty="0">
                <a:latin typeface="+mn-lt"/>
              </a:rPr>
              <a:t>slides</a:t>
            </a:r>
            <a:r>
              <a:rPr lang="en-US" sz="1200" dirty="0">
                <a:latin typeface="+mn-lt"/>
              </a:rPr>
              <a:t> are heavily based on CPSC 433/533 at Yale University, by courtesy of Dr. Y. Richard Yang.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A07E4462-812B-BF49-8254-03D02042487F}" type="slidenum">
              <a:rPr lang="en-US" altLang="en-US">
                <a:solidFill>
                  <a:srgbClr val="000000"/>
                </a:solidFill>
                <a:latin typeface="Times New Roman" charset="0"/>
              </a:rPr>
              <a:pPr/>
              <a:t>10</a:t>
            </a:fld>
            <a:endParaRPr lang="en-US" altLang="en-US">
              <a:solidFill>
                <a:srgbClr val="000000"/>
              </a:solidFill>
              <a:latin typeface="Times New Roman" charset="0"/>
            </a:endParaRPr>
          </a:p>
        </p:txBody>
      </p:sp>
      <p:sp>
        <p:nvSpPr>
          <p:cNvPr id="45059" name="Rectangle 2"/>
          <p:cNvSpPr>
            <a:spLocks noGrp="1" noChangeArrowheads="1"/>
          </p:cNvSpPr>
          <p:nvPr>
            <p:ph type="title"/>
          </p:nvPr>
        </p:nvSpPr>
        <p:spPr/>
        <p:txBody>
          <a:bodyPr/>
          <a:lstStyle/>
          <a:p>
            <a:r>
              <a:rPr lang="en-US" altLang="zh-CN" dirty="0">
                <a:ea typeface="宋体" charset="-122"/>
              </a:rPr>
              <a:t>Example</a:t>
            </a:r>
            <a:endParaRPr lang="en-US" altLang="en-US" dirty="0"/>
          </a:p>
        </p:txBody>
      </p:sp>
      <p:grpSp>
        <p:nvGrpSpPr>
          <p:cNvPr id="45060" name="Group 78"/>
          <p:cNvGrpSpPr>
            <a:grpSpLocks/>
          </p:cNvGrpSpPr>
          <p:nvPr/>
        </p:nvGrpSpPr>
        <p:grpSpPr bwMode="auto">
          <a:xfrm>
            <a:off x="6438900" y="180975"/>
            <a:ext cx="2533650" cy="1619250"/>
            <a:chOff x="4056" y="114"/>
            <a:chExt cx="1596" cy="1020"/>
          </a:xfrm>
        </p:grpSpPr>
        <p:sp>
          <p:nvSpPr>
            <p:cNvPr id="45080" name="Freeform 5"/>
            <p:cNvSpPr>
              <a:spLocks/>
            </p:cNvSpPr>
            <p:nvPr/>
          </p:nvSpPr>
          <p:spPr bwMode="auto">
            <a:xfrm>
              <a:off x="4056" y="114"/>
              <a:ext cx="1596" cy="976"/>
            </a:xfrm>
            <a:custGeom>
              <a:avLst/>
              <a:gdLst>
                <a:gd name="T0" fmla="*/ 41 w 1757"/>
                <a:gd name="T1" fmla="*/ 78 h 1150"/>
                <a:gd name="T2" fmla="*/ 149 w 1757"/>
                <a:gd name="T3" fmla="*/ 42 h 1150"/>
                <a:gd name="T4" fmla="*/ 307 w 1757"/>
                <a:gd name="T5" fmla="*/ 5 h 1150"/>
                <a:gd name="T6" fmla="*/ 512 w 1757"/>
                <a:gd name="T7" fmla="*/ 10 h 1150"/>
                <a:gd name="T8" fmla="*/ 613 w 1757"/>
                <a:gd name="T9" fmla="*/ 27 h 1150"/>
                <a:gd name="T10" fmla="*/ 636 w 1757"/>
                <a:gd name="T11" fmla="*/ 95 h 1150"/>
                <a:gd name="T12" fmla="*/ 628 w 1757"/>
                <a:gd name="T13" fmla="*/ 202 h 1150"/>
                <a:gd name="T14" fmla="*/ 376 w 1757"/>
                <a:gd name="T15" fmla="*/ 218 h 1150"/>
                <a:gd name="T16" fmla="*/ 206 w 1757"/>
                <a:gd name="T17" fmla="*/ 207 h 1150"/>
                <a:gd name="T18" fmla="*/ 28 w 1757"/>
                <a:gd name="T19" fmla="*/ 132 h 1150"/>
                <a:gd name="T20" fmla="*/ 41 w 1757"/>
                <a:gd name="T21" fmla="*/ 78 h 11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57"/>
                <a:gd name="T34" fmla="*/ 0 h 1150"/>
                <a:gd name="T35" fmla="*/ 1757 w 1757"/>
                <a:gd name="T36" fmla="*/ 1150 h 11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57" h="1150">
                  <a:moveTo>
                    <a:pt x="108" y="402"/>
                  </a:moveTo>
                  <a:cubicBezTo>
                    <a:pt x="161" y="324"/>
                    <a:pt x="275" y="278"/>
                    <a:pt x="390" y="216"/>
                  </a:cubicBezTo>
                  <a:cubicBezTo>
                    <a:pt x="505" y="154"/>
                    <a:pt x="642" y="54"/>
                    <a:pt x="801" y="27"/>
                  </a:cubicBezTo>
                  <a:cubicBezTo>
                    <a:pt x="960" y="0"/>
                    <a:pt x="1208" y="35"/>
                    <a:pt x="1341" y="54"/>
                  </a:cubicBezTo>
                  <a:cubicBezTo>
                    <a:pt x="1474" y="73"/>
                    <a:pt x="1548" y="68"/>
                    <a:pt x="1602" y="141"/>
                  </a:cubicBezTo>
                  <a:cubicBezTo>
                    <a:pt x="1656" y="214"/>
                    <a:pt x="1658" y="339"/>
                    <a:pt x="1665" y="489"/>
                  </a:cubicBezTo>
                  <a:cubicBezTo>
                    <a:pt x="1672" y="639"/>
                    <a:pt x="1757" y="938"/>
                    <a:pt x="1644" y="1044"/>
                  </a:cubicBezTo>
                  <a:cubicBezTo>
                    <a:pt x="1531" y="1150"/>
                    <a:pt x="1168" y="1121"/>
                    <a:pt x="984" y="1125"/>
                  </a:cubicBezTo>
                  <a:cubicBezTo>
                    <a:pt x="800" y="1129"/>
                    <a:pt x="692" y="1141"/>
                    <a:pt x="540" y="1068"/>
                  </a:cubicBezTo>
                  <a:cubicBezTo>
                    <a:pt x="388" y="995"/>
                    <a:pt x="144" y="795"/>
                    <a:pt x="72" y="684"/>
                  </a:cubicBezTo>
                  <a:cubicBezTo>
                    <a:pt x="0" y="573"/>
                    <a:pt x="55" y="480"/>
                    <a:pt x="108" y="40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800">
                <a:solidFill>
                  <a:srgbClr val="000000"/>
                </a:solidFill>
                <a:latin typeface="Comic Sans MS" charset="0"/>
                <a:ea typeface=""/>
              </a:endParaRPr>
            </a:p>
          </p:txBody>
        </p:sp>
        <p:sp>
          <p:nvSpPr>
            <p:cNvPr id="45081" name="Freeform 6"/>
            <p:cNvSpPr>
              <a:spLocks/>
            </p:cNvSpPr>
            <p:nvPr/>
          </p:nvSpPr>
          <p:spPr bwMode="auto">
            <a:xfrm>
              <a:off x="4378" y="379"/>
              <a:ext cx="310" cy="158"/>
            </a:xfrm>
            <a:custGeom>
              <a:avLst/>
              <a:gdLst>
                <a:gd name="T0" fmla="*/ 0 w 342"/>
                <a:gd name="T1" fmla="*/ 36 h 186"/>
                <a:gd name="T2" fmla="*/ 12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45082" name="Oval 7"/>
            <p:cNvSpPr>
              <a:spLocks noChangeArrowheads="1"/>
            </p:cNvSpPr>
            <p:nvPr/>
          </p:nvSpPr>
          <p:spPr bwMode="auto">
            <a:xfrm>
              <a:off x="4141" y="584"/>
              <a:ext cx="285" cy="69"/>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5083" name="Line 8"/>
            <p:cNvSpPr>
              <a:spLocks noChangeShapeType="1"/>
            </p:cNvSpPr>
            <p:nvPr/>
          </p:nvSpPr>
          <p:spPr bwMode="auto">
            <a:xfrm>
              <a:off x="4141" y="578"/>
              <a:ext cx="1" cy="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5084" name="Line 9"/>
            <p:cNvSpPr>
              <a:spLocks noChangeShapeType="1"/>
            </p:cNvSpPr>
            <p:nvPr/>
          </p:nvSpPr>
          <p:spPr bwMode="auto">
            <a:xfrm>
              <a:off x="4426" y="578"/>
              <a:ext cx="1" cy="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5085" name="Rectangle 10"/>
            <p:cNvSpPr>
              <a:spLocks noChangeArrowheads="1"/>
            </p:cNvSpPr>
            <p:nvPr/>
          </p:nvSpPr>
          <p:spPr bwMode="auto">
            <a:xfrm>
              <a:off x="4141" y="578"/>
              <a:ext cx="282" cy="42"/>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45086" name="Oval 11"/>
            <p:cNvSpPr>
              <a:spLocks noChangeArrowheads="1"/>
            </p:cNvSpPr>
            <p:nvPr/>
          </p:nvSpPr>
          <p:spPr bwMode="auto">
            <a:xfrm>
              <a:off x="4139" y="528"/>
              <a:ext cx="284"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5087" name="Oval 12"/>
            <p:cNvSpPr>
              <a:spLocks noChangeArrowheads="1"/>
            </p:cNvSpPr>
            <p:nvPr/>
          </p:nvSpPr>
          <p:spPr bwMode="auto">
            <a:xfrm>
              <a:off x="4568" y="327"/>
              <a:ext cx="285" cy="69"/>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5088" name="Line 13"/>
            <p:cNvSpPr>
              <a:spLocks noChangeShapeType="1"/>
            </p:cNvSpPr>
            <p:nvPr/>
          </p:nvSpPr>
          <p:spPr bwMode="auto">
            <a:xfrm>
              <a:off x="4568" y="321"/>
              <a:ext cx="1" cy="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5089" name="Line 14"/>
            <p:cNvSpPr>
              <a:spLocks noChangeShapeType="1"/>
            </p:cNvSpPr>
            <p:nvPr/>
          </p:nvSpPr>
          <p:spPr bwMode="auto">
            <a:xfrm>
              <a:off x="4853" y="321"/>
              <a:ext cx="1" cy="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5090" name="Rectangle 15"/>
            <p:cNvSpPr>
              <a:spLocks noChangeArrowheads="1"/>
            </p:cNvSpPr>
            <p:nvPr/>
          </p:nvSpPr>
          <p:spPr bwMode="auto">
            <a:xfrm>
              <a:off x="4568" y="321"/>
              <a:ext cx="282" cy="42"/>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45091" name="Oval 16"/>
            <p:cNvSpPr>
              <a:spLocks noChangeArrowheads="1"/>
            </p:cNvSpPr>
            <p:nvPr/>
          </p:nvSpPr>
          <p:spPr bwMode="auto">
            <a:xfrm>
              <a:off x="4566" y="271"/>
              <a:ext cx="284"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5092" name="Oval 17"/>
            <p:cNvSpPr>
              <a:spLocks noChangeArrowheads="1"/>
            </p:cNvSpPr>
            <p:nvPr/>
          </p:nvSpPr>
          <p:spPr bwMode="auto">
            <a:xfrm>
              <a:off x="5189" y="324"/>
              <a:ext cx="283" cy="68"/>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5093" name="Line 18"/>
            <p:cNvSpPr>
              <a:spLocks noChangeShapeType="1"/>
            </p:cNvSpPr>
            <p:nvPr/>
          </p:nvSpPr>
          <p:spPr bwMode="auto">
            <a:xfrm>
              <a:off x="5189" y="318"/>
              <a:ext cx="1" cy="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5094" name="Line 19"/>
            <p:cNvSpPr>
              <a:spLocks noChangeShapeType="1"/>
            </p:cNvSpPr>
            <p:nvPr/>
          </p:nvSpPr>
          <p:spPr bwMode="auto">
            <a:xfrm>
              <a:off x="5472" y="318"/>
              <a:ext cx="1" cy="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5095" name="Rectangle 20"/>
            <p:cNvSpPr>
              <a:spLocks noChangeArrowheads="1"/>
            </p:cNvSpPr>
            <p:nvPr/>
          </p:nvSpPr>
          <p:spPr bwMode="auto">
            <a:xfrm>
              <a:off x="5189" y="318"/>
              <a:ext cx="280" cy="41"/>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45096" name="Oval 21"/>
            <p:cNvSpPr>
              <a:spLocks noChangeArrowheads="1"/>
            </p:cNvSpPr>
            <p:nvPr/>
          </p:nvSpPr>
          <p:spPr bwMode="auto">
            <a:xfrm>
              <a:off x="5191" y="270"/>
              <a:ext cx="284"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5097" name="Freeform 22"/>
            <p:cNvSpPr>
              <a:spLocks/>
            </p:cNvSpPr>
            <p:nvPr/>
          </p:nvSpPr>
          <p:spPr bwMode="auto">
            <a:xfrm>
              <a:off x="5340" y="402"/>
              <a:ext cx="42" cy="460"/>
            </a:xfrm>
            <a:custGeom>
              <a:avLst/>
              <a:gdLst>
                <a:gd name="T0" fmla="*/ 0 w 1"/>
                <a:gd name="T1" fmla="*/ 0 h 522"/>
                <a:gd name="T2" fmla="*/ 0 w 1"/>
                <a:gd name="T3" fmla="*/ 147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45098" name="Freeform 23"/>
            <p:cNvSpPr>
              <a:spLocks/>
            </p:cNvSpPr>
            <p:nvPr/>
          </p:nvSpPr>
          <p:spPr bwMode="auto">
            <a:xfrm>
              <a:off x="4710" y="407"/>
              <a:ext cx="1" cy="455"/>
            </a:xfrm>
            <a:custGeom>
              <a:avLst/>
              <a:gdLst>
                <a:gd name="T0" fmla="*/ 0 w 1"/>
                <a:gd name="T1" fmla="*/ 0 h 537"/>
                <a:gd name="T2" fmla="*/ 0 w 1"/>
                <a:gd name="T3" fmla="*/ 103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45099" name="Freeform 24"/>
            <p:cNvSpPr>
              <a:spLocks/>
            </p:cNvSpPr>
            <p:nvPr/>
          </p:nvSpPr>
          <p:spPr bwMode="auto">
            <a:xfrm>
              <a:off x="4865" y="929"/>
              <a:ext cx="333" cy="0"/>
            </a:xfrm>
            <a:custGeom>
              <a:avLst/>
              <a:gdLst>
                <a:gd name="T0" fmla="*/ 142 w 366"/>
                <a:gd name="T1" fmla="*/ 0 h 1"/>
                <a:gd name="T2" fmla="*/ 0 w 366"/>
                <a:gd name="T3" fmla="*/ 0 h 1"/>
                <a:gd name="T4" fmla="*/ 0 60000 65536"/>
                <a:gd name="T5" fmla="*/ 0 60000 65536"/>
                <a:gd name="T6" fmla="*/ 0 w 366"/>
                <a:gd name="T7" fmla="*/ 0 h 1"/>
                <a:gd name="T8" fmla="*/ 366 w 366"/>
                <a:gd name="T9" fmla="*/ 0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45100" name="Freeform 25"/>
            <p:cNvSpPr>
              <a:spLocks/>
            </p:cNvSpPr>
            <p:nvPr/>
          </p:nvSpPr>
          <p:spPr bwMode="auto">
            <a:xfrm>
              <a:off x="4329" y="654"/>
              <a:ext cx="250" cy="224"/>
            </a:xfrm>
            <a:custGeom>
              <a:avLst/>
              <a:gdLst>
                <a:gd name="T0" fmla="*/ 102 w 276"/>
                <a:gd name="T1" fmla="*/ 50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45101" name="Freeform 26"/>
            <p:cNvSpPr>
              <a:spLocks/>
            </p:cNvSpPr>
            <p:nvPr/>
          </p:nvSpPr>
          <p:spPr bwMode="auto">
            <a:xfrm>
              <a:off x="4860" y="343"/>
              <a:ext cx="332" cy="1"/>
            </a:xfrm>
            <a:custGeom>
              <a:avLst/>
              <a:gdLst>
                <a:gd name="T0" fmla="*/ 138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grpSp>
          <p:nvGrpSpPr>
            <p:cNvPr id="45102" name="Group 27"/>
            <p:cNvGrpSpPr>
              <a:grpSpLocks/>
            </p:cNvGrpSpPr>
            <p:nvPr/>
          </p:nvGrpSpPr>
          <p:grpSpPr bwMode="auto">
            <a:xfrm>
              <a:off x="4162" y="487"/>
              <a:ext cx="233" cy="251"/>
              <a:chOff x="2928" y="2429"/>
              <a:chExt cx="259" cy="295"/>
            </a:xfrm>
          </p:grpSpPr>
          <p:sp>
            <p:nvSpPr>
              <p:cNvPr id="45133" name="Rectangle 28"/>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5134" name="Text Box 29"/>
              <p:cNvSpPr txBox="1">
                <a:spLocks noChangeArrowheads="1"/>
              </p:cNvSpPr>
              <p:nvPr/>
            </p:nvSpPr>
            <p:spPr bwMode="auto">
              <a:xfrm>
                <a:off x="2928" y="2429"/>
                <a:ext cx="25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A</a:t>
                </a:r>
                <a:endParaRPr lang="en-US" altLang="en-US">
                  <a:solidFill>
                    <a:srgbClr val="000000"/>
                  </a:solidFill>
                  <a:latin typeface="Times New Roman" charset="0"/>
                  <a:ea typeface=""/>
                </a:endParaRPr>
              </a:p>
            </p:txBody>
          </p:sp>
        </p:grpSp>
        <p:grpSp>
          <p:nvGrpSpPr>
            <p:cNvPr id="45103" name="Group 30"/>
            <p:cNvGrpSpPr>
              <a:grpSpLocks/>
            </p:cNvGrpSpPr>
            <p:nvPr/>
          </p:nvGrpSpPr>
          <p:grpSpPr bwMode="auto">
            <a:xfrm>
              <a:off x="4574" y="803"/>
              <a:ext cx="287" cy="250"/>
              <a:chOff x="1740" y="2306"/>
              <a:chExt cx="316" cy="226"/>
            </a:xfrm>
          </p:grpSpPr>
          <p:sp>
            <p:nvSpPr>
              <p:cNvPr id="45125" name="Oval 31"/>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5126" name="Line 32"/>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5127" name="Line 33"/>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5128" name="Rectangle 34"/>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45129" name="Oval 35"/>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nvGrpSpPr>
              <p:cNvPr id="45130" name="Group 36"/>
              <p:cNvGrpSpPr>
                <a:grpSpLocks/>
              </p:cNvGrpSpPr>
              <p:nvPr/>
            </p:nvGrpSpPr>
            <p:grpSpPr bwMode="auto">
              <a:xfrm>
                <a:off x="1782" y="2306"/>
                <a:ext cx="238" cy="226"/>
                <a:chOff x="2937" y="2429"/>
                <a:chExt cx="241" cy="226"/>
              </a:xfrm>
            </p:grpSpPr>
            <p:sp>
              <p:nvSpPr>
                <p:cNvPr id="45131" name="Rectangle 37"/>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5132" name="Text Box 38"/>
                <p:cNvSpPr txBox="1">
                  <a:spLocks noChangeArrowheads="1"/>
                </p:cNvSpPr>
                <p:nvPr/>
              </p:nvSpPr>
              <p:spPr bwMode="auto">
                <a:xfrm>
                  <a:off x="2937" y="2429"/>
                  <a:ext cx="24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E</a:t>
                  </a:r>
                  <a:endParaRPr lang="en-US" altLang="en-US">
                    <a:solidFill>
                      <a:srgbClr val="000000"/>
                    </a:solidFill>
                    <a:latin typeface="Times New Roman" charset="0"/>
                    <a:ea typeface=""/>
                  </a:endParaRPr>
                </a:p>
              </p:txBody>
            </p:sp>
          </p:grpSp>
        </p:grpSp>
        <p:grpSp>
          <p:nvGrpSpPr>
            <p:cNvPr id="45104" name="Group 39"/>
            <p:cNvGrpSpPr>
              <a:grpSpLocks/>
            </p:cNvGrpSpPr>
            <p:nvPr/>
          </p:nvGrpSpPr>
          <p:grpSpPr bwMode="auto">
            <a:xfrm>
              <a:off x="5201" y="821"/>
              <a:ext cx="287" cy="250"/>
              <a:chOff x="1051" y="2303"/>
              <a:chExt cx="316" cy="295"/>
            </a:xfrm>
          </p:grpSpPr>
          <p:sp>
            <p:nvSpPr>
              <p:cNvPr id="45117" name="Oval 40"/>
              <p:cNvSpPr>
                <a:spLocks noChangeArrowheads="1"/>
              </p:cNvSpPr>
              <p:nvPr/>
            </p:nvSpPr>
            <p:spPr bwMode="auto">
              <a:xfrm>
                <a:off x="1054" y="2423"/>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5118" name="Line 41"/>
              <p:cNvSpPr>
                <a:spLocks noChangeShapeType="1"/>
              </p:cNvSpPr>
              <p:nvPr/>
            </p:nvSpPr>
            <p:spPr bwMode="auto">
              <a:xfrm>
                <a:off x="1054" y="2416"/>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5119" name="Line 42"/>
              <p:cNvSpPr>
                <a:spLocks noChangeShapeType="1"/>
              </p:cNvSpPr>
              <p:nvPr/>
            </p:nvSpPr>
            <p:spPr bwMode="auto">
              <a:xfrm>
                <a:off x="1367" y="2416"/>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5120" name="Rectangle 43"/>
              <p:cNvSpPr>
                <a:spLocks noChangeArrowheads="1"/>
              </p:cNvSpPr>
              <p:nvPr/>
            </p:nvSpPr>
            <p:spPr bwMode="auto">
              <a:xfrm>
                <a:off x="1054" y="2416"/>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45121" name="Oval 44"/>
              <p:cNvSpPr>
                <a:spLocks noChangeArrowheads="1"/>
              </p:cNvSpPr>
              <p:nvPr/>
            </p:nvSpPr>
            <p:spPr bwMode="auto">
              <a:xfrm>
                <a:off x="1051" y="2357"/>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nvGrpSpPr>
              <p:cNvPr id="45122" name="Group 45"/>
              <p:cNvGrpSpPr>
                <a:grpSpLocks/>
              </p:cNvGrpSpPr>
              <p:nvPr/>
            </p:nvGrpSpPr>
            <p:grpSpPr bwMode="auto">
              <a:xfrm>
                <a:off x="1094" y="2303"/>
                <a:ext cx="254" cy="295"/>
                <a:chOff x="2930" y="2429"/>
                <a:chExt cx="257" cy="295"/>
              </a:xfrm>
            </p:grpSpPr>
            <p:sp>
              <p:nvSpPr>
                <p:cNvPr id="45123" name="Rectangle 46"/>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5124" name="Text Box 47"/>
                <p:cNvSpPr txBox="1">
                  <a:spLocks noChangeArrowheads="1"/>
                </p:cNvSpPr>
                <p:nvPr/>
              </p:nvSpPr>
              <p:spPr bwMode="auto">
                <a:xfrm>
                  <a:off x="2930" y="2429"/>
                  <a:ext cx="25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FF0000"/>
                      </a:solidFill>
                      <a:ea typeface=""/>
                    </a:rPr>
                    <a:t>D</a:t>
                  </a:r>
                  <a:endParaRPr lang="en-US" altLang="en-US">
                    <a:solidFill>
                      <a:srgbClr val="FF0000"/>
                    </a:solidFill>
                    <a:latin typeface="Times New Roman" charset="0"/>
                    <a:ea typeface=""/>
                  </a:endParaRPr>
                </a:p>
              </p:txBody>
            </p:sp>
          </p:grpSp>
        </p:grpSp>
        <p:grpSp>
          <p:nvGrpSpPr>
            <p:cNvPr id="45105" name="Group 48"/>
            <p:cNvGrpSpPr>
              <a:grpSpLocks/>
            </p:cNvGrpSpPr>
            <p:nvPr/>
          </p:nvGrpSpPr>
          <p:grpSpPr bwMode="auto">
            <a:xfrm>
              <a:off x="5230" y="228"/>
              <a:ext cx="212" cy="250"/>
              <a:chOff x="2939" y="2429"/>
              <a:chExt cx="237" cy="295"/>
            </a:xfrm>
          </p:grpSpPr>
          <p:sp>
            <p:nvSpPr>
              <p:cNvPr id="45115" name="Rectangle 49"/>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5116" name="Text Box 50"/>
              <p:cNvSpPr txBox="1">
                <a:spLocks noChangeArrowheads="1"/>
              </p:cNvSpPr>
              <p:nvPr/>
            </p:nvSpPr>
            <p:spPr bwMode="auto">
              <a:xfrm>
                <a:off x="2939" y="2429"/>
                <a:ext cx="23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C</a:t>
                </a:r>
                <a:endParaRPr lang="en-US" altLang="en-US">
                  <a:solidFill>
                    <a:srgbClr val="000000"/>
                  </a:solidFill>
                  <a:latin typeface="Times New Roman" charset="0"/>
                  <a:ea typeface=""/>
                </a:endParaRPr>
              </a:p>
            </p:txBody>
          </p:sp>
        </p:grpSp>
        <p:grpSp>
          <p:nvGrpSpPr>
            <p:cNvPr id="45106" name="Group 51"/>
            <p:cNvGrpSpPr>
              <a:grpSpLocks/>
            </p:cNvGrpSpPr>
            <p:nvPr/>
          </p:nvGrpSpPr>
          <p:grpSpPr bwMode="auto">
            <a:xfrm>
              <a:off x="4606" y="228"/>
              <a:ext cx="217" cy="250"/>
              <a:chOff x="2937" y="2429"/>
              <a:chExt cx="241" cy="295"/>
            </a:xfrm>
          </p:grpSpPr>
          <p:sp>
            <p:nvSpPr>
              <p:cNvPr id="45113" name="Rectangle 52"/>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5114" name="Text Box 53"/>
              <p:cNvSpPr txBox="1">
                <a:spLocks noChangeArrowheads="1"/>
              </p:cNvSpPr>
              <p:nvPr/>
            </p:nvSpPr>
            <p:spPr bwMode="auto">
              <a:xfrm>
                <a:off x="2937" y="2429"/>
                <a:ext cx="24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B</a:t>
                </a:r>
                <a:endParaRPr lang="en-US" altLang="en-US">
                  <a:solidFill>
                    <a:srgbClr val="000000"/>
                  </a:solidFill>
                  <a:latin typeface="Times New Roman" charset="0"/>
                  <a:ea typeface=""/>
                </a:endParaRPr>
              </a:p>
            </p:txBody>
          </p:sp>
        </p:grpSp>
        <p:sp>
          <p:nvSpPr>
            <p:cNvPr id="45107" name="Text Box 54"/>
            <p:cNvSpPr txBox="1">
              <a:spLocks noChangeArrowheads="1"/>
            </p:cNvSpPr>
            <p:nvPr/>
          </p:nvSpPr>
          <p:spPr bwMode="auto">
            <a:xfrm>
              <a:off x="4359" y="269"/>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7</a:t>
              </a:r>
              <a:endParaRPr lang="en-US" altLang="en-US">
                <a:solidFill>
                  <a:srgbClr val="000000"/>
                </a:solidFill>
                <a:latin typeface="Times New Roman" charset="0"/>
                <a:ea typeface=""/>
              </a:endParaRPr>
            </a:p>
          </p:txBody>
        </p:sp>
        <p:sp>
          <p:nvSpPr>
            <p:cNvPr id="45108" name="Text Box 55"/>
            <p:cNvSpPr txBox="1">
              <a:spLocks noChangeArrowheads="1"/>
            </p:cNvSpPr>
            <p:nvPr/>
          </p:nvSpPr>
          <p:spPr bwMode="auto">
            <a:xfrm>
              <a:off x="4675" y="52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8</a:t>
              </a:r>
              <a:endParaRPr lang="en-US" altLang="en-US">
                <a:solidFill>
                  <a:srgbClr val="000000"/>
                </a:solidFill>
                <a:latin typeface="Times New Roman" charset="0"/>
                <a:ea typeface=""/>
              </a:endParaRPr>
            </a:p>
          </p:txBody>
        </p:sp>
        <p:sp>
          <p:nvSpPr>
            <p:cNvPr id="45109" name="Text Box 56"/>
            <p:cNvSpPr txBox="1">
              <a:spLocks noChangeArrowheads="1"/>
            </p:cNvSpPr>
            <p:nvPr/>
          </p:nvSpPr>
          <p:spPr bwMode="auto">
            <a:xfrm>
              <a:off x="4248" y="704"/>
              <a:ext cx="2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1</a:t>
              </a:r>
              <a:r>
                <a:rPr lang="en-US" altLang="zh-CN" sz="1800">
                  <a:solidFill>
                    <a:srgbClr val="000000"/>
                  </a:solidFill>
                  <a:ea typeface="宋体" charset="-122"/>
                </a:rPr>
                <a:t>0</a:t>
              </a:r>
              <a:endParaRPr lang="en-US" altLang="en-US">
                <a:solidFill>
                  <a:srgbClr val="000000"/>
                </a:solidFill>
                <a:latin typeface="Times New Roman" charset="0"/>
                <a:ea typeface=""/>
              </a:endParaRPr>
            </a:p>
          </p:txBody>
        </p:sp>
        <p:sp>
          <p:nvSpPr>
            <p:cNvPr id="45110" name="Text Box 57"/>
            <p:cNvSpPr txBox="1">
              <a:spLocks noChangeArrowheads="1"/>
            </p:cNvSpPr>
            <p:nvPr/>
          </p:nvSpPr>
          <p:spPr bwMode="auto">
            <a:xfrm>
              <a:off x="4968" y="90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2</a:t>
              </a:r>
              <a:endParaRPr lang="en-US" altLang="en-US">
                <a:solidFill>
                  <a:srgbClr val="000000"/>
                </a:solidFill>
                <a:latin typeface="Times New Roman" charset="0"/>
                <a:ea typeface=""/>
              </a:endParaRPr>
            </a:p>
          </p:txBody>
        </p:sp>
        <p:sp>
          <p:nvSpPr>
            <p:cNvPr id="45111" name="Text Box 58"/>
            <p:cNvSpPr txBox="1">
              <a:spLocks noChangeArrowheads="1"/>
            </p:cNvSpPr>
            <p:nvPr/>
          </p:nvSpPr>
          <p:spPr bwMode="auto">
            <a:xfrm>
              <a:off x="4941" y="178"/>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1</a:t>
              </a:r>
              <a:endParaRPr lang="en-US" altLang="en-US">
                <a:solidFill>
                  <a:srgbClr val="000000"/>
                </a:solidFill>
                <a:latin typeface="Times New Roman" charset="0"/>
                <a:ea typeface=""/>
              </a:endParaRPr>
            </a:p>
          </p:txBody>
        </p:sp>
        <p:sp>
          <p:nvSpPr>
            <p:cNvPr id="45112" name="Text Box 59"/>
            <p:cNvSpPr txBox="1">
              <a:spLocks noChangeArrowheads="1"/>
            </p:cNvSpPr>
            <p:nvPr/>
          </p:nvSpPr>
          <p:spPr bwMode="auto">
            <a:xfrm>
              <a:off x="5339" y="51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2</a:t>
              </a:r>
              <a:endParaRPr lang="en-US" altLang="en-US">
                <a:solidFill>
                  <a:srgbClr val="000000"/>
                </a:solidFill>
                <a:latin typeface="Times New Roman" charset="0"/>
                <a:ea typeface=""/>
              </a:endParaRPr>
            </a:p>
          </p:txBody>
        </p:sp>
      </p:grpSp>
      <p:sp>
        <p:nvSpPr>
          <p:cNvPr id="45061" name="Text Box 60"/>
          <p:cNvSpPr txBox="1">
            <a:spLocks noChangeArrowheads="1"/>
          </p:cNvSpPr>
          <p:nvPr/>
        </p:nvSpPr>
        <p:spPr bwMode="auto">
          <a:xfrm>
            <a:off x="1965325" y="1998663"/>
            <a:ext cx="546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a:solidFill>
                  <a:srgbClr val="000000"/>
                </a:solidFill>
                <a:latin typeface="Arial" charset="0"/>
                <a:ea typeface="宋体" charset="-122"/>
              </a:rPr>
              <a:t>A          B            </a:t>
            </a:r>
            <a:r>
              <a:rPr lang="en-US" altLang="zh-CN">
                <a:solidFill>
                  <a:srgbClr val="000000"/>
                </a:solidFill>
                <a:latin typeface="Arial" charset="0"/>
                <a:ea typeface="宋体" charset="-122"/>
                <a:sym typeface="Symbol" charset="2"/>
              </a:rPr>
              <a:t>C            E           D</a:t>
            </a:r>
            <a:endParaRPr lang="en-US" altLang="en-US">
              <a:solidFill>
                <a:srgbClr val="000000"/>
              </a:solidFill>
              <a:latin typeface="Arial" charset="0"/>
              <a:ea typeface=""/>
              <a:sym typeface="Symbol" charset="2"/>
            </a:endParaRPr>
          </a:p>
        </p:txBody>
      </p:sp>
      <p:sp>
        <p:nvSpPr>
          <p:cNvPr id="45062" name="Line 62"/>
          <p:cNvSpPr>
            <a:spLocks noChangeShapeType="1"/>
          </p:cNvSpPr>
          <p:nvPr/>
        </p:nvSpPr>
        <p:spPr bwMode="auto">
          <a:xfrm>
            <a:off x="779463" y="2413000"/>
            <a:ext cx="6626225" cy="14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pSp>
        <p:nvGrpSpPr>
          <p:cNvPr id="10" name="Group 65"/>
          <p:cNvGrpSpPr>
            <a:grpSpLocks/>
          </p:cNvGrpSpPr>
          <p:nvPr/>
        </p:nvGrpSpPr>
        <p:grpSpPr bwMode="auto">
          <a:xfrm>
            <a:off x="657225" y="2465390"/>
            <a:ext cx="6756400" cy="461963"/>
            <a:chOff x="414" y="1553"/>
            <a:chExt cx="4256" cy="291"/>
          </a:xfrm>
        </p:grpSpPr>
        <p:sp>
          <p:nvSpPr>
            <p:cNvPr id="45078" name="Text Box 61"/>
            <p:cNvSpPr txBox="1">
              <a:spLocks noChangeArrowheads="1"/>
            </p:cNvSpPr>
            <p:nvPr/>
          </p:nvSpPr>
          <p:spPr bwMode="auto">
            <a:xfrm>
              <a:off x="414" y="1579"/>
              <a:ext cx="3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d(0)</a:t>
              </a:r>
              <a:endParaRPr lang="en-US" altLang="en-US" sz="1800">
                <a:solidFill>
                  <a:srgbClr val="000000"/>
                </a:solidFill>
                <a:ea typeface=""/>
              </a:endParaRPr>
            </a:p>
          </p:txBody>
        </p:sp>
        <mc:AlternateContent xmlns:mc="http://schemas.openxmlformats.org/markup-compatibility/2006" xmlns:a14="http://schemas.microsoft.com/office/drawing/2010/main">
          <mc:Choice Requires="a14">
            <p:sp>
              <p:nvSpPr>
                <p:cNvPr id="45079" name="Text Box 63"/>
                <p:cNvSpPr txBox="1">
                  <a:spLocks noChangeArrowheads="1"/>
                </p:cNvSpPr>
                <p:nvPr/>
              </p:nvSpPr>
              <p:spPr bwMode="auto">
                <a:xfrm>
                  <a:off x="1226" y="1553"/>
                  <a:ext cx="3444" cy="29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14:m>
                    <m:oMath xmlns:m="http://schemas.openxmlformats.org/officeDocument/2006/math">
                      <m:r>
                        <a:rPr lang="en-US" altLang="zh-CN" i="1" smtClean="0">
                          <a:solidFill>
                            <a:srgbClr val="000000"/>
                          </a:solidFill>
                          <a:latin typeface="Cambria Math" charset="0"/>
                          <a:ea typeface="Cambria Math" charset="0"/>
                          <a:cs typeface="Cambria Math" charset="0"/>
                        </a:rPr>
                        <m:t>∞</m:t>
                      </m:r>
                    </m:oMath>
                  </a14:m>
                  <a:r>
                    <a:rPr lang="en-US" altLang="zh-CN" dirty="0">
                      <a:solidFill>
                        <a:srgbClr val="000000"/>
                      </a:solidFill>
                      <a:latin typeface="Arial" charset="0"/>
                      <a:ea typeface="宋体" charset="-122"/>
                    </a:rPr>
                    <a:t>         </a:t>
                  </a:r>
                  <a14:m>
                    <m:oMath xmlns:m="http://schemas.openxmlformats.org/officeDocument/2006/math">
                      <m:r>
                        <a:rPr lang="en-US" altLang="zh-CN" smtClean="0">
                          <a:solidFill>
                            <a:srgbClr val="000000"/>
                          </a:solidFill>
                          <a:latin typeface="Cambria Math" charset="0"/>
                          <a:ea typeface="Cambria Math" charset="0"/>
                          <a:cs typeface="Cambria Math" charset="0"/>
                        </a:rPr>
                        <m:t> </m:t>
                      </m:r>
                      <m:r>
                        <a:rPr lang="en-US" altLang="zh-CN" i="1">
                          <a:solidFill>
                            <a:srgbClr val="000000"/>
                          </a:solidFill>
                          <a:latin typeface="Cambria Math" charset="0"/>
                          <a:ea typeface="Cambria Math" charset="0"/>
                          <a:cs typeface="Cambria Math" charset="0"/>
                        </a:rPr>
                        <m:t>∞</m:t>
                      </m:r>
                    </m:oMath>
                  </a14:m>
                  <a:r>
                    <a:rPr lang="en-US" altLang="zh-CN" dirty="0">
                      <a:solidFill>
                        <a:srgbClr val="000000"/>
                      </a:solidFill>
                      <a:latin typeface="Arial" charset="0"/>
                      <a:ea typeface="宋体" charset="-122"/>
                    </a:rPr>
                    <a:t> </a:t>
                  </a:r>
                  <a14:m>
                    <m:oMath xmlns:m="http://schemas.openxmlformats.org/officeDocument/2006/math">
                      <m:r>
                        <a:rPr lang="en-US" altLang="zh-CN" smtClean="0">
                          <a:solidFill>
                            <a:srgbClr val="000000"/>
                          </a:solidFill>
                          <a:latin typeface="Cambria Math" charset="0"/>
                          <a:ea typeface="Cambria Math" charset="0"/>
                          <a:cs typeface="Cambria Math" charset="0"/>
                        </a:rPr>
                        <m:t>              </m:t>
                      </m:r>
                      <m:r>
                        <a:rPr lang="en-US" altLang="zh-CN" i="1">
                          <a:solidFill>
                            <a:srgbClr val="000000"/>
                          </a:solidFill>
                          <a:latin typeface="Cambria Math" charset="0"/>
                          <a:ea typeface="Cambria Math" charset="0"/>
                          <a:cs typeface="Cambria Math" charset="0"/>
                        </a:rPr>
                        <m:t>∞</m:t>
                      </m:r>
                    </m:oMath>
                  </a14:m>
                  <a:r>
                    <a:rPr lang="en-US" altLang="zh-CN" dirty="0">
                      <a:solidFill>
                        <a:srgbClr val="000000"/>
                      </a:solidFill>
                      <a:latin typeface="Arial" charset="0"/>
                      <a:ea typeface="宋体" charset="-122"/>
                      <a:sym typeface="Symbol" charset="2"/>
                    </a:rPr>
                    <a:t> </a:t>
                  </a:r>
                  <a14:m>
                    <m:oMath xmlns:m="http://schemas.openxmlformats.org/officeDocument/2006/math">
                      <m:r>
                        <a:rPr lang="en-US" altLang="zh-CN" smtClean="0">
                          <a:solidFill>
                            <a:srgbClr val="000000"/>
                          </a:solidFill>
                          <a:latin typeface="Cambria Math" charset="0"/>
                          <a:ea typeface="Cambria Math" charset="0"/>
                          <a:cs typeface="Cambria Math" charset="0"/>
                        </a:rPr>
                        <m:t>             </m:t>
                      </m:r>
                      <m:r>
                        <a:rPr lang="en-US" altLang="zh-CN" i="1">
                          <a:solidFill>
                            <a:srgbClr val="000000"/>
                          </a:solidFill>
                          <a:latin typeface="Cambria Math" charset="0"/>
                          <a:ea typeface="Cambria Math" charset="0"/>
                          <a:cs typeface="Cambria Math" charset="0"/>
                        </a:rPr>
                        <m:t>∞</m:t>
                      </m:r>
                    </m:oMath>
                  </a14:m>
                  <a:r>
                    <a:rPr lang="en-US" altLang="zh-CN" dirty="0">
                      <a:solidFill>
                        <a:srgbClr val="000000"/>
                      </a:solidFill>
                      <a:latin typeface="Arial" charset="0"/>
                      <a:ea typeface="宋体" charset="-122"/>
                      <a:sym typeface="Symbol" charset="2"/>
                    </a:rPr>
                    <a:t>          0</a:t>
                  </a:r>
                  <a:endParaRPr lang="en-US" altLang="en-US" dirty="0">
                    <a:solidFill>
                      <a:srgbClr val="000000"/>
                    </a:solidFill>
                    <a:latin typeface="Arial" charset="0"/>
                    <a:ea typeface="宋体" charset="-122"/>
                    <a:sym typeface="Symbol" charset="2"/>
                  </a:endParaRPr>
                </a:p>
              </p:txBody>
            </p:sp>
          </mc:Choice>
          <mc:Fallback xmlns="">
            <p:sp>
              <p:nvSpPr>
                <p:cNvPr id="45079" name="Text Box 63"/>
                <p:cNvSpPr txBox="1">
                  <a:spLocks noRot="1" noChangeAspect="1" noMove="1" noResize="1" noEditPoints="1" noAdjustHandles="1" noChangeArrowheads="1" noChangeShapeType="1" noTextEdit="1"/>
                </p:cNvSpPr>
                <p:nvPr/>
              </p:nvSpPr>
              <p:spPr bwMode="auto">
                <a:xfrm>
                  <a:off x="1226" y="1553"/>
                  <a:ext cx="3444" cy="291"/>
                </a:xfrm>
                <a:prstGeom prst="rect">
                  <a:avLst/>
                </a:prstGeom>
                <a:blipFill rotWithShape="0">
                  <a:blip r:embed="rId4"/>
                  <a:stretch>
                    <a:fillRect t="-100000" b="-13289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sp>
        <p:nvSpPr>
          <p:cNvPr id="45064" name="Text Box 64"/>
          <p:cNvSpPr txBox="1">
            <a:spLocks noChangeArrowheads="1"/>
          </p:cNvSpPr>
          <p:nvPr/>
        </p:nvSpPr>
        <p:spPr bwMode="auto">
          <a:xfrm>
            <a:off x="642938" y="1309688"/>
            <a:ext cx="6127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Consider D as destination; d(t) is a vector consisting of </a:t>
            </a:r>
            <a:br>
              <a:rPr lang="en-US" altLang="zh-CN" sz="1800">
                <a:solidFill>
                  <a:srgbClr val="000000"/>
                </a:solidFill>
                <a:ea typeface="宋体" charset="-122"/>
              </a:rPr>
            </a:br>
            <a:r>
              <a:rPr lang="en-US" altLang="zh-CN" sz="1800">
                <a:solidFill>
                  <a:srgbClr val="000000"/>
                </a:solidFill>
                <a:ea typeface="宋体" charset="-122"/>
              </a:rPr>
              <a:t>estimation of each node at round t</a:t>
            </a:r>
            <a:endParaRPr lang="en-US" altLang="en-US" sz="1800">
              <a:solidFill>
                <a:srgbClr val="000000"/>
              </a:solidFill>
              <a:ea typeface=""/>
            </a:endParaRPr>
          </a:p>
        </p:txBody>
      </p:sp>
      <p:grpSp>
        <p:nvGrpSpPr>
          <p:cNvPr id="11" name="Group 66"/>
          <p:cNvGrpSpPr>
            <a:grpSpLocks/>
          </p:cNvGrpSpPr>
          <p:nvPr/>
        </p:nvGrpSpPr>
        <p:grpSpPr bwMode="auto">
          <a:xfrm>
            <a:off x="666750" y="3103563"/>
            <a:ext cx="6756400" cy="457200"/>
            <a:chOff x="414" y="1553"/>
            <a:chExt cx="4256" cy="288"/>
          </a:xfrm>
        </p:grpSpPr>
        <p:sp>
          <p:nvSpPr>
            <p:cNvPr id="45076" name="Text Box 67"/>
            <p:cNvSpPr txBox="1">
              <a:spLocks noChangeArrowheads="1"/>
            </p:cNvSpPr>
            <p:nvPr/>
          </p:nvSpPr>
          <p:spPr bwMode="auto">
            <a:xfrm>
              <a:off x="414" y="1579"/>
              <a:ext cx="3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d(1)</a:t>
              </a:r>
              <a:endParaRPr lang="en-US" altLang="en-US" sz="1800">
                <a:solidFill>
                  <a:srgbClr val="000000"/>
                </a:solidFill>
                <a:ea typeface=""/>
              </a:endParaRPr>
            </a:p>
          </p:txBody>
        </p:sp>
        <mc:AlternateContent xmlns:mc="http://schemas.openxmlformats.org/markup-compatibility/2006" xmlns:a14="http://schemas.microsoft.com/office/drawing/2010/main">
          <mc:Choice Requires="a14">
            <p:sp>
              <p:nvSpPr>
                <p:cNvPr id="45077" name="Text Box 68"/>
                <p:cNvSpPr txBox="1">
                  <a:spLocks noChangeArrowheads="1"/>
                </p:cNvSpPr>
                <p:nvPr/>
              </p:nvSpPr>
              <p:spPr bwMode="auto">
                <a:xfrm>
                  <a:off x="1226" y="1553"/>
                  <a:ext cx="3444" cy="28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14:m>
                    <m:oMath xmlns:m="http://schemas.openxmlformats.org/officeDocument/2006/math">
                      <m:r>
                        <a:rPr lang="en-US" altLang="zh-CN" i="1" smtClean="0">
                          <a:solidFill>
                            <a:srgbClr val="000000"/>
                          </a:solidFill>
                          <a:latin typeface="Cambria Math" charset="0"/>
                          <a:ea typeface="Cambria Math" charset="0"/>
                          <a:cs typeface="Cambria Math" charset="0"/>
                        </a:rPr>
                        <m:t>∞</m:t>
                      </m:r>
                    </m:oMath>
                  </a14:m>
                  <a:r>
                    <a:rPr lang="en-US" altLang="zh-CN" dirty="0">
                      <a:solidFill>
                        <a:srgbClr val="000000"/>
                      </a:solidFill>
                      <a:latin typeface="Arial" charset="0"/>
                      <a:ea typeface="宋体" charset="-122"/>
                    </a:rPr>
                    <a:t> </a:t>
                  </a:r>
                  <a14:m>
                    <m:oMath xmlns:m="http://schemas.openxmlformats.org/officeDocument/2006/math">
                      <m:r>
                        <a:rPr lang="en-US" altLang="zh-CN" smtClean="0">
                          <a:solidFill>
                            <a:srgbClr val="000000"/>
                          </a:solidFill>
                          <a:latin typeface="Cambria Math" charset="0"/>
                          <a:ea typeface="Cambria Math" charset="0"/>
                          <a:cs typeface="Cambria Math" charset="0"/>
                        </a:rPr>
                        <m:t>           </m:t>
                      </m:r>
                      <m:r>
                        <a:rPr lang="en-US" altLang="zh-CN" i="1">
                          <a:solidFill>
                            <a:srgbClr val="000000"/>
                          </a:solidFill>
                          <a:latin typeface="Cambria Math" charset="0"/>
                          <a:ea typeface="Cambria Math" charset="0"/>
                          <a:cs typeface="Cambria Math" charset="0"/>
                        </a:rPr>
                        <m:t>∞</m:t>
                      </m:r>
                    </m:oMath>
                  </a14:m>
                  <a:r>
                    <a:rPr lang="en-US" altLang="zh-CN" dirty="0">
                      <a:solidFill>
                        <a:srgbClr val="000000"/>
                      </a:solidFill>
                      <a:latin typeface="Arial" charset="0"/>
                      <a:ea typeface="宋体" charset="-122"/>
                    </a:rPr>
                    <a:t>            </a:t>
                  </a:r>
                  <a:r>
                    <a:rPr lang="en-US" altLang="zh-CN" dirty="0">
                      <a:solidFill>
                        <a:srgbClr val="000000"/>
                      </a:solidFill>
                      <a:latin typeface="Arial" charset="0"/>
                      <a:ea typeface="宋体" charset="-122"/>
                      <a:sym typeface="Symbol" charset="2"/>
                    </a:rPr>
                    <a:t>2             2           0</a:t>
                  </a:r>
                  <a:endParaRPr lang="en-US" altLang="en-US" dirty="0">
                    <a:solidFill>
                      <a:srgbClr val="000000"/>
                    </a:solidFill>
                    <a:latin typeface="Arial" charset="0"/>
                    <a:ea typeface="宋体" charset="-122"/>
                    <a:sym typeface="Symbol" charset="2"/>
                  </a:endParaRPr>
                </a:p>
              </p:txBody>
            </p:sp>
          </mc:Choice>
          <mc:Fallback xmlns="">
            <p:sp>
              <p:nvSpPr>
                <p:cNvPr id="45077" name="Text Box 68"/>
                <p:cNvSpPr txBox="1">
                  <a:spLocks noRot="1" noChangeAspect="1" noMove="1" noResize="1" noEditPoints="1" noAdjustHandles="1" noChangeArrowheads="1" noChangeShapeType="1" noTextEdit="1"/>
                </p:cNvSpPr>
                <p:nvPr/>
              </p:nvSpPr>
              <p:spPr bwMode="auto">
                <a:xfrm>
                  <a:off x="1226" y="1553"/>
                  <a:ext cx="3444" cy="288"/>
                </a:xfrm>
                <a:prstGeom prst="rect">
                  <a:avLst/>
                </a:prstGeom>
                <a:blipFill rotWithShape="0">
                  <a:blip r:embed="rId5"/>
                  <a:stretch>
                    <a:fillRect t="-101333" b="-136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grpSp>
        <p:nvGrpSpPr>
          <p:cNvPr id="12" name="Group 69"/>
          <p:cNvGrpSpPr>
            <a:grpSpLocks/>
          </p:cNvGrpSpPr>
          <p:nvPr/>
        </p:nvGrpSpPr>
        <p:grpSpPr bwMode="auto">
          <a:xfrm>
            <a:off x="690563" y="3756025"/>
            <a:ext cx="6756400" cy="457200"/>
            <a:chOff x="414" y="1553"/>
            <a:chExt cx="4256" cy="288"/>
          </a:xfrm>
        </p:grpSpPr>
        <p:sp>
          <p:nvSpPr>
            <p:cNvPr id="45074" name="Text Box 70"/>
            <p:cNvSpPr txBox="1">
              <a:spLocks noChangeArrowheads="1"/>
            </p:cNvSpPr>
            <p:nvPr/>
          </p:nvSpPr>
          <p:spPr bwMode="auto">
            <a:xfrm>
              <a:off x="414" y="1579"/>
              <a:ext cx="3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d(2)</a:t>
              </a:r>
              <a:endParaRPr lang="en-US" altLang="en-US" sz="1800">
                <a:solidFill>
                  <a:srgbClr val="000000"/>
                </a:solidFill>
                <a:ea typeface=""/>
              </a:endParaRPr>
            </a:p>
          </p:txBody>
        </p:sp>
        <p:sp>
          <p:nvSpPr>
            <p:cNvPr id="45075" name="Text Box 71"/>
            <p:cNvSpPr txBox="1">
              <a:spLocks noChangeArrowheads="1"/>
            </p:cNvSpPr>
            <p:nvPr/>
          </p:nvSpPr>
          <p:spPr bwMode="auto">
            <a:xfrm>
              <a:off x="1226" y="1553"/>
              <a:ext cx="34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a:solidFill>
                    <a:srgbClr val="000000"/>
                  </a:solidFill>
                  <a:latin typeface="Arial" charset="0"/>
                  <a:ea typeface="宋体" charset="-122"/>
                  <a:sym typeface="Symbol" charset="2"/>
                </a:rPr>
                <a:t>12</a:t>
              </a:r>
              <a:r>
                <a:rPr lang="en-US" altLang="zh-CN">
                  <a:solidFill>
                    <a:srgbClr val="000000"/>
                  </a:solidFill>
                  <a:latin typeface="Arial" charset="0"/>
                  <a:ea typeface="宋体" charset="-122"/>
                </a:rPr>
                <a:t>         </a:t>
              </a:r>
              <a:r>
                <a:rPr lang="en-US" altLang="zh-CN">
                  <a:solidFill>
                    <a:srgbClr val="000000"/>
                  </a:solidFill>
                  <a:latin typeface="Arial" charset="0"/>
                  <a:ea typeface="宋体" charset="-122"/>
                  <a:sym typeface="Symbol" charset="2"/>
                </a:rPr>
                <a:t>3</a:t>
              </a:r>
              <a:r>
                <a:rPr lang="en-US" altLang="zh-CN">
                  <a:solidFill>
                    <a:srgbClr val="000000"/>
                  </a:solidFill>
                  <a:latin typeface="Arial" charset="0"/>
                  <a:ea typeface="宋体" charset="-122"/>
                </a:rPr>
                <a:t>            </a:t>
              </a:r>
              <a:r>
                <a:rPr lang="en-US" altLang="zh-CN">
                  <a:solidFill>
                    <a:srgbClr val="000000"/>
                  </a:solidFill>
                  <a:latin typeface="Arial" charset="0"/>
                  <a:ea typeface="宋体" charset="-122"/>
                  <a:sym typeface="Symbol" charset="2"/>
                </a:rPr>
                <a:t>2             2           0</a:t>
              </a:r>
              <a:endParaRPr lang="en-US" altLang="en-US">
                <a:solidFill>
                  <a:srgbClr val="000000"/>
                </a:solidFill>
                <a:latin typeface="Arial" charset="0"/>
                <a:ea typeface="宋体" charset="-122"/>
                <a:sym typeface="Symbol" charset="2"/>
              </a:endParaRPr>
            </a:p>
          </p:txBody>
        </p:sp>
      </p:grpSp>
      <p:grpSp>
        <p:nvGrpSpPr>
          <p:cNvPr id="13" name="Group 72"/>
          <p:cNvGrpSpPr>
            <a:grpSpLocks/>
          </p:cNvGrpSpPr>
          <p:nvPr/>
        </p:nvGrpSpPr>
        <p:grpSpPr bwMode="auto">
          <a:xfrm>
            <a:off x="685800" y="4365625"/>
            <a:ext cx="6756400" cy="457200"/>
            <a:chOff x="414" y="1553"/>
            <a:chExt cx="4256" cy="288"/>
          </a:xfrm>
        </p:grpSpPr>
        <p:sp>
          <p:nvSpPr>
            <p:cNvPr id="45072" name="Text Box 73"/>
            <p:cNvSpPr txBox="1">
              <a:spLocks noChangeArrowheads="1"/>
            </p:cNvSpPr>
            <p:nvPr/>
          </p:nvSpPr>
          <p:spPr bwMode="auto">
            <a:xfrm>
              <a:off x="414" y="1579"/>
              <a:ext cx="3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d(3)</a:t>
              </a:r>
              <a:endParaRPr lang="en-US" altLang="en-US" sz="1800">
                <a:solidFill>
                  <a:srgbClr val="000000"/>
                </a:solidFill>
                <a:ea typeface=""/>
              </a:endParaRPr>
            </a:p>
          </p:txBody>
        </p:sp>
        <p:sp>
          <p:nvSpPr>
            <p:cNvPr id="45073" name="Text Box 74"/>
            <p:cNvSpPr txBox="1">
              <a:spLocks noChangeArrowheads="1"/>
            </p:cNvSpPr>
            <p:nvPr/>
          </p:nvSpPr>
          <p:spPr bwMode="auto">
            <a:xfrm>
              <a:off x="1226" y="1553"/>
              <a:ext cx="34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a:solidFill>
                    <a:srgbClr val="000000"/>
                  </a:solidFill>
                  <a:latin typeface="Arial" charset="0"/>
                  <a:ea typeface="宋体" charset="-122"/>
                  <a:sym typeface="Symbol" charset="2"/>
                </a:rPr>
                <a:t>10</a:t>
              </a:r>
              <a:r>
                <a:rPr lang="en-US" altLang="zh-CN">
                  <a:solidFill>
                    <a:srgbClr val="000000"/>
                  </a:solidFill>
                  <a:latin typeface="Arial" charset="0"/>
                  <a:ea typeface="宋体" charset="-122"/>
                </a:rPr>
                <a:t>         </a:t>
              </a:r>
              <a:r>
                <a:rPr lang="en-US" altLang="zh-CN">
                  <a:solidFill>
                    <a:srgbClr val="000000"/>
                  </a:solidFill>
                  <a:latin typeface="Arial" charset="0"/>
                  <a:ea typeface="宋体" charset="-122"/>
                  <a:sym typeface="Symbol" charset="2"/>
                </a:rPr>
                <a:t>3</a:t>
              </a:r>
              <a:r>
                <a:rPr lang="en-US" altLang="zh-CN">
                  <a:solidFill>
                    <a:srgbClr val="000000"/>
                  </a:solidFill>
                  <a:latin typeface="Arial" charset="0"/>
                  <a:ea typeface="宋体" charset="-122"/>
                </a:rPr>
                <a:t>            </a:t>
              </a:r>
              <a:r>
                <a:rPr lang="en-US" altLang="zh-CN">
                  <a:solidFill>
                    <a:srgbClr val="000000"/>
                  </a:solidFill>
                  <a:latin typeface="Arial" charset="0"/>
                  <a:ea typeface="宋体" charset="-122"/>
                  <a:sym typeface="Symbol" charset="2"/>
                </a:rPr>
                <a:t>2             2           0</a:t>
              </a:r>
              <a:endParaRPr lang="en-US" altLang="en-US">
                <a:solidFill>
                  <a:srgbClr val="000000"/>
                </a:solidFill>
                <a:latin typeface="Arial" charset="0"/>
                <a:ea typeface="宋体" charset="-122"/>
                <a:sym typeface="Symbol" charset="2"/>
              </a:endParaRPr>
            </a:p>
          </p:txBody>
        </p:sp>
      </p:grpSp>
      <p:grpSp>
        <p:nvGrpSpPr>
          <p:cNvPr id="14" name="Group 75"/>
          <p:cNvGrpSpPr>
            <a:grpSpLocks/>
          </p:cNvGrpSpPr>
          <p:nvPr/>
        </p:nvGrpSpPr>
        <p:grpSpPr bwMode="auto">
          <a:xfrm>
            <a:off x="681038" y="5146675"/>
            <a:ext cx="6756400" cy="457200"/>
            <a:chOff x="414" y="1553"/>
            <a:chExt cx="4256" cy="288"/>
          </a:xfrm>
        </p:grpSpPr>
        <p:sp>
          <p:nvSpPr>
            <p:cNvPr id="45070" name="Text Box 76"/>
            <p:cNvSpPr txBox="1">
              <a:spLocks noChangeArrowheads="1"/>
            </p:cNvSpPr>
            <p:nvPr/>
          </p:nvSpPr>
          <p:spPr bwMode="auto">
            <a:xfrm>
              <a:off x="414" y="1579"/>
              <a:ext cx="3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d(4)</a:t>
              </a:r>
              <a:endParaRPr lang="en-US" altLang="en-US" sz="1800">
                <a:solidFill>
                  <a:srgbClr val="000000"/>
                </a:solidFill>
                <a:ea typeface=""/>
              </a:endParaRPr>
            </a:p>
          </p:txBody>
        </p:sp>
        <p:sp>
          <p:nvSpPr>
            <p:cNvPr id="45071" name="Text Box 77"/>
            <p:cNvSpPr txBox="1">
              <a:spLocks noChangeArrowheads="1"/>
            </p:cNvSpPr>
            <p:nvPr/>
          </p:nvSpPr>
          <p:spPr bwMode="auto">
            <a:xfrm>
              <a:off x="1226" y="1553"/>
              <a:ext cx="34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a:solidFill>
                    <a:srgbClr val="000000"/>
                  </a:solidFill>
                  <a:latin typeface="Arial" charset="0"/>
                  <a:ea typeface="宋体" charset="-122"/>
                  <a:sym typeface="Symbol" charset="2"/>
                </a:rPr>
                <a:t>10</a:t>
              </a:r>
              <a:r>
                <a:rPr lang="en-US" altLang="zh-CN">
                  <a:solidFill>
                    <a:srgbClr val="000000"/>
                  </a:solidFill>
                  <a:latin typeface="Arial" charset="0"/>
                  <a:ea typeface="宋体" charset="-122"/>
                </a:rPr>
                <a:t>         </a:t>
              </a:r>
              <a:r>
                <a:rPr lang="en-US" altLang="zh-CN">
                  <a:solidFill>
                    <a:srgbClr val="000000"/>
                  </a:solidFill>
                  <a:latin typeface="Arial" charset="0"/>
                  <a:ea typeface="宋体" charset="-122"/>
                  <a:sym typeface="Symbol" charset="2"/>
                </a:rPr>
                <a:t>3</a:t>
              </a:r>
              <a:r>
                <a:rPr lang="en-US" altLang="zh-CN">
                  <a:solidFill>
                    <a:srgbClr val="000000"/>
                  </a:solidFill>
                  <a:latin typeface="Arial" charset="0"/>
                  <a:ea typeface="宋体" charset="-122"/>
                </a:rPr>
                <a:t>            </a:t>
              </a:r>
              <a:r>
                <a:rPr lang="en-US" altLang="zh-CN">
                  <a:solidFill>
                    <a:srgbClr val="000000"/>
                  </a:solidFill>
                  <a:latin typeface="Arial" charset="0"/>
                  <a:ea typeface="宋体" charset="-122"/>
                  <a:sym typeface="Symbol" charset="2"/>
                </a:rPr>
                <a:t>2             2           0</a:t>
              </a:r>
              <a:endParaRPr lang="en-US" altLang="en-US">
                <a:solidFill>
                  <a:srgbClr val="000000"/>
                </a:solidFill>
                <a:latin typeface="Arial" charset="0"/>
                <a:ea typeface="宋体" charset="-122"/>
                <a:sym typeface="Symbol" charset="2"/>
              </a:endParaRPr>
            </a:p>
          </p:txBody>
        </p:sp>
      </p:grpSp>
      <mc:AlternateContent xmlns:mc="http://schemas.openxmlformats.org/markup-compatibility/2006" xmlns:a14="http://schemas.microsoft.com/office/drawing/2010/main">
        <mc:Choice Requires="a14">
          <p:sp>
            <p:nvSpPr>
              <p:cNvPr id="365647" name="Text Box 79"/>
              <p:cNvSpPr txBox="1">
                <a:spLocks noChangeArrowheads="1"/>
              </p:cNvSpPr>
              <p:nvPr/>
            </p:nvSpPr>
            <p:spPr bwMode="auto">
              <a:xfrm>
                <a:off x="1574800" y="6121400"/>
                <a:ext cx="5610831"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800" dirty="0">
                    <a:solidFill>
                      <a:srgbClr val="000000"/>
                    </a:solidFill>
                    <a:ea typeface=""/>
                  </a:rPr>
                  <a:t>Observation: d(0) </a:t>
                </a:r>
                <a14:m>
                  <m:oMath xmlns:m="http://schemas.openxmlformats.org/officeDocument/2006/math">
                    <m:r>
                      <a:rPr lang="en-US" altLang="en-US" sz="1800" i="1" smtClean="0">
                        <a:solidFill>
                          <a:srgbClr val="000000"/>
                        </a:solidFill>
                        <a:latin typeface="Cambria Math" charset="0"/>
                        <a:ea typeface="Cambria Math" charset="0"/>
                        <a:cs typeface="Cambria Math" charset="0"/>
                      </a:rPr>
                      <m:t>≥</m:t>
                    </m:r>
                  </m:oMath>
                </a14:m>
                <a:r>
                  <a:rPr lang="en-US" altLang="en-US" sz="1800" dirty="0">
                    <a:solidFill>
                      <a:srgbClr val="000000"/>
                    </a:solidFill>
                    <a:ea typeface=""/>
                  </a:rPr>
                  <a:t> </a:t>
                </a:r>
                <a:r>
                  <a:rPr lang="en-US" altLang="en-US" sz="1800" dirty="0">
                    <a:solidFill>
                      <a:srgbClr val="000000"/>
                    </a:solidFill>
                    <a:ea typeface=""/>
                    <a:sym typeface="Symbol" charset="2"/>
                  </a:rPr>
                  <a:t>d(1) </a:t>
                </a:r>
                <a14:m>
                  <m:oMath xmlns:m="http://schemas.openxmlformats.org/officeDocument/2006/math">
                    <m:r>
                      <a:rPr lang="en-US" altLang="en-US" sz="1800" i="1">
                        <a:solidFill>
                          <a:srgbClr val="000000"/>
                        </a:solidFill>
                        <a:latin typeface="Cambria Math" charset="0"/>
                        <a:ea typeface="Cambria Math" charset="0"/>
                        <a:cs typeface="Cambria Math" charset="0"/>
                      </a:rPr>
                      <m:t>≥ </m:t>
                    </m:r>
                  </m:oMath>
                </a14:m>
                <a:r>
                  <a:rPr lang="en-US" altLang="en-US" sz="1800" dirty="0">
                    <a:solidFill>
                      <a:srgbClr val="000000"/>
                    </a:solidFill>
                    <a:ea typeface=""/>
                    <a:sym typeface="Symbol" charset="2"/>
                  </a:rPr>
                  <a:t>d(2) </a:t>
                </a:r>
                <a14:m>
                  <m:oMath xmlns:m="http://schemas.openxmlformats.org/officeDocument/2006/math">
                    <m:r>
                      <a:rPr lang="en-US" altLang="en-US" sz="1800" i="1">
                        <a:solidFill>
                          <a:srgbClr val="000000"/>
                        </a:solidFill>
                        <a:latin typeface="Cambria Math" charset="0"/>
                        <a:ea typeface="Cambria Math" charset="0"/>
                        <a:cs typeface="Cambria Math" charset="0"/>
                      </a:rPr>
                      <m:t>≥ </m:t>
                    </m:r>
                  </m:oMath>
                </a14:m>
                <a:r>
                  <a:rPr lang="en-US" altLang="en-US" sz="1800" dirty="0">
                    <a:solidFill>
                      <a:srgbClr val="000000"/>
                    </a:solidFill>
                    <a:ea typeface=""/>
                    <a:sym typeface="Symbol" charset="2"/>
                  </a:rPr>
                  <a:t>d(3) </a:t>
                </a:r>
                <a14:m>
                  <m:oMath xmlns:m="http://schemas.openxmlformats.org/officeDocument/2006/math">
                    <m:r>
                      <a:rPr lang="en-US" altLang="en-US" sz="1800" i="1">
                        <a:solidFill>
                          <a:srgbClr val="000000"/>
                        </a:solidFill>
                        <a:latin typeface="Cambria Math" charset="0"/>
                        <a:ea typeface="Cambria Math" charset="0"/>
                        <a:cs typeface="Cambria Math" charset="0"/>
                      </a:rPr>
                      <m:t>≥ </m:t>
                    </m:r>
                  </m:oMath>
                </a14:m>
                <a:r>
                  <a:rPr lang="en-US" altLang="en-US" sz="1800" dirty="0">
                    <a:solidFill>
                      <a:srgbClr val="000000"/>
                    </a:solidFill>
                    <a:ea typeface=""/>
                    <a:sym typeface="Symbol" charset="2"/>
                  </a:rPr>
                  <a:t> d(4) =d* </a:t>
                </a:r>
              </a:p>
            </p:txBody>
          </p:sp>
        </mc:Choice>
        <mc:Fallback xmlns="">
          <p:sp>
            <p:nvSpPr>
              <p:cNvPr id="365647" name="Text Box 79"/>
              <p:cNvSpPr txBox="1">
                <a:spLocks noRot="1" noChangeAspect="1" noMove="1" noResize="1" noEditPoints="1" noAdjustHandles="1" noChangeArrowheads="1" noChangeShapeType="1" noTextEdit="1"/>
              </p:cNvSpPr>
              <p:nvPr/>
            </p:nvSpPr>
            <p:spPr bwMode="auto">
              <a:xfrm>
                <a:off x="1574800" y="6121400"/>
                <a:ext cx="5610831" cy="369332"/>
              </a:xfrm>
              <a:prstGeom prst="rect">
                <a:avLst/>
              </a:prstGeom>
              <a:blipFill rotWithShape="0">
                <a:blip r:embed="rId6"/>
                <a:stretch>
                  <a:fillRect l="-869" t="-95082" b="-1213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aphicFrame>
        <p:nvGraphicFramePr>
          <p:cNvPr id="79" name="Object 4">
            <a:extLst>
              <a:ext uri="{FF2B5EF4-FFF2-40B4-BE49-F238E27FC236}">
                <a16:creationId xmlns:a16="http://schemas.microsoft.com/office/drawing/2014/main" id="{DBE837B5-96F9-484C-82D0-1A6338D7CC72}"/>
              </a:ext>
            </a:extLst>
          </p:cNvPr>
          <p:cNvGraphicFramePr>
            <a:graphicFrameLocks noChangeAspect="1"/>
          </p:cNvGraphicFramePr>
          <p:nvPr>
            <p:extLst/>
          </p:nvPr>
        </p:nvGraphicFramePr>
        <p:xfrm>
          <a:off x="2616994" y="131665"/>
          <a:ext cx="4006850" cy="492125"/>
        </p:xfrm>
        <a:graphic>
          <a:graphicData uri="http://schemas.openxmlformats.org/presentationml/2006/ole">
            <mc:AlternateContent xmlns:mc="http://schemas.openxmlformats.org/markup-compatibility/2006">
              <mc:Choice xmlns:v="urn:schemas-microsoft-com:vml" Requires="v">
                <p:oleObj spid="_x0000_s761877" name="Equation" r:id="rId7" imgW="1968480" imgH="241200" progId="Equation.3">
                  <p:embed/>
                </p:oleObj>
              </mc:Choice>
              <mc:Fallback>
                <p:oleObj name="Equation" r:id="rId7" imgW="1968480" imgH="241200" progId="Equation.3">
                  <p:embed/>
                  <p:pic>
                    <p:nvPicPr>
                      <p:cNvPr id="79" name="Object 4">
                        <a:extLst>
                          <a:ext uri="{FF2B5EF4-FFF2-40B4-BE49-F238E27FC236}">
                            <a16:creationId xmlns:a16="http://schemas.microsoft.com/office/drawing/2014/main" id="{DBE837B5-96F9-484C-82D0-1A6338D7CC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6994" y="131665"/>
                        <a:ext cx="4006850" cy="492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140916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F0A8277D-092D-7B41-9E35-2720A8F3F4A8}" type="slidenum">
              <a:rPr lang="en-US" altLang="en-US">
                <a:solidFill>
                  <a:srgbClr val="000000"/>
                </a:solidFill>
                <a:latin typeface="Times New Roman" charset="0"/>
              </a:rPr>
              <a:pPr/>
              <a:t>11</a:t>
            </a:fld>
            <a:endParaRPr lang="en-US" altLang="en-US">
              <a:solidFill>
                <a:srgbClr val="000000"/>
              </a:solidFill>
              <a:latin typeface="Times New Roman" charset="0"/>
            </a:endParaRPr>
          </a:p>
        </p:txBody>
      </p:sp>
      <p:sp>
        <p:nvSpPr>
          <p:cNvPr id="7172" name="Rectangle 2"/>
          <p:cNvSpPr>
            <a:spLocks noGrp="1" noChangeArrowheads="1"/>
          </p:cNvSpPr>
          <p:nvPr>
            <p:ph type="title"/>
          </p:nvPr>
        </p:nvSpPr>
        <p:spPr/>
        <p:txBody>
          <a:bodyPr/>
          <a:lstStyle/>
          <a:p>
            <a:r>
              <a:rPr lang="en-US" altLang="zh-CN" sz="3200" dirty="0">
                <a:ea typeface="宋体" charset="-122"/>
              </a:rPr>
              <a:t>A Nice Property of SBF: Monotonicity</a:t>
            </a:r>
            <a:endParaRPr lang="en-US" altLang="en-US" sz="3200" dirty="0"/>
          </a:p>
        </p:txBody>
      </p:sp>
      <mc:AlternateContent xmlns:mc="http://schemas.openxmlformats.org/markup-compatibility/2006" xmlns:a14="http://schemas.microsoft.com/office/drawing/2010/main">
        <mc:Choice Requires="a14">
          <p:sp>
            <p:nvSpPr>
              <p:cNvPr id="7173" name="Rectangle 3"/>
              <p:cNvSpPr>
                <a:spLocks noGrp="1" noChangeArrowheads="1"/>
              </p:cNvSpPr>
              <p:nvPr>
                <p:ph type="body" idx="1"/>
              </p:nvPr>
            </p:nvSpPr>
            <p:spPr>
              <a:xfrm>
                <a:off x="533400" y="1600200"/>
                <a:ext cx="8232775" cy="4856163"/>
              </a:xfrm>
            </p:spPr>
            <p:txBody>
              <a:bodyPr/>
              <a:lstStyle/>
              <a:p>
                <a:pPr>
                  <a:buFont typeface="Wingdings" pitchFamily="2" charset="2"/>
                  <a:buChar char="q"/>
                </a:pPr>
                <a:r>
                  <a:rPr lang="en-US" altLang="zh-CN" dirty="0">
                    <a:ea typeface="宋体" charset="-122"/>
                  </a:rPr>
                  <a:t>Consider two configurations d(t) and d’(t)</a:t>
                </a:r>
              </a:p>
              <a:p>
                <a:pPr lvl="1">
                  <a:buFont typeface="Wingdings" pitchFamily="2" charset="2"/>
                  <a:buChar char="q"/>
                </a:pPr>
                <a:endParaRPr lang="en-US" altLang="zh-CN" dirty="0">
                  <a:ea typeface="宋体" charset="-122"/>
                </a:endParaRPr>
              </a:p>
              <a:p>
                <a:pPr>
                  <a:buFont typeface="Wingdings" pitchFamily="2" charset="2"/>
                  <a:buChar char="q"/>
                </a:pPr>
                <a:r>
                  <a:rPr lang="en-US" altLang="zh-CN" dirty="0">
                    <a:ea typeface="宋体" charset="-122"/>
                  </a:rPr>
                  <a:t>If d(t) </a:t>
                </a:r>
                <a14:m>
                  <m:oMath xmlns:m="http://schemas.openxmlformats.org/officeDocument/2006/math">
                    <m:r>
                      <a:rPr lang="en-US" altLang="en-US" i="1">
                        <a:solidFill>
                          <a:srgbClr val="000000"/>
                        </a:solidFill>
                        <a:latin typeface="Cambria Math" charset="0"/>
                        <a:ea typeface="Cambria Math" charset="0"/>
                        <a:cs typeface="Cambria Math" charset="0"/>
                      </a:rPr>
                      <m:t>≥ </m:t>
                    </m:r>
                  </m:oMath>
                </a14:m>
                <a:r>
                  <a:rPr lang="en-US" altLang="zh-CN" dirty="0">
                    <a:ea typeface="宋体" charset="-122"/>
                    <a:sym typeface="Symbol" charset="2"/>
                  </a:rPr>
                  <a:t>d’(t) </a:t>
                </a:r>
              </a:p>
              <a:p>
                <a:pPr lvl="1">
                  <a:buFont typeface="Courier New" panose="02070309020205020404" pitchFamily="49" charset="0"/>
                  <a:buChar char="o"/>
                </a:pPr>
                <a:r>
                  <a:rPr lang="en-US" altLang="zh-CN" dirty="0">
                    <a:ea typeface="宋体" charset="-122"/>
                    <a:sym typeface="Symbol" charset="2"/>
                  </a:rPr>
                  <a:t>i.e., each node has a higher estimate in one scenario (d) than in another scenario (d’), </a:t>
                </a:r>
              </a:p>
              <a:p>
                <a:pPr lvl="1"/>
                <a:endParaRPr lang="en-US" altLang="zh-CN" dirty="0">
                  <a:ea typeface="宋体" charset="-122"/>
                  <a:sym typeface="Symbol" charset="2"/>
                </a:endParaRPr>
              </a:p>
              <a:p>
                <a:pPr>
                  <a:buFont typeface="Wingdings" pitchFamily="2" charset="2"/>
                  <a:buChar char="q"/>
                </a:pPr>
                <a:r>
                  <a:rPr lang="en-US" altLang="zh-CN" dirty="0">
                    <a:ea typeface="宋体" charset="-122"/>
                    <a:sym typeface="Symbol" charset="2"/>
                  </a:rPr>
                  <a:t>then d(t+1) </a:t>
                </a:r>
                <a14:m>
                  <m:oMath xmlns:m="http://schemas.openxmlformats.org/officeDocument/2006/math">
                    <m:r>
                      <a:rPr lang="en-US" altLang="en-US" i="1">
                        <a:solidFill>
                          <a:srgbClr val="000000"/>
                        </a:solidFill>
                        <a:latin typeface="Cambria Math" charset="0"/>
                        <a:ea typeface="Cambria Math" charset="0"/>
                        <a:cs typeface="Cambria Math" charset="0"/>
                      </a:rPr>
                      <m:t>≥ </m:t>
                    </m:r>
                  </m:oMath>
                </a14:m>
                <a:r>
                  <a:rPr lang="en-US" altLang="zh-CN" dirty="0">
                    <a:ea typeface="宋体" charset="-122"/>
                    <a:sym typeface="Symbol" charset="2"/>
                  </a:rPr>
                  <a:t> d’(t+1) </a:t>
                </a:r>
              </a:p>
              <a:p>
                <a:pPr lvl="1">
                  <a:buFont typeface="Courier New" panose="02070309020205020404" pitchFamily="49" charset="0"/>
                  <a:buChar char="o"/>
                </a:pPr>
                <a:r>
                  <a:rPr lang="en-US" altLang="zh-CN" dirty="0">
                    <a:ea typeface="宋体" charset="-122"/>
                    <a:sym typeface="Symbol" charset="2"/>
                  </a:rPr>
                  <a:t>i.e., each node has a higher estimate in d than in d’ after one round of synchronous update.</a:t>
                </a:r>
              </a:p>
            </p:txBody>
          </p:sp>
        </mc:Choice>
        <mc:Fallback xmlns="">
          <p:sp>
            <p:nvSpPr>
              <p:cNvPr id="7173" name="Rectangle 3"/>
              <p:cNvSpPr>
                <a:spLocks noGrp="1" noRot="1" noChangeAspect="1" noMove="1" noResize="1" noEditPoints="1" noAdjustHandles="1" noChangeArrowheads="1" noChangeShapeType="1" noTextEdit="1"/>
              </p:cNvSpPr>
              <p:nvPr>
                <p:ph type="body" idx="1"/>
              </p:nvPr>
            </p:nvSpPr>
            <p:spPr>
              <a:xfrm>
                <a:off x="533400" y="1600200"/>
                <a:ext cx="8232775" cy="4856163"/>
              </a:xfrm>
              <a:blipFill>
                <a:blip r:embed="rId4"/>
                <a:stretch>
                  <a:fillRect l="-770" t="-1305" r="-154"/>
                </a:stretch>
              </a:blipFill>
            </p:spPr>
            <p:txBody>
              <a:bodyPr/>
              <a:lstStyle/>
              <a:p>
                <a:r>
                  <a:rPr lang="en-US">
                    <a:noFill/>
                  </a:rPr>
                  <a:t> </a:t>
                </a:r>
              </a:p>
            </p:txBody>
          </p:sp>
        </mc:Fallback>
      </mc:AlternateContent>
      <p:graphicFrame>
        <p:nvGraphicFramePr>
          <p:cNvPr id="7170" name="Object 4"/>
          <p:cNvGraphicFramePr>
            <a:graphicFrameLocks noChangeAspect="1"/>
          </p:cNvGraphicFramePr>
          <p:nvPr/>
        </p:nvGraphicFramePr>
        <p:xfrm>
          <a:off x="5084763" y="0"/>
          <a:ext cx="4006850" cy="492125"/>
        </p:xfrm>
        <a:graphic>
          <a:graphicData uri="http://schemas.openxmlformats.org/presentationml/2006/ole">
            <mc:AlternateContent xmlns:mc="http://schemas.openxmlformats.org/markup-compatibility/2006">
              <mc:Choice xmlns:v="urn:schemas-microsoft-com:vml" Requires="v">
                <p:oleObj spid="_x0000_s762901" name="Equation" r:id="rId5" imgW="1968480" imgH="241200" progId="Equation.3">
                  <p:embed/>
                </p:oleObj>
              </mc:Choice>
              <mc:Fallback>
                <p:oleObj name="Equation" r:id="rId5" imgW="1968480" imgH="241200" progId="Equation.3">
                  <p:embed/>
                  <p:pic>
                    <p:nvPicPr>
                      <p:cNvPr id="717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4763" y="0"/>
                        <a:ext cx="4006850" cy="492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386763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753D0D76-FD70-464C-BA9D-FCD07367EF7C}" type="slidenum">
              <a:rPr lang="en-US" altLang="en-US">
                <a:solidFill>
                  <a:srgbClr val="000000"/>
                </a:solidFill>
                <a:latin typeface="Times New Roman" charset="0"/>
              </a:rPr>
              <a:pPr/>
              <a:t>12</a:t>
            </a:fld>
            <a:endParaRPr lang="en-US" altLang="en-US">
              <a:solidFill>
                <a:srgbClr val="000000"/>
              </a:solidFill>
              <a:latin typeface="Times New Roman" charset="0"/>
            </a:endParaRPr>
          </a:p>
        </p:txBody>
      </p:sp>
      <mc:AlternateContent xmlns:mc="http://schemas.openxmlformats.org/markup-compatibility/2006" xmlns:a14="http://schemas.microsoft.com/office/drawing/2010/main">
        <mc:Choice Requires="a14">
          <p:sp>
            <p:nvSpPr>
              <p:cNvPr id="8196" name="Rectangle 2"/>
              <p:cNvSpPr>
                <a:spLocks noGrp="1" noChangeArrowheads="1"/>
              </p:cNvSpPr>
              <p:nvPr>
                <p:ph type="title"/>
              </p:nvPr>
            </p:nvSpPr>
            <p:spPr>
              <a:xfrm>
                <a:off x="533400" y="114300"/>
                <a:ext cx="8024813" cy="1143000"/>
              </a:xfrm>
            </p:spPr>
            <p:txBody>
              <a:bodyPr/>
              <a:lstStyle/>
              <a:p>
                <a:r>
                  <a:rPr lang="en-US" altLang="zh-CN" sz="2800" dirty="0">
                    <a:ea typeface="宋体" charset="-122"/>
                  </a:rPr>
                  <a:t>Correctness of SBF/</a:t>
                </a:r>
                <a14:m>
                  <m:oMath xmlns:m="http://schemas.openxmlformats.org/officeDocument/2006/math">
                    <m:r>
                      <a:rPr lang="en-US" altLang="zh-CN" i="1" dirty="0" smtClean="0">
                        <a:latin typeface="Cambria Math" charset="0"/>
                        <a:ea typeface="Cambria Math" charset="0"/>
                        <a:cs typeface="Cambria Math" charset="0"/>
                        <a:sym typeface="Symbol" charset="2"/>
                      </a:rPr>
                      <m:t>∞</m:t>
                    </m:r>
                  </m:oMath>
                </a14:m>
                <a:endParaRPr lang="en-US" altLang="en-US" sz="2800" dirty="0">
                  <a:ea typeface="宋体" charset="-122"/>
                </a:endParaRPr>
              </a:p>
            </p:txBody>
          </p:sp>
        </mc:Choice>
        <mc:Fallback xmlns="">
          <p:sp>
            <p:nvSpPr>
              <p:cNvPr id="8196" name="Rectangle 2"/>
              <p:cNvSpPr>
                <a:spLocks noGrp="1" noRot="1" noChangeAspect="1" noMove="1" noResize="1" noEditPoints="1" noAdjustHandles="1" noChangeArrowheads="1" noChangeShapeType="1" noTextEdit="1"/>
              </p:cNvSpPr>
              <p:nvPr>
                <p:ph type="title"/>
              </p:nvPr>
            </p:nvSpPr>
            <p:spPr>
              <a:xfrm>
                <a:off x="533400" y="114300"/>
                <a:ext cx="8024813" cy="1143000"/>
              </a:xfrm>
              <a:blipFill rotWithShape="0">
                <a:blip r:embed="rId4"/>
                <a:stretch>
                  <a:fillRect l="-1596"/>
                </a:stretch>
              </a:blipFill>
            </p:spPr>
            <p:txBody>
              <a:bodyPr/>
              <a:lstStyle/>
              <a:p>
                <a:r>
                  <a:rPr lang="en-US">
                    <a:noFill/>
                  </a:rPr>
                  <a:t> </a:t>
                </a:r>
              </a:p>
            </p:txBody>
          </p:sp>
        </mc:Fallback>
      </mc:AlternateContent>
      <p:sp>
        <p:nvSpPr>
          <p:cNvPr id="8197" name="Rectangle 3"/>
          <p:cNvSpPr>
            <a:spLocks noGrp="1" noChangeArrowheads="1"/>
          </p:cNvSpPr>
          <p:nvPr>
            <p:ph type="body" idx="1"/>
          </p:nvPr>
        </p:nvSpPr>
        <p:spPr>
          <a:xfrm>
            <a:off x="547688" y="1374775"/>
            <a:ext cx="8051800" cy="4856163"/>
          </a:xfrm>
        </p:spPr>
        <p:txBody>
          <a:bodyPr/>
          <a:lstStyle/>
          <a:p>
            <a:pPr>
              <a:buFont typeface="Wingdings" pitchFamily="2" charset="2"/>
              <a:buChar char="q"/>
            </a:pPr>
            <a:r>
              <a:rPr lang="en-US" altLang="zh-CN" dirty="0">
                <a:ea typeface="宋体" charset="-122"/>
              </a:rPr>
              <a:t>Claim: </a:t>
            </a:r>
            <a:r>
              <a:rPr lang="en-US" altLang="zh-CN" dirty="0">
                <a:latin typeface="Courier New" charset="0"/>
                <a:ea typeface="宋体" charset="-122"/>
              </a:rPr>
              <a:t>d</a:t>
            </a:r>
            <a:r>
              <a:rPr lang="en-US" altLang="zh-CN" baseline="-25000" dirty="0">
                <a:latin typeface="Courier New" charset="0"/>
                <a:ea typeface="宋体" charset="-122"/>
              </a:rPr>
              <a:t>i</a:t>
            </a:r>
            <a:r>
              <a:rPr lang="en-US" altLang="zh-CN" dirty="0">
                <a:latin typeface="Courier New" charset="0"/>
                <a:ea typeface="宋体" charset="-122"/>
              </a:rPr>
              <a:t>(h)</a:t>
            </a:r>
            <a:r>
              <a:rPr lang="en-US" altLang="zh-CN" dirty="0">
                <a:ea typeface="宋体" charset="-122"/>
              </a:rPr>
              <a:t> is the length </a:t>
            </a:r>
            <a:r>
              <a:rPr lang="en-US" altLang="zh-CN" dirty="0">
                <a:latin typeface="Courier New" charset="0"/>
                <a:ea typeface="宋体" charset="-122"/>
              </a:rPr>
              <a:t>L</a:t>
            </a:r>
            <a:r>
              <a:rPr lang="en-US" altLang="zh-CN" baseline="-25000" dirty="0">
                <a:latin typeface="Courier New" charset="0"/>
                <a:ea typeface="宋体" charset="-122"/>
              </a:rPr>
              <a:t>i</a:t>
            </a:r>
            <a:r>
              <a:rPr lang="en-US" altLang="zh-CN" dirty="0">
                <a:latin typeface="Courier New" charset="0"/>
                <a:ea typeface="宋体" charset="-122"/>
              </a:rPr>
              <a:t>(h)</a:t>
            </a:r>
            <a:r>
              <a:rPr lang="en-US" altLang="zh-CN" dirty="0">
                <a:ea typeface="宋体" charset="-122"/>
              </a:rPr>
              <a:t> of a shortest path from </a:t>
            </a:r>
            <a:r>
              <a:rPr lang="en-US" altLang="zh-CN" dirty="0" err="1">
                <a:latin typeface="Courier New" charset="0"/>
                <a:ea typeface="宋体" charset="-122"/>
              </a:rPr>
              <a:t>i</a:t>
            </a:r>
            <a:r>
              <a:rPr lang="en-US" altLang="zh-CN" dirty="0">
                <a:ea typeface="宋体" charset="-122"/>
              </a:rPr>
              <a:t> to the destination using  </a:t>
            </a:r>
            <a:r>
              <a:rPr lang="en-US" altLang="zh-CN" dirty="0">
                <a:latin typeface="Courier New" charset="0"/>
                <a:ea typeface="宋体" charset="-122"/>
              </a:rPr>
              <a:t>≤ h</a:t>
            </a:r>
            <a:r>
              <a:rPr lang="en-US" altLang="zh-CN" dirty="0">
                <a:ea typeface="宋体" charset="-122"/>
              </a:rPr>
              <a:t> hops</a:t>
            </a:r>
          </a:p>
          <a:p>
            <a:endParaRPr lang="en-US" altLang="zh-CN" dirty="0">
              <a:ea typeface="宋体" charset="-122"/>
            </a:endParaRPr>
          </a:p>
          <a:p>
            <a:pPr lvl="1">
              <a:buFont typeface="Courier New" panose="02070309020205020404" pitchFamily="49" charset="0"/>
              <a:buChar char="o"/>
            </a:pPr>
            <a:r>
              <a:rPr lang="en-US" altLang="zh-CN" dirty="0">
                <a:ea typeface="宋体" charset="-122"/>
              </a:rPr>
              <a:t>base case: h = 0 is trivially true</a:t>
            </a:r>
          </a:p>
          <a:p>
            <a:pPr lvl="1">
              <a:buFont typeface="Courier New" panose="02070309020205020404" pitchFamily="49" charset="0"/>
              <a:buChar char="o"/>
            </a:pPr>
            <a:endParaRPr lang="en-US" altLang="zh-CN" dirty="0">
              <a:ea typeface="宋体" charset="-122"/>
            </a:endParaRPr>
          </a:p>
          <a:p>
            <a:pPr lvl="1">
              <a:buFont typeface="Courier New" panose="02070309020205020404" pitchFamily="49" charset="0"/>
              <a:buChar char="o"/>
            </a:pPr>
            <a:r>
              <a:rPr lang="en-US" altLang="zh-CN" dirty="0">
                <a:ea typeface="宋体" charset="-122"/>
              </a:rPr>
              <a:t>assume true for </a:t>
            </a:r>
            <a:r>
              <a:rPr lang="en-US" altLang="zh-CN" dirty="0">
                <a:latin typeface="Courier New" charset="0"/>
                <a:ea typeface="宋体" charset="-122"/>
              </a:rPr>
              <a:t>≤</a:t>
            </a:r>
            <a:r>
              <a:rPr lang="en-US" altLang="zh-CN" dirty="0">
                <a:ea typeface="宋体" charset="-122"/>
              </a:rPr>
              <a:t> h, </a:t>
            </a:r>
            <a:br>
              <a:rPr lang="en-US" altLang="zh-CN" dirty="0">
                <a:ea typeface="宋体" charset="-122"/>
              </a:rPr>
            </a:br>
            <a:r>
              <a:rPr lang="en-US" altLang="zh-CN" dirty="0">
                <a:ea typeface="宋体" charset="-122"/>
              </a:rPr>
              <a:t>  i.e., </a:t>
            </a:r>
            <a:r>
              <a:rPr lang="en-US" altLang="zh-CN" dirty="0">
                <a:latin typeface="Courier New" charset="0"/>
                <a:ea typeface="宋体" charset="-122"/>
              </a:rPr>
              <a:t>L</a:t>
            </a:r>
            <a:r>
              <a:rPr lang="en-US" altLang="zh-CN" baseline="-25000" dirty="0">
                <a:latin typeface="Courier New" charset="0"/>
                <a:ea typeface="宋体" charset="-122"/>
              </a:rPr>
              <a:t>i</a:t>
            </a:r>
            <a:r>
              <a:rPr lang="en-US" altLang="zh-CN" dirty="0">
                <a:latin typeface="Courier New" charset="0"/>
                <a:ea typeface="宋体" charset="-122"/>
              </a:rPr>
              <a:t>(h)=</a:t>
            </a:r>
            <a:r>
              <a:rPr lang="en-US" altLang="zh-CN" dirty="0">
                <a:ea typeface="宋体" charset="-122"/>
              </a:rPr>
              <a:t> </a:t>
            </a:r>
            <a:r>
              <a:rPr lang="en-US" altLang="zh-CN" dirty="0">
                <a:latin typeface="Courier New" charset="0"/>
                <a:ea typeface="宋体" charset="-122"/>
              </a:rPr>
              <a:t>d</a:t>
            </a:r>
            <a:r>
              <a:rPr lang="en-US" altLang="zh-CN" baseline="-25000" dirty="0">
                <a:latin typeface="Courier New" charset="0"/>
                <a:ea typeface="宋体" charset="-122"/>
              </a:rPr>
              <a:t>i</a:t>
            </a:r>
            <a:r>
              <a:rPr lang="en-US" altLang="zh-CN" dirty="0">
                <a:latin typeface="Courier New" charset="0"/>
                <a:ea typeface="宋体" charset="-122"/>
              </a:rPr>
              <a:t>(h), L</a:t>
            </a:r>
            <a:r>
              <a:rPr lang="en-US" altLang="zh-CN" baseline="-25000" dirty="0">
                <a:latin typeface="Courier New" charset="0"/>
                <a:ea typeface="宋体" charset="-122"/>
              </a:rPr>
              <a:t>i</a:t>
            </a:r>
            <a:r>
              <a:rPr lang="en-US" altLang="zh-CN" dirty="0">
                <a:latin typeface="Courier New" charset="0"/>
                <a:ea typeface="宋体" charset="-122"/>
              </a:rPr>
              <a:t>(h-1)=</a:t>
            </a:r>
            <a:r>
              <a:rPr lang="en-US" altLang="zh-CN" dirty="0">
                <a:ea typeface="宋体" charset="-122"/>
              </a:rPr>
              <a:t> </a:t>
            </a:r>
            <a:r>
              <a:rPr lang="en-US" altLang="zh-CN" dirty="0">
                <a:latin typeface="Courier New" charset="0"/>
                <a:ea typeface="宋体" charset="-122"/>
              </a:rPr>
              <a:t>d</a:t>
            </a:r>
            <a:r>
              <a:rPr lang="en-US" altLang="zh-CN" baseline="-25000" dirty="0">
                <a:latin typeface="Courier New" charset="0"/>
                <a:ea typeface="宋体" charset="-122"/>
              </a:rPr>
              <a:t>i</a:t>
            </a:r>
            <a:r>
              <a:rPr lang="en-US" altLang="zh-CN" dirty="0">
                <a:latin typeface="Courier New" charset="0"/>
                <a:ea typeface="宋体" charset="-122"/>
              </a:rPr>
              <a:t>(h-1), …</a:t>
            </a:r>
            <a:endParaRPr lang="en-US" altLang="zh-CN" dirty="0">
              <a:ea typeface="宋体" charset="-122"/>
            </a:endParaRPr>
          </a:p>
        </p:txBody>
      </p:sp>
      <p:graphicFrame>
        <p:nvGraphicFramePr>
          <p:cNvPr id="8194" name="Object 5"/>
          <p:cNvGraphicFramePr>
            <a:graphicFrameLocks noChangeAspect="1"/>
          </p:cNvGraphicFramePr>
          <p:nvPr/>
        </p:nvGraphicFramePr>
        <p:xfrm>
          <a:off x="5084763" y="57150"/>
          <a:ext cx="4006850" cy="492125"/>
        </p:xfrm>
        <a:graphic>
          <a:graphicData uri="http://schemas.openxmlformats.org/presentationml/2006/ole">
            <mc:AlternateContent xmlns:mc="http://schemas.openxmlformats.org/markup-compatibility/2006">
              <mc:Choice xmlns:v="urn:schemas-microsoft-com:vml" Requires="v">
                <p:oleObj spid="_x0000_s772102" name="Equation" r:id="rId5" imgW="1968480" imgH="241200" progId="Equation.3">
                  <p:embed/>
                </p:oleObj>
              </mc:Choice>
              <mc:Fallback>
                <p:oleObj name="Equation" r:id="rId5" imgW="1968480" imgH="241200" progId="Equation.3">
                  <p:embed/>
                  <p:pic>
                    <p:nvPicPr>
                      <p:cNvPr id="8194"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4763" y="57150"/>
                        <a:ext cx="4006850" cy="492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379762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2008A5ED-90D5-4948-9BC5-BB77FB2D2356}" type="slidenum">
              <a:rPr lang="en-US" altLang="en-US">
                <a:solidFill>
                  <a:srgbClr val="000000"/>
                </a:solidFill>
                <a:latin typeface="Times New Roman" charset="0"/>
              </a:rPr>
              <a:pPr/>
              <a:t>13</a:t>
            </a:fld>
            <a:endParaRPr lang="en-US" altLang="en-US">
              <a:solidFill>
                <a:srgbClr val="000000"/>
              </a:solidFill>
              <a:latin typeface="Times New Roman" charset="0"/>
            </a:endParaRPr>
          </a:p>
        </p:txBody>
      </p:sp>
      <mc:AlternateContent xmlns:mc="http://schemas.openxmlformats.org/markup-compatibility/2006" xmlns:a14="http://schemas.microsoft.com/office/drawing/2010/main">
        <mc:Choice Requires="a14">
          <p:sp>
            <p:nvSpPr>
              <p:cNvPr id="9226" name="Rectangle 2"/>
              <p:cNvSpPr>
                <a:spLocks noGrp="1" noChangeArrowheads="1"/>
              </p:cNvSpPr>
              <p:nvPr>
                <p:ph type="title"/>
              </p:nvPr>
            </p:nvSpPr>
            <p:spPr>
              <a:xfrm>
                <a:off x="533400" y="114300"/>
                <a:ext cx="8024813" cy="1143000"/>
              </a:xfrm>
            </p:spPr>
            <p:txBody>
              <a:bodyPr/>
              <a:lstStyle/>
              <a:p>
                <a:r>
                  <a:rPr lang="en-US" altLang="zh-CN" sz="2800" dirty="0">
                    <a:ea typeface="宋体" charset="-122"/>
                  </a:rPr>
                  <a:t>Correctness of SBF/</a:t>
                </a:r>
                <a14:m>
                  <m:oMath xmlns:m="http://schemas.openxmlformats.org/officeDocument/2006/math">
                    <m:r>
                      <a:rPr lang="en-US" altLang="zh-CN" i="1" dirty="0" smtClean="0">
                        <a:latin typeface="Cambria Math" charset="0"/>
                        <a:ea typeface="Cambria Math" charset="0"/>
                        <a:cs typeface="Cambria Math" charset="0"/>
                        <a:sym typeface="Symbol" charset="2"/>
                      </a:rPr>
                      <m:t>∞</m:t>
                    </m:r>
                  </m:oMath>
                </a14:m>
                <a:endParaRPr lang="en-US" altLang="en-US" sz="2800" dirty="0">
                  <a:ea typeface="宋体" charset="-122"/>
                </a:endParaRPr>
              </a:p>
            </p:txBody>
          </p:sp>
        </mc:Choice>
        <mc:Fallback xmlns="">
          <p:sp>
            <p:nvSpPr>
              <p:cNvPr id="9226" name="Rectangle 2"/>
              <p:cNvSpPr>
                <a:spLocks noGrp="1" noRot="1" noChangeAspect="1" noMove="1" noResize="1" noEditPoints="1" noAdjustHandles="1" noChangeArrowheads="1" noChangeShapeType="1" noTextEdit="1"/>
              </p:cNvSpPr>
              <p:nvPr>
                <p:ph type="title"/>
              </p:nvPr>
            </p:nvSpPr>
            <p:spPr>
              <a:xfrm>
                <a:off x="533400" y="114300"/>
                <a:ext cx="8024813" cy="1143000"/>
              </a:xfrm>
              <a:blipFill rotWithShape="0">
                <a:blip r:embed="rId4"/>
                <a:stretch>
                  <a:fillRect l="-1596"/>
                </a:stretch>
              </a:blipFill>
            </p:spPr>
            <p:txBody>
              <a:bodyPr/>
              <a:lstStyle/>
              <a:p>
                <a:r>
                  <a:rPr lang="en-US">
                    <a:noFill/>
                  </a:rPr>
                  <a:t> </a:t>
                </a:r>
              </a:p>
            </p:txBody>
          </p:sp>
        </mc:Fallback>
      </mc:AlternateContent>
      <p:sp>
        <p:nvSpPr>
          <p:cNvPr id="9227" name="Rectangle 3"/>
          <p:cNvSpPr>
            <a:spLocks noGrp="1" noChangeArrowheads="1"/>
          </p:cNvSpPr>
          <p:nvPr>
            <p:ph type="body" idx="1"/>
          </p:nvPr>
        </p:nvSpPr>
        <p:spPr>
          <a:xfrm>
            <a:off x="547688" y="1374775"/>
            <a:ext cx="8051800" cy="4856163"/>
          </a:xfrm>
        </p:spPr>
        <p:txBody>
          <a:bodyPr/>
          <a:lstStyle/>
          <a:p>
            <a:pPr>
              <a:buFont typeface="Wingdings" pitchFamily="2" charset="2"/>
              <a:buChar char="q"/>
            </a:pPr>
            <a:r>
              <a:rPr lang="en-US" altLang="zh-CN" dirty="0">
                <a:ea typeface="宋体" charset="-122"/>
              </a:rPr>
              <a:t>consider </a:t>
            </a:r>
            <a:r>
              <a:rPr lang="en-US" altLang="zh-CN" dirty="0">
                <a:latin typeface="Courier New" charset="0"/>
                <a:ea typeface="宋体" charset="-122"/>
              </a:rPr>
              <a:t>≤ </a:t>
            </a:r>
            <a:r>
              <a:rPr lang="en-US" altLang="zh-CN" dirty="0">
                <a:ea typeface="宋体" charset="-122"/>
              </a:rPr>
              <a:t>h+1 hops:</a:t>
            </a:r>
          </a:p>
          <a:p>
            <a:pPr lvl="1"/>
            <a:endParaRPr lang="en-US" altLang="zh-CN" dirty="0">
              <a:ea typeface="宋体" charset="-122"/>
            </a:endParaRPr>
          </a:p>
          <a:p>
            <a:endParaRPr lang="en-US" altLang="en-US" dirty="0"/>
          </a:p>
        </p:txBody>
      </p:sp>
      <p:graphicFrame>
        <p:nvGraphicFramePr>
          <p:cNvPr id="9218" name="Object 4"/>
          <p:cNvGraphicFramePr>
            <a:graphicFrameLocks noChangeAspect="1"/>
          </p:cNvGraphicFramePr>
          <p:nvPr/>
        </p:nvGraphicFramePr>
        <p:xfrm>
          <a:off x="5084763" y="57150"/>
          <a:ext cx="4006850" cy="492125"/>
        </p:xfrm>
        <a:graphic>
          <a:graphicData uri="http://schemas.openxmlformats.org/presentationml/2006/ole">
            <mc:AlternateContent xmlns:mc="http://schemas.openxmlformats.org/markup-compatibility/2006">
              <mc:Choice xmlns:v="urn:schemas-microsoft-com:vml" Requires="v">
                <p:oleObj spid="_x0000_s773156" name="Equation" r:id="rId5" imgW="1968480" imgH="241200" progId="Equation.3">
                  <p:embed/>
                </p:oleObj>
              </mc:Choice>
              <mc:Fallback>
                <p:oleObj name="Equation" r:id="rId5" imgW="1968480" imgH="241200" progId="Equation.3">
                  <p:embed/>
                  <p:pic>
                    <p:nvPicPr>
                      <p:cNvPr id="921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4763" y="57150"/>
                        <a:ext cx="4006850" cy="492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9219" name="Object 5"/>
          <p:cNvGraphicFramePr>
            <a:graphicFrameLocks noChangeAspect="1"/>
          </p:cNvGraphicFramePr>
          <p:nvPr/>
        </p:nvGraphicFramePr>
        <p:xfrm>
          <a:off x="811213" y="2084388"/>
          <a:ext cx="1766887" cy="611187"/>
        </p:xfrm>
        <a:graphic>
          <a:graphicData uri="http://schemas.openxmlformats.org/presentationml/2006/ole">
            <mc:AlternateContent xmlns:mc="http://schemas.openxmlformats.org/markup-compatibility/2006">
              <mc:Choice xmlns:v="urn:schemas-microsoft-com:vml" Requires="v">
                <p:oleObj spid="_x0000_s773157" name="Equation" r:id="rId7" imgW="660240" imgH="228600" progId="Equation.3">
                  <p:embed/>
                </p:oleObj>
              </mc:Choice>
              <mc:Fallback>
                <p:oleObj name="Equation" r:id="rId7" imgW="660240" imgH="228600" progId="Equation.3">
                  <p:embed/>
                  <p:pic>
                    <p:nvPicPr>
                      <p:cNvPr id="9219"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213" y="2084388"/>
                        <a:ext cx="1766887" cy="611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96647" name="Object 7"/>
          <p:cNvGraphicFramePr>
            <a:graphicFrameLocks noChangeAspect="1"/>
          </p:cNvGraphicFramePr>
          <p:nvPr/>
        </p:nvGraphicFramePr>
        <p:xfrm>
          <a:off x="2298700" y="3884613"/>
          <a:ext cx="3673475" cy="611187"/>
        </p:xfrm>
        <a:graphic>
          <a:graphicData uri="http://schemas.openxmlformats.org/presentationml/2006/ole">
            <mc:AlternateContent xmlns:mc="http://schemas.openxmlformats.org/markup-compatibility/2006">
              <mc:Choice xmlns:v="urn:schemas-microsoft-com:vml" Requires="v">
                <p:oleObj spid="_x0000_s773158" name="Equation" r:id="rId9" imgW="1371600" imgH="228600" progId="Equation.3">
                  <p:embed/>
                </p:oleObj>
              </mc:Choice>
              <mc:Fallback>
                <p:oleObj name="Equation" r:id="rId9" imgW="1371600" imgH="228600" progId="Equation.3">
                  <p:embed/>
                  <p:pic>
                    <p:nvPicPr>
                      <p:cNvPr id="496647"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98700" y="3884613"/>
                        <a:ext cx="3673475" cy="611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96648" name="Object 8"/>
          <p:cNvGraphicFramePr>
            <a:graphicFrameLocks noChangeAspect="1"/>
          </p:cNvGraphicFramePr>
          <p:nvPr/>
        </p:nvGraphicFramePr>
        <p:xfrm>
          <a:off x="2266950" y="2994025"/>
          <a:ext cx="5746750" cy="646113"/>
        </p:xfrm>
        <a:graphic>
          <a:graphicData uri="http://schemas.openxmlformats.org/presentationml/2006/ole">
            <mc:AlternateContent xmlns:mc="http://schemas.openxmlformats.org/markup-compatibility/2006">
              <mc:Choice xmlns:v="urn:schemas-microsoft-com:vml" Requires="v">
                <p:oleObj spid="_x0000_s773159" name="Equation" r:id="rId11" imgW="2145960" imgH="241200" progId="Equation.3">
                  <p:embed/>
                </p:oleObj>
              </mc:Choice>
              <mc:Fallback>
                <p:oleObj name="Equation" r:id="rId11" imgW="2145960" imgH="241200" progId="Equation.3">
                  <p:embed/>
                  <p:pic>
                    <p:nvPicPr>
                      <p:cNvPr id="496648"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66950" y="2994025"/>
                        <a:ext cx="5746750"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96649" name="Object 9"/>
          <p:cNvGraphicFramePr>
            <a:graphicFrameLocks noChangeAspect="1"/>
          </p:cNvGraphicFramePr>
          <p:nvPr/>
        </p:nvGraphicFramePr>
        <p:xfrm>
          <a:off x="2668588" y="2076450"/>
          <a:ext cx="5407025" cy="646113"/>
        </p:xfrm>
        <a:graphic>
          <a:graphicData uri="http://schemas.openxmlformats.org/presentationml/2006/ole">
            <mc:AlternateContent xmlns:mc="http://schemas.openxmlformats.org/markup-compatibility/2006">
              <mc:Choice xmlns:v="urn:schemas-microsoft-com:vml" Requires="v">
                <p:oleObj spid="_x0000_s773160" name="Equation" r:id="rId13" imgW="2019240" imgH="241200" progId="Equation.3">
                  <p:embed/>
                </p:oleObj>
              </mc:Choice>
              <mc:Fallback>
                <p:oleObj name="Equation" r:id="rId13" imgW="2019240" imgH="241200" progId="Equation.3">
                  <p:embed/>
                  <p:pic>
                    <p:nvPicPr>
                      <p:cNvPr id="496649"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88" y="2076450"/>
                        <a:ext cx="5407025"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96650" name="Object 10"/>
          <p:cNvGraphicFramePr>
            <a:graphicFrameLocks noChangeAspect="1"/>
          </p:cNvGraphicFramePr>
          <p:nvPr/>
        </p:nvGraphicFramePr>
        <p:xfrm>
          <a:off x="960438" y="6045200"/>
          <a:ext cx="3194050" cy="611188"/>
        </p:xfrm>
        <a:graphic>
          <a:graphicData uri="http://schemas.openxmlformats.org/presentationml/2006/ole">
            <mc:AlternateContent xmlns:mc="http://schemas.openxmlformats.org/markup-compatibility/2006">
              <mc:Choice xmlns:v="urn:schemas-microsoft-com:vml" Requires="v">
                <p:oleObj spid="_x0000_s773161" name="Equation" r:id="rId15" imgW="1193760" imgH="228600" progId="Equation.3">
                  <p:embed/>
                </p:oleObj>
              </mc:Choice>
              <mc:Fallback>
                <p:oleObj name="Equation" r:id="rId15" imgW="1193760" imgH="228600" progId="Equation.3">
                  <p:embed/>
                  <p:pic>
                    <p:nvPicPr>
                      <p:cNvPr id="49665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60438" y="6045200"/>
                        <a:ext cx="3194050"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2" name="Group 14"/>
          <p:cNvGrpSpPr>
            <a:grpSpLocks/>
          </p:cNvGrpSpPr>
          <p:nvPr/>
        </p:nvGrpSpPr>
        <p:grpSpPr bwMode="auto">
          <a:xfrm>
            <a:off x="311150" y="4568825"/>
            <a:ext cx="8183563" cy="1146175"/>
            <a:chOff x="196" y="2878"/>
            <a:chExt cx="5155" cy="722"/>
          </a:xfrm>
        </p:grpSpPr>
        <p:sp>
          <p:nvSpPr>
            <p:cNvPr id="9229" name="Rectangle 12"/>
            <p:cNvSpPr>
              <a:spLocks noChangeArrowheads="1"/>
            </p:cNvSpPr>
            <p:nvPr/>
          </p:nvSpPr>
          <p:spPr bwMode="auto">
            <a:xfrm>
              <a:off x="196" y="2878"/>
              <a:ext cx="265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2800">
                  <a:solidFill>
                    <a:srgbClr val="000000"/>
                  </a:solidFill>
                  <a:ea typeface="宋体" charset="-122"/>
                </a:rPr>
                <a:t>since </a:t>
              </a:r>
              <a:r>
                <a:rPr lang="en-US" altLang="zh-CN" sz="2800">
                  <a:solidFill>
                    <a:srgbClr val="000000"/>
                  </a:solidFill>
                  <a:latin typeface="Courier New" charset="0"/>
                  <a:ea typeface="宋体" charset="-122"/>
                </a:rPr>
                <a:t>d</a:t>
              </a:r>
              <a:r>
                <a:rPr lang="en-US" altLang="zh-CN" sz="2800" baseline="-25000">
                  <a:solidFill>
                    <a:srgbClr val="000000"/>
                  </a:solidFill>
                  <a:latin typeface="Courier New" charset="0"/>
                  <a:ea typeface="宋体" charset="-122"/>
                </a:rPr>
                <a:t>i</a:t>
              </a:r>
              <a:r>
                <a:rPr lang="en-US" altLang="zh-CN" sz="2800">
                  <a:solidFill>
                    <a:srgbClr val="000000"/>
                  </a:solidFill>
                  <a:latin typeface="Courier New" charset="0"/>
                  <a:ea typeface="宋体" charset="-122"/>
                </a:rPr>
                <a:t>(h) ≤ d</a:t>
              </a:r>
              <a:r>
                <a:rPr lang="en-US" altLang="zh-CN" sz="2800" baseline="-25000">
                  <a:solidFill>
                    <a:srgbClr val="000000"/>
                  </a:solidFill>
                  <a:latin typeface="Courier New" charset="0"/>
                  <a:ea typeface="宋体" charset="-122"/>
                </a:rPr>
                <a:t>i</a:t>
              </a:r>
              <a:r>
                <a:rPr lang="en-US" altLang="zh-CN" sz="2800">
                  <a:solidFill>
                    <a:srgbClr val="000000"/>
                  </a:solidFill>
                  <a:latin typeface="Courier New" charset="0"/>
                  <a:ea typeface="宋体" charset="-122"/>
                </a:rPr>
                <a:t>(h-1)</a:t>
              </a:r>
              <a:endParaRPr lang="en-US" altLang="en-US" sz="2800">
                <a:solidFill>
                  <a:srgbClr val="000000"/>
                </a:solidFill>
                <a:latin typeface="Courier New" charset="0"/>
                <a:ea typeface="宋体" charset="-122"/>
              </a:endParaRPr>
            </a:p>
          </p:txBody>
        </p:sp>
        <p:graphicFrame>
          <p:nvGraphicFramePr>
            <p:cNvPr id="9224" name="Object 13"/>
            <p:cNvGraphicFramePr>
              <a:graphicFrameLocks noChangeAspect="1"/>
            </p:cNvGraphicFramePr>
            <p:nvPr/>
          </p:nvGraphicFramePr>
          <p:xfrm>
            <a:off x="421" y="3304"/>
            <a:ext cx="4930" cy="296"/>
          </p:xfrm>
          <a:graphic>
            <a:graphicData uri="http://schemas.openxmlformats.org/presentationml/2006/ole">
              <mc:AlternateContent xmlns:mc="http://schemas.openxmlformats.org/markup-compatibility/2006">
                <mc:Choice xmlns:v="urn:schemas-microsoft-com:vml" Requires="v">
                  <p:oleObj spid="_x0000_s773162" name="Equation" r:id="rId17" imgW="4025880" imgH="241200" progId="Equation.3">
                    <p:embed/>
                  </p:oleObj>
                </mc:Choice>
                <mc:Fallback>
                  <p:oleObj name="Equation" r:id="rId17" imgW="4025880" imgH="241200" progId="Equation.3">
                    <p:embed/>
                    <p:pic>
                      <p:nvPicPr>
                        <p:cNvPr id="9224"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1" y="3304"/>
                          <a:ext cx="4930" cy="2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spTree>
    <p:extLst>
      <p:ext uri="{BB962C8B-B14F-4D97-AF65-F5344CB8AC3E}">
        <p14:creationId xmlns:p14="http://schemas.microsoft.com/office/powerpoint/2010/main" val="2872438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66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66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664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966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14</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mc:AlternateContent xmlns:mc="http://schemas.openxmlformats.org/markup-compatibility/2006" xmlns:a14="http://schemas.microsoft.com/office/drawing/2010/main">
        <mc:Choice Requires="a14">
          <p:sp>
            <p:nvSpPr>
              <p:cNvPr id="207875" name="Rectangle 3"/>
              <p:cNvSpPr>
                <a:spLocks noChangeArrowheads="1"/>
              </p:cNvSpPr>
              <p:nvPr/>
            </p:nvSpPr>
            <p:spPr bwMode="auto">
              <a:xfrm>
                <a:off x="533400" y="16002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sz="2800"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sz="2800" dirty="0">
                    <a:solidFill>
                      <a:srgbClr val="000000"/>
                    </a:solidFill>
                    <a:latin typeface="Comic Sans MS" charset="0"/>
                    <a:ea typeface="ＭＳ Ｐゴシック" charset="0"/>
                    <a:cs typeface="ＭＳ Ｐゴシック" charset="0"/>
                  </a:rPr>
                  <a:t>Network overview</a:t>
                </a:r>
              </a:p>
              <a:p>
                <a:pPr marL="342900" indent="-342900">
                  <a:spcBef>
                    <a:spcPct val="20000"/>
                  </a:spcBef>
                  <a:buClr>
                    <a:srgbClr val="3333CC"/>
                  </a:buClr>
                  <a:buSzPct val="85000"/>
                  <a:buFont typeface="Wingdings" charset="0"/>
                  <a:buChar char="q"/>
                  <a:defRPr/>
                </a:pPr>
                <a:r>
                  <a:rPr lang="en-US" sz="2800"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sz="2800"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sz="2800"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sz="2800" dirty="0">
                    <a:solidFill>
                      <a:srgbClr val="000000"/>
                    </a:solidFill>
                    <a:latin typeface="Comic Sans MS" charset="0"/>
                    <a:ea typeface="ＭＳ Ｐゴシック" charset="0"/>
                    <a:cs typeface="ＭＳ Ｐゴシック" charset="0"/>
                  </a:rPr>
                  <a:t>Routing computation</a:t>
                </a:r>
              </a:p>
              <a:p>
                <a:pPr marL="1828800" lvl="3" indent="-457200">
                  <a:spcBef>
                    <a:spcPct val="20000"/>
                  </a:spcBef>
                  <a:buClr>
                    <a:srgbClr val="C00000"/>
                  </a:buClr>
                  <a:buSzPct val="85000"/>
                  <a:buFont typeface="Wingdings" charset="2"/>
                  <a:buChar char="Ø"/>
                  <a:defRPr/>
                </a:pPr>
                <a:r>
                  <a:rPr lang="en-US" altLang="en-US" i="1" dirty="0">
                    <a:solidFill>
                      <a:srgbClr val="C00000"/>
                    </a:solidFill>
                    <a:latin typeface="+mn-lt"/>
                    <a:ea typeface=""/>
                  </a:rPr>
                  <a:t>Distributed distance vector protocols</a:t>
                </a:r>
              </a:p>
              <a:p>
                <a:pPr marL="2286000" lvl="4" indent="-457200">
                  <a:spcBef>
                    <a:spcPct val="20000"/>
                  </a:spcBef>
                  <a:buClr>
                    <a:srgbClr val="C00000"/>
                  </a:buClr>
                  <a:buSzPct val="85000"/>
                  <a:buFont typeface="Wingdings" charset="2"/>
                  <a:buChar char="Ø"/>
                  <a:defRPr/>
                </a:pPr>
                <a:r>
                  <a:rPr lang="en-US" altLang="en-US" i="1" dirty="0">
                    <a:solidFill>
                      <a:srgbClr val="C00000"/>
                    </a:solidFill>
                    <a:ea typeface=""/>
                  </a:rPr>
                  <a:t>synchronous Bellman-Ford (SBF)</a:t>
                </a:r>
              </a:p>
              <a:p>
                <a:pPr marL="2743200" lvl="5" indent="-457200">
                  <a:spcBef>
                    <a:spcPct val="20000"/>
                  </a:spcBef>
                  <a:buClr>
                    <a:srgbClr val="C00000"/>
                  </a:buClr>
                  <a:buSzPct val="85000"/>
                  <a:buFont typeface="Arial" charset="0"/>
                  <a:buChar char="•"/>
                  <a:defRPr/>
                </a:pPr>
                <a:r>
                  <a:rPr lang="en-US" altLang="en-US" sz="2000" dirty="0">
                    <a:solidFill>
                      <a:srgbClr val="000000"/>
                    </a:solidFill>
                    <a:ea typeface=""/>
                  </a:rPr>
                  <a:t>SBF/</a:t>
                </a:r>
                <a14:m>
                  <m:oMath xmlns:m="http://schemas.openxmlformats.org/officeDocument/2006/math">
                    <m:r>
                      <a:rPr lang="en-US" altLang="zh-CN" sz="2000" i="1">
                        <a:solidFill>
                          <a:srgbClr val="000000"/>
                        </a:solidFill>
                        <a:latin typeface="Cambria Math" charset="0"/>
                        <a:ea typeface="Cambria Math" charset="0"/>
                        <a:cs typeface="Cambria Math" charset="0"/>
                      </a:rPr>
                      <m:t>∞</m:t>
                    </m:r>
                  </m:oMath>
                </a14:m>
                <a:r>
                  <a:rPr lang="en-US" altLang="en-US" sz="2000" dirty="0">
                    <a:solidFill>
                      <a:srgbClr val="C00000"/>
                    </a:solidFill>
                    <a:ea typeface=""/>
                  </a:rPr>
                  <a:t> </a:t>
                </a:r>
              </a:p>
              <a:p>
                <a:pPr marL="2743200" lvl="5" indent="-457200">
                  <a:spcBef>
                    <a:spcPct val="20000"/>
                  </a:spcBef>
                  <a:buClr>
                    <a:srgbClr val="C00000"/>
                  </a:buClr>
                  <a:buSzPct val="85000"/>
                  <a:buFont typeface="Arial" charset="0"/>
                  <a:buChar char="•"/>
                  <a:defRPr/>
                </a:pPr>
                <a:r>
                  <a:rPr lang="en-US" altLang="en-US" sz="2000" dirty="0">
                    <a:solidFill>
                      <a:srgbClr val="C00000"/>
                    </a:solidFill>
                    <a:ea typeface=""/>
                  </a:rPr>
                  <a:t>SBF/</a:t>
                </a:r>
                <a:r>
                  <a:rPr lang="en-US" altLang="en-US" sz="2000" dirty="0">
                    <a:solidFill>
                      <a:srgbClr val="C00000"/>
                    </a:solidFill>
                    <a:ea typeface=""/>
                    <a:sym typeface="Symbol" charset="2"/>
                  </a:rPr>
                  <a:t>-1 </a:t>
                </a:r>
                <a:r>
                  <a:rPr lang="en-US" altLang="en-US" dirty="0">
                    <a:solidFill>
                      <a:srgbClr val="C00000"/>
                    </a:solidFill>
                    <a:ea typeface=""/>
                  </a:rPr>
                  <a:t>SBF/</a:t>
                </a:r>
                <a14:m>
                  <m:oMath xmlns:m="http://schemas.openxmlformats.org/officeDocument/2006/math">
                    <m:r>
                      <a:rPr lang="en-US" altLang="en-US" i="1">
                        <a:solidFill>
                          <a:srgbClr val="C00000"/>
                        </a:solidFill>
                        <a:latin typeface="Cambria Math" charset="0"/>
                        <a:ea typeface="Cambria Math" charset="0"/>
                        <a:cs typeface="Cambria Math" charset="0"/>
                      </a:rPr>
                      <m:t>∞</m:t>
                    </m:r>
                  </m:oMath>
                </a14:m>
                <a:endParaRPr lang="en-US" altLang="en-US" dirty="0">
                  <a:solidFill>
                    <a:srgbClr val="C00000"/>
                  </a:solidFill>
                  <a:ea typeface=""/>
                  <a:sym typeface="Symbol" charset="2"/>
                </a:endParaRPr>
              </a:p>
            </p:txBody>
          </p:sp>
        </mc:Choice>
        <mc:Fallback xmlns="">
          <p:sp>
            <p:nvSpPr>
              <p:cNvPr id="207875" name="Rectangle 3"/>
              <p:cNvSpPr>
                <a:spLocks noRot="1" noChangeAspect="1" noMove="1" noResize="1" noEditPoints="1" noAdjustHandles="1" noChangeArrowheads="1" noChangeShapeType="1" noTextEdit="1"/>
              </p:cNvSpPr>
              <p:nvPr/>
            </p:nvSpPr>
            <p:spPr bwMode="auto">
              <a:xfrm>
                <a:off x="533400" y="1600200"/>
                <a:ext cx="8077200" cy="4781550"/>
              </a:xfrm>
              <a:prstGeom prst="rect">
                <a:avLst/>
              </a:prstGeom>
              <a:blipFill rotWithShape="0">
                <a:blip r:embed="rId3"/>
                <a:stretch>
                  <a:fillRect l="-1057" t="-1403" b="-2423"/>
                </a:stretch>
              </a:blipFill>
              <a:ln>
                <a:noFill/>
              </a:ln>
              <a:extLst>
                <a:ext uri="{909E8E84-426E-40dd-AFC4-6F175D3DCCD1}"/>
                <a:ext uri="{91240B29-F687-4f45-9708-019B960494DF}"/>
              </a:extLst>
            </p:spPr>
            <p:txBody>
              <a:bodyPr/>
              <a:lstStyle/>
              <a:p>
                <a:r>
                  <a:rPr lang="en-US">
                    <a:noFill/>
                  </a:rPr>
                  <a:t> </a:t>
                </a:r>
              </a:p>
            </p:txBody>
          </p:sp>
        </mc:Fallback>
      </mc:AlternateContent>
    </p:spTree>
    <p:extLst>
      <p:ext uri="{BB962C8B-B14F-4D97-AF65-F5344CB8AC3E}">
        <p14:creationId xmlns:p14="http://schemas.microsoft.com/office/powerpoint/2010/main" val="1104998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50FE4DA0-A023-394C-BACE-6E00D68151E0}" type="slidenum">
              <a:rPr lang="en-US" altLang="en-US">
                <a:solidFill>
                  <a:srgbClr val="000000"/>
                </a:solidFill>
                <a:latin typeface="Times New Roman" charset="0"/>
              </a:rPr>
              <a:pPr/>
              <a:t>15</a:t>
            </a:fld>
            <a:endParaRPr lang="en-US" altLang="en-US">
              <a:solidFill>
                <a:srgbClr val="000000"/>
              </a:solidFill>
              <a:latin typeface="Times New Roman" charset="0"/>
            </a:endParaRPr>
          </a:p>
        </p:txBody>
      </p:sp>
      <p:sp>
        <p:nvSpPr>
          <p:cNvPr id="13316" name="Rectangle 2"/>
          <p:cNvSpPr>
            <a:spLocks noGrp="1" noChangeArrowheads="1"/>
          </p:cNvSpPr>
          <p:nvPr>
            <p:ph type="title"/>
          </p:nvPr>
        </p:nvSpPr>
        <p:spPr>
          <a:xfrm>
            <a:off x="519113" y="125413"/>
            <a:ext cx="8024812" cy="1143000"/>
          </a:xfrm>
        </p:spPr>
        <p:txBody>
          <a:bodyPr/>
          <a:lstStyle/>
          <a:p>
            <a:r>
              <a:rPr lang="en-US" altLang="zh-CN" sz="2800">
                <a:ea typeface="宋体" charset="-122"/>
              </a:rPr>
              <a:t>SBF at another </a:t>
            </a:r>
            <a:br>
              <a:rPr lang="en-US" altLang="zh-CN" sz="2800">
                <a:ea typeface="宋体" charset="-122"/>
              </a:rPr>
            </a:br>
            <a:r>
              <a:rPr lang="en-US" altLang="zh-CN" sz="2800">
                <a:ea typeface="宋体" charset="-122"/>
              </a:rPr>
              <a:t>Initial Configuration: SBF/</a:t>
            </a:r>
            <a:r>
              <a:rPr lang="en-US" altLang="zh-CN" sz="2800">
                <a:ea typeface="宋体" charset="-122"/>
                <a:sym typeface="Symbol" charset="2"/>
              </a:rPr>
              <a:t>-1</a:t>
            </a:r>
            <a:endParaRPr lang="en-US" altLang="en-US" sz="2800">
              <a:sym typeface="Symbol" charset="2"/>
            </a:endParaRPr>
          </a:p>
        </p:txBody>
      </p:sp>
      <p:sp>
        <p:nvSpPr>
          <p:cNvPr id="13317" name="Rectangle 3"/>
          <p:cNvSpPr>
            <a:spLocks noGrp="1" noChangeArrowheads="1"/>
          </p:cNvSpPr>
          <p:nvPr>
            <p:ph type="body" idx="1"/>
          </p:nvPr>
        </p:nvSpPr>
        <p:spPr/>
        <p:txBody>
          <a:bodyPr/>
          <a:lstStyle/>
          <a:p>
            <a:endParaRPr lang="en-US" altLang="zh-CN" dirty="0">
              <a:ea typeface="宋体" charset="-122"/>
            </a:endParaRPr>
          </a:p>
          <a:p>
            <a:pPr>
              <a:buFont typeface="Wingdings" pitchFamily="2" charset="2"/>
              <a:buChar char="q"/>
            </a:pPr>
            <a:r>
              <a:rPr lang="en-US" altLang="zh-CN" dirty="0">
                <a:ea typeface="宋体" charset="-122"/>
              </a:rPr>
              <a:t>Initialization (time 0): </a:t>
            </a:r>
          </a:p>
          <a:p>
            <a:pPr lvl="1"/>
            <a:endParaRPr lang="en-US" altLang="zh-CN" dirty="0">
              <a:ea typeface="宋体" charset="-122"/>
            </a:endParaRPr>
          </a:p>
          <a:p>
            <a:pPr lvl="1"/>
            <a:endParaRPr lang="en-US" altLang="zh-CN" dirty="0">
              <a:ea typeface="宋体" charset="-122"/>
            </a:endParaRPr>
          </a:p>
          <a:p>
            <a:pPr lvl="1"/>
            <a:endParaRPr lang="en-US" altLang="zh-CN" dirty="0">
              <a:ea typeface="宋体" charset="-122"/>
            </a:endParaRPr>
          </a:p>
          <a:p>
            <a:endParaRPr lang="en-US" altLang="zh-CN" dirty="0">
              <a:ea typeface="宋体" charset="-122"/>
            </a:endParaRPr>
          </a:p>
          <a:p>
            <a:endParaRPr lang="en-US" altLang="en-US" dirty="0"/>
          </a:p>
        </p:txBody>
      </p:sp>
      <p:sp>
        <p:nvSpPr>
          <p:cNvPr id="13318" name="Freeform 5"/>
          <p:cNvSpPr>
            <a:spLocks/>
          </p:cNvSpPr>
          <p:nvPr/>
        </p:nvSpPr>
        <p:spPr bwMode="auto">
          <a:xfrm>
            <a:off x="6438900" y="180975"/>
            <a:ext cx="2533650" cy="1549400"/>
          </a:xfrm>
          <a:custGeom>
            <a:avLst/>
            <a:gdLst>
              <a:gd name="T0" fmla="*/ 2147483647 w 1757"/>
              <a:gd name="T1" fmla="*/ 2147483647 h 1150"/>
              <a:gd name="T2" fmla="*/ 2147483647 w 1757"/>
              <a:gd name="T3" fmla="*/ 2147483647 h 1150"/>
              <a:gd name="T4" fmla="*/ 2147483647 w 1757"/>
              <a:gd name="T5" fmla="*/ 2147483647 h 1150"/>
              <a:gd name="T6" fmla="*/ 2147483647 w 1757"/>
              <a:gd name="T7" fmla="*/ 2147483647 h 1150"/>
              <a:gd name="T8" fmla="*/ 2147483647 w 1757"/>
              <a:gd name="T9" fmla="*/ 2147483647 h 1150"/>
              <a:gd name="T10" fmla="*/ 2147483647 w 1757"/>
              <a:gd name="T11" fmla="*/ 2147483647 h 1150"/>
              <a:gd name="T12" fmla="*/ 2147483647 w 1757"/>
              <a:gd name="T13" fmla="*/ 2147483647 h 1150"/>
              <a:gd name="T14" fmla="*/ 2147483647 w 1757"/>
              <a:gd name="T15" fmla="*/ 2147483647 h 1150"/>
              <a:gd name="T16" fmla="*/ 2147483647 w 1757"/>
              <a:gd name="T17" fmla="*/ 2147483647 h 1150"/>
              <a:gd name="T18" fmla="*/ 2147483647 w 1757"/>
              <a:gd name="T19" fmla="*/ 2147483647 h 1150"/>
              <a:gd name="T20" fmla="*/ 2147483647 w 1757"/>
              <a:gd name="T21" fmla="*/ 2147483647 h 11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57"/>
              <a:gd name="T34" fmla="*/ 0 h 1150"/>
              <a:gd name="T35" fmla="*/ 1757 w 1757"/>
              <a:gd name="T36" fmla="*/ 1150 h 11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57" h="1150">
                <a:moveTo>
                  <a:pt x="108" y="402"/>
                </a:moveTo>
                <a:cubicBezTo>
                  <a:pt x="161" y="324"/>
                  <a:pt x="275" y="278"/>
                  <a:pt x="390" y="216"/>
                </a:cubicBezTo>
                <a:cubicBezTo>
                  <a:pt x="505" y="154"/>
                  <a:pt x="642" y="54"/>
                  <a:pt x="801" y="27"/>
                </a:cubicBezTo>
                <a:cubicBezTo>
                  <a:pt x="960" y="0"/>
                  <a:pt x="1208" y="35"/>
                  <a:pt x="1341" y="54"/>
                </a:cubicBezTo>
                <a:cubicBezTo>
                  <a:pt x="1474" y="73"/>
                  <a:pt x="1548" y="68"/>
                  <a:pt x="1602" y="141"/>
                </a:cubicBezTo>
                <a:cubicBezTo>
                  <a:pt x="1656" y="214"/>
                  <a:pt x="1658" y="339"/>
                  <a:pt x="1665" y="489"/>
                </a:cubicBezTo>
                <a:cubicBezTo>
                  <a:pt x="1672" y="639"/>
                  <a:pt x="1757" y="938"/>
                  <a:pt x="1644" y="1044"/>
                </a:cubicBezTo>
                <a:cubicBezTo>
                  <a:pt x="1531" y="1150"/>
                  <a:pt x="1168" y="1121"/>
                  <a:pt x="984" y="1125"/>
                </a:cubicBezTo>
                <a:cubicBezTo>
                  <a:pt x="800" y="1129"/>
                  <a:pt x="692" y="1141"/>
                  <a:pt x="540" y="1068"/>
                </a:cubicBezTo>
                <a:cubicBezTo>
                  <a:pt x="388" y="995"/>
                  <a:pt x="144" y="795"/>
                  <a:pt x="72" y="684"/>
                </a:cubicBezTo>
                <a:cubicBezTo>
                  <a:pt x="0" y="573"/>
                  <a:pt x="55" y="480"/>
                  <a:pt x="108" y="40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800">
              <a:solidFill>
                <a:srgbClr val="000000"/>
              </a:solidFill>
              <a:latin typeface="Comic Sans MS" charset="0"/>
              <a:ea typeface=""/>
            </a:endParaRPr>
          </a:p>
        </p:txBody>
      </p:sp>
      <p:sp>
        <p:nvSpPr>
          <p:cNvPr id="13319" name="Freeform 6"/>
          <p:cNvSpPr>
            <a:spLocks/>
          </p:cNvSpPr>
          <p:nvPr/>
        </p:nvSpPr>
        <p:spPr bwMode="auto">
          <a:xfrm>
            <a:off x="6950075" y="601663"/>
            <a:ext cx="492125" cy="250825"/>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13320" name="Oval 7"/>
          <p:cNvSpPr>
            <a:spLocks noChangeArrowheads="1"/>
          </p:cNvSpPr>
          <p:nvPr/>
        </p:nvSpPr>
        <p:spPr bwMode="auto">
          <a:xfrm>
            <a:off x="6573838" y="927100"/>
            <a:ext cx="452437" cy="109538"/>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3321" name="Line 8"/>
          <p:cNvSpPr>
            <a:spLocks noChangeShapeType="1"/>
          </p:cNvSpPr>
          <p:nvPr/>
        </p:nvSpPr>
        <p:spPr bwMode="auto">
          <a:xfrm>
            <a:off x="6573838" y="917575"/>
            <a:ext cx="1587" cy="682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3322" name="Line 9"/>
          <p:cNvSpPr>
            <a:spLocks noChangeShapeType="1"/>
          </p:cNvSpPr>
          <p:nvPr/>
        </p:nvSpPr>
        <p:spPr bwMode="auto">
          <a:xfrm>
            <a:off x="7026275" y="917575"/>
            <a:ext cx="1588" cy="682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3323" name="Rectangle 10"/>
          <p:cNvSpPr>
            <a:spLocks noChangeArrowheads="1"/>
          </p:cNvSpPr>
          <p:nvPr/>
        </p:nvSpPr>
        <p:spPr bwMode="auto">
          <a:xfrm>
            <a:off x="6573838" y="917575"/>
            <a:ext cx="447675" cy="6667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13324" name="Oval 11"/>
          <p:cNvSpPr>
            <a:spLocks noChangeArrowheads="1"/>
          </p:cNvSpPr>
          <p:nvPr/>
        </p:nvSpPr>
        <p:spPr bwMode="auto">
          <a:xfrm>
            <a:off x="6570663" y="838200"/>
            <a:ext cx="450850" cy="128588"/>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3325" name="Oval 12"/>
          <p:cNvSpPr>
            <a:spLocks noChangeArrowheads="1"/>
          </p:cNvSpPr>
          <p:nvPr/>
        </p:nvSpPr>
        <p:spPr bwMode="auto">
          <a:xfrm>
            <a:off x="7251700" y="519113"/>
            <a:ext cx="452438" cy="10953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3326" name="Line 13"/>
          <p:cNvSpPr>
            <a:spLocks noChangeShapeType="1"/>
          </p:cNvSpPr>
          <p:nvPr/>
        </p:nvSpPr>
        <p:spPr bwMode="auto">
          <a:xfrm>
            <a:off x="7251700" y="509588"/>
            <a:ext cx="1588" cy="66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3327" name="Line 14"/>
          <p:cNvSpPr>
            <a:spLocks noChangeShapeType="1"/>
          </p:cNvSpPr>
          <p:nvPr/>
        </p:nvSpPr>
        <p:spPr bwMode="auto">
          <a:xfrm>
            <a:off x="7704138" y="509588"/>
            <a:ext cx="1587" cy="66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3328" name="Rectangle 15"/>
          <p:cNvSpPr>
            <a:spLocks noChangeArrowheads="1"/>
          </p:cNvSpPr>
          <p:nvPr/>
        </p:nvSpPr>
        <p:spPr bwMode="auto">
          <a:xfrm>
            <a:off x="7251700" y="509588"/>
            <a:ext cx="447675" cy="6667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13329" name="Oval 16"/>
          <p:cNvSpPr>
            <a:spLocks noChangeArrowheads="1"/>
          </p:cNvSpPr>
          <p:nvPr/>
        </p:nvSpPr>
        <p:spPr bwMode="auto">
          <a:xfrm>
            <a:off x="7248525" y="430213"/>
            <a:ext cx="450850" cy="12858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3330" name="Oval 17"/>
          <p:cNvSpPr>
            <a:spLocks noChangeArrowheads="1"/>
          </p:cNvSpPr>
          <p:nvPr/>
        </p:nvSpPr>
        <p:spPr bwMode="auto">
          <a:xfrm>
            <a:off x="8237538" y="514350"/>
            <a:ext cx="449262" cy="107950"/>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3331" name="Line 18"/>
          <p:cNvSpPr>
            <a:spLocks noChangeShapeType="1"/>
          </p:cNvSpPr>
          <p:nvPr/>
        </p:nvSpPr>
        <p:spPr bwMode="auto">
          <a:xfrm>
            <a:off x="8237538" y="504825"/>
            <a:ext cx="1587" cy="66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3332" name="Line 19"/>
          <p:cNvSpPr>
            <a:spLocks noChangeShapeType="1"/>
          </p:cNvSpPr>
          <p:nvPr/>
        </p:nvSpPr>
        <p:spPr bwMode="auto">
          <a:xfrm>
            <a:off x="8686800" y="504825"/>
            <a:ext cx="1588" cy="66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3333" name="Rectangle 20"/>
          <p:cNvSpPr>
            <a:spLocks noChangeArrowheads="1"/>
          </p:cNvSpPr>
          <p:nvPr/>
        </p:nvSpPr>
        <p:spPr bwMode="auto">
          <a:xfrm>
            <a:off x="8237538" y="504825"/>
            <a:ext cx="444500" cy="65088"/>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13334" name="Oval 21"/>
          <p:cNvSpPr>
            <a:spLocks noChangeArrowheads="1"/>
          </p:cNvSpPr>
          <p:nvPr/>
        </p:nvSpPr>
        <p:spPr bwMode="auto">
          <a:xfrm>
            <a:off x="8240713" y="428625"/>
            <a:ext cx="450850" cy="128588"/>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3335" name="Freeform 22"/>
          <p:cNvSpPr>
            <a:spLocks/>
          </p:cNvSpPr>
          <p:nvPr/>
        </p:nvSpPr>
        <p:spPr bwMode="auto">
          <a:xfrm>
            <a:off x="8477250" y="638175"/>
            <a:ext cx="66675" cy="730250"/>
          </a:xfrm>
          <a:custGeom>
            <a:avLst/>
            <a:gdLst>
              <a:gd name="T0" fmla="*/ 0 w 1"/>
              <a:gd name="T1" fmla="*/ 0 h 522"/>
              <a:gd name="T2" fmla="*/ 0 w 1"/>
              <a:gd name="T3" fmla="*/ 2147483647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13336" name="Freeform 23"/>
          <p:cNvSpPr>
            <a:spLocks/>
          </p:cNvSpPr>
          <p:nvPr/>
        </p:nvSpPr>
        <p:spPr bwMode="auto">
          <a:xfrm>
            <a:off x="7477125" y="646113"/>
            <a:ext cx="1588" cy="722312"/>
          </a:xfrm>
          <a:custGeom>
            <a:avLst/>
            <a:gdLst>
              <a:gd name="T0" fmla="*/ 0 w 1"/>
              <a:gd name="T1" fmla="*/ 0 h 537"/>
              <a:gd name="T2" fmla="*/ 0 w 1"/>
              <a:gd name="T3" fmla="*/ 214748364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13337" name="Freeform 24"/>
          <p:cNvSpPr>
            <a:spLocks/>
          </p:cNvSpPr>
          <p:nvPr/>
        </p:nvSpPr>
        <p:spPr bwMode="auto">
          <a:xfrm>
            <a:off x="7723188" y="1474788"/>
            <a:ext cx="528637" cy="0"/>
          </a:xfrm>
          <a:custGeom>
            <a:avLst/>
            <a:gdLst>
              <a:gd name="T0" fmla="*/ 2147483647 w 366"/>
              <a:gd name="T1" fmla="*/ 0 h 1"/>
              <a:gd name="T2" fmla="*/ 0 w 366"/>
              <a:gd name="T3" fmla="*/ 0 h 1"/>
              <a:gd name="T4" fmla="*/ 0 60000 65536"/>
              <a:gd name="T5" fmla="*/ 0 60000 65536"/>
              <a:gd name="T6" fmla="*/ 0 w 366"/>
              <a:gd name="T7" fmla="*/ 0 h 1"/>
              <a:gd name="T8" fmla="*/ 366 w 366"/>
              <a:gd name="T9" fmla="*/ 0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13338" name="Freeform 25"/>
          <p:cNvSpPr>
            <a:spLocks/>
          </p:cNvSpPr>
          <p:nvPr/>
        </p:nvSpPr>
        <p:spPr bwMode="auto">
          <a:xfrm>
            <a:off x="6872288" y="1038225"/>
            <a:ext cx="396875" cy="355600"/>
          </a:xfrm>
          <a:custGeom>
            <a:avLst/>
            <a:gdLst>
              <a:gd name="T0" fmla="*/ 2147483647 w 276"/>
              <a:gd name="T1" fmla="*/ 2147483647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13339" name="Freeform 26"/>
          <p:cNvSpPr>
            <a:spLocks/>
          </p:cNvSpPr>
          <p:nvPr/>
        </p:nvSpPr>
        <p:spPr bwMode="auto">
          <a:xfrm>
            <a:off x="7715250" y="544513"/>
            <a:ext cx="527050" cy="1587"/>
          </a:xfrm>
          <a:custGeom>
            <a:avLst/>
            <a:gdLst>
              <a:gd name="T0" fmla="*/ 2147483647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grpSp>
        <p:nvGrpSpPr>
          <p:cNvPr id="13340" name="Group 27"/>
          <p:cNvGrpSpPr>
            <a:grpSpLocks/>
          </p:cNvGrpSpPr>
          <p:nvPr/>
        </p:nvGrpSpPr>
        <p:grpSpPr bwMode="auto">
          <a:xfrm>
            <a:off x="6607175" y="773113"/>
            <a:ext cx="369888" cy="398462"/>
            <a:chOff x="2928" y="2429"/>
            <a:chExt cx="259" cy="295"/>
          </a:xfrm>
        </p:grpSpPr>
        <p:sp>
          <p:nvSpPr>
            <p:cNvPr id="13371" name="Rectangle 28"/>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3372" name="Text Box 29"/>
            <p:cNvSpPr txBox="1">
              <a:spLocks noChangeArrowheads="1"/>
            </p:cNvSpPr>
            <p:nvPr/>
          </p:nvSpPr>
          <p:spPr bwMode="auto">
            <a:xfrm>
              <a:off x="2928" y="2429"/>
              <a:ext cx="25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A</a:t>
              </a:r>
              <a:endParaRPr lang="en-US" altLang="en-US">
                <a:solidFill>
                  <a:srgbClr val="000000"/>
                </a:solidFill>
                <a:latin typeface="Times New Roman" charset="0"/>
                <a:ea typeface=""/>
              </a:endParaRPr>
            </a:p>
          </p:txBody>
        </p:sp>
      </p:grpSp>
      <p:grpSp>
        <p:nvGrpSpPr>
          <p:cNvPr id="13341" name="Group 30"/>
          <p:cNvGrpSpPr>
            <a:grpSpLocks/>
          </p:cNvGrpSpPr>
          <p:nvPr/>
        </p:nvGrpSpPr>
        <p:grpSpPr bwMode="auto">
          <a:xfrm>
            <a:off x="7261225" y="1274763"/>
            <a:ext cx="455613" cy="396875"/>
            <a:chOff x="1740" y="2306"/>
            <a:chExt cx="316" cy="257"/>
          </a:xfrm>
        </p:grpSpPr>
        <p:sp>
          <p:nvSpPr>
            <p:cNvPr id="13363" name="Oval 31"/>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3364" name="Line 32"/>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3365" name="Line 33"/>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3366" name="Rectangle 34"/>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13367" name="Oval 35"/>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nvGrpSpPr>
            <p:cNvPr id="13368" name="Group 36"/>
            <p:cNvGrpSpPr>
              <a:grpSpLocks/>
            </p:cNvGrpSpPr>
            <p:nvPr/>
          </p:nvGrpSpPr>
          <p:grpSpPr bwMode="auto">
            <a:xfrm>
              <a:off x="1782" y="2306"/>
              <a:ext cx="238" cy="257"/>
              <a:chOff x="2937" y="2429"/>
              <a:chExt cx="241" cy="257"/>
            </a:xfrm>
          </p:grpSpPr>
          <p:sp>
            <p:nvSpPr>
              <p:cNvPr id="13369" name="Rectangle 37"/>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3370" name="Text Box 38"/>
              <p:cNvSpPr txBox="1">
                <a:spLocks noChangeArrowheads="1"/>
              </p:cNvSpPr>
              <p:nvPr/>
            </p:nvSpPr>
            <p:spPr bwMode="auto">
              <a:xfrm>
                <a:off x="2937" y="2429"/>
                <a:ext cx="24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E</a:t>
                </a:r>
                <a:endParaRPr lang="en-US" altLang="en-US">
                  <a:solidFill>
                    <a:srgbClr val="000000"/>
                  </a:solidFill>
                  <a:latin typeface="Times New Roman" charset="0"/>
                  <a:ea typeface=""/>
                </a:endParaRPr>
              </a:p>
            </p:txBody>
          </p:sp>
        </p:grpSp>
      </p:grpSp>
      <p:grpSp>
        <p:nvGrpSpPr>
          <p:cNvPr id="13342" name="Group 39"/>
          <p:cNvGrpSpPr>
            <a:grpSpLocks/>
          </p:cNvGrpSpPr>
          <p:nvPr/>
        </p:nvGrpSpPr>
        <p:grpSpPr bwMode="auto">
          <a:xfrm>
            <a:off x="8256588" y="1303338"/>
            <a:ext cx="455612" cy="396875"/>
            <a:chOff x="1051" y="2303"/>
            <a:chExt cx="316" cy="295"/>
          </a:xfrm>
        </p:grpSpPr>
        <p:sp>
          <p:nvSpPr>
            <p:cNvPr id="13355" name="Oval 40"/>
            <p:cNvSpPr>
              <a:spLocks noChangeArrowheads="1"/>
            </p:cNvSpPr>
            <p:nvPr/>
          </p:nvSpPr>
          <p:spPr bwMode="auto">
            <a:xfrm>
              <a:off x="1054" y="2423"/>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3356" name="Line 41"/>
            <p:cNvSpPr>
              <a:spLocks noChangeShapeType="1"/>
            </p:cNvSpPr>
            <p:nvPr/>
          </p:nvSpPr>
          <p:spPr bwMode="auto">
            <a:xfrm>
              <a:off x="1054" y="2416"/>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3357" name="Line 42"/>
            <p:cNvSpPr>
              <a:spLocks noChangeShapeType="1"/>
            </p:cNvSpPr>
            <p:nvPr/>
          </p:nvSpPr>
          <p:spPr bwMode="auto">
            <a:xfrm>
              <a:off x="1367" y="2416"/>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3358" name="Rectangle 43"/>
            <p:cNvSpPr>
              <a:spLocks noChangeArrowheads="1"/>
            </p:cNvSpPr>
            <p:nvPr/>
          </p:nvSpPr>
          <p:spPr bwMode="auto">
            <a:xfrm>
              <a:off x="1054" y="2416"/>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13359" name="Oval 44"/>
            <p:cNvSpPr>
              <a:spLocks noChangeArrowheads="1"/>
            </p:cNvSpPr>
            <p:nvPr/>
          </p:nvSpPr>
          <p:spPr bwMode="auto">
            <a:xfrm>
              <a:off x="1051" y="2357"/>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nvGrpSpPr>
            <p:cNvPr id="13360" name="Group 45"/>
            <p:cNvGrpSpPr>
              <a:grpSpLocks/>
            </p:cNvGrpSpPr>
            <p:nvPr/>
          </p:nvGrpSpPr>
          <p:grpSpPr bwMode="auto">
            <a:xfrm>
              <a:off x="1094" y="2303"/>
              <a:ext cx="254" cy="295"/>
              <a:chOff x="2930" y="2429"/>
              <a:chExt cx="257" cy="295"/>
            </a:xfrm>
          </p:grpSpPr>
          <p:sp>
            <p:nvSpPr>
              <p:cNvPr id="13361" name="Rectangle 46"/>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3362" name="Text Box 47"/>
              <p:cNvSpPr txBox="1">
                <a:spLocks noChangeArrowheads="1"/>
              </p:cNvSpPr>
              <p:nvPr/>
            </p:nvSpPr>
            <p:spPr bwMode="auto">
              <a:xfrm>
                <a:off x="2930" y="2429"/>
                <a:ext cx="25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D</a:t>
                </a:r>
                <a:endParaRPr lang="en-US" altLang="en-US">
                  <a:solidFill>
                    <a:srgbClr val="000000"/>
                  </a:solidFill>
                  <a:latin typeface="Times New Roman" charset="0"/>
                  <a:ea typeface=""/>
                </a:endParaRPr>
              </a:p>
            </p:txBody>
          </p:sp>
        </p:grpSp>
      </p:grpSp>
      <p:grpSp>
        <p:nvGrpSpPr>
          <p:cNvPr id="13343" name="Group 48"/>
          <p:cNvGrpSpPr>
            <a:grpSpLocks/>
          </p:cNvGrpSpPr>
          <p:nvPr/>
        </p:nvGrpSpPr>
        <p:grpSpPr bwMode="auto">
          <a:xfrm>
            <a:off x="8302625" y="361950"/>
            <a:ext cx="336550" cy="396875"/>
            <a:chOff x="2939" y="2429"/>
            <a:chExt cx="237" cy="295"/>
          </a:xfrm>
        </p:grpSpPr>
        <p:sp>
          <p:nvSpPr>
            <p:cNvPr id="13353" name="Rectangle 49"/>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3354" name="Text Box 50"/>
            <p:cNvSpPr txBox="1">
              <a:spLocks noChangeArrowheads="1"/>
            </p:cNvSpPr>
            <p:nvPr/>
          </p:nvSpPr>
          <p:spPr bwMode="auto">
            <a:xfrm>
              <a:off x="2939" y="2429"/>
              <a:ext cx="23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C</a:t>
              </a:r>
              <a:endParaRPr lang="en-US" altLang="en-US">
                <a:solidFill>
                  <a:srgbClr val="000000"/>
                </a:solidFill>
                <a:latin typeface="Times New Roman" charset="0"/>
                <a:ea typeface=""/>
              </a:endParaRPr>
            </a:p>
          </p:txBody>
        </p:sp>
      </p:grpSp>
      <p:grpSp>
        <p:nvGrpSpPr>
          <p:cNvPr id="13344" name="Group 51"/>
          <p:cNvGrpSpPr>
            <a:grpSpLocks/>
          </p:cNvGrpSpPr>
          <p:nvPr/>
        </p:nvGrpSpPr>
        <p:grpSpPr bwMode="auto">
          <a:xfrm>
            <a:off x="7312025" y="361950"/>
            <a:ext cx="344488" cy="396875"/>
            <a:chOff x="2937" y="2429"/>
            <a:chExt cx="241" cy="295"/>
          </a:xfrm>
        </p:grpSpPr>
        <p:sp>
          <p:nvSpPr>
            <p:cNvPr id="13351" name="Rectangle 52"/>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3352" name="Text Box 53"/>
            <p:cNvSpPr txBox="1">
              <a:spLocks noChangeArrowheads="1"/>
            </p:cNvSpPr>
            <p:nvPr/>
          </p:nvSpPr>
          <p:spPr bwMode="auto">
            <a:xfrm>
              <a:off x="2937" y="2429"/>
              <a:ext cx="24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B</a:t>
              </a:r>
              <a:endParaRPr lang="en-US" altLang="en-US">
                <a:solidFill>
                  <a:srgbClr val="000000"/>
                </a:solidFill>
                <a:latin typeface="Times New Roman" charset="0"/>
                <a:ea typeface=""/>
              </a:endParaRPr>
            </a:p>
          </p:txBody>
        </p:sp>
      </p:grpSp>
      <p:sp>
        <p:nvSpPr>
          <p:cNvPr id="13345" name="Text Box 54"/>
          <p:cNvSpPr txBox="1">
            <a:spLocks noChangeArrowheads="1"/>
          </p:cNvSpPr>
          <p:nvPr/>
        </p:nvSpPr>
        <p:spPr bwMode="auto">
          <a:xfrm>
            <a:off x="6919913" y="41116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7</a:t>
            </a:r>
            <a:endParaRPr lang="en-US" altLang="en-US">
              <a:solidFill>
                <a:srgbClr val="000000"/>
              </a:solidFill>
              <a:latin typeface="Times New Roman" charset="0"/>
              <a:ea typeface=""/>
            </a:endParaRPr>
          </a:p>
        </p:txBody>
      </p:sp>
      <p:sp>
        <p:nvSpPr>
          <p:cNvPr id="13346" name="Text Box 55"/>
          <p:cNvSpPr txBox="1">
            <a:spLocks noChangeArrowheads="1"/>
          </p:cNvSpPr>
          <p:nvPr/>
        </p:nvSpPr>
        <p:spPr bwMode="auto">
          <a:xfrm>
            <a:off x="7421563" y="83026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8</a:t>
            </a:r>
            <a:endParaRPr lang="en-US" altLang="en-US">
              <a:solidFill>
                <a:srgbClr val="000000"/>
              </a:solidFill>
              <a:latin typeface="Times New Roman" charset="0"/>
              <a:ea typeface=""/>
            </a:endParaRPr>
          </a:p>
        </p:txBody>
      </p:sp>
      <p:sp>
        <p:nvSpPr>
          <p:cNvPr id="13347" name="Text Box 56"/>
          <p:cNvSpPr txBox="1">
            <a:spLocks noChangeArrowheads="1"/>
          </p:cNvSpPr>
          <p:nvPr/>
        </p:nvSpPr>
        <p:spPr bwMode="auto">
          <a:xfrm>
            <a:off x="6743700" y="1117600"/>
            <a:ext cx="427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1</a:t>
            </a:r>
            <a:r>
              <a:rPr lang="en-US" altLang="zh-CN" sz="1800">
                <a:solidFill>
                  <a:srgbClr val="000000"/>
                </a:solidFill>
                <a:ea typeface="宋体" charset="-122"/>
              </a:rPr>
              <a:t>0</a:t>
            </a:r>
            <a:endParaRPr lang="en-US" altLang="en-US">
              <a:solidFill>
                <a:srgbClr val="000000"/>
              </a:solidFill>
              <a:latin typeface="Times New Roman" charset="0"/>
              <a:ea typeface=""/>
            </a:endParaRPr>
          </a:p>
        </p:txBody>
      </p:sp>
      <p:sp>
        <p:nvSpPr>
          <p:cNvPr id="13348" name="Text Box 57"/>
          <p:cNvSpPr txBox="1">
            <a:spLocks noChangeArrowheads="1"/>
          </p:cNvSpPr>
          <p:nvPr/>
        </p:nvSpPr>
        <p:spPr bwMode="auto">
          <a:xfrm>
            <a:off x="7886700" y="14335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2</a:t>
            </a:r>
            <a:endParaRPr lang="en-US" altLang="en-US">
              <a:solidFill>
                <a:srgbClr val="000000"/>
              </a:solidFill>
              <a:latin typeface="Times New Roman" charset="0"/>
              <a:ea typeface=""/>
            </a:endParaRPr>
          </a:p>
        </p:txBody>
      </p:sp>
      <p:sp>
        <p:nvSpPr>
          <p:cNvPr id="13349" name="Text Box 58"/>
          <p:cNvSpPr txBox="1">
            <a:spLocks noChangeArrowheads="1"/>
          </p:cNvSpPr>
          <p:nvPr/>
        </p:nvSpPr>
        <p:spPr bwMode="auto">
          <a:xfrm>
            <a:off x="7843838" y="282575"/>
            <a:ext cx="2873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1</a:t>
            </a:r>
            <a:endParaRPr lang="en-US" altLang="en-US">
              <a:solidFill>
                <a:srgbClr val="000000"/>
              </a:solidFill>
              <a:latin typeface="Times New Roman" charset="0"/>
              <a:ea typeface=""/>
            </a:endParaRPr>
          </a:p>
        </p:txBody>
      </p:sp>
      <p:sp>
        <p:nvSpPr>
          <p:cNvPr id="13350" name="Text Box 59"/>
          <p:cNvSpPr txBox="1">
            <a:spLocks noChangeArrowheads="1"/>
          </p:cNvSpPr>
          <p:nvPr/>
        </p:nvSpPr>
        <p:spPr bwMode="auto">
          <a:xfrm>
            <a:off x="8475663" y="822325"/>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2</a:t>
            </a:r>
            <a:endParaRPr lang="en-US" altLang="en-US">
              <a:solidFill>
                <a:srgbClr val="000000"/>
              </a:solidFill>
              <a:latin typeface="Times New Roman" charset="0"/>
              <a:ea typeface=""/>
            </a:endParaRPr>
          </a:p>
        </p:txBody>
      </p:sp>
      <p:graphicFrame>
        <p:nvGraphicFramePr>
          <p:cNvPr id="13314" name="Object 60"/>
          <p:cNvGraphicFramePr>
            <a:graphicFrameLocks noChangeAspect="1"/>
          </p:cNvGraphicFramePr>
          <p:nvPr/>
        </p:nvGraphicFramePr>
        <p:xfrm>
          <a:off x="1817688" y="2914650"/>
          <a:ext cx="4564062" cy="1112838"/>
        </p:xfrm>
        <a:graphic>
          <a:graphicData uri="http://schemas.openxmlformats.org/presentationml/2006/ole">
            <mc:AlternateContent xmlns:mc="http://schemas.openxmlformats.org/markup-compatibility/2006">
              <mc:Choice xmlns:v="urn:schemas-microsoft-com:vml" Requires="v">
                <p:oleObj spid="_x0000_s774150" name="Equation" r:id="rId4" imgW="1473120" imgH="457200" progId="Equation.3">
                  <p:embed/>
                </p:oleObj>
              </mc:Choice>
              <mc:Fallback>
                <p:oleObj name="Equation" r:id="rId4" imgW="1473120" imgH="457200" progId="Equation.3">
                  <p:embed/>
                  <p:pic>
                    <p:nvPicPr>
                      <p:cNvPr id="13314" name="Object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7688" y="2914650"/>
                        <a:ext cx="4564062" cy="11128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764081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00C7FBA1-5E2C-9B4A-B59E-E6A694D11E37}" type="slidenum">
              <a:rPr lang="en-US" altLang="en-US">
                <a:solidFill>
                  <a:srgbClr val="000000"/>
                </a:solidFill>
                <a:latin typeface="Times New Roman" charset="0"/>
              </a:rPr>
              <a:pPr/>
              <a:t>16</a:t>
            </a:fld>
            <a:endParaRPr lang="en-US" altLang="en-US">
              <a:solidFill>
                <a:srgbClr val="000000"/>
              </a:solidFill>
              <a:latin typeface="Times New Roman" charset="0"/>
            </a:endParaRPr>
          </a:p>
        </p:txBody>
      </p:sp>
      <p:sp>
        <p:nvSpPr>
          <p:cNvPr id="47107" name="Rectangle 2"/>
          <p:cNvSpPr>
            <a:spLocks noGrp="1" noChangeArrowheads="1"/>
          </p:cNvSpPr>
          <p:nvPr>
            <p:ph type="title"/>
          </p:nvPr>
        </p:nvSpPr>
        <p:spPr/>
        <p:txBody>
          <a:bodyPr/>
          <a:lstStyle/>
          <a:p>
            <a:r>
              <a:rPr lang="en-US" altLang="zh-CN">
                <a:ea typeface="宋体" charset="-122"/>
              </a:rPr>
              <a:t>Example</a:t>
            </a:r>
            <a:endParaRPr lang="en-US" altLang="en-US"/>
          </a:p>
        </p:txBody>
      </p:sp>
      <p:grpSp>
        <p:nvGrpSpPr>
          <p:cNvPr id="47108" name="Group 3"/>
          <p:cNvGrpSpPr>
            <a:grpSpLocks/>
          </p:cNvGrpSpPr>
          <p:nvPr/>
        </p:nvGrpSpPr>
        <p:grpSpPr bwMode="auto">
          <a:xfrm>
            <a:off x="6438900" y="180975"/>
            <a:ext cx="2533650" cy="1619250"/>
            <a:chOff x="4056" y="114"/>
            <a:chExt cx="1596" cy="1020"/>
          </a:xfrm>
        </p:grpSpPr>
        <p:sp>
          <p:nvSpPr>
            <p:cNvPr id="47134" name="Freeform 4"/>
            <p:cNvSpPr>
              <a:spLocks/>
            </p:cNvSpPr>
            <p:nvPr/>
          </p:nvSpPr>
          <p:spPr bwMode="auto">
            <a:xfrm>
              <a:off x="4056" y="114"/>
              <a:ext cx="1596" cy="976"/>
            </a:xfrm>
            <a:custGeom>
              <a:avLst/>
              <a:gdLst>
                <a:gd name="T0" fmla="*/ 41 w 1757"/>
                <a:gd name="T1" fmla="*/ 78 h 1150"/>
                <a:gd name="T2" fmla="*/ 149 w 1757"/>
                <a:gd name="T3" fmla="*/ 42 h 1150"/>
                <a:gd name="T4" fmla="*/ 307 w 1757"/>
                <a:gd name="T5" fmla="*/ 5 h 1150"/>
                <a:gd name="T6" fmla="*/ 512 w 1757"/>
                <a:gd name="T7" fmla="*/ 10 h 1150"/>
                <a:gd name="T8" fmla="*/ 613 w 1757"/>
                <a:gd name="T9" fmla="*/ 27 h 1150"/>
                <a:gd name="T10" fmla="*/ 636 w 1757"/>
                <a:gd name="T11" fmla="*/ 95 h 1150"/>
                <a:gd name="T12" fmla="*/ 628 w 1757"/>
                <a:gd name="T13" fmla="*/ 202 h 1150"/>
                <a:gd name="T14" fmla="*/ 376 w 1757"/>
                <a:gd name="T15" fmla="*/ 218 h 1150"/>
                <a:gd name="T16" fmla="*/ 206 w 1757"/>
                <a:gd name="T17" fmla="*/ 207 h 1150"/>
                <a:gd name="T18" fmla="*/ 28 w 1757"/>
                <a:gd name="T19" fmla="*/ 132 h 1150"/>
                <a:gd name="T20" fmla="*/ 41 w 1757"/>
                <a:gd name="T21" fmla="*/ 78 h 11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57"/>
                <a:gd name="T34" fmla="*/ 0 h 1150"/>
                <a:gd name="T35" fmla="*/ 1757 w 1757"/>
                <a:gd name="T36" fmla="*/ 1150 h 11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57" h="1150">
                  <a:moveTo>
                    <a:pt x="108" y="402"/>
                  </a:moveTo>
                  <a:cubicBezTo>
                    <a:pt x="161" y="324"/>
                    <a:pt x="275" y="278"/>
                    <a:pt x="390" y="216"/>
                  </a:cubicBezTo>
                  <a:cubicBezTo>
                    <a:pt x="505" y="154"/>
                    <a:pt x="642" y="54"/>
                    <a:pt x="801" y="27"/>
                  </a:cubicBezTo>
                  <a:cubicBezTo>
                    <a:pt x="960" y="0"/>
                    <a:pt x="1208" y="35"/>
                    <a:pt x="1341" y="54"/>
                  </a:cubicBezTo>
                  <a:cubicBezTo>
                    <a:pt x="1474" y="73"/>
                    <a:pt x="1548" y="68"/>
                    <a:pt x="1602" y="141"/>
                  </a:cubicBezTo>
                  <a:cubicBezTo>
                    <a:pt x="1656" y="214"/>
                    <a:pt x="1658" y="339"/>
                    <a:pt x="1665" y="489"/>
                  </a:cubicBezTo>
                  <a:cubicBezTo>
                    <a:pt x="1672" y="639"/>
                    <a:pt x="1757" y="938"/>
                    <a:pt x="1644" y="1044"/>
                  </a:cubicBezTo>
                  <a:cubicBezTo>
                    <a:pt x="1531" y="1150"/>
                    <a:pt x="1168" y="1121"/>
                    <a:pt x="984" y="1125"/>
                  </a:cubicBezTo>
                  <a:cubicBezTo>
                    <a:pt x="800" y="1129"/>
                    <a:pt x="692" y="1141"/>
                    <a:pt x="540" y="1068"/>
                  </a:cubicBezTo>
                  <a:cubicBezTo>
                    <a:pt x="388" y="995"/>
                    <a:pt x="144" y="795"/>
                    <a:pt x="72" y="684"/>
                  </a:cubicBezTo>
                  <a:cubicBezTo>
                    <a:pt x="0" y="573"/>
                    <a:pt x="55" y="480"/>
                    <a:pt x="108" y="40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800">
                <a:solidFill>
                  <a:srgbClr val="000000"/>
                </a:solidFill>
                <a:latin typeface="Comic Sans MS" charset="0"/>
                <a:ea typeface=""/>
              </a:endParaRPr>
            </a:p>
          </p:txBody>
        </p:sp>
        <p:sp>
          <p:nvSpPr>
            <p:cNvPr id="47135" name="Freeform 5"/>
            <p:cNvSpPr>
              <a:spLocks/>
            </p:cNvSpPr>
            <p:nvPr/>
          </p:nvSpPr>
          <p:spPr bwMode="auto">
            <a:xfrm>
              <a:off x="4378" y="379"/>
              <a:ext cx="310" cy="158"/>
            </a:xfrm>
            <a:custGeom>
              <a:avLst/>
              <a:gdLst>
                <a:gd name="T0" fmla="*/ 0 w 342"/>
                <a:gd name="T1" fmla="*/ 36 h 186"/>
                <a:gd name="T2" fmla="*/ 12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47136" name="Oval 6"/>
            <p:cNvSpPr>
              <a:spLocks noChangeArrowheads="1"/>
            </p:cNvSpPr>
            <p:nvPr/>
          </p:nvSpPr>
          <p:spPr bwMode="auto">
            <a:xfrm>
              <a:off x="4141" y="584"/>
              <a:ext cx="285" cy="69"/>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7137" name="Line 7"/>
            <p:cNvSpPr>
              <a:spLocks noChangeShapeType="1"/>
            </p:cNvSpPr>
            <p:nvPr/>
          </p:nvSpPr>
          <p:spPr bwMode="auto">
            <a:xfrm>
              <a:off x="4141" y="578"/>
              <a:ext cx="1" cy="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7138" name="Line 8"/>
            <p:cNvSpPr>
              <a:spLocks noChangeShapeType="1"/>
            </p:cNvSpPr>
            <p:nvPr/>
          </p:nvSpPr>
          <p:spPr bwMode="auto">
            <a:xfrm>
              <a:off x="4426" y="578"/>
              <a:ext cx="1" cy="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7139" name="Rectangle 9"/>
            <p:cNvSpPr>
              <a:spLocks noChangeArrowheads="1"/>
            </p:cNvSpPr>
            <p:nvPr/>
          </p:nvSpPr>
          <p:spPr bwMode="auto">
            <a:xfrm>
              <a:off x="4141" y="578"/>
              <a:ext cx="282" cy="42"/>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47140" name="Oval 10"/>
            <p:cNvSpPr>
              <a:spLocks noChangeArrowheads="1"/>
            </p:cNvSpPr>
            <p:nvPr/>
          </p:nvSpPr>
          <p:spPr bwMode="auto">
            <a:xfrm>
              <a:off x="4139" y="528"/>
              <a:ext cx="284"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7141" name="Oval 11"/>
            <p:cNvSpPr>
              <a:spLocks noChangeArrowheads="1"/>
            </p:cNvSpPr>
            <p:nvPr/>
          </p:nvSpPr>
          <p:spPr bwMode="auto">
            <a:xfrm>
              <a:off x="4568" y="327"/>
              <a:ext cx="285" cy="69"/>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7142" name="Line 12"/>
            <p:cNvSpPr>
              <a:spLocks noChangeShapeType="1"/>
            </p:cNvSpPr>
            <p:nvPr/>
          </p:nvSpPr>
          <p:spPr bwMode="auto">
            <a:xfrm>
              <a:off x="4568" y="321"/>
              <a:ext cx="1" cy="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7143" name="Line 13"/>
            <p:cNvSpPr>
              <a:spLocks noChangeShapeType="1"/>
            </p:cNvSpPr>
            <p:nvPr/>
          </p:nvSpPr>
          <p:spPr bwMode="auto">
            <a:xfrm>
              <a:off x="4853" y="321"/>
              <a:ext cx="1" cy="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7144" name="Rectangle 14"/>
            <p:cNvSpPr>
              <a:spLocks noChangeArrowheads="1"/>
            </p:cNvSpPr>
            <p:nvPr/>
          </p:nvSpPr>
          <p:spPr bwMode="auto">
            <a:xfrm>
              <a:off x="4568" y="321"/>
              <a:ext cx="282" cy="42"/>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47145" name="Oval 15"/>
            <p:cNvSpPr>
              <a:spLocks noChangeArrowheads="1"/>
            </p:cNvSpPr>
            <p:nvPr/>
          </p:nvSpPr>
          <p:spPr bwMode="auto">
            <a:xfrm>
              <a:off x="4566" y="271"/>
              <a:ext cx="284"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7146" name="Oval 16"/>
            <p:cNvSpPr>
              <a:spLocks noChangeArrowheads="1"/>
            </p:cNvSpPr>
            <p:nvPr/>
          </p:nvSpPr>
          <p:spPr bwMode="auto">
            <a:xfrm>
              <a:off x="5189" y="324"/>
              <a:ext cx="283" cy="68"/>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7147" name="Line 17"/>
            <p:cNvSpPr>
              <a:spLocks noChangeShapeType="1"/>
            </p:cNvSpPr>
            <p:nvPr/>
          </p:nvSpPr>
          <p:spPr bwMode="auto">
            <a:xfrm>
              <a:off x="5189" y="318"/>
              <a:ext cx="1" cy="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7148" name="Line 18"/>
            <p:cNvSpPr>
              <a:spLocks noChangeShapeType="1"/>
            </p:cNvSpPr>
            <p:nvPr/>
          </p:nvSpPr>
          <p:spPr bwMode="auto">
            <a:xfrm>
              <a:off x="5472" y="318"/>
              <a:ext cx="1" cy="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7149" name="Rectangle 19"/>
            <p:cNvSpPr>
              <a:spLocks noChangeArrowheads="1"/>
            </p:cNvSpPr>
            <p:nvPr/>
          </p:nvSpPr>
          <p:spPr bwMode="auto">
            <a:xfrm>
              <a:off x="5189" y="318"/>
              <a:ext cx="280" cy="41"/>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47150" name="Oval 20"/>
            <p:cNvSpPr>
              <a:spLocks noChangeArrowheads="1"/>
            </p:cNvSpPr>
            <p:nvPr/>
          </p:nvSpPr>
          <p:spPr bwMode="auto">
            <a:xfrm>
              <a:off x="5191" y="270"/>
              <a:ext cx="284"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7151" name="Freeform 21"/>
            <p:cNvSpPr>
              <a:spLocks/>
            </p:cNvSpPr>
            <p:nvPr/>
          </p:nvSpPr>
          <p:spPr bwMode="auto">
            <a:xfrm>
              <a:off x="5340" y="402"/>
              <a:ext cx="42" cy="460"/>
            </a:xfrm>
            <a:custGeom>
              <a:avLst/>
              <a:gdLst>
                <a:gd name="T0" fmla="*/ 0 w 1"/>
                <a:gd name="T1" fmla="*/ 0 h 522"/>
                <a:gd name="T2" fmla="*/ 0 w 1"/>
                <a:gd name="T3" fmla="*/ 147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47152" name="Freeform 22"/>
            <p:cNvSpPr>
              <a:spLocks/>
            </p:cNvSpPr>
            <p:nvPr/>
          </p:nvSpPr>
          <p:spPr bwMode="auto">
            <a:xfrm>
              <a:off x="4710" y="407"/>
              <a:ext cx="1" cy="455"/>
            </a:xfrm>
            <a:custGeom>
              <a:avLst/>
              <a:gdLst>
                <a:gd name="T0" fmla="*/ 0 w 1"/>
                <a:gd name="T1" fmla="*/ 0 h 537"/>
                <a:gd name="T2" fmla="*/ 0 w 1"/>
                <a:gd name="T3" fmla="*/ 103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47153" name="Freeform 23"/>
            <p:cNvSpPr>
              <a:spLocks/>
            </p:cNvSpPr>
            <p:nvPr/>
          </p:nvSpPr>
          <p:spPr bwMode="auto">
            <a:xfrm>
              <a:off x="4865" y="929"/>
              <a:ext cx="333" cy="0"/>
            </a:xfrm>
            <a:custGeom>
              <a:avLst/>
              <a:gdLst>
                <a:gd name="T0" fmla="*/ 142 w 366"/>
                <a:gd name="T1" fmla="*/ 0 h 1"/>
                <a:gd name="T2" fmla="*/ 0 w 366"/>
                <a:gd name="T3" fmla="*/ 0 h 1"/>
                <a:gd name="T4" fmla="*/ 0 60000 65536"/>
                <a:gd name="T5" fmla="*/ 0 60000 65536"/>
                <a:gd name="T6" fmla="*/ 0 w 366"/>
                <a:gd name="T7" fmla="*/ 0 h 1"/>
                <a:gd name="T8" fmla="*/ 366 w 366"/>
                <a:gd name="T9" fmla="*/ 0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47154" name="Freeform 24"/>
            <p:cNvSpPr>
              <a:spLocks/>
            </p:cNvSpPr>
            <p:nvPr/>
          </p:nvSpPr>
          <p:spPr bwMode="auto">
            <a:xfrm>
              <a:off x="4329" y="654"/>
              <a:ext cx="250" cy="224"/>
            </a:xfrm>
            <a:custGeom>
              <a:avLst/>
              <a:gdLst>
                <a:gd name="T0" fmla="*/ 102 w 276"/>
                <a:gd name="T1" fmla="*/ 50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47155" name="Freeform 25"/>
            <p:cNvSpPr>
              <a:spLocks/>
            </p:cNvSpPr>
            <p:nvPr/>
          </p:nvSpPr>
          <p:spPr bwMode="auto">
            <a:xfrm>
              <a:off x="4860" y="343"/>
              <a:ext cx="332" cy="1"/>
            </a:xfrm>
            <a:custGeom>
              <a:avLst/>
              <a:gdLst>
                <a:gd name="T0" fmla="*/ 138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grpSp>
          <p:nvGrpSpPr>
            <p:cNvPr id="47156" name="Group 26"/>
            <p:cNvGrpSpPr>
              <a:grpSpLocks/>
            </p:cNvGrpSpPr>
            <p:nvPr/>
          </p:nvGrpSpPr>
          <p:grpSpPr bwMode="auto">
            <a:xfrm>
              <a:off x="4162" y="487"/>
              <a:ext cx="233" cy="251"/>
              <a:chOff x="2928" y="2429"/>
              <a:chExt cx="259" cy="295"/>
            </a:xfrm>
          </p:grpSpPr>
          <p:sp>
            <p:nvSpPr>
              <p:cNvPr id="47187" name="Rectangle 27"/>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7188" name="Text Box 28"/>
              <p:cNvSpPr txBox="1">
                <a:spLocks noChangeArrowheads="1"/>
              </p:cNvSpPr>
              <p:nvPr/>
            </p:nvSpPr>
            <p:spPr bwMode="auto">
              <a:xfrm>
                <a:off x="2928" y="2429"/>
                <a:ext cx="25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A</a:t>
                </a:r>
                <a:endParaRPr lang="en-US" altLang="en-US">
                  <a:solidFill>
                    <a:srgbClr val="000000"/>
                  </a:solidFill>
                  <a:latin typeface="Times New Roman" charset="0"/>
                  <a:ea typeface=""/>
                </a:endParaRPr>
              </a:p>
            </p:txBody>
          </p:sp>
        </p:grpSp>
        <p:grpSp>
          <p:nvGrpSpPr>
            <p:cNvPr id="47157" name="Group 29"/>
            <p:cNvGrpSpPr>
              <a:grpSpLocks/>
            </p:cNvGrpSpPr>
            <p:nvPr/>
          </p:nvGrpSpPr>
          <p:grpSpPr bwMode="auto">
            <a:xfrm>
              <a:off x="4574" y="803"/>
              <a:ext cx="287" cy="250"/>
              <a:chOff x="1740" y="2306"/>
              <a:chExt cx="316" cy="226"/>
            </a:xfrm>
          </p:grpSpPr>
          <p:sp>
            <p:nvSpPr>
              <p:cNvPr id="47179" name="Oval 30"/>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7180" name="Line 31"/>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7181" name="Line 32"/>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7182" name="Rectangle 33"/>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47183" name="Oval 34"/>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nvGrpSpPr>
              <p:cNvPr id="47184" name="Group 35"/>
              <p:cNvGrpSpPr>
                <a:grpSpLocks/>
              </p:cNvGrpSpPr>
              <p:nvPr/>
            </p:nvGrpSpPr>
            <p:grpSpPr bwMode="auto">
              <a:xfrm>
                <a:off x="1782" y="2306"/>
                <a:ext cx="238" cy="226"/>
                <a:chOff x="2937" y="2429"/>
                <a:chExt cx="241" cy="226"/>
              </a:xfrm>
            </p:grpSpPr>
            <p:sp>
              <p:nvSpPr>
                <p:cNvPr id="47185" name="Rectangle 36"/>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7186" name="Text Box 37"/>
                <p:cNvSpPr txBox="1">
                  <a:spLocks noChangeArrowheads="1"/>
                </p:cNvSpPr>
                <p:nvPr/>
              </p:nvSpPr>
              <p:spPr bwMode="auto">
                <a:xfrm>
                  <a:off x="2937" y="2429"/>
                  <a:ext cx="24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E</a:t>
                  </a:r>
                  <a:endParaRPr lang="en-US" altLang="en-US">
                    <a:solidFill>
                      <a:srgbClr val="000000"/>
                    </a:solidFill>
                    <a:latin typeface="Times New Roman" charset="0"/>
                    <a:ea typeface=""/>
                  </a:endParaRPr>
                </a:p>
              </p:txBody>
            </p:sp>
          </p:grpSp>
        </p:grpSp>
        <p:grpSp>
          <p:nvGrpSpPr>
            <p:cNvPr id="47158" name="Group 38"/>
            <p:cNvGrpSpPr>
              <a:grpSpLocks/>
            </p:cNvGrpSpPr>
            <p:nvPr/>
          </p:nvGrpSpPr>
          <p:grpSpPr bwMode="auto">
            <a:xfrm>
              <a:off x="5201" y="821"/>
              <a:ext cx="287" cy="250"/>
              <a:chOff x="1051" y="2303"/>
              <a:chExt cx="316" cy="295"/>
            </a:xfrm>
          </p:grpSpPr>
          <p:sp>
            <p:nvSpPr>
              <p:cNvPr id="47171" name="Oval 39"/>
              <p:cNvSpPr>
                <a:spLocks noChangeArrowheads="1"/>
              </p:cNvSpPr>
              <p:nvPr/>
            </p:nvSpPr>
            <p:spPr bwMode="auto">
              <a:xfrm>
                <a:off x="1054" y="2423"/>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7172" name="Line 40"/>
              <p:cNvSpPr>
                <a:spLocks noChangeShapeType="1"/>
              </p:cNvSpPr>
              <p:nvPr/>
            </p:nvSpPr>
            <p:spPr bwMode="auto">
              <a:xfrm>
                <a:off x="1054" y="2416"/>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7173" name="Line 41"/>
              <p:cNvSpPr>
                <a:spLocks noChangeShapeType="1"/>
              </p:cNvSpPr>
              <p:nvPr/>
            </p:nvSpPr>
            <p:spPr bwMode="auto">
              <a:xfrm>
                <a:off x="1367" y="2416"/>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7174" name="Rectangle 42"/>
              <p:cNvSpPr>
                <a:spLocks noChangeArrowheads="1"/>
              </p:cNvSpPr>
              <p:nvPr/>
            </p:nvSpPr>
            <p:spPr bwMode="auto">
              <a:xfrm>
                <a:off x="1054" y="2416"/>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47175" name="Oval 43"/>
              <p:cNvSpPr>
                <a:spLocks noChangeArrowheads="1"/>
              </p:cNvSpPr>
              <p:nvPr/>
            </p:nvSpPr>
            <p:spPr bwMode="auto">
              <a:xfrm>
                <a:off x="1051" y="2357"/>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nvGrpSpPr>
              <p:cNvPr id="47176" name="Group 44"/>
              <p:cNvGrpSpPr>
                <a:grpSpLocks/>
              </p:cNvGrpSpPr>
              <p:nvPr/>
            </p:nvGrpSpPr>
            <p:grpSpPr bwMode="auto">
              <a:xfrm>
                <a:off x="1094" y="2303"/>
                <a:ext cx="254" cy="295"/>
                <a:chOff x="2930" y="2429"/>
                <a:chExt cx="257" cy="295"/>
              </a:xfrm>
            </p:grpSpPr>
            <p:sp>
              <p:nvSpPr>
                <p:cNvPr id="47177" name="Rectangle 45"/>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7178" name="Text Box 46"/>
                <p:cNvSpPr txBox="1">
                  <a:spLocks noChangeArrowheads="1"/>
                </p:cNvSpPr>
                <p:nvPr/>
              </p:nvSpPr>
              <p:spPr bwMode="auto">
                <a:xfrm>
                  <a:off x="2930" y="2429"/>
                  <a:ext cx="25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FF0000"/>
                      </a:solidFill>
                      <a:ea typeface=""/>
                    </a:rPr>
                    <a:t>D</a:t>
                  </a:r>
                  <a:endParaRPr lang="en-US" altLang="en-US">
                    <a:solidFill>
                      <a:srgbClr val="FF0000"/>
                    </a:solidFill>
                    <a:latin typeface="Times New Roman" charset="0"/>
                    <a:ea typeface=""/>
                  </a:endParaRPr>
                </a:p>
              </p:txBody>
            </p:sp>
          </p:grpSp>
        </p:grpSp>
        <p:grpSp>
          <p:nvGrpSpPr>
            <p:cNvPr id="47159" name="Group 47"/>
            <p:cNvGrpSpPr>
              <a:grpSpLocks/>
            </p:cNvGrpSpPr>
            <p:nvPr/>
          </p:nvGrpSpPr>
          <p:grpSpPr bwMode="auto">
            <a:xfrm>
              <a:off x="5230" y="228"/>
              <a:ext cx="212" cy="250"/>
              <a:chOff x="2939" y="2429"/>
              <a:chExt cx="237" cy="295"/>
            </a:xfrm>
          </p:grpSpPr>
          <p:sp>
            <p:nvSpPr>
              <p:cNvPr id="47169" name="Rectangle 48"/>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7170" name="Text Box 49"/>
              <p:cNvSpPr txBox="1">
                <a:spLocks noChangeArrowheads="1"/>
              </p:cNvSpPr>
              <p:nvPr/>
            </p:nvSpPr>
            <p:spPr bwMode="auto">
              <a:xfrm>
                <a:off x="2939" y="2429"/>
                <a:ext cx="23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C</a:t>
                </a:r>
                <a:endParaRPr lang="en-US" altLang="en-US">
                  <a:solidFill>
                    <a:srgbClr val="000000"/>
                  </a:solidFill>
                  <a:latin typeface="Times New Roman" charset="0"/>
                  <a:ea typeface=""/>
                </a:endParaRPr>
              </a:p>
            </p:txBody>
          </p:sp>
        </p:grpSp>
        <p:grpSp>
          <p:nvGrpSpPr>
            <p:cNvPr id="47160" name="Group 50"/>
            <p:cNvGrpSpPr>
              <a:grpSpLocks/>
            </p:cNvGrpSpPr>
            <p:nvPr/>
          </p:nvGrpSpPr>
          <p:grpSpPr bwMode="auto">
            <a:xfrm>
              <a:off x="4606" y="228"/>
              <a:ext cx="217" cy="250"/>
              <a:chOff x="2937" y="2429"/>
              <a:chExt cx="241" cy="295"/>
            </a:xfrm>
          </p:grpSpPr>
          <p:sp>
            <p:nvSpPr>
              <p:cNvPr id="47167" name="Rectangle 51"/>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7168" name="Text Box 52"/>
              <p:cNvSpPr txBox="1">
                <a:spLocks noChangeArrowheads="1"/>
              </p:cNvSpPr>
              <p:nvPr/>
            </p:nvSpPr>
            <p:spPr bwMode="auto">
              <a:xfrm>
                <a:off x="2937" y="2429"/>
                <a:ext cx="24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B</a:t>
                </a:r>
                <a:endParaRPr lang="en-US" altLang="en-US">
                  <a:solidFill>
                    <a:srgbClr val="000000"/>
                  </a:solidFill>
                  <a:latin typeface="Times New Roman" charset="0"/>
                  <a:ea typeface=""/>
                </a:endParaRPr>
              </a:p>
            </p:txBody>
          </p:sp>
        </p:grpSp>
        <p:sp>
          <p:nvSpPr>
            <p:cNvPr id="47161" name="Text Box 53"/>
            <p:cNvSpPr txBox="1">
              <a:spLocks noChangeArrowheads="1"/>
            </p:cNvSpPr>
            <p:nvPr/>
          </p:nvSpPr>
          <p:spPr bwMode="auto">
            <a:xfrm>
              <a:off x="4359" y="337"/>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7</a:t>
              </a:r>
              <a:endParaRPr lang="en-US" altLang="en-US">
                <a:solidFill>
                  <a:srgbClr val="000000"/>
                </a:solidFill>
                <a:latin typeface="Times New Roman" charset="0"/>
                <a:ea typeface=""/>
              </a:endParaRPr>
            </a:p>
          </p:txBody>
        </p:sp>
        <p:sp>
          <p:nvSpPr>
            <p:cNvPr id="47162" name="Text Box 54"/>
            <p:cNvSpPr txBox="1">
              <a:spLocks noChangeArrowheads="1"/>
            </p:cNvSpPr>
            <p:nvPr/>
          </p:nvSpPr>
          <p:spPr bwMode="auto">
            <a:xfrm>
              <a:off x="4675" y="52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8</a:t>
              </a:r>
              <a:endParaRPr lang="en-US" altLang="en-US">
                <a:solidFill>
                  <a:srgbClr val="000000"/>
                </a:solidFill>
                <a:latin typeface="Times New Roman" charset="0"/>
                <a:ea typeface=""/>
              </a:endParaRPr>
            </a:p>
          </p:txBody>
        </p:sp>
        <p:sp>
          <p:nvSpPr>
            <p:cNvPr id="47163" name="Text Box 55"/>
            <p:cNvSpPr txBox="1">
              <a:spLocks noChangeArrowheads="1"/>
            </p:cNvSpPr>
            <p:nvPr/>
          </p:nvSpPr>
          <p:spPr bwMode="auto">
            <a:xfrm>
              <a:off x="4248" y="704"/>
              <a:ext cx="2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1</a:t>
              </a:r>
              <a:r>
                <a:rPr lang="en-US" altLang="zh-CN" sz="1800">
                  <a:solidFill>
                    <a:srgbClr val="000000"/>
                  </a:solidFill>
                  <a:ea typeface="宋体" charset="-122"/>
                </a:rPr>
                <a:t>0</a:t>
              </a:r>
              <a:endParaRPr lang="en-US" altLang="en-US">
                <a:solidFill>
                  <a:srgbClr val="000000"/>
                </a:solidFill>
                <a:latin typeface="Times New Roman" charset="0"/>
                <a:ea typeface=""/>
              </a:endParaRPr>
            </a:p>
          </p:txBody>
        </p:sp>
        <p:sp>
          <p:nvSpPr>
            <p:cNvPr id="47164" name="Text Box 56"/>
            <p:cNvSpPr txBox="1">
              <a:spLocks noChangeArrowheads="1"/>
            </p:cNvSpPr>
            <p:nvPr/>
          </p:nvSpPr>
          <p:spPr bwMode="auto">
            <a:xfrm>
              <a:off x="4968" y="90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2</a:t>
              </a:r>
              <a:endParaRPr lang="en-US" altLang="en-US">
                <a:solidFill>
                  <a:srgbClr val="000000"/>
                </a:solidFill>
                <a:latin typeface="Times New Roman" charset="0"/>
                <a:ea typeface=""/>
              </a:endParaRPr>
            </a:p>
          </p:txBody>
        </p:sp>
        <p:sp>
          <p:nvSpPr>
            <p:cNvPr id="47165" name="Text Box 57"/>
            <p:cNvSpPr txBox="1">
              <a:spLocks noChangeArrowheads="1"/>
            </p:cNvSpPr>
            <p:nvPr/>
          </p:nvSpPr>
          <p:spPr bwMode="auto">
            <a:xfrm>
              <a:off x="4941" y="178"/>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1</a:t>
              </a:r>
              <a:endParaRPr lang="en-US" altLang="en-US">
                <a:solidFill>
                  <a:srgbClr val="000000"/>
                </a:solidFill>
                <a:latin typeface="Times New Roman" charset="0"/>
                <a:ea typeface=""/>
              </a:endParaRPr>
            </a:p>
          </p:txBody>
        </p:sp>
        <p:sp>
          <p:nvSpPr>
            <p:cNvPr id="47166" name="Text Box 58"/>
            <p:cNvSpPr txBox="1">
              <a:spLocks noChangeArrowheads="1"/>
            </p:cNvSpPr>
            <p:nvPr/>
          </p:nvSpPr>
          <p:spPr bwMode="auto">
            <a:xfrm>
              <a:off x="5339" y="51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2</a:t>
              </a:r>
              <a:endParaRPr lang="en-US" altLang="en-US">
                <a:solidFill>
                  <a:srgbClr val="000000"/>
                </a:solidFill>
                <a:latin typeface="Times New Roman" charset="0"/>
                <a:ea typeface=""/>
              </a:endParaRPr>
            </a:p>
          </p:txBody>
        </p:sp>
      </p:grpSp>
      <p:sp>
        <p:nvSpPr>
          <p:cNvPr id="47109" name="Text Box 59"/>
          <p:cNvSpPr txBox="1">
            <a:spLocks noChangeArrowheads="1"/>
          </p:cNvSpPr>
          <p:nvPr/>
        </p:nvSpPr>
        <p:spPr bwMode="auto">
          <a:xfrm>
            <a:off x="2036763" y="1655763"/>
            <a:ext cx="546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a:solidFill>
                  <a:srgbClr val="000000"/>
                </a:solidFill>
                <a:latin typeface="Arial" charset="0"/>
                <a:ea typeface="宋体" charset="-122"/>
              </a:rPr>
              <a:t>A          B            </a:t>
            </a:r>
            <a:r>
              <a:rPr lang="en-US" altLang="zh-CN">
                <a:solidFill>
                  <a:srgbClr val="000000"/>
                </a:solidFill>
                <a:latin typeface="Arial" charset="0"/>
                <a:ea typeface="宋体" charset="-122"/>
                <a:sym typeface="Symbol" charset="2"/>
              </a:rPr>
              <a:t>C            E           D</a:t>
            </a:r>
            <a:endParaRPr lang="en-US" altLang="en-US">
              <a:solidFill>
                <a:srgbClr val="000000"/>
              </a:solidFill>
              <a:latin typeface="Arial" charset="0"/>
              <a:ea typeface=""/>
              <a:sym typeface="Symbol" charset="2"/>
            </a:endParaRPr>
          </a:p>
        </p:txBody>
      </p:sp>
      <p:sp>
        <p:nvSpPr>
          <p:cNvPr id="47110" name="Line 60"/>
          <p:cNvSpPr>
            <a:spLocks noChangeShapeType="1"/>
          </p:cNvSpPr>
          <p:nvPr/>
        </p:nvSpPr>
        <p:spPr bwMode="auto">
          <a:xfrm>
            <a:off x="850900" y="2070100"/>
            <a:ext cx="6626225" cy="14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pSp>
        <p:nvGrpSpPr>
          <p:cNvPr id="10" name="Group 61"/>
          <p:cNvGrpSpPr>
            <a:grpSpLocks/>
          </p:cNvGrpSpPr>
          <p:nvPr/>
        </p:nvGrpSpPr>
        <p:grpSpPr bwMode="auto">
          <a:xfrm>
            <a:off x="774700" y="2122488"/>
            <a:ext cx="6756400" cy="457200"/>
            <a:chOff x="414" y="1553"/>
            <a:chExt cx="4256" cy="288"/>
          </a:xfrm>
        </p:grpSpPr>
        <p:sp>
          <p:nvSpPr>
            <p:cNvPr id="47132" name="Text Box 62"/>
            <p:cNvSpPr txBox="1">
              <a:spLocks noChangeArrowheads="1"/>
            </p:cNvSpPr>
            <p:nvPr/>
          </p:nvSpPr>
          <p:spPr bwMode="auto">
            <a:xfrm>
              <a:off x="414" y="1579"/>
              <a:ext cx="3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d(0)</a:t>
              </a:r>
              <a:endParaRPr lang="en-US" altLang="en-US" sz="1800">
                <a:solidFill>
                  <a:srgbClr val="000000"/>
                </a:solidFill>
                <a:ea typeface=""/>
              </a:endParaRPr>
            </a:p>
          </p:txBody>
        </p:sp>
        <p:sp>
          <p:nvSpPr>
            <p:cNvPr id="47133" name="Text Box 63"/>
            <p:cNvSpPr txBox="1">
              <a:spLocks noChangeArrowheads="1"/>
            </p:cNvSpPr>
            <p:nvPr/>
          </p:nvSpPr>
          <p:spPr bwMode="auto">
            <a:xfrm>
              <a:off x="1226" y="1553"/>
              <a:ext cx="34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a:solidFill>
                    <a:srgbClr val="000000"/>
                  </a:solidFill>
                  <a:latin typeface="Arial" charset="0"/>
                  <a:ea typeface="宋体" charset="-122"/>
                  <a:sym typeface="Symbol" charset="2"/>
                </a:rPr>
                <a:t>-1</a:t>
              </a:r>
              <a:r>
                <a:rPr lang="en-US" altLang="zh-CN">
                  <a:solidFill>
                    <a:srgbClr val="000000"/>
                  </a:solidFill>
                  <a:latin typeface="Arial" charset="0"/>
                  <a:ea typeface="宋体" charset="-122"/>
                </a:rPr>
                <a:t>          </a:t>
              </a:r>
              <a:r>
                <a:rPr lang="en-US" altLang="zh-CN">
                  <a:solidFill>
                    <a:srgbClr val="000000"/>
                  </a:solidFill>
                  <a:latin typeface="Arial" charset="0"/>
                  <a:ea typeface="宋体" charset="-122"/>
                  <a:sym typeface="Symbol" charset="2"/>
                </a:rPr>
                <a:t>-1</a:t>
              </a:r>
              <a:r>
                <a:rPr lang="en-US" altLang="zh-CN">
                  <a:solidFill>
                    <a:srgbClr val="000000"/>
                  </a:solidFill>
                  <a:latin typeface="Arial" charset="0"/>
                  <a:ea typeface="宋体" charset="-122"/>
                </a:rPr>
                <a:t>           -1</a:t>
              </a:r>
              <a:r>
                <a:rPr lang="en-US" altLang="zh-CN">
                  <a:solidFill>
                    <a:srgbClr val="000000"/>
                  </a:solidFill>
                  <a:latin typeface="Arial" charset="0"/>
                  <a:ea typeface="宋体" charset="-122"/>
                  <a:sym typeface="Symbol" charset="2"/>
                </a:rPr>
                <a:t>           -1           0</a:t>
              </a:r>
              <a:endParaRPr lang="en-US" altLang="en-US">
                <a:solidFill>
                  <a:srgbClr val="000000"/>
                </a:solidFill>
                <a:latin typeface="Arial" charset="0"/>
                <a:ea typeface="宋体" charset="-122"/>
                <a:sym typeface="Symbol" charset="2"/>
              </a:endParaRPr>
            </a:p>
          </p:txBody>
        </p:sp>
      </p:grpSp>
      <p:sp>
        <p:nvSpPr>
          <p:cNvPr id="47112" name="Text Box 64"/>
          <p:cNvSpPr txBox="1">
            <a:spLocks noChangeArrowheads="1"/>
          </p:cNvSpPr>
          <p:nvPr/>
        </p:nvSpPr>
        <p:spPr bwMode="auto">
          <a:xfrm>
            <a:off x="642938" y="1309688"/>
            <a:ext cx="289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Consider D as destination</a:t>
            </a:r>
            <a:endParaRPr lang="en-US" altLang="en-US" sz="1800">
              <a:solidFill>
                <a:srgbClr val="000000"/>
              </a:solidFill>
              <a:ea typeface=""/>
            </a:endParaRPr>
          </a:p>
        </p:txBody>
      </p:sp>
      <p:grpSp>
        <p:nvGrpSpPr>
          <p:cNvPr id="11" name="Group 77"/>
          <p:cNvGrpSpPr>
            <a:grpSpLocks/>
          </p:cNvGrpSpPr>
          <p:nvPr/>
        </p:nvGrpSpPr>
        <p:grpSpPr bwMode="auto">
          <a:xfrm>
            <a:off x="755650" y="2638425"/>
            <a:ext cx="6756400" cy="457200"/>
            <a:chOff x="414" y="1553"/>
            <a:chExt cx="4256" cy="288"/>
          </a:xfrm>
        </p:grpSpPr>
        <p:sp>
          <p:nvSpPr>
            <p:cNvPr id="47130" name="Text Box 78"/>
            <p:cNvSpPr txBox="1">
              <a:spLocks noChangeArrowheads="1"/>
            </p:cNvSpPr>
            <p:nvPr/>
          </p:nvSpPr>
          <p:spPr bwMode="auto">
            <a:xfrm>
              <a:off x="414" y="1579"/>
              <a:ext cx="3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d(1)</a:t>
              </a:r>
              <a:endParaRPr lang="en-US" altLang="en-US" sz="1800">
                <a:solidFill>
                  <a:srgbClr val="000000"/>
                </a:solidFill>
                <a:ea typeface=""/>
              </a:endParaRPr>
            </a:p>
          </p:txBody>
        </p:sp>
        <p:sp>
          <p:nvSpPr>
            <p:cNvPr id="47131" name="Text Box 79"/>
            <p:cNvSpPr txBox="1">
              <a:spLocks noChangeArrowheads="1"/>
            </p:cNvSpPr>
            <p:nvPr/>
          </p:nvSpPr>
          <p:spPr bwMode="auto">
            <a:xfrm>
              <a:off x="1226" y="1553"/>
              <a:ext cx="34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a:solidFill>
                    <a:srgbClr val="000000"/>
                  </a:solidFill>
                  <a:latin typeface="Arial" charset="0"/>
                  <a:ea typeface="宋体" charset="-122"/>
                  <a:sym typeface="Symbol" charset="2"/>
                </a:rPr>
                <a:t> 6</a:t>
              </a:r>
              <a:r>
                <a:rPr lang="en-US" altLang="zh-CN">
                  <a:solidFill>
                    <a:srgbClr val="000000"/>
                  </a:solidFill>
                  <a:latin typeface="Arial" charset="0"/>
                  <a:ea typeface="宋体" charset="-122"/>
                </a:rPr>
                <a:t>          </a:t>
              </a:r>
              <a:r>
                <a:rPr lang="en-US" altLang="zh-CN">
                  <a:solidFill>
                    <a:srgbClr val="000000"/>
                  </a:solidFill>
                  <a:latin typeface="Arial" charset="0"/>
                  <a:ea typeface="宋体" charset="-122"/>
                  <a:sym typeface="Symbol" charset="2"/>
                </a:rPr>
                <a:t> 0</a:t>
              </a:r>
              <a:r>
                <a:rPr lang="en-US" altLang="zh-CN">
                  <a:solidFill>
                    <a:srgbClr val="000000"/>
                  </a:solidFill>
                  <a:latin typeface="Arial" charset="0"/>
                  <a:ea typeface="宋体" charset="-122"/>
                </a:rPr>
                <a:t>            0</a:t>
              </a:r>
              <a:r>
                <a:rPr lang="en-US" altLang="zh-CN">
                  <a:solidFill>
                    <a:srgbClr val="000000"/>
                  </a:solidFill>
                  <a:latin typeface="Arial" charset="0"/>
                  <a:ea typeface="宋体" charset="-122"/>
                  <a:sym typeface="Symbol" charset="2"/>
                </a:rPr>
                <a:t>             2           0</a:t>
              </a:r>
              <a:endParaRPr lang="en-US" altLang="en-US">
                <a:solidFill>
                  <a:srgbClr val="000000"/>
                </a:solidFill>
                <a:latin typeface="Arial" charset="0"/>
                <a:ea typeface="宋体" charset="-122"/>
                <a:sym typeface="Symbol" charset="2"/>
              </a:endParaRPr>
            </a:p>
          </p:txBody>
        </p:sp>
      </p:grpSp>
      <p:grpSp>
        <p:nvGrpSpPr>
          <p:cNvPr id="12" name="Group 80"/>
          <p:cNvGrpSpPr>
            <a:grpSpLocks/>
          </p:cNvGrpSpPr>
          <p:nvPr/>
        </p:nvGrpSpPr>
        <p:grpSpPr bwMode="auto">
          <a:xfrm>
            <a:off x="765175" y="3225800"/>
            <a:ext cx="6756400" cy="457200"/>
            <a:chOff x="414" y="1553"/>
            <a:chExt cx="4256" cy="288"/>
          </a:xfrm>
        </p:grpSpPr>
        <p:sp>
          <p:nvSpPr>
            <p:cNvPr id="47128" name="Text Box 81"/>
            <p:cNvSpPr txBox="1">
              <a:spLocks noChangeArrowheads="1"/>
            </p:cNvSpPr>
            <p:nvPr/>
          </p:nvSpPr>
          <p:spPr bwMode="auto">
            <a:xfrm>
              <a:off x="414" y="1579"/>
              <a:ext cx="3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d(2)</a:t>
              </a:r>
              <a:endParaRPr lang="en-US" altLang="en-US" sz="1800">
                <a:solidFill>
                  <a:srgbClr val="000000"/>
                </a:solidFill>
                <a:ea typeface=""/>
              </a:endParaRPr>
            </a:p>
          </p:txBody>
        </p:sp>
        <p:sp>
          <p:nvSpPr>
            <p:cNvPr id="47129" name="Text Box 82"/>
            <p:cNvSpPr txBox="1">
              <a:spLocks noChangeArrowheads="1"/>
            </p:cNvSpPr>
            <p:nvPr/>
          </p:nvSpPr>
          <p:spPr bwMode="auto">
            <a:xfrm>
              <a:off x="1226" y="1553"/>
              <a:ext cx="34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a:solidFill>
                    <a:srgbClr val="000000"/>
                  </a:solidFill>
                  <a:latin typeface="Arial" charset="0"/>
                  <a:ea typeface="宋体" charset="-122"/>
                  <a:sym typeface="Symbol" charset="2"/>
                </a:rPr>
                <a:t> 7</a:t>
              </a:r>
              <a:r>
                <a:rPr lang="en-US" altLang="zh-CN">
                  <a:solidFill>
                    <a:srgbClr val="000000"/>
                  </a:solidFill>
                  <a:latin typeface="Arial" charset="0"/>
                  <a:ea typeface="宋体" charset="-122"/>
                </a:rPr>
                <a:t>          </a:t>
              </a:r>
              <a:r>
                <a:rPr lang="en-US" altLang="zh-CN">
                  <a:solidFill>
                    <a:srgbClr val="000000"/>
                  </a:solidFill>
                  <a:latin typeface="Arial" charset="0"/>
                  <a:ea typeface="宋体" charset="-122"/>
                  <a:sym typeface="Symbol" charset="2"/>
                </a:rPr>
                <a:t> 1</a:t>
              </a:r>
              <a:r>
                <a:rPr lang="en-US" altLang="zh-CN">
                  <a:solidFill>
                    <a:srgbClr val="000000"/>
                  </a:solidFill>
                  <a:latin typeface="Arial" charset="0"/>
                  <a:ea typeface="宋体" charset="-122"/>
                </a:rPr>
                <a:t>            1</a:t>
              </a:r>
              <a:r>
                <a:rPr lang="en-US" altLang="zh-CN">
                  <a:solidFill>
                    <a:srgbClr val="000000"/>
                  </a:solidFill>
                  <a:latin typeface="Arial" charset="0"/>
                  <a:ea typeface="宋体" charset="-122"/>
                  <a:sym typeface="Symbol" charset="2"/>
                </a:rPr>
                <a:t>             2           0</a:t>
              </a:r>
              <a:endParaRPr lang="en-US" altLang="en-US">
                <a:solidFill>
                  <a:srgbClr val="000000"/>
                </a:solidFill>
                <a:latin typeface="Arial" charset="0"/>
                <a:ea typeface="宋体" charset="-122"/>
                <a:sym typeface="Symbol" charset="2"/>
              </a:endParaRPr>
            </a:p>
          </p:txBody>
        </p:sp>
      </p:grpSp>
      <p:grpSp>
        <p:nvGrpSpPr>
          <p:cNvPr id="13" name="Group 83"/>
          <p:cNvGrpSpPr>
            <a:grpSpLocks/>
          </p:cNvGrpSpPr>
          <p:nvPr/>
        </p:nvGrpSpPr>
        <p:grpSpPr bwMode="auto">
          <a:xfrm>
            <a:off x="774700" y="3813175"/>
            <a:ext cx="6756400" cy="457200"/>
            <a:chOff x="414" y="1553"/>
            <a:chExt cx="4256" cy="288"/>
          </a:xfrm>
        </p:grpSpPr>
        <p:sp>
          <p:nvSpPr>
            <p:cNvPr id="47126" name="Text Box 84"/>
            <p:cNvSpPr txBox="1">
              <a:spLocks noChangeArrowheads="1"/>
            </p:cNvSpPr>
            <p:nvPr/>
          </p:nvSpPr>
          <p:spPr bwMode="auto">
            <a:xfrm>
              <a:off x="414" y="1579"/>
              <a:ext cx="3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d(3)</a:t>
              </a:r>
              <a:endParaRPr lang="en-US" altLang="en-US" sz="1800">
                <a:solidFill>
                  <a:srgbClr val="000000"/>
                </a:solidFill>
                <a:ea typeface=""/>
              </a:endParaRPr>
            </a:p>
          </p:txBody>
        </p:sp>
        <p:sp>
          <p:nvSpPr>
            <p:cNvPr id="47127" name="Text Box 85"/>
            <p:cNvSpPr txBox="1">
              <a:spLocks noChangeArrowheads="1"/>
            </p:cNvSpPr>
            <p:nvPr/>
          </p:nvSpPr>
          <p:spPr bwMode="auto">
            <a:xfrm>
              <a:off x="1226" y="1553"/>
              <a:ext cx="34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a:solidFill>
                    <a:srgbClr val="000000"/>
                  </a:solidFill>
                  <a:latin typeface="Arial" charset="0"/>
                  <a:ea typeface="宋体" charset="-122"/>
                  <a:sym typeface="Symbol" charset="2"/>
                </a:rPr>
                <a:t> 8</a:t>
              </a:r>
              <a:r>
                <a:rPr lang="en-US" altLang="zh-CN">
                  <a:solidFill>
                    <a:srgbClr val="000000"/>
                  </a:solidFill>
                  <a:latin typeface="Arial" charset="0"/>
                  <a:ea typeface="宋体" charset="-122"/>
                </a:rPr>
                <a:t>          </a:t>
              </a:r>
              <a:r>
                <a:rPr lang="en-US" altLang="zh-CN">
                  <a:solidFill>
                    <a:srgbClr val="000000"/>
                  </a:solidFill>
                  <a:latin typeface="Arial" charset="0"/>
                  <a:ea typeface="宋体" charset="-122"/>
                  <a:sym typeface="Symbol" charset="2"/>
                </a:rPr>
                <a:t> 2</a:t>
              </a:r>
              <a:r>
                <a:rPr lang="en-US" altLang="zh-CN">
                  <a:solidFill>
                    <a:srgbClr val="000000"/>
                  </a:solidFill>
                  <a:latin typeface="Arial" charset="0"/>
                  <a:ea typeface="宋体" charset="-122"/>
                </a:rPr>
                <a:t>            2</a:t>
              </a:r>
              <a:r>
                <a:rPr lang="en-US" altLang="zh-CN">
                  <a:solidFill>
                    <a:srgbClr val="000000"/>
                  </a:solidFill>
                  <a:latin typeface="Arial" charset="0"/>
                  <a:ea typeface="宋体" charset="-122"/>
                  <a:sym typeface="Symbol" charset="2"/>
                </a:rPr>
                <a:t>             2           0</a:t>
              </a:r>
              <a:endParaRPr lang="en-US" altLang="en-US">
                <a:solidFill>
                  <a:srgbClr val="000000"/>
                </a:solidFill>
                <a:latin typeface="Arial" charset="0"/>
                <a:ea typeface="宋体" charset="-122"/>
                <a:sym typeface="Symbol" charset="2"/>
              </a:endParaRPr>
            </a:p>
          </p:txBody>
        </p:sp>
      </p:grpSp>
      <p:grpSp>
        <p:nvGrpSpPr>
          <p:cNvPr id="14" name="Group 86"/>
          <p:cNvGrpSpPr>
            <a:grpSpLocks/>
          </p:cNvGrpSpPr>
          <p:nvPr/>
        </p:nvGrpSpPr>
        <p:grpSpPr bwMode="auto">
          <a:xfrm>
            <a:off x="769938" y="4456113"/>
            <a:ext cx="6756400" cy="457200"/>
            <a:chOff x="414" y="1553"/>
            <a:chExt cx="4256" cy="288"/>
          </a:xfrm>
        </p:grpSpPr>
        <p:sp>
          <p:nvSpPr>
            <p:cNvPr id="47124" name="Text Box 87"/>
            <p:cNvSpPr txBox="1">
              <a:spLocks noChangeArrowheads="1"/>
            </p:cNvSpPr>
            <p:nvPr/>
          </p:nvSpPr>
          <p:spPr bwMode="auto">
            <a:xfrm>
              <a:off x="414" y="1579"/>
              <a:ext cx="3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d(4)</a:t>
              </a:r>
              <a:endParaRPr lang="en-US" altLang="en-US" sz="1800">
                <a:solidFill>
                  <a:srgbClr val="000000"/>
                </a:solidFill>
                <a:ea typeface=""/>
              </a:endParaRPr>
            </a:p>
          </p:txBody>
        </p:sp>
        <p:sp>
          <p:nvSpPr>
            <p:cNvPr id="47125" name="Text Box 88"/>
            <p:cNvSpPr txBox="1">
              <a:spLocks noChangeArrowheads="1"/>
            </p:cNvSpPr>
            <p:nvPr/>
          </p:nvSpPr>
          <p:spPr bwMode="auto">
            <a:xfrm>
              <a:off x="1226" y="1553"/>
              <a:ext cx="34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a:solidFill>
                    <a:srgbClr val="000000"/>
                  </a:solidFill>
                  <a:latin typeface="Arial" charset="0"/>
                  <a:ea typeface="宋体" charset="-122"/>
                  <a:sym typeface="Symbol" charset="2"/>
                </a:rPr>
                <a:t> 9</a:t>
              </a:r>
              <a:r>
                <a:rPr lang="en-US" altLang="zh-CN">
                  <a:solidFill>
                    <a:srgbClr val="000000"/>
                  </a:solidFill>
                  <a:latin typeface="Arial" charset="0"/>
                  <a:ea typeface="宋体" charset="-122"/>
                </a:rPr>
                <a:t>          </a:t>
              </a:r>
              <a:r>
                <a:rPr lang="en-US" altLang="zh-CN">
                  <a:solidFill>
                    <a:srgbClr val="000000"/>
                  </a:solidFill>
                  <a:latin typeface="Arial" charset="0"/>
                  <a:ea typeface="宋体" charset="-122"/>
                  <a:sym typeface="Symbol" charset="2"/>
                </a:rPr>
                <a:t> 3</a:t>
              </a:r>
              <a:r>
                <a:rPr lang="en-US" altLang="zh-CN">
                  <a:solidFill>
                    <a:srgbClr val="000000"/>
                  </a:solidFill>
                  <a:latin typeface="Arial" charset="0"/>
                  <a:ea typeface="宋体" charset="-122"/>
                </a:rPr>
                <a:t>            3</a:t>
              </a:r>
              <a:r>
                <a:rPr lang="en-US" altLang="zh-CN">
                  <a:solidFill>
                    <a:srgbClr val="000000"/>
                  </a:solidFill>
                  <a:latin typeface="Arial" charset="0"/>
                  <a:ea typeface="宋体" charset="-122"/>
                  <a:sym typeface="Symbol" charset="2"/>
                </a:rPr>
                <a:t>             2           0</a:t>
              </a:r>
              <a:endParaRPr lang="en-US" altLang="en-US">
                <a:solidFill>
                  <a:srgbClr val="000000"/>
                </a:solidFill>
                <a:latin typeface="Arial" charset="0"/>
                <a:ea typeface="宋体" charset="-122"/>
                <a:sym typeface="Symbol" charset="2"/>
              </a:endParaRPr>
            </a:p>
          </p:txBody>
        </p:sp>
      </p:grpSp>
      <p:grpSp>
        <p:nvGrpSpPr>
          <p:cNvPr id="15" name="Group 89"/>
          <p:cNvGrpSpPr>
            <a:grpSpLocks/>
          </p:cNvGrpSpPr>
          <p:nvPr/>
        </p:nvGrpSpPr>
        <p:grpSpPr bwMode="auto">
          <a:xfrm>
            <a:off x="779463" y="5037138"/>
            <a:ext cx="6756400" cy="457200"/>
            <a:chOff x="414" y="1553"/>
            <a:chExt cx="4256" cy="288"/>
          </a:xfrm>
        </p:grpSpPr>
        <p:sp>
          <p:nvSpPr>
            <p:cNvPr id="47122" name="Text Box 90"/>
            <p:cNvSpPr txBox="1">
              <a:spLocks noChangeArrowheads="1"/>
            </p:cNvSpPr>
            <p:nvPr/>
          </p:nvSpPr>
          <p:spPr bwMode="auto">
            <a:xfrm>
              <a:off x="414" y="1579"/>
              <a:ext cx="3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d(5)</a:t>
              </a:r>
              <a:endParaRPr lang="en-US" altLang="en-US" sz="1800">
                <a:solidFill>
                  <a:srgbClr val="000000"/>
                </a:solidFill>
                <a:ea typeface=""/>
              </a:endParaRPr>
            </a:p>
          </p:txBody>
        </p:sp>
        <p:sp>
          <p:nvSpPr>
            <p:cNvPr id="47123" name="Text Box 91"/>
            <p:cNvSpPr txBox="1">
              <a:spLocks noChangeArrowheads="1"/>
            </p:cNvSpPr>
            <p:nvPr/>
          </p:nvSpPr>
          <p:spPr bwMode="auto">
            <a:xfrm>
              <a:off x="1226" y="1553"/>
              <a:ext cx="34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a:solidFill>
                    <a:srgbClr val="000000"/>
                  </a:solidFill>
                  <a:latin typeface="Arial" charset="0"/>
                  <a:ea typeface="宋体" charset="-122"/>
                  <a:sym typeface="Symbol" charset="2"/>
                </a:rPr>
                <a:t> 10</a:t>
              </a:r>
              <a:r>
                <a:rPr lang="en-US" altLang="zh-CN">
                  <a:solidFill>
                    <a:srgbClr val="000000"/>
                  </a:solidFill>
                  <a:latin typeface="Arial" charset="0"/>
                  <a:ea typeface="宋体" charset="-122"/>
                </a:rPr>
                <a:t>         </a:t>
              </a:r>
              <a:r>
                <a:rPr lang="en-US" altLang="zh-CN">
                  <a:solidFill>
                    <a:srgbClr val="000000"/>
                  </a:solidFill>
                  <a:latin typeface="Arial" charset="0"/>
                  <a:ea typeface="宋体" charset="-122"/>
                  <a:sym typeface="Symbol" charset="2"/>
                </a:rPr>
                <a:t>3</a:t>
              </a:r>
              <a:r>
                <a:rPr lang="en-US" altLang="zh-CN">
                  <a:solidFill>
                    <a:srgbClr val="000000"/>
                  </a:solidFill>
                  <a:latin typeface="Arial" charset="0"/>
                  <a:ea typeface="宋体" charset="-122"/>
                </a:rPr>
                <a:t>            3</a:t>
              </a:r>
              <a:r>
                <a:rPr lang="en-US" altLang="zh-CN">
                  <a:solidFill>
                    <a:srgbClr val="000000"/>
                  </a:solidFill>
                  <a:latin typeface="Arial" charset="0"/>
                  <a:ea typeface="宋体" charset="-122"/>
                  <a:sym typeface="Symbol" charset="2"/>
                </a:rPr>
                <a:t>             2           0</a:t>
              </a:r>
              <a:endParaRPr lang="en-US" altLang="en-US">
                <a:solidFill>
                  <a:srgbClr val="000000"/>
                </a:solidFill>
                <a:latin typeface="Arial" charset="0"/>
                <a:ea typeface="宋体" charset="-122"/>
                <a:sym typeface="Symbol" charset="2"/>
              </a:endParaRPr>
            </a:p>
          </p:txBody>
        </p:sp>
      </p:grpSp>
      <mc:AlternateContent xmlns:mc="http://schemas.openxmlformats.org/markup-compatibility/2006" xmlns:a14="http://schemas.microsoft.com/office/drawing/2010/main">
        <mc:Choice Requires="a14">
          <p:sp>
            <p:nvSpPr>
              <p:cNvPr id="367708" name="Text Box 92"/>
              <p:cNvSpPr txBox="1">
                <a:spLocks noChangeArrowheads="1"/>
              </p:cNvSpPr>
              <p:nvPr/>
            </p:nvSpPr>
            <p:spPr bwMode="auto">
              <a:xfrm>
                <a:off x="1306513" y="6243638"/>
                <a:ext cx="7104830"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800" dirty="0">
                    <a:solidFill>
                      <a:srgbClr val="000000"/>
                    </a:solidFill>
                    <a:ea typeface=""/>
                  </a:rPr>
                  <a:t>Observation: d(0) </a:t>
                </a:r>
                <a14:m>
                  <m:oMath xmlns:m="http://schemas.openxmlformats.org/officeDocument/2006/math">
                    <m:r>
                      <a:rPr lang="en-US" altLang="en-US" sz="1800" i="1" smtClean="0">
                        <a:solidFill>
                          <a:srgbClr val="000000"/>
                        </a:solidFill>
                        <a:latin typeface="Cambria Math" charset="0"/>
                        <a:ea typeface="Cambria Math" charset="0"/>
                        <a:cs typeface="Cambria Math" charset="0"/>
                      </a:rPr>
                      <m:t>≤ </m:t>
                    </m:r>
                  </m:oMath>
                </a14:m>
                <a:r>
                  <a:rPr lang="en-US" altLang="en-US" sz="1800" dirty="0">
                    <a:solidFill>
                      <a:srgbClr val="000000"/>
                    </a:solidFill>
                    <a:ea typeface=""/>
                    <a:sym typeface="Symbol" charset="2"/>
                  </a:rPr>
                  <a:t>d(1) </a:t>
                </a:r>
                <a14:m>
                  <m:oMath xmlns:m="http://schemas.openxmlformats.org/officeDocument/2006/math">
                    <m:r>
                      <a:rPr lang="en-US" altLang="en-US" sz="1800" i="1">
                        <a:solidFill>
                          <a:srgbClr val="000000"/>
                        </a:solidFill>
                        <a:latin typeface="Cambria Math" charset="0"/>
                        <a:ea typeface="Cambria Math" charset="0"/>
                        <a:cs typeface="Cambria Math" charset="0"/>
                      </a:rPr>
                      <m:t>≤ </m:t>
                    </m:r>
                  </m:oMath>
                </a14:m>
                <a:r>
                  <a:rPr lang="en-US" altLang="en-US" sz="1800" dirty="0">
                    <a:solidFill>
                      <a:srgbClr val="000000"/>
                    </a:solidFill>
                    <a:ea typeface=""/>
                    <a:sym typeface="Symbol" charset="2"/>
                  </a:rPr>
                  <a:t>d(2) </a:t>
                </a:r>
                <a14:m>
                  <m:oMath xmlns:m="http://schemas.openxmlformats.org/officeDocument/2006/math">
                    <m:r>
                      <a:rPr lang="en-US" altLang="en-US" sz="1800" i="1">
                        <a:solidFill>
                          <a:srgbClr val="000000"/>
                        </a:solidFill>
                        <a:latin typeface="Cambria Math" charset="0"/>
                        <a:ea typeface="Cambria Math" charset="0"/>
                        <a:cs typeface="Cambria Math" charset="0"/>
                      </a:rPr>
                      <m:t>≤ </m:t>
                    </m:r>
                  </m:oMath>
                </a14:m>
                <a:r>
                  <a:rPr lang="en-US" altLang="en-US" sz="1800" dirty="0">
                    <a:solidFill>
                      <a:srgbClr val="000000"/>
                    </a:solidFill>
                    <a:ea typeface=""/>
                    <a:sym typeface="Symbol" charset="2"/>
                  </a:rPr>
                  <a:t>d(3) </a:t>
                </a:r>
                <a14:m>
                  <m:oMath xmlns:m="http://schemas.openxmlformats.org/officeDocument/2006/math">
                    <m:r>
                      <a:rPr lang="en-US" altLang="en-US" sz="1800" i="1">
                        <a:solidFill>
                          <a:srgbClr val="000000"/>
                        </a:solidFill>
                        <a:latin typeface="Cambria Math" charset="0"/>
                        <a:ea typeface="Cambria Math" charset="0"/>
                        <a:cs typeface="Cambria Math" charset="0"/>
                      </a:rPr>
                      <m:t>≤ </m:t>
                    </m:r>
                  </m:oMath>
                </a14:m>
                <a:r>
                  <a:rPr lang="en-US" altLang="en-US" sz="1800" dirty="0">
                    <a:solidFill>
                      <a:srgbClr val="000000"/>
                    </a:solidFill>
                    <a:ea typeface=""/>
                    <a:sym typeface="Symbol" charset="2"/>
                  </a:rPr>
                  <a:t> d(4) </a:t>
                </a:r>
                <a14:m>
                  <m:oMath xmlns:m="http://schemas.openxmlformats.org/officeDocument/2006/math">
                    <m:r>
                      <a:rPr lang="en-US" altLang="en-US" sz="1800" i="1">
                        <a:solidFill>
                          <a:srgbClr val="000000"/>
                        </a:solidFill>
                        <a:latin typeface="Cambria Math" charset="0"/>
                        <a:ea typeface="Cambria Math" charset="0"/>
                        <a:cs typeface="Cambria Math" charset="0"/>
                      </a:rPr>
                      <m:t>≤ </m:t>
                    </m:r>
                  </m:oMath>
                </a14:m>
                <a:r>
                  <a:rPr lang="en-US" altLang="en-US" sz="1800" dirty="0">
                    <a:solidFill>
                      <a:srgbClr val="000000"/>
                    </a:solidFill>
                    <a:ea typeface=""/>
                    <a:sym typeface="Symbol" charset="2"/>
                  </a:rPr>
                  <a:t> d(5) = d(6) = d* </a:t>
                </a:r>
              </a:p>
            </p:txBody>
          </p:sp>
        </mc:Choice>
        <mc:Fallback xmlns="">
          <p:sp>
            <p:nvSpPr>
              <p:cNvPr id="367708" name="Text Box 92"/>
              <p:cNvSpPr txBox="1">
                <a:spLocks noRot="1" noChangeAspect="1" noMove="1" noResize="1" noEditPoints="1" noAdjustHandles="1" noChangeArrowheads="1" noChangeShapeType="1" noTextEdit="1"/>
              </p:cNvSpPr>
              <p:nvPr/>
            </p:nvSpPr>
            <p:spPr bwMode="auto">
              <a:xfrm>
                <a:off x="1306513" y="6243638"/>
                <a:ext cx="7104830" cy="369332"/>
              </a:xfrm>
              <a:prstGeom prst="rect">
                <a:avLst/>
              </a:prstGeom>
              <a:blipFill rotWithShape="0">
                <a:blip r:embed="rId4"/>
                <a:stretch>
                  <a:fillRect l="-686" t="-93443" r="-515" b="-1213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nvGrpSpPr>
          <p:cNvPr id="16" name="Group 89"/>
          <p:cNvGrpSpPr>
            <a:grpSpLocks/>
          </p:cNvGrpSpPr>
          <p:nvPr/>
        </p:nvGrpSpPr>
        <p:grpSpPr bwMode="auto">
          <a:xfrm>
            <a:off x="777875" y="5592763"/>
            <a:ext cx="6756400" cy="457200"/>
            <a:chOff x="414" y="1553"/>
            <a:chExt cx="4256" cy="288"/>
          </a:xfrm>
        </p:grpSpPr>
        <p:sp>
          <p:nvSpPr>
            <p:cNvPr id="47120" name="Text Box 90"/>
            <p:cNvSpPr txBox="1">
              <a:spLocks noChangeArrowheads="1"/>
            </p:cNvSpPr>
            <p:nvPr/>
          </p:nvSpPr>
          <p:spPr bwMode="auto">
            <a:xfrm>
              <a:off x="414" y="1579"/>
              <a:ext cx="3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d(6)</a:t>
              </a:r>
              <a:endParaRPr lang="en-US" altLang="en-US" sz="1800">
                <a:solidFill>
                  <a:srgbClr val="000000"/>
                </a:solidFill>
                <a:ea typeface=""/>
              </a:endParaRPr>
            </a:p>
          </p:txBody>
        </p:sp>
        <p:sp>
          <p:nvSpPr>
            <p:cNvPr id="47121" name="Text Box 91"/>
            <p:cNvSpPr txBox="1">
              <a:spLocks noChangeArrowheads="1"/>
            </p:cNvSpPr>
            <p:nvPr/>
          </p:nvSpPr>
          <p:spPr bwMode="auto">
            <a:xfrm>
              <a:off x="1226" y="1553"/>
              <a:ext cx="34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a:solidFill>
                    <a:srgbClr val="000000"/>
                  </a:solidFill>
                  <a:latin typeface="Arial" charset="0"/>
                  <a:ea typeface="宋体" charset="-122"/>
                  <a:sym typeface="Symbol" charset="2"/>
                </a:rPr>
                <a:t> 10</a:t>
              </a:r>
              <a:r>
                <a:rPr lang="en-US" altLang="zh-CN">
                  <a:solidFill>
                    <a:srgbClr val="000000"/>
                  </a:solidFill>
                  <a:latin typeface="Arial" charset="0"/>
                  <a:ea typeface="宋体" charset="-122"/>
                </a:rPr>
                <a:t>         </a:t>
              </a:r>
              <a:r>
                <a:rPr lang="en-US" altLang="zh-CN">
                  <a:solidFill>
                    <a:srgbClr val="000000"/>
                  </a:solidFill>
                  <a:latin typeface="Arial" charset="0"/>
                  <a:ea typeface="宋体" charset="-122"/>
                  <a:sym typeface="Symbol" charset="2"/>
                </a:rPr>
                <a:t>3</a:t>
              </a:r>
              <a:r>
                <a:rPr lang="en-US" altLang="zh-CN">
                  <a:solidFill>
                    <a:srgbClr val="000000"/>
                  </a:solidFill>
                  <a:latin typeface="Arial" charset="0"/>
                  <a:ea typeface="宋体" charset="-122"/>
                </a:rPr>
                <a:t>            3</a:t>
              </a:r>
              <a:r>
                <a:rPr lang="en-US" altLang="zh-CN">
                  <a:solidFill>
                    <a:srgbClr val="000000"/>
                  </a:solidFill>
                  <a:latin typeface="Arial" charset="0"/>
                  <a:ea typeface="宋体" charset="-122"/>
                  <a:sym typeface="Symbol" charset="2"/>
                </a:rPr>
                <a:t>             2           0</a:t>
              </a:r>
              <a:endParaRPr lang="en-US" altLang="en-US">
                <a:solidFill>
                  <a:srgbClr val="000000"/>
                </a:solidFill>
                <a:latin typeface="Arial" charset="0"/>
                <a:ea typeface="宋体" charset="-122"/>
                <a:sym typeface="Symbol" charset="2"/>
              </a:endParaRPr>
            </a:p>
          </p:txBody>
        </p:sp>
      </p:grpSp>
      <p:graphicFrame>
        <p:nvGraphicFramePr>
          <p:cNvPr id="85" name="Object 4">
            <a:extLst>
              <a:ext uri="{FF2B5EF4-FFF2-40B4-BE49-F238E27FC236}">
                <a16:creationId xmlns:a16="http://schemas.microsoft.com/office/drawing/2014/main" id="{3FB2644A-FBE9-C546-AB33-DE73158B6E7B}"/>
              </a:ext>
            </a:extLst>
          </p:cNvPr>
          <p:cNvGraphicFramePr>
            <a:graphicFrameLocks noChangeAspect="1"/>
          </p:cNvGraphicFramePr>
          <p:nvPr>
            <p:extLst/>
          </p:nvPr>
        </p:nvGraphicFramePr>
        <p:xfrm>
          <a:off x="2616994" y="131665"/>
          <a:ext cx="4006850" cy="492125"/>
        </p:xfrm>
        <a:graphic>
          <a:graphicData uri="http://schemas.openxmlformats.org/presentationml/2006/ole">
            <mc:AlternateContent xmlns:mc="http://schemas.openxmlformats.org/markup-compatibility/2006">
              <mc:Choice xmlns:v="urn:schemas-microsoft-com:vml" Requires="v">
                <p:oleObj spid="_x0000_s775174" name="Equation" r:id="rId5" imgW="1968480" imgH="241200" progId="Equation.3">
                  <p:embed/>
                </p:oleObj>
              </mc:Choice>
              <mc:Fallback>
                <p:oleObj name="Equation" r:id="rId5" imgW="1968480" imgH="241200" progId="Equation.3">
                  <p:embed/>
                  <p:pic>
                    <p:nvPicPr>
                      <p:cNvPr id="85" name="Object 4">
                        <a:extLst>
                          <a:ext uri="{FF2B5EF4-FFF2-40B4-BE49-F238E27FC236}">
                            <a16:creationId xmlns:a16="http://schemas.microsoft.com/office/drawing/2014/main" id="{3FB2644A-FBE9-C546-AB33-DE73158B6E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994" y="131665"/>
                        <a:ext cx="4006850" cy="492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1324182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7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70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ED67CFC6-58D9-1F40-B6B9-CB9FCD9FB2D0}" type="slidenum">
              <a:rPr lang="en-US" altLang="en-US">
                <a:solidFill>
                  <a:srgbClr val="000000"/>
                </a:solidFill>
                <a:latin typeface="Times New Roman" charset="0"/>
              </a:rPr>
              <a:pPr/>
              <a:t>17</a:t>
            </a:fld>
            <a:endParaRPr lang="en-US" altLang="en-US">
              <a:solidFill>
                <a:srgbClr val="000000"/>
              </a:solidFill>
              <a:latin typeface="Times New Roman" charset="0"/>
            </a:endParaRPr>
          </a:p>
        </p:txBody>
      </p:sp>
      <p:sp>
        <p:nvSpPr>
          <p:cNvPr id="14341" name="Rectangle 2"/>
          <p:cNvSpPr>
            <a:spLocks noGrp="1" noChangeArrowheads="1"/>
          </p:cNvSpPr>
          <p:nvPr>
            <p:ph type="title"/>
          </p:nvPr>
        </p:nvSpPr>
        <p:spPr>
          <a:xfrm>
            <a:off x="342900" y="15875"/>
            <a:ext cx="8024813" cy="1143000"/>
          </a:xfrm>
        </p:spPr>
        <p:txBody>
          <a:bodyPr/>
          <a:lstStyle/>
          <a:p>
            <a:r>
              <a:rPr lang="en-US" altLang="zh-CN" sz="3600" dirty="0">
                <a:ea typeface="宋体" charset="-122"/>
              </a:rPr>
              <a:t>Correctness of SBF/-1</a:t>
            </a:r>
            <a:endParaRPr lang="en-US" altLang="en-US" sz="3600" dirty="0"/>
          </a:p>
        </p:txBody>
      </p:sp>
      <p:sp>
        <p:nvSpPr>
          <p:cNvPr id="482307" name="Rectangle 3"/>
          <p:cNvSpPr>
            <a:spLocks noGrp="1" noChangeArrowheads="1"/>
          </p:cNvSpPr>
          <p:nvPr>
            <p:ph type="body" idx="1"/>
          </p:nvPr>
        </p:nvSpPr>
        <p:spPr>
          <a:xfrm>
            <a:off x="533400" y="1385888"/>
            <a:ext cx="8051800" cy="4856162"/>
          </a:xfrm>
        </p:spPr>
        <p:txBody>
          <a:bodyPr/>
          <a:lstStyle/>
          <a:p>
            <a:pPr>
              <a:buFont typeface="Wingdings" pitchFamily="2" charset="2"/>
              <a:buChar char="q"/>
            </a:pPr>
            <a:r>
              <a:rPr lang="en-US" altLang="zh-CN" sz="3600" dirty="0">
                <a:ea typeface="宋体" charset="-122"/>
              </a:rPr>
              <a:t>SBF/-1 converges due to monotonicity</a:t>
            </a:r>
          </a:p>
          <a:p>
            <a:pPr>
              <a:buFont typeface="Wingdings" pitchFamily="2" charset="2"/>
              <a:buChar char="q"/>
            </a:pPr>
            <a:endParaRPr lang="en-US" altLang="zh-CN" sz="3600" dirty="0">
              <a:ea typeface="宋体" charset="-122"/>
            </a:endParaRPr>
          </a:p>
          <a:p>
            <a:pPr>
              <a:buFont typeface="Wingdings" pitchFamily="2" charset="2"/>
              <a:buChar char="q"/>
            </a:pPr>
            <a:r>
              <a:rPr lang="en-US" altLang="zh-CN" sz="3600" dirty="0">
                <a:ea typeface="宋体" charset="-122"/>
              </a:rPr>
              <a:t>Remaining question: </a:t>
            </a:r>
          </a:p>
          <a:p>
            <a:pPr lvl="1">
              <a:buFont typeface="Courier New" panose="02070309020205020404" pitchFamily="49" charset="0"/>
              <a:buChar char="o"/>
            </a:pPr>
            <a:r>
              <a:rPr lang="en-US" altLang="zh-CN" sz="3200" dirty="0">
                <a:ea typeface="宋体" charset="-122"/>
              </a:rPr>
              <a:t>Can we guarantee that SBF/-1 converges to shortest path?</a:t>
            </a:r>
          </a:p>
        </p:txBody>
      </p:sp>
    </p:spTree>
    <p:extLst>
      <p:ext uri="{BB962C8B-B14F-4D97-AF65-F5344CB8AC3E}">
        <p14:creationId xmlns:p14="http://schemas.microsoft.com/office/powerpoint/2010/main" val="3576981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23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23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A96E8D8A-0E06-B14C-9577-6D8DC0821A69}" type="slidenum">
              <a:rPr lang="en-US" altLang="en-US">
                <a:solidFill>
                  <a:srgbClr val="000000"/>
                </a:solidFill>
                <a:latin typeface="Times New Roman" charset="0"/>
              </a:rPr>
              <a:pPr/>
              <a:t>18</a:t>
            </a:fld>
            <a:endParaRPr lang="en-US" altLang="en-US">
              <a:solidFill>
                <a:srgbClr val="000000"/>
              </a:solidFill>
              <a:latin typeface="Times New Roman" charset="0"/>
            </a:endParaRPr>
          </a:p>
        </p:txBody>
      </p:sp>
      <p:sp>
        <p:nvSpPr>
          <p:cNvPr id="10244" name="Rectangle 2"/>
          <p:cNvSpPr>
            <a:spLocks noGrp="1" noChangeArrowheads="1"/>
          </p:cNvSpPr>
          <p:nvPr>
            <p:ph type="title"/>
          </p:nvPr>
        </p:nvSpPr>
        <p:spPr>
          <a:xfrm>
            <a:off x="342900" y="315309"/>
            <a:ext cx="8024813" cy="843565"/>
          </a:xfrm>
        </p:spPr>
        <p:txBody>
          <a:bodyPr/>
          <a:lstStyle/>
          <a:p>
            <a:r>
              <a:rPr lang="en-US" altLang="zh-CN">
                <a:ea typeface="宋体" charset="-122"/>
              </a:rPr>
              <a:t>Correctness of SBF/-1</a:t>
            </a:r>
            <a:endParaRPr lang="en-US" altLang="en-US"/>
          </a:p>
        </p:txBody>
      </p:sp>
      <mc:AlternateContent xmlns:mc="http://schemas.openxmlformats.org/markup-compatibility/2006" xmlns:a14="http://schemas.microsoft.com/office/drawing/2010/main">
        <mc:Choice Requires="a14">
          <p:sp>
            <p:nvSpPr>
              <p:cNvPr id="10245" name="Rectangle 3"/>
              <p:cNvSpPr>
                <a:spLocks noGrp="1" noChangeArrowheads="1"/>
              </p:cNvSpPr>
              <p:nvPr>
                <p:ph type="body" idx="1"/>
              </p:nvPr>
            </p:nvSpPr>
            <p:spPr>
              <a:xfrm>
                <a:off x="533400" y="1385888"/>
                <a:ext cx="8051800" cy="4856162"/>
              </a:xfrm>
            </p:spPr>
            <p:txBody>
              <a:bodyPr/>
              <a:lstStyle/>
              <a:p>
                <a:pPr>
                  <a:buFont typeface="Wingdings" pitchFamily="2" charset="2"/>
                  <a:buChar char="q"/>
                </a:pPr>
                <a:r>
                  <a:rPr lang="en-US" altLang="zh-CN" dirty="0">
                    <a:ea typeface="宋体" charset="-122"/>
                  </a:rPr>
                  <a:t>Common between SBF/</a:t>
                </a:r>
                <a14:m>
                  <m:oMath xmlns:m="http://schemas.openxmlformats.org/officeDocument/2006/math">
                    <m:r>
                      <a:rPr lang="en-US" altLang="zh-CN" i="1">
                        <a:latin typeface="Cambria Math" charset="0"/>
                        <a:ea typeface="Cambria Math" charset="0"/>
                        <a:cs typeface="Cambria Math" charset="0"/>
                      </a:rPr>
                      <m:t>∞ </m:t>
                    </m:r>
                  </m:oMath>
                </a14:m>
                <a:r>
                  <a:rPr lang="en-US" altLang="zh-CN" dirty="0">
                    <a:ea typeface="宋体" charset="-122"/>
                  </a:rPr>
                  <a:t>and SBF/-1: they solve the Bellman equation</a:t>
                </a:r>
              </a:p>
              <a:p>
                <a:pPr>
                  <a:buFont typeface="ZapfDingbats" charset="0"/>
                  <a:buNone/>
                </a:pPr>
                <a:endParaRPr lang="en-US" altLang="zh-CN" dirty="0">
                  <a:ea typeface="宋体" charset="-122"/>
                </a:endParaRPr>
              </a:p>
              <a:p>
                <a:pPr>
                  <a:buFont typeface="ZapfDingbats" charset="0"/>
                  <a:buNone/>
                </a:pPr>
                <a:r>
                  <a:rPr lang="en-US" altLang="zh-CN" dirty="0">
                    <a:ea typeface="宋体" charset="-122"/>
                  </a:rPr>
                  <a:t>where </a:t>
                </a:r>
                <a:r>
                  <a:rPr lang="en-US" altLang="zh-CN" dirty="0" err="1">
                    <a:ea typeface="宋体" charset="-122"/>
                  </a:rPr>
                  <a:t>d</a:t>
                </a:r>
                <a:r>
                  <a:rPr lang="en-US" altLang="zh-CN" baseline="-25000" dirty="0" err="1">
                    <a:ea typeface="宋体" charset="-122"/>
                  </a:rPr>
                  <a:t>D</a:t>
                </a:r>
                <a:r>
                  <a:rPr lang="en-US" altLang="zh-CN" dirty="0">
                    <a:ea typeface="宋体" charset="-122"/>
                  </a:rPr>
                  <a:t> = 0.</a:t>
                </a:r>
              </a:p>
              <a:p>
                <a:pPr>
                  <a:buFontTx/>
                  <a:buChar char="-"/>
                </a:pPr>
                <a:endParaRPr lang="en-US" altLang="zh-CN" dirty="0">
                  <a:ea typeface="宋体" charset="-122"/>
                </a:endParaRPr>
              </a:p>
              <a:p>
                <a:pPr>
                  <a:buFont typeface="Wingdings" charset="2"/>
                  <a:buChar char="q"/>
                </a:pPr>
                <a:r>
                  <a:rPr lang="en-US" altLang="zh-CN" dirty="0">
                    <a:ea typeface="宋体" charset="-122"/>
                  </a:rPr>
                  <a:t>We have proven SBF/</a:t>
                </a:r>
                <a14:m>
                  <m:oMath xmlns:m="http://schemas.openxmlformats.org/officeDocument/2006/math">
                    <m:r>
                      <a:rPr lang="en-US" altLang="zh-CN" i="1">
                        <a:latin typeface="Cambria Math" charset="0"/>
                        <a:ea typeface="Cambria Math" charset="0"/>
                        <a:cs typeface="Cambria Math" charset="0"/>
                      </a:rPr>
                      <m:t>∞ </m:t>
                    </m:r>
                  </m:oMath>
                </a14:m>
                <a:r>
                  <a:rPr lang="en-US" altLang="zh-CN" dirty="0">
                    <a:ea typeface="宋体" charset="-122"/>
                  </a:rPr>
                  <a:t>is the shortest path solution. </a:t>
                </a:r>
              </a:p>
              <a:p>
                <a:pPr>
                  <a:buFont typeface="Wingdings" charset="2"/>
                  <a:buChar char="q"/>
                </a:pPr>
                <a:r>
                  <a:rPr lang="en-US" altLang="zh-CN" dirty="0">
                    <a:ea typeface="宋体" charset="-122"/>
                  </a:rPr>
                  <a:t>SBF/-1 computes shortest path if Bellman equation has a unique solution.</a:t>
                </a:r>
              </a:p>
            </p:txBody>
          </p:sp>
        </mc:Choice>
        <mc:Fallback xmlns="">
          <p:sp>
            <p:nvSpPr>
              <p:cNvPr id="10245" name="Rectangle 3"/>
              <p:cNvSpPr>
                <a:spLocks noGrp="1" noRot="1" noChangeAspect="1" noMove="1" noResize="1" noEditPoints="1" noAdjustHandles="1" noChangeArrowheads="1" noChangeShapeType="1" noTextEdit="1"/>
              </p:cNvSpPr>
              <p:nvPr>
                <p:ph type="body" idx="1"/>
              </p:nvPr>
            </p:nvSpPr>
            <p:spPr>
              <a:xfrm>
                <a:off x="533400" y="1385888"/>
                <a:ext cx="8051800" cy="4856162"/>
              </a:xfrm>
              <a:blipFill>
                <a:blip r:embed="rId4"/>
                <a:stretch>
                  <a:fillRect l="-1417" t="-1042" r="-472"/>
                </a:stretch>
              </a:blipFill>
            </p:spPr>
            <p:txBody>
              <a:bodyPr/>
              <a:lstStyle/>
              <a:p>
                <a:r>
                  <a:rPr lang="en-US">
                    <a:noFill/>
                  </a:rPr>
                  <a:t> </a:t>
                </a:r>
              </a:p>
            </p:txBody>
          </p:sp>
        </mc:Fallback>
      </mc:AlternateContent>
      <p:graphicFrame>
        <p:nvGraphicFramePr>
          <p:cNvPr id="10242" name="Object 5"/>
          <p:cNvGraphicFramePr>
            <a:graphicFrameLocks noChangeAspect="1"/>
          </p:cNvGraphicFramePr>
          <p:nvPr>
            <p:extLst/>
          </p:nvPr>
        </p:nvGraphicFramePr>
        <p:xfrm>
          <a:off x="2264568" y="2260846"/>
          <a:ext cx="4181475" cy="717550"/>
        </p:xfrm>
        <a:graphic>
          <a:graphicData uri="http://schemas.openxmlformats.org/presentationml/2006/ole">
            <mc:AlternateContent xmlns:mc="http://schemas.openxmlformats.org/markup-compatibility/2006">
              <mc:Choice xmlns:v="urn:schemas-microsoft-com:vml" Requires="v">
                <p:oleObj spid="_x0000_s755753" name="Equation" r:id="rId5" imgW="1409400" imgH="241200" progId="Equation.3">
                  <p:embed/>
                </p:oleObj>
              </mc:Choice>
              <mc:Fallback>
                <p:oleObj name="Equation" r:id="rId5" imgW="1409400" imgH="241200" progId="Equation.3">
                  <p:embed/>
                  <p:pic>
                    <p:nvPicPr>
                      <p:cNvPr id="10242"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4568" y="2260846"/>
                        <a:ext cx="4181475"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6770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BA8BDBBB-9364-FD4F-965A-557EB287047B}" type="slidenum">
              <a:rPr lang="en-US" altLang="en-US">
                <a:solidFill>
                  <a:srgbClr val="000000"/>
                </a:solidFill>
                <a:latin typeface="Times New Roman" charset="0"/>
              </a:rPr>
              <a:pPr/>
              <a:t>19</a:t>
            </a:fld>
            <a:endParaRPr lang="en-US" altLang="en-US">
              <a:solidFill>
                <a:srgbClr val="000000"/>
              </a:solidFill>
              <a:latin typeface="Times New Roman" charset="0"/>
            </a:endParaRPr>
          </a:p>
        </p:txBody>
      </p:sp>
      <p:sp>
        <p:nvSpPr>
          <p:cNvPr id="11268" name="Rectangle 2"/>
          <p:cNvSpPr>
            <a:spLocks noGrp="1" noChangeArrowheads="1"/>
          </p:cNvSpPr>
          <p:nvPr>
            <p:ph type="title"/>
          </p:nvPr>
        </p:nvSpPr>
        <p:spPr/>
        <p:txBody>
          <a:bodyPr/>
          <a:lstStyle/>
          <a:p>
            <a:r>
              <a:rPr lang="en-US" altLang="zh-CN" sz="2800">
                <a:ea typeface="宋体" charset="-122"/>
              </a:rPr>
              <a:t>Uniqueness of Solution to BE</a:t>
            </a:r>
            <a:endParaRPr lang="en-US" altLang="en-US" sz="2800">
              <a:ea typeface="宋体" charset="-122"/>
            </a:endParaRPr>
          </a:p>
        </p:txBody>
      </p:sp>
      <mc:AlternateContent xmlns:mc="http://schemas.openxmlformats.org/markup-compatibility/2006" xmlns:a14="http://schemas.microsoft.com/office/drawing/2010/main">
        <mc:Choice Requires="a14">
          <p:sp>
            <p:nvSpPr>
              <p:cNvPr id="11269" name="Rectangle 3"/>
              <p:cNvSpPr>
                <a:spLocks noGrp="1" noChangeArrowheads="1"/>
              </p:cNvSpPr>
              <p:nvPr>
                <p:ph type="body" idx="1"/>
              </p:nvPr>
            </p:nvSpPr>
            <p:spPr/>
            <p:txBody>
              <a:bodyPr/>
              <a:lstStyle/>
              <a:p>
                <a:pPr>
                  <a:buFont typeface="Wingdings" pitchFamily="2" charset="2"/>
                  <a:buChar char="q"/>
                </a:pPr>
                <a:r>
                  <a:rPr lang="en-US" altLang="zh-CN" dirty="0">
                    <a:ea typeface="宋体" charset="-122"/>
                  </a:rPr>
                  <a:t>Assume another solution d, we will show that d = d* </a:t>
                </a:r>
              </a:p>
              <a:p>
                <a:pPr>
                  <a:buFont typeface="ZapfDingbats" charset="0"/>
                  <a:buNone/>
                </a:pPr>
                <a:r>
                  <a:rPr lang="en-US" altLang="zh-CN" dirty="0">
                    <a:ea typeface="宋体" charset="-122"/>
                  </a:rPr>
                  <a:t>case 1: we show d </a:t>
                </a:r>
                <a14:m>
                  <m:oMath xmlns:m="http://schemas.openxmlformats.org/officeDocument/2006/math">
                    <m:r>
                      <a:rPr lang="en-US" altLang="zh-CN" i="1" smtClean="0">
                        <a:latin typeface="Cambria Math" charset="0"/>
                        <a:ea typeface="Cambria Math" charset="0"/>
                        <a:cs typeface="Cambria Math" charset="0"/>
                      </a:rPr>
                      <m:t>≥</m:t>
                    </m:r>
                    <m:r>
                      <a:rPr lang="en-US" altLang="zh-CN" b="0" i="1" smtClean="0">
                        <a:latin typeface="Cambria Math" charset="0"/>
                        <a:ea typeface="Cambria Math" charset="0"/>
                        <a:cs typeface="Cambria Math" charset="0"/>
                      </a:rPr>
                      <m:t> </m:t>
                    </m:r>
                  </m:oMath>
                </a14:m>
                <a:r>
                  <a:rPr lang="en-US" altLang="zh-CN" dirty="0">
                    <a:ea typeface="宋体" charset="-122"/>
                    <a:sym typeface="Symbol" charset="2"/>
                  </a:rPr>
                  <a:t>d</a:t>
                </a:r>
                <a:r>
                  <a:rPr lang="en-US" altLang="zh-CN" dirty="0">
                    <a:ea typeface="宋体" charset="-122"/>
                  </a:rPr>
                  <a:t>*</a:t>
                </a:r>
              </a:p>
            </p:txBody>
          </p:sp>
        </mc:Choice>
        <mc:Fallback xmlns="">
          <p:sp>
            <p:nvSpPr>
              <p:cNvPr id="11269" name="Rectangle 3"/>
              <p:cNvSpPr>
                <a:spLocks noGrp="1" noRot="1" noChangeAspect="1" noMove="1" noResize="1" noEditPoints="1" noAdjustHandles="1" noChangeArrowheads="1" noChangeShapeType="1" noTextEdit="1"/>
              </p:cNvSpPr>
              <p:nvPr>
                <p:ph type="body" idx="1"/>
              </p:nvPr>
            </p:nvSpPr>
            <p:spPr>
              <a:blipFill>
                <a:blip r:embed="rId4"/>
                <a:stretch>
                  <a:fillRect l="-1417" t="-1305" r="-12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70" name="Rectangle 8"/>
              <p:cNvSpPr>
                <a:spLocks noChangeArrowheads="1"/>
              </p:cNvSpPr>
              <p:nvPr/>
            </p:nvSpPr>
            <p:spPr bwMode="auto">
              <a:xfrm>
                <a:off x="536575" y="3213100"/>
                <a:ext cx="8762335" cy="138499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spcBef>
                    <a:spcPct val="20000"/>
                  </a:spcBef>
                  <a:buClr>
                    <a:srgbClr val="3333CC"/>
                  </a:buClr>
                  <a:buSzPct val="85000"/>
                  <a:buFont typeface="ZapfDingbats" charset="0"/>
                  <a:buNone/>
                </a:pPr>
                <a:r>
                  <a:rPr lang="en-US" altLang="zh-CN" sz="2800" dirty="0">
                    <a:solidFill>
                      <a:srgbClr val="000000"/>
                    </a:solidFill>
                    <a:ea typeface="宋体" charset="-122"/>
                  </a:rPr>
                  <a:t>Since d is a solution to BE,  we can construct </a:t>
                </a:r>
                <a:br>
                  <a:rPr lang="en-US" altLang="zh-CN" sz="2800" dirty="0">
                    <a:solidFill>
                      <a:srgbClr val="000000"/>
                    </a:solidFill>
                    <a:ea typeface="宋体" charset="-122"/>
                  </a:rPr>
                </a:br>
                <a:r>
                  <a:rPr lang="en-US" altLang="zh-CN" sz="2800" dirty="0">
                    <a:solidFill>
                      <a:srgbClr val="000000"/>
                    </a:solidFill>
                    <a:ea typeface="宋体" charset="-122"/>
                  </a:rPr>
                  <a:t>paths as follows: for each </a:t>
                </a:r>
                <a:r>
                  <a:rPr lang="en-US" altLang="zh-CN" sz="2800" dirty="0" err="1">
                    <a:solidFill>
                      <a:srgbClr val="000000"/>
                    </a:solidFill>
                    <a:ea typeface="宋体" charset="-122"/>
                  </a:rPr>
                  <a:t>i</a:t>
                </a:r>
                <a:r>
                  <a:rPr lang="en-US" altLang="zh-CN" sz="2800" dirty="0">
                    <a:solidFill>
                      <a:srgbClr val="000000"/>
                    </a:solidFill>
                    <a:ea typeface="宋体" charset="-122"/>
                  </a:rPr>
                  <a:t>, pick a j which </a:t>
                </a:r>
                <a:br>
                  <a:rPr lang="en-US" altLang="zh-CN" sz="2800" dirty="0">
                    <a:solidFill>
                      <a:srgbClr val="000000"/>
                    </a:solidFill>
                    <a:ea typeface="宋体" charset="-122"/>
                  </a:rPr>
                </a:br>
                <a:r>
                  <a:rPr lang="en-US" altLang="zh-CN" sz="2800" dirty="0">
                    <a:solidFill>
                      <a:srgbClr val="000000"/>
                    </a:solidFill>
                    <a:ea typeface="宋体" charset="-122"/>
                  </a:rPr>
                  <a:t>satisfies the equation; since d* is shortest, d </a:t>
                </a:r>
                <a14:m>
                  <m:oMath xmlns:m="http://schemas.openxmlformats.org/officeDocument/2006/math">
                    <m:r>
                      <a:rPr lang="en-US" altLang="zh-CN" sz="2800" i="1" smtClean="0">
                        <a:solidFill>
                          <a:srgbClr val="000000"/>
                        </a:solidFill>
                        <a:latin typeface="Cambria Math" charset="0"/>
                        <a:ea typeface="Cambria Math" charset="0"/>
                        <a:cs typeface="Cambria Math" charset="0"/>
                      </a:rPr>
                      <m:t>≥</m:t>
                    </m:r>
                  </m:oMath>
                </a14:m>
                <a:r>
                  <a:rPr lang="en-US" altLang="zh-CN" sz="2800" dirty="0">
                    <a:solidFill>
                      <a:srgbClr val="000000"/>
                    </a:solidFill>
                    <a:ea typeface="宋体" charset="-122"/>
                    <a:sym typeface="Symbol" charset="2"/>
                  </a:rPr>
                  <a:t> d</a:t>
                </a:r>
                <a:r>
                  <a:rPr lang="en-US" altLang="zh-CN" sz="2800" dirty="0">
                    <a:solidFill>
                      <a:srgbClr val="000000"/>
                    </a:solidFill>
                    <a:ea typeface="宋体" charset="-122"/>
                  </a:rPr>
                  <a:t>* </a:t>
                </a:r>
                <a:endParaRPr lang="en-US" altLang="en-US" sz="2800" dirty="0">
                  <a:solidFill>
                    <a:srgbClr val="000000"/>
                  </a:solidFill>
                  <a:ea typeface="宋体" charset="-122"/>
                </a:endParaRPr>
              </a:p>
            </p:txBody>
          </p:sp>
        </mc:Choice>
        <mc:Fallback xmlns="">
          <p:sp>
            <p:nvSpPr>
              <p:cNvPr id="11270" name="Rectangle 8"/>
              <p:cNvSpPr>
                <a:spLocks noRot="1" noChangeAspect="1" noMove="1" noResize="1" noEditPoints="1" noAdjustHandles="1" noChangeArrowheads="1" noChangeShapeType="1" noTextEdit="1"/>
              </p:cNvSpPr>
              <p:nvPr/>
            </p:nvSpPr>
            <p:spPr bwMode="auto">
              <a:xfrm>
                <a:off x="536575" y="3213100"/>
                <a:ext cx="8762335" cy="1384995"/>
              </a:xfrm>
              <a:prstGeom prst="rect">
                <a:avLst/>
              </a:prstGeom>
              <a:blipFill rotWithShape="0">
                <a:blip r:embed="rId5"/>
                <a:stretch>
                  <a:fillRect l="-1392" t="-3965" r="-557" b="-1145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nvGrpSpPr>
          <p:cNvPr id="11273" name="Group 19"/>
          <p:cNvGrpSpPr>
            <a:grpSpLocks/>
          </p:cNvGrpSpPr>
          <p:nvPr/>
        </p:nvGrpSpPr>
        <p:grpSpPr bwMode="auto">
          <a:xfrm>
            <a:off x="3257909" y="4883597"/>
            <a:ext cx="2533650" cy="1619250"/>
            <a:chOff x="4056" y="114"/>
            <a:chExt cx="1596" cy="1020"/>
          </a:xfrm>
        </p:grpSpPr>
        <p:sp>
          <p:nvSpPr>
            <p:cNvPr id="11283" name="Freeform 20"/>
            <p:cNvSpPr>
              <a:spLocks/>
            </p:cNvSpPr>
            <p:nvPr/>
          </p:nvSpPr>
          <p:spPr bwMode="auto">
            <a:xfrm>
              <a:off x="4056" y="114"/>
              <a:ext cx="1596" cy="976"/>
            </a:xfrm>
            <a:custGeom>
              <a:avLst/>
              <a:gdLst>
                <a:gd name="T0" fmla="*/ 41 w 1757"/>
                <a:gd name="T1" fmla="*/ 78 h 1150"/>
                <a:gd name="T2" fmla="*/ 149 w 1757"/>
                <a:gd name="T3" fmla="*/ 42 h 1150"/>
                <a:gd name="T4" fmla="*/ 307 w 1757"/>
                <a:gd name="T5" fmla="*/ 5 h 1150"/>
                <a:gd name="T6" fmla="*/ 512 w 1757"/>
                <a:gd name="T7" fmla="*/ 10 h 1150"/>
                <a:gd name="T8" fmla="*/ 613 w 1757"/>
                <a:gd name="T9" fmla="*/ 27 h 1150"/>
                <a:gd name="T10" fmla="*/ 636 w 1757"/>
                <a:gd name="T11" fmla="*/ 95 h 1150"/>
                <a:gd name="T12" fmla="*/ 628 w 1757"/>
                <a:gd name="T13" fmla="*/ 202 h 1150"/>
                <a:gd name="T14" fmla="*/ 376 w 1757"/>
                <a:gd name="T15" fmla="*/ 218 h 1150"/>
                <a:gd name="T16" fmla="*/ 206 w 1757"/>
                <a:gd name="T17" fmla="*/ 207 h 1150"/>
                <a:gd name="T18" fmla="*/ 28 w 1757"/>
                <a:gd name="T19" fmla="*/ 132 h 1150"/>
                <a:gd name="T20" fmla="*/ 41 w 1757"/>
                <a:gd name="T21" fmla="*/ 78 h 11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57"/>
                <a:gd name="T34" fmla="*/ 0 h 1150"/>
                <a:gd name="T35" fmla="*/ 1757 w 1757"/>
                <a:gd name="T36" fmla="*/ 1150 h 11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57" h="1150">
                  <a:moveTo>
                    <a:pt x="108" y="402"/>
                  </a:moveTo>
                  <a:cubicBezTo>
                    <a:pt x="161" y="324"/>
                    <a:pt x="275" y="278"/>
                    <a:pt x="390" y="216"/>
                  </a:cubicBezTo>
                  <a:cubicBezTo>
                    <a:pt x="505" y="154"/>
                    <a:pt x="642" y="54"/>
                    <a:pt x="801" y="27"/>
                  </a:cubicBezTo>
                  <a:cubicBezTo>
                    <a:pt x="960" y="0"/>
                    <a:pt x="1208" y="35"/>
                    <a:pt x="1341" y="54"/>
                  </a:cubicBezTo>
                  <a:cubicBezTo>
                    <a:pt x="1474" y="73"/>
                    <a:pt x="1548" y="68"/>
                    <a:pt x="1602" y="141"/>
                  </a:cubicBezTo>
                  <a:cubicBezTo>
                    <a:pt x="1656" y="214"/>
                    <a:pt x="1658" y="339"/>
                    <a:pt x="1665" y="489"/>
                  </a:cubicBezTo>
                  <a:cubicBezTo>
                    <a:pt x="1672" y="639"/>
                    <a:pt x="1757" y="938"/>
                    <a:pt x="1644" y="1044"/>
                  </a:cubicBezTo>
                  <a:cubicBezTo>
                    <a:pt x="1531" y="1150"/>
                    <a:pt x="1168" y="1121"/>
                    <a:pt x="984" y="1125"/>
                  </a:cubicBezTo>
                  <a:cubicBezTo>
                    <a:pt x="800" y="1129"/>
                    <a:pt x="692" y="1141"/>
                    <a:pt x="540" y="1068"/>
                  </a:cubicBezTo>
                  <a:cubicBezTo>
                    <a:pt x="388" y="995"/>
                    <a:pt x="144" y="795"/>
                    <a:pt x="72" y="684"/>
                  </a:cubicBezTo>
                  <a:cubicBezTo>
                    <a:pt x="0" y="573"/>
                    <a:pt x="55" y="480"/>
                    <a:pt x="108" y="40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800">
                <a:solidFill>
                  <a:srgbClr val="000000"/>
                </a:solidFill>
                <a:latin typeface="Comic Sans MS" charset="0"/>
                <a:ea typeface=""/>
              </a:endParaRPr>
            </a:p>
          </p:txBody>
        </p:sp>
        <p:sp>
          <p:nvSpPr>
            <p:cNvPr id="11284" name="Freeform 21"/>
            <p:cNvSpPr>
              <a:spLocks/>
            </p:cNvSpPr>
            <p:nvPr/>
          </p:nvSpPr>
          <p:spPr bwMode="auto">
            <a:xfrm>
              <a:off x="4378" y="379"/>
              <a:ext cx="310" cy="158"/>
            </a:xfrm>
            <a:custGeom>
              <a:avLst/>
              <a:gdLst>
                <a:gd name="T0" fmla="*/ 0 w 342"/>
                <a:gd name="T1" fmla="*/ 36 h 186"/>
                <a:gd name="T2" fmla="*/ 12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11285" name="Oval 22"/>
            <p:cNvSpPr>
              <a:spLocks noChangeArrowheads="1"/>
            </p:cNvSpPr>
            <p:nvPr/>
          </p:nvSpPr>
          <p:spPr bwMode="auto">
            <a:xfrm>
              <a:off x="4141" y="584"/>
              <a:ext cx="285" cy="69"/>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1286" name="Line 23"/>
            <p:cNvSpPr>
              <a:spLocks noChangeShapeType="1"/>
            </p:cNvSpPr>
            <p:nvPr/>
          </p:nvSpPr>
          <p:spPr bwMode="auto">
            <a:xfrm>
              <a:off x="4141" y="578"/>
              <a:ext cx="1" cy="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1287" name="Line 24"/>
            <p:cNvSpPr>
              <a:spLocks noChangeShapeType="1"/>
            </p:cNvSpPr>
            <p:nvPr/>
          </p:nvSpPr>
          <p:spPr bwMode="auto">
            <a:xfrm>
              <a:off x="4426" y="578"/>
              <a:ext cx="1" cy="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1288" name="Rectangle 25"/>
            <p:cNvSpPr>
              <a:spLocks noChangeArrowheads="1"/>
            </p:cNvSpPr>
            <p:nvPr/>
          </p:nvSpPr>
          <p:spPr bwMode="auto">
            <a:xfrm>
              <a:off x="4141" y="578"/>
              <a:ext cx="282" cy="42"/>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11289" name="Oval 26"/>
            <p:cNvSpPr>
              <a:spLocks noChangeArrowheads="1"/>
            </p:cNvSpPr>
            <p:nvPr/>
          </p:nvSpPr>
          <p:spPr bwMode="auto">
            <a:xfrm>
              <a:off x="4139" y="528"/>
              <a:ext cx="284"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1290" name="Oval 27"/>
            <p:cNvSpPr>
              <a:spLocks noChangeArrowheads="1"/>
            </p:cNvSpPr>
            <p:nvPr/>
          </p:nvSpPr>
          <p:spPr bwMode="auto">
            <a:xfrm>
              <a:off x="4568" y="327"/>
              <a:ext cx="285" cy="69"/>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1291" name="Line 28"/>
            <p:cNvSpPr>
              <a:spLocks noChangeShapeType="1"/>
            </p:cNvSpPr>
            <p:nvPr/>
          </p:nvSpPr>
          <p:spPr bwMode="auto">
            <a:xfrm>
              <a:off x="4568" y="321"/>
              <a:ext cx="1" cy="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1292" name="Line 29"/>
            <p:cNvSpPr>
              <a:spLocks noChangeShapeType="1"/>
            </p:cNvSpPr>
            <p:nvPr/>
          </p:nvSpPr>
          <p:spPr bwMode="auto">
            <a:xfrm>
              <a:off x="4853" y="321"/>
              <a:ext cx="1" cy="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1293" name="Rectangle 30"/>
            <p:cNvSpPr>
              <a:spLocks noChangeArrowheads="1"/>
            </p:cNvSpPr>
            <p:nvPr/>
          </p:nvSpPr>
          <p:spPr bwMode="auto">
            <a:xfrm>
              <a:off x="4568" y="321"/>
              <a:ext cx="282" cy="42"/>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11294" name="Oval 31"/>
            <p:cNvSpPr>
              <a:spLocks noChangeArrowheads="1"/>
            </p:cNvSpPr>
            <p:nvPr/>
          </p:nvSpPr>
          <p:spPr bwMode="auto">
            <a:xfrm>
              <a:off x="4566" y="271"/>
              <a:ext cx="284"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1295" name="Oval 32"/>
            <p:cNvSpPr>
              <a:spLocks noChangeArrowheads="1"/>
            </p:cNvSpPr>
            <p:nvPr/>
          </p:nvSpPr>
          <p:spPr bwMode="auto">
            <a:xfrm>
              <a:off x="5189" y="324"/>
              <a:ext cx="283" cy="68"/>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1296" name="Line 33"/>
            <p:cNvSpPr>
              <a:spLocks noChangeShapeType="1"/>
            </p:cNvSpPr>
            <p:nvPr/>
          </p:nvSpPr>
          <p:spPr bwMode="auto">
            <a:xfrm>
              <a:off x="5189" y="318"/>
              <a:ext cx="1" cy="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1297" name="Line 34"/>
            <p:cNvSpPr>
              <a:spLocks noChangeShapeType="1"/>
            </p:cNvSpPr>
            <p:nvPr/>
          </p:nvSpPr>
          <p:spPr bwMode="auto">
            <a:xfrm>
              <a:off x="5472" y="318"/>
              <a:ext cx="1" cy="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1298" name="Rectangle 35"/>
            <p:cNvSpPr>
              <a:spLocks noChangeArrowheads="1"/>
            </p:cNvSpPr>
            <p:nvPr/>
          </p:nvSpPr>
          <p:spPr bwMode="auto">
            <a:xfrm>
              <a:off x="5189" y="318"/>
              <a:ext cx="280" cy="41"/>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11299" name="Oval 36"/>
            <p:cNvSpPr>
              <a:spLocks noChangeArrowheads="1"/>
            </p:cNvSpPr>
            <p:nvPr/>
          </p:nvSpPr>
          <p:spPr bwMode="auto">
            <a:xfrm>
              <a:off x="5191" y="270"/>
              <a:ext cx="284"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1300" name="Freeform 37"/>
            <p:cNvSpPr>
              <a:spLocks/>
            </p:cNvSpPr>
            <p:nvPr/>
          </p:nvSpPr>
          <p:spPr bwMode="auto">
            <a:xfrm>
              <a:off x="5340" y="402"/>
              <a:ext cx="42" cy="460"/>
            </a:xfrm>
            <a:custGeom>
              <a:avLst/>
              <a:gdLst>
                <a:gd name="T0" fmla="*/ 0 w 1"/>
                <a:gd name="T1" fmla="*/ 0 h 522"/>
                <a:gd name="T2" fmla="*/ 0 w 1"/>
                <a:gd name="T3" fmla="*/ 147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11301" name="Freeform 38"/>
            <p:cNvSpPr>
              <a:spLocks/>
            </p:cNvSpPr>
            <p:nvPr/>
          </p:nvSpPr>
          <p:spPr bwMode="auto">
            <a:xfrm>
              <a:off x="4710" y="407"/>
              <a:ext cx="1" cy="455"/>
            </a:xfrm>
            <a:custGeom>
              <a:avLst/>
              <a:gdLst>
                <a:gd name="T0" fmla="*/ 0 w 1"/>
                <a:gd name="T1" fmla="*/ 0 h 537"/>
                <a:gd name="T2" fmla="*/ 0 w 1"/>
                <a:gd name="T3" fmla="*/ 103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11302" name="Freeform 39"/>
            <p:cNvSpPr>
              <a:spLocks/>
            </p:cNvSpPr>
            <p:nvPr/>
          </p:nvSpPr>
          <p:spPr bwMode="auto">
            <a:xfrm>
              <a:off x="4865" y="929"/>
              <a:ext cx="333" cy="0"/>
            </a:xfrm>
            <a:custGeom>
              <a:avLst/>
              <a:gdLst>
                <a:gd name="T0" fmla="*/ 142 w 366"/>
                <a:gd name="T1" fmla="*/ 0 h 1"/>
                <a:gd name="T2" fmla="*/ 0 w 366"/>
                <a:gd name="T3" fmla="*/ 0 h 1"/>
                <a:gd name="T4" fmla="*/ 0 60000 65536"/>
                <a:gd name="T5" fmla="*/ 0 60000 65536"/>
                <a:gd name="T6" fmla="*/ 0 w 366"/>
                <a:gd name="T7" fmla="*/ 0 h 1"/>
                <a:gd name="T8" fmla="*/ 366 w 366"/>
                <a:gd name="T9" fmla="*/ 0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11303" name="Freeform 40"/>
            <p:cNvSpPr>
              <a:spLocks/>
            </p:cNvSpPr>
            <p:nvPr/>
          </p:nvSpPr>
          <p:spPr bwMode="auto">
            <a:xfrm>
              <a:off x="4329" y="654"/>
              <a:ext cx="250" cy="224"/>
            </a:xfrm>
            <a:custGeom>
              <a:avLst/>
              <a:gdLst>
                <a:gd name="T0" fmla="*/ 102 w 276"/>
                <a:gd name="T1" fmla="*/ 50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11304" name="Freeform 41"/>
            <p:cNvSpPr>
              <a:spLocks/>
            </p:cNvSpPr>
            <p:nvPr/>
          </p:nvSpPr>
          <p:spPr bwMode="auto">
            <a:xfrm>
              <a:off x="4860" y="343"/>
              <a:ext cx="332" cy="1"/>
            </a:xfrm>
            <a:custGeom>
              <a:avLst/>
              <a:gdLst>
                <a:gd name="T0" fmla="*/ 138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grpSp>
          <p:nvGrpSpPr>
            <p:cNvPr id="11305" name="Group 42"/>
            <p:cNvGrpSpPr>
              <a:grpSpLocks/>
            </p:cNvGrpSpPr>
            <p:nvPr/>
          </p:nvGrpSpPr>
          <p:grpSpPr bwMode="auto">
            <a:xfrm>
              <a:off x="4162" y="487"/>
              <a:ext cx="233" cy="251"/>
              <a:chOff x="2928" y="2429"/>
              <a:chExt cx="259" cy="295"/>
            </a:xfrm>
          </p:grpSpPr>
          <p:sp>
            <p:nvSpPr>
              <p:cNvPr id="11336" name="Rectangle 43"/>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1337" name="Text Box 44"/>
              <p:cNvSpPr txBox="1">
                <a:spLocks noChangeArrowheads="1"/>
              </p:cNvSpPr>
              <p:nvPr/>
            </p:nvSpPr>
            <p:spPr bwMode="auto">
              <a:xfrm>
                <a:off x="2928" y="2429"/>
                <a:ext cx="25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A</a:t>
                </a:r>
                <a:endParaRPr lang="en-US" altLang="en-US">
                  <a:solidFill>
                    <a:srgbClr val="000000"/>
                  </a:solidFill>
                  <a:latin typeface="Times New Roman" charset="0"/>
                  <a:ea typeface=""/>
                </a:endParaRPr>
              </a:p>
            </p:txBody>
          </p:sp>
        </p:grpSp>
        <p:grpSp>
          <p:nvGrpSpPr>
            <p:cNvPr id="11306" name="Group 45"/>
            <p:cNvGrpSpPr>
              <a:grpSpLocks/>
            </p:cNvGrpSpPr>
            <p:nvPr/>
          </p:nvGrpSpPr>
          <p:grpSpPr bwMode="auto">
            <a:xfrm>
              <a:off x="4574" y="803"/>
              <a:ext cx="287" cy="250"/>
              <a:chOff x="1740" y="2306"/>
              <a:chExt cx="316" cy="226"/>
            </a:xfrm>
          </p:grpSpPr>
          <p:sp>
            <p:nvSpPr>
              <p:cNvPr id="11328" name="Oval 46"/>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1329" name="Line 47"/>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1330" name="Line 48"/>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1331" name="Rectangle 49"/>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11332" name="Oval 50"/>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nvGrpSpPr>
              <p:cNvPr id="11333" name="Group 51"/>
              <p:cNvGrpSpPr>
                <a:grpSpLocks/>
              </p:cNvGrpSpPr>
              <p:nvPr/>
            </p:nvGrpSpPr>
            <p:grpSpPr bwMode="auto">
              <a:xfrm>
                <a:off x="1782" y="2306"/>
                <a:ext cx="238" cy="226"/>
                <a:chOff x="2937" y="2429"/>
                <a:chExt cx="241" cy="226"/>
              </a:xfrm>
            </p:grpSpPr>
            <p:sp>
              <p:nvSpPr>
                <p:cNvPr id="11334" name="Rectangle 52"/>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1335" name="Text Box 53"/>
                <p:cNvSpPr txBox="1">
                  <a:spLocks noChangeArrowheads="1"/>
                </p:cNvSpPr>
                <p:nvPr/>
              </p:nvSpPr>
              <p:spPr bwMode="auto">
                <a:xfrm>
                  <a:off x="2937" y="2429"/>
                  <a:ext cx="24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E</a:t>
                  </a:r>
                  <a:endParaRPr lang="en-US" altLang="en-US">
                    <a:solidFill>
                      <a:srgbClr val="000000"/>
                    </a:solidFill>
                    <a:latin typeface="Times New Roman" charset="0"/>
                    <a:ea typeface=""/>
                  </a:endParaRPr>
                </a:p>
              </p:txBody>
            </p:sp>
          </p:grpSp>
        </p:grpSp>
        <p:grpSp>
          <p:nvGrpSpPr>
            <p:cNvPr id="11307" name="Group 54"/>
            <p:cNvGrpSpPr>
              <a:grpSpLocks/>
            </p:cNvGrpSpPr>
            <p:nvPr/>
          </p:nvGrpSpPr>
          <p:grpSpPr bwMode="auto">
            <a:xfrm>
              <a:off x="5201" y="821"/>
              <a:ext cx="287" cy="250"/>
              <a:chOff x="1051" y="2303"/>
              <a:chExt cx="316" cy="295"/>
            </a:xfrm>
          </p:grpSpPr>
          <p:sp>
            <p:nvSpPr>
              <p:cNvPr id="11320" name="Oval 55"/>
              <p:cNvSpPr>
                <a:spLocks noChangeArrowheads="1"/>
              </p:cNvSpPr>
              <p:nvPr/>
            </p:nvSpPr>
            <p:spPr bwMode="auto">
              <a:xfrm>
                <a:off x="1054" y="2423"/>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1321" name="Line 56"/>
              <p:cNvSpPr>
                <a:spLocks noChangeShapeType="1"/>
              </p:cNvSpPr>
              <p:nvPr/>
            </p:nvSpPr>
            <p:spPr bwMode="auto">
              <a:xfrm>
                <a:off x="1054" y="2416"/>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1322" name="Line 57"/>
              <p:cNvSpPr>
                <a:spLocks noChangeShapeType="1"/>
              </p:cNvSpPr>
              <p:nvPr/>
            </p:nvSpPr>
            <p:spPr bwMode="auto">
              <a:xfrm>
                <a:off x="1367" y="2416"/>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1323" name="Rectangle 58"/>
              <p:cNvSpPr>
                <a:spLocks noChangeArrowheads="1"/>
              </p:cNvSpPr>
              <p:nvPr/>
            </p:nvSpPr>
            <p:spPr bwMode="auto">
              <a:xfrm>
                <a:off x="1054" y="2416"/>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11324" name="Oval 59"/>
              <p:cNvSpPr>
                <a:spLocks noChangeArrowheads="1"/>
              </p:cNvSpPr>
              <p:nvPr/>
            </p:nvSpPr>
            <p:spPr bwMode="auto">
              <a:xfrm>
                <a:off x="1051" y="2357"/>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nvGrpSpPr>
              <p:cNvPr id="11325" name="Group 60"/>
              <p:cNvGrpSpPr>
                <a:grpSpLocks/>
              </p:cNvGrpSpPr>
              <p:nvPr/>
            </p:nvGrpSpPr>
            <p:grpSpPr bwMode="auto">
              <a:xfrm>
                <a:off x="1094" y="2303"/>
                <a:ext cx="254" cy="295"/>
                <a:chOff x="2930" y="2429"/>
                <a:chExt cx="257" cy="295"/>
              </a:xfrm>
            </p:grpSpPr>
            <p:sp>
              <p:nvSpPr>
                <p:cNvPr id="11326" name="Rectangle 61"/>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1327" name="Text Box 62"/>
                <p:cNvSpPr txBox="1">
                  <a:spLocks noChangeArrowheads="1"/>
                </p:cNvSpPr>
                <p:nvPr/>
              </p:nvSpPr>
              <p:spPr bwMode="auto">
                <a:xfrm>
                  <a:off x="2930" y="2429"/>
                  <a:ext cx="25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FF0000"/>
                      </a:solidFill>
                      <a:ea typeface=""/>
                    </a:rPr>
                    <a:t>D</a:t>
                  </a:r>
                  <a:endParaRPr lang="en-US" altLang="en-US">
                    <a:solidFill>
                      <a:srgbClr val="FF0000"/>
                    </a:solidFill>
                    <a:latin typeface="Times New Roman" charset="0"/>
                    <a:ea typeface=""/>
                  </a:endParaRPr>
                </a:p>
              </p:txBody>
            </p:sp>
          </p:grpSp>
        </p:grpSp>
        <p:grpSp>
          <p:nvGrpSpPr>
            <p:cNvPr id="11308" name="Group 63"/>
            <p:cNvGrpSpPr>
              <a:grpSpLocks/>
            </p:cNvGrpSpPr>
            <p:nvPr/>
          </p:nvGrpSpPr>
          <p:grpSpPr bwMode="auto">
            <a:xfrm>
              <a:off x="5230" y="228"/>
              <a:ext cx="212" cy="250"/>
              <a:chOff x="2939" y="2429"/>
              <a:chExt cx="237" cy="295"/>
            </a:xfrm>
          </p:grpSpPr>
          <p:sp>
            <p:nvSpPr>
              <p:cNvPr id="11318" name="Rectangle 64"/>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1319" name="Text Box 65"/>
              <p:cNvSpPr txBox="1">
                <a:spLocks noChangeArrowheads="1"/>
              </p:cNvSpPr>
              <p:nvPr/>
            </p:nvSpPr>
            <p:spPr bwMode="auto">
              <a:xfrm>
                <a:off x="2939" y="2429"/>
                <a:ext cx="23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C</a:t>
                </a:r>
                <a:endParaRPr lang="en-US" altLang="en-US">
                  <a:solidFill>
                    <a:srgbClr val="000000"/>
                  </a:solidFill>
                  <a:latin typeface="Times New Roman" charset="0"/>
                  <a:ea typeface=""/>
                </a:endParaRPr>
              </a:p>
            </p:txBody>
          </p:sp>
        </p:grpSp>
        <p:grpSp>
          <p:nvGrpSpPr>
            <p:cNvPr id="11309" name="Group 66"/>
            <p:cNvGrpSpPr>
              <a:grpSpLocks/>
            </p:cNvGrpSpPr>
            <p:nvPr/>
          </p:nvGrpSpPr>
          <p:grpSpPr bwMode="auto">
            <a:xfrm>
              <a:off x="4606" y="228"/>
              <a:ext cx="217" cy="250"/>
              <a:chOff x="2937" y="2429"/>
              <a:chExt cx="241" cy="295"/>
            </a:xfrm>
          </p:grpSpPr>
          <p:sp>
            <p:nvSpPr>
              <p:cNvPr id="11316" name="Rectangle 67"/>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1317" name="Text Box 68"/>
              <p:cNvSpPr txBox="1">
                <a:spLocks noChangeArrowheads="1"/>
              </p:cNvSpPr>
              <p:nvPr/>
            </p:nvSpPr>
            <p:spPr bwMode="auto">
              <a:xfrm>
                <a:off x="2937" y="2429"/>
                <a:ext cx="24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B</a:t>
                </a:r>
                <a:endParaRPr lang="en-US" altLang="en-US">
                  <a:solidFill>
                    <a:srgbClr val="000000"/>
                  </a:solidFill>
                  <a:latin typeface="Times New Roman" charset="0"/>
                  <a:ea typeface=""/>
                </a:endParaRPr>
              </a:p>
            </p:txBody>
          </p:sp>
        </p:grpSp>
        <p:sp>
          <p:nvSpPr>
            <p:cNvPr id="11310" name="Text Box 69"/>
            <p:cNvSpPr txBox="1">
              <a:spLocks noChangeArrowheads="1"/>
            </p:cNvSpPr>
            <p:nvPr/>
          </p:nvSpPr>
          <p:spPr bwMode="auto">
            <a:xfrm>
              <a:off x="4359" y="239"/>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7</a:t>
              </a:r>
              <a:endParaRPr lang="en-US" altLang="en-US">
                <a:solidFill>
                  <a:srgbClr val="000000"/>
                </a:solidFill>
                <a:latin typeface="Times New Roman" charset="0"/>
                <a:ea typeface=""/>
              </a:endParaRPr>
            </a:p>
          </p:txBody>
        </p:sp>
        <p:sp>
          <p:nvSpPr>
            <p:cNvPr id="11311" name="Text Box 70"/>
            <p:cNvSpPr txBox="1">
              <a:spLocks noChangeArrowheads="1"/>
            </p:cNvSpPr>
            <p:nvPr/>
          </p:nvSpPr>
          <p:spPr bwMode="auto">
            <a:xfrm>
              <a:off x="4675" y="52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8</a:t>
              </a:r>
              <a:endParaRPr lang="en-US" altLang="en-US">
                <a:solidFill>
                  <a:srgbClr val="000000"/>
                </a:solidFill>
                <a:latin typeface="Times New Roman" charset="0"/>
                <a:ea typeface=""/>
              </a:endParaRPr>
            </a:p>
          </p:txBody>
        </p:sp>
        <p:sp>
          <p:nvSpPr>
            <p:cNvPr id="11312" name="Text Box 71"/>
            <p:cNvSpPr txBox="1">
              <a:spLocks noChangeArrowheads="1"/>
            </p:cNvSpPr>
            <p:nvPr/>
          </p:nvSpPr>
          <p:spPr bwMode="auto">
            <a:xfrm>
              <a:off x="4248" y="704"/>
              <a:ext cx="2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1</a:t>
              </a:r>
              <a:r>
                <a:rPr lang="en-US" altLang="zh-CN" sz="1800">
                  <a:solidFill>
                    <a:srgbClr val="000000"/>
                  </a:solidFill>
                  <a:ea typeface="宋体" charset="-122"/>
                </a:rPr>
                <a:t>0</a:t>
              </a:r>
              <a:endParaRPr lang="en-US" altLang="en-US">
                <a:solidFill>
                  <a:srgbClr val="000000"/>
                </a:solidFill>
                <a:latin typeface="Times New Roman" charset="0"/>
                <a:ea typeface=""/>
              </a:endParaRPr>
            </a:p>
          </p:txBody>
        </p:sp>
        <p:sp>
          <p:nvSpPr>
            <p:cNvPr id="11313" name="Text Box 72"/>
            <p:cNvSpPr txBox="1">
              <a:spLocks noChangeArrowheads="1"/>
            </p:cNvSpPr>
            <p:nvPr/>
          </p:nvSpPr>
          <p:spPr bwMode="auto">
            <a:xfrm>
              <a:off x="4968" y="90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2</a:t>
              </a:r>
              <a:endParaRPr lang="en-US" altLang="en-US">
                <a:solidFill>
                  <a:srgbClr val="000000"/>
                </a:solidFill>
                <a:latin typeface="Times New Roman" charset="0"/>
                <a:ea typeface=""/>
              </a:endParaRPr>
            </a:p>
          </p:txBody>
        </p:sp>
        <p:sp>
          <p:nvSpPr>
            <p:cNvPr id="11314" name="Text Box 73"/>
            <p:cNvSpPr txBox="1">
              <a:spLocks noChangeArrowheads="1"/>
            </p:cNvSpPr>
            <p:nvPr/>
          </p:nvSpPr>
          <p:spPr bwMode="auto">
            <a:xfrm>
              <a:off x="4941" y="178"/>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1</a:t>
              </a:r>
              <a:endParaRPr lang="en-US" altLang="en-US">
                <a:solidFill>
                  <a:srgbClr val="000000"/>
                </a:solidFill>
                <a:latin typeface="Times New Roman" charset="0"/>
                <a:ea typeface=""/>
              </a:endParaRPr>
            </a:p>
          </p:txBody>
        </p:sp>
        <p:sp>
          <p:nvSpPr>
            <p:cNvPr id="11315" name="Text Box 74"/>
            <p:cNvSpPr txBox="1">
              <a:spLocks noChangeArrowheads="1"/>
            </p:cNvSpPr>
            <p:nvPr/>
          </p:nvSpPr>
          <p:spPr bwMode="auto">
            <a:xfrm>
              <a:off x="5339" y="51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2</a:t>
              </a:r>
              <a:endParaRPr lang="en-US" altLang="en-US">
                <a:solidFill>
                  <a:srgbClr val="000000"/>
                </a:solidFill>
                <a:latin typeface="Times New Roman" charset="0"/>
                <a:ea typeface=""/>
              </a:endParaRPr>
            </a:p>
          </p:txBody>
        </p:sp>
      </p:grpSp>
      <p:sp>
        <p:nvSpPr>
          <p:cNvPr id="11274" name="Text Box 75"/>
          <p:cNvSpPr txBox="1">
            <a:spLocks noChangeArrowheads="1"/>
          </p:cNvSpPr>
          <p:nvPr/>
        </p:nvSpPr>
        <p:spPr bwMode="auto">
          <a:xfrm>
            <a:off x="5140684" y="4813747"/>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b="1">
                <a:solidFill>
                  <a:srgbClr val="000000"/>
                </a:solidFill>
                <a:ea typeface="宋体" charset="-122"/>
              </a:rPr>
              <a:t>2</a:t>
            </a:r>
            <a:endParaRPr lang="en-US" altLang="en-US" sz="1800" b="1">
              <a:solidFill>
                <a:srgbClr val="000000"/>
              </a:solidFill>
              <a:ea typeface=""/>
            </a:endParaRPr>
          </a:p>
        </p:txBody>
      </p:sp>
      <p:sp>
        <p:nvSpPr>
          <p:cNvPr id="11275" name="Text Box 76"/>
          <p:cNvSpPr txBox="1">
            <a:spLocks noChangeArrowheads="1"/>
          </p:cNvSpPr>
          <p:nvPr/>
        </p:nvSpPr>
        <p:spPr bwMode="auto">
          <a:xfrm>
            <a:off x="4123096" y="6321872"/>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b="1">
                <a:solidFill>
                  <a:srgbClr val="000000"/>
                </a:solidFill>
                <a:ea typeface="宋体" charset="-122"/>
              </a:rPr>
              <a:t>2</a:t>
            </a:r>
            <a:endParaRPr lang="en-US" altLang="en-US" sz="1800" b="1">
              <a:solidFill>
                <a:srgbClr val="000000"/>
              </a:solidFill>
              <a:ea typeface=""/>
            </a:endParaRPr>
          </a:p>
        </p:txBody>
      </p:sp>
      <p:sp>
        <p:nvSpPr>
          <p:cNvPr id="11276" name="Text Box 77"/>
          <p:cNvSpPr txBox="1">
            <a:spLocks noChangeArrowheads="1"/>
          </p:cNvSpPr>
          <p:nvPr/>
        </p:nvSpPr>
        <p:spPr bwMode="auto">
          <a:xfrm>
            <a:off x="4138971" y="4831209"/>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b="1">
                <a:solidFill>
                  <a:srgbClr val="000000"/>
                </a:solidFill>
                <a:ea typeface="宋体" charset="-122"/>
              </a:rPr>
              <a:t>3</a:t>
            </a:r>
            <a:endParaRPr lang="en-US" altLang="en-US" sz="1800" b="1">
              <a:solidFill>
                <a:srgbClr val="000000"/>
              </a:solidFill>
              <a:ea typeface=""/>
            </a:endParaRPr>
          </a:p>
        </p:txBody>
      </p:sp>
      <p:sp>
        <p:nvSpPr>
          <p:cNvPr id="11277" name="Text Box 78"/>
          <p:cNvSpPr txBox="1">
            <a:spLocks noChangeArrowheads="1"/>
          </p:cNvSpPr>
          <p:nvPr/>
        </p:nvSpPr>
        <p:spPr bwMode="auto">
          <a:xfrm>
            <a:off x="2972159" y="5445572"/>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b="1">
                <a:solidFill>
                  <a:srgbClr val="000000"/>
                </a:solidFill>
                <a:ea typeface="宋体" charset="-122"/>
              </a:rPr>
              <a:t>10</a:t>
            </a:r>
            <a:endParaRPr lang="en-US" altLang="en-US" sz="1800" b="1">
              <a:solidFill>
                <a:srgbClr val="000000"/>
              </a:solidFill>
              <a:ea typeface=""/>
            </a:endParaRPr>
          </a:p>
        </p:txBody>
      </p:sp>
      <p:grpSp>
        <p:nvGrpSpPr>
          <p:cNvPr id="11" name="Group 79"/>
          <p:cNvGrpSpPr>
            <a:grpSpLocks/>
          </p:cNvGrpSpPr>
          <p:nvPr/>
        </p:nvGrpSpPr>
        <p:grpSpPr bwMode="auto">
          <a:xfrm>
            <a:off x="3792896" y="5183634"/>
            <a:ext cx="1454150" cy="896938"/>
            <a:chOff x="1076" y="3372"/>
            <a:chExt cx="916" cy="565"/>
          </a:xfrm>
        </p:grpSpPr>
        <p:sp>
          <p:nvSpPr>
            <p:cNvPr id="11279" name="Line 80"/>
            <p:cNvSpPr>
              <a:spLocks noChangeShapeType="1"/>
            </p:cNvSpPr>
            <p:nvPr/>
          </p:nvSpPr>
          <p:spPr bwMode="auto">
            <a:xfrm flipV="1">
              <a:off x="1076" y="3465"/>
              <a:ext cx="246" cy="12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11280" name="Line 81"/>
            <p:cNvSpPr>
              <a:spLocks noChangeShapeType="1"/>
            </p:cNvSpPr>
            <p:nvPr/>
          </p:nvSpPr>
          <p:spPr bwMode="auto">
            <a:xfrm>
              <a:off x="1558" y="3372"/>
              <a:ext cx="302"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11281" name="Line 82"/>
            <p:cNvSpPr>
              <a:spLocks noChangeShapeType="1"/>
            </p:cNvSpPr>
            <p:nvPr/>
          </p:nvSpPr>
          <p:spPr bwMode="auto">
            <a:xfrm>
              <a:off x="1983" y="3483"/>
              <a:ext cx="9" cy="45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11282" name="Line 83"/>
            <p:cNvSpPr>
              <a:spLocks noChangeShapeType="1"/>
            </p:cNvSpPr>
            <p:nvPr/>
          </p:nvSpPr>
          <p:spPr bwMode="auto">
            <a:xfrm>
              <a:off x="1549" y="3928"/>
              <a:ext cx="311"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pSp>
      <p:graphicFrame>
        <p:nvGraphicFramePr>
          <p:cNvPr id="11266" name="Object 84"/>
          <p:cNvGraphicFramePr>
            <a:graphicFrameLocks noChangeAspect="1"/>
          </p:cNvGraphicFramePr>
          <p:nvPr/>
        </p:nvGraphicFramePr>
        <p:xfrm>
          <a:off x="5302250" y="31750"/>
          <a:ext cx="3810000" cy="654050"/>
        </p:xfrm>
        <a:graphic>
          <a:graphicData uri="http://schemas.openxmlformats.org/presentationml/2006/ole">
            <mc:AlternateContent xmlns:mc="http://schemas.openxmlformats.org/markup-compatibility/2006">
              <mc:Choice xmlns:v="urn:schemas-microsoft-com:vml" Requires="v">
                <p:oleObj spid="_x0000_s756777" name="Equation" r:id="rId6" imgW="1409400" imgH="241200" progId="Equation.3">
                  <p:embed/>
                </p:oleObj>
              </mc:Choice>
              <mc:Fallback>
                <p:oleObj name="Equation" r:id="rId6" imgW="1409400" imgH="241200" progId="Equation.3">
                  <p:embed/>
                  <p:pic>
                    <p:nvPicPr>
                      <p:cNvPr id="11266" name="Object 8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2250" y="31750"/>
                        <a:ext cx="3810000" cy="654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7052147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2</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6002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sz="2800"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sz="2800" dirty="0">
                <a:solidFill>
                  <a:srgbClr val="000000"/>
                </a:solidFill>
                <a:latin typeface="Comic Sans MS" charset="0"/>
                <a:ea typeface="ＭＳ Ｐゴシック" charset="0"/>
                <a:cs typeface="ＭＳ Ｐゴシック" charset="0"/>
              </a:rPr>
              <a:t>Network overview</a:t>
            </a:r>
          </a:p>
          <a:p>
            <a:pPr marL="342900" indent="-342900">
              <a:spcBef>
                <a:spcPct val="20000"/>
              </a:spcBef>
              <a:buClr>
                <a:srgbClr val="3333CC"/>
              </a:buClr>
              <a:buSzPct val="85000"/>
              <a:buFont typeface="Wingdings" charset="0"/>
              <a:buChar char="q"/>
              <a:defRPr/>
            </a:pPr>
            <a:r>
              <a:rPr lang="en-US" sz="2800"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sz="2800"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sz="2800"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sz="2800"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altLang="en-US" dirty="0">
                <a:solidFill>
                  <a:srgbClr val="000000"/>
                </a:solidFill>
                <a:ea typeface=""/>
              </a:rPr>
              <a:t>Distance vector protocols (distributed computing)</a:t>
            </a:r>
          </a:p>
          <a:p>
            <a:pPr marL="1714500" lvl="3" indent="-342900">
              <a:spcBef>
                <a:spcPct val="20000"/>
              </a:spcBef>
              <a:buClr>
                <a:srgbClr val="2D2DB9"/>
              </a:buClr>
              <a:buSzPct val="85000"/>
              <a:buFont typeface="Courier New" charset="0"/>
              <a:buChar char="o"/>
            </a:pPr>
            <a:r>
              <a:rPr lang="en-US" altLang="en-US" dirty="0">
                <a:solidFill>
                  <a:srgbClr val="000000"/>
                </a:solidFill>
                <a:ea typeface=""/>
              </a:rPr>
              <a:t>Link state protocols (distributed state synchronization)</a:t>
            </a:r>
            <a:endParaRPr lang="en-US" altLang="en-US" i="1" dirty="0">
              <a:solidFill>
                <a:srgbClr val="C00000"/>
              </a:solidFill>
              <a:latin typeface="+mn-lt"/>
              <a:ea typeface=""/>
            </a:endParaRPr>
          </a:p>
        </p:txBody>
      </p:sp>
    </p:spTree>
    <p:extLst>
      <p:ext uri="{BB962C8B-B14F-4D97-AF65-F5344CB8AC3E}">
        <p14:creationId xmlns:p14="http://schemas.microsoft.com/office/powerpoint/2010/main" val="813326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34E6B585-F791-A846-BDE2-E53F2960E510}" type="slidenum">
              <a:rPr lang="en-US" altLang="en-US">
                <a:solidFill>
                  <a:srgbClr val="000000"/>
                </a:solidFill>
                <a:latin typeface="Times New Roman" charset="0"/>
              </a:rPr>
              <a:pPr/>
              <a:t>20</a:t>
            </a:fld>
            <a:endParaRPr lang="en-US" altLang="en-US">
              <a:solidFill>
                <a:srgbClr val="000000"/>
              </a:solidFill>
              <a:latin typeface="Times New Roman" charset="0"/>
            </a:endParaRPr>
          </a:p>
        </p:txBody>
      </p:sp>
      <p:sp>
        <p:nvSpPr>
          <p:cNvPr id="12292" name="Rectangle 2"/>
          <p:cNvSpPr>
            <a:spLocks noGrp="1" noChangeArrowheads="1"/>
          </p:cNvSpPr>
          <p:nvPr>
            <p:ph type="title"/>
          </p:nvPr>
        </p:nvSpPr>
        <p:spPr/>
        <p:txBody>
          <a:bodyPr/>
          <a:lstStyle/>
          <a:p>
            <a:r>
              <a:rPr lang="en-US" altLang="zh-CN" sz="2800">
                <a:ea typeface="宋体" charset="-122"/>
              </a:rPr>
              <a:t>Uniqueness of Solution to BE</a:t>
            </a:r>
            <a:endParaRPr lang="en-US" altLang="en-US" sz="2800">
              <a:ea typeface="宋体" charset="-122"/>
            </a:endParaRPr>
          </a:p>
        </p:txBody>
      </p:sp>
      <mc:AlternateContent xmlns:mc="http://schemas.openxmlformats.org/markup-compatibility/2006" xmlns:a14="http://schemas.microsoft.com/office/drawing/2010/main">
        <mc:Choice Requires="a14">
          <p:sp>
            <p:nvSpPr>
              <p:cNvPr id="502787" name="Rectangle 3"/>
              <p:cNvSpPr>
                <a:spLocks noGrp="1" noChangeArrowheads="1"/>
              </p:cNvSpPr>
              <p:nvPr>
                <p:ph type="body" idx="1"/>
              </p:nvPr>
            </p:nvSpPr>
            <p:spPr/>
            <p:txBody>
              <a:bodyPr/>
              <a:lstStyle/>
              <a:p>
                <a:pPr>
                  <a:buFont typeface="ZapfDingbats" charset="0"/>
                  <a:buNone/>
                </a:pPr>
                <a:r>
                  <a:rPr lang="en-US" altLang="zh-CN" dirty="0">
                    <a:ea typeface="宋体" charset="-122"/>
                  </a:rPr>
                  <a:t>Case 2: we show d </a:t>
                </a:r>
                <a:r>
                  <a:rPr lang="en-US" altLang="zh-CN" dirty="0">
                    <a:ea typeface="宋体" charset="-122"/>
                    <a:cs typeface="Times New Roman" charset="0"/>
                  </a:rPr>
                  <a:t>≤</a:t>
                </a:r>
                <a:r>
                  <a:rPr lang="en-US" altLang="zh-CN" dirty="0">
                    <a:ea typeface="宋体" charset="-122"/>
                  </a:rPr>
                  <a:t> </a:t>
                </a:r>
                <a:r>
                  <a:rPr lang="en-US" altLang="zh-CN" dirty="0">
                    <a:ea typeface="宋体" charset="-122"/>
                    <a:sym typeface="Symbol" charset="2"/>
                  </a:rPr>
                  <a:t>d</a:t>
                </a:r>
                <a:r>
                  <a:rPr lang="en-US" altLang="zh-CN" dirty="0">
                    <a:ea typeface="宋体" charset="-122"/>
                  </a:rPr>
                  <a:t>*</a:t>
                </a:r>
              </a:p>
              <a:p>
                <a:pPr>
                  <a:buFont typeface="ZapfDingbats" charset="0"/>
                  <a:buNone/>
                </a:pPr>
                <a:endParaRPr lang="en-US" altLang="zh-CN" dirty="0">
                  <a:ea typeface="宋体" charset="-122"/>
                </a:endParaRPr>
              </a:p>
              <a:p>
                <a:pPr>
                  <a:buFont typeface="ZapfDingbats" charset="0"/>
                  <a:buNone/>
                </a:pPr>
                <a:r>
                  <a:rPr lang="en-US" altLang="zh-CN" dirty="0">
                    <a:ea typeface="宋体" charset="-122"/>
                  </a:rPr>
                  <a:t>   assume we run SBF with two initial configurations:</a:t>
                </a:r>
              </a:p>
              <a:p>
                <a:pPr lvl="1">
                  <a:buFont typeface="Courier New" panose="02070309020205020404" pitchFamily="49" charset="0"/>
                  <a:buChar char="o"/>
                </a:pPr>
                <a:r>
                  <a:rPr lang="en-US" altLang="zh-CN" dirty="0">
                    <a:ea typeface="宋体" charset="-122"/>
                  </a:rPr>
                  <a:t>one is d</a:t>
                </a:r>
              </a:p>
              <a:p>
                <a:pPr lvl="1">
                  <a:buFont typeface="Courier New" panose="02070309020205020404" pitchFamily="49" charset="0"/>
                  <a:buChar char="o"/>
                </a:pPr>
                <a:r>
                  <a:rPr lang="en-US" altLang="zh-CN" dirty="0">
                    <a:ea typeface="宋体" charset="-122"/>
                  </a:rPr>
                  <a:t>another is SBF/</a:t>
                </a:r>
                <a14:m>
                  <m:oMath xmlns:m="http://schemas.openxmlformats.org/officeDocument/2006/math">
                    <m:r>
                      <a:rPr lang="en-US" altLang="zh-CN" i="1" smtClean="0">
                        <a:latin typeface="Cambria Math" charset="0"/>
                        <a:ea typeface="Cambria Math" charset="0"/>
                        <a:cs typeface="Cambria Math" charset="0"/>
                      </a:rPr>
                      <m:t>∞</m:t>
                    </m:r>
                  </m:oMath>
                </a14:m>
                <a:r>
                  <a:rPr lang="en-US" altLang="zh-CN" dirty="0">
                    <a:ea typeface="宋体" charset="-122"/>
                    <a:sym typeface="Symbol" charset="2"/>
                  </a:rPr>
                  <a:t> (d</a:t>
                </a:r>
                <a:r>
                  <a:rPr lang="en-US" altLang="zh-CN" baseline="30000" dirty="0">
                    <a:ea typeface="宋体" charset="-122"/>
                    <a:sym typeface="Symbol" charset="2"/>
                  </a:rPr>
                  <a:t>∞</a:t>
                </a:r>
                <a:r>
                  <a:rPr lang="en-US" altLang="zh-CN" dirty="0">
                    <a:ea typeface="宋体" charset="-122"/>
                    <a:sym typeface="Symbol" charset="2"/>
                  </a:rPr>
                  <a:t>)</a:t>
                </a:r>
                <a:r>
                  <a:rPr lang="en-US" altLang="zh-CN" dirty="0">
                    <a:ea typeface="宋体" charset="-122"/>
                  </a:rPr>
                  <a:t>, </a:t>
                </a:r>
              </a:p>
              <a:p>
                <a:pPr lvl="2"/>
                <a:endParaRPr lang="en-US" altLang="zh-CN" dirty="0">
                  <a:ea typeface="宋体" charset="-122"/>
                </a:endParaRPr>
              </a:p>
              <a:p>
                <a:pPr lvl="1">
                  <a:buNone/>
                </a:pPr>
                <a:r>
                  <a:rPr lang="en-US" altLang="zh-CN" dirty="0">
                    <a:ea typeface="宋体" charset="-122"/>
                  </a:rPr>
                  <a:t>-&gt; monotonicity and convergence of SBF/∞ imply that d ≤ d*</a:t>
                </a:r>
                <a:endParaRPr lang="en-US" altLang="en-US" dirty="0">
                  <a:ea typeface="宋体" charset="-122"/>
                </a:endParaRPr>
              </a:p>
            </p:txBody>
          </p:sp>
        </mc:Choice>
        <mc:Fallback xmlns="">
          <p:sp>
            <p:nvSpPr>
              <p:cNvPr id="502787" name="Rectangle 3"/>
              <p:cNvSpPr>
                <a:spLocks noGrp="1" noRot="1" noChangeAspect="1" noMove="1" noResize="1" noEditPoints="1" noAdjustHandles="1" noChangeArrowheads="1" noChangeShapeType="1" noTextEdit="1"/>
              </p:cNvSpPr>
              <p:nvPr>
                <p:ph type="body" idx="1"/>
              </p:nvPr>
            </p:nvSpPr>
            <p:spPr>
              <a:blipFill>
                <a:blip r:embed="rId4"/>
                <a:stretch>
                  <a:fillRect l="-1417" t="-1305"/>
                </a:stretch>
              </a:blipFill>
            </p:spPr>
            <p:txBody>
              <a:bodyPr/>
              <a:lstStyle/>
              <a:p>
                <a:r>
                  <a:rPr lang="en-US">
                    <a:noFill/>
                  </a:rPr>
                  <a:t> </a:t>
                </a:r>
              </a:p>
            </p:txBody>
          </p:sp>
        </mc:Fallback>
      </mc:AlternateContent>
      <p:graphicFrame>
        <p:nvGraphicFramePr>
          <p:cNvPr id="12290" name="Object 5"/>
          <p:cNvGraphicFramePr>
            <a:graphicFrameLocks noChangeAspect="1"/>
          </p:cNvGraphicFramePr>
          <p:nvPr/>
        </p:nvGraphicFramePr>
        <p:xfrm>
          <a:off x="5380038" y="47625"/>
          <a:ext cx="3748087" cy="642938"/>
        </p:xfrm>
        <a:graphic>
          <a:graphicData uri="http://schemas.openxmlformats.org/presentationml/2006/ole">
            <mc:AlternateContent xmlns:mc="http://schemas.openxmlformats.org/markup-compatibility/2006">
              <mc:Choice xmlns:v="urn:schemas-microsoft-com:vml" Requires="v">
                <p:oleObj spid="_x0000_s757801" name="Equation" r:id="rId5" imgW="1409400" imgH="241200" progId="Equation.3">
                  <p:embed/>
                </p:oleObj>
              </mc:Choice>
              <mc:Fallback>
                <p:oleObj name="Equation" r:id="rId5" imgW="1409400" imgH="241200" progId="Equation.3">
                  <p:embed/>
                  <p:pic>
                    <p:nvPicPr>
                      <p:cNvPr id="1229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0038" y="47625"/>
                        <a:ext cx="3748087" cy="6429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192074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27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ED67CFC6-58D9-1F40-B6B9-CB9FCD9FB2D0}" type="slidenum">
              <a:rPr lang="en-US" altLang="en-US">
                <a:solidFill>
                  <a:srgbClr val="000000"/>
                </a:solidFill>
                <a:latin typeface="Times New Roman" charset="0"/>
              </a:rPr>
              <a:pPr/>
              <a:t>21</a:t>
            </a:fld>
            <a:endParaRPr lang="en-US" altLang="en-US">
              <a:solidFill>
                <a:srgbClr val="000000"/>
              </a:solidFill>
              <a:latin typeface="Times New Roman" charset="0"/>
            </a:endParaRPr>
          </a:p>
        </p:txBody>
      </p:sp>
      <p:sp>
        <p:nvSpPr>
          <p:cNvPr id="14341" name="Rectangle 2"/>
          <p:cNvSpPr>
            <a:spLocks noGrp="1" noChangeArrowheads="1"/>
          </p:cNvSpPr>
          <p:nvPr>
            <p:ph type="title"/>
          </p:nvPr>
        </p:nvSpPr>
        <p:spPr>
          <a:xfrm>
            <a:off x="436562" y="179279"/>
            <a:ext cx="8024813" cy="1143000"/>
          </a:xfrm>
        </p:spPr>
        <p:txBody>
          <a:bodyPr/>
          <a:lstStyle/>
          <a:p>
            <a:r>
              <a:rPr lang="en-US" altLang="zh-CN" sz="3600">
                <a:ea typeface="宋体" charset="-122"/>
              </a:rPr>
              <a:t>Discussion</a:t>
            </a:r>
            <a:endParaRPr lang="en-US" altLang="en-US" sz="3600" dirty="0"/>
          </a:p>
        </p:txBody>
      </p:sp>
      <p:sp>
        <p:nvSpPr>
          <p:cNvPr id="482307" name="Rectangle 3"/>
          <p:cNvSpPr>
            <a:spLocks noGrp="1" noChangeArrowheads="1"/>
          </p:cNvSpPr>
          <p:nvPr>
            <p:ph type="body" idx="1"/>
          </p:nvPr>
        </p:nvSpPr>
        <p:spPr>
          <a:xfrm>
            <a:off x="533400" y="1385888"/>
            <a:ext cx="8051800" cy="4856162"/>
          </a:xfrm>
        </p:spPr>
        <p:txBody>
          <a:bodyPr/>
          <a:lstStyle/>
          <a:p>
            <a:pPr>
              <a:buFont typeface="Wingdings" pitchFamily="2" charset="2"/>
              <a:buChar char="q"/>
            </a:pPr>
            <a:r>
              <a:rPr lang="en-US" altLang="en-US" sz="4000" dirty="0">
                <a:solidFill>
                  <a:srgbClr val="000000"/>
                </a:solidFill>
              </a:rPr>
              <a:t> Will SBF converge under other non-negative initial conditions?</a:t>
            </a:r>
          </a:p>
          <a:p>
            <a:pPr>
              <a:buFont typeface="Wingdings" pitchFamily="2" charset="2"/>
              <a:buChar char="q"/>
            </a:pPr>
            <a:endParaRPr lang="en-US" altLang="en-US" sz="4000" dirty="0">
              <a:solidFill>
                <a:srgbClr val="000000"/>
              </a:solidFill>
            </a:endParaRPr>
          </a:p>
          <a:p>
            <a:pPr>
              <a:buFont typeface="Wingdings" pitchFamily="2" charset="2"/>
              <a:buChar char="q"/>
            </a:pPr>
            <a:r>
              <a:rPr lang="en-US" altLang="en-US" sz="4000" dirty="0">
                <a:solidFill>
                  <a:srgbClr val="000000"/>
                </a:solidFill>
              </a:rPr>
              <a:t> Problems of running </a:t>
            </a:r>
            <a:r>
              <a:rPr lang="en-US" altLang="en-US" sz="4000" i="1" dirty="0">
                <a:solidFill>
                  <a:srgbClr val="FF0000"/>
                </a:solidFill>
              </a:rPr>
              <a:t>synchronous</a:t>
            </a:r>
            <a:r>
              <a:rPr lang="en-US" altLang="en-US" sz="4000" dirty="0">
                <a:solidFill>
                  <a:srgbClr val="000000"/>
                </a:solidFill>
              </a:rPr>
              <a:t>  BF?</a:t>
            </a:r>
          </a:p>
          <a:p>
            <a:endParaRPr lang="en-US" altLang="en-US" sz="4000" dirty="0">
              <a:solidFill>
                <a:srgbClr val="000000"/>
              </a:solidFill>
            </a:endParaRPr>
          </a:p>
          <a:p>
            <a:endParaRPr lang="en-US" altLang="en-US" sz="4000" dirty="0">
              <a:solidFill>
                <a:srgbClr val="000000"/>
              </a:solidFill>
            </a:endParaRPr>
          </a:p>
          <a:p>
            <a:endParaRPr lang="en-US" altLang="en-US" sz="4000" dirty="0">
              <a:solidFill>
                <a:srgbClr val="000000"/>
              </a:solidFill>
            </a:endParaRPr>
          </a:p>
        </p:txBody>
      </p:sp>
    </p:spTree>
    <p:extLst>
      <p:ext uri="{BB962C8B-B14F-4D97-AF65-F5344CB8AC3E}">
        <p14:creationId xmlns:p14="http://schemas.microsoft.com/office/powerpoint/2010/main" val="12929997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2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23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22</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6002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sz="2800"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sz="2800" dirty="0">
                <a:solidFill>
                  <a:srgbClr val="000000"/>
                </a:solidFill>
                <a:latin typeface="Comic Sans MS" charset="0"/>
                <a:ea typeface="ＭＳ Ｐゴシック" charset="0"/>
                <a:cs typeface="ＭＳ Ｐゴシック" charset="0"/>
              </a:rPr>
              <a:t>Network overview</a:t>
            </a:r>
          </a:p>
          <a:p>
            <a:pPr marL="342900" indent="-342900">
              <a:spcBef>
                <a:spcPct val="20000"/>
              </a:spcBef>
              <a:buClr>
                <a:srgbClr val="3333CC"/>
              </a:buClr>
              <a:buSzPct val="85000"/>
              <a:buFont typeface="Wingdings" charset="0"/>
              <a:buChar char="q"/>
              <a:defRPr/>
            </a:pPr>
            <a:r>
              <a:rPr lang="en-US" sz="2800"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sz="2800"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sz="2800"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sz="2800" dirty="0">
                <a:solidFill>
                  <a:srgbClr val="000000"/>
                </a:solidFill>
                <a:latin typeface="Comic Sans MS" charset="0"/>
                <a:ea typeface="ＭＳ Ｐゴシック" charset="0"/>
                <a:cs typeface="ＭＳ Ｐゴシック" charset="0"/>
              </a:rPr>
              <a:t>Routing computation</a:t>
            </a:r>
          </a:p>
          <a:p>
            <a:pPr marL="1828800" lvl="3" indent="-457200">
              <a:spcBef>
                <a:spcPct val="20000"/>
              </a:spcBef>
              <a:buClr>
                <a:srgbClr val="C00000"/>
              </a:buClr>
              <a:buSzPct val="85000"/>
              <a:buFont typeface="Wingdings" charset="2"/>
              <a:buChar char="Ø"/>
              <a:defRPr/>
            </a:pPr>
            <a:r>
              <a:rPr lang="en-US" altLang="en-US" i="1">
                <a:solidFill>
                  <a:srgbClr val="C00000"/>
                </a:solidFill>
                <a:latin typeface="+mn-lt"/>
                <a:ea typeface=""/>
              </a:rPr>
              <a:t>Distributed </a:t>
            </a:r>
            <a:r>
              <a:rPr lang="en-US" altLang="en-US" i="1" dirty="0">
                <a:solidFill>
                  <a:srgbClr val="C00000"/>
                </a:solidFill>
                <a:latin typeface="+mn-lt"/>
                <a:ea typeface=""/>
              </a:rPr>
              <a:t>distance vector protocols</a:t>
            </a:r>
          </a:p>
          <a:p>
            <a:pPr marL="2286000" lvl="4" indent="-457200">
              <a:spcBef>
                <a:spcPct val="20000"/>
              </a:spcBef>
              <a:buClr>
                <a:srgbClr val="C00000"/>
              </a:buClr>
              <a:buSzPct val="85000"/>
              <a:buFont typeface="Arial" charset="0"/>
              <a:buChar char="•"/>
              <a:defRPr/>
            </a:pPr>
            <a:r>
              <a:rPr lang="en-US" altLang="en-US" dirty="0">
                <a:ea typeface=""/>
              </a:rPr>
              <a:t>synchronous Bellman-Ford (SBF)</a:t>
            </a:r>
          </a:p>
          <a:p>
            <a:pPr marL="2286000" lvl="4" indent="-457200">
              <a:spcBef>
                <a:spcPct val="20000"/>
              </a:spcBef>
              <a:buClr>
                <a:srgbClr val="C00000"/>
              </a:buClr>
              <a:buSzPct val="85000"/>
              <a:buFont typeface="Wingdings" charset="2"/>
              <a:buChar char="Ø"/>
              <a:defRPr/>
            </a:pPr>
            <a:r>
              <a:rPr lang="en-US" altLang="en-US" i="1" dirty="0">
                <a:solidFill>
                  <a:srgbClr val="C00000"/>
                </a:solidFill>
                <a:ea typeface=""/>
              </a:rPr>
              <a:t>asynchronous Bellman-Ford (ABF)</a:t>
            </a:r>
          </a:p>
          <a:p>
            <a:pPr marL="2286000" lvl="4" indent="-457200">
              <a:spcBef>
                <a:spcPct val="20000"/>
              </a:spcBef>
              <a:buClr>
                <a:srgbClr val="C00000"/>
              </a:buClr>
              <a:buSzPct val="85000"/>
              <a:buFont typeface="Wingdings" charset="2"/>
              <a:buChar char="Ø"/>
              <a:defRPr/>
            </a:pPr>
            <a:endParaRPr lang="en-US" altLang="en-US" i="1" dirty="0">
              <a:solidFill>
                <a:srgbClr val="C00000"/>
              </a:solidFill>
              <a:ea typeface=""/>
            </a:endParaRPr>
          </a:p>
        </p:txBody>
      </p:sp>
    </p:spTree>
    <p:extLst>
      <p:ext uri="{BB962C8B-B14F-4D97-AF65-F5344CB8AC3E}">
        <p14:creationId xmlns:p14="http://schemas.microsoft.com/office/powerpoint/2010/main" val="1817098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altLang="zh-CN" sz="3600">
                <a:ea typeface="宋体" charset="-122"/>
              </a:rPr>
              <a:t>Asynchronous Bellman-Ford (ABF)</a:t>
            </a:r>
            <a:endParaRPr lang="en-US" altLang="en-US" sz="3600"/>
          </a:p>
        </p:txBody>
      </p:sp>
      <p:sp>
        <p:nvSpPr>
          <p:cNvPr id="15364" name="Rectangle 3"/>
          <p:cNvSpPr>
            <a:spLocks noGrp="1" noChangeArrowheads="1"/>
          </p:cNvSpPr>
          <p:nvPr>
            <p:ph type="body" idx="1"/>
          </p:nvPr>
        </p:nvSpPr>
        <p:spPr>
          <a:xfrm>
            <a:off x="564932" y="1489838"/>
            <a:ext cx="8051800" cy="4856163"/>
          </a:xfrm>
        </p:spPr>
        <p:txBody>
          <a:bodyPr/>
          <a:lstStyle/>
          <a:p>
            <a:pPr>
              <a:buFont typeface="Wingdings" pitchFamily="2" charset="2"/>
              <a:buChar char="q"/>
            </a:pPr>
            <a:r>
              <a:rPr lang="en-US" altLang="zh-CN" dirty="0">
                <a:ea typeface="宋体" charset="-122"/>
              </a:rPr>
              <a:t>N</a:t>
            </a:r>
            <a:r>
              <a:rPr lang="en-US" altLang="en-US" dirty="0"/>
              <a:t>o notion of global iterations</a:t>
            </a:r>
            <a:endParaRPr lang="en-US" altLang="zh-CN" dirty="0">
              <a:ea typeface="宋体" charset="-122"/>
            </a:endParaRPr>
          </a:p>
          <a:p>
            <a:pPr lvl="1">
              <a:buFont typeface="Courier New" panose="02070309020205020404" pitchFamily="49" charset="0"/>
              <a:buChar char="o"/>
            </a:pPr>
            <a:r>
              <a:rPr lang="en-US" altLang="zh-CN" dirty="0">
                <a:ea typeface="宋体" charset="-122"/>
              </a:rPr>
              <a:t>each node updates at its own pace</a:t>
            </a:r>
          </a:p>
          <a:p>
            <a:pPr>
              <a:buFont typeface="Wingdings" pitchFamily="2" charset="2"/>
              <a:buChar char="q"/>
            </a:pPr>
            <a:r>
              <a:rPr lang="en-US" altLang="zh-CN" dirty="0">
                <a:ea typeface="宋体" charset="-122"/>
              </a:rPr>
              <a:t>Asynchronously </a:t>
            </a:r>
            <a:r>
              <a:rPr lang="en-US" altLang="en-US" dirty="0"/>
              <a:t>each node </a:t>
            </a:r>
            <a:r>
              <a:rPr lang="en-US" altLang="en-US" dirty="0" err="1"/>
              <a:t>i</a:t>
            </a:r>
            <a:r>
              <a:rPr lang="en-US" altLang="en-US" dirty="0"/>
              <a:t> computes</a:t>
            </a:r>
            <a:endParaRPr lang="en-US" altLang="zh-CN" dirty="0">
              <a:ea typeface="宋体" charset="-122"/>
            </a:endParaRPr>
          </a:p>
          <a:p>
            <a:pPr lvl="1"/>
            <a:endParaRPr lang="en-US" altLang="zh-CN" dirty="0">
              <a:ea typeface="宋体" charset="-122"/>
            </a:endParaRPr>
          </a:p>
          <a:p>
            <a:pPr lvl="1"/>
            <a:endParaRPr lang="en-US" altLang="zh-CN" dirty="0">
              <a:ea typeface="宋体" charset="-122"/>
            </a:endParaRPr>
          </a:p>
          <a:p>
            <a:pPr lvl="1">
              <a:buFont typeface="ZapfDingbats" charset="0"/>
              <a:buNone/>
            </a:pPr>
            <a:r>
              <a:rPr lang="en-US" altLang="zh-CN" dirty="0">
                <a:ea typeface="宋体" charset="-122"/>
              </a:rPr>
              <a:t>u</a:t>
            </a:r>
            <a:r>
              <a:rPr lang="en-US" altLang="en-US" dirty="0"/>
              <a:t>s</a:t>
            </a:r>
            <a:r>
              <a:rPr lang="en-US" altLang="zh-CN" dirty="0">
                <a:ea typeface="宋体" charset="-122"/>
              </a:rPr>
              <a:t>ing</a:t>
            </a:r>
            <a:r>
              <a:rPr lang="en-US" altLang="en-US" dirty="0"/>
              <a:t> last received value  </a:t>
            </a:r>
            <a:r>
              <a:rPr lang="en-US" altLang="en-US" dirty="0" err="1"/>
              <a:t>d</a:t>
            </a:r>
            <a:r>
              <a:rPr lang="en-US" altLang="en-US" baseline="30000" dirty="0" err="1"/>
              <a:t>i</a:t>
            </a:r>
            <a:r>
              <a:rPr lang="en-US" altLang="zh-CN" baseline="-25000" dirty="0" err="1">
                <a:ea typeface="宋体" charset="-122"/>
              </a:rPr>
              <a:t>j</a:t>
            </a:r>
            <a:r>
              <a:rPr lang="en-US" altLang="zh-CN" dirty="0">
                <a:ea typeface="宋体" charset="-122"/>
              </a:rPr>
              <a:t> from neighbor j.</a:t>
            </a:r>
          </a:p>
          <a:p>
            <a:pPr lvl="1">
              <a:buFont typeface="ZapfDingbats" charset="0"/>
              <a:buNone/>
            </a:pPr>
            <a:endParaRPr lang="en-US" altLang="zh-CN" dirty="0">
              <a:ea typeface="宋体" charset="-122"/>
            </a:endParaRPr>
          </a:p>
          <a:p>
            <a:pPr>
              <a:buFont typeface="Wingdings" pitchFamily="2" charset="2"/>
              <a:buChar char="q"/>
            </a:pPr>
            <a:r>
              <a:rPr lang="en-US" altLang="zh-CN" dirty="0">
                <a:ea typeface="宋体" charset="-122"/>
              </a:rPr>
              <a:t>Asynchronously node j s</a:t>
            </a:r>
            <a:r>
              <a:rPr lang="en-US" altLang="en-US" dirty="0"/>
              <a:t>ends its estimate to its neighbor </a:t>
            </a:r>
            <a:r>
              <a:rPr lang="en-US" altLang="en-US" dirty="0" err="1"/>
              <a:t>i</a:t>
            </a:r>
            <a:r>
              <a:rPr lang="en-US" altLang="en-US" dirty="0"/>
              <a:t>:</a:t>
            </a:r>
          </a:p>
          <a:p>
            <a:pPr lvl="1">
              <a:buFont typeface="Courier New" panose="02070309020205020404" pitchFamily="49" charset="0"/>
              <a:buChar char="o"/>
            </a:pPr>
            <a:r>
              <a:rPr lang="en-US" altLang="zh-CN" dirty="0">
                <a:ea typeface="宋体" charset="-122"/>
              </a:rPr>
              <a:t>We assume that there is an upper bound on the delay of estimate packet</a:t>
            </a:r>
          </a:p>
        </p:txBody>
      </p:sp>
      <p:graphicFrame>
        <p:nvGraphicFramePr>
          <p:cNvPr id="15362" name="Object 4"/>
          <p:cNvGraphicFramePr>
            <a:graphicFrameLocks noChangeAspect="1"/>
          </p:cNvGraphicFramePr>
          <p:nvPr>
            <p:extLst/>
          </p:nvPr>
        </p:nvGraphicFramePr>
        <p:xfrm>
          <a:off x="1885950" y="3083579"/>
          <a:ext cx="4181475" cy="754063"/>
        </p:xfrm>
        <a:graphic>
          <a:graphicData uri="http://schemas.openxmlformats.org/presentationml/2006/ole">
            <mc:AlternateContent xmlns:mc="http://schemas.openxmlformats.org/markup-compatibility/2006">
              <mc:Choice xmlns:v="urn:schemas-microsoft-com:vml" Requires="v">
                <p:oleObj spid="_x0000_s758825" name="Equation" r:id="rId4" imgW="1409400" imgH="253800" progId="Equation.3">
                  <p:embed/>
                </p:oleObj>
              </mc:Choice>
              <mc:Fallback>
                <p:oleObj name="Equation" r:id="rId4" imgW="1409400" imgH="253800" progId="Equation.3">
                  <p:embed/>
                  <p:pic>
                    <p:nvPicPr>
                      <p:cNvPr id="1536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5950" y="3083579"/>
                        <a:ext cx="4181475" cy="754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 name="Slide Number Placeholder 2">
            <a:extLst>
              <a:ext uri="{FF2B5EF4-FFF2-40B4-BE49-F238E27FC236}">
                <a16:creationId xmlns:a16="http://schemas.microsoft.com/office/drawing/2014/main" id="{AD6351E0-6BFB-BA49-B08F-3C75278D40DB}"/>
              </a:ext>
            </a:extLst>
          </p:cNvPr>
          <p:cNvSpPr>
            <a:spLocks noGrp="1"/>
          </p:cNvSpPr>
          <p:nvPr>
            <p:ph type="sldNum" sz="quarter" idx="10"/>
          </p:nvPr>
        </p:nvSpPr>
        <p:spPr>
          <a:xfrm>
            <a:off x="8686800" y="651510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668DA67-80D1-244B-8BFF-02331BC98884}" type="slidenum">
              <a:rPr lang="en-US" altLang="en-US" sz="1400">
                <a:solidFill>
                  <a:srgbClr val="000000"/>
                </a:solidFill>
                <a:latin typeface="Times New Roman" charset="0"/>
              </a:rPr>
              <a:pPr>
                <a:spcBef>
                  <a:spcPct val="0"/>
                </a:spcBef>
                <a:buClrTx/>
                <a:buSzTx/>
                <a:buFontTx/>
                <a:buNone/>
              </a:pPr>
              <a:t>23</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508034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ChangeArrowheads="1"/>
          </p:cNvSpPr>
          <p:nvPr/>
        </p:nvSpPr>
        <p:spPr bwMode="auto">
          <a:xfrm>
            <a:off x="857250" y="5265738"/>
            <a:ext cx="5905500" cy="6000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364547" name="Rectangle 3"/>
          <p:cNvSpPr>
            <a:spLocks noChangeArrowheads="1"/>
          </p:cNvSpPr>
          <p:nvPr/>
        </p:nvSpPr>
        <p:spPr bwMode="auto">
          <a:xfrm>
            <a:off x="857250" y="4494213"/>
            <a:ext cx="5905500" cy="6000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364548" name="Rectangle 4"/>
          <p:cNvSpPr>
            <a:spLocks noChangeArrowheads="1"/>
          </p:cNvSpPr>
          <p:nvPr/>
        </p:nvSpPr>
        <p:spPr bwMode="auto">
          <a:xfrm>
            <a:off x="862013" y="3770313"/>
            <a:ext cx="5905500" cy="6000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364549" name="Rectangle 5"/>
          <p:cNvSpPr>
            <a:spLocks noChangeArrowheads="1"/>
          </p:cNvSpPr>
          <p:nvPr/>
        </p:nvSpPr>
        <p:spPr bwMode="auto">
          <a:xfrm>
            <a:off x="839788" y="3013075"/>
            <a:ext cx="5905500" cy="6000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50182" name="Rectangle 6"/>
          <p:cNvSpPr>
            <a:spLocks noGrp="1" noChangeArrowheads="1"/>
          </p:cNvSpPr>
          <p:nvPr>
            <p:ph type="title"/>
          </p:nvPr>
        </p:nvSpPr>
        <p:spPr/>
        <p:txBody>
          <a:bodyPr/>
          <a:lstStyle/>
          <a:p>
            <a:r>
              <a:rPr lang="en-US" altLang="en-US" sz="3600" dirty="0"/>
              <a:t>ABF: Example</a:t>
            </a:r>
            <a:endParaRPr lang="en-US" altLang="en-US" dirty="0"/>
          </a:p>
        </p:txBody>
      </p:sp>
      <p:grpSp>
        <p:nvGrpSpPr>
          <p:cNvPr id="50183" name="Group 7"/>
          <p:cNvGrpSpPr>
            <a:grpSpLocks/>
          </p:cNvGrpSpPr>
          <p:nvPr/>
        </p:nvGrpSpPr>
        <p:grpSpPr bwMode="auto">
          <a:xfrm>
            <a:off x="6183313" y="180975"/>
            <a:ext cx="2789237" cy="1841500"/>
            <a:chOff x="486" y="1176"/>
            <a:chExt cx="1757" cy="1160"/>
          </a:xfrm>
        </p:grpSpPr>
        <p:sp>
          <p:nvSpPr>
            <p:cNvPr id="50220" name="Freeform 8"/>
            <p:cNvSpPr>
              <a:spLocks/>
            </p:cNvSpPr>
            <p:nvPr/>
          </p:nvSpPr>
          <p:spPr bwMode="auto">
            <a:xfrm>
              <a:off x="486" y="1176"/>
              <a:ext cx="1757" cy="1150"/>
            </a:xfrm>
            <a:custGeom>
              <a:avLst/>
              <a:gdLst>
                <a:gd name="T0" fmla="*/ 108 w 1757"/>
                <a:gd name="T1" fmla="*/ 402 h 1150"/>
                <a:gd name="T2" fmla="*/ 390 w 1757"/>
                <a:gd name="T3" fmla="*/ 216 h 1150"/>
                <a:gd name="T4" fmla="*/ 801 w 1757"/>
                <a:gd name="T5" fmla="*/ 27 h 1150"/>
                <a:gd name="T6" fmla="*/ 1341 w 1757"/>
                <a:gd name="T7" fmla="*/ 54 h 1150"/>
                <a:gd name="T8" fmla="*/ 1602 w 1757"/>
                <a:gd name="T9" fmla="*/ 141 h 1150"/>
                <a:gd name="T10" fmla="*/ 1665 w 1757"/>
                <a:gd name="T11" fmla="*/ 489 h 1150"/>
                <a:gd name="T12" fmla="*/ 1644 w 1757"/>
                <a:gd name="T13" fmla="*/ 1044 h 1150"/>
                <a:gd name="T14" fmla="*/ 984 w 1757"/>
                <a:gd name="T15" fmla="*/ 1125 h 1150"/>
                <a:gd name="T16" fmla="*/ 540 w 1757"/>
                <a:gd name="T17" fmla="*/ 1068 h 1150"/>
                <a:gd name="T18" fmla="*/ 72 w 1757"/>
                <a:gd name="T19" fmla="*/ 684 h 1150"/>
                <a:gd name="T20" fmla="*/ 108 w 1757"/>
                <a:gd name="T21" fmla="*/ 402 h 11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57"/>
                <a:gd name="T34" fmla="*/ 0 h 1150"/>
                <a:gd name="T35" fmla="*/ 1757 w 1757"/>
                <a:gd name="T36" fmla="*/ 1150 h 11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57" h="1150">
                  <a:moveTo>
                    <a:pt x="108" y="402"/>
                  </a:moveTo>
                  <a:cubicBezTo>
                    <a:pt x="161" y="324"/>
                    <a:pt x="275" y="278"/>
                    <a:pt x="390" y="216"/>
                  </a:cubicBezTo>
                  <a:cubicBezTo>
                    <a:pt x="505" y="154"/>
                    <a:pt x="642" y="54"/>
                    <a:pt x="801" y="27"/>
                  </a:cubicBezTo>
                  <a:cubicBezTo>
                    <a:pt x="960" y="0"/>
                    <a:pt x="1208" y="35"/>
                    <a:pt x="1341" y="54"/>
                  </a:cubicBezTo>
                  <a:cubicBezTo>
                    <a:pt x="1474" y="73"/>
                    <a:pt x="1548" y="68"/>
                    <a:pt x="1602" y="141"/>
                  </a:cubicBezTo>
                  <a:cubicBezTo>
                    <a:pt x="1656" y="214"/>
                    <a:pt x="1658" y="339"/>
                    <a:pt x="1665" y="489"/>
                  </a:cubicBezTo>
                  <a:cubicBezTo>
                    <a:pt x="1672" y="639"/>
                    <a:pt x="1757" y="938"/>
                    <a:pt x="1644" y="1044"/>
                  </a:cubicBezTo>
                  <a:cubicBezTo>
                    <a:pt x="1531" y="1150"/>
                    <a:pt x="1168" y="1121"/>
                    <a:pt x="984" y="1125"/>
                  </a:cubicBezTo>
                  <a:cubicBezTo>
                    <a:pt x="800" y="1129"/>
                    <a:pt x="692" y="1141"/>
                    <a:pt x="540" y="1068"/>
                  </a:cubicBezTo>
                  <a:cubicBezTo>
                    <a:pt x="388" y="995"/>
                    <a:pt x="144" y="795"/>
                    <a:pt x="72" y="684"/>
                  </a:cubicBezTo>
                  <a:cubicBezTo>
                    <a:pt x="0" y="573"/>
                    <a:pt x="55" y="480"/>
                    <a:pt x="108" y="40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800">
                <a:solidFill>
                  <a:srgbClr val="000000"/>
                </a:solidFill>
                <a:latin typeface="Comic Sans MS" charset="0"/>
                <a:ea typeface=""/>
              </a:endParaRPr>
            </a:p>
          </p:txBody>
        </p:sp>
        <p:sp>
          <p:nvSpPr>
            <p:cNvPr id="50221" name="Freeform 9"/>
            <p:cNvSpPr>
              <a:spLocks/>
            </p:cNvSpPr>
            <p:nvPr/>
          </p:nvSpPr>
          <p:spPr bwMode="auto">
            <a:xfrm>
              <a:off x="840" y="1488"/>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50222" name="Oval 10"/>
            <p:cNvSpPr>
              <a:spLocks noChangeArrowheads="1"/>
            </p:cNvSpPr>
            <p:nvPr/>
          </p:nvSpPr>
          <p:spPr bwMode="auto">
            <a:xfrm>
              <a:off x="580" y="1730"/>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50223" name="Line 11"/>
            <p:cNvSpPr>
              <a:spLocks noChangeShapeType="1"/>
            </p:cNvSpPr>
            <p:nvPr/>
          </p:nvSpPr>
          <p:spPr bwMode="auto">
            <a:xfrm>
              <a:off x="580" y="1723"/>
              <a:ext cx="1"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50224" name="Line 12"/>
            <p:cNvSpPr>
              <a:spLocks noChangeShapeType="1"/>
            </p:cNvSpPr>
            <p:nvPr/>
          </p:nvSpPr>
          <p:spPr bwMode="auto">
            <a:xfrm>
              <a:off x="893" y="1723"/>
              <a:ext cx="1"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50225" name="Rectangle 13"/>
            <p:cNvSpPr>
              <a:spLocks noChangeArrowheads="1"/>
            </p:cNvSpPr>
            <p:nvPr/>
          </p:nvSpPr>
          <p:spPr bwMode="auto">
            <a:xfrm>
              <a:off x="580" y="1723"/>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50226" name="Oval 14"/>
            <p:cNvSpPr>
              <a:spLocks noChangeArrowheads="1"/>
            </p:cNvSpPr>
            <p:nvPr/>
          </p:nvSpPr>
          <p:spPr bwMode="auto">
            <a:xfrm>
              <a:off x="577" y="1664"/>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50227" name="Oval 15"/>
            <p:cNvSpPr>
              <a:spLocks noChangeArrowheads="1"/>
            </p:cNvSpPr>
            <p:nvPr/>
          </p:nvSpPr>
          <p:spPr bwMode="auto">
            <a:xfrm>
              <a:off x="1050" y="1427"/>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50228" name="Line 16"/>
            <p:cNvSpPr>
              <a:spLocks noChangeShapeType="1"/>
            </p:cNvSpPr>
            <p:nvPr/>
          </p:nvSpPr>
          <p:spPr bwMode="auto">
            <a:xfrm>
              <a:off x="1050" y="1420"/>
              <a:ext cx="1"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50229" name="Line 17"/>
            <p:cNvSpPr>
              <a:spLocks noChangeShapeType="1"/>
            </p:cNvSpPr>
            <p:nvPr/>
          </p:nvSpPr>
          <p:spPr bwMode="auto">
            <a:xfrm>
              <a:off x="1363" y="1420"/>
              <a:ext cx="1"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50230" name="Rectangle 18"/>
            <p:cNvSpPr>
              <a:spLocks noChangeArrowheads="1"/>
            </p:cNvSpPr>
            <p:nvPr/>
          </p:nvSpPr>
          <p:spPr bwMode="auto">
            <a:xfrm>
              <a:off x="1050" y="1420"/>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50231" name="Oval 19"/>
            <p:cNvSpPr>
              <a:spLocks noChangeArrowheads="1"/>
            </p:cNvSpPr>
            <p:nvPr/>
          </p:nvSpPr>
          <p:spPr bwMode="auto">
            <a:xfrm>
              <a:off x="1047" y="1361"/>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50232" name="Oval 20"/>
            <p:cNvSpPr>
              <a:spLocks noChangeArrowheads="1"/>
            </p:cNvSpPr>
            <p:nvPr/>
          </p:nvSpPr>
          <p:spPr bwMode="auto">
            <a:xfrm>
              <a:off x="1733" y="1423"/>
              <a:ext cx="312"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50233" name="Line 21"/>
            <p:cNvSpPr>
              <a:spLocks noChangeShapeType="1"/>
            </p:cNvSpPr>
            <p:nvPr/>
          </p:nvSpPr>
          <p:spPr bwMode="auto">
            <a:xfrm>
              <a:off x="1733" y="1416"/>
              <a:ext cx="1"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50234" name="Line 22"/>
            <p:cNvSpPr>
              <a:spLocks noChangeShapeType="1"/>
            </p:cNvSpPr>
            <p:nvPr/>
          </p:nvSpPr>
          <p:spPr bwMode="auto">
            <a:xfrm>
              <a:off x="2045" y="1416"/>
              <a:ext cx="1"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50235" name="Rectangle 23"/>
            <p:cNvSpPr>
              <a:spLocks noChangeArrowheads="1"/>
            </p:cNvSpPr>
            <p:nvPr/>
          </p:nvSpPr>
          <p:spPr bwMode="auto">
            <a:xfrm>
              <a:off x="1733" y="1416"/>
              <a:ext cx="309"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50236" name="Oval 24"/>
            <p:cNvSpPr>
              <a:spLocks noChangeArrowheads="1"/>
            </p:cNvSpPr>
            <p:nvPr/>
          </p:nvSpPr>
          <p:spPr bwMode="auto">
            <a:xfrm>
              <a:off x="1736" y="1360"/>
              <a:ext cx="312"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50237" name="Freeform 25"/>
            <p:cNvSpPr>
              <a:spLocks/>
            </p:cNvSpPr>
            <p:nvPr/>
          </p:nvSpPr>
          <p:spPr bwMode="auto">
            <a:xfrm>
              <a:off x="1899" y="1515"/>
              <a:ext cx="47" cy="543"/>
            </a:xfrm>
            <a:custGeom>
              <a:avLst/>
              <a:gdLst>
                <a:gd name="T0" fmla="*/ 0 w 1"/>
                <a:gd name="T1" fmla="*/ 0 h 522"/>
                <a:gd name="T2" fmla="*/ 0 w 1"/>
                <a:gd name="T3" fmla="*/ 1109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50238" name="Freeform 26"/>
            <p:cNvSpPr>
              <a:spLocks/>
            </p:cNvSpPr>
            <p:nvPr/>
          </p:nvSpPr>
          <p:spPr bwMode="auto">
            <a:xfrm>
              <a:off x="1206" y="1521"/>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50239" name="Freeform 27"/>
            <p:cNvSpPr>
              <a:spLocks/>
            </p:cNvSpPr>
            <p:nvPr/>
          </p:nvSpPr>
          <p:spPr bwMode="auto">
            <a:xfrm>
              <a:off x="1377" y="2136"/>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50240" name="Freeform 28"/>
            <p:cNvSpPr>
              <a:spLocks/>
            </p:cNvSpPr>
            <p:nvPr/>
          </p:nvSpPr>
          <p:spPr bwMode="auto">
            <a:xfrm>
              <a:off x="786" y="1812"/>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50241" name="Freeform 29"/>
            <p:cNvSpPr>
              <a:spLocks/>
            </p:cNvSpPr>
            <p:nvPr/>
          </p:nvSpPr>
          <p:spPr bwMode="auto">
            <a:xfrm>
              <a:off x="1371" y="1446"/>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grpSp>
          <p:nvGrpSpPr>
            <p:cNvPr id="50242" name="Group 30"/>
            <p:cNvGrpSpPr>
              <a:grpSpLocks/>
            </p:cNvGrpSpPr>
            <p:nvPr/>
          </p:nvGrpSpPr>
          <p:grpSpPr bwMode="auto">
            <a:xfrm>
              <a:off x="615" y="1616"/>
              <a:ext cx="233" cy="250"/>
              <a:chOff x="2940" y="2429"/>
              <a:chExt cx="236" cy="250"/>
            </a:xfrm>
          </p:grpSpPr>
          <p:sp>
            <p:nvSpPr>
              <p:cNvPr id="50273" name="Rectangle 31"/>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50274" name="Text Box 32"/>
              <p:cNvSpPr txBox="1">
                <a:spLocks noChangeArrowheads="1"/>
              </p:cNvSpPr>
              <p:nvPr/>
            </p:nvSpPr>
            <p:spPr bwMode="auto">
              <a:xfrm>
                <a:off x="2940" y="2429"/>
                <a:ext cx="2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A</a:t>
                </a:r>
                <a:endParaRPr lang="en-US" altLang="en-US">
                  <a:solidFill>
                    <a:srgbClr val="000000"/>
                  </a:solidFill>
                  <a:latin typeface="Times New Roman" charset="0"/>
                  <a:ea typeface=""/>
                </a:endParaRPr>
              </a:p>
            </p:txBody>
          </p:sp>
        </p:grpSp>
        <p:grpSp>
          <p:nvGrpSpPr>
            <p:cNvPr id="50243" name="Group 33"/>
            <p:cNvGrpSpPr>
              <a:grpSpLocks/>
            </p:cNvGrpSpPr>
            <p:nvPr/>
          </p:nvGrpSpPr>
          <p:grpSpPr bwMode="auto">
            <a:xfrm>
              <a:off x="1056" y="1988"/>
              <a:ext cx="316" cy="250"/>
              <a:chOff x="1740" y="2306"/>
              <a:chExt cx="316" cy="250"/>
            </a:xfrm>
          </p:grpSpPr>
          <p:sp>
            <p:nvSpPr>
              <p:cNvPr id="50265" name="Oval 34"/>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50266" name="Line 35"/>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50267" name="Line 36"/>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50268" name="Rectangle 37"/>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50269" name="Oval 38"/>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nvGrpSpPr>
              <p:cNvPr id="50270" name="Group 39"/>
              <p:cNvGrpSpPr>
                <a:grpSpLocks/>
              </p:cNvGrpSpPr>
              <p:nvPr/>
            </p:nvGrpSpPr>
            <p:grpSpPr bwMode="auto">
              <a:xfrm>
                <a:off x="1793" y="2306"/>
                <a:ext cx="216" cy="250"/>
                <a:chOff x="2948" y="2429"/>
                <a:chExt cx="219" cy="250"/>
              </a:xfrm>
            </p:grpSpPr>
            <p:sp>
              <p:nvSpPr>
                <p:cNvPr id="50271" name="Rectangle 40"/>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50272" name="Text Box 41"/>
                <p:cNvSpPr txBox="1">
                  <a:spLocks noChangeArrowheads="1"/>
                </p:cNvSpPr>
                <p:nvPr/>
              </p:nvSpPr>
              <p:spPr bwMode="auto">
                <a:xfrm>
                  <a:off x="2948" y="2429"/>
                  <a:ext cx="2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E</a:t>
                  </a:r>
                  <a:endParaRPr lang="en-US" altLang="en-US">
                    <a:solidFill>
                      <a:srgbClr val="000000"/>
                    </a:solidFill>
                    <a:latin typeface="Times New Roman" charset="0"/>
                    <a:ea typeface=""/>
                  </a:endParaRPr>
                </a:p>
              </p:txBody>
            </p:sp>
          </p:grpSp>
        </p:grpSp>
        <p:grpSp>
          <p:nvGrpSpPr>
            <p:cNvPr id="50244" name="Group 42"/>
            <p:cNvGrpSpPr>
              <a:grpSpLocks/>
            </p:cNvGrpSpPr>
            <p:nvPr/>
          </p:nvGrpSpPr>
          <p:grpSpPr bwMode="auto">
            <a:xfrm>
              <a:off x="1747" y="2009"/>
              <a:ext cx="316" cy="250"/>
              <a:chOff x="1051" y="2303"/>
              <a:chExt cx="316" cy="250"/>
            </a:xfrm>
          </p:grpSpPr>
          <p:sp>
            <p:nvSpPr>
              <p:cNvPr id="50257" name="Oval 43"/>
              <p:cNvSpPr>
                <a:spLocks noChangeArrowheads="1"/>
              </p:cNvSpPr>
              <p:nvPr/>
            </p:nvSpPr>
            <p:spPr bwMode="auto">
              <a:xfrm>
                <a:off x="1054" y="2423"/>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50258" name="Line 44"/>
              <p:cNvSpPr>
                <a:spLocks noChangeShapeType="1"/>
              </p:cNvSpPr>
              <p:nvPr/>
            </p:nvSpPr>
            <p:spPr bwMode="auto">
              <a:xfrm>
                <a:off x="1054" y="2416"/>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50259" name="Line 45"/>
              <p:cNvSpPr>
                <a:spLocks noChangeShapeType="1"/>
              </p:cNvSpPr>
              <p:nvPr/>
            </p:nvSpPr>
            <p:spPr bwMode="auto">
              <a:xfrm>
                <a:off x="1367" y="2416"/>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50260" name="Rectangle 46"/>
              <p:cNvSpPr>
                <a:spLocks noChangeArrowheads="1"/>
              </p:cNvSpPr>
              <p:nvPr/>
            </p:nvSpPr>
            <p:spPr bwMode="auto">
              <a:xfrm>
                <a:off x="1054" y="2416"/>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50261" name="Oval 47"/>
              <p:cNvSpPr>
                <a:spLocks noChangeArrowheads="1"/>
              </p:cNvSpPr>
              <p:nvPr/>
            </p:nvSpPr>
            <p:spPr bwMode="auto">
              <a:xfrm>
                <a:off x="1051" y="2357"/>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nvGrpSpPr>
              <p:cNvPr id="50262" name="Group 48"/>
              <p:cNvGrpSpPr>
                <a:grpSpLocks/>
              </p:cNvGrpSpPr>
              <p:nvPr/>
            </p:nvGrpSpPr>
            <p:grpSpPr bwMode="auto">
              <a:xfrm>
                <a:off x="1105" y="2303"/>
                <a:ext cx="231" cy="250"/>
                <a:chOff x="2941" y="2429"/>
                <a:chExt cx="234" cy="250"/>
              </a:xfrm>
            </p:grpSpPr>
            <p:sp>
              <p:nvSpPr>
                <p:cNvPr id="50263" name="Rectangle 49"/>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50264" name="Text Box 50"/>
                <p:cNvSpPr txBox="1">
                  <a:spLocks noChangeArrowheads="1"/>
                </p:cNvSpPr>
                <p:nvPr/>
              </p:nvSpPr>
              <p:spPr bwMode="auto">
                <a:xfrm>
                  <a:off x="2941" y="2429"/>
                  <a:ext cx="2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D</a:t>
                  </a:r>
                  <a:endParaRPr lang="en-US" altLang="en-US">
                    <a:solidFill>
                      <a:srgbClr val="000000"/>
                    </a:solidFill>
                    <a:latin typeface="Times New Roman" charset="0"/>
                    <a:ea typeface=""/>
                  </a:endParaRPr>
                </a:p>
              </p:txBody>
            </p:sp>
          </p:grpSp>
        </p:grpSp>
        <p:grpSp>
          <p:nvGrpSpPr>
            <p:cNvPr id="50245" name="Group 51"/>
            <p:cNvGrpSpPr>
              <a:grpSpLocks/>
            </p:cNvGrpSpPr>
            <p:nvPr/>
          </p:nvGrpSpPr>
          <p:grpSpPr bwMode="auto">
            <a:xfrm>
              <a:off x="1789" y="1310"/>
              <a:ext cx="212" cy="250"/>
              <a:chOff x="2950" y="2429"/>
              <a:chExt cx="215" cy="250"/>
            </a:xfrm>
          </p:grpSpPr>
          <p:sp>
            <p:nvSpPr>
              <p:cNvPr id="50255" name="Rectangle 52"/>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50256" name="Text Box 53"/>
              <p:cNvSpPr txBox="1">
                <a:spLocks noChangeArrowheads="1"/>
              </p:cNvSpPr>
              <p:nvPr/>
            </p:nvSpPr>
            <p:spPr bwMode="auto">
              <a:xfrm>
                <a:off x="2950" y="2429"/>
                <a:ext cx="2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C</a:t>
                </a:r>
                <a:endParaRPr lang="en-US" altLang="en-US">
                  <a:solidFill>
                    <a:srgbClr val="000000"/>
                  </a:solidFill>
                  <a:latin typeface="Times New Roman" charset="0"/>
                  <a:ea typeface=""/>
                </a:endParaRPr>
              </a:p>
            </p:txBody>
          </p:sp>
        </p:grpSp>
        <p:grpSp>
          <p:nvGrpSpPr>
            <p:cNvPr id="50246" name="Group 54"/>
            <p:cNvGrpSpPr>
              <a:grpSpLocks/>
            </p:cNvGrpSpPr>
            <p:nvPr/>
          </p:nvGrpSpPr>
          <p:grpSpPr bwMode="auto">
            <a:xfrm>
              <a:off x="1103" y="1310"/>
              <a:ext cx="217" cy="250"/>
              <a:chOff x="2948" y="2429"/>
              <a:chExt cx="220" cy="250"/>
            </a:xfrm>
          </p:grpSpPr>
          <p:sp>
            <p:nvSpPr>
              <p:cNvPr id="50253" name="Rectangle 55"/>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50254" name="Text Box 56"/>
              <p:cNvSpPr txBox="1">
                <a:spLocks noChangeArrowheads="1"/>
              </p:cNvSpPr>
              <p:nvPr/>
            </p:nvSpPr>
            <p:spPr bwMode="auto">
              <a:xfrm>
                <a:off x="2948" y="2429"/>
                <a:ext cx="2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B</a:t>
                </a:r>
                <a:endParaRPr lang="en-US" altLang="en-US">
                  <a:solidFill>
                    <a:srgbClr val="000000"/>
                  </a:solidFill>
                  <a:latin typeface="Times New Roman" charset="0"/>
                  <a:ea typeface=""/>
                </a:endParaRPr>
              </a:p>
            </p:txBody>
          </p:sp>
        </p:grpSp>
        <p:sp>
          <p:nvSpPr>
            <p:cNvPr id="50247" name="Text Box 57"/>
            <p:cNvSpPr txBox="1">
              <a:spLocks noChangeArrowheads="1"/>
            </p:cNvSpPr>
            <p:nvPr/>
          </p:nvSpPr>
          <p:spPr bwMode="auto">
            <a:xfrm>
              <a:off x="831" y="1439"/>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7</a:t>
              </a:r>
              <a:endParaRPr lang="en-US" altLang="en-US">
                <a:solidFill>
                  <a:srgbClr val="000000"/>
                </a:solidFill>
                <a:latin typeface="Times New Roman" charset="0"/>
                <a:ea typeface=""/>
              </a:endParaRPr>
            </a:p>
          </p:txBody>
        </p:sp>
        <p:sp>
          <p:nvSpPr>
            <p:cNvPr id="50248" name="Text Box 58"/>
            <p:cNvSpPr txBox="1">
              <a:spLocks noChangeArrowheads="1"/>
            </p:cNvSpPr>
            <p:nvPr/>
          </p:nvSpPr>
          <p:spPr bwMode="auto">
            <a:xfrm>
              <a:off x="1179" y="165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8</a:t>
              </a:r>
              <a:endParaRPr lang="en-US" altLang="en-US">
                <a:solidFill>
                  <a:srgbClr val="000000"/>
                </a:solidFill>
                <a:latin typeface="Times New Roman" charset="0"/>
                <a:ea typeface=""/>
              </a:endParaRPr>
            </a:p>
          </p:txBody>
        </p:sp>
        <p:sp>
          <p:nvSpPr>
            <p:cNvPr id="50249" name="Text Box 59"/>
            <p:cNvSpPr txBox="1">
              <a:spLocks noChangeArrowheads="1"/>
            </p:cNvSpPr>
            <p:nvPr/>
          </p:nvSpPr>
          <p:spPr bwMode="auto">
            <a:xfrm>
              <a:off x="711" y="1871"/>
              <a:ext cx="2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1</a:t>
              </a:r>
              <a:r>
                <a:rPr lang="en-US" altLang="zh-CN" sz="1800">
                  <a:solidFill>
                    <a:srgbClr val="000000"/>
                  </a:solidFill>
                  <a:ea typeface="宋体" charset="-122"/>
                </a:rPr>
                <a:t>0</a:t>
              </a:r>
              <a:endParaRPr lang="en-US" altLang="en-US">
                <a:solidFill>
                  <a:srgbClr val="000000"/>
                </a:solidFill>
                <a:latin typeface="Times New Roman" charset="0"/>
                <a:ea typeface=""/>
              </a:endParaRPr>
            </a:p>
          </p:txBody>
        </p:sp>
        <p:sp>
          <p:nvSpPr>
            <p:cNvPr id="50250" name="Text Box 60"/>
            <p:cNvSpPr txBox="1">
              <a:spLocks noChangeArrowheads="1"/>
            </p:cNvSpPr>
            <p:nvPr/>
          </p:nvSpPr>
          <p:spPr bwMode="auto">
            <a:xfrm>
              <a:off x="1500" y="2105"/>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2</a:t>
              </a:r>
              <a:endParaRPr lang="en-US" altLang="en-US">
                <a:solidFill>
                  <a:srgbClr val="000000"/>
                </a:solidFill>
                <a:latin typeface="Times New Roman" charset="0"/>
                <a:ea typeface=""/>
              </a:endParaRPr>
            </a:p>
          </p:txBody>
        </p:sp>
        <p:sp>
          <p:nvSpPr>
            <p:cNvPr id="50251" name="Text Box 61"/>
            <p:cNvSpPr txBox="1">
              <a:spLocks noChangeArrowheads="1"/>
            </p:cNvSpPr>
            <p:nvPr/>
          </p:nvSpPr>
          <p:spPr bwMode="auto">
            <a:xfrm>
              <a:off x="1469" y="1253"/>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1</a:t>
              </a:r>
              <a:endParaRPr lang="en-US" altLang="en-US">
                <a:solidFill>
                  <a:srgbClr val="000000"/>
                </a:solidFill>
                <a:latin typeface="Times New Roman" charset="0"/>
                <a:ea typeface=""/>
              </a:endParaRPr>
            </a:p>
          </p:txBody>
        </p:sp>
        <p:sp>
          <p:nvSpPr>
            <p:cNvPr id="50252" name="Text Box 62"/>
            <p:cNvSpPr txBox="1">
              <a:spLocks noChangeArrowheads="1"/>
            </p:cNvSpPr>
            <p:nvPr/>
          </p:nvSpPr>
          <p:spPr bwMode="auto">
            <a:xfrm>
              <a:off x="1908" y="165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2</a:t>
              </a:r>
              <a:endParaRPr lang="en-US" altLang="en-US">
                <a:solidFill>
                  <a:srgbClr val="000000"/>
                </a:solidFill>
                <a:latin typeface="Times New Roman" charset="0"/>
                <a:ea typeface=""/>
              </a:endParaRPr>
            </a:p>
          </p:txBody>
        </p:sp>
      </p:grpSp>
      <p:sp>
        <p:nvSpPr>
          <p:cNvPr id="50184" name="Text Box 63"/>
          <p:cNvSpPr txBox="1">
            <a:spLocks noChangeArrowheads="1"/>
          </p:cNvSpPr>
          <p:nvPr/>
        </p:nvSpPr>
        <p:spPr bwMode="auto">
          <a:xfrm>
            <a:off x="569913" y="2343150"/>
            <a:ext cx="725487"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r"/>
            <a:r>
              <a:rPr lang="en-US" altLang="en-US">
                <a:solidFill>
                  <a:srgbClr val="000000"/>
                </a:solidFill>
                <a:latin typeface="Arial" charset="0"/>
                <a:ea typeface=""/>
              </a:rPr>
              <a:t>d  ()</a:t>
            </a:r>
          </a:p>
          <a:p>
            <a:pPr algn="r"/>
            <a:endParaRPr lang="en-US" altLang="en-US">
              <a:solidFill>
                <a:srgbClr val="000000"/>
              </a:solidFill>
              <a:latin typeface="Arial" charset="0"/>
              <a:ea typeface=""/>
            </a:endParaRPr>
          </a:p>
          <a:p>
            <a:pPr algn="r"/>
            <a:r>
              <a:rPr lang="en-US" altLang="en-US">
                <a:solidFill>
                  <a:srgbClr val="000000"/>
                </a:solidFill>
                <a:latin typeface="Arial" charset="0"/>
                <a:ea typeface=""/>
              </a:rPr>
              <a:t>A</a:t>
            </a:r>
          </a:p>
          <a:p>
            <a:pPr algn="r"/>
            <a:endParaRPr lang="en-US" altLang="en-US">
              <a:solidFill>
                <a:srgbClr val="000000"/>
              </a:solidFill>
              <a:latin typeface="Arial" charset="0"/>
              <a:ea typeface=""/>
            </a:endParaRPr>
          </a:p>
          <a:p>
            <a:pPr algn="r"/>
            <a:r>
              <a:rPr lang="en-US" altLang="en-US">
                <a:solidFill>
                  <a:srgbClr val="000000"/>
                </a:solidFill>
                <a:latin typeface="Arial" charset="0"/>
                <a:ea typeface=""/>
              </a:rPr>
              <a:t>B</a:t>
            </a:r>
          </a:p>
          <a:p>
            <a:pPr algn="r"/>
            <a:endParaRPr lang="en-US" altLang="en-US">
              <a:solidFill>
                <a:srgbClr val="000000"/>
              </a:solidFill>
              <a:latin typeface="Arial" charset="0"/>
              <a:ea typeface=""/>
            </a:endParaRPr>
          </a:p>
          <a:p>
            <a:pPr algn="r"/>
            <a:r>
              <a:rPr lang="en-US" altLang="en-US">
                <a:solidFill>
                  <a:srgbClr val="000000"/>
                </a:solidFill>
                <a:latin typeface="Arial" charset="0"/>
                <a:ea typeface=""/>
              </a:rPr>
              <a:t>C</a:t>
            </a:r>
          </a:p>
          <a:p>
            <a:pPr algn="r"/>
            <a:endParaRPr lang="en-US" altLang="en-US">
              <a:solidFill>
                <a:srgbClr val="000000"/>
              </a:solidFill>
              <a:latin typeface="Arial" charset="0"/>
              <a:ea typeface=""/>
            </a:endParaRPr>
          </a:p>
          <a:p>
            <a:pPr algn="r"/>
            <a:r>
              <a:rPr lang="en-US" altLang="en-US">
                <a:solidFill>
                  <a:srgbClr val="000000"/>
                </a:solidFill>
                <a:latin typeface="Arial" charset="0"/>
                <a:ea typeface=""/>
              </a:rPr>
              <a:t>D</a:t>
            </a:r>
            <a:endParaRPr lang="en-US" altLang="en-US">
              <a:solidFill>
                <a:srgbClr val="000000"/>
              </a:solidFill>
              <a:latin typeface="Times New Roman" charset="0"/>
              <a:ea typeface=""/>
            </a:endParaRPr>
          </a:p>
        </p:txBody>
      </p:sp>
      <p:sp>
        <p:nvSpPr>
          <p:cNvPr id="50185" name="Line 64"/>
          <p:cNvSpPr>
            <a:spLocks noChangeShapeType="1"/>
          </p:cNvSpPr>
          <p:nvPr/>
        </p:nvSpPr>
        <p:spPr bwMode="auto">
          <a:xfrm>
            <a:off x="849313" y="2894013"/>
            <a:ext cx="2514600" cy="9525"/>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50186" name="Line 65"/>
          <p:cNvSpPr>
            <a:spLocks noChangeShapeType="1"/>
          </p:cNvSpPr>
          <p:nvPr/>
        </p:nvSpPr>
        <p:spPr bwMode="auto">
          <a:xfrm flipH="1">
            <a:off x="1392238" y="2551113"/>
            <a:ext cx="0" cy="3133725"/>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50187" name="Oval 66"/>
          <p:cNvSpPr>
            <a:spLocks noChangeArrowheads="1"/>
          </p:cNvSpPr>
          <p:nvPr/>
        </p:nvSpPr>
        <p:spPr bwMode="auto">
          <a:xfrm>
            <a:off x="7099300" y="1449388"/>
            <a:ext cx="457200" cy="4476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364611" name="Oval 67"/>
          <p:cNvSpPr>
            <a:spLocks noChangeArrowheads="1"/>
          </p:cNvSpPr>
          <p:nvPr/>
        </p:nvSpPr>
        <p:spPr bwMode="auto">
          <a:xfrm>
            <a:off x="4784725" y="5337175"/>
            <a:ext cx="457200" cy="4476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364612" name="Oval 68"/>
          <p:cNvSpPr>
            <a:spLocks noChangeArrowheads="1"/>
          </p:cNvSpPr>
          <p:nvPr/>
        </p:nvSpPr>
        <p:spPr bwMode="auto">
          <a:xfrm>
            <a:off x="4716463" y="4589463"/>
            <a:ext cx="457200" cy="4476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364613" name="Oval 69"/>
          <p:cNvSpPr>
            <a:spLocks noChangeArrowheads="1"/>
          </p:cNvSpPr>
          <p:nvPr/>
        </p:nvSpPr>
        <p:spPr bwMode="auto">
          <a:xfrm>
            <a:off x="4176713" y="3860800"/>
            <a:ext cx="457200" cy="4476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50191" name="Text Box 70"/>
          <p:cNvSpPr txBox="1">
            <a:spLocks noChangeArrowheads="1"/>
          </p:cNvSpPr>
          <p:nvPr/>
        </p:nvSpPr>
        <p:spPr bwMode="auto">
          <a:xfrm>
            <a:off x="701675" y="2551113"/>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r"/>
            <a:r>
              <a:rPr lang="en-US" altLang="en-US" sz="1800">
                <a:solidFill>
                  <a:srgbClr val="FF0000"/>
                </a:solidFill>
                <a:latin typeface="Arial" charset="0"/>
                <a:ea typeface=""/>
              </a:rPr>
              <a:t>E</a:t>
            </a:r>
            <a:endParaRPr lang="en-US" altLang="en-US">
              <a:solidFill>
                <a:srgbClr val="FF0000"/>
              </a:solidFill>
              <a:latin typeface="Times New Roman" charset="0"/>
              <a:ea typeface=""/>
            </a:endParaRPr>
          </a:p>
        </p:txBody>
      </p:sp>
      <p:sp>
        <p:nvSpPr>
          <p:cNvPr id="50192" name="Text Box 71"/>
          <p:cNvSpPr txBox="1">
            <a:spLocks noChangeArrowheads="1"/>
          </p:cNvSpPr>
          <p:nvPr/>
        </p:nvSpPr>
        <p:spPr bwMode="auto">
          <a:xfrm>
            <a:off x="1470025" y="1816100"/>
            <a:ext cx="170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3333CC"/>
                </a:solidFill>
                <a:latin typeface="Arial" charset="0"/>
                <a:ea typeface=""/>
              </a:rPr>
              <a:t>distance </a:t>
            </a:r>
            <a:r>
              <a:rPr lang="en-US" altLang="zh-CN" sz="1800">
                <a:solidFill>
                  <a:srgbClr val="3333CC"/>
                </a:solidFill>
                <a:latin typeface="Arial" charset="0"/>
                <a:ea typeface="宋体" charset="-122"/>
              </a:rPr>
              <a:t>tables</a:t>
            </a:r>
            <a:br>
              <a:rPr lang="en-US" altLang="en-US" sz="1800">
                <a:solidFill>
                  <a:srgbClr val="3333CC"/>
                </a:solidFill>
                <a:latin typeface="Arial" charset="0"/>
                <a:ea typeface=""/>
              </a:rPr>
            </a:br>
            <a:r>
              <a:rPr lang="en-US" altLang="en-US" sz="1800">
                <a:solidFill>
                  <a:srgbClr val="3333CC"/>
                </a:solidFill>
                <a:latin typeface="Arial" charset="0"/>
                <a:ea typeface=""/>
              </a:rPr>
              <a:t>from neighbors</a:t>
            </a:r>
            <a:endParaRPr lang="en-US" altLang="en-US">
              <a:solidFill>
                <a:srgbClr val="000000"/>
              </a:solidFill>
              <a:latin typeface="Times New Roman" charset="0"/>
              <a:ea typeface=""/>
            </a:endParaRPr>
          </a:p>
        </p:txBody>
      </p:sp>
      <p:sp>
        <p:nvSpPr>
          <p:cNvPr id="50193" name="Text Box 72"/>
          <p:cNvSpPr txBox="1">
            <a:spLocks noChangeArrowheads="1"/>
          </p:cNvSpPr>
          <p:nvPr/>
        </p:nvSpPr>
        <p:spPr bwMode="auto">
          <a:xfrm rot="-5366545">
            <a:off x="-67468" y="4380706"/>
            <a:ext cx="1403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r"/>
            <a:r>
              <a:rPr lang="en-US" altLang="en-US" sz="1800">
                <a:solidFill>
                  <a:srgbClr val="3333CC"/>
                </a:solidFill>
                <a:latin typeface="Arial" charset="0"/>
                <a:ea typeface=""/>
              </a:rPr>
              <a:t>destinations</a:t>
            </a:r>
            <a:endParaRPr lang="en-US" altLang="en-US">
              <a:solidFill>
                <a:srgbClr val="3333CC"/>
              </a:solidFill>
              <a:latin typeface="Times New Roman" charset="0"/>
              <a:ea typeface=""/>
            </a:endParaRPr>
          </a:p>
        </p:txBody>
      </p:sp>
      <p:sp>
        <p:nvSpPr>
          <p:cNvPr id="50194" name="Line 73"/>
          <p:cNvSpPr>
            <a:spLocks noChangeShapeType="1"/>
          </p:cNvSpPr>
          <p:nvPr/>
        </p:nvSpPr>
        <p:spPr bwMode="auto">
          <a:xfrm flipH="1">
            <a:off x="3436938" y="2562225"/>
            <a:ext cx="0" cy="3133725"/>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50195" name="Text Box 74"/>
          <p:cNvSpPr txBox="1">
            <a:spLocks noChangeArrowheads="1"/>
          </p:cNvSpPr>
          <p:nvPr/>
        </p:nvSpPr>
        <p:spPr bwMode="auto">
          <a:xfrm>
            <a:off x="3698875" y="1827213"/>
            <a:ext cx="1428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3333CC"/>
                </a:solidFill>
                <a:latin typeface="Arial" charset="0"/>
                <a:ea typeface=""/>
              </a:rPr>
              <a:t>computation</a:t>
            </a:r>
            <a:endParaRPr lang="en-US" altLang="en-US">
              <a:solidFill>
                <a:srgbClr val="000000"/>
              </a:solidFill>
              <a:latin typeface="Times New Roman" charset="0"/>
              <a:ea typeface=""/>
            </a:endParaRPr>
          </a:p>
        </p:txBody>
      </p:sp>
      <p:sp>
        <p:nvSpPr>
          <p:cNvPr id="50196" name="Line 75"/>
          <p:cNvSpPr>
            <a:spLocks noChangeShapeType="1"/>
          </p:cNvSpPr>
          <p:nvPr/>
        </p:nvSpPr>
        <p:spPr bwMode="auto">
          <a:xfrm>
            <a:off x="3511550" y="2898775"/>
            <a:ext cx="2011363" cy="1588"/>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364620" name="Oval 76"/>
          <p:cNvSpPr>
            <a:spLocks noChangeArrowheads="1"/>
          </p:cNvSpPr>
          <p:nvPr/>
        </p:nvSpPr>
        <p:spPr bwMode="auto">
          <a:xfrm>
            <a:off x="3706813" y="3062288"/>
            <a:ext cx="457200" cy="4476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50198" name="Text Box 77"/>
          <p:cNvSpPr txBox="1">
            <a:spLocks noChangeArrowheads="1"/>
          </p:cNvSpPr>
          <p:nvPr/>
        </p:nvSpPr>
        <p:spPr bwMode="auto">
          <a:xfrm>
            <a:off x="5691188" y="1828800"/>
            <a:ext cx="10985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3333CC"/>
                </a:solidFill>
                <a:latin typeface="Arial" charset="0"/>
                <a:ea typeface=""/>
              </a:rPr>
              <a:t>E’s</a:t>
            </a:r>
          </a:p>
          <a:p>
            <a:pPr algn="ctr"/>
            <a:r>
              <a:rPr lang="en-US" altLang="en-US" sz="1800">
                <a:solidFill>
                  <a:srgbClr val="3333CC"/>
                </a:solidFill>
                <a:latin typeface="Arial" charset="0"/>
                <a:ea typeface=""/>
              </a:rPr>
              <a:t>distance </a:t>
            </a:r>
            <a:br>
              <a:rPr lang="en-US" altLang="en-US" sz="1800">
                <a:solidFill>
                  <a:srgbClr val="3333CC"/>
                </a:solidFill>
                <a:latin typeface="Arial" charset="0"/>
                <a:ea typeface=""/>
              </a:rPr>
            </a:br>
            <a:r>
              <a:rPr lang="en-US" altLang="en-US" sz="1800">
                <a:solidFill>
                  <a:srgbClr val="3333CC"/>
                </a:solidFill>
                <a:latin typeface="Arial" charset="0"/>
                <a:ea typeface=""/>
              </a:rPr>
              <a:t>table</a:t>
            </a:r>
            <a:endParaRPr lang="en-US" altLang="en-US">
              <a:solidFill>
                <a:srgbClr val="000000"/>
              </a:solidFill>
              <a:latin typeface="Times New Roman" charset="0"/>
              <a:ea typeface=""/>
            </a:endParaRPr>
          </a:p>
        </p:txBody>
      </p:sp>
      <p:sp>
        <p:nvSpPr>
          <p:cNvPr id="50199" name="Line 78"/>
          <p:cNvSpPr>
            <a:spLocks noChangeShapeType="1"/>
          </p:cNvSpPr>
          <p:nvPr/>
        </p:nvSpPr>
        <p:spPr bwMode="auto">
          <a:xfrm>
            <a:off x="5611813" y="2905125"/>
            <a:ext cx="1169987" cy="1588"/>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50200" name="Line 79"/>
          <p:cNvSpPr>
            <a:spLocks noChangeShapeType="1"/>
          </p:cNvSpPr>
          <p:nvPr/>
        </p:nvSpPr>
        <p:spPr bwMode="auto">
          <a:xfrm flipH="1">
            <a:off x="5575300" y="2678113"/>
            <a:ext cx="0" cy="3133725"/>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grpSp>
        <p:nvGrpSpPr>
          <p:cNvPr id="10" name="Group 80"/>
          <p:cNvGrpSpPr>
            <a:grpSpLocks/>
          </p:cNvGrpSpPr>
          <p:nvPr/>
        </p:nvGrpSpPr>
        <p:grpSpPr bwMode="auto">
          <a:xfrm>
            <a:off x="7105650" y="2000250"/>
            <a:ext cx="1733550" cy="4479925"/>
            <a:chOff x="4476" y="1260"/>
            <a:chExt cx="1092" cy="2822"/>
          </a:xfrm>
        </p:grpSpPr>
        <p:sp>
          <p:nvSpPr>
            <p:cNvPr id="50218" name="Text Box 81"/>
            <p:cNvSpPr txBox="1">
              <a:spLocks noChangeArrowheads="1"/>
            </p:cNvSpPr>
            <p:nvPr/>
          </p:nvSpPr>
          <p:spPr bwMode="auto">
            <a:xfrm>
              <a:off x="4476" y="1260"/>
              <a:ext cx="109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3333CC"/>
                  </a:solidFill>
                  <a:latin typeface="Arial" charset="0"/>
                  <a:ea typeface=""/>
                </a:rPr>
                <a:t>distance </a:t>
              </a:r>
              <a:br>
                <a:rPr lang="en-US" altLang="en-US" sz="1800">
                  <a:solidFill>
                    <a:srgbClr val="3333CC"/>
                  </a:solidFill>
                  <a:latin typeface="Arial" charset="0"/>
                  <a:ea typeface=""/>
                </a:rPr>
              </a:br>
              <a:r>
                <a:rPr lang="en-US" altLang="en-US" sz="1800">
                  <a:solidFill>
                    <a:srgbClr val="3333CC"/>
                  </a:solidFill>
                  <a:latin typeface="Arial" charset="0"/>
                  <a:ea typeface=""/>
                </a:rPr>
                <a:t>table E sends </a:t>
              </a:r>
              <a:br>
                <a:rPr lang="en-US" altLang="en-US" sz="1800">
                  <a:solidFill>
                    <a:srgbClr val="3333CC"/>
                  </a:solidFill>
                  <a:latin typeface="Arial" charset="0"/>
                  <a:ea typeface=""/>
                </a:rPr>
              </a:br>
              <a:r>
                <a:rPr lang="en-US" altLang="en-US" sz="1800">
                  <a:solidFill>
                    <a:srgbClr val="3333CC"/>
                  </a:solidFill>
                  <a:latin typeface="Arial" charset="0"/>
                  <a:ea typeface=""/>
                </a:rPr>
                <a:t>to its neighbors</a:t>
              </a:r>
              <a:endParaRPr lang="en-US" altLang="en-US">
                <a:solidFill>
                  <a:srgbClr val="000000"/>
                </a:solidFill>
                <a:latin typeface="Times New Roman" charset="0"/>
                <a:ea typeface=""/>
              </a:endParaRPr>
            </a:p>
          </p:txBody>
        </p:sp>
        <p:sp>
          <p:nvSpPr>
            <p:cNvPr id="50219" name="Text Box 82"/>
            <p:cNvSpPr txBox="1">
              <a:spLocks noChangeArrowheads="1"/>
            </p:cNvSpPr>
            <p:nvPr/>
          </p:nvSpPr>
          <p:spPr bwMode="auto">
            <a:xfrm>
              <a:off x="4857" y="1494"/>
              <a:ext cx="564" cy="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latin typeface="Arial" charset="0"/>
                <a:ea typeface=""/>
              </a:endParaRPr>
            </a:p>
            <a:p>
              <a:endParaRPr lang="en-US" altLang="en-US">
                <a:solidFill>
                  <a:srgbClr val="000000"/>
                </a:solidFill>
                <a:latin typeface="Arial" charset="0"/>
                <a:ea typeface=""/>
              </a:endParaRPr>
            </a:p>
            <a:p>
              <a:r>
                <a:rPr lang="en-US" altLang="en-US">
                  <a:solidFill>
                    <a:srgbClr val="000000"/>
                  </a:solidFill>
                  <a:latin typeface="Arial" charset="0"/>
                  <a:ea typeface=""/>
                  <a:sym typeface="Symbol" charset="2"/>
                </a:rPr>
                <a:t>A: 1</a:t>
              </a:r>
              <a:r>
                <a:rPr lang="en-US" altLang="zh-CN">
                  <a:solidFill>
                    <a:srgbClr val="000000"/>
                  </a:solidFill>
                  <a:latin typeface="Arial" charset="0"/>
                  <a:ea typeface="宋体" charset="-122"/>
                  <a:sym typeface="Symbol" charset="2"/>
                </a:rPr>
                <a:t>0</a:t>
              </a:r>
              <a:endParaRPr lang="en-US" altLang="en-US">
                <a:solidFill>
                  <a:srgbClr val="000000"/>
                </a:solidFill>
                <a:latin typeface="Arial" charset="0"/>
                <a:ea typeface=""/>
              </a:endParaRPr>
            </a:p>
            <a:p>
              <a:endParaRPr lang="en-US" altLang="en-US">
                <a:solidFill>
                  <a:srgbClr val="000000"/>
                </a:solidFill>
                <a:latin typeface="Arial" charset="0"/>
                <a:ea typeface=""/>
              </a:endParaRPr>
            </a:p>
            <a:p>
              <a:r>
                <a:rPr lang="en-US" altLang="en-US">
                  <a:solidFill>
                    <a:srgbClr val="000000"/>
                  </a:solidFill>
                  <a:latin typeface="Arial" charset="0"/>
                  <a:ea typeface=""/>
                </a:rPr>
                <a:t>B: 8</a:t>
              </a:r>
            </a:p>
            <a:p>
              <a:endParaRPr lang="en-US" altLang="en-US">
                <a:solidFill>
                  <a:srgbClr val="000000"/>
                </a:solidFill>
                <a:latin typeface="Arial" charset="0"/>
                <a:ea typeface=""/>
              </a:endParaRPr>
            </a:p>
            <a:p>
              <a:r>
                <a:rPr lang="en-US" altLang="en-US">
                  <a:solidFill>
                    <a:srgbClr val="000000"/>
                  </a:solidFill>
                  <a:latin typeface="Arial" charset="0"/>
                  <a:ea typeface=""/>
                  <a:sym typeface="Symbol" charset="2"/>
                </a:rPr>
                <a:t>C: 4</a:t>
              </a:r>
              <a:endParaRPr lang="en-US" altLang="en-US">
                <a:solidFill>
                  <a:srgbClr val="000000"/>
                </a:solidFill>
                <a:latin typeface="Arial" charset="0"/>
                <a:ea typeface=""/>
              </a:endParaRPr>
            </a:p>
            <a:p>
              <a:endParaRPr lang="en-US" altLang="en-US">
                <a:solidFill>
                  <a:srgbClr val="000000"/>
                </a:solidFill>
                <a:latin typeface="Arial" charset="0"/>
                <a:ea typeface=""/>
              </a:endParaRPr>
            </a:p>
            <a:p>
              <a:r>
                <a:rPr lang="en-US" altLang="en-US">
                  <a:solidFill>
                    <a:srgbClr val="000000"/>
                  </a:solidFill>
                  <a:latin typeface="Arial" charset="0"/>
                  <a:ea typeface=""/>
                  <a:sym typeface="Symbol" charset="2"/>
                </a:rPr>
                <a:t>D: 2</a:t>
              </a:r>
            </a:p>
            <a:p>
              <a:endParaRPr lang="en-US" altLang="en-US">
                <a:solidFill>
                  <a:srgbClr val="000000"/>
                </a:solidFill>
                <a:latin typeface="Arial" charset="0"/>
                <a:ea typeface=""/>
                <a:sym typeface="Symbol" charset="2"/>
              </a:endParaRPr>
            </a:p>
            <a:p>
              <a:r>
                <a:rPr lang="en-US" altLang="en-US">
                  <a:solidFill>
                    <a:srgbClr val="000000"/>
                  </a:solidFill>
                  <a:latin typeface="Arial" charset="0"/>
                  <a:ea typeface=""/>
                  <a:sym typeface="Symbol" charset="2"/>
                </a:rPr>
                <a:t>E: 0</a:t>
              </a:r>
              <a:endParaRPr lang="en-US" altLang="en-US" sz="1600" baseline="-25000">
                <a:solidFill>
                  <a:srgbClr val="000000"/>
                </a:solidFill>
                <a:latin typeface="Arial" charset="0"/>
                <a:ea typeface=""/>
                <a:sym typeface="Symbol" charset="2"/>
              </a:endParaRPr>
            </a:p>
          </p:txBody>
        </p:sp>
      </p:grpSp>
      <p:sp>
        <p:nvSpPr>
          <p:cNvPr id="50202" name="Text Box 83"/>
          <p:cNvSpPr txBox="1">
            <a:spLocks noChangeArrowheads="1"/>
          </p:cNvSpPr>
          <p:nvPr/>
        </p:nvSpPr>
        <p:spPr bwMode="auto">
          <a:xfrm>
            <a:off x="568325" y="1344613"/>
            <a:ext cx="5870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800">
                <a:solidFill>
                  <a:srgbClr val="000000"/>
                </a:solidFill>
                <a:ea typeface=""/>
              </a:rPr>
              <a:t>Below is just one step! The protocol repeats forever!</a:t>
            </a:r>
          </a:p>
        </p:txBody>
      </p:sp>
      <mc:AlternateContent xmlns:mc="http://schemas.openxmlformats.org/markup-compatibility/2006" xmlns:a14="http://schemas.microsoft.com/office/drawing/2010/main">
        <mc:Choice Requires="a14">
          <p:sp>
            <p:nvSpPr>
              <p:cNvPr id="364628" name="Text Box 84"/>
              <p:cNvSpPr txBox="1">
                <a:spLocks noChangeArrowheads="1"/>
              </p:cNvSpPr>
              <p:nvPr/>
            </p:nvSpPr>
            <p:spPr bwMode="auto">
              <a:xfrm>
                <a:off x="3686175" y="3043238"/>
                <a:ext cx="1658938"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dirty="0">
                    <a:solidFill>
                      <a:srgbClr val="000000"/>
                    </a:solidFill>
                    <a:latin typeface="Arial" charset="0"/>
                    <a:ea typeface="宋体" charset="-122"/>
                  </a:rPr>
                  <a:t>10   15   </a:t>
                </a:r>
                <a14:m>
                  <m:oMath xmlns:m="http://schemas.openxmlformats.org/officeDocument/2006/math">
                    <m:r>
                      <a:rPr lang="en-US" altLang="zh-CN" i="1" smtClean="0">
                        <a:solidFill>
                          <a:srgbClr val="000000"/>
                        </a:solidFill>
                        <a:latin typeface="Cambria Math" charset="0"/>
                        <a:ea typeface="Cambria Math" charset="0"/>
                        <a:cs typeface="Cambria Math" charset="0"/>
                      </a:rPr>
                      <m:t>∞</m:t>
                    </m:r>
                  </m:oMath>
                </a14:m>
                <a:endParaRPr lang="en-US" altLang="en-US" dirty="0">
                  <a:solidFill>
                    <a:srgbClr val="000000"/>
                  </a:solidFill>
                  <a:latin typeface="Arial" charset="0"/>
                  <a:ea typeface=""/>
                  <a:sym typeface="Symbol" charset="2"/>
                </a:endParaRPr>
              </a:p>
            </p:txBody>
          </p:sp>
        </mc:Choice>
        <mc:Fallback xmlns="">
          <p:sp>
            <p:nvSpPr>
              <p:cNvPr id="364628" name="Text Box 84"/>
              <p:cNvSpPr txBox="1">
                <a:spLocks noRot="1" noChangeAspect="1" noMove="1" noResize="1" noEditPoints="1" noAdjustHandles="1" noChangeArrowheads="1" noChangeShapeType="1" noTextEdit="1"/>
              </p:cNvSpPr>
              <p:nvPr/>
            </p:nvSpPr>
            <p:spPr bwMode="auto">
              <a:xfrm>
                <a:off x="3686175" y="3043238"/>
                <a:ext cx="1658938" cy="461665"/>
              </a:xfrm>
              <a:prstGeom prst="rect">
                <a:avLst/>
              </a:prstGeom>
              <a:blipFill rotWithShape="0">
                <a:blip r:embed="rId3"/>
                <a:stretch>
                  <a:fillRect l="-5882" t="-9211" b="-302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50204" name="Text Box 85"/>
          <p:cNvSpPr txBox="1">
            <a:spLocks noChangeArrowheads="1"/>
          </p:cNvSpPr>
          <p:nvPr/>
        </p:nvSpPr>
        <p:spPr bwMode="auto">
          <a:xfrm>
            <a:off x="3692525" y="2401888"/>
            <a:ext cx="1658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a:solidFill>
                  <a:srgbClr val="000000"/>
                </a:solidFill>
                <a:latin typeface="Arial" charset="0"/>
                <a:ea typeface="宋体" charset="-122"/>
              </a:rPr>
              <a:t>A    B     </a:t>
            </a:r>
            <a:r>
              <a:rPr lang="en-US" altLang="zh-CN">
                <a:solidFill>
                  <a:srgbClr val="000000"/>
                </a:solidFill>
                <a:latin typeface="Arial" charset="0"/>
                <a:ea typeface="宋体" charset="-122"/>
                <a:sym typeface="Symbol" charset="2"/>
              </a:rPr>
              <a:t>D</a:t>
            </a:r>
            <a:endParaRPr lang="en-US" altLang="en-US">
              <a:solidFill>
                <a:srgbClr val="000000"/>
              </a:solidFill>
              <a:latin typeface="Arial" charset="0"/>
              <a:ea typeface=""/>
              <a:sym typeface="Symbol" charset="2"/>
            </a:endParaRPr>
          </a:p>
        </p:txBody>
      </p:sp>
      <mc:AlternateContent xmlns:mc="http://schemas.openxmlformats.org/markup-compatibility/2006" xmlns:a14="http://schemas.microsoft.com/office/drawing/2010/main">
        <mc:Choice Requires="a14">
          <p:sp>
            <p:nvSpPr>
              <p:cNvPr id="50205" name="Text Box 86"/>
              <p:cNvSpPr txBox="1">
                <a:spLocks noChangeArrowheads="1"/>
              </p:cNvSpPr>
              <p:nvPr/>
            </p:nvSpPr>
            <p:spPr bwMode="auto">
              <a:xfrm>
                <a:off x="1620838" y="3062288"/>
                <a:ext cx="1658937" cy="457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dirty="0">
                    <a:solidFill>
                      <a:srgbClr val="000000"/>
                    </a:solidFill>
                    <a:latin typeface="Arial" charset="0"/>
                    <a:ea typeface="宋体" charset="-122"/>
                  </a:rPr>
                  <a:t>0    7    </a:t>
                </a:r>
                <a14:m>
                  <m:oMath xmlns:m="http://schemas.openxmlformats.org/officeDocument/2006/math">
                    <m:r>
                      <a:rPr lang="en-US" altLang="zh-CN" i="1" dirty="0" smtClean="0">
                        <a:solidFill>
                          <a:srgbClr val="000000"/>
                        </a:solidFill>
                        <a:latin typeface="Cambria Math" charset="0"/>
                        <a:ea typeface="Cambria Math" charset="0"/>
                        <a:cs typeface="Cambria Math" charset="0"/>
                        <a:sym typeface="Symbol" charset="2"/>
                      </a:rPr>
                      <m:t>∞</m:t>
                    </m:r>
                  </m:oMath>
                </a14:m>
                <a:endParaRPr lang="en-US" altLang="en-US" dirty="0">
                  <a:solidFill>
                    <a:srgbClr val="000000"/>
                  </a:solidFill>
                  <a:latin typeface="Arial" charset="0"/>
                  <a:ea typeface=""/>
                  <a:sym typeface="Symbol" charset="2"/>
                </a:endParaRPr>
              </a:p>
            </p:txBody>
          </p:sp>
        </mc:Choice>
        <mc:Fallback xmlns="">
          <p:sp>
            <p:nvSpPr>
              <p:cNvPr id="50205" name="Text Box 86"/>
              <p:cNvSpPr txBox="1">
                <a:spLocks noRot="1" noChangeAspect="1" noMove="1" noResize="1" noEditPoints="1" noAdjustHandles="1" noChangeArrowheads="1" noChangeShapeType="1" noTextEdit="1"/>
              </p:cNvSpPr>
              <p:nvPr/>
            </p:nvSpPr>
            <p:spPr bwMode="auto">
              <a:xfrm>
                <a:off x="1620838" y="3062288"/>
                <a:ext cx="1658937" cy="457200"/>
              </a:xfrm>
              <a:prstGeom prst="rect">
                <a:avLst/>
              </a:prstGeom>
              <a:blipFill rotWithShape="0">
                <a:blip r:embed="rId4"/>
                <a:stretch>
                  <a:fillRect l="-5882" t="-9333" b="-32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50206" name="Text Box 87"/>
          <p:cNvSpPr txBox="1">
            <a:spLocks noChangeArrowheads="1"/>
          </p:cNvSpPr>
          <p:nvPr/>
        </p:nvSpPr>
        <p:spPr bwMode="auto">
          <a:xfrm>
            <a:off x="1595438" y="2419350"/>
            <a:ext cx="1658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a:solidFill>
                  <a:srgbClr val="000000"/>
                </a:solidFill>
                <a:latin typeface="Arial" charset="0"/>
                <a:ea typeface="宋体" charset="-122"/>
              </a:rPr>
              <a:t>A    B    </a:t>
            </a:r>
            <a:r>
              <a:rPr lang="en-US" altLang="zh-CN">
                <a:solidFill>
                  <a:srgbClr val="000000"/>
                </a:solidFill>
                <a:latin typeface="Arial" charset="0"/>
                <a:ea typeface="宋体" charset="-122"/>
                <a:sym typeface="Symbol" charset="2"/>
              </a:rPr>
              <a:t>D</a:t>
            </a:r>
            <a:endParaRPr lang="en-US" altLang="en-US">
              <a:solidFill>
                <a:srgbClr val="000000"/>
              </a:solidFill>
              <a:latin typeface="Arial" charset="0"/>
              <a:ea typeface=""/>
              <a:sym typeface="Symbol" charset="2"/>
            </a:endParaRPr>
          </a:p>
        </p:txBody>
      </p:sp>
      <p:sp>
        <p:nvSpPr>
          <p:cNvPr id="50207" name="Text Box 88"/>
          <p:cNvSpPr txBox="1">
            <a:spLocks noChangeArrowheads="1"/>
          </p:cNvSpPr>
          <p:nvPr/>
        </p:nvSpPr>
        <p:spPr bwMode="auto">
          <a:xfrm>
            <a:off x="1592263" y="6037263"/>
            <a:ext cx="1658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dirty="0">
                <a:solidFill>
                  <a:srgbClr val="000000"/>
                </a:solidFill>
                <a:latin typeface="Arial" charset="0"/>
                <a:ea typeface="宋体" charset="-122"/>
              </a:rPr>
              <a:t>10   8   </a:t>
            </a:r>
            <a:r>
              <a:rPr lang="en-US" altLang="zh-CN" dirty="0">
                <a:solidFill>
                  <a:srgbClr val="000000"/>
                </a:solidFill>
                <a:latin typeface="Arial" charset="0"/>
                <a:ea typeface="宋体" charset="-122"/>
                <a:sym typeface="Symbol" charset="2"/>
              </a:rPr>
              <a:t>2</a:t>
            </a:r>
            <a:endParaRPr lang="en-US" altLang="en-US" dirty="0">
              <a:solidFill>
                <a:srgbClr val="000000"/>
              </a:solidFill>
              <a:latin typeface="Arial" charset="0"/>
              <a:ea typeface=""/>
              <a:sym typeface="Symbol" charset="2"/>
            </a:endParaRPr>
          </a:p>
        </p:txBody>
      </p:sp>
      <mc:AlternateContent xmlns:mc="http://schemas.openxmlformats.org/markup-compatibility/2006" xmlns:a14="http://schemas.microsoft.com/office/drawing/2010/main">
        <mc:Choice Requires="a14">
          <p:sp>
            <p:nvSpPr>
              <p:cNvPr id="50208" name="Text Box 89"/>
              <p:cNvSpPr txBox="1">
                <a:spLocks noChangeArrowheads="1"/>
              </p:cNvSpPr>
              <p:nvPr/>
            </p:nvSpPr>
            <p:spPr bwMode="auto">
              <a:xfrm>
                <a:off x="1611313" y="3830638"/>
                <a:ext cx="1658937" cy="457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dirty="0">
                    <a:solidFill>
                      <a:srgbClr val="000000"/>
                    </a:solidFill>
                    <a:latin typeface="Arial" charset="0"/>
                    <a:ea typeface="宋体" charset="-122"/>
                  </a:rPr>
                  <a:t>7    0 </a:t>
                </a:r>
                <a14:m>
                  <m:oMath xmlns:m="http://schemas.openxmlformats.org/officeDocument/2006/math">
                    <m:r>
                      <a:rPr lang="en-US" altLang="zh-CN" dirty="0" smtClean="0">
                        <a:solidFill>
                          <a:srgbClr val="000000"/>
                        </a:solidFill>
                        <a:latin typeface="Cambria Math" charset="0"/>
                        <a:ea typeface="Cambria Math" charset="0"/>
                        <a:cs typeface="Cambria Math" charset="0"/>
                        <a:sym typeface="Symbol" charset="2"/>
                      </a:rPr>
                      <m:t>   </m:t>
                    </m:r>
                    <m:r>
                      <a:rPr lang="en-US" altLang="zh-CN" i="1" dirty="0">
                        <a:solidFill>
                          <a:srgbClr val="000000"/>
                        </a:solidFill>
                        <a:latin typeface="Cambria Math" charset="0"/>
                        <a:ea typeface="Cambria Math" charset="0"/>
                        <a:cs typeface="Cambria Math" charset="0"/>
                        <a:sym typeface="Symbol" charset="2"/>
                      </a:rPr>
                      <m:t>∞</m:t>
                    </m:r>
                  </m:oMath>
                </a14:m>
                <a:endParaRPr lang="en-US" altLang="en-US" dirty="0">
                  <a:solidFill>
                    <a:srgbClr val="000000"/>
                  </a:solidFill>
                  <a:latin typeface="Arial" charset="0"/>
                  <a:ea typeface=""/>
                  <a:sym typeface="Symbol" charset="2"/>
                </a:endParaRPr>
              </a:p>
            </p:txBody>
          </p:sp>
        </mc:Choice>
        <mc:Fallback xmlns="">
          <p:sp>
            <p:nvSpPr>
              <p:cNvPr id="50208" name="Text Box 89"/>
              <p:cNvSpPr txBox="1">
                <a:spLocks noRot="1" noChangeAspect="1" noMove="1" noResize="1" noEditPoints="1" noAdjustHandles="1" noChangeArrowheads="1" noChangeShapeType="1" noTextEdit="1"/>
              </p:cNvSpPr>
              <p:nvPr/>
            </p:nvSpPr>
            <p:spPr bwMode="auto">
              <a:xfrm>
                <a:off x="1611313" y="3830638"/>
                <a:ext cx="1658937" cy="457200"/>
              </a:xfrm>
              <a:prstGeom prst="rect">
                <a:avLst/>
              </a:prstGeom>
              <a:blipFill rotWithShape="0">
                <a:blip r:embed="rId5"/>
                <a:stretch>
                  <a:fillRect l="-5515" t="-101333" b="-136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209" name="Text Box 90"/>
              <p:cNvSpPr txBox="1">
                <a:spLocks noChangeArrowheads="1"/>
              </p:cNvSpPr>
              <p:nvPr/>
            </p:nvSpPr>
            <p:spPr bwMode="auto">
              <a:xfrm>
                <a:off x="1614488" y="4570413"/>
                <a:ext cx="1658937" cy="457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14:m>
                  <m:oMath xmlns:m="http://schemas.openxmlformats.org/officeDocument/2006/math">
                    <m:r>
                      <a:rPr lang="en-US" altLang="zh-CN" i="1" dirty="0">
                        <a:solidFill>
                          <a:srgbClr val="000000"/>
                        </a:solidFill>
                        <a:latin typeface="Cambria Math" charset="0"/>
                        <a:ea typeface="Cambria Math" charset="0"/>
                        <a:cs typeface="Cambria Math" charset="0"/>
                        <a:sym typeface="Symbol" charset="2"/>
                      </a:rPr>
                      <m:t>∞</m:t>
                    </m:r>
                  </m:oMath>
                </a14:m>
                <a:r>
                  <a:rPr lang="en-US" altLang="zh-CN" sz="1800" dirty="0">
                    <a:solidFill>
                      <a:srgbClr val="000000"/>
                    </a:solidFill>
                    <a:ea typeface="宋体" charset="-122"/>
                  </a:rPr>
                  <a:t>   </a:t>
                </a:r>
                <a:r>
                  <a:rPr lang="en-US" altLang="zh-CN" dirty="0">
                    <a:solidFill>
                      <a:srgbClr val="000000"/>
                    </a:solidFill>
                    <a:latin typeface="Arial" charset="0"/>
                    <a:ea typeface="宋体" charset="-122"/>
                  </a:rPr>
                  <a:t>1    </a:t>
                </a:r>
                <a:r>
                  <a:rPr lang="en-US" altLang="zh-CN" dirty="0">
                    <a:solidFill>
                      <a:srgbClr val="000000"/>
                    </a:solidFill>
                    <a:latin typeface="Arial" charset="0"/>
                    <a:ea typeface="宋体" charset="-122"/>
                    <a:sym typeface="Symbol" charset="2"/>
                  </a:rPr>
                  <a:t>2</a:t>
                </a:r>
                <a:endParaRPr lang="en-US" altLang="en-US" dirty="0">
                  <a:solidFill>
                    <a:srgbClr val="000000"/>
                  </a:solidFill>
                  <a:latin typeface="Arial" charset="0"/>
                  <a:ea typeface=""/>
                  <a:sym typeface="Symbol" charset="2"/>
                </a:endParaRPr>
              </a:p>
            </p:txBody>
          </p:sp>
        </mc:Choice>
        <mc:Fallback xmlns="">
          <p:sp>
            <p:nvSpPr>
              <p:cNvPr id="50209" name="Text Box 90"/>
              <p:cNvSpPr txBox="1">
                <a:spLocks noRot="1" noChangeAspect="1" noMove="1" noResize="1" noEditPoints="1" noAdjustHandles="1" noChangeArrowheads="1" noChangeShapeType="1" noTextEdit="1"/>
              </p:cNvSpPr>
              <p:nvPr/>
            </p:nvSpPr>
            <p:spPr bwMode="auto">
              <a:xfrm>
                <a:off x="1614488" y="4570413"/>
                <a:ext cx="1658937" cy="457200"/>
              </a:xfrm>
              <a:prstGeom prst="rect">
                <a:avLst/>
              </a:prstGeom>
              <a:blipFill rotWithShape="0">
                <a:blip r:embed="rId6"/>
                <a:stretch>
                  <a:fillRect t="-9333" b="-32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210" name="Text Box 91"/>
              <p:cNvSpPr txBox="1">
                <a:spLocks noChangeArrowheads="1"/>
              </p:cNvSpPr>
              <p:nvPr/>
            </p:nvSpPr>
            <p:spPr bwMode="auto">
              <a:xfrm>
                <a:off x="1614488" y="5307013"/>
                <a:ext cx="1658937" cy="457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14:m>
                  <m:oMath xmlns:m="http://schemas.openxmlformats.org/officeDocument/2006/math">
                    <m:r>
                      <a:rPr lang="en-US" altLang="zh-CN" i="1" dirty="0" smtClean="0">
                        <a:solidFill>
                          <a:srgbClr val="000000"/>
                        </a:solidFill>
                        <a:latin typeface="Cambria Math" charset="0"/>
                        <a:ea typeface="Cambria Math" charset="0"/>
                        <a:cs typeface="Cambria Math" charset="0"/>
                        <a:sym typeface="Symbol" charset="2"/>
                      </a:rPr>
                      <m:t>∞   </m:t>
                    </m:r>
                    <m:r>
                      <a:rPr lang="en-US" altLang="zh-CN" i="1" dirty="0">
                        <a:solidFill>
                          <a:srgbClr val="000000"/>
                        </a:solidFill>
                        <a:latin typeface="Cambria Math" charset="0"/>
                        <a:ea typeface="Cambria Math" charset="0"/>
                        <a:cs typeface="Cambria Math" charset="0"/>
                        <a:sym typeface="Symbol" charset="2"/>
                      </a:rPr>
                      <m:t>∞</m:t>
                    </m:r>
                  </m:oMath>
                </a14:m>
                <a:r>
                  <a:rPr lang="en-US" altLang="zh-CN" dirty="0">
                    <a:solidFill>
                      <a:srgbClr val="000000"/>
                    </a:solidFill>
                    <a:latin typeface="Arial" charset="0"/>
                    <a:ea typeface="宋体" charset="-122"/>
                  </a:rPr>
                  <a:t>   </a:t>
                </a:r>
                <a:r>
                  <a:rPr lang="en-US" altLang="zh-CN" dirty="0">
                    <a:solidFill>
                      <a:srgbClr val="000000"/>
                    </a:solidFill>
                    <a:latin typeface="Arial" charset="0"/>
                    <a:ea typeface="宋体" charset="-122"/>
                    <a:sym typeface="Symbol" charset="2"/>
                  </a:rPr>
                  <a:t>0</a:t>
                </a:r>
                <a:endParaRPr lang="en-US" altLang="en-US" dirty="0">
                  <a:solidFill>
                    <a:srgbClr val="000000"/>
                  </a:solidFill>
                  <a:latin typeface="Arial" charset="0"/>
                  <a:ea typeface=""/>
                  <a:sym typeface="Symbol" charset="2"/>
                </a:endParaRPr>
              </a:p>
            </p:txBody>
          </p:sp>
        </mc:Choice>
        <mc:Fallback xmlns="">
          <p:sp>
            <p:nvSpPr>
              <p:cNvPr id="50210" name="Text Box 91"/>
              <p:cNvSpPr txBox="1">
                <a:spLocks noRot="1" noChangeAspect="1" noMove="1" noResize="1" noEditPoints="1" noAdjustHandles="1" noChangeArrowheads="1" noChangeShapeType="1" noTextEdit="1"/>
              </p:cNvSpPr>
              <p:nvPr/>
            </p:nvSpPr>
            <p:spPr bwMode="auto">
              <a:xfrm>
                <a:off x="1614488" y="5307013"/>
                <a:ext cx="1658937" cy="457200"/>
              </a:xfrm>
              <a:prstGeom prst="rect">
                <a:avLst/>
              </a:prstGeom>
              <a:blipFill rotWithShape="0">
                <a:blip r:embed="rId7"/>
                <a:stretch>
                  <a:fillRect t="-102667" b="-136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64636" name="Rectangle 92"/>
          <p:cNvSpPr>
            <a:spLocks noChangeArrowheads="1"/>
          </p:cNvSpPr>
          <p:nvPr/>
        </p:nvSpPr>
        <p:spPr bwMode="auto">
          <a:xfrm>
            <a:off x="5843588" y="3067050"/>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a:solidFill>
                  <a:srgbClr val="000000"/>
                </a:solidFill>
                <a:latin typeface="Arial" charset="0"/>
                <a:ea typeface=""/>
                <a:sym typeface="Symbol" charset="2"/>
              </a:rPr>
              <a:t>A: 1</a:t>
            </a:r>
            <a:r>
              <a:rPr lang="en-US" altLang="zh-CN">
                <a:solidFill>
                  <a:srgbClr val="000000"/>
                </a:solidFill>
                <a:latin typeface="Arial" charset="0"/>
                <a:ea typeface="宋体" charset="-122"/>
                <a:sym typeface="Symbol" charset="2"/>
              </a:rPr>
              <a:t>0</a:t>
            </a:r>
            <a:endParaRPr lang="en-US" altLang="en-US">
              <a:solidFill>
                <a:srgbClr val="000000"/>
              </a:solidFill>
              <a:latin typeface="Arial" charset="0"/>
              <a:ea typeface=""/>
              <a:sym typeface="Symbol" charset="2"/>
            </a:endParaRPr>
          </a:p>
        </p:txBody>
      </p:sp>
      <p:sp>
        <p:nvSpPr>
          <p:cNvPr id="364637" name="Rectangle 93"/>
          <p:cNvSpPr>
            <a:spLocks noChangeArrowheads="1"/>
          </p:cNvSpPr>
          <p:nvPr/>
        </p:nvSpPr>
        <p:spPr bwMode="auto">
          <a:xfrm>
            <a:off x="5829300" y="3814763"/>
            <a:ext cx="725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a:solidFill>
                  <a:srgbClr val="000000"/>
                </a:solidFill>
                <a:latin typeface="Arial" charset="0"/>
                <a:ea typeface=""/>
              </a:rPr>
              <a:t>B: 8</a:t>
            </a:r>
          </a:p>
        </p:txBody>
      </p:sp>
      <p:sp>
        <p:nvSpPr>
          <p:cNvPr id="364638" name="Rectangle 94"/>
          <p:cNvSpPr>
            <a:spLocks noChangeArrowheads="1"/>
          </p:cNvSpPr>
          <p:nvPr/>
        </p:nvSpPr>
        <p:spPr bwMode="auto">
          <a:xfrm>
            <a:off x="5848350" y="4564063"/>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a:solidFill>
                  <a:srgbClr val="000000"/>
                </a:solidFill>
                <a:latin typeface="Arial" charset="0"/>
                <a:ea typeface="宋体" charset="-122"/>
                <a:sym typeface="Symbol" charset="2"/>
              </a:rPr>
              <a:t>D</a:t>
            </a:r>
            <a:r>
              <a:rPr lang="en-US" altLang="en-US">
                <a:solidFill>
                  <a:srgbClr val="000000"/>
                </a:solidFill>
                <a:latin typeface="Arial" charset="0"/>
                <a:ea typeface=""/>
                <a:sym typeface="Symbol" charset="2"/>
              </a:rPr>
              <a:t>: 4</a:t>
            </a:r>
          </a:p>
        </p:txBody>
      </p:sp>
      <p:sp>
        <p:nvSpPr>
          <p:cNvPr id="364639" name="Rectangle 95"/>
          <p:cNvSpPr>
            <a:spLocks noChangeArrowheads="1"/>
          </p:cNvSpPr>
          <p:nvPr/>
        </p:nvSpPr>
        <p:spPr bwMode="auto">
          <a:xfrm>
            <a:off x="5849938" y="5340350"/>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a:solidFill>
                  <a:srgbClr val="000000"/>
                </a:solidFill>
                <a:latin typeface="Arial" charset="0"/>
                <a:ea typeface=""/>
                <a:sym typeface="Symbol" charset="2"/>
              </a:rPr>
              <a:t>D: 2</a:t>
            </a:r>
          </a:p>
        </p:txBody>
      </p:sp>
      <mc:AlternateContent xmlns:mc="http://schemas.openxmlformats.org/markup-compatibility/2006" xmlns:a14="http://schemas.microsoft.com/office/drawing/2010/main">
        <mc:Choice Requires="a14">
          <p:sp>
            <p:nvSpPr>
              <p:cNvPr id="364640" name="Text Box 96"/>
              <p:cNvSpPr txBox="1">
                <a:spLocks noChangeArrowheads="1"/>
              </p:cNvSpPr>
              <p:nvPr/>
            </p:nvSpPr>
            <p:spPr bwMode="auto">
              <a:xfrm>
                <a:off x="3692525" y="3862388"/>
                <a:ext cx="1658938" cy="457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dirty="0">
                    <a:solidFill>
                      <a:srgbClr val="000000"/>
                    </a:solidFill>
                    <a:latin typeface="Arial" charset="0"/>
                    <a:ea typeface="宋体" charset="-122"/>
                  </a:rPr>
                  <a:t>17   8    </a:t>
                </a:r>
                <a14:m>
                  <m:oMath xmlns:m="http://schemas.openxmlformats.org/officeDocument/2006/math">
                    <m:r>
                      <a:rPr lang="en-US" altLang="zh-CN" i="1" dirty="0">
                        <a:solidFill>
                          <a:srgbClr val="000000"/>
                        </a:solidFill>
                        <a:latin typeface="Cambria Math" charset="0"/>
                        <a:ea typeface="Cambria Math" charset="0"/>
                        <a:cs typeface="Cambria Math" charset="0"/>
                        <a:sym typeface="Symbol" charset="2"/>
                      </a:rPr>
                      <m:t>∞</m:t>
                    </m:r>
                  </m:oMath>
                </a14:m>
                <a:endParaRPr lang="en-US" altLang="en-US" dirty="0">
                  <a:solidFill>
                    <a:srgbClr val="000000"/>
                  </a:solidFill>
                  <a:latin typeface="Arial" charset="0"/>
                  <a:ea typeface=""/>
                  <a:sym typeface="Symbol" charset="2"/>
                </a:endParaRPr>
              </a:p>
            </p:txBody>
          </p:sp>
        </mc:Choice>
        <mc:Fallback xmlns="">
          <p:sp>
            <p:nvSpPr>
              <p:cNvPr id="364640" name="Text Box 96"/>
              <p:cNvSpPr txBox="1">
                <a:spLocks noRot="1" noChangeAspect="1" noMove="1" noResize="1" noEditPoints="1" noAdjustHandles="1" noChangeArrowheads="1" noChangeShapeType="1" noTextEdit="1"/>
              </p:cNvSpPr>
              <p:nvPr/>
            </p:nvSpPr>
            <p:spPr bwMode="auto">
              <a:xfrm>
                <a:off x="3692525" y="3862388"/>
                <a:ext cx="1658938" cy="457200"/>
              </a:xfrm>
              <a:prstGeom prst="rect">
                <a:avLst/>
              </a:prstGeom>
              <a:blipFill rotWithShape="0">
                <a:blip r:embed="rId8"/>
                <a:stretch>
                  <a:fillRect l="-5882" t="-9333" b="-32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4641" name="Text Box 97"/>
              <p:cNvSpPr txBox="1">
                <a:spLocks noChangeArrowheads="1"/>
              </p:cNvSpPr>
              <p:nvPr/>
            </p:nvSpPr>
            <p:spPr bwMode="auto">
              <a:xfrm>
                <a:off x="3668713" y="4573588"/>
                <a:ext cx="1658937" cy="457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14:m>
                  <m:oMath xmlns:m="http://schemas.openxmlformats.org/officeDocument/2006/math">
                    <m:r>
                      <a:rPr lang="en-US" altLang="zh-CN" i="1" dirty="0">
                        <a:solidFill>
                          <a:srgbClr val="000000"/>
                        </a:solidFill>
                        <a:latin typeface="Cambria Math" charset="0"/>
                        <a:ea typeface="Cambria Math" charset="0"/>
                        <a:cs typeface="Cambria Math" charset="0"/>
                        <a:sym typeface="Symbol" charset="2"/>
                      </a:rPr>
                      <m:t>∞</m:t>
                    </m:r>
                  </m:oMath>
                </a14:m>
                <a:r>
                  <a:rPr lang="en-US" altLang="zh-CN" sz="1800" dirty="0">
                    <a:solidFill>
                      <a:srgbClr val="000000"/>
                    </a:solidFill>
                    <a:ea typeface="宋体" charset="-122"/>
                  </a:rPr>
                  <a:t>     </a:t>
                </a:r>
                <a:r>
                  <a:rPr lang="en-US" altLang="zh-CN" dirty="0">
                    <a:solidFill>
                      <a:srgbClr val="000000"/>
                    </a:solidFill>
                    <a:latin typeface="Arial" charset="0"/>
                    <a:ea typeface="宋体" charset="-122"/>
                  </a:rPr>
                  <a:t>9    </a:t>
                </a:r>
                <a:r>
                  <a:rPr lang="en-US" altLang="zh-CN" dirty="0">
                    <a:solidFill>
                      <a:srgbClr val="000000"/>
                    </a:solidFill>
                    <a:latin typeface="Arial" charset="0"/>
                    <a:ea typeface="宋体" charset="-122"/>
                    <a:sym typeface="Symbol" charset="2"/>
                  </a:rPr>
                  <a:t>4</a:t>
                </a:r>
                <a:endParaRPr lang="en-US" altLang="en-US" dirty="0">
                  <a:solidFill>
                    <a:srgbClr val="000000"/>
                  </a:solidFill>
                  <a:latin typeface="Arial" charset="0"/>
                  <a:ea typeface=""/>
                  <a:sym typeface="Symbol" charset="2"/>
                </a:endParaRPr>
              </a:p>
            </p:txBody>
          </p:sp>
        </mc:Choice>
        <mc:Fallback xmlns="">
          <p:sp>
            <p:nvSpPr>
              <p:cNvPr id="364641" name="Text Box 97"/>
              <p:cNvSpPr txBox="1">
                <a:spLocks noRot="1" noChangeAspect="1" noMove="1" noResize="1" noEditPoints="1" noAdjustHandles="1" noChangeArrowheads="1" noChangeShapeType="1" noTextEdit="1"/>
              </p:cNvSpPr>
              <p:nvPr/>
            </p:nvSpPr>
            <p:spPr bwMode="auto">
              <a:xfrm>
                <a:off x="3668713" y="4573588"/>
                <a:ext cx="1658937" cy="457200"/>
              </a:xfrm>
              <a:prstGeom prst="rect">
                <a:avLst/>
              </a:prstGeom>
              <a:blipFill rotWithShape="0">
                <a:blip r:embed="rId9"/>
                <a:stretch>
                  <a:fillRect t="-9333" b="-32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4642" name="Text Box 98"/>
              <p:cNvSpPr txBox="1">
                <a:spLocks noChangeArrowheads="1"/>
              </p:cNvSpPr>
              <p:nvPr/>
            </p:nvSpPr>
            <p:spPr bwMode="auto">
              <a:xfrm>
                <a:off x="3683000" y="5311775"/>
                <a:ext cx="1658938" cy="457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14:m>
                  <m:oMath xmlns:m="http://schemas.openxmlformats.org/officeDocument/2006/math">
                    <m:r>
                      <a:rPr lang="en-US" altLang="zh-CN" i="1" dirty="0" smtClean="0">
                        <a:solidFill>
                          <a:srgbClr val="000000"/>
                        </a:solidFill>
                        <a:latin typeface="Cambria Math" charset="0"/>
                        <a:ea typeface="Cambria Math" charset="0"/>
                        <a:cs typeface="Cambria Math" charset="0"/>
                        <a:sym typeface="Symbol" charset="2"/>
                      </a:rPr>
                      <m:t>∞    </m:t>
                    </m:r>
                    <m:r>
                      <a:rPr lang="en-US" altLang="zh-CN" i="1" dirty="0">
                        <a:solidFill>
                          <a:srgbClr val="000000"/>
                        </a:solidFill>
                        <a:latin typeface="Cambria Math" charset="0"/>
                        <a:ea typeface="Cambria Math" charset="0"/>
                        <a:cs typeface="Cambria Math" charset="0"/>
                        <a:sym typeface="Symbol" charset="2"/>
                      </a:rPr>
                      <m:t>∞</m:t>
                    </m:r>
                  </m:oMath>
                </a14:m>
                <a:r>
                  <a:rPr lang="en-US" altLang="zh-CN" dirty="0">
                    <a:solidFill>
                      <a:srgbClr val="000000"/>
                    </a:solidFill>
                    <a:latin typeface="Arial" charset="0"/>
                    <a:ea typeface="宋体" charset="-122"/>
                    <a:sym typeface="Symbol" charset="2"/>
                  </a:rPr>
                  <a:t>    2</a:t>
                </a:r>
                <a:endParaRPr lang="en-US" altLang="en-US" dirty="0">
                  <a:solidFill>
                    <a:srgbClr val="000000"/>
                  </a:solidFill>
                  <a:latin typeface="Arial" charset="0"/>
                  <a:ea typeface=""/>
                  <a:sym typeface="Symbol" charset="2"/>
                </a:endParaRPr>
              </a:p>
            </p:txBody>
          </p:sp>
        </mc:Choice>
        <mc:Fallback xmlns="">
          <p:sp>
            <p:nvSpPr>
              <p:cNvPr id="364642" name="Text Box 98"/>
              <p:cNvSpPr txBox="1">
                <a:spLocks noRot="1" noChangeAspect="1" noMove="1" noResize="1" noEditPoints="1" noAdjustHandles="1" noChangeArrowheads="1" noChangeShapeType="1" noTextEdit="1"/>
              </p:cNvSpPr>
              <p:nvPr/>
            </p:nvSpPr>
            <p:spPr bwMode="auto">
              <a:xfrm>
                <a:off x="3683000" y="5311775"/>
                <a:ext cx="1658938" cy="457200"/>
              </a:xfrm>
              <a:prstGeom prst="rect">
                <a:avLst/>
              </a:prstGeom>
              <a:blipFill rotWithShape="0">
                <a:blip r:embed="rId10"/>
                <a:stretch>
                  <a:fillRect t="-101333" b="-136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99" name="Slide Number Placeholder 2">
            <a:extLst>
              <a:ext uri="{FF2B5EF4-FFF2-40B4-BE49-F238E27FC236}">
                <a16:creationId xmlns:a16="http://schemas.microsoft.com/office/drawing/2014/main" id="{119B927C-0710-ED4B-815E-BD8F30DDC0D7}"/>
              </a:ext>
            </a:extLst>
          </p:cNvPr>
          <p:cNvSpPr>
            <a:spLocks noGrp="1"/>
          </p:cNvSpPr>
          <p:nvPr>
            <p:ph type="sldNum" sz="quarter" idx="10"/>
          </p:nvPr>
        </p:nvSpPr>
        <p:spPr>
          <a:xfrm>
            <a:off x="8686800" y="651510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668DA67-80D1-244B-8BFF-02331BC98884}" type="slidenum">
              <a:rPr lang="en-US" altLang="en-US" sz="1400">
                <a:solidFill>
                  <a:srgbClr val="000000"/>
                </a:solidFill>
                <a:latin typeface="Times New Roman" charset="0"/>
              </a:rPr>
              <a:pPr>
                <a:spcBef>
                  <a:spcPct val="0"/>
                </a:spcBef>
                <a:buClrTx/>
                <a:buSzTx/>
                <a:buFontTx/>
                <a:buNone/>
              </a:pPr>
              <a:t>24</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2287083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46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46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463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xit" presetSubtype="10" fill="hold" grpId="0" nodeType="clickEffect">
                                  <p:stCondLst>
                                    <p:cond delay="0"/>
                                  </p:stCondLst>
                                  <p:childTnLst>
                                    <p:animEffect transition="out" filter="blinds(horizontal)">
                                      <p:cBhvr>
                                        <p:cTn id="18" dur="500"/>
                                        <p:tgtEl>
                                          <p:spTgt spid="364549"/>
                                        </p:tgtEl>
                                      </p:cBhvr>
                                    </p:animEffect>
                                    <p:set>
                                      <p:cBhvr>
                                        <p:cTn id="19" dur="1" fill="hold">
                                          <p:stCondLst>
                                            <p:cond delay="499"/>
                                          </p:stCondLst>
                                        </p:cTn>
                                        <p:tgtEl>
                                          <p:spTgt spid="364549"/>
                                        </p:tgtEl>
                                        <p:attrNameLst>
                                          <p:attrName>style.visibility</p:attrName>
                                        </p:attrNameLst>
                                      </p:cBhvr>
                                      <p:to>
                                        <p:strVal val="hidden"/>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64640"/>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64613"/>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6463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xit" presetSubtype="10" fill="hold" grpId="0" nodeType="clickEffect">
                                  <p:stCondLst>
                                    <p:cond delay="0"/>
                                  </p:stCondLst>
                                  <p:childTnLst>
                                    <p:animEffect transition="out" filter="blinds(horizontal)">
                                      <p:cBhvr>
                                        <p:cTn id="35" dur="500"/>
                                        <p:tgtEl>
                                          <p:spTgt spid="364548"/>
                                        </p:tgtEl>
                                      </p:cBhvr>
                                    </p:animEffect>
                                    <p:set>
                                      <p:cBhvr>
                                        <p:cTn id="36" dur="1" fill="hold">
                                          <p:stCondLst>
                                            <p:cond delay="499"/>
                                          </p:stCondLst>
                                        </p:cTn>
                                        <p:tgtEl>
                                          <p:spTgt spid="364548"/>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64641"/>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461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6463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xit" presetSubtype="10" fill="hold" grpId="0" nodeType="clickEffect">
                                  <p:stCondLst>
                                    <p:cond delay="0"/>
                                  </p:stCondLst>
                                  <p:childTnLst>
                                    <p:animEffect transition="out" filter="blinds(horizontal)">
                                      <p:cBhvr>
                                        <p:cTn id="52" dur="500"/>
                                        <p:tgtEl>
                                          <p:spTgt spid="364547"/>
                                        </p:tgtEl>
                                      </p:cBhvr>
                                    </p:animEffect>
                                    <p:set>
                                      <p:cBhvr>
                                        <p:cTn id="53" dur="1" fill="hold">
                                          <p:stCondLst>
                                            <p:cond delay="499"/>
                                          </p:stCondLst>
                                        </p:cTn>
                                        <p:tgtEl>
                                          <p:spTgt spid="364547"/>
                                        </p:tgtEl>
                                        <p:attrNameLst>
                                          <p:attrName>style.visibility</p:attrName>
                                        </p:attrNameLst>
                                      </p:cBhvr>
                                      <p:to>
                                        <p:strVal val="hidden"/>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64642"/>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64611"/>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64639"/>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xit" presetSubtype="10" fill="hold" grpId="0" nodeType="clickEffect">
                                  <p:stCondLst>
                                    <p:cond delay="0"/>
                                  </p:stCondLst>
                                  <p:childTnLst>
                                    <p:animEffect transition="out" filter="blinds(horizontal)">
                                      <p:cBhvr>
                                        <p:cTn id="69" dur="500"/>
                                        <p:tgtEl>
                                          <p:spTgt spid="364546"/>
                                        </p:tgtEl>
                                      </p:cBhvr>
                                    </p:animEffect>
                                    <p:set>
                                      <p:cBhvr>
                                        <p:cTn id="70" dur="1" fill="hold">
                                          <p:stCondLst>
                                            <p:cond delay="499"/>
                                          </p:stCondLst>
                                        </p:cTn>
                                        <p:tgtEl>
                                          <p:spTgt spid="364546"/>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animBg="1"/>
      <p:bldP spid="364547" grpId="0" animBg="1"/>
      <p:bldP spid="364548" grpId="0" animBg="1"/>
      <p:bldP spid="364549" grpId="0" animBg="1"/>
      <p:bldP spid="364611" grpId="0" animBg="1"/>
      <p:bldP spid="364612" grpId="0" animBg="1"/>
      <p:bldP spid="364613" grpId="0" animBg="1"/>
      <p:bldP spid="364620" grpId="0" animBg="1"/>
      <p:bldP spid="364628" grpId="0"/>
      <p:bldP spid="364636" grpId="0"/>
      <p:bldP spid="364637" grpId="0"/>
      <p:bldP spid="364638" grpId="0"/>
      <p:bldP spid="364639" grpId="0"/>
      <p:bldP spid="364640" grpId="0"/>
      <p:bldP spid="364641" grpId="0"/>
      <p:bldP spid="36464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sz="3600">
                <a:ea typeface="宋体" charset="-122"/>
              </a:rPr>
              <a:t>Asynchronous Bellman-Ford (ABF)</a:t>
            </a:r>
            <a:endParaRPr lang="en-US" altLang="en-US" sz="3600"/>
          </a:p>
        </p:txBody>
      </p:sp>
      <p:sp>
        <p:nvSpPr>
          <p:cNvPr id="51203" name="Rectangle 3"/>
          <p:cNvSpPr>
            <a:spLocks noGrp="1" noChangeArrowheads="1"/>
          </p:cNvSpPr>
          <p:nvPr>
            <p:ph type="body" idx="1"/>
          </p:nvPr>
        </p:nvSpPr>
        <p:spPr/>
        <p:txBody>
          <a:bodyPr/>
          <a:lstStyle/>
          <a:p>
            <a:pPr>
              <a:buFont typeface="Wingdings" pitchFamily="2" charset="2"/>
              <a:buChar char="q"/>
            </a:pPr>
            <a:r>
              <a:rPr lang="en-US" altLang="en-US" sz="3600" dirty="0"/>
              <a:t>ABF will eventually converge to</a:t>
            </a:r>
            <a:r>
              <a:rPr lang="en-US" altLang="zh-CN" sz="3600" dirty="0">
                <a:ea typeface="宋体" charset="-122"/>
              </a:rPr>
              <a:t> </a:t>
            </a:r>
            <a:r>
              <a:rPr lang="en-US" altLang="en-US" sz="3600" dirty="0"/>
              <a:t>the shortest path</a:t>
            </a:r>
          </a:p>
          <a:p>
            <a:pPr lvl="1">
              <a:buFont typeface="Courier New" panose="02070309020205020404" pitchFamily="49" charset="0"/>
              <a:buChar char="o"/>
            </a:pPr>
            <a:r>
              <a:rPr lang="en-US" altLang="zh-CN" sz="3200" dirty="0">
                <a:ea typeface="宋体" charset="-122"/>
              </a:rPr>
              <a:t>l</a:t>
            </a:r>
            <a:r>
              <a:rPr lang="en-US" altLang="en-US" sz="3200" dirty="0"/>
              <a:t>inks can go down and come up – but if topology is </a:t>
            </a:r>
            <a:r>
              <a:rPr lang="en-US" altLang="zh-CN" sz="3200" dirty="0">
                <a:ea typeface="宋体" charset="-122"/>
              </a:rPr>
              <a:t>stabilized</a:t>
            </a:r>
            <a:r>
              <a:rPr lang="en-US" altLang="en-US" sz="3200" dirty="0"/>
              <a:t> after some time</a:t>
            </a:r>
            <a:r>
              <a:rPr lang="en-US" altLang="zh-CN" sz="3200" dirty="0">
                <a:ea typeface="宋体" charset="-122"/>
              </a:rPr>
              <a:t> </a:t>
            </a:r>
            <a:r>
              <a:rPr lang="en-US" altLang="en-US" sz="3200" dirty="0"/>
              <a:t>t and connected, ABF will eventually converge to the</a:t>
            </a:r>
            <a:r>
              <a:rPr lang="en-US" altLang="zh-CN" sz="3200" dirty="0">
                <a:ea typeface="宋体" charset="-122"/>
              </a:rPr>
              <a:t> </a:t>
            </a:r>
            <a:r>
              <a:rPr lang="en-US" altLang="en-US" sz="3200" dirty="0"/>
              <a:t>shortest path</a:t>
            </a:r>
            <a:r>
              <a:rPr lang="en-US" altLang="zh-CN" sz="3200" dirty="0">
                <a:ea typeface="宋体" charset="-122"/>
              </a:rPr>
              <a:t> !</a:t>
            </a:r>
          </a:p>
        </p:txBody>
      </p:sp>
      <p:sp>
        <p:nvSpPr>
          <p:cNvPr id="4" name="Slide Number Placeholder 2">
            <a:extLst>
              <a:ext uri="{FF2B5EF4-FFF2-40B4-BE49-F238E27FC236}">
                <a16:creationId xmlns:a16="http://schemas.microsoft.com/office/drawing/2014/main" id="{84E631B2-1CFE-C843-9679-2C125A622DC0}"/>
              </a:ext>
            </a:extLst>
          </p:cNvPr>
          <p:cNvSpPr>
            <a:spLocks noGrp="1"/>
          </p:cNvSpPr>
          <p:nvPr>
            <p:ph type="sldNum" sz="quarter" idx="10"/>
          </p:nvPr>
        </p:nvSpPr>
        <p:spPr>
          <a:xfrm>
            <a:off x="8686800" y="651510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668DA67-80D1-244B-8BFF-02331BC98884}" type="slidenum">
              <a:rPr lang="en-US" altLang="en-US" sz="1400">
                <a:solidFill>
                  <a:srgbClr val="000000"/>
                </a:solidFill>
                <a:latin typeface="Times New Roman" charset="0"/>
              </a:rPr>
              <a:pPr>
                <a:spcBef>
                  <a:spcPct val="0"/>
                </a:spcBef>
                <a:buClrTx/>
                <a:buSzTx/>
                <a:buFontTx/>
                <a:buNone/>
              </a:pPr>
              <a:t>25</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4245449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534550" y="-8050"/>
            <a:ext cx="8024813" cy="1143000"/>
          </a:xfrm>
        </p:spPr>
        <p:txBody>
          <a:bodyPr/>
          <a:lstStyle/>
          <a:p>
            <a:r>
              <a:rPr lang="en-US" altLang="zh-CN" sz="3600" dirty="0">
                <a:ea typeface="宋体" charset="-122"/>
              </a:rPr>
              <a:t>ABF Convergence </a:t>
            </a:r>
            <a:r>
              <a:rPr lang="en-US" altLang="zh-CN" sz="3600">
                <a:ea typeface="宋体" charset="-122"/>
              </a:rPr>
              <a:t>Proof Complexity: Complex System State</a:t>
            </a:r>
            <a:endParaRPr lang="en-US" altLang="en-US" sz="3600" dirty="0"/>
          </a:p>
        </p:txBody>
      </p:sp>
      <p:grpSp>
        <p:nvGrpSpPr>
          <p:cNvPr id="53251" name="Group 4"/>
          <p:cNvGrpSpPr>
            <a:grpSpLocks/>
          </p:cNvGrpSpPr>
          <p:nvPr/>
        </p:nvGrpSpPr>
        <p:grpSpPr bwMode="auto">
          <a:xfrm>
            <a:off x="1824038" y="1311275"/>
            <a:ext cx="5459412" cy="5003800"/>
            <a:chOff x="3598" y="2408"/>
            <a:chExt cx="2011" cy="1912"/>
          </a:xfrm>
        </p:grpSpPr>
        <p:sp>
          <p:nvSpPr>
            <p:cNvPr id="53253" name="Oval 5"/>
            <p:cNvSpPr>
              <a:spLocks noChangeArrowheads="1"/>
            </p:cNvSpPr>
            <p:nvPr/>
          </p:nvSpPr>
          <p:spPr bwMode="auto">
            <a:xfrm>
              <a:off x="4183" y="3305"/>
              <a:ext cx="293" cy="284"/>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zh-CN" sz="2000" b="1">
                  <a:solidFill>
                    <a:srgbClr val="000000"/>
                  </a:solidFill>
                  <a:ea typeface="宋体" charset="-122"/>
                </a:rPr>
                <a:t>i</a:t>
              </a:r>
              <a:endParaRPr lang="en-US" altLang="en-US" sz="2000" b="1">
                <a:solidFill>
                  <a:srgbClr val="000000"/>
                </a:solidFill>
                <a:ea typeface=""/>
              </a:endParaRPr>
            </a:p>
          </p:txBody>
        </p:sp>
        <p:sp>
          <p:nvSpPr>
            <p:cNvPr id="53254" name="Oval 6"/>
            <p:cNvSpPr>
              <a:spLocks noChangeArrowheads="1"/>
            </p:cNvSpPr>
            <p:nvPr/>
          </p:nvSpPr>
          <p:spPr bwMode="auto">
            <a:xfrm>
              <a:off x="4601" y="2872"/>
              <a:ext cx="293" cy="284"/>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zh-CN" sz="2000" b="1">
                  <a:solidFill>
                    <a:srgbClr val="000000"/>
                  </a:solidFill>
                  <a:ea typeface="宋体" charset="-122"/>
                </a:rPr>
                <a:t>j</a:t>
              </a:r>
              <a:endParaRPr lang="en-US" altLang="en-US" sz="2000" b="1">
                <a:solidFill>
                  <a:srgbClr val="000000"/>
                </a:solidFill>
                <a:ea typeface=""/>
              </a:endParaRPr>
            </a:p>
          </p:txBody>
        </p:sp>
        <p:sp>
          <p:nvSpPr>
            <p:cNvPr id="53255" name="Oval 7"/>
            <p:cNvSpPr>
              <a:spLocks noChangeArrowheads="1"/>
            </p:cNvSpPr>
            <p:nvPr/>
          </p:nvSpPr>
          <p:spPr bwMode="auto">
            <a:xfrm>
              <a:off x="4846" y="3609"/>
              <a:ext cx="293" cy="284"/>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53256" name="Oval 8"/>
            <p:cNvSpPr>
              <a:spLocks noChangeArrowheads="1"/>
            </p:cNvSpPr>
            <p:nvPr/>
          </p:nvSpPr>
          <p:spPr bwMode="auto">
            <a:xfrm>
              <a:off x="3863" y="3760"/>
              <a:ext cx="293" cy="284"/>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53257" name="Line 9"/>
            <p:cNvSpPr>
              <a:spLocks noChangeShapeType="1"/>
            </p:cNvSpPr>
            <p:nvPr/>
          </p:nvSpPr>
          <p:spPr bwMode="auto">
            <a:xfrm flipV="1">
              <a:off x="4410" y="3126"/>
              <a:ext cx="236" cy="1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3258" name="Oval 10"/>
            <p:cNvSpPr>
              <a:spLocks noChangeArrowheads="1"/>
            </p:cNvSpPr>
            <p:nvPr/>
          </p:nvSpPr>
          <p:spPr bwMode="auto">
            <a:xfrm>
              <a:off x="3799" y="2779"/>
              <a:ext cx="293" cy="284"/>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53259" name="Line 11"/>
            <p:cNvSpPr>
              <a:spLocks noChangeShapeType="1"/>
            </p:cNvSpPr>
            <p:nvPr/>
          </p:nvSpPr>
          <p:spPr bwMode="auto">
            <a:xfrm flipH="1" flipV="1">
              <a:off x="4032" y="3041"/>
              <a:ext cx="217" cy="2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3260" name="Line 12"/>
            <p:cNvSpPr>
              <a:spLocks noChangeShapeType="1"/>
            </p:cNvSpPr>
            <p:nvPr/>
          </p:nvSpPr>
          <p:spPr bwMode="auto">
            <a:xfrm flipV="1">
              <a:off x="4089" y="3560"/>
              <a:ext cx="141" cy="2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3261" name="Line 13"/>
            <p:cNvSpPr>
              <a:spLocks noChangeShapeType="1"/>
            </p:cNvSpPr>
            <p:nvPr/>
          </p:nvSpPr>
          <p:spPr bwMode="auto">
            <a:xfrm>
              <a:off x="4466" y="3494"/>
              <a:ext cx="388" cy="1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3262" name="Line 14"/>
            <p:cNvSpPr>
              <a:spLocks noChangeShapeType="1"/>
            </p:cNvSpPr>
            <p:nvPr/>
          </p:nvSpPr>
          <p:spPr bwMode="auto">
            <a:xfrm flipV="1">
              <a:off x="4816" y="2408"/>
              <a:ext cx="122" cy="4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3263" name="Line 15"/>
            <p:cNvSpPr>
              <a:spLocks noChangeShapeType="1"/>
            </p:cNvSpPr>
            <p:nvPr/>
          </p:nvSpPr>
          <p:spPr bwMode="auto">
            <a:xfrm flipV="1">
              <a:off x="4891" y="2729"/>
              <a:ext cx="539"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3264" name="Line 16"/>
            <p:cNvSpPr>
              <a:spLocks noChangeShapeType="1"/>
            </p:cNvSpPr>
            <p:nvPr/>
          </p:nvSpPr>
          <p:spPr bwMode="auto">
            <a:xfrm flipH="1" flipV="1">
              <a:off x="3777" y="2644"/>
              <a:ext cx="151" cy="1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3265" name="Line 17"/>
            <p:cNvSpPr>
              <a:spLocks noChangeShapeType="1"/>
            </p:cNvSpPr>
            <p:nvPr/>
          </p:nvSpPr>
          <p:spPr bwMode="auto">
            <a:xfrm flipH="1">
              <a:off x="3598" y="3966"/>
              <a:ext cx="264" cy="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3266" name="Line 18"/>
            <p:cNvSpPr>
              <a:spLocks noChangeShapeType="1"/>
            </p:cNvSpPr>
            <p:nvPr/>
          </p:nvSpPr>
          <p:spPr bwMode="auto">
            <a:xfrm>
              <a:off x="5099" y="3871"/>
              <a:ext cx="57"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3267" name="Line 19"/>
            <p:cNvSpPr>
              <a:spLocks noChangeShapeType="1"/>
            </p:cNvSpPr>
            <p:nvPr/>
          </p:nvSpPr>
          <p:spPr bwMode="auto">
            <a:xfrm flipV="1">
              <a:off x="5137" y="3560"/>
              <a:ext cx="472"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pSp>
      <p:sp>
        <p:nvSpPr>
          <p:cNvPr id="53252" name="Rectangle 19"/>
          <p:cNvSpPr>
            <a:spLocks noChangeArrowheads="1"/>
          </p:cNvSpPr>
          <p:nvPr/>
        </p:nvSpPr>
        <p:spPr bwMode="auto">
          <a:xfrm>
            <a:off x="509848" y="6131881"/>
            <a:ext cx="39837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2800" dirty="0">
                <a:solidFill>
                  <a:srgbClr val="000000"/>
                </a:solidFill>
                <a:ea typeface=""/>
              </a:rPr>
              <a:t>What is system state?</a:t>
            </a:r>
          </a:p>
        </p:txBody>
      </p:sp>
      <p:sp>
        <p:nvSpPr>
          <p:cNvPr id="20" name="Slide Number Placeholder 2">
            <a:extLst>
              <a:ext uri="{FF2B5EF4-FFF2-40B4-BE49-F238E27FC236}">
                <a16:creationId xmlns:a16="http://schemas.microsoft.com/office/drawing/2014/main" id="{E2044F58-045A-CB4D-B6BD-5CECF29DE35A}"/>
              </a:ext>
            </a:extLst>
          </p:cNvPr>
          <p:cNvSpPr>
            <a:spLocks noGrp="1"/>
          </p:cNvSpPr>
          <p:nvPr>
            <p:ph type="sldNum" sz="quarter" idx="10"/>
          </p:nvPr>
        </p:nvSpPr>
        <p:spPr>
          <a:xfrm>
            <a:off x="8686800" y="651510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668DA67-80D1-244B-8BFF-02331BC98884}" type="slidenum">
              <a:rPr lang="en-US" altLang="en-US" sz="1400">
                <a:solidFill>
                  <a:srgbClr val="000000"/>
                </a:solidFill>
                <a:latin typeface="Times New Roman" charset="0"/>
              </a:rPr>
              <a:pPr>
                <a:spcBef>
                  <a:spcPct val="0"/>
                </a:spcBef>
                <a:buClrTx/>
                <a:buSzTx/>
                <a:buFontTx/>
                <a:buNone/>
              </a:pPr>
              <a:t>26</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1357890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zh-CN">
                <a:ea typeface="宋体" charset="-122"/>
              </a:rPr>
              <a:t>System State</a:t>
            </a:r>
            <a:endParaRPr lang="en-US" altLang="en-US"/>
          </a:p>
        </p:txBody>
      </p:sp>
      <p:grpSp>
        <p:nvGrpSpPr>
          <p:cNvPr id="54275" name="Group 4"/>
          <p:cNvGrpSpPr>
            <a:grpSpLocks/>
          </p:cNvGrpSpPr>
          <p:nvPr/>
        </p:nvGrpSpPr>
        <p:grpSpPr bwMode="auto">
          <a:xfrm>
            <a:off x="452438" y="1530350"/>
            <a:ext cx="5459412" cy="5003800"/>
            <a:chOff x="3598" y="2408"/>
            <a:chExt cx="2011" cy="1912"/>
          </a:xfrm>
        </p:grpSpPr>
        <p:sp>
          <p:nvSpPr>
            <p:cNvPr id="54279" name="Oval 5"/>
            <p:cNvSpPr>
              <a:spLocks noChangeArrowheads="1"/>
            </p:cNvSpPr>
            <p:nvPr/>
          </p:nvSpPr>
          <p:spPr bwMode="auto">
            <a:xfrm>
              <a:off x="4183" y="3305"/>
              <a:ext cx="293" cy="284"/>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zh-CN" sz="2000" b="1">
                  <a:solidFill>
                    <a:srgbClr val="000000"/>
                  </a:solidFill>
                  <a:ea typeface="宋体" charset="-122"/>
                </a:rPr>
                <a:t>d</a:t>
              </a:r>
              <a:r>
                <a:rPr lang="en-US" altLang="zh-CN" sz="2000" b="1" baseline="-25000">
                  <a:solidFill>
                    <a:srgbClr val="000000"/>
                  </a:solidFill>
                  <a:ea typeface="宋体" charset="-122"/>
                </a:rPr>
                <a:t>i</a:t>
              </a:r>
              <a:endParaRPr lang="en-US" altLang="en-US" sz="2000" b="1" baseline="-25000">
                <a:solidFill>
                  <a:srgbClr val="000000"/>
                </a:solidFill>
                <a:ea typeface=""/>
              </a:endParaRPr>
            </a:p>
          </p:txBody>
        </p:sp>
        <p:sp>
          <p:nvSpPr>
            <p:cNvPr id="54280" name="Oval 6"/>
            <p:cNvSpPr>
              <a:spLocks noChangeArrowheads="1"/>
            </p:cNvSpPr>
            <p:nvPr/>
          </p:nvSpPr>
          <p:spPr bwMode="auto">
            <a:xfrm>
              <a:off x="4601" y="2872"/>
              <a:ext cx="293" cy="284"/>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zh-CN" sz="2000" b="1">
                  <a:solidFill>
                    <a:srgbClr val="000000"/>
                  </a:solidFill>
                  <a:ea typeface="宋体" charset="-122"/>
                </a:rPr>
                <a:t>dj</a:t>
              </a:r>
              <a:endParaRPr lang="en-US" altLang="en-US" sz="2000" b="1">
                <a:solidFill>
                  <a:srgbClr val="000000"/>
                </a:solidFill>
                <a:ea typeface=""/>
              </a:endParaRPr>
            </a:p>
          </p:txBody>
        </p:sp>
        <p:sp>
          <p:nvSpPr>
            <p:cNvPr id="54281" name="Oval 7"/>
            <p:cNvSpPr>
              <a:spLocks noChangeArrowheads="1"/>
            </p:cNvSpPr>
            <p:nvPr/>
          </p:nvSpPr>
          <p:spPr bwMode="auto">
            <a:xfrm>
              <a:off x="4846" y="3609"/>
              <a:ext cx="293" cy="284"/>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54282" name="Oval 8"/>
            <p:cNvSpPr>
              <a:spLocks noChangeArrowheads="1"/>
            </p:cNvSpPr>
            <p:nvPr/>
          </p:nvSpPr>
          <p:spPr bwMode="auto">
            <a:xfrm>
              <a:off x="3863" y="3760"/>
              <a:ext cx="293" cy="284"/>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54283" name="Line 9"/>
            <p:cNvSpPr>
              <a:spLocks noChangeShapeType="1"/>
            </p:cNvSpPr>
            <p:nvPr/>
          </p:nvSpPr>
          <p:spPr bwMode="auto">
            <a:xfrm flipV="1">
              <a:off x="4410" y="3126"/>
              <a:ext cx="236" cy="1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4284" name="Oval 10"/>
            <p:cNvSpPr>
              <a:spLocks noChangeArrowheads="1"/>
            </p:cNvSpPr>
            <p:nvPr/>
          </p:nvSpPr>
          <p:spPr bwMode="auto">
            <a:xfrm>
              <a:off x="3799" y="2779"/>
              <a:ext cx="293" cy="284"/>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54285" name="Line 11"/>
            <p:cNvSpPr>
              <a:spLocks noChangeShapeType="1"/>
            </p:cNvSpPr>
            <p:nvPr/>
          </p:nvSpPr>
          <p:spPr bwMode="auto">
            <a:xfrm flipH="1" flipV="1">
              <a:off x="4032" y="3041"/>
              <a:ext cx="217" cy="2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4286" name="Line 12"/>
            <p:cNvSpPr>
              <a:spLocks noChangeShapeType="1"/>
            </p:cNvSpPr>
            <p:nvPr/>
          </p:nvSpPr>
          <p:spPr bwMode="auto">
            <a:xfrm flipV="1">
              <a:off x="4089" y="3560"/>
              <a:ext cx="141" cy="2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4287" name="Line 13"/>
            <p:cNvSpPr>
              <a:spLocks noChangeShapeType="1"/>
            </p:cNvSpPr>
            <p:nvPr/>
          </p:nvSpPr>
          <p:spPr bwMode="auto">
            <a:xfrm>
              <a:off x="4466" y="3494"/>
              <a:ext cx="388" cy="1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4288" name="Line 14"/>
            <p:cNvSpPr>
              <a:spLocks noChangeShapeType="1"/>
            </p:cNvSpPr>
            <p:nvPr/>
          </p:nvSpPr>
          <p:spPr bwMode="auto">
            <a:xfrm flipV="1">
              <a:off x="4816" y="2408"/>
              <a:ext cx="122" cy="4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4289" name="Line 15"/>
            <p:cNvSpPr>
              <a:spLocks noChangeShapeType="1"/>
            </p:cNvSpPr>
            <p:nvPr/>
          </p:nvSpPr>
          <p:spPr bwMode="auto">
            <a:xfrm flipV="1">
              <a:off x="4891" y="2729"/>
              <a:ext cx="539"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4290" name="Line 16"/>
            <p:cNvSpPr>
              <a:spLocks noChangeShapeType="1"/>
            </p:cNvSpPr>
            <p:nvPr/>
          </p:nvSpPr>
          <p:spPr bwMode="auto">
            <a:xfrm flipH="1" flipV="1">
              <a:off x="3777" y="2644"/>
              <a:ext cx="151" cy="1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4291" name="Line 17"/>
            <p:cNvSpPr>
              <a:spLocks noChangeShapeType="1"/>
            </p:cNvSpPr>
            <p:nvPr/>
          </p:nvSpPr>
          <p:spPr bwMode="auto">
            <a:xfrm flipH="1">
              <a:off x="3598" y="3966"/>
              <a:ext cx="264" cy="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4292" name="Line 18"/>
            <p:cNvSpPr>
              <a:spLocks noChangeShapeType="1"/>
            </p:cNvSpPr>
            <p:nvPr/>
          </p:nvSpPr>
          <p:spPr bwMode="auto">
            <a:xfrm>
              <a:off x="5099" y="3871"/>
              <a:ext cx="57"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4293" name="Line 19"/>
            <p:cNvSpPr>
              <a:spLocks noChangeShapeType="1"/>
            </p:cNvSpPr>
            <p:nvPr/>
          </p:nvSpPr>
          <p:spPr bwMode="auto">
            <a:xfrm flipV="1">
              <a:off x="5137" y="3560"/>
              <a:ext cx="472"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pSp>
      <p:sp>
        <p:nvSpPr>
          <p:cNvPr id="54276" name="Rectangle 21"/>
          <p:cNvSpPr>
            <a:spLocks noChangeArrowheads="1"/>
          </p:cNvSpPr>
          <p:nvPr/>
        </p:nvSpPr>
        <p:spPr bwMode="auto">
          <a:xfrm>
            <a:off x="2403475" y="3457575"/>
            <a:ext cx="577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2800">
                <a:solidFill>
                  <a:srgbClr val="000000"/>
                </a:solidFill>
                <a:ea typeface=""/>
              </a:rPr>
              <a:t>d</a:t>
            </a:r>
            <a:r>
              <a:rPr lang="en-US" altLang="zh-CN" sz="2800" baseline="30000">
                <a:solidFill>
                  <a:srgbClr val="000000"/>
                </a:solidFill>
                <a:ea typeface="宋体" charset="-122"/>
              </a:rPr>
              <a:t>i</a:t>
            </a:r>
            <a:r>
              <a:rPr lang="en-US" altLang="zh-CN" sz="2800" baseline="-25000">
                <a:solidFill>
                  <a:srgbClr val="000000"/>
                </a:solidFill>
                <a:ea typeface="宋体" charset="-122"/>
              </a:rPr>
              <a:t>j</a:t>
            </a:r>
            <a:endParaRPr lang="en-US" altLang="en-US" sz="2800" baseline="-25000">
              <a:solidFill>
                <a:srgbClr val="000000"/>
              </a:solidFill>
              <a:ea typeface=""/>
            </a:endParaRPr>
          </a:p>
        </p:txBody>
      </p:sp>
      <p:sp>
        <p:nvSpPr>
          <p:cNvPr id="54277" name="Rectangle 21"/>
          <p:cNvSpPr>
            <a:spLocks noChangeArrowheads="1"/>
          </p:cNvSpPr>
          <p:nvPr/>
        </p:nvSpPr>
        <p:spPr bwMode="auto">
          <a:xfrm>
            <a:off x="3051175" y="3594100"/>
            <a:ext cx="579438"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2800">
                <a:solidFill>
                  <a:srgbClr val="000000"/>
                </a:solidFill>
                <a:ea typeface=""/>
              </a:rPr>
              <a:t>d</a:t>
            </a:r>
            <a:r>
              <a:rPr lang="en-US" altLang="zh-CN" sz="2800" baseline="30000">
                <a:solidFill>
                  <a:srgbClr val="000000"/>
                </a:solidFill>
                <a:ea typeface="宋体" charset="-122"/>
              </a:rPr>
              <a:t>i</a:t>
            </a:r>
            <a:r>
              <a:rPr lang="en-US" altLang="zh-CN" sz="2800" baseline="-25000">
                <a:solidFill>
                  <a:srgbClr val="000000"/>
                </a:solidFill>
                <a:ea typeface="宋体" charset="-122"/>
              </a:rPr>
              <a:t>j</a:t>
            </a:r>
            <a:endParaRPr lang="en-US" altLang="en-US" sz="2800" baseline="-25000">
              <a:solidFill>
                <a:srgbClr val="000000"/>
              </a:solidFill>
              <a:ea typeface=""/>
            </a:endParaRPr>
          </a:p>
        </p:txBody>
      </p:sp>
      <p:sp>
        <p:nvSpPr>
          <p:cNvPr id="54278" name="Rectangle 22"/>
          <p:cNvSpPr>
            <a:spLocks noChangeArrowheads="1"/>
          </p:cNvSpPr>
          <p:nvPr/>
        </p:nvSpPr>
        <p:spPr bwMode="auto">
          <a:xfrm>
            <a:off x="6016592" y="1294560"/>
            <a:ext cx="2925762" cy="5373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dirty="0">
                <a:solidFill>
                  <a:srgbClr val="000000"/>
                </a:solidFill>
                <a:ea typeface=""/>
              </a:rPr>
              <a:t>three types of distance state from node j: </a:t>
            </a:r>
            <a:br>
              <a:rPr lang="en-US" altLang="en-US" dirty="0">
                <a:solidFill>
                  <a:srgbClr val="000000"/>
                </a:solidFill>
                <a:ea typeface=""/>
              </a:rPr>
            </a:br>
            <a:endParaRPr lang="en-US" altLang="en-US" dirty="0">
              <a:solidFill>
                <a:srgbClr val="000000"/>
              </a:solidFill>
              <a:ea typeface=""/>
            </a:endParaRPr>
          </a:p>
          <a:p>
            <a:pPr>
              <a:buFontTx/>
              <a:buChar char="-"/>
            </a:pPr>
            <a:r>
              <a:rPr lang="en-US" altLang="en-US" dirty="0">
                <a:solidFill>
                  <a:srgbClr val="000000"/>
                </a:solidFill>
                <a:ea typeface=""/>
              </a:rPr>
              <a:t> </a:t>
            </a:r>
            <a:r>
              <a:rPr lang="en-US" altLang="en-US" dirty="0" err="1">
                <a:solidFill>
                  <a:srgbClr val="000000"/>
                </a:solidFill>
                <a:ea typeface=""/>
              </a:rPr>
              <a:t>d</a:t>
            </a:r>
            <a:r>
              <a:rPr lang="en-US" altLang="en-US" baseline="-25000" dirty="0" err="1">
                <a:solidFill>
                  <a:srgbClr val="000000"/>
                </a:solidFill>
                <a:ea typeface=""/>
              </a:rPr>
              <a:t>j</a:t>
            </a:r>
            <a:r>
              <a:rPr lang="en-US" altLang="en-US" dirty="0">
                <a:solidFill>
                  <a:srgbClr val="000000"/>
                </a:solidFill>
                <a:ea typeface=""/>
              </a:rPr>
              <a:t>: current distance estimate state at node j</a:t>
            </a:r>
            <a:br>
              <a:rPr lang="en-US" altLang="en-US" dirty="0">
                <a:solidFill>
                  <a:srgbClr val="000000"/>
                </a:solidFill>
                <a:ea typeface=""/>
              </a:rPr>
            </a:br>
            <a:endParaRPr lang="en-US" altLang="en-US" dirty="0">
              <a:solidFill>
                <a:srgbClr val="000000"/>
              </a:solidFill>
              <a:ea typeface=""/>
            </a:endParaRPr>
          </a:p>
          <a:p>
            <a:r>
              <a:rPr lang="en-US" altLang="en-US" dirty="0">
                <a:solidFill>
                  <a:srgbClr val="000000"/>
                </a:solidFill>
                <a:ea typeface=""/>
              </a:rPr>
              <a:t>- </a:t>
            </a:r>
            <a:r>
              <a:rPr lang="en-US" altLang="en-US" dirty="0" err="1">
                <a:solidFill>
                  <a:srgbClr val="000000"/>
                </a:solidFill>
                <a:ea typeface=""/>
              </a:rPr>
              <a:t>d</a:t>
            </a:r>
            <a:r>
              <a:rPr lang="en-US" altLang="en-US" baseline="30000" dirty="0" err="1">
                <a:solidFill>
                  <a:srgbClr val="000000"/>
                </a:solidFill>
                <a:ea typeface=""/>
              </a:rPr>
              <a:t>i</a:t>
            </a:r>
            <a:r>
              <a:rPr lang="en-US" altLang="en-US" baseline="-25000" dirty="0" err="1">
                <a:solidFill>
                  <a:srgbClr val="000000"/>
                </a:solidFill>
                <a:ea typeface=""/>
              </a:rPr>
              <a:t>j</a:t>
            </a:r>
            <a:r>
              <a:rPr lang="en-US" altLang="en-US" dirty="0">
                <a:solidFill>
                  <a:srgbClr val="000000"/>
                </a:solidFill>
                <a:ea typeface=""/>
              </a:rPr>
              <a:t>: last </a:t>
            </a:r>
            <a:r>
              <a:rPr lang="en-US" altLang="en-US" dirty="0" err="1">
                <a:solidFill>
                  <a:srgbClr val="000000"/>
                </a:solidFill>
                <a:ea typeface=""/>
              </a:rPr>
              <a:t>d</a:t>
            </a:r>
            <a:r>
              <a:rPr lang="en-US" altLang="en-US" baseline="-25000" dirty="0" err="1">
                <a:solidFill>
                  <a:srgbClr val="000000"/>
                </a:solidFill>
                <a:ea typeface=""/>
              </a:rPr>
              <a:t>j</a:t>
            </a:r>
            <a:r>
              <a:rPr lang="en-US" altLang="en-US" dirty="0">
                <a:solidFill>
                  <a:srgbClr val="000000"/>
                </a:solidFill>
                <a:ea typeface=""/>
              </a:rPr>
              <a:t> that neighbor </a:t>
            </a:r>
            <a:r>
              <a:rPr lang="en-US" altLang="en-US" dirty="0" err="1">
                <a:solidFill>
                  <a:srgbClr val="000000"/>
                </a:solidFill>
                <a:ea typeface=""/>
              </a:rPr>
              <a:t>i</a:t>
            </a:r>
            <a:r>
              <a:rPr lang="en-US" altLang="en-US" dirty="0">
                <a:solidFill>
                  <a:srgbClr val="000000"/>
                </a:solidFill>
                <a:ea typeface=""/>
              </a:rPr>
              <a:t> received</a:t>
            </a:r>
            <a:br>
              <a:rPr lang="en-US" altLang="en-US" dirty="0">
                <a:solidFill>
                  <a:srgbClr val="000000"/>
                </a:solidFill>
                <a:ea typeface=""/>
              </a:rPr>
            </a:br>
            <a:endParaRPr lang="en-US" altLang="en-US" dirty="0">
              <a:solidFill>
                <a:srgbClr val="000000"/>
              </a:solidFill>
              <a:ea typeface=""/>
            </a:endParaRPr>
          </a:p>
          <a:p>
            <a:pPr>
              <a:spcBef>
                <a:spcPct val="30000"/>
              </a:spcBef>
            </a:pPr>
            <a:r>
              <a:rPr lang="en-US" altLang="en-US" dirty="0">
                <a:solidFill>
                  <a:srgbClr val="000000"/>
                </a:solidFill>
                <a:ea typeface=""/>
              </a:rPr>
              <a:t>- </a:t>
            </a:r>
            <a:r>
              <a:rPr lang="en-US" altLang="en-US" dirty="0" err="1">
                <a:solidFill>
                  <a:srgbClr val="000000"/>
                </a:solidFill>
                <a:ea typeface=""/>
              </a:rPr>
              <a:t>d</a:t>
            </a:r>
            <a:r>
              <a:rPr lang="en-US" altLang="en-US" baseline="30000" dirty="0" err="1">
                <a:solidFill>
                  <a:srgbClr val="000000"/>
                </a:solidFill>
                <a:ea typeface=""/>
              </a:rPr>
              <a:t>i</a:t>
            </a:r>
            <a:r>
              <a:rPr lang="en-US" altLang="en-US" baseline="-25000" dirty="0" err="1">
                <a:solidFill>
                  <a:srgbClr val="000000"/>
                </a:solidFill>
                <a:ea typeface=""/>
              </a:rPr>
              <a:t>j</a:t>
            </a:r>
            <a:r>
              <a:rPr lang="en-US" altLang="en-US" dirty="0">
                <a:solidFill>
                  <a:srgbClr val="000000"/>
                </a:solidFill>
                <a:ea typeface=""/>
              </a:rPr>
              <a:t>: those </a:t>
            </a:r>
            <a:r>
              <a:rPr lang="en-US" altLang="en-US" dirty="0" err="1">
                <a:solidFill>
                  <a:srgbClr val="000000"/>
                </a:solidFill>
                <a:ea typeface=""/>
              </a:rPr>
              <a:t>d</a:t>
            </a:r>
            <a:r>
              <a:rPr lang="en-US" altLang="en-US" baseline="-25000" dirty="0" err="1">
                <a:solidFill>
                  <a:srgbClr val="000000"/>
                </a:solidFill>
                <a:ea typeface=""/>
              </a:rPr>
              <a:t>j</a:t>
            </a:r>
            <a:r>
              <a:rPr lang="en-US" altLang="en-US" dirty="0">
                <a:solidFill>
                  <a:srgbClr val="000000"/>
                </a:solidFill>
                <a:ea typeface=""/>
              </a:rPr>
              <a:t> that are still in transit to neighbor </a:t>
            </a:r>
            <a:r>
              <a:rPr lang="en-US" altLang="en-US" dirty="0" err="1">
                <a:solidFill>
                  <a:srgbClr val="000000"/>
                </a:solidFill>
                <a:ea typeface=""/>
              </a:rPr>
              <a:t>i</a:t>
            </a:r>
            <a:endParaRPr lang="en-US" altLang="en-US" dirty="0">
              <a:solidFill>
                <a:srgbClr val="000000"/>
              </a:solidFill>
              <a:ea typeface=""/>
            </a:endParaRPr>
          </a:p>
        </p:txBody>
      </p:sp>
      <p:sp>
        <p:nvSpPr>
          <p:cNvPr id="22" name="Slide Number Placeholder 2">
            <a:extLst>
              <a:ext uri="{FF2B5EF4-FFF2-40B4-BE49-F238E27FC236}">
                <a16:creationId xmlns:a16="http://schemas.microsoft.com/office/drawing/2014/main" id="{BC5A41C8-03FE-9147-93E0-256CC73FBCE6}"/>
              </a:ext>
            </a:extLst>
          </p:cNvPr>
          <p:cNvSpPr>
            <a:spLocks noGrp="1"/>
          </p:cNvSpPr>
          <p:nvPr>
            <p:ph type="sldNum" sz="quarter" idx="10"/>
          </p:nvPr>
        </p:nvSpPr>
        <p:spPr>
          <a:xfrm>
            <a:off x="8686800" y="651510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668DA67-80D1-244B-8BFF-02331BC98884}" type="slidenum">
              <a:rPr lang="en-US" altLang="en-US" sz="1400">
                <a:solidFill>
                  <a:srgbClr val="000000"/>
                </a:solidFill>
                <a:latin typeface="Times New Roman" charset="0"/>
              </a:rPr>
              <a:pPr>
                <a:spcBef>
                  <a:spcPct val="0"/>
                </a:spcBef>
                <a:buClrTx/>
                <a:buSzTx/>
                <a:buFontTx/>
                <a:buNone/>
              </a:pPr>
              <a:t>27</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145842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60387" y="0"/>
            <a:ext cx="8024813" cy="1143000"/>
          </a:xfrm>
        </p:spPr>
        <p:txBody>
          <a:bodyPr/>
          <a:lstStyle/>
          <a:p>
            <a:r>
              <a:rPr lang="en-US" altLang="zh-CN" sz="3600" dirty="0">
                <a:ea typeface="宋体" charset="-122"/>
              </a:rPr>
              <a:t>ABF Convergence Proof: </a:t>
            </a:r>
            <a:br>
              <a:rPr lang="en-US" altLang="zh-CN" sz="3600" dirty="0">
                <a:ea typeface="宋体" charset="-122"/>
              </a:rPr>
            </a:br>
            <a:r>
              <a:rPr lang="en-US" altLang="zh-CN" sz="3600" dirty="0">
                <a:ea typeface="宋体" charset="-122"/>
              </a:rPr>
              <a:t>The Sandwich Technique</a:t>
            </a:r>
            <a:endParaRPr lang="en-US" altLang="en-US" sz="3600" dirty="0"/>
          </a:p>
        </p:txBody>
      </p:sp>
      <mc:AlternateContent xmlns:mc="http://schemas.openxmlformats.org/markup-compatibility/2006" xmlns:a14="http://schemas.microsoft.com/office/drawing/2010/main">
        <mc:Choice Requires="a14">
          <p:sp>
            <p:nvSpPr>
              <p:cNvPr id="52227" name="Rectangle 3"/>
              <p:cNvSpPr>
                <a:spLocks noGrp="1" noChangeArrowheads="1"/>
              </p:cNvSpPr>
              <p:nvPr>
                <p:ph type="body" idx="1"/>
              </p:nvPr>
            </p:nvSpPr>
            <p:spPr/>
            <p:txBody>
              <a:bodyPr/>
              <a:lstStyle/>
              <a:p>
                <a:pPr>
                  <a:buFont typeface="Wingdings" pitchFamily="2" charset="2"/>
                  <a:buChar char="q"/>
                </a:pPr>
                <a:r>
                  <a:rPr lang="en-US" altLang="en-US" sz="3600" dirty="0"/>
                  <a:t>Basic idea: </a:t>
                </a:r>
              </a:p>
              <a:p>
                <a:pPr lvl="1">
                  <a:buFont typeface="Courier New" panose="02070309020205020404" pitchFamily="49" charset="0"/>
                  <a:buChar char="o"/>
                </a:pPr>
                <a:r>
                  <a:rPr lang="en-US" altLang="en-US" sz="3200" dirty="0"/>
                  <a:t>bound system state using extreme states</a:t>
                </a:r>
              </a:p>
              <a:p>
                <a:pPr>
                  <a:buFont typeface="Wingdings" pitchFamily="2" charset="2"/>
                  <a:buChar char="q"/>
                </a:pPr>
                <a:r>
                  <a:rPr lang="en-US" altLang="en-US" sz="3600" dirty="0"/>
                  <a:t>Extreme states:</a:t>
                </a:r>
              </a:p>
              <a:p>
                <a:pPr lvl="1">
                  <a:buFont typeface="Courier New" panose="02070309020205020404" pitchFamily="49" charset="0"/>
                  <a:buChar char="o"/>
                </a:pPr>
                <a:r>
                  <a:rPr lang="en-US" altLang="zh-CN" sz="3200" dirty="0">
                    <a:ea typeface="宋体" charset="-122"/>
                  </a:rPr>
                  <a:t>SBF/</a:t>
                </a:r>
                <a14:m>
                  <m:oMath xmlns:m="http://schemas.openxmlformats.org/officeDocument/2006/math">
                    <m:r>
                      <a:rPr lang="en-US" altLang="zh-CN" sz="3200" i="1" dirty="0">
                        <a:solidFill>
                          <a:srgbClr val="000000"/>
                        </a:solidFill>
                        <a:latin typeface="Cambria Math" charset="0"/>
                        <a:ea typeface="Cambria Math" charset="0"/>
                        <a:cs typeface="Cambria Math" charset="0"/>
                        <a:sym typeface="Symbol" charset="2"/>
                      </a:rPr>
                      <m:t>∞</m:t>
                    </m:r>
                  </m:oMath>
                </a14:m>
                <a:r>
                  <a:rPr lang="en-US" altLang="zh-CN" sz="3200" dirty="0">
                    <a:ea typeface="宋体" charset="-122"/>
                    <a:sym typeface="Symbol" charset="2"/>
                  </a:rPr>
                  <a:t>; call the sequence U()</a:t>
                </a:r>
              </a:p>
              <a:p>
                <a:pPr lvl="1">
                  <a:buFont typeface="Courier New" panose="02070309020205020404" pitchFamily="49" charset="0"/>
                  <a:buChar char="o"/>
                </a:pPr>
                <a:r>
                  <a:rPr lang="en-US" altLang="zh-CN" sz="3200" dirty="0">
                    <a:ea typeface="宋体" charset="-122"/>
                  </a:rPr>
                  <a:t>SBF/</a:t>
                </a:r>
                <a:r>
                  <a:rPr lang="en-US" altLang="zh-CN" sz="3200" dirty="0">
                    <a:ea typeface="宋体" charset="-122"/>
                    <a:sym typeface="Symbol" charset="2"/>
                  </a:rPr>
                  <a:t>-1; call the sequence L()</a:t>
                </a:r>
              </a:p>
            </p:txBody>
          </p:sp>
        </mc:Choice>
        <mc:Fallback xmlns="">
          <p:sp>
            <p:nvSpPr>
              <p:cNvPr id="52227" name="Rectangle 3"/>
              <p:cNvSpPr>
                <a:spLocks noGrp="1" noRot="1" noChangeAspect="1" noMove="1" noResize="1" noEditPoints="1" noAdjustHandles="1" noChangeArrowheads="1" noChangeShapeType="1" noTextEdit="1"/>
              </p:cNvSpPr>
              <p:nvPr>
                <p:ph type="body" idx="1"/>
              </p:nvPr>
            </p:nvSpPr>
            <p:spPr>
              <a:blipFill>
                <a:blip r:embed="rId3"/>
                <a:stretch>
                  <a:fillRect l="-1417" t="-1828"/>
                </a:stretch>
              </a:blipFill>
            </p:spPr>
            <p:txBody>
              <a:bodyPr/>
              <a:lstStyle/>
              <a:p>
                <a:r>
                  <a:rPr lang="en-US">
                    <a:noFill/>
                  </a:rPr>
                  <a:t> </a:t>
                </a:r>
              </a:p>
            </p:txBody>
          </p:sp>
        </mc:Fallback>
      </mc:AlternateContent>
      <p:sp>
        <p:nvSpPr>
          <p:cNvPr id="4" name="Slide Number Placeholder 2">
            <a:extLst>
              <a:ext uri="{FF2B5EF4-FFF2-40B4-BE49-F238E27FC236}">
                <a16:creationId xmlns:a16="http://schemas.microsoft.com/office/drawing/2014/main" id="{1B2A72F4-7B51-3444-A353-A261263A0114}"/>
              </a:ext>
            </a:extLst>
          </p:cNvPr>
          <p:cNvSpPr>
            <a:spLocks noGrp="1"/>
          </p:cNvSpPr>
          <p:nvPr>
            <p:ph type="sldNum" sz="quarter" idx="10"/>
          </p:nvPr>
        </p:nvSpPr>
        <p:spPr>
          <a:xfrm>
            <a:off x="8686800" y="651510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668DA67-80D1-244B-8BFF-02331BC98884}" type="slidenum">
              <a:rPr lang="en-US" altLang="en-US" sz="1400">
                <a:solidFill>
                  <a:srgbClr val="000000"/>
                </a:solidFill>
                <a:latin typeface="Times New Roman" charset="0"/>
              </a:rPr>
              <a:pPr>
                <a:spcBef>
                  <a:spcPct val="0"/>
                </a:spcBef>
                <a:buClrTx/>
                <a:buSzTx/>
                <a:buFontTx/>
                <a:buNone/>
              </a:pPr>
              <a:t>28</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163061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a:ea typeface="宋体" charset="-122"/>
              </a:rPr>
              <a:t>ABF Convergence</a:t>
            </a:r>
            <a:endParaRPr lang="en-US" altLang="en-US"/>
          </a:p>
        </p:txBody>
      </p:sp>
      <p:sp>
        <p:nvSpPr>
          <p:cNvPr id="55299" name="Rectangle 3"/>
          <p:cNvSpPr>
            <a:spLocks noGrp="1" noChangeArrowheads="1"/>
          </p:cNvSpPr>
          <p:nvPr>
            <p:ph type="body" idx="1"/>
          </p:nvPr>
        </p:nvSpPr>
        <p:spPr/>
        <p:txBody>
          <a:bodyPr/>
          <a:lstStyle/>
          <a:p>
            <a:pPr>
              <a:buFont typeface="Wingdings" pitchFamily="2" charset="2"/>
              <a:buChar char="q"/>
            </a:pPr>
            <a:r>
              <a:rPr lang="en-US" altLang="zh-CN" dirty="0">
                <a:ea typeface="宋体" charset="-122"/>
              </a:rPr>
              <a:t>Consider the time when the </a:t>
            </a:r>
            <a:r>
              <a:rPr lang="en-US" altLang="en-US" dirty="0"/>
              <a:t>topology is </a:t>
            </a:r>
            <a:r>
              <a:rPr lang="en-US" altLang="zh-CN" dirty="0">
                <a:ea typeface="宋体" charset="-122"/>
              </a:rPr>
              <a:t>stabilized as time 0</a:t>
            </a:r>
          </a:p>
          <a:p>
            <a:pPr>
              <a:buFont typeface="Wingdings" pitchFamily="2" charset="2"/>
              <a:buChar char="q"/>
            </a:pPr>
            <a:endParaRPr lang="en-US" altLang="zh-CN" dirty="0">
              <a:ea typeface="宋体" charset="-122"/>
            </a:endParaRPr>
          </a:p>
          <a:p>
            <a:pPr>
              <a:buFont typeface="Wingdings" pitchFamily="2" charset="2"/>
              <a:buChar char="q"/>
            </a:pPr>
            <a:r>
              <a:rPr lang="en-US" altLang="zh-CN" dirty="0">
                <a:ea typeface="宋体" charset="-122"/>
              </a:rPr>
              <a:t>U(0) and L(0) provide upper and lower bounds at time 0 on all corresponding elements of states</a:t>
            </a:r>
          </a:p>
          <a:p>
            <a:pPr lvl="1">
              <a:buFont typeface="Courier New" panose="02070309020205020404" pitchFamily="49" charset="0"/>
              <a:buChar char="o"/>
            </a:pPr>
            <a:r>
              <a:rPr lang="en-US" altLang="zh-CN" dirty="0" err="1">
                <a:latin typeface="Helvetica" charset="0"/>
                <a:ea typeface="宋体" charset="-122"/>
              </a:rPr>
              <a:t>L</a:t>
            </a:r>
            <a:r>
              <a:rPr lang="en-US" altLang="zh-CN" baseline="-25000" dirty="0" err="1">
                <a:latin typeface="Helvetica" charset="0"/>
                <a:ea typeface="宋体" charset="-122"/>
              </a:rPr>
              <a:t>j</a:t>
            </a:r>
            <a:r>
              <a:rPr lang="en-US" altLang="en-US" dirty="0">
                <a:latin typeface="Helvetica" charset="0"/>
              </a:rPr>
              <a:t> (</a:t>
            </a:r>
            <a:r>
              <a:rPr lang="en-US" altLang="zh-CN" dirty="0">
                <a:latin typeface="Helvetica" charset="0"/>
                <a:ea typeface="宋体" charset="-122"/>
              </a:rPr>
              <a:t>0</a:t>
            </a:r>
            <a:r>
              <a:rPr lang="en-US" altLang="en-US" dirty="0">
                <a:latin typeface="Helvetica" charset="0"/>
              </a:rPr>
              <a:t>) </a:t>
            </a:r>
            <a:r>
              <a:rPr lang="en-US" altLang="en-US" dirty="0">
                <a:latin typeface="Courier New" charset="0"/>
                <a:sym typeface="Symbol" charset="2"/>
              </a:rPr>
              <a:t>≤</a:t>
            </a:r>
            <a:r>
              <a:rPr lang="en-US" altLang="en-US" dirty="0">
                <a:latin typeface="TTE18E0418t00" charset="0"/>
              </a:rPr>
              <a:t> </a:t>
            </a:r>
            <a:r>
              <a:rPr lang="en-US" altLang="en-US" dirty="0" err="1">
                <a:latin typeface="TTE18E0418t00" charset="0"/>
              </a:rPr>
              <a:t>d</a:t>
            </a:r>
            <a:r>
              <a:rPr lang="en-US" altLang="zh-CN" baseline="-25000" dirty="0" err="1">
                <a:latin typeface="Helvetica" charset="0"/>
                <a:ea typeface="宋体" charset="-122"/>
              </a:rPr>
              <a:t>j</a:t>
            </a:r>
            <a:r>
              <a:rPr lang="en-US" altLang="zh-CN" dirty="0">
                <a:latin typeface="Helvetica" charset="0"/>
                <a:ea typeface="宋体" charset="-122"/>
              </a:rPr>
              <a:t> </a:t>
            </a:r>
            <a:r>
              <a:rPr lang="en-US" altLang="en-US" dirty="0">
                <a:latin typeface="Courier New" charset="0"/>
                <a:sym typeface="Symbol" charset="2"/>
              </a:rPr>
              <a:t>≤</a:t>
            </a:r>
            <a:r>
              <a:rPr lang="en-US" altLang="en-US" dirty="0">
                <a:latin typeface="TTE18E0418t00" charset="0"/>
              </a:rPr>
              <a:t> </a:t>
            </a:r>
            <a:r>
              <a:rPr lang="en-US" altLang="en-US" dirty="0" err="1">
                <a:latin typeface="TTE18E0418t00" charset="0"/>
              </a:rPr>
              <a:t>U</a:t>
            </a:r>
            <a:r>
              <a:rPr lang="en-US" altLang="zh-CN" baseline="-25000" dirty="0" err="1">
                <a:latin typeface="Helvetica" charset="0"/>
                <a:ea typeface="宋体" charset="-122"/>
              </a:rPr>
              <a:t>j</a:t>
            </a:r>
            <a:r>
              <a:rPr lang="en-US" altLang="en-US" dirty="0">
                <a:latin typeface="Helvetica" charset="0"/>
              </a:rPr>
              <a:t> (</a:t>
            </a:r>
            <a:r>
              <a:rPr lang="en-US" altLang="en-US" dirty="0">
                <a:latin typeface="Helvetica" charset="0"/>
                <a:ea typeface="宋体" charset="-122"/>
              </a:rPr>
              <a:t>0</a:t>
            </a:r>
            <a:r>
              <a:rPr lang="en-US" altLang="en-US" dirty="0">
                <a:latin typeface="Helvetica" charset="0"/>
              </a:rPr>
              <a:t>) for all </a:t>
            </a:r>
            <a:r>
              <a:rPr lang="en-US" altLang="en-US" dirty="0" err="1"/>
              <a:t>d</a:t>
            </a:r>
            <a:r>
              <a:rPr lang="en-US" altLang="zh-CN" baseline="-25000" dirty="0" err="1">
                <a:ea typeface="宋体" charset="-122"/>
              </a:rPr>
              <a:t>j</a:t>
            </a:r>
            <a:r>
              <a:rPr lang="en-US" altLang="zh-CN" baseline="-25000" dirty="0">
                <a:ea typeface="宋体" charset="-122"/>
              </a:rPr>
              <a:t> </a:t>
            </a:r>
            <a:r>
              <a:rPr lang="en-US" altLang="en-US" dirty="0">
                <a:latin typeface="Helvetica" charset="0"/>
              </a:rPr>
              <a:t>state at node j </a:t>
            </a:r>
          </a:p>
          <a:p>
            <a:pPr lvl="1">
              <a:buFont typeface="Courier New" panose="02070309020205020404" pitchFamily="49" charset="0"/>
              <a:buChar char="o"/>
            </a:pPr>
            <a:r>
              <a:rPr lang="en-US" altLang="zh-CN" dirty="0" err="1">
                <a:latin typeface="Helvetica" charset="0"/>
                <a:ea typeface="宋体" charset="-122"/>
              </a:rPr>
              <a:t>L</a:t>
            </a:r>
            <a:r>
              <a:rPr lang="en-US" altLang="zh-CN" baseline="-25000" dirty="0" err="1">
                <a:latin typeface="Helvetica" charset="0"/>
                <a:ea typeface="宋体" charset="-122"/>
              </a:rPr>
              <a:t>j</a:t>
            </a:r>
            <a:r>
              <a:rPr lang="en-US" altLang="en-US" dirty="0">
                <a:latin typeface="Helvetica" charset="0"/>
              </a:rPr>
              <a:t> (</a:t>
            </a:r>
            <a:r>
              <a:rPr lang="en-US" altLang="zh-CN" dirty="0">
                <a:latin typeface="Helvetica" charset="0"/>
                <a:ea typeface="宋体" charset="-122"/>
              </a:rPr>
              <a:t>0</a:t>
            </a:r>
            <a:r>
              <a:rPr lang="en-US" altLang="en-US" dirty="0">
                <a:latin typeface="Helvetica" charset="0"/>
              </a:rPr>
              <a:t>) </a:t>
            </a:r>
            <a:r>
              <a:rPr lang="en-US" altLang="en-US" dirty="0">
                <a:latin typeface="Courier New" charset="0"/>
                <a:sym typeface="Symbol" charset="2"/>
              </a:rPr>
              <a:t>≤ </a:t>
            </a:r>
            <a:r>
              <a:rPr lang="en-US" altLang="en-US" dirty="0" err="1"/>
              <a:t>d</a:t>
            </a:r>
            <a:r>
              <a:rPr lang="en-US" altLang="zh-CN" baseline="30000" dirty="0" err="1">
                <a:ea typeface="宋体" charset="-122"/>
              </a:rPr>
              <a:t>i</a:t>
            </a:r>
            <a:r>
              <a:rPr lang="en-US" altLang="zh-CN" baseline="-25000" dirty="0" err="1">
                <a:ea typeface="宋体" charset="-122"/>
              </a:rPr>
              <a:t>j</a:t>
            </a:r>
            <a:r>
              <a:rPr lang="en-US" altLang="en-US" dirty="0">
                <a:latin typeface="Helvetica" charset="0"/>
              </a:rPr>
              <a:t> </a:t>
            </a:r>
            <a:r>
              <a:rPr lang="en-US" altLang="en-US" dirty="0">
                <a:latin typeface="Courier New" charset="0"/>
                <a:sym typeface="Symbol" charset="2"/>
              </a:rPr>
              <a:t>≤</a:t>
            </a:r>
            <a:r>
              <a:rPr lang="en-US" altLang="en-US" dirty="0">
                <a:latin typeface="TTE18E0418t00" charset="0"/>
              </a:rPr>
              <a:t> </a:t>
            </a:r>
            <a:r>
              <a:rPr lang="en-US" altLang="en-US" dirty="0" err="1">
                <a:latin typeface="TTE18E0418t00" charset="0"/>
              </a:rPr>
              <a:t>U</a:t>
            </a:r>
            <a:r>
              <a:rPr lang="en-US" altLang="zh-CN" baseline="-25000" dirty="0" err="1">
                <a:latin typeface="Helvetica" charset="0"/>
                <a:ea typeface="宋体" charset="-122"/>
              </a:rPr>
              <a:t>j</a:t>
            </a:r>
            <a:r>
              <a:rPr lang="en-US" altLang="en-US" dirty="0">
                <a:latin typeface="Helvetica" charset="0"/>
              </a:rPr>
              <a:t> (</a:t>
            </a:r>
            <a:r>
              <a:rPr lang="en-US" altLang="en-US" dirty="0">
                <a:latin typeface="Helvetica" charset="0"/>
                <a:ea typeface="宋体" charset="-122"/>
              </a:rPr>
              <a:t>0</a:t>
            </a:r>
            <a:r>
              <a:rPr lang="en-US" altLang="en-US" dirty="0">
                <a:latin typeface="Helvetica" charset="0"/>
              </a:rPr>
              <a:t>) </a:t>
            </a:r>
          </a:p>
          <a:p>
            <a:pPr lvl="1">
              <a:buFont typeface="Courier New" panose="02070309020205020404" pitchFamily="49" charset="0"/>
              <a:buChar char="o"/>
            </a:pPr>
            <a:r>
              <a:rPr lang="en-US" altLang="zh-CN" dirty="0" err="1">
                <a:latin typeface="Helvetica" charset="0"/>
                <a:ea typeface="宋体" charset="-122"/>
              </a:rPr>
              <a:t>L</a:t>
            </a:r>
            <a:r>
              <a:rPr lang="en-US" altLang="zh-CN" baseline="-25000" dirty="0" err="1">
                <a:latin typeface="Helvetica" charset="0"/>
                <a:ea typeface="宋体" charset="-122"/>
              </a:rPr>
              <a:t>j</a:t>
            </a:r>
            <a:r>
              <a:rPr lang="en-US" altLang="en-US" dirty="0">
                <a:latin typeface="Helvetica" charset="0"/>
              </a:rPr>
              <a:t> (</a:t>
            </a:r>
            <a:r>
              <a:rPr lang="en-US" altLang="zh-CN" dirty="0">
                <a:latin typeface="Helvetica" charset="0"/>
                <a:ea typeface="宋体" charset="-122"/>
              </a:rPr>
              <a:t>0</a:t>
            </a:r>
            <a:r>
              <a:rPr lang="en-US" altLang="en-US" dirty="0">
                <a:latin typeface="Helvetica" charset="0"/>
              </a:rPr>
              <a:t>) </a:t>
            </a:r>
            <a:r>
              <a:rPr lang="en-US" altLang="en-US" dirty="0">
                <a:latin typeface="Courier New" charset="0"/>
                <a:sym typeface="Symbol" charset="2"/>
              </a:rPr>
              <a:t>≤ update messages </a:t>
            </a:r>
            <a:r>
              <a:rPr lang="en-US" altLang="en-US" dirty="0" err="1"/>
              <a:t>d</a:t>
            </a:r>
            <a:r>
              <a:rPr lang="en-US" altLang="zh-CN" baseline="30000" dirty="0" err="1">
                <a:ea typeface="宋体" charset="-122"/>
              </a:rPr>
              <a:t>i</a:t>
            </a:r>
            <a:r>
              <a:rPr lang="en-US" altLang="zh-CN" baseline="-25000" dirty="0" err="1">
                <a:ea typeface="宋体" charset="-122"/>
              </a:rPr>
              <a:t>j</a:t>
            </a:r>
            <a:r>
              <a:rPr lang="en-US" altLang="en-US" dirty="0">
                <a:latin typeface="Helvetica" charset="0"/>
              </a:rPr>
              <a:t> </a:t>
            </a:r>
            <a:r>
              <a:rPr lang="en-US" altLang="en-US" dirty="0">
                <a:latin typeface="Courier New" charset="0"/>
                <a:sym typeface="Symbol" charset="2"/>
              </a:rPr>
              <a:t>≤</a:t>
            </a:r>
            <a:r>
              <a:rPr lang="en-US" altLang="en-US" dirty="0">
                <a:latin typeface="TTE18E0418t00" charset="0"/>
              </a:rPr>
              <a:t> </a:t>
            </a:r>
            <a:r>
              <a:rPr lang="en-US" altLang="en-US" dirty="0" err="1">
                <a:latin typeface="TTE18E0418t00" charset="0"/>
              </a:rPr>
              <a:t>U</a:t>
            </a:r>
            <a:r>
              <a:rPr lang="en-US" altLang="zh-CN" baseline="-25000" dirty="0" err="1">
                <a:latin typeface="Helvetica" charset="0"/>
                <a:ea typeface="宋体" charset="-122"/>
              </a:rPr>
              <a:t>j</a:t>
            </a:r>
            <a:r>
              <a:rPr lang="en-US" altLang="en-US" dirty="0">
                <a:latin typeface="Helvetica" charset="0"/>
              </a:rPr>
              <a:t> (</a:t>
            </a:r>
            <a:r>
              <a:rPr lang="en-US" altLang="en-US" dirty="0">
                <a:latin typeface="Helvetica" charset="0"/>
                <a:ea typeface="宋体" charset="-122"/>
              </a:rPr>
              <a:t>0</a:t>
            </a:r>
            <a:r>
              <a:rPr lang="en-US" altLang="en-US" dirty="0">
                <a:latin typeface="Helvetica" charset="0"/>
              </a:rPr>
              <a:t>)</a:t>
            </a:r>
          </a:p>
        </p:txBody>
      </p:sp>
      <p:sp>
        <p:nvSpPr>
          <p:cNvPr id="4" name="Slide Number Placeholder 2">
            <a:extLst>
              <a:ext uri="{FF2B5EF4-FFF2-40B4-BE49-F238E27FC236}">
                <a16:creationId xmlns:a16="http://schemas.microsoft.com/office/drawing/2014/main" id="{5FEEA377-33FB-AC42-971E-E54872592C91}"/>
              </a:ext>
            </a:extLst>
          </p:cNvPr>
          <p:cNvSpPr>
            <a:spLocks noGrp="1"/>
          </p:cNvSpPr>
          <p:nvPr>
            <p:ph type="sldNum" sz="quarter" idx="10"/>
          </p:nvPr>
        </p:nvSpPr>
        <p:spPr>
          <a:xfrm>
            <a:off x="8686800" y="651510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668DA67-80D1-244B-8BFF-02331BC98884}" type="slidenum">
              <a:rPr lang="en-US" altLang="en-US" sz="1400">
                <a:solidFill>
                  <a:srgbClr val="000000"/>
                </a:solidFill>
                <a:latin typeface="Times New Roman" charset="0"/>
              </a:rPr>
              <a:pPr>
                <a:spcBef>
                  <a:spcPct val="0"/>
                </a:spcBef>
                <a:buClrTx/>
                <a:buSzTx/>
                <a:buFontTx/>
                <a:buNone/>
              </a:pPr>
              <a:t>29</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2168877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a:t>
            </a:r>
          </a:p>
        </p:txBody>
      </p:sp>
      <p:sp>
        <p:nvSpPr>
          <p:cNvPr id="4" name="Content Placeholder 3"/>
          <p:cNvSpPr>
            <a:spLocks noGrp="1"/>
          </p:cNvSpPr>
          <p:nvPr>
            <p:ph idx="1"/>
          </p:nvPr>
        </p:nvSpPr>
        <p:spPr/>
        <p:txBody>
          <a:bodyPr/>
          <a:lstStyle/>
          <a:p>
            <a:pPr>
              <a:buFont typeface="Wingdings" pitchFamily="2" charset="2"/>
              <a:buChar char="q"/>
            </a:pPr>
            <a:r>
              <a:rPr lang="en-US" altLang="zh-CN" dirty="0"/>
              <a:t>Guest</a:t>
            </a:r>
            <a:r>
              <a:rPr lang="zh-CN" altLang="en-US" dirty="0"/>
              <a:t> </a:t>
            </a:r>
            <a:r>
              <a:rPr lang="en-US" altLang="zh-CN" dirty="0"/>
              <a:t>lectures</a:t>
            </a:r>
            <a:r>
              <a:rPr lang="zh-CN" altLang="en-US" dirty="0"/>
              <a:t> </a:t>
            </a:r>
            <a:r>
              <a:rPr lang="en-US" altLang="zh-CN" dirty="0"/>
              <a:t>are</a:t>
            </a:r>
            <a:r>
              <a:rPr lang="zh-CN" altLang="en-US" dirty="0"/>
              <a:t> </a:t>
            </a:r>
            <a:r>
              <a:rPr lang="en-US" altLang="zh-CN" dirty="0"/>
              <a:t>important</a:t>
            </a:r>
            <a:r>
              <a:rPr lang="zh-CN" altLang="en-US" dirty="0"/>
              <a:t> </a:t>
            </a:r>
            <a:r>
              <a:rPr lang="en-US" altLang="zh-CN" dirty="0">
                <a:sym typeface="Wingdings" pitchFamily="2" charset="2"/>
              </a:rPr>
              <a:t></a:t>
            </a:r>
            <a:endParaRPr lang="en-US" altLang="zh-CN" dirty="0"/>
          </a:p>
          <a:p>
            <a:pPr>
              <a:buFont typeface="Wingdings" pitchFamily="2" charset="2"/>
              <a:buChar char="q"/>
            </a:pPr>
            <a:r>
              <a:rPr lang="en-US" altLang="zh-CN" dirty="0"/>
              <a:t>Upcoming</a:t>
            </a:r>
            <a:r>
              <a:rPr lang="zh-CN" altLang="en-US" dirty="0"/>
              <a:t> </a:t>
            </a:r>
            <a:r>
              <a:rPr lang="en-US" altLang="zh-CN" dirty="0"/>
              <a:t>guest</a:t>
            </a:r>
            <a:r>
              <a:rPr lang="zh-CN" altLang="en-US" dirty="0"/>
              <a:t> </a:t>
            </a:r>
            <a:r>
              <a:rPr lang="en-US" altLang="zh-CN" dirty="0"/>
              <a:t>lectures</a:t>
            </a:r>
          </a:p>
          <a:p>
            <a:pPr lvl="1">
              <a:buFont typeface="Courier New" panose="02070309020205020404" pitchFamily="49" charset="0"/>
              <a:buChar char="o"/>
            </a:pPr>
            <a:r>
              <a:rPr lang="en-US" altLang="zh-CN" dirty="0"/>
              <a:t>December</a:t>
            </a:r>
            <a:r>
              <a:rPr lang="zh-CN" altLang="en-US" dirty="0"/>
              <a:t> </a:t>
            </a:r>
            <a:r>
              <a:rPr lang="en-US" altLang="zh-CN" dirty="0"/>
              <a:t>1,</a:t>
            </a:r>
            <a:r>
              <a:rPr lang="zh-CN" altLang="en-US" dirty="0"/>
              <a:t> </a:t>
            </a:r>
            <a:r>
              <a:rPr lang="en-US" altLang="zh-CN" dirty="0"/>
              <a:t>Dr.</a:t>
            </a:r>
            <a:r>
              <a:rPr lang="zh-CN" altLang="en-US" dirty="0"/>
              <a:t> </a:t>
            </a:r>
            <a:r>
              <a:rPr lang="en-US" altLang="zh-CN" dirty="0" err="1"/>
              <a:t>Linghe</a:t>
            </a:r>
            <a:r>
              <a:rPr lang="zh-CN" altLang="en-US" dirty="0"/>
              <a:t> </a:t>
            </a:r>
            <a:r>
              <a:rPr lang="en-US" altLang="zh-CN" dirty="0" err="1"/>
              <a:t>Kong@SJTU</a:t>
            </a:r>
            <a:r>
              <a:rPr lang="en-US" altLang="zh-CN" dirty="0"/>
              <a:t>,</a:t>
            </a:r>
          </a:p>
          <a:p>
            <a:pPr marL="457200" lvl="1" indent="0">
              <a:buNone/>
            </a:pPr>
            <a:r>
              <a:rPr lang="zh-CN" altLang="en-US" dirty="0"/>
              <a:t>   </a:t>
            </a:r>
            <a:r>
              <a:rPr lang="en-US" altLang="zh-CN" dirty="0"/>
              <a:t>Internet</a:t>
            </a:r>
            <a:r>
              <a:rPr lang="zh-CN" altLang="en-US" dirty="0"/>
              <a:t> </a:t>
            </a:r>
            <a:r>
              <a:rPr lang="en-US" altLang="zh-CN" dirty="0"/>
              <a:t>of</a:t>
            </a:r>
            <a:r>
              <a:rPr lang="zh-CN" altLang="en-US" dirty="0"/>
              <a:t> </a:t>
            </a:r>
            <a:r>
              <a:rPr lang="en-US" altLang="zh-CN" dirty="0"/>
              <a:t>Things</a:t>
            </a:r>
          </a:p>
          <a:p>
            <a:pPr lvl="1">
              <a:buFont typeface="Courier New" panose="02070309020205020404" pitchFamily="49" charset="0"/>
              <a:buChar char="o"/>
            </a:pPr>
            <a:r>
              <a:rPr lang="en-US" altLang="zh-CN" dirty="0"/>
              <a:t>December</a:t>
            </a:r>
            <a:r>
              <a:rPr lang="zh-CN" altLang="en-US" dirty="0"/>
              <a:t> </a:t>
            </a:r>
            <a:r>
              <a:rPr lang="en-US" altLang="zh-CN" dirty="0"/>
              <a:t>8,</a:t>
            </a:r>
            <a:r>
              <a:rPr lang="zh-CN" altLang="en-US" dirty="0"/>
              <a:t> </a:t>
            </a:r>
            <a:r>
              <a:rPr lang="en-US" altLang="zh-CN" dirty="0"/>
              <a:t>Dr.</a:t>
            </a:r>
            <a:r>
              <a:rPr lang="zh-CN" altLang="en-US" dirty="0"/>
              <a:t> </a:t>
            </a:r>
            <a:r>
              <a:rPr lang="en-US" altLang="zh-CN" dirty="0" err="1"/>
              <a:t>Zaoxing</a:t>
            </a:r>
            <a:r>
              <a:rPr lang="zh-CN" altLang="en-US" dirty="0"/>
              <a:t> </a:t>
            </a:r>
            <a:r>
              <a:rPr lang="en-US" altLang="zh-CN" dirty="0"/>
              <a:t>(Alan)</a:t>
            </a:r>
            <a:r>
              <a:rPr lang="zh-CN" altLang="en-US" dirty="0"/>
              <a:t> </a:t>
            </a:r>
            <a:r>
              <a:rPr lang="en-US" altLang="zh-CN" dirty="0" err="1"/>
              <a:t>Liu@Boston</a:t>
            </a:r>
            <a:r>
              <a:rPr lang="zh-CN" altLang="en-US" dirty="0"/>
              <a:t> </a:t>
            </a:r>
            <a:r>
              <a:rPr lang="en-US" altLang="zh-CN" dirty="0"/>
              <a:t>Univ.,</a:t>
            </a:r>
          </a:p>
          <a:p>
            <a:pPr marL="457200" lvl="1" indent="0">
              <a:buNone/>
            </a:pPr>
            <a:r>
              <a:rPr lang="zh-CN" altLang="en-US" dirty="0"/>
              <a:t>   </a:t>
            </a:r>
            <a:r>
              <a:rPr lang="en-US" altLang="zh-CN" dirty="0"/>
              <a:t>Programmable</a:t>
            </a:r>
            <a:r>
              <a:rPr lang="zh-CN" altLang="en-US" dirty="0"/>
              <a:t> </a:t>
            </a:r>
            <a:r>
              <a:rPr lang="en-US" altLang="zh-CN" dirty="0"/>
              <a:t>Networks</a:t>
            </a:r>
          </a:p>
          <a:p>
            <a:pPr lvl="1">
              <a:buFont typeface="Courier New" panose="02070309020205020404" pitchFamily="49" charset="0"/>
              <a:buChar char="o"/>
            </a:pPr>
            <a:r>
              <a:rPr lang="en-US" altLang="zh-CN" dirty="0"/>
              <a:t>December</a:t>
            </a:r>
            <a:r>
              <a:rPr lang="zh-CN" altLang="en-US" dirty="0"/>
              <a:t> </a:t>
            </a:r>
            <a:r>
              <a:rPr lang="en-US" altLang="zh-CN" dirty="0"/>
              <a:t>15,</a:t>
            </a:r>
            <a:r>
              <a:rPr lang="zh-CN" altLang="en-US" dirty="0"/>
              <a:t> </a:t>
            </a:r>
            <a:r>
              <a:rPr lang="en-US" altLang="zh-CN" dirty="0"/>
              <a:t>Dr.</a:t>
            </a:r>
            <a:r>
              <a:rPr lang="zh-CN" altLang="en-US" dirty="0"/>
              <a:t> </a:t>
            </a:r>
            <a:r>
              <a:rPr lang="en-US" altLang="zh-CN" dirty="0" err="1"/>
              <a:t>Zhenhua</a:t>
            </a:r>
            <a:r>
              <a:rPr lang="zh-CN" altLang="en-US" dirty="0"/>
              <a:t> </a:t>
            </a:r>
            <a:r>
              <a:rPr lang="en-US" altLang="zh-CN" dirty="0" err="1"/>
              <a:t>Li@THU</a:t>
            </a:r>
            <a:r>
              <a:rPr lang="en-US" altLang="zh-CN" dirty="0"/>
              <a:t>,</a:t>
            </a:r>
          </a:p>
          <a:p>
            <a:pPr marL="457200" lvl="1" indent="0">
              <a:buNone/>
            </a:pPr>
            <a:r>
              <a:rPr lang="zh-CN" altLang="en-US" dirty="0"/>
              <a:t>   </a:t>
            </a:r>
            <a:r>
              <a:rPr lang="en-US" altLang="zh-CN" dirty="0"/>
              <a:t>5G</a:t>
            </a:r>
            <a:r>
              <a:rPr lang="zh-CN" altLang="en-US" dirty="0"/>
              <a:t> </a:t>
            </a:r>
            <a:r>
              <a:rPr lang="en-US" altLang="zh-CN" dirty="0"/>
              <a:t>Network</a:t>
            </a:r>
          </a:p>
          <a:p>
            <a:pPr>
              <a:buFont typeface="Wingdings" pitchFamily="2" charset="2"/>
              <a:buChar char="q"/>
            </a:pPr>
            <a:r>
              <a:rPr lang="en-US" altLang="zh-CN" dirty="0"/>
              <a:t>Schedule</a:t>
            </a:r>
            <a:r>
              <a:rPr lang="zh-CN" altLang="en-US" dirty="0"/>
              <a:t> </a:t>
            </a:r>
            <a:r>
              <a:rPr lang="en-US" altLang="zh-CN" dirty="0"/>
              <a:t>is</a:t>
            </a:r>
            <a:r>
              <a:rPr lang="zh-CN" altLang="en-US" dirty="0"/>
              <a:t> </a:t>
            </a:r>
            <a:r>
              <a:rPr lang="en-US" altLang="zh-CN" dirty="0"/>
              <a:t>tentative</a:t>
            </a:r>
          </a:p>
          <a:p>
            <a:pPr marL="457200" lvl="1" indent="0">
              <a:buNone/>
            </a:pPr>
            <a:endParaRPr lang="en-US" dirty="0"/>
          </a:p>
          <a:p>
            <a:endParaRPr lang="en-US" dirty="0"/>
          </a:p>
          <a:p>
            <a:endParaRPr lang="en-US" dirty="0"/>
          </a:p>
          <a:p>
            <a:endParaRPr lang="en-US" dirty="0"/>
          </a:p>
          <a:p>
            <a:endParaRPr lang="en-US" dirty="0"/>
          </a:p>
        </p:txBody>
      </p:sp>
      <p:sp>
        <p:nvSpPr>
          <p:cNvPr id="2" name="Slide Number Placeholder 1"/>
          <p:cNvSpPr>
            <a:spLocks noGrp="1"/>
          </p:cNvSpPr>
          <p:nvPr>
            <p:ph type="sldNum" sz="quarter" idx="10"/>
          </p:nvPr>
        </p:nvSpPr>
        <p:spPr/>
        <p:txBody>
          <a:bodyPr/>
          <a:lstStyle/>
          <a:p>
            <a:pPr>
              <a:defRPr/>
            </a:pPr>
            <a:fld id="{DC29189E-5B48-B544-9DD9-12B6B151D4B2}" type="slidenum">
              <a:rPr lang="en-US" altLang="en-US" smtClean="0"/>
              <a:pPr>
                <a:defRPr/>
              </a:pPr>
              <a:t>3</a:t>
            </a:fld>
            <a:endParaRPr lang="en-US" altLang="en-US"/>
          </a:p>
        </p:txBody>
      </p:sp>
    </p:spTree>
    <p:extLst>
      <p:ext uri="{BB962C8B-B14F-4D97-AF65-F5344CB8AC3E}">
        <p14:creationId xmlns:p14="http://schemas.microsoft.com/office/powerpoint/2010/main" val="15997642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a:ea typeface="宋体" charset="-122"/>
              </a:rPr>
              <a:t>ABF Convergence</a:t>
            </a:r>
            <a:endParaRPr lang="en-US" altLang="en-US"/>
          </a:p>
        </p:txBody>
      </p:sp>
      <p:sp>
        <p:nvSpPr>
          <p:cNvPr id="47108" name="Rectangle 3"/>
          <p:cNvSpPr>
            <a:spLocks noGrp="1" noChangeArrowheads="1"/>
          </p:cNvSpPr>
          <p:nvPr>
            <p:ph type="body" idx="1"/>
          </p:nvPr>
        </p:nvSpPr>
        <p:spPr>
          <a:xfrm>
            <a:off x="533400" y="1600200"/>
            <a:ext cx="5629275" cy="4856163"/>
          </a:xfrm>
        </p:spPr>
        <p:txBody>
          <a:bodyPr/>
          <a:lstStyle/>
          <a:p>
            <a:pPr>
              <a:buFont typeface="Wingdings" pitchFamily="2" charset="2"/>
              <a:buChar char="q"/>
            </a:pPr>
            <a:r>
              <a:rPr lang="en-US" altLang="en-US" dirty="0" err="1"/>
              <a:t>d</a:t>
            </a:r>
            <a:r>
              <a:rPr lang="en-US" altLang="zh-CN" baseline="-25000" dirty="0" err="1">
                <a:ea typeface="宋体" charset="-122"/>
              </a:rPr>
              <a:t>j</a:t>
            </a:r>
            <a:r>
              <a:rPr lang="en-US" altLang="zh-CN" baseline="-25000" dirty="0">
                <a:ea typeface="宋体" charset="-122"/>
              </a:rPr>
              <a:t> </a:t>
            </a:r>
          </a:p>
          <a:p>
            <a:pPr lvl="1">
              <a:buFont typeface="Courier New" panose="02070309020205020404" pitchFamily="49" charset="0"/>
              <a:buChar char="o"/>
            </a:pPr>
            <a:r>
              <a:rPr lang="en-US" altLang="zh-CN" dirty="0">
                <a:ea typeface="宋体" charset="-122"/>
              </a:rPr>
              <a:t>after at least one </a:t>
            </a:r>
            <a:br>
              <a:rPr lang="en-US" altLang="zh-CN" dirty="0">
                <a:ea typeface="宋体" charset="-122"/>
              </a:rPr>
            </a:br>
            <a:r>
              <a:rPr lang="en-US" altLang="zh-CN" dirty="0">
                <a:ea typeface="宋体" charset="-122"/>
              </a:rPr>
              <a:t>update at node j: </a:t>
            </a:r>
            <a:br>
              <a:rPr lang="en-US" altLang="zh-CN" dirty="0">
                <a:ea typeface="宋体" charset="-122"/>
              </a:rPr>
            </a:br>
            <a:r>
              <a:rPr lang="en-US" altLang="en-US" dirty="0" err="1"/>
              <a:t>d</a:t>
            </a:r>
            <a:r>
              <a:rPr lang="en-US" altLang="zh-CN" baseline="-25000" dirty="0" err="1">
                <a:ea typeface="宋体" charset="-122"/>
              </a:rPr>
              <a:t>j</a:t>
            </a:r>
            <a:r>
              <a:rPr lang="en-US" altLang="zh-CN" dirty="0">
                <a:ea typeface="宋体" charset="-122"/>
              </a:rPr>
              <a:t> falls between </a:t>
            </a:r>
            <a:br>
              <a:rPr lang="en-US" altLang="zh-CN" dirty="0">
                <a:ea typeface="宋体" charset="-122"/>
              </a:rPr>
            </a:br>
            <a:r>
              <a:rPr lang="en-US" altLang="zh-CN" dirty="0" err="1">
                <a:ea typeface="宋体" charset="-122"/>
              </a:rPr>
              <a:t>L</a:t>
            </a:r>
            <a:r>
              <a:rPr lang="en-US" altLang="zh-CN" baseline="-25000" dirty="0" err="1">
                <a:ea typeface="宋体" charset="-122"/>
              </a:rPr>
              <a:t>j</a:t>
            </a:r>
            <a:r>
              <a:rPr lang="en-US" altLang="en-US" dirty="0"/>
              <a:t> (</a:t>
            </a:r>
            <a:r>
              <a:rPr lang="en-US" altLang="en-US" dirty="0">
                <a:ea typeface="宋体" charset="-122"/>
              </a:rPr>
              <a:t>1</a:t>
            </a:r>
            <a:r>
              <a:rPr lang="en-US" altLang="en-US" dirty="0"/>
              <a:t>) </a:t>
            </a:r>
            <a:r>
              <a:rPr lang="en-US" altLang="en-US" dirty="0">
                <a:sym typeface="Symbol" charset="2"/>
              </a:rPr>
              <a:t>≤</a:t>
            </a:r>
            <a:r>
              <a:rPr lang="en-US" altLang="en-US" dirty="0"/>
              <a:t> </a:t>
            </a:r>
            <a:r>
              <a:rPr lang="en-US" altLang="en-US" dirty="0" err="1"/>
              <a:t>d</a:t>
            </a:r>
            <a:r>
              <a:rPr lang="en-US" altLang="zh-CN" baseline="-25000" dirty="0" err="1">
                <a:ea typeface="宋体" charset="-122"/>
              </a:rPr>
              <a:t>j</a:t>
            </a:r>
            <a:r>
              <a:rPr lang="en-US" altLang="zh-CN" baseline="-25000" dirty="0">
                <a:ea typeface="宋体" charset="-122"/>
              </a:rPr>
              <a:t> </a:t>
            </a:r>
            <a:r>
              <a:rPr lang="en-US" altLang="en-US" dirty="0">
                <a:sym typeface="Symbol" charset="2"/>
              </a:rPr>
              <a:t>≤</a:t>
            </a:r>
            <a:r>
              <a:rPr lang="en-US" altLang="en-US" dirty="0"/>
              <a:t> </a:t>
            </a:r>
            <a:r>
              <a:rPr lang="en-US" altLang="en-US" dirty="0" err="1"/>
              <a:t>U</a:t>
            </a:r>
            <a:r>
              <a:rPr lang="en-US" altLang="zh-CN" baseline="-25000" dirty="0" err="1">
                <a:ea typeface="宋体" charset="-122"/>
              </a:rPr>
              <a:t>j</a:t>
            </a:r>
            <a:r>
              <a:rPr lang="en-US" altLang="en-US" dirty="0"/>
              <a:t> (</a:t>
            </a:r>
            <a:r>
              <a:rPr lang="en-US" altLang="en-US" dirty="0">
                <a:ea typeface="宋体" charset="-122"/>
              </a:rPr>
              <a:t>1</a:t>
            </a:r>
            <a:r>
              <a:rPr lang="en-US" altLang="en-US" dirty="0"/>
              <a:t>)</a:t>
            </a:r>
          </a:p>
          <a:p>
            <a:endParaRPr lang="en-US" altLang="en-US" dirty="0">
              <a:ea typeface="宋体" charset="-122"/>
            </a:endParaRPr>
          </a:p>
          <a:p>
            <a:pPr>
              <a:buFont typeface="Wingdings" pitchFamily="2" charset="2"/>
              <a:buChar char="q"/>
            </a:pPr>
            <a:r>
              <a:rPr lang="en-US" altLang="en-US" dirty="0" err="1"/>
              <a:t>d</a:t>
            </a:r>
            <a:r>
              <a:rPr lang="en-US" altLang="zh-CN" baseline="30000" dirty="0" err="1">
                <a:ea typeface="宋体" charset="-122"/>
              </a:rPr>
              <a:t>i</a:t>
            </a:r>
            <a:r>
              <a:rPr lang="en-US" altLang="zh-CN" baseline="-25000" dirty="0" err="1">
                <a:ea typeface="宋体" charset="-122"/>
              </a:rPr>
              <a:t>j</a:t>
            </a:r>
            <a:r>
              <a:rPr lang="en-US" altLang="zh-CN" baseline="-25000" dirty="0">
                <a:ea typeface="宋体" charset="-122"/>
              </a:rPr>
              <a:t> </a:t>
            </a:r>
            <a:r>
              <a:rPr lang="en-US" altLang="en-US" dirty="0">
                <a:ea typeface="宋体" charset="-122"/>
              </a:rPr>
              <a:t>: </a:t>
            </a:r>
          </a:p>
          <a:p>
            <a:pPr lvl="1">
              <a:buFont typeface="Courier New" panose="02070309020205020404" pitchFamily="49" charset="0"/>
              <a:buChar char="o"/>
            </a:pPr>
            <a:r>
              <a:rPr lang="en-US" altLang="en-US" dirty="0">
                <a:ea typeface="宋体" charset="-122"/>
              </a:rPr>
              <a:t>eventually all </a:t>
            </a:r>
            <a:r>
              <a:rPr lang="en-US" altLang="en-US" dirty="0" err="1"/>
              <a:t>d</a:t>
            </a:r>
            <a:r>
              <a:rPr lang="en-US" altLang="zh-CN" baseline="30000" dirty="0" err="1">
                <a:ea typeface="宋体" charset="-122"/>
              </a:rPr>
              <a:t>i</a:t>
            </a:r>
            <a:r>
              <a:rPr lang="en-US" altLang="zh-CN" baseline="-25000" dirty="0" err="1">
                <a:ea typeface="宋体" charset="-122"/>
              </a:rPr>
              <a:t>j</a:t>
            </a:r>
            <a:r>
              <a:rPr lang="en-US" altLang="zh-CN" baseline="-25000" dirty="0">
                <a:ea typeface="宋体" charset="-122"/>
              </a:rPr>
              <a:t> </a:t>
            </a:r>
            <a:r>
              <a:rPr lang="en-US" altLang="en-US" dirty="0">
                <a:ea typeface="宋体" charset="-122"/>
              </a:rPr>
              <a:t>that </a:t>
            </a:r>
            <a:br>
              <a:rPr lang="en-US" altLang="en-US" dirty="0">
                <a:ea typeface="宋体" charset="-122"/>
              </a:rPr>
            </a:br>
            <a:r>
              <a:rPr lang="en-US" altLang="en-US" dirty="0">
                <a:ea typeface="宋体" charset="-122"/>
              </a:rPr>
              <a:t>are only bounded by </a:t>
            </a:r>
            <a:br>
              <a:rPr lang="en-US" altLang="en-US" dirty="0">
                <a:ea typeface="宋体" charset="-122"/>
              </a:rPr>
            </a:br>
            <a:r>
              <a:rPr lang="en-US" altLang="zh-CN" dirty="0" err="1">
                <a:ea typeface="宋体" charset="-122"/>
              </a:rPr>
              <a:t>L</a:t>
            </a:r>
            <a:r>
              <a:rPr lang="en-US" altLang="zh-CN" baseline="-25000" dirty="0" err="1">
                <a:ea typeface="宋体" charset="-122"/>
              </a:rPr>
              <a:t>j</a:t>
            </a:r>
            <a:r>
              <a:rPr lang="en-US" altLang="en-US" dirty="0"/>
              <a:t> (</a:t>
            </a:r>
            <a:r>
              <a:rPr lang="en-US" altLang="en-US" dirty="0">
                <a:ea typeface="宋体" charset="-122"/>
              </a:rPr>
              <a:t>0</a:t>
            </a:r>
            <a:r>
              <a:rPr lang="en-US" altLang="en-US" dirty="0"/>
              <a:t>) and </a:t>
            </a:r>
            <a:r>
              <a:rPr lang="en-US" altLang="zh-CN" dirty="0" err="1">
                <a:ea typeface="宋体" charset="-122"/>
              </a:rPr>
              <a:t>U</a:t>
            </a:r>
            <a:r>
              <a:rPr lang="en-US" altLang="zh-CN" baseline="-25000" dirty="0" err="1">
                <a:ea typeface="宋体" charset="-122"/>
              </a:rPr>
              <a:t>j</a:t>
            </a:r>
            <a:r>
              <a:rPr lang="en-US" altLang="en-US" dirty="0"/>
              <a:t> (</a:t>
            </a:r>
            <a:r>
              <a:rPr lang="en-US" altLang="en-US" dirty="0">
                <a:ea typeface="宋体" charset="-122"/>
              </a:rPr>
              <a:t>0</a:t>
            </a:r>
            <a:r>
              <a:rPr lang="en-US" altLang="en-US" dirty="0"/>
              <a:t>) are </a:t>
            </a:r>
            <a:br>
              <a:rPr lang="en-US" altLang="en-US" dirty="0"/>
            </a:br>
            <a:r>
              <a:rPr lang="en-US" altLang="en-US" dirty="0">
                <a:ea typeface="宋体" charset="-122"/>
              </a:rPr>
              <a:t>replaced with in</a:t>
            </a:r>
            <a:br>
              <a:rPr lang="en-US" altLang="en-US" dirty="0">
                <a:ea typeface="宋体" charset="-122"/>
              </a:rPr>
            </a:br>
            <a:r>
              <a:rPr lang="en-US" altLang="en-US" dirty="0" err="1">
                <a:ea typeface="宋体" charset="-122"/>
              </a:rPr>
              <a:t>L</a:t>
            </a:r>
            <a:r>
              <a:rPr lang="en-US" altLang="en-US" baseline="-25000" dirty="0" err="1">
                <a:ea typeface="宋体" charset="-122"/>
              </a:rPr>
              <a:t>j</a:t>
            </a:r>
            <a:r>
              <a:rPr lang="en-US" altLang="en-US" dirty="0">
                <a:ea typeface="宋体" charset="-122"/>
              </a:rPr>
              <a:t>(1) and </a:t>
            </a:r>
            <a:r>
              <a:rPr lang="en-US" altLang="en-US" dirty="0" err="1">
                <a:ea typeface="宋体" charset="-122"/>
              </a:rPr>
              <a:t>U</a:t>
            </a:r>
            <a:r>
              <a:rPr lang="en-US" altLang="en-US" baseline="-25000" dirty="0" err="1">
                <a:ea typeface="宋体" charset="-122"/>
              </a:rPr>
              <a:t>j</a:t>
            </a:r>
            <a:r>
              <a:rPr lang="en-US" altLang="en-US" dirty="0">
                <a:ea typeface="宋体" charset="-122"/>
              </a:rPr>
              <a:t>(1)</a:t>
            </a:r>
          </a:p>
        </p:txBody>
      </p:sp>
      <p:grpSp>
        <p:nvGrpSpPr>
          <p:cNvPr id="56324" name="Group 4"/>
          <p:cNvGrpSpPr>
            <a:grpSpLocks/>
          </p:cNvGrpSpPr>
          <p:nvPr/>
        </p:nvGrpSpPr>
        <p:grpSpPr bwMode="auto">
          <a:xfrm>
            <a:off x="4968875" y="1749425"/>
            <a:ext cx="4175125" cy="4322763"/>
            <a:chOff x="3598" y="2408"/>
            <a:chExt cx="2011" cy="1912"/>
          </a:xfrm>
        </p:grpSpPr>
        <p:sp>
          <p:nvSpPr>
            <p:cNvPr id="56327" name="Oval 5"/>
            <p:cNvSpPr>
              <a:spLocks noChangeArrowheads="1"/>
            </p:cNvSpPr>
            <p:nvPr/>
          </p:nvSpPr>
          <p:spPr bwMode="auto">
            <a:xfrm>
              <a:off x="4183" y="3305"/>
              <a:ext cx="293" cy="284"/>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zh-CN" sz="2000" b="1">
                  <a:solidFill>
                    <a:srgbClr val="000000"/>
                  </a:solidFill>
                  <a:ea typeface="宋体" charset="-122"/>
                </a:rPr>
                <a:t>d</a:t>
              </a:r>
              <a:r>
                <a:rPr lang="en-US" altLang="zh-CN" sz="2000" b="1" baseline="-25000">
                  <a:solidFill>
                    <a:srgbClr val="000000"/>
                  </a:solidFill>
                  <a:ea typeface="宋体" charset="-122"/>
                </a:rPr>
                <a:t>i</a:t>
              </a:r>
              <a:endParaRPr lang="en-US" altLang="en-US" sz="2000" b="1" baseline="-25000">
                <a:solidFill>
                  <a:srgbClr val="000000"/>
                </a:solidFill>
                <a:ea typeface=""/>
              </a:endParaRPr>
            </a:p>
          </p:txBody>
        </p:sp>
        <p:sp>
          <p:nvSpPr>
            <p:cNvPr id="56328" name="Oval 6"/>
            <p:cNvSpPr>
              <a:spLocks noChangeArrowheads="1"/>
            </p:cNvSpPr>
            <p:nvPr/>
          </p:nvSpPr>
          <p:spPr bwMode="auto">
            <a:xfrm>
              <a:off x="4601" y="2872"/>
              <a:ext cx="293" cy="284"/>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zh-CN" sz="2000" b="1">
                  <a:solidFill>
                    <a:srgbClr val="000000"/>
                  </a:solidFill>
                  <a:ea typeface="宋体" charset="-122"/>
                </a:rPr>
                <a:t>dj</a:t>
              </a:r>
              <a:endParaRPr lang="en-US" altLang="en-US" sz="2000" b="1">
                <a:solidFill>
                  <a:srgbClr val="000000"/>
                </a:solidFill>
                <a:ea typeface=""/>
              </a:endParaRPr>
            </a:p>
          </p:txBody>
        </p:sp>
        <p:sp>
          <p:nvSpPr>
            <p:cNvPr id="56329" name="Oval 7"/>
            <p:cNvSpPr>
              <a:spLocks noChangeArrowheads="1"/>
            </p:cNvSpPr>
            <p:nvPr/>
          </p:nvSpPr>
          <p:spPr bwMode="auto">
            <a:xfrm>
              <a:off x="4846" y="3609"/>
              <a:ext cx="293" cy="284"/>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56330" name="Oval 8"/>
            <p:cNvSpPr>
              <a:spLocks noChangeArrowheads="1"/>
            </p:cNvSpPr>
            <p:nvPr/>
          </p:nvSpPr>
          <p:spPr bwMode="auto">
            <a:xfrm>
              <a:off x="3863" y="3760"/>
              <a:ext cx="293" cy="284"/>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56331" name="Line 9"/>
            <p:cNvSpPr>
              <a:spLocks noChangeShapeType="1"/>
            </p:cNvSpPr>
            <p:nvPr/>
          </p:nvSpPr>
          <p:spPr bwMode="auto">
            <a:xfrm flipV="1">
              <a:off x="4410" y="3126"/>
              <a:ext cx="236" cy="1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6332" name="Oval 10"/>
            <p:cNvSpPr>
              <a:spLocks noChangeArrowheads="1"/>
            </p:cNvSpPr>
            <p:nvPr/>
          </p:nvSpPr>
          <p:spPr bwMode="auto">
            <a:xfrm>
              <a:off x="3799" y="2779"/>
              <a:ext cx="293" cy="284"/>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56333" name="Line 11"/>
            <p:cNvSpPr>
              <a:spLocks noChangeShapeType="1"/>
            </p:cNvSpPr>
            <p:nvPr/>
          </p:nvSpPr>
          <p:spPr bwMode="auto">
            <a:xfrm flipH="1" flipV="1">
              <a:off x="4032" y="3041"/>
              <a:ext cx="217" cy="2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6334" name="Line 12"/>
            <p:cNvSpPr>
              <a:spLocks noChangeShapeType="1"/>
            </p:cNvSpPr>
            <p:nvPr/>
          </p:nvSpPr>
          <p:spPr bwMode="auto">
            <a:xfrm flipV="1">
              <a:off x="4089" y="3560"/>
              <a:ext cx="141" cy="2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6335" name="Line 13"/>
            <p:cNvSpPr>
              <a:spLocks noChangeShapeType="1"/>
            </p:cNvSpPr>
            <p:nvPr/>
          </p:nvSpPr>
          <p:spPr bwMode="auto">
            <a:xfrm>
              <a:off x="4466" y="3494"/>
              <a:ext cx="388" cy="1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6336" name="Line 14"/>
            <p:cNvSpPr>
              <a:spLocks noChangeShapeType="1"/>
            </p:cNvSpPr>
            <p:nvPr/>
          </p:nvSpPr>
          <p:spPr bwMode="auto">
            <a:xfrm flipV="1">
              <a:off x="4816" y="2408"/>
              <a:ext cx="122" cy="4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6337" name="Line 15"/>
            <p:cNvSpPr>
              <a:spLocks noChangeShapeType="1"/>
            </p:cNvSpPr>
            <p:nvPr/>
          </p:nvSpPr>
          <p:spPr bwMode="auto">
            <a:xfrm flipV="1">
              <a:off x="4891" y="2729"/>
              <a:ext cx="539"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6338" name="Line 16"/>
            <p:cNvSpPr>
              <a:spLocks noChangeShapeType="1"/>
            </p:cNvSpPr>
            <p:nvPr/>
          </p:nvSpPr>
          <p:spPr bwMode="auto">
            <a:xfrm flipH="1" flipV="1">
              <a:off x="3777" y="2644"/>
              <a:ext cx="151" cy="1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6339" name="Line 17"/>
            <p:cNvSpPr>
              <a:spLocks noChangeShapeType="1"/>
            </p:cNvSpPr>
            <p:nvPr/>
          </p:nvSpPr>
          <p:spPr bwMode="auto">
            <a:xfrm flipH="1">
              <a:off x="3598" y="3966"/>
              <a:ext cx="264" cy="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6340" name="Line 18"/>
            <p:cNvSpPr>
              <a:spLocks noChangeShapeType="1"/>
            </p:cNvSpPr>
            <p:nvPr/>
          </p:nvSpPr>
          <p:spPr bwMode="auto">
            <a:xfrm>
              <a:off x="5099" y="3871"/>
              <a:ext cx="57"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6341" name="Line 19"/>
            <p:cNvSpPr>
              <a:spLocks noChangeShapeType="1"/>
            </p:cNvSpPr>
            <p:nvPr/>
          </p:nvSpPr>
          <p:spPr bwMode="auto">
            <a:xfrm flipV="1">
              <a:off x="5137" y="3560"/>
              <a:ext cx="472"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pSp>
      <p:sp>
        <p:nvSpPr>
          <p:cNvPr id="56325" name="Rectangle 21"/>
          <p:cNvSpPr>
            <a:spLocks noChangeArrowheads="1"/>
          </p:cNvSpPr>
          <p:nvPr/>
        </p:nvSpPr>
        <p:spPr bwMode="auto">
          <a:xfrm>
            <a:off x="6411913" y="3384550"/>
            <a:ext cx="6651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2800">
                <a:solidFill>
                  <a:srgbClr val="000000"/>
                </a:solidFill>
                <a:ea typeface=""/>
              </a:rPr>
              <a:t>d</a:t>
            </a:r>
            <a:r>
              <a:rPr lang="en-US" altLang="zh-CN" sz="2800" baseline="30000">
                <a:solidFill>
                  <a:srgbClr val="000000"/>
                </a:solidFill>
                <a:ea typeface="宋体" charset="-122"/>
              </a:rPr>
              <a:t>i</a:t>
            </a:r>
            <a:r>
              <a:rPr lang="en-US" altLang="zh-CN" sz="2800" baseline="-25000">
                <a:solidFill>
                  <a:srgbClr val="000000"/>
                </a:solidFill>
                <a:ea typeface="宋体" charset="-122"/>
              </a:rPr>
              <a:t>j</a:t>
            </a:r>
            <a:endParaRPr lang="en-US" altLang="en-US" sz="2800" baseline="-25000">
              <a:solidFill>
                <a:srgbClr val="000000"/>
              </a:solidFill>
              <a:ea typeface=""/>
            </a:endParaRPr>
          </a:p>
        </p:txBody>
      </p:sp>
      <p:sp>
        <p:nvSpPr>
          <p:cNvPr id="56326" name="Rectangle 21"/>
          <p:cNvSpPr>
            <a:spLocks noChangeArrowheads="1"/>
          </p:cNvSpPr>
          <p:nvPr/>
        </p:nvSpPr>
        <p:spPr bwMode="auto">
          <a:xfrm>
            <a:off x="7023100" y="3484563"/>
            <a:ext cx="785813" cy="522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2800">
                <a:solidFill>
                  <a:srgbClr val="000000"/>
                </a:solidFill>
                <a:ea typeface=""/>
              </a:rPr>
              <a:t>d</a:t>
            </a:r>
            <a:r>
              <a:rPr lang="en-US" altLang="zh-CN" sz="2800" baseline="30000">
                <a:solidFill>
                  <a:srgbClr val="000000"/>
                </a:solidFill>
                <a:ea typeface="宋体" charset="-122"/>
              </a:rPr>
              <a:t>i</a:t>
            </a:r>
            <a:r>
              <a:rPr lang="en-US" altLang="zh-CN" sz="2800" baseline="-25000">
                <a:solidFill>
                  <a:srgbClr val="000000"/>
                </a:solidFill>
                <a:ea typeface="宋体" charset="-122"/>
              </a:rPr>
              <a:t>j</a:t>
            </a:r>
            <a:endParaRPr lang="en-US" altLang="en-US" sz="2800" baseline="-25000">
              <a:solidFill>
                <a:srgbClr val="000000"/>
              </a:solidFill>
              <a:ea typeface=""/>
            </a:endParaRPr>
          </a:p>
        </p:txBody>
      </p:sp>
      <p:sp>
        <p:nvSpPr>
          <p:cNvPr id="22" name="Slide Number Placeholder 2">
            <a:extLst>
              <a:ext uri="{FF2B5EF4-FFF2-40B4-BE49-F238E27FC236}">
                <a16:creationId xmlns:a16="http://schemas.microsoft.com/office/drawing/2014/main" id="{0A883558-BF78-9D43-A208-2B89417B0DE2}"/>
              </a:ext>
            </a:extLst>
          </p:cNvPr>
          <p:cNvSpPr>
            <a:spLocks noGrp="1"/>
          </p:cNvSpPr>
          <p:nvPr>
            <p:ph type="sldNum" sz="quarter" idx="10"/>
          </p:nvPr>
        </p:nvSpPr>
        <p:spPr>
          <a:xfrm>
            <a:off x="8686800" y="651510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668DA67-80D1-244B-8BFF-02331BC98884}" type="slidenum">
              <a:rPr lang="en-US" altLang="en-US" sz="1400">
                <a:solidFill>
                  <a:srgbClr val="000000"/>
                </a:solidFill>
                <a:latin typeface="Times New Roman" charset="0"/>
              </a:rPr>
              <a:pPr>
                <a:spcBef>
                  <a:spcPct val="0"/>
                </a:spcBef>
                <a:buClrTx/>
                <a:buSzTx/>
                <a:buFontTx/>
                <a:buNone/>
              </a:pPr>
              <a:t>30</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38283604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710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CN" sz="2800">
                <a:ea typeface="宋体" charset="-122"/>
              </a:rPr>
              <a:t>Asynchronous Bellman-Ford: Summary</a:t>
            </a:r>
            <a:endParaRPr lang="en-US" altLang="en-US" sz="3600"/>
          </a:p>
        </p:txBody>
      </p:sp>
      <p:sp>
        <p:nvSpPr>
          <p:cNvPr id="57347" name="Rectangle 3"/>
          <p:cNvSpPr>
            <a:spLocks noGrp="1" noChangeArrowheads="1"/>
          </p:cNvSpPr>
          <p:nvPr>
            <p:ph type="body" sz="half" idx="1"/>
          </p:nvPr>
        </p:nvSpPr>
        <p:spPr>
          <a:xfrm>
            <a:off x="561975" y="1362075"/>
            <a:ext cx="8062913" cy="5099050"/>
          </a:xfrm>
        </p:spPr>
        <p:txBody>
          <a:bodyPr/>
          <a:lstStyle/>
          <a:p>
            <a:pPr>
              <a:lnSpc>
                <a:spcPct val="90000"/>
              </a:lnSpc>
              <a:buFont typeface="Wingdings" pitchFamily="2" charset="2"/>
              <a:buChar char="q"/>
            </a:pPr>
            <a:r>
              <a:rPr lang="en-US" altLang="zh-CN" sz="3200" dirty="0">
                <a:ea typeface="宋体" charset="-122"/>
              </a:rPr>
              <a:t>D</a:t>
            </a:r>
            <a:r>
              <a:rPr lang="en-US" altLang="en-US" sz="3200" dirty="0"/>
              <a:t>istributed</a:t>
            </a:r>
          </a:p>
          <a:p>
            <a:pPr lvl="1">
              <a:lnSpc>
                <a:spcPct val="90000"/>
              </a:lnSpc>
              <a:buFont typeface="Courier New" panose="02070309020205020404" pitchFamily="49" charset="0"/>
              <a:buChar char="o"/>
            </a:pPr>
            <a:r>
              <a:rPr lang="en-US" altLang="en-US" dirty="0"/>
              <a:t>each node communicates its routing table to its directly-attached neighbors</a:t>
            </a:r>
          </a:p>
          <a:p>
            <a:pPr>
              <a:lnSpc>
                <a:spcPct val="90000"/>
              </a:lnSpc>
              <a:buFont typeface="Wingdings" pitchFamily="2" charset="2"/>
              <a:buChar char="q"/>
            </a:pPr>
            <a:r>
              <a:rPr lang="en-US" altLang="zh-CN" sz="3200" dirty="0">
                <a:ea typeface="宋体" charset="-122"/>
              </a:rPr>
              <a:t>I</a:t>
            </a:r>
            <a:r>
              <a:rPr lang="en-US" altLang="en-US" sz="3200" dirty="0"/>
              <a:t>terative</a:t>
            </a:r>
          </a:p>
          <a:p>
            <a:pPr lvl="1">
              <a:lnSpc>
                <a:spcPct val="90000"/>
              </a:lnSpc>
              <a:buFont typeface="Courier New" panose="02070309020205020404" pitchFamily="49" charset="0"/>
              <a:buChar char="o"/>
            </a:pPr>
            <a:r>
              <a:rPr lang="en-US" altLang="en-US" dirty="0"/>
              <a:t>continues periodically or when link changes, e.g. detects a link failure</a:t>
            </a:r>
          </a:p>
          <a:p>
            <a:pPr>
              <a:lnSpc>
                <a:spcPct val="90000"/>
              </a:lnSpc>
              <a:buFont typeface="Wingdings" pitchFamily="2" charset="2"/>
              <a:buChar char="q"/>
            </a:pPr>
            <a:r>
              <a:rPr lang="en-US" altLang="zh-CN" sz="3200" dirty="0">
                <a:ea typeface="宋体" charset="-122"/>
              </a:rPr>
              <a:t>A</a:t>
            </a:r>
            <a:r>
              <a:rPr lang="en-US" altLang="en-US" sz="3200" dirty="0"/>
              <a:t>synchronous</a:t>
            </a:r>
          </a:p>
          <a:p>
            <a:pPr lvl="1">
              <a:lnSpc>
                <a:spcPct val="90000"/>
              </a:lnSpc>
              <a:buFont typeface="Courier New" panose="02070309020205020404" pitchFamily="49" charset="0"/>
              <a:buChar char="o"/>
            </a:pPr>
            <a:r>
              <a:rPr lang="en-US" altLang="en-US" dirty="0"/>
              <a:t>nodes need </a:t>
            </a:r>
            <a:r>
              <a:rPr lang="en-US" altLang="en-US" i="1" dirty="0"/>
              <a:t>not</a:t>
            </a:r>
            <a:r>
              <a:rPr lang="en-US" altLang="en-US" dirty="0"/>
              <a:t> exchange info/iterate in lock step!</a:t>
            </a:r>
          </a:p>
          <a:p>
            <a:pPr>
              <a:lnSpc>
                <a:spcPct val="90000"/>
              </a:lnSpc>
              <a:buFont typeface="Wingdings" pitchFamily="2" charset="2"/>
              <a:buChar char="q"/>
            </a:pPr>
            <a:r>
              <a:rPr lang="en-US" altLang="zh-CN" sz="3200" dirty="0">
                <a:ea typeface="宋体" charset="-122"/>
              </a:rPr>
              <a:t>C</a:t>
            </a:r>
            <a:r>
              <a:rPr lang="en-US" altLang="en-US" sz="3200" dirty="0"/>
              <a:t>onvergence </a:t>
            </a:r>
          </a:p>
          <a:p>
            <a:pPr lvl="1">
              <a:lnSpc>
                <a:spcPct val="90000"/>
              </a:lnSpc>
              <a:buFont typeface="Courier New" panose="02070309020205020404" pitchFamily="49" charset="0"/>
              <a:buChar char="o"/>
            </a:pPr>
            <a:r>
              <a:rPr lang="en-US" altLang="en-US" dirty="0"/>
              <a:t>in finite steps, independent of initial condition</a:t>
            </a:r>
            <a:r>
              <a:rPr lang="en-US" altLang="zh-CN" dirty="0">
                <a:ea typeface="宋体" charset="-122"/>
              </a:rPr>
              <a:t> if</a:t>
            </a:r>
            <a:r>
              <a:rPr lang="en-US" altLang="en-US" dirty="0"/>
              <a:t> network </a:t>
            </a:r>
            <a:r>
              <a:rPr lang="en-US" altLang="zh-CN" dirty="0">
                <a:ea typeface="宋体" charset="-122"/>
              </a:rPr>
              <a:t>is </a:t>
            </a:r>
            <a:r>
              <a:rPr lang="en-US" altLang="en-US" dirty="0"/>
              <a:t>connected</a:t>
            </a:r>
            <a:endParaRPr lang="en-US" altLang="zh-CN" dirty="0">
              <a:ea typeface="宋体" charset="-122"/>
            </a:endParaRPr>
          </a:p>
        </p:txBody>
      </p:sp>
      <p:sp>
        <p:nvSpPr>
          <p:cNvPr id="4" name="Slide Number Placeholder 2">
            <a:extLst>
              <a:ext uri="{FF2B5EF4-FFF2-40B4-BE49-F238E27FC236}">
                <a16:creationId xmlns:a16="http://schemas.microsoft.com/office/drawing/2014/main" id="{F225E4F4-9AF5-F746-A348-D4CDF2017B14}"/>
              </a:ext>
            </a:extLst>
          </p:cNvPr>
          <p:cNvSpPr>
            <a:spLocks noGrp="1"/>
          </p:cNvSpPr>
          <p:nvPr>
            <p:ph type="sldNum" sz="quarter" idx="10"/>
          </p:nvPr>
        </p:nvSpPr>
        <p:spPr>
          <a:xfrm>
            <a:off x="8686800" y="651510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668DA67-80D1-244B-8BFF-02331BC98884}" type="slidenum">
              <a:rPr lang="en-US" altLang="en-US" sz="1400">
                <a:solidFill>
                  <a:srgbClr val="000000"/>
                </a:solidFill>
                <a:latin typeface="Times New Roman" charset="0"/>
              </a:rPr>
              <a:pPr>
                <a:spcBef>
                  <a:spcPct val="0"/>
                </a:spcBef>
                <a:buClrTx/>
                <a:buSzTx/>
                <a:buFontTx/>
                <a:buNone/>
              </a:pPr>
              <a:t>31</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2921081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42831C2B-EA8F-C944-B0B8-EA082EC3A4C3}" type="slidenum">
              <a:rPr lang="en-US" altLang="en-US" sz="1400">
                <a:solidFill>
                  <a:srgbClr val="000000"/>
                </a:solidFill>
                <a:latin typeface="Times New Roman" charset="0"/>
              </a:rPr>
              <a:pPr/>
              <a:t>32</a:t>
            </a:fld>
            <a:endParaRPr lang="en-US" altLang="en-US" sz="1400">
              <a:solidFill>
                <a:srgbClr val="000000"/>
              </a:solidFill>
              <a:latin typeface="Times New Roman" charset="0"/>
            </a:endParaRPr>
          </a:p>
        </p:txBody>
      </p:sp>
      <p:sp>
        <p:nvSpPr>
          <p:cNvPr id="93186" name="Rectangle 2"/>
          <p:cNvSpPr>
            <a:spLocks noGrp="1" noChangeArrowheads="1"/>
          </p:cNvSpPr>
          <p:nvPr>
            <p:ph type="title"/>
          </p:nvPr>
        </p:nvSpPr>
        <p:spPr/>
        <p:txBody>
          <a:bodyPr/>
          <a:lstStyle/>
          <a:p>
            <a:r>
              <a:rPr lang="en-US" altLang="zh-CN" sz="3200" dirty="0">
                <a:ea typeface="ＭＳ Ｐゴシック" charset="-128"/>
              </a:rPr>
              <a:t>Summary: Distributed Distance-Vector</a:t>
            </a:r>
            <a:endParaRPr lang="en-US" altLang="en-US" sz="3200" dirty="0">
              <a:ea typeface="ＭＳ Ｐゴシック" charset="-128"/>
            </a:endParaRPr>
          </a:p>
        </p:txBody>
      </p:sp>
      <p:sp>
        <p:nvSpPr>
          <p:cNvPr id="93187" name="Rectangle 3"/>
          <p:cNvSpPr>
            <a:spLocks noGrp="1" noChangeArrowheads="1"/>
          </p:cNvSpPr>
          <p:nvPr>
            <p:ph type="body" idx="1"/>
          </p:nvPr>
        </p:nvSpPr>
        <p:spPr>
          <a:xfrm>
            <a:off x="533400" y="1600200"/>
            <a:ext cx="8232775" cy="4856163"/>
          </a:xfrm>
        </p:spPr>
        <p:txBody>
          <a:bodyPr/>
          <a:lstStyle/>
          <a:p>
            <a:pPr>
              <a:buFont typeface="Wingdings" pitchFamily="2" charset="2"/>
              <a:buChar char="q"/>
            </a:pPr>
            <a:r>
              <a:rPr lang="en-US" altLang="zh-CN" dirty="0">
                <a:ea typeface="ＭＳ Ｐゴシック" charset="-128"/>
                <a:sym typeface="Symbol" charset="2"/>
              </a:rPr>
              <a:t>Tool box: a key technique for proving convergence (</a:t>
            </a:r>
            <a:r>
              <a:rPr lang="en-US" altLang="zh-CN" dirty="0">
                <a:solidFill>
                  <a:srgbClr val="FF0000"/>
                </a:solidFill>
                <a:ea typeface="ＭＳ Ｐゴシック" charset="-128"/>
                <a:sym typeface="Symbol" charset="2"/>
              </a:rPr>
              <a:t>liveness</a:t>
            </a:r>
            <a:r>
              <a:rPr lang="en-US" altLang="zh-CN" dirty="0">
                <a:ea typeface="ＭＳ Ｐゴシック" charset="-128"/>
                <a:sym typeface="Symbol" charset="2"/>
              </a:rPr>
              <a:t>) of distributed protocols</a:t>
            </a:r>
            <a:r>
              <a:rPr lang="en-US" altLang="zh-CN" dirty="0">
                <a:ea typeface="ＭＳ Ｐゴシック" charset="-128"/>
              </a:rPr>
              <a:t>: </a:t>
            </a:r>
            <a:r>
              <a:rPr lang="en-US" altLang="zh-CN" dirty="0">
                <a:solidFill>
                  <a:srgbClr val="FF0000"/>
                </a:solidFill>
                <a:ea typeface="ＭＳ Ｐゴシック" charset="-128"/>
              </a:rPr>
              <a:t>monotonicity</a:t>
            </a:r>
            <a:r>
              <a:rPr lang="en-US" altLang="zh-CN" dirty="0">
                <a:ea typeface="ＭＳ Ｐゴシック" charset="-128"/>
              </a:rPr>
              <a:t> and </a:t>
            </a:r>
            <a:r>
              <a:rPr lang="en-US" altLang="zh-CN" dirty="0">
                <a:solidFill>
                  <a:srgbClr val="FF0000"/>
                </a:solidFill>
                <a:ea typeface="ＭＳ Ｐゴシック" charset="-128"/>
              </a:rPr>
              <a:t>bounding-box</a:t>
            </a:r>
            <a:r>
              <a:rPr lang="en-US" altLang="zh-CN" dirty="0">
                <a:ea typeface="ＭＳ Ｐゴシック" charset="-128"/>
              </a:rPr>
              <a:t> (</a:t>
            </a:r>
            <a:r>
              <a:rPr lang="en-US" altLang="zh-CN" dirty="0">
                <a:solidFill>
                  <a:srgbClr val="FF0000"/>
                </a:solidFill>
                <a:ea typeface="ＭＳ Ｐゴシック" charset="-128"/>
              </a:rPr>
              <a:t>sandwich</a:t>
            </a:r>
            <a:r>
              <a:rPr lang="en-US" altLang="zh-CN" dirty="0">
                <a:ea typeface="ＭＳ Ｐゴシック" charset="-128"/>
              </a:rPr>
              <a:t>) design</a:t>
            </a:r>
          </a:p>
          <a:p>
            <a:pPr lvl="1">
              <a:buFont typeface="Courier New" panose="02070309020205020404" pitchFamily="49" charset="0"/>
              <a:buChar char="o"/>
            </a:pPr>
            <a:r>
              <a:rPr lang="en-US" altLang="zh-CN" dirty="0">
                <a:ea typeface="ＭＳ Ｐゴシック" charset="-128"/>
              </a:rPr>
              <a:t>Consider two configurations d(t) and d’(t):</a:t>
            </a:r>
          </a:p>
          <a:p>
            <a:pPr lvl="2"/>
            <a:r>
              <a:rPr lang="en-US" altLang="zh-CN" dirty="0">
                <a:ea typeface="ＭＳ Ｐゴシック" charset="-128"/>
              </a:rPr>
              <a:t>if d(t) </a:t>
            </a:r>
            <a:r>
              <a:rPr lang="en-US" altLang="zh-CN" dirty="0">
                <a:ea typeface="ＭＳ Ｐゴシック" charset="-128"/>
                <a:sym typeface="Symbol" charset="2"/>
              </a:rPr>
              <a:t>&lt;= d’(t), then d(t+1) &lt;= d’(t+1) </a:t>
            </a:r>
          </a:p>
          <a:p>
            <a:pPr lvl="1">
              <a:buFont typeface="Courier New" panose="02070309020205020404" pitchFamily="49" charset="0"/>
              <a:buChar char="o"/>
            </a:pPr>
            <a:r>
              <a:rPr lang="en-US" altLang="zh-CN" dirty="0">
                <a:ea typeface="ＭＳ Ｐゴシック" charset="-128"/>
                <a:sym typeface="Symbol" charset="2"/>
              </a:rPr>
              <a:t>Identify two extreme configurations to sandwich any real configurations</a:t>
            </a:r>
          </a:p>
        </p:txBody>
      </p:sp>
    </p:spTree>
    <p:extLst>
      <p:ext uri="{BB962C8B-B14F-4D97-AF65-F5344CB8AC3E}">
        <p14:creationId xmlns:p14="http://schemas.microsoft.com/office/powerpoint/2010/main" val="4289325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33</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6002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sz="2800"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sz="2800"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sz="2800"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sz="2800"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sz="2800"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altLang="en-US" dirty="0">
                <a:solidFill>
                  <a:srgbClr val="000000"/>
                </a:solidFill>
                <a:ea typeface=""/>
              </a:rPr>
              <a:t>Distance vector protocols (distributed computing)</a:t>
            </a:r>
          </a:p>
          <a:p>
            <a:pPr marL="2171700" lvl="4" indent="-342900">
              <a:spcBef>
                <a:spcPct val="20000"/>
              </a:spcBef>
              <a:buClr>
                <a:srgbClr val="2D2DB9"/>
              </a:buClr>
              <a:buSzPct val="85000"/>
              <a:buFont typeface="Courier New" charset="0"/>
              <a:buChar char="o"/>
            </a:pPr>
            <a:r>
              <a:rPr lang="en-US" altLang="en-US" dirty="0">
                <a:solidFill>
                  <a:srgbClr val="000000"/>
                </a:solidFill>
                <a:ea typeface=""/>
              </a:rPr>
              <a:t>synchronous Bellman-Ford (SBF)</a:t>
            </a:r>
          </a:p>
          <a:p>
            <a:pPr marL="2171700" lvl="4" indent="-342900">
              <a:spcBef>
                <a:spcPct val="20000"/>
              </a:spcBef>
              <a:buClr>
                <a:srgbClr val="2D2DB9"/>
              </a:buClr>
              <a:buSzPct val="85000"/>
              <a:buFont typeface="Courier New" charset="0"/>
              <a:buChar char="o"/>
            </a:pPr>
            <a:r>
              <a:rPr lang="en-US" altLang="en-US" dirty="0">
                <a:solidFill>
                  <a:srgbClr val="000000"/>
                </a:solidFill>
                <a:ea typeface=""/>
              </a:rPr>
              <a:t>asynchronous Bellman-Ford (ABF)</a:t>
            </a:r>
          </a:p>
          <a:p>
            <a:pPr marL="2171700" lvl="4" indent="-342900">
              <a:spcBef>
                <a:spcPct val="20000"/>
              </a:spcBef>
              <a:buClr>
                <a:srgbClr val="2D2DB9"/>
              </a:buClr>
              <a:buSzPct val="85000"/>
              <a:buFont typeface="Wingdings" charset="2"/>
              <a:buChar char="Ø"/>
            </a:pPr>
            <a:r>
              <a:rPr lang="en-US" altLang="en-US" i="1" dirty="0">
                <a:solidFill>
                  <a:srgbClr val="C00000"/>
                </a:solidFill>
                <a:ea typeface=""/>
              </a:rPr>
              <a:t>properties of DV</a:t>
            </a:r>
            <a:endParaRPr lang="en-US" altLang="en-US" i="1" dirty="0">
              <a:solidFill>
                <a:srgbClr val="C00000"/>
              </a:solidFill>
              <a:latin typeface="+mn-lt"/>
              <a:ea typeface=""/>
            </a:endParaRPr>
          </a:p>
        </p:txBody>
      </p:sp>
    </p:spTree>
    <p:extLst>
      <p:ext uri="{BB962C8B-B14F-4D97-AF65-F5344CB8AC3E}">
        <p14:creationId xmlns:p14="http://schemas.microsoft.com/office/powerpoint/2010/main" val="688761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33400" y="228600"/>
            <a:ext cx="8278813" cy="1143000"/>
          </a:xfrm>
        </p:spPr>
        <p:txBody>
          <a:bodyPr/>
          <a:lstStyle/>
          <a:p>
            <a:r>
              <a:rPr lang="en-US" altLang="zh-CN" sz="3200">
                <a:ea typeface="宋体" charset="-122"/>
              </a:rPr>
              <a:t>Properties of Distance-Vector Algorithms</a:t>
            </a:r>
          </a:p>
        </p:txBody>
      </p:sp>
      <p:sp>
        <p:nvSpPr>
          <p:cNvPr id="58371" name="Rectangle 3"/>
          <p:cNvSpPr>
            <a:spLocks noGrp="1" noChangeArrowheads="1"/>
          </p:cNvSpPr>
          <p:nvPr>
            <p:ph type="body" idx="1"/>
          </p:nvPr>
        </p:nvSpPr>
        <p:spPr/>
        <p:txBody>
          <a:bodyPr/>
          <a:lstStyle/>
          <a:p>
            <a:pPr>
              <a:buFont typeface="Wingdings" pitchFamily="2" charset="2"/>
              <a:buChar char="q"/>
            </a:pPr>
            <a:r>
              <a:rPr lang="en-US" altLang="zh-CN" dirty="0">
                <a:ea typeface="宋体" charset="-122"/>
              </a:rPr>
              <a:t>Good news propagate fast</a:t>
            </a:r>
          </a:p>
        </p:txBody>
      </p:sp>
      <p:pic>
        <p:nvPicPr>
          <p:cNvPr id="583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438" y="2449513"/>
            <a:ext cx="71628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6448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33400" y="228600"/>
            <a:ext cx="8220075" cy="1143000"/>
          </a:xfrm>
        </p:spPr>
        <p:txBody>
          <a:bodyPr/>
          <a:lstStyle/>
          <a:p>
            <a:r>
              <a:rPr lang="en-US" altLang="zh-CN" sz="3200">
                <a:ea typeface="宋体" charset="-122"/>
              </a:rPr>
              <a:t>Properties of Distance-Vector Algorithms</a:t>
            </a:r>
          </a:p>
        </p:txBody>
      </p:sp>
      <p:sp>
        <p:nvSpPr>
          <p:cNvPr id="59395" name="Rectangle 3"/>
          <p:cNvSpPr>
            <a:spLocks noGrp="1" noChangeArrowheads="1"/>
          </p:cNvSpPr>
          <p:nvPr>
            <p:ph type="body" idx="1"/>
          </p:nvPr>
        </p:nvSpPr>
        <p:spPr>
          <a:xfrm>
            <a:off x="533399" y="1398588"/>
            <a:ext cx="8220075" cy="4856162"/>
          </a:xfrm>
        </p:spPr>
        <p:txBody>
          <a:bodyPr/>
          <a:lstStyle/>
          <a:p>
            <a:pPr>
              <a:buFont typeface="Wingdings" pitchFamily="2" charset="2"/>
              <a:buChar char="q"/>
            </a:pPr>
            <a:r>
              <a:rPr lang="en-US" altLang="zh-CN" dirty="0">
                <a:ea typeface="宋体" charset="-122"/>
              </a:rPr>
              <a:t>Bad news propagate slowly</a:t>
            </a:r>
          </a:p>
          <a:p>
            <a:endParaRPr lang="en-US" altLang="zh-CN" dirty="0">
              <a:ea typeface="宋体" charset="-122"/>
            </a:endParaRPr>
          </a:p>
          <a:p>
            <a:endParaRPr lang="en-US" altLang="zh-CN" dirty="0">
              <a:ea typeface="宋体" charset="-122"/>
            </a:endParaRPr>
          </a:p>
          <a:p>
            <a:endParaRPr lang="en-US" altLang="zh-CN" dirty="0">
              <a:ea typeface="宋体" charset="-122"/>
            </a:endParaRPr>
          </a:p>
          <a:p>
            <a:endParaRPr lang="en-US" altLang="zh-CN" dirty="0">
              <a:ea typeface="宋体" charset="-122"/>
            </a:endParaRPr>
          </a:p>
          <a:p>
            <a:endParaRPr lang="en-US" altLang="zh-CN" dirty="0">
              <a:ea typeface="宋体" charset="-122"/>
            </a:endParaRPr>
          </a:p>
          <a:p>
            <a:endParaRPr lang="en-US" altLang="zh-CN" dirty="0">
              <a:ea typeface="宋体" charset="-122"/>
            </a:endParaRPr>
          </a:p>
          <a:p>
            <a:pPr>
              <a:buFont typeface="ZapfDingbats" charset="0"/>
              <a:buNone/>
            </a:pPr>
            <a:endParaRPr lang="en-US" altLang="zh-CN" dirty="0">
              <a:ea typeface="宋体" charset="-122"/>
            </a:endParaRPr>
          </a:p>
          <a:p>
            <a:pPr>
              <a:buFont typeface="Wingdings" pitchFamily="2" charset="2"/>
              <a:buChar char="q"/>
            </a:pPr>
            <a:r>
              <a:rPr lang="en-US" altLang="zh-CN" dirty="0">
                <a:ea typeface="宋体" charset="-122"/>
              </a:rPr>
              <a:t>This is called the </a:t>
            </a:r>
            <a:r>
              <a:rPr lang="en-US" altLang="en-US" i="1" dirty="0">
                <a:solidFill>
                  <a:srgbClr val="C00000"/>
                </a:solidFill>
              </a:rPr>
              <a:t>counting-to-infinity</a:t>
            </a:r>
            <a:r>
              <a:rPr lang="en-US" altLang="zh-CN" dirty="0">
                <a:ea typeface="宋体" charset="-122"/>
              </a:rPr>
              <a:t> problem</a:t>
            </a:r>
          </a:p>
          <a:p>
            <a:pPr>
              <a:buFont typeface="Wingdings" pitchFamily="2" charset="2"/>
              <a:buChar char="q"/>
            </a:pPr>
            <a:r>
              <a:rPr lang="en-US" altLang="zh-CN" dirty="0">
                <a:solidFill>
                  <a:srgbClr val="000000"/>
                </a:solidFill>
                <a:ea typeface="宋体" charset="-122"/>
              </a:rPr>
              <a:t>Q: what causes counting-to-infinity?</a:t>
            </a:r>
            <a:endParaRPr lang="en-US" altLang="en-US" dirty="0">
              <a:solidFill>
                <a:srgbClr val="000000"/>
              </a:solidFill>
            </a:endParaRPr>
          </a:p>
          <a:p>
            <a:endParaRPr lang="en-US" altLang="zh-CN" dirty="0">
              <a:ea typeface="宋体" charset="-122"/>
            </a:endParaRPr>
          </a:p>
        </p:txBody>
      </p:sp>
      <p:pic>
        <p:nvPicPr>
          <p:cNvPr id="593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1860550"/>
            <a:ext cx="5095875"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44006" y="2520251"/>
            <a:ext cx="2031325" cy="461665"/>
          </a:xfrm>
          <a:prstGeom prst="rect">
            <a:avLst/>
          </a:prstGeom>
        </p:spPr>
        <p:txBody>
          <a:bodyPr wrap="none">
            <a:spAutoFit/>
          </a:bodyPr>
          <a:lstStyle/>
          <a:p>
            <a:r>
              <a:rPr lang="en-US" altLang="zh-CN">
                <a:ea typeface="宋体" charset="-122"/>
              </a:rPr>
              <a:t>A-B link down</a:t>
            </a:r>
            <a:endParaRPr lang="en-US" dirty="0"/>
          </a:p>
        </p:txBody>
      </p:sp>
    </p:spTree>
    <p:extLst>
      <p:ext uri="{BB962C8B-B14F-4D97-AF65-F5344CB8AC3E}">
        <p14:creationId xmlns:p14="http://schemas.microsoft.com/office/powerpoint/2010/main" val="54383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533400" y="228600"/>
            <a:ext cx="8353425" cy="1143000"/>
          </a:xfrm>
        </p:spPr>
        <p:txBody>
          <a:bodyPr/>
          <a:lstStyle/>
          <a:p>
            <a:r>
              <a:rPr lang="en-US" altLang="en-US" sz="2800" dirty="0"/>
              <a:t>Counting-To-Infinity is </a:t>
            </a:r>
            <a:r>
              <a:rPr lang="en-US" altLang="en-US" sz="2800"/>
              <a:t>Because of Routing </a:t>
            </a:r>
            <a:r>
              <a:rPr lang="en-US" altLang="en-US" sz="2800" dirty="0"/>
              <a:t>Loop</a:t>
            </a:r>
          </a:p>
        </p:txBody>
      </p:sp>
      <p:sp>
        <p:nvSpPr>
          <p:cNvPr id="13315" name="Content Placeholder 2"/>
          <p:cNvSpPr>
            <a:spLocks noGrp="1"/>
          </p:cNvSpPr>
          <p:nvPr>
            <p:ph idx="1"/>
          </p:nvPr>
        </p:nvSpPr>
        <p:spPr>
          <a:xfrm>
            <a:off x="519906" y="1371600"/>
            <a:ext cx="3894439" cy="4856163"/>
          </a:xfrm>
        </p:spPr>
        <p:txBody>
          <a:bodyPr/>
          <a:lstStyle/>
          <a:p>
            <a:pPr>
              <a:buFont typeface="Wingdings" pitchFamily="2" charset="2"/>
              <a:buChar char="q"/>
            </a:pPr>
            <a:r>
              <a:rPr lang="en-US" altLang="zh-CN" sz="2400" dirty="0">
                <a:ea typeface="宋体" charset="-122"/>
              </a:rPr>
              <a:t>Counting-to-infinity is caused by a routing loop, which is a </a:t>
            </a:r>
            <a:r>
              <a:rPr lang="en-US" altLang="zh-CN" sz="2400" dirty="0">
                <a:solidFill>
                  <a:srgbClr val="C00000"/>
                </a:solidFill>
                <a:ea typeface="宋体" charset="-122"/>
              </a:rPr>
              <a:t>global state</a:t>
            </a:r>
            <a:r>
              <a:rPr lang="en-US" altLang="zh-CN" sz="2400" dirty="0">
                <a:ea typeface="宋体" charset="-122"/>
              </a:rPr>
              <a:t> (consisting of the nodes’ local states) at a global moment (observed by an oracle) such that there exist nodes A, B, C, … E such that A (locally) thinks B as next hop, B thinks C as next hop, … E thinks A as next hop</a:t>
            </a:r>
            <a:endParaRPr lang="en-US" altLang="en-US" sz="2400" dirty="0"/>
          </a:p>
        </p:txBody>
      </p:sp>
      <p:sp>
        <p:nvSpPr>
          <p:cNvPr id="133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779395C2-4ABE-6F49-803A-3D2848BEE4B8}" type="slidenum">
              <a:rPr lang="en-US" altLang="en-US">
                <a:solidFill>
                  <a:srgbClr val="000000"/>
                </a:solidFill>
                <a:latin typeface="Times New Roman" charset="0"/>
              </a:rPr>
              <a:pPr/>
              <a:t>36</a:t>
            </a:fld>
            <a:endParaRPr lang="en-US" altLang="en-US">
              <a:solidFill>
                <a:srgbClr val="000000"/>
              </a:solidFill>
              <a:latin typeface="Times New Roman"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815" y="2336021"/>
            <a:ext cx="4694185" cy="3265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8"/>
          <p:cNvSpPr>
            <a:spLocks/>
          </p:cNvSpPr>
          <p:nvPr/>
        </p:nvSpPr>
        <p:spPr bwMode="auto">
          <a:xfrm rot="185951">
            <a:off x="5261860" y="2749442"/>
            <a:ext cx="568807" cy="180196"/>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25400" cap="rnd">
            <a:solidFill>
              <a:srgbClr val="FF0000"/>
            </a:solidFill>
            <a:prstDash val="solid"/>
            <a:round/>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8" name="Freeform 8"/>
          <p:cNvSpPr>
            <a:spLocks/>
          </p:cNvSpPr>
          <p:nvPr/>
        </p:nvSpPr>
        <p:spPr bwMode="auto">
          <a:xfrm rot="10800000">
            <a:off x="5346343" y="3205222"/>
            <a:ext cx="514212" cy="210971"/>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25400" cap="rnd">
            <a:solidFill>
              <a:srgbClr val="FF0000"/>
            </a:solidFill>
            <a:prstDash val="solid"/>
            <a:round/>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0" name="Freeform 8"/>
          <p:cNvSpPr>
            <a:spLocks/>
          </p:cNvSpPr>
          <p:nvPr/>
        </p:nvSpPr>
        <p:spPr bwMode="auto">
          <a:xfrm rot="185951">
            <a:off x="4670258" y="2749443"/>
            <a:ext cx="568807" cy="180196"/>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25400" cap="rnd">
            <a:solidFill>
              <a:srgbClr val="FF0000"/>
            </a:solidFill>
            <a:prstDash val="solid"/>
            <a:round/>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1" name="Freeform 8"/>
          <p:cNvSpPr>
            <a:spLocks/>
          </p:cNvSpPr>
          <p:nvPr/>
        </p:nvSpPr>
        <p:spPr bwMode="auto">
          <a:xfrm rot="185951">
            <a:off x="5911606" y="2775424"/>
            <a:ext cx="556934" cy="138739"/>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25400" cap="rnd">
            <a:solidFill>
              <a:srgbClr val="FF0000"/>
            </a:solidFill>
            <a:prstDash val="solid"/>
            <a:round/>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2" name="Freeform 8"/>
          <p:cNvSpPr>
            <a:spLocks/>
          </p:cNvSpPr>
          <p:nvPr/>
        </p:nvSpPr>
        <p:spPr bwMode="auto">
          <a:xfrm rot="185951">
            <a:off x="6536808" y="2785210"/>
            <a:ext cx="530465" cy="145440"/>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25400" cap="rnd">
            <a:solidFill>
              <a:srgbClr val="FF0000"/>
            </a:solidFill>
            <a:prstDash val="solid"/>
            <a:round/>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nvGrpSpPr>
          <p:cNvPr id="3" name="Group 2"/>
          <p:cNvGrpSpPr/>
          <p:nvPr/>
        </p:nvGrpSpPr>
        <p:grpSpPr>
          <a:xfrm>
            <a:off x="5256602" y="3027970"/>
            <a:ext cx="1852709" cy="244272"/>
            <a:chOff x="5256602" y="3027970"/>
            <a:chExt cx="1852709" cy="244272"/>
          </a:xfrm>
        </p:grpSpPr>
        <p:sp>
          <p:nvSpPr>
            <p:cNvPr id="13" name="Freeform 8"/>
            <p:cNvSpPr>
              <a:spLocks/>
            </p:cNvSpPr>
            <p:nvPr/>
          </p:nvSpPr>
          <p:spPr bwMode="auto">
            <a:xfrm rot="185951">
              <a:off x="5953644" y="3117016"/>
              <a:ext cx="556934" cy="138739"/>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25400" cap="rnd">
              <a:solidFill>
                <a:srgbClr val="FF0000"/>
              </a:solidFill>
              <a:prstDash val="solid"/>
              <a:round/>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4" name="Freeform 8"/>
            <p:cNvSpPr>
              <a:spLocks/>
            </p:cNvSpPr>
            <p:nvPr/>
          </p:nvSpPr>
          <p:spPr bwMode="auto">
            <a:xfrm rot="185951">
              <a:off x="6578846" y="3126802"/>
              <a:ext cx="530465" cy="145440"/>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25400" cap="rnd">
              <a:solidFill>
                <a:srgbClr val="FF0000"/>
              </a:solidFill>
              <a:prstDash val="solid"/>
              <a:round/>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5" name="Freeform 8"/>
            <p:cNvSpPr>
              <a:spLocks/>
            </p:cNvSpPr>
            <p:nvPr/>
          </p:nvSpPr>
          <p:spPr bwMode="auto">
            <a:xfrm rot="185951">
              <a:off x="5256602" y="3027970"/>
              <a:ext cx="568807" cy="180196"/>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25400" cap="rnd">
              <a:solidFill>
                <a:srgbClr val="FF0000"/>
              </a:solidFill>
              <a:prstDash val="solid"/>
              <a:round/>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spTree>
    <p:extLst>
      <p:ext uri="{BB962C8B-B14F-4D97-AF65-F5344CB8AC3E}">
        <p14:creationId xmlns:p14="http://schemas.microsoft.com/office/powerpoint/2010/main" val="7255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4000" u="sng" dirty="0">
                <a:solidFill>
                  <a:srgbClr val="3333CC"/>
                </a:solidFill>
              </a:rPr>
              <a:t>Discussion</a:t>
            </a:r>
          </a:p>
        </p:txBody>
      </p:sp>
      <p:sp>
        <p:nvSpPr>
          <p:cNvPr id="99330" name="Rectangle 3"/>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Comic Sans MS" charset="0"/>
                <a:ea typeface="ＭＳ Ｐゴシック" charset="-128"/>
              </a:defRPr>
            </a:lvl1pPr>
            <a:lvl2pPr marL="800100" indent="-34290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spcBef>
                <a:spcPct val="20000"/>
              </a:spcBef>
              <a:buClr>
                <a:srgbClr val="3333CC"/>
              </a:buClr>
              <a:buSzPct val="85000"/>
              <a:buFont typeface="Wingdings" charset="2"/>
              <a:buChar char="q"/>
            </a:pPr>
            <a:r>
              <a:rPr lang="en-US" altLang="en-US" sz="2800" dirty="0">
                <a:solidFill>
                  <a:srgbClr val="000000"/>
                </a:solidFill>
              </a:rPr>
              <a:t>Why avoid routing loops is hard?</a:t>
            </a:r>
          </a:p>
          <a:p>
            <a:pPr>
              <a:spcBef>
                <a:spcPct val="20000"/>
              </a:spcBef>
              <a:buClr>
                <a:srgbClr val="3333CC"/>
              </a:buClr>
              <a:buSzPct val="85000"/>
              <a:buFont typeface="Wingdings" charset="2"/>
              <a:buChar char="q"/>
            </a:pPr>
            <a:endParaRPr lang="en-US" altLang="en-US" sz="2800" dirty="0">
              <a:solidFill>
                <a:srgbClr val="000000"/>
              </a:solidFill>
            </a:endParaRPr>
          </a:p>
          <a:p>
            <a:pPr>
              <a:spcBef>
                <a:spcPct val="20000"/>
              </a:spcBef>
              <a:buClr>
                <a:srgbClr val="3333CC"/>
              </a:buClr>
              <a:buSzPct val="85000"/>
              <a:buFont typeface="Wingdings" charset="2"/>
              <a:buChar char="q"/>
            </a:pPr>
            <a:r>
              <a:rPr lang="en-US" altLang="en-US" sz="2800" dirty="0">
                <a:solidFill>
                  <a:srgbClr val="000000"/>
                </a:solidFill>
              </a:rPr>
              <a:t>Any proposals to avoid routing loops?</a:t>
            </a:r>
          </a:p>
          <a:p>
            <a:pPr>
              <a:spcBef>
                <a:spcPct val="20000"/>
              </a:spcBef>
              <a:buClr>
                <a:srgbClr val="3333CC"/>
              </a:buClr>
              <a:buSzPct val="85000"/>
              <a:buFont typeface="Wingdings" charset="2"/>
              <a:buChar char="q"/>
            </a:pPr>
            <a:endParaRPr lang="en-US" altLang="en-US" sz="2800" dirty="0">
              <a:solidFill>
                <a:srgbClr val="000000"/>
              </a:solidFill>
            </a:endParaRPr>
          </a:p>
          <a:p>
            <a:pPr lvl="1">
              <a:spcBef>
                <a:spcPct val="20000"/>
              </a:spcBef>
              <a:buClr>
                <a:srgbClr val="C00000"/>
              </a:buClr>
              <a:buSzPct val="85000"/>
              <a:buFont typeface="Wingdings" charset="2"/>
              <a:buChar char="Ø"/>
            </a:pPr>
            <a:endParaRPr lang="en-US" altLang="en-US" sz="2800" i="1" dirty="0">
              <a:solidFill>
                <a:srgbClr val="C00000"/>
              </a:solidFill>
            </a:endParaRPr>
          </a:p>
          <a:p>
            <a:pPr>
              <a:spcBef>
                <a:spcPct val="20000"/>
              </a:spcBef>
              <a:buClr>
                <a:srgbClr val="C00000"/>
              </a:buClr>
              <a:buSzPct val="85000"/>
              <a:buFont typeface="Wingdings" charset="2"/>
              <a:buChar char="Ø"/>
            </a:pPr>
            <a:endParaRPr lang="en-US" altLang="en-US" sz="2800" i="1" dirty="0">
              <a:solidFill>
                <a:srgbClr val="C00000"/>
              </a:solidFill>
            </a:endParaRPr>
          </a:p>
        </p:txBody>
      </p:sp>
      <p:sp>
        <p:nvSpPr>
          <p:cNvPr id="99331"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FA19205E-2B21-2C49-B8A9-F2C6301026F6}" type="slidenum">
              <a:rPr lang="en-US" altLang="en-US" sz="1400">
                <a:solidFill>
                  <a:srgbClr val="000000"/>
                </a:solidFill>
                <a:latin typeface="Times New Roman" charset="0"/>
              </a:rPr>
              <a:pPr/>
              <a:t>37</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46788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33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38</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599"/>
            <a:ext cx="8077200" cy="5312979"/>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sz="2800"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sz="2800"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sz="2800"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sz="2800"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sz="2800"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altLang="en-US" dirty="0">
                <a:solidFill>
                  <a:srgbClr val="000000"/>
                </a:solidFill>
                <a:ea typeface=""/>
              </a:rPr>
              <a:t>Distance vector protocols (distributed computing)</a:t>
            </a:r>
          </a:p>
          <a:p>
            <a:pPr marL="2171700" lvl="4" indent="-342900">
              <a:spcBef>
                <a:spcPct val="20000"/>
              </a:spcBef>
              <a:buClr>
                <a:srgbClr val="2D2DB9"/>
              </a:buClr>
              <a:buSzPct val="85000"/>
              <a:buFont typeface="Courier New" charset="0"/>
              <a:buChar char="o"/>
            </a:pPr>
            <a:r>
              <a:rPr lang="en-US" altLang="en-US" dirty="0">
                <a:solidFill>
                  <a:srgbClr val="000000"/>
                </a:solidFill>
                <a:ea typeface=""/>
              </a:rPr>
              <a:t>synchronous Bellman-Ford (SBF)</a:t>
            </a:r>
          </a:p>
          <a:p>
            <a:pPr marL="2171700" lvl="4" indent="-342900">
              <a:spcBef>
                <a:spcPct val="20000"/>
              </a:spcBef>
              <a:buClr>
                <a:srgbClr val="2D2DB9"/>
              </a:buClr>
              <a:buSzPct val="85000"/>
              <a:buFont typeface="Courier New" charset="0"/>
              <a:buChar char="o"/>
            </a:pPr>
            <a:r>
              <a:rPr lang="en-US" altLang="en-US" dirty="0">
                <a:solidFill>
                  <a:srgbClr val="000000"/>
                </a:solidFill>
                <a:ea typeface=""/>
              </a:rPr>
              <a:t>asynchronous Bellman-Ford (ABF)</a:t>
            </a:r>
          </a:p>
          <a:p>
            <a:pPr marL="2171700" lvl="4" indent="-342900">
              <a:spcBef>
                <a:spcPct val="20000"/>
              </a:spcBef>
              <a:buClr>
                <a:srgbClr val="2D2DB9"/>
              </a:buClr>
              <a:buSzPct val="85000"/>
              <a:buFont typeface="Courier New" charset="0"/>
              <a:buChar char="o"/>
            </a:pPr>
            <a:r>
              <a:rPr lang="en-US" altLang="en-US" dirty="0">
                <a:solidFill>
                  <a:srgbClr val="000000"/>
                </a:solidFill>
                <a:ea typeface=""/>
              </a:rPr>
              <a:t>properties of DV</a:t>
            </a:r>
          </a:p>
          <a:p>
            <a:pPr marL="2628900" lvl="5" indent="-342900">
              <a:spcBef>
                <a:spcPct val="20000"/>
              </a:spcBef>
              <a:buClr>
                <a:srgbClr val="2D2DB9"/>
              </a:buClr>
              <a:buSzPct val="85000"/>
              <a:buFont typeface="Courier New" charset="0"/>
              <a:buChar char="o"/>
            </a:pPr>
            <a:r>
              <a:rPr lang="en-US" altLang="en-US" dirty="0">
                <a:solidFill>
                  <a:srgbClr val="000000"/>
                </a:solidFill>
                <a:ea typeface=""/>
              </a:rPr>
              <a:t>DV w/ loop prevention</a:t>
            </a:r>
          </a:p>
          <a:p>
            <a:pPr marL="3086100" lvl="6" indent="-342900">
              <a:spcBef>
                <a:spcPct val="20000"/>
              </a:spcBef>
              <a:buClr>
                <a:srgbClr val="2D2DB9"/>
              </a:buClr>
              <a:buSzPct val="85000"/>
              <a:buFont typeface="Wingdings" charset="2"/>
              <a:buChar char="Ø"/>
            </a:pPr>
            <a:r>
              <a:rPr lang="en-US" altLang="en-US" i="1" dirty="0">
                <a:solidFill>
                  <a:srgbClr val="C00000"/>
                </a:solidFill>
                <a:ea typeface=""/>
              </a:rPr>
              <a:t>reverse poison</a:t>
            </a:r>
          </a:p>
          <a:p>
            <a:pPr marL="2171700" lvl="4" indent="-342900">
              <a:spcBef>
                <a:spcPct val="20000"/>
              </a:spcBef>
              <a:buClr>
                <a:srgbClr val="2D2DB9"/>
              </a:buClr>
              <a:buSzPct val="85000"/>
              <a:buFont typeface="Courier New" charset="0"/>
              <a:buChar char="o"/>
            </a:pPr>
            <a:endParaRPr lang="en-US" altLang="en-US" dirty="0">
              <a:solidFill>
                <a:srgbClr val="000000"/>
              </a:solidFill>
              <a:ea typeface=""/>
            </a:endParaRPr>
          </a:p>
          <a:p>
            <a:pPr marL="2171700" lvl="4" indent="-342900">
              <a:spcBef>
                <a:spcPct val="20000"/>
              </a:spcBef>
              <a:buClr>
                <a:srgbClr val="2D2DB9"/>
              </a:buClr>
              <a:buSzPct val="85000"/>
              <a:buFont typeface="Wingdings" charset="2"/>
              <a:buChar char="Ø"/>
            </a:pPr>
            <a:endParaRPr lang="en-US" altLang="en-US" i="1" dirty="0">
              <a:solidFill>
                <a:srgbClr val="C00000"/>
              </a:solidFill>
              <a:latin typeface="+mn-lt"/>
              <a:ea typeface=""/>
            </a:endParaRPr>
          </a:p>
        </p:txBody>
      </p:sp>
    </p:spTree>
    <p:extLst>
      <p:ext uri="{BB962C8B-B14F-4D97-AF65-F5344CB8AC3E}">
        <p14:creationId xmlns:p14="http://schemas.microsoft.com/office/powerpoint/2010/main" val="1126698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533400" y="206375"/>
            <a:ext cx="8024813"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2800" u="sng">
                <a:solidFill>
                  <a:srgbClr val="3333CC"/>
                </a:solidFill>
                <a:ea typeface=""/>
              </a:rPr>
              <a:t>The Reverse-Poison </a:t>
            </a:r>
            <a:br>
              <a:rPr lang="en-US" altLang="en-US" sz="2800" u="sng">
                <a:solidFill>
                  <a:srgbClr val="3333CC"/>
                </a:solidFill>
                <a:ea typeface=""/>
              </a:rPr>
            </a:br>
            <a:r>
              <a:rPr lang="en-US" altLang="en-US" sz="2800" u="sng">
                <a:solidFill>
                  <a:srgbClr val="3333CC"/>
                </a:solidFill>
                <a:ea typeface=""/>
              </a:rPr>
              <a:t>(Split-horizon) Hack</a:t>
            </a:r>
            <a:endParaRPr lang="en-US" altLang="en-US" sz="3200" u="sng">
              <a:solidFill>
                <a:srgbClr val="3333CC"/>
              </a:solidFill>
              <a:ea typeface=""/>
            </a:endParaRPr>
          </a:p>
        </p:txBody>
      </p:sp>
      <p:grpSp>
        <p:nvGrpSpPr>
          <p:cNvPr id="14339" name="Group 3"/>
          <p:cNvGrpSpPr>
            <a:grpSpLocks/>
          </p:cNvGrpSpPr>
          <p:nvPr/>
        </p:nvGrpSpPr>
        <p:grpSpPr bwMode="auto">
          <a:xfrm>
            <a:off x="6183313" y="180975"/>
            <a:ext cx="2789237" cy="1841500"/>
            <a:chOff x="486" y="1176"/>
            <a:chExt cx="1757" cy="1160"/>
          </a:xfrm>
        </p:grpSpPr>
        <p:sp>
          <p:nvSpPr>
            <p:cNvPr id="14380" name="Freeform 4"/>
            <p:cNvSpPr>
              <a:spLocks/>
            </p:cNvSpPr>
            <p:nvPr/>
          </p:nvSpPr>
          <p:spPr bwMode="auto">
            <a:xfrm>
              <a:off x="486" y="1176"/>
              <a:ext cx="1757" cy="1150"/>
            </a:xfrm>
            <a:custGeom>
              <a:avLst/>
              <a:gdLst>
                <a:gd name="T0" fmla="*/ 108 w 1757"/>
                <a:gd name="T1" fmla="*/ 402 h 1150"/>
                <a:gd name="T2" fmla="*/ 390 w 1757"/>
                <a:gd name="T3" fmla="*/ 216 h 1150"/>
                <a:gd name="T4" fmla="*/ 801 w 1757"/>
                <a:gd name="T5" fmla="*/ 27 h 1150"/>
                <a:gd name="T6" fmla="*/ 1341 w 1757"/>
                <a:gd name="T7" fmla="*/ 54 h 1150"/>
                <a:gd name="T8" fmla="*/ 1602 w 1757"/>
                <a:gd name="T9" fmla="*/ 141 h 1150"/>
                <a:gd name="T10" fmla="*/ 1665 w 1757"/>
                <a:gd name="T11" fmla="*/ 489 h 1150"/>
                <a:gd name="T12" fmla="*/ 1644 w 1757"/>
                <a:gd name="T13" fmla="*/ 1044 h 1150"/>
                <a:gd name="T14" fmla="*/ 984 w 1757"/>
                <a:gd name="T15" fmla="*/ 1125 h 1150"/>
                <a:gd name="T16" fmla="*/ 540 w 1757"/>
                <a:gd name="T17" fmla="*/ 1068 h 1150"/>
                <a:gd name="T18" fmla="*/ 72 w 1757"/>
                <a:gd name="T19" fmla="*/ 684 h 1150"/>
                <a:gd name="T20" fmla="*/ 108 w 1757"/>
                <a:gd name="T21" fmla="*/ 402 h 11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57"/>
                <a:gd name="T34" fmla="*/ 0 h 1150"/>
                <a:gd name="T35" fmla="*/ 1757 w 1757"/>
                <a:gd name="T36" fmla="*/ 1150 h 11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57" h="1150">
                  <a:moveTo>
                    <a:pt x="108" y="402"/>
                  </a:moveTo>
                  <a:cubicBezTo>
                    <a:pt x="161" y="324"/>
                    <a:pt x="275" y="278"/>
                    <a:pt x="390" y="216"/>
                  </a:cubicBezTo>
                  <a:cubicBezTo>
                    <a:pt x="505" y="154"/>
                    <a:pt x="642" y="54"/>
                    <a:pt x="801" y="27"/>
                  </a:cubicBezTo>
                  <a:cubicBezTo>
                    <a:pt x="960" y="0"/>
                    <a:pt x="1208" y="35"/>
                    <a:pt x="1341" y="54"/>
                  </a:cubicBezTo>
                  <a:cubicBezTo>
                    <a:pt x="1474" y="73"/>
                    <a:pt x="1548" y="68"/>
                    <a:pt x="1602" y="141"/>
                  </a:cubicBezTo>
                  <a:cubicBezTo>
                    <a:pt x="1656" y="214"/>
                    <a:pt x="1658" y="339"/>
                    <a:pt x="1665" y="489"/>
                  </a:cubicBezTo>
                  <a:cubicBezTo>
                    <a:pt x="1672" y="639"/>
                    <a:pt x="1757" y="938"/>
                    <a:pt x="1644" y="1044"/>
                  </a:cubicBezTo>
                  <a:cubicBezTo>
                    <a:pt x="1531" y="1150"/>
                    <a:pt x="1168" y="1121"/>
                    <a:pt x="984" y="1125"/>
                  </a:cubicBezTo>
                  <a:cubicBezTo>
                    <a:pt x="800" y="1129"/>
                    <a:pt x="692" y="1141"/>
                    <a:pt x="540" y="1068"/>
                  </a:cubicBezTo>
                  <a:cubicBezTo>
                    <a:pt x="388" y="995"/>
                    <a:pt x="144" y="795"/>
                    <a:pt x="72" y="684"/>
                  </a:cubicBezTo>
                  <a:cubicBezTo>
                    <a:pt x="0" y="573"/>
                    <a:pt x="55" y="480"/>
                    <a:pt x="108" y="40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800">
                <a:solidFill>
                  <a:srgbClr val="000000"/>
                </a:solidFill>
                <a:latin typeface="Comic Sans MS" charset="0"/>
                <a:ea typeface=""/>
              </a:endParaRPr>
            </a:p>
          </p:txBody>
        </p:sp>
        <p:sp>
          <p:nvSpPr>
            <p:cNvPr id="14381" name="Freeform 5"/>
            <p:cNvSpPr>
              <a:spLocks/>
            </p:cNvSpPr>
            <p:nvPr/>
          </p:nvSpPr>
          <p:spPr bwMode="auto">
            <a:xfrm>
              <a:off x="840" y="1488"/>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14382" name="Oval 6"/>
            <p:cNvSpPr>
              <a:spLocks noChangeArrowheads="1"/>
            </p:cNvSpPr>
            <p:nvPr/>
          </p:nvSpPr>
          <p:spPr bwMode="auto">
            <a:xfrm>
              <a:off x="580" y="1730"/>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383" name="Line 7"/>
            <p:cNvSpPr>
              <a:spLocks noChangeShapeType="1"/>
            </p:cNvSpPr>
            <p:nvPr/>
          </p:nvSpPr>
          <p:spPr bwMode="auto">
            <a:xfrm>
              <a:off x="580" y="1723"/>
              <a:ext cx="1"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4384" name="Line 8"/>
            <p:cNvSpPr>
              <a:spLocks noChangeShapeType="1"/>
            </p:cNvSpPr>
            <p:nvPr/>
          </p:nvSpPr>
          <p:spPr bwMode="auto">
            <a:xfrm>
              <a:off x="893" y="1723"/>
              <a:ext cx="1"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4385" name="Rectangle 9"/>
            <p:cNvSpPr>
              <a:spLocks noChangeArrowheads="1"/>
            </p:cNvSpPr>
            <p:nvPr/>
          </p:nvSpPr>
          <p:spPr bwMode="auto">
            <a:xfrm>
              <a:off x="580" y="1723"/>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14386" name="Oval 10"/>
            <p:cNvSpPr>
              <a:spLocks noChangeArrowheads="1"/>
            </p:cNvSpPr>
            <p:nvPr/>
          </p:nvSpPr>
          <p:spPr bwMode="auto">
            <a:xfrm>
              <a:off x="577" y="1664"/>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387" name="Oval 11"/>
            <p:cNvSpPr>
              <a:spLocks noChangeArrowheads="1"/>
            </p:cNvSpPr>
            <p:nvPr/>
          </p:nvSpPr>
          <p:spPr bwMode="auto">
            <a:xfrm>
              <a:off x="1050" y="1427"/>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388" name="Line 12"/>
            <p:cNvSpPr>
              <a:spLocks noChangeShapeType="1"/>
            </p:cNvSpPr>
            <p:nvPr/>
          </p:nvSpPr>
          <p:spPr bwMode="auto">
            <a:xfrm>
              <a:off x="1050" y="1420"/>
              <a:ext cx="1"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4389" name="Line 13"/>
            <p:cNvSpPr>
              <a:spLocks noChangeShapeType="1"/>
            </p:cNvSpPr>
            <p:nvPr/>
          </p:nvSpPr>
          <p:spPr bwMode="auto">
            <a:xfrm>
              <a:off x="1363" y="1420"/>
              <a:ext cx="1"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4390" name="Rectangle 14"/>
            <p:cNvSpPr>
              <a:spLocks noChangeArrowheads="1"/>
            </p:cNvSpPr>
            <p:nvPr/>
          </p:nvSpPr>
          <p:spPr bwMode="auto">
            <a:xfrm>
              <a:off x="1050" y="1420"/>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14391" name="Oval 15"/>
            <p:cNvSpPr>
              <a:spLocks noChangeArrowheads="1"/>
            </p:cNvSpPr>
            <p:nvPr/>
          </p:nvSpPr>
          <p:spPr bwMode="auto">
            <a:xfrm>
              <a:off x="1047" y="1361"/>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392" name="Oval 16"/>
            <p:cNvSpPr>
              <a:spLocks noChangeArrowheads="1"/>
            </p:cNvSpPr>
            <p:nvPr/>
          </p:nvSpPr>
          <p:spPr bwMode="auto">
            <a:xfrm>
              <a:off x="1733" y="1423"/>
              <a:ext cx="312"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393" name="Line 17"/>
            <p:cNvSpPr>
              <a:spLocks noChangeShapeType="1"/>
            </p:cNvSpPr>
            <p:nvPr/>
          </p:nvSpPr>
          <p:spPr bwMode="auto">
            <a:xfrm>
              <a:off x="1733" y="1416"/>
              <a:ext cx="1"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4394" name="Line 18"/>
            <p:cNvSpPr>
              <a:spLocks noChangeShapeType="1"/>
            </p:cNvSpPr>
            <p:nvPr/>
          </p:nvSpPr>
          <p:spPr bwMode="auto">
            <a:xfrm>
              <a:off x="2045" y="1416"/>
              <a:ext cx="1"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4395" name="Rectangle 19"/>
            <p:cNvSpPr>
              <a:spLocks noChangeArrowheads="1"/>
            </p:cNvSpPr>
            <p:nvPr/>
          </p:nvSpPr>
          <p:spPr bwMode="auto">
            <a:xfrm>
              <a:off x="1733" y="1416"/>
              <a:ext cx="309"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14396" name="Oval 20"/>
            <p:cNvSpPr>
              <a:spLocks noChangeArrowheads="1"/>
            </p:cNvSpPr>
            <p:nvPr/>
          </p:nvSpPr>
          <p:spPr bwMode="auto">
            <a:xfrm>
              <a:off x="1736" y="1360"/>
              <a:ext cx="312"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397" name="Freeform 21"/>
            <p:cNvSpPr>
              <a:spLocks/>
            </p:cNvSpPr>
            <p:nvPr/>
          </p:nvSpPr>
          <p:spPr bwMode="auto">
            <a:xfrm>
              <a:off x="1899" y="1515"/>
              <a:ext cx="47" cy="543"/>
            </a:xfrm>
            <a:custGeom>
              <a:avLst/>
              <a:gdLst>
                <a:gd name="T0" fmla="*/ 0 w 1"/>
                <a:gd name="T1" fmla="*/ 0 h 522"/>
                <a:gd name="T2" fmla="*/ 0 w 1"/>
                <a:gd name="T3" fmla="*/ 1154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14398" name="Freeform 22"/>
            <p:cNvSpPr>
              <a:spLocks/>
            </p:cNvSpPr>
            <p:nvPr/>
          </p:nvSpPr>
          <p:spPr bwMode="auto">
            <a:xfrm>
              <a:off x="1206" y="1521"/>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14399" name="Freeform 23"/>
            <p:cNvSpPr>
              <a:spLocks/>
            </p:cNvSpPr>
            <p:nvPr/>
          </p:nvSpPr>
          <p:spPr bwMode="auto">
            <a:xfrm>
              <a:off x="1377" y="2136"/>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14400" name="Freeform 24"/>
            <p:cNvSpPr>
              <a:spLocks/>
            </p:cNvSpPr>
            <p:nvPr/>
          </p:nvSpPr>
          <p:spPr bwMode="auto">
            <a:xfrm>
              <a:off x="786" y="1812"/>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14401" name="Freeform 25"/>
            <p:cNvSpPr>
              <a:spLocks/>
            </p:cNvSpPr>
            <p:nvPr/>
          </p:nvSpPr>
          <p:spPr bwMode="auto">
            <a:xfrm>
              <a:off x="1371" y="1446"/>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grpSp>
          <p:nvGrpSpPr>
            <p:cNvPr id="14402" name="Group 26"/>
            <p:cNvGrpSpPr>
              <a:grpSpLocks/>
            </p:cNvGrpSpPr>
            <p:nvPr/>
          </p:nvGrpSpPr>
          <p:grpSpPr bwMode="auto">
            <a:xfrm>
              <a:off x="615" y="1616"/>
              <a:ext cx="233" cy="250"/>
              <a:chOff x="2940" y="2429"/>
              <a:chExt cx="236" cy="250"/>
            </a:xfrm>
          </p:grpSpPr>
          <p:sp>
            <p:nvSpPr>
              <p:cNvPr id="14433" name="Rectangle 27"/>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434" name="Text Box 28"/>
              <p:cNvSpPr txBox="1">
                <a:spLocks noChangeArrowheads="1"/>
              </p:cNvSpPr>
              <p:nvPr/>
            </p:nvSpPr>
            <p:spPr bwMode="auto">
              <a:xfrm>
                <a:off x="2940" y="2429"/>
                <a:ext cx="2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A</a:t>
                </a:r>
                <a:endParaRPr lang="en-US" altLang="en-US">
                  <a:solidFill>
                    <a:srgbClr val="000000"/>
                  </a:solidFill>
                  <a:latin typeface="Times New Roman" charset="0"/>
                  <a:ea typeface=""/>
                </a:endParaRPr>
              </a:p>
            </p:txBody>
          </p:sp>
        </p:grpSp>
        <p:grpSp>
          <p:nvGrpSpPr>
            <p:cNvPr id="14403" name="Group 29"/>
            <p:cNvGrpSpPr>
              <a:grpSpLocks/>
            </p:cNvGrpSpPr>
            <p:nvPr/>
          </p:nvGrpSpPr>
          <p:grpSpPr bwMode="auto">
            <a:xfrm>
              <a:off x="1056" y="1988"/>
              <a:ext cx="316" cy="250"/>
              <a:chOff x="1740" y="2306"/>
              <a:chExt cx="316" cy="250"/>
            </a:xfrm>
          </p:grpSpPr>
          <p:sp>
            <p:nvSpPr>
              <p:cNvPr id="14425" name="Oval 30"/>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426" name="Line 31"/>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4427" name="Line 32"/>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4428" name="Rectangle 33"/>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14429" name="Oval 34"/>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nvGrpSpPr>
              <p:cNvPr id="14430" name="Group 35"/>
              <p:cNvGrpSpPr>
                <a:grpSpLocks/>
              </p:cNvGrpSpPr>
              <p:nvPr/>
            </p:nvGrpSpPr>
            <p:grpSpPr bwMode="auto">
              <a:xfrm>
                <a:off x="1793" y="2306"/>
                <a:ext cx="216" cy="250"/>
                <a:chOff x="2948" y="2429"/>
                <a:chExt cx="219" cy="250"/>
              </a:xfrm>
            </p:grpSpPr>
            <p:sp>
              <p:nvSpPr>
                <p:cNvPr id="14431" name="Rectangle 36"/>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432" name="Text Box 37"/>
                <p:cNvSpPr txBox="1">
                  <a:spLocks noChangeArrowheads="1"/>
                </p:cNvSpPr>
                <p:nvPr/>
              </p:nvSpPr>
              <p:spPr bwMode="auto">
                <a:xfrm>
                  <a:off x="2948" y="2429"/>
                  <a:ext cx="2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E</a:t>
                  </a:r>
                  <a:endParaRPr lang="en-US" altLang="en-US">
                    <a:solidFill>
                      <a:srgbClr val="000000"/>
                    </a:solidFill>
                    <a:latin typeface="Times New Roman" charset="0"/>
                    <a:ea typeface=""/>
                  </a:endParaRPr>
                </a:p>
              </p:txBody>
            </p:sp>
          </p:grpSp>
        </p:grpSp>
        <p:grpSp>
          <p:nvGrpSpPr>
            <p:cNvPr id="14404" name="Group 38"/>
            <p:cNvGrpSpPr>
              <a:grpSpLocks/>
            </p:cNvGrpSpPr>
            <p:nvPr/>
          </p:nvGrpSpPr>
          <p:grpSpPr bwMode="auto">
            <a:xfrm>
              <a:off x="1747" y="2009"/>
              <a:ext cx="316" cy="250"/>
              <a:chOff x="1051" y="2303"/>
              <a:chExt cx="316" cy="250"/>
            </a:xfrm>
          </p:grpSpPr>
          <p:sp>
            <p:nvSpPr>
              <p:cNvPr id="14417" name="Oval 39"/>
              <p:cNvSpPr>
                <a:spLocks noChangeArrowheads="1"/>
              </p:cNvSpPr>
              <p:nvPr/>
            </p:nvSpPr>
            <p:spPr bwMode="auto">
              <a:xfrm>
                <a:off x="1054" y="2423"/>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418" name="Line 40"/>
              <p:cNvSpPr>
                <a:spLocks noChangeShapeType="1"/>
              </p:cNvSpPr>
              <p:nvPr/>
            </p:nvSpPr>
            <p:spPr bwMode="auto">
              <a:xfrm>
                <a:off x="1054" y="2416"/>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4419" name="Line 41"/>
              <p:cNvSpPr>
                <a:spLocks noChangeShapeType="1"/>
              </p:cNvSpPr>
              <p:nvPr/>
            </p:nvSpPr>
            <p:spPr bwMode="auto">
              <a:xfrm>
                <a:off x="1367" y="2416"/>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4420" name="Rectangle 42"/>
              <p:cNvSpPr>
                <a:spLocks noChangeArrowheads="1"/>
              </p:cNvSpPr>
              <p:nvPr/>
            </p:nvSpPr>
            <p:spPr bwMode="auto">
              <a:xfrm>
                <a:off x="1054" y="2416"/>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14421" name="Oval 43"/>
              <p:cNvSpPr>
                <a:spLocks noChangeArrowheads="1"/>
              </p:cNvSpPr>
              <p:nvPr/>
            </p:nvSpPr>
            <p:spPr bwMode="auto">
              <a:xfrm>
                <a:off x="1051" y="2357"/>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nvGrpSpPr>
              <p:cNvPr id="14422" name="Group 44"/>
              <p:cNvGrpSpPr>
                <a:grpSpLocks/>
              </p:cNvGrpSpPr>
              <p:nvPr/>
            </p:nvGrpSpPr>
            <p:grpSpPr bwMode="auto">
              <a:xfrm>
                <a:off x="1105" y="2303"/>
                <a:ext cx="231" cy="250"/>
                <a:chOff x="2941" y="2429"/>
                <a:chExt cx="234" cy="250"/>
              </a:xfrm>
            </p:grpSpPr>
            <p:sp>
              <p:nvSpPr>
                <p:cNvPr id="14423" name="Rectangle 45"/>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424" name="Text Box 46"/>
                <p:cNvSpPr txBox="1">
                  <a:spLocks noChangeArrowheads="1"/>
                </p:cNvSpPr>
                <p:nvPr/>
              </p:nvSpPr>
              <p:spPr bwMode="auto">
                <a:xfrm>
                  <a:off x="2941" y="2429"/>
                  <a:ext cx="2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D</a:t>
                  </a:r>
                  <a:endParaRPr lang="en-US" altLang="en-US">
                    <a:solidFill>
                      <a:srgbClr val="000000"/>
                    </a:solidFill>
                    <a:latin typeface="Times New Roman" charset="0"/>
                    <a:ea typeface=""/>
                  </a:endParaRPr>
                </a:p>
              </p:txBody>
            </p:sp>
          </p:grpSp>
        </p:grpSp>
        <p:grpSp>
          <p:nvGrpSpPr>
            <p:cNvPr id="14405" name="Group 47"/>
            <p:cNvGrpSpPr>
              <a:grpSpLocks/>
            </p:cNvGrpSpPr>
            <p:nvPr/>
          </p:nvGrpSpPr>
          <p:grpSpPr bwMode="auto">
            <a:xfrm>
              <a:off x="1789" y="1310"/>
              <a:ext cx="212" cy="250"/>
              <a:chOff x="2950" y="2429"/>
              <a:chExt cx="215" cy="250"/>
            </a:xfrm>
          </p:grpSpPr>
          <p:sp>
            <p:nvSpPr>
              <p:cNvPr id="14415" name="Rectangle 48"/>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416" name="Text Box 49"/>
              <p:cNvSpPr txBox="1">
                <a:spLocks noChangeArrowheads="1"/>
              </p:cNvSpPr>
              <p:nvPr/>
            </p:nvSpPr>
            <p:spPr bwMode="auto">
              <a:xfrm>
                <a:off x="2950" y="2429"/>
                <a:ext cx="2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C</a:t>
                </a:r>
                <a:endParaRPr lang="en-US" altLang="en-US">
                  <a:solidFill>
                    <a:srgbClr val="000000"/>
                  </a:solidFill>
                  <a:latin typeface="Times New Roman" charset="0"/>
                  <a:ea typeface=""/>
                </a:endParaRPr>
              </a:p>
            </p:txBody>
          </p:sp>
        </p:grpSp>
        <p:grpSp>
          <p:nvGrpSpPr>
            <p:cNvPr id="14406" name="Group 50"/>
            <p:cNvGrpSpPr>
              <a:grpSpLocks/>
            </p:cNvGrpSpPr>
            <p:nvPr/>
          </p:nvGrpSpPr>
          <p:grpSpPr bwMode="auto">
            <a:xfrm>
              <a:off x="1103" y="1310"/>
              <a:ext cx="217" cy="250"/>
              <a:chOff x="2948" y="2429"/>
              <a:chExt cx="220" cy="250"/>
            </a:xfrm>
          </p:grpSpPr>
          <p:sp>
            <p:nvSpPr>
              <p:cNvPr id="14413" name="Rectangle 51"/>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414" name="Text Box 52"/>
              <p:cNvSpPr txBox="1">
                <a:spLocks noChangeArrowheads="1"/>
              </p:cNvSpPr>
              <p:nvPr/>
            </p:nvSpPr>
            <p:spPr bwMode="auto">
              <a:xfrm>
                <a:off x="2948" y="2429"/>
                <a:ext cx="2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B</a:t>
                </a:r>
                <a:endParaRPr lang="en-US" altLang="en-US">
                  <a:solidFill>
                    <a:srgbClr val="000000"/>
                  </a:solidFill>
                  <a:latin typeface="Times New Roman" charset="0"/>
                  <a:ea typeface=""/>
                </a:endParaRPr>
              </a:p>
            </p:txBody>
          </p:sp>
        </p:grpSp>
        <p:sp>
          <p:nvSpPr>
            <p:cNvPr id="14407" name="Text Box 53"/>
            <p:cNvSpPr txBox="1">
              <a:spLocks noChangeArrowheads="1"/>
            </p:cNvSpPr>
            <p:nvPr/>
          </p:nvSpPr>
          <p:spPr bwMode="auto">
            <a:xfrm>
              <a:off x="831" y="1439"/>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7</a:t>
              </a:r>
              <a:endParaRPr lang="en-US" altLang="en-US">
                <a:solidFill>
                  <a:srgbClr val="000000"/>
                </a:solidFill>
                <a:latin typeface="Times New Roman" charset="0"/>
                <a:ea typeface=""/>
              </a:endParaRPr>
            </a:p>
          </p:txBody>
        </p:sp>
        <p:sp>
          <p:nvSpPr>
            <p:cNvPr id="14408" name="Text Box 54"/>
            <p:cNvSpPr txBox="1">
              <a:spLocks noChangeArrowheads="1"/>
            </p:cNvSpPr>
            <p:nvPr/>
          </p:nvSpPr>
          <p:spPr bwMode="auto">
            <a:xfrm>
              <a:off x="1179" y="165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8</a:t>
              </a:r>
              <a:endParaRPr lang="en-US" altLang="en-US">
                <a:solidFill>
                  <a:srgbClr val="000000"/>
                </a:solidFill>
                <a:latin typeface="Times New Roman" charset="0"/>
                <a:ea typeface=""/>
              </a:endParaRPr>
            </a:p>
          </p:txBody>
        </p:sp>
        <p:sp>
          <p:nvSpPr>
            <p:cNvPr id="14409" name="Text Box 55"/>
            <p:cNvSpPr txBox="1">
              <a:spLocks noChangeArrowheads="1"/>
            </p:cNvSpPr>
            <p:nvPr/>
          </p:nvSpPr>
          <p:spPr bwMode="auto">
            <a:xfrm>
              <a:off x="755" y="1871"/>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1</a:t>
              </a:r>
              <a:endParaRPr lang="en-US" altLang="en-US">
                <a:solidFill>
                  <a:srgbClr val="000000"/>
                </a:solidFill>
                <a:latin typeface="Times New Roman" charset="0"/>
                <a:ea typeface=""/>
              </a:endParaRPr>
            </a:p>
          </p:txBody>
        </p:sp>
        <p:sp>
          <p:nvSpPr>
            <p:cNvPr id="14410" name="Text Box 56"/>
            <p:cNvSpPr txBox="1">
              <a:spLocks noChangeArrowheads="1"/>
            </p:cNvSpPr>
            <p:nvPr/>
          </p:nvSpPr>
          <p:spPr bwMode="auto">
            <a:xfrm>
              <a:off x="1500" y="2105"/>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2</a:t>
              </a:r>
              <a:endParaRPr lang="en-US" altLang="en-US">
                <a:solidFill>
                  <a:srgbClr val="000000"/>
                </a:solidFill>
                <a:latin typeface="Times New Roman" charset="0"/>
                <a:ea typeface=""/>
              </a:endParaRPr>
            </a:p>
          </p:txBody>
        </p:sp>
        <p:sp>
          <p:nvSpPr>
            <p:cNvPr id="14411" name="Text Box 57"/>
            <p:cNvSpPr txBox="1">
              <a:spLocks noChangeArrowheads="1"/>
            </p:cNvSpPr>
            <p:nvPr/>
          </p:nvSpPr>
          <p:spPr bwMode="auto">
            <a:xfrm>
              <a:off x="1469" y="1253"/>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1</a:t>
              </a:r>
              <a:endParaRPr lang="en-US" altLang="en-US">
                <a:solidFill>
                  <a:srgbClr val="000000"/>
                </a:solidFill>
                <a:latin typeface="Times New Roman" charset="0"/>
                <a:ea typeface=""/>
              </a:endParaRPr>
            </a:p>
          </p:txBody>
        </p:sp>
        <p:sp>
          <p:nvSpPr>
            <p:cNvPr id="14412" name="Text Box 58"/>
            <p:cNvSpPr txBox="1">
              <a:spLocks noChangeArrowheads="1"/>
            </p:cNvSpPr>
            <p:nvPr/>
          </p:nvSpPr>
          <p:spPr bwMode="auto">
            <a:xfrm>
              <a:off x="1908" y="165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2</a:t>
              </a:r>
              <a:endParaRPr lang="en-US" altLang="en-US">
                <a:solidFill>
                  <a:srgbClr val="000000"/>
                </a:solidFill>
                <a:latin typeface="Times New Roman" charset="0"/>
                <a:ea typeface=""/>
              </a:endParaRPr>
            </a:p>
          </p:txBody>
        </p:sp>
      </p:grpSp>
      <p:sp>
        <p:nvSpPr>
          <p:cNvPr id="14340" name="Text Box 59"/>
          <p:cNvSpPr txBox="1">
            <a:spLocks noChangeArrowheads="1"/>
          </p:cNvSpPr>
          <p:nvPr/>
        </p:nvSpPr>
        <p:spPr bwMode="auto">
          <a:xfrm>
            <a:off x="519113" y="2387600"/>
            <a:ext cx="776287"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r"/>
            <a:r>
              <a:rPr lang="en-US" altLang="en-US">
                <a:solidFill>
                  <a:srgbClr val="000000"/>
                </a:solidFill>
                <a:latin typeface="Arial" charset="0"/>
                <a:ea typeface=""/>
              </a:rPr>
              <a:t>D  ()</a:t>
            </a:r>
          </a:p>
          <a:p>
            <a:pPr algn="r"/>
            <a:endParaRPr lang="en-US" altLang="en-US">
              <a:solidFill>
                <a:srgbClr val="000000"/>
              </a:solidFill>
              <a:latin typeface="Arial" charset="0"/>
              <a:ea typeface=""/>
            </a:endParaRPr>
          </a:p>
          <a:p>
            <a:pPr algn="r"/>
            <a:r>
              <a:rPr lang="en-US" altLang="en-US">
                <a:solidFill>
                  <a:srgbClr val="000000"/>
                </a:solidFill>
                <a:latin typeface="Arial" charset="0"/>
                <a:ea typeface=""/>
              </a:rPr>
              <a:t>A</a:t>
            </a:r>
          </a:p>
          <a:p>
            <a:pPr algn="r"/>
            <a:endParaRPr lang="en-US" altLang="en-US">
              <a:solidFill>
                <a:srgbClr val="000000"/>
              </a:solidFill>
              <a:latin typeface="Arial" charset="0"/>
              <a:ea typeface=""/>
            </a:endParaRPr>
          </a:p>
          <a:p>
            <a:pPr algn="r"/>
            <a:r>
              <a:rPr lang="en-US" altLang="en-US">
                <a:solidFill>
                  <a:srgbClr val="000000"/>
                </a:solidFill>
                <a:latin typeface="Arial" charset="0"/>
                <a:ea typeface=""/>
              </a:rPr>
              <a:t>B</a:t>
            </a:r>
          </a:p>
          <a:p>
            <a:pPr algn="r"/>
            <a:endParaRPr lang="en-US" altLang="en-US">
              <a:solidFill>
                <a:srgbClr val="000000"/>
              </a:solidFill>
              <a:latin typeface="Arial" charset="0"/>
              <a:ea typeface=""/>
            </a:endParaRPr>
          </a:p>
          <a:p>
            <a:pPr algn="r"/>
            <a:r>
              <a:rPr lang="en-US" altLang="en-US">
                <a:solidFill>
                  <a:srgbClr val="000000"/>
                </a:solidFill>
                <a:latin typeface="Arial" charset="0"/>
                <a:ea typeface=""/>
              </a:rPr>
              <a:t>C</a:t>
            </a:r>
          </a:p>
          <a:p>
            <a:pPr algn="r"/>
            <a:endParaRPr lang="en-US" altLang="en-US">
              <a:solidFill>
                <a:srgbClr val="000000"/>
              </a:solidFill>
              <a:latin typeface="Arial" charset="0"/>
              <a:ea typeface=""/>
            </a:endParaRPr>
          </a:p>
          <a:p>
            <a:pPr algn="r"/>
            <a:r>
              <a:rPr lang="en-US" altLang="en-US">
                <a:solidFill>
                  <a:srgbClr val="000000"/>
                </a:solidFill>
                <a:latin typeface="Arial" charset="0"/>
                <a:ea typeface=""/>
              </a:rPr>
              <a:t>D</a:t>
            </a:r>
            <a:endParaRPr lang="en-US" altLang="en-US">
              <a:solidFill>
                <a:srgbClr val="000000"/>
              </a:solidFill>
              <a:latin typeface="Times New Roman" charset="0"/>
              <a:ea typeface=""/>
            </a:endParaRPr>
          </a:p>
        </p:txBody>
      </p:sp>
      <mc:AlternateContent xmlns:mc="http://schemas.openxmlformats.org/markup-compatibility/2006" xmlns:a14="http://schemas.microsoft.com/office/drawing/2010/main">
        <mc:Choice Requires="a14">
          <p:sp>
            <p:nvSpPr>
              <p:cNvPr id="14341" name="Text Box 60"/>
              <p:cNvSpPr txBox="1">
                <a:spLocks noChangeArrowheads="1"/>
              </p:cNvSpPr>
              <p:nvPr/>
            </p:nvSpPr>
            <p:spPr bwMode="auto">
              <a:xfrm>
                <a:off x="1409700" y="2397125"/>
                <a:ext cx="584200" cy="44627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dirty="0">
                    <a:solidFill>
                      <a:srgbClr val="000000"/>
                    </a:solidFill>
                    <a:latin typeface="Arial" charset="0"/>
                    <a:ea typeface=""/>
                  </a:rPr>
                  <a:t>A</a:t>
                </a:r>
              </a:p>
              <a:p>
                <a:endParaRPr lang="en-US" altLang="en-US" dirty="0">
                  <a:solidFill>
                    <a:srgbClr val="000000"/>
                  </a:solidFill>
                  <a:latin typeface="Arial" charset="0"/>
                  <a:ea typeface=""/>
                </a:endParaRPr>
              </a:p>
              <a:p>
                <a:r>
                  <a:rPr lang="en-US" altLang="en-US" dirty="0">
                    <a:solidFill>
                      <a:srgbClr val="000000"/>
                    </a:solidFill>
                    <a:latin typeface="Arial" charset="0"/>
                    <a:ea typeface=""/>
                    <a:sym typeface="Symbol" charset="2"/>
                  </a:rPr>
                  <a:t>0</a:t>
                </a:r>
                <a:endParaRPr lang="en-US" altLang="en-US" dirty="0">
                  <a:solidFill>
                    <a:srgbClr val="000000"/>
                  </a:solidFill>
                  <a:latin typeface="Arial" charset="0"/>
                  <a:ea typeface=""/>
                </a:endParaRPr>
              </a:p>
              <a:p>
                <a:endParaRPr lang="en-US" altLang="en-US" dirty="0">
                  <a:solidFill>
                    <a:srgbClr val="000000"/>
                  </a:solidFill>
                  <a:latin typeface="Arial" charset="0"/>
                  <a:ea typeface=""/>
                </a:endParaRPr>
              </a:p>
              <a:p>
                <a:r>
                  <a:rPr lang="en-US" altLang="en-US" dirty="0">
                    <a:solidFill>
                      <a:srgbClr val="000000"/>
                    </a:solidFill>
                    <a:latin typeface="Arial" charset="0"/>
                    <a:ea typeface=""/>
                    <a:sym typeface="Symbol" charset="2"/>
                  </a:rPr>
                  <a:t>7</a:t>
                </a:r>
              </a:p>
              <a:p>
                <a:endParaRPr lang="en-US" altLang="en-US" dirty="0">
                  <a:solidFill>
                    <a:srgbClr val="000000"/>
                  </a:solidFill>
                  <a:latin typeface="Arial" charset="0"/>
                  <a:ea typeface=""/>
                </a:endParaRPr>
              </a:p>
              <a:p>
                <a:pPr/>
                <a14:m>
                  <m:oMathPara xmlns:m="http://schemas.openxmlformats.org/officeDocument/2006/math">
                    <m:oMathParaPr>
                      <m:jc m:val="left"/>
                    </m:oMathParaPr>
                    <m:oMath xmlns:m="http://schemas.openxmlformats.org/officeDocument/2006/math">
                      <m:r>
                        <a:rPr lang="en-US" altLang="zh-CN" i="1">
                          <a:solidFill>
                            <a:srgbClr val="000000"/>
                          </a:solidFill>
                          <a:latin typeface="Cambria Math" charset="0"/>
                          <a:ea typeface="Cambria Math" charset="0"/>
                          <a:cs typeface="Cambria Math" charset="0"/>
                        </a:rPr>
                        <m:t>∞</m:t>
                      </m:r>
                    </m:oMath>
                  </m:oMathPara>
                </a14:m>
                <a:endParaRPr lang="en-US" altLang="en-US" dirty="0">
                  <a:solidFill>
                    <a:srgbClr val="000000"/>
                  </a:solidFill>
                  <a:latin typeface="Arial" charset="0"/>
                  <a:ea typeface=""/>
                </a:endParaRPr>
              </a:p>
              <a:p>
                <a:endParaRPr lang="en-US" altLang="en-US" dirty="0">
                  <a:solidFill>
                    <a:srgbClr val="000000"/>
                  </a:solidFill>
                  <a:latin typeface="Arial" charset="0"/>
                  <a:ea typeface=""/>
                </a:endParaRPr>
              </a:p>
              <a:p>
                <a:pPr/>
                <a14:m>
                  <m:oMathPara xmlns:m="http://schemas.openxmlformats.org/officeDocument/2006/math">
                    <m:oMathParaPr>
                      <m:jc m:val="left"/>
                    </m:oMathParaPr>
                    <m:oMath xmlns:m="http://schemas.openxmlformats.org/officeDocument/2006/math">
                      <m:r>
                        <a:rPr lang="en-US" altLang="zh-CN" i="1">
                          <a:solidFill>
                            <a:srgbClr val="000000"/>
                          </a:solidFill>
                          <a:latin typeface="Cambria Math" charset="0"/>
                          <a:ea typeface="Cambria Math" charset="0"/>
                          <a:cs typeface="Cambria Math" charset="0"/>
                        </a:rPr>
                        <m:t>∞</m:t>
                      </m:r>
                    </m:oMath>
                  </m:oMathPara>
                </a14:m>
                <a:endParaRPr lang="en-US" altLang="en-US" dirty="0">
                  <a:solidFill>
                    <a:srgbClr val="000000"/>
                  </a:solidFill>
                  <a:latin typeface="Arial" charset="0"/>
                  <a:ea typeface=""/>
                  <a:sym typeface="Symbol" charset="2"/>
                </a:endParaRPr>
              </a:p>
              <a:p>
                <a:endParaRPr lang="en-US" altLang="en-US" dirty="0">
                  <a:solidFill>
                    <a:srgbClr val="000000"/>
                  </a:solidFill>
                  <a:latin typeface="Arial" charset="0"/>
                  <a:ea typeface=""/>
                  <a:sym typeface="Symbol" charset="2"/>
                </a:endParaRPr>
              </a:p>
              <a:p>
                <a:r>
                  <a:rPr lang="en-US" altLang="en-US" dirty="0">
                    <a:solidFill>
                      <a:srgbClr val="000000"/>
                    </a:solidFill>
                    <a:latin typeface="Arial" charset="0"/>
                    <a:ea typeface=""/>
                    <a:sym typeface="Symbol" charset="2"/>
                  </a:rPr>
                  <a:t>1</a:t>
                </a:r>
              </a:p>
              <a:p>
                <a:br>
                  <a:rPr lang="en-US" altLang="en-US" sz="1000" dirty="0">
                    <a:solidFill>
                      <a:srgbClr val="000000"/>
                    </a:solidFill>
                    <a:latin typeface="Arial" charset="0"/>
                    <a:ea typeface=""/>
                    <a:sym typeface="Symbol" charset="2"/>
                  </a:rPr>
                </a:br>
                <a:r>
                  <a:rPr lang="en-US" altLang="en-US" sz="1000" dirty="0">
                    <a:solidFill>
                      <a:srgbClr val="000000"/>
                    </a:solidFill>
                    <a:latin typeface="Arial" charset="0"/>
                    <a:ea typeface=""/>
                    <a:sym typeface="Symbol" charset="2"/>
                  </a:rPr>
                  <a:t>c(E,A)</a:t>
                </a:r>
              </a:p>
            </p:txBody>
          </p:sp>
        </mc:Choice>
        <mc:Fallback xmlns="">
          <p:sp>
            <p:nvSpPr>
              <p:cNvPr id="14341" name="Text Box 60"/>
              <p:cNvSpPr txBox="1">
                <a:spLocks noRot="1" noChangeAspect="1" noMove="1" noResize="1" noEditPoints="1" noAdjustHandles="1" noChangeArrowheads="1" noChangeShapeType="1" noTextEdit="1"/>
              </p:cNvSpPr>
              <p:nvPr/>
            </p:nvSpPr>
            <p:spPr bwMode="auto">
              <a:xfrm>
                <a:off x="1409700" y="2397125"/>
                <a:ext cx="584200" cy="4462760"/>
              </a:xfrm>
              <a:prstGeom prst="rect">
                <a:avLst/>
              </a:prstGeom>
              <a:blipFill rotWithShape="0">
                <a:blip r:embed="rId3"/>
                <a:stretch>
                  <a:fillRect l="-15625" t="-95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42" name="Text Box 61"/>
              <p:cNvSpPr txBox="1">
                <a:spLocks noChangeArrowheads="1"/>
              </p:cNvSpPr>
              <p:nvPr/>
            </p:nvSpPr>
            <p:spPr bwMode="auto">
              <a:xfrm>
                <a:off x="2087563" y="2406650"/>
                <a:ext cx="540533" cy="44627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dirty="0">
                    <a:solidFill>
                      <a:srgbClr val="000000"/>
                    </a:solidFill>
                    <a:latin typeface="Arial" charset="0"/>
                    <a:ea typeface=""/>
                  </a:rPr>
                  <a:t>B</a:t>
                </a:r>
              </a:p>
              <a:p>
                <a:endParaRPr lang="en-US" altLang="en-US" dirty="0">
                  <a:solidFill>
                    <a:srgbClr val="000000"/>
                  </a:solidFill>
                  <a:latin typeface="Arial" charset="0"/>
                  <a:ea typeface=""/>
                </a:endParaRPr>
              </a:p>
              <a:p>
                <a:r>
                  <a:rPr lang="en-US" altLang="en-US" dirty="0">
                    <a:solidFill>
                      <a:srgbClr val="000000"/>
                    </a:solidFill>
                    <a:latin typeface="Arial" charset="0"/>
                    <a:ea typeface=""/>
                    <a:sym typeface="Symbol" charset="2"/>
                  </a:rPr>
                  <a:t>7</a:t>
                </a:r>
                <a:endParaRPr lang="en-US" altLang="en-US" dirty="0">
                  <a:solidFill>
                    <a:srgbClr val="000000"/>
                  </a:solidFill>
                  <a:latin typeface="Arial" charset="0"/>
                  <a:ea typeface=""/>
                </a:endParaRPr>
              </a:p>
              <a:p>
                <a:endParaRPr lang="en-US" altLang="en-US" dirty="0">
                  <a:solidFill>
                    <a:srgbClr val="000000"/>
                  </a:solidFill>
                  <a:latin typeface="Arial" charset="0"/>
                  <a:ea typeface=""/>
                </a:endParaRPr>
              </a:p>
              <a:p>
                <a:r>
                  <a:rPr lang="en-US" altLang="en-US" dirty="0">
                    <a:solidFill>
                      <a:srgbClr val="000000"/>
                    </a:solidFill>
                    <a:latin typeface="Arial" charset="0"/>
                    <a:ea typeface=""/>
                  </a:rPr>
                  <a:t>0</a:t>
                </a:r>
              </a:p>
              <a:p>
                <a:endParaRPr lang="en-US" altLang="en-US" dirty="0">
                  <a:solidFill>
                    <a:srgbClr val="000000"/>
                  </a:solidFill>
                  <a:latin typeface="Arial" charset="0"/>
                  <a:ea typeface=""/>
                </a:endParaRPr>
              </a:p>
              <a:p>
                <a:r>
                  <a:rPr lang="en-US" altLang="en-US" dirty="0">
                    <a:solidFill>
                      <a:srgbClr val="000000"/>
                    </a:solidFill>
                    <a:latin typeface="Arial" charset="0"/>
                    <a:ea typeface=""/>
                    <a:sym typeface="Symbol" charset="2"/>
                  </a:rPr>
                  <a:t>1</a:t>
                </a:r>
                <a:endParaRPr lang="en-US" altLang="en-US" dirty="0">
                  <a:solidFill>
                    <a:srgbClr val="000000"/>
                  </a:solidFill>
                  <a:latin typeface="Arial" charset="0"/>
                  <a:ea typeface=""/>
                </a:endParaRPr>
              </a:p>
              <a:p>
                <a:endParaRPr lang="en-US" altLang="en-US" dirty="0">
                  <a:solidFill>
                    <a:srgbClr val="000000"/>
                  </a:solidFill>
                  <a:latin typeface="Arial" charset="0"/>
                  <a:ea typeface=""/>
                </a:endParaRPr>
              </a:p>
              <a:p>
                <a:pPr/>
                <a14:m>
                  <m:oMathPara xmlns:m="http://schemas.openxmlformats.org/officeDocument/2006/math">
                    <m:oMathParaPr>
                      <m:jc m:val="left"/>
                    </m:oMathParaPr>
                    <m:oMath xmlns:m="http://schemas.openxmlformats.org/officeDocument/2006/math">
                      <m:r>
                        <a:rPr lang="en-US" altLang="zh-CN" i="1">
                          <a:solidFill>
                            <a:srgbClr val="000000"/>
                          </a:solidFill>
                          <a:latin typeface="Cambria Math" charset="0"/>
                          <a:ea typeface="Cambria Math" charset="0"/>
                          <a:cs typeface="Cambria Math" charset="0"/>
                        </a:rPr>
                        <m:t>∞</m:t>
                      </m:r>
                    </m:oMath>
                  </m:oMathPara>
                </a14:m>
                <a:endParaRPr lang="en-US" altLang="en-US" dirty="0">
                  <a:solidFill>
                    <a:srgbClr val="000000"/>
                  </a:solidFill>
                  <a:latin typeface="Arial" charset="0"/>
                  <a:ea typeface=""/>
                  <a:sym typeface="Symbol" charset="2"/>
                </a:endParaRPr>
              </a:p>
              <a:p>
                <a:endParaRPr lang="en-US" altLang="en-US" dirty="0">
                  <a:solidFill>
                    <a:srgbClr val="000000"/>
                  </a:solidFill>
                  <a:latin typeface="Arial" charset="0"/>
                  <a:ea typeface=""/>
                  <a:sym typeface="Symbol" charset="2"/>
                </a:endParaRPr>
              </a:p>
              <a:p>
                <a:r>
                  <a:rPr lang="en-US" altLang="en-US" dirty="0">
                    <a:solidFill>
                      <a:srgbClr val="000000"/>
                    </a:solidFill>
                    <a:latin typeface="Arial" charset="0"/>
                    <a:ea typeface=""/>
                    <a:sym typeface="Symbol" charset="2"/>
                  </a:rPr>
                  <a:t>8</a:t>
                </a:r>
              </a:p>
              <a:p>
                <a:br>
                  <a:rPr lang="en-US" altLang="en-US" sz="1000" dirty="0">
                    <a:solidFill>
                      <a:srgbClr val="000000"/>
                    </a:solidFill>
                    <a:latin typeface="Arial" charset="0"/>
                    <a:ea typeface=""/>
                    <a:sym typeface="Symbol" charset="2"/>
                  </a:rPr>
                </a:br>
                <a:r>
                  <a:rPr lang="en-US" altLang="en-US" sz="1000" dirty="0">
                    <a:solidFill>
                      <a:srgbClr val="000000"/>
                    </a:solidFill>
                    <a:latin typeface="Arial" charset="0"/>
                    <a:ea typeface=""/>
                    <a:sym typeface="Symbol" charset="2"/>
                  </a:rPr>
                  <a:t>c(E,B)</a:t>
                </a:r>
              </a:p>
            </p:txBody>
          </p:sp>
        </mc:Choice>
        <mc:Fallback xmlns="">
          <p:sp>
            <p:nvSpPr>
              <p:cNvPr id="14342" name="Text Box 61"/>
              <p:cNvSpPr txBox="1">
                <a:spLocks noRot="1" noChangeAspect="1" noMove="1" noResize="1" noEditPoints="1" noAdjustHandles="1" noChangeArrowheads="1" noChangeShapeType="1" noTextEdit="1"/>
              </p:cNvSpPr>
              <p:nvPr/>
            </p:nvSpPr>
            <p:spPr bwMode="auto">
              <a:xfrm>
                <a:off x="2087563" y="2406650"/>
                <a:ext cx="540533" cy="4462760"/>
              </a:xfrm>
              <a:prstGeom prst="rect">
                <a:avLst/>
              </a:prstGeom>
              <a:blipFill rotWithShape="0">
                <a:blip r:embed="rId4"/>
                <a:stretch>
                  <a:fillRect l="-16854" t="-95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43" name="Text Box 62"/>
              <p:cNvSpPr txBox="1">
                <a:spLocks noChangeArrowheads="1"/>
              </p:cNvSpPr>
              <p:nvPr/>
            </p:nvSpPr>
            <p:spPr bwMode="auto">
              <a:xfrm>
                <a:off x="2670716" y="2416175"/>
                <a:ext cx="620683" cy="462690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dirty="0">
                    <a:solidFill>
                      <a:srgbClr val="000000"/>
                    </a:solidFill>
                    <a:latin typeface="Arial" charset="0"/>
                    <a:ea typeface=""/>
                  </a:rPr>
                  <a:t>D</a:t>
                </a:r>
              </a:p>
              <a:p>
                <a:endParaRPr lang="en-US" altLang="en-US" dirty="0">
                  <a:solidFill>
                    <a:srgbClr val="000000"/>
                  </a:solidFill>
                  <a:latin typeface="Arial" charset="0"/>
                  <a:ea typeface=""/>
                </a:endParaRPr>
              </a:p>
              <a:p>
                <a:pPr/>
                <a14:m>
                  <m:oMathPara xmlns:m="http://schemas.openxmlformats.org/officeDocument/2006/math">
                    <m:oMathParaPr>
                      <m:jc m:val="centerGroup"/>
                    </m:oMathParaPr>
                    <m:oMath xmlns:m="http://schemas.openxmlformats.org/officeDocument/2006/math">
                      <m:r>
                        <a:rPr lang="en-US" altLang="zh-CN" i="1">
                          <a:solidFill>
                            <a:srgbClr val="000000"/>
                          </a:solidFill>
                          <a:latin typeface="Cambria Math" charset="0"/>
                          <a:ea typeface="Cambria Math" charset="0"/>
                          <a:cs typeface="Cambria Math" charset="0"/>
                        </a:rPr>
                        <m:t>∞</m:t>
                      </m:r>
                    </m:oMath>
                  </m:oMathPara>
                </a14:m>
                <a:endParaRPr lang="en-US" altLang="en-US" dirty="0">
                  <a:solidFill>
                    <a:srgbClr val="000000"/>
                  </a:solidFill>
                  <a:latin typeface="Arial" charset="0"/>
                  <a:ea typeface=""/>
                </a:endParaRPr>
              </a:p>
              <a:p>
                <a:endParaRPr lang="en-US" altLang="en-US" dirty="0">
                  <a:solidFill>
                    <a:srgbClr val="000000"/>
                  </a:solidFill>
                  <a:latin typeface="Arial" charset="0"/>
                  <a:ea typeface=""/>
                  <a:sym typeface="Symbol" charset="2"/>
                </a:endParaRPr>
              </a:p>
              <a:p>
                <a:pPr/>
                <a14:m>
                  <m:oMathPara xmlns:m="http://schemas.openxmlformats.org/officeDocument/2006/math">
                    <m:oMathParaPr>
                      <m:jc m:val="centerGroup"/>
                    </m:oMathParaPr>
                    <m:oMath xmlns:m="http://schemas.openxmlformats.org/officeDocument/2006/math">
                      <m:r>
                        <a:rPr lang="en-US" altLang="zh-CN" i="1">
                          <a:solidFill>
                            <a:srgbClr val="000000"/>
                          </a:solidFill>
                          <a:latin typeface="Cambria Math" charset="0"/>
                          <a:ea typeface="Cambria Math" charset="0"/>
                          <a:cs typeface="Cambria Math" charset="0"/>
                        </a:rPr>
                        <m:t>∞</m:t>
                      </m:r>
                    </m:oMath>
                  </m:oMathPara>
                </a14:m>
                <a:endParaRPr lang="en-US" altLang="en-US" dirty="0">
                  <a:solidFill>
                    <a:srgbClr val="000000"/>
                  </a:solidFill>
                  <a:latin typeface="Arial" charset="0"/>
                  <a:ea typeface=""/>
                </a:endParaRPr>
              </a:p>
              <a:p>
                <a:endParaRPr lang="en-US" altLang="en-US" dirty="0">
                  <a:solidFill>
                    <a:srgbClr val="000000"/>
                  </a:solidFill>
                  <a:latin typeface="Arial" charset="0"/>
                  <a:ea typeface=""/>
                  <a:sym typeface="Symbol" charset="2"/>
                </a:endParaRPr>
              </a:p>
              <a:p>
                <a:r>
                  <a:rPr lang="en-US" altLang="en-US" dirty="0">
                    <a:solidFill>
                      <a:srgbClr val="000000"/>
                    </a:solidFill>
                    <a:latin typeface="Arial" charset="0"/>
                    <a:ea typeface=""/>
                    <a:sym typeface="Symbol" charset="2"/>
                  </a:rPr>
                  <a:t>2</a:t>
                </a:r>
                <a:endParaRPr lang="en-US" altLang="en-US" dirty="0">
                  <a:solidFill>
                    <a:srgbClr val="000000"/>
                  </a:solidFill>
                  <a:latin typeface="Arial" charset="0"/>
                  <a:ea typeface=""/>
                </a:endParaRPr>
              </a:p>
              <a:p>
                <a:endParaRPr lang="en-US" altLang="en-US" dirty="0">
                  <a:solidFill>
                    <a:srgbClr val="000000"/>
                  </a:solidFill>
                  <a:latin typeface="Arial" charset="0"/>
                  <a:ea typeface=""/>
                </a:endParaRPr>
              </a:p>
              <a:p>
                <a:r>
                  <a:rPr lang="en-US" altLang="en-US" dirty="0">
                    <a:solidFill>
                      <a:srgbClr val="000000"/>
                    </a:solidFill>
                    <a:latin typeface="Arial" charset="0"/>
                    <a:ea typeface=""/>
                  </a:rPr>
                  <a:t>0</a:t>
                </a:r>
              </a:p>
              <a:p>
                <a:endParaRPr lang="en-US" altLang="en-US" dirty="0">
                  <a:solidFill>
                    <a:srgbClr val="000000"/>
                  </a:solidFill>
                  <a:latin typeface="Arial" charset="0"/>
                  <a:ea typeface=""/>
                </a:endParaRPr>
              </a:p>
              <a:p>
                <a:r>
                  <a:rPr lang="en-US" altLang="en-US" dirty="0">
                    <a:solidFill>
                      <a:srgbClr val="000000"/>
                    </a:solidFill>
                    <a:latin typeface="Arial" charset="0"/>
                    <a:ea typeface=""/>
                  </a:rPr>
                  <a:t>2</a:t>
                </a:r>
              </a:p>
              <a:p>
                <a:br>
                  <a:rPr lang="en-US" altLang="en-US" sz="1000" dirty="0">
                    <a:solidFill>
                      <a:srgbClr val="000000"/>
                    </a:solidFill>
                    <a:latin typeface="Arial" charset="0"/>
                    <a:ea typeface=""/>
                    <a:sym typeface="Symbol" charset="2"/>
                  </a:rPr>
                </a:br>
                <a:r>
                  <a:rPr lang="en-US" altLang="en-US" sz="1000" dirty="0">
                    <a:solidFill>
                      <a:srgbClr val="000000"/>
                    </a:solidFill>
                    <a:latin typeface="Arial" charset="0"/>
                    <a:ea typeface=""/>
                    <a:sym typeface="Symbol" charset="2"/>
                  </a:rPr>
                  <a:t>c(E,D)</a:t>
                </a:r>
                <a:endParaRPr lang="en-US" altLang="en-US" sz="1600" baseline="-25000" dirty="0">
                  <a:solidFill>
                    <a:srgbClr val="000000"/>
                  </a:solidFill>
                  <a:latin typeface="Arial" charset="0"/>
                  <a:ea typeface=""/>
                  <a:sym typeface="Symbol" charset="2"/>
                </a:endParaRPr>
              </a:p>
              <a:p>
                <a:endParaRPr lang="en-US" altLang="en-US" sz="1600" baseline="-25000" dirty="0">
                  <a:solidFill>
                    <a:srgbClr val="000000"/>
                  </a:solidFill>
                  <a:latin typeface="Arial" charset="0"/>
                  <a:ea typeface=""/>
                  <a:sym typeface="Symbol" charset="2"/>
                </a:endParaRPr>
              </a:p>
            </p:txBody>
          </p:sp>
        </mc:Choice>
        <mc:Fallback xmlns="">
          <p:sp>
            <p:nvSpPr>
              <p:cNvPr id="14343" name="Text Box 62"/>
              <p:cNvSpPr txBox="1">
                <a:spLocks noRot="1" noChangeAspect="1" noMove="1" noResize="1" noEditPoints="1" noAdjustHandles="1" noChangeArrowheads="1" noChangeShapeType="1" noTextEdit="1"/>
              </p:cNvSpPr>
              <p:nvPr/>
            </p:nvSpPr>
            <p:spPr bwMode="auto">
              <a:xfrm>
                <a:off x="2670716" y="2416175"/>
                <a:ext cx="620683" cy="4626908"/>
              </a:xfrm>
              <a:prstGeom prst="rect">
                <a:avLst/>
              </a:prstGeom>
              <a:blipFill rotWithShape="0">
                <a:blip r:embed="rId5"/>
                <a:stretch>
                  <a:fillRect l="-14706" t="-92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4344" name="Line 63"/>
          <p:cNvSpPr>
            <a:spLocks noChangeShapeType="1"/>
          </p:cNvSpPr>
          <p:nvPr/>
        </p:nvSpPr>
        <p:spPr bwMode="auto">
          <a:xfrm>
            <a:off x="849313" y="2938463"/>
            <a:ext cx="2514600" cy="9525"/>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4345" name="Line 64"/>
          <p:cNvSpPr>
            <a:spLocks noChangeShapeType="1"/>
          </p:cNvSpPr>
          <p:nvPr/>
        </p:nvSpPr>
        <p:spPr bwMode="auto">
          <a:xfrm flipH="1">
            <a:off x="1392238" y="2595563"/>
            <a:ext cx="0" cy="3133725"/>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4346" name="Oval 65"/>
          <p:cNvSpPr>
            <a:spLocks noChangeArrowheads="1"/>
          </p:cNvSpPr>
          <p:nvPr/>
        </p:nvSpPr>
        <p:spPr bwMode="auto">
          <a:xfrm>
            <a:off x="7099300" y="1449388"/>
            <a:ext cx="457200" cy="4476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347" name="Oval 66"/>
          <p:cNvSpPr>
            <a:spLocks noChangeArrowheads="1"/>
          </p:cNvSpPr>
          <p:nvPr/>
        </p:nvSpPr>
        <p:spPr bwMode="auto">
          <a:xfrm>
            <a:off x="4905375" y="5353050"/>
            <a:ext cx="457200" cy="4476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348" name="Oval 67"/>
          <p:cNvSpPr>
            <a:spLocks noChangeArrowheads="1"/>
          </p:cNvSpPr>
          <p:nvPr/>
        </p:nvSpPr>
        <p:spPr bwMode="auto">
          <a:xfrm>
            <a:off x="4924425" y="4633913"/>
            <a:ext cx="457200" cy="4476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349" name="Oval 68"/>
          <p:cNvSpPr>
            <a:spLocks noChangeArrowheads="1"/>
          </p:cNvSpPr>
          <p:nvPr/>
        </p:nvSpPr>
        <p:spPr bwMode="auto">
          <a:xfrm>
            <a:off x="4090988" y="3876675"/>
            <a:ext cx="457200" cy="4476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350" name="Text Box 69"/>
          <p:cNvSpPr txBox="1">
            <a:spLocks noChangeArrowheads="1"/>
          </p:cNvSpPr>
          <p:nvPr/>
        </p:nvSpPr>
        <p:spPr bwMode="auto">
          <a:xfrm>
            <a:off x="730250" y="227012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r"/>
            <a:r>
              <a:rPr lang="en-US" altLang="en-US" sz="1800">
                <a:solidFill>
                  <a:srgbClr val="FF0000"/>
                </a:solidFill>
                <a:latin typeface="Arial" charset="0"/>
                <a:ea typeface=""/>
              </a:rPr>
              <a:t>E</a:t>
            </a:r>
            <a:endParaRPr lang="en-US" altLang="en-US">
              <a:solidFill>
                <a:srgbClr val="FF0000"/>
              </a:solidFill>
              <a:latin typeface="Times New Roman" charset="0"/>
              <a:ea typeface=""/>
            </a:endParaRPr>
          </a:p>
        </p:txBody>
      </p:sp>
      <p:sp>
        <p:nvSpPr>
          <p:cNvPr id="14351" name="Text Box 70"/>
          <p:cNvSpPr txBox="1">
            <a:spLocks noChangeArrowheads="1"/>
          </p:cNvSpPr>
          <p:nvPr/>
        </p:nvSpPr>
        <p:spPr bwMode="auto">
          <a:xfrm>
            <a:off x="1438275" y="1860550"/>
            <a:ext cx="1771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3333CC"/>
                </a:solidFill>
                <a:latin typeface="Arial" charset="0"/>
                <a:ea typeface=""/>
              </a:rPr>
              <a:t>distance tables </a:t>
            </a:r>
            <a:br>
              <a:rPr lang="en-US" altLang="en-US" sz="1800">
                <a:solidFill>
                  <a:srgbClr val="3333CC"/>
                </a:solidFill>
                <a:latin typeface="Arial" charset="0"/>
                <a:ea typeface=""/>
              </a:rPr>
            </a:br>
            <a:r>
              <a:rPr lang="en-US" altLang="en-US" sz="1800">
                <a:solidFill>
                  <a:srgbClr val="3333CC"/>
                </a:solidFill>
                <a:latin typeface="Arial" charset="0"/>
                <a:ea typeface=""/>
              </a:rPr>
              <a:t>from neighbors</a:t>
            </a:r>
            <a:endParaRPr lang="en-US" altLang="en-US">
              <a:solidFill>
                <a:srgbClr val="000000"/>
              </a:solidFill>
              <a:latin typeface="Times New Roman" charset="0"/>
              <a:ea typeface=""/>
            </a:endParaRPr>
          </a:p>
        </p:txBody>
      </p:sp>
      <p:sp>
        <p:nvSpPr>
          <p:cNvPr id="14352" name="Text Box 71"/>
          <p:cNvSpPr txBox="1">
            <a:spLocks noChangeArrowheads="1"/>
          </p:cNvSpPr>
          <p:nvPr/>
        </p:nvSpPr>
        <p:spPr bwMode="auto">
          <a:xfrm rot="-5366545">
            <a:off x="-67468" y="4425156"/>
            <a:ext cx="1403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r"/>
            <a:r>
              <a:rPr lang="en-US" altLang="en-US" sz="1800">
                <a:solidFill>
                  <a:srgbClr val="3333CC"/>
                </a:solidFill>
                <a:latin typeface="Arial" charset="0"/>
                <a:ea typeface=""/>
              </a:rPr>
              <a:t>destinations</a:t>
            </a:r>
            <a:endParaRPr lang="en-US" altLang="en-US">
              <a:solidFill>
                <a:srgbClr val="3333CC"/>
              </a:solidFill>
              <a:latin typeface="Times New Roman" charset="0"/>
              <a:ea typeface=""/>
            </a:endParaRPr>
          </a:p>
        </p:txBody>
      </p:sp>
      <mc:AlternateContent xmlns:mc="http://schemas.openxmlformats.org/markup-compatibility/2006" xmlns:a14="http://schemas.microsoft.com/office/drawing/2010/main">
        <mc:Choice Requires="a14">
          <p:sp>
            <p:nvSpPr>
              <p:cNvPr id="14353" name="Text Box 72"/>
              <p:cNvSpPr txBox="1">
                <a:spLocks noChangeArrowheads="1"/>
              </p:cNvSpPr>
              <p:nvPr/>
            </p:nvSpPr>
            <p:spPr bwMode="auto">
              <a:xfrm>
                <a:off x="3454400" y="2408238"/>
                <a:ext cx="584200" cy="34163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dirty="0">
                    <a:solidFill>
                      <a:srgbClr val="000000"/>
                    </a:solidFill>
                    <a:latin typeface="Arial" charset="0"/>
                    <a:ea typeface=""/>
                  </a:rPr>
                  <a:t>A</a:t>
                </a:r>
              </a:p>
              <a:p>
                <a:endParaRPr lang="en-US" altLang="en-US" dirty="0">
                  <a:solidFill>
                    <a:srgbClr val="000000"/>
                  </a:solidFill>
                  <a:latin typeface="Arial" charset="0"/>
                  <a:ea typeface=""/>
                </a:endParaRPr>
              </a:p>
              <a:p>
                <a:r>
                  <a:rPr lang="en-US" altLang="en-US" dirty="0">
                    <a:solidFill>
                      <a:srgbClr val="000000"/>
                    </a:solidFill>
                    <a:latin typeface="Arial" charset="0"/>
                    <a:ea typeface=""/>
                    <a:sym typeface="Symbol" charset="2"/>
                  </a:rPr>
                  <a:t>1</a:t>
                </a:r>
                <a:endParaRPr lang="en-US" altLang="en-US" dirty="0">
                  <a:solidFill>
                    <a:srgbClr val="000000"/>
                  </a:solidFill>
                  <a:latin typeface="Arial" charset="0"/>
                  <a:ea typeface=""/>
                </a:endParaRPr>
              </a:p>
              <a:p>
                <a:endParaRPr lang="en-US" altLang="en-US" dirty="0">
                  <a:solidFill>
                    <a:srgbClr val="000000"/>
                  </a:solidFill>
                  <a:latin typeface="Arial" charset="0"/>
                  <a:ea typeface=""/>
                </a:endParaRPr>
              </a:p>
              <a:p>
                <a:r>
                  <a:rPr lang="en-US" altLang="en-US" dirty="0">
                    <a:solidFill>
                      <a:srgbClr val="000000"/>
                    </a:solidFill>
                    <a:latin typeface="Arial" charset="0"/>
                    <a:ea typeface=""/>
                    <a:sym typeface="Symbol" charset="2"/>
                  </a:rPr>
                  <a:t>8</a:t>
                </a:r>
              </a:p>
              <a:p>
                <a:endParaRPr lang="en-US" altLang="en-US" dirty="0">
                  <a:solidFill>
                    <a:srgbClr val="000000"/>
                  </a:solidFill>
                  <a:latin typeface="Arial" charset="0"/>
                  <a:ea typeface=""/>
                </a:endParaRPr>
              </a:p>
              <a:p>
                <a:pPr/>
                <a14:m>
                  <m:oMathPara xmlns:m="http://schemas.openxmlformats.org/officeDocument/2006/math">
                    <m:oMathParaPr>
                      <m:jc m:val="left"/>
                    </m:oMathParaPr>
                    <m:oMath xmlns:m="http://schemas.openxmlformats.org/officeDocument/2006/math">
                      <m:r>
                        <a:rPr lang="en-US" altLang="zh-CN" i="1">
                          <a:solidFill>
                            <a:srgbClr val="000000"/>
                          </a:solidFill>
                          <a:latin typeface="Cambria Math" charset="0"/>
                          <a:ea typeface="Cambria Math" charset="0"/>
                          <a:cs typeface="Cambria Math" charset="0"/>
                        </a:rPr>
                        <m:t>∞</m:t>
                      </m:r>
                    </m:oMath>
                  </m:oMathPara>
                </a14:m>
                <a:endParaRPr lang="en-US" altLang="en-US" dirty="0">
                  <a:solidFill>
                    <a:srgbClr val="000000"/>
                  </a:solidFill>
                  <a:latin typeface="Arial" charset="0"/>
                  <a:ea typeface=""/>
                </a:endParaRPr>
              </a:p>
              <a:p>
                <a:endParaRPr lang="en-US" altLang="en-US" dirty="0">
                  <a:solidFill>
                    <a:srgbClr val="000000"/>
                  </a:solidFill>
                  <a:latin typeface="Arial" charset="0"/>
                  <a:ea typeface=""/>
                </a:endParaRPr>
              </a:p>
              <a:p>
                <a:pPr/>
                <a14:m>
                  <m:oMathPara xmlns:m="http://schemas.openxmlformats.org/officeDocument/2006/math">
                    <m:oMathParaPr>
                      <m:jc m:val="left"/>
                    </m:oMathParaPr>
                    <m:oMath xmlns:m="http://schemas.openxmlformats.org/officeDocument/2006/math">
                      <m:r>
                        <a:rPr lang="en-US" altLang="zh-CN" i="1">
                          <a:solidFill>
                            <a:srgbClr val="000000"/>
                          </a:solidFill>
                          <a:latin typeface="Cambria Math" charset="0"/>
                          <a:ea typeface="Cambria Math" charset="0"/>
                          <a:cs typeface="Cambria Math" charset="0"/>
                        </a:rPr>
                        <m:t>∞</m:t>
                      </m:r>
                    </m:oMath>
                  </m:oMathPara>
                </a14:m>
                <a:endParaRPr lang="en-US" altLang="en-US" dirty="0">
                  <a:solidFill>
                    <a:srgbClr val="000000"/>
                  </a:solidFill>
                  <a:latin typeface="Arial" charset="0"/>
                  <a:ea typeface=""/>
                  <a:sym typeface="Symbol" charset="2"/>
                </a:endParaRPr>
              </a:p>
            </p:txBody>
          </p:sp>
        </mc:Choice>
        <mc:Fallback xmlns="">
          <p:sp>
            <p:nvSpPr>
              <p:cNvPr id="14353" name="Text Box 72"/>
              <p:cNvSpPr txBox="1">
                <a:spLocks noRot="1" noChangeAspect="1" noMove="1" noResize="1" noEditPoints="1" noAdjustHandles="1" noChangeArrowheads="1" noChangeShapeType="1" noTextEdit="1"/>
              </p:cNvSpPr>
              <p:nvPr/>
            </p:nvSpPr>
            <p:spPr bwMode="auto">
              <a:xfrm>
                <a:off x="3454400" y="2408238"/>
                <a:ext cx="584200" cy="3416320"/>
              </a:xfrm>
              <a:prstGeom prst="rect">
                <a:avLst/>
              </a:prstGeom>
              <a:blipFill rotWithShape="0">
                <a:blip r:embed="rId6"/>
                <a:stretch>
                  <a:fillRect l="-16667" t="-12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54" name="Text Box 73"/>
              <p:cNvSpPr txBox="1">
                <a:spLocks noChangeArrowheads="1"/>
              </p:cNvSpPr>
              <p:nvPr/>
            </p:nvSpPr>
            <p:spPr bwMode="auto">
              <a:xfrm>
                <a:off x="4132263" y="2417763"/>
                <a:ext cx="527709" cy="340779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dirty="0">
                    <a:solidFill>
                      <a:srgbClr val="000000"/>
                    </a:solidFill>
                    <a:latin typeface="Arial" charset="0"/>
                    <a:ea typeface=""/>
                  </a:rPr>
                  <a:t>B</a:t>
                </a:r>
              </a:p>
              <a:p>
                <a:endParaRPr lang="en-US" altLang="en-US" dirty="0">
                  <a:solidFill>
                    <a:srgbClr val="000000"/>
                  </a:solidFill>
                  <a:latin typeface="Arial" charset="0"/>
                  <a:ea typeface=""/>
                </a:endParaRPr>
              </a:p>
              <a:p>
                <a:r>
                  <a:rPr lang="en-US" altLang="en-US" dirty="0">
                    <a:solidFill>
                      <a:srgbClr val="000000"/>
                    </a:solidFill>
                    <a:latin typeface="Arial" charset="0"/>
                    <a:ea typeface=""/>
                    <a:sym typeface="Symbol" charset="2"/>
                  </a:rPr>
                  <a:t>15</a:t>
                </a:r>
                <a:endParaRPr lang="en-US" altLang="en-US" dirty="0">
                  <a:solidFill>
                    <a:srgbClr val="000000"/>
                  </a:solidFill>
                  <a:latin typeface="Arial" charset="0"/>
                  <a:ea typeface=""/>
                </a:endParaRPr>
              </a:p>
              <a:p>
                <a:endParaRPr lang="en-US" altLang="en-US" dirty="0">
                  <a:solidFill>
                    <a:srgbClr val="000000"/>
                  </a:solidFill>
                  <a:latin typeface="Arial" charset="0"/>
                  <a:ea typeface=""/>
                </a:endParaRPr>
              </a:p>
              <a:p>
                <a:r>
                  <a:rPr lang="en-US" altLang="en-US" dirty="0">
                    <a:solidFill>
                      <a:srgbClr val="000000"/>
                    </a:solidFill>
                    <a:latin typeface="Arial" charset="0"/>
                    <a:ea typeface=""/>
                  </a:rPr>
                  <a:t>8</a:t>
                </a:r>
              </a:p>
              <a:p>
                <a:endParaRPr lang="en-US" altLang="en-US" dirty="0">
                  <a:solidFill>
                    <a:srgbClr val="000000"/>
                  </a:solidFill>
                  <a:latin typeface="Arial" charset="0"/>
                  <a:ea typeface=""/>
                </a:endParaRPr>
              </a:p>
              <a:p>
                <a:r>
                  <a:rPr lang="en-US" altLang="en-US" dirty="0">
                    <a:solidFill>
                      <a:srgbClr val="000000"/>
                    </a:solidFill>
                    <a:latin typeface="Arial" charset="0"/>
                    <a:ea typeface=""/>
                    <a:sym typeface="Symbol" charset="2"/>
                  </a:rPr>
                  <a:t>9</a:t>
                </a:r>
                <a:endParaRPr lang="en-US" altLang="en-US" dirty="0">
                  <a:solidFill>
                    <a:srgbClr val="000000"/>
                  </a:solidFill>
                  <a:latin typeface="Arial" charset="0"/>
                  <a:ea typeface=""/>
                </a:endParaRPr>
              </a:p>
              <a:p>
                <a:endParaRPr lang="en-US" altLang="en-US" dirty="0">
                  <a:solidFill>
                    <a:srgbClr val="000000"/>
                  </a:solidFill>
                  <a:latin typeface="Arial" charset="0"/>
                  <a:ea typeface=""/>
                </a:endParaRPr>
              </a:p>
              <a:p>
                <a:pPr/>
                <a14:m>
                  <m:oMathPara xmlns:m="http://schemas.openxmlformats.org/officeDocument/2006/math">
                    <m:oMathParaPr>
                      <m:jc m:val="left"/>
                    </m:oMathParaPr>
                    <m:oMath xmlns:m="http://schemas.openxmlformats.org/officeDocument/2006/math">
                      <m:r>
                        <a:rPr lang="en-US" altLang="zh-CN" i="1">
                          <a:solidFill>
                            <a:srgbClr val="000000"/>
                          </a:solidFill>
                          <a:latin typeface="Cambria Math" charset="0"/>
                          <a:ea typeface="Cambria Math" charset="0"/>
                          <a:cs typeface="Cambria Math" charset="0"/>
                        </a:rPr>
                        <m:t>∞</m:t>
                      </m:r>
                    </m:oMath>
                  </m:oMathPara>
                </a14:m>
                <a:endParaRPr lang="en-US" altLang="en-US" sz="1600" baseline="-25000" dirty="0">
                  <a:solidFill>
                    <a:srgbClr val="000000"/>
                  </a:solidFill>
                  <a:latin typeface="Arial" charset="0"/>
                  <a:ea typeface=""/>
                  <a:sym typeface="Symbol" charset="2"/>
                </a:endParaRPr>
              </a:p>
            </p:txBody>
          </p:sp>
        </mc:Choice>
        <mc:Fallback xmlns="">
          <p:sp>
            <p:nvSpPr>
              <p:cNvPr id="14354" name="Text Box 73"/>
              <p:cNvSpPr txBox="1">
                <a:spLocks noRot="1" noChangeAspect="1" noMove="1" noResize="1" noEditPoints="1" noAdjustHandles="1" noChangeArrowheads="1" noChangeShapeType="1" noTextEdit="1"/>
              </p:cNvSpPr>
              <p:nvPr/>
            </p:nvSpPr>
            <p:spPr bwMode="auto">
              <a:xfrm>
                <a:off x="4132263" y="2417763"/>
                <a:ext cx="527709" cy="3407792"/>
              </a:xfrm>
              <a:prstGeom prst="rect">
                <a:avLst/>
              </a:prstGeom>
              <a:blipFill rotWithShape="0">
                <a:blip r:embed="rId7"/>
                <a:stretch>
                  <a:fillRect l="-18605" t="-1252" r="-1744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55" name="Text Box 74"/>
              <p:cNvSpPr txBox="1">
                <a:spLocks noChangeArrowheads="1"/>
              </p:cNvSpPr>
              <p:nvPr/>
            </p:nvSpPr>
            <p:spPr bwMode="auto">
              <a:xfrm>
                <a:off x="4848224" y="2364224"/>
                <a:ext cx="434975" cy="34163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r"/>
                <a:r>
                  <a:rPr lang="en-US" altLang="en-US" dirty="0">
                    <a:solidFill>
                      <a:srgbClr val="000000"/>
                    </a:solidFill>
                    <a:latin typeface="Arial" charset="0"/>
                    <a:ea typeface=""/>
                  </a:rPr>
                  <a:t>D</a:t>
                </a:r>
              </a:p>
              <a:p>
                <a:pPr algn="r"/>
                <a:endParaRPr lang="en-US" altLang="en-US" dirty="0">
                  <a:solidFill>
                    <a:srgbClr val="000000"/>
                  </a:solidFill>
                  <a:latin typeface="Arial" charset="0"/>
                  <a:ea typeface=""/>
                </a:endParaRPr>
              </a:p>
              <a:p>
                <a:pPr algn="r"/>
                <a14:m>
                  <m:oMathPara xmlns:m="http://schemas.openxmlformats.org/officeDocument/2006/math">
                    <m:oMathParaPr>
                      <m:jc m:val="left"/>
                    </m:oMathParaPr>
                    <m:oMath xmlns:m="http://schemas.openxmlformats.org/officeDocument/2006/math">
                      <m:r>
                        <a:rPr lang="en-US" altLang="zh-CN" i="1">
                          <a:solidFill>
                            <a:srgbClr val="000000"/>
                          </a:solidFill>
                          <a:latin typeface="Cambria Math" charset="0"/>
                          <a:ea typeface="Cambria Math" charset="0"/>
                          <a:cs typeface="Cambria Math" charset="0"/>
                        </a:rPr>
                        <m:t>∞</m:t>
                      </m:r>
                    </m:oMath>
                  </m:oMathPara>
                </a14:m>
                <a:endParaRPr lang="en-US" altLang="en-US" dirty="0">
                  <a:solidFill>
                    <a:srgbClr val="000000"/>
                  </a:solidFill>
                  <a:latin typeface="Arial" charset="0"/>
                  <a:ea typeface=""/>
                </a:endParaRPr>
              </a:p>
              <a:p>
                <a:pPr algn="r"/>
                <a:endParaRPr lang="en-US" altLang="en-US" dirty="0">
                  <a:solidFill>
                    <a:srgbClr val="000000"/>
                  </a:solidFill>
                  <a:latin typeface="Arial" charset="0"/>
                  <a:ea typeface=""/>
                </a:endParaRPr>
              </a:p>
              <a:p>
                <a:pPr algn="r"/>
                <a14:m>
                  <m:oMathPara xmlns:m="http://schemas.openxmlformats.org/officeDocument/2006/math">
                    <m:oMathParaPr>
                      <m:jc m:val="left"/>
                    </m:oMathParaPr>
                    <m:oMath xmlns:m="http://schemas.openxmlformats.org/officeDocument/2006/math">
                      <m:r>
                        <a:rPr lang="en-US" altLang="zh-CN" i="1">
                          <a:solidFill>
                            <a:srgbClr val="000000"/>
                          </a:solidFill>
                          <a:latin typeface="Cambria Math" charset="0"/>
                          <a:ea typeface="Cambria Math" charset="0"/>
                          <a:cs typeface="Cambria Math" charset="0"/>
                        </a:rPr>
                        <m:t>∞</m:t>
                      </m:r>
                    </m:oMath>
                  </m:oMathPara>
                </a14:m>
                <a:endParaRPr lang="en-US" altLang="en-US" dirty="0">
                  <a:solidFill>
                    <a:srgbClr val="000000"/>
                  </a:solidFill>
                  <a:latin typeface="Arial" charset="0"/>
                  <a:ea typeface=""/>
                </a:endParaRPr>
              </a:p>
              <a:p>
                <a:pPr algn="r"/>
                <a:endParaRPr lang="en-US" altLang="en-US" dirty="0">
                  <a:solidFill>
                    <a:srgbClr val="000000"/>
                  </a:solidFill>
                  <a:latin typeface="Arial" charset="0"/>
                  <a:ea typeface=""/>
                  <a:sym typeface="Symbol" charset="2"/>
                </a:endParaRPr>
              </a:p>
              <a:p>
                <a:pPr algn="r"/>
                <a:r>
                  <a:rPr lang="en-US" altLang="en-US" dirty="0">
                    <a:solidFill>
                      <a:srgbClr val="000000"/>
                    </a:solidFill>
                    <a:latin typeface="Arial" charset="0"/>
                    <a:ea typeface=""/>
                    <a:sym typeface="Symbol" charset="2"/>
                  </a:rPr>
                  <a:t>4</a:t>
                </a:r>
                <a:endParaRPr lang="en-US" altLang="en-US" dirty="0">
                  <a:solidFill>
                    <a:srgbClr val="000000"/>
                  </a:solidFill>
                  <a:latin typeface="Arial" charset="0"/>
                  <a:ea typeface=""/>
                </a:endParaRPr>
              </a:p>
              <a:p>
                <a:pPr algn="r"/>
                <a:endParaRPr lang="en-US" altLang="en-US" dirty="0">
                  <a:solidFill>
                    <a:srgbClr val="000000"/>
                  </a:solidFill>
                  <a:latin typeface="Arial" charset="0"/>
                  <a:ea typeface=""/>
                </a:endParaRPr>
              </a:p>
              <a:p>
                <a:pPr algn="r"/>
                <a:r>
                  <a:rPr lang="en-US" altLang="en-US" dirty="0">
                    <a:solidFill>
                      <a:srgbClr val="000000"/>
                    </a:solidFill>
                    <a:latin typeface="Arial" charset="0"/>
                    <a:ea typeface=""/>
                  </a:rPr>
                  <a:t>2</a:t>
                </a:r>
              </a:p>
            </p:txBody>
          </p:sp>
        </mc:Choice>
        <mc:Fallback xmlns="">
          <p:sp>
            <p:nvSpPr>
              <p:cNvPr id="14355" name="Text Box 74"/>
              <p:cNvSpPr txBox="1">
                <a:spLocks noRot="1" noChangeAspect="1" noMove="1" noResize="1" noEditPoints="1" noAdjustHandles="1" noChangeArrowheads="1" noChangeShapeType="1" noTextEdit="1"/>
              </p:cNvSpPr>
              <p:nvPr/>
            </p:nvSpPr>
            <p:spPr bwMode="auto">
              <a:xfrm>
                <a:off x="4848224" y="2364224"/>
                <a:ext cx="434975" cy="3416320"/>
              </a:xfrm>
              <a:prstGeom prst="rect">
                <a:avLst/>
              </a:prstGeom>
              <a:blipFill rotWithShape="0">
                <a:blip r:embed="rId8"/>
                <a:stretch>
                  <a:fillRect l="-13889" t="-1250" r="-20833" b="-339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4356" name="Line 75"/>
          <p:cNvSpPr>
            <a:spLocks noChangeShapeType="1"/>
          </p:cNvSpPr>
          <p:nvPr/>
        </p:nvSpPr>
        <p:spPr bwMode="auto">
          <a:xfrm flipH="1">
            <a:off x="3436938" y="2606675"/>
            <a:ext cx="0" cy="3133725"/>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4357" name="Text Box 76"/>
          <p:cNvSpPr txBox="1">
            <a:spLocks noChangeArrowheads="1"/>
          </p:cNvSpPr>
          <p:nvPr/>
        </p:nvSpPr>
        <p:spPr bwMode="auto">
          <a:xfrm>
            <a:off x="3698875" y="1871663"/>
            <a:ext cx="1428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3333CC"/>
                </a:solidFill>
                <a:latin typeface="Arial" charset="0"/>
                <a:ea typeface=""/>
              </a:rPr>
              <a:t>computation</a:t>
            </a:r>
            <a:endParaRPr lang="en-US" altLang="en-US">
              <a:solidFill>
                <a:srgbClr val="000000"/>
              </a:solidFill>
              <a:latin typeface="Times New Roman" charset="0"/>
              <a:ea typeface=""/>
            </a:endParaRPr>
          </a:p>
        </p:txBody>
      </p:sp>
      <p:sp>
        <p:nvSpPr>
          <p:cNvPr id="14358" name="Line 77"/>
          <p:cNvSpPr>
            <a:spLocks noChangeShapeType="1"/>
          </p:cNvSpPr>
          <p:nvPr/>
        </p:nvSpPr>
        <p:spPr bwMode="auto">
          <a:xfrm>
            <a:off x="3511550" y="2943225"/>
            <a:ext cx="2011363" cy="1588"/>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4359" name="Oval 78"/>
          <p:cNvSpPr>
            <a:spLocks noChangeArrowheads="1"/>
          </p:cNvSpPr>
          <p:nvPr/>
        </p:nvSpPr>
        <p:spPr bwMode="auto">
          <a:xfrm>
            <a:off x="3446463" y="3136900"/>
            <a:ext cx="457200" cy="4476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360" name="Text Box 79"/>
          <p:cNvSpPr txBox="1">
            <a:spLocks noChangeArrowheads="1"/>
          </p:cNvSpPr>
          <p:nvPr/>
        </p:nvSpPr>
        <p:spPr bwMode="auto">
          <a:xfrm>
            <a:off x="5691188" y="1873250"/>
            <a:ext cx="10985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3333CC"/>
                </a:solidFill>
                <a:latin typeface="Arial" charset="0"/>
                <a:ea typeface=""/>
              </a:rPr>
              <a:t>E’s</a:t>
            </a:r>
          </a:p>
          <a:p>
            <a:pPr algn="ctr"/>
            <a:r>
              <a:rPr lang="en-US" altLang="en-US" sz="1800">
                <a:solidFill>
                  <a:srgbClr val="3333CC"/>
                </a:solidFill>
                <a:latin typeface="Arial" charset="0"/>
                <a:ea typeface=""/>
              </a:rPr>
              <a:t>distance </a:t>
            </a:r>
            <a:br>
              <a:rPr lang="en-US" altLang="en-US" sz="1800">
                <a:solidFill>
                  <a:srgbClr val="3333CC"/>
                </a:solidFill>
                <a:latin typeface="Arial" charset="0"/>
                <a:ea typeface=""/>
              </a:rPr>
            </a:br>
            <a:r>
              <a:rPr lang="en-US" altLang="en-US" sz="1800">
                <a:solidFill>
                  <a:srgbClr val="3333CC"/>
                </a:solidFill>
                <a:latin typeface="Arial" charset="0"/>
                <a:ea typeface=""/>
              </a:rPr>
              <a:t>table</a:t>
            </a:r>
            <a:endParaRPr lang="en-US" altLang="en-US">
              <a:solidFill>
                <a:srgbClr val="000000"/>
              </a:solidFill>
              <a:latin typeface="Times New Roman" charset="0"/>
              <a:ea typeface=""/>
            </a:endParaRPr>
          </a:p>
        </p:txBody>
      </p:sp>
      <p:sp>
        <p:nvSpPr>
          <p:cNvPr id="14361" name="Text Box 80"/>
          <p:cNvSpPr txBox="1">
            <a:spLocks noChangeArrowheads="1"/>
          </p:cNvSpPr>
          <p:nvPr/>
        </p:nvSpPr>
        <p:spPr bwMode="auto">
          <a:xfrm>
            <a:off x="5911850" y="2465388"/>
            <a:ext cx="7429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latin typeface="Arial" charset="0"/>
              <a:ea typeface=""/>
            </a:endParaRPr>
          </a:p>
          <a:p>
            <a:endParaRPr lang="en-US" altLang="en-US">
              <a:solidFill>
                <a:srgbClr val="000000"/>
              </a:solidFill>
              <a:latin typeface="Arial" charset="0"/>
              <a:ea typeface=""/>
            </a:endParaRPr>
          </a:p>
          <a:p>
            <a:r>
              <a:rPr lang="en-US" altLang="en-US">
                <a:solidFill>
                  <a:srgbClr val="000000"/>
                </a:solidFill>
                <a:latin typeface="Arial" charset="0"/>
                <a:ea typeface=""/>
                <a:sym typeface="Symbol" charset="2"/>
              </a:rPr>
              <a:t>1, A</a:t>
            </a:r>
            <a:endParaRPr lang="en-US" altLang="en-US">
              <a:solidFill>
                <a:srgbClr val="000000"/>
              </a:solidFill>
              <a:latin typeface="Arial" charset="0"/>
              <a:ea typeface=""/>
            </a:endParaRPr>
          </a:p>
          <a:p>
            <a:endParaRPr lang="en-US" altLang="en-US">
              <a:solidFill>
                <a:srgbClr val="000000"/>
              </a:solidFill>
              <a:latin typeface="Arial" charset="0"/>
              <a:ea typeface=""/>
            </a:endParaRPr>
          </a:p>
          <a:p>
            <a:r>
              <a:rPr lang="en-US" altLang="en-US">
                <a:solidFill>
                  <a:srgbClr val="000000"/>
                </a:solidFill>
                <a:latin typeface="Arial" charset="0"/>
                <a:ea typeface=""/>
              </a:rPr>
              <a:t>8, B</a:t>
            </a:r>
          </a:p>
          <a:p>
            <a:endParaRPr lang="en-US" altLang="en-US">
              <a:solidFill>
                <a:srgbClr val="000000"/>
              </a:solidFill>
              <a:latin typeface="Arial" charset="0"/>
              <a:ea typeface=""/>
            </a:endParaRPr>
          </a:p>
          <a:p>
            <a:r>
              <a:rPr lang="en-US" altLang="en-US">
                <a:solidFill>
                  <a:srgbClr val="000000"/>
                </a:solidFill>
                <a:latin typeface="Arial" charset="0"/>
                <a:ea typeface=""/>
                <a:sym typeface="Symbol" charset="2"/>
              </a:rPr>
              <a:t>4, D</a:t>
            </a:r>
            <a:endParaRPr lang="en-US" altLang="en-US">
              <a:solidFill>
                <a:srgbClr val="000000"/>
              </a:solidFill>
              <a:latin typeface="Arial" charset="0"/>
              <a:ea typeface=""/>
            </a:endParaRPr>
          </a:p>
          <a:p>
            <a:endParaRPr lang="en-US" altLang="en-US">
              <a:solidFill>
                <a:srgbClr val="000000"/>
              </a:solidFill>
              <a:latin typeface="Arial" charset="0"/>
              <a:ea typeface=""/>
            </a:endParaRPr>
          </a:p>
          <a:p>
            <a:r>
              <a:rPr lang="en-US" altLang="en-US">
                <a:solidFill>
                  <a:srgbClr val="000000"/>
                </a:solidFill>
                <a:latin typeface="Arial" charset="0"/>
                <a:ea typeface=""/>
                <a:sym typeface="Symbol" charset="2"/>
              </a:rPr>
              <a:t>2, D</a:t>
            </a:r>
            <a:endParaRPr lang="en-US" altLang="en-US" sz="1600" baseline="-25000">
              <a:solidFill>
                <a:srgbClr val="000000"/>
              </a:solidFill>
              <a:latin typeface="Arial" charset="0"/>
              <a:ea typeface=""/>
              <a:sym typeface="Symbol" charset="2"/>
            </a:endParaRPr>
          </a:p>
        </p:txBody>
      </p:sp>
      <p:sp>
        <p:nvSpPr>
          <p:cNvPr id="14362" name="Line 81"/>
          <p:cNvSpPr>
            <a:spLocks noChangeShapeType="1"/>
          </p:cNvSpPr>
          <p:nvPr/>
        </p:nvSpPr>
        <p:spPr bwMode="auto">
          <a:xfrm>
            <a:off x="5611813" y="2949575"/>
            <a:ext cx="1169987" cy="1588"/>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4363" name="Line 82"/>
          <p:cNvSpPr>
            <a:spLocks noChangeShapeType="1"/>
          </p:cNvSpPr>
          <p:nvPr/>
        </p:nvSpPr>
        <p:spPr bwMode="auto">
          <a:xfrm flipH="1">
            <a:off x="5575300" y="2722563"/>
            <a:ext cx="0" cy="3133725"/>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4364" name="Text Box 83"/>
          <p:cNvSpPr txBox="1">
            <a:spLocks noChangeArrowheads="1"/>
          </p:cNvSpPr>
          <p:nvPr/>
        </p:nvSpPr>
        <p:spPr bwMode="auto">
          <a:xfrm>
            <a:off x="7105650" y="2000250"/>
            <a:ext cx="17335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3333CC"/>
                </a:solidFill>
                <a:latin typeface="Arial" charset="0"/>
                <a:ea typeface=""/>
              </a:rPr>
              <a:t>distance </a:t>
            </a:r>
            <a:br>
              <a:rPr lang="en-US" altLang="en-US" sz="1800">
                <a:solidFill>
                  <a:srgbClr val="3333CC"/>
                </a:solidFill>
                <a:latin typeface="Arial" charset="0"/>
                <a:ea typeface=""/>
              </a:rPr>
            </a:br>
            <a:r>
              <a:rPr lang="en-US" altLang="en-US" sz="1800">
                <a:solidFill>
                  <a:srgbClr val="3333CC"/>
                </a:solidFill>
                <a:latin typeface="Arial" charset="0"/>
                <a:ea typeface=""/>
              </a:rPr>
              <a:t>table E sends </a:t>
            </a:r>
            <a:br>
              <a:rPr lang="en-US" altLang="en-US" sz="1800">
                <a:solidFill>
                  <a:srgbClr val="3333CC"/>
                </a:solidFill>
                <a:latin typeface="Arial" charset="0"/>
                <a:ea typeface=""/>
              </a:rPr>
            </a:br>
            <a:r>
              <a:rPr lang="en-US" altLang="en-US" sz="1800">
                <a:solidFill>
                  <a:srgbClr val="3333CC"/>
                </a:solidFill>
                <a:latin typeface="Arial" charset="0"/>
                <a:ea typeface=""/>
              </a:rPr>
              <a:t>to its neighbors</a:t>
            </a:r>
            <a:endParaRPr lang="en-US" altLang="en-US">
              <a:solidFill>
                <a:srgbClr val="000000"/>
              </a:solidFill>
              <a:latin typeface="Times New Roman" charset="0"/>
              <a:ea typeface=""/>
            </a:endParaRPr>
          </a:p>
        </p:txBody>
      </p:sp>
      <p:sp>
        <p:nvSpPr>
          <p:cNvPr id="14365" name="Line 85"/>
          <p:cNvSpPr>
            <a:spLocks noChangeShapeType="1"/>
          </p:cNvSpPr>
          <p:nvPr/>
        </p:nvSpPr>
        <p:spPr bwMode="auto">
          <a:xfrm flipV="1">
            <a:off x="5838825" y="5816600"/>
            <a:ext cx="209550" cy="485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14366" name="Text Box 86"/>
          <p:cNvSpPr txBox="1">
            <a:spLocks noChangeArrowheads="1"/>
          </p:cNvSpPr>
          <p:nvPr/>
        </p:nvSpPr>
        <p:spPr bwMode="auto">
          <a:xfrm>
            <a:off x="5472113" y="6353175"/>
            <a:ext cx="7810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200">
                <a:solidFill>
                  <a:srgbClr val="000000"/>
                </a:solidFill>
                <a:ea typeface=""/>
              </a:rPr>
              <a:t>distance</a:t>
            </a:r>
          </a:p>
        </p:txBody>
      </p:sp>
      <p:sp>
        <p:nvSpPr>
          <p:cNvPr id="14367" name="Line 87"/>
          <p:cNvSpPr>
            <a:spLocks noChangeShapeType="1"/>
          </p:cNvSpPr>
          <p:nvPr/>
        </p:nvSpPr>
        <p:spPr bwMode="auto">
          <a:xfrm flipH="1" flipV="1">
            <a:off x="6497638" y="5803900"/>
            <a:ext cx="9525" cy="639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14368" name="Text Box 88"/>
          <p:cNvSpPr txBox="1">
            <a:spLocks noChangeArrowheads="1"/>
          </p:cNvSpPr>
          <p:nvPr/>
        </p:nvSpPr>
        <p:spPr bwMode="auto">
          <a:xfrm>
            <a:off x="6121400" y="6438900"/>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200">
                <a:solidFill>
                  <a:srgbClr val="000000"/>
                </a:solidFill>
                <a:ea typeface=""/>
              </a:rPr>
              <a:t>through </a:t>
            </a:r>
          </a:p>
          <a:p>
            <a:r>
              <a:rPr lang="en-US" altLang="en-US" sz="1200">
                <a:solidFill>
                  <a:srgbClr val="000000"/>
                </a:solidFill>
                <a:ea typeface=""/>
              </a:rPr>
              <a:t>neighbor</a:t>
            </a:r>
          </a:p>
        </p:txBody>
      </p:sp>
      <p:grpSp>
        <p:nvGrpSpPr>
          <p:cNvPr id="10" name="Group 95"/>
          <p:cNvGrpSpPr>
            <a:grpSpLocks/>
          </p:cNvGrpSpPr>
          <p:nvPr/>
        </p:nvGrpSpPr>
        <p:grpSpPr bwMode="auto">
          <a:xfrm>
            <a:off x="7004050" y="2940050"/>
            <a:ext cx="687388" cy="3170099"/>
            <a:chOff x="7004050" y="2940050"/>
            <a:chExt cx="687388" cy="3170099"/>
          </a:xfrm>
        </p:grpSpPr>
        <mc:AlternateContent xmlns:mc="http://schemas.openxmlformats.org/markup-compatibility/2006" xmlns:a14="http://schemas.microsoft.com/office/drawing/2010/main">
          <mc:Choice Requires="a14">
            <p:sp>
              <p:nvSpPr>
                <p:cNvPr id="14378" name="Text Box 84"/>
                <p:cNvSpPr txBox="1">
                  <a:spLocks noChangeArrowheads="1"/>
                </p:cNvSpPr>
                <p:nvPr/>
              </p:nvSpPr>
              <p:spPr bwMode="auto">
                <a:xfrm>
                  <a:off x="7004050" y="2940050"/>
                  <a:ext cx="687388" cy="3170099"/>
                </a:xfrm>
                <a:prstGeom prst="rect">
                  <a:avLst/>
                </a:prstGeom>
                <a:noFill/>
                <a:ln w="9525">
                  <a:solidFill>
                    <a:schemeClr val="tx1"/>
                  </a:solidFill>
                  <a:miter lim="800000"/>
                  <a:headEnd/>
                  <a:tailEnd/>
                </a:ln>
                <a:extLst>
                  <a:ext uri="{909E8E84-426E-40DD-AFC4-6F175D3DCCD1}">
                    <a14:hiddenFill>
                      <a:solidFill>
                        <a:srgbClr val="FFFFFF"/>
                      </a:solidFill>
                    </a14:hiddenFill>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800" dirty="0">
                      <a:solidFill>
                        <a:srgbClr val="000000"/>
                      </a:solidFill>
                      <a:latin typeface="Arial" charset="0"/>
                      <a:ea typeface=""/>
                    </a:rPr>
                    <a:t>To A</a:t>
                  </a:r>
                </a:p>
                <a:p>
                  <a:endParaRPr lang="en-US" altLang="en-US" sz="1800" dirty="0">
                    <a:solidFill>
                      <a:srgbClr val="000000"/>
                    </a:solidFill>
                    <a:latin typeface="Arial" charset="0"/>
                    <a:ea typeface=""/>
                  </a:endParaRPr>
                </a:p>
                <a:p>
                  <a:r>
                    <a:rPr lang="en-US" altLang="en-US" sz="1800" dirty="0">
                      <a:solidFill>
                        <a:srgbClr val="000000"/>
                      </a:solidFill>
                      <a:latin typeface="Arial" charset="0"/>
                      <a:ea typeface=""/>
                      <a:sym typeface="Symbol" charset="2"/>
                    </a:rPr>
                    <a:t>A: </a:t>
                  </a:r>
                  <a14:m>
                    <m:oMath xmlns:m="http://schemas.openxmlformats.org/officeDocument/2006/math">
                      <m:r>
                        <a:rPr lang="en-US" altLang="zh-CN" sz="1600" i="1">
                          <a:solidFill>
                            <a:srgbClr val="000000"/>
                          </a:solidFill>
                          <a:latin typeface="Cambria Math" charset="0"/>
                          <a:ea typeface="Cambria Math" charset="0"/>
                          <a:cs typeface="Cambria Math" charset="0"/>
                        </a:rPr>
                        <m:t>∞</m:t>
                      </m:r>
                    </m:oMath>
                  </a14:m>
                  <a:endParaRPr lang="en-US" altLang="en-US" sz="1800" dirty="0">
                    <a:solidFill>
                      <a:srgbClr val="000000"/>
                    </a:solidFill>
                    <a:latin typeface="Arial" charset="0"/>
                    <a:ea typeface=""/>
                  </a:endParaRPr>
                </a:p>
                <a:p>
                  <a:endParaRPr lang="en-US" altLang="en-US" sz="1800" dirty="0">
                    <a:solidFill>
                      <a:srgbClr val="000000"/>
                    </a:solidFill>
                    <a:latin typeface="Arial" charset="0"/>
                    <a:ea typeface=""/>
                  </a:endParaRPr>
                </a:p>
                <a:p>
                  <a:r>
                    <a:rPr lang="en-US" altLang="en-US" sz="1800" dirty="0">
                      <a:solidFill>
                        <a:srgbClr val="000000"/>
                      </a:solidFill>
                      <a:latin typeface="Arial" charset="0"/>
                      <a:ea typeface=""/>
                    </a:rPr>
                    <a:t>B: 8</a:t>
                  </a:r>
                </a:p>
                <a:p>
                  <a:endParaRPr lang="en-US" altLang="en-US" sz="1800" dirty="0">
                    <a:solidFill>
                      <a:srgbClr val="000000"/>
                    </a:solidFill>
                    <a:latin typeface="Arial" charset="0"/>
                    <a:ea typeface=""/>
                  </a:endParaRPr>
                </a:p>
                <a:p>
                  <a:r>
                    <a:rPr lang="en-US" altLang="en-US" sz="1800" dirty="0">
                      <a:solidFill>
                        <a:srgbClr val="000000"/>
                      </a:solidFill>
                      <a:latin typeface="Arial" charset="0"/>
                      <a:ea typeface=""/>
                      <a:sym typeface="Symbol" charset="2"/>
                    </a:rPr>
                    <a:t>C: 4</a:t>
                  </a:r>
                  <a:endParaRPr lang="en-US" altLang="en-US" sz="1800" dirty="0">
                    <a:solidFill>
                      <a:srgbClr val="000000"/>
                    </a:solidFill>
                    <a:latin typeface="Arial" charset="0"/>
                    <a:ea typeface=""/>
                  </a:endParaRPr>
                </a:p>
                <a:p>
                  <a:endParaRPr lang="en-US" altLang="en-US" sz="1800" dirty="0">
                    <a:solidFill>
                      <a:srgbClr val="000000"/>
                    </a:solidFill>
                    <a:latin typeface="Arial" charset="0"/>
                    <a:ea typeface=""/>
                  </a:endParaRPr>
                </a:p>
                <a:p>
                  <a:r>
                    <a:rPr lang="en-US" altLang="en-US" sz="1800" dirty="0">
                      <a:solidFill>
                        <a:srgbClr val="000000"/>
                      </a:solidFill>
                      <a:latin typeface="Arial" charset="0"/>
                      <a:ea typeface=""/>
                      <a:sym typeface="Symbol" charset="2"/>
                    </a:rPr>
                    <a:t>D: 2</a:t>
                  </a:r>
                </a:p>
                <a:p>
                  <a:endParaRPr lang="en-US" altLang="en-US" sz="1800" dirty="0">
                    <a:solidFill>
                      <a:srgbClr val="000000"/>
                    </a:solidFill>
                    <a:latin typeface="Arial" charset="0"/>
                    <a:ea typeface=""/>
                    <a:sym typeface="Symbol" charset="2"/>
                  </a:endParaRPr>
                </a:p>
                <a:p>
                  <a:r>
                    <a:rPr lang="en-US" altLang="en-US" sz="1800" dirty="0">
                      <a:solidFill>
                        <a:srgbClr val="000000"/>
                      </a:solidFill>
                      <a:latin typeface="Arial" charset="0"/>
                      <a:ea typeface=""/>
                      <a:sym typeface="Symbol" charset="2"/>
                    </a:rPr>
                    <a:t>E: 0</a:t>
                  </a:r>
                </a:p>
              </p:txBody>
            </p:sp>
          </mc:Choice>
          <mc:Fallback xmlns="">
            <p:sp>
              <p:nvSpPr>
                <p:cNvPr id="14378" name="Text Box 84"/>
                <p:cNvSpPr txBox="1">
                  <a:spLocks noRot="1" noChangeAspect="1" noMove="1" noResize="1" noEditPoints="1" noAdjustHandles="1" noChangeArrowheads="1" noChangeShapeType="1" noTextEdit="1"/>
                </p:cNvSpPr>
                <p:nvPr/>
              </p:nvSpPr>
              <p:spPr bwMode="auto">
                <a:xfrm>
                  <a:off x="7004050" y="2940050"/>
                  <a:ext cx="687388" cy="3170099"/>
                </a:xfrm>
                <a:prstGeom prst="rect">
                  <a:avLst/>
                </a:prstGeom>
                <a:blipFill rotWithShape="0">
                  <a:blip r:embed="rId9"/>
                  <a:stretch>
                    <a:fillRect l="-6957" t="-766" b="-958"/>
                  </a:stretch>
                </a:blip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14379" name="Oval 91"/>
            <p:cNvSpPr>
              <a:spLocks noChangeArrowheads="1"/>
            </p:cNvSpPr>
            <p:nvPr/>
          </p:nvSpPr>
          <p:spPr bwMode="auto">
            <a:xfrm>
              <a:off x="7107238" y="3444875"/>
              <a:ext cx="457200" cy="4476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grpSp>
        <p:nvGrpSpPr>
          <p:cNvPr id="11" name="Group 96"/>
          <p:cNvGrpSpPr>
            <a:grpSpLocks/>
          </p:cNvGrpSpPr>
          <p:nvPr/>
        </p:nvGrpSpPr>
        <p:grpSpPr bwMode="auto">
          <a:xfrm>
            <a:off x="7734300" y="2936875"/>
            <a:ext cx="687388" cy="3170099"/>
            <a:chOff x="7734300" y="2936875"/>
            <a:chExt cx="687388" cy="3170099"/>
          </a:xfrm>
        </p:grpSpPr>
        <mc:AlternateContent xmlns:mc="http://schemas.openxmlformats.org/markup-compatibility/2006" xmlns:a14="http://schemas.microsoft.com/office/drawing/2010/main">
          <mc:Choice Requires="a14">
            <p:sp>
              <p:nvSpPr>
                <p:cNvPr id="14376" name="Text Box 89"/>
                <p:cNvSpPr txBox="1">
                  <a:spLocks noChangeArrowheads="1"/>
                </p:cNvSpPr>
                <p:nvPr/>
              </p:nvSpPr>
              <p:spPr bwMode="auto">
                <a:xfrm>
                  <a:off x="7734300" y="2936875"/>
                  <a:ext cx="687388" cy="3170099"/>
                </a:xfrm>
                <a:prstGeom prst="rect">
                  <a:avLst/>
                </a:prstGeom>
                <a:noFill/>
                <a:ln w="9525">
                  <a:solidFill>
                    <a:schemeClr val="tx1"/>
                  </a:solidFill>
                  <a:miter lim="800000"/>
                  <a:headEnd/>
                  <a:tailEnd/>
                </a:ln>
                <a:extLst>
                  <a:ext uri="{909E8E84-426E-40DD-AFC4-6F175D3DCCD1}">
                    <a14:hiddenFill>
                      <a:solidFill>
                        <a:srgbClr val="FFFFFF"/>
                      </a:solidFill>
                    </a14:hiddenFill>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800" dirty="0">
                      <a:solidFill>
                        <a:srgbClr val="000000"/>
                      </a:solidFill>
                      <a:latin typeface="Arial" charset="0"/>
                      <a:ea typeface=""/>
                    </a:rPr>
                    <a:t>To B</a:t>
                  </a:r>
                </a:p>
                <a:p>
                  <a:endParaRPr lang="en-US" altLang="en-US" sz="1800" dirty="0">
                    <a:solidFill>
                      <a:srgbClr val="000000"/>
                    </a:solidFill>
                    <a:latin typeface="Arial" charset="0"/>
                    <a:ea typeface=""/>
                  </a:endParaRPr>
                </a:p>
                <a:p>
                  <a:r>
                    <a:rPr lang="en-US" altLang="en-US" sz="1800" dirty="0">
                      <a:solidFill>
                        <a:srgbClr val="000000"/>
                      </a:solidFill>
                      <a:latin typeface="Arial" charset="0"/>
                      <a:ea typeface=""/>
                      <a:sym typeface="Symbol" charset="2"/>
                    </a:rPr>
                    <a:t>A: </a:t>
                  </a:r>
                  <a:r>
                    <a:rPr lang="en-US" altLang="en-US" sz="1600" dirty="0">
                      <a:solidFill>
                        <a:srgbClr val="000000"/>
                      </a:solidFill>
                      <a:ea typeface=""/>
                      <a:sym typeface="Symbol" charset="2"/>
                    </a:rPr>
                    <a:t>1</a:t>
                  </a:r>
                  <a:endParaRPr lang="en-US" altLang="en-US" sz="1800" dirty="0">
                    <a:solidFill>
                      <a:srgbClr val="000000"/>
                    </a:solidFill>
                    <a:latin typeface="Arial" charset="0"/>
                    <a:ea typeface=""/>
                  </a:endParaRPr>
                </a:p>
                <a:p>
                  <a:endParaRPr lang="en-US" altLang="en-US" sz="1800" dirty="0">
                    <a:solidFill>
                      <a:srgbClr val="000000"/>
                    </a:solidFill>
                    <a:latin typeface="Arial" charset="0"/>
                    <a:ea typeface=""/>
                  </a:endParaRPr>
                </a:p>
                <a:p>
                  <a:r>
                    <a:rPr lang="en-US" altLang="en-US" sz="1800" dirty="0">
                      <a:solidFill>
                        <a:srgbClr val="000000"/>
                      </a:solidFill>
                      <a:latin typeface="Arial" charset="0"/>
                      <a:ea typeface=""/>
                    </a:rPr>
                    <a:t>B: </a:t>
                  </a:r>
                  <a14:m>
                    <m:oMath xmlns:m="http://schemas.openxmlformats.org/officeDocument/2006/math">
                      <m:r>
                        <a:rPr lang="en-US" altLang="zh-CN" sz="1800" i="1">
                          <a:solidFill>
                            <a:srgbClr val="000000"/>
                          </a:solidFill>
                          <a:latin typeface="Cambria Math" charset="0"/>
                          <a:ea typeface="Cambria Math" charset="0"/>
                          <a:cs typeface="Cambria Math" charset="0"/>
                        </a:rPr>
                        <m:t>∞</m:t>
                      </m:r>
                    </m:oMath>
                  </a14:m>
                  <a:endParaRPr lang="en-US" altLang="en-US" sz="1800" dirty="0">
                    <a:solidFill>
                      <a:srgbClr val="000000"/>
                    </a:solidFill>
                    <a:latin typeface="Arial" charset="0"/>
                    <a:ea typeface=""/>
                  </a:endParaRPr>
                </a:p>
                <a:p>
                  <a:endParaRPr lang="en-US" altLang="en-US" sz="1800" dirty="0">
                    <a:solidFill>
                      <a:srgbClr val="000000"/>
                    </a:solidFill>
                    <a:latin typeface="Arial" charset="0"/>
                    <a:ea typeface=""/>
                  </a:endParaRPr>
                </a:p>
                <a:p>
                  <a:r>
                    <a:rPr lang="en-US" altLang="en-US" sz="1800" dirty="0">
                      <a:solidFill>
                        <a:srgbClr val="000000"/>
                      </a:solidFill>
                      <a:latin typeface="Arial" charset="0"/>
                      <a:ea typeface=""/>
                      <a:sym typeface="Symbol" charset="2"/>
                    </a:rPr>
                    <a:t>C: 4</a:t>
                  </a:r>
                  <a:endParaRPr lang="en-US" altLang="en-US" sz="1800" dirty="0">
                    <a:solidFill>
                      <a:srgbClr val="000000"/>
                    </a:solidFill>
                    <a:latin typeface="Arial" charset="0"/>
                    <a:ea typeface=""/>
                  </a:endParaRPr>
                </a:p>
                <a:p>
                  <a:endParaRPr lang="en-US" altLang="en-US" sz="1800" dirty="0">
                    <a:solidFill>
                      <a:srgbClr val="000000"/>
                    </a:solidFill>
                    <a:latin typeface="Arial" charset="0"/>
                    <a:ea typeface=""/>
                  </a:endParaRPr>
                </a:p>
                <a:p>
                  <a:r>
                    <a:rPr lang="en-US" altLang="en-US" sz="1800" dirty="0">
                      <a:solidFill>
                        <a:srgbClr val="000000"/>
                      </a:solidFill>
                      <a:latin typeface="Arial" charset="0"/>
                      <a:ea typeface=""/>
                      <a:sym typeface="Symbol" charset="2"/>
                    </a:rPr>
                    <a:t>D: 2</a:t>
                  </a:r>
                </a:p>
                <a:p>
                  <a:endParaRPr lang="en-US" altLang="en-US" sz="1800" dirty="0">
                    <a:solidFill>
                      <a:srgbClr val="000000"/>
                    </a:solidFill>
                    <a:latin typeface="Arial" charset="0"/>
                    <a:ea typeface=""/>
                    <a:sym typeface="Symbol" charset="2"/>
                  </a:endParaRPr>
                </a:p>
                <a:p>
                  <a:r>
                    <a:rPr lang="en-US" altLang="en-US" sz="1800" dirty="0">
                      <a:solidFill>
                        <a:srgbClr val="000000"/>
                      </a:solidFill>
                      <a:latin typeface="Arial" charset="0"/>
                      <a:ea typeface=""/>
                      <a:sym typeface="Symbol" charset="2"/>
                    </a:rPr>
                    <a:t>E: 0</a:t>
                  </a:r>
                </a:p>
              </p:txBody>
            </p:sp>
          </mc:Choice>
          <mc:Fallback xmlns="">
            <p:sp>
              <p:nvSpPr>
                <p:cNvPr id="14376" name="Text Box 89"/>
                <p:cNvSpPr txBox="1">
                  <a:spLocks noRot="1" noChangeAspect="1" noMove="1" noResize="1" noEditPoints="1" noAdjustHandles="1" noChangeArrowheads="1" noChangeShapeType="1" noTextEdit="1"/>
                </p:cNvSpPr>
                <p:nvPr/>
              </p:nvSpPr>
              <p:spPr bwMode="auto">
                <a:xfrm>
                  <a:off x="7734300" y="2936875"/>
                  <a:ext cx="687388" cy="3170099"/>
                </a:xfrm>
                <a:prstGeom prst="rect">
                  <a:avLst/>
                </a:prstGeom>
                <a:blipFill rotWithShape="0">
                  <a:blip r:embed="rId10"/>
                  <a:stretch>
                    <a:fillRect l="-6957" t="-958" b="-958"/>
                  </a:stretch>
                </a:blip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14377" name="Oval 92"/>
            <p:cNvSpPr>
              <a:spLocks noChangeArrowheads="1"/>
            </p:cNvSpPr>
            <p:nvPr/>
          </p:nvSpPr>
          <p:spPr bwMode="auto">
            <a:xfrm>
              <a:off x="7843838" y="4005263"/>
              <a:ext cx="457200" cy="4476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grpSp>
        <p:nvGrpSpPr>
          <p:cNvPr id="12" name="Group 97"/>
          <p:cNvGrpSpPr>
            <a:grpSpLocks/>
          </p:cNvGrpSpPr>
          <p:nvPr/>
        </p:nvGrpSpPr>
        <p:grpSpPr bwMode="auto">
          <a:xfrm>
            <a:off x="8445500" y="2946400"/>
            <a:ext cx="687388" cy="3108543"/>
            <a:chOff x="8445500" y="2946400"/>
            <a:chExt cx="687388" cy="3108543"/>
          </a:xfrm>
        </p:grpSpPr>
        <mc:AlternateContent xmlns:mc="http://schemas.openxmlformats.org/markup-compatibility/2006" xmlns:a14="http://schemas.microsoft.com/office/drawing/2010/main">
          <mc:Choice Requires="a14">
            <p:sp>
              <p:nvSpPr>
                <p:cNvPr id="14373" name="Text Box 90"/>
                <p:cNvSpPr txBox="1">
                  <a:spLocks noChangeArrowheads="1"/>
                </p:cNvSpPr>
                <p:nvPr/>
              </p:nvSpPr>
              <p:spPr bwMode="auto">
                <a:xfrm>
                  <a:off x="8445500" y="2946400"/>
                  <a:ext cx="687388" cy="3108543"/>
                </a:xfrm>
                <a:prstGeom prst="rect">
                  <a:avLst/>
                </a:prstGeom>
                <a:noFill/>
                <a:ln w="9525">
                  <a:solidFill>
                    <a:schemeClr val="tx1"/>
                  </a:solidFill>
                  <a:miter lim="800000"/>
                  <a:headEnd/>
                  <a:tailEnd/>
                </a:ln>
                <a:extLst>
                  <a:ext uri="{909E8E84-426E-40DD-AFC4-6F175D3DCCD1}">
                    <a14:hiddenFill>
                      <a:solidFill>
                        <a:srgbClr val="FFFFFF"/>
                      </a:solidFill>
                    </a14:hiddenFill>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600" dirty="0">
                      <a:solidFill>
                        <a:srgbClr val="000000"/>
                      </a:solidFill>
                      <a:latin typeface="Arial" charset="0"/>
                      <a:ea typeface=""/>
                    </a:rPr>
                    <a:t>To D</a:t>
                  </a:r>
                </a:p>
                <a:p>
                  <a:endParaRPr lang="en-US" altLang="en-US" sz="1800" dirty="0">
                    <a:solidFill>
                      <a:srgbClr val="000000"/>
                    </a:solidFill>
                    <a:latin typeface="Arial" charset="0"/>
                    <a:ea typeface=""/>
                  </a:endParaRPr>
                </a:p>
                <a:p>
                  <a:r>
                    <a:rPr lang="en-US" altLang="en-US" sz="1800" dirty="0">
                      <a:solidFill>
                        <a:srgbClr val="000000"/>
                      </a:solidFill>
                      <a:latin typeface="Arial" charset="0"/>
                      <a:ea typeface=""/>
                      <a:sym typeface="Symbol" charset="2"/>
                    </a:rPr>
                    <a:t>A: </a:t>
                  </a:r>
                  <a:r>
                    <a:rPr lang="en-US" altLang="en-US" sz="1600" dirty="0">
                      <a:solidFill>
                        <a:srgbClr val="000000"/>
                      </a:solidFill>
                      <a:ea typeface=""/>
                      <a:sym typeface="Symbol" charset="2"/>
                    </a:rPr>
                    <a:t>1</a:t>
                  </a:r>
                  <a:endParaRPr lang="en-US" altLang="en-US" sz="1800" dirty="0">
                    <a:solidFill>
                      <a:srgbClr val="000000"/>
                    </a:solidFill>
                    <a:latin typeface="Arial" charset="0"/>
                    <a:ea typeface=""/>
                  </a:endParaRPr>
                </a:p>
                <a:p>
                  <a:endParaRPr lang="en-US" altLang="en-US" sz="1800" dirty="0">
                    <a:solidFill>
                      <a:srgbClr val="000000"/>
                    </a:solidFill>
                    <a:latin typeface="Arial" charset="0"/>
                    <a:ea typeface=""/>
                  </a:endParaRPr>
                </a:p>
                <a:p>
                  <a:r>
                    <a:rPr lang="en-US" altLang="en-US" sz="1800" dirty="0">
                      <a:solidFill>
                        <a:srgbClr val="000000"/>
                      </a:solidFill>
                      <a:latin typeface="Arial" charset="0"/>
                      <a:ea typeface=""/>
                    </a:rPr>
                    <a:t>B: 8</a:t>
                  </a:r>
                </a:p>
                <a:p>
                  <a:endParaRPr lang="en-US" altLang="en-US" sz="1800" dirty="0">
                    <a:solidFill>
                      <a:srgbClr val="000000"/>
                    </a:solidFill>
                    <a:latin typeface="Arial" charset="0"/>
                    <a:ea typeface=""/>
                  </a:endParaRPr>
                </a:p>
                <a:p>
                  <a:r>
                    <a:rPr lang="en-US" altLang="en-US" sz="1800" dirty="0">
                      <a:solidFill>
                        <a:srgbClr val="000000"/>
                      </a:solidFill>
                      <a:latin typeface="Arial" charset="0"/>
                      <a:ea typeface=""/>
                      <a:sym typeface="Symbol" charset="2"/>
                    </a:rPr>
                    <a:t>C: </a:t>
                  </a:r>
                  <a14:m>
                    <m:oMath xmlns:m="http://schemas.openxmlformats.org/officeDocument/2006/math">
                      <m:r>
                        <a:rPr lang="en-US" altLang="zh-CN" sz="1800" i="1">
                          <a:solidFill>
                            <a:srgbClr val="000000"/>
                          </a:solidFill>
                          <a:latin typeface="Cambria Math" charset="0"/>
                          <a:ea typeface="Cambria Math" charset="0"/>
                          <a:cs typeface="Cambria Math" charset="0"/>
                        </a:rPr>
                        <m:t>∞</m:t>
                      </m:r>
                    </m:oMath>
                  </a14:m>
                  <a:endParaRPr lang="en-US" altLang="en-US" sz="1800" dirty="0">
                    <a:solidFill>
                      <a:srgbClr val="000000"/>
                    </a:solidFill>
                    <a:latin typeface="Arial" charset="0"/>
                    <a:ea typeface=""/>
                  </a:endParaRPr>
                </a:p>
                <a:p>
                  <a:endParaRPr lang="en-US" altLang="en-US" sz="1800" dirty="0">
                    <a:solidFill>
                      <a:srgbClr val="000000"/>
                    </a:solidFill>
                    <a:latin typeface="Arial" charset="0"/>
                    <a:ea typeface=""/>
                  </a:endParaRPr>
                </a:p>
                <a:p>
                  <a:r>
                    <a:rPr lang="en-US" altLang="en-US" sz="1800" dirty="0">
                      <a:solidFill>
                        <a:srgbClr val="000000"/>
                      </a:solidFill>
                      <a:latin typeface="Arial" charset="0"/>
                      <a:ea typeface=""/>
                      <a:sym typeface="Symbol" charset="2"/>
                    </a:rPr>
                    <a:t>D: </a:t>
                  </a:r>
                  <a14:m>
                    <m:oMath xmlns:m="http://schemas.openxmlformats.org/officeDocument/2006/math">
                      <m:r>
                        <a:rPr lang="en-US" altLang="zh-CN" sz="1800" i="1">
                          <a:solidFill>
                            <a:srgbClr val="000000"/>
                          </a:solidFill>
                          <a:latin typeface="Cambria Math" charset="0"/>
                          <a:ea typeface="Cambria Math" charset="0"/>
                          <a:cs typeface="Cambria Math" charset="0"/>
                        </a:rPr>
                        <m:t>∞</m:t>
                      </m:r>
                    </m:oMath>
                  </a14:m>
                  <a:endParaRPr lang="en-US" altLang="en-US" sz="1800" dirty="0">
                    <a:solidFill>
                      <a:srgbClr val="000000"/>
                    </a:solidFill>
                    <a:latin typeface="Arial" charset="0"/>
                    <a:ea typeface=""/>
                    <a:sym typeface="Symbol" charset="2"/>
                  </a:endParaRPr>
                </a:p>
                <a:p>
                  <a:endParaRPr lang="en-US" altLang="en-US" sz="1800" dirty="0">
                    <a:solidFill>
                      <a:srgbClr val="000000"/>
                    </a:solidFill>
                    <a:latin typeface="Arial" charset="0"/>
                    <a:ea typeface=""/>
                    <a:sym typeface="Symbol" charset="2"/>
                  </a:endParaRPr>
                </a:p>
                <a:p>
                  <a:r>
                    <a:rPr lang="en-US" altLang="en-US" sz="1800" dirty="0">
                      <a:solidFill>
                        <a:srgbClr val="000000"/>
                      </a:solidFill>
                      <a:latin typeface="Arial" charset="0"/>
                      <a:ea typeface=""/>
                      <a:sym typeface="Symbol" charset="2"/>
                    </a:rPr>
                    <a:t>E: 0</a:t>
                  </a:r>
                </a:p>
              </p:txBody>
            </p:sp>
          </mc:Choice>
          <mc:Fallback xmlns="">
            <p:sp>
              <p:nvSpPr>
                <p:cNvPr id="14373" name="Text Box 90"/>
                <p:cNvSpPr txBox="1">
                  <a:spLocks noRot="1" noChangeAspect="1" noMove="1" noResize="1" noEditPoints="1" noAdjustHandles="1" noChangeArrowheads="1" noChangeShapeType="1" noTextEdit="1"/>
                </p:cNvSpPr>
                <p:nvPr/>
              </p:nvSpPr>
              <p:spPr bwMode="auto">
                <a:xfrm>
                  <a:off x="8445500" y="2946400"/>
                  <a:ext cx="687388" cy="3108543"/>
                </a:xfrm>
                <a:prstGeom prst="rect">
                  <a:avLst/>
                </a:prstGeom>
                <a:blipFill rotWithShape="0">
                  <a:blip r:embed="rId11"/>
                  <a:stretch>
                    <a:fillRect l="-6087" t="-391" b="-1953"/>
                  </a:stretch>
                </a:blip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14374" name="Oval 93"/>
            <p:cNvSpPr>
              <a:spLocks noChangeArrowheads="1"/>
            </p:cNvSpPr>
            <p:nvPr/>
          </p:nvSpPr>
          <p:spPr bwMode="auto">
            <a:xfrm>
              <a:off x="8547100" y="4586288"/>
              <a:ext cx="457200" cy="4476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375" name="Oval 94"/>
            <p:cNvSpPr>
              <a:spLocks noChangeArrowheads="1"/>
            </p:cNvSpPr>
            <p:nvPr/>
          </p:nvSpPr>
          <p:spPr bwMode="auto">
            <a:xfrm>
              <a:off x="8534400" y="5102225"/>
              <a:ext cx="457200" cy="4476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sp>
        <p:nvSpPr>
          <p:cNvPr id="14372" name="Text Box 95"/>
          <p:cNvSpPr txBox="1">
            <a:spLocks noChangeArrowheads="1"/>
          </p:cNvSpPr>
          <p:nvPr/>
        </p:nvSpPr>
        <p:spPr bwMode="auto">
          <a:xfrm>
            <a:off x="612775" y="1268413"/>
            <a:ext cx="55451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800" dirty="0">
                <a:solidFill>
                  <a:srgbClr val="FF0000"/>
                </a:solidFill>
                <a:ea typeface=""/>
              </a:rPr>
              <a:t>If the path to </a:t>
            </a:r>
            <a:r>
              <a:rPr lang="en-US" altLang="en-US" sz="1800" dirty="0" err="1">
                <a:solidFill>
                  <a:srgbClr val="FF0000"/>
                </a:solidFill>
                <a:ea typeface=""/>
              </a:rPr>
              <a:t>dest</a:t>
            </a:r>
            <a:r>
              <a:rPr lang="en-US" altLang="en-US" sz="1800" dirty="0">
                <a:solidFill>
                  <a:srgbClr val="FF0000"/>
                </a:solidFill>
                <a:ea typeface=""/>
              </a:rPr>
              <a:t> is through neighbor h, report </a:t>
            </a:r>
            <a:br>
              <a:rPr lang="en-US" altLang="en-US" sz="1800" dirty="0">
                <a:solidFill>
                  <a:srgbClr val="FF0000"/>
                </a:solidFill>
                <a:ea typeface=""/>
              </a:rPr>
            </a:br>
            <a:r>
              <a:rPr lang="en-US" altLang="en-US" sz="1800" dirty="0">
                <a:solidFill>
                  <a:srgbClr val="FF0000"/>
                </a:solidFill>
                <a:ea typeface=""/>
              </a:rPr>
              <a:t>∞ to neighbor h for </a:t>
            </a:r>
            <a:r>
              <a:rPr lang="en-US" altLang="en-US" sz="1800" dirty="0" err="1">
                <a:solidFill>
                  <a:srgbClr val="FF0000"/>
                </a:solidFill>
                <a:ea typeface=""/>
              </a:rPr>
              <a:t>dest</a:t>
            </a:r>
            <a:r>
              <a:rPr lang="en-US" altLang="en-US" sz="1800" dirty="0">
                <a:solidFill>
                  <a:srgbClr val="FF0000"/>
                </a:solidFill>
                <a:ea typeface=""/>
              </a:rPr>
              <a:t>.</a:t>
            </a:r>
          </a:p>
        </p:txBody>
      </p:sp>
      <p:sp>
        <p:nvSpPr>
          <p:cNvPr id="99" name="Slide Number Placeholder 2">
            <a:extLst>
              <a:ext uri="{FF2B5EF4-FFF2-40B4-BE49-F238E27FC236}">
                <a16:creationId xmlns:a16="http://schemas.microsoft.com/office/drawing/2014/main" id="{86CE63B0-9AFF-8542-A95A-DE330CD61A16}"/>
              </a:ext>
            </a:extLst>
          </p:cNvPr>
          <p:cNvSpPr txBox="1">
            <a:spLocks/>
          </p:cNvSpPr>
          <p:nvPr/>
        </p:nvSpPr>
        <p:spPr bwMode="auto">
          <a:xfrm>
            <a:off x="8686800" y="6515100"/>
            <a:ext cx="4572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lgn="l">
              <a:spcBef>
                <a:spcPct val="0"/>
              </a:spcBef>
              <a:buClrTx/>
              <a:buSzTx/>
              <a:buFontTx/>
              <a:buNone/>
            </a:pPr>
            <a:fld id="{2268D687-77AC-6349-84FA-B1441D81BE7A}" type="slidenum">
              <a:rPr lang="en-US" altLang="en-US" sz="1400" smtClean="0">
                <a:solidFill>
                  <a:srgbClr val="000000"/>
                </a:solidFill>
                <a:latin typeface="Times New Roman" charset="0"/>
              </a:rPr>
              <a:pPr algn="l">
                <a:spcBef>
                  <a:spcPct val="0"/>
                </a:spcBef>
                <a:buClrTx/>
                <a:buSzTx/>
                <a:buFontTx/>
                <a:buNone/>
              </a:pPr>
              <a:t>39</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636997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0"/>
          </p:nvPr>
        </p:nvSpPr>
        <p:spPr>
          <a:xfrm>
            <a:off x="7229476" y="637381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r"/>
            <a:fld id="{41758A03-8671-6444-B1C0-E78242625636}" type="slidenum">
              <a:rPr lang="en-US" altLang="en-US">
                <a:solidFill>
                  <a:srgbClr val="000000"/>
                </a:solidFill>
                <a:latin typeface="Times New Roman" charset="0"/>
              </a:rPr>
              <a:pPr algn="r"/>
              <a:t>4</a:t>
            </a:fld>
            <a:endParaRPr lang="en-US" altLang="en-US" dirty="0">
              <a:solidFill>
                <a:srgbClr val="000000"/>
              </a:solidFill>
              <a:latin typeface="Times New Roman" charset="0"/>
            </a:endParaRPr>
          </a:p>
        </p:txBody>
      </p:sp>
      <p:sp>
        <p:nvSpPr>
          <p:cNvPr id="29699" name="Rectangle 2"/>
          <p:cNvSpPr>
            <a:spLocks noChangeArrowheads="1"/>
          </p:cNvSpPr>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4000" u="sng" dirty="0">
                <a:solidFill>
                  <a:srgbClr val="3333CC"/>
                </a:solidFill>
                <a:ea typeface=""/>
              </a:rPr>
              <a:t>Recap: Routing Context</a:t>
            </a:r>
          </a:p>
        </p:txBody>
      </p:sp>
      <p:sp>
        <p:nvSpPr>
          <p:cNvPr id="29700" name="Rectangle 3"/>
          <p:cNvSpPr>
            <a:spLocks noChangeArrowheads="1"/>
          </p:cNvSpPr>
          <p:nvPr/>
        </p:nvSpPr>
        <p:spPr bwMode="auto">
          <a:xfrm>
            <a:off x="485775" y="3076575"/>
            <a:ext cx="4275138"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spcBef>
                <a:spcPct val="20000"/>
              </a:spcBef>
              <a:buClr>
                <a:srgbClr val="3333CC"/>
              </a:buClr>
              <a:buSzPct val="85000"/>
              <a:buFont typeface="ZapfDingbats" charset="0"/>
              <a:buNone/>
            </a:pPr>
            <a:r>
              <a:rPr lang="en-US" altLang="en-US" dirty="0">
                <a:solidFill>
                  <a:srgbClr val="000000"/>
                </a:solidFill>
                <a:ea typeface=""/>
              </a:rPr>
              <a:t>Often depends on a graph abstraction:</a:t>
            </a:r>
          </a:p>
          <a:p>
            <a:pPr>
              <a:spcBef>
                <a:spcPct val="20000"/>
              </a:spcBef>
              <a:buClr>
                <a:srgbClr val="3333CC"/>
              </a:buClr>
              <a:buSzPct val="85000"/>
              <a:buFont typeface="Wingdings" pitchFamily="2" charset="2"/>
              <a:buChar char="q"/>
            </a:pPr>
            <a:r>
              <a:rPr lang="en-US" altLang="en-US" dirty="0">
                <a:solidFill>
                  <a:srgbClr val="000000"/>
                </a:solidFill>
                <a:ea typeface=""/>
              </a:rPr>
              <a:t>graph nodes are routers</a:t>
            </a:r>
          </a:p>
          <a:p>
            <a:pPr>
              <a:spcBef>
                <a:spcPct val="20000"/>
              </a:spcBef>
              <a:buClr>
                <a:srgbClr val="3333CC"/>
              </a:buClr>
              <a:buSzPct val="85000"/>
              <a:buFont typeface="Wingdings" pitchFamily="2" charset="2"/>
              <a:buChar char="q"/>
            </a:pPr>
            <a:r>
              <a:rPr lang="en-US" altLang="en-US" dirty="0">
                <a:solidFill>
                  <a:srgbClr val="000000"/>
                </a:solidFill>
                <a:ea typeface=""/>
              </a:rPr>
              <a:t>graph edges are physical links</a:t>
            </a:r>
          </a:p>
          <a:p>
            <a:pPr marL="800100" lvl="1" indent="-342900">
              <a:spcBef>
                <a:spcPct val="20000"/>
              </a:spcBef>
              <a:buClr>
                <a:srgbClr val="3333CC"/>
              </a:buClr>
              <a:buSzPct val="75000"/>
              <a:buFont typeface="Courier New" panose="02070309020205020404" pitchFamily="49" charset="0"/>
              <a:buChar char="o"/>
            </a:pPr>
            <a:r>
              <a:rPr lang="en-US" altLang="en-US" sz="2000" dirty="0">
                <a:solidFill>
                  <a:srgbClr val="000000"/>
                </a:solidFill>
                <a:ea typeface=""/>
              </a:rPr>
              <a:t>links have properties: delay, capacity, $ cost, </a:t>
            </a:r>
            <a:r>
              <a:rPr lang="en-US" altLang="en-US" sz="2000" dirty="0">
                <a:solidFill>
                  <a:srgbClr val="C00000"/>
                </a:solidFill>
                <a:ea typeface=""/>
              </a:rPr>
              <a:t>policy</a:t>
            </a:r>
          </a:p>
        </p:txBody>
      </p:sp>
      <p:sp>
        <p:nvSpPr>
          <p:cNvPr id="29701" name="Text Box 4"/>
          <p:cNvSpPr txBox="1">
            <a:spLocks noChangeArrowheads="1"/>
          </p:cNvSpPr>
          <p:nvPr/>
        </p:nvSpPr>
        <p:spPr bwMode="auto">
          <a:xfrm>
            <a:off x="558800" y="1789113"/>
            <a:ext cx="41005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dirty="0">
                <a:solidFill>
                  <a:srgbClr val="FF0000"/>
                </a:solidFill>
                <a:ea typeface=""/>
              </a:rPr>
              <a:t>Goal:</a:t>
            </a:r>
            <a:r>
              <a:rPr lang="en-US" altLang="en-US" sz="2000" dirty="0">
                <a:solidFill>
                  <a:srgbClr val="000000"/>
                </a:solidFill>
                <a:ea typeface=""/>
              </a:rPr>
              <a:t> determine “good” paths</a:t>
            </a:r>
          </a:p>
          <a:p>
            <a:pPr algn="ctr"/>
            <a:r>
              <a:rPr lang="en-US" altLang="en-US" sz="2000" dirty="0">
                <a:solidFill>
                  <a:srgbClr val="000000"/>
                </a:solidFill>
                <a:ea typeface=""/>
              </a:rPr>
              <a:t>(sequences of routers) thru </a:t>
            </a:r>
          </a:p>
          <a:p>
            <a:pPr algn="ctr"/>
            <a:r>
              <a:rPr lang="en-US" altLang="en-US" sz="2000" dirty="0">
                <a:solidFill>
                  <a:srgbClr val="000000"/>
                </a:solidFill>
                <a:ea typeface=""/>
              </a:rPr>
              <a:t>networks from source to </a:t>
            </a:r>
            <a:r>
              <a:rPr lang="en-US" altLang="en-US" sz="2000" dirty="0" err="1">
                <a:solidFill>
                  <a:srgbClr val="000000"/>
                </a:solidFill>
                <a:ea typeface=""/>
              </a:rPr>
              <a:t>dest</a:t>
            </a:r>
            <a:r>
              <a:rPr lang="en-US" altLang="en-US" sz="2000" dirty="0">
                <a:solidFill>
                  <a:srgbClr val="000000"/>
                </a:solidFill>
                <a:ea typeface=""/>
              </a:rPr>
              <a:t>.</a:t>
            </a:r>
            <a:endParaRPr lang="en-US" altLang="en-US" dirty="0">
              <a:solidFill>
                <a:srgbClr val="000000"/>
              </a:solidFill>
              <a:latin typeface="Times New Roman" charset="0"/>
              <a:ea typeface=""/>
            </a:endParaRPr>
          </a:p>
        </p:txBody>
      </p:sp>
      <p:sp>
        <p:nvSpPr>
          <p:cNvPr id="29702" name="Rectangle 5"/>
          <p:cNvSpPr>
            <a:spLocks noChangeArrowheads="1"/>
          </p:cNvSpPr>
          <p:nvPr/>
        </p:nvSpPr>
        <p:spPr bwMode="auto">
          <a:xfrm>
            <a:off x="571500" y="1571625"/>
            <a:ext cx="4100513" cy="12573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FF0000"/>
              </a:solidFill>
              <a:latin typeface="Times New Roman" charset="0"/>
              <a:ea typeface=""/>
            </a:endParaRPr>
          </a:p>
        </p:txBody>
      </p:sp>
      <p:grpSp>
        <p:nvGrpSpPr>
          <p:cNvPr id="29703" name="Group 6"/>
          <p:cNvGrpSpPr>
            <a:grpSpLocks/>
          </p:cNvGrpSpPr>
          <p:nvPr/>
        </p:nvGrpSpPr>
        <p:grpSpPr bwMode="auto">
          <a:xfrm>
            <a:off x="695325" y="1331913"/>
            <a:ext cx="2352675" cy="457200"/>
            <a:chOff x="186" y="3065"/>
            <a:chExt cx="1482" cy="288"/>
          </a:xfrm>
        </p:grpSpPr>
        <p:sp>
          <p:nvSpPr>
            <p:cNvPr id="29775" name="Rectangle 7"/>
            <p:cNvSpPr>
              <a:spLocks noChangeArrowheads="1"/>
            </p:cNvSpPr>
            <p:nvPr/>
          </p:nvSpPr>
          <p:spPr bwMode="auto">
            <a:xfrm>
              <a:off x="186" y="3102"/>
              <a:ext cx="1482"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76" name="Text Box 8"/>
            <p:cNvSpPr txBox="1">
              <a:spLocks noChangeArrowheads="1"/>
            </p:cNvSpPr>
            <p:nvPr/>
          </p:nvSpPr>
          <p:spPr bwMode="auto">
            <a:xfrm>
              <a:off x="549" y="3065"/>
              <a:ext cx="7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FF0000"/>
                  </a:solidFill>
                  <a:ea typeface=""/>
                </a:rPr>
                <a:t>Routing</a:t>
              </a:r>
              <a:endParaRPr lang="en-US" altLang="en-US">
                <a:solidFill>
                  <a:srgbClr val="000000"/>
                </a:solidFill>
                <a:latin typeface="Times New Roman" charset="0"/>
                <a:ea typeface=""/>
              </a:endParaRPr>
            </a:p>
          </p:txBody>
        </p:sp>
      </p:grpSp>
      <p:grpSp>
        <p:nvGrpSpPr>
          <p:cNvPr id="29704" name="Group 9"/>
          <p:cNvGrpSpPr>
            <a:grpSpLocks/>
          </p:cNvGrpSpPr>
          <p:nvPr/>
        </p:nvGrpSpPr>
        <p:grpSpPr bwMode="auto">
          <a:xfrm>
            <a:off x="5053013" y="3895725"/>
            <a:ext cx="3571875" cy="2236788"/>
            <a:chOff x="3162" y="1071"/>
            <a:chExt cx="2250" cy="1409"/>
          </a:xfrm>
        </p:grpSpPr>
        <p:sp>
          <p:nvSpPr>
            <p:cNvPr id="29706" name="Freeform 10"/>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800">
                <a:solidFill>
                  <a:srgbClr val="000000"/>
                </a:solidFill>
                <a:latin typeface="Comic Sans MS" charset="0"/>
                <a:ea typeface=""/>
              </a:endParaRPr>
            </a:p>
          </p:txBody>
        </p:sp>
        <p:sp>
          <p:nvSpPr>
            <p:cNvPr id="29707" name="Freeform 11"/>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08" name="Oval 12"/>
            <p:cNvSpPr>
              <a:spLocks noChangeArrowheads="1"/>
            </p:cNvSpPr>
            <p:nvPr/>
          </p:nvSpPr>
          <p:spPr bwMode="auto">
            <a:xfrm>
              <a:off x="3238" y="1862"/>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09" name="Line 13"/>
            <p:cNvSpPr>
              <a:spLocks noChangeShapeType="1"/>
            </p:cNvSpPr>
            <p:nvPr/>
          </p:nvSpPr>
          <p:spPr bwMode="auto">
            <a:xfrm>
              <a:off x="3238" y="185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10" name="Line 14"/>
            <p:cNvSpPr>
              <a:spLocks noChangeShapeType="1"/>
            </p:cNvSpPr>
            <p:nvPr/>
          </p:nvSpPr>
          <p:spPr bwMode="auto">
            <a:xfrm>
              <a:off x="3551" y="185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11" name="Rectangle 15"/>
            <p:cNvSpPr>
              <a:spLocks noChangeArrowheads="1"/>
            </p:cNvSpPr>
            <p:nvPr/>
          </p:nvSpPr>
          <p:spPr bwMode="auto">
            <a:xfrm>
              <a:off x="3238" y="1855"/>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12" name="Oval 16"/>
            <p:cNvSpPr>
              <a:spLocks noChangeArrowheads="1"/>
            </p:cNvSpPr>
            <p:nvPr/>
          </p:nvSpPr>
          <p:spPr bwMode="auto">
            <a:xfrm>
              <a:off x="3235" y="1796"/>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13" name="Oval 17"/>
            <p:cNvSpPr>
              <a:spLocks noChangeArrowheads="1"/>
            </p:cNvSpPr>
            <p:nvPr/>
          </p:nvSpPr>
          <p:spPr bwMode="auto">
            <a:xfrm>
              <a:off x="3712" y="2249"/>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14" name="Line 18"/>
            <p:cNvSpPr>
              <a:spLocks noChangeShapeType="1"/>
            </p:cNvSpPr>
            <p:nvPr/>
          </p:nvSpPr>
          <p:spPr bwMode="auto">
            <a:xfrm>
              <a:off x="3712" y="224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15" name="Line 19"/>
            <p:cNvSpPr>
              <a:spLocks noChangeShapeType="1"/>
            </p:cNvSpPr>
            <p:nvPr/>
          </p:nvSpPr>
          <p:spPr bwMode="auto">
            <a:xfrm>
              <a:off x="4025" y="224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16" name="Rectangle 20"/>
            <p:cNvSpPr>
              <a:spLocks noChangeArrowheads="1"/>
            </p:cNvSpPr>
            <p:nvPr/>
          </p:nvSpPr>
          <p:spPr bwMode="auto">
            <a:xfrm>
              <a:off x="3712" y="2242"/>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17" name="Oval 21"/>
            <p:cNvSpPr>
              <a:spLocks noChangeArrowheads="1"/>
            </p:cNvSpPr>
            <p:nvPr/>
          </p:nvSpPr>
          <p:spPr bwMode="auto">
            <a:xfrm>
              <a:off x="3709" y="2183"/>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18" name="Oval 22"/>
            <p:cNvSpPr>
              <a:spLocks noChangeArrowheads="1"/>
            </p:cNvSpPr>
            <p:nvPr/>
          </p:nvSpPr>
          <p:spPr bwMode="auto">
            <a:xfrm>
              <a:off x="3708" y="1559"/>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19" name="Line 23"/>
            <p:cNvSpPr>
              <a:spLocks noChangeShapeType="1"/>
            </p:cNvSpPr>
            <p:nvPr/>
          </p:nvSpPr>
          <p:spPr bwMode="auto">
            <a:xfrm>
              <a:off x="3708" y="155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20" name="Line 24"/>
            <p:cNvSpPr>
              <a:spLocks noChangeShapeType="1"/>
            </p:cNvSpPr>
            <p:nvPr/>
          </p:nvSpPr>
          <p:spPr bwMode="auto">
            <a:xfrm>
              <a:off x="4021" y="155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21" name="Rectangle 25"/>
            <p:cNvSpPr>
              <a:spLocks noChangeArrowheads="1"/>
            </p:cNvSpPr>
            <p:nvPr/>
          </p:nvSpPr>
          <p:spPr bwMode="auto">
            <a:xfrm>
              <a:off x="3708" y="1552"/>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22" name="Oval 26"/>
            <p:cNvSpPr>
              <a:spLocks noChangeArrowheads="1"/>
            </p:cNvSpPr>
            <p:nvPr/>
          </p:nvSpPr>
          <p:spPr bwMode="auto">
            <a:xfrm>
              <a:off x="3705" y="1493"/>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23" name="Oval 27"/>
            <p:cNvSpPr>
              <a:spLocks noChangeArrowheads="1"/>
            </p:cNvSpPr>
            <p:nvPr/>
          </p:nvSpPr>
          <p:spPr bwMode="auto">
            <a:xfrm>
              <a:off x="4391" y="1555"/>
              <a:ext cx="312"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24" name="Line 28"/>
            <p:cNvSpPr>
              <a:spLocks noChangeShapeType="1"/>
            </p:cNvSpPr>
            <p:nvPr/>
          </p:nvSpPr>
          <p:spPr bwMode="auto">
            <a:xfrm>
              <a:off x="4391" y="154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25" name="Line 29"/>
            <p:cNvSpPr>
              <a:spLocks noChangeShapeType="1"/>
            </p:cNvSpPr>
            <p:nvPr/>
          </p:nvSpPr>
          <p:spPr bwMode="auto">
            <a:xfrm>
              <a:off x="4703" y="154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26" name="Rectangle 30"/>
            <p:cNvSpPr>
              <a:spLocks noChangeArrowheads="1"/>
            </p:cNvSpPr>
            <p:nvPr/>
          </p:nvSpPr>
          <p:spPr bwMode="auto">
            <a:xfrm>
              <a:off x="4391" y="1548"/>
              <a:ext cx="309"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27" name="Oval 31"/>
            <p:cNvSpPr>
              <a:spLocks noChangeArrowheads="1"/>
            </p:cNvSpPr>
            <p:nvPr/>
          </p:nvSpPr>
          <p:spPr bwMode="auto">
            <a:xfrm>
              <a:off x="4394" y="1492"/>
              <a:ext cx="312"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28" name="Oval 32"/>
            <p:cNvSpPr>
              <a:spLocks noChangeArrowheads="1"/>
            </p:cNvSpPr>
            <p:nvPr/>
          </p:nvSpPr>
          <p:spPr bwMode="auto">
            <a:xfrm>
              <a:off x="4401" y="2246"/>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29" name="Line 33"/>
            <p:cNvSpPr>
              <a:spLocks noChangeShapeType="1"/>
            </p:cNvSpPr>
            <p:nvPr/>
          </p:nvSpPr>
          <p:spPr bwMode="auto">
            <a:xfrm>
              <a:off x="4401" y="223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30" name="Line 34"/>
            <p:cNvSpPr>
              <a:spLocks noChangeShapeType="1"/>
            </p:cNvSpPr>
            <p:nvPr/>
          </p:nvSpPr>
          <p:spPr bwMode="auto">
            <a:xfrm>
              <a:off x="4714" y="223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31" name="Rectangle 35"/>
            <p:cNvSpPr>
              <a:spLocks noChangeArrowheads="1"/>
            </p:cNvSpPr>
            <p:nvPr/>
          </p:nvSpPr>
          <p:spPr bwMode="auto">
            <a:xfrm>
              <a:off x="4401" y="2239"/>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32" name="Oval 36"/>
            <p:cNvSpPr>
              <a:spLocks noChangeArrowheads="1"/>
            </p:cNvSpPr>
            <p:nvPr/>
          </p:nvSpPr>
          <p:spPr bwMode="auto">
            <a:xfrm>
              <a:off x="4398" y="2180"/>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33" name="Oval 37"/>
            <p:cNvSpPr>
              <a:spLocks noChangeArrowheads="1"/>
            </p:cNvSpPr>
            <p:nvPr/>
          </p:nvSpPr>
          <p:spPr bwMode="auto">
            <a:xfrm>
              <a:off x="4966" y="1905"/>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34" name="Line 38"/>
            <p:cNvSpPr>
              <a:spLocks noChangeShapeType="1"/>
            </p:cNvSpPr>
            <p:nvPr/>
          </p:nvSpPr>
          <p:spPr bwMode="auto">
            <a:xfrm>
              <a:off x="4966" y="18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35" name="Line 39"/>
            <p:cNvSpPr>
              <a:spLocks noChangeShapeType="1"/>
            </p:cNvSpPr>
            <p:nvPr/>
          </p:nvSpPr>
          <p:spPr bwMode="auto">
            <a:xfrm>
              <a:off x="5279" y="18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36" name="Rectangle 40"/>
            <p:cNvSpPr>
              <a:spLocks noChangeArrowheads="1"/>
            </p:cNvSpPr>
            <p:nvPr/>
          </p:nvSpPr>
          <p:spPr bwMode="auto">
            <a:xfrm>
              <a:off x="4966" y="1898"/>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37" name="Oval 41"/>
            <p:cNvSpPr>
              <a:spLocks noChangeArrowheads="1"/>
            </p:cNvSpPr>
            <p:nvPr/>
          </p:nvSpPr>
          <p:spPr bwMode="auto">
            <a:xfrm>
              <a:off x="4963" y="1839"/>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38" name="Freeform 42"/>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39" name="Freeform 43"/>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0" name="Freeform 44"/>
            <p:cNvSpPr>
              <a:spLocks/>
            </p:cNvSpPr>
            <p:nvPr/>
          </p:nvSpPr>
          <p:spPr bwMode="auto">
            <a:xfrm>
              <a:off x="4029" y="1638"/>
              <a:ext cx="504" cy="600"/>
            </a:xfrm>
            <a:custGeom>
              <a:avLst/>
              <a:gdLst>
                <a:gd name="T0" fmla="*/ 0 w 378"/>
                <a:gd name="T1" fmla="*/ 1695719129 h 174"/>
                <a:gd name="T2" fmla="*/ 15913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1" name="Freeform 45"/>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2" name="Freeform 46"/>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3" name="Freeform 47"/>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4" name="Freeform 48"/>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5" name="Freeform 49"/>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6" name="Freeform 50"/>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grpSp>
          <p:nvGrpSpPr>
            <p:cNvPr id="29747" name="Group 51"/>
            <p:cNvGrpSpPr>
              <a:grpSpLocks/>
            </p:cNvGrpSpPr>
            <p:nvPr/>
          </p:nvGrpSpPr>
          <p:grpSpPr bwMode="auto">
            <a:xfrm>
              <a:off x="3273" y="1748"/>
              <a:ext cx="233" cy="250"/>
              <a:chOff x="2940" y="2429"/>
              <a:chExt cx="236" cy="250"/>
            </a:xfrm>
          </p:grpSpPr>
          <p:sp>
            <p:nvSpPr>
              <p:cNvPr id="29773" name="Rectangle 52"/>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74" name="Text Box 53"/>
              <p:cNvSpPr txBox="1">
                <a:spLocks noChangeArrowheads="1"/>
              </p:cNvSpPr>
              <p:nvPr/>
            </p:nvSpPr>
            <p:spPr bwMode="auto">
              <a:xfrm>
                <a:off x="2940" y="2429"/>
                <a:ext cx="2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A</a:t>
                </a:r>
                <a:endParaRPr lang="en-US" altLang="en-US">
                  <a:solidFill>
                    <a:srgbClr val="000000"/>
                  </a:solidFill>
                  <a:latin typeface="Times New Roman" charset="0"/>
                  <a:ea typeface=""/>
                </a:endParaRPr>
              </a:p>
            </p:txBody>
          </p:sp>
        </p:grpSp>
        <p:grpSp>
          <p:nvGrpSpPr>
            <p:cNvPr id="29748" name="Group 54"/>
            <p:cNvGrpSpPr>
              <a:grpSpLocks/>
            </p:cNvGrpSpPr>
            <p:nvPr/>
          </p:nvGrpSpPr>
          <p:grpSpPr bwMode="auto">
            <a:xfrm>
              <a:off x="4451" y="2132"/>
              <a:ext cx="216" cy="250"/>
              <a:chOff x="2948" y="2429"/>
              <a:chExt cx="219" cy="250"/>
            </a:xfrm>
          </p:grpSpPr>
          <p:sp>
            <p:nvSpPr>
              <p:cNvPr id="29771" name="Rectangle 55"/>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72" name="Text Box 56"/>
              <p:cNvSpPr txBox="1">
                <a:spLocks noChangeArrowheads="1"/>
              </p:cNvSpPr>
              <p:nvPr/>
            </p:nvSpPr>
            <p:spPr bwMode="auto">
              <a:xfrm>
                <a:off x="2948" y="2429"/>
                <a:ext cx="2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E</a:t>
                </a:r>
                <a:endParaRPr lang="en-US" altLang="en-US">
                  <a:solidFill>
                    <a:srgbClr val="000000"/>
                  </a:solidFill>
                  <a:latin typeface="Times New Roman" charset="0"/>
                  <a:ea typeface=""/>
                </a:endParaRPr>
              </a:p>
            </p:txBody>
          </p:sp>
        </p:grpSp>
        <p:grpSp>
          <p:nvGrpSpPr>
            <p:cNvPr id="29749" name="Group 57"/>
            <p:cNvGrpSpPr>
              <a:grpSpLocks/>
            </p:cNvGrpSpPr>
            <p:nvPr/>
          </p:nvGrpSpPr>
          <p:grpSpPr bwMode="auto">
            <a:xfrm>
              <a:off x="3763" y="2129"/>
              <a:ext cx="231" cy="250"/>
              <a:chOff x="2941" y="2429"/>
              <a:chExt cx="234" cy="250"/>
            </a:xfrm>
          </p:grpSpPr>
          <p:sp>
            <p:nvSpPr>
              <p:cNvPr id="29769" name="Rectangle 58"/>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70" name="Text Box 59"/>
              <p:cNvSpPr txBox="1">
                <a:spLocks noChangeArrowheads="1"/>
              </p:cNvSpPr>
              <p:nvPr/>
            </p:nvSpPr>
            <p:spPr bwMode="auto">
              <a:xfrm>
                <a:off x="2941" y="2429"/>
                <a:ext cx="2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D</a:t>
                </a:r>
                <a:endParaRPr lang="en-US" altLang="en-US">
                  <a:solidFill>
                    <a:srgbClr val="000000"/>
                  </a:solidFill>
                  <a:latin typeface="Times New Roman" charset="0"/>
                  <a:ea typeface=""/>
                </a:endParaRPr>
              </a:p>
            </p:txBody>
          </p:sp>
        </p:grpSp>
        <p:grpSp>
          <p:nvGrpSpPr>
            <p:cNvPr id="29750" name="Group 60"/>
            <p:cNvGrpSpPr>
              <a:grpSpLocks/>
            </p:cNvGrpSpPr>
            <p:nvPr/>
          </p:nvGrpSpPr>
          <p:grpSpPr bwMode="auto">
            <a:xfrm>
              <a:off x="4447" y="1442"/>
              <a:ext cx="212" cy="250"/>
              <a:chOff x="2950" y="2429"/>
              <a:chExt cx="215" cy="250"/>
            </a:xfrm>
          </p:grpSpPr>
          <p:sp>
            <p:nvSpPr>
              <p:cNvPr id="29767" name="Rectangle 61"/>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68" name="Text Box 62"/>
              <p:cNvSpPr txBox="1">
                <a:spLocks noChangeArrowheads="1"/>
              </p:cNvSpPr>
              <p:nvPr/>
            </p:nvSpPr>
            <p:spPr bwMode="auto">
              <a:xfrm>
                <a:off x="2950" y="2429"/>
                <a:ext cx="2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C</a:t>
                </a:r>
                <a:endParaRPr lang="en-US" altLang="en-US">
                  <a:solidFill>
                    <a:srgbClr val="000000"/>
                  </a:solidFill>
                  <a:latin typeface="Times New Roman" charset="0"/>
                  <a:ea typeface=""/>
                </a:endParaRPr>
              </a:p>
            </p:txBody>
          </p:sp>
        </p:grpSp>
        <p:grpSp>
          <p:nvGrpSpPr>
            <p:cNvPr id="29751" name="Group 63"/>
            <p:cNvGrpSpPr>
              <a:grpSpLocks/>
            </p:cNvGrpSpPr>
            <p:nvPr/>
          </p:nvGrpSpPr>
          <p:grpSpPr bwMode="auto">
            <a:xfrm>
              <a:off x="3761" y="1442"/>
              <a:ext cx="217" cy="250"/>
              <a:chOff x="2948" y="2429"/>
              <a:chExt cx="220" cy="250"/>
            </a:xfrm>
          </p:grpSpPr>
          <p:sp>
            <p:nvSpPr>
              <p:cNvPr id="29765" name="Rectangle 64"/>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66" name="Text Box 65"/>
              <p:cNvSpPr txBox="1">
                <a:spLocks noChangeArrowheads="1"/>
              </p:cNvSpPr>
              <p:nvPr/>
            </p:nvSpPr>
            <p:spPr bwMode="auto">
              <a:xfrm>
                <a:off x="2948" y="2429"/>
                <a:ext cx="2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B</a:t>
                </a:r>
                <a:endParaRPr lang="en-US" altLang="en-US">
                  <a:solidFill>
                    <a:srgbClr val="000000"/>
                  </a:solidFill>
                  <a:latin typeface="Times New Roman" charset="0"/>
                  <a:ea typeface=""/>
                </a:endParaRPr>
              </a:p>
            </p:txBody>
          </p:sp>
        </p:grpSp>
        <p:grpSp>
          <p:nvGrpSpPr>
            <p:cNvPr id="29752" name="Group 66"/>
            <p:cNvGrpSpPr>
              <a:grpSpLocks/>
            </p:cNvGrpSpPr>
            <p:nvPr/>
          </p:nvGrpSpPr>
          <p:grpSpPr bwMode="auto">
            <a:xfrm>
              <a:off x="5025" y="1790"/>
              <a:ext cx="213" cy="250"/>
              <a:chOff x="2949" y="2429"/>
              <a:chExt cx="216" cy="250"/>
            </a:xfrm>
          </p:grpSpPr>
          <p:sp>
            <p:nvSpPr>
              <p:cNvPr id="29763" name="Rectangle 67"/>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64" name="Text Box 68"/>
              <p:cNvSpPr txBox="1">
                <a:spLocks noChangeArrowheads="1"/>
              </p:cNvSpPr>
              <p:nvPr/>
            </p:nvSpPr>
            <p:spPr bwMode="auto">
              <a:xfrm>
                <a:off x="2949" y="2429"/>
                <a:ext cx="2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F</a:t>
                </a:r>
                <a:endParaRPr lang="en-US" altLang="en-US">
                  <a:solidFill>
                    <a:srgbClr val="000000"/>
                  </a:solidFill>
                  <a:latin typeface="Times New Roman" charset="0"/>
                  <a:ea typeface=""/>
                </a:endParaRPr>
              </a:p>
            </p:txBody>
          </p:sp>
        </p:grpSp>
        <p:sp>
          <p:nvSpPr>
            <p:cNvPr id="29753" name="Text Box 69"/>
            <p:cNvSpPr txBox="1">
              <a:spLocks noChangeArrowheads="1"/>
            </p:cNvSpPr>
            <p:nvPr/>
          </p:nvSpPr>
          <p:spPr bwMode="auto">
            <a:xfrm>
              <a:off x="3489" y="1571"/>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2</a:t>
              </a:r>
              <a:endParaRPr lang="en-US" altLang="en-US">
                <a:solidFill>
                  <a:srgbClr val="000000"/>
                </a:solidFill>
                <a:latin typeface="Times New Roman" charset="0"/>
                <a:ea typeface=""/>
              </a:endParaRPr>
            </a:p>
          </p:txBody>
        </p:sp>
        <p:sp>
          <p:nvSpPr>
            <p:cNvPr id="29754" name="Text Box 70"/>
            <p:cNvSpPr txBox="1">
              <a:spLocks noChangeArrowheads="1"/>
            </p:cNvSpPr>
            <p:nvPr/>
          </p:nvSpPr>
          <p:spPr bwMode="auto">
            <a:xfrm>
              <a:off x="3837" y="179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2</a:t>
              </a:r>
              <a:endParaRPr lang="en-US" altLang="en-US">
                <a:solidFill>
                  <a:srgbClr val="000000"/>
                </a:solidFill>
                <a:latin typeface="Times New Roman" charset="0"/>
                <a:ea typeface=""/>
              </a:endParaRPr>
            </a:p>
          </p:txBody>
        </p:sp>
        <p:sp>
          <p:nvSpPr>
            <p:cNvPr id="29755" name="Text Box 71"/>
            <p:cNvSpPr txBox="1">
              <a:spLocks noChangeArrowheads="1"/>
            </p:cNvSpPr>
            <p:nvPr/>
          </p:nvSpPr>
          <p:spPr bwMode="auto">
            <a:xfrm>
              <a:off x="3413" y="2003"/>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1</a:t>
              </a:r>
              <a:endParaRPr lang="en-US" altLang="en-US">
                <a:solidFill>
                  <a:srgbClr val="000000"/>
                </a:solidFill>
                <a:latin typeface="Times New Roman" charset="0"/>
                <a:ea typeface=""/>
              </a:endParaRPr>
            </a:p>
          </p:txBody>
        </p:sp>
        <p:sp>
          <p:nvSpPr>
            <p:cNvPr id="29756" name="Text Box 72"/>
            <p:cNvSpPr txBox="1">
              <a:spLocks noChangeArrowheads="1"/>
            </p:cNvSpPr>
            <p:nvPr/>
          </p:nvSpPr>
          <p:spPr bwMode="auto">
            <a:xfrm>
              <a:off x="4221" y="188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3</a:t>
              </a:r>
              <a:endParaRPr lang="en-US" altLang="en-US">
                <a:solidFill>
                  <a:srgbClr val="000000"/>
                </a:solidFill>
                <a:latin typeface="Times New Roman" charset="0"/>
                <a:ea typeface=""/>
              </a:endParaRPr>
            </a:p>
          </p:txBody>
        </p:sp>
        <p:sp>
          <p:nvSpPr>
            <p:cNvPr id="29757" name="Text Box 73"/>
            <p:cNvSpPr txBox="1">
              <a:spLocks noChangeArrowheads="1"/>
            </p:cNvSpPr>
            <p:nvPr/>
          </p:nvSpPr>
          <p:spPr bwMode="auto">
            <a:xfrm>
              <a:off x="4169" y="2237"/>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1</a:t>
              </a:r>
              <a:endParaRPr lang="en-US" altLang="en-US">
                <a:solidFill>
                  <a:srgbClr val="000000"/>
                </a:solidFill>
                <a:latin typeface="Times New Roman" charset="0"/>
                <a:ea typeface=""/>
              </a:endParaRPr>
            </a:p>
          </p:txBody>
        </p:sp>
        <p:sp>
          <p:nvSpPr>
            <p:cNvPr id="29758" name="Text Box 74"/>
            <p:cNvSpPr txBox="1">
              <a:spLocks noChangeArrowheads="1"/>
            </p:cNvSpPr>
            <p:nvPr/>
          </p:nvSpPr>
          <p:spPr bwMode="auto">
            <a:xfrm>
              <a:off x="4529" y="1808"/>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1</a:t>
              </a:r>
              <a:endParaRPr lang="en-US" altLang="en-US">
                <a:solidFill>
                  <a:srgbClr val="000000"/>
                </a:solidFill>
                <a:latin typeface="Times New Roman" charset="0"/>
                <a:ea typeface=""/>
              </a:endParaRPr>
            </a:p>
          </p:txBody>
        </p:sp>
        <p:sp>
          <p:nvSpPr>
            <p:cNvPr id="29759" name="Text Box 75"/>
            <p:cNvSpPr txBox="1">
              <a:spLocks noChangeArrowheads="1"/>
            </p:cNvSpPr>
            <p:nvPr/>
          </p:nvSpPr>
          <p:spPr bwMode="auto">
            <a:xfrm>
              <a:off x="4878" y="207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2</a:t>
              </a:r>
              <a:endParaRPr lang="en-US" altLang="en-US">
                <a:solidFill>
                  <a:srgbClr val="000000"/>
                </a:solidFill>
                <a:latin typeface="Times New Roman" charset="0"/>
                <a:ea typeface=""/>
              </a:endParaRPr>
            </a:p>
          </p:txBody>
        </p:sp>
        <p:sp>
          <p:nvSpPr>
            <p:cNvPr id="29760" name="Text Box 76"/>
            <p:cNvSpPr txBox="1">
              <a:spLocks noChangeArrowheads="1"/>
            </p:cNvSpPr>
            <p:nvPr/>
          </p:nvSpPr>
          <p:spPr bwMode="auto">
            <a:xfrm>
              <a:off x="4851" y="1535"/>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5</a:t>
              </a:r>
              <a:endParaRPr lang="en-US" altLang="en-US">
                <a:solidFill>
                  <a:srgbClr val="000000"/>
                </a:solidFill>
                <a:latin typeface="Times New Roman" charset="0"/>
                <a:ea typeface=""/>
              </a:endParaRPr>
            </a:p>
          </p:txBody>
        </p:sp>
        <p:sp>
          <p:nvSpPr>
            <p:cNvPr id="29761" name="Text Box 77"/>
            <p:cNvSpPr txBox="1">
              <a:spLocks noChangeArrowheads="1"/>
            </p:cNvSpPr>
            <p:nvPr/>
          </p:nvSpPr>
          <p:spPr bwMode="auto">
            <a:xfrm>
              <a:off x="4116" y="1385"/>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3</a:t>
              </a:r>
              <a:endParaRPr lang="en-US" altLang="en-US">
                <a:solidFill>
                  <a:srgbClr val="000000"/>
                </a:solidFill>
                <a:latin typeface="Times New Roman" charset="0"/>
                <a:ea typeface=""/>
              </a:endParaRPr>
            </a:p>
          </p:txBody>
        </p:sp>
        <p:sp>
          <p:nvSpPr>
            <p:cNvPr id="29762" name="Text Box 78"/>
            <p:cNvSpPr txBox="1">
              <a:spLocks noChangeArrowheads="1"/>
            </p:cNvSpPr>
            <p:nvPr/>
          </p:nvSpPr>
          <p:spPr bwMode="auto">
            <a:xfrm>
              <a:off x="3765" y="111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5</a:t>
              </a:r>
              <a:endParaRPr lang="en-US" altLang="en-US">
                <a:solidFill>
                  <a:srgbClr val="000000"/>
                </a:solidFill>
                <a:latin typeface="Times New Roman" charset="0"/>
                <a:ea typeface=""/>
              </a:endParaRPr>
            </a:p>
          </p:txBody>
        </p:sp>
      </p:grpSp>
      <p:pic>
        <p:nvPicPr>
          <p:cNvPr id="29705" name="Picture 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0" y="1484313"/>
            <a:ext cx="3587750"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6721378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134004"/>
            <a:ext cx="8024813" cy="1143000"/>
          </a:xfrm>
        </p:spPr>
        <p:txBody>
          <a:bodyPr/>
          <a:lstStyle/>
          <a:p>
            <a:r>
              <a:rPr lang="en-US" altLang="zh-CN" sz="2800" dirty="0">
                <a:ea typeface="宋体" charset="-122"/>
              </a:rPr>
              <a:t>DV+RP =&gt; RIP </a:t>
            </a:r>
            <a:br>
              <a:rPr lang="en-US" altLang="zh-CN" sz="2800" dirty="0">
                <a:ea typeface="宋体" charset="-122"/>
              </a:rPr>
            </a:br>
            <a:r>
              <a:rPr lang="en-US" altLang="zh-CN" sz="2800" dirty="0">
                <a:ea typeface="宋体" charset="-122"/>
              </a:rPr>
              <a:t>( Routing Information Protocol)</a:t>
            </a:r>
            <a:endParaRPr lang="en-US" altLang="zh-CN" dirty="0">
              <a:ea typeface="宋体" charset="-122"/>
            </a:endParaRPr>
          </a:p>
        </p:txBody>
      </p:sp>
      <p:sp>
        <p:nvSpPr>
          <p:cNvPr id="16387" name="Rectangle 3"/>
          <p:cNvSpPr>
            <a:spLocks noGrp="1" noChangeArrowheads="1"/>
          </p:cNvSpPr>
          <p:nvPr>
            <p:ph type="body" idx="1"/>
          </p:nvPr>
        </p:nvSpPr>
        <p:spPr>
          <a:xfrm>
            <a:off x="533400" y="1600200"/>
            <a:ext cx="8229600" cy="4953000"/>
          </a:xfrm>
        </p:spPr>
        <p:txBody>
          <a:bodyPr/>
          <a:lstStyle/>
          <a:p>
            <a:pPr>
              <a:buFont typeface="Wingdings" pitchFamily="2" charset="2"/>
              <a:buChar char="q"/>
            </a:pPr>
            <a:r>
              <a:rPr lang="en-US" altLang="zh-CN" sz="2400" dirty="0">
                <a:ea typeface="宋体" charset="-122"/>
              </a:rPr>
              <a:t>Included in BSD-UNIX </a:t>
            </a:r>
            <a:br>
              <a:rPr lang="en-US" altLang="zh-CN" sz="2400" dirty="0">
                <a:ea typeface="宋体" charset="-122"/>
              </a:rPr>
            </a:br>
            <a:r>
              <a:rPr lang="en-US" altLang="zh-CN" sz="2400" dirty="0">
                <a:ea typeface="宋体" charset="-122"/>
              </a:rPr>
              <a:t>Distribution in 1982</a:t>
            </a:r>
          </a:p>
          <a:p>
            <a:pPr>
              <a:buFont typeface="Wingdings" pitchFamily="2" charset="2"/>
              <a:buChar char="q"/>
            </a:pPr>
            <a:r>
              <a:rPr lang="en-US" altLang="zh-CN" sz="2400" dirty="0">
                <a:ea typeface="宋体" charset="-122"/>
              </a:rPr>
              <a:t>Link cost: 1</a:t>
            </a:r>
          </a:p>
          <a:p>
            <a:pPr>
              <a:buFont typeface="Wingdings" pitchFamily="2" charset="2"/>
              <a:buChar char="q"/>
            </a:pPr>
            <a:r>
              <a:rPr lang="en-US" altLang="zh-CN" sz="2400" dirty="0">
                <a:ea typeface="宋体" charset="-122"/>
              </a:rPr>
              <a:t>Distance metric: # of </a:t>
            </a:r>
            <a:br>
              <a:rPr lang="en-US" altLang="zh-CN" sz="2400" dirty="0">
                <a:ea typeface="宋体" charset="-122"/>
              </a:rPr>
            </a:br>
            <a:r>
              <a:rPr lang="en-US" altLang="zh-CN" sz="2400" dirty="0">
                <a:ea typeface="宋体" charset="-122"/>
              </a:rPr>
              <a:t>hops </a:t>
            </a:r>
          </a:p>
          <a:p>
            <a:pPr>
              <a:buFont typeface="Wingdings" pitchFamily="2" charset="2"/>
              <a:buChar char="q"/>
            </a:pPr>
            <a:r>
              <a:rPr lang="en-US" altLang="zh-CN" sz="2400" dirty="0">
                <a:ea typeface="宋体" charset="-122"/>
              </a:rPr>
              <a:t>Distance vectors</a:t>
            </a:r>
          </a:p>
          <a:p>
            <a:pPr lvl="1">
              <a:buFont typeface="Courier New" panose="02070309020205020404" pitchFamily="49" charset="0"/>
              <a:buChar char="o"/>
            </a:pPr>
            <a:r>
              <a:rPr lang="en-US" altLang="zh-CN" sz="2000" dirty="0">
                <a:ea typeface="宋体" charset="-122"/>
              </a:rPr>
              <a:t>exchanged every 30 sec via Response Message (also called </a:t>
            </a:r>
            <a:r>
              <a:rPr lang="en-US" altLang="zh-CN" sz="2000" b="1" dirty="0">
                <a:ea typeface="宋体" charset="-122"/>
              </a:rPr>
              <a:t>advertisement</a:t>
            </a:r>
            <a:r>
              <a:rPr lang="en-US" altLang="zh-CN" sz="2000" dirty="0">
                <a:ea typeface="宋体" charset="-122"/>
              </a:rPr>
              <a:t>) using UDP</a:t>
            </a:r>
          </a:p>
          <a:p>
            <a:pPr lvl="1">
              <a:buFont typeface="Courier New" panose="02070309020205020404" pitchFamily="49" charset="0"/>
              <a:buChar char="o"/>
            </a:pPr>
            <a:r>
              <a:rPr lang="en-US" altLang="zh-CN" sz="2000" dirty="0">
                <a:ea typeface="宋体" charset="-122"/>
              </a:rPr>
              <a:t>each advertisement: route to up to 25 destination nets</a:t>
            </a:r>
          </a:p>
        </p:txBody>
      </p:sp>
      <p:pic>
        <p:nvPicPr>
          <p:cNvPr id="16388" name="Picture 4" descr="rou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3563" y="1889125"/>
            <a:ext cx="4518025" cy="190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2">
            <a:extLst>
              <a:ext uri="{FF2B5EF4-FFF2-40B4-BE49-F238E27FC236}">
                <a16:creationId xmlns:a16="http://schemas.microsoft.com/office/drawing/2014/main" id="{B7570017-7CA1-F745-A7B4-DAA024BD37C6}"/>
              </a:ext>
            </a:extLst>
          </p:cNvPr>
          <p:cNvSpPr txBox="1">
            <a:spLocks/>
          </p:cNvSpPr>
          <p:nvPr/>
        </p:nvSpPr>
        <p:spPr bwMode="auto">
          <a:xfrm>
            <a:off x="8686800" y="6515100"/>
            <a:ext cx="4572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lgn="l">
              <a:spcBef>
                <a:spcPct val="0"/>
              </a:spcBef>
              <a:buClrTx/>
              <a:buSzTx/>
              <a:buFontTx/>
              <a:buNone/>
            </a:pPr>
            <a:fld id="{2268D687-77AC-6349-84FA-B1441D81BE7A}" type="slidenum">
              <a:rPr lang="en-US" altLang="en-US" sz="1400" smtClean="0">
                <a:solidFill>
                  <a:srgbClr val="000000"/>
                </a:solidFill>
                <a:latin typeface="Times New Roman" charset="0"/>
              </a:rPr>
              <a:pPr algn="l">
                <a:spcBef>
                  <a:spcPct val="0"/>
                </a:spcBef>
                <a:buClrTx/>
                <a:buSzTx/>
                <a:buFontTx/>
                <a:buNone/>
              </a:pPr>
              <a:t>40</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17362000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sz="2800">
                <a:ea typeface="宋体" charset="-122"/>
              </a:rPr>
              <a:t>RIP: Link Failure and Recovery</a:t>
            </a:r>
            <a:r>
              <a:rPr lang="en-US" altLang="zh-CN">
                <a:ea typeface="宋体" charset="-122"/>
              </a:rPr>
              <a:t> </a:t>
            </a:r>
          </a:p>
        </p:txBody>
      </p:sp>
      <p:sp>
        <p:nvSpPr>
          <p:cNvPr id="18435" name="Rectangle 3"/>
          <p:cNvSpPr>
            <a:spLocks noGrp="1" noChangeArrowheads="1"/>
          </p:cNvSpPr>
          <p:nvPr>
            <p:ph type="body" idx="1"/>
          </p:nvPr>
        </p:nvSpPr>
        <p:spPr>
          <a:xfrm>
            <a:off x="533400" y="1289050"/>
            <a:ext cx="8229600" cy="5181600"/>
          </a:xfrm>
        </p:spPr>
        <p:txBody>
          <a:bodyPr/>
          <a:lstStyle/>
          <a:p>
            <a:pPr>
              <a:lnSpc>
                <a:spcPct val="90000"/>
              </a:lnSpc>
              <a:buFont typeface="ZapfDingbats" charset="0"/>
              <a:buNone/>
            </a:pPr>
            <a:r>
              <a:rPr lang="en-US" altLang="zh-CN" sz="2400" dirty="0">
                <a:ea typeface="宋体" charset="-122"/>
              </a:rPr>
              <a:t>If no advertisement heard after 180 sec --&gt; neighbor/link declared dead</a:t>
            </a:r>
          </a:p>
          <a:p>
            <a:pPr lvl="1">
              <a:lnSpc>
                <a:spcPct val="90000"/>
              </a:lnSpc>
              <a:buFont typeface="Courier New" panose="02070309020205020404" pitchFamily="49" charset="0"/>
              <a:buChar char="o"/>
            </a:pPr>
            <a:r>
              <a:rPr lang="en-US" altLang="zh-CN" dirty="0">
                <a:ea typeface="宋体" charset="-122"/>
              </a:rPr>
              <a:t>routes via neighbor invalidated</a:t>
            </a:r>
          </a:p>
          <a:p>
            <a:pPr lvl="1">
              <a:lnSpc>
                <a:spcPct val="90000"/>
              </a:lnSpc>
              <a:buFont typeface="Courier New" panose="02070309020205020404" pitchFamily="49" charset="0"/>
              <a:buChar char="o"/>
            </a:pPr>
            <a:endParaRPr lang="en-US" altLang="zh-CN" dirty="0">
              <a:ea typeface="宋体" charset="-122"/>
            </a:endParaRPr>
          </a:p>
          <a:p>
            <a:pPr lvl="1">
              <a:lnSpc>
                <a:spcPct val="90000"/>
              </a:lnSpc>
              <a:buFont typeface="Courier New" panose="02070309020205020404" pitchFamily="49" charset="0"/>
              <a:buChar char="o"/>
            </a:pPr>
            <a:r>
              <a:rPr lang="en-US" altLang="zh-CN" dirty="0">
                <a:ea typeface="宋体" charset="-122"/>
              </a:rPr>
              <a:t>new advertisements sent to neighbors</a:t>
            </a:r>
          </a:p>
          <a:p>
            <a:pPr lvl="1">
              <a:lnSpc>
                <a:spcPct val="90000"/>
              </a:lnSpc>
              <a:buFont typeface="Courier New" panose="02070309020205020404" pitchFamily="49" charset="0"/>
              <a:buChar char="o"/>
            </a:pPr>
            <a:endParaRPr lang="en-US" altLang="zh-CN" dirty="0">
              <a:ea typeface="宋体" charset="-122"/>
            </a:endParaRPr>
          </a:p>
          <a:p>
            <a:pPr lvl="1">
              <a:lnSpc>
                <a:spcPct val="90000"/>
              </a:lnSpc>
              <a:buFont typeface="Courier New" panose="02070309020205020404" pitchFamily="49" charset="0"/>
              <a:buChar char="o"/>
            </a:pPr>
            <a:r>
              <a:rPr lang="en-US" altLang="zh-CN" dirty="0">
                <a:ea typeface="宋体" charset="-122"/>
              </a:rPr>
              <a:t>neighbors in turn send out new advertisements </a:t>
            </a:r>
            <a:br>
              <a:rPr lang="en-US" altLang="zh-CN" dirty="0">
                <a:ea typeface="宋体" charset="-122"/>
              </a:rPr>
            </a:br>
            <a:r>
              <a:rPr lang="en-US" altLang="zh-CN" dirty="0">
                <a:ea typeface="宋体" charset="-122"/>
              </a:rPr>
              <a:t>(if tables changed)</a:t>
            </a:r>
          </a:p>
          <a:p>
            <a:pPr lvl="1">
              <a:lnSpc>
                <a:spcPct val="90000"/>
              </a:lnSpc>
              <a:buFont typeface="Courier New" panose="02070309020205020404" pitchFamily="49" charset="0"/>
              <a:buChar char="o"/>
            </a:pPr>
            <a:endParaRPr lang="en-US" altLang="zh-CN" dirty="0">
              <a:ea typeface="宋体" charset="-122"/>
            </a:endParaRPr>
          </a:p>
          <a:p>
            <a:pPr lvl="1">
              <a:lnSpc>
                <a:spcPct val="90000"/>
              </a:lnSpc>
              <a:buFont typeface="Courier New" panose="02070309020205020404" pitchFamily="49" charset="0"/>
              <a:buChar char="o"/>
            </a:pPr>
            <a:r>
              <a:rPr lang="en-US" altLang="zh-CN" dirty="0">
                <a:ea typeface="宋体" charset="-122"/>
              </a:rPr>
              <a:t>link failure info quickly propagates to entire net</a:t>
            </a:r>
          </a:p>
          <a:p>
            <a:pPr lvl="1">
              <a:lnSpc>
                <a:spcPct val="90000"/>
              </a:lnSpc>
              <a:buFont typeface="Courier New" panose="02070309020205020404" pitchFamily="49" charset="0"/>
              <a:buChar char="o"/>
            </a:pPr>
            <a:endParaRPr lang="en-US" altLang="zh-CN" dirty="0">
              <a:ea typeface="宋体" charset="-122"/>
            </a:endParaRPr>
          </a:p>
          <a:p>
            <a:pPr lvl="1">
              <a:lnSpc>
                <a:spcPct val="90000"/>
              </a:lnSpc>
              <a:buFont typeface="Courier New" panose="02070309020205020404" pitchFamily="49" charset="0"/>
              <a:buChar char="o"/>
            </a:pPr>
            <a:r>
              <a:rPr lang="en-US" altLang="zh-CN" dirty="0">
                <a:ea typeface="宋体" charset="-122"/>
              </a:rPr>
              <a:t>reverse-poison used to prevent </a:t>
            </a:r>
            <a:r>
              <a:rPr lang="en-US" altLang="zh-CN" dirty="0">
                <a:solidFill>
                  <a:srgbClr val="C00000"/>
                </a:solidFill>
                <a:ea typeface="宋体" charset="-122"/>
              </a:rPr>
              <a:t>ping-pong</a:t>
            </a:r>
            <a:r>
              <a:rPr lang="en-US" altLang="zh-CN" dirty="0">
                <a:ea typeface="宋体" charset="-122"/>
              </a:rPr>
              <a:t> loops</a:t>
            </a:r>
          </a:p>
          <a:p>
            <a:pPr lvl="1">
              <a:lnSpc>
                <a:spcPct val="90000"/>
              </a:lnSpc>
              <a:buFont typeface="Courier New" panose="02070309020205020404" pitchFamily="49" charset="0"/>
              <a:buChar char="o"/>
            </a:pPr>
            <a:endParaRPr lang="en-US" altLang="zh-CN" dirty="0">
              <a:ea typeface="宋体" charset="-122"/>
            </a:endParaRPr>
          </a:p>
          <a:p>
            <a:pPr lvl="1">
              <a:lnSpc>
                <a:spcPct val="90000"/>
              </a:lnSpc>
              <a:buFont typeface="Courier New" panose="02070309020205020404" pitchFamily="49" charset="0"/>
              <a:buChar char="o"/>
            </a:pPr>
            <a:r>
              <a:rPr lang="en-US" altLang="zh-CN" dirty="0">
                <a:ea typeface="宋体" charset="-122"/>
              </a:rPr>
              <a:t>set infinite distance = 16 hops (why?)</a:t>
            </a:r>
          </a:p>
        </p:txBody>
      </p:sp>
      <p:sp>
        <p:nvSpPr>
          <p:cNvPr id="4" name="Slide Number Placeholder 2">
            <a:extLst>
              <a:ext uri="{FF2B5EF4-FFF2-40B4-BE49-F238E27FC236}">
                <a16:creationId xmlns:a16="http://schemas.microsoft.com/office/drawing/2014/main" id="{D312D653-4A7F-3548-9624-33FCBA3E76A1}"/>
              </a:ext>
            </a:extLst>
          </p:cNvPr>
          <p:cNvSpPr txBox="1">
            <a:spLocks/>
          </p:cNvSpPr>
          <p:nvPr/>
        </p:nvSpPr>
        <p:spPr bwMode="auto">
          <a:xfrm>
            <a:off x="8686800" y="6515100"/>
            <a:ext cx="4572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lgn="l">
              <a:spcBef>
                <a:spcPct val="0"/>
              </a:spcBef>
              <a:buClrTx/>
              <a:buSzTx/>
              <a:buFontTx/>
              <a:buNone/>
            </a:pPr>
            <a:fld id="{2268D687-77AC-6349-84FA-B1441D81BE7A}" type="slidenum">
              <a:rPr lang="en-US" altLang="en-US" sz="1400" smtClean="0">
                <a:solidFill>
                  <a:srgbClr val="000000"/>
                </a:solidFill>
                <a:latin typeface="Times New Roman" charset="0"/>
              </a:rPr>
              <a:pPr algn="l">
                <a:spcBef>
                  <a:spcPct val="0"/>
                </a:spcBef>
                <a:buClrTx/>
                <a:buSzTx/>
                <a:buFontTx/>
                <a:buNone/>
              </a:pPr>
              <a:t>41</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1466777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1871" y="3111166"/>
            <a:ext cx="441642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97282" name="Title 1"/>
          <p:cNvSpPr>
            <a:spLocks noGrp="1"/>
          </p:cNvSpPr>
          <p:nvPr>
            <p:ph type="title"/>
          </p:nvPr>
        </p:nvSpPr>
        <p:spPr/>
        <p:txBody>
          <a:bodyPr/>
          <a:lstStyle/>
          <a:p>
            <a:r>
              <a:rPr lang="en-US" altLang="en-US" sz="2800" dirty="0">
                <a:ea typeface="ＭＳ Ｐゴシック" charset="-128"/>
              </a:rPr>
              <a:t>General Routing Loops and Reverse-poison</a:t>
            </a:r>
          </a:p>
        </p:txBody>
      </p:sp>
      <p:sp>
        <p:nvSpPr>
          <p:cNvPr id="97284" name="Slide Number Placeholder 3"/>
          <p:cNvSpPr>
            <a:spLocks noGrp="1"/>
          </p:cNvSpPr>
          <p:nvPr>
            <p:ph type="sldNum" sz="quarter" idx="10"/>
          </p:nvPr>
        </p:nvSpPr>
        <p:spPr>
          <a:xfrm>
            <a:off x="8461375" y="6527800"/>
            <a:ext cx="682625" cy="330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CC3CCB93-2B53-7245-B9E8-6AE854DBC76B}" type="slidenum">
              <a:rPr lang="en-US" altLang="en-US" sz="1400">
                <a:solidFill>
                  <a:srgbClr val="000000"/>
                </a:solidFill>
                <a:latin typeface="Times New Roman" charset="0"/>
              </a:rPr>
              <a:pPr/>
              <a:t>42</a:t>
            </a:fld>
            <a:endParaRPr lang="en-US" altLang="en-US" sz="1400">
              <a:solidFill>
                <a:srgbClr val="000000"/>
              </a:solidFill>
              <a:latin typeface="Times New Roman" charset="0"/>
            </a:endParaRPr>
          </a:p>
        </p:txBody>
      </p:sp>
      <p:sp>
        <p:nvSpPr>
          <p:cNvPr id="12" name="Rectangle 8"/>
          <p:cNvSpPr>
            <a:spLocks noChangeArrowheads="1"/>
          </p:cNvSpPr>
          <p:nvPr/>
        </p:nvSpPr>
        <p:spPr bwMode="auto">
          <a:xfrm>
            <a:off x="533400" y="1595051"/>
            <a:ext cx="82795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charset="0"/>
              </a:defRPr>
            </a:lvl1pPr>
            <a:lvl2pPr>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marL="342900" indent="-342900">
              <a:lnSpc>
                <a:spcPct val="90000"/>
              </a:lnSpc>
              <a:spcBef>
                <a:spcPct val="20000"/>
              </a:spcBef>
              <a:buClr>
                <a:srgbClr val="3333CC"/>
              </a:buClr>
              <a:buSzPct val="85000"/>
              <a:buFont typeface="Wingdings" pitchFamily="2" charset="2"/>
              <a:buChar char="q"/>
            </a:pPr>
            <a:r>
              <a:rPr lang="en-US" altLang="en-US" sz="2000" dirty="0">
                <a:solidFill>
                  <a:srgbClr val="000000"/>
                </a:solidFill>
                <a:ea typeface=""/>
              </a:rPr>
              <a:t> Exercise: Can Reverse-poison guarantee no loop for this network?</a:t>
            </a:r>
            <a:endParaRPr lang="en-US" altLang="en-US" sz="2000" dirty="0">
              <a:solidFill>
                <a:srgbClr val="000000"/>
              </a:solidFill>
              <a:ea typeface="宋体" charset="-122"/>
            </a:endParaRPr>
          </a:p>
        </p:txBody>
      </p:sp>
    </p:spTree>
    <p:extLst>
      <p:ext uri="{BB962C8B-B14F-4D97-AF65-F5344CB8AC3E}">
        <p14:creationId xmlns:p14="http://schemas.microsoft.com/office/powerpoint/2010/main" val="21274745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23" y="2165235"/>
            <a:ext cx="441642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97282" name="Title 1"/>
          <p:cNvSpPr>
            <a:spLocks noGrp="1"/>
          </p:cNvSpPr>
          <p:nvPr>
            <p:ph type="title"/>
          </p:nvPr>
        </p:nvSpPr>
        <p:spPr/>
        <p:txBody>
          <a:bodyPr/>
          <a:lstStyle/>
          <a:p>
            <a:r>
              <a:rPr lang="en-US" altLang="en-US" sz="2800" dirty="0">
                <a:ea typeface="ＭＳ Ｐゴシック" charset="-128"/>
              </a:rPr>
              <a:t>General Routing Loops and Reverse-poison</a:t>
            </a:r>
          </a:p>
        </p:txBody>
      </p:sp>
      <p:sp>
        <p:nvSpPr>
          <p:cNvPr id="97283" name="Content Placeholder 2"/>
          <p:cNvSpPr>
            <a:spLocks noGrp="1"/>
          </p:cNvSpPr>
          <p:nvPr>
            <p:ph idx="1"/>
          </p:nvPr>
        </p:nvSpPr>
        <p:spPr>
          <a:xfrm>
            <a:off x="533400" y="1212178"/>
            <a:ext cx="8051800" cy="4856162"/>
          </a:xfrm>
        </p:spPr>
        <p:txBody>
          <a:bodyPr/>
          <a:lstStyle/>
          <a:p>
            <a:pPr>
              <a:buFont typeface="Wingdings" pitchFamily="2" charset="2"/>
              <a:buChar char="q"/>
            </a:pPr>
            <a:r>
              <a:rPr lang="en-US" altLang="en-US" dirty="0">
                <a:ea typeface="宋体" charset="-122"/>
              </a:rPr>
              <a:t>Reverse-poison removes two-node loops but may not remove more-node loops</a:t>
            </a:r>
            <a:endParaRPr lang="en-US" altLang="en-US" dirty="0">
              <a:ea typeface="ＭＳ Ｐゴシック" charset="-128"/>
            </a:endParaRPr>
          </a:p>
        </p:txBody>
      </p:sp>
      <p:sp>
        <p:nvSpPr>
          <p:cNvPr id="97284" name="Slide Number Placeholder 3"/>
          <p:cNvSpPr>
            <a:spLocks noGrp="1"/>
          </p:cNvSpPr>
          <p:nvPr>
            <p:ph type="sldNum" sz="quarter" idx="10"/>
          </p:nvPr>
        </p:nvSpPr>
        <p:spPr>
          <a:xfrm>
            <a:off x="8461375" y="6527800"/>
            <a:ext cx="682625" cy="330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CC3CCB93-2B53-7245-B9E8-6AE854DBC76B}" type="slidenum">
              <a:rPr lang="en-US" altLang="en-US" sz="1400">
                <a:solidFill>
                  <a:srgbClr val="000000"/>
                </a:solidFill>
                <a:latin typeface="Times New Roman" charset="0"/>
              </a:rPr>
              <a:pPr/>
              <a:t>43</a:t>
            </a:fld>
            <a:endParaRPr lang="en-US" altLang="en-US" sz="1400">
              <a:solidFill>
                <a:srgbClr val="000000"/>
              </a:solidFill>
              <a:latin typeface="Times New Roman" charset="0"/>
            </a:endParaRPr>
          </a:p>
        </p:txBody>
      </p:sp>
      <p:sp>
        <p:nvSpPr>
          <p:cNvPr id="97285" name="Freeform 8"/>
          <p:cNvSpPr>
            <a:spLocks/>
          </p:cNvSpPr>
          <p:nvPr/>
        </p:nvSpPr>
        <p:spPr bwMode="auto">
          <a:xfrm rot="18961607" flipV="1">
            <a:off x="4179861" y="2870085"/>
            <a:ext cx="1296987" cy="130175"/>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25400" cap="rnd">
            <a:solidFill>
              <a:srgbClr val="FF0000"/>
            </a:solidFill>
            <a:prstDash val="sysDot"/>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7" name="Freeform 8"/>
          <p:cNvSpPr>
            <a:spLocks/>
          </p:cNvSpPr>
          <p:nvPr/>
        </p:nvSpPr>
        <p:spPr bwMode="auto">
          <a:xfrm rot="10800000" flipV="1">
            <a:off x="3094011" y="2123960"/>
            <a:ext cx="2136775" cy="222250"/>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25400" cap="rnd">
            <a:solidFill>
              <a:srgbClr val="FF0000"/>
            </a:solidFill>
            <a:prstDash val="sysDot"/>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8" name="Freeform 8"/>
          <p:cNvSpPr>
            <a:spLocks/>
          </p:cNvSpPr>
          <p:nvPr/>
        </p:nvSpPr>
        <p:spPr bwMode="auto">
          <a:xfrm rot="-8116499">
            <a:off x="2763811" y="2879610"/>
            <a:ext cx="1270000" cy="182563"/>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25400" cap="rnd">
            <a:solidFill>
              <a:srgbClr val="FF0000"/>
            </a:solidFill>
            <a:prstDash val="sysDot"/>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nvGrpSpPr>
          <p:cNvPr id="3" name="Group 2"/>
          <p:cNvGrpSpPr>
            <a:grpSpLocks/>
          </p:cNvGrpSpPr>
          <p:nvPr/>
        </p:nvGrpSpPr>
        <p:grpSpPr bwMode="auto">
          <a:xfrm>
            <a:off x="3070198" y="2430348"/>
            <a:ext cx="1504950" cy="523875"/>
            <a:chOff x="5273675" y="4700854"/>
            <a:chExt cx="1505163" cy="523220"/>
          </a:xfrm>
        </p:grpSpPr>
        <p:sp>
          <p:nvSpPr>
            <p:cNvPr id="97289" name="Freeform 8"/>
            <p:cNvSpPr>
              <a:spLocks/>
            </p:cNvSpPr>
            <p:nvPr/>
          </p:nvSpPr>
          <p:spPr bwMode="auto">
            <a:xfrm rot="2690563">
              <a:off x="5273675" y="4976813"/>
              <a:ext cx="1271588" cy="182562"/>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25400" cap="rnd">
              <a:solidFill>
                <a:srgbClr val="000090"/>
              </a:solidFill>
              <a:prstDash val="sysDot"/>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97290" name="Rectangle 1"/>
            <p:cNvSpPr>
              <a:spLocks noChangeArrowheads="1"/>
            </p:cNvSpPr>
            <p:nvPr/>
          </p:nvSpPr>
          <p:spPr bwMode="auto">
            <a:xfrm rot="2468269">
              <a:off x="5620749" y="4700854"/>
              <a:ext cx="115808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0000"/>
                  </a:solidFill>
                  <a:ea typeface="宋体" charset="-122"/>
                </a:rPr>
                <a:t>I can reach </a:t>
              </a:r>
              <a:br>
                <a:rPr lang="en-US" altLang="en-US" sz="1400">
                  <a:solidFill>
                    <a:srgbClr val="000000"/>
                  </a:solidFill>
                  <a:ea typeface="宋体" charset="-122"/>
                </a:rPr>
              </a:br>
              <a:r>
                <a:rPr lang="en-US" altLang="en-US" sz="1400">
                  <a:solidFill>
                    <a:srgbClr val="000000"/>
                  </a:solidFill>
                  <a:ea typeface="宋体" charset="-122"/>
                </a:rPr>
                <a:t>D w/ cost 3</a:t>
              </a:r>
              <a:endParaRPr lang="en-US" altLang="en-US" sz="1400">
                <a:solidFill>
                  <a:srgbClr val="000000"/>
                </a:solidFill>
              </a:endParaRPr>
            </a:p>
          </p:txBody>
        </p:sp>
      </p:grpSp>
      <mc:AlternateContent xmlns:mc="http://schemas.openxmlformats.org/markup-compatibility/2006" xmlns:a14="http://schemas.microsoft.com/office/drawing/2010/main">
        <mc:Choice Requires="a14">
          <p:sp>
            <p:nvSpPr>
              <p:cNvPr id="12" name="Rectangle 8"/>
              <p:cNvSpPr>
                <a:spLocks noChangeArrowheads="1"/>
              </p:cNvSpPr>
              <p:nvPr/>
            </p:nvSpPr>
            <p:spPr bwMode="auto">
              <a:xfrm>
                <a:off x="802728" y="4470183"/>
                <a:ext cx="8057493" cy="200054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Comic Sans MS" charset="0"/>
                  </a:defRPr>
                </a:lvl1pPr>
                <a:lvl2pPr>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marL="342900" indent="-342900">
                  <a:lnSpc>
                    <a:spcPct val="90000"/>
                  </a:lnSpc>
                  <a:spcBef>
                    <a:spcPct val="20000"/>
                  </a:spcBef>
                  <a:buClr>
                    <a:srgbClr val="3333CC"/>
                  </a:buClr>
                  <a:buSzPct val="85000"/>
                  <a:buFont typeface="Wingdings" pitchFamily="2" charset="2"/>
                  <a:buChar char="q"/>
                </a:pPr>
                <a:r>
                  <a:rPr lang="en-US" altLang="en-US" sz="2000" dirty="0">
                    <a:solidFill>
                      <a:srgbClr val="000000"/>
                    </a:solidFill>
                    <a:ea typeface=""/>
                  </a:rPr>
                  <a:t> U</a:t>
                </a:r>
                <a:r>
                  <a:rPr lang="en-US" altLang="zh-CN" sz="2000" dirty="0">
                    <a:solidFill>
                      <a:srgbClr val="000000"/>
                    </a:solidFill>
                    <a:ea typeface="宋体" charset="-122"/>
                  </a:rPr>
                  <a:t>nfortunate timing can lead to a loop</a:t>
                </a:r>
              </a:p>
              <a:p>
                <a:pPr marL="800100" lvl="1" indent="-342900">
                  <a:lnSpc>
                    <a:spcPct val="90000"/>
                  </a:lnSpc>
                  <a:spcBef>
                    <a:spcPct val="20000"/>
                  </a:spcBef>
                  <a:buClr>
                    <a:srgbClr val="3333CC"/>
                  </a:buClr>
                  <a:buSzPct val="85000"/>
                  <a:buFont typeface="Arial" charset="0"/>
                  <a:buChar char="•"/>
                </a:pPr>
                <a:r>
                  <a:rPr lang="en-US" altLang="en-US" sz="2000" dirty="0">
                    <a:solidFill>
                      <a:srgbClr val="000000"/>
                    </a:solidFill>
                    <a:ea typeface=""/>
                  </a:rPr>
                  <a:t>When the link between C and D fails, C will set its distance to D as </a:t>
                </a:r>
                <a14:m>
                  <m:oMath xmlns:m="http://schemas.openxmlformats.org/officeDocument/2006/math">
                    <m:r>
                      <a:rPr lang="en-US" altLang="zh-CN" sz="2000" i="1">
                        <a:solidFill>
                          <a:srgbClr val="000000"/>
                        </a:solidFill>
                        <a:latin typeface="Cambria Math" charset="0"/>
                        <a:ea typeface="Cambria Math" charset="0"/>
                        <a:cs typeface="Cambria Math" charset="0"/>
                      </a:rPr>
                      <m:t>∞</m:t>
                    </m:r>
                  </m:oMath>
                </a14:m>
                <a:endParaRPr lang="en-US" altLang="en-US" sz="2000" dirty="0">
                  <a:solidFill>
                    <a:srgbClr val="000000"/>
                  </a:solidFill>
                  <a:ea typeface=""/>
                </a:endParaRPr>
              </a:p>
              <a:p>
                <a:pPr marL="800100" lvl="1" indent="-342900">
                  <a:lnSpc>
                    <a:spcPct val="90000"/>
                  </a:lnSpc>
                  <a:spcBef>
                    <a:spcPct val="20000"/>
                  </a:spcBef>
                  <a:buClr>
                    <a:srgbClr val="3333CC"/>
                  </a:buClr>
                  <a:buSzPct val="85000"/>
                  <a:buFont typeface="Arial" charset="0"/>
                  <a:buChar char="•"/>
                </a:pPr>
                <a:r>
                  <a:rPr lang="en-US" altLang="en-US" sz="2000" dirty="0">
                    <a:solidFill>
                      <a:srgbClr val="000000"/>
                    </a:solidFill>
                    <a:ea typeface=""/>
                  </a:rPr>
                  <a:t>A </a:t>
                </a:r>
                <a:r>
                  <a:rPr lang="en-US" altLang="zh-CN" sz="2000" dirty="0">
                    <a:solidFill>
                      <a:srgbClr val="000000"/>
                    </a:solidFill>
                    <a:ea typeface="宋体" charset="-122"/>
                  </a:rPr>
                  <a:t>receives the bad news (</a:t>
                </a:r>
                <a14:m>
                  <m:oMath xmlns:m="http://schemas.openxmlformats.org/officeDocument/2006/math">
                    <m:r>
                      <a:rPr lang="en-US" altLang="zh-CN" sz="2000" i="1">
                        <a:solidFill>
                          <a:srgbClr val="000000"/>
                        </a:solidFill>
                        <a:latin typeface="Cambria Math" charset="0"/>
                        <a:ea typeface="Cambria Math" charset="0"/>
                        <a:cs typeface="Cambria Math" charset="0"/>
                      </a:rPr>
                      <m:t>∞</m:t>
                    </m:r>
                  </m:oMath>
                </a14:m>
                <a:r>
                  <a:rPr lang="en-US" altLang="zh-CN" sz="2000" dirty="0">
                    <a:solidFill>
                      <a:srgbClr val="000000"/>
                    </a:solidFill>
                    <a:ea typeface="宋体" charset="-122"/>
                  </a:rPr>
                  <a:t>) from C, A </a:t>
                </a:r>
                <a:r>
                  <a:rPr lang="en-US" altLang="en-US" sz="2000" dirty="0">
                    <a:solidFill>
                      <a:srgbClr val="000000"/>
                    </a:solidFill>
                    <a:ea typeface=""/>
                  </a:rPr>
                  <a:t>will use B to go to D</a:t>
                </a:r>
                <a:endParaRPr lang="en-US" altLang="en-US" sz="2000" dirty="0">
                  <a:solidFill>
                    <a:srgbClr val="000000"/>
                  </a:solidFill>
                  <a:ea typeface="宋体" charset="-122"/>
                </a:endParaRPr>
              </a:p>
              <a:p>
                <a:pPr marL="800100" lvl="1" indent="-342900">
                  <a:lnSpc>
                    <a:spcPct val="90000"/>
                  </a:lnSpc>
                  <a:spcBef>
                    <a:spcPct val="20000"/>
                  </a:spcBef>
                  <a:buClr>
                    <a:srgbClr val="3333CC"/>
                  </a:buClr>
                  <a:buSzPct val="85000"/>
                  <a:buFont typeface="Arial" charset="0"/>
                  <a:buChar char="•"/>
                </a:pPr>
                <a:r>
                  <a:rPr lang="en-US" altLang="zh-CN" sz="2000" dirty="0">
                    <a:solidFill>
                      <a:srgbClr val="000000"/>
                    </a:solidFill>
                    <a:ea typeface="宋体" charset="-122"/>
                  </a:rPr>
                  <a:t>A sends the news to C</a:t>
                </a:r>
              </a:p>
              <a:p>
                <a:pPr marL="800100" lvl="1" indent="-342900">
                  <a:lnSpc>
                    <a:spcPct val="90000"/>
                  </a:lnSpc>
                  <a:spcBef>
                    <a:spcPct val="20000"/>
                  </a:spcBef>
                  <a:buClr>
                    <a:srgbClr val="3333CC"/>
                  </a:buClr>
                  <a:buSzPct val="85000"/>
                  <a:buFont typeface="Arial" charset="0"/>
                  <a:buChar char="•"/>
                </a:pPr>
                <a:r>
                  <a:rPr lang="en-US" altLang="zh-CN" sz="2000" dirty="0">
                    <a:solidFill>
                      <a:srgbClr val="000000"/>
                    </a:solidFill>
                    <a:ea typeface="宋体" charset="-122"/>
                  </a:rPr>
                  <a:t>C sends the news to B</a:t>
                </a:r>
                <a:endParaRPr lang="en-US" altLang="en-US" sz="2000" dirty="0">
                  <a:solidFill>
                    <a:srgbClr val="000000"/>
                  </a:solidFill>
                  <a:ea typeface="宋体" charset="-122"/>
                </a:endParaRPr>
              </a:p>
            </p:txBody>
          </p:sp>
        </mc:Choice>
        <mc:Fallback xmlns="">
          <p:sp>
            <p:nvSpPr>
              <p:cNvPr id="12" name="Rectangle 8"/>
              <p:cNvSpPr>
                <a:spLocks noRot="1" noChangeAspect="1" noMove="1" noResize="1" noEditPoints="1" noAdjustHandles="1" noChangeArrowheads="1" noChangeShapeType="1" noTextEdit="1"/>
              </p:cNvSpPr>
              <p:nvPr/>
            </p:nvSpPr>
            <p:spPr bwMode="auto">
              <a:xfrm>
                <a:off x="802728" y="4470183"/>
                <a:ext cx="8057493" cy="2000548"/>
              </a:xfrm>
              <a:prstGeom prst="rect">
                <a:avLst/>
              </a:prstGeom>
              <a:blipFill>
                <a:blip r:embed="rId4"/>
                <a:stretch>
                  <a:fillRect l="-314" t="-2516" r="-472" b="-377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8740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44</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599"/>
            <a:ext cx="8077200" cy="5312979"/>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altLang="en-US" sz="2000" dirty="0">
                <a:solidFill>
                  <a:srgbClr val="000000"/>
                </a:solidFill>
                <a:ea typeface=""/>
              </a:rPr>
              <a:t>Distance vector protocols (distributed computing)</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synchronous Bellman-Ford (SBF)</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asynchronous Bellman-Ford (ABF)</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properties of DV</a:t>
            </a:r>
          </a:p>
          <a:p>
            <a:pPr marL="2628900" lvl="5" indent="-342900">
              <a:spcBef>
                <a:spcPct val="20000"/>
              </a:spcBef>
              <a:buClr>
                <a:srgbClr val="2D2DB9"/>
              </a:buClr>
              <a:buSzPct val="85000"/>
              <a:buFont typeface="Courier New" charset="0"/>
              <a:buChar char="o"/>
            </a:pPr>
            <a:r>
              <a:rPr lang="en-US" altLang="en-US" sz="2000" dirty="0">
                <a:solidFill>
                  <a:srgbClr val="000000"/>
                </a:solidFill>
                <a:ea typeface=""/>
              </a:rPr>
              <a:t>DV w/ loop prevention</a:t>
            </a:r>
          </a:p>
          <a:p>
            <a:pPr marL="3086100" lvl="6" indent="-342900">
              <a:spcBef>
                <a:spcPct val="20000"/>
              </a:spcBef>
              <a:buClr>
                <a:srgbClr val="2D2DB9"/>
              </a:buClr>
              <a:buSzPct val="85000"/>
              <a:buFont typeface="Courier New" charset="0"/>
              <a:buChar char="o"/>
            </a:pPr>
            <a:r>
              <a:rPr lang="en-US" altLang="en-US" sz="2000" dirty="0">
                <a:solidFill>
                  <a:srgbClr val="000000"/>
                </a:solidFill>
                <a:ea typeface=""/>
              </a:rPr>
              <a:t>reverse poison</a:t>
            </a:r>
          </a:p>
          <a:p>
            <a:pPr marL="3086100" lvl="6" indent="-342900">
              <a:spcBef>
                <a:spcPct val="20000"/>
              </a:spcBef>
              <a:buClr>
                <a:srgbClr val="2D2DB9"/>
              </a:buClr>
              <a:buSzPct val="85000"/>
              <a:buFont typeface="Courier New" charset="0"/>
              <a:buChar char="o"/>
            </a:pPr>
            <a:r>
              <a:rPr lang="en-US" altLang="en-US" sz="2000" i="1" dirty="0">
                <a:solidFill>
                  <a:srgbClr val="C00000"/>
                </a:solidFill>
                <a:ea typeface=""/>
              </a:rPr>
              <a:t>destination-sequenced DV (DSDV)</a:t>
            </a:r>
            <a:endParaRPr lang="en-US" altLang="en-US" sz="2000" dirty="0">
              <a:solidFill>
                <a:srgbClr val="000000"/>
              </a:solidFill>
              <a:ea typeface=""/>
            </a:endParaRPr>
          </a:p>
          <a:p>
            <a:pPr marL="2171700" lvl="4"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Wingdings" charset="2"/>
              <a:buChar char="Ø"/>
            </a:pPr>
            <a:endParaRPr lang="en-US" altLang="en-US" sz="2000" i="1" dirty="0">
              <a:solidFill>
                <a:srgbClr val="C00000"/>
              </a:solidFill>
              <a:latin typeface="+mn-lt"/>
              <a:ea typeface=""/>
            </a:endParaRPr>
          </a:p>
        </p:txBody>
      </p:sp>
    </p:spTree>
    <p:extLst>
      <p:ext uri="{BB962C8B-B14F-4D97-AF65-F5344CB8AC3E}">
        <p14:creationId xmlns:p14="http://schemas.microsoft.com/office/powerpoint/2010/main" val="10691975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a:xfrm>
            <a:off x="490538" y="71438"/>
            <a:ext cx="8020050" cy="1143000"/>
          </a:xfrm>
        </p:spPr>
        <p:txBody>
          <a:bodyPr/>
          <a:lstStyle/>
          <a:p>
            <a:r>
              <a:rPr lang="en-US" altLang="zh-CN" sz="3600" dirty="0">
                <a:ea typeface="宋体" charset="-122"/>
              </a:rPr>
              <a:t>Destination-Sequenced </a:t>
            </a:r>
            <a:br>
              <a:rPr lang="en-US" altLang="zh-CN" sz="3600" dirty="0">
                <a:ea typeface="宋体" charset="-122"/>
              </a:rPr>
            </a:br>
            <a:r>
              <a:rPr lang="en-US" altLang="zh-CN" sz="3600" dirty="0">
                <a:ea typeface="宋体" charset="-122"/>
              </a:rPr>
              <a:t>Distance Vector protocol (DSDV)</a:t>
            </a:r>
            <a:endParaRPr lang="en-US" altLang="en-US" sz="3600" dirty="0">
              <a:ea typeface="宋体" charset="-122"/>
            </a:endParaRPr>
          </a:p>
        </p:txBody>
      </p:sp>
      <p:sp>
        <p:nvSpPr>
          <p:cNvPr id="103426" name="Rectangle 3"/>
          <p:cNvSpPr>
            <a:spLocks noGrp="1" noChangeArrowheads="1"/>
          </p:cNvSpPr>
          <p:nvPr>
            <p:ph type="body" idx="1"/>
          </p:nvPr>
        </p:nvSpPr>
        <p:spPr/>
        <p:txBody>
          <a:bodyPr/>
          <a:lstStyle/>
          <a:p>
            <a:pPr>
              <a:buFont typeface="Wingdings" pitchFamily="2" charset="2"/>
              <a:buChar char="q"/>
            </a:pPr>
            <a:r>
              <a:rPr lang="en-US" altLang="zh-CN" sz="2400" dirty="0">
                <a:ea typeface="宋体" charset="-122"/>
              </a:rPr>
              <a:t>Basic idea: use sequence numbers to partition computation</a:t>
            </a:r>
          </a:p>
          <a:p>
            <a:pPr lvl="1">
              <a:buFont typeface="Courier New" panose="02070309020205020404" pitchFamily="49" charset="0"/>
              <a:buChar char="o"/>
            </a:pPr>
            <a:r>
              <a:rPr lang="en-US" altLang="en-US" sz="2000" dirty="0">
                <a:ea typeface="ＭＳ Ｐゴシック" charset="-128"/>
              </a:rPr>
              <a:t>tags each route with a sequence number</a:t>
            </a:r>
          </a:p>
          <a:p>
            <a:pPr lvl="1">
              <a:buFont typeface="Courier New" panose="02070309020205020404" pitchFamily="49" charset="0"/>
              <a:buChar char="o"/>
            </a:pPr>
            <a:r>
              <a:rPr lang="en-US" altLang="zh-CN" sz="2000" dirty="0">
                <a:ea typeface="宋体" charset="-122"/>
              </a:rPr>
              <a:t>e</a:t>
            </a:r>
            <a:r>
              <a:rPr lang="en-US" altLang="en-US" sz="2000" dirty="0">
                <a:ea typeface="ＭＳ Ｐゴシック" charset="-128"/>
              </a:rPr>
              <a:t>ach </a:t>
            </a:r>
            <a:r>
              <a:rPr lang="en-US" altLang="zh-CN" sz="2000" dirty="0">
                <a:ea typeface="宋体" charset="-122"/>
              </a:rPr>
              <a:t>destination </a:t>
            </a:r>
            <a:r>
              <a:rPr lang="en-US" altLang="en-US" sz="2000" dirty="0">
                <a:ea typeface="ＭＳ Ｐゴシック" charset="-128"/>
              </a:rPr>
              <a:t>node </a:t>
            </a:r>
            <a:r>
              <a:rPr lang="en-US" altLang="zh-CN" sz="2000" dirty="0">
                <a:ea typeface="宋体" charset="-122"/>
              </a:rPr>
              <a:t>D periodically </a:t>
            </a:r>
            <a:r>
              <a:rPr lang="en-US" altLang="en-US" sz="2000" dirty="0">
                <a:ea typeface="ＭＳ Ｐゴシック" charset="-128"/>
              </a:rPr>
              <a:t>advertises</a:t>
            </a:r>
            <a:r>
              <a:rPr lang="en-US" altLang="zh-CN" sz="2000" dirty="0">
                <a:ea typeface="宋体" charset="-122"/>
              </a:rPr>
              <a:t> m</a:t>
            </a:r>
            <a:r>
              <a:rPr lang="en-US" altLang="en-US" sz="2000" dirty="0">
                <a:ea typeface="ＭＳ Ｐゴシック" charset="-128"/>
              </a:rPr>
              <a:t>onotonically increasing even-numbered sequence number</a:t>
            </a:r>
            <a:r>
              <a:rPr lang="en-US" altLang="zh-CN" sz="2000" dirty="0">
                <a:ea typeface="宋体" charset="-122"/>
              </a:rPr>
              <a:t>s</a:t>
            </a:r>
          </a:p>
          <a:p>
            <a:pPr lvl="1">
              <a:buFont typeface="Courier New" panose="02070309020205020404" pitchFamily="49" charset="0"/>
              <a:buChar char="o"/>
            </a:pPr>
            <a:r>
              <a:rPr lang="en-US" altLang="zh-CN" sz="2000" dirty="0">
                <a:ea typeface="宋体" charset="-122"/>
              </a:rPr>
              <a:t>w</a:t>
            </a:r>
            <a:r>
              <a:rPr lang="en-US" altLang="en-US" sz="2000" dirty="0">
                <a:ea typeface="ＭＳ Ｐゴシック" charset="-128"/>
              </a:rPr>
              <a:t>hen a node realizes that </a:t>
            </a:r>
            <a:r>
              <a:rPr lang="en-US" altLang="en-US" sz="2000" dirty="0">
                <a:solidFill>
                  <a:srgbClr val="FF0000"/>
                </a:solidFill>
                <a:ea typeface="ＭＳ Ｐゴシック" charset="-128"/>
              </a:rPr>
              <a:t>the </a:t>
            </a:r>
            <a:r>
              <a:rPr lang="en-US" altLang="zh-CN" sz="2000" dirty="0">
                <a:solidFill>
                  <a:srgbClr val="FF0000"/>
                </a:solidFill>
                <a:ea typeface="宋体" charset="-122"/>
              </a:rPr>
              <a:t>link</a:t>
            </a:r>
            <a:r>
              <a:rPr lang="en-US" altLang="en-US" sz="2000" dirty="0">
                <a:solidFill>
                  <a:srgbClr val="FF0000"/>
                </a:solidFill>
                <a:ea typeface="ＭＳ Ｐゴシック" charset="-128"/>
              </a:rPr>
              <a:t> it uses to reach destination D </a:t>
            </a:r>
            <a:r>
              <a:rPr lang="en-US" altLang="zh-CN" sz="2000" dirty="0">
                <a:solidFill>
                  <a:srgbClr val="FF0000"/>
                </a:solidFill>
                <a:ea typeface="宋体" charset="-122"/>
              </a:rPr>
              <a:t>is</a:t>
            </a:r>
            <a:r>
              <a:rPr lang="en-US" altLang="en-US" sz="2000" dirty="0">
                <a:solidFill>
                  <a:srgbClr val="FF0000"/>
                </a:solidFill>
                <a:ea typeface="ＭＳ Ｐゴシック" charset="-128"/>
              </a:rPr>
              <a:t> broken</a:t>
            </a:r>
            <a:r>
              <a:rPr lang="en-US" altLang="zh-CN" sz="2000" dirty="0">
                <a:ea typeface="宋体" charset="-122"/>
              </a:rPr>
              <a:t>, i</a:t>
            </a:r>
            <a:r>
              <a:rPr lang="en-US" altLang="en-US" sz="2000" dirty="0">
                <a:ea typeface="ＭＳ Ｐゴシック" charset="-128"/>
              </a:rPr>
              <a:t>t advertises an </a:t>
            </a:r>
            <a:r>
              <a:rPr lang="en-US" altLang="en-US" sz="2000" dirty="0">
                <a:solidFill>
                  <a:srgbClr val="FF0000"/>
                </a:solidFill>
                <a:ea typeface="ＭＳ Ｐゴシック" charset="-128"/>
              </a:rPr>
              <a:t>infinite</a:t>
            </a:r>
            <a:r>
              <a:rPr lang="en-US" altLang="en-US" sz="2000" dirty="0">
                <a:ea typeface="ＭＳ Ｐゴシック" charset="-128"/>
              </a:rPr>
              <a:t> metric and a </a:t>
            </a:r>
            <a:r>
              <a:rPr lang="en-US" altLang="en-US" sz="2000" dirty="0">
                <a:solidFill>
                  <a:srgbClr val="FF0000"/>
                </a:solidFill>
                <a:ea typeface="ＭＳ Ｐゴシック" charset="-128"/>
              </a:rPr>
              <a:t>sequence number</a:t>
            </a:r>
            <a:r>
              <a:rPr lang="en-US" altLang="zh-CN" sz="2000" dirty="0">
                <a:solidFill>
                  <a:srgbClr val="FF0000"/>
                </a:solidFill>
                <a:ea typeface="宋体" charset="-122"/>
              </a:rPr>
              <a:t> </a:t>
            </a:r>
            <a:r>
              <a:rPr lang="en-US" altLang="en-US" sz="2000" dirty="0">
                <a:solidFill>
                  <a:srgbClr val="FF0000"/>
                </a:solidFill>
                <a:ea typeface="ＭＳ Ｐゴシック" charset="-128"/>
              </a:rPr>
              <a:t>which is one greater</a:t>
            </a:r>
            <a:r>
              <a:rPr lang="en-US" altLang="en-US" sz="2000" dirty="0">
                <a:ea typeface="ＭＳ Ｐゴシック" charset="-128"/>
              </a:rPr>
              <a:t> than the previous route</a:t>
            </a:r>
            <a:r>
              <a:rPr lang="en-US" altLang="zh-CN" sz="2000" dirty="0">
                <a:ea typeface="宋体" charset="-122"/>
              </a:rPr>
              <a:t> (i.e., an odd seq. number)</a:t>
            </a:r>
          </a:p>
          <a:p>
            <a:pPr lvl="2"/>
            <a:r>
              <a:rPr lang="en-US" altLang="zh-CN" sz="1800" dirty="0">
                <a:ea typeface="宋体" charset="-122"/>
              </a:rPr>
              <a:t>the route is repaired by a later even-number advertisement from the destination</a:t>
            </a:r>
            <a:endParaRPr lang="en-US" altLang="en-US" sz="1800" dirty="0">
              <a:ea typeface="ＭＳ Ｐゴシック" charset="-128"/>
            </a:endParaRPr>
          </a:p>
        </p:txBody>
      </p:sp>
      <p:sp>
        <p:nvSpPr>
          <p:cNvPr id="103427"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24BBCA5A-5A73-9A49-9470-D3CEEA087B17}" type="slidenum">
              <a:rPr lang="en-US" altLang="en-US" sz="1400">
                <a:solidFill>
                  <a:srgbClr val="000000"/>
                </a:solidFill>
                <a:latin typeface="Times New Roman" charset="0"/>
              </a:rPr>
              <a:pPr/>
              <a:t>45</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12226771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p:txBody>
          <a:bodyPr/>
          <a:lstStyle/>
          <a:p>
            <a:r>
              <a:rPr lang="en-US" altLang="zh-CN" sz="3600">
                <a:ea typeface="宋体" charset="-122"/>
              </a:rPr>
              <a:t>DSDV: More Detail</a:t>
            </a:r>
            <a:endParaRPr lang="en-US" altLang="en-US" sz="3600">
              <a:ea typeface="ＭＳ Ｐゴシック" charset="-128"/>
            </a:endParaRPr>
          </a:p>
        </p:txBody>
      </p:sp>
      <mc:AlternateContent xmlns:mc="http://schemas.openxmlformats.org/markup-compatibility/2006" xmlns:a14="http://schemas.microsoft.com/office/drawing/2010/main">
        <mc:Choice Requires="a14">
          <p:sp>
            <p:nvSpPr>
              <p:cNvPr id="105474" name="Rectangle 3"/>
              <p:cNvSpPr>
                <a:spLocks noGrp="1" noChangeArrowheads="1"/>
              </p:cNvSpPr>
              <p:nvPr>
                <p:ph type="body" idx="1"/>
              </p:nvPr>
            </p:nvSpPr>
            <p:spPr>
              <a:xfrm>
                <a:off x="533400" y="1487488"/>
                <a:ext cx="8051800" cy="5126037"/>
              </a:xfrm>
              <a:noFill/>
            </p:spPr>
            <p:txBody>
              <a:bodyPr/>
              <a:lstStyle/>
              <a:p>
                <a:pPr>
                  <a:lnSpc>
                    <a:spcPct val="90000"/>
                  </a:lnSpc>
                  <a:buFont typeface="Wingdings" pitchFamily="2" charset="2"/>
                  <a:buChar char="q"/>
                </a:pPr>
                <a:r>
                  <a:rPr lang="en-US" altLang="zh-CN" sz="2400" dirty="0">
                    <a:ea typeface="宋体" charset="-122"/>
                  </a:rPr>
                  <a:t>Let’s assume the destination node is D</a:t>
                </a:r>
              </a:p>
              <a:p>
                <a:pPr>
                  <a:lnSpc>
                    <a:spcPct val="90000"/>
                  </a:lnSpc>
                  <a:buFont typeface="Wingdings" pitchFamily="2" charset="2"/>
                  <a:buChar char="q"/>
                </a:pPr>
                <a:endParaRPr lang="en-US" altLang="zh-CN" sz="2400" dirty="0">
                  <a:ea typeface="宋体" charset="-122"/>
                </a:endParaRPr>
              </a:p>
              <a:p>
                <a:pPr>
                  <a:lnSpc>
                    <a:spcPct val="90000"/>
                  </a:lnSpc>
                  <a:buFont typeface="Wingdings" pitchFamily="2" charset="2"/>
                  <a:buChar char="q"/>
                </a:pPr>
                <a:r>
                  <a:rPr lang="en-US" altLang="zh-CN" sz="2400" dirty="0">
                    <a:ea typeface="宋体" charset="-122"/>
                  </a:rPr>
                  <a:t>There are optimizations but we present a simple version: </a:t>
                </a:r>
              </a:p>
              <a:p>
                <a:pPr lvl="1">
                  <a:lnSpc>
                    <a:spcPct val="90000"/>
                  </a:lnSpc>
                  <a:buFont typeface="Courier New" panose="02070309020205020404" pitchFamily="49" charset="0"/>
                  <a:buChar char="o"/>
                </a:pPr>
                <a:r>
                  <a:rPr lang="en-US" altLang="zh-CN" sz="2000" dirty="0">
                    <a:ea typeface="宋体" charset="-122"/>
                  </a:rPr>
                  <a:t>each node B maintains (S</a:t>
                </a:r>
                <a:r>
                  <a:rPr lang="en-US" altLang="zh-CN" sz="2000" baseline="30000" dirty="0">
                    <a:ea typeface="宋体" charset="-122"/>
                  </a:rPr>
                  <a:t>B</a:t>
                </a:r>
                <a:r>
                  <a:rPr lang="en-US" altLang="zh-CN" sz="2000" dirty="0">
                    <a:ea typeface="宋体" charset="-122"/>
                  </a:rPr>
                  <a:t>, d</a:t>
                </a:r>
                <a:r>
                  <a:rPr lang="en-US" altLang="zh-CN" sz="2000" baseline="30000" dirty="0">
                    <a:ea typeface="宋体" charset="-122"/>
                  </a:rPr>
                  <a:t>B</a:t>
                </a:r>
                <a:r>
                  <a:rPr lang="en-US" altLang="zh-CN" sz="2000" dirty="0">
                    <a:ea typeface="宋体" charset="-122"/>
                  </a:rPr>
                  <a:t>), where S</a:t>
                </a:r>
                <a:r>
                  <a:rPr lang="en-US" altLang="zh-CN" sz="2000" baseline="30000" dirty="0">
                    <a:ea typeface="宋体" charset="-122"/>
                  </a:rPr>
                  <a:t>B</a:t>
                </a:r>
                <a:r>
                  <a:rPr lang="en-US" altLang="zh-CN" sz="2000" dirty="0">
                    <a:ea typeface="宋体" charset="-122"/>
                  </a:rPr>
                  <a:t> is the sequence number at B for destination D and d</a:t>
                </a:r>
                <a:r>
                  <a:rPr lang="en-US" altLang="zh-CN" sz="2000" baseline="30000" dirty="0">
                    <a:ea typeface="宋体" charset="-122"/>
                  </a:rPr>
                  <a:t>B</a:t>
                </a:r>
                <a:r>
                  <a:rPr lang="en-US" altLang="zh-CN" sz="2000" dirty="0">
                    <a:ea typeface="宋体" charset="-122"/>
                  </a:rPr>
                  <a:t> is the best distance using a neighbor from B to D</a:t>
                </a:r>
              </a:p>
              <a:p>
                <a:pPr>
                  <a:lnSpc>
                    <a:spcPct val="90000"/>
                  </a:lnSpc>
                </a:pPr>
                <a:endParaRPr lang="en-US" altLang="zh-CN" sz="2400" dirty="0">
                  <a:ea typeface="宋体" charset="-122"/>
                </a:endParaRPr>
              </a:p>
              <a:p>
                <a:pPr>
                  <a:lnSpc>
                    <a:spcPct val="90000"/>
                  </a:lnSpc>
                  <a:buFont typeface="Wingdings" pitchFamily="2" charset="2"/>
                  <a:buChar char="q"/>
                </a:pPr>
                <a:r>
                  <a:rPr lang="en-US" altLang="zh-CN" sz="2400" dirty="0">
                    <a:ea typeface="宋体" charset="-122"/>
                  </a:rPr>
                  <a:t>Both periodical and triggered updates</a:t>
                </a:r>
              </a:p>
              <a:p>
                <a:pPr lvl="1">
                  <a:lnSpc>
                    <a:spcPct val="90000"/>
                  </a:lnSpc>
                  <a:buFont typeface="Courier New" panose="02070309020205020404" pitchFamily="49" charset="0"/>
                  <a:buChar char="o"/>
                </a:pPr>
                <a:r>
                  <a:rPr lang="en-US" altLang="zh-CN" sz="2000" dirty="0">
                    <a:ea typeface="宋体" charset="-122"/>
                  </a:rPr>
                  <a:t>periodically: D increases its seq. by 2 and broadcasts with (S</a:t>
                </a:r>
                <a:r>
                  <a:rPr lang="en-US" altLang="zh-CN" sz="2000" baseline="30000" dirty="0">
                    <a:ea typeface="宋体" charset="-122"/>
                  </a:rPr>
                  <a:t>D</a:t>
                </a:r>
                <a:r>
                  <a:rPr lang="en-US" altLang="zh-CN" sz="2000" dirty="0">
                    <a:ea typeface="宋体" charset="-122"/>
                  </a:rPr>
                  <a:t>, 0)</a:t>
                </a:r>
              </a:p>
              <a:p>
                <a:pPr lvl="1">
                  <a:lnSpc>
                    <a:spcPct val="90000"/>
                  </a:lnSpc>
                  <a:buFont typeface="Courier New" panose="02070309020205020404" pitchFamily="49" charset="0"/>
                  <a:buChar char="o"/>
                </a:pPr>
                <a:r>
                  <a:rPr lang="en-US" altLang="zh-CN" sz="2000" dirty="0">
                    <a:ea typeface="宋体" charset="-122"/>
                  </a:rPr>
                  <a:t>if B is using C as next hop to D and B discovers that C is no longer reachable</a:t>
                </a:r>
              </a:p>
              <a:p>
                <a:pPr lvl="2">
                  <a:lnSpc>
                    <a:spcPct val="90000"/>
                  </a:lnSpc>
                </a:pPr>
                <a:r>
                  <a:rPr lang="en-US" altLang="zh-CN" sz="1800" dirty="0">
                    <a:ea typeface="宋体" charset="-122"/>
                  </a:rPr>
                  <a:t>B increases its sequence number S</a:t>
                </a:r>
                <a:r>
                  <a:rPr lang="en-US" altLang="zh-CN" sz="1800" baseline="30000" dirty="0">
                    <a:ea typeface="宋体" charset="-122"/>
                  </a:rPr>
                  <a:t>B </a:t>
                </a:r>
                <a:r>
                  <a:rPr lang="en-US" altLang="zh-CN" sz="1800" dirty="0">
                    <a:ea typeface="宋体" charset="-122"/>
                  </a:rPr>
                  <a:t>by 1, sets d</a:t>
                </a:r>
                <a:r>
                  <a:rPr lang="en-US" altLang="zh-CN" sz="1800" baseline="30000" dirty="0">
                    <a:ea typeface="宋体" charset="-122"/>
                  </a:rPr>
                  <a:t>B</a:t>
                </a:r>
                <a:r>
                  <a:rPr lang="en-US" altLang="zh-CN" sz="1800" dirty="0">
                    <a:ea typeface="宋体" charset="-122"/>
                  </a:rPr>
                  <a:t> to </a:t>
                </a:r>
                <a14:m>
                  <m:oMath xmlns:m="http://schemas.openxmlformats.org/officeDocument/2006/math">
                    <m:r>
                      <a:rPr lang="en-US" altLang="zh-CN" sz="1800" i="1">
                        <a:latin typeface="Cambria Math" charset="0"/>
                        <a:ea typeface="Cambria Math" charset="0"/>
                        <a:cs typeface="Cambria Math" charset="0"/>
                      </a:rPr>
                      <m:t>∞</m:t>
                    </m:r>
                  </m:oMath>
                </a14:m>
                <a:r>
                  <a:rPr lang="en-US" altLang="zh-CN" sz="1800" dirty="0">
                    <a:ea typeface="宋体" charset="-122"/>
                    <a:sym typeface="Symbol" charset="2"/>
                  </a:rPr>
                  <a:t>, </a:t>
                </a:r>
                <a:r>
                  <a:rPr lang="en-US" altLang="zh-CN" sz="1800" dirty="0">
                    <a:ea typeface="宋体" charset="-122"/>
                  </a:rPr>
                  <a:t>and sends (S</a:t>
                </a:r>
                <a:r>
                  <a:rPr lang="en-US" altLang="zh-CN" sz="1800" baseline="30000" dirty="0">
                    <a:ea typeface="宋体" charset="-122"/>
                  </a:rPr>
                  <a:t>B</a:t>
                </a:r>
                <a:r>
                  <a:rPr lang="en-US" altLang="zh-CN" sz="1800" dirty="0">
                    <a:ea typeface="宋体" charset="-122"/>
                  </a:rPr>
                  <a:t>, d</a:t>
                </a:r>
                <a:r>
                  <a:rPr lang="en-US" altLang="zh-CN" sz="1800" baseline="30000" dirty="0">
                    <a:ea typeface="宋体" charset="-122"/>
                  </a:rPr>
                  <a:t>B</a:t>
                </a:r>
                <a:r>
                  <a:rPr lang="en-US" altLang="zh-CN" sz="1800" dirty="0">
                    <a:ea typeface="宋体" charset="-122"/>
                  </a:rPr>
                  <a:t>) to all neighbors</a:t>
                </a:r>
              </a:p>
            </p:txBody>
          </p:sp>
        </mc:Choice>
        <mc:Fallback xmlns="">
          <p:sp>
            <p:nvSpPr>
              <p:cNvPr id="105474" name="Rectangle 3"/>
              <p:cNvSpPr>
                <a:spLocks noGrp="1" noRot="1" noChangeAspect="1" noMove="1" noResize="1" noEditPoints="1" noAdjustHandles="1" noChangeArrowheads="1" noChangeShapeType="1" noTextEdit="1"/>
              </p:cNvSpPr>
              <p:nvPr>
                <p:ph type="body" idx="1"/>
              </p:nvPr>
            </p:nvSpPr>
            <p:spPr>
              <a:xfrm>
                <a:off x="533400" y="1487488"/>
                <a:ext cx="8051800" cy="5126037"/>
              </a:xfrm>
              <a:blipFill>
                <a:blip r:embed="rId3"/>
                <a:stretch>
                  <a:fillRect l="-630" t="-1481"/>
                </a:stretch>
              </a:blipFill>
            </p:spPr>
            <p:txBody>
              <a:bodyPr/>
              <a:lstStyle/>
              <a:p>
                <a:r>
                  <a:rPr lang="en-US">
                    <a:noFill/>
                  </a:rPr>
                  <a:t> </a:t>
                </a:r>
              </a:p>
            </p:txBody>
          </p:sp>
        </mc:Fallback>
      </mc:AlternateContent>
      <p:grpSp>
        <p:nvGrpSpPr>
          <p:cNvPr id="105475" name="Group 4"/>
          <p:cNvGrpSpPr>
            <a:grpSpLocks/>
          </p:cNvGrpSpPr>
          <p:nvPr/>
        </p:nvGrpSpPr>
        <p:grpSpPr bwMode="auto">
          <a:xfrm>
            <a:off x="5772150" y="561975"/>
            <a:ext cx="2843213" cy="568325"/>
            <a:chOff x="3222" y="1424"/>
            <a:chExt cx="1791" cy="358"/>
          </a:xfrm>
        </p:grpSpPr>
        <p:sp>
          <p:nvSpPr>
            <p:cNvPr id="105479" name="Oval 5"/>
            <p:cNvSpPr>
              <a:spLocks noChangeArrowheads="1"/>
            </p:cNvSpPr>
            <p:nvPr/>
          </p:nvSpPr>
          <p:spPr bwMode="auto">
            <a:xfrm>
              <a:off x="3222" y="1539"/>
              <a:ext cx="243" cy="243"/>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A</a:t>
              </a:r>
              <a:endParaRPr lang="en-US" altLang="en-US">
                <a:solidFill>
                  <a:srgbClr val="000000"/>
                </a:solidFill>
                <a:latin typeface="Times New Roman" charset="0"/>
              </a:endParaRPr>
            </a:p>
          </p:txBody>
        </p:sp>
        <p:sp>
          <p:nvSpPr>
            <p:cNvPr id="105480" name="Oval 6"/>
            <p:cNvSpPr>
              <a:spLocks noChangeArrowheads="1"/>
            </p:cNvSpPr>
            <p:nvPr/>
          </p:nvSpPr>
          <p:spPr bwMode="auto">
            <a:xfrm>
              <a:off x="4770" y="1521"/>
              <a:ext cx="243" cy="252"/>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B</a:t>
              </a:r>
              <a:endParaRPr lang="en-US" altLang="en-US">
                <a:solidFill>
                  <a:srgbClr val="000000"/>
                </a:solidFill>
                <a:latin typeface="Times New Roman" charset="0"/>
              </a:endParaRPr>
            </a:p>
          </p:txBody>
        </p:sp>
        <p:sp>
          <p:nvSpPr>
            <p:cNvPr id="105481" name="Freeform 7"/>
            <p:cNvSpPr>
              <a:spLocks/>
            </p:cNvSpPr>
            <p:nvPr/>
          </p:nvSpPr>
          <p:spPr bwMode="auto">
            <a:xfrm>
              <a:off x="3456" y="1424"/>
              <a:ext cx="1323" cy="178"/>
            </a:xfrm>
            <a:custGeom>
              <a:avLst/>
              <a:gdLst>
                <a:gd name="T0" fmla="*/ 0 w 1323"/>
                <a:gd name="T1" fmla="*/ 178 h 178"/>
                <a:gd name="T2" fmla="*/ 567 w 1323"/>
                <a:gd name="T3" fmla="*/ 7 h 178"/>
                <a:gd name="T4" fmla="*/ 1323 w 1323"/>
                <a:gd name="T5" fmla="*/ 133 h 178"/>
                <a:gd name="T6" fmla="*/ 0 60000 65536"/>
                <a:gd name="T7" fmla="*/ 0 60000 65536"/>
                <a:gd name="T8" fmla="*/ 0 60000 65536"/>
                <a:gd name="T9" fmla="*/ 0 w 1323"/>
                <a:gd name="T10" fmla="*/ 0 h 178"/>
                <a:gd name="T11" fmla="*/ 1323 w 1323"/>
                <a:gd name="T12" fmla="*/ 178 h 178"/>
              </a:gdLst>
              <a:ahLst/>
              <a:cxnLst>
                <a:cxn ang="T6">
                  <a:pos x="T0" y="T1"/>
                </a:cxn>
                <a:cxn ang="T7">
                  <a:pos x="T2" y="T3"/>
                </a:cxn>
                <a:cxn ang="T8">
                  <a:pos x="T4" y="T5"/>
                </a:cxn>
              </a:cxnLst>
              <a:rect l="T9" t="T10" r="T11" b="T12"/>
              <a:pathLst>
                <a:path w="1323" h="178">
                  <a:moveTo>
                    <a:pt x="0" y="178"/>
                  </a:moveTo>
                  <a:cubicBezTo>
                    <a:pt x="173" y="96"/>
                    <a:pt x="346" y="14"/>
                    <a:pt x="567" y="7"/>
                  </a:cubicBezTo>
                  <a:cubicBezTo>
                    <a:pt x="788" y="0"/>
                    <a:pt x="1193" y="109"/>
                    <a:pt x="1323" y="13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sp>
        <p:nvSpPr>
          <p:cNvPr id="105476" name="Freeform 8"/>
          <p:cNvSpPr>
            <a:spLocks/>
          </p:cNvSpPr>
          <p:nvPr/>
        </p:nvSpPr>
        <p:spPr bwMode="auto">
          <a:xfrm>
            <a:off x="6143625" y="357188"/>
            <a:ext cx="1885950" cy="301625"/>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9525" cap="rnd">
            <a:solidFill>
              <a:schemeClr val="tx1"/>
            </a:solidFill>
            <a:prstDash val="sysDot"/>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05477" name="Text Box 9"/>
          <p:cNvSpPr txBox="1">
            <a:spLocks noChangeArrowheads="1"/>
          </p:cNvSpPr>
          <p:nvPr/>
        </p:nvSpPr>
        <p:spPr bwMode="auto">
          <a:xfrm>
            <a:off x="6389688" y="-31750"/>
            <a:ext cx="1697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route update</a:t>
            </a:r>
            <a:endParaRPr lang="en-US" altLang="en-US">
              <a:solidFill>
                <a:srgbClr val="000000"/>
              </a:solidFill>
              <a:latin typeface="Times New Roman" charset="0"/>
            </a:endParaRPr>
          </a:p>
        </p:txBody>
      </p:sp>
      <p:sp>
        <p:nvSpPr>
          <p:cNvPr id="105478"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0C6BE331-9768-7D4A-85E2-FFC35B9529D6}" type="slidenum">
              <a:rPr lang="en-US" altLang="en-US" sz="1400">
                <a:solidFill>
                  <a:srgbClr val="000000"/>
                </a:solidFill>
                <a:latin typeface="Times New Roman" charset="0"/>
              </a:rPr>
              <a:pPr/>
              <a:t>46</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9671008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263" y="2235200"/>
            <a:ext cx="507365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07522" name="Title 1"/>
          <p:cNvSpPr>
            <a:spLocks noGrp="1"/>
          </p:cNvSpPr>
          <p:nvPr>
            <p:ph type="title"/>
          </p:nvPr>
        </p:nvSpPr>
        <p:spPr/>
        <p:txBody>
          <a:bodyPr/>
          <a:lstStyle/>
          <a:p>
            <a:r>
              <a:rPr lang="en-US" altLang="en-US">
                <a:ea typeface="ＭＳ Ｐゴシック" charset="-128"/>
              </a:rPr>
              <a:t>Example</a:t>
            </a:r>
          </a:p>
        </p:txBody>
      </p:sp>
      <p:sp>
        <p:nvSpPr>
          <p:cNvPr id="107523" name="Slide Number Placeholder 3"/>
          <p:cNvSpPr>
            <a:spLocks noGrp="1"/>
          </p:cNvSpPr>
          <p:nvPr>
            <p:ph type="sldNum" sz="quarter" idx="10"/>
          </p:nvPr>
        </p:nvSpPr>
        <p:spPr>
          <a:xfrm>
            <a:off x="8461375" y="6527800"/>
            <a:ext cx="682625" cy="330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64F9392B-BF45-1949-B4F9-37136852A231}" type="slidenum">
              <a:rPr lang="en-US" altLang="en-US" sz="1400">
                <a:solidFill>
                  <a:srgbClr val="000000"/>
                </a:solidFill>
                <a:latin typeface="Times New Roman" charset="0"/>
              </a:rPr>
              <a:pPr/>
              <a:t>47</a:t>
            </a:fld>
            <a:endParaRPr lang="en-US" altLang="en-US" sz="1400">
              <a:solidFill>
                <a:srgbClr val="000000"/>
              </a:solidFill>
              <a:latin typeface="Times New Roman" charset="0"/>
            </a:endParaRPr>
          </a:p>
        </p:txBody>
      </p:sp>
      <p:sp>
        <p:nvSpPr>
          <p:cNvPr id="107524" name="Rectangle 2"/>
          <p:cNvSpPr>
            <a:spLocks noChangeArrowheads="1"/>
          </p:cNvSpPr>
          <p:nvPr/>
        </p:nvSpPr>
        <p:spPr bwMode="auto">
          <a:xfrm>
            <a:off x="4087813" y="208280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7525" name="Rectangle 10"/>
          <p:cNvSpPr>
            <a:spLocks noChangeArrowheads="1"/>
          </p:cNvSpPr>
          <p:nvPr/>
        </p:nvSpPr>
        <p:spPr bwMode="auto">
          <a:xfrm>
            <a:off x="4921250" y="2994025"/>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7526" name="Rectangle 11"/>
          <p:cNvSpPr>
            <a:spLocks noChangeArrowheads="1"/>
          </p:cNvSpPr>
          <p:nvPr/>
        </p:nvSpPr>
        <p:spPr bwMode="auto">
          <a:xfrm>
            <a:off x="2986088" y="293211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dirty="0">
                <a:solidFill>
                  <a:srgbClr val="000000"/>
                </a:solidFill>
                <a:latin typeface="Times New Roman" charset="0"/>
                <a:ea typeface="宋体" charset="-122"/>
              </a:rPr>
              <a:t>5</a:t>
            </a:r>
            <a:endParaRPr lang="en-US" altLang="en-US" sz="1800" dirty="0">
              <a:solidFill>
                <a:srgbClr val="000000"/>
              </a:solidFill>
            </a:endParaRPr>
          </a:p>
        </p:txBody>
      </p:sp>
      <p:sp>
        <p:nvSpPr>
          <p:cNvPr id="107527" name="Rectangle 12"/>
          <p:cNvSpPr>
            <a:spLocks noChangeArrowheads="1"/>
          </p:cNvSpPr>
          <p:nvPr/>
        </p:nvSpPr>
        <p:spPr bwMode="auto">
          <a:xfrm>
            <a:off x="4302125" y="4032250"/>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4" name="Rectangle 13"/>
          <p:cNvSpPr>
            <a:spLocks noChangeArrowheads="1"/>
          </p:cNvSpPr>
          <p:nvPr/>
        </p:nvSpPr>
        <p:spPr bwMode="auto">
          <a:xfrm rot="1379594">
            <a:off x="3387725" y="2886075"/>
            <a:ext cx="5572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4000">
                <a:solidFill>
                  <a:srgbClr val="FF0000"/>
                </a:solidFill>
                <a:latin typeface="Times New Roman" charset="0"/>
                <a:ea typeface="宋体" charset="-122"/>
              </a:rPr>
              <a:t>X</a:t>
            </a:r>
            <a:endParaRPr lang="en-US" altLang="en-US" sz="4000">
              <a:solidFill>
                <a:srgbClr val="FF0000"/>
              </a:solidFill>
            </a:endParaRPr>
          </a:p>
        </p:txBody>
      </p:sp>
      <p:sp>
        <p:nvSpPr>
          <p:cNvPr id="2" name="Rectangle 1"/>
          <p:cNvSpPr>
            <a:spLocks noChangeArrowheads="1"/>
          </p:cNvSpPr>
          <p:nvPr/>
        </p:nvSpPr>
        <p:spPr bwMode="auto">
          <a:xfrm>
            <a:off x="1038225" y="5848350"/>
            <a:ext cx="31607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nSpc>
                <a:spcPct val="90000"/>
              </a:lnSpc>
            </a:pPr>
            <a:r>
              <a:rPr lang="en-US" altLang="zh-CN" sz="1800">
                <a:solidFill>
                  <a:srgbClr val="000000"/>
                </a:solidFill>
                <a:ea typeface="宋体" charset="-122"/>
              </a:rPr>
              <a:t>Will this trigger an update?</a:t>
            </a:r>
          </a:p>
        </p:txBody>
      </p:sp>
    </p:spTree>
    <p:extLst>
      <p:ext uri="{BB962C8B-B14F-4D97-AF65-F5344CB8AC3E}">
        <p14:creationId xmlns:p14="http://schemas.microsoft.com/office/powerpoint/2010/main" val="2108587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6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263" y="2235200"/>
            <a:ext cx="507365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09570" name="Title 1"/>
          <p:cNvSpPr>
            <a:spLocks noGrp="1"/>
          </p:cNvSpPr>
          <p:nvPr>
            <p:ph type="title"/>
          </p:nvPr>
        </p:nvSpPr>
        <p:spPr/>
        <p:txBody>
          <a:bodyPr/>
          <a:lstStyle/>
          <a:p>
            <a:r>
              <a:rPr lang="en-US" altLang="en-US">
                <a:ea typeface="ＭＳ Ｐゴシック" charset="-128"/>
              </a:rPr>
              <a:t>Example</a:t>
            </a:r>
          </a:p>
        </p:txBody>
      </p:sp>
      <p:sp>
        <p:nvSpPr>
          <p:cNvPr id="109571" name="Slide Number Placeholder 3"/>
          <p:cNvSpPr>
            <a:spLocks noGrp="1"/>
          </p:cNvSpPr>
          <p:nvPr>
            <p:ph type="sldNum" sz="quarter" idx="10"/>
          </p:nvPr>
        </p:nvSpPr>
        <p:spPr>
          <a:xfrm>
            <a:off x="8461375" y="6527800"/>
            <a:ext cx="682625" cy="330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3987EF9E-5BFC-3A47-8262-0E711611CBA2}" type="slidenum">
              <a:rPr lang="en-US" altLang="en-US" sz="1400">
                <a:solidFill>
                  <a:srgbClr val="000000"/>
                </a:solidFill>
                <a:latin typeface="Times New Roman" charset="0"/>
              </a:rPr>
              <a:pPr/>
              <a:t>48</a:t>
            </a:fld>
            <a:endParaRPr lang="en-US" altLang="en-US" sz="1400">
              <a:solidFill>
                <a:srgbClr val="000000"/>
              </a:solidFill>
              <a:latin typeface="Times New Roman" charset="0"/>
            </a:endParaRPr>
          </a:p>
        </p:txBody>
      </p:sp>
      <p:sp>
        <p:nvSpPr>
          <p:cNvPr id="109572" name="Rectangle 2"/>
          <p:cNvSpPr>
            <a:spLocks noChangeArrowheads="1"/>
          </p:cNvSpPr>
          <p:nvPr/>
        </p:nvSpPr>
        <p:spPr bwMode="auto">
          <a:xfrm>
            <a:off x="4087813" y="208280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9573" name="Rectangle 10"/>
          <p:cNvSpPr>
            <a:spLocks noChangeArrowheads="1"/>
          </p:cNvSpPr>
          <p:nvPr/>
        </p:nvSpPr>
        <p:spPr bwMode="auto">
          <a:xfrm>
            <a:off x="4921250" y="2994025"/>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9574" name="Rectangle 11"/>
          <p:cNvSpPr>
            <a:spLocks noChangeArrowheads="1"/>
          </p:cNvSpPr>
          <p:nvPr/>
        </p:nvSpPr>
        <p:spPr bwMode="auto">
          <a:xfrm>
            <a:off x="2986088" y="293211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dirty="0">
                <a:solidFill>
                  <a:srgbClr val="000000"/>
                </a:solidFill>
                <a:latin typeface="Times New Roman" charset="0"/>
                <a:ea typeface="宋体" charset="-122"/>
              </a:rPr>
              <a:t>5</a:t>
            </a:r>
            <a:endParaRPr lang="en-US" altLang="en-US" sz="1800" dirty="0">
              <a:solidFill>
                <a:srgbClr val="000000"/>
              </a:solidFill>
            </a:endParaRPr>
          </a:p>
        </p:txBody>
      </p:sp>
      <p:sp>
        <p:nvSpPr>
          <p:cNvPr id="109575" name="Rectangle 12"/>
          <p:cNvSpPr>
            <a:spLocks noChangeArrowheads="1"/>
          </p:cNvSpPr>
          <p:nvPr/>
        </p:nvSpPr>
        <p:spPr bwMode="auto">
          <a:xfrm>
            <a:off x="4302125" y="4032250"/>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4" name="Rectangle 13"/>
          <p:cNvSpPr>
            <a:spLocks noChangeArrowheads="1"/>
          </p:cNvSpPr>
          <p:nvPr/>
        </p:nvSpPr>
        <p:spPr bwMode="auto">
          <a:xfrm rot="-2157001">
            <a:off x="4348163" y="2808288"/>
            <a:ext cx="5572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4000">
                <a:solidFill>
                  <a:srgbClr val="FF0000"/>
                </a:solidFill>
                <a:latin typeface="Times New Roman" charset="0"/>
                <a:ea typeface="宋体" charset="-122"/>
              </a:rPr>
              <a:t>X</a:t>
            </a:r>
            <a:endParaRPr lang="en-US" altLang="en-US" sz="4000">
              <a:solidFill>
                <a:srgbClr val="FF0000"/>
              </a:solidFill>
            </a:endParaRPr>
          </a:p>
        </p:txBody>
      </p:sp>
      <p:sp>
        <p:nvSpPr>
          <p:cNvPr id="10" name="Rectangle 9"/>
          <p:cNvSpPr>
            <a:spLocks noChangeArrowheads="1"/>
          </p:cNvSpPr>
          <p:nvPr/>
        </p:nvSpPr>
        <p:spPr bwMode="auto">
          <a:xfrm>
            <a:off x="1038225" y="5848350"/>
            <a:ext cx="31607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nSpc>
                <a:spcPct val="90000"/>
              </a:lnSpc>
            </a:pPr>
            <a:r>
              <a:rPr lang="en-US" altLang="zh-CN" sz="1800">
                <a:solidFill>
                  <a:srgbClr val="000000"/>
                </a:solidFill>
                <a:ea typeface="宋体" charset="-122"/>
              </a:rPr>
              <a:t>Will this trigger an update?</a:t>
            </a:r>
          </a:p>
        </p:txBody>
      </p:sp>
    </p:spTree>
    <p:extLst>
      <p:ext uri="{BB962C8B-B14F-4D97-AF65-F5344CB8AC3E}">
        <p14:creationId xmlns:p14="http://schemas.microsoft.com/office/powerpoint/2010/main" val="1678870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p:txBody>
          <a:bodyPr/>
          <a:lstStyle/>
          <a:p>
            <a:r>
              <a:rPr lang="en-US" altLang="zh-CN" sz="3600" dirty="0">
                <a:ea typeface="宋体" charset="-122"/>
              </a:rPr>
              <a:t>DSDV: Update Alg.</a:t>
            </a:r>
            <a:endParaRPr lang="en-US" altLang="en-US" sz="3600" dirty="0">
              <a:ea typeface="ＭＳ Ｐゴシック" charset="-128"/>
            </a:endParaRPr>
          </a:p>
        </p:txBody>
      </p:sp>
      <mc:AlternateContent xmlns:mc="http://schemas.openxmlformats.org/markup-compatibility/2006" xmlns:a14="http://schemas.microsoft.com/office/drawing/2010/main">
        <mc:Choice Requires="a14">
          <p:sp>
            <p:nvSpPr>
              <p:cNvPr id="111618" name="Rectangle 3"/>
              <p:cNvSpPr>
                <a:spLocks noGrp="1" noChangeArrowheads="1"/>
              </p:cNvSpPr>
              <p:nvPr>
                <p:ph type="body" idx="1"/>
              </p:nvPr>
            </p:nvSpPr>
            <p:spPr>
              <a:xfrm>
                <a:off x="533400" y="1487488"/>
                <a:ext cx="8051800" cy="5126037"/>
              </a:xfrm>
              <a:noFill/>
            </p:spPr>
            <p:txBody>
              <a:bodyPr/>
              <a:lstStyle/>
              <a:p>
                <a:pPr>
                  <a:buFont typeface="Wingdings" pitchFamily="2" charset="2"/>
                  <a:buChar char="q"/>
                </a:pPr>
                <a:r>
                  <a:rPr lang="en-US" altLang="zh-CN" dirty="0">
                    <a:ea typeface="宋体" charset="-122"/>
                  </a:rPr>
                  <a:t>Consider simple version, no optimization</a:t>
                </a:r>
              </a:p>
              <a:p>
                <a:pPr>
                  <a:buFont typeface="Wingdings" pitchFamily="2" charset="2"/>
                  <a:buChar char="q"/>
                </a:pPr>
                <a:r>
                  <a:rPr lang="en-US" altLang="zh-CN" dirty="0">
                    <a:ea typeface="宋体" charset="-122"/>
                  </a:rPr>
                  <a:t>Update after receiving a message</a:t>
                </a:r>
              </a:p>
              <a:p>
                <a:pPr lvl="1">
                  <a:buFont typeface="Courier New" panose="02070309020205020404" pitchFamily="49" charset="0"/>
                  <a:buChar char="o"/>
                </a:pPr>
                <a:r>
                  <a:rPr lang="en-US" altLang="zh-CN" dirty="0">
                    <a:ea typeface="宋体" charset="-122"/>
                  </a:rPr>
                  <a:t>assume B sends to A its current state (S</a:t>
                </a:r>
                <a:r>
                  <a:rPr lang="en-US" altLang="zh-CN" baseline="30000" dirty="0">
                    <a:ea typeface="宋体" charset="-122"/>
                  </a:rPr>
                  <a:t>B</a:t>
                </a:r>
                <a:r>
                  <a:rPr lang="en-US" altLang="zh-CN" dirty="0">
                    <a:ea typeface="宋体" charset="-122"/>
                  </a:rPr>
                  <a:t>, d</a:t>
                </a:r>
                <a:r>
                  <a:rPr lang="en-US" altLang="zh-CN" baseline="30000" dirty="0">
                    <a:ea typeface="宋体" charset="-122"/>
                  </a:rPr>
                  <a:t>B</a:t>
                </a:r>
                <a:r>
                  <a:rPr lang="en-US" altLang="zh-CN" dirty="0">
                    <a:ea typeface="宋体" charset="-122"/>
                  </a:rPr>
                  <a:t>)</a:t>
                </a:r>
              </a:p>
              <a:p>
                <a:pPr lvl="1">
                  <a:buFont typeface="Courier New" panose="02070309020205020404" pitchFamily="49" charset="0"/>
                  <a:buChar char="o"/>
                </a:pPr>
                <a:r>
                  <a:rPr lang="en-US" altLang="zh-CN" dirty="0">
                    <a:ea typeface="宋体" charset="-122"/>
                  </a:rPr>
                  <a:t>when A receives  (S</a:t>
                </a:r>
                <a:r>
                  <a:rPr lang="en-US" altLang="zh-CN" baseline="30000" dirty="0">
                    <a:ea typeface="宋体" charset="-122"/>
                  </a:rPr>
                  <a:t>B</a:t>
                </a:r>
                <a:r>
                  <a:rPr lang="en-US" altLang="zh-CN" dirty="0">
                    <a:ea typeface="宋体" charset="-122"/>
                  </a:rPr>
                  <a:t>, d</a:t>
                </a:r>
                <a:r>
                  <a:rPr lang="en-US" altLang="zh-CN" baseline="30000" dirty="0">
                    <a:ea typeface="宋体" charset="-122"/>
                  </a:rPr>
                  <a:t>B</a:t>
                </a:r>
                <a:r>
                  <a:rPr lang="en-US" altLang="zh-CN" dirty="0">
                    <a:ea typeface="宋体" charset="-122"/>
                  </a:rPr>
                  <a:t>)</a:t>
                </a:r>
              </a:p>
              <a:p>
                <a:pPr lvl="3"/>
                <a:r>
                  <a:rPr lang="en-US" altLang="zh-CN" sz="2400" dirty="0">
                    <a:latin typeface="Times New Roman" charset="0"/>
                    <a:ea typeface="宋体" charset="-122"/>
                  </a:rPr>
                  <a:t>if S</a:t>
                </a:r>
                <a:r>
                  <a:rPr lang="en-US" altLang="zh-CN" sz="2400" baseline="30000" dirty="0">
                    <a:latin typeface="Times New Roman" charset="0"/>
                    <a:ea typeface="宋体" charset="-122"/>
                  </a:rPr>
                  <a:t>B  </a:t>
                </a:r>
                <a:r>
                  <a:rPr lang="en-US" altLang="zh-CN" sz="2400" dirty="0">
                    <a:latin typeface="Times New Roman" charset="0"/>
                    <a:ea typeface="宋体" charset="-122"/>
                    <a:sym typeface="Symbol" charset="2"/>
                  </a:rPr>
                  <a:t>&gt;</a:t>
                </a:r>
                <a:r>
                  <a:rPr lang="en-US" altLang="zh-CN" sz="2400" dirty="0">
                    <a:latin typeface="Times New Roman" charset="0"/>
                    <a:ea typeface="宋体" charset="-122"/>
                  </a:rPr>
                  <a:t> S</a:t>
                </a:r>
                <a:r>
                  <a:rPr lang="en-US" altLang="zh-CN" sz="2400" baseline="30000" dirty="0">
                    <a:latin typeface="Times New Roman" charset="0"/>
                    <a:ea typeface="宋体" charset="-122"/>
                  </a:rPr>
                  <a:t>A</a:t>
                </a:r>
                <a:r>
                  <a:rPr lang="en-US" altLang="zh-CN" sz="2400" dirty="0">
                    <a:latin typeface="Times New Roman" charset="0"/>
                    <a:ea typeface="宋体" charset="-122"/>
                  </a:rPr>
                  <a:t>, then  </a:t>
                </a:r>
                <a:br>
                  <a:rPr lang="en-US" altLang="zh-CN" sz="2400" dirty="0">
                    <a:latin typeface="Times New Roman" charset="0"/>
                    <a:ea typeface="宋体" charset="-122"/>
                  </a:rPr>
                </a:br>
                <a:r>
                  <a:rPr lang="en-US" altLang="zh-CN" sz="2400" b="1" dirty="0">
                    <a:solidFill>
                      <a:srgbClr val="FF0000"/>
                    </a:solidFill>
                    <a:latin typeface="Times New Roman" charset="0"/>
                    <a:ea typeface="宋体" charset="-122"/>
                  </a:rPr>
                  <a:t>// always update if a higher </a:t>
                </a:r>
                <a:r>
                  <a:rPr lang="en-US" altLang="zh-CN" sz="2400" b="1" dirty="0" err="1">
                    <a:solidFill>
                      <a:srgbClr val="FF0000"/>
                    </a:solidFill>
                    <a:latin typeface="Times New Roman" charset="0"/>
                    <a:ea typeface="宋体" charset="-122"/>
                  </a:rPr>
                  <a:t>seq</a:t>
                </a:r>
                <a:r>
                  <a:rPr lang="en-US" altLang="zh-CN" sz="2400" b="1" dirty="0">
                    <a:solidFill>
                      <a:srgbClr val="FF0000"/>
                    </a:solidFill>
                    <a:latin typeface="Times New Roman" charset="0"/>
                    <a:ea typeface="宋体" charset="-122"/>
                  </a:rPr>
                  <a:t>#</a:t>
                </a:r>
              </a:p>
              <a:p>
                <a:pPr lvl="4"/>
                <a:r>
                  <a:rPr lang="en-US" altLang="zh-CN" sz="2400" dirty="0">
                    <a:latin typeface="Times New Roman" charset="0"/>
                    <a:ea typeface="宋体" charset="-122"/>
                  </a:rPr>
                  <a:t>S</a:t>
                </a:r>
                <a:r>
                  <a:rPr lang="en-US" altLang="zh-CN" sz="2400" baseline="30000" dirty="0">
                    <a:latin typeface="Times New Roman" charset="0"/>
                    <a:ea typeface="宋体" charset="-122"/>
                  </a:rPr>
                  <a:t>A</a:t>
                </a:r>
                <a:r>
                  <a:rPr lang="en-US" altLang="zh-CN" sz="2400" dirty="0">
                    <a:latin typeface="Times New Roman" charset="0"/>
                    <a:ea typeface="宋体" charset="-122"/>
                  </a:rPr>
                  <a:t> = S</a:t>
                </a:r>
                <a:r>
                  <a:rPr lang="en-US" altLang="zh-CN" sz="2400" baseline="30000" dirty="0">
                    <a:latin typeface="Times New Roman" charset="0"/>
                    <a:ea typeface="宋体" charset="-122"/>
                  </a:rPr>
                  <a:t>B</a:t>
                </a:r>
              </a:p>
              <a:p>
                <a:pPr lvl="4"/>
                <a:r>
                  <a:rPr lang="en-US" altLang="zh-CN" sz="2400" dirty="0">
                    <a:latin typeface="Times New Roman" charset="0"/>
                    <a:ea typeface="宋体" charset="-122"/>
                  </a:rPr>
                  <a:t>if (d</a:t>
                </a:r>
                <a:r>
                  <a:rPr lang="en-US" altLang="zh-CN" sz="2400" baseline="30000" dirty="0">
                    <a:latin typeface="Times New Roman" charset="0"/>
                    <a:ea typeface="宋体" charset="-122"/>
                  </a:rPr>
                  <a:t>B</a:t>
                </a:r>
                <a:r>
                  <a:rPr lang="en-US" altLang="zh-CN" sz="2400" dirty="0">
                    <a:latin typeface="Times New Roman" charset="0"/>
                    <a:ea typeface="宋体" charset="-122"/>
                  </a:rPr>
                  <a:t> == </a:t>
                </a:r>
                <a14:m>
                  <m:oMath xmlns:m="http://schemas.openxmlformats.org/officeDocument/2006/math">
                    <m:r>
                      <a:rPr lang="en-US" altLang="zh-CN" sz="2400" i="1">
                        <a:latin typeface="Cambria Math" charset="0"/>
                        <a:ea typeface="Cambria Math" charset="0"/>
                        <a:cs typeface="Cambria Math" charset="0"/>
                      </a:rPr>
                      <m:t>∞</m:t>
                    </m:r>
                  </m:oMath>
                </a14:m>
                <a:r>
                  <a:rPr lang="en-US" altLang="zh-CN" sz="2400" dirty="0">
                    <a:latin typeface="Times New Roman" charset="0"/>
                    <a:ea typeface="宋体" charset="-122"/>
                  </a:rPr>
                  <a:t>) </a:t>
                </a:r>
                <a:r>
                  <a:rPr lang="en-US" altLang="zh-CN" sz="2400" dirty="0" err="1">
                    <a:latin typeface="Times New Roman" charset="0"/>
                    <a:ea typeface="宋体" charset="-122"/>
                  </a:rPr>
                  <a:t>d</a:t>
                </a:r>
                <a:r>
                  <a:rPr lang="en-US" altLang="zh-CN" sz="2400" baseline="30000" dirty="0" err="1">
                    <a:latin typeface="Times New Roman" charset="0"/>
                    <a:ea typeface="宋体" charset="-122"/>
                  </a:rPr>
                  <a:t>A</a:t>
                </a:r>
                <a:r>
                  <a:rPr lang="en-US" altLang="zh-CN" sz="2400" baseline="30000" dirty="0">
                    <a:latin typeface="Times New Roman" charset="0"/>
                    <a:ea typeface="宋体" charset="-122"/>
                  </a:rPr>
                  <a:t> </a:t>
                </a:r>
                <a:r>
                  <a:rPr lang="en-US" altLang="zh-CN" sz="2400" dirty="0">
                    <a:latin typeface="Times New Roman" charset="0"/>
                    <a:ea typeface="宋体" charset="-122"/>
                  </a:rPr>
                  <a:t>= </a:t>
                </a:r>
                <a14:m>
                  <m:oMath xmlns:m="http://schemas.openxmlformats.org/officeDocument/2006/math">
                    <m:r>
                      <a:rPr lang="en-US" altLang="zh-CN" sz="2400" i="1">
                        <a:latin typeface="Cambria Math" charset="0"/>
                        <a:ea typeface="Cambria Math" charset="0"/>
                        <a:cs typeface="Cambria Math" charset="0"/>
                      </a:rPr>
                      <m:t>∞</m:t>
                    </m:r>
                  </m:oMath>
                </a14:m>
                <a:r>
                  <a:rPr lang="en-US" altLang="zh-CN" sz="2400" dirty="0">
                    <a:latin typeface="Times New Roman" charset="0"/>
                    <a:ea typeface="宋体" charset="-122"/>
                    <a:sym typeface="Symbol" charset="2"/>
                  </a:rPr>
                  <a:t>;</a:t>
                </a:r>
                <a:r>
                  <a:rPr lang="en-US" altLang="zh-CN" sz="2400" dirty="0">
                    <a:latin typeface="Times New Roman" charset="0"/>
                    <a:ea typeface="宋体" charset="-122"/>
                  </a:rPr>
                  <a:t> else </a:t>
                </a:r>
                <a:r>
                  <a:rPr lang="en-US" altLang="zh-CN" sz="2400" dirty="0" err="1">
                    <a:latin typeface="Times New Roman" charset="0"/>
                    <a:ea typeface="宋体" charset="-122"/>
                  </a:rPr>
                  <a:t>d</a:t>
                </a:r>
                <a:r>
                  <a:rPr lang="en-US" altLang="zh-CN" sz="2400" baseline="30000" dirty="0" err="1">
                    <a:latin typeface="Times New Roman" charset="0"/>
                    <a:ea typeface="宋体" charset="-122"/>
                  </a:rPr>
                  <a:t>A</a:t>
                </a:r>
                <a:r>
                  <a:rPr lang="en-US" altLang="zh-CN" sz="2400" dirty="0">
                    <a:latin typeface="Times New Roman" charset="0"/>
                    <a:ea typeface="宋体" charset="-122"/>
                  </a:rPr>
                  <a:t>= d</a:t>
                </a:r>
                <a:r>
                  <a:rPr lang="en-US" altLang="zh-CN" sz="2400" baseline="30000" dirty="0">
                    <a:latin typeface="Times New Roman" charset="0"/>
                    <a:ea typeface="宋体" charset="-122"/>
                  </a:rPr>
                  <a:t>B</a:t>
                </a:r>
                <a:r>
                  <a:rPr lang="en-US" altLang="zh-CN" sz="2400" dirty="0">
                    <a:latin typeface="Times New Roman" charset="0"/>
                    <a:ea typeface="宋体" charset="-122"/>
                  </a:rPr>
                  <a:t> + d(A,B)</a:t>
                </a:r>
              </a:p>
              <a:p>
                <a:pPr lvl="3"/>
                <a:r>
                  <a:rPr lang="en-US" altLang="zh-CN" sz="2400" dirty="0">
                    <a:latin typeface="Times New Roman" charset="0"/>
                    <a:ea typeface="宋体" charset="-122"/>
                  </a:rPr>
                  <a:t>else if S</a:t>
                </a:r>
                <a:r>
                  <a:rPr lang="en-US" altLang="zh-CN" sz="2400" baseline="30000" dirty="0">
                    <a:latin typeface="Times New Roman" charset="0"/>
                    <a:ea typeface="宋体" charset="-122"/>
                  </a:rPr>
                  <a:t>A </a:t>
                </a:r>
                <a:r>
                  <a:rPr lang="en-US" altLang="zh-CN" sz="2400" dirty="0">
                    <a:latin typeface="Times New Roman" charset="0"/>
                    <a:ea typeface="宋体" charset="-122"/>
                    <a:sym typeface="Symbol" charset="2"/>
                  </a:rPr>
                  <a:t>==</a:t>
                </a:r>
                <a:r>
                  <a:rPr lang="en-US" altLang="zh-CN" sz="2400" dirty="0">
                    <a:latin typeface="Times New Roman" charset="0"/>
                    <a:ea typeface="宋体" charset="-122"/>
                  </a:rPr>
                  <a:t> S</a:t>
                </a:r>
                <a:r>
                  <a:rPr lang="en-US" altLang="zh-CN" sz="2400" baseline="30000" dirty="0">
                    <a:latin typeface="Times New Roman" charset="0"/>
                    <a:ea typeface="宋体" charset="-122"/>
                  </a:rPr>
                  <a:t>B</a:t>
                </a:r>
                <a:r>
                  <a:rPr lang="en-US" altLang="zh-CN" sz="2400" dirty="0">
                    <a:latin typeface="Times New Roman" charset="0"/>
                    <a:ea typeface="宋体" charset="-122"/>
                  </a:rPr>
                  <a:t>, then</a:t>
                </a:r>
              </a:p>
              <a:p>
                <a:pPr lvl="4"/>
                <a:r>
                  <a:rPr lang="en-US" altLang="zh-CN" sz="2400" dirty="0">
                    <a:latin typeface="Times New Roman" charset="0"/>
                    <a:ea typeface="宋体" charset="-122"/>
                  </a:rPr>
                  <a:t>if </a:t>
                </a:r>
                <a:r>
                  <a:rPr lang="en-US" altLang="zh-CN" sz="2400" dirty="0" err="1">
                    <a:latin typeface="Times New Roman" charset="0"/>
                    <a:ea typeface="宋体" charset="-122"/>
                  </a:rPr>
                  <a:t>d</a:t>
                </a:r>
                <a:r>
                  <a:rPr lang="en-US" altLang="zh-CN" sz="2400" baseline="30000" dirty="0" err="1">
                    <a:latin typeface="Times New Roman" charset="0"/>
                    <a:ea typeface="宋体" charset="-122"/>
                  </a:rPr>
                  <a:t>A</a:t>
                </a:r>
                <a:r>
                  <a:rPr lang="en-US" altLang="zh-CN" sz="2400" baseline="30000" dirty="0">
                    <a:latin typeface="Times New Roman" charset="0"/>
                    <a:ea typeface="宋体" charset="-122"/>
                  </a:rPr>
                  <a:t> </a:t>
                </a:r>
                <a:r>
                  <a:rPr lang="en-US" altLang="zh-CN" sz="2400" dirty="0">
                    <a:latin typeface="Times New Roman" charset="0"/>
                    <a:ea typeface="宋体" charset="-122"/>
                  </a:rPr>
                  <a:t>&gt; d</a:t>
                </a:r>
                <a:r>
                  <a:rPr lang="en-US" altLang="zh-CN" sz="2400" baseline="30000" dirty="0">
                    <a:latin typeface="Times New Roman" charset="0"/>
                    <a:ea typeface="宋体" charset="-122"/>
                  </a:rPr>
                  <a:t>B</a:t>
                </a:r>
                <a:r>
                  <a:rPr lang="en-US" altLang="zh-CN" sz="2400" dirty="0">
                    <a:latin typeface="Times New Roman" charset="0"/>
                    <a:ea typeface="宋体" charset="-122"/>
                  </a:rPr>
                  <a:t> + d(A,B) </a:t>
                </a:r>
                <a:br>
                  <a:rPr lang="en-US" altLang="zh-CN" sz="2400" dirty="0">
                    <a:latin typeface="Times New Roman" charset="0"/>
                    <a:ea typeface="宋体" charset="-122"/>
                  </a:rPr>
                </a:br>
                <a:r>
                  <a:rPr lang="en-US" altLang="zh-CN" b="1" dirty="0">
                    <a:solidFill>
                      <a:srgbClr val="FF0000"/>
                    </a:solidFill>
                    <a:latin typeface="Times New Roman" charset="0"/>
                    <a:ea typeface="宋体" charset="-122"/>
                  </a:rPr>
                  <a:t>// update for the same </a:t>
                </a:r>
                <a:r>
                  <a:rPr lang="en-US" altLang="zh-CN" b="1" dirty="0" err="1">
                    <a:solidFill>
                      <a:srgbClr val="FF0000"/>
                    </a:solidFill>
                    <a:latin typeface="Times New Roman" charset="0"/>
                    <a:ea typeface="宋体" charset="-122"/>
                  </a:rPr>
                  <a:t>seq</a:t>
                </a:r>
                <a:r>
                  <a:rPr lang="en-US" altLang="zh-CN" b="1" dirty="0">
                    <a:solidFill>
                      <a:srgbClr val="FF0000"/>
                    </a:solidFill>
                    <a:latin typeface="Times New Roman" charset="0"/>
                    <a:ea typeface="宋体" charset="-122"/>
                  </a:rPr>
                  <a:t># only if better route </a:t>
                </a:r>
                <a:br>
                  <a:rPr lang="en-US" altLang="zh-CN" b="1" dirty="0">
                    <a:solidFill>
                      <a:srgbClr val="FF0000"/>
                    </a:solidFill>
                    <a:latin typeface="Times New Roman" charset="0"/>
                    <a:ea typeface="宋体" charset="-122"/>
                  </a:rPr>
                </a:br>
                <a:r>
                  <a:rPr lang="en-US" altLang="zh-CN" sz="2400" dirty="0">
                    <a:latin typeface="Times New Roman" charset="0"/>
                    <a:ea typeface="宋体" charset="-122"/>
                  </a:rPr>
                  <a:t>   </a:t>
                </a:r>
                <a:r>
                  <a:rPr lang="en-US" altLang="zh-CN" sz="2400" dirty="0" err="1">
                    <a:latin typeface="Times New Roman" charset="0"/>
                    <a:ea typeface="宋体" charset="-122"/>
                  </a:rPr>
                  <a:t>d</a:t>
                </a:r>
                <a:r>
                  <a:rPr lang="en-US" altLang="zh-CN" sz="2400" baseline="30000" dirty="0" err="1">
                    <a:latin typeface="Times New Roman" charset="0"/>
                    <a:ea typeface="宋体" charset="-122"/>
                  </a:rPr>
                  <a:t>A</a:t>
                </a:r>
                <a:r>
                  <a:rPr lang="en-US" altLang="zh-CN" sz="2400" dirty="0">
                    <a:latin typeface="Times New Roman" charset="0"/>
                    <a:ea typeface="宋体" charset="-122"/>
                  </a:rPr>
                  <a:t>= d</a:t>
                </a:r>
                <a:r>
                  <a:rPr lang="en-US" altLang="zh-CN" sz="2400" baseline="30000" dirty="0">
                    <a:latin typeface="Times New Roman" charset="0"/>
                    <a:ea typeface="宋体" charset="-122"/>
                  </a:rPr>
                  <a:t>B</a:t>
                </a:r>
                <a:r>
                  <a:rPr lang="en-US" altLang="zh-CN" sz="2400" dirty="0">
                    <a:latin typeface="Times New Roman" charset="0"/>
                    <a:ea typeface="宋体" charset="-122"/>
                  </a:rPr>
                  <a:t> + d(A,B) and uses B as next hop</a:t>
                </a:r>
                <a:endParaRPr lang="en-US" altLang="en-US" sz="2400" dirty="0">
                  <a:latin typeface="Times New Roman" charset="0"/>
                  <a:ea typeface="宋体" charset="-122"/>
                </a:endParaRPr>
              </a:p>
            </p:txBody>
          </p:sp>
        </mc:Choice>
        <mc:Fallback xmlns="">
          <p:sp>
            <p:nvSpPr>
              <p:cNvPr id="111618" name="Rectangle 3"/>
              <p:cNvSpPr>
                <a:spLocks noGrp="1" noRot="1" noChangeAspect="1" noMove="1" noResize="1" noEditPoints="1" noAdjustHandles="1" noChangeArrowheads="1" noChangeShapeType="1" noTextEdit="1"/>
              </p:cNvSpPr>
              <p:nvPr>
                <p:ph type="body" idx="1"/>
              </p:nvPr>
            </p:nvSpPr>
            <p:spPr>
              <a:xfrm>
                <a:off x="533400" y="1487488"/>
                <a:ext cx="8051800" cy="5126037"/>
              </a:xfrm>
              <a:blipFill>
                <a:blip r:embed="rId3"/>
                <a:stretch>
                  <a:fillRect l="-787" t="-1235" b="-2963"/>
                </a:stretch>
              </a:blipFill>
            </p:spPr>
            <p:txBody>
              <a:bodyPr/>
              <a:lstStyle/>
              <a:p>
                <a:r>
                  <a:rPr lang="en-US">
                    <a:noFill/>
                  </a:rPr>
                  <a:t> </a:t>
                </a:r>
              </a:p>
            </p:txBody>
          </p:sp>
        </mc:Fallback>
      </mc:AlternateContent>
      <p:grpSp>
        <p:nvGrpSpPr>
          <p:cNvPr id="111619" name="Group 4"/>
          <p:cNvGrpSpPr>
            <a:grpSpLocks/>
          </p:cNvGrpSpPr>
          <p:nvPr/>
        </p:nvGrpSpPr>
        <p:grpSpPr bwMode="auto">
          <a:xfrm>
            <a:off x="5772150" y="561975"/>
            <a:ext cx="2843213" cy="568325"/>
            <a:chOff x="3222" y="1424"/>
            <a:chExt cx="1791" cy="358"/>
          </a:xfrm>
        </p:grpSpPr>
        <p:sp>
          <p:nvSpPr>
            <p:cNvPr id="111622" name="Oval 5"/>
            <p:cNvSpPr>
              <a:spLocks noChangeArrowheads="1"/>
            </p:cNvSpPr>
            <p:nvPr/>
          </p:nvSpPr>
          <p:spPr bwMode="auto">
            <a:xfrm>
              <a:off x="3222" y="1539"/>
              <a:ext cx="243" cy="243"/>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A</a:t>
              </a:r>
              <a:endParaRPr lang="en-US" altLang="en-US">
                <a:solidFill>
                  <a:srgbClr val="000000"/>
                </a:solidFill>
                <a:latin typeface="Times New Roman" charset="0"/>
              </a:endParaRPr>
            </a:p>
          </p:txBody>
        </p:sp>
        <p:sp>
          <p:nvSpPr>
            <p:cNvPr id="111623" name="Oval 6"/>
            <p:cNvSpPr>
              <a:spLocks noChangeArrowheads="1"/>
            </p:cNvSpPr>
            <p:nvPr/>
          </p:nvSpPr>
          <p:spPr bwMode="auto">
            <a:xfrm>
              <a:off x="4770" y="1521"/>
              <a:ext cx="243" cy="252"/>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B</a:t>
              </a:r>
              <a:endParaRPr lang="en-US" altLang="en-US">
                <a:solidFill>
                  <a:srgbClr val="000000"/>
                </a:solidFill>
                <a:latin typeface="Times New Roman" charset="0"/>
              </a:endParaRPr>
            </a:p>
          </p:txBody>
        </p:sp>
        <p:sp>
          <p:nvSpPr>
            <p:cNvPr id="111624" name="Freeform 7"/>
            <p:cNvSpPr>
              <a:spLocks/>
            </p:cNvSpPr>
            <p:nvPr/>
          </p:nvSpPr>
          <p:spPr bwMode="auto">
            <a:xfrm>
              <a:off x="3456" y="1424"/>
              <a:ext cx="1323" cy="178"/>
            </a:xfrm>
            <a:custGeom>
              <a:avLst/>
              <a:gdLst>
                <a:gd name="T0" fmla="*/ 0 w 1323"/>
                <a:gd name="T1" fmla="*/ 178 h 178"/>
                <a:gd name="T2" fmla="*/ 567 w 1323"/>
                <a:gd name="T3" fmla="*/ 7 h 178"/>
                <a:gd name="T4" fmla="*/ 1323 w 1323"/>
                <a:gd name="T5" fmla="*/ 133 h 178"/>
                <a:gd name="T6" fmla="*/ 0 60000 65536"/>
                <a:gd name="T7" fmla="*/ 0 60000 65536"/>
                <a:gd name="T8" fmla="*/ 0 60000 65536"/>
                <a:gd name="T9" fmla="*/ 0 w 1323"/>
                <a:gd name="T10" fmla="*/ 0 h 178"/>
                <a:gd name="T11" fmla="*/ 1323 w 1323"/>
                <a:gd name="T12" fmla="*/ 178 h 178"/>
              </a:gdLst>
              <a:ahLst/>
              <a:cxnLst>
                <a:cxn ang="T6">
                  <a:pos x="T0" y="T1"/>
                </a:cxn>
                <a:cxn ang="T7">
                  <a:pos x="T2" y="T3"/>
                </a:cxn>
                <a:cxn ang="T8">
                  <a:pos x="T4" y="T5"/>
                </a:cxn>
              </a:cxnLst>
              <a:rect l="T9" t="T10" r="T11" b="T12"/>
              <a:pathLst>
                <a:path w="1323" h="178">
                  <a:moveTo>
                    <a:pt x="0" y="178"/>
                  </a:moveTo>
                  <a:cubicBezTo>
                    <a:pt x="173" y="96"/>
                    <a:pt x="346" y="14"/>
                    <a:pt x="567" y="7"/>
                  </a:cubicBezTo>
                  <a:cubicBezTo>
                    <a:pt x="788" y="0"/>
                    <a:pt x="1193" y="109"/>
                    <a:pt x="1323" y="13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sp>
        <p:nvSpPr>
          <p:cNvPr id="111620" name="Freeform 8"/>
          <p:cNvSpPr>
            <a:spLocks/>
          </p:cNvSpPr>
          <p:nvPr/>
        </p:nvSpPr>
        <p:spPr bwMode="auto">
          <a:xfrm>
            <a:off x="6143625" y="357188"/>
            <a:ext cx="1885950" cy="301625"/>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9525" cap="rnd">
            <a:solidFill>
              <a:schemeClr val="tx1"/>
            </a:solidFill>
            <a:prstDash val="sysDot"/>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11621" name="Text Box 9"/>
          <p:cNvSpPr txBox="1">
            <a:spLocks noChangeArrowheads="1"/>
          </p:cNvSpPr>
          <p:nvPr/>
        </p:nvSpPr>
        <p:spPr bwMode="auto">
          <a:xfrm>
            <a:off x="6389688" y="-31750"/>
            <a:ext cx="1697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route update</a:t>
            </a:r>
            <a:endParaRPr lang="en-US" altLang="en-US">
              <a:solidFill>
                <a:srgbClr val="000000"/>
              </a:solidFill>
              <a:latin typeface="Times New Roman" charset="0"/>
            </a:endParaRPr>
          </a:p>
        </p:txBody>
      </p:sp>
    </p:spTree>
    <p:extLst>
      <p:ext uri="{BB962C8B-B14F-4D97-AF65-F5344CB8AC3E}">
        <p14:creationId xmlns:p14="http://schemas.microsoft.com/office/powerpoint/2010/main" val="2086434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xfrm>
            <a:off x="7239000" y="639029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r"/>
            <a:fld id="{67EF6FC4-183E-C342-85E9-56D15E28A9AB}" type="slidenum">
              <a:rPr lang="en-US" altLang="en-US">
                <a:solidFill>
                  <a:srgbClr val="000000"/>
                </a:solidFill>
                <a:latin typeface="Times New Roman" charset="0"/>
              </a:rPr>
              <a:pPr algn="r"/>
              <a:t>5</a:t>
            </a:fld>
            <a:endParaRPr lang="en-US" altLang="en-US">
              <a:solidFill>
                <a:srgbClr val="000000"/>
              </a:solidFill>
              <a:latin typeface="Times New Roman" charset="0"/>
            </a:endParaRPr>
          </a:p>
        </p:txBody>
      </p:sp>
      <p:sp>
        <p:nvSpPr>
          <p:cNvPr id="32771" name="Rectangle 2"/>
          <p:cNvSpPr>
            <a:spLocks noGrp="1" noChangeArrowheads="1"/>
          </p:cNvSpPr>
          <p:nvPr>
            <p:ph type="title"/>
          </p:nvPr>
        </p:nvSpPr>
        <p:spPr/>
        <p:txBody>
          <a:bodyPr/>
          <a:lstStyle/>
          <a:p>
            <a:r>
              <a:rPr lang="en-US" altLang="en-US" dirty="0"/>
              <a:t>Recap: Routing Design Space</a:t>
            </a:r>
          </a:p>
        </p:txBody>
      </p:sp>
      <p:sp>
        <p:nvSpPr>
          <p:cNvPr id="447491" name="Rectangle 3"/>
          <p:cNvSpPr>
            <a:spLocks noGrp="1" noChangeArrowheads="1"/>
          </p:cNvSpPr>
          <p:nvPr>
            <p:ph type="body" idx="1"/>
          </p:nvPr>
        </p:nvSpPr>
        <p:spPr>
          <a:xfrm>
            <a:off x="533400" y="1379476"/>
            <a:ext cx="8191500" cy="5131676"/>
          </a:xfrm>
        </p:spPr>
        <p:txBody>
          <a:bodyPr/>
          <a:lstStyle/>
          <a:p>
            <a:pPr>
              <a:lnSpc>
                <a:spcPct val="90000"/>
              </a:lnSpc>
              <a:buFont typeface="Wingdings" pitchFamily="2" charset="2"/>
              <a:buChar char="q"/>
            </a:pPr>
            <a:r>
              <a:rPr lang="en-US" altLang="en-US" dirty="0"/>
              <a:t>Routing has a large design space</a:t>
            </a:r>
          </a:p>
          <a:p>
            <a:pPr lvl="1">
              <a:lnSpc>
                <a:spcPct val="90000"/>
              </a:lnSpc>
              <a:buFont typeface="Courier New" panose="02070309020205020404" pitchFamily="49" charset="0"/>
              <a:buChar char="o"/>
            </a:pPr>
            <a:r>
              <a:rPr lang="en-US" altLang="en-US" dirty="0"/>
              <a:t>who decides routing?</a:t>
            </a:r>
          </a:p>
          <a:p>
            <a:pPr lvl="2">
              <a:lnSpc>
                <a:spcPct val="90000"/>
              </a:lnSpc>
            </a:pPr>
            <a:r>
              <a:rPr lang="en-US" altLang="en-US" dirty="0"/>
              <a:t>source routing: end hosts make decision</a:t>
            </a:r>
          </a:p>
          <a:p>
            <a:pPr lvl="2">
              <a:lnSpc>
                <a:spcPct val="90000"/>
              </a:lnSpc>
            </a:pPr>
            <a:r>
              <a:rPr lang="en-US" altLang="en-US" dirty="0"/>
              <a:t>network routing: networks make decision</a:t>
            </a:r>
          </a:p>
          <a:p>
            <a:pPr lvl="1">
              <a:lnSpc>
                <a:spcPct val="90000"/>
              </a:lnSpc>
              <a:buFont typeface="Courier New" panose="02070309020205020404" pitchFamily="49" charset="0"/>
              <a:buChar char="o"/>
            </a:pPr>
            <a:r>
              <a:rPr lang="en-US" altLang="en-US" dirty="0"/>
              <a:t>how many paths from source s to destination d?</a:t>
            </a:r>
          </a:p>
          <a:p>
            <a:pPr lvl="2">
              <a:lnSpc>
                <a:spcPct val="90000"/>
              </a:lnSpc>
            </a:pPr>
            <a:r>
              <a:rPr lang="en-US" altLang="en-US" dirty="0"/>
              <a:t>multi-path routing </a:t>
            </a:r>
          </a:p>
          <a:p>
            <a:pPr lvl="2">
              <a:lnSpc>
                <a:spcPct val="90000"/>
              </a:lnSpc>
            </a:pPr>
            <a:r>
              <a:rPr lang="en-US" altLang="en-US" dirty="0"/>
              <a:t>single path routing</a:t>
            </a:r>
          </a:p>
          <a:p>
            <a:pPr lvl="1">
              <a:lnSpc>
                <a:spcPct val="90000"/>
              </a:lnSpc>
              <a:buFont typeface="Courier New" panose="02070309020205020404" pitchFamily="49" charset="0"/>
              <a:buChar char="o"/>
            </a:pPr>
            <a:r>
              <a:rPr lang="en-US" altLang="en-US" dirty="0"/>
              <a:t>what does routing compute?</a:t>
            </a:r>
          </a:p>
          <a:p>
            <a:pPr lvl="2">
              <a:lnSpc>
                <a:spcPct val="90000"/>
              </a:lnSpc>
            </a:pPr>
            <a:r>
              <a:rPr lang="en-US" altLang="en-US" dirty="0"/>
              <a:t>network cost minimization (shortest path routing)</a:t>
            </a:r>
          </a:p>
          <a:p>
            <a:pPr lvl="2">
              <a:lnSpc>
                <a:spcPct val="90000"/>
              </a:lnSpc>
            </a:pPr>
            <a:r>
              <a:rPr lang="en-US" altLang="en-US" dirty="0" err="1"/>
              <a:t>QoS</a:t>
            </a:r>
            <a:r>
              <a:rPr lang="en-US" altLang="en-US" dirty="0"/>
              <a:t> aware</a:t>
            </a:r>
          </a:p>
          <a:p>
            <a:pPr lvl="1">
              <a:lnSpc>
                <a:spcPct val="90000"/>
              </a:lnSpc>
              <a:buFont typeface="Courier New" panose="02070309020205020404" pitchFamily="49" charset="0"/>
              <a:buChar char="o"/>
            </a:pPr>
            <a:r>
              <a:rPr lang="en-US" altLang="en-US" dirty="0"/>
              <a:t>will routing adapt to network </a:t>
            </a:r>
            <a:br>
              <a:rPr lang="en-US" altLang="en-US" dirty="0"/>
            </a:br>
            <a:r>
              <a:rPr lang="en-US" altLang="en-US" dirty="0"/>
              <a:t>traffic demand?</a:t>
            </a:r>
          </a:p>
          <a:p>
            <a:pPr lvl="2">
              <a:lnSpc>
                <a:spcPct val="90000"/>
              </a:lnSpc>
            </a:pPr>
            <a:r>
              <a:rPr lang="en-US" altLang="en-US" dirty="0"/>
              <a:t>adaptive routing</a:t>
            </a:r>
          </a:p>
          <a:p>
            <a:pPr lvl="2">
              <a:lnSpc>
                <a:spcPct val="90000"/>
              </a:lnSpc>
            </a:pPr>
            <a:r>
              <a:rPr lang="en-US" altLang="en-US" dirty="0"/>
              <a:t>static routing</a:t>
            </a:r>
          </a:p>
          <a:p>
            <a:pPr lvl="1">
              <a:lnSpc>
                <a:spcPct val="90000"/>
              </a:lnSpc>
              <a:buFont typeface="Courier New" panose="02070309020205020404" pitchFamily="49" charset="0"/>
              <a:buChar char="o"/>
            </a:pPr>
            <a:r>
              <a:rPr lang="en-US" altLang="en-US" dirty="0"/>
              <a:t>…</a:t>
            </a:r>
          </a:p>
        </p:txBody>
      </p:sp>
      <p:grpSp>
        <p:nvGrpSpPr>
          <p:cNvPr id="6" name="Group 9"/>
          <p:cNvGrpSpPr>
            <a:grpSpLocks/>
          </p:cNvGrpSpPr>
          <p:nvPr/>
        </p:nvGrpSpPr>
        <p:grpSpPr bwMode="auto">
          <a:xfrm>
            <a:off x="6399651" y="5183242"/>
            <a:ext cx="2325249" cy="1668009"/>
            <a:chOff x="3162" y="1071"/>
            <a:chExt cx="2250" cy="1463"/>
          </a:xfrm>
        </p:grpSpPr>
        <p:sp>
          <p:nvSpPr>
            <p:cNvPr id="7" name="Freeform 10"/>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200">
                <a:solidFill>
                  <a:srgbClr val="000000"/>
                </a:solidFill>
                <a:latin typeface="Comic Sans MS" charset="0"/>
                <a:ea typeface=""/>
              </a:endParaRPr>
            </a:p>
          </p:txBody>
        </p:sp>
        <p:sp>
          <p:nvSpPr>
            <p:cNvPr id="8" name="Freeform 11"/>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solidFill>
                  <a:srgbClr val="000000"/>
                </a:solidFill>
                <a:latin typeface="Comic Sans MS" charset="0"/>
                <a:ea typeface=""/>
              </a:endParaRPr>
            </a:p>
          </p:txBody>
        </p:sp>
        <p:sp>
          <p:nvSpPr>
            <p:cNvPr id="9" name="Oval 12"/>
            <p:cNvSpPr>
              <a:spLocks noChangeArrowheads="1"/>
            </p:cNvSpPr>
            <p:nvPr/>
          </p:nvSpPr>
          <p:spPr bwMode="auto">
            <a:xfrm>
              <a:off x="3238" y="1862"/>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10" name="Line 13"/>
            <p:cNvSpPr>
              <a:spLocks noChangeShapeType="1"/>
            </p:cNvSpPr>
            <p:nvPr/>
          </p:nvSpPr>
          <p:spPr bwMode="auto">
            <a:xfrm>
              <a:off x="3238" y="185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solidFill>
                  <a:srgbClr val="000000"/>
                </a:solidFill>
                <a:latin typeface="Comic Sans MS" charset="0"/>
                <a:ea typeface=""/>
              </a:endParaRPr>
            </a:p>
          </p:txBody>
        </p:sp>
        <p:sp>
          <p:nvSpPr>
            <p:cNvPr id="11" name="Line 14"/>
            <p:cNvSpPr>
              <a:spLocks noChangeShapeType="1"/>
            </p:cNvSpPr>
            <p:nvPr/>
          </p:nvSpPr>
          <p:spPr bwMode="auto">
            <a:xfrm>
              <a:off x="3551" y="185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solidFill>
                  <a:srgbClr val="000000"/>
                </a:solidFill>
                <a:latin typeface="Comic Sans MS" charset="0"/>
                <a:ea typeface=""/>
              </a:endParaRPr>
            </a:p>
          </p:txBody>
        </p:sp>
        <p:sp>
          <p:nvSpPr>
            <p:cNvPr id="12" name="Rectangle 15"/>
            <p:cNvSpPr>
              <a:spLocks noChangeArrowheads="1"/>
            </p:cNvSpPr>
            <p:nvPr/>
          </p:nvSpPr>
          <p:spPr bwMode="auto">
            <a:xfrm>
              <a:off x="3238" y="1855"/>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1600">
                <a:solidFill>
                  <a:srgbClr val="000000"/>
                </a:solidFill>
                <a:latin typeface="Times New Roman" charset="0"/>
                <a:ea typeface=""/>
              </a:endParaRPr>
            </a:p>
          </p:txBody>
        </p:sp>
        <p:sp>
          <p:nvSpPr>
            <p:cNvPr id="13" name="Oval 16"/>
            <p:cNvSpPr>
              <a:spLocks noChangeArrowheads="1"/>
            </p:cNvSpPr>
            <p:nvPr/>
          </p:nvSpPr>
          <p:spPr bwMode="auto">
            <a:xfrm>
              <a:off x="3235" y="1796"/>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14" name="Oval 17"/>
            <p:cNvSpPr>
              <a:spLocks noChangeArrowheads="1"/>
            </p:cNvSpPr>
            <p:nvPr/>
          </p:nvSpPr>
          <p:spPr bwMode="auto">
            <a:xfrm>
              <a:off x="3712" y="2249"/>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15" name="Line 18"/>
            <p:cNvSpPr>
              <a:spLocks noChangeShapeType="1"/>
            </p:cNvSpPr>
            <p:nvPr/>
          </p:nvSpPr>
          <p:spPr bwMode="auto">
            <a:xfrm>
              <a:off x="3712" y="224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solidFill>
                  <a:srgbClr val="000000"/>
                </a:solidFill>
                <a:latin typeface="Comic Sans MS" charset="0"/>
                <a:ea typeface=""/>
              </a:endParaRPr>
            </a:p>
          </p:txBody>
        </p:sp>
        <p:sp>
          <p:nvSpPr>
            <p:cNvPr id="16" name="Line 19"/>
            <p:cNvSpPr>
              <a:spLocks noChangeShapeType="1"/>
            </p:cNvSpPr>
            <p:nvPr/>
          </p:nvSpPr>
          <p:spPr bwMode="auto">
            <a:xfrm>
              <a:off x="4025" y="224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solidFill>
                  <a:srgbClr val="000000"/>
                </a:solidFill>
                <a:latin typeface="Comic Sans MS" charset="0"/>
                <a:ea typeface=""/>
              </a:endParaRPr>
            </a:p>
          </p:txBody>
        </p:sp>
        <p:sp>
          <p:nvSpPr>
            <p:cNvPr id="17" name="Rectangle 20"/>
            <p:cNvSpPr>
              <a:spLocks noChangeArrowheads="1"/>
            </p:cNvSpPr>
            <p:nvPr/>
          </p:nvSpPr>
          <p:spPr bwMode="auto">
            <a:xfrm>
              <a:off x="3712" y="2242"/>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1600">
                <a:solidFill>
                  <a:srgbClr val="000000"/>
                </a:solidFill>
                <a:latin typeface="Times New Roman" charset="0"/>
                <a:ea typeface=""/>
              </a:endParaRPr>
            </a:p>
          </p:txBody>
        </p:sp>
        <p:sp>
          <p:nvSpPr>
            <p:cNvPr id="18" name="Oval 21"/>
            <p:cNvSpPr>
              <a:spLocks noChangeArrowheads="1"/>
            </p:cNvSpPr>
            <p:nvPr/>
          </p:nvSpPr>
          <p:spPr bwMode="auto">
            <a:xfrm>
              <a:off x="3709" y="2183"/>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19" name="Oval 22"/>
            <p:cNvSpPr>
              <a:spLocks noChangeArrowheads="1"/>
            </p:cNvSpPr>
            <p:nvPr/>
          </p:nvSpPr>
          <p:spPr bwMode="auto">
            <a:xfrm>
              <a:off x="3708" y="1559"/>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20" name="Line 23"/>
            <p:cNvSpPr>
              <a:spLocks noChangeShapeType="1"/>
            </p:cNvSpPr>
            <p:nvPr/>
          </p:nvSpPr>
          <p:spPr bwMode="auto">
            <a:xfrm>
              <a:off x="3708" y="155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solidFill>
                  <a:srgbClr val="000000"/>
                </a:solidFill>
                <a:latin typeface="Comic Sans MS" charset="0"/>
                <a:ea typeface=""/>
              </a:endParaRPr>
            </a:p>
          </p:txBody>
        </p:sp>
        <p:sp>
          <p:nvSpPr>
            <p:cNvPr id="21" name="Line 24"/>
            <p:cNvSpPr>
              <a:spLocks noChangeShapeType="1"/>
            </p:cNvSpPr>
            <p:nvPr/>
          </p:nvSpPr>
          <p:spPr bwMode="auto">
            <a:xfrm>
              <a:off x="4021" y="155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solidFill>
                  <a:srgbClr val="000000"/>
                </a:solidFill>
                <a:latin typeface="Comic Sans MS" charset="0"/>
                <a:ea typeface=""/>
              </a:endParaRPr>
            </a:p>
          </p:txBody>
        </p:sp>
        <p:sp>
          <p:nvSpPr>
            <p:cNvPr id="22" name="Rectangle 25"/>
            <p:cNvSpPr>
              <a:spLocks noChangeArrowheads="1"/>
            </p:cNvSpPr>
            <p:nvPr/>
          </p:nvSpPr>
          <p:spPr bwMode="auto">
            <a:xfrm>
              <a:off x="3708" y="1552"/>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1600">
                <a:solidFill>
                  <a:srgbClr val="000000"/>
                </a:solidFill>
                <a:latin typeface="Times New Roman" charset="0"/>
                <a:ea typeface=""/>
              </a:endParaRPr>
            </a:p>
          </p:txBody>
        </p:sp>
        <p:sp>
          <p:nvSpPr>
            <p:cNvPr id="23" name="Oval 26"/>
            <p:cNvSpPr>
              <a:spLocks noChangeArrowheads="1"/>
            </p:cNvSpPr>
            <p:nvPr/>
          </p:nvSpPr>
          <p:spPr bwMode="auto">
            <a:xfrm>
              <a:off x="3705" y="1493"/>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24" name="Oval 27"/>
            <p:cNvSpPr>
              <a:spLocks noChangeArrowheads="1"/>
            </p:cNvSpPr>
            <p:nvPr/>
          </p:nvSpPr>
          <p:spPr bwMode="auto">
            <a:xfrm>
              <a:off x="4391" y="1555"/>
              <a:ext cx="312"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25" name="Line 28"/>
            <p:cNvSpPr>
              <a:spLocks noChangeShapeType="1"/>
            </p:cNvSpPr>
            <p:nvPr/>
          </p:nvSpPr>
          <p:spPr bwMode="auto">
            <a:xfrm>
              <a:off x="4391" y="154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solidFill>
                  <a:srgbClr val="000000"/>
                </a:solidFill>
                <a:latin typeface="Comic Sans MS" charset="0"/>
                <a:ea typeface=""/>
              </a:endParaRPr>
            </a:p>
          </p:txBody>
        </p:sp>
        <p:sp>
          <p:nvSpPr>
            <p:cNvPr id="26" name="Line 29"/>
            <p:cNvSpPr>
              <a:spLocks noChangeShapeType="1"/>
            </p:cNvSpPr>
            <p:nvPr/>
          </p:nvSpPr>
          <p:spPr bwMode="auto">
            <a:xfrm>
              <a:off x="4703" y="154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solidFill>
                  <a:srgbClr val="000000"/>
                </a:solidFill>
                <a:latin typeface="Comic Sans MS" charset="0"/>
                <a:ea typeface=""/>
              </a:endParaRPr>
            </a:p>
          </p:txBody>
        </p:sp>
        <p:sp>
          <p:nvSpPr>
            <p:cNvPr id="27" name="Rectangle 30"/>
            <p:cNvSpPr>
              <a:spLocks noChangeArrowheads="1"/>
            </p:cNvSpPr>
            <p:nvPr/>
          </p:nvSpPr>
          <p:spPr bwMode="auto">
            <a:xfrm>
              <a:off x="4391" y="1548"/>
              <a:ext cx="309"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1600">
                <a:solidFill>
                  <a:srgbClr val="000000"/>
                </a:solidFill>
                <a:latin typeface="Times New Roman" charset="0"/>
                <a:ea typeface=""/>
              </a:endParaRPr>
            </a:p>
          </p:txBody>
        </p:sp>
        <p:sp>
          <p:nvSpPr>
            <p:cNvPr id="28" name="Oval 31"/>
            <p:cNvSpPr>
              <a:spLocks noChangeArrowheads="1"/>
            </p:cNvSpPr>
            <p:nvPr/>
          </p:nvSpPr>
          <p:spPr bwMode="auto">
            <a:xfrm>
              <a:off x="4394" y="1492"/>
              <a:ext cx="312"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29" name="Oval 32"/>
            <p:cNvSpPr>
              <a:spLocks noChangeArrowheads="1"/>
            </p:cNvSpPr>
            <p:nvPr/>
          </p:nvSpPr>
          <p:spPr bwMode="auto">
            <a:xfrm>
              <a:off x="4401" y="2246"/>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30" name="Line 33"/>
            <p:cNvSpPr>
              <a:spLocks noChangeShapeType="1"/>
            </p:cNvSpPr>
            <p:nvPr/>
          </p:nvSpPr>
          <p:spPr bwMode="auto">
            <a:xfrm>
              <a:off x="4401" y="223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solidFill>
                  <a:srgbClr val="000000"/>
                </a:solidFill>
                <a:latin typeface="Comic Sans MS" charset="0"/>
                <a:ea typeface=""/>
              </a:endParaRPr>
            </a:p>
          </p:txBody>
        </p:sp>
        <p:sp>
          <p:nvSpPr>
            <p:cNvPr id="31" name="Line 34"/>
            <p:cNvSpPr>
              <a:spLocks noChangeShapeType="1"/>
            </p:cNvSpPr>
            <p:nvPr/>
          </p:nvSpPr>
          <p:spPr bwMode="auto">
            <a:xfrm>
              <a:off x="4714" y="223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solidFill>
                  <a:srgbClr val="000000"/>
                </a:solidFill>
                <a:latin typeface="Comic Sans MS" charset="0"/>
                <a:ea typeface=""/>
              </a:endParaRPr>
            </a:p>
          </p:txBody>
        </p:sp>
        <p:sp>
          <p:nvSpPr>
            <p:cNvPr id="32" name="Rectangle 35"/>
            <p:cNvSpPr>
              <a:spLocks noChangeArrowheads="1"/>
            </p:cNvSpPr>
            <p:nvPr/>
          </p:nvSpPr>
          <p:spPr bwMode="auto">
            <a:xfrm>
              <a:off x="4401" y="2239"/>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1600">
                <a:solidFill>
                  <a:srgbClr val="000000"/>
                </a:solidFill>
                <a:latin typeface="Times New Roman" charset="0"/>
                <a:ea typeface=""/>
              </a:endParaRPr>
            </a:p>
          </p:txBody>
        </p:sp>
        <p:sp>
          <p:nvSpPr>
            <p:cNvPr id="33" name="Oval 36"/>
            <p:cNvSpPr>
              <a:spLocks noChangeArrowheads="1"/>
            </p:cNvSpPr>
            <p:nvPr/>
          </p:nvSpPr>
          <p:spPr bwMode="auto">
            <a:xfrm>
              <a:off x="4398" y="2180"/>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34" name="Oval 37"/>
            <p:cNvSpPr>
              <a:spLocks noChangeArrowheads="1"/>
            </p:cNvSpPr>
            <p:nvPr/>
          </p:nvSpPr>
          <p:spPr bwMode="auto">
            <a:xfrm>
              <a:off x="4966" y="1905"/>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35" name="Line 38"/>
            <p:cNvSpPr>
              <a:spLocks noChangeShapeType="1"/>
            </p:cNvSpPr>
            <p:nvPr/>
          </p:nvSpPr>
          <p:spPr bwMode="auto">
            <a:xfrm>
              <a:off x="4966" y="18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solidFill>
                  <a:srgbClr val="000000"/>
                </a:solidFill>
                <a:latin typeface="Comic Sans MS" charset="0"/>
                <a:ea typeface=""/>
              </a:endParaRPr>
            </a:p>
          </p:txBody>
        </p:sp>
        <p:sp>
          <p:nvSpPr>
            <p:cNvPr id="36" name="Line 39"/>
            <p:cNvSpPr>
              <a:spLocks noChangeShapeType="1"/>
            </p:cNvSpPr>
            <p:nvPr/>
          </p:nvSpPr>
          <p:spPr bwMode="auto">
            <a:xfrm>
              <a:off x="5279" y="18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solidFill>
                  <a:srgbClr val="000000"/>
                </a:solidFill>
                <a:latin typeface="Comic Sans MS" charset="0"/>
                <a:ea typeface=""/>
              </a:endParaRPr>
            </a:p>
          </p:txBody>
        </p:sp>
        <p:sp>
          <p:nvSpPr>
            <p:cNvPr id="37" name="Rectangle 40"/>
            <p:cNvSpPr>
              <a:spLocks noChangeArrowheads="1"/>
            </p:cNvSpPr>
            <p:nvPr/>
          </p:nvSpPr>
          <p:spPr bwMode="auto">
            <a:xfrm>
              <a:off x="4966" y="1898"/>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1600">
                <a:solidFill>
                  <a:srgbClr val="000000"/>
                </a:solidFill>
                <a:latin typeface="Times New Roman" charset="0"/>
                <a:ea typeface=""/>
              </a:endParaRPr>
            </a:p>
          </p:txBody>
        </p:sp>
        <p:sp>
          <p:nvSpPr>
            <p:cNvPr id="38" name="Oval 41"/>
            <p:cNvSpPr>
              <a:spLocks noChangeArrowheads="1"/>
            </p:cNvSpPr>
            <p:nvPr/>
          </p:nvSpPr>
          <p:spPr bwMode="auto">
            <a:xfrm>
              <a:off x="4963" y="1839"/>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39" name="Freeform 42"/>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solidFill>
                  <a:srgbClr val="000000"/>
                </a:solidFill>
                <a:latin typeface="Comic Sans MS" charset="0"/>
                <a:ea typeface=""/>
              </a:endParaRPr>
            </a:p>
          </p:txBody>
        </p:sp>
        <p:sp>
          <p:nvSpPr>
            <p:cNvPr id="40" name="Freeform 43"/>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solidFill>
                  <a:srgbClr val="000000"/>
                </a:solidFill>
                <a:latin typeface="Comic Sans MS" charset="0"/>
                <a:ea typeface=""/>
              </a:endParaRPr>
            </a:p>
          </p:txBody>
        </p:sp>
        <p:sp>
          <p:nvSpPr>
            <p:cNvPr id="41" name="Freeform 44"/>
            <p:cNvSpPr>
              <a:spLocks/>
            </p:cNvSpPr>
            <p:nvPr/>
          </p:nvSpPr>
          <p:spPr bwMode="auto">
            <a:xfrm>
              <a:off x="4029" y="1638"/>
              <a:ext cx="504" cy="600"/>
            </a:xfrm>
            <a:custGeom>
              <a:avLst/>
              <a:gdLst>
                <a:gd name="T0" fmla="*/ 0 w 378"/>
                <a:gd name="T1" fmla="*/ 1695719129 h 174"/>
                <a:gd name="T2" fmla="*/ 15913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solidFill>
                  <a:srgbClr val="000000"/>
                </a:solidFill>
                <a:latin typeface="Comic Sans MS" charset="0"/>
                <a:ea typeface=""/>
              </a:endParaRPr>
            </a:p>
          </p:txBody>
        </p:sp>
        <p:sp>
          <p:nvSpPr>
            <p:cNvPr id="42" name="Freeform 45"/>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solidFill>
                  <a:srgbClr val="000000"/>
                </a:solidFill>
                <a:latin typeface="Comic Sans MS" charset="0"/>
                <a:ea typeface=""/>
              </a:endParaRPr>
            </a:p>
          </p:txBody>
        </p:sp>
        <p:sp>
          <p:nvSpPr>
            <p:cNvPr id="43" name="Freeform 46"/>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solidFill>
                  <a:srgbClr val="000000"/>
                </a:solidFill>
                <a:latin typeface="Comic Sans MS" charset="0"/>
                <a:ea typeface=""/>
              </a:endParaRPr>
            </a:p>
          </p:txBody>
        </p:sp>
        <p:sp>
          <p:nvSpPr>
            <p:cNvPr id="44" name="Freeform 47"/>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solidFill>
                  <a:srgbClr val="000000"/>
                </a:solidFill>
                <a:latin typeface="Comic Sans MS" charset="0"/>
                <a:ea typeface=""/>
              </a:endParaRPr>
            </a:p>
          </p:txBody>
        </p:sp>
        <p:sp>
          <p:nvSpPr>
            <p:cNvPr id="45" name="Freeform 48"/>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solidFill>
                  <a:srgbClr val="000000"/>
                </a:solidFill>
                <a:latin typeface="Comic Sans MS" charset="0"/>
                <a:ea typeface=""/>
              </a:endParaRPr>
            </a:p>
          </p:txBody>
        </p:sp>
        <p:sp>
          <p:nvSpPr>
            <p:cNvPr id="46" name="Freeform 49"/>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solidFill>
                  <a:srgbClr val="000000"/>
                </a:solidFill>
                <a:latin typeface="Comic Sans MS" charset="0"/>
                <a:ea typeface=""/>
              </a:endParaRPr>
            </a:p>
          </p:txBody>
        </p:sp>
        <p:sp>
          <p:nvSpPr>
            <p:cNvPr id="47" name="Freeform 50"/>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solidFill>
                  <a:srgbClr val="000000"/>
                </a:solidFill>
                <a:latin typeface="Comic Sans MS" charset="0"/>
                <a:ea typeface=""/>
              </a:endParaRPr>
            </a:p>
          </p:txBody>
        </p:sp>
        <p:grpSp>
          <p:nvGrpSpPr>
            <p:cNvPr id="48" name="Group 51"/>
            <p:cNvGrpSpPr>
              <a:grpSpLocks/>
            </p:cNvGrpSpPr>
            <p:nvPr/>
          </p:nvGrpSpPr>
          <p:grpSpPr bwMode="auto">
            <a:xfrm>
              <a:off x="3236" y="1748"/>
              <a:ext cx="306" cy="270"/>
              <a:chOff x="2903" y="2429"/>
              <a:chExt cx="310" cy="270"/>
            </a:xfrm>
          </p:grpSpPr>
          <p:sp>
            <p:nvSpPr>
              <p:cNvPr id="74" name="Rectangle 52"/>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75" name="Text Box 53"/>
              <p:cNvSpPr txBox="1">
                <a:spLocks noChangeArrowheads="1"/>
              </p:cNvSpPr>
              <p:nvPr/>
            </p:nvSpPr>
            <p:spPr bwMode="auto">
              <a:xfrm>
                <a:off x="2903" y="2429"/>
                <a:ext cx="31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400">
                    <a:solidFill>
                      <a:srgbClr val="000000"/>
                    </a:solidFill>
                    <a:ea typeface=""/>
                  </a:rPr>
                  <a:t>A</a:t>
                </a:r>
                <a:endParaRPr lang="en-US" altLang="en-US" sz="1600">
                  <a:solidFill>
                    <a:srgbClr val="000000"/>
                  </a:solidFill>
                  <a:latin typeface="Times New Roman" charset="0"/>
                  <a:ea typeface=""/>
                </a:endParaRPr>
              </a:p>
            </p:txBody>
          </p:sp>
        </p:grpSp>
        <p:grpSp>
          <p:nvGrpSpPr>
            <p:cNvPr id="49" name="Group 54"/>
            <p:cNvGrpSpPr>
              <a:grpSpLocks/>
            </p:cNvGrpSpPr>
            <p:nvPr/>
          </p:nvGrpSpPr>
          <p:grpSpPr bwMode="auto">
            <a:xfrm>
              <a:off x="4416" y="2132"/>
              <a:ext cx="287" cy="270"/>
              <a:chOff x="2912" y="2429"/>
              <a:chExt cx="291" cy="270"/>
            </a:xfrm>
          </p:grpSpPr>
          <p:sp>
            <p:nvSpPr>
              <p:cNvPr id="72" name="Rectangle 55"/>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73" name="Text Box 56"/>
              <p:cNvSpPr txBox="1">
                <a:spLocks noChangeArrowheads="1"/>
              </p:cNvSpPr>
              <p:nvPr/>
            </p:nvSpPr>
            <p:spPr bwMode="auto">
              <a:xfrm>
                <a:off x="2912" y="2429"/>
                <a:ext cx="29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400">
                    <a:solidFill>
                      <a:srgbClr val="000000"/>
                    </a:solidFill>
                    <a:ea typeface=""/>
                  </a:rPr>
                  <a:t>E</a:t>
                </a:r>
                <a:endParaRPr lang="en-US" altLang="en-US" sz="1600">
                  <a:solidFill>
                    <a:srgbClr val="000000"/>
                  </a:solidFill>
                  <a:latin typeface="Times New Roman" charset="0"/>
                  <a:ea typeface=""/>
                </a:endParaRPr>
              </a:p>
            </p:txBody>
          </p:sp>
        </p:grpSp>
        <p:grpSp>
          <p:nvGrpSpPr>
            <p:cNvPr id="50" name="Group 57"/>
            <p:cNvGrpSpPr>
              <a:grpSpLocks/>
            </p:cNvGrpSpPr>
            <p:nvPr/>
          </p:nvGrpSpPr>
          <p:grpSpPr bwMode="auto">
            <a:xfrm>
              <a:off x="3725" y="2129"/>
              <a:ext cx="304" cy="270"/>
              <a:chOff x="2903" y="2429"/>
              <a:chExt cx="308" cy="270"/>
            </a:xfrm>
          </p:grpSpPr>
          <p:sp>
            <p:nvSpPr>
              <p:cNvPr id="70" name="Rectangle 58"/>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71" name="Text Box 59"/>
              <p:cNvSpPr txBox="1">
                <a:spLocks noChangeArrowheads="1"/>
              </p:cNvSpPr>
              <p:nvPr/>
            </p:nvSpPr>
            <p:spPr bwMode="auto">
              <a:xfrm>
                <a:off x="2903" y="2429"/>
                <a:ext cx="30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400">
                    <a:solidFill>
                      <a:srgbClr val="000000"/>
                    </a:solidFill>
                    <a:ea typeface=""/>
                  </a:rPr>
                  <a:t>D</a:t>
                </a:r>
                <a:endParaRPr lang="en-US" altLang="en-US" sz="1600">
                  <a:solidFill>
                    <a:srgbClr val="000000"/>
                  </a:solidFill>
                  <a:latin typeface="Times New Roman" charset="0"/>
                  <a:ea typeface=""/>
                </a:endParaRPr>
              </a:p>
            </p:txBody>
          </p:sp>
        </p:grpSp>
        <p:grpSp>
          <p:nvGrpSpPr>
            <p:cNvPr id="51" name="Group 60"/>
            <p:cNvGrpSpPr>
              <a:grpSpLocks/>
            </p:cNvGrpSpPr>
            <p:nvPr/>
          </p:nvGrpSpPr>
          <p:grpSpPr bwMode="auto">
            <a:xfrm>
              <a:off x="4412" y="1442"/>
              <a:ext cx="282" cy="270"/>
              <a:chOff x="2914" y="2429"/>
              <a:chExt cx="286" cy="270"/>
            </a:xfrm>
          </p:grpSpPr>
          <p:sp>
            <p:nvSpPr>
              <p:cNvPr id="68" name="Rectangle 61"/>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69" name="Text Box 62"/>
              <p:cNvSpPr txBox="1">
                <a:spLocks noChangeArrowheads="1"/>
              </p:cNvSpPr>
              <p:nvPr/>
            </p:nvSpPr>
            <p:spPr bwMode="auto">
              <a:xfrm>
                <a:off x="2914" y="2429"/>
                <a:ext cx="28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400">
                    <a:solidFill>
                      <a:srgbClr val="000000"/>
                    </a:solidFill>
                    <a:ea typeface=""/>
                  </a:rPr>
                  <a:t>C</a:t>
                </a:r>
                <a:endParaRPr lang="en-US" altLang="en-US" sz="1600">
                  <a:solidFill>
                    <a:srgbClr val="000000"/>
                  </a:solidFill>
                  <a:latin typeface="Times New Roman" charset="0"/>
                  <a:ea typeface=""/>
                </a:endParaRPr>
              </a:p>
            </p:txBody>
          </p:sp>
        </p:grpSp>
        <p:grpSp>
          <p:nvGrpSpPr>
            <p:cNvPr id="52" name="Group 63"/>
            <p:cNvGrpSpPr>
              <a:grpSpLocks/>
            </p:cNvGrpSpPr>
            <p:nvPr/>
          </p:nvGrpSpPr>
          <p:grpSpPr bwMode="auto">
            <a:xfrm>
              <a:off x="3725" y="1442"/>
              <a:ext cx="289" cy="270"/>
              <a:chOff x="2912" y="2429"/>
              <a:chExt cx="293" cy="270"/>
            </a:xfrm>
          </p:grpSpPr>
          <p:sp>
            <p:nvSpPr>
              <p:cNvPr id="66" name="Rectangle 64"/>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67" name="Text Box 65"/>
              <p:cNvSpPr txBox="1">
                <a:spLocks noChangeArrowheads="1"/>
              </p:cNvSpPr>
              <p:nvPr/>
            </p:nvSpPr>
            <p:spPr bwMode="auto">
              <a:xfrm>
                <a:off x="2912" y="2429"/>
                <a:ext cx="29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400">
                    <a:solidFill>
                      <a:srgbClr val="000000"/>
                    </a:solidFill>
                    <a:ea typeface=""/>
                  </a:rPr>
                  <a:t>B</a:t>
                </a:r>
                <a:endParaRPr lang="en-US" altLang="en-US" sz="1600">
                  <a:solidFill>
                    <a:srgbClr val="000000"/>
                  </a:solidFill>
                  <a:latin typeface="Times New Roman" charset="0"/>
                  <a:ea typeface=""/>
                </a:endParaRPr>
              </a:p>
            </p:txBody>
          </p:sp>
        </p:grpSp>
        <p:grpSp>
          <p:nvGrpSpPr>
            <p:cNvPr id="53" name="Group 66"/>
            <p:cNvGrpSpPr>
              <a:grpSpLocks/>
            </p:cNvGrpSpPr>
            <p:nvPr/>
          </p:nvGrpSpPr>
          <p:grpSpPr bwMode="auto">
            <a:xfrm>
              <a:off x="4990" y="1790"/>
              <a:ext cx="284" cy="270"/>
              <a:chOff x="2913" y="2429"/>
              <a:chExt cx="288" cy="270"/>
            </a:xfrm>
          </p:grpSpPr>
          <p:sp>
            <p:nvSpPr>
              <p:cNvPr id="64" name="Rectangle 67"/>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65" name="Text Box 68"/>
              <p:cNvSpPr txBox="1">
                <a:spLocks noChangeArrowheads="1"/>
              </p:cNvSpPr>
              <p:nvPr/>
            </p:nvSpPr>
            <p:spPr bwMode="auto">
              <a:xfrm>
                <a:off x="2913" y="2429"/>
                <a:ext cx="28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400">
                    <a:solidFill>
                      <a:srgbClr val="000000"/>
                    </a:solidFill>
                    <a:ea typeface=""/>
                  </a:rPr>
                  <a:t>F</a:t>
                </a:r>
                <a:endParaRPr lang="en-US" altLang="en-US" sz="1600">
                  <a:solidFill>
                    <a:srgbClr val="000000"/>
                  </a:solidFill>
                  <a:latin typeface="Times New Roman" charset="0"/>
                  <a:ea typeface=""/>
                </a:endParaRPr>
              </a:p>
            </p:txBody>
          </p:sp>
        </p:grpSp>
        <p:sp>
          <p:nvSpPr>
            <p:cNvPr id="54" name="Text Box 69"/>
            <p:cNvSpPr txBox="1">
              <a:spLocks noChangeArrowheads="1"/>
            </p:cNvSpPr>
            <p:nvPr/>
          </p:nvSpPr>
          <p:spPr bwMode="auto">
            <a:xfrm>
              <a:off x="3442" y="1571"/>
              <a:ext cx="30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600">
                  <a:solidFill>
                    <a:srgbClr val="000000"/>
                  </a:solidFill>
                  <a:ea typeface=""/>
                </a:rPr>
                <a:t>2</a:t>
              </a:r>
              <a:endParaRPr lang="en-US" altLang="en-US" sz="1600">
                <a:solidFill>
                  <a:srgbClr val="000000"/>
                </a:solidFill>
                <a:latin typeface="Times New Roman" charset="0"/>
                <a:ea typeface=""/>
              </a:endParaRPr>
            </a:p>
          </p:txBody>
        </p:sp>
        <p:sp>
          <p:nvSpPr>
            <p:cNvPr id="55" name="Text Box 70"/>
            <p:cNvSpPr txBox="1">
              <a:spLocks noChangeArrowheads="1"/>
            </p:cNvSpPr>
            <p:nvPr/>
          </p:nvSpPr>
          <p:spPr bwMode="auto">
            <a:xfrm>
              <a:off x="3790" y="1790"/>
              <a:ext cx="30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600">
                  <a:solidFill>
                    <a:srgbClr val="000000"/>
                  </a:solidFill>
                  <a:ea typeface=""/>
                </a:rPr>
                <a:t>2</a:t>
              </a:r>
              <a:endParaRPr lang="en-US" altLang="en-US" sz="1600">
                <a:solidFill>
                  <a:srgbClr val="000000"/>
                </a:solidFill>
                <a:latin typeface="Times New Roman" charset="0"/>
                <a:ea typeface=""/>
              </a:endParaRPr>
            </a:p>
          </p:txBody>
        </p:sp>
        <p:sp>
          <p:nvSpPr>
            <p:cNvPr id="56" name="Text Box 71"/>
            <p:cNvSpPr txBox="1">
              <a:spLocks noChangeArrowheads="1"/>
            </p:cNvSpPr>
            <p:nvPr/>
          </p:nvSpPr>
          <p:spPr bwMode="auto">
            <a:xfrm>
              <a:off x="3369" y="2003"/>
              <a:ext cx="26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600">
                  <a:solidFill>
                    <a:srgbClr val="000000"/>
                  </a:solidFill>
                  <a:ea typeface=""/>
                </a:rPr>
                <a:t>1</a:t>
              </a:r>
              <a:endParaRPr lang="en-US" altLang="en-US" sz="1600">
                <a:solidFill>
                  <a:srgbClr val="000000"/>
                </a:solidFill>
                <a:latin typeface="Times New Roman" charset="0"/>
                <a:ea typeface=""/>
              </a:endParaRPr>
            </a:p>
          </p:txBody>
        </p:sp>
        <p:sp>
          <p:nvSpPr>
            <p:cNvPr id="57" name="Text Box 72"/>
            <p:cNvSpPr txBox="1">
              <a:spLocks noChangeArrowheads="1"/>
            </p:cNvSpPr>
            <p:nvPr/>
          </p:nvSpPr>
          <p:spPr bwMode="auto">
            <a:xfrm>
              <a:off x="4174" y="1883"/>
              <a:ext cx="30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600">
                  <a:solidFill>
                    <a:srgbClr val="000000"/>
                  </a:solidFill>
                  <a:ea typeface=""/>
                </a:rPr>
                <a:t>3</a:t>
              </a:r>
              <a:endParaRPr lang="en-US" altLang="en-US" sz="1600">
                <a:solidFill>
                  <a:srgbClr val="000000"/>
                </a:solidFill>
                <a:latin typeface="Times New Roman" charset="0"/>
                <a:ea typeface=""/>
              </a:endParaRPr>
            </a:p>
          </p:txBody>
        </p:sp>
        <p:sp>
          <p:nvSpPr>
            <p:cNvPr id="58" name="Text Box 73"/>
            <p:cNvSpPr txBox="1">
              <a:spLocks noChangeArrowheads="1"/>
            </p:cNvSpPr>
            <p:nvPr/>
          </p:nvSpPr>
          <p:spPr bwMode="auto">
            <a:xfrm>
              <a:off x="4125" y="2237"/>
              <a:ext cx="26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600">
                  <a:solidFill>
                    <a:srgbClr val="000000"/>
                  </a:solidFill>
                  <a:ea typeface=""/>
                </a:rPr>
                <a:t>1</a:t>
              </a:r>
              <a:endParaRPr lang="en-US" altLang="en-US" sz="1600">
                <a:solidFill>
                  <a:srgbClr val="000000"/>
                </a:solidFill>
                <a:latin typeface="Times New Roman" charset="0"/>
                <a:ea typeface=""/>
              </a:endParaRPr>
            </a:p>
          </p:txBody>
        </p:sp>
        <p:sp>
          <p:nvSpPr>
            <p:cNvPr id="59" name="Text Box 74"/>
            <p:cNvSpPr txBox="1">
              <a:spLocks noChangeArrowheads="1"/>
            </p:cNvSpPr>
            <p:nvPr/>
          </p:nvSpPr>
          <p:spPr bwMode="auto">
            <a:xfrm>
              <a:off x="4485" y="1808"/>
              <a:ext cx="26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600">
                  <a:solidFill>
                    <a:srgbClr val="000000"/>
                  </a:solidFill>
                  <a:ea typeface=""/>
                </a:rPr>
                <a:t>1</a:t>
              </a:r>
              <a:endParaRPr lang="en-US" altLang="en-US" sz="1600">
                <a:solidFill>
                  <a:srgbClr val="000000"/>
                </a:solidFill>
                <a:latin typeface="Times New Roman" charset="0"/>
                <a:ea typeface=""/>
              </a:endParaRPr>
            </a:p>
          </p:txBody>
        </p:sp>
        <p:sp>
          <p:nvSpPr>
            <p:cNvPr id="60" name="Text Box 75"/>
            <p:cNvSpPr txBox="1">
              <a:spLocks noChangeArrowheads="1"/>
            </p:cNvSpPr>
            <p:nvPr/>
          </p:nvSpPr>
          <p:spPr bwMode="auto">
            <a:xfrm>
              <a:off x="4831" y="2072"/>
              <a:ext cx="30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600">
                  <a:solidFill>
                    <a:srgbClr val="000000"/>
                  </a:solidFill>
                  <a:ea typeface=""/>
                </a:rPr>
                <a:t>2</a:t>
              </a:r>
              <a:endParaRPr lang="en-US" altLang="en-US" sz="1600">
                <a:solidFill>
                  <a:srgbClr val="000000"/>
                </a:solidFill>
                <a:latin typeface="Times New Roman" charset="0"/>
                <a:ea typeface=""/>
              </a:endParaRPr>
            </a:p>
          </p:txBody>
        </p:sp>
        <p:sp>
          <p:nvSpPr>
            <p:cNvPr id="61" name="Text Box 76"/>
            <p:cNvSpPr txBox="1">
              <a:spLocks noChangeArrowheads="1"/>
            </p:cNvSpPr>
            <p:nvPr/>
          </p:nvSpPr>
          <p:spPr bwMode="auto">
            <a:xfrm>
              <a:off x="4804" y="1535"/>
              <a:ext cx="30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600">
                  <a:solidFill>
                    <a:srgbClr val="000000"/>
                  </a:solidFill>
                  <a:ea typeface=""/>
                </a:rPr>
                <a:t>5</a:t>
              </a:r>
              <a:endParaRPr lang="en-US" altLang="en-US" sz="1600">
                <a:solidFill>
                  <a:srgbClr val="000000"/>
                </a:solidFill>
                <a:latin typeface="Times New Roman" charset="0"/>
                <a:ea typeface=""/>
              </a:endParaRPr>
            </a:p>
          </p:txBody>
        </p:sp>
        <p:sp>
          <p:nvSpPr>
            <p:cNvPr id="62" name="Text Box 77"/>
            <p:cNvSpPr txBox="1">
              <a:spLocks noChangeArrowheads="1"/>
            </p:cNvSpPr>
            <p:nvPr/>
          </p:nvSpPr>
          <p:spPr bwMode="auto">
            <a:xfrm>
              <a:off x="4069" y="1385"/>
              <a:ext cx="30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600">
                  <a:solidFill>
                    <a:srgbClr val="000000"/>
                  </a:solidFill>
                  <a:ea typeface=""/>
                </a:rPr>
                <a:t>3</a:t>
              </a:r>
              <a:endParaRPr lang="en-US" altLang="en-US" sz="1600">
                <a:solidFill>
                  <a:srgbClr val="000000"/>
                </a:solidFill>
                <a:latin typeface="Times New Roman" charset="0"/>
                <a:ea typeface=""/>
              </a:endParaRPr>
            </a:p>
          </p:txBody>
        </p:sp>
        <p:sp>
          <p:nvSpPr>
            <p:cNvPr id="63" name="Text Box 78"/>
            <p:cNvSpPr txBox="1">
              <a:spLocks noChangeArrowheads="1"/>
            </p:cNvSpPr>
            <p:nvPr/>
          </p:nvSpPr>
          <p:spPr bwMode="auto">
            <a:xfrm>
              <a:off x="3718" y="1118"/>
              <a:ext cx="30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600">
                  <a:solidFill>
                    <a:srgbClr val="000000"/>
                  </a:solidFill>
                  <a:ea typeface=""/>
                </a:rPr>
                <a:t>5</a:t>
              </a:r>
              <a:endParaRPr lang="en-US" altLang="en-US" sz="1600">
                <a:solidFill>
                  <a:srgbClr val="000000"/>
                </a:solidFill>
                <a:latin typeface="Times New Roman" charset="0"/>
                <a:ea typeface=""/>
              </a:endParaRPr>
            </a:p>
          </p:txBody>
        </p:sp>
      </p:grpSp>
    </p:spTree>
    <p:extLst>
      <p:ext uri="{BB962C8B-B14F-4D97-AF65-F5344CB8AC3E}">
        <p14:creationId xmlns:p14="http://schemas.microsoft.com/office/powerpoint/2010/main" val="13506147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6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263" y="2235200"/>
            <a:ext cx="507365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09570" name="Title 1"/>
          <p:cNvSpPr>
            <a:spLocks noGrp="1"/>
          </p:cNvSpPr>
          <p:nvPr>
            <p:ph type="title"/>
          </p:nvPr>
        </p:nvSpPr>
        <p:spPr/>
        <p:txBody>
          <a:bodyPr/>
          <a:lstStyle/>
          <a:p>
            <a:r>
              <a:rPr lang="en-US" altLang="en-US">
                <a:ea typeface="ＭＳ Ｐゴシック" charset="-128"/>
              </a:rPr>
              <a:t>Example</a:t>
            </a:r>
          </a:p>
        </p:txBody>
      </p:sp>
      <p:sp>
        <p:nvSpPr>
          <p:cNvPr id="109571" name="Slide Number Placeholder 3"/>
          <p:cNvSpPr>
            <a:spLocks noGrp="1"/>
          </p:cNvSpPr>
          <p:nvPr>
            <p:ph type="sldNum" sz="quarter" idx="10"/>
          </p:nvPr>
        </p:nvSpPr>
        <p:spPr>
          <a:xfrm>
            <a:off x="8461375" y="6527800"/>
            <a:ext cx="682625" cy="330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3987EF9E-5BFC-3A47-8262-0E711611CBA2}" type="slidenum">
              <a:rPr lang="en-US" altLang="en-US" sz="1400">
                <a:solidFill>
                  <a:srgbClr val="000000"/>
                </a:solidFill>
                <a:latin typeface="Times New Roman" charset="0"/>
              </a:rPr>
              <a:pPr/>
              <a:t>50</a:t>
            </a:fld>
            <a:endParaRPr lang="en-US" altLang="en-US" sz="1400">
              <a:solidFill>
                <a:srgbClr val="000000"/>
              </a:solidFill>
              <a:latin typeface="Times New Roman" charset="0"/>
            </a:endParaRPr>
          </a:p>
        </p:txBody>
      </p:sp>
      <p:sp>
        <p:nvSpPr>
          <p:cNvPr id="109572" name="Rectangle 2"/>
          <p:cNvSpPr>
            <a:spLocks noChangeArrowheads="1"/>
          </p:cNvSpPr>
          <p:nvPr/>
        </p:nvSpPr>
        <p:spPr bwMode="auto">
          <a:xfrm>
            <a:off x="4087813" y="208280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9573" name="Rectangle 10"/>
          <p:cNvSpPr>
            <a:spLocks noChangeArrowheads="1"/>
          </p:cNvSpPr>
          <p:nvPr/>
        </p:nvSpPr>
        <p:spPr bwMode="auto">
          <a:xfrm>
            <a:off x="4921250" y="2994025"/>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9574" name="Rectangle 11"/>
          <p:cNvSpPr>
            <a:spLocks noChangeArrowheads="1"/>
          </p:cNvSpPr>
          <p:nvPr/>
        </p:nvSpPr>
        <p:spPr bwMode="auto">
          <a:xfrm>
            <a:off x="2986088" y="293211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dirty="0">
                <a:solidFill>
                  <a:srgbClr val="000000"/>
                </a:solidFill>
                <a:latin typeface="Times New Roman" charset="0"/>
                <a:ea typeface="宋体" charset="-122"/>
              </a:rPr>
              <a:t>5</a:t>
            </a:r>
            <a:endParaRPr lang="en-US" altLang="en-US" sz="1800" dirty="0">
              <a:solidFill>
                <a:srgbClr val="000000"/>
              </a:solidFill>
            </a:endParaRPr>
          </a:p>
        </p:txBody>
      </p:sp>
      <p:sp>
        <p:nvSpPr>
          <p:cNvPr id="109575" name="Rectangle 12"/>
          <p:cNvSpPr>
            <a:spLocks noChangeArrowheads="1"/>
          </p:cNvSpPr>
          <p:nvPr/>
        </p:nvSpPr>
        <p:spPr bwMode="auto">
          <a:xfrm>
            <a:off x="4302125" y="4032250"/>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2" name="Rectangle 1"/>
          <p:cNvSpPr/>
          <p:nvPr/>
        </p:nvSpPr>
        <p:spPr>
          <a:xfrm>
            <a:off x="850129" y="5564613"/>
            <a:ext cx="7708084" cy="830997"/>
          </a:xfrm>
          <a:prstGeom prst="rect">
            <a:avLst/>
          </a:prstGeom>
        </p:spPr>
        <p:txBody>
          <a:bodyPr wrap="square">
            <a:spAutoFit/>
          </a:bodyPr>
          <a:lstStyle/>
          <a:p>
            <a:r>
              <a:rPr lang="en-US" altLang="zh-CN" dirty="0">
                <a:ea typeface="宋体" charset="-122"/>
              </a:rPr>
              <a:t>Exercise: update process after D increases its </a:t>
            </a:r>
            <a:r>
              <a:rPr lang="en-US" altLang="zh-CN" dirty="0" err="1">
                <a:ea typeface="宋体" charset="-122"/>
              </a:rPr>
              <a:t>seq</a:t>
            </a:r>
            <a:r>
              <a:rPr lang="en-US" altLang="zh-CN" dirty="0">
                <a:ea typeface="宋体" charset="-122"/>
              </a:rPr>
              <a:t># to next even number.</a:t>
            </a:r>
          </a:p>
        </p:txBody>
      </p:sp>
    </p:spTree>
    <p:extLst>
      <p:ext uri="{BB962C8B-B14F-4D97-AF65-F5344CB8AC3E}">
        <p14:creationId xmlns:p14="http://schemas.microsoft.com/office/powerpoint/2010/main" val="14556903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a:xfrm>
            <a:off x="533400" y="0"/>
            <a:ext cx="8326821" cy="1143000"/>
          </a:xfrm>
        </p:spPr>
        <p:txBody>
          <a:bodyPr/>
          <a:lstStyle/>
          <a:p>
            <a:r>
              <a:rPr lang="en-US" altLang="zh-CN" sz="3600" dirty="0">
                <a:ea typeface="宋体" charset="-122"/>
              </a:rPr>
              <a:t>Claim: </a:t>
            </a:r>
            <a:r>
              <a:rPr lang="en-US" altLang="zh-CN" sz="3600">
                <a:ea typeface="宋体" charset="-122"/>
              </a:rPr>
              <a:t>DSDV will NEVER Form a Loop</a:t>
            </a:r>
            <a:endParaRPr lang="en-US" altLang="en-US" sz="3600" dirty="0">
              <a:ea typeface="ＭＳ Ｐゴシック" charset="-128"/>
            </a:endParaRPr>
          </a:p>
        </p:txBody>
      </p:sp>
      <p:sp>
        <p:nvSpPr>
          <p:cNvPr id="115714" name="Rectangle 3"/>
          <p:cNvSpPr>
            <a:spLocks noGrp="1" noChangeArrowheads="1"/>
          </p:cNvSpPr>
          <p:nvPr>
            <p:ph type="body" idx="1"/>
          </p:nvPr>
        </p:nvSpPr>
        <p:spPr>
          <a:xfrm>
            <a:off x="533400" y="1314450"/>
            <a:ext cx="8051800" cy="5141913"/>
          </a:xfrm>
        </p:spPr>
        <p:txBody>
          <a:bodyPr/>
          <a:lstStyle/>
          <a:p>
            <a:pPr>
              <a:buFont typeface="Wingdings" pitchFamily="2" charset="2"/>
              <a:buChar char="q"/>
            </a:pPr>
            <a:r>
              <a:rPr lang="en-US" altLang="zh-CN" dirty="0">
                <a:ea typeface="宋体" charset="-122"/>
              </a:rPr>
              <a:t>Initially no loop (no one has next hop so no loop)</a:t>
            </a:r>
          </a:p>
          <a:p>
            <a:pPr>
              <a:buFont typeface="Wingdings" pitchFamily="2" charset="2"/>
              <a:buChar char="q"/>
            </a:pPr>
            <a:r>
              <a:rPr lang="en-US" altLang="zh-CN" dirty="0">
                <a:ea typeface="宋体" charset="-122"/>
              </a:rPr>
              <a:t>Derive contradiction if a loop forms after a node processes an update, </a:t>
            </a:r>
          </a:p>
          <a:p>
            <a:pPr lvl="1">
              <a:buFont typeface="Courier New" panose="02070309020205020404" pitchFamily="49" charset="0"/>
              <a:buChar char="o"/>
            </a:pPr>
            <a:r>
              <a:rPr lang="en-US" altLang="zh-CN" dirty="0">
                <a:ea typeface="宋体" charset="-122"/>
              </a:rPr>
              <a:t>e.g., when A receives the</a:t>
            </a:r>
            <a:br>
              <a:rPr lang="en-US" altLang="zh-CN" dirty="0">
                <a:ea typeface="宋体" charset="-122"/>
              </a:rPr>
            </a:br>
            <a:r>
              <a:rPr lang="en-US" altLang="zh-CN" dirty="0">
                <a:ea typeface="宋体" charset="-122"/>
              </a:rPr>
              <a:t>update from B, A decides </a:t>
            </a:r>
            <a:br>
              <a:rPr lang="en-US" altLang="zh-CN" dirty="0">
                <a:ea typeface="宋体" charset="-122"/>
              </a:rPr>
            </a:br>
            <a:r>
              <a:rPr lang="en-US" altLang="zh-CN" dirty="0">
                <a:ea typeface="宋体" charset="-122"/>
              </a:rPr>
              <a:t>to use B as next hop and </a:t>
            </a:r>
            <a:br>
              <a:rPr lang="en-US" altLang="zh-CN" dirty="0">
                <a:ea typeface="宋体" charset="-122"/>
              </a:rPr>
            </a:br>
            <a:r>
              <a:rPr lang="en-US" altLang="zh-CN" dirty="0">
                <a:ea typeface="宋体" charset="-122"/>
              </a:rPr>
              <a:t>forms a loop</a:t>
            </a:r>
          </a:p>
        </p:txBody>
      </p:sp>
      <p:sp>
        <p:nvSpPr>
          <p:cNvPr id="425988" name="Freeform 4"/>
          <p:cNvSpPr>
            <a:spLocks/>
          </p:cNvSpPr>
          <p:nvPr/>
        </p:nvSpPr>
        <p:spPr bwMode="auto">
          <a:xfrm>
            <a:off x="5737225" y="3863975"/>
            <a:ext cx="1389063" cy="182563"/>
          </a:xfrm>
          <a:custGeom>
            <a:avLst/>
            <a:gdLst>
              <a:gd name="T0" fmla="*/ 0 w 875"/>
              <a:gd name="T1" fmla="*/ 2147483647 h 115"/>
              <a:gd name="T2" fmla="*/ 2147483647 w 875"/>
              <a:gd name="T3" fmla="*/ 2147483647 h 115"/>
              <a:gd name="T4" fmla="*/ 2147483647 w 875"/>
              <a:gd name="T5" fmla="*/ 2147483647 h 115"/>
              <a:gd name="T6" fmla="*/ 0 60000 65536"/>
              <a:gd name="T7" fmla="*/ 0 60000 65536"/>
              <a:gd name="T8" fmla="*/ 0 60000 65536"/>
              <a:gd name="T9" fmla="*/ 0 w 875"/>
              <a:gd name="T10" fmla="*/ 0 h 115"/>
              <a:gd name="T11" fmla="*/ 875 w 875"/>
              <a:gd name="T12" fmla="*/ 115 h 115"/>
            </a:gdLst>
            <a:ahLst/>
            <a:cxnLst>
              <a:cxn ang="T6">
                <a:pos x="T0" y="T1"/>
              </a:cxn>
              <a:cxn ang="T7">
                <a:pos x="T2" y="T3"/>
              </a:cxn>
              <a:cxn ang="T8">
                <a:pos x="T4" y="T5"/>
              </a:cxn>
            </a:cxnLst>
            <a:rect l="T9" t="T10" r="T11" b="T12"/>
            <a:pathLst>
              <a:path w="875" h="115">
                <a:moveTo>
                  <a:pt x="0" y="105"/>
                </a:moveTo>
                <a:cubicBezTo>
                  <a:pt x="122" y="52"/>
                  <a:pt x="245" y="0"/>
                  <a:pt x="391" y="2"/>
                </a:cubicBezTo>
                <a:cubicBezTo>
                  <a:pt x="537" y="4"/>
                  <a:pt x="794" y="96"/>
                  <a:pt x="875" y="115"/>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425989" name="Freeform 5"/>
          <p:cNvSpPr>
            <a:spLocks/>
          </p:cNvSpPr>
          <p:nvPr/>
        </p:nvSpPr>
        <p:spPr bwMode="auto">
          <a:xfrm>
            <a:off x="5672138" y="3649663"/>
            <a:ext cx="1470025" cy="396875"/>
          </a:xfrm>
          <a:custGeom>
            <a:avLst/>
            <a:gdLst>
              <a:gd name="T0" fmla="*/ 2147483647 w 926"/>
              <a:gd name="T1" fmla="*/ 2147483647 h 250"/>
              <a:gd name="T2" fmla="*/ 2147483647 w 926"/>
              <a:gd name="T3" fmla="*/ 2147483647 h 250"/>
              <a:gd name="T4" fmla="*/ 2147483647 w 926"/>
              <a:gd name="T5" fmla="*/ 2147483647 h 250"/>
              <a:gd name="T6" fmla="*/ 0 w 926"/>
              <a:gd name="T7" fmla="*/ 2147483647 h 250"/>
              <a:gd name="T8" fmla="*/ 0 60000 65536"/>
              <a:gd name="T9" fmla="*/ 0 60000 65536"/>
              <a:gd name="T10" fmla="*/ 0 60000 65536"/>
              <a:gd name="T11" fmla="*/ 0 60000 65536"/>
              <a:gd name="T12" fmla="*/ 0 w 926"/>
              <a:gd name="T13" fmla="*/ 0 h 250"/>
              <a:gd name="T14" fmla="*/ 926 w 926"/>
              <a:gd name="T15" fmla="*/ 250 h 250"/>
            </a:gdLst>
            <a:ahLst/>
            <a:cxnLst>
              <a:cxn ang="T8">
                <a:pos x="T0" y="T1"/>
              </a:cxn>
              <a:cxn ang="T9">
                <a:pos x="T2" y="T3"/>
              </a:cxn>
              <a:cxn ang="T10">
                <a:pos x="T4" y="T5"/>
              </a:cxn>
              <a:cxn ang="T11">
                <a:pos x="T6" y="T7"/>
              </a:cxn>
            </a:cxnLst>
            <a:rect l="T12" t="T13" r="T14" b="T15"/>
            <a:pathLst>
              <a:path w="926" h="250">
                <a:moveTo>
                  <a:pt x="926" y="250"/>
                </a:moveTo>
                <a:cubicBezTo>
                  <a:pt x="812" y="159"/>
                  <a:pt x="698" y="68"/>
                  <a:pt x="576" y="34"/>
                </a:cubicBezTo>
                <a:cubicBezTo>
                  <a:pt x="454" y="0"/>
                  <a:pt x="292" y="12"/>
                  <a:pt x="196" y="44"/>
                </a:cubicBezTo>
                <a:cubicBezTo>
                  <a:pt x="100" y="76"/>
                  <a:pt x="50" y="152"/>
                  <a:pt x="0" y="229"/>
                </a:cubicBezTo>
              </a:path>
            </a:pathLst>
          </a:custGeom>
          <a:noFill/>
          <a:ln w="9525">
            <a:solidFill>
              <a:schemeClr val="accent2"/>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nvGrpSpPr>
          <p:cNvPr id="2" name="Group 6"/>
          <p:cNvGrpSpPr>
            <a:grpSpLocks/>
          </p:cNvGrpSpPr>
          <p:nvPr/>
        </p:nvGrpSpPr>
        <p:grpSpPr bwMode="auto">
          <a:xfrm>
            <a:off x="5238750" y="3895725"/>
            <a:ext cx="2408238" cy="1970088"/>
            <a:chOff x="1208" y="2888"/>
            <a:chExt cx="1517" cy="1241"/>
          </a:xfrm>
        </p:grpSpPr>
        <p:sp>
          <p:nvSpPr>
            <p:cNvPr id="115720" name="Oval 7"/>
            <p:cNvSpPr>
              <a:spLocks noChangeArrowheads="1"/>
            </p:cNvSpPr>
            <p:nvPr/>
          </p:nvSpPr>
          <p:spPr bwMode="auto">
            <a:xfrm>
              <a:off x="1420" y="2972"/>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21" name="Oval 8"/>
            <p:cNvSpPr>
              <a:spLocks noChangeArrowheads="1"/>
            </p:cNvSpPr>
            <p:nvPr/>
          </p:nvSpPr>
          <p:spPr bwMode="auto">
            <a:xfrm>
              <a:off x="2339" y="2986"/>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22" name="Oval 9"/>
            <p:cNvSpPr>
              <a:spLocks noChangeArrowheads="1"/>
            </p:cNvSpPr>
            <p:nvPr/>
          </p:nvSpPr>
          <p:spPr bwMode="auto">
            <a:xfrm>
              <a:off x="2389" y="3593"/>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23" name="Oval 10"/>
            <p:cNvSpPr>
              <a:spLocks noChangeArrowheads="1"/>
            </p:cNvSpPr>
            <p:nvPr/>
          </p:nvSpPr>
          <p:spPr bwMode="auto">
            <a:xfrm>
              <a:off x="1890" y="3985"/>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24" name="Oval 11"/>
            <p:cNvSpPr>
              <a:spLocks noChangeArrowheads="1"/>
            </p:cNvSpPr>
            <p:nvPr/>
          </p:nvSpPr>
          <p:spPr bwMode="auto">
            <a:xfrm>
              <a:off x="1296" y="3505"/>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25" name="Freeform 12"/>
            <p:cNvSpPr>
              <a:spLocks/>
            </p:cNvSpPr>
            <p:nvPr/>
          </p:nvSpPr>
          <p:spPr bwMode="auto">
            <a:xfrm>
              <a:off x="2057" y="3744"/>
              <a:ext cx="391" cy="298"/>
            </a:xfrm>
            <a:custGeom>
              <a:avLst/>
              <a:gdLst>
                <a:gd name="T0" fmla="*/ 391 w 391"/>
                <a:gd name="T1" fmla="*/ 0 h 298"/>
                <a:gd name="T2" fmla="*/ 267 w 391"/>
                <a:gd name="T3" fmla="*/ 154 h 298"/>
                <a:gd name="T4" fmla="*/ 0 w 391"/>
                <a:gd name="T5" fmla="*/ 298 h 298"/>
                <a:gd name="T6" fmla="*/ 0 60000 65536"/>
                <a:gd name="T7" fmla="*/ 0 60000 65536"/>
                <a:gd name="T8" fmla="*/ 0 60000 65536"/>
                <a:gd name="T9" fmla="*/ 0 w 391"/>
                <a:gd name="T10" fmla="*/ 0 h 298"/>
                <a:gd name="T11" fmla="*/ 391 w 391"/>
                <a:gd name="T12" fmla="*/ 298 h 298"/>
              </a:gdLst>
              <a:ahLst/>
              <a:cxnLst>
                <a:cxn ang="T6">
                  <a:pos x="T0" y="T1"/>
                </a:cxn>
                <a:cxn ang="T7">
                  <a:pos x="T2" y="T3"/>
                </a:cxn>
                <a:cxn ang="T8">
                  <a:pos x="T4" y="T5"/>
                </a:cxn>
              </a:cxnLst>
              <a:rect l="T9" t="T10" r="T11" b="T12"/>
              <a:pathLst>
                <a:path w="391" h="298">
                  <a:moveTo>
                    <a:pt x="391" y="0"/>
                  </a:moveTo>
                  <a:cubicBezTo>
                    <a:pt x="361" y="52"/>
                    <a:pt x="332" y="104"/>
                    <a:pt x="267" y="154"/>
                  </a:cubicBezTo>
                  <a:cubicBezTo>
                    <a:pt x="202" y="204"/>
                    <a:pt x="101" y="251"/>
                    <a:pt x="0" y="298"/>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15726" name="Freeform 13"/>
            <p:cNvSpPr>
              <a:spLocks/>
            </p:cNvSpPr>
            <p:nvPr/>
          </p:nvSpPr>
          <p:spPr bwMode="auto">
            <a:xfrm>
              <a:off x="1368" y="3117"/>
              <a:ext cx="72" cy="380"/>
            </a:xfrm>
            <a:custGeom>
              <a:avLst/>
              <a:gdLst>
                <a:gd name="T0" fmla="*/ 10 w 72"/>
                <a:gd name="T1" fmla="*/ 380 h 380"/>
                <a:gd name="T2" fmla="*/ 10 w 72"/>
                <a:gd name="T3" fmla="*/ 164 h 380"/>
                <a:gd name="T4" fmla="*/ 72 w 72"/>
                <a:gd name="T5" fmla="*/ 0 h 380"/>
                <a:gd name="T6" fmla="*/ 0 60000 65536"/>
                <a:gd name="T7" fmla="*/ 0 60000 65536"/>
                <a:gd name="T8" fmla="*/ 0 60000 65536"/>
                <a:gd name="T9" fmla="*/ 0 w 72"/>
                <a:gd name="T10" fmla="*/ 0 h 380"/>
                <a:gd name="T11" fmla="*/ 72 w 72"/>
                <a:gd name="T12" fmla="*/ 380 h 380"/>
              </a:gdLst>
              <a:ahLst/>
              <a:cxnLst>
                <a:cxn ang="T6">
                  <a:pos x="T0" y="T1"/>
                </a:cxn>
                <a:cxn ang="T7">
                  <a:pos x="T2" y="T3"/>
                </a:cxn>
                <a:cxn ang="T8">
                  <a:pos x="T4" y="T5"/>
                </a:cxn>
              </a:cxnLst>
              <a:rect l="T9" t="T10" r="T11" b="T12"/>
              <a:pathLst>
                <a:path w="72" h="380">
                  <a:moveTo>
                    <a:pt x="10" y="380"/>
                  </a:moveTo>
                  <a:cubicBezTo>
                    <a:pt x="5" y="303"/>
                    <a:pt x="0" y="227"/>
                    <a:pt x="10" y="164"/>
                  </a:cubicBezTo>
                  <a:cubicBezTo>
                    <a:pt x="20" y="101"/>
                    <a:pt x="46" y="50"/>
                    <a:pt x="7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15727" name="Text Box 14"/>
            <p:cNvSpPr txBox="1">
              <a:spLocks noChangeArrowheads="1"/>
            </p:cNvSpPr>
            <p:nvPr/>
          </p:nvSpPr>
          <p:spPr bwMode="auto">
            <a:xfrm>
              <a:off x="1208" y="288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A</a:t>
              </a:r>
              <a:endParaRPr lang="en-US" altLang="en-US">
                <a:solidFill>
                  <a:srgbClr val="000000"/>
                </a:solidFill>
                <a:latin typeface="Times New Roman" charset="0"/>
              </a:endParaRPr>
            </a:p>
          </p:txBody>
        </p:sp>
        <p:sp>
          <p:nvSpPr>
            <p:cNvPr id="115728" name="Text Box 15"/>
            <p:cNvSpPr txBox="1">
              <a:spLocks noChangeArrowheads="1"/>
            </p:cNvSpPr>
            <p:nvPr/>
          </p:nvSpPr>
          <p:spPr bwMode="auto">
            <a:xfrm>
              <a:off x="2470" y="289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B</a:t>
              </a:r>
              <a:endParaRPr lang="en-US" altLang="en-US">
                <a:solidFill>
                  <a:srgbClr val="000000"/>
                </a:solidFill>
                <a:latin typeface="Times New Roman" charset="0"/>
              </a:endParaRPr>
            </a:p>
          </p:txBody>
        </p:sp>
        <p:sp>
          <p:nvSpPr>
            <p:cNvPr id="115729" name="Freeform 16"/>
            <p:cNvSpPr>
              <a:spLocks/>
            </p:cNvSpPr>
            <p:nvPr/>
          </p:nvSpPr>
          <p:spPr bwMode="auto">
            <a:xfrm>
              <a:off x="2458" y="3117"/>
              <a:ext cx="103" cy="483"/>
            </a:xfrm>
            <a:custGeom>
              <a:avLst/>
              <a:gdLst>
                <a:gd name="T0" fmla="*/ 0 w 103"/>
                <a:gd name="T1" fmla="*/ 0 h 483"/>
                <a:gd name="T2" fmla="*/ 93 w 103"/>
                <a:gd name="T3" fmla="*/ 195 h 483"/>
                <a:gd name="T4" fmla="*/ 62 w 103"/>
                <a:gd name="T5" fmla="*/ 483 h 483"/>
                <a:gd name="T6" fmla="*/ 0 60000 65536"/>
                <a:gd name="T7" fmla="*/ 0 60000 65536"/>
                <a:gd name="T8" fmla="*/ 0 60000 65536"/>
                <a:gd name="T9" fmla="*/ 0 w 103"/>
                <a:gd name="T10" fmla="*/ 0 h 483"/>
                <a:gd name="T11" fmla="*/ 103 w 103"/>
                <a:gd name="T12" fmla="*/ 483 h 483"/>
              </a:gdLst>
              <a:ahLst/>
              <a:cxnLst>
                <a:cxn ang="T6">
                  <a:pos x="T0" y="T1"/>
                </a:cxn>
                <a:cxn ang="T7">
                  <a:pos x="T2" y="T3"/>
                </a:cxn>
                <a:cxn ang="T8">
                  <a:pos x="T4" y="T5"/>
                </a:cxn>
              </a:cxnLst>
              <a:rect l="T9" t="T10" r="T11" b="T12"/>
              <a:pathLst>
                <a:path w="103" h="483">
                  <a:moveTo>
                    <a:pt x="0" y="0"/>
                  </a:moveTo>
                  <a:cubicBezTo>
                    <a:pt x="41" y="57"/>
                    <a:pt x="83" y="115"/>
                    <a:pt x="93" y="195"/>
                  </a:cubicBezTo>
                  <a:cubicBezTo>
                    <a:pt x="103" y="275"/>
                    <a:pt x="82" y="379"/>
                    <a:pt x="62" y="483"/>
                  </a:cubicBezTo>
                </a:path>
              </a:pathLst>
            </a:custGeom>
            <a:noFill/>
            <a:ln w="9525">
              <a:solidFill>
                <a:schemeClr val="tx1"/>
              </a:solidFill>
              <a:prstDash val="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15730" name="Freeform 17"/>
            <p:cNvSpPr>
              <a:spLocks/>
            </p:cNvSpPr>
            <p:nvPr/>
          </p:nvSpPr>
          <p:spPr bwMode="auto">
            <a:xfrm>
              <a:off x="1389" y="3662"/>
              <a:ext cx="483" cy="404"/>
            </a:xfrm>
            <a:custGeom>
              <a:avLst/>
              <a:gdLst>
                <a:gd name="T0" fmla="*/ 483 w 483"/>
                <a:gd name="T1" fmla="*/ 391 h 404"/>
                <a:gd name="T2" fmla="*/ 185 w 483"/>
                <a:gd name="T3" fmla="*/ 339 h 404"/>
                <a:gd name="T4" fmla="*/ 0 w 483"/>
                <a:gd name="T5" fmla="*/ 0 h 404"/>
                <a:gd name="T6" fmla="*/ 0 60000 65536"/>
                <a:gd name="T7" fmla="*/ 0 60000 65536"/>
                <a:gd name="T8" fmla="*/ 0 60000 65536"/>
                <a:gd name="T9" fmla="*/ 0 w 483"/>
                <a:gd name="T10" fmla="*/ 0 h 404"/>
                <a:gd name="T11" fmla="*/ 483 w 483"/>
                <a:gd name="T12" fmla="*/ 404 h 404"/>
              </a:gdLst>
              <a:ahLst/>
              <a:cxnLst>
                <a:cxn ang="T6">
                  <a:pos x="T0" y="T1"/>
                </a:cxn>
                <a:cxn ang="T7">
                  <a:pos x="T2" y="T3"/>
                </a:cxn>
                <a:cxn ang="T8">
                  <a:pos x="T4" y="T5"/>
                </a:cxn>
              </a:cxnLst>
              <a:rect l="T9" t="T10" r="T11" b="T12"/>
              <a:pathLst>
                <a:path w="483" h="404">
                  <a:moveTo>
                    <a:pt x="483" y="391"/>
                  </a:moveTo>
                  <a:cubicBezTo>
                    <a:pt x="374" y="397"/>
                    <a:pt x="265" y="404"/>
                    <a:pt x="185" y="339"/>
                  </a:cubicBezTo>
                  <a:cubicBezTo>
                    <a:pt x="105" y="274"/>
                    <a:pt x="52" y="137"/>
                    <a:pt x="0" y="0"/>
                  </a:cubicBezTo>
                </a:path>
              </a:pathLst>
            </a:custGeom>
            <a:noFill/>
            <a:ln w="9525">
              <a:solidFill>
                <a:schemeClr val="tx1"/>
              </a:solidFill>
              <a:prstDash val="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sp>
        <p:nvSpPr>
          <p:cNvPr id="426002" name="Text Box 18"/>
          <p:cNvSpPr txBox="1">
            <a:spLocks noChangeArrowheads="1"/>
          </p:cNvSpPr>
          <p:nvPr/>
        </p:nvSpPr>
        <p:spPr bwMode="auto">
          <a:xfrm>
            <a:off x="6208713" y="3328988"/>
            <a:ext cx="995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3333CC"/>
                </a:solidFill>
                <a:latin typeface="Times New Roman" charset="0"/>
                <a:ea typeface="宋体" charset="-122"/>
              </a:rPr>
              <a:t>update</a:t>
            </a:r>
            <a:endParaRPr lang="en-US" altLang="en-US">
              <a:solidFill>
                <a:srgbClr val="3333CC"/>
              </a:solidFill>
              <a:latin typeface="Times New Roman" charset="0"/>
            </a:endParaRPr>
          </a:p>
        </p:txBody>
      </p:sp>
      <p:sp>
        <p:nvSpPr>
          <p:cNvPr id="115719"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609E0761-84EE-DA44-ABF6-50F5A267746F}" type="slidenum">
              <a:rPr lang="en-US" altLang="en-US" sz="1400">
                <a:solidFill>
                  <a:srgbClr val="000000"/>
                </a:solidFill>
                <a:latin typeface="Times New Roman" charset="0"/>
              </a:rPr>
              <a:pPr/>
              <a:t>51</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1161899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598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600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5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8" grpId="0" animBg="1"/>
      <p:bldP spid="425989" grpId="0" animBg="1"/>
      <p:bldP spid="42600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p:txBody>
          <a:bodyPr/>
          <a:lstStyle/>
          <a:p>
            <a:r>
              <a:rPr lang="en-US" altLang="zh-CN">
                <a:ea typeface="宋体" charset="-122"/>
              </a:rPr>
              <a:t>Technique: Global Invariants</a:t>
            </a:r>
            <a:endParaRPr lang="en-US" altLang="en-US">
              <a:ea typeface="ＭＳ Ｐゴシック" charset="-128"/>
            </a:endParaRPr>
          </a:p>
        </p:txBody>
      </p:sp>
      <p:sp>
        <p:nvSpPr>
          <p:cNvPr id="117762" name="Rectangle 3"/>
          <p:cNvSpPr>
            <a:spLocks noGrp="1" noChangeArrowheads="1"/>
          </p:cNvSpPr>
          <p:nvPr>
            <p:ph type="body" idx="1"/>
          </p:nvPr>
        </p:nvSpPr>
        <p:spPr/>
        <p:txBody>
          <a:bodyPr/>
          <a:lstStyle/>
          <a:p>
            <a:pPr>
              <a:buFont typeface="Wingdings" pitchFamily="2" charset="2"/>
              <a:buChar char="q"/>
            </a:pPr>
            <a:r>
              <a:rPr lang="en-US" altLang="zh-CN" dirty="0">
                <a:solidFill>
                  <a:srgbClr val="FF0000"/>
                </a:solidFill>
                <a:ea typeface="宋体" charset="-122"/>
              </a:rPr>
              <a:t>Global Invariant</a:t>
            </a:r>
            <a:r>
              <a:rPr lang="en-US" altLang="zh-CN" dirty="0">
                <a:ea typeface="宋体" charset="-122"/>
              </a:rPr>
              <a:t> is a very effective method in understanding </a:t>
            </a:r>
            <a:r>
              <a:rPr lang="en-US" altLang="zh-CN" dirty="0">
                <a:solidFill>
                  <a:srgbClr val="FF0000"/>
                </a:solidFill>
                <a:ea typeface="宋体" charset="-122"/>
              </a:rPr>
              <a:t>safety</a:t>
            </a:r>
            <a:r>
              <a:rPr lang="en-US" altLang="zh-CN" dirty="0">
                <a:ea typeface="宋体" charset="-122"/>
              </a:rPr>
              <a:t> of distributed asynchronous protocols</a:t>
            </a:r>
          </a:p>
          <a:p>
            <a:pPr>
              <a:buFont typeface="Wingdings" pitchFamily="2" charset="2"/>
              <a:buChar char="q"/>
            </a:pPr>
            <a:r>
              <a:rPr lang="en-US" altLang="zh-CN" dirty="0">
                <a:ea typeface="宋体" charset="-122"/>
              </a:rPr>
              <a:t>Invariants are defined over the states of the distributed nodes</a:t>
            </a:r>
          </a:p>
          <a:p>
            <a:endParaRPr lang="en-US" altLang="zh-CN" dirty="0">
              <a:ea typeface="宋体" charset="-122"/>
            </a:endParaRPr>
          </a:p>
          <a:p>
            <a:endParaRPr lang="en-US" altLang="zh-CN" dirty="0">
              <a:ea typeface="宋体" charset="-122"/>
            </a:endParaRPr>
          </a:p>
          <a:p>
            <a:pPr>
              <a:buFont typeface="Wingdings" pitchFamily="2" charset="2"/>
              <a:buChar char="q"/>
            </a:pPr>
            <a:r>
              <a:rPr lang="en-US" altLang="zh-CN" dirty="0">
                <a:ea typeface="宋体" charset="-122"/>
              </a:rPr>
              <a:t>Consider any node B. </a:t>
            </a:r>
          </a:p>
          <a:p>
            <a:pPr>
              <a:buFont typeface="Wingdings" pitchFamily="2" charset="2"/>
              <a:buChar char="q"/>
            </a:pPr>
            <a:r>
              <a:rPr lang="en-US" altLang="zh-CN" dirty="0">
                <a:ea typeface="宋体" charset="-122"/>
              </a:rPr>
              <a:t>Let’s identify some invariants over the state of node B, i.e., (S</a:t>
            </a:r>
            <a:r>
              <a:rPr lang="en-US" altLang="zh-CN" baseline="30000" dirty="0">
                <a:ea typeface="宋体" charset="-122"/>
              </a:rPr>
              <a:t>B</a:t>
            </a:r>
            <a:r>
              <a:rPr lang="en-US" altLang="zh-CN" dirty="0">
                <a:ea typeface="宋体" charset="-122"/>
              </a:rPr>
              <a:t>, d</a:t>
            </a:r>
            <a:r>
              <a:rPr lang="en-US" altLang="zh-CN" baseline="30000" dirty="0">
                <a:ea typeface="宋体" charset="-122"/>
              </a:rPr>
              <a:t>B</a:t>
            </a:r>
            <a:r>
              <a:rPr lang="en-US" altLang="zh-CN" dirty="0">
                <a:ea typeface="宋体" charset="-122"/>
              </a:rPr>
              <a:t>).</a:t>
            </a:r>
            <a:endParaRPr lang="en-US" altLang="en-US" dirty="0">
              <a:ea typeface="ＭＳ Ｐゴシック" charset="-128"/>
            </a:endParaRPr>
          </a:p>
        </p:txBody>
      </p:sp>
      <p:sp>
        <p:nvSpPr>
          <p:cNvPr id="117763"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05A0703E-13C7-9444-80A7-958B5F4FD04F}" type="slidenum">
              <a:rPr lang="en-US" altLang="en-US" sz="1400">
                <a:solidFill>
                  <a:srgbClr val="000000"/>
                </a:solidFill>
                <a:latin typeface="Times New Roman" charset="0"/>
              </a:rPr>
              <a:pPr/>
              <a:t>52</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15193232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r>
              <a:rPr lang="en-US" altLang="zh-CN">
                <a:ea typeface="宋体" charset="-122"/>
              </a:rPr>
              <a:t>Invariants of a Single Node B</a:t>
            </a:r>
            <a:endParaRPr lang="en-US" altLang="en-US">
              <a:ea typeface="ＭＳ Ｐゴシック" charset="-128"/>
            </a:endParaRPr>
          </a:p>
        </p:txBody>
      </p:sp>
      <p:sp>
        <p:nvSpPr>
          <p:cNvPr id="428035" name="Rectangle 3"/>
          <p:cNvSpPr>
            <a:spLocks noGrp="1" noChangeArrowheads="1"/>
          </p:cNvSpPr>
          <p:nvPr>
            <p:ph type="body" idx="1"/>
          </p:nvPr>
        </p:nvSpPr>
        <p:spPr/>
        <p:txBody>
          <a:bodyPr/>
          <a:lstStyle/>
          <a:p>
            <a:pPr>
              <a:buFont typeface="Wingdings" pitchFamily="2" charset="2"/>
              <a:buChar char="q"/>
            </a:pPr>
            <a:r>
              <a:rPr lang="en-US" altLang="zh-CN" dirty="0">
                <a:ea typeface="宋体" charset="-122"/>
              </a:rPr>
              <a:t>Some invariants about the state of a node B</a:t>
            </a:r>
          </a:p>
          <a:p>
            <a:pPr lvl="1">
              <a:buFont typeface="Courier New" panose="02070309020205020404" pitchFamily="49" charset="0"/>
              <a:buChar char="o"/>
            </a:pPr>
            <a:r>
              <a:rPr lang="en-US" altLang="zh-CN" dirty="0">
                <a:ea typeface="宋体" charset="-122"/>
              </a:rPr>
              <a:t>[I1] S</a:t>
            </a:r>
            <a:r>
              <a:rPr lang="en-US" altLang="zh-CN" baseline="30000" dirty="0">
                <a:ea typeface="宋体" charset="-122"/>
              </a:rPr>
              <a:t>B</a:t>
            </a:r>
            <a:r>
              <a:rPr lang="en-US" altLang="zh-CN" dirty="0">
                <a:ea typeface="宋体" charset="-122"/>
              </a:rPr>
              <a:t> is non-decreasing</a:t>
            </a:r>
          </a:p>
          <a:p>
            <a:pPr lvl="1"/>
            <a:endParaRPr lang="en-US" altLang="zh-CN" dirty="0">
              <a:ea typeface="宋体" charset="-122"/>
            </a:endParaRPr>
          </a:p>
          <a:p>
            <a:pPr lvl="1"/>
            <a:endParaRPr lang="en-US" altLang="zh-CN" dirty="0">
              <a:ea typeface="宋体" charset="-122"/>
            </a:endParaRPr>
          </a:p>
          <a:p>
            <a:pPr lvl="1"/>
            <a:endParaRPr lang="en-US" altLang="zh-CN" dirty="0">
              <a:ea typeface="宋体" charset="-122"/>
            </a:endParaRPr>
          </a:p>
          <a:p>
            <a:pPr lvl="1">
              <a:buFont typeface="Courier New" panose="02070309020205020404" pitchFamily="49" charset="0"/>
              <a:buChar char="o"/>
            </a:pPr>
            <a:r>
              <a:rPr lang="en-US" altLang="zh-CN" dirty="0">
                <a:ea typeface="宋体" charset="-122"/>
              </a:rPr>
              <a:t>[I2] d</a:t>
            </a:r>
            <a:r>
              <a:rPr lang="en-US" altLang="zh-CN" baseline="30000" dirty="0">
                <a:ea typeface="宋体" charset="-122"/>
              </a:rPr>
              <a:t>B</a:t>
            </a:r>
            <a:r>
              <a:rPr lang="en-US" altLang="zh-CN" dirty="0">
                <a:ea typeface="宋体" charset="-122"/>
              </a:rPr>
              <a:t> is non-increasing </a:t>
            </a:r>
            <a:br>
              <a:rPr lang="en-US" altLang="zh-CN" dirty="0">
                <a:ea typeface="宋体" charset="-122"/>
              </a:rPr>
            </a:br>
            <a:r>
              <a:rPr lang="en-US" altLang="zh-CN" dirty="0">
                <a:ea typeface="宋体" charset="-122"/>
              </a:rPr>
              <a:t>for the same </a:t>
            </a:r>
            <a:br>
              <a:rPr lang="en-US" altLang="zh-CN" dirty="0">
                <a:ea typeface="宋体" charset="-122"/>
              </a:rPr>
            </a:br>
            <a:r>
              <a:rPr lang="en-US" altLang="zh-CN" dirty="0">
                <a:ea typeface="宋体" charset="-122"/>
              </a:rPr>
              <a:t>sequence number</a:t>
            </a:r>
            <a:endParaRPr lang="en-US" altLang="en-US" dirty="0">
              <a:ea typeface="ＭＳ Ｐゴシック" charset="-128"/>
            </a:endParaRPr>
          </a:p>
        </p:txBody>
      </p:sp>
      <p:sp>
        <p:nvSpPr>
          <p:cNvPr id="428036" name="Line 4"/>
          <p:cNvSpPr>
            <a:spLocks noChangeShapeType="1"/>
          </p:cNvSpPr>
          <p:nvPr/>
        </p:nvSpPr>
        <p:spPr bwMode="auto">
          <a:xfrm>
            <a:off x="6205538" y="2122488"/>
            <a:ext cx="0" cy="4359275"/>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428037" name="Line 5"/>
          <p:cNvSpPr>
            <a:spLocks noChangeShapeType="1"/>
          </p:cNvSpPr>
          <p:nvPr/>
        </p:nvSpPr>
        <p:spPr bwMode="auto">
          <a:xfrm>
            <a:off x="7278688" y="2100263"/>
            <a:ext cx="0" cy="4359275"/>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428038" name="Line 6"/>
          <p:cNvSpPr>
            <a:spLocks noChangeShapeType="1"/>
          </p:cNvSpPr>
          <p:nvPr/>
        </p:nvSpPr>
        <p:spPr bwMode="auto">
          <a:xfrm>
            <a:off x="7875588" y="2109788"/>
            <a:ext cx="0" cy="4359275"/>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grpSp>
        <p:nvGrpSpPr>
          <p:cNvPr id="2" name="Group 7"/>
          <p:cNvGrpSpPr>
            <a:grpSpLocks/>
          </p:cNvGrpSpPr>
          <p:nvPr/>
        </p:nvGrpSpPr>
        <p:grpSpPr bwMode="auto">
          <a:xfrm>
            <a:off x="5313363" y="2173288"/>
            <a:ext cx="3373437" cy="950912"/>
            <a:chOff x="3347" y="1369"/>
            <a:chExt cx="2125" cy="599"/>
          </a:xfrm>
        </p:grpSpPr>
        <p:sp>
          <p:nvSpPr>
            <p:cNvPr id="119848" name="Line 8"/>
            <p:cNvSpPr>
              <a:spLocks noChangeShapeType="1"/>
            </p:cNvSpPr>
            <p:nvPr/>
          </p:nvSpPr>
          <p:spPr bwMode="auto">
            <a:xfrm>
              <a:off x="3347" y="1968"/>
              <a:ext cx="5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9" name="Line 9"/>
            <p:cNvSpPr>
              <a:spLocks noChangeShapeType="1"/>
            </p:cNvSpPr>
            <p:nvPr/>
          </p:nvSpPr>
          <p:spPr bwMode="auto">
            <a:xfrm>
              <a:off x="3902" y="1833"/>
              <a:ext cx="6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50" name="Line 10"/>
            <p:cNvSpPr>
              <a:spLocks noChangeShapeType="1"/>
            </p:cNvSpPr>
            <p:nvPr/>
          </p:nvSpPr>
          <p:spPr bwMode="auto">
            <a:xfrm flipV="1">
              <a:off x="4581" y="1627"/>
              <a:ext cx="0" cy="1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51" name="Line 11"/>
            <p:cNvSpPr>
              <a:spLocks noChangeShapeType="1"/>
            </p:cNvSpPr>
            <p:nvPr/>
          </p:nvSpPr>
          <p:spPr bwMode="auto">
            <a:xfrm flipV="1">
              <a:off x="4577" y="1604"/>
              <a:ext cx="381" cy="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52" name="Line 12"/>
            <p:cNvSpPr>
              <a:spLocks noChangeShapeType="1"/>
            </p:cNvSpPr>
            <p:nvPr/>
          </p:nvSpPr>
          <p:spPr bwMode="auto">
            <a:xfrm flipV="1">
              <a:off x="4958" y="1379"/>
              <a:ext cx="0" cy="2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53" name="Line 13"/>
            <p:cNvSpPr>
              <a:spLocks noChangeShapeType="1"/>
            </p:cNvSpPr>
            <p:nvPr/>
          </p:nvSpPr>
          <p:spPr bwMode="auto">
            <a:xfrm>
              <a:off x="4968" y="1369"/>
              <a:ext cx="5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54" name="Line 14"/>
            <p:cNvSpPr>
              <a:spLocks noChangeShapeType="1"/>
            </p:cNvSpPr>
            <p:nvPr/>
          </p:nvSpPr>
          <p:spPr bwMode="auto">
            <a:xfrm flipV="1">
              <a:off x="3909" y="1851"/>
              <a:ext cx="0" cy="1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grpSp>
      <p:grpSp>
        <p:nvGrpSpPr>
          <p:cNvPr id="3" name="Group 15"/>
          <p:cNvGrpSpPr>
            <a:grpSpLocks/>
          </p:cNvGrpSpPr>
          <p:nvPr/>
        </p:nvGrpSpPr>
        <p:grpSpPr bwMode="auto">
          <a:xfrm>
            <a:off x="5257800" y="4392613"/>
            <a:ext cx="3463925" cy="1835150"/>
            <a:chOff x="3312" y="2767"/>
            <a:chExt cx="2182" cy="1156"/>
          </a:xfrm>
        </p:grpSpPr>
        <p:sp>
          <p:nvSpPr>
            <p:cNvPr id="119820" name="Line 16"/>
            <p:cNvSpPr>
              <a:spLocks noChangeShapeType="1"/>
            </p:cNvSpPr>
            <p:nvPr/>
          </p:nvSpPr>
          <p:spPr bwMode="auto">
            <a:xfrm>
              <a:off x="3312" y="3127"/>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1" name="Line 17"/>
            <p:cNvSpPr>
              <a:spLocks noChangeShapeType="1"/>
            </p:cNvSpPr>
            <p:nvPr/>
          </p:nvSpPr>
          <p:spPr bwMode="auto">
            <a:xfrm>
              <a:off x="3466" y="3117"/>
              <a:ext cx="0" cy="1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2" name="Line 18"/>
            <p:cNvSpPr>
              <a:spLocks noChangeShapeType="1"/>
            </p:cNvSpPr>
            <p:nvPr/>
          </p:nvSpPr>
          <p:spPr bwMode="auto">
            <a:xfrm>
              <a:off x="3466" y="3219"/>
              <a:ext cx="1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3" name="Line 19"/>
            <p:cNvSpPr>
              <a:spLocks noChangeShapeType="1"/>
            </p:cNvSpPr>
            <p:nvPr/>
          </p:nvSpPr>
          <p:spPr bwMode="auto">
            <a:xfrm flipH="1">
              <a:off x="3558" y="3199"/>
              <a:ext cx="1"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4" name="Line 20"/>
            <p:cNvSpPr>
              <a:spLocks noChangeShapeType="1"/>
            </p:cNvSpPr>
            <p:nvPr/>
          </p:nvSpPr>
          <p:spPr bwMode="auto">
            <a:xfrm>
              <a:off x="3559" y="3353"/>
              <a:ext cx="1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5" name="Line 21"/>
            <p:cNvSpPr>
              <a:spLocks noChangeShapeType="1"/>
            </p:cNvSpPr>
            <p:nvPr/>
          </p:nvSpPr>
          <p:spPr bwMode="auto">
            <a:xfrm>
              <a:off x="3672" y="335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6" name="Line 22"/>
            <p:cNvSpPr>
              <a:spLocks noChangeShapeType="1"/>
            </p:cNvSpPr>
            <p:nvPr/>
          </p:nvSpPr>
          <p:spPr bwMode="auto">
            <a:xfrm>
              <a:off x="3672" y="3497"/>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7" name="Line 23"/>
            <p:cNvSpPr>
              <a:spLocks noChangeShapeType="1"/>
            </p:cNvSpPr>
            <p:nvPr/>
          </p:nvSpPr>
          <p:spPr bwMode="auto">
            <a:xfrm>
              <a:off x="3754" y="3487"/>
              <a:ext cx="0" cy="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8" name="Line 24"/>
            <p:cNvSpPr>
              <a:spLocks noChangeShapeType="1"/>
            </p:cNvSpPr>
            <p:nvPr/>
          </p:nvSpPr>
          <p:spPr bwMode="auto">
            <a:xfrm flipV="1">
              <a:off x="3765" y="3610"/>
              <a:ext cx="133" cy="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9" name="Line 25"/>
            <p:cNvSpPr>
              <a:spLocks noChangeShapeType="1"/>
            </p:cNvSpPr>
            <p:nvPr/>
          </p:nvSpPr>
          <p:spPr bwMode="auto">
            <a:xfrm flipH="1" flipV="1">
              <a:off x="3898" y="2787"/>
              <a:ext cx="10" cy="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0" name="Line 26"/>
            <p:cNvSpPr>
              <a:spLocks noChangeShapeType="1"/>
            </p:cNvSpPr>
            <p:nvPr/>
          </p:nvSpPr>
          <p:spPr bwMode="auto">
            <a:xfrm flipV="1">
              <a:off x="3919" y="2767"/>
              <a:ext cx="658" cy="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1" name="Line 27"/>
            <p:cNvSpPr>
              <a:spLocks noChangeShapeType="1"/>
            </p:cNvSpPr>
            <p:nvPr/>
          </p:nvSpPr>
          <p:spPr bwMode="auto">
            <a:xfrm>
              <a:off x="4448" y="2773"/>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2" name="Line 28"/>
            <p:cNvSpPr>
              <a:spLocks noChangeShapeType="1"/>
            </p:cNvSpPr>
            <p:nvPr/>
          </p:nvSpPr>
          <p:spPr bwMode="auto">
            <a:xfrm>
              <a:off x="4592" y="2945"/>
              <a:ext cx="1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3" name="Line 29"/>
            <p:cNvSpPr>
              <a:spLocks noChangeShapeType="1"/>
            </p:cNvSpPr>
            <p:nvPr/>
          </p:nvSpPr>
          <p:spPr bwMode="auto">
            <a:xfrm flipH="1">
              <a:off x="4684" y="2925"/>
              <a:ext cx="1"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4" name="Line 30"/>
            <p:cNvSpPr>
              <a:spLocks noChangeShapeType="1"/>
            </p:cNvSpPr>
            <p:nvPr/>
          </p:nvSpPr>
          <p:spPr bwMode="auto">
            <a:xfrm>
              <a:off x="4685" y="3079"/>
              <a:ext cx="1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5" name="Line 31"/>
            <p:cNvSpPr>
              <a:spLocks noChangeShapeType="1"/>
            </p:cNvSpPr>
            <p:nvPr/>
          </p:nvSpPr>
          <p:spPr bwMode="auto">
            <a:xfrm>
              <a:off x="4798" y="3079"/>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6" name="Line 32"/>
            <p:cNvSpPr>
              <a:spLocks noChangeShapeType="1"/>
            </p:cNvSpPr>
            <p:nvPr/>
          </p:nvSpPr>
          <p:spPr bwMode="auto">
            <a:xfrm>
              <a:off x="4798" y="3223"/>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7" name="Line 33"/>
            <p:cNvSpPr>
              <a:spLocks noChangeShapeType="1"/>
            </p:cNvSpPr>
            <p:nvPr/>
          </p:nvSpPr>
          <p:spPr bwMode="auto">
            <a:xfrm>
              <a:off x="4880" y="3213"/>
              <a:ext cx="0" cy="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8" name="Line 34"/>
            <p:cNvSpPr>
              <a:spLocks noChangeShapeType="1"/>
            </p:cNvSpPr>
            <p:nvPr/>
          </p:nvSpPr>
          <p:spPr bwMode="auto">
            <a:xfrm>
              <a:off x="4876" y="3341"/>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9" name="Line 35"/>
            <p:cNvSpPr>
              <a:spLocks noChangeShapeType="1"/>
            </p:cNvSpPr>
            <p:nvPr/>
          </p:nvSpPr>
          <p:spPr bwMode="auto">
            <a:xfrm>
              <a:off x="4964" y="3429"/>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0" name="Line 36"/>
            <p:cNvSpPr>
              <a:spLocks noChangeShapeType="1"/>
            </p:cNvSpPr>
            <p:nvPr/>
          </p:nvSpPr>
          <p:spPr bwMode="auto">
            <a:xfrm>
              <a:off x="5128" y="3419"/>
              <a:ext cx="0" cy="1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1" name="Line 37"/>
            <p:cNvSpPr>
              <a:spLocks noChangeShapeType="1"/>
            </p:cNvSpPr>
            <p:nvPr/>
          </p:nvSpPr>
          <p:spPr bwMode="auto">
            <a:xfrm>
              <a:off x="5128" y="3521"/>
              <a:ext cx="1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2" name="Line 38"/>
            <p:cNvSpPr>
              <a:spLocks noChangeShapeType="1"/>
            </p:cNvSpPr>
            <p:nvPr/>
          </p:nvSpPr>
          <p:spPr bwMode="auto">
            <a:xfrm flipH="1">
              <a:off x="5220" y="3501"/>
              <a:ext cx="1"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3" name="Line 39"/>
            <p:cNvSpPr>
              <a:spLocks noChangeShapeType="1"/>
            </p:cNvSpPr>
            <p:nvPr/>
          </p:nvSpPr>
          <p:spPr bwMode="auto">
            <a:xfrm>
              <a:off x="5221" y="3655"/>
              <a:ext cx="1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4" name="Line 40"/>
            <p:cNvSpPr>
              <a:spLocks noChangeShapeType="1"/>
            </p:cNvSpPr>
            <p:nvPr/>
          </p:nvSpPr>
          <p:spPr bwMode="auto">
            <a:xfrm>
              <a:off x="5334" y="3655"/>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5" name="Line 41"/>
            <p:cNvSpPr>
              <a:spLocks noChangeShapeType="1"/>
            </p:cNvSpPr>
            <p:nvPr/>
          </p:nvSpPr>
          <p:spPr bwMode="auto">
            <a:xfrm>
              <a:off x="5334" y="3799"/>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6" name="Line 42"/>
            <p:cNvSpPr>
              <a:spLocks noChangeShapeType="1"/>
            </p:cNvSpPr>
            <p:nvPr/>
          </p:nvSpPr>
          <p:spPr bwMode="auto">
            <a:xfrm>
              <a:off x="5416" y="3789"/>
              <a:ext cx="0" cy="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7" name="Line 43"/>
            <p:cNvSpPr>
              <a:spLocks noChangeShapeType="1"/>
            </p:cNvSpPr>
            <p:nvPr/>
          </p:nvSpPr>
          <p:spPr bwMode="auto">
            <a:xfrm>
              <a:off x="5412" y="3917"/>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grpSp>
      <p:grpSp>
        <p:nvGrpSpPr>
          <p:cNvPr id="4" name="Group 44"/>
          <p:cNvGrpSpPr>
            <a:grpSpLocks/>
          </p:cNvGrpSpPr>
          <p:nvPr/>
        </p:nvGrpSpPr>
        <p:grpSpPr bwMode="auto">
          <a:xfrm>
            <a:off x="4767263" y="3024188"/>
            <a:ext cx="4181475" cy="457200"/>
            <a:chOff x="3003" y="1905"/>
            <a:chExt cx="2634" cy="288"/>
          </a:xfrm>
        </p:grpSpPr>
        <p:sp>
          <p:nvSpPr>
            <p:cNvPr id="119818" name="Line 45"/>
            <p:cNvSpPr>
              <a:spLocks noChangeShapeType="1"/>
            </p:cNvSpPr>
            <p:nvPr/>
          </p:nvSpPr>
          <p:spPr bwMode="auto">
            <a:xfrm>
              <a:off x="3003" y="2181"/>
              <a:ext cx="263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19" name="Text Box 46"/>
            <p:cNvSpPr txBox="1">
              <a:spLocks noChangeArrowheads="1"/>
            </p:cNvSpPr>
            <p:nvPr/>
          </p:nvSpPr>
          <p:spPr bwMode="auto">
            <a:xfrm>
              <a:off x="5133" y="1905"/>
              <a:ext cx="4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time</a:t>
              </a:r>
              <a:endParaRPr lang="en-US" altLang="en-US">
                <a:solidFill>
                  <a:srgbClr val="000000"/>
                </a:solidFill>
                <a:latin typeface="Times New Roman" charset="0"/>
              </a:endParaRPr>
            </a:p>
          </p:txBody>
        </p:sp>
      </p:grpSp>
      <p:sp>
        <p:nvSpPr>
          <p:cNvPr id="119817"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6E276D79-ECFA-FC45-B9CC-574D4DFC5600}" type="slidenum">
              <a:rPr lang="en-US" altLang="en-US" sz="1400">
                <a:solidFill>
                  <a:srgbClr val="000000"/>
                </a:solidFill>
                <a:latin typeface="Times New Roman" charset="0"/>
              </a:rPr>
              <a:pPr/>
              <a:t>53</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1847450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80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2803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80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80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80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6" grpId="0" animBg="1"/>
      <p:bldP spid="428037" grpId="0" animBg="1"/>
      <p:bldP spid="42803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a:xfrm>
            <a:off x="533400" y="42863"/>
            <a:ext cx="8024813" cy="1143000"/>
          </a:xfrm>
        </p:spPr>
        <p:txBody>
          <a:bodyPr/>
          <a:lstStyle/>
          <a:p>
            <a:r>
              <a:rPr lang="en-US" altLang="zh-CN" sz="3600">
                <a:ea typeface="宋体" charset="-122"/>
              </a:rPr>
              <a:t>Invariants of if A Considers B as Next Hop</a:t>
            </a:r>
            <a:endParaRPr lang="en-US" altLang="en-US" sz="3600">
              <a:ea typeface="ＭＳ Ｐゴシック" charset="-128"/>
            </a:endParaRPr>
          </a:p>
        </p:txBody>
      </p:sp>
      <mc:AlternateContent xmlns:mc="http://schemas.openxmlformats.org/markup-compatibility/2006" xmlns:a14="http://schemas.microsoft.com/office/drawing/2010/main">
        <mc:Choice Requires="a14">
          <p:sp>
            <p:nvSpPr>
              <p:cNvPr id="429059" name="Rectangle 3"/>
              <p:cNvSpPr>
                <a:spLocks noGrp="1" noChangeArrowheads="1"/>
              </p:cNvSpPr>
              <p:nvPr>
                <p:ph type="body" idx="1"/>
              </p:nvPr>
            </p:nvSpPr>
            <p:spPr/>
            <p:txBody>
              <a:bodyPr/>
              <a:lstStyle/>
              <a:p>
                <a:pPr>
                  <a:lnSpc>
                    <a:spcPct val="90000"/>
                  </a:lnSpc>
                  <a:buFont typeface="Wingdings" pitchFamily="2" charset="2"/>
                  <a:buChar char="q"/>
                </a:pPr>
                <a:r>
                  <a:rPr lang="en-US" altLang="zh-CN" sz="2400" dirty="0">
                    <a:ea typeface="宋体" charset="-122"/>
                  </a:rPr>
                  <a:t>Some invariants if A considers B as next hop</a:t>
                </a:r>
              </a:p>
              <a:p>
                <a:pPr>
                  <a:lnSpc>
                    <a:spcPct val="90000"/>
                  </a:lnSpc>
                </a:pPr>
                <a:endParaRPr lang="en-US" altLang="zh-CN" sz="2400" dirty="0">
                  <a:ea typeface="宋体" charset="-122"/>
                </a:endParaRPr>
              </a:p>
              <a:p>
                <a:pPr>
                  <a:lnSpc>
                    <a:spcPct val="90000"/>
                  </a:lnSpc>
                </a:pPr>
                <a:endParaRPr lang="en-US" altLang="zh-CN" sz="2400" dirty="0">
                  <a:ea typeface="宋体" charset="-122"/>
                </a:endParaRPr>
              </a:p>
              <a:p>
                <a:pPr>
                  <a:lnSpc>
                    <a:spcPct val="90000"/>
                  </a:lnSpc>
                </a:pPr>
                <a:endParaRPr lang="en-US" altLang="zh-CN" sz="2400" dirty="0">
                  <a:ea typeface="宋体" charset="-122"/>
                </a:endParaRPr>
              </a:p>
              <a:p>
                <a:pPr lvl="1">
                  <a:lnSpc>
                    <a:spcPct val="90000"/>
                  </a:lnSpc>
                  <a:buFont typeface="Courier New" panose="02070309020205020404" pitchFamily="49" charset="0"/>
                  <a:buChar char="o"/>
                </a:pPr>
                <a:r>
                  <a:rPr lang="en-US" altLang="zh-CN" sz="2000" dirty="0">
                    <a:ea typeface="宋体" charset="-122"/>
                  </a:rPr>
                  <a:t>[I3] </a:t>
                </a:r>
                <a:r>
                  <a:rPr lang="en-US" altLang="zh-CN" dirty="0" err="1">
                    <a:ea typeface="宋体" charset="-122"/>
                  </a:rPr>
                  <a:t>d</a:t>
                </a:r>
                <a:r>
                  <a:rPr lang="en-US" altLang="zh-CN" baseline="30000" dirty="0" err="1">
                    <a:ea typeface="宋体" charset="-122"/>
                  </a:rPr>
                  <a:t>A</a:t>
                </a:r>
                <a:r>
                  <a:rPr lang="en-US" altLang="zh-CN" sz="2000" dirty="0">
                    <a:ea typeface="宋体" charset="-122"/>
                  </a:rPr>
                  <a:t> is not </a:t>
                </a:r>
                <a14:m>
                  <m:oMath xmlns:m="http://schemas.openxmlformats.org/officeDocument/2006/math">
                    <m:r>
                      <a:rPr lang="en-US" altLang="zh-CN" sz="2000" i="1">
                        <a:latin typeface="Cambria Math" charset="0"/>
                        <a:ea typeface="Cambria Math" charset="0"/>
                        <a:cs typeface="Cambria Math" charset="0"/>
                      </a:rPr>
                      <m:t>∞</m:t>
                    </m:r>
                  </m:oMath>
                </a14:m>
                <a:endParaRPr lang="en-US" altLang="zh-CN" sz="2000" dirty="0">
                  <a:ea typeface="宋体" charset="-122"/>
                  <a:sym typeface="Symbol" charset="2"/>
                </a:endParaRPr>
              </a:p>
              <a:p>
                <a:pPr lvl="1">
                  <a:lnSpc>
                    <a:spcPct val="90000"/>
                  </a:lnSpc>
                  <a:buFont typeface="Courier New" panose="02070309020205020404" pitchFamily="49" charset="0"/>
                  <a:buChar char="o"/>
                </a:pPr>
                <a:endParaRPr lang="en-US" altLang="zh-CN" sz="2000" dirty="0">
                  <a:ea typeface="宋体" charset="-122"/>
                </a:endParaRPr>
              </a:p>
              <a:p>
                <a:pPr lvl="1">
                  <a:lnSpc>
                    <a:spcPct val="90000"/>
                  </a:lnSpc>
                  <a:buFont typeface="Courier New" panose="02070309020205020404" pitchFamily="49" charset="0"/>
                  <a:buChar char="o"/>
                </a:pPr>
                <a:r>
                  <a:rPr lang="en-US" altLang="zh-CN" sz="2000" dirty="0">
                    <a:ea typeface="宋体" charset="-122"/>
                  </a:rPr>
                  <a:t> [I4] S</a:t>
                </a:r>
                <a:r>
                  <a:rPr lang="en-US" altLang="zh-CN" sz="2000" baseline="30000" dirty="0">
                    <a:ea typeface="宋体" charset="-122"/>
                  </a:rPr>
                  <a:t>B </a:t>
                </a:r>
                <a:r>
                  <a:rPr lang="en-US" altLang="zh-CN" sz="2000" dirty="0">
                    <a:ea typeface="宋体" charset="-122"/>
                    <a:sym typeface="Symbol" charset="2"/>
                  </a:rPr>
                  <a:t>&gt;= </a:t>
                </a:r>
                <a:r>
                  <a:rPr lang="en-US" altLang="zh-CN" sz="2000" dirty="0">
                    <a:ea typeface="宋体" charset="-122"/>
                  </a:rPr>
                  <a:t>S</a:t>
                </a:r>
                <a:r>
                  <a:rPr lang="en-US" altLang="zh-CN" sz="2000" baseline="30000" dirty="0">
                    <a:ea typeface="宋体" charset="-122"/>
                  </a:rPr>
                  <a:t>A</a:t>
                </a:r>
              </a:p>
              <a:p>
                <a:pPr lvl="2">
                  <a:lnSpc>
                    <a:spcPct val="90000"/>
                  </a:lnSpc>
                  <a:buFontTx/>
                  <a:buNone/>
                </a:pPr>
                <a:r>
                  <a:rPr lang="en-US" altLang="zh-CN" sz="1800" dirty="0">
                    <a:ea typeface="宋体" charset="-122"/>
                  </a:rPr>
                  <a:t>because A is having the </a:t>
                </a:r>
                <a:r>
                  <a:rPr lang="en-US" altLang="zh-CN" sz="1800" dirty="0" err="1">
                    <a:ea typeface="宋体" charset="-122"/>
                  </a:rPr>
                  <a:t>seq</a:t>
                </a:r>
                <a:r>
                  <a:rPr lang="en-US" altLang="zh-CN" sz="1800" dirty="0">
                    <a:ea typeface="宋体" charset="-122"/>
                  </a:rPr>
                  <a:t># which B last sent to A; B’s </a:t>
                </a:r>
                <a:r>
                  <a:rPr lang="en-US" altLang="zh-CN" sz="1800" dirty="0" err="1">
                    <a:ea typeface="宋体" charset="-122"/>
                  </a:rPr>
                  <a:t>seq</a:t>
                </a:r>
                <a:r>
                  <a:rPr lang="en-US" altLang="zh-CN" sz="1800" dirty="0">
                    <a:ea typeface="宋体" charset="-122"/>
                  </a:rPr>
                  <a:t># might be increased after B sent its state</a:t>
                </a:r>
              </a:p>
              <a:p>
                <a:pPr lvl="2">
                  <a:lnSpc>
                    <a:spcPct val="90000"/>
                  </a:lnSpc>
                  <a:buFontTx/>
                  <a:buNone/>
                </a:pPr>
                <a:endParaRPr lang="en-US" altLang="zh-CN" sz="1800" dirty="0">
                  <a:ea typeface="宋体" charset="-122"/>
                </a:endParaRPr>
              </a:p>
              <a:p>
                <a:pPr lvl="2">
                  <a:lnSpc>
                    <a:spcPct val="90000"/>
                  </a:lnSpc>
                </a:pPr>
                <a:r>
                  <a:rPr lang="en-US" altLang="zh-CN" sz="1800" dirty="0">
                    <a:ea typeface="宋体" charset="-122"/>
                  </a:rPr>
                  <a:t>[I5] if S</a:t>
                </a:r>
                <a:r>
                  <a:rPr lang="en-US" altLang="zh-CN" sz="1800" baseline="30000" dirty="0">
                    <a:ea typeface="宋体" charset="-122"/>
                  </a:rPr>
                  <a:t>B </a:t>
                </a:r>
                <a:r>
                  <a:rPr lang="en-US" altLang="zh-CN" sz="1800" dirty="0">
                    <a:ea typeface="宋体" charset="-122"/>
                    <a:sym typeface="Symbol" charset="2"/>
                  </a:rPr>
                  <a:t>== </a:t>
                </a:r>
                <a:r>
                  <a:rPr lang="en-US" altLang="zh-CN" sz="1800" dirty="0">
                    <a:ea typeface="宋体" charset="-122"/>
                  </a:rPr>
                  <a:t>S</a:t>
                </a:r>
                <a:r>
                  <a:rPr lang="en-US" altLang="zh-CN" sz="1800" baseline="30000" dirty="0">
                    <a:ea typeface="宋体" charset="-122"/>
                  </a:rPr>
                  <a:t>A</a:t>
                </a:r>
                <a:r>
                  <a:rPr lang="en-US" altLang="zh-CN" sz="1800" dirty="0">
                    <a:ea typeface="宋体" charset="-122"/>
                  </a:rPr>
                  <a:t> </a:t>
                </a:r>
              </a:p>
              <a:p>
                <a:pPr lvl="2">
                  <a:lnSpc>
                    <a:spcPct val="90000"/>
                  </a:lnSpc>
                </a:pPr>
                <a:r>
                  <a:rPr lang="en-US" altLang="zh-CN" sz="1800" dirty="0">
                    <a:ea typeface="宋体" charset="-122"/>
                  </a:rPr>
                  <a:t>then d</a:t>
                </a:r>
                <a:r>
                  <a:rPr lang="en-US" altLang="zh-CN" sz="1800" baseline="30000" dirty="0">
                    <a:ea typeface="宋体" charset="-122"/>
                  </a:rPr>
                  <a:t>B </a:t>
                </a:r>
                <a:r>
                  <a:rPr lang="en-US" altLang="zh-CN" sz="1800" dirty="0">
                    <a:ea typeface="宋体" charset="-122"/>
                    <a:sym typeface="Symbol" charset="2"/>
                  </a:rPr>
                  <a:t>&lt; </a:t>
                </a:r>
                <a:r>
                  <a:rPr lang="en-US" altLang="zh-CN" sz="1800" dirty="0" err="1">
                    <a:ea typeface="宋体" charset="-122"/>
                  </a:rPr>
                  <a:t>d</a:t>
                </a:r>
                <a:r>
                  <a:rPr lang="en-US" altLang="zh-CN" sz="1800" baseline="30000" dirty="0" err="1">
                    <a:ea typeface="宋体" charset="-122"/>
                  </a:rPr>
                  <a:t>A</a:t>
                </a:r>
                <a:r>
                  <a:rPr lang="en-US" altLang="zh-CN" sz="1800" dirty="0">
                    <a:ea typeface="宋体" charset="-122"/>
                  </a:rPr>
                  <a:t> because </a:t>
                </a:r>
                <a:r>
                  <a:rPr lang="en-US" altLang="zh-CN" sz="1800" dirty="0" err="1">
                    <a:ea typeface="宋体" charset="-122"/>
                  </a:rPr>
                  <a:t>d</a:t>
                </a:r>
                <a:r>
                  <a:rPr lang="en-US" altLang="zh-CN" sz="1800" baseline="30000" dirty="0" err="1">
                    <a:ea typeface="宋体" charset="-122"/>
                  </a:rPr>
                  <a:t>A</a:t>
                </a:r>
                <a:r>
                  <a:rPr lang="en-US" altLang="zh-CN" sz="1800" dirty="0">
                    <a:ea typeface="宋体" charset="-122"/>
                  </a:rPr>
                  <a:t> is based on d</a:t>
                </a:r>
                <a:r>
                  <a:rPr lang="en-US" altLang="zh-CN" sz="1800" baseline="30000" dirty="0">
                    <a:ea typeface="宋体" charset="-122"/>
                  </a:rPr>
                  <a:t>B</a:t>
                </a:r>
                <a:r>
                  <a:rPr lang="en-US" altLang="zh-CN" sz="1800" dirty="0">
                    <a:ea typeface="宋体" charset="-122"/>
                  </a:rPr>
                  <a:t> which B sent to A some time ago, d</a:t>
                </a:r>
                <a:r>
                  <a:rPr lang="en-US" altLang="zh-CN" sz="1800" baseline="30000" dirty="0">
                    <a:ea typeface="宋体" charset="-122"/>
                  </a:rPr>
                  <a:t>B </a:t>
                </a:r>
                <a:r>
                  <a:rPr lang="en-US" altLang="zh-CN" sz="1800" dirty="0">
                    <a:ea typeface="宋体" charset="-122"/>
                    <a:sym typeface="Symbol" charset="2"/>
                  </a:rPr>
                  <a:t>&lt; </a:t>
                </a:r>
                <a:r>
                  <a:rPr lang="en-US" altLang="zh-CN" sz="1800" dirty="0" err="1">
                    <a:ea typeface="宋体" charset="-122"/>
                  </a:rPr>
                  <a:t>d</a:t>
                </a:r>
                <a:r>
                  <a:rPr lang="en-US" altLang="zh-CN" sz="1800" baseline="30000" dirty="0" err="1">
                    <a:ea typeface="宋体" charset="-122"/>
                  </a:rPr>
                  <a:t>A</a:t>
                </a:r>
                <a:r>
                  <a:rPr lang="en-US" altLang="zh-CN" sz="1800" dirty="0">
                    <a:ea typeface="宋体" charset="-122"/>
                  </a:rPr>
                  <a:t> since all link costs  are positive; d</a:t>
                </a:r>
                <a:r>
                  <a:rPr lang="en-US" altLang="zh-CN" sz="1800" baseline="30000" dirty="0">
                    <a:ea typeface="宋体" charset="-122"/>
                  </a:rPr>
                  <a:t>B</a:t>
                </a:r>
                <a:r>
                  <a:rPr lang="en-US" altLang="zh-CN" sz="1800" dirty="0">
                    <a:ea typeface="宋体" charset="-122"/>
                  </a:rPr>
                  <a:t> might be decreased after B sent its state</a:t>
                </a:r>
                <a:endParaRPr lang="en-US" altLang="en-US" sz="1800" dirty="0">
                  <a:ea typeface="宋体" charset="-122"/>
                </a:endParaRPr>
              </a:p>
            </p:txBody>
          </p:sp>
        </mc:Choice>
        <mc:Fallback xmlns="">
          <p:sp>
            <p:nvSpPr>
              <p:cNvPr id="429059" name="Rectangle 3"/>
              <p:cNvSpPr>
                <a:spLocks noGrp="1" noRot="1" noChangeAspect="1" noMove="1" noResize="1" noEditPoints="1" noAdjustHandles="1" noChangeArrowheads="1" noChangeShapeType="1" noTextEdit="1"/>
              </p:cNvSpPr>
              <p:nvPr>
                <p:ph type="body" idx="1"/>
              </p:nvPr>
            </p:nvSpPr>
            <p:spPr>
              <a:blipFill>
                <a:blip r:embed="rId3"/>
                <a:stretch>
                  <a:fillRect l="-630" t="-1567"/>
                </a:stretch>
              </a:blipFill>
            </p:spPr>
            <p:txBody>
              <a:bodyPr/>
              <a:lstStyle/>
              <a:p>
                <a:r>
                  <a:rPr lang="en-US">
                    <a:noFill/>
                  </a:rPr>
                  <a:t> </a:t>
                </a:r>
              </a:p>
            </p:txBody>
          </p:sp>
        </mc:Fallback>
      </mc:AlternateContent>
      <p:grpSp>
        <p:nvGrpSpPr>
          <p:cNvPr id="121859" name="Group 4"/>
          <p:cNvGrpSpPr>
            <a:grpSpLocks/>
          </p:cNvGrpSpPr>
          <p:nvPr/>
        </p:nvGrpSpPr>
        <p:grpSpPr bwMode="auto">
          <a:xfrm>
            <a:off x="5772150" y="2263775"/>
            <a:ext cx="2843213" cy="568325"/>
            <a:chOff x="3222" y="1424"/>
            <a:chExt cx="1791" cy="358"/>
          </a:xfrm>
        </p:grpSpPr>
        <p:sp>
          <p:nvSpPr>
            <p:cNvPr id="121861" name="Oval 5"/>
            <p:cNvSpPr>
              <a:spLocks noChangeArrowheads="1"/>
            </p:cNvSpPr>
            <p:nvPr/>
          </p:nvSpPr>
          <p:spPr bwMode="auto">
            <a:xfrm>
              <a:off x="3222" y="1539"/>
              <a:ext cx="243" cy="243"/>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A</a:t>
              </a:r>
              <a:endParaRPr lang="en-US" altLang="en-US">
                <a:solidFill>
                  <a:srgbClr val="000000"/>
                </a:solidFill>
                <a:latin typeface="Times New Roman" charset="0"/>
              </a:endParaRPr>
            </a:p>
          </p:txBody>
        </p:sp>
        <p:sp>
          <p:nvSpPr>
            <p:cNvPr id="121862" name="Oval 6"/>
            <p:cNvSpPr>
              <a:spLocks noChangeArrowheads="1"/>
            </p:cNvSpPr>
            <p:nvPr/>
          </p:nvSpPr>
          <p:spPr bwMode="auto">
            <a:xfrm>
              <a:off x="4770" y="1521"/>
              <a:ext cx="243" cy="252"/>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B</a:t>
              </a:r>
              <a:endParaRPr lang="en-US" altLang="en-US">
                <a:solidFill>
                  <a:srgbClr val="000000"/>
                </a:solidFill>
                <a:latin typeface="Times New Roman" charset="0"/>
              </a:endParaRPr>
            </a:p>
          </p:txBody>
        </p:sp>
        <p:sp>
          <p:nvSpPr>
            <p:cNvPr id="121863" name="Freeform 7"/>
            <p:cNvSpPr>
              <a:spLocks/>
            </p:cNvSpPr>
            <p:nvPr/>
          </p:nvSpPr>
          <p:spPr bwMode="auto">
            <a:xfrm>
              <a:off x="3456" y="1424"/>
              <a:ext cx="1323" cy="178"/>
            </a:xfrm>
            <a:custGeom>
              <a:avLst/>
              <a:gdLst>
                <a:gd name="T0" fmla="*/ 0 w 1323"/>
                <a:gd name="T1" fmla="*/ 178 h 178"/>
                <a:gd name="T2" fmla="*/ 567 w 1323"/>
                <a:gd name="T3" fmla="*/ 7 h 178"/>
                <a:gd name="T4" fmla="*/ 1323 w 1323"/>
                <a:gd name="T5" fmla="*/ 133 h 178"/>
                <a:gd name="T6" fmla="*/ 0 60000 65536"/>
                <a:gd name="T7" fmla="*/ 0 60000 65536"/>
                <a:gd name="T8" fmla="*/ 0 60000 65536"/>
                <a:gd name="T9" fmla="*/ 0 w 1323"/>
                <a:gd name="T10" fmla="*/ 0 h 178"/>
                <a:gd name="T11" fmla="*/ 1323 w 1323"/>
                <a:gd name="T12" fmla="*/ 178 h 178"/>
              </a:gdLst>
              <a:ahLst/>
              <a:cxnLst>
                <a:cxn ang="T6">
                  <a:pos x="T0" y="T1"/>
                </a:cxn>
                <a:cxn ang="T7">
                  <a:pos x="T2" y="T3"/>
                </a:cxn>
                <a:cxn ang="T8">
                  <a:pos x="T4" y="T5"/>
                </a:cxn>
              </a:cxnLst>
              <a:rect l="T9" t="T10" r="T11" b="T12"/>
              <a:pathLst>
                <a:path w="1323" h="178">
                  <a:moveTo>
                    <a:pt x="0" y="178"/>
                  </a:moveTo>
                  <a:cubicBezTo>
                    <a:pt x="173" y="96"/>
                    <a:pt x="346" y="14"/>
                    <a:pt x="567" y="7"/>
                  </a:cubicBezTo>
                  <a:cubicBezTo>
                    <a:pt x="788" y="0"/>
                    <a:pt x="1193" y="109"/>
                    <a:pt x="1323" y="133"/>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sp>
        <p:nvSpPr>
          <p:cNvPr id="121860"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831D29A-6568-734C-9506-ED84E48CB0E8}" type="slidenum">
              <a:rPr lang="en-US" altLang="en-US" sz="1400">
                <a:solidFill>
                  <a:srgbClr val="000000"/>
                </a:solidFill>
                <a:latin typeface="Times New Roman" charset="0"/>
              </a:rPr>
              <a:pPr/>
              <a:t>54</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875331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9059">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29059">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29059">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29059">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90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4000" u="sng">
                <a:solidFill>
                  <a:srgbClr val="3333CC"/>
                </a:solidFill>
                <a:ea typeface="宋体" charset="-122"/>
              </a:rPr>
              <a:t>Loop Freedom of DSDV</a:t>
            </a:r>
            <a:endParaRPr lang="en-US" altLang="en-US" sz="4000" u="sng">
              <a:solidFill>
                <a:srgbClr val="3333CC"/>
              </a:solidFill>
            </a:endParaRPr>
          </a:p>
        </p:txBody>
      </p:sp>
      <p:sp>
        <p:nvSpPr>
          <p:cNvPr id="125954" name="Rectangle 3"/>
          <p:cNvSpPr>
            <a:spLocks noChangeArrowheads="1"/>
          </p:cNvSpPr>
          <p:nvPr/>
        </p:nvSpPr>
        <p:spPr bwMode="auto">
          <a:xfrm>
            <a:off x="515938" y="1392238"/>
            <a:ext cx="8077200" cy="4781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rgbClr val="3333CC"/>
              </a:buClr>
              <a:buSzPct val="85000"/>
              <a:buFont typeface="Wingdings" pitchFamily="2" charset="2"/>
              <a:buChar char="q"/>
              <a:defRPr/>
            </a:pPr>
            <a:r>
              <a:rPr lang="en-US" altLang="zh-CN" dirty="0">
                <a:solidFill>
                  <a:srgbClr val="000000"/>
                </a:solidFill>
                <a:latin typeface="Comic Sans MS" charset="0"/>
                <a:ea typeface="宋体" charset="0"/>
                <a:cs typeface="宋体" charset="0"/>
              </a:rPr>
              <a:t>Consider a critical moment</a:t>
            </a:r>
          </a:p>
          <a:p>
            <a:pPr marL="800100" lvl="1" indent="-342900">
              <a:lnSpc>
                <a:spcPct val="90000"/>
              </a:lnSpc>
              <a:spcBef>
                <a:spcPct val="20000"/>
              </a:spcBef>
              <a:buClr>
                <a:srgbClr val="3333CC"/>
              </a:buClr>
              <a:buSzPct val="75000"/>
              <a:buFont typeface="Courier New" panose="02070309020205020404" pitchFamily="49" charset="0"/>
              <a:buChar char="o"/>
              <a:defRPr/>
            </a:pPr>
            <a:r>
              <a:rPr lang="en-US" altLang="zh-CN" sz="2000" dirty="0">
                <a:solidFill>
                  <a:srgbClr val="000000"/>
                </a:solidFill>
                <a:latin typeface="Comic Sans MS" charset="0"/>
                <a:ea typeface="宋体" charset="0"/>
                <a:cs typeface="宋体" charset="0"/>
              </a:rPr>
              <a:t>A starts to consider B as </a:t>
            </a:r>
            <a:br>
              <a:rPr lang="en-US" altLang="zh-CN" sz="2000" dirty="0">
                <a:solidFill>
                  <a:srgbClr val="000000"/>
                </a:solidFill>
                <a:latin typeface="Comic Sans MS" charset="0"/>
                <a:ea typeface="宋体" charset="0"/>
                <a:cs typeface="宋体" charset="0"/>
              </a:rPr>
            </a:br>
            <a:r>
              <a:rPr lang="en-US" altLang="zh-CN" sz="2000" dirty="0">
                <a:solidFill>
                  <a:srgbClr val="000000"/>
                </a:solidFill>
                <a:latin typeface="Comic Sans MS" charset="0"/>
                <a:ea typeface="宋体" charset="0"/>
                <a:cs typeface="宋体" charset="0"/>
              </a:rPr>
              <a:t>next hop, and we have a loop</a:t>
            </a:r>
          </a:p>
          <a:p>
            <a:pPr marL="342900" indent="-342900">
              <a:lnSpc>
                <a:spcPct val="90000"/>
              </a:lnSpc>
              <a:spcBef>
                <a:spcPct val="20000"/>
              </a:spcBef>
              <a:buClr>
                <a:srgbClr val="3333CC"/>
              </a:buClr>
              <a:buSzPct val="85000"/>
              <a:buFont typeface="Wingdings" pitchFamily="2" charset="2"/>
              <a:buChar char="q"/>
              <a:defRPr/>
            </a:pPr>
            <a:r>
              <a:rPr lang="en-US" altLang="zh-CN" dirty="0">
                <a:solidFill>
                  <a:srgbClr val="000000"/>
                </a:solidFill>
                <a:latin typeface="Comic Sans MS" charset="0"/>
                <a:ea typeface="宋体" charset="0"/>
                <a:cs typeface="宋体" charset="0"/>
              </a:rPr>
              <a:t>According to invariant I4 for</a:t>
            </a:r>
            <a:br>
              <a:rPr lang="en-US" altLang="zh-CN" dirty="0">
                <a:solidFill>
                  <a:srgbClr val="000000"/>
                </a:solidFill>
                <a:latin typeface="Comic Sans MS" charset="0"/>
                <a:ea typeface="宋体" charset="0"/>
                <a:cs typeface="宋体" charset="0"/>
              </a:rPr>
            </a:br>
            <a:r>
              <a:rPr lang="en-US" altLang="zh-CN" dirty="0">
                <a:solidFill>
                  <a:srgbClr val="000000"/>
                </a:solidFill>
                <a:latin typeface="Comic Sans MS" charset="0"/>
                <a:ea typeface="宋体" charset="0"/>
                <a:cs typeface="宋体" charset="0"/>
              </a:rPr>
              <a:t>each link in the loop </a:t>
            </a:r>
            <a:br>
              <a:rPr lang="en-US" altLang="zh-CN" dirty="0">
                <a:solidFill>
                  <a:srgbClr val="000000"/>
                </a:solidFill>
                <a:latin typeface="Comic Sans MS" charset="0"/>
                <a:ea typeface="宋体" charset="0"/>
                <a:cs typeface="宋体" charset="0"/>
              </a:rPr>
            </a:br>
            <a:r>
              <a:rPr lang="en-US" altLang="zh-CN" dirty="0">
                <a:solidFill>
                  <a:srgbClr val="000000"/>
                </a:solidFill>
                <a:latin typeface="Comic Sans MS" charset="0"/>
                <a:ea typeface="宋体" charset="0"/>
                <a:cs typeface="宋体" charset="0"/>
              </a:rPr>
              <a:t>(X considers Y as next hop) :</a:t>
            </a:r>
            <a:br>
              <a:rPr lang="en-US" altLang="zh-CN" dirty="0">
                <a:solidFill>
                  <a:srgbClr val="000000"/>
                </a:solidFill>
                <a:latin typeface="Comic Sans MS" charset="0"/>
                <a:ea typeface="宋体" charset="0"/>
                <a:cs typeface="宋体" charset="0"/>
              </a:rPr>
            </a:br>
            <a:r>
              <a:rPr lang="en-US" altLang="zh-CN" dirty="0">
                <a:solidFill>
                  <a:srgbClr val="000000"/>
                </a:solidFill>
                <a:latin typeface="Comic Sans MS" charset="0"/>
                <a:ea typeface="宋体" charset="0"/>
                <a:cs typeface="宋体" charset="0"/>
              </a:rPr>
              <a:t>S</a:t>
            </a:r>
            <a:r>
              <a:rPr lang="en-US" altLang="zh-CN" baseline="30000" dirty="0">
                <a:solidFill>
                  <a:srgbClr val="000000"/>
                </a:solidFill>
                <a:latin typeface="Comic Sans MS" charset="0"/>
                <a:ea typeface="宋体" charset="0"/>
                <a:cs typeface="宋体" charset="0"/>
              </a:rPr>
              <a:t>Y </a:t>
            </a:r>
            <a:r>
              <a:rPr lang="en-US" altLang="zh-CN" dirty="0">
                <a:solidFill>
                  <a:srgbClr val="000000"/>
                </a:solidFill>
                <a:latin typeface="Courier New" charset="0"/>
                <a:ea typeface="宋体" charset="0"/>
                <a:cs typeface="宋体" charset="0"/>
                <a:sym typeface="Symbol" charset="0"/>
              </a:rPr>
              <a:t>&gt;=</a:t>
            </a:r>
            <a:r>
              <a:rPr lang="en-US" altLang="zh-CN" dirty="0">
                <a:solidFill>
                  <a:srgbClr val="000000"/>
                </a:solidFill>
                <a:latin typeface="Comic Sans MS" charset="0"/>
                <a:ea typeface="宋体" charset="0"/>
                <a:cs typeface="宋体" charset="0"/>
                <a:sym typeface="Symbol" charset="0"/>
              </a:rPr>
              <a:t> </a:t>
            </a:r>
            <a:r>
              <a:rPr lang="en-US" altLang="zh-CN" dirty="0">
                <a:solidFill>
                  <a:srgbClr val="000000"/>
                </a:solidFill>
                <a:latin typeface="Comic Sans MS" charset="0"/>
                <a:ea typeface="宋体" charset="0"/>
                <a:cs typeface="宋体" charset="0"/>
              </a:rPr>
              <a:t>S</a:t>
            </a:r>
            <a:r>
              <a:rPr lang="en-US" altLang="zh-CN" baseline="30000" dirty="0">
                <a:solidFill>
                  <a:srgbClr val="000000"/>
                </a:solidFill>
                <a:latin typeface="Comic Sans MS" charset="0"/>
                <a:ea typeface="宋体" charset="0"/>
                <a:cs typeface="宋体" charset="0"/>
              </a:rPr>
              <a:t>X</a:t>
            </a:r>
            <a:endParaRPr lang="en-US" altLang="zh-CN" dirty="0">
              <a:solidFill>
                <a:srgbClr val="000000"/>
              </a:solidFill>
              <a:latin typeface="Comic Sans MS" charset="0"/>
              <a:ea typeface="宋体" charset="0"/>
              <a:cs typeface="宋体" charset="0"/>
            </a:endParaRPr>
          </a:p>
          <a:p>
            <a:pPr marL="342900" indent="-342900">
              <a:lnSpc>
                <a:spcPct val="90000"/>
              </a:lnSpc>
              <a:spcBef>
                <a:spcPct val="20000"/>
              </a:spcBef>
              <a:buClr>
                <a:srgbClr val="3333CC"/>
              </a:buClr>
              <a:buSzPct val="85000"/>
              <a:buFont typeface="Wingdings" pitchFamily="2" charset="2"/>
              <a:buChar char="q"/>
              <a:defRPr/>
            </a:pPr>
            <a:r>
              <a:rPr lang="en-US" altLang="zh-CN" dirty="0">
                <a:solidFill>
                  <a:srgbClr val="000000"/>
                </a:solidFill>
                <a:latin typeface="Comic Sans MS" charset="0"/>
                <a:ea typeface="宋体" charset="0"/>
                <a:cs typeface="宋体" charset="0"/>
              </a:rPr>
              <a:t>Two cases:</a:t>
            </a:r>
          </a:p>
          <a:p>
            <a:pPr marL="800100" lvl="1" indent="-342900">
              <a:lnSpc>
                <a:spcPct val="90000"/>
              </a:lnSpc>
              <a:spcBef>
                <a:spcPct val="20000"/>
              </a:spcBef>
              <a:buClr>
                <a:srgbClr val="3333CC"/>
              </a:buClr>
              <a:buSzPct val="85000"/>
              <a:buFont typeface="Courier New" panose="02070309020205020404" pitchFamily="49" charset="0"/>
              <a:buChar char="o"/>
              <a:defRPr/>
            </a:pPr>
            <a:r>
              <a:rPr lang="en-US" altLang="zh-CN" dirty="0">
                <a:solidFill>
                  <a:srgbClr val="000000"/>
                </a:solidFill>
                <a:latin typeface="Comic Sans MS" charset="0"/>
                <a:ea typeface="宋体" charset="0"/>
                <a:cs typeface="宋体" charset="0"/>
              </a:rPr>
              <a:t>exists S</a:t>
            </a:r>
            <a:r>
              <a:rPr lang="en-US" altLang="zh-CN" baseline="30000" dirty="0">
                <a:solidFill>
                  <a:srgbClr val="000000"/>
                </a:solidFill>
                <a:latin typeface="Comic Sans MS" charset="0"/>
                <a:ea typeface="宋体" charset="0"/>
                <a:cs typeface="宋体" charset="0"/>
              </a:rPr>
              <a:t>Y </a:t>
            </a:r>
            <a:r>
              <a:rPr lang="en-US" altLang="zh-CN" dirty="0">
                <a:solidFill>
                  <a:srgbClr val="000000"/>
                </a:solidFill>
                <a:latin typeface="Courier New" charset="0"/>
                <a:ea typeface="宋体" charset="0"/>
                <a:cs typeface="宋体" charset="0"/>
                <a:sym typeface="Symbol" charset="0"/>
              </a:rPr>
              <a:t>&gt;</a:t>
            </a:r>
            <a:r>
              <a:rPr lang="en-US" altLang="zh-CN" dirty="0">
                <a:solidFill>
                  <a:srgbClr val="000000"/>
                </a:solidFill>
                <a:latin typeface="Comic Sans MS" charset="0"/>
                <a:ea typeface="宋体" charset="0"/>
                <a:cs typeface="宋体" charset="0"/>
                <a:sym typeface="Symbol" charset="0"/>
              </a:rPr>
              <a:t> </a:t>
            </a:r>
            <a:r>
              <a:rPr lang="en-US" altLang="zh-CN" dirty="0">
                <a:solidFill>
                  <a:srgbClr val="000000"/>
                </a:solidFill>
                <a:latin typeface="Comic Sans MS" charset="0"/>
                <a:ea typeface="宋体" charset="0"/>
                <a:cs typeface="宋体" charset="0"/>
              </a:rPr>
              <a:t>S</a:t>
            </a:r>
            <a:r>
              <a:rPr lang="en-US" altLang="zh-CN" baseline="30000" dirty="0">
                <a:solidFill>
                  <a:srgbClr val="000000"/>
                </a:solidFill>
                <a:latin typeface="Comic Sans MS" charset="0"/>
                <a:ea typeface="宋体" charset="0"/>
                <a:cs typeface="宋体" charset="0"/>
              </a:rPr>
              <a:t>X</a:t>
            </a:r>
          </a:p>
          <a:p>
            <a:pPr marL="1143000" lvl="2" indent="-228600">
              <a:lnSpc>
                <a:spcPct val="90000"/>
              </a:lnSpc>
              <a:spcBef>
                <a:spcPct val="20000"/>
              </a:spcBef>
              <a:buFontTx/>
              <a:buChar char="•"/>
              <a:defRPr/>
            </a:pPr>
            <a:r>
              <a:rPr lang="en-US" altLang="zh-CN" sz="1800" dirty="0">
                <a:solidFill>
                  <a:srgbClr val="000000"/>
                </a:solidFill>
                <a:latin typeface="Comic Sans MS" charset="0"/>
                <a:ea typeface="宋体" charset="0"/>
                <a:cs typeface="宋体" charset="0"/>
              </a:rPr>
              <a:t>by transition along the </a:t>
            </a:r>
            <a:br>
              <a:rPr lang="en-US" altLang="zh-CN" sz="1800" dirty="0">
                <a:solidFill>
                  <a:srgbClr val="000000"/>
                </a:solidFill>
                <a:latin typeface="Comic Sans MS" charset="0"/>
                <a:ea typeface="宋体" charset="0"/>
                <a:cs typeface="宋体" charset="0"/>
              </a:rPr>
            </a:br>
            <a:r>
              <a:rPr lang="en-US" altLang="zh-CN" sz="1800" dirty="0">
                <a:solidFill>
                  <a:srgbClr val="000000"/>
                </a:solidFill>
                <a:latin typeface="Comic Sans MS" charset="0"/>
                <a:ea typeface="宋体" charset="0"/>
                <a:cs typeface="宋体" charset="0"/>
              </a:rPr>
              <a:t>loop S</a:t>
            </a:r>
            <a:r>
              <a:rPr lang="en-US" altLang="zh-CN" sz="1800" baseline="30000" dirty="0">
                <a:solidFill>
                  <a:srgbClr val="000000"/>
                </a:solidFill>
                <a:latin typeface="Comic Sans MS" charset="0"/>
                <a:ea typeface="宋体" charset="0"/>
                <a:cs typeface="宋体" charset="0"/>
              </a:rPr>
              <a:t>B </a:t>
            </a:r>
            <a:r>
              <a:rPr lang="en-US" altLang="zh-CN" sz="1800" dirty="0">
                <a:solidFill>
                  <a:srgbClr val="000000"/>
                </a:solidFill>
                <a:latin typeface="Courier New" charset="0"/>
                <a:ea typeface="宋体" charset="0"/>
                <a:cs typeface="宋体" charset="0"/>
                <a:sym typeface="Symbol" charset="0"/>
              </a:rPr>
              <a:t>&gt;</a:t>
            </a:r>
            <a:r>
              <a:rPr lang="en-US" altLang="zh-CN" sz="1800" dirty="0">
                <a:solidFill>
                  <a:srgbClr val="000000"/>
                </a:solidFill>
                <a:latin typeface="Comic Sans MS" charset="0"/>
                <a:ea typeface="宋体" charset="0"/>
                <a:cs typeface="宋体" charset="0"/>
                <a:sym typeface="Symbol" charset="0"/>
              </a:rPr>
              <a:t> </a:t>
            </a:r>
            <a:r>
              <a:rPr lang="en-US" altLang="zh-CN" sz="1800" dirty="0">
                <a:solidFill>
                  <a:srgbClr val="000000"/>
                </a:solidFill>
                <a:latin typeface="Comic Sans MS" charset="0"/>
                <a:ea typeface="宋体" charset="0"/>
                <a:cs typeface="宋体" charset="0"/>
              </a:rPr>
              <a:t>S</a:t>
            </a:r>
            <a:r>
              <a:rPr lang="en-US" altLang="zh-CN" sz="1800" baseline="30000" dirty="0">
                <a:solidFill>
                  <a:srgbClr val="000000"/>
                </a:solidFill>
                <a:latin typeface="Comic Sans MS" charset="0"/>
                <a:ea typeface="宋体" charset="0"/>
                <a:cs typeface="宋体" charset="0"/>
              </a:rPr>
              <a:t>B</a:t>
            </a:r>
            <a:br>
              <a:rPr lang="en-US" altLang="zh-CN" sz="1800" baseline="30000" dirty="0">
                <a:solidFill>
                  <a:srgbClr val="000000"/>
                </a:solidFill>
                <a:latin typeface="Comic Sans MS" charset="0"/>
                <a:ea typeface="宋体" charset="0"/>
                <a:cs typeface="宋体" charset="0"/>
              </a:rPr>
            </a:br>
            <a:endParaRPr lang="en-US" altLang="zh-CN" sz="1800" dirty="0">
              <a:solidFill>
                <a:srgbClr val="000000"/>
              </a:solidFill>
              <a:latin typeface="Comic Sans MS" charset="0"/>
              <a:ea typeface="宋体" charset="0"/>
              <a:cs typeface="宋体" charset="0"/>
            </a:endParaRPr>
          </a:p>
          <a:p>
            <a:pPr marL="914400" lvl="1" indent="-457200">
              <a:lnSpc>
                <a:spcPct val="90000"/>
              </a:lnSpc>
              <a:spcBef>
                <a:spcPct val="20000"/>
              </a:spcBef>
              <a:buClr>
                <a:srgbClr val="3333CC"/>
              </a:buClr>
              <a:buSzPct val="85000"/>
              <a:buFont typeface="Courier New" panose="02070309020205020404" pitchFamily="49" charset="0"/>
              <a:buChar char="o"/>
              <a:defRPr/>
            </a:pPr>
            <a:r>
              <a:rPr lang="en-US" altLang="zh-CN" dirty="0">
                <a:solidFill>
                  <a:srgbClr val="000000"/>
                </a:solidFill>
                <a:latin typeface="Comic Sans MS" charset="0"/>
                <a:ea typeface="宋体" charset="0"/>
                <a:cs typeface="宋体" charset="0"/>
              </a:rPr>
              <a:t>all nodes along the loop have the same sequence number</a:t>
            </a:r>
          </a:p>
          <a:p>
            <a:pPr marL="1143000" lvl="2" indent="-228600">
              <a:lnSpc>
                <a:spcPct val="90000"/>
              </a:lnSpc>
              <a:spcBef>
                <a:spcPct val="20000"/>
              </a:spcBef>
              <a:buFontTx/>
              <a:buChar char="•"/>
              <a:defRPr/>
            </a:pPr>
            <a:r>
              <a:rPr lang="en-US" altLang="zh-CN" sz="1800" dirty="0">
                <a:solidFill>
                  <a:srgbClr val="000000"/>
                </a:solidFill>
                <a:latin typeface="Comic Sans MS" charset="0"/>
                <a:ea typeface="宋体" charset="0"/>
                <a:cs typeface="宋体" charset="0"/>
              </a:rPr>
              <a:t>apply I5, by transition along the loop d</a:t>
            </a:r>
            <a:r>
              <a:rPr lang="en-US" altLang="zh-CN" sz="1800" baseline="30000" dirty="0">
                <a:solidFill>
                  <a:srgbClr val="000000"/>
                </a:solidFill>
                <a:latin typeface="Comic Sans MS" charset="0"/>
                <a:ea typeface="宋体" charset="0"/>
                <a:cs typeface="宋体" charset="0"/>
              </a:rPr>
              <a:t>B </a:t>
            </a:r>
            <a:r>
              <a:rPr lang="en-US" altLang="zh-CN" sz="1800" dirty="0">
                <a:solidFill>
                  <a:srgbClr val="000000"/>
                </a:solidFill>
                <a:latin typeface="Courier New" charset="0"/>
                <a:ea typeface="宋体" charset="0"/>
                <a:cs typeface="宋体" charset="0"/>
                <a:sym typeface="Symbol" charset="0"/>
              </a:rPr>
              <a:t>&gt;</a:t>
            </a:r>
            <a:r>
              <a:rPr lang="en-US" altLang="zh-CN" sz="1800" dirty="0">
                <a:solidFill>
                  <a:srgbClr val="000000"/>
                </a:solidFill>
                <a:latin typeface="Comic Sans MS" charset="0"/>
                <a:ea typeface="宋体" charset="0"/>
                <a:cs typeface="宋体" charset="0"/>
                <a:sym typeface="Symbol" charset="0"/>
              </a:rPr>
              <a:t> </a:t>
            </a:r>
            <a:r>
              <a:rPr lang="en-US" altLang="zh-CN" sz="1800" dirty="0">
                <a:solidFill>
                  <a:srgbClr val="000000"/>
                </a:solidFill>
                <a:latin typeface="Comic Sans MS" charset="0"/>
                <a:ea typeface="宋体" charset="0"/>
                <a:cs typeface="宋体" charset="0"/>
              </a:rPr>
              <a:t>d</a:t>
            </a:r>
            <a:r>
              <a:rPr lang="en-US" altLang="zh-CN" sz="1800" baseline="30000" dirty="0">
                <a:solidFill>
                  <a:srgbClr val="000000"/>
                </a:solidFill>
                <a:latin typeface="Comic Sans MS" charset="0"/>
                <a:ea typeface="宋体" charset="0"/>
                <a:cs typeface="宋体" charset="0"/>
              </a:rPr>
              <a:t>B</a:t>
            </a:r>
            <a:endParaRPr lang="en-US" sz="1800" dirty="0">
              <a:solidFill>
                <a:srgbClr val="000000"/>
              </a:solidFill>
              <a:latin typeface="Comic Sans MS" charset="0"/>
              <a:ea typeface="ＭＳ Ｐゴシック" charset="0"/>
              <a:cs typeface="ＭＳ Ｐゴシック" charset="0"/>
            </a:endParaRPr>
          </a:p>
        </p:txBody>
      </p:sp>
      <p:grpSp>
        <p:nvGrpSpPr>
          <p:cNvPr id="123907" name="Group 4"/>
          <p:cNvGrpSpPr>
            <a:grpSpLocks/>
          </p:cNvGrpSpPr>
          <p:nvPr/>
        </p:nvGrpSpPr>
        <p:grpSpPr bwMode="auto">
          <a:xfrm>
            <a:off x="5672138" y="2154238"/>
            <a:ext cx="2408237" cy="2001837"/>
            <a:chOff x="1208" y="2558"/>
            <a:chExt cx="1517" cy="1261"/>
          </a:xfrm>
        </p:grpSpPr>
        <p:sp>
          <p:nvSpPr>
            <p:cNvPr id="123913" name="Freeform 5"/>
            <p:cNvSpPr>
              <a:spLocks/>
            </p:cNvSpPr>
            <p:nvPr/>
          </p:nvSpPr>
          <p:spPr bwMode="auto">
            <a:xfrm>
              <a:off x="1522" y="2558"/>
              <a:ext cx="875" cy="115"/>
            </a:xfrm>
            <a:custGeom>
              <a:avLst/>
              <a:gdLst>
                <a:gd name="T0" fmla="*/ 0 w 875"/>
                <a:gd name="T1" fmla="*/ 105 h 115"/>
                <a:gd name="T2" fmla="*/ 391 w 875"/>
                <a:gd name="T3" fmla="*/ 2 h 115"/>
                <a:gd name="T4" fmla="*/ 875 w 875"/>
                <a:gd name="T5" fmla="*/ 115 h 115"/>
                <a:gd name="T6" fmla="*/ 0 60000 65536"/>
                <a:gd name="T7" fmla="*/ 0 60000 65536"/>
                <a:gd name="T8" fmla="*/ 0 60000 65536"/>
                <a:gd name="T9" fmla="*/ 0 w 875"/>
                <a:gd name="T10" fmla="*/ 0 h 115"/>
                <a:gd name="T11" fmla="*/ 875 w 875"/>
                <a:gd name="T12" fmla="*/ 115 h 115"/>
              </a:gdLst>
              <a:ahLst/>
              <a:cxnLst>
                <a:cxn ang="T6">
                  <a:pos x="T0" y="T1"/>
                </a:cxn>
                <a:cxn ang="T7">
                  <a:pos x="T2" y="T3"/>
                </a:cxn>
                <a:cxn ang="T8">
                  <a:pos x="T4" y="T5"/>
                </a:cxn>
              </a:cxnLst>
              <a:rect l="T9" t="T10" r="T11" b="T12"/>
              <a:pathLst>
                <a:path w="875" h="115">
                  <a:moveTo>
                    <a:pt x="0" y="105"/>
                  </a:moveTo>
                  <a:cubicBezTo>
                    <a:pt x="122" y="52"/>
                    <a:pt x="245" y="0"/>
                    <a:pt x="391" y="2"/>
                  </a:cubicBezTo>
                  <a:cubicBezTo>
                    <a:pt x="537" y="4"/>
                    <a:pt x="794" y="96"/>
                    <a:pt x="875" y="115"/>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nvGrpSpPr>
            <p:cNvPr id="123914" name="Group 6"/>
            <p:cNvGrpSpPr>
              <a:grpSpLocks/>
            </p:cNvGrpSpPr>
            <p:nvPr/>
          </p:nvGrpSpPr>
          <p:grpSpPr bwMode="auto">
            <a:xfrm>
              <a:off x="1208" y="2578"/>
              <a:ext cx="1517" cy="1241"/>
              <a:chOff x="1208" y="2888"/>
              <a:chExt cx="1517" cy="1241"/>
            </a:xfrm>
          </p:grpSpPr>
          <p:sp>
            <p:nvSpPr>
              <p:cNvPr id="123915" name="Oval 7"/>
              <p:cNvSpPr>
                <a:spLocks noChangeArrowheads="1"/>
              </p:cNvSpPr>
              <p:nvPr/>
            </p:nvSpPr>
            <p:spPr bwMode="auto">
              <a:xfrm>
                <a:off x="1420" y="2972"/>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23916" name="Oval 8"/>
              <p:cNvSpPr>
                <a:spLocks noChangeArrowheads="1"/>
              </p:cNvSpPr>
              <p:nvPr/>
            </p:nvSpPr>
            <p:spPr bwMode="auto">
              <a:xfrm>
                <a:off x="2339" y="2986"/>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23917" name="Oval 9"/>
              <p:cNvSpPr>
                <a:spLocks noChangeArrowheads="1"/>
              </p:cNvSpPr>
              <p:nvPr/>
            </p:nvSpPr>
            <p:spPr bwMode="auto">
              <a:xfrm>
                <a:off x="2389" y="3593"/>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23918" name="Oval 10"/>
              <p:cNvSpPr>
                <a:spLocks noChangeArrowheads="1"/>
              </p:cNvSpPr>
              <p:nvPr/>
            </p:nvSpPr>
            <p:spPr bwMode="auto">
              <a:xfrm>
                <a:off x="1890" y="3985"/>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23919" name="Oval 11"/>
              <p:cNvSpPr>
                <a:spLocks noChangeArrowheads="1"/>
              </p:cNvSpPr>
              <p:nvPr/>
            </p:nvSpPr>
            <p:spPr bwMode="auto">
              <a:xfrm>
                <a:off x="1296" y="3505"/>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23920" name="Freeform 12"/>
              <p:cNvSpPr>
                <a:spLocks/>
              </p:cNvSpPr>
              <p:nvPr/>
            </p:nvSpPr>
            <p:spPr bwMode="auto">
              <a:xfrm>
                <a:off x="2057" y="3744"/>
                <a:ext cx="391" cy="298"/>
              </a:xfrm>
              <a:custGeom>
                <a:avLst/>
                <a:gdLst>
                  <a:gd name="T0" fmla="*/ 391 w 391"/>
                  <a:gd name="T1" fmla="*/ 0 h 298"/>
                  <a:gd name="T2" fmla="*/ 267 w 391"/>
                  <a:gd name="T3" fmla="*/ 154 h 298"/>
                  <a:gd name="T4" fmla="*/ 0 w 391"/>
                  <a:gd name="T5" fmla="*/ 298 h 298"/>
                  <a:gd name="T6" fmla="*/ 0 60000 65536"/>
                  <a:gd name="T7" fmla="*/ 0 60000 65536"/>
                  <a:gd name="T8" fmla="*/ 0 60000 65536"/>
                  <a:gd name="T9" fmla="*/ 0 w 391"/>
                  <a:gd name="T10" fmla="*/ 0 h 298"/>
                  <a:gd name="T11" fmla="*/ 391 w 391"/>
                  <a:gd name="T12" fmla="*/ 298 h 298"/>
                </a:gdLst>
                <a:ahLst/>
                <a:cxnLst>
                  <a:cxn ang="T6">
                    <a:pos x="T0" y="T1"/>
                  </a:cxn>
                  <a:cxn ang="T7">
                    <a:pos x="T2" y="T3"/>
                  </a:cxn>
                  <a:cxn ang="T8">
                    <a:pos x="T4" y="T5"/>
                  </a:cxn>
                </a:cxnLst>
                <a:rect l="T9" t="T10" r="T11" b="T12"/>
                <a:pathLst>
                  <a:path w="391" h="298">
                    <a:moveTo>
                      <a:pt x="391" y="0"/>
                    </a:moveTo>
                    <a:cubicBezTo>
                      <a:pt x="361" y="52"/>
                      <a:pt x="332" y="104"/>
                      <a:pt x="267" y="154"/>
                    </a:cubicBezTo>
                    <a:cubicBezTo>
                      <a:pt x="202" y="204"/>
                      <a:pt x="101" y="251"/>
                      <a:pt x="0" y="298"/>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23921" name="Freeform 13"/>
              <p:cNvSpPr>
                <a:spLocks/>
              </p:cNvSpPr>
              <p:nvPr/>
            </p:nvSpPr>
            <p:spPr bwMode="auto">
              <a:xfrm>
                <a:off x="1368" y="3117"/>
                <a:ext cx="72" cy="380"/>
              </a:xfrm>
              <a:custGeom>
                <a:avLst/>
                <a:gdLst>
                  <a:gd name="T0" fmla="*/ 10 w 72"/>
                  <a:gd name="T1" fmla="*/ 380 h 380"/>
                  <a:gd name="T2" fmla="*/ 10 w 72"/>
                  <a:gd name="T3" fmla="*/ 164 h 380"/>
                  <a:gd name="T4" fmla="*/ 72 w 72"/>
                  <a:gd name="T5" fmla="*/ 0 h 380"/>
                  <a:gd name="T6" fmla="*/ 0 60000 65536"/>
                  <a:gd name="T7" fmla="*/ 0 60000 65536"/>
                  <a:gd name="T8" fmla="*/ 0 60000 65536"/>
                  <a:gd name="T9" fmla="*/ 0 w 72"/>
                  <a:gd name="T10" fmla="*/ 0 h 380"/>
                  <a:gd name="T11" fmla="*/ 72 w 72"/>
                  <a:gd name="T12" fmla="*/ 380 h 380"/>
                </a:gdLst>
                <a:ahLst/>
                <a:cxnLst>
                  <a:cxn ang="T6">
                    <a:pos x="T0" y="T1"/>
                  </a:cxn>
                  <a:cxn ang="T7">
                    <a:pos x="T2" y="T3"/>
                  </a:cxn>
                  <a:cxn ang="T8">
                    <a:pos x="T4" y="T5"/>
                  </a:cxn>
                </a:cxnLst>
                <a:rect l="T9" t="T10" r="T11" b="T12"/>
                <a:pathLst>
                  <a:path w="72" h="380">
                    <a:moveTo>
                      <a:pt x="10" y="380"/>
                    </a:moveTo>
                    <a:cubicBezTo>
                      <a:pt x="5" y="303"/>
                      <a:pt x="0" y="227"/>
                      <a:pt x="10" y="164"/>
                    </a:cubicBezTo>
                    <a:cubicBezTo>
                      <a:pt x="20" y="101"/>
                      <a:pt x="46" y="50"/>
                      <a:pt x="7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23922" name="Text Box 14"/>
              <p:cNvSpPr txBox="1">
                <a:spLocks noChangeArrowheads="1"/>
              </p:cNvSpPr>
              <p:nvPr/>
            </p:nvSpPr>
            <p:spPr bwMode="auto">
              <a:xfrm>
                <a:off x="1208" y="288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A</a:t>
                </a:r>
                <a:endParaRPr lang="en-US" altLang="en-US">
                  <a:solidFill>
                    <a:srgbClr val="000000"/>
                  </a:solidFill>
                  <a:latin typeface="Times New Roman" charset="0"/>
                </a:endParaRPr>
              </a:p>
            </p:txBody>
          </p:sp>
          <p:sp>
            <p:nvSpPr>
              <p:cNvPr id="123923" name="Text Box 15"/>
              <p:cNvSpPr txBox="1">
                <a:spLocks noChangeArrowheads="1"/>
              </p:cNvSpPr>
              <p:nvPr/>
            </p:nvSpPr>
            <p:spPr bwMode="auto">
              <a:xfrm>
                <a:off x="2470" y="289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B</a:t>
                </a:r>
                <a:endParaRPr lang="en-US" altLang="en-US">
                  <a:solidFill>
                    <a:srgbClr val="000000"/>
                  </a:solidFill>
                  <a:latin typeface="Times New Roman" charset="0"/>
                </a:endParaRPr>
              </a:p>
            </p:txBody>
          </p:sp>
          <p:sp>
            <p:nvSpPr>
              <p:cNvPr id="123924" name="Freeform 16"/>
              <p:cNvSpPr>
                <a:spLocks/>
              </p:cNvSpPr>
              <p:nvPr/>
            </p:nvSpPr>
            <p:spPr bwMode="auto">
              <a:xfrm>
                <a:off x="2458" y="3117"/>
                <a:ext cx="103" cy="483"/>
              </a:xfrm>
              <a:custGeom>
                <a:avLst/>
                <a:gdLst>
                  <a:gd name="T0" fmla="*/ 0 w 103"/>
                  <a:gd name="T1" fmla="*/ 0 h 483"/>
                  <a:gd name="T2" fmla="*/ 93 w 103"/>
                  <a:gd name="T3" fmla="*/ 195 h 483"/>
                  <a:gd name="T4" fmla="*/ 62 w 103"/>
                  <a:gd name="T5" fmla="*/ 483 h 483"/>
                  <a:gd name="T6" fmla="*/ 0 60000 65536"/>
                  <a:gd name="T7" fmla="*/ 0 60000 65536"/>
                  <a:gd name="T8" fmla="*/ 0 60000 65536"/>
                  <a:gd name="T9" fmla="*/ 0 w 103"/>
                  <a:gd name="T10" fmla="*/ 0 h 483"/>
                  <a:gd name="T11" fmla="*/ 103 w 103"/>
                  <a:gd name="T12" fmla="*/ 483 h 483"/>
                </a:gdLst>
                <a:ahLst/>
                <a:cxnLst>
                  <a:cxn ang="T6">
                    <a:pos x="T0" y="T1"/>
                  </a:cxn>
                  <a:cxn ang="T7">
                    <a:pos x="T2" y="T3"/>
                  </a:cxn>
                  <a:cxn ang="T8">
                    <a:pos x="T4" y="T5"/>
                  </a:cxn>
                </a:cxnLst>
                <a:rect l="T9" t="T10" r="T11" b="T12"/>
                <a:pathLst>
                  <a:path w="103" h="483">
                    <a:moveTo>
                      <a:pt x="0" y="0"/>
                    </a:moveTo>
                    <a:cubicBezTo>
                      <a:pt x="41" y="57"/>
                      <a:pt x="83" y="115"/>
                      <a:pt x="93" y="195"/>
                    </a:cubicBezTo>
                    <a:cubicBezTo>
                      <a:pt x="103" y="275"/>
                      <a:pt x="82" y="379"/>
                      <a:pt x="62" y="483"/>
                    </a:cubicBezTo>
                  </a:path>
                </a:pathLst>
              </a:custGeom>
              <a:noFill/>
              <a:ln w="9525">
                <a:solidFill>
                  <a:schemeClr val="tx1"/>
                </a:solidFill>
                <a:prstDash val="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23925" name="Freeform 17"/>
              <p:cNvSpPr>
                <a:spLocks/>
              </p:cNvSpPr>
              <p:nvPr/>
            </p:nvSpPr>
            <p:spPr bwMode="auto">
              <a:xfrm>
                <a:off x="1389" y="3662"/>
                <a:ext cx="483" cy="404"/>
              </a:xfrm>
              <a:custGeom>
                <a:avLst/>
                <a:gdLst>
                  <a:gd name="T0" fmla="*/ 483 w 483"/>
                  <a:gd name="T1" fmla="*/ 391 h 404"/>
                  <a:gd name="T2" fmla="*/ 185 w 483"/>
                  <a:gd name="T3" fmla="*/ 339 h 404"/>
                  <a:gd name="T4" fmla="*/ 0 w 483"/>
                  <a:gd name="T5" fmla="*/ 0 h 404"/>
                  <a:gd name="T6" fmla="*/ 0 60000 65536"/>
                  <a:gd name="T7" fmla="*/ 0 60000 65536"/>
                  <a:gd name="T8" fmla="*/ 0 60000 65536"/>
                  <a:gd name="T9" fmla="*/ 0 w 483"/>
                  <a:gd name="T10" fmla="*/ 0 h 404"/>
                  <a:gd name="T11" fmla="*/ 483 w 483"/>
                  <a:gd name="T12" fmla="*/ 404 h 404"/>
                </a:gdLst>
                <a:ahLst/>
                <a:cxnLst>
                  <a:cxn ang="T6">
                    <a:pos x="T0" y="T1"/>
                  </a:cxn>
                  <a:cxn ang="T7">
                    <a:pos x="T2" y="T3"/>
                  </a:cxn>
                  <a:cxn ang="T8">
                    <a:pos x="T4" y="T5"/>
                  </a:cxn>
                </a:cxnLst>
                <a:rect l="T9" t="T10" r="T11" b="T12"/>
                <a:pathLst>
                  <a:path w="483" h="404">
                    <a:moveTo>
                      <a:pt x="483" y="391"/>
                    </a:moveTo>
                    <a:cubicBezTo>
                      <a:pt x="374" y="397"/>
                      <a:pt x="265" y="404"/>
                      <a:pt x="185" y="339"/>
                    </a:cubicBezTo>
                    <a:cubicBezTo>
                      <a:pt x="105" y="274"/>
                      <a:pt x="52" y="137"/>
                      <a:pt x="0" y="0"/>
                    </a:cubicBezTo>
                  </a:path>
                </a:pathLst>
              </a:custGeom>
              <a:noFill/>
              <a:ln w="9525">
                <a:solidFill>
                  <a:schemeClr val="tx1"/>
                </a:solidFill>
                <a:prstDash val="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grpSp>
      <p:sp>
        <p:nvSpPr>
          <p:cNvPr id="123908" name="Text Box 18"/>
          <p:cNvSpPr txBox="1">
            <a:spLocks noChangeArrowheads="1"/>
          </p:cNvSpPr>
          <p:nvPr/>
        </p:nvSpPr>
        <p:spPr bwMode="auto">
          <a:xfrm>
            <a:off x="7796213" y="3208338"/>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X</a:t>
            </a:r>
            <a:endParaRPr lang="en-US" altLang="en-US">
              <a:solidFill>
                <a:srgbClr val="000000"/>
              </a:solidFill>
              <a:latin typeface="Times New Roman" charset="0"/>
            </a:endParaRPr>
          </a:p>
        </p:txBody>
      </p:sp>
      <p:sp>
        <p:nvSpPr>
          <p:cNvPr id="123909" name="Text Box 19"/>
          <p:cNvSpPr txBox="1">
            <a:spLocks noChangeArrowheads="1"/>
          </p:cNvSpPr>
          <p:nvPr/>
        </p:nvSpPr>
        <p:spPr bwMode="auto">
          <a:xfrm>
            <a:off x="7050088" y="4046538"/>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Y</a:t>
            </a:r>
            <a:endParaRPr lang="en-US" altLang="en-US">
              <a:solidFill>
                <a:srgbClr val="000000"/>
              </a:solidFill>
              <a:latin typeface="Times New Roman" charset="0"/>
            </a:endParaRPr>
          </a:p>
        </p:txBody>
      </p:sp>
      <p:sp>
        <p:nvSpPr>
          <p:cNvPr id="123910" name="Freeform 20"/>
          <p:cNvSpPr>
            <a:spLocks/>
          </p:cNvSpPr>
          <p:nvPr/>
        </p:nvSpPr>
        <p:spPr bwMode="auto">
          <a:xfrm>
            <a:off x="6081713" y="1878013"/>
            <a:ext cx="1470025" cy="396875"/>
          </a:xfrm>
          <a:custGeom>
            <a:avLst/>
            <a:gdLst>
              <a:gd name="T0" fmla="*/ 2147483647 w 926"/>
              <a:gd name="T1" fmla="*/ 2147483647 h 250"/>
              <a:gd name="T2" fmla="*/ 2147483647 w 926"/>
              <a:gd name="T3" fmla="*/ 2147483647 h 250"/>
              <a:gd name="T4" fmla="*/ 2147483647 w 926"/>
              <a:gd name="T5" fmla="*/ 2147483647 h 250"/>
              <a:gd name="T6" fmla="*/ 0 w 926"/>
              <a:gd name="T7" fmla="*/ 2147483647 h 250"/>
              <a:gd name="T8" fmla="*/ 0 60000 65536"/>
              <a:gd name="T9" fmla="*/ 0 60000 65536"/>
              <a:gd name="T10" fmla="*/ 0 60000 65536"/>
              <a:gd name="T11" fmla="*/ 0 60000 65536"/>
              <a:gd name="T12" fmla="*/ 0 w 926"/>
              <a:gd name="T13" fmla="*/ 0 h 250"/>
              <a:gd name="T14" fmla="*/ 926 w 926"/>
              <a:gd name="T15" fmla="*/ 250 h 250"/>
            </a:gdLst>
            <a:ahLst/>
            <a:cxnLst>
              <a:cxn ang="T8">
                <a:pos x="T0" y="T1"/>
              </a:cxn>
              <a:cxn ang="T9">
                <a:pos x="T2" y="T3"/>
              </a:cxn>
              <a:cxn ang="T10">
                <a:pos x="T4" y="T5"/>
              </a:cxn>
              <a:cxn ang="T11">
                <a:pos x="T6" y="T7"/>
              </a:cxn>
            </a:cxnLst>
            <a:rect l="T12" t="T13" r="T14" b="T15"/>
            <a:pathLst>
              <a:path w="926" h="250">
                <a:moveTo>
                  <a:pt x="926" y="250"/>
                </a:moveTo>
                <a:cubicBezTo>
                  <a:pt x="812" y="159"/>
                  <a:pt x="698" y="68"/>
                  <a:pt x="576" y="34"/>
                </a:cubicBezTo>
                <a:cubicBezTo>
                  <a:pt x="454" y="0"/>
                  <a:pt x="292" y="12"/>
                  <a:pt x="196" y="44"/>
                </a:cubicBezTo>
                <a:cubicBezTo>
                  <a:pt x="100" y="76"/>
                  <a:pt x="50" y="152"/>
                  <a:pt x="0" y="229"/>
                </a:cubicBezTo>
              </a:path>
            </a:pathLst>
          </a:custGeom>
          <a:noFill/>
          <a:ln w="9525">
            <a:solidFill>
              <a:schemeClr val="accent2"/>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23911" name="Text Box 21"/>
          <p:cNvSpPr txBox="1">
            <a:spLocks noChangeArrowheads="1"/>
          </p:cNvSpPr>
          <p:nvPr/>
        </p:nvSpPr>
        <p:spPr bwMode="auto">
          <a:xfrm>
            <a:off x="6618288" y="1557338"/>
            <a:ext cx="995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3333CC"/>
                </a:solidFill>
                <a:latin typeface="Times New Roman" charset="0"/>
                <a:ea typeface="宋体" charset="-122"/>
              </a:rPr>
              <a:t>update</a:t>
            </a:r>
            <a:endParaRPr lang="en-US" altLang="en-US">
              <a:solidFill>
                <a:srgbClr val="3333CC"/>
              </a:solidFill>
              <a:latin typeface="Times New Roman" charset="0"/>
            </a:endParaRPr>
          </a:p>
        </p:txBody>
      </p:sp>
      <p:sp>
        <p:nvSpPr>
          <p:cNvPr id="123912"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F4F08663-8C16-9647-806C-9C74BE8C03E3}" type="slidenum">
              <a:rPr lang="en-US" altLang="en-US" sz="1400">
                <a:solidFill>
                  <a:srgbClr val="000000"/>
                </a:solidFill>
                <a:latin typeface="Times New Roman" charset="0"/>
              </a:rPr>
              <a:pPr/>
              <a:t>55</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1580948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5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595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595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5954">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5954">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59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6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263" y="2235200"/>
            <a:ext cx="507365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09570" name="Title 1"/>
          <p:cNvSpPr>
            <a:spLocks noGrp="1"/>
          </p:cNvSpPr>
          <p:nvPr>
            <p:ph type="title"/>
          </p:nvPr>
        </p:nvSpPr>
        <p:spPr/>
        <p:txBody>
          <a:bodyPr/>
          <a:lstStyle/>
          <a:p>
            <a:r>
              <a:rPr lang="en-US" altLang="en-US" dirty="0">
                <a:ea typeface="ＭＳ Ｐゴシック" charset="-128"/>
              </a:rPr>
              <a:t>Issue of DSDV</a:t>
            </a:r>
          </a:p>
        </p:txBody>
      </p:sp>
      <p:sp>
        <p:nvSpPr>
          <p:cNvPr id="109571" name="Slide Number Placeholder 3"/>
          <p:cNvSpPr>
            <a:spLocks noGrp="1"/>
          </p:cNvSpPr>
          <p:nvPr>
            <p:ph type="sldNum" sz="quarter" idx="10"/>
          </p:nvPr>
        </p:nvSpPr>
        <p:spPr>
          <a:xfrm>
            <a:off x="8461375" y="6527800"/>
            <a:ext cx="682625" cy="330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3987EF9E-5BFC-3A47-8262-0E711611CBA2}" type="slidenum">
              <a:rPr lang="en-US" altLang="en-US" sz="1400">
                <a:solidFill>
                  <a:srgbClr val="000000"/>
                </a:solidFill>
                <a:latin typeface="Times New Roman" charset="0"/>
              </a:rPr>
              <a:pPr/>
              <a:t>56</a:t>
            </a:fld>
            <a:endParaRPr lang="en-US" altLang="en-US" sz="1400">
              <a:solidFill>
                <a:srgbClr val="000000"/>
              </a:solidFill>
              <a:latin typeface="Times New Roman" charset="0"/>
            </a:endParaRPr>
          </a:p>
        </p:txBody>
      </p:sp>
      <p:sp>
        <p:nvSpPr>
          <p:cNvPr id="109572" name="Rectangle 2"/>
          <p:cNvSpPr>
            <a:spLocks noChangeArrowheads="1"/>
          </p:cNvSpPr>
          <p:nvPr/>
        </p:nvSpPr>
        <p:spPr bwMode="auto">
          <a:xfrm>
            <a:off x="4087813" y="208280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9573" name="Rectangle 10"/>
          <p:cNvSpPr>
            <a:spLocks noChangeArrowheads="1"/>
          </p:cNvSpPr>
          <p:nvPr/>
        </p:nvSpPr>
        <p:spPr bwMode="auto">
          <a:xfrm>
            <a:off x="4921250" y="2994025"/>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9574" name="Rectangle 11"/>
          <p:cNvSpPr>
            <a:spLocks noChangeArrowheads="1"/>
          </p:cNvSpPr>
          <p:nvPr/>
        </p:nvSpPr>
        <p:spPr bwMode="auto">
          <a:xfrm>
            <a:off x="2986088" y="293211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dirty="0">
                <a:solidFill>
                  <a:srgbClr val="000000"/>
                </a:solidFill>
                <a:latin typeface="Times New Roman" charset="0"/>
                <a:ea typeface="宋体" charset="-122"/>
              </a:rPr>
              <a:t>5</a:t>
            </a:r>
            <a:endParaRPr lang="en-US" altLang="en-US" sz="1800" dirty="0">
              <a:solidFill>
                <a:srgbClr val="000000"/>
              </a:solidFill>
            </a:endParaRPr>
          </a:p>
        </p:txBody>
      </p:sp>
      <p:sp>
        <p:nvSpPr>
          <p:cNvPr id="109575" name="Rectangle 12"/>
          <p:cNvSpPr>
            <a:spLocks noChangeArrowheads="1"/>
          </p:cNvSpPr>
          <p:nvPr/>
        </p:nvSpPr>
        <p:spPr bwMode="auto">
          <a:xfrm>
            <a:off x="4302125" y="4032250"/>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4" name="Rectangle 13"/>
          <p:cNvSpPr>
            <a:spLocks noChangeArrowheads="1"/>
          </p:cNvSpPr>
          <p:nvPr/>
        </p:nvSpPr>
        <p:spPr bwMode="auto">
          <a:xfrm rot="-2157001">
            <a:off x="4348163" y="2808288"/>
            <a:ext cx="5572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4000">
                <a:solidFill>
                  <a:srgbClr val="FF0000"/>
                </a:solidFill>
                <a:latin typeface="Times New Roman" charset="0"/>
                <a:ea typeface="宋体" charset="-122"/>
              </a:rPr>
              <a:t>X</a:t>
            </a:r>
            <a:endParaRPr lang="en-US" altLang="en-US" sz="4000">
              <a:solidFill>
                <a:srgbClr val="FF0000"/>
              </a:solidFill>
            </a:endParaRPr>
          </a:p>
        </p:txBody>
      </p:sp>
    </p:spTree>
    <p:extLst>
      <p:ext uri="{BB962C8B-B14F-4D97-AF65-F5344CB8AC3E}">
        <p14:creationId xmlns:p14="http://schemas.microsoft.com/office/powerpoint/2010/main" val="263085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57</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599"/>
            <a:ext cx="8077200" cy="5312979"/>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altLang="en-US" sz="2000" dirty="0">
                <a:solidFill>
                  <a:srgbClr val="000000"/>
                </a:solidFill>
                <a:ea typeface=""/>
              </a:rPr>
              <a:t>Distance vector protocols (distributed computing)</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synchronous Bellman-Ford (SBF)</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asynchronous Bellman-Ford (ABF)</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properties of DV</a:t>
            </a:r>
          </a:p>
          <a:p>
            <a:pPr marL="2628900" lvl="5" indent="-342900">
              <a:spcBef>
                <a:spcPct val="20000"/>
              </a:spcBef>
              <a:buClr>
                <a:srgbClr val="2D2DB9"/>
              </a:buClr>
              <a:buSzPct val="85000"/>
              <a:buFont typeface="Courier New" charset="0"/>
              <a:buChar char="o"/>
            </a:pPr>
            <a:r>
              <a:rPr lang="en-US" altLang="en-US" sz="2000" dirty="0">
                <a:solidFill>
                  <a:srgbClr val="000000"/>
                </a:solidFill>
                <a:ea typeface=""/>
              </a:rPr>
              <a:t>DV w/ loop prevention</a:t>
            </a:r>
          </a:p>
          <a:p>
            <a:pPr marL="3086100" lvl="6" indent="-342900">
              <a:spcBef>
                <a:spcPct val="20000"/>
              </a:spcBef>
              <a:buClr>
                <a:srgbClr val="2D2DB9"/>
              </a:buClr>
              <a:buSzPct val="85000"/>
              <a:buFont typeface="Courier New" charset="0"/>
              <a:buChar char="o"/>
            </a:pPr>
            <a:r>
              <a:rPr lang="en-US" altLang="en-US" sz="2000" dirty="0">
                <a:solidFill>
                  <a:srgbClr val="000000"/>
                </a:solidFill>
                <a:ea typeface=""/>
              </a:rPr>
              <a:t>reverse poison</a:t>
            </a:r>
          </a:p>
          <a:p>
            <a:pPr marL="3086100" lvl="6" indent="-342900">
              <a:spcBef>
                <a:spcPct val="20000"/>
              </a:spcBef>
              <a:buClr>
                <a:srgbClr val="2D2DB9"/>
              </a:buClr>
              <a:buSzPct val="85000"/>
              <a:buFont typeface="Courier New" charset="0"/>
              <a:buChar char="o"/>
            </a:pPr>
            <a:r>
              <a:rPr lang="en-US" altLang="en-US" sz="2000" dirty="0">
                <a:solidFill>
                  <a:srgbClr val="000000"/>
                </a:solidFill>
                <a:ea typeface=""/>
              </a:rPr>
              <a:t>destination-sequenced DV (DSDV)</a:t>
            </a:r>
          </a:p>
          <a:p>
            <a:pPr marL="3086100" lvl="6" indent="-342900">
              <a:spcBef>
                <a:spcPct val="20000"/>
              </a:spcBef>
              <a:buClr>
                <a:srgbClr val="2D2DB9"/>
              </a:buClr>
              <a:buSzPct val="85000"/>
              <a:buFont typeface="Courier New" charset="0"/>
              <a:buChar char="o"/>
            </a:pPr>
            <a:r>
              <a:rPr lang="en-US" altLang="en-US" sz="2000" i="1" dirty="0">
                <a:solidFill>
                  <a:srgbClr val="C00000"/>
                </a:solidFill>
                <a:ea typeface=""/>
              </a:rPr>
              <a:t>diffusive update algorithm (DUAL) and EIGRP</a:t>
            </a:r>
            <a:endParaRPr lang="en-US" altLang="en-US" sz="2000" dirty="0">
              <a:solidFill>
                <a:srgbClr val="000000"/>
              </a:solidFill>
              <a:ea typeface=""/>
            </a:endParaRPr>
          </a:p>
          <a:p>
            <a:pPr marL="3086100" lvl="6"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3086100" lvl="6"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Wingdings" charset="2"/>
              <a:buChar char="Ø"/>
            </a:pPr>
            <a:endParaRPr lang="en-US" altLang="en-US" sz="2000" i="1" dirty="0">
              <a:solidFill>
                <a:srgbClr val="C00000"/>
              </a:solidFill>
              <a:latin typeface="+mn-lt"/>
              <a:ea typeface=""/>
            </a:endParaRPr>
          </a:p>
        </p:txBody>
      </p:sp>
    </p:spTree>
    <p:extLst>
      <p:ext uri="{BB962C8B-B14F-4D97-AF65-F5344CB8AC3E}">
        <p14:creationId xmlns:p14="http://schemas.microsoft.com/office/powerpoint/2010/main" val="14144543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Idea</a:t>
            </a:r>
          </a:p>
        </p:txBody>
      </p:sp>
      <p:sp>
        <p:nvSpPr>
          <p:cNvPr id="4" name="Content Placeholder 3"/>
          <p:cNvSpPr>
            <a:spLocks noGrp="1"/>
          </p:cNvSpPr>
          <p:nvPr>
            <p:ph idx="1"/>
          </p:nvPr>
        </p:nvSpPr>
        <p:spPr/>
        <p:txBody>
          <a:bodyPr/>
          <a:lstStyle/>
          <a:p>
            <a:pPr>
              <a:buFont typeface="Wingdings" pitchFamily="2" charset="2"/>
              <a:buChar char="q"/>
            </a:pPr>
            <a:r>
              <a:rPr lang="en-US" dirty="0"/>
              <a:t>DSDV guarantees no loop, but at the price of not using any backup path before destination re-announces reachability.</a:t>
            </a:r>
          </a:p>
          <a:p>
            <a:pPr>
              <a:buFont typeface="Wingdings" pitchFamily="2" charset="2"/>
              <a:buChar char="q"/>
            </a:pPr>
            <a:endParaRPr lang="en-US" dirty="0"/>
          </a:p>
          <a:p>
            <a:pPr>
              <a:buFont typeface="Wingdings" pitchFamily="2" charset="2"/>
              <a:buChar char="q"/>
            </a:pPr>
            <a:r>
              <a:rPr lang="en-US" dirty="0"/>
              <a:t>Basic idea: Sufficient condition to guarantee no loop using backup paths (called switching)?</a:t>
            </a:r>
          </a:p>
        </p:txBody>
      </p:sp>
      <p:sp>
        <p:nvSpPr>
          <p:cNvPr id="2" name="Slide Number Placeholder 1"/>
          <p:cNvSpPr>
            <a:spLocks noGrp="1"/>
          </p:cNvSpPr>
          <p:nvPr>
            <p:ph type="sldNum" sz="quarter" idx="10"/>
          </p:nvPr>
        </p:nvSpPr>
        <p:spPr/>
        <p:txBody>
          <a:bodyPr/>
          <a:lstStyle/>
          <a:p>
            <a:fld id="{2C99079A-A6AF-A244-98D5-C16260D971F4}" type="slidenum">
              <a:rPr lang="en-US" altLang="en-US" smtClean="0"/>
              <a:pPr/>
              <a:t>58</a:t>
            </a:fld>
            <a:endParaRPr lang="en-US" altLang="en-US"/>
          </a:p>
        </p:txBody>
      </p:sp>
      <p:pic>
        <p:nvPicPr>
          <p:cNvPr id="11" name="Picture 10"/>
          <p:cNvPicPr>
            <a:picLocks noChangeAspect="1"/>
          </p:cNvPicPr>
          <p:nvPr/>
        </p:nvPicPr>
        <p:blipFill>
          <a:blip r:embed="rId2"/>
          <a:stretch>
            <a:fillRect/>
          </a:stretch>
        </p:blipFill>
        <p:spPr>
          <a:xfrm>
            <a:off x="5060730" y="4803315"/>
            <a:ext cx="3012966" cy="1762585"/>
          </a:xfrm>
          <a:prstGeom prst="rect">
            <a:avLst/>
          </a:prstGeom>
        </p:spPr>
      </p:pic>
    </p:spTree>
    <p:extLst>
      <p:ext uri="{BB962C8B-B14F-4D97-AF65-F5344CB8AC3E}">
        <p14:creationId xmlns:p14="http://schemas.microsoft.com/office/powerpoint/2010/main" val="13417898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2"/>
          <p:cNvSpPr>
            <a:spLocks noGrp="1"/>
          </p:cNvSpPr>
          <p:nvPr>
            <p:ph type="title"/>
          </p:nvPr>
        </p:nvSpPr>
        <p:spPr>
          <a:xfrm>
            <a:off x="533400" y="228600"/>
            <a:ext cx="8240713" cy="1143000"/>
          </a:xfrm>
        </p:spPr>
        <p:txBody>
          <a:bodyPr/>
          <a:lstStyle/>
          <a:p>
            <a:r>
              <a:rPr lang="en-US" altLang="en-US" sz="3600" dirty="0">
                <a:ea typeface="ＭＳ Ｐゴシック" charset="-128"/>
              </a:rPr>
              <a:t>Key Idea: Feasible Successors</a:t>
            </a:r>
          </a:p>
        </p:txBody>
      </p:sp>
      <p:sp>
        <p:nvSpPr>
          <p:cNvPr id="130050" name="Content Placeholder 3"/>
          <p:cNvSpPr>
            <a:spLocks noGrp="1"/>
          </p:cNvSpPr>
          <p:nvPr>
            <p:ph idx="1"/>
          </p:nvPr>
        </p:nvSpPr>
        <p:spPr>
          <a:xfrm>
            <a:off x="533400" y="1433512"/>
            <a:ext cx="8051800" cy="4856163"/>
          </a:xfrm>
        </p:spPr>
        <p:txBody>
          <a:bodyPr/>
          <a:lstStyle/>
          <a:p>
            <a:pPr>
              <a:buFont typeface="Wingdings" pitchFamily="2" charset="2"/>
              <a:buChar char="q"/>
            </a:pPr>
            <a:r>
              <a:rPr lang="en-US" altLang="en-US" dirty="0">
                <a:ea typeface="ＭＳ Ｐゴシック" charset="-128"/>
              </a:rPr>
              <a:t>If the reported distance of a neighbor n is lower than the total distance using primary (current shortest), the neighbor n is a feasible successor</a:t>
            </a:r>
          </a:p>
          <a:p>
            <a:pPr lvl="1"/>
            <a:endParaRPr lang="en-US" altLang="en-US" dirty="0">
              <a:ea typeface="ＭＳ Ｐゴシック" charset="-128"/>
            </a:endParaRPr>
          </a:p>
        </p:txBody>
      </p:sp>
      <p:sp>
        <p:nvSpPr>
          <p:cNvPr id="130051"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A460981B-6CC7-7845-923A-A834EAE3DCBF}" type="slidenum">
              <a:rPr lang="en-US" altLang="en-US" sz="1400">
                <a:solidFill>
                  <a:srgbClr val="000000"/>
                </a:solidFill>
                <a:latin typeface="Times New Roman" charset="0"/>
              </a:rPr>
              <a:pPr/>
              <a:t>59</a:t>
            </a:fld>
            <a:endParaRPr lang="en-US" altLang="en-US" sz="1400">
              <a:solidFill>
                <a:srgbClr val="000000"/>
              </a:solidFill>
              <a:latin typeface="Times New Roman" charset="0"/>
            </a:endParaRPr>
          </a:p>
        </p:txBody>
      </p:sp>
      <p:graphicFrame>
        <p:nvGraphicFramePr>
          <p:cNvPr id="125958" name="Object 18"/>
          <p:cNvGraphicFramePr>
            <a:graphicFrameLocks noChangeAspect="1"/>
          </p:cNvGraphicFramePr>
          <p:nvPr/>
        </p:nvGraphicFramePr>
        <p:xfrm>
          <a:off x="1579563" y="5626100"/>
          <a:ext cx="5662612" cy="663575"/>
        </p:xfrm>
        <a:graphic>
          <a:graphicData uri="http://schemas.openxmlformats.org/presentationml/2006/ole">
            <mc:AlternateContent xmlns:mc="http://schemas.openxmlformats.org/markup-compatibility/2006">
              <mc:Choice xmlns:v="urn:schemas-microsoft-com:vml" Requires="v">
                <p:oleObj spid="_x0000_s1109" name="Equation" r:id="rId4" imgW="1955800" imgH="228600" progId="Equation.3">
                  <p:embed/>
                </p:oleObj>
              </mc:Choice>
              <mc:Fallback>
                <p:oleObj name="Equation" r:id="rId4" imgW="19558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9563" y="5626100"/>
                        <a:ext cx="5662612" cy="6635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0053" name="Group 2"/>
          <p:cNvGrpSpPr>
            <a:grpSpLocks/>
          </p:cNvGrpSpPr>
          <p:nvPr/>
        </p:nvGrpSpPr>
        <p:grpSpPr bwMode="auto">
          <a:xfrm>
            <a:off x="3141663" y="3522663"/>
            <a:ext cx="2470150" cy="1219200"/>
            <a:chOff x="2689944" y="3054869"/>
            <a:chExt cx="2469012" cy="1218521"/>
          </a:xfrm>
        </p:grpSpPr>
        <p:sp>
          <p:nvSpPr>
            <p:cNvPr id="130054" name="Freeform 7"/>
            <p:cNvSpPr>
              <a:spLocks/>
            </p:cNvSpPr>
            <p:nvPr/>
          </p:nvSpPr>
          <p:spPr bwMode="auto">
            <a:xfrm rot="-952673">
              <a:off x="2868716" y="3362776"/>
              <a:ext cx="1425756" cy="55137"/>
            </a:xfrm>
            <a:custGeom>
              <a:avLst/>
              <a:gdLst>
                <a:gd name="T0" fmla="*/ 0 w 1323"/>
                <a:gd name="T1" fmla="*/ 2147483647 h 178"/>
                <a:gd name="T2" fmla="*/ 2147483647 w 1323"/>
                <a:gd name="T3" fmla="*/ 2147483647 h 178"/>
                <a:gd name="T4" fmla="*/ 2147483647 w 1323"/>
                <a:gd name="T5" fmla="*/ 2147483647 h 178"/>
                <a:gd name="T6" fmla="*/ 0 60000 65536"/>
                <a:gd name="T7" fmla="*/ 0 60000 65536"/>
                <a:gd name="T8" fmla="*/ 0 60000 65536"/>
                <a:gd name="T9" fmla="*/ 0 w 1323"/>
                <a:gd name="T10" fmla="*/ 0 h 178"/>
                <a:gd name="T11" fmla="*/ 1323 w 1323"/>
                <a:gd name="T12" fmla="*/ 178 h 178"/>
              </a:gdLst>
              <a:ahLst/>
              <a:cxnLst>
                <a:cxn ang="T6">
                  <a:pos x="T0" y="T1"/>
                </a:cxn>
                <a:cxn ang="T7">
                  <a:pos x="T2" y="T3"/>
                </a:cxn>
                <a:cxn ang="T8">
                  <a:pos x="T4" y="T5"/>
                </a:cxn>
              </a:cxnLst>
              <a:rect l="T9" t="T10" r="T11" b="T12"/>
              <a:pathLst>
                <a:path w="1323" h="178">
                  <a:moveTo>
                    <a:pt x="0" y="178"/>
                  </a:moveTo>
                  <a:cubicBezTo>
                    <a:pt x="173" y="96"/>
                    <a:pt x="346" y="14"/>
                    <a:pt x="567" y="7"/>
                  </a:cubicBezTo>
                  <a:cubicBezTo>
                    <a:pt x="788" y="0"/>
                    <a:pt x="1193" y="109"/>
                    <a:pt x="1323" y="133"/>
                  </a:cubicBezTo>
                </a:path>
              </a:pathLst>
            </a:custGeom>
            <a:noFill/>
            <a:ln w="9525">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30055" name="Oval 6"/>
            <p:cNvSpPr>
              <a:spLocks noChangeArrowheads="1"/>
            </p:cNvSpPr>
            <p:nvPr/>
          </p:nvSpPr>
          <p:spPr bwMode="auto">
            <a:xfrm>
              <a:off x="4773193" y="3873340"/>
              <a:ext cx="385763" cy="40005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en-US">
                  <a:solidFill>
                    <a:srgbClr val="000000"/>
                  </a:solidFill>
                  <a:latin typeface="Times New Roman" charset="0"/>
                  <a:ea typeface="宋体" charset="-122"/>
                </a:rPr>
                <a:t>n</a:t>
              </a:r>
              <a:endParaRPr lang="en-US" altLang="en-US">
                <a:solidFill>
                  <a:srgbClr val="000000"/>
                </a:solidFill>
                <a:latin typeface="Times New Roman" charset="0"/>
              </a:endParaRPr>
            </a:p>
          </p:txBody>
        </p:sp>
        <p:sp>
          <p:nvSpPr>
            <p:cNvPr id="130056" name="Oval 6"/>
            <p:cNvSpPr>
              <a:spLocks noChangeArrowheads="1"/>
            </p:cNvSpPr>
            <p:nvPr/>
          </p:nvSpPr>
          <p:spPr bwMode="auto">
            <a:xfrm>
              <a:off x="4249074" y="3054869"/>
              <a:ext cx="385763" cy="40005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en-US">
                  <a:solidFill>
                    <a:srgbClr val="000000"/>
                  </a:solidFill>
                  <a:latin typeface="Times New Roman" charset="0"/>
                  <a:ea typeface="宋体" charset="-122"/>
                </a:rPr>
                <a:t>p</a:t>
              </a:r>
              <a:endParaRPr lang="en-US" altLang="en-US">
                <a:solidFill>
                  <a:srgbClr val="000000"/>
                </a:solidFill>
                <a:latin typeface="Times New Roman" charset="0"/>
              </a:endParaRPr>
            </a:p>
          </p:txBody>
        </p:sp>
        <p:sp>
          <p:nvSpPr>
            <p:cNvPr id="130057" name="Freeform 7"/>
            <p:cNvSpPr>
              <a:spLocks/>
            </p:cNvSpPr>
            <p:nvPr/>
          </p:nvSpPr>
          <p:spPr bwMode="auto">
            <a:xfrm rot="857387" flipV="1">
              <a:off x="2904460" y="3803044"/>
              <a:ext cx="1899353" cy="344222"/>
            </a:xfrm>
            <a:custGeom>
              <a:avLst/>
              <a:gdLst>
                <a:gd name="T0" fmla="*/ 0 w 1323"/>
                <a:gd name="T1" fmla="*/ 2147483647 h 178"/>
                <a:gd name="T2" fmla="*/ 2147483647 w 1323"/>
                <a:gd name="T3" fmla="*/ 2147483647 h 178"/>
                <a:gd name="T4" fmla="*/ 2147483647 w 1323"/>
                <a:gd name="T5" fmla="*/ 2147483647 h 178"/>
                <a:gd name="T6" fmla="*/ 0 60000 65536"/>
                <a:gd name="T7" fmla="*/ 0 60000 65536"/>
                <a:gd name="T8" fmla="*/ 0 60000 65536"/>
                <a:gd name="T9" fmla="*/ 0 w 1323"/>
                <a:gd name="T10" fmla="*/ 0 h 178"/>
                <a:gd name="T11" fmla="*/ 1323 w 1323"/>
                <a:gd name="T12" fmla="*/ 178 h 178"/>
              </a:gdLst>
              <a:ahLst/>
              <a:cxnLst>
                <a:cxn ang="T6">
                  <a:pos x="T0" y="T1"/>
                </a:cxn>
                <a:cxn ang="T7">
                  <a:pos x="T2" y="T3"/>
                </a:cxn>
                <a:cxn ang="T8">
                  <a:pos x="T4" y="T5"/>
                </a:cxn>
              </a:cxnLst>
              <a:rect l="T9" t="T10" r="T11" b="T12"/>
              <a:pathLst>
                <a:path w="1323" h="178">
                  <a:moveTo>
                    <a:pt x="0" y="178"/>
                  </a:moveTo>
                  <a:cubicBezTo>
                    <a:pt x="173" y="96"/>
                    <a:pt x="346" y="14"/>
                    <a:pt x="567" y="7"/>
                  </a:cubicBezTo>
                  <a:cubicBezTo>
                    <a:pt x="788" y="0"/>
                    <a:pt x="1193" y="109"/>
                    <a:pt x="1323" y="133"/>
                  </a:cubicBezTo>
                </a:path>
              </a:pathLst>
            </a:custGeom>
            <a:noFill/>
            <a:ln w="9525">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30058" name="Oval 5"/>
            <p:cNvSpPr>
              <a:spLocks noChangeArrowheads="1"/>
            </p:cNvSpPr>
            <p:nvPr/>
          </p:nvSpPr>
          <p:spPr bwMode="auto">
            <a:xfrm>
              <a:off x="2689944" y="3455203"/>
              <a:ext cx="385763" cy="385763"/>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i</a:t>
              </a:r>
              <a:endParaRPr lang="en-US" altLang="en-US">
                <a:solidFill>
                  <a:srgbClr val="000000"/>
                </a:solidFill>
                <a:latin typeface="Times New Roman" charset="0"/>
              </a:endParaRPr>
            </a:p>
          </p:txBody>
        </p:sp>
      </p:grpSp>
    </p:spTree>
    <p:extLst>
      <p:ext uri="{BB962C8B-B14F-4D97-AF65-F5344CB8AC3E}">
        <p14:creationId xmlns:p14="http://schemas.microsoft.com/office/powerpoint/2010/main" val="761274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Slide Number Placeholder 4"/>
          <p:cNvSpPr>
            <a:spLocks noGrp="1"/>
          </p:cNvSpPr>
          <p:nvPr>
            <p:ph type="sldNum" sz="quarter" idx="10"/>
          </p:nvPr>
        </p:nvSpPr>
        <p:spPr>
          <a:xfrm>
            <a:off x="7173913" y="6389688"/>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r"/>
            <a:fld id="{1461B01E-F52D-8343-A4E9-A58B448EFC0F}" type="slidenum">
              <a:rPr lang="en-US" altLang="en-US">
                <a:solidFill>
                  <a:srgbClr val="000000"/>
                </a:solidFill>
                <a:latin typeface="Times New Roman" charset="0"/>
              </a:rPr>
              <a:pPr algn="r"/>
              <a:t>6</a:t>
            </a:fld>
            <a:endParaRPr lang="en-US" altLang="en-US">
              <a:solidFill>
                <a:srgbClr val="000000"/>
              </a:solidFill>
              <a:latin typeface="Times New Roman" charset="0"/>
            </a:endParaRPr>
          </a:p>
        </p:txBody>
      </p:sp>
      <p:sp>
        <p:nvSpPr>
          <p:cNvPr id="4103" name="Rectangle 2"/>
          <p:cNvSpPr>
            <a:spLocks noGrp="1" noChangeArrowheads="1"/>
          </p:cNvSpPr>
          <p:nvPr>
            <p:ph type="title"/>
          </p:nvPr>
        </p:nvSpPr>
        <p:spPr>
          <a:xfrm>
            <a:off x="533400" y="85725"/>
            <a:ext cx="8024813" cy="1143000"/>
          </a:xfrm>
        </p:spPr>
        <p:txBody>
          <a:bodyPr/>
          <a:lstStyle/>
          <a:p>
            <a:r>
              <a:rPr lang="en-US" altLang="en-US" sz="3600" dirty="0"/>
              <a:t>Recap: Distance Vector Routing</a:t>
            </a:r>
            <a:r>
              <a:rPr lang="en-US" altLang="zh-CN" sz="3600" dirty="0">
                <a:ea typeface="宋体" charset="-122"/>
              </a:rPr>
              <a:t>: Basic Idea (Bellman-Ford </a:t>
            </a:r>
            <a:r>
              <a:rPr lang="en-US" altLang="zh-CN" sz="3600" dirty="0" err="1">
                <a:ea typeface="宋体" charset="-122"/>
              </a:rPr>
              <a:t>Alg</a:t>
            </a:r>
            <a:r>
              <a:rPr lang="en-US" altLang="zh-CN" sz="3600" dirty="0">
                <a:ea typeface="宋体" charset="-122"/>
              </a:rPr>
              <a:t>)</a:t>
            </a:r>
            <a:endParaRPr lang="en-US" altLang="en-US" sz="4400" dirty="0"/>
          </a:p>
        </p:txBody>
      </p:sp>
      <p:sp>
        <p:nvSpPr>
          <p:cNvPr id="4104" name="Rectangle 3"/>
          <p:cNvSpPr>
            <a:spLocks noGrp="1" noChangeArrowheads="1"/>
          </p:cNvSpPr>
          <p:nvPr>
            <p:ph type="body" sz="half" idx="1"/>
          </p:nvPr>
        </p:nvSpPr>
        <p:spPr>
          <a:xfrm>
            <a:off x="561975" y="1362075"/>
            <a:ext cx="8062913" cy="5099050"/>
          </a:xfrm>
        </p:spPr>
        <p:txBody>
          <a:bodyPr/>
          <a:lstStyle/>
          <a:p>
            <a:pPr>
              <a:lnSpc>
                <a:spcPct val="90000"/>
              </a:lnSpc>
              <a:buFont typeface="Wingdings" pitchFamily="2" charset="2"/>
              <a:buChar char="q"/>
            </a:pPr>
            <a:r>
              <a:rPr lang="en-US" altLang="en-US" dirty="0"/>
              <a:t>At node </a:t>
            </a:r>
            <a:r>
              <a:rPr lang="en-US" altLang="zh-CN" dirty="0" err="1">
                <a:ea typeface="宋体" charset="-122"/>
              </a:rPr>
              <a:t>i</a:t>
            </a:r>
            <a:r>
              <a:rPr lang="en-US" altLang="en-US" dirty="0"/>
              <a:t>, the </a:t>
            </a:r>
            <a:r>
              <a:rPr lang="en-US" altLang="zh-CN" dirty="0">
                <a:ea typeface="宋体" charset="-122"/>
              </a:rPr>
              <a:t>basic </a:t>
            </a:r>
            <a:r>
              <a:rPr lang="en-US" altLang="en-US" dirty="0"/>
              <a:t>update</a:t>
            </a:r>
            <a:r>
              <a:rPr lang="en-US" altLang="zh-CN" dirty="0">
                <a:ea typeface="宋体" charset="-122"/>
              </a:rPr>
              <a:t> rule</a:t>
            </a: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buFont typeface="ZapfDingbats" charset="0"/>
              <a:buNone/>
            </a:pPr>
            <a:r>
              <a:rPr lang="en-US" altLang="en-US" sz="2400" dirty="0"/>
              <a:t>where </a:t>
            </a:r>
          </a:p>
          <a:p>
            <a:pPr>
              <a:lnSpc>
                <a:spcPct val="90000"/>
              </a:lnSpc>
              <a:buFont typeface="ZapfDingbats" charset="0"/>
              <a:buNone/>
            </a:pPr>
            <a:r>
              <a:rPr lang="en-US" altLang="en-US" sz="2400" dirty="0"/>
              <a:t> - d</a:t>
            </a:r>
            <a:r>
              <a:rPr lang="en-US" altLang="zh-CN" sz="2400" baseline="-25000" dirty="0">
                <a:ea typeface="宋体" charset="-122"/>
              </a:rPr>
              <a:t>i</a:t>
            </a:r>
            <a:r>
              <a:rPr lang="en-US" altLang="en-US" sz="2400" dirty="0"/>
              <a:t> denote</a:t>
            </a:r>
            <a:r>
              <a:rPr lang="en-US" altLang="zh-CN" sz="2400" dirty="0">
                <a:ea typeface="宋体" charset="-122"/>
              </a:rPr>
              <a:t>s</a:t>
            </a:r>
            <a:r>
              <a:rPr lang="en-US" altLang="en-US" sz="2400" dirty="0"/>
              <a:t> the distance </a:t>
            </a:r>
            <a:br>
              <a:rPr lang="en-US" altLang="zh-CN" sz="2400" dirty="0">
                <a:ea typeface="宋体" charset="-122"/>
              </a:rPr>
            </a:br>
            <a:r>
              <a:rPr lang="en-US" altLang="zh-CN" sz="2400" dirty="0">
                <a:ea typeface="宋体" charset="-122"/>
              </a:rPr>
              <a:t>estimation from </a:t>
            </a:r>
            <a:r>
              <a:rPr lang="en-US" altLang="zh-CN" sz="2400" dirty="0" err="1">
                <a:ea typeface="宋体" charset="-122"/>
              </a:rPr>
              <a:t>i</a:t>
            </a:r>
            <a:r>
              <a:rPr lang="en-US" altLang="zh-CN" sz="2400" dirty="0">
                <a:ea typeface="宋体" charset="-122"/>
              </a:rPr>
              <a:t> to the </a:t>
            </a:r>
            <a:br>
              <a:rPr lang="en-US" altLang="zh-CN" sz="2400" dirty="0">
                <a:ea typeface="宋体" charset="-122"/>
              </a:rPr>
            </a:br>
            <a:r>
              <a:rPr lang="en-US" altLang="zh-CN" sz="2400" dirty="0">
                <a:ea typeface="宋体" charset="-122"/>
              </a:rPr>
              <a:t>destination, </a:t>
            </a:r>
          </a:p>
          <a:p>
            <a:pPr>
              <a:lnSpc>
                <a:spcPct val="90000"/>
              </a:lnSpc>
              <a:buFont typeface="ZapfDingbats" charset="0"/>
              <a:buNone/>
            </a:pPr>
            <a:r>
              <a:rPr lang="en-US" altLang="en-US" sz="2400" dirty="0">
                <a:ea typeface="宋体" charset="-122"/>
              </a:rPr>
              <a:t> - </a:t>
            </a:r>
            <a:r>
              <a:rPr lang="en-US" altLang="en-US" sz="2400" dirty="0"/>
              <a:t>N(</a:t>
            </a:r>
            <a:r>
              <a:rPr lang="en-US" altLang="zh-CN" sz="2400" dirty="0" err="1">
                <a:ea typeface="宋体" charset="-122"/>
              </a:rPr>
              <a:t>i</a:t>
            </a:r>
            <a:r>
              <a:rPr lang="en-US" altLang="en-US" sz="2400" dirty="0"/>
              <a:t>) is set of neighbors of </a:t>
            </a:r>
            <a:br>
              <a:rPr lang="en-US" altLang="en-US" sz="2400" dirty="0"/>
            </a:br>
            <a:r>
              <a:rPr lang="en-US" altLang="en-US" sz="2400" dirty="0"/>
              <a:t>node </a:t>
            </a:r>
            <a:r>
              <a:rPr lang="en-US" altLang="zh-CN" sz="2400" dirty="0" err="1">
                <a:ea typeface="宋体" charset="-122"/>
              </a:rPr>
              <a:t>i</a:t>
            </a:r>
            <a:r>
              <a:rPr lang="en-US" altLang="en-US" sz="2400" dirty="0"/>
              <a:t>, and </a:t>
            </a:r>
          </a:p>
          <a:p>
            <a:pPr>
              <a:lnSpc>
                <a:spcPct val="90000"/>
              </a:lnSpc>
              <a:buFont typeface="ZapfDingbats" charset="0"/>
              <a:buNone/>
            </a:pPr>
            <a:r>
              <a:rPr lang="en-US" altLang="zh-CN" sz="2400" dirty="0">
                <a:ea typeface="宋体" charset="-122"/>
              </a:rPr>
              <a:t> - </a:t>
            </a:r>
            <a:r>
              <a:rPr lang="en-US" altLang="zh-CN" sz="2400" dirty="0" err="1">
                <a:ea typeface="宋体" charset="-122"/>
              </a:rPr>
              <a:t>d</a:t>
            </a:r>
            <a:r>
              <a:rPr lang="en-US" altLang="zh-CN" sz="2400" baseline="-25000" dirty="0" err="1">
                <a:ea typeface="宋体" charset="-122"/>
              </a:rPr>
              <a:t>ij</a:t>
            </a:r>
            <a:r>
              <a:rPr lang="en-US" altLang="en-US" sz="2400" dirty="0"/>
              <a:t> is the distance of </a:t>
            </a:r>
            <a:br>
              <a:rPr lang="en-US" altLang="zh-CN" sz="2400" dirty="0">
                <a:ea typeface="宋体" charset="-122"/>
              </a:rPr>
            </a:br>
            <a:r>
              <a:rPr lang="en-US" altLang="en-US" sz="2400" dirty="0"/>
              <a:t>the direct link from </a:t>
            </a:r>
            <a:r>
              <a:rPr lang="en-US" altLang="zh-CN" sz="2400" dirty="0" err="1">
                <a:ea typeface="宋体" charset="-122"/>
              </a:rPr>
              <a:t>i</a:t>
            </a:r>
            <a:r>
              <a:rPr lang="en-US" altLang="en-US" sz="2400" dirty="0"/>
              <a:t> to </a:t>
            </a:r>
            <a:r>
              <a:rPr lang="en-US" altLang="zh-CN" sz="2400" dirty="0">
                <a:ea typeface="宋体" charset="-122"/>
              </a:rPr>
              <a:t>j</a:t>
            </a:r>
            <a:endParaRPr lang="en-US" altLang="zh-CN" sz="2400" dirty="0">
              <a:solidFill>
                <a:srgbClr val="FF0000"/>
              </a:solidFill>
              <a:ea typeface="宋体" charset="-122"/>
            </a:endParaRPr>
          </a:p>
        </p:txBody>
      </p:sp>
      <p:graphicFrame>
        <p:nvGraphicFramePr>
          <p:cNvPr id="4098" name="Object 4"/>
          <p:cNvGraphicFramePr>
            <a:graphicFrameLocks noChangeAspect="1"/>
          </p:cNvGraphicFramePr>
          <p:nvPr/>
        </p:nvGraphicFramePr>
        <p:xfrm>
          <a:off x="1876425" y="2093913"/>
          <a:ext cx="4346575" cy="746125"/>
        </p:xfrm>
        <a:graphic>
          <a:graphicData uri="http://schemas.openxmlformats.org/presentationml/2006/ole">
            <mc:AlternateContent xmlns:mc="http://schemas.openxmlformats.org/markup-compatibility/2006">
              <mc:Choice xmlns:v="urn:schemas-microsoft-com:vml" Requires="v">
                <p:oleObj spid="_x0000_s748827" name="Equation" r:id="rId4" imgW="1409400" imgH="241200" progId="Equation.3">
                  <p:embed/>
                </p:oleObj>
              </mc:Choice>
              <mc:Fallback>
                <p:oleObj name="Equation" r:id="rId4" imgW="140940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6425" y="2093913"/>
                        <a:ext cx="4346575" cy="746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105" name="Oval 5"/>
          <p:cNvSpPr>
            <a:spLocks noChangeArrowheads="1"/>
          </p:cNvSpPr>
          <p:nvPr/>
        </p:nvSpPr>
        <p:spPr bwMode="auto">
          <a:xfrm>
            <a:off x="6640513" y="5246688"/>
            <a:ext cx="465137"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zh-CN" sz="2000" b="1">
                <a:solidFill>
                  <a:srgbClr val="000000"/>
                </a:solidFill>
                <a:ea typeface="宋体" charset="-122"/>
              </a:rPr>
              <a:t>i</a:t>
            </a:r>
            <a:endParaRPr lang="en-US" altLang="en-US" sz="2000" b="1">
              <a:solidFill>
                <a:srgbClr val="000000"/>
              </a:solidFill>
              <a:ea typeface=""/>
            </a:endParaRPr>
          </a:p>
        </p:txBody>
      </p:sp>
      <p:sp>
        <p:nvSpPr>
          <p:cNvPr id="4106" name="Oval 7"/>
          <p:cNvSpPr>
            <a:spLocks noChangeArrowheads="1"/>
          </p:cNvSpPr>
          <p:nvPr/>
        </p:nvSpPr>
        <p:spPr bwMode="auto">
          <a:xfrm>
            <a:off x="7573963" y="4348163"/>
            <a:ext cx="465137"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zh-CN" sz="2000" b="1">
                <a:solidFill>
                  <a:srgbClr val="000000"/>
                </a:solidFill>
                <a:ea typeface="宋体" charset="-122"/>
              </a:rPr>
              <a:t>j</a:t>
            </a:r>
            <a:endParaRPr lang="en-US" altLang="en-US" sz="2000" b="1">
              <a:solidFill>
                <a:srgbClr val="000000"/>
              </a:solidFill>
              <a:ea typeface=""/>
            </a:endParaRPr>
          </a:p>
        </p:txBody>
      </p:sp>
      <p:sp>
        <p:nvSpPr>
          <p:cNvPr id="4107" name="Oval 8"/>
          <p:cNvSpPr>
            <a:spLocks noChangeArrowheads="1"/>
          </p:cNvSpPr>
          <p:nvPr/>
        </p:nvSpPr>
        <p:spPr bwMode="auto">
          <a:xfrm>
            <a:off x="7693025" y="5729288"/>
            <a:ext cx="465138"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4108" name="Oval 9"/>
          <p:cNvSpPr>
            <a:spLocks noChangeArrowheads="1"/>
          </p:cNvSpPr>
          <p:nvPr/>
        </p:nvSpPr>
        <p:spPr bwMode="auto">
          <a:xfrm>
            <a:off x="6132513" y="5969000"/>
            <a:ext cx="465137"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4109" name="Line 10"/>
          <p:cNvSpPr>
            <a:spLocks noChangeShapeType="1"/>
          </p:cNvSpPr>
          <p:nvPr/>
        </p:nvSpPr>
        <p:spPr bwMode="auto">
          <a:xfrm flipV="1">
            <a:off x="7000875" y="4706938"/>
            <a:ext cx="600075" cy="569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0" name="Oval 11"/>
          <p:cNvSpPr>
            <a:spLocks noChangeArrowheads="1"/>
          </p:cNvSpPr>
          <p:nvPr/>
        </p:nvSpPr>
        <p:spPr bwMode="auto">
          <a:xfrm>
            <a:off x="6030913" y="4411663"/>
            <a:ext cx="465137"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4111" name="Line 12"/>
          <p:cNvSpPr>
            <a:spLocks noChangeShapeType="1"/>
          </p:cNvSpPr>
          <p:nvPr/>
        </p:nvSpPr>
        <p:spPr bwMode="auto">
          <a:xfrm flipH="1" flipV="1">
            <a:off x="6400800" y="4827588"/>
            <a:ext cx="344488" cy="449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2" name="Line 13"/>
          <p:cNvSpPr>
            <a:spLocks noChangeShapeType="1"/>
          </p:cNvSpPr>
          <p:nvPr/>
        </p:nvSpPr>
        <p:spPr bwMode="auto">
          <a:xfrm flipV="1">
            <a:off x="6491288" y="5651500"/>
            <a:ext cx="223837" cy="344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3" name="Line 14"/>
          <p:cNvSpPr>
            <a:spLocks noChangeShapeType="1"/>
          </p:cNvSpPr>
          <p:nvPr/>
        </p:nvSpPr>
        <p:spPr bwMode="auto">
          <a:xfrm>
            <a:off x="7089775" y="5546725"/>
            <a:ext cx="615950" cy="284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4" name="Line 15"/>
          <p:cNvSpPr>
            <a:spLocks noChangeShapeType="1"/>
          </p:cNvSpPr>
          <p:nvPr/>
        </p:nvSpPr>
        <p:spPr bwMode="auto">
          <a:xfrm flipV="1">
            <a:off x="7869238" y="3797300"/>
            <a:ext cx="204787" cy="549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5" name="Line 16"/>
          <p:cNvSpPr>
            <a:spLocks noChangeShapeType="1"/>
          </p:cNvSpPr>
          <p:nvPr/>
        </p:nvSpPr>
        <p:spPr bwMode="auto">
          <a:xfrm flipV="1">
            <a:off x="8005763" y="4048125"/>
            <a:ext cx="855662" cy="404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6" name="Line 17"/>
          <p:cNvSpPr>
            <a:spLocks noChangeShapeType="1"/>
          </p:cNvSpPr>
          <p:nvPr/>
        </p:nvSpPr>
        <p:spPr bwMode="auto">
          <a:xfrm flipH="1" flipV="1">
            <a:off x="5995988" y="4197350"/>
            <a:ext cx="239712" cy="209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7" name="Line 18"/>
          <p:cNvSpPr>
            <a:spLocks noChangeShapeType="1"/>
          </p:cNvSpPr>
          <p:nvPr/>
        </p:nvSpPr>
        <p:spPr bwMode="auto">
          <a:xfrm flipH="1">
            <a:off x="5711825" y="6296025"/>
            <a:ext cx="419100" cy="33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8" name="Line 19"/>
          <p:cNvSpPr>
            <a:spLocks noChangeShapeType="1"/>
          </p:cNvSpPr>
          <p:nvPr/>
        </p:nvSpPr>
        <p:spPr bwMode="auto">
          <a:xfrm>
            <a:off x="8094663" y="6145213"/>
            <a:ext cx="90487" cy="712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9" name="Line 20"/>
          <p:cNvSpPr>
            <a:spLocks noChangeShapeType="1"/>
          </p:cNvSpPr>
          <p:nvPr/>
        </p:nvSpPr>
        <p:spPr bwMode="auto">
          <a:xfrm flipV="1">
            <a:off x="8154988" y="5651500"/>
            <a:ext cx="749300" cy="3000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20" name="Line 22"/>
          <p:cNvSpPr>
            <a:spLocks noChangeShapeType="1"/>
          </p:cNvSpPr>
          <p:nvPr/>
        </p:nvSpPr>
        <p:spPr bwMode="auto">
          <a:xfrm flipV="1">
            <a:off x="6896100" y="4527550"/>
            <a:ext cx="600075" cy="5857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aphicFrame>
        <p:nvGraphicFramePr>
          <p:cNvPr id="4099" name="Object 23"/>
          <p:cNvGraphicFramePr>
            <a:graphicFrameLocks noChangeAspect="1"/>
          </p:cNvGraphicFramePr>
          <p:nvPr/>
        </p:nvGraphicFramePr>
        <p:xfrm>
          <a:off x="6808788" y="4433888"/>
          <a:ext cx="327025" cy="452437"/>
        </p:xfrm>
        <a:graphic>
          <a:graphicData uri="http://schemas.openxmlformats.org/presentationml/2006/ole">
            <mc:AlternateContent xmlns:mc="http://schemas.openxmlformats.org/markup-compatibility/2006">
              <mc:Choice xmlns:v="urn:schemas-microsoft-com:vml" Requires="v">
                <p:oleObj spid="_x0000_s748828" name="Equation" r:id="rId6" imgW="164880" imgH="228600" progId="Equation.3">
                  <p:embed/>
                </p:oleObj>
              </mc:Choice>
              <mc:Fallback>
                <p:oleObj name="Equation" r:id="rId6" imgW="16488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8788" y="4433888"/>
                        <a:ext cx="327025"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100" name="Object 24"/>
          <p:cNvGraphicFramePr>
            <a:graphicFrameLocks noChangeAspect="1"/>
          </p:cNvGraphicFramePr>
          <p:nvPr/>
        </p:nvGraphicFramePr>
        <p:xfrm>
          <a:off x="7597775" y="5054600"/>
          <a:ext cx="354013" cy="481013"/>
        </p:xfrm>
        <a:graphic>
          <a:graphicData uri="http://schemas.openxmlformats.org/presentationml/2006/ole">
            <mc:AlternateContent xmlns:mc="http://schemas.openxmlformats.org/markup-compatibility/2006">
              <mc:Choice xmlns:v="urn:schemas-microsoft-com:vml" Requires="v">
                <p:oleObj spid="_x0000_s748829" name="Equation" r:id="rId8" imgW="177480" imgH="241200" progId="Equation.3">
                  <p:embed/>
                </p:oleObj>
              </mc:Choice>
              <mc:Fallback>
                <p:oleObj name="Equation" r:id="rId8" imgW="17748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97775" y="5054600"/>
                        <a:ext cx="354013"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121" name="Line 25"/>
          <p:cNvSpPr>
            <a:spLocks noChangeShapeType="1"/>
          </p:cNvSpPr>
          <p:nvPr/>
        </p:nvSpPr>
        <p:spPr bwMode="auto">
          <a:xfrm flipH="1">
            <a:off x="7194550" y="4868863"/>
            <a:ext cx="511175" cy="509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aphicFrame>
        <p:nvGraphicFramePr>
          <p:cNvPr id="4101" name="Object 26"/>
          <p:cNvGraphicFramePr>
            <a:graphicFrameLocks noChangeAspect="1"/>
          </p:cNvGraphicFramePr>
          <p:nvPr/>
        </p:nvGraphicFramePr>
        <p:xfrm>
          <a:off x="7173913" y="4792663"/>
          <a:ext cx="325437" cy="412750"/>
        </p:xfrm>
        <a:graphic>
          <a:graphicData uri="http://schemas.openxmlformats.org/presentationml/2006/ole">
            <mc:AlternateContent xmlns:mc="http://schemas.openxmlformats.org/markup-compatibility/2006">
              <mc:Choice xmlns:v="urn:schemas-microsoft-com:vml" Requires="v">
                <p:oleObj spid="_x0000_s748830" name="Equation" r:id="rId10" imgW="190440" imgH="241200" progId="Equation.3">
                  <p:embed/>
                </p:oleObj>
              </mc:Choice>
              <mc:Fallback>
                <p:oleObj name="Equation" r:id="rId10" imgW="190440" imgH="24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73913" y="4792663"/>
                        <a:ext cx="325437"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6" name="Oval 11"/>
          <p:cNvSpPr>
            <a:spLocks noChangeArrowheads="1"/>
          </p:cNvSpPr>
          <p:nvPr/>
        </p:nvSpPr>
        <p:spPr bwMode="auto">
          <a:xfrm>
            <a:off x="7407275" y="2828925"/>
            <a:ext cx="465138" cy="45085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defRPr/>
            </a:pPr>
            <a:endParaRPr lang="en-US" sz="2000" b="1">
              <a:solidFill>
                <a:srgbClr val="000000"/>
              </a:solidFill>
              <a:latin typeface="Comic Sans MS" pitchFamily="66" charset="0"/>
              <a:ea typeface=""/>
            </a:endParaRPr>
          </a:p>
        </p:txBody>
      </p:sp>
      <p:cxnSp>
        <p:nvCxnSpPr>
          <p:cNvPr id="4123" name="Straight Connector 30"/>
          <p:cNvCxnSpPr>
            <a:cxnSpLocks noChangeShapeType="1"/>
            <a:stCxn id="26" idx="5"/>
          </p:cNvCxnSpPr>
          <p:nvPr/>
        </p:nvCxnSpPr>
        <p:spPr bwMode="auto">
          <a:xfrm rot="16200000" flipH="1">
            <a:off x="7771607" y="3245643"/>
            <a:ext cx="304800" cy="2397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124" name="Rectangle 28"/>
          <p:cNvSpPr>
            <a:spLocks noChangeArrowheads="1"/>
          </p:cNvSpPr>
          <p:nvPr/>
        </p:nvSpPr>
        <p:spPr bwMode="auto">
          <a:xfrm>
            <a:off x="7318375" y="2484438"/>
            <a:ext cx="1385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800">
                <a:solidFill>
                  <a:srgbClr val="000000"/>
                </a:solidFill>
                <a:ea typeface=""/>
              </a:rPr>
              <a:t>destination</a:t>
            </a:r>
          </a:p>
        </p:txBody>
      </p:sp>
    </p:spTree>
    <p:extLst>
      <p:ext uri="{BB962C8B-B14F-4D97-AF65-F5344CB8AC3E}">
        <p14:creationId xmlns:p14="http://schemas.microsoft.com/office/powerpoint/2010/main" val="3864538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2"/>
          <p:cNvSpPr>
            <a:spLocks noGrp="1"/>
          </p:cNvSpPr>
          <p:nvPr>
            <p:ph type="title"/>
          </p:nvPr>
        </p:nvSpPr>
        <p:spPr/>
        <p:txBody>
          <a:bodyPr/>
          <a:lstStyle/>
          <a:p>
            <a:r>
              <a:rPr lang="en-US" altLang="en-US" dirty="0">
                <a:ea typeface="ＭＳ Ｐゴシック" charset="-128"/>
              </a:rPr>
              <a:t>Intuition</a:t>
            </a:r>
          </a:p>
        </p:txBody>
      </p:sp>
      <p:sp>
        <p:nvSpPr>
          <p:cNvPr id="125954" name="Content Placeholder 3"/>
          <p:cNvSpPr>
            <a:spLocks noGrp="1"/>
          </p:cNvSpPr>
          <p:nvPr>
            <p:ph idx="1"/>
          </p:nvPr>
        </p:nvSpPr>
        <p:spPr>
          <a:xfrm>
            <a:off x="557213" y="1562100"/>
            <a:ext cx="5019675" cy="4856163"/>
          </a:xfrm>
        </p:spPr>
        <p:txBody>
          <a:bodyPr/>
          <a:lstStyle/>
          <a:p>
            <a:pPr>
              <a:buFont typeface="Wingdings" pitchFamily="2" charset="2"/>
              <a:buChar char="q"/>
            </a:pPr>
            <a:r>
              <a:rPr lang="en-US" altLang="en-US" dirty="0">
                <a:ea typeface="ＭＳ Ｐゴシック" charset="-128"/>
              </a:rPr>
              <a:t>Since the reported distance of B is lower than my total distance, B cannot be using me (along a path) to reach the destination</a:t>
            </a:r>
          </a:p>
        </p:txBody>
      </p:sp>
      <p:sp>
        <p:nvSpPr>
          <p:cNvPr id="136195"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5ACA7368-8338-D445-A5ED-CD094FF86EC2}" type="slidenum">
              <a:rPr lang="en-US" altLang="en-US" sz="1400">
                <a:solidFill>
                  <a:srgbClr val="000000"/>
                </a:solidFill>
                <a:latin typeface="Times New Roman" charset="0"/>
              </a:rPr>
              <a:pPr/>
              <a:t>60</a:t>
            </a:fld>
            <a:endParaRPr lang="en-US" altLang="en-US" sz="1400">
              <a:solidFill>
                <a:srgbClr val="000000"/>
              </a:solidFill>
              <a:latin typeface="Times New Roman" charset="0"/>
            </a:endParaRPr>
          </a:p>
        </p:txBody>
      </p:sp>
      <p:sp>
        <p:nvSpPr>
          <p:cNvPr id="14" name="Freeform 5"/>
          <p:cNvSpPr>
            <a:spLocks/>
          </p:cNvSpPr>
          <p:nvPr/>
        </p:nvSpPr>
        <p:spPr bwMode="auto">
          <a:xfrm>
            <a:off x="6711950" y="2768600"/>
            <a:ext cx="1389062" cy="484186"/>
          </a:xfrm>
          <a:custGeom>
            <a:avLst/>
            <a:gdLst>
              <a:gd name="T0" fmla="*/ 0 w 875"/>
              <a:gd name="T1" fmla="*/ 2147483647 h 115"/>
              <a:gd name="T2" fmla="*/ 2147483647 w 875"/>
              <a:gd name="T3" fmla="*/ 2147483647 h 115"/>
              <a:gd name="T4" fmla="*/ 2147483647 w 875"/>
              <a:gd name="T5" fmla="*/ 2147483647 h 115"/>
              <a:gd name="T6" fmla="*/ 0 60000 65536"/>
              <a:gd name="T7" fmla="*/ 0 60000 65536"/>
              <a:gd name="T8" fmla="*/ 0 60000 65536"/>
              <a:gd name="T9" fmla="*/ 0 w 875"/>
              <a:gd name="T10" fmla="*/ 0 h 115"/>
              <a:gd name="T11" fmla="*/ 875 w 875"/>
              <a:gd name="T12" fmla="*/ 115 h 115"/>
            </a:gdLst>
            <a:ahLst/>
            <a:cxnLst>
              <a:cxn ang="T6">
                <a:pos x="T0" y="T1"/>
              </a:cxn>
              <a:cxn ang="T7">
                <a:pos x="T2" y="T3"/>
              </a:cxn>
              <a:cxn ang="T8">
                <a:pos x="T4" y="T5"/>
              </a:cxn>
            </a:cxnLst>
            <a:rect l="T9" t="T10" r="T11" b="T12"/>
            <a:pathLst>
              <a:path w="875" h="115">
                <a:moveTo>
                  <a:pt x="0" y="105"/>
                </a:moveTo>
                <a:cubicBezTo>
                  <a:pt x="122" y="52"/>
                  <a:pt x="245" y="0"/>
                  <a:pt x="391" y="2"/>
                </a:cubicBezTo>
                <a:cubicBezTo>
                  <a:pt x="537" y="4"/>
                  <a:pt x="794" y="96"/>
                  <a:pt x="875" y="115"/>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nvGrpSpPr>
          <p:cNvPr id="136197" name="Group 6"/>
          <p:cNvGrpSpPr>
            <a:grpSpLocks/>
          </p:cNvGrpSpPr>
          <p:nvPr/>
        </p:nvGrpSpPr>
        <p:grpSpPr bwMode="auto">
          <a:xfrm>
            <a:off x="6167438" y="2820988"/>
            <a:ext cx="3163887" cy="3217205"/>
            <a:chOff x="1208" y="2800"/>
            <a:chExt cx="1993" cy="1329"/>
          </a:xfrm>
        </p:grpSpPr>
        <p:sp>
          <p:nvSpPr>
            <p:cNvPr id="136205" name="Oval 7"/>
            <p:cNvSpPr>
              <a:spLocks noChangeArrowheads="1"/>
            </p:cNvSpPr>
            <p:nvPr/>
          </p:nvSpPr>
          <p:spPr bwMode="auto">
            <a:xfrm>
              <a:off x="1420" y="2972"/>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36206" name="Oval 8"/>
            <p:cNvSpPr>
              <a:spLocks noChangeArrowheads="1"/>
            </p:cNvSpPr>
            <p:nvPr/>
          </p:nvSpPr>
          <p:spPr bwMode="auto">
            <a:xfrm>
              <a:off x="2339" y="2986"/>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36207" name="Oval 9"/>
            <p:cNvSpPr>
              <a:spLocks noChangeArrowheads="1"/>
            </p:cNvSpPr>
            <p:nvPr/>
          </p:nvSpPr>
          <p:spPr bwMode="auto">
            <a:xfrm>
              <a:off x="2389" y="3593"/>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36208" name="Oval 10"/>
            <p:cNvSpPr>
              <a:spLocks noChangeArrowheads="1"/>
            </p:cNvSpPr>
            <p:nvPr/>
          </p:nvSpPr>
          <p:spPr bwMode="auto">
            <a:xfrm>
              <a:off x="1890" y="3985"/>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36211" name="Text Box 14"/>
            <p:cNvSpPr txBox="1">
              <a:spLocks noChangeArrowheads="1"/>
            </p:cNvSpPr>
            <p:nvPr/>
          </p:nvSpPr>
          <p:spPr bwMode="auto">
            <a:xfrm>
              <a:off x="1208" y="288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A</a:t>
              </a:r>
              <a:endParaRPr lang="en-US" altLang="en-US">
                <a:solidFill>
                  <a:srgbClr val="000000"/>
                </a:solidFill>
                <a:latin typeface="Times New Roman" charset="0"/>
              </a:endParaRPr>
            </a:p>
          </p:txBody>
        </p:sp>
        <p:sp>
          <p:nvSpPr>
            <p:cNvPr id="136212" name="Text Box 15"/>
            <p:cNvSpPr txBox="1">
              <a:spLocks noChangeArrowheads="1"/>
            </p:cNvSpPr>
            <p:nvPr/>
          </p:nvSpPr>
          <p:spPr bwMode="auto">
            <a:xfrm>
              <a:off x="2514" y="2800"/>
              <a:ext cx="68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latin typeface="Times New Roman" charset="0"/>
                  <a:ea typeface="宋体" charset="-122"/>
                </a:rPr>
                <a:t>feasible successor</a:t>
              </a:r>
              <a:endParaRPr lang="en-US" altLang="en-US" sz="1600">
                <a:solidFill>
                  <a:srgbClr val="000000"/>
                </a:solidFill>
                <a:latin typeface="Times New Roman" charset="0"/>
              </a:endParaRPr>
            </a:p>
          </p:txBody>
        </p:sp>
        <p:sp>
          <p:nvSpPr>
            <p:cNvPr id="136213" name="Freeform 16"/>
            <p:cNvSpPr>
              <a:spLocks/>
            </p:cNvSpPr>
            <p:nvPr/>
          </p:nvSpPr>
          <p:spPr bwMode="auto">
            <a:xfrm>
              <a:off x="2458" y="3117"/>
              <a:ext cx="103" cy="483"/>
            </a:xfrm>
            <a:custGeom>
              <a:avLst/>
              <a:gdLst>
                <a:gd name="T0" fmla="*/ 0 w 103"/>
                <a:gd name="T1" fmla="*/ 0 h 483"/>
                <a:gd name="T2" fmla="*/ 93 w 103"/>
                <a:gd name="T3" fmla="*/ 195 h 483"/>
                <a:gd name="T4" fmla="*/ 62 w 103"/>
                <a:gd name="T5" fmla="*/ 483 h 483"/>
                <a:gd name="T6" fmla="*/ 0 60000 65536"/>
                <a:gd name="T7" fmla="*/ 0 60000 65536"/>
                <a:gd name="T8" fmla="*/ 0 60000 65536"/>
                <a:gd name="T9" fmla="*/ 0 w 103"/>
                <a:gd name="T10" fmla="*/ 0 h 483"/>
                <a:gd name="T11" fmla="*/ 103 w 103"/>
                <a:gd name="T12" fmla="*/ 483 h 483"/>
              </a:gdLst>
              <a:ahLst/>
              <a:cxnLst>
                <a:cxn ang="T6">
                  <a:pos x="T0" y="T1"/>
                </a:cxn>
                <a:cxn ang="T7">
                  <a:pos x="T2" y="T3"/>
                </a:cxn>
                <a:cxn ang="T8">
                  <a:pos x="T4" y="T5"/>
                </a:cxn>
              </a:cxnLst>
              <a:rect l="T9" t="T10" r="T11" b="T12"/>
              <a:pathLst>
                <a:path w="103" h="483">
                  <a:moveTo>
                    <a:pt x="0" y="0"/>
                  </a:moveTo>
                  <a:cubicBezTo>
                    <a:pt x="41" y="57"/>
                    <a:pt x="83" y="115"/>
                    <a:pt x="93" y="195"/>
                  </a:cubicBezTo>
                  <a:cubicBezTo>
                    <a:pt x="103" y="275"/>
                    <a:pt x="82" y="379"/>
                    <a:pt x="62" y="483"/>
                  </a:cubicBezTo>
                </a:path>
              </a:pathLst>
            </a:custGeom>
            <a:noFill/>
            <a:ln w="9525">
              <a:solidFill>
                <a:schemeClr val="tx1"/>
              </a:solidFill>
              <a:prstDash val="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sp>
        <p:nvSpPr>
          <p:cNvPr id="136198" name="Oval 7"/>
          <p:cNvSpPr>
            <a:spLocks noChangeArrowheads="1"/>
          </p:cNvSpPr>
          <p:nvPr/>
        </p:nvSpPr>
        <p:spPr bwMode="auto">
          <a:xfrm>
            <a:off x="6781800" y="4331525"/>
            <a:ext cx="26035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56680" name="Freeform 13"/>
          <p:cNvSpPr>
            <a:spLocks/>
          </p:cNvSpPr>
          <p:nvPr/>
        </p:nvSpPr>
        <p:spPr bwMode="auto">
          <a:xfrm flipV="1">
            <a:off x="6500268" y="3512257"/>
            <a:ext cx="417184" cy="803496"/>
          </a:xfrm>
          <a:custGeom>
            <a:avLst/>
            <a:gdLst>
              <a:gd name="T0" fmla="*/ 2147483647 w 72"/>
              <a:gd name="T1" fmla="*/ 2147483647 h 380"/>
              <a:gd name="T2" fmla="*/ 2147483647 w 72"/>
              <a:gd name="T3" fmla="*/ 2147483647 h 380"/>
              <a:gd name="T4" fmla="*/ 2147483647 w 72"/>
              <a:gd name="T5" fmla="*/ 0 h 380"/>
              <a:gd name="T6" fmla="*/ 0 60000 65536"/>
              <a:gd name="T7" fmla="*/ 0 60000 65536"/>
              <a:gd name="T8" fmla="*/ 0 60000 65536"/>
              <a:gd name="T9" fmla="*/ 0 w 72"/>
              <a:gd name="T10" fmla="*/ 0 h 380"/>
              <a:gd name="T11" fmla="*/ 72 w 72"/>
              <a:gd name="T12" fmla="*/ 380 h 380"/>
            </a:gdLst>
            <a:ahLst/>
            <a:cxnLst>
              <a:cxn ang="T6">
                <a:pos x="T0" y="T1"/>
              </a:cxn>
              <a:cxn ang="T7">
                <a:pos x="T2" y="T3"/>
              </a:cxn>
              <a:cxn ang="T8">
                <a:pos x="T4" y="T5"/>
              </a:cxn>
            </a:cxnLst>
            <a:rect l="T9" t="T10" r="T11" b="T12"/>
            <a:pathLst>
              <a:path w="72" h="380">
                <a:moveTo>
                  <a:pt x="10" y="380"/>
                </a:moveTo>
                <a:cubicBezTo>
                  <a:pt x="5" y="303"/>
                  <a:pt x="0" y="227"/>
                  <a:pt x="10" y="164"/>
                </a:cubicBezTo>
                <a:cubicBezTo>
                  <a:pt x="20" y="101"/>
                  <a:pt x="46" y="50"/>
                  <a:pt x="7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36200" name="Text Box 15"/>
          <p:cNvSpPr txBox="1">
            <a:spLocks noChangeArrowheads="1"/>
          </p:cNvSpPr>
          <p:nvPr/>
        </p:nvSpPr>
        <p:spPr bwMode="auto">
          <a:xfrm>
            <a:off x="5795962" y="4221163"/>
            <a:ext cx="10906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en-US" sz="1600">
                <a:solidFill>
                  <a:srgbClr val="000000"/>
                </a:solidFill>
                <a:latin typeface="Times New Roman" charset="0"/>
                <a:ea typeface="宋体" charset="-122"/>
              </a:rPr>
              <a:t>primary</a:t>
            </a:r>
            <a:endParaRPr lang="en-US" altLang="en-US" sz="1600">
              <a:solidFill>
                <a:srgbClr val="000000"/>
              </a:solidFill>
              <a:latin typeface="Times New Roman" charset="0"/>
            </a:endParaRPr>
          </a:p>
        </p:txBody>
      </p:sp>
      <p:sp>
        <p:nvSpPr>
          <p:cNvPr id="136201" name="Text Box 14"/>
          <p:cNvSpPr txBox="1">
            <a:spLocks noChangeArrowheads="1"/>
          </p:cNvSpPr>
          <p:nvPr/>
        </p:nvSpPr>
        <p:spPr bwMode="auto">
          <a:xfrm>
            <a:off x="7608888" y="3189288"/>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B</a:t>
            </a:r>
            <a:endParaRPr lang="en-US" altLang="en-US">
              <a:solidFill>
                <a:srgbClr val="000000"/>
              </a:solidFill>
              <a:latin typeface="Times New Roman" charset="0"/>
            </a:endParaRPr>
          </a:p>
        </p:txBody>
      </p:sp>
      <p:sp>
        <p:nvSpPr>
          <p:cNvPr id="136203" name="Text Box 14"/>
          <p:cNvSpPr txBox="1">
            <a:spLocks noChangeArrowheads="1"/>
          </p:cNvSpPr>
          <p:nvPr/>
        </p:nvSpPr>
        <p:spPr bwMode="auto">
          <a:xfrm>
            <a:off x="7105650" y="5941802"/>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D</a:t>
            </a:r>
            <a:endParaRPr lang="en-US" altLang="en-US">
              <a:solidFill>
                <a:srgbClr val="000000"/>
              </a:solidFill>
              <a:latin typeface="Times New Roman" charset="0"/>
            </a:endParaRPr>
          </a:p>
        </p:txBody>
      </p:sp>
    </p:spTree>
    <p:extLst>
      <p:ext uri="{BB962C8B-B14F-4D97-AF65-F5344CB8AC3E}">
        <p14:creationId xmlns:p14="http://schemas.microsoft.com/office/powerpoint/2010/main" val="109819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156680"/>
                                        </p:tgtEl>
                                      </p:cBhvr>
                                    </p:animEffect>
                                    <p:set>
                                      <p:cBhvr>
                                        <p:cTn id="7" dur="1" fill="hold">
                                          <p:stCondLst>
                                            <p:cond delay="499"/>
                                          </p:stCondLst>
                                        </p:cTn>
                                        <p:tgtEl>
                                          <p:spTgt spid="156680"/>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668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2"/>
          <p:cNvSpPr>
            <a:spLocks noGrp="1"/>
          </p:cNvSpPr>
          <p:nvPr>
            <p:ph type="title"/>
          </p:nvPr>
        </p:nvSpPr>
        <p:spPr/>
        <p:txBody>
          <a:bodyPr/>
          <a:lstStyle/>
          <a:p>
            <a:r>
              <a:rPr lang="en-US" altLang="en-US" dirty="0">
                <a:ea typeface="ＭＳ Ｐゴシック" charset="-128"/>
              </a:rPr>
              <a:t>Example</a:t>
            </a:r>
          </a:p>
        </p:txBody>
      </p:sp>
      <p:sp>
        <p:nvSpPr>
          <p:cNvPr id="3" name="Content Placeholder 2"/>
          <p:cNvSpPr>
            <a:spLocks noGrp="1"/>
          </p:cNvSpPr>
          <p:nvPr>
            <p:ph idx="1"/>
          </p:nvPr>
        </p:nvSpPr>
        <p:spPr>
          <a:xfrm>
            <a:off x="533400" y="4035972"/>
            <a:ext cx="8051800" cy="2420391"/>
          </a:xfrm>
        </p:spPr>
        <p:txBody>
          <a:bodyPr/>
          <a:lstStyle/>
          <a:p>
            <a:pPr>
              <a:buFont typeface="Wingdings" pitchFamily="2" charset="2"/>
              <a:buChar char="q"/>
            </a:pPr>
            <a:r>
              <a:rPr lang="en-US" dirty="0"/>
              <a:t>Assume A is destination, consider E</a:t>
            </a:r>
          </a:p>
        </p:txBody>
      </p:sp>
      <p:sp>
        <p:nvSpPr>
          <p:cNvPr id="1341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B32A5D71-0ECE-C243-A811-78A8366E761C}" type="slidenum">
              <a:rPr lang="en-US" altLang="en-US" sz="1400">
                <a:solidFill>
                  <a:srgbClr val="000000"/>
                </a:solidFill>
                <a:latin typeface="Times New Roman" charset="0"/>
              </a:rPr>
              <a:pPr/>
              <a:t>61</a:t>
            </a:fld>
            <a:endParaRPr lang="en-US" altLang="en-US" sz="1400">
              <a:solidFill>
                <a:srgbClr val="000000"/>
              </a:solidFill>
              <a:latin typeface="Times New Roman" charset="0"/>
            </a:endParaRPr>
          </a:p>
        </p:txBody>
      </p:sp>
      <p:pic>
        <p:nvPicPr>
          <p:cNvPr id="2" name="Picture 1"/>
          <p:cNvPicPr>
            <a:picLocks noChangeAspect="1"/>
          </p:cNvPicPr>
          <p:nvPr/>
        </p:nvPicPr>
        <p:blipFill>
          <a:blip r:embed="rId3"/>
          <a:stretch>
            <a:fillRect/>
          </a:stretch>
        </p:blipFill>
        <p:spPr>
          <a:xfrm>
            <a:off x="2159877" y="1371600"/>
            <a:ext cx="5177236" cy="2545474"/>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505408388"/>
              </p:ext>
            </p:extLst>
          </p:nvPr>
        </p:nvGraphicFramePr>
        <p:xfrm>
          <a:off x="1272643" y="4689906"/>
          <a:ext cx="6389397" cy="1766457"/>
        </p:xfrm>
        <a:graphic>
          <a:graphicData uri="http://schemas.openxmlformats.org/drawingml/2006/table">
            <a:tbl>
              <a:tblPr firstRow="1" bandRow="1">
                <a:tableStyleId>{5C22544A-7EE6-4342-B048-85BDC9FD1C3A}</a:tableStyleId>
              </a:tblPr>
              <a:tblGrid>
                <a:gridCol w="2129799">
                  <a:extLst>
                    <a:ext uri="{9D8B030D-6E8A-4147-A177-3AD203B41FA5}">
                      <a16:colId xmlns:a16="http://schemas.microsoft.com/office/drawing/2014/main" val="20000"/>
                    </a:ext>
                  </a:extLst>
                </a:gridCol>
                <a:gridCol w="2129799">
                  <a:extLst>
                    <a:ext uri="{9D8B030D-6E8A-4147-A177-3AD203B41FA5}">
                      <a16:colId xmlns:a16="http://schemas.microsoft.com/office/drawing/2014/main" val="20001"/>
                    </a:ext>
                  </a:extLst>
                </a:gridCol>
                <a:gridCol w="2129799">
                  <a:extLst>
                    <a:ext uri="{9D8B030D-6E8A-4147-A177-3AD203B41FA5}">
                      <a16:colId xmlns:a16="http://schemas.microsoft.com/office/drawing/2014/main" val="20002"/>
                    </a:ext>
                  </a:extLst>
                </a:gridCol>
              </a:tblGrid>
              <a:tr h="588819">
                <a:tc>
                  <a:txBody>
                    <a:bodyPr/>
                    <a:lstStyle/>
                    <a:p>
                      <a:endParaRPr lang="en-US" dirty="0"/>
                    </a:p>
                  </a:txBody>
                  <a:tcPr/>
                </a:tc>
                <a:tc>
                  <a:txBody>
                    <a:bodyPr/>
                    <a:lstStyle/>
                    <a:p>
                      <a:r>
                        <a:rPr lang="en-US" dirty="0"/>
                        <a:t>Reported Dist.</a:t>
                      </a:r>
                    </a:p>
                  </a:txBody>
                  <a:tcPr/>
                </a:tc>
                <a:tc>
                  <a:txBody>
                    <a:bodyPr/>
                    <a:lstStyle/>
                    <a:p>
                      <a:r>
                        <a:rPr lang="en-US" dirty="0"/>
                        <a:t>Total Dist.</a:t>
                      </a:r>
                    </a:p>
                  </a:txBody>
                  <a:tcPr/>
                </a:tc>
                <a:extLst>
                  <a:ext uri="{0D108BD9-81ED-4DB2-BD59-A6C34878D82A}">
                    <a16:rowId xmlns:a16="http://schemas.microsoft.com/office/drawing/2014/main" val="10000"/>
                  </a:ext>
                </a:extLst>
              </a:tr>
              <a:tr h="588819">
                <a:tc>
                  <a:txBody>
                    <a:bodyPr/>
                    <a:lstStyle/>
                    <a:p>
                      <a:r>
                        <a:rPr lang="en-US" dirty="0"/>
                        <a:t>Neighbor C</a:t>
                      </a:r>
                    </a:p>
                  </a:txBody>
                  <a:tcPr anchor="ct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r h="588819">
                <a:tc>
                  <a:txBody>
                    <a:bodyPr/>
                    <a:lstStyle/>
                    <a:p>
                      <a:r>
                        <a:rPr lang="en-US" dirty="0"/>
                        <a:t>Neighbor D</a:t>
                      </a:r>
                    </a:p>
                  </a:txBody>
                  <a:tcPr anchor="ct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
        <p:nvSpPr>
          <p:cNvPr id="5" name="Rectangle 4"/>
          <p:cNvSpPr/>
          <p:nvPr/>
        </p:nvSpPr>
        <p:spPr>
          <a:xfrm>
            <a:off x="4128787" y="5326535"/>
            <a:ext cx="338554" cy="461665"/>
          </a:xfrm>
          <a:prstGeom prst="rect">
            <a:avLst/>
          </a:prstGeom>
        </p:spPr>
        <p:txBody>
          <a:bodyPr wrap="none">
            <a:spAutoFit/>
          </a:bodyPr>
          <a:lstStyle/>
          <a:p>
            <a:r>
              <a:rPr lang="en-US" altLang="en-US"/>
              <a:t>3</a:t>
            </a:r>
            <a:endParaRPr lang="en-US" dirty="0"/>
          </a:p>
        </p:txBody>
      </p:sp>
      <p:sp>
        <p:nvSpPr>
          <p:cNvPr id="10" name="Rectangle 9"/>
          <p:cNvSpPr/>
          <p:nvPr/>
        </p:nvSpPr>
        <p:spPr>
          <a:xfrm>
            <a:off x="4128787" y="5907098"/>
            <a:ext cx="338554" cy="461665"/>
          </a:xfrm>
          <a:prstGeom prst="rect">
            <a:avLst/>
          </a:prstGeom>
        </p:spPr>
        <p:txBody>
          <a:bodyPr wrap="none">
            <a:spAutoFit/>
          </a:bodyPr>
          <a:lstStyle/>
          <a:p>
            <a:r>
              <a:rPr lang="en-US" altLang="en-US" dirty="0"/>
              <a:t>4</a:t>
            </a:r>
            <a:endParaRPr lang="en-US" dirty="0"/>
          </a:p>
        </p:txBody>
      </p:sp>
      <p:sp>
        <p:nvSpPr>
          <p:cNvPr id="11" name="Rectangle 10"/>
          <p:cNvSpPr/>
          <p:nvPr/>
        </p:nvSpPr>
        <p:spPr>
          <a:xfrm>
            <a:off x="6141518" y="5326535"/>
            <a:ext cx="338554" cy="461665"/>
          </a:xfrm>
          <a:prstGeom prst="rect">
            <a:avLst/>
          </a:prstGeom>
        </p:spPr>
        <p:txBody>
          <a:bodyPr wrap="none">
            <a:spAutoFit/>
          </a:bodyPr>
          <a:lstStyle/>
          <a:p>
            <a:r>
              <a:rPr lang="en-US" altLang="en-US" dirty="0"/>
              <a:t>6</a:t>
            </a:r>
            <a:endParaRPr lang="en-US" dirty="0"/>
          </a:p>
        </p:txBody>
      </p:sp>
      <p:sp>
        <p:nvSpPr>
          <p:cNvPr id="12" name="Rectangle 11"/>
          <p:cNvSpPr/>
          <p:nvPr/>
        </p:nvSpPr>
        <p:spPr>
          <a:xfrm>
            <a:off x="6141518" y="5907098"/>
            <a:ext cx="338554" cy="461665"/>
          </a:xfrm>
          <a:prstGeom prst="rect">
            <a:avLst/>
          </a:prstGeom>
        </p:spPr>
        <p:txBody>
          <a:bodyPr wrap="none">
            <a:spAutoFit/>
          </a:bodyPr>
          <a:lstStyle/>
          <a:p>
            <a:r>
              <a:rPr lang="en-US" altLang="en-US" dirty="0"/>
              <a:t>5</a:t>
            </a:r>
            <a:endParaRPr lang="en-US" dirty="0"/>
          </a:p>
        </p:txBody>
      </p:sp>
    </p:spTree>
    <p:extLst>
      <p:ext uri="{BB962C8B-B14F-4D97-AF65-F5344CB8AC3E}">
        <p14:creationId xmlns:p14="http://schemas.microsoft.com/office/powerpoint/2010/main" val="207791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8" name="Title 2"/>
          <p:cNvSpPr>
            <a:spLocks noGrp="1"/>
          </p:cNvSpPr>
          <p:nvPr>
            <p:ph type="title"/>
          </p:nvPr>
        </p:nvSpPr>
        <p:spPr/>
        <p:txBody>
          <a:bodyPr/>
          <a:lstStyle/>
          <a:p>
            <a:r>
              <a:rPr lang="en-US" altLang="en-US" dirty="0">
                <a:ea typeface="ＭＳ Ｐゴシック" charset="-128"/>
              </a:rPr>
              <a:t>Example </a:t>
            </a:r>
          </a:p>
        </p:txBody>
      </p:sp>
      <p:sp>
        <p:nvSpPr>
          <p:cNvPr id="132099"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0DAA467B-874A-E74F-8F77-D8FD36C0E6D4}" type="slidenum">
              <a:rPr lang="en-US" altLang="en-US" sz="1400">
                <a:solidFill>
                  <a:srgbClr val="000000"/>
                </a:solidFill>
                <a:latin typeface="Times New Roman" charset="0"/>
              </a:rPr>
              <a:pPr/>
              <a:t>62</a:t>
            </a:fld>
            <a:endParaRPr lang="en-US" altLang="en-US" sz="1400">
              <a:solidFill>
                <a:srgbClr val="000000"/>
              </a:solidFill>
              <a:latin typeface="Times New Roman" charset="0"/>
            </a:endParaRPr>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8981" y="2218531"/>
            <a:ext cx="507365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7" name="Rectangle 11"/>
          <p:cNvSpPr>
            <a:spLocks noChangeArrowheads="1"/>
          </p:cNvSpPr>
          <p:nvPr/>
        </p:nvSpPr>
        <p:spPr bwMode="auto">
          <a:xfrm>
            <a:off x="2986088" y="293211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dirty="0">
                <a:solidFill>
                  <a:srgbClr val="000000"/>
                </a:solidFill>
                <a:latin typeface="Times New Roman" charset="0"/>
                <a:ea typeface="宋体" charset="-122"/>
              </a:rPr>
              <a:t>5</a:t>
            </a:r>
            <a:endParaRPr lang="en-US" altLang="en-US" sz="1800" dirty="0">
              <a:solidFill>
                <a:srgbClr val="000000"/>
              </a:solidFill>
            </a:endParaRPr>
          </a:p>
        </p:txBody>
      </p:sp>
      <p:sp>
        <p:nvSpPr>
          <p:cNvPr id="18" name="Rectangle 11"/>
          <p:cNvSpPr>
            <a:spLocks noChangeArrowheads="1"/>
          </p:cNvSpPr>
          <p:nvPr/>
        </p:nvSpPr>
        <p:spPr bwMode="auto">
          <a:xfrm>
            <a:off x="3989827" y="2112578"/>
            <a:ext cx="408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dirty="0">
              <a:solidFill>
                <a:srgbClr val="000000"/>
              </a:solidFill>
            </a:endParaRPr>
          </a:p>
        </p:txBody>
      </p:sp>
      <p:sp>
        <p:nvSpPr>
          <p:cNvPr id="19" name="Rectangle 11"/>
          <p:cNvSpPr>
            <a:spLocks noChangeArrowheads="1"/>
          </p:cNvSpPr>
          <p:nvPr/>
        </p:nvSpPr>
        <p:spPr bwMode="auto">
          <a:xfrm>
            <a:off x="4772853" y="2927132"/>
            <a:ext cx="408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dirty="0">
              <a:solidFill>
                <a:srgbClr val="000000"/>
              </a:solidFill>
            </a:endParaRPr>
          </a:p>
        </p:txBody>
      </p:sp>
      <p:sp>
        <p:nvSpPr>
          <p:cNvPr id="20" name="Rectangle 11"/>
          <p:cNvSpPr>
            <a:spLocks noChangeArrowheads="1"/>
          </p:cNvSpPr>
          <p:nvPr/>
        </p:nvSpPr>
        <p:spPr bwMode="auto">
          <a:xfrm>
            <a:off x="4089679" y="4056997"/>
            <a:ext cx="408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dirty="0">
              <a:solidFill>
                <a:srgbClr val="000000"/>
              </a:solidFill>
            </a:endParaRPr>
          </a:p>
        </p:txBody>
      </p:sp>
    </p:spTree>
    <p:extLst>
      <p:ext uri="{BB962C8B-B14F-4D97-AF65-F5344CB8AC3E}">
        <p14:creationId xmlns:p14="http://schemas.microsoft.com/office/powerpoint/2010/main" val="16531781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title"/>
          </p:nvPr>
        </p:nvSpPr>
        <p:spPr>
          <a:xfrm>
            <a:off x="533400" y="228600"/>
            <a:ext cx="8413750" cy="1143000"/>
          </a:xfrm>
        </p:spPr>
        <p:txBody>
          <a:bodyPr/>
          <a:lstStyle/>
          <a:p>
            <a:r>
              <a:rPr lang="en-US" altLang="zh-CN" sz="3200">
                <a:ea typeface="宋体" charset="-122"/>
              </a:rPr>
              <a:t>Summary: </a:t>
            </a:r>
            <a:r>
              <a:rPr lang="en-US" altLang="zh-CN" sz="3200" dirty="0">
                <a:ea typeface="宋体" charset="-122"/>
              </a:rPr>
              <a:t>Distance Vector Routing</a:t>
            </a:r>
            <a:endParaRPr lang="en-US" altLang="en-US" sz="3200" dirty="0">
              <a:ea typeface="ＭＳ Ｐゴシック" charset="-128"/>
            </a:endParaRPr>
          </a:p>
        </p:txBody>
      </p:sp>
      <p:sp>
        <p:nvSpPr>
          <p:cNvPr id="138242" name="Rectangle 3"/>
          <p:cNvSpPr>
            <a:spLocks noGrp="1" noChangeArrowheads="1"/>
          </p:cNvSpPr>
          <p:nvPr>
            <p:ph type="body" idx="1"/>
          </p:nvPr>
        </p:nvSpPr>
        <p:spPr>
          <a:xfrm>
            <a:off x="533400" y="1371600"/>
            <a:ext cx="8051800" cy="4856163"/>
          </a:xfrm>
        </p:spPr>
        <p:txBody>
          <a:bodyPr/>
          <a:lstStyle/>
          <a:p>
            <a:pPr>
              <a:buFont typeface="Wingdings" pitchFamily="2" charset="2"/>
              <a:buChar char="q"/>
            </a:pPr>
            <a:r>
              <a:rPr lang="en-US" altLang="zh-CN" sz="2400" dirty="0">
                <a:ea typeface="宋体" charset="-122"/>
              </a:rPr>
              <a:t>Basic DV protocol</a:t>
            </a:r>
          </a:p>
          <a:p>
            <a:pPr lvl="1">
              <a:buFont typeface="Courier New" panose="02070309020205020404" pitchFamily="49" charset="0"/>
              <a:buChar char="o"/>
            </a:pPr>
            <a:r>
              <a:rPr lang="en-US" altLang="zh-CN" sz="2000" dirty="0">
                <a:ea typeface="宋体" charset="-122"/>
              </a:rPr>
              <a:t>take away: use monotonicity as a technique to understand liveness/convergence</a:t>
            </a:r>
          </a:p>
          <a:p>
            <a:pPr lvl="2"/>
            <a:r>
              <a:rPr lang="en-US" altLang="zh-CN" sz="1800" dirty="0">
                <a:ea typeface="宋体" charset="-122"/>
              </a:rPr>
              <a:t>highly recommended reading of </a:t>
            </a:r>
            <a:r>
              <a:rPr lang="en-US" altLang="zh-CN" sz="1800" dirty="0" err="1">
                <a:ea typeface="宋体" charset="-122"/>
              </a:rPr>
              <a:t>Bersekas</a:t>
            </a:r>
            <a:r>
              <a:rPr lang="en-US" altLang="zh-CN" sz="1800" dirty="0">
                <a:ea typeface="宋体" charset="-122"/>
              </a:rPr>
              <a:t>/</a:t>
            </a:r>
            <a:r>
              <a:rPr lang="en-US" altLang="zh-CN" sz="1800" dirty="0" err="1">
                <a:ea typeface="宋体" charset="-122"/>
              </a:rPr>
              <a:t>Gallager</a:t>
            </a:r>
            <a:r>
              <a:rPr lang="en-US" altLang="zh-CN" sz="1800" dirty="0">
                <a:ea typeface="宋体" charset="-122"/>
              </a:rPr>
              <a:t> chapter</a:t>
            </a:r>
          </a:p>
          <a:p>
            <a:pPr lvl="2"/>
            <a:endParaRPr lang="en-US" altLang="zh-CN" sz="1800" dirty="0">
              <a:ea typeface="宋体" charset="-122"/>
            </a:endParaRPr>
          </a:p>
          <a:p>
            <a:pPr>
              <a:buFont typeface="Wingdings" pitchFamily="2" charset="2"/>
              <a:buChar char="q"/>
            </a:pPr>
            <a:r>
              <a:rPr lang="en-US" altLang="zh-CN" sz="2400" dirty="0">
                <a:ea typeface="宋体" charset="-122"/>
              </a:rPr>
              <a:t>Fix counting-to-infinity problem</a:t>
            </a:r>
          </a:p>
          <a:p>
            <a:pPr lvl="1">
              <a:buFont typeface="Courier New" panose="02070309020205020404" pitchFamily="49" charset="0"/>
              <a:buChar char="o"/>
            </a:pPr>
            <a:r>
              <a:rPr lang="en-US" altLang="en-US" sz="2000" dirty="0">
                <a:ea typeface="ＭＳ Ｐゴシック" charset="-128"/>
              </a:rPr>
              <a:t>DSDV </a:t>
            </a:r>
          </a:p>
          <a:p>
            <a:pPr lvl="2"/>
            <a:r>
              <a:rPr lang="en-US" altLang="en-US" sz="1600" dirty="0">
                <a:ea typeface="ＭＳ Ｐゴシック" charset="-128"/>
              </a:rPr>
              <a:t>Idea: uses sequence number to avoid routing loops</a:t>
            </a:r>
          </a:p>
          <a:p>
            <a:pPr lvl="3"/>
            <a:r>
              <a:rPr lang="en-US" altLang="en-US" sz="1800" dirty="0" err="1">
                <a:ea typeface="ＭＳ Ｐゴシック" charset="-128"/>
              </a:rPr>
              <a:t>seq</a:t>
            </a:r>
            <a:r>
              <a:rPr lang="en-US" altLang="en-US" sz="1800" dirty="0">
                <a:ea typeface="ＭＳ Ｐゴシック" charset="-128"/>
              </a:rPr>
              <a:t># partitions routing updates from different outside events</a:t>
            </a:r>
          </a:p>
          <a:p>
            <a:pPr lvl="3"/>
            <a:r>
              <a:rPr lang="en-US" altLang="en-US" sz="1800" dirty="0">
                <a:ea typeface="ＭＳ Ｐゴシック" charset="-128"/>
              </a:rPr>
              <a:t>within same event, no loop so long each node only decreases its distance</a:t>
            </a:r>
            <a:endParaRPr lang="en-US" altLang="zh-CN" sz="1800" dirty="0">
              <a:ea typeface="宋体" charset="-122"/>
            </a:endParaRPr>
          </a:p>
          <a:p>
            <a:pPr lvl="2"/>
            <a:r>
              <a:rPr lang="en-US" altLang="zh-CN" sz="1600" dirty="0">
                <a:ea typeface="宋体" charset="-122"/>
              </a:rPr>
              <a:t>Analysis: use global invariants to understand/design safety/no routing loops</a:t>
            </a:r>
          </a:p>
          <a:p>
            <a:pPr lvl="1">
              <a:buFont typeface="Courier New" panose="02070309020205020404" pitchFamily="49" charset="0"/>
              <a:buChar char="o"/>
            </a:pPr>
            <a:r>
              <a:rPr lang="en-US" altLang="zh-CN" sz="2000" dirty="0">
                <a:ea typeface="宋体" charset="-122"/>
              </a:rPr>
              <a:t>EIRGP (DUAL)</a:t>
            </a:r>
          </a:p>
          <a:p>
            <a:pPr lvl="2"/>
            <a:r>
              <a:rPr lang="en-US" altLang="zh-CN" sz="1800" dirty="0">
                <a:ea typeface="宋体" charset="-122"/>
              </a:rPr>
              <a:t>Idea: introduces a sufficient condition for local recovery</a:t>
            </a:r>
          </a:p>
        </p:txBody>
      </p:sp>
      <p:sp>
        <p:nvSpPr>
          <p:cNvPr id="138243"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8FF43F4-2D5A-C24D-8BD8-4DBADF465934}" type="slidenum">
              <a:rPr lang="en-US" altLang="en-US" sz="1400">
                <a:solidFill>
                  <a:srgbClr val="000000"/>
                </a:solidFill>
                <a:latin typeface="Times New Roman" charset="0"/>
              </a:rPr>
              <a:pPr/>
              <a:t>63</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12123361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title"/>
          </p:nvPr>
        </p:nvSpPr>
        <p:spPr>
          <a:xfrm>
            <a:off x="533400" y="228600"/>
            <a:ext cx="8413750" cy="1143000"/>
          </a:xfrm>
        </p:spPr>
        <p:txBody>
          <a:bodyPr/>
          <a:lstStyle/>
          <a:p>
            <a:r>
              <a:rPr lang="en-US" altLang="zh-CN" sz="3200">
                <a:ea typeface="宋体" charset="-122"/>
              </a:rPr>
              <a:t>Discussion: Distance Vector Routing</a:t>
            </a:r>
            <a:endParaRPr lang="en-US" altLang="en-US" sz="3200">
              <a:ea typeface="ＭＳ Ｐゴシック" charset="-128"/>
            </a:endParaRPr>
          </a:p>
        </p:txBody>
      </p:sp>
      <p:sp>
        <p:nvSpPr>
          <p:cNvPr id="138242" name="Rectangle 3"/>
          <p:cNvSpPr>
            <a:spLocks noGrp="1" noChangeArrowheads="1"/>
          </p:cNvSpPr>
          <p:nvPr>
            <p:ph type="body" idx="1"/>
          </p:nvPr>
        </p:nvSpPr>
        <p:spPr/>
        <p:txBody>
          <a:bodyPr/>
          <a:lstStyle/>
          <a:p>
            <a:pPr>
              <a:buFont typeface="Wingdings" pitchFamily="2" charset="2"/>
              <a:buChar char="q"/>
            </a:pPr>
            <a:r>
              <a:rPr lang="en-US" altLang="zh-CN" dirty="0">
                <a:ea typeface="宋体" charset="-122"/>
              </a:rPr>
              <a:t>What do you like about distributed, distance vector routing?</a:t>
            </a:r>
          </a:p>
          <a:p>
            <a:pPr>
              <a:buFont typeface="Wingdings" pitchFamily="2" charset="2"/>
              <a:buChar char="q"/>
            </a:pPr>
            <a:endParaRPr lang="en-US" altLang="zh-CN" dirty="0">
              <a:ea typeface="宋体" charset="-122"/>
            </a:endParaRPr>
          </a:p>
          <a:p>
            <a:pPr>
              <a:buFont typeface="Wingdings" pitchFamily="2" charset="2"/>
              <a:buChar char="q"/>
            </a:pPr>
            <a:endParaRPr lang="en-US" altLang="zh-CN" dirty="0">
              <a:ea typeface="宋体" charset="-122"/>
            </a:endParaRPr>
          </a:p>
          <a:p>
            <a:pPr>
              <a:buFont typeface="Wingdings" pitchFamily="2" charset="2"/>
              <a:buChar char="q"/>
            </a:pPr>
            <a:r>
              <a:rPr lang="en-US" altLang="zh-CN" dirty="0">
                <a:ea typeface="宋体" charset="-122"/>
              </a:rPr>
              <a:t>What do you </a:t>
            </a:r>
            <a:r>
              <a:rPr lang="en-US" altLang="zh-CN" dirty="0">
                <a:solidFill>
                  <a:srgbClr val="C00000"/>
                </a:solidFill>
                <a:ea typeface="宋体" charset="-122"/>
              </a:rPr>
              <a:t>not</a:t>
            </a:r>
            <a:r>
              <a:rPr lang="en-US" altLang="zh-CN" dirty="0">
                <a:ea typeface="宋体" charset="-122"/>
              </a:rPr>
              <a:t> like about distributed, distance vector routing?</a:t>
            </a:r>
          </a:p>
        </p:txBody>
      </p:sp>
      <p:sp>
        <p:nvSpPr>
          <p:cNvPr id="138243"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8FF43F4-2D5A-C24D-8BD8-4DBADF465934}" type="slidenum">
              <a:rPr lang="en-US" altLang="en-US" sz="1400">
                <a:solidFill>
                  <a:srgbClr val="000000"/>
                </a:solidFill>
                <a:latin typeface="Times New Roman" charset="0"/>
              </a:rPr>
              <a:pPr/>
              <a:t>64</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7483912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ChangeArrowheads="1"/>
          </p:cNvSpPr>
          <p:nvPr>
            <p:ph type="title"/>
          </p:nvPr>
        </p:nvSpPr>
        <p:spPr/>
        <p:txBody>
          <a:bodyPr/>
          <a:lstStyle/>
          <a:p>
            <a:r>
              <a:rPr lang="en-US" altLang="zh-CN" sz="3200">
                <a:ea typeface="宋体" charset="-122"/>
              </a:rPr>
              <a:t>Churns of DV: One Example</a:t>
            </a:r>
          </a:p>
        </p:txBody>
      </p:sp>
      <p:sp>
        <p:nvSpPr>
          <p:cNvPr id="140290" name="Oval 4"/>
          <p:cNvSpPr>
            <a:spLocks noChangeArrowheads="1"/>
          </p:cNvSpPr>
          <p:nvPr/>
        </p:nvSpPr>
        <p:spPr bwMode="auto">
          <a:xfrm>
            <a:off x="2719388" y="1616075"/>
            <a:ext cx="469900" cy="444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1" name="Oval 11"/>
          <p:cNvSpPr>
            <a:spLocks noChangeArrowheads="1"/>
          </p:cNvSpPr>
          <p:nvPr/>
        </p:nvSpPr>
        <p:spPr bwMode="auto">
          <a:xfrm>
            <a:off x="2713038" y="2806700"/>
            <a:ext cx="501650" cy="487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2" name="Oval 12"/>
          <p:cNvSpPr>
            <a:spLocks noChangeArrowheads="1"/>
          </p:cNvSpPr>
          <p:nvPr/>
        </p:nvSpPr>
        <p:spPr bwMode="auto">
          <a:xfrm>
            <a:off x="2697163" y="4413250"/>
            <a:ext cx="531812" cy="51593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3" name="Oval 13"/>
          <p:cNvSpPr>
            <a:spLocks noChangeArrowheads="1"/>
          </p:cNvSpPr>
          <p:nvPr/>
        </p:nvSpPr>
        <p:spPr bwMode="auto">
          <a:xfrm>
            <a:off x="811213" y="5313363"/>
            <a:ext cx="487362"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4" name="Oval 14"/>
          <p:cNvSpPr>
            <a:spLocks noChangeArrowheads="1"/>
          </p:cNvSpPr>
          <p:nvPr/>
        </p:nvSpPr>
        <p:spPr bwMode="auto">
          <a:xfrm>
            <a:off x="1754188" y="5314950"/>
            <a:ext cx="515937"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5" name="Oval 15"/>
          <p:cNvSpPr>
            <a:spLocks noChangeArrowheads="1"/>
          </p:cNvSpPr>
          <p:nvPr/>
        </p:nvSpPr>
        <p:spPr bwMode="auto">
          <a:xfrm>
            <a:off x="2713038" y="5299075"/>
            <a:ext cx="517525" cy="4714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6" name="Oval 16"/>
          <p:cNvSpPr>
            <a:spLocks noChangeArrowheads="1"/>
          </p:cNvSpPr>
          <p:nvPr/>
        </p:nvSpPr>
        <p:spPr bwMode="auto">
          <a:xfrm>
            <a:off x="4424363" y="5299075"/>
            <a:ext cx="517525" cy="487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7" name="Oval 17"/>
          <p:cNvSpPr>
            <a:spLocks noChangeArrowheads="1"/>
          </p:cNvSpPr>
          <p:nvPr/>
        </p:nvSpPr>
        <p:spPr bwMode="auto">
          <a:xfrm>
            <a:off x="5413375" y="5283200"/>
            <a:ext cx="500063" cy="487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8" name="Line 18"/>
          <p:cNvSpPr>
            <a:spLocks noChangeShapeType="1"/>
          </p:cNvSpPr>
          <p:nvPr/>
        </p:nvSpPr>
        <p:spPr bwMode="auto">
          <a:xfrm flipH="1">
            <a:off x="1327150" y="5549900"/>
            <a:ext cx="4127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ndParaRPr>
          </a:p>
        </p:txBody>
      </p:sp>
      <p:cxnSp>
        <p:nvCxnSpPr>
          <p:cNvPr id="140299" name="AutoShape 19"/>
          <p:cNvCxnSpPr>
            <a:cxnSpLocks noChangeShapeType="1"/>
            <a:stCxn id="140295" idx="2"/>
            <a:endCxn id="140294" idx="6"/>
          </p:cNvCxnSpPr>
          <p:nvPr/>
        </p:nvCxnSpPr>
        <p:spPr bwMode="auto">
          <a:xfrm flipH="1">
            <a:off x="2270125" y="5535613"/>
            <a:ext cx="442913" cy="79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0300" name="AutoShape 20"/>
          <p:cNvCxnSpPr>
            <a:cxnSpLocks noChangeShapeType="1"/>
            <a:stCxn id="140297" idx="2"/>
            <a:endCxn id="140296" idx="6"/>
          </p:cNvCxnSpPr>
          <p:nvPr/>
        </p:nvCxnSpPr>
        <p:spPr bwMode="auto">
          <a:xfrm flipH="1">
            <a:off x="4941888" y="5527675"/>
            <a:ext cx="471487" cy="15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0301" name="Line 21"/>
          <p:cNvSpPr>
            <a:spLocks noChangeShapeType="1"/>
          </p:cNvSpPr>
          <p:nvPr/>
        </p:nvSpPr>
        <p:spPr bwMode="auto">
          <a:xfrm flipH="1">
            <a:off x="4100513" y="5535613"/>
            <a:ext cx="3238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ndParaRPr>
          </a:p>
        </p:txBody>
      </p:sp>
      <p:sp>
        <p:nvSpPr>
          <p:cNvPr id="140302" name="Line 22"/>
          <p:cNvSpPr>
            <a:spLocks noChangeShapeType="1"/>
          </p:cNvSpPr>
          <p:nvPr/>
        </p:nvSpPr>
        <p:spPr bwMode="auto">
          <a:xfrm flipH="1">
            <a:off x="3244850" y="5519738"/>
            <a:ext cx="3540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ndParaRPr>
          </a:p>
        </p:txBody>
      </p:sp>
      <p:cxnSp>
        <p:nvCxnSpPr>
          <p:cNvPr id="162831" name="AutoShape 23"/>
          <p:cNvCxnSpPr>
            <a:cxnSpLocks noChangeShapeType="1"/>
            <a:stCxn id="140292" idx="3"/>
            <a:endCxn id="140294" idx="0"/>
          </p:cNvCxnSpPr>
          <p:nvPr/>
        </p:nvCxnSpPr>
        <p:spPr bwMode="auto">
          <a:xfrm flipH="1">
            <a:off x="2012950" y="4852988"/>
            <a:ext cx="762000" cy="4619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2832" name="AutoShape 24"/>
          <p:cNvCxnSpPr>
            <a:cxnSpLocks noChangeShapeType="1"/>
            <a:stCxn id="140292" idx="4"/>
            <a:endCxn id="140295" idx="0"/>
          </p:cNvCxnSpPr>
          <p:nvPr/>
        </p:nvCxnSpPr>
        <p:spPr bwMode="auto">
          <a:xfrm>
            <a:off x="2963863" y="4929188"/>
            <a:ext cx="7937" cy="3698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2833" name="AutoShape 25"/>
          <p:cNvCxnSpPr>
            <a:cxnSpLocks noChangeShapeType="1"/>
            <a:stCxn id="140292" idx="5"/>
            <a:endCxn id="140296" idx="1"/>
          </p:cNvCxnSpPr>
          <p:nvPr/>
        </p:nvCxnSpPr>
        <p:spPr bwMode="auto">
          <a:xfrm>
            <a:off x="3151188" y="4852988"/>
            <a:ext cx="1349375" cy="517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0306" name="AutoShape 26"/>
          <p:cNvCxnSpPr>
            <a:cxnSpLocks noChangeShapeType="1"/>
            <a:stCxn id="140292" idx="6"/>
            <a:endCxn id="140297" idx="1"/>
          </p:cNvCxnSpPr>
          <p:nvPr/>
        </p:nvCxnSpPr>
        <p:spPr bwMode="auto">
          <a:xfrm>
            <a:off x="3228975" y="4672013"/>
            <a:ext cx="2257425" cy="6826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0307" name="Oval 27"/>
          <p:cNvSpPr>
            <a:spLocks noChangeArrowheads="1"/>
          </p:cNvSpPr>
          <p:nvPr/>
        </p:nvSpPr>
        <p:spPr bwMode="auto">
          <a:xfrm>
            <a:off x="2698750" y="3575050"/>
            <a:ext cx="530225" cy="5016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a:solidFill>
                  <a:srgbClr val="000000"/>
                </a:solidFill>
                <a:ea typeface="宋体" charset="-122"/>
              </a:rPr>
              <a:t>N+2</a:t>
            </a:r>
          </a:p>
        </p:txBody>
      </p:sp>
      <p:cxnSp>
        <p:nvCxnSpPr>
          <p:cNvPr id="140308" name="AutoShape 29"/>
          <p:cNvCxnSpPr>
            <a:cxnSpLocks noChangeShapeType="1"/>
            <a:stCxn id="140307" idx="4"/>
            <a:endCxn id="140292" idx="0"/>
          </p:cNvCxnSpPr>
          <p:nvPr/>
        </p:nvCxnSpPr>
        <p:spPr bwMode="auto">
          <a:xfrm>
            <a:off x="2963863" y="4076700"/>
            <a:ext cx="0" cy="3365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0309" name="Line 30"/>
          <p:cNvSpPr>
            <a:spLocks noChangeShapeType="1"/>
          </p:cNvSpPr>
          <p:nvPr/>
        </p:nvSpPr>
        <p:spPr bwMode="auto">
          <a:xfrm>
            <a:off x="2949575" y="2068513"/>
            <a:ext cx="14288" cy="190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ndParaRPr>
          </a:p>
        </p:txBody>
      </p:sp>
      <p:sp>
        <p:nvSpPr>
          <p:cNvPr id="140310" name="Line 31"/>
          <p:cNvSpPr>
            <a:spLocks noChangeShapeType="1"/>
          </p:cNvSpPr>
          <p:nvPr/>
        </p:nvSpPr>
        <p:spPr bwMode="auto">
          <a:xfrm>
            <a:off x="2965450" y="2584450"/>
            <a:ext cx="0" cy="2079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ndParaRPr>
          </a:p>
        </p:txBody>
      </p:sp>
      <p:sp>
        <p:nvSpPr>
          <p:cNvPr id="140311" name="Text Box 32"/>
          <p:cNvSpPr txBox="1">
            <a:spLocks noChangeArrowheads="1"/>
          </p:cNvSpPr>
          <p:nvPr/>
        </p:nvSpPr>
        <p:spPr bwMode="auto">
          <a:xfrm>
            <a:off x="2814638" y="2303463"/>
            <a:ext cx="4587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a:t>
            </a:r>
          </a:p>
        </p:txBody>
      </p:sp>
      <p:sp>
        <p:nvSpPr>
          <p:cNvPr id="140312" name="Text Box 33"/>
          <p:cNvSpPr txBox="1">
            <a:spLocks noChangeArrowheads="1"/>
          </p:cNvSpPr>
          <p:nvPr/>
        </p:nvSpPr>
        <p:spPr bwMode="auto">
          <a:xfrm>
            <a:off x="3668713" y="5256213"/>
            <a:ext cx="3381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a:t>
            </a:r>
          </a:p>
        </p:txBody>
      </p:sp>
      <p:sp>
        <p:nvSpPr>
          <p:cNvPr id="140313" name="Text Box 34"/>
          <p:cNvSpPr txBox="1">
            <a:spLocks noChangeArrowheads="1"/>
          </p:cNvSpPr>
          <p:nvPr/>
        </p:nvSpPr>
        <p:spPr bwMode="auto">
          <a:xfrm>
            <a:off x="911225" y="5359400"/>
            <a:ext cx="287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1</a:t>
            </a:r>
          </a:p>
        </p:txBody>
      </p:sp>
      <p:sp>
        <p:nvSpPr>
          <p:cNvPr id="140314" name="Text Box 35"/>
          <p:cNvSpPr txBox="1">
            <a:spLocks noChangeArrowheads="1"/>
          </p:cNvSpPr>
          <p:nvPr/>
        </p:nvSpPr>
        <p:spPr bwMode="auto">
          <a:xfrm>
            <a:off x="1868488" y="535940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2</a:t>
            </a:r>
          </a:p>
        </p:txBody>
      </p:sp>
      <p:sp>
        <p:nvSpPr>
          <p:cNvPr id="140315" name="Text Box 36"/>
          <p:cNvSpPr txBox="1">
            <a:spLocks noChangeArrowheads="1"/>
          </p:cNvSpPr>
          <p:nvPr/>
        </p:nvSpPr>
        <p:spPr bwMode="auto">
          <a:xfrm>
            <a:off x="2814638" y="535940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3</a:t>
            </a:r>
          </a:p>
        </p:txBody>
      </p:sp>
      <p:sp>
        <p:nvSpPr>
          <p:cNvPr id="140316" name="Text Box 37"/>
          <p:cNvSpPr txBox="1">
            <a:spLocks noChangeArrowheads="1"/>
          </p:cNvSpPr>
          <p:nvPr/>
        </p:nvSpPr>
        <p:spPr bwMode="auto">
          <a:xfrm>
            <a:off x="4376738" y="5345113"/>
            <a:ext cx="565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N-1</a:t>
            </a:r>
          </a:p>
        </p:txBody>
      </p:sp>
      <p:sp>
        <p:nvSpPr>
          <p:cNvPr id="140317" name="Text Box 38"/>
          <p:cNvSpPr txBox="1">
            <a:spLocks noChangeArrowheads="1"/>
          </p:cNvSpPr>
          <p:nvPr/>
        </p:nvSpPr>
        <p:spPr bwMode="auto">
          <a:xfrm>
            <a:off x="5497513" y="5359400"/>
            <a:ext cx="3667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N</a:t>
            </a:r>
          </a:p>
        </p:txBody>
      </p:sp>
      <p:sp>
        <p:nvSpPr>
          <p:cNvPr id="140318" name="Text Box 40"/>
          <p:cNvSpPr txBox="1">
            <a:spLocks noChangeArrowheads="1"/>
          </p:cNvSpPr>
          <p:nvPr/>
        </p:nvSpPr>
        <p:spPr bwMode="auto">
          <a:xfrm>
            <a:off x="2665413" y="4473575"/>
            <a:ext cx="579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N+1</a:t>
            </a:r>
          </a:p>
        </p:txBody>
      </p:sp>
      <p:sp>
        <p:nvSpPr>
          <p:cNvPr id="140319" name="Text Box 43"/>
          <p:cNvSpPr txBox="1">
            <a:spLocks noChangeArrowheads="1"/>
          </p:cNvSpPr>
          <p:nvPr/>
        </p:nvSpPr>
        <p:spPr bwMode="auto">
          <a:xfrm>
            <a:off x="2668588" y="2865438"/>
            <a:ext cx="615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N+3</a:t>
            </a:r>
          </a:p>
        </p:txBody>
      </p:sp>
      <p:cxnSp>
        <p:nvCxnSpPr>
          <p:cNvPr id="140320" name="AutoShape 44"/>
          <p:cNvCxnSpPr>
            <a:cxnSpLocks noChangeShapeType="1"/>
            <a:stCxn id="140291" idx="4"/>
            <a:endCxn id="140307" idx="0"/>
          </p:cNvCxnSpPr>
          <p:nvPr/>
        </p:nvCxnSpPr>
        <p:spPr bwMode="auto">
          <a:xfrm>
            <a:off x="2963863" y="3294063"/>
            <a:ext cx="0" cy="280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0321" name="Text Box 45"/>
          <p:cNvSpPr txBox="1">
            <a:spLocks noChangeArrowheads="1"/>
          </p:cNvSpPr>
          <p:nvPr/>
        </p:nvSpPr>
        <p:spPr bwMode="auto">
          <a:xfrm>
            <a:off x="2709863" y="1657350"/>
            <a:ext cx="5064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2N</a:t>
            </a:r>
          </a:p>
        </p:txBody>
      </p:sp>
      <p:sp>
        <p:nvSpPr>
          <p:cNvPr id="140322" name="Text Box 46"/>
          <p:cNvSpPr txBox="1">
            <a:spLocks noChangeArrowheads="1"/>
          </p:cNvSpPr>
          <p:nvPr/>
        </p:nvSpPr>
        <p:spPr bwMode="auto">
          <a:xfrm>
            <a:off x="204952" y="2116138"/>
            <a:ext cx="269064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dirty="0">
                <a:solidFill>
                  <a:srgbClr val="000000"/>
                </a:solidFill>
                <a:ea typeface="宋体" charset="-122"/>
              </a:rPr>
              <a:t>Initially converged.</a:t>
            </a:r>
          </a:p>
          <a:p>
            <a:r>
              <a:rPr lang="en-US" altLang="zh-CN" sz="1800" dirty="0">
                <a:solidFill>
                  <a:srgbClr val="000000"/>
                </a:solidFill>
                <a:ea typeface="宋体" charset="-122"/>
              </a:rPr>
              <a:t>All links have cost 1</a:t>
            </a:r>
          </a:p>
          <a:p>
            <a:r>
              <a:rPr lang="en-US" altLang="zh-CN" sz="1800" dirty="0">
                <a:solidFill>
                  <a:srgbClr val="000000"/>
                </a:solidFill>
                <a:ea typeface="宋体" charset="-122"/>
              </a:rPr>
              <a:t>Event: Cost of 1-&gt;2 reduces to 0</a:t>
            </a:r>
          </a:p>
        </p:txBody>
      </p:sp>
      <p:sp>
        <p:nvSpPr>
          <p:cNvPr id="162851" name="Text Box 47"/>
          <p:cNvSpPr txBox="1">
            <a:spLocks noChangeArrowheads="1"/>
          </p:cNvSpPr>
          <p:nvPr/>
        </p:nvSpPr>
        <p:spPr bwMode="auto">
          <a:xfrm>
            <a:off x="4141788" y="1436688"/>
            <a:ext cx="43815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Message sequences</a:t>
            </a:r>
          </a:p>
          <a:p>
            <a:pPr>
              <a:buFontTx/>
              <a:buAutoNum type="arabicPeriod"/>
            </a:pPr>
            <a:r>
              <a:rPr lang="en-US" altLang="zh-CN" sz="1800">
                <a:solidFill>
                  <a:srgbClr val="000000"/>
                </a:solidFill>
                <a:ea typeface="宋体" charset="-122"/>
              </a:rPr>
              <a:t>Node 2 tells 3. Node 3 tells 4…Node N tells N+1. (N-1 messages)</a:t>
            </a:r>
          </a:p>
          <a:p>
            <a:pPr>
              <a:buFontTx/>
              <a:buAutoNum type="arabicPeriod"/>
            </a:pPr>
            <a:r>
              <a:rPr lang="en-US" altLang="zh-CN" sz="1800">
                <a:solidFill>
                  <a:srgbClr val="000000"/>
                </a:solidFill>
                <a:ea typeface="宋体" charset="-122"/>
              </a:rPr>
              <a:t>Node N+1 tells N+2, N+2 tells N+3,…,2N. (N-1 messages)</a:t>
            </a:r>
          </a:p>
          <a:p>
            <a:pPr>
              <a:buFontTx/>
              <a:buAutoNum type="arabicPeriod"/>
            </a:pPr>
            <a:r>
              <a:rPr lang="en-US" altLang="zh-CN" sz="1800">
                <a:solidFill>
                  <a:srgbClr val="000000"/>
                </a:solidFill>
                <a:ea typeface="宋体" charset="-122"/>
              </a:rPr>
              <a:t>Now node N-1 tells node N+1</a:t>
            </a:r>
          </a:p>
          <a:p>
            <a:pPr>
              <a:buFontTx/>
              <a:buAutoNum type="arabicPeriod"/>
            </a:pPr>
            <a:r>
              <a:rPr lang="en-US" altLang="zh-CN" sz="1800">
                <a:solidFill>
                  <a:srgbClr val="000000"/>
                </a:solidFill>
                <a:ea typeface="宋体" charset="-122"/>
              </a:rPr>
              <a:t>Step 2 repeats</a:t>
            </a:r>
          </a:p>
          <a:p>
            <a:pPr>
              <a:buFontTx/>
              <a:buAutoNum type="arabicPeriod"/>
            </a:pPr>
            <a:r>
              <a:rPr lang="en-US" altLang="zh-CN" sz="1800">
                <a:solidFill>
                  <a:srgbClr val="000000"/>
                </a:solidFill>
                <a:ea typeface="宋体" charset="-122"/>
              </a:rPr>
              <a:t>Now node N-2 tells node N+1</a:t>
            </a:r>
          </a:p>
          <a:p>
            <a:pPr>
              <a:buFontTx/>
              <a:buAutoNum type="arabicPeriod"/>
            </a:pPr>
            <a:r>
              <a:rPr lang="en-US" altLang="zh-CN" sz="1800">
                <a:solidFill>
                  <a:srgbClr val="000000"/>
                </a:solidFill>
                <a:ea typeface="宋体" charset="-122"/>
              </a:rPr>
              <a:t>…</a:t>
            </a:r>
          </a:p>
          <a:p>
            <a:pPr>
              <a:buFontTx/>
              <a:buAutoNum type="arabicPeriod"/>
            </a:pPr>
            <a:endParaRPr lang="en-US" altLang="zh-CN" sz="1800">
              <a:solidFill>
                <a:srgbClr val="000000"/>
              </a:solidFill>
              <a:ea typeface="宋体" charset="-122"/>
            </a:endParaRPr>
          </a:p>
        </p:txBody>
      </p:sp>
      <p:sp>
        <p:nvSpPr>
          <p:cNvPr id="162852" name="Text Box 48"/>
          <p:cNvSpPr txBox="1">
            <a:spLocks noChangeArrowheads="1"/>
          </p:cNvSpPr>
          <p:nvPr/>
        </p:nvSpPr>
        <p:spPr bwMode="auto">
          <a:xfrm>
            <a:off x="5084763" y="4533900"/>
            <a:ext cx="30749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A total of O(N</a:t>
            </a:r>
            <a:r>
              <a:rPr lang="en-US" altLang="zh-CN" sz="1800" baseline="30000">
                <a:solidFill>
                  <a:srgbClr val="000000"/>
                </a:solidFill>
                <a:ea typeface="宋体" charset="-122"/>
              </a:rPr>
              <a:t>2</a:t>
            </a:r>
            <a:r>
              <a:rPr lang="en-US" altLang="zh-CN" sz="1800">
                <a:solidFill>
                  <a:srgbClr val="000000"/>
                </a:solidFill>
                <a:ea typeface="宋体" charset="-122"/>
              </a:rPr>
              <a:t>) messages</a:t>
            </a:r>
          </a:p>
        </p:txBody>
      </p:sp>
      <p:sp>
        <p:nvSpPr>
          <p:cNvPr id="140325"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F83F8BC2-6CDD-7E4C-8070-F777FFDAE109}" type="slidenum">
              <a:rPr lang="en-US" altLang="en-US" sz="1400">
                <a:solidFill>
                  <a:srgbClr val="000000"/>
                </a:solidFill>
                <a:latin typeface="Times New Roman" charset="0"/>
              </a:rPr>
              <a:pPr/>
              <a:t>65</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869351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28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285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285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285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283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283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285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2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5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66</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599"/>
            <a:ext cx="8077200" cy="5312979"/>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altLang="en-US" sz="2000" dirty="0">
                <a:solidFill>
                  <a:srgbClr val="000000"/>
                </a:solidFill>
                <a:ea typeface=""/>
              </a:rPr>
              <a:t>Distance vector protocols (distributed computing)</a:t>
            </a:r>
          </a:p>
          <a:p>
            <a:pPr marL="1714500" lvl="3" indent="-342900">
              <a:spcBef>
                <a:spcPct val="20000"/>
              </a:spcBef>
              <a:buClr>
                <a:srgbClr val="2D2DB9"/>
              </a:buClr>
              <a:buSzPct val="85000"/>
              <a:buFont typeface="Courier New" charset="0"/>
              <a:buChar char="o"/>
            </a:pPr>
            <a:r>
              <a:rPr lang="en-US" altLang="en-US" sz="2000" i="1" dirty="0">
                <a:solidFill>
                  <a:srgbClr val="C00000"/>
                </a:solidFill>
              </a:rPr>
              <a:t>Link state protocols (distributed state synchronization)</a:t>
            </a:r>
            <a:endParaRPr lang="en-US" altLang="en-US" sz="2000" dirty="0">
              <a:solidFill>
                <a:srgbClr val="000000"/>
              </a:solidFill>
              <a:ea typeface=""/>
            </a:endParaRPr>
          </a:p>
          <a:p>
            <a:pPr marL="1714500" lvl="3"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3086100" lvl="6"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Wingdings" charset="2"/>
              <a:buChar char="Ø"/>
            </a:pPr>
            <a:endParaRPr lang="en-US" altLang="en-US" sz="2000" i="1" dirty="0">
              <a:solidFill>
                <a:srgbClr val="C00000"/>
              </a:solidFill>
              <a:latin typeface="+mn-lt"/>
              <a:ea typeface=""/>
            </a:endParaRPr>
          </a:p>
        </p:txBody>
      </p:sp>
    </p:spTree>
    <p:extLst>
      <p:ext uri="{BB962C8B-B14F-4D97-AF65-F5344CB8AC3E}">
        <p14:creationId xmlns:p14="http://schemas.microsoft.com/office/powerpoint/2010/main" val="14172241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sz="3600">
                <a:ea typeface="宋体" charset="-122"/>
              </a:rPr>
              <a:t>Link-State Routing</a:t>
            </a:r>
            <a:endParaRPr lang="en-US" altLang="zh-CN">
              <a:ea typeface="宋体" charset="-122"/>
            </a:endParaRPr>
          </a:p>
        </p:txBody>
      </p:sp>
      <p:sp>
        <p:nvSpPr>
          <p:cNvPr id="32771" name="Rectangle 3"/>
          <p:cNvSpPr>
            <a:spLocks noGrp="1" noChangeArrowheads="1"/>
          </p:cNvSpPr>
          <p:nvPr>
            <p:ph type="body" sz="half" idx="1"/>
          </p:nvPr>
        </p:nvSpPr>
        <p:spPr>
          <a:xfrm>
            <a:off x="522288" y="1401763"/>
            <a:ext cx="8132762" cy="5132387"/>
          </a:xfrm>
        </p:spPr>
        <p:txBody>
          <a:bodyPr/>
          <a:lstStyle/>
          <a:p>
            <a:pPr>
              <a:buFont typeface="Wingdings" pitchFamily="2" charset="2"/>
              <a:buChar char="q"/>
            </a:pPr>
            <a:r>
              <a:rPr lang="en-US" altLang="zh-CN" dirty="0">
                <a:ea typeface="宋体" charset="-122"/>
              </a:rPr>
              <a:t>Basic idea: Not distributed computing, only distributed state distribution</a:t>
            </a:r>
          </a:p>
          <a:p>
            <a:pPr>
              <a:buFont typeface="Wingdings" pitchFamily="2" charset="2"/>
              <a:buChar char="q"/>
            </a:pPr>
            <a:r>
              <a:rPr lang="en-US" altLang="zh-CN" dirty="0">
                <a:ea typeface="宋体" charset="-122"/>
              </a:rPr>
              <a:t>Net topology, link costs are distributed to all nodes</a:t>
            </a:r>
          </a:p>
          <a:p>
            <a:pPr lvl="2"/>
            <a:r>
              <a:rPr lang="en-US" altLang="zh-CN" dirty="0">
                <a:ea typeface="宋体" charset="-122"/>
              </a:rPr>
              <a:t>all nodes have same info</a:t>
            </a:r>
          </a:p>
          <a:p>
            <a:pPr lvl="2"/>
            <a:r>
              <a:rPr lang="en-US" altLang="zh-CN" dirty="0">
                <a:ea typeface="宋体" charset="-122"/>
              </a:rPr>
              <a:t>Each node computes its shortest paths from itself to all other nodes</a:t>
            </a:r>
          </a:p>
          <a:p>
            <a:pPr lvl="3"/>
            <a:r>
              <a:rPr lang="en-US" altLang="zh-CN" dirty="0">
                <a:ea typeface="宋体" charset="-122"/>
              </a:rPr>
              <a:t>standard Dijkstra’s algorithm as path compute </a:t>
            </a:r>
            <a:r>
              <a:rPr lang="en-US" altLang="zh-CN" dirty="0" err="1">
                <a:ea typeface="宋体" charset="-122"/>
              </a:rPr>
              <a:t>alg</a:t>
            </a:r>
            <a:endParaRPr lang="en-US" altLang="zh-CN" dirty="0">
              <a:ea typeface="宋体" charset="-122"/>
            </a:endParaRPr>
          </a:p>
          <a:p>
            <a:pPr lvl="3"/>
            <a:r>
              <a:rPr lang="en-US" altLang="zh-CN" dirty="0">
                <a:ea typeface="宋体" charset="-122"/>
              </a:rPr>
              <a:t>Allows multiple same-cost paths</a:t>
            </a:r>
          </a:p>
          <a:p>
            <a:pPr lvl="3"/>
            <a:r>
              <a:rPr lang="en-US" altLang="zh-CN" dirty="0">
                <a:ea typeface="宋体" charset="-122"/>
              </a:rPr>
              <a:t>Multiple cost metrics per link (for type of service routing)</a:t>
            </a:r>
          </a:p>
          <a:p>
            <a:pPr lvl="3"/>
            <a:endParaRPr lang="en-US" altLang="zh-CN" dirty="0">
              <a:ea typeface="宋体" charset="-122"/>
            </a:endParaRPr>
          </a:p>
          <a:p>
            <a:pPr>
              <a:buFont typeface="Wingdings" pitchFamily="2" charset="2"/>
              <a:buChar char="q"/>
            </a:pPr>
            <a:r>
              <a:rPr lang="en-US" altLang="zh-CN" dirty="0">
                <a:ea typeface="宋体" charset="-122"/>
              </a:rPr>
              <a:t>Most commonly used routing protocol (e.g., OSPF/ISIS) by most networks in Internet</a:t>
            </a:r>
          </a:p>
        </p:txBody>
      </p:sp>
    </p:spTree>
    <p:extLst>
      <p:ext uri="{BB962C8B-B14F-4D97-AF65-F5344CB8AC3E}">
        <p14:creationId xmlns:p14="http://schemas.microsoft.com/office/powerpoint/2010/main" val="6749677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49165" y="-2465"/>
            <a:ext cx="8024813" cy="1143000"/>
          </a:xfrm>
        </p:spPr>
        <p:txBody>
          <a:bodyPr/>
          <a:lstStyle/>
          <a:p>
            <a:r>
              <a:rPr lang="en-US" altLang="zh-CN" dirty="0">
                <a:ea typeface="宋体" charset="-122"/>
              </a:rPr>
              <a:t>Example: Link State and Directed Graph (OSPFv2)</a:t>
            </a:r>
          </a:p>
        </p:txBody>
      </p:sp>
      <p:pic>
        <p:nvPicPr>
          <p:cNvPr id="6" name="Picture 5"/>
          <p:cNvPicPr>
            <a:picLocks noChangeAspect="1"/>
          </p:cNvPicPr>
          <p:nvPr/>
        </p:nvPicPr>
        <p:blipFill rotWithShape="1">
          <a:blip r:embed="rId3"/>
          <a:srcRect t="32961" b="29311"/>
          <a:stretch/>
        </p:blipFill>
        <p:spPr>
          <a:xfrm>
            <a:off x="189843" y="3007079"/>
            <a:ext cx="4887311" cy="1923080"/>
          </a:xfrm>
          <a:prstGeom prst="rect">
            <a:avLst/>
          </a:prstGeom>
        </p:spPr>
      </p:pic>
      <p:pic>
        <p:nvPicPr>
          <p:cNvPr id="7" name="Picture 6"/>
          <p:cNvPicPr>
            <a:picLocks noChangeAspect="1"/>
          </p:cNvPicPr>
          <p:nvPr/>
        </p:nvPicPr>
        <p:blipFill rotWithShape="1">
          <a:blip r:embed="rId3"/>
          <a:srcRect t="70727"/>
          <a:stretch/>
        </p:blipFill>
        <p:spPr>
          <a:xfrm>
            <a:off x="328" y="4826004"/>
            <a:ext cx="6210300" cy="1895996"/>
          </a:xfrm>
          <a:prstGeom prst="rect">
            <a:avLst/>
          </a:prstGeom>
        </p:spPr>
      </p:pic>
      <p:sp>
        <p:nvSpPr>
          <p:cNvPr id="26627" name="Rectangle 3"/>
          <p:cNvSpPr>
            <a:spLocks noGrp="1" noChangeArrowheads="1"/>
          </p:cNvSpPr>
          <p:nvPr>
            <p:ph type="body" idx="1"/>
          </p:nvPr>
        </p:nvSpPr>
        <p:spPr>
          <a:xfrm>
            <a:off x="4209393" y="6528681"/>
            <a:ext cx="3505634" cy="386639"/>
          </a:xfrm>
        </p:spPr>
        <p:txBody>
          <a:bodyPr/>
          <a:lstStyle/>
          <a:p>
            <a:pPr marL="0" indent="0" algn="r">
              <a:buNone/>
            </a:pPr>
            <a:r>
              <a:rPr lang="en-US" sz="1200" dirty="0"/>
              <a:t>https://</a:t>
            </a:r>
            <a:r>
              <a:rPr lang="en-US" sz="1200" dirty="0" err="1"/>
              <a:t>tools.ietf.org</a:t>
            </a:r>
            <a:r>
              <a:rPr lang="en-US" sz="1200" dirty="0"/>
              <a:t>/html/rfc1583#page-12</a:t>
            </a:r>
          </a:p>
          <a:p>
            <a:pPr algn="r"/>
            <a:endParaRPr lang="en-US" altLang="zh-CN" sz="1200" dirty="0">
              <a:ea typeface="宋体" charset="-122"/>
            </a:endParaRPr>
          </a:p>
        </p:txBody>
      </p:sp>
      <p:pic>
        <p:nvPicPr>
          <p:cNvPr id="2" name="Picture 1"/>
          <p:cNvPicPr>
            <a:picLocks noChangeAspect="1"/>
          </p:cNvPicPr>
          <p:nvPr/>
        </p:nvPicPr>
        <p:blipFill>
          <a:blip r:embed="rId4"/>
          <a:stretch>
            <a:fillRect/>
          </a:stretch>
        </p:blipFill>
        <p:spPr>
          <a:xfrm>
            <a:off x="787674" y="1266663"/>
            <a:ext cx="4068763" cy="1783567"/>
          </a:xfrm>
          <a:prstGeom prst="rect">
            <a:avLst/>
          </a:prstGeom>
        </p:spPr>
      </p:pic>
    </p:spTree>
    <p:extLst>
      <p:ext uri="{BB962C8B-B14F-4D97-AF65-F5344CB8AC3E}">
        <p14:creationId xmlns:p14="http://schemas.microsoft.com/office/powerpoint/2010/main" val="182343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49165" y="-2465"/>
            <a:ext cx="8024813" cy="1143000"/>
          </a:xfrm>
        </p:spPr>
        <p:txBody>
          <a:bodyPr/>
          <a:lstStyle/>
          <a:p>
            <a:r>
              <a:rPr lang="en-US" altLang="zh-CN" dirty="0">
                <a:ea typeface="宋体" charset="-122"/>
              </a:rPr>
              <a:t>Example: Link State and Directed Graph (OSPFv2)</a:t>
            </a:r>
          </a:p>
        </p:txBody>
      </p:sp>
      <p:pic>
        <p:nvPicPr>
          <p:cNvPr id="5" name="Picture 4"/>
          <p:cNvPicPr>
            <a:picLocks noChangeAspect="1"/>
          </p:cNvPicPr>
          <p:nvPr/>
        </p:nvPicPr>
        <p:blipFill>
          <a:blip r:embed="rId3"/>
          <a:stretch>
            <a:fillRect/>
          </a:stretch>
        </p:blipFill>
        <p:spPr>
          <a:xfrm>
            <a:off x="242791" y="1323035"/>
            <a:ext cx="4019236" cy="5534965"/>
          </a:xfrm>
          <a:prstGeom prst="rect">
            <a:avLst/>
          </a:prstGeom>
          <a:ln>
            <a:solidFill>
              <a:schemeClr val="accent1"/>
            </a:solidFill>
          </a:ln>
        </p:spPr>
      </p:pic>
      <p:pic>
        <p:nvPicPr>
          <p:cNvPr id="8" name="Picture 7"/>
          <p:cNvPicPr>
            <a:picLocks noChangeAspect="1"/>
          </p:cNvPicPr>
          <p:nvPr/>
        </p:nvPicPr>
        <p:blipFill>
          <a:blip r:embed="rId4"/>
          <a:stretch>
            <a:fillRect/>
          </a:stretch>
        </p:blipFill>
        <p:spPr>
          <a:xfrm>
            <a:off x="4561571" y="1468843"/>
            <a:ext cx="4506923" cy="5243348"/>
          </a:xfrm>
          <a:prstGeom prst="rect">
            <a:avLst/>
          </a:prstGeom>
          <a:ln>
            <a:solidFill>
              <a:schemeClr val="accent1"/>
            </a:solidFill>
          </a:ln>
        </p:spPr>
      </p:pic>
      <p:sp>
        <p:nvSpPr>
          <p:cNvPr id="9" name="Oval 8"/>
          <p:cNvSpPr/>
          <p:nvPr/>
        </p:nvSpPr>
        <p:spPr bwMode="auto">
          <a:xfrm>
            <a:off x="662152" y="4966138"/>
            <a:ext cx="804041" cy="551793"/>
          </a:xfrm>
          <a:prstGeom prst="ellipse">
            <a:avLst/>
          </a:prstGeom>
          <a:solidFill>
            <a:schemeClr val="accent5">
              <a:lumMod val="20000"/>
              <a:lumOff val="80000"/>
              <a:alpha val="34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1800">
              <a:solidFill>
                <a:srgbClr val="000000"/>
              </a:solidFill>
              <a:latin typeface="Comic Sans MS" pitchFamily="66" charset="0"/>
            </a:endParaRPr>
          </a:p>
        </p:txBody>
      </p:sp>
    </p:spTree>
    <p:extLst>
      <p:ext uri="{BB962C8B-B14F-4D97-AF65-F5344CB8AC3E}">
        <p14:creationId xmlns:p14="http://schemas.microsoft.com/office/powerpoint/2010/main" val="73245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533400" y="0"/>
            <a:ext cx="7772400" cy="1143000"/>
          </a:xfrm>
        </p:spPr>
        <p:txBody>
          <a:bodyPr/>
          <a:lstStyle/>
          <a:p>
            <a:r>
              <a:rPr lang="en-US" dirty="0"/>
              <a:t>Understanding BFA and an Exercise </a:t>
            </a:r>
            <a:r>
              <a:rPr lang="en-US"/>
              <a:t>of Primal-Dual</a:t>
            </a:r>
          </a:p>
        </p:txBody>
      </p:sp>
      <p:sp>
        <p:nvSpPr>
          <p:cNvPr id="5" name="Slide Number Placeholder 4"/>
          <p:cNvSpPr>
            <a:spLocks noGrp="1"/>
          </p:cNvSpPr>
          <p:nvPr>
            <p:ph type="sldNum" sz="quarter" idx="11"/>
          </p:nvPr>
        </p:nvSpPr>
        <p:spPr/>
        <p:txBody>
          <a:bodyPr/>
          <a:lstStyle/>
          <a:p>
            <a:fld id="{1ECD0AA7-2BB1-D544-AE89-73F1C9398F9F}" type="slidenum">
              <a:rPr lang="en-US" altLang="en-US" smtClean="0"/>
              <a:pPr/>
              <a:t>7</a:t>
            </a:fld>
            <a:endParaRPr lang="en-US" altLang="en-US"/>
          </a:p>
        </p:txBody>
      </p:sp>
      <mc:AlternateContent xmlns:mc="http://schemas.openxmlformats.org/markup-compatibility/2006" xmlns:a14="http://schemas.microsoft.com/office/drawing/2010/main">
        <mc:Choice Requires="a14">
          <p:sp>
            <p:nvSpPr>
              <p:cNvPr id="8" name="TextBox 7"/>
              <p:cNvSpPr txBox="1"/>
              <p:nvPr/>
            </p:nvSpPr>
            <p:spPr>
              <a:xfrm>
                <a:off x="1954923" y="1931274"/>
                <a:ext cx="2333297" cy="65280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mr-IN" sz="3200" i="1" smtClean="0">
                              <a:latin typeface="Cambria Math" panose="02040503050406030204" pitchFamily="18" charset="0"/>
                            </a:rPr>
                          </m:ctrlPr>
                        </m:funcPr>
                        <m:fName>
                          <m:limLow>
                            <m:limLowPr>
                              <m:ctrlPr>
                                <a:rPr lang="mr-IN" sz="3200" i="1" smtClean="0">
                                  <a:latin typeface="Cambria Math" panose="02040503050406030204" pitchFamily="18" charset="0"/>
                                </a:rPr>
                              </m:ctrlPr>
                            </m:limLowPr>
                            <m:e>
                              <m:r>
                                <m:rPr>
                                  <m:sty m:val="p"/>
                                </m:rPr>
                                <a:rPr lang="mr-IN" sz="3200" i="0" smtClean="0">
                                  <a:latin typeface="Cambria Math" charset="0"/>
                                </a:rPr>
                                <m:t>max</m:t>
                              </m:r>
                            </m:e>
                            <m:lim/>
                          </m:limLow>
                        </m:fName>
                        <m:e>
                          <m:r>
                            <a:rPr lang="en-US" sz="3200" b="0" i="1" smtClean="0">
                              <a:latin typeface="Cambria Math" charset="0"/>
                            </a:rPr>
                            <m:t>𝑑</m:t>
                          </m:r>
                          <m:r>
                            <a:rPr lang="en-US" sz="3200" b="0" i="1" baseline="-25000" smtClean="0">
                              <a:latin typeface="Cambria Math" charset="0"/>
                            </a:rPr>
                            <m:t>𝑠</m:t>
                          </m:r>
                          <m:r>
                            <a:rPr lang="en-US" sz="3200" b="0" i="1" smtClean="0">
                              <a:latin typeface="Cambria Math" charset="0"/>
                            </a:rPr>
                            <m:t> −</m:t>
                          </m:r>
                          <m:r>
                            <a:rPr lang="en-US" sz="3200" b="0" i="1" smtClean="0">
                              <a:latin typeface="Cambria Math" charset="0"/>
                            </a:rPr>
                            <m:t>𝑑</m:t>
                          </m:r>
                        </m:e>
                      </m:func>
                      <m:r>
                        <a:rPr lang="en-US" sz="3200" b="0" i="1" baseline="-25000" smtClean="0">
                          <a:latin typeface="Cambria Math" charset="0"/>
                        </a:rPr>
                        <m:t>𝐷</m:t>
                      </m:r>
                    </m:oMath>
                  </m:oMathPara>
                </a14:m>
                <a:endParaRPr lang="en-US" sz="3200" baseline="-25000" dirty="0"/>
              </a:p>
            </p:txBody>
          </p:sp>
        </mc:Choice>
        <mc:Fallback xmlns="">
          <p:sp>
            <p:nvSpPr>
              <p:cNvPr id="8" name="TextBox 7"/>
              <p:cNvSpPr txBox="1">
                <a:spLocks noRot="1" noChangeAspect="1" noMove="1" noResize="1" noEditPoints="1" noAdjustHandles="1" noChangeArrowheads="1" noChangeShapeType="1" noTextEdit="1"/>
              </p:cNvSpPr>
              <p:nvPr/>
            </p:nvSpPr>
            <p:spPr>
              <a:xfrm>
                <a:off x="1954923" y="1931274"/>
                <a:ext cx="2333297" cy="65280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749971" y="2652183"/>
                <a:ext cx="6274677" cy="4810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charset="0"/>
                        </a:rPr>
                        <m:t>𝑓𝑜𝑟</m:t>
                      </m:r>
                      <m:r>
                        <a:rPr lang="en-US" sz="3200" b="0" i="1" smtClean="0">
                          <a:latin typeface="Cambria Math" charset="0"/>
                        </a:rPr>
                        <m:t> </m:t>
                      </m:r>
                      <m:r>
                        <a:rPr lang="en-US" sz="3200" b="0" i="1" smtClean="0">
                          <a:latin typeface="Cambria Math" charset="0"/>
                        </a:rPr>
                        <m:t>𝑎𝑛𝑦</m:t>
                      </m:r>
                      <m:r>
                        <a:rPr lang="en-US" sz="3200" b="0" i="1" smtClean="0">
                          <a:latin typeface="Cambria Math" charset="0"/>
                        </a:rPr>
                        <m:t> </m:t>
                      </m:r>
                      <m:r>
                        <a:rPr lang="en-US" sz="3200" b="0" i="1" smtClean="0">
                          <a:latin typeface="Cambria Math" charset="0"/>
                        </a:rPr>
                        <m:t>𝑒𝑑𝑔𝑒</m:t>
                      </m:r>
                      <m:r>
                        <a:rPr lang="en-US" sz="3200" b="0" i="1" smtClean="0">
                          <a:latin typeface="Cambria Math" charset="0"/>
                        </a:rPr>
                        <m:t> </m:t>
                      </m:r>
                      <m:r>
                        <a:rPr lang="en-US" sz="3200" b="0" i="1" smtClean="0">
                          <a:latin typeface="Cambria Math" charset="0"/>
                        </a:rPr>
                        <m:t>𝑖</m:t>
                      </m:r>
                      <m:r>
                        <a:rPr lang="en-US" sz="3200" b="0" i="1" smtClean="0">
                          <a:latin typeface="Cambria Math" charset="0"/>
                        </a:rPr>
                        <m:t>→</m:t>
                      </m:r>
                      <m:r>
                        <a:rPr lang="en-US" sz="3200" b="0" i="1" smtClean="0">
                          <a:latin typeface="Cambria Math" charset="0"/>
                        </a:rPr>
                        <m:t>𝑗</m:t>
                      </m:r>
                      <m:r>
                        <a:rPr lang="en-US" sz="3200" b="0" i="1" smtClean="0">
                          <a:latin typeface="Cambria Math" charset="0"/>
                        </a:rPr>
                        <m:t>: </m:t>
                      </m:r>
                      <m:r>
                        <a:rPr lang="en-US" sz="3200" i="1" smtClean="0">
                          <a:latin typeface="Cambria Math" charset="0"/>
                        </a:rPr>
                        <m:t>𝑑</m:t>
                      </m:r>
                      <m:r>
                        <a:rPr lang="en-US" sz="3200" b="0" i="1" baseline="-25000" smtClean="0">
                          <a:latin typeface="Cambria Math" charset="0"/>
                        </a:rPr>
                        <m:t>𝑖</m:t>
                      </m:r>
                      <m:r>
                        <a:rPr lang="en-US" sz="3200" b="0" i="1" smtClean="0">
                          <a:latin typeface="Cambria Math" charset="0"/>
                        </a:rPr>
                        <m:t>−</m:t>
                      </m:r>
                      <m:r>
                        <a:rPr lang="en-US" sz="3200" b="0" i="1" smtClean="0">
                          <a:latin typeface="Cambria Math" charset="0"/>
                        </a:rPr>
                        <m:t>𝑑𝑗</m:t>
                      </m:r>
                      <m:r>
                        <a:rPr lang="en-US" sz="3200" b="0" i="1" smtClean="0">
                          <a:latin typeface="Cambria Math" charset="0"/>
                        </a:rPr>
                        <m:t>≤</m:t>
                      </m:r>
                      <m:r>
                        <a:rPr lang="en-US" sz="3200" b="0" i="1" smtClean="0">
                          <a:latin typeface="Cambria Math" charset="0"/>
                        </a:rPr>
                        <m:t>𝑑𝑖𝑗</m:t>
                      </m:r>
                    </m:oMath>
                  </m:oMathPara>
                </a14:m>
                <a:endParaRPr lang="en-US" sz="3200" baseline="-25000" dirty="0"/>
              </a:p>
            </p:txBody>
          </p:sp>
        </mc:Choice>
        <mc:Fallback xmlns="">
          <p:sp>
            <p:nvSpPr>
              <p:cNvPr id="9" name="TextBox 8"/>
              <p:cNvSpPr txBox="1">
                <a:spLocks noRot="1" noChangeAspect="1" noMove="1" noResize="1" noEditPoints="1" noAdjustHandles="1" noChangeArrowheads="1" noChangeShapeType="1" noTextEdit="1"/>
              </p:cNvSpPr>
              <p:nvPr/>
            </p:nvSpPr>
            <p:spPr>
              <a:xfrm>
                <a:off x="1749971" y="2652183"/>
                <a:ext cx="6274677" cy="481094"/>
              </a:xfrm>
              <a:prstGeom prst="rect">
                <a:avLst/>
              </a:prstGeom>
              <a:blipFill rotWithShape="0">
                <a:blip r:embed="rId3"/>
                <a:stretch>
                  <a:fillRect b="-12658"/>
                </a:stretch>
              </a:blipFill>
            </p:spPr>
            <p:txBody>
              <a:bodyPr/>
              <a:lstStyle/>
              <a:p>
                <a:r>
                  <a:rPr lang="en-US">
                    <a:noFill/>
                  </a:rPr>
                  <a:t> </a:t>
                </a:r>
              </a:p>
            </p:txBody>
          </p:sp>
        </mc:Fallback>
      </mc:AlternateContent>
      <p:cxnSp>
        <p:nvCxnSpPr>
          <p:cNvPr id="11" name="Straight Connector 10"/>
          <p:cNvCxnSpPr/>
          <p:nvPr/>
        </p:nvCxnSpPr>
        <p:spPr bwMode="auto">
          <a:xfrm flipV="1">
            <a:off x="533400" y="3799490"/>
            <a:ext cx="8153400" cy="63062"/>
          </a:xfrm>
          <a:prstGeom prst="line">
            <a:avLst/>
          </a:prstGeom>
          <a:solidFill>
            <a:schemeClr val="accent1"/>
          </a:solidFill>
          <a:ln w="5715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12" name="TextBox 11"/>
              <p:cNvSpPr txBox="1"/>
              <p:nvPr/>
            </p:nvSpPr>
            <p:spPr>
              <a:xfrm>
                <a:off x="646386" y="4411748"/>
                <a:ext cx="8040414" cy="430887"/>
              </a:xfrm>
              <a:prstGeom prst="rect">
                <a:avLst/>
              </a:prstGeom>
              <a:noFill/>
            </p:spPr>
            <p:txBody>
              <a:bodyPr wrap="square" lIns="0" tIns="0" rIns="0" bIns="0" rtlCol="0">
                <a:spAutoFit/>
              </a:bodyPr>
              <a:lstStyle/>
              <a:p>
                <a:r>
                  <a:rPr lang="en-US" sz="2800" dirty="0"/>
                  <a:t>D</a:t>
                </a:r>
                <a14:m>
                  <m:oMath xmlns:m="http://schemas.openxmlformats.org/officeDocument/2006/math">
                    <m:r>
                      <m:rPr>
                        <m:sty m:val="p"/>
                      </m:rPr>
                      <a:rPr lang="en-US" sz="2800" b="0" i="0" smtClean="0">
                        <a:latin typeface="Cambria Math" charset="0"/>
                      </a:rPr>
                      <m:t>ual</m:t>
                    </m:r>
                    <m:r>
                      <a:rPr lang="en-US" sz="2800" b="0" i="0" smtClean="0">
                        <a:latin typeface="Cambria Math" charset="0"/>
                      </a:rPr>
                      <m:t>:</m:t>
                    </m:r>
                    <m:r>
                      <a:rPr lang="en-US" sz="2800" i="1" smtClean="0">
                        <a:latin typeface="Cambria Math" charset="0"/>
                      </a:rPr>
                      <m:t>𝐷</m:t>
                    </m:r>
                    <m:d>
                      <m:dPr>
                        <m:ctrlPr>
                          <a:rPr lang="en-US" sz="2800" b="0" i="1" smtClean="0">
                            <a:latin typeface="Cambria Math" panose="02040503050406030204" pitchFamily="18" charset="0"/>
                          </a:rPr>
                        </m:ctrlPr>
                      </m:dPr>
                      <m:e>
                        <m:r>
                          <a:rPr lang="en-US" sz="2800" b="0" i="1" smtClean="0">
                            <a:latin typeface="Cambria Math" charset="0"/>
                          </a:rPr>
                          <m:t>𝑥</m:t>
                        </m:r>
                      </m:e>
                    </m:d>
                    <m:r>
                      <a:rPr lang="en-US" sz="2800" b="0" i="1" smtClean="0">
                        <a:latin typeface="Cambria Math" charset="0"/>
                      </a:rPr>
                      <m:t>=</m:t>
                    </m:r>
                    <m:func>
                      <m:funcPr>
                        <m:ctrlPr>
                          <a:rPr lang="en-US" sz="2800" b="0" i="1" smtClean="0">
                            <a:latin typeface="Cambria Math" panose="02040503050406030204" pitchFamily="18" charset="0"/>
                          </a:rPr>
                        </m:ctrlPr>
                      </m:funcPr>
                      <m:fName>
                        <m:r>
                          <m:rPr>
                            <m:sty m:val="p"/>
                          </m:rPr>
                          <a:rPr lang="en-US" sz="2800" b="0" i="0" smtClean="0">
                            <a:latin typeface="Cambria Math" charset="0"/>
                          </a:rPr>
                          <m:t>max</m:t>
                        </m:r>
                      </m:fName>
                      <m:e>
                        <m:r>
                          <a:rPr lang="en-US" sz="2800" b="0" i="1" smtClean="0">
                            <a:latin typeface="Cambria Math" charset="0"/>
                          </a:rPr>
                          <m:t>(</m:t>
                        </m:r>
                        <m:r>
                          <a:rPr lang="en-US" sz="2800" i="1">
                            <a:latin typeface="Cambria Math" charset="0"/>
                          </a:rPr>
                          <m:t>𝑑</m:t>
                        </m:r>
                        <m:r>
                          <a:rPr lang="en-US" sz="2800" i="1" baseline="-25000">
                            <a:latin typeface="Cambria Math" charset="0"/>
                          </a:rPr>
                          <m:t>𝑠</m:t>
                        </m:r>
                        <m:r>
                          <a:rPr lang="en-US" sz="2800" i="1">
                            <a:latin typeface="Cambria Math" charset="0"/>
                          </a:rPr>
                          <m:t> −</m:t>
                        </m:r>
                        <m:r>
                          <a:rPr lang="en-US" sz="2800" i="1">
                            <a:latin typeface="Cambria Math" charset="0"/>
                          </a:rPr>
                          <m:t>𝑑𝐷</m:t>
                        </m:r>
                        <m:r>
                          <a:rPr lang="en-US" sz="2800">
                            <a:latin typeface="Cambria Math" charset="0"/>
                          </a:rPr>
                          <m:t>+∑</m:t>
                        </m:r>
                        <m:r>
                          <m:rPr>
                            <m:sty m:val="p"/>
                          </m:rPr>
                          <a:rPr lang="en-US" sz="2800">
                            <a:latin typeface="Cambria Math" charset="0"/>
                          </a:rPr>
                          <m:t>xij</m:t>
                        </m:r>
                        <m:d>
                          <m:dPr>
                            <m:ctrlPr>
                              <a:rPr lang="en-US" sz="2800" i="1">
                                <a:latin typeface="Cambria Math" panose="02040503050406030204" pitchFamily="18" charset="0"/>
                              </a:rPr>
                            </m:ctrlPr>
                          </m:dPr>
                          <m:e>
                            <m:r>
                              <m:rPr>
                                <m:sty m:val="p"/>
                              </m:rPr>
                              <a:rPr lang="en-US" sz="2800">
                                <a:latin typeface="Cambria Math" charset="0"/>
                              </a:rPr>
                              <m:t>d</m:t>
                            </m:r>
                            <m:r>
                              <m:rPr>
                                <m:sty m:val="p"/>
                              </m:rPr>
                              <a:rPr lang="en-US" sz="2800" baseline="-25000">
                                <a:latin typeface="Cambria Math" charset="0"/>
                              </a:rPr>
                              <m:t>i</m:t>
                            </m:r>
                            <m:r>
                              <a:rPr lang="en-US" sz="2800">
                                <a:latin typeface="Cambria Math" charset="0"/>
                              </a:rPr>
                              <m:t>−</m:t>
                            </m:r>
                            <m:r>
                              <m:rPr>
                                <m:sty m:val="p"/>
                              </m:rPr>
                              <a:rPr lang="en-US" sz="2800">
                                <a:latin typeface="Cambria Math" charset="0"/>
                              </a:rPr>
                              <m:t>dj</m:t>
                            </m:r>
                            <m:r>
                              <a:rPr lang="en-US" sz="2800">
                                <a:latin typeface="Cambria Math" charset="0"/>
                              </a:rPr>
                              <m:t>−</m:t>
                            </m:r>
                            <m:r>
                              <m:rPr>
                                <m:sty m:val="p"/>
                              </m:rPr>
                              <a:rPr lang="en-US" sz="2800">
                                <a:latin typeface="Cambria Math" charset="0"/>
                              </a:rPr>
                              <m:t>dij</m:t>
                            </m:r>
                          </m:e>
                        </m:d>
                        <m:r>
                          <a:rPr lang="en-US" sz="2800" b="0" i="0" smtClean="0">
                            <a:latin typeface="Cambria Math" charset="0"/>
                          </a:rPr>
                          <m:t>)</m:t>
                        </m:r>
                      </m:e>
                    </m:func>
                  </m:oMath>
                </a14:m>
                <a:endParaRPr lang="en-US" sz="2800" baseline="-25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646386" y="4411748"/>
                <a:ext cx="8040414" cy="430887"/>
              </a:xfrm>
              <a:prstGeom prst="rect">
                <a:avLst/>
              </a:prstGeom>
              <a:blipFill rotWithShape="0">
                <a:blip r:embed="rId4"/>
                <a:stretch>
                  <a:fillRect l="-2654" t="-25714"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031123" y="3242581"/>
                <a:ext cx="6274677" cy="48109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3200" b="0" i="1" smtClean="0">
                          <a:latin typeface="Cambria Math" charset="0"/>
                        </a:rPr>
                        <m:t>𝑑</m:t>
                      </m:r>
                      <m:r>
                        <a:rPr lang="en-US" sz="3200" b="0" i="1" baseline="-25000" smtClean="0">
                          <a:latin typeface="Cambria Math" charset="0"/>
                        </a:rPr>
                        <m:t>𝑖</m:t>
                      </m:r>
                      <m:r>
                        <a:rPr lang="en-US" sz="3200" b="0" i="1" smtClean="0">
                          <a:latin typeface="Cambria Math" charset="0"/>
                        </a:rPr>
                        <m:t>≥0</m:t>
                      </m:r>
                    </m:oMath>
                  </m:oMathPara>
                </a14:m>
                <a:endParaRPr lang="en-US" sz="3200" baseline="-25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2031123" y="3242581"/>
                <a:ext cx="6274677" cy="481094"/>
              </a:xfrm>
              <a:prstGeom prst="rect">
                <a:avLst/>
              </a:prstGeom>
              <a:blipFill rotWithShape="0">
                <a:blip r:embed="rId5"/>
                <a:stretch>
                  <a:fillRect b="-1266"/>
                </a:stretch>
              </a:blipFill>
            </p:spPr>
            <p:txBody>
              <a:bodyPr/>
              <a:lstStyle/>
              <a:p>
                <a:r>
                  <a:rPr lang="en-US">
                    <a:noFill/>
                  </a:rPr>
                  <a:t> </a:t>
                </a:r>
              </a:p>
            </p:txBody>
          </p:sp>
        </mc:Fallback>
      </mc:AlternateContent>
      <p:sp>
        <p:nvSpPr>
          <p:cNvPr id="14" name="Rectangle 13"/>
          <p:cNvSpPr/>
          <p:nvPr/>
        </p:nvSpPr>
        <p:spPr>
          <a:xfrm>
            <a:off x="365234" y="6345823"/>
            <a:ext cx="7659414" cy="338554"/>
          </a:xfrm>
          <a:prstGeom prst="rect">
            <a:avLst/>
          </a:prstGeom>
        </p:spPr>
        <p:txBody>
          <a:bodyPr wrap="square">
            <a:spAutoFit/>
          </a:bodyPr>
          <a:lstStyle/>
          <a:p>
            <a:r>
              <a:rPr lang="en-US" sz="1600" dirty="0"/>
              <a:t>https://</a:t>
            </a:r>
            <a:r>
              <a:rPr lang="en-US" sz="1600" dirty="0" err="1"/>
              <a:t>en.wikipedia.org</a:t>
            </a:r>
            <a:r>
              <a:rPr lang="en-US" sz="1600" dirty="0"/>
              <a:t>/wiki/</a:t>
            </a:r>
            <a:r>
              <a:rPr lang="en-US" sz="1600" dirty="0" err="1"/>
              <a:t>Shortest_path_problem#Linear_programming_formulation</a:t>
            </a:r>
            <a:endParaRPr lang="en-US" sz="1600" dirty="0"/>
          </a:p>
        </p:txBody>
      </p:sp>
      <mc:AlternateContent xmlns:mc="http://schemas.openxmlformats.org/markup-compatibility/2006" xmlns:a14="http://schemas.microsoft.com/office/drawing/2010/main">
        <mc:Choice Requires="a14">
          <p:sp>
            <p:nvSpPr>
              <p:cNvPr id="16" name="Rectangle 15"/>
              <p:cNvSpPr/>
              <p:nvPr/>
            </p:nvSpPr>
            <p:spPr>
              <a:xfrm>
                <a:off x="2314898" y="5009738"/>
                <a:ext cx="1396536" cy="523220"/>
              </a:xfrm>
              <a:prstGeom prst="rect">
                <a:avLst/>
              </a:prstGeom>
            </p:spPr>
            <p:txBody>
              <a:bodyPr wrap="none">
                <a:spAutoFit/>
              </a:bodyPr>
              <a:lstStyle/>
              <a:p>
                <a:r>
                  <a:rPr lang="en-US" sz="2800" dirty="0"/>
                  <a:t>= </a:t>
                </a:r>
                <a14:m>
                  <m:oMath xmlns:m="http://schemas.openxmlformats.org/officeDocument/2006/math">
                    <m:r>
                      <a:rPr lang="en-US" sz="2800">
                        <a:latin typeface="Cambria Math" charset="0"/>
                      </a:rPr>
                      <m:t>∑</m:t>
                    </m:r>
                    <m:r>
                      <m:rPr>
                        <m:sty m:val="p"/>
                      </m:rPr>
                      <a:rPr lang="en-US" sz="2800">
                        <a:latin typeface="Cambria Math" charset="0"/>
                      </a:rPr>
                      <m:t>xijdij</m:t>
                    </m:r>
                  </m:oMath>
                </a14:m>
                <a:endParaRPr lang="en-US" sz="2800" baseline="-25000" dirty="0"/>
              </a:p>
            </p:txBody>
          </p:sp>
        </mc:Choice>
        <mc:Fallback xmlns="">
          <p:sp>
            <p:nvSpPr>
              <p:cNvPr id="16" name="Rectangle 15"/>
              <p:cNvSpPr>
                <a:spLocks noRot="1" noChangeAspect="1" noMove="1" noResize="1" noEditPoints="1" noAdjustHandles="1" noChangeArrowheads="1" noChangeShapeType="1" noTextEdit="1"/>
              </p:cNvSpPr>
              <p:nvPr/>
            </p:nvSpPr>
            <p:spPr>
              <a:xfrm>
                <a:off x="2314898" y="5009738"/>
                <a:ext cx="1396536" cy="523220"/>
              </a:xfrm>
              <a:prstGeom prst="rect">
                <a:avLst/>
              </a:prstGeom>
              <a:blipFill rotWithShape="0">
                <a:blip r:embed="rId6"/>
                <a:stretch>
                  <a:fillRect l="-9170" t="-12791" b="-31395"/>
                </a:stretch>
              </a:blipFill>
            </p:spPr>
            <p:txBody>
              <a:bodyPr/>
              <a:lstStyle/>
              <a:p>
                <a:r>
                  <a:rPr lang="en-US">
                    <a:noFill/>
                  </a:rPr>
                  <a:t> </a:t>
                </a:r>
              </a:p>
            </p:txBody>
          </p:sp>
        </mc:Fallback>
      </mc:AlternateContent>
      <p:sp>
        <p:nvSpPr>
          <p:cNvPr id="17" name="Rectangle 16"/>
          <p:cNvSpPr/>
          <p:nvPr/>
        </p:nvSpPr>
        <p:spPr>
          <a:xfrm>
            <a:off x="2314898" y="5700061"/>
            <a:ext cx="3557384" cy="523220"/>
          </a:xfrm>
          <a:prstGeom prst="rect">
            <a:avLst/>
          </a:prstGeom>
        </p:spPr>
        <p:txBody>
          <a:bodyPr wrap="none">
            <a:spAutoFit/>
          </a:bodyPr>
          <a:lstStyle/>
          <a:p>
            <a:r>
              <a:rPr lang="en-US" sz="2800" dirty="0" err="1"/>
              <a:t>x</a:t>
            </a:r>
            <a:r>
              <a:rPr lang="en-US" sz="2800" baseline="-25000" dirty="0" err="1"/>
              <a:t>ij</a:t>
            </a:r>
            <a:r>
              <a:rPr lang="en-US" sz="2800" dirty="0"/>
              <a:t> is a flow from s to D</a:t>
            </a:r>
            <a:endParaRPr lang="en-US" sz="2800" baseline="-25000" dirty="0"/>
          </a:p>
        </p:txBody>
      </p:sp>
    </p:spTree>
    <p:extLst>
      <p:ext uri="{BB962C8B-B14F-4D97-AF65-F5344CB8AC3E}">
        <p14:creationId xmlns:p14="http://schemas.microsoft.com/office/powerpoint/2010/main" val="17472685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70</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599"/>
            <a:ext cx="8077200" cy="5312979"/>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altLang="en-US" sz="2000" dirty="0">
                <a:solidFill>
                  <a:srgbClr val="000000"/>
                </a:solidFill>
                <a:ea typeface=""/>
              </a:rPr>
              <a:t>Distance vector protocols (distributed computing)</a:t>
            </a:r>
          </a:p>
          <a:p>
            <a:pPr marL="1714500" lvl="3" indent="-342900">
              <a:spcBef>
                <a:spcPct val="20000"/>
              </a:spcBef>
              <a:buClr>
                <a:srgbClr val="2D2DB9"/>
              </a:buClr>
              <a:buSzPct val="85000"/>
              <a:buFont typeface="Courier New" charset="0"/>
              <a:buChar char="o"/>
            </a:pPr>
            <a:r>
              <a:rPr lang="en-US" altLang="en-US" sz="2000" i="1">
                <a:solidFill>
                  <a:srgbClr val="C00000"/>
                </a:solidFill>
              </a:rPr>
              <a:t>Link </a:t>
            </a:r>
            <a:r>
              <a:rPr lang="en-US" altLang="en-US" sz="2000" i="1" dirty="0">
                <a:solidFill>
                  <a:srgbClr val="C00000"/>
                </a:solidFill>
              </a:rPr>
              <a:t>state protocols (distributed state synchronization)</a:t>
            </a:r>
            <a:endParaRPr lang="en-US" altLang="en-US" sz="2000" dirty="0">
              <a:solidFill>
                <a:srgbClr val="000000"/>
              </a:solidFill>
              <a:ea typeface=""/>
            </a:endParaRPr>
          </a:p>
          <a:p>
            <a:pPr marL="2171700" lvl="4" indent="-342900">
              <a:spcBef>
                <a:spcPct val="20000"/>
              </a:spcBef>
              <a:buClr>
                <a:schemeClr val="accent6"/>
              </a:buClr>
              <a:buSzPct val="85000"/>
              <a:buFont typeface="Arial" charset="0"/>
              <a:buChar char="•"/>
            </a:pPr>
            <a:r>
              <a:rPr lang="en-US" altLang="en-US" sz="2000" dirty="0">
                <a:ea typeface=""/>
              </a:rPr>
              <a:t>data structure to be distributed</a:t>
            </a:r>
          </a:p>
          <a:p>
            <a:pPr marL="2171700" lvl="4" indent="-342900">
              <a:spcBef>
                <a:spcPct val="20000"/>
              </a:spcBef>
              <a:buClr>
                <a:srgbClr val="C00000"/>
              </a:buClr>
              <a:buSzPct val="85000"/>
              <a:buFont typeface="Wingdings" charset="2"/>
              <a:buChar char="Ø"/>
            </a:pPr>
            <a:r>
              <a:rPr lang="en-US" altLang="en-US" sz="2000" i="1" dirty="0">
                <a:solidFill>
                  <a:srgbClr val="C00000"/>
                </a:solidFill>
                <a:ea typeface=""/>
              </a:rPr>
              <a:t>state distribution protocol</a:t>
            </a:r>
            <a:endParaRPr lang="en-US" altLang="en-US" sz="2000" dirty="0">
              <a:ea typeface=""/>
            </a:endParaRPr>
          </a:p>
          <a:p>
            <a:pPr marL="1714500" lvl="3"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3086100" lvl="6"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Wingdings" charset="2"/>
              <a:buChar char="Ø"/>
            </a:pPr>
            <a:endParaRPr lang="en-US" altLang="en-US" sz="2000" i="1" dirty="0">
              <a:solidFill>
                <a:srgbClr val="C00000"/>
              </a:solidFill>
              <a:latin typeface="+mn-lt"/>
              <a:ea typeface=""/>
            </a:endParaRPr>
          </a:p>
        </p:txBody>
      </p:sp>
    </p:spTree>
    <p:extLst>
      <p:ext uri="{BB962C8B-B14F-4D97-AF65-F5344CB8AC3E}">
        <p14:creationId xmlns:p14="http://schemas.microsoft.com/office/powerpoint/2010/main" val="4389014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ChangeArrowheads="1"/>
          </p:cNvSpPr>
          <p:nvPr>
            <p:ph type="title"/>
          </p:nvPr>
        </p:nvSpPr>
        <p:spPr>
          <a:xfrm>
            <a:off x="533400" y="298450"/>
            <a:ext cx="8024813" cy="839788"/>
          </a:xfrm>
        </p:spPr>
        <p:txBody>
          <a:bodyPr/>
          <a:lstStyle/>
          <a:p>
            <a:r>
              <a:rPr lang="en-US" altLang="zh-CN" sz="3600" dirty="0">
                <a:ea typeface="宋体" charset="-122"/>
              </a:rPr>
              <a:t>Basic Link State </a:t>
            </a:r>
            <a:r>
              <a:rPr lang="en-US" altLang="zh-CN" sz="3600">
                <a:ea typeface="宋体" charset="-122"/>
              </a:rPr>
              <a:t>Broadcast Protocol</a:t>
            </a:r>
            <a:endParaRPr lang="en-US" altLang="zh-CN" sz="3600" dirty="0">
              <a:ea typeface="宋体" charset="-122"/>
            </a:endParaRPr>
          </a:p>
        </p:txBody>
      </p:sp>
      <p:sp>
        <p:nvSpPr>
          <p:cNvPr id="152578" name="Rectangle 3"/>
          <p:cNvSpPr>
            <a:spLocks noGrp="1" noChangeArrowheads="1"/>
          </p:cNvSpPr>
          <p:nvPr>
            <p:ph type="body" idx="1"/>
          </p:nvPr>
        </p:nvSpPr>
        <p:spPr/>
        <p:txBody>
          <a:bodyPr/>
          <a:lstStyle/>
          <a:p>
            <a:pPr>
              <a:buFont typeface="ZapfDingbats" charset="0"/>
              <a:buNone/>
            </a:pPr>
            <a:r>
              <a:rPr lang="en-US" altLang="zh-CN" dirty="0">
                <a:ea typeface="宋体" charset="-122"/>
              </a:rPr>
              <a:t>Basic event structure at node n</a:t>
            </a:r>
          </a:p>
          <a:p>
            <a:pPr lvl="1">
              <a:buFont typeface="Wingdings" pitchFamily="2" charset="2"/>
              <a:buChar char="q"/>
            </a:pPr>
            <a:r>
              <a:rPr lang="en-US" altLang="zh-CN" dirty="0">
                <a:ea typeface="宋体" charset="-122"/>
              </a:rPr>
              <a:t>on initialization: </a:t>
            </a:r>
          </a:p>
          <a:p>
            <a:pPr lvl="2"/>
            <a:r>
              <a:rPr lang="en-US" altLang="zh-CN" dirty="0">
                <a:ea typeface="宋体" charset="-122"/>
              </a:rPr>
              <a:t>broadcast LSA[e] for each link e connected to n</a:t>
            </a:r>
            <a:br>
              <a:rPr lang="en-US" altLang="zh-CN" dirty="0">
                <a:ea typeface="宋体" charset="-122"/>
              </a:rPr>
            </a:br>
            <a:endParaRPr lang="en-US" altLang="zh-CN" dirty="0">
              <a:ea typeface="宋体" charset="-122"/>
            </a:endParaRPr>
          </a:p>
          <a:p>
            <a:pPr lvl="1">
              <a:buFont typeface="Wingdings" pitchFamily="2" charset="2"/>
              <a:buChar char="q"/>
            </a:pPr>
            <a:r>
              <a:rPr lang="en-US" altLang="zh-CN" dirty="0">
                <a:ea typeface="宋体" charset="-122"/>
              </a:rPr>
              <a:t>on state change to a link e connected to n:</a:t>
            </a:r>
          </a:p>
          <a:p>
            <a:pPr lvl="2"/>
            <a:r>
              <a:rPr lang="en-US" altLang="zh-CN" dirty="0">
                <a:ea typeface="宋体" charset="-122"/>
              </a:rPr>
              <a:t>broadcast LSA[e] = new status</a:t>
            </a:r>
            <a:br>
              <a:rPr lang="en-US" altLang="zh-CN" dirty="0">
                <a:ea typeface="宋体" charset="-122"/>
              </a:rPr>
            </a:br>
            <a:endParaRPr lang="en-US" altLang="zh-CN" dirty="0">
              <a:ea typeface="宋体" charset="-122"/>
            </a:endParaRPr>
          </a:p>
          <a:p>
            <a:pPr lvl="1">
              <a:buFont typeface="Wingdings" pitchFamily="2" charset="2"/>
              <a:buChar char="q"/>
            </a:pPr>
            <a:r>
              <a:rPr lang="en-US" altLang="zh-CN" dirty="0">
                <a:ea typeface="宋体" charset="-122"/>
              </a:rPr>
              <a:t>on receiving an LSA[e]: </a:t>
            </a:r>
          </a:p>
          <a:p>
            <a:pPr lvl="2"/>
            <a:r>
              <a:rPr lang="en-US" altLang="zh-CN" dirty="0">
                <a:ea typeface="宋体" charset="-122"/>
              </a:rPr>
              <a:t>if (does not have LSA[e])</a:t>
            </a:r>
            <a:br>
              <a:rPr lang="en-US" altLang="zh-CN" dirty="0">
                <a:ea typeface="宋体" charset="-122"/>
              </a:rPr>
            </a:br>
            <a:r>
              <a:rPr lang="en-US" altLang="zh-CN" dirty="0">
                <a:ea typeface="宋体" charset="-122"/>
              </a:rPr>
              <a:t>    forwards LSA[e] to all links except the incoming link</a:t>
            </a:r>
          </a:p>
        </p:txBody>
      </p:sp>
      <p:sp>
        <p:nvSpPr>
          <p:cNvPr id="152580"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C3C01B0-2DE7-2E43-BFE5-8C8B8B902CAD}" type="slidenum">
              <a:rPr lang="en-US" altLang="en-US" sz="1400">
                <a:solidFill>
                  <a:srgbClr val="000000"/>
                </a:solidFill>
                <a:latin typeface="Times New Roman" charset="0"/>
              </a:rPr>
              <a:pPr/>
              <a:t>71</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1179252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57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257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257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257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257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25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xfrm>
            <a:off x="7013575" y="6402388"/>
            <a:ext cx="213042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C2FBA21B-0E74-1944-B1E2-8C2A01005B98}" type="slidenum">
              <a:rPr lang="en-US" altLang="en-US">
                <a:solidFill>
                  <a:srgbClr val="000000"/>
                </a:solidFill>
                <a:latin typeface="Times New Roman" charset="0"/>
              </a:rPr>
              <a:pPr/>
              <a:t>72</a:t>
            </a:fld>
            <a:endParaRPr lang="en-US" altLang="en-US">
              <a:solidFill>
                <a:srgbClr val="000000"/>
              </a:solidFill>
              <a:latin typeface="Times New Roman" charset="0"/>
            </a:endParaRPr>
          </a:p>
        </p:txBody>
      </p:sp>
      <p:sp>
        <p:nvSpPr>
          <p:cNvPr id="34819" name="Oval 2" descr="Water droplets"/>
          <p:cNvSpPr>
            <a:spLocks noChangeArrowheads="1"/>
          </p:cNvSpPr>
          <p:nvPr/>
        </p:nvSpPr>
        <p:spPr bwMode="auto">
          <a:xfrm>
            <a:off x="1952625" y="2438400"/>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B</a:t>
            </a:r>
          </a:p>
        </p:txBody>
      </p:sp>
      <p:sp>
        <p:nvSpPr>
          <p:cNvPr id="34820" name="Oval 3"/>
          <p:cNvSpPr>
            <a:spLocks noChangeArrowheads="1"/>
          </p:cNvSpPr>
          <p:nvPr/>
        </p:nvSpPr>
        <p:spPr bwMode="auto">
          <a:xfrm>
            <a:off x="1190625" y="31242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A</a:t>
            </a:r>
          </a:p>
        </p:txBody>
      </p:sp>
      <p:sp>
        <p:nvSpPr>
          <p:cNvPr id="34821" name="Oval 4" descr="Water droplets"/>
          <p:cNvSpPr>
            <a:spLocks noChangeArrowheads="1"/>
          </p:cNvSpPr>
          <p:nvPr/>
        </p:nvSpPr>
        <p:spPr bwMode="auto">
          <a:xfrm>
            <a:off x="2867025" y="1828800"/>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S</a:t>
            </a:r>
          </a:p>
        </p:txBody>
      </p:sp>
      <p:sp>
        <p:nvSpPr>
          <p:cNvPr id="34822" name="Oval 5" descr="Water droplets"/>
          <p:cNvSpPr>
            <a:spLocks noChangeArrowheads="1"/>
          </p:cNvSpPr>
          <p:nvPr/>
        </p:nvSpPr>
        <p:spPr bwMode="auto">
          <a:xfrm>
            <a:off x="3857625" y="1905000"/>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E</a:t>
            </a:r>
          </a:p>
        </p:txBody>
      </p:sp>
      <p:sp>
        <p:nvSpPr>
          <p:cNvPr id="34823" name="Oval 6"/>
          <p:cNvSpPr>
            <a:spLocks noChangeArrowheads="1"/>
          </p:cNvSpPr>
          <p:nvPr/>
        </p:nvSpPr>
        <p:spPr bwMode="auto">
          <a:xfrm>
            <a:off x="4848225" y="22860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F</a:t>
            </a:r>
          </a:p>
        </p:txBody>
      </p:sp>
      <p:sp>
        <p:nvSpPr>
          <p:cNvPr id="34824" name="Oval 7"/>
          <p:cNvSpPr>
            <a:spLocks noChangeArrowheads="1"/>
          </p:cNvSpPr>
          <p:nvPr/>
        </p:nvSpPr>
        <p:spPr bwMode="auto">
          <a:xfrm>
            <a:off x="2409825" y="34290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H</a:t>
            </a:r>
          </a:p>
        </p:txBody>
      </p:sp>
      <p:sp>
        <p:nvSpPr>
          <p:cNvPr id="34825" name="Oval 8"/>
          <p:cNvSpPr>
            <a:spLocks noChangeArrowheads="1"/>
          </p:cNvSpPr>
          <p:nvPr/>
        </p:nvSpPr>
        <p:spPr bwMode="auto">
          <a:xfrm>
            <a:off x="5686425" y="28194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J</a:t>
            </a:r>
          </a:p>
        </p:txBody>
      </p:sp>
      <p:sp>
        <p:nvSpPr>
          <p:cNvPr id="34826" name="Oval 9"/>
          <p:cNvSpPr>
            <a:spLocks noChangeArrowheads="1"/>
          </p:cNvSpPr>
          <p:nvPr/>
        </p:nvSpPr>
        <p:spPr bwMode="auto">
          <a:xfrm>
            <a:off x="6448425" y="34290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D</a:t>
            </a:r>
          </a:p>
        </p:txBody>
      </p:sp>
      <p:sp>
        <p:nvSpPr>
          <p:cNvPr id="34827" name="Oval 10" descr="Water droplets"/>
          <p:cNvSpPr>
            <a:spLocks noChangeArrowheads="1"/>
          </p:cNvSpPr>
          <p:nvPr/>
        </p:nvSpPr>
        <p:spPr bwMode="auto">
          <a:xfrm>
            <a:off x="3248025" y="2590800"/>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C</a:t>
            </a:r>
          </a:p>
        </p:txBody>
      </p:sp>
      <p:sp>
        <p:nvSpPr>
          <p:cNvPr id="34828" name="Oval 11"/>
          <p:cNvSpPr>
            <a:spLocks noChangeArrowheads="1"/>
          </p:cNvSpPr>
          <p:nvPr/>
        </p:nvSpPr>
        <p:spPr bwMode="auto">
          <a:xfrm>
            <a:off x="4314825" y="31242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G</a:t>
            </a:r>
          </a:p>
        </p:txBody>
      </p:sp>
      <p:sp>
        <p:nvSpPr>
          <p:cNvPr id="34829" name="Oval 12"/>
          <p:cNvSpPr>
            <a:spLocks noChangeArrowheads="1"/>
          </p:cNvSpPr>
          <p:nvPr/>
        </p:nvSpPr>
        <p:spPr bwMode="auto">
          <a:xfrm>
            <a:off x="3476625" y="39624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I</a:t>
            </a:r>
          </a:p>
        </p:txBody>
      </p:sp>
      <p:sp>
        <p:nvSpPr>
          <p:cNvPr id="34830" name="Oval 13"/>
          <p:cNvSpPr>
            <a:spLocks noChangeArrowheads="1"/>
          </p:cNvSpPr>
          <p:nvPr/>
        </p:nvSpPr>
        <p:spPr bwMode="auto">
          <a:xfrm>
            <a:off x="5229225" y="36576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K</a:t>
            </a:r>
          </a:p>
        </p:txBody>
      </p:sp>
      <p:sp>
        <p:nvSpPr>
          <p:cNvPr id="34831" name="Line 14"/>
          <p:cNvSpPr>
            <a:spLocks noChangeShapeType="1"/>
          </p:cNvSpPr>
          <p:nvPr/>
        </p:nvSpPr>
        <p:spPr bwMode="auto">
          <a:xfrm flipV="1">
            <a:off x="1724025" y="28956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2" name="Line 15"/>
          <p:cNvSpPr>
            <a:spLocks noChangeShapeType="1"/>
          </p:cNvSpPr>
          <p:nvPr/>
        </p:nvSpPr>
        <p:spPr bwMode="auto">
          <a:xfrm flipV="1">
            <a:off x="2486025" y="2286000"/>
            <a:ext cx="457200" cy="228600"/>
          </a:xfrm>
          <a:prstGeom prst="line">
            <a:avLst/>
          </a:prstGeom>
          <a:noFill/>
          <a:ln w="38100">
            <a:solidFill>
              <a:srgbClr val="FF0000"/>
            </a:solidFill>
            <a:prstDash val="sysDot"/>
            <a:round/>
            <a:headEnd type="triangle" w="med" len="me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3" name="Line 16"/>
          <p:cNvSpPr>
            <a:spLocks noChangeShapeType="1"/>
          </p:cNvSpPr>
          <p:nvPr/>
        </p:nvSpPr>
        <p:spPr bwMode="auto">
          <a:xfrm>
            <a:off x="1800225" y="3505200"/>
            <a:ext cx="6858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4" name="Line 17"/>
          <p:cNvSpPr>
            <a:spLocks noChangeShapeType="1"/>
          </p:cNvSpPr>
          <p:nvPr/>
        </p:nvSpPr>
        <p:spPr bwMode="auto">
          <a:xfrm>
            <a:off x="2409825" y="29718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5" name="Line 18"/>
          <p:cNvSpPr>
            <a:spLocks noChangeShapeType="1"/>
          </p:cNvSpPr>
          <p:nvPr/>
        </p:nvSpPr>
        <p:spPr bwMode="auto">
          <a:xfrm flipH="1">
            <a:off x="2867025" y="3124200"/>
            <a:ext cx="533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6" name="Line 19"/>
          <p:cNvSpPr>
            <a:spLocks noChangeShapeType="1"/>
          </p:cNvSpPr>
          <p:nvPr/>
        </p:nvSpPr>
        <p:spPr bwMode="auto">
          <a:xfrm flipH="1">
            <a:off x="3705225" y="24384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7" name="Line 20"/>
          <p:cNvSpPr>
            <a:spLocks noChangeShapeType="1"/>
          </p:cNvSpPr>
          <p:nvPr/>
        </p:nvSpPr>
        <p:spPr bwMode="auto">
          <a:xfrm>
            <a:off x="4467225" y="2286000"/>
            <a:ext cx="457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8" name="Line 21"/>
          <p:cNvSpPr>
            <a:spLocks noChangeShapeType="1"/>
          </p:cNvSpPr>
          <p:nvPr/>
        </p:nvSpPr>
        <p:spPr bwMode="auto">
          <a:xfrm flipH="1">
            <a:off x="4772025" y="2819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9" name="Line 22"/>
          <p:cNvSpPr>
            <a:spLocks noChangeShapeType="1"/>
          </p:cNvSpPr>
          <p:nvPr/>
        </p:nvSpPr>
        <p:spPr bwMode="auto">
          <a:xfrm flipH="1">
            <a:off x="3933825" y="36576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0" name="Line 23"/>
          <p:cNvSpPr>
            <a:spLocks noChangeShapeType="1"/>
          </p:cNvSpPr>
          <p:nvPr/>
        </p:nvSpPr>
        <p:spPr bwMode="auto">
          <a:xfrm>
            <a:off x="3857625" y="3048000"/>
            <a:ext cx="457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1" name="Line 24"/>
          <p:cNvSpPr>
            <a:spLocks noChangeShapeType="1"/>
          </p:cNvSpPr>
          <p:nvPr/>
        </p:nvSpPr>
        <p:spPr bwMode="auto">
          <a:xfrm>
            <a:off x="2943225" y="3886200"/>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2" name="Line 25"/>
          <p:cNvSpPr>
            <a:spLocks noChangeShapeType="1"/>
          </p:cNvSpPr>
          <p:nvPr/>
        </p:nvSpPr>
        <p:spPr bwMode="auto">
          <a:xfrm>
            <a:off x="5381625" y="2743200"/>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3" name="Line 26"/>
          <p:cNvSpPr>
            <a:spLocks noChangeShapeType="1"/>
          </p:cNvSpPr>
          <p:nvPr/>
        </p:nvSpPr>
        <p:spPr bwMode="auto">
          <a:xfrm>
            <a:off x="4848225" y="3657600"/>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4" name="Line 27"/>
          <p:cNvSpPr>
            <a:spLocks noChangeShapeType="1"/>
          </p:cNvSpPr>
          <p:nvPr/>
        </p:nvSpPr>
        <p:spPr bwMode="auto">
          <a:xfrm>
            <a:off x="6219825" y="32766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5" name="Line 28"/>
          <p:cNvSpPr>
            <a:spLocks noChangeShapeType="1"/>
          </p:cNvSpPr>
          <p:nvPr/>
        </p:nvSpPr>
        <p:spPr bwMode="auto">
          <a:xfrm flipH="1">
            <a:off x="5838825" y="38100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6" name="Line 29"/>
          <p:cNvSpPr>
            <a:spLocks noChangeShapeType="1"/>
          </p:cNvSpPr>
          <p:nvPr/>
        </p:nvSpPr>
        <p:spPr bwMode="auto">
          <a:xfrm flipH="1">
            <a:off x="3476625" y="2133600"/>
            <a:ext cx="381000" cy="0"/>
          </a:xfrm>
          <a:prstGeom prst="line">
            <a:avLst/>
          </a:prstGeom>
          <a:noFill/>
          <a:ln w="38100">
            <a:solidFill>
              <a:srgbClr val="FF0000"/>
            </a:solidFill>
            <a:prstDash val="sysDot"/>
            <a:round/>
            <a:headEnd type="triangle" w="med" len="me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7" name="Line 30"/>
          <p:cNvSpPr>
            <a:spLocks noChangeShapeType="1"/>
          </p:cNvSpPr>
          <p:nvPr/>
        </p:nvSpPr>
        <p:spPr bwMode="auto">
          <a:xfrm>
            <a:off x="3248025" y="2438400"/>
            <a:ext cx="152400" cy="2286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8" name="Oval 31"/>
          <p:cNvSpPr>
            <a:spLocks noChangeArrowheads="1"/>
          </p:cNvSpPr>
          <p:nvPr/>
        </p:nvSpPr>
        <p:spPr bwMode="auto">
          <a:xfrm>
            <a:off x="6677025" y="25908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M</a:t>
            </a:r>
          </a:p>
        </p:txBody>
      </p:sp>
      <p:sp>
        <p:nvSpPr>
          <p:cNvPr id="34849" name="Line 32"/>
          <p:cNvSpPr>
            <a:spLocks noChangeShapeType="1"/>
          </p:cNvSpPr>
          <p:nvPr/>
        </p:nvSpPr>
        <p:spPr bwMode="auto">
          <a:xfrm flipV="1">
            <a:off x="6296025" y="2895600"/>
            <a:ext cx="3810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50" name="Oval 33"/>
          <p:cNvSpPr>
            <a:spLocks noChangeArrowheads="1"/>
          </p:cNvSpPr>
          <p:nvPr/>
        </p:nvSpPr>
        <p:spPr bwMode="auto">
          <a:xfrm>
            <a:off x="7134225" y="39624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N</a:t>
            </a:r>
          </a:p>
        </p:txBody>
      </p:sp>
      <p:sp>
        <p:nvSpPr>
          <p:cNvPr id="34851" name="Line 34"/>
          <p:cNvSpPr>
            <a:spLocks noChangeShapeType="1"/>
          </p:cNvSpPr>
          <p:nvPr/>
        </p:nvSpPr>
        <p:spPr bwMode="auto">
          <a:xfrm>
            <a:off x="6981825" y="3962400"/>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52" name="Oval 35"/>
          <p:cNvSpPr>
            <a:spLocks noChangeArrowheads="1"/>
          </p:cNvSpPr>
          <p:nvPr/>
        </p:nvSpPr>
        <p:spPr bwMode="auto">
          <a:xfrm>
            <a:off x="7591425" y="25908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L</a:t>
            </a:r>
          </a:p>
        </p:txBody>
      </p:sp>
      <p:sp>
        <p:nvSpPr>
          <p:cNvPr id="34853" name="Line 36"/>
          <p:cNvSpPr>
            <a:spLocks noChangeShapeType="1"/>
          </p:cNvSpPr>
          <p:nvPr/>
        </p:nvSpPr>
        <p:spPr bwMode="auto">
          <a:xfrm>
            <a:off x="7286625" y="28956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54" name="Rectangle 37"/>
          <p:cNvSpPr>
            <a:spLocks noChangeArrowheads="1"/>
          </p:cNvSpPr>
          <p:nvPr/>
        </p:nvSpPr>
        <p:spPr bwMode="auto">
          <a:xfrm>
            <a:off x="685800" y="304800"/>
            <a:ext cx="77724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3600" u="sng">
                <a:solidFill>
                  <a:srgbClr val="3333CC"/>
                </a:solidFill>
                <a:ea typeface=""/>
              </a:rPr>
              <a:t>Link State Broadcast</a:t>
            </a:r>
          </a:p>
        </p:txBody>
      </p:sp>
      <p:sp>
        <p:nvSpPr>
          <p:cNvPr id="34855" name="Rectangle 38"/>
          <p:cNvSpPr>
            <a:spLocks noChangeArrowheads="1"/>
          </p:cNvSpPr>
          <p:nvPr/>
        </p:nvSpPr>
        <p:spPr bwMode="auto">
          <a:xfrm>
            <a:off x="2298700" y="1398588"/>
            <a:ext cx="4860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800">
                <a:solidFill>
                  <a:srgbClr val="000000"/>
                </a:solidFill>
                <a:ea typeface=""/>
              </a:rPr>
              <a:t>Node S updates link states connected to it.</a:t>
            </a:r>
          </a:p>
        </p:txBody>
      </p:sp>
    </p:spTree>
    <p:extLst>
      <p:ext uri="{BB962C8B-B14F-4D97-AF65-F5344CB8AC3E}">
        <p14:creationId xmlns:p14="http://schemas.microsoft.com/office/powerpoint/2010/main" val="18574397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xfrm>
            <a:off x="7013575" y="6402388"/>
            <a:ext cx="213042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9ADC859D-18C7-7542-83E3-41D6575E4C79}" type="slidenum">
              <a:rPr lang="en-US" altLang="en-US">
                <a:solidFill>
                  <a:srgbClr val="000000"/>
                </a:solidFill>
                <a:latin typeface="Times New Roman" charset="0"/>
              </a:rPr>
              <a:pPr/>
              <a:t>73</a:t>
            </a:fld>
            <a:endParaRPr lang="en-US" altLang="en-US">
              <a:solidFill>
                <a:srgbClr val="000000"/>
              </a:solidFill>
              <a:latin typeface="Times New Roman" charset="0"/>
            </a:endParaRPr>
          </a:p>
        </p:txBody>
      </p:sp>
      <p:sp>
        <p:nvSpPr>
          <p:cNvPr id="35843" name="Rectangle 2"/>
          <p:cNvSpPr>
            <a:spLocks noChangeArrowheads="1"/>
          </p:cNvSpPr>
          <p:nvPr/>
        </p:nvSpPr>
        <p:spPr bwMode="auto">
          <a:xfrm>
            <a:off x="685800" y="304800"/>
            <a:ext cx="77724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3600" u="sng">
                <a:solidFill>
                  <a:srgbClr val="3333CC"/>
                </a:solidFill>
                <a:ea typeface=""/>
              </a:rPr>
              <a:t>Link State Broadcast</a:t>
            </a:r>
          </a:p>
        </p:txBody>
      </p:sp>
      <p:sp>
        <p:nvSpPr>
          <p:cNvPr id="35844" name="Oval 3" descr="Water droplets"/>
          <p:cNvSpPr>
            <a:spLocks noChangeArrowheads="1"/>
          </p:cNvSpPr>
          <p:nvPr/>
        </p:nvSpPr>
        <p:spPr bwMode="auto">
          <a:xfrm>
            <a:off x="1966913" y="2443163"/>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B</a:t>
            </a:r>
          </a:p>
        </p:txBody>
      </p:sp>
      <p:sp>
        <p:nvSpPr>
          <p:cNvPr id="35845" name="Oval 4" descr="Water droplets"/>
          <p:cNvSpPr>
            <a:spLocks noChangeArrowheads="1"/>
          </p:cNvSpPr>
          <p:nvPr/>
        </p:nvSpPr>
        <p:spPr bwMode="auto">
          <a:xfrm>
            <a:off x="1204913" y="3128963"/>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A</a:t>
            </a:r>
          </a:p>
        </p:txBody>
      </p:sp>
      <p:sp>
        <p:nvSpPr>
          <p:cNvPr id="35846" name="Oval 5" descr="Water droplets"/>
          <p:cNvSpPr>
            <a:spLocks noChangeArrowheads="1"/>
          </p:cNvSpPr>
          <p:nvPr/>
        </p:nvSpPr>
        <p:spPr bwMode="auto">
          <a:xfrm>
            <a:off x="2881313" y="1833563"/>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S</a:t>
            </a:r>
          </a:p>
        </p:txBody>
      </p:sp>
      <p:sp>
        <p:nvSpPr>
          <p:cNvPr id="35847" name="Oval 6" descr="Water droplets"/>
          <p:cNvSpPr>
            <a:spLocks noChangeArrowheads="1"/>
          </p:cNvSpPr>
          <p:nvPr/>
        </p:nvSpPr>
        <p:spPr bwMode="auto">
          <a:xfrm>
            <a:off x="3871913" y="1909763"/>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E</a:t>
            </a:r>
          </a:p>
        </p:txBody>
      </p:sp>
      <p:sp>
        <p:nvSpPr>
          <p:cNvPr id="35848" name="Oval 7" descr="Water droplets"/>
          <p:cNvSpPr>
            <a:spLocks noChangeArrowheads="1"/>
          </p:cNvSpPr>
          <p:nvPr/>
        </p:nvSpPr>
        <p:spPr bwMode="auto">
          <a:xfrm>
            <a:off x="4862513" y="2290763"/>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F</a:t>
            </a:r>
          </a:p>
        </p:txBody>
      </p:sp>
      <p:sp>
        <p:nvSpPr>
          <p:cNvPr id="35849" name="Oval 8" descr="Water droplets"/>
          <p:cNvSpPr>
            <a:spLocks noChangeArrowheads="1"/>
          </p:cNvSpPr>
          <p:nvPr/>
        </p:nvSpPr>
        <p:spPr bwMode="auto">
          <a:xfrm>
            <a:off x="2424113" y="3433763"/>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H</a:t>
            </a:r>
          </a:p>
        </p:txBody>
      </p:sp>
      <p:sp>
        <p:nvSpPr>
          <p:cNvPr id="35850" name="Oval 9"/>
          <p:cNvSpPr>
            <a:spLocks noChangeArrowheads="1"/>
          </p:cNvSpPr>
          <p:nvPr/>
        </p:nvSpPr>
        <p:spPr bwMode="auto">
          <a:xfrm>
            <a:off x="5700713" y="28241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J</a:t>
            </a:r>
          </a:p>
        </p:txBody>
      </p:sp>
      <p:sp>
        <p:nvSpPr>
          <p:cNvPr id="35851" name="Oval 10"/>
          <p:cNvSpPr>
            <a:spLocks noChangeArrowheads="1"/>
          </p:cNvSpPr>
          <p:nvPr/>
        </p:nvSpPr>
        <p:spPr bwMode="auto">
          <a:xfrm>
            <a:off x="6462713" y="34337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D</a:t>
            </a:r>
          </a:p>
        </p:txBody>
      </p:sp>
      <p:sp>
        <p:nvSpPr>
          <p:cNvPr id="35852" name="Oval 11" descr="Water droplets"/>
          <p:cNvSpPr>
            <a:spLocks noChangeArrowheads="1"/>
          </p:cNvSpPr>
          <p:nvPr/>
        </p:nvSpPr>
        <p:spPr bwMode="auto">
          <a:xfrm>
            <a:off x="3262313" y="2595563"/>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C</a:t>
            </a:r>
          </a:p>
        </p:txBody>
      </p:sp>
      <p:sp>
        <p:nvSpPr>
          <p:cNvPr id="35853" name="Oval 12" descr="Water droplets"/>
          <p:cNvSpPr>
            <a:spLocks noChangeArrowheads="1"/>
          </p:cNvSpPr>
          <p:nvPr/>
        </p:nvSpPr>
        <p:spPr bwMode="auto">
          <a:xfrm>
            <a:off x="4329113" y="3128963"/>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G</a:t>
            </a:r>
          </a:p>
        </p:txBody>
      </p:sp>
      <p:sp>
        <p:nvSpPr>
          <p:cNvPr id="35854" name="Oval 13"/>
          <p:cNvSpPr>
            <a:spLocks noChangeArrowheads="1"/>
          </p:cNvSpPr>
          <p:nvPr/>
        </p:nvSpPr>
        <p:spPr bwMode="auto">
          <a:xfrm>
            <a:off x="3490913" y="39671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I</a:t>
            </a:r>
          </a:p>
        </p:txBody>
      </p:sp>
      <p:sp>
        <p:nvSpPr>
          <p:cNvPr id="35855" name="Oval 14"/>
          <p:cNvSpPr>
            <a:spLocks noChangeArrowheads="1"/>
          </p:cNvSpPr>
          <p:nvPr/>
        </p:nvSpPr>
        <p:spPr bwMode="auto">
          <a:xfrm>
            <a:off x="5243513" y="36623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K</a:t>
            </a:r>
          </a:p>
        </p:txBody>
      </p:sp>
      <p:sp>
        <p:nvSpPr>
          <p:cNvPr id="35856" name="Line 15"/>
          <p:cNvSpPr>
            <a:spLocks noChangeShapeType="1"/>
          </p:cNvSpPr>
          <p:nvPr/>
        </p:nvSpPr>
        <p:spPr bwMode="auto">
          <a:xfrm flipV="1">
            <a:off x="1738313" y="2900363"/>
            <a:ext cx="304800" cy="304800"/>
          </a:xfrm>
          <a:prstGeom prst="line">
            <a:avLst/>
          </a:prstGeom>
          <a:noFill/>
          <a:ln w="38100">
            <a:solidFill>
              <a:srgbClr val="FF0000"/>
            </a:solidFill>
            <a:prstDash val="sysDot"/>
            <a:round/>
            <a:headEnd type="triangle" w="med" len="me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57" name="Line 16"/>
          <p:cNvSpPr>
            <a:spLocks noChangeShapeType="1"/>
          </p:cNvSpPr>
          <p:nvPr/>
        </p:nvSpPr>
        <p:spPr bwMode="auto">
          <a:xfrm>
            <a:off x="1814513" y="3509963"/>
            <a:ext cx="6858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58" name="Line 17"/>
          <p:cNvSpPr>
            <a:spLocks noChangeShapeType="1"/>
          </p:cNvSpPr>
          <p:nvPr/>
        </p:nvSpPr>
        <p:spPr bwMode="auto">
          <a:xfrm>
            <a:off x="2424113" y="2976563"/>
            <a:ext cx="228600" cy="4572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59" name="Line 18"/>
          <p:cNvSpPr>
            <a:spLocks noChangeShapeType="1"/>
          </p:cNvSpPr>
          <p:nvPr/>
        </p:nvSpPr>
        <p:spPr bwMode="auto">
          <a:xfrm flipH="1">
            <a:off x="2881313" y="3128963"/>
            <a:ext cx="533400" cy="3810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0" name="Line 19"/>
          <p:cNvSpPr>
            <a:spLocks noChangeShapeType="1"/>
          </p:cNvSpPr>
          <p:nvPr/>
        </p:nvSpPr>
        <p:spPr bwMode="auto">
          <a:xfrm flipH="1">
            <a:off x="3719513" y="2443163"/>
            <a:ext cx="228600" cy="2286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1" name="Line 20"/>
          <p:cNvSpPr>
            <a:spLocks noChangeShapeType="1"/>
          </p:cNvSpPr>
          <p:nvPr/>
        </p:nvSpPr>
        <p:spPr bwMode="auto">
          <a:xfrm>
            <a:off x="4481513" y="2290763"/>
            <a:ext cx="457200" cy="1524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2" name="Line 21"/>
          <p:cNvSpPr>
            <a:spLocks noChangeShapeType="1"/>
          </p:cNvSpPr>
          <p:nvPr/>
        </p:nvSpPr>
        <p:spPr bwMode="auto">
          <a:xfrm flipH="1">
            <a:off x="4786313" y="2824163"/>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3" name="Line 22"/>
          <p:cNvSpPr>
            <a:spLocks noChangeShapeType="1"/>
          </p:cNvSpPr>
          <p:nvPr/>
        </p:nvSpPr>
        <p:spPr bwMode="auto">
          <a:xfrm flipH="1">
            <a:off x="3948113" y="3662363"/>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4" name="Line 23"/>
          <p:cNvSpPr>
            <a:spLocks noChangeShapeType="1"/>
          </p:cNvSpPr>
          <p:nvPr/>
        </p:nvSpPr>
        <p:spPr bwMode="auto">
          <a:xfrm>
            <a:off x="3871913" y="3052763"/>
            <a:ext cx="457200" cy="2286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5" name="Line 24"/>
          <p:cNvSpPr>
            <a:spLocks noChangeShapeType="1"/>
          </p:cNvSpPr>
          <p:nvPr/>
        </p:nvSpPr>
        <p:spPr bwMode="auto">
          <a:xfrm>
            <a:off x="2957513" y="3890963"/>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6" name="Line 25"/>
          <p:cNvSpPr>
            <a:spLocks noChangeShapeType="1"/>
          </p:cNvSpPr>
          <p:nvPr/>
        </p:nvSpPr>
        <p:spPr bwMode="auto">
          <a:xfrm>
            <a:off x="5395913" y="2747963"/>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7" name="Line 26"/>
          <p:cNvSpPr>
            <a:spLocks noChangeShapeType="1"/>
          </p:cNvSpPr>
          <p:nvPr/>
        </p:nvSpPr>
        <p:spPr bwMode="auto">
          <a:xfrm>
            <a:off x="4862513" y="3662363"/>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8" name="Line 27"/>
          <p:cNvSpPr>
            <a:spLocks noChangeShapeType="1"/>
          </p:cNvSpPr>
          <p:nvPr/>
        </p:nvSpPr>
        <p:spPr bwMode="auto">
          <a:xfrm>
            <a:off x="6234113" y="3281363"/>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9" name="Line 28"/>
          <p:cNvSpPr>
            <a:spLocks noChangeShapeType="1"/>
          </p:cNvSpPr>
          <p:nvPr/>
        </p:nvSpPr>
        <p:spPr bwMode="auto">
          <a:xfrm flipH="1">
            <a:off x="5853113" y="3814763"/>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70" name="Line 29"/>
          <p:cNvSpPr>
            <a:spLocks noChangeShapeType="1"/>
          </p:cNvSpPr>
          <p:nvPr/>
        </p:nvSpPr>
        <p:spPr bwMode="auto">
          <a:xfrm flipH="1">
            <a:off x="3871913" y="2519363"/>
            <a:ext cx="228600" cy="228600"/>
          </a:xfrm>
          <a:prstGeom prst="line">
            <a:avLst/>
          </a:prstGeom>
          <a:noFill/>
          <a:ln w="38100">
            <a:solidFill>
              <a:srgbClr val="FF0000"/>
            </a:solidFill>
            <a:prstDash val="sysDot"/>
            <a:round/>
            <a:headEnd type="triangle" w="med" len="me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71" name="Oval 30"/>
          <p:cNvSpPr>
            <a:spLocks noChangeArrowheads="1"/>
          </p:cNvSpPr>
          <p:nvPr/>
        </p:nvSpPr>
        <p:spPr bwMode="auto">
          <a:xfrm>
            <a:off x="6691313" y="25955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M</a:t>
            </a:r>
          </a:p>
        </p:txBody>
      </p:sp>
      <p:sp>
        <p:nvSpPr>
          <p:cNvPr id="35872" name="Line 31"/>
          <p:cNvSpPr>
            <a:spLocks noChangeShapeType="1"/>
          </p:cNvSpPr>
          <p:nvPr/>
        </p:nvSpPr>
        <p:spPr bwMode="auto">
          <a:xfrm flipV="1">
            <a:off x="6310313" y="2900363"/>
            <a:ext cx="3810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73" name="Oval 32"/>
          <p:cNvSpPr>
            <a:spLocks noChangeArrowheads="1"/>
          </p:cNvSpPr>
          <p:nvPr/>
        </p:nvSpPr>
        <p:spPr bwMode="auto">
          <a:xfrm>
            <a:off x="7148513" y="39671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N</a:t>
            </a:r>
          </a:p>
        </p:txBody>
      </p:sp>
      <p:sp>
        <p:nvSpPr>
          <p:cNvPr id="35874" name="Line 33"/>
          <p:cNvSpPr>
            <a:spLocks noChangeShapeType="1"/>
          </p:cNvSpPr>
          <p:nvPr/>
        </p:nvSpPr>
        <p:spPr bwMode="auto">
          <a:xfrm>
            <a:off x="6996113" y="3967163"/>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75" name="Oval 34"/>
          <p:cNvSpPr>
            <a:spLocks noChangeArrowheads="1"/>
          </p:cNvSpPr>
          <p:nvPr/>
        </p:nvSpPr>
        <p:spPr bwMode="auto">
          <a:xfrm>
            <a:off x="7605713" y="25955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L</a:t>
            </a:r>
          </a:p>
        </p:txBody>
      </p:sp>
      <p:sp>
        <p:nvSpPr>
          <p:cNvPr id="35876" name="Line 35"/>
          <p:cNvSpPr>
            <a:spLocks noChangeShapeType="1"/>
          </p:cNvSpPr>
          <p:nvPr/>
        </p:nvSpPr>
        <p:spPr bwMode="auto">
          <a:xfrm>
            <a:off x="7300913" y="2900363"/>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1219620" name="Text Box 36"/>
          <p:cNvSpPr txBox="1">
            <a:spLocks noChangeArrowheads="1"/>
          </p:cNvSpPr>
          <p:nvPr/>
        </p:nvSpPr>
        <p:spPr bwMode="auto">
          <a:xfrm>
            <a:off x="584200" y="5057775"/>
            <a:ext cx="83153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800">
                <a:solidFill>
                  <a:srgbClr val="000000"/>
                </a:solidFill>
                <a:ea typeface=""/>
              </a:rPr>
              <a:t>To avoid forwarding the same link state announcement (LSA) multiple times</a:t>
            </a:r>
            <a:br>
              <a:rPr lang="en-US" altLang="en-US" sz="1800">
                <a:solidFill>
                  <a:srgbClr val="000000"/>
                </a:solidFill>
                <a:ea typeface=""/>
              </a:rPr>
            </a:br>
            <a:r>
              <a:rPr lang="en-US" altLang="en-US" sz="1800">
                <a:solidFill>
                  <a:srgbClr val="000000"/>
                </a:solidFill>
                <a:ea typeface=""/>
              </a:rPr>
              <a:t>(forming a loop),  each node remembers the received LSAs.</a:t>
            </a:r>
          </a:p>
          <a:p>
            <a:r>
              <a:rPr lang="en-US" altLang="en-US" sz="1800">
                <a:solidFill>
                  <a:srgbClr val="000000"/>
                </a:solidFill>
                <a:ea typeface=""/>
              </a:rPr>
              <a:t>- Second LSA[S] received by E from C is discarded</a:t>
            </a:r>
          </a:p>
          <a:p>
            <a:r>
              <a:rPr lang="en-US" altLang="en-US" sz="1800">
                <a:solidFill>
                  <a:srgbClr val="000000"/>
                </a:solidFill>
                <a:ea typeface=""/>
              </a:rPr>
              <a:t>- Second LSA[S] received by C from E is discarded as well </a:t>
            </a:r>
          </a:p>
          <a:p>
            <a:r>
              <a:rPr lang="en-US" altLang="en-US" sz="1800">
                <a:solidFill>
                  <a:srgbClr val="000000"/>
                </a:solidFill>
                <a:ea typeface=""/>
              </a:rPr>
              <a:t>- Node H receives LSA[S] from two neighbors, and will discard one of them</a:t>
            </a:r>
          </a:p>
        </p:txBody>
      </p:sp>
      <p:sp>
        <p:nvSpPr>
          <p:cNvPr id="35878" name="Line 37"/>
          <p:cNvSpPr>
            <a:spLocks noChangeShapeType="1"/>
          </p:cNvSpPr>
          <p:nvPr/>
        </p:nvSpPr>
        <p:spPr bwMode="auto">
          <a:xfrm flipH="1">
            <a:off x="2443163" y="2252663"/>
            <a:ext cx="4953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79" name="Line 38"/>
          <p:cNvSpPr>
            <a:spLocks noChangeShapeType="1"/>
          </p:cNvSpPr>
          <p:nvPr/>
        </p:nvSpPr>
        <p:spPr bwMode="auto">
          <a:xfrm>
            <a:off x="3319463" y="2386013"/>
            <a:ext cx="138112" cy="2524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80" name="Line 39"/>
          <p:cNvSpPr>
            <a:spLocks noChangeShapeType="1"/>
          </p:cNvSpPr>
          <p:nvPr/>
        </p:nvSpPr>
        <p:spPr bwMode="auto">
          <a:xfrm>
            <a:off x="3471863" y="2138363"/>
            <a:ext cx="381000" cy="19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Tree>
    <p:extLst>
      <p:ext uri="{BB962C8B-B14F-4D97-AF65-F5344CB8AC3E}">
        <p14:creationId xmlns:p14="http://schemas.microsoft.com/office/powerpoint/2010/main" val="2050742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9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62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Discussion</a:t>
            </a:r>
          </a:p>
        </p:txBody>
      </p:sp>
      <p:sp>
        <p:nvSpPr>
          <p:cNvPr id="4" name="Content Placeholder 3"/>
          <p:cNvSpPr>
            <a:spLocks noGrp="1"/>
          </p:cNvSpPr>
          <p:nvPr>
            <p:ph idx="1"/>
          </p:nvPr>
        </p:nvSpPr>
        <p:spPr/>
        <p:txBody>
          <a:bodyPr/>
          <a:lstStyle/>
          <a:p>
            <a:pPr>
              <a:buFont typeface="Wingdings" pitchFamily="2" charset="2"/>
              <a:buChar char="q"/>
            </a:pPr>
            <a:r>
              <a:rPr lang="en-US" dirty="0"/>
              <a:t>Issues of the basic link state protocol?</a:t>
            </a:r>
          </a:p>
          <a:p>
            <a:pPr lvl="1">
              <a:buFont typeface="Courier New" panose="02070309020205020404" pitchFamily="49" charset="0"/>
              <a:buChar char="o"/>
            </a:pPr>
            <a:r>
              <a:rPr lang="en-US" altLang="zh-CN" dirty="0">
                <a:solidFill>
                  <a:srgbClr val="000000"/>
                </a:solidFill>
                <a:ea typeface="宋体" charset="-122"/>
              </a:rPr>
              <a:t>Recall: goal is to efficiently distribute to each node to a correct, complete link state map</a:t>
            </a:r>
          </a:p>
          <a:p>
            <a:pPr lvl="1"/>
            <a:endParaRPr lang="en-US" dirty="0"/>
          </a:p>
        </p:txBody>
      </p:sp>
      <p:sp>
        <p:nvSpPr>
          <p:cNvPr id="2" name="Slide Number Placeholder 1"/>
          <p:cNvSpPr>
            <a:spLocks noGrp="1"/>
          </p:cNvSpPr>
          <p:nvPr>
            <p:ph type="sldNum" sz="quarter" idx="10"/>
          </p:nvPr>
        </p:nvSpPr>
        <p:spPr/>
        <p:txBody>
          <a:bodyPr/>
          <a:lstStyle/>
          <a:p>
            <a:fld id="{DBD9F317-935D-3849-92B9-32A7DC8C0C90}" type="slidenum">
              <a:rPr lang="en-US" altLang="en-US" smtClean="0"/>
              <a:pPr/>
              <a:t>74</a:t>
            </a:fld>
            <a:endParaRPr lang="en-US" altLang="en-US"/>
          </a:p>
        </p:txBody>
      </p:sp>
    </p:spTree>
    <p:extLst>
      <p:ext uri="{BB962C8B-B14F-4D97-AF65-F5344CB8AC3E}">
        <p14:creationId xmlns:p14="http://schemas.microsoft.com/office/powerpoint/2010/main" val="12648313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ChangeArrowheads="1"/>
          </p:cNvSpPr>
          <p:nvPr>
            <p:ph type="title"/>
          </p:nvPr>
        </p:nvSpPr>
        <p:spPr/>
        <p:txBody>
          <a:bodyPr/>
          <a:lstStyle/>
          <a:p>
            <a:r>
              <a:rPr lang="en-US" altLang="zh-CN" sz="2800">
                <a:ea typeface="宋体" charset="-122"/>
              </a:rPr>
              <a:t>Link State Broadcast: Issues</a:t>
            </a:r>
            <a:endParaRPr lang="en-US" altLang="zh-CN">
              <a:ea typeface="宋体" charset="-122"/>
            </a:endParaRPr>
          </a:p>
        </p:txBody>
      </p:sp>
      <p:sp>
        <p:nvSpPr>
          <p:cNvPr id="156674" name="Rectangle 3"/>
          <p:cNvSpPr>
            <a:spLocks noGrp="1" noChangeArrowheads="1"/>
          </p:cNvSpPr>
          <p:nvPr>
            <p:ph type="body" idx="1"/>
          </p:nvPr>
        </p:nvSpPr>
        <p:spPr>
          <a:xfrm>
            <a:off x="533400" y="1447800"/>
            <a:ext cx="8229600" cy="5105400"/>
          </a:xfrm>
        </p:spPr>
        <p:txBody>
          <a:bodyPr/>
          <a:lstStyle/>
          <a:p>
            <a:pPr>
              <a:buFont typeface="Wingdings" pitchFamily="2" charset="2"/>
              <a:buChar char="q"/>
            </a:pPr>
            <a:r>
              <a:rPr lang="en-US" altLang="zh-CN" sz="2400" dirty="0">
                <a:ea typeface="宋体" charset="-122"/>
              </a:rPr>
              <a:t>Problem: Out of order delivery</a:t>
            </a:r>
          </a:p>
          <a:p>
            <a:pPr lvl="1">
              <a:buFont typeface="Courier New" panose="02070309020205020404" pitchFamily="49" charset="0"/>
              <a:buChar char="o"/>
            </a:pPr>
            <a:r>
              <a:rPr lang="en-US" altLang="zh-CN" sz="2000" dirty="0">
                <a:ea typeface="宋体" charset="-122"/>
              </a:rPr>
              <a:t>link down and then up</a:t>
            </a:r>
          </a:p>
          <a:p>
            <a:pPr lvl="1">
              <a:buFont typeface="Courier New" panose="02070309020205020404" pitchFamily="49" charset="0"/>
              <a:buChar char="o"/>
            </a:pPr>
            <a:r>
              <a:rPr lang="en-US" altLang="zh-CN" sz="2000" dirty="0">
                <a:ea typeface="宋体" charset="-122"/>
              </a:rPr>
              <a:t>A node may receive up first and then down</a:t>
            </a:r>
          </a:p>
          <a:p>
            <a:pPr lvl="1"/>
            <a:endParaRPr lang="en-US" altLang="zh-CN" sz="2000" dirty="0">
              <a:ea typeface="宋体" charset="-122"/>
            </a:endParaRPr>
          </a:p>
          <a:p>
            <a:pPr>
              <a:lnSpc>
                <a:spcPct val="90000"/>
              </a:lnSpc>
              <a:buFont typeface="Wingdings" pitchFamily="2" charset="2"/>
              <a:buChar char="q"/>
            </a:pPr>
            <a:r>
              <a:rPr lang="en-US" altLang="zh-CN" sz="2400" dirty="0">
                <a:ea typeface="宋体" charset="-122"/>
              </a:rPr>
              <a:t>Solution</a:t>
            </a:r>
          </a:p>
          <a:p>
            <a:pPr lvl="1">
              <a:lnSpc>
                <a:spcPct val="90000"/>
              </a:lnSpc>
              <a:buFont typeface="Courier New" panose="02070309020205020404" pitchFamily="49" charset="0"/>
              <a:buChar char="o"/>
            </a:pPr>
            <a:r>
              <a:rPr lang="en-US" altLang="zh-CN" sz="2000" dirty="0">
                <a:ea typeface="宋体" charset="-122"/>
              </a:rPr>
              <a:t>Each link update is given a sequence number: (initiator, </a:t>
            </a:r>
            <a:r>
              <a:rPr lang="en-US" altLang="zh-CN" sz="2000" dirty="0" err="1">
                <a:ea typeface="宋体" charset="-122"/>
              </a:rPr>
              <a:t>seq</a:t>
            </a:r>
            <a:r>
              <a:rPr lang="en-US" altLang="zh-CN" sz="2000" dirty="0">
                <a:ea typeface="宋体" charset="-122"/>
              </a:rPr>
              <a:t>#, link, status)</a:t>
            </a:r>
          </a:p>
          <a:p>
            <a:pPr lvl="2">
              <a:lnSpc>
                <a:spcPct val="90000"/>
              </a:lnSpc>
            </a:pPr>
            <a:r>
              <a:rPr lang="en-US" altLang="zh-CN" sz="1600" dirty="0">
                <a:ea typeface="宋体" charset="-122"/>
              </a:rPr>
              <a:t>the initiator should increase the </a:t>
            </a:r>
            <a:r>
              <a:rPr lang="en-US" altLang="zh-CN" sz="1600" dirty="0" err="1">
                <a:ea typeface="宋体" charset="-122"/>
              </a:rPr>
              <a:t>seq</a:t>
            </a:r>
            <a:r>
              <a:rPr lang="en-US" altLang="zh-CN" sz="1600" dirty="0">
                <a:ea typeface="宋体" charset="-122"/>
              </a:rPr>
              <a:t># for each new update</a:t>
            </a:r>
          </a:p>
          <a:p>
            <a:pPr lvl="1">
              <a:lnSpc>
                <a:spcPct val="90000"/>
              </a:lnSpc>
              <a:buFont typeface="Courier New" panose="02070309020205020404" pitchFamily="49" charset="0"/>
              <a:buChar char="o"/>
            </a:pPr>
            <a:r>
              <a:rPr lang="en-US" altLang="zh-CN" sz="2000" dirty="0">
                <a:ea typeface="宋体" charset="-122"/>
              </a:rPr>
              <a:t>If the </a:t>
            </a:r>
            <a:r>
              <a:rPr lang="en-US" altLang="zh-CN" sz="2000" dirty="0" err="1">
                <a:ea typeface="宋体" charset="-122"/>
              </a:rPr>
              <a:t>seq</a:t>
            </a:r>
            <a:r>
              <a:rPr lang="en-US" altLang="zh-CN" sz="2000" dirty="0">
                <a:ea typeface="宋体" charset="-122"/>
              </a:rPr>
              <a:t># of an update of a link is not higher than the highest </a:t>
            </a:r>
            <a:r>
              <a:rPr lang="en-US" altLang="zh-CN" sz="2000" dirty="0" err="1">
                <a:ea typeface="宋体" charset="-122"/>
              </a:rPr>
              <a:t>seq</a:t>
            </a:r>
            <a:r>
              <a:rPr lang="en-US" altLang="zh-CN" sz="2000" dirty="0">
                <a:ea typeface="宋体" charset="-122"/>
              </a:rPr>
              <a:t># a router has seen, drop the update</a:t>
            </a:r>
          </a:p>
          <a:p>
            <a:pPr lvl="1">
              <a:lnSpc>
                <a:spcPct val="90000"/>
              </a:lnSpc>
              <a:buFont typeface="Courier New" panose="02070309020205020404" pitchFamily="49" charset="0"/>
              <a:buChar char="o"/>
            </a:pPr>
            <a:r>
              <a:rPr lang="en-US" altLang="zh-CN" sz="2000" dirty="0">
                <a:ea typeface="宋体" charset="-122"/>
              </a:rPr>
              <a:t>Otherwise, forward it to all links except the incoming link (real implementation using packet buffer)</a:t>
            </a:r>
          </a:p>
          <a:p>
            <a:pPr lvl="1">
              <a:lnSpc>
                <a:spcPct val="90000"/>
              </a:lnSpc>
            </a:pPr>
            <a:endParaRPr lang="en-US" altLang="zh-CN" sz="2000" dirty="0">
              <a:ea typeface="宋体" charset="-122"/>
            </a:endParaRPr>
          </a:p>
          <a:p>
            <a:pPr lvl="1">
              <a:lnSpc>
                <a:spcPct val="90000"/>
              </a:lnSpc>
              <a:buFont typeface="Courier New" panose="02070309020205020404" pitchFamily="49" charset="0"/>
              <a:buChar char="o"/>
            </a:pPr>
            <a:r>
              <a:rPr lang="en-US" altLang="zh-CN" sz="2000" dirty="0">
                <a:ea typeface="宋体" charset="-122"/>
              </a:rPr>
              <a:t>Problem of solution: </a:t>
            </a:r>
            <a:r>
              <a:rPr lang="en-US" altLang="zh-CN" sz="2000" dirty="0" err="1">
                <a:ea typeface="宋体" charset="-122"/>
              </a:rPr>
              <a:t>seq</a:t>
            </a:r>
            <a:r>
              <a:rPr lang="en-US" altLang="zh-CN" sz="2000" dirty="0">
                <a:ea typeface="宋体" charset="-122"/>
              </a:rPr>
              <a:t># corruption</a:t>
            </a:r>
          </a:p>
          <a:p>
            <a:pPr lvl="1">
              <a:lnSpc>
                <a:spcPct val="90000"/>
              </a:lnSpc>
              <a:buFont typeface="Courier New" panose="02070309020205020404" pitchFamily="49" charset="0"/>
              <a:buChar char="o"/>
            </a:pPr>
            <a:r>
              <a:rPr lang="en-US" altLang="zh-CN" sz="2000" dirty="0">
                <a:ea typeface="宋体" charset="-122"/>
              </a:rPr>
              <a:t>Solution: age field (e.g., https://</a:t>
            </a:r>
            <a:r>
              <a:rPr lang="en-US" altLang="zh-CN" sz="2000" dirty="0" err="1">
                <a:ea typeface="宋体" charset="-122"/>
              </a:rPr>
              <a:t>tools.ietf.org</a:t>
            </a:r>
            <a:r>
              <a:rPr lang="en-US" altLang="zh-CN" sz="2000" dirty="0">
                <a:ea typeface="宋体" charset="-122"/>
              </a:rPr>
              <a:t>/html/rfc1583#page-102)</a:t>
            </a:r>
          </a:p>
          <a:p>
            <a:pPr lvl="1"/>
            <a:endParaRPr lang="en-US" altLang="zh-CN" sz="2000" dirty="0">
              <a:ea typeface="宋体" charset="-122"/>
            </a:endParaRPr>
          </a:p>
          <a:p>
            <a:pPr lvl="1"/>
            <a:endParaRPr lang="en-US" altLang="zh-CN" sz="2000" dirty="0">
              <a:ea typeface="宋体" charset="-122"/>
            </a:endParaRPr>
          </a:p>
        </p:txBody>
      </p:sp>
      <p:sp>
        <p:nvSpPr>
          <p:cNvPr id="154627"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AF4528EA-ABD0-CC42-A937-855D507E4DF5}" type="slidenum">
              <a:rPr lang="en-US" altLang="en-US" sz="1400">
                <a:solidFill>
                  <a:srgbClr val="000000"/>
                </a:solidFill>
                <a:latin typeface="Times New Roman" charset="0"/>
              </a:rPr>
              <a:pPr/>
              <a:t>75</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260217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667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667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667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6674">
                                            <p:txEl>
                                              <p:pRg st="8" end="8"/>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56674">
                                            <p:txEl>
                                              <p:pRg st="10" end="1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5667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ChangeArrowheads="1"/>
          </p:cNvSpPr>
          <p:nvPr>
            <p:ph type="title"/>
          </p:nvPr>
        </p:nvSpPr>
        <p:spPr>
          <a:xfrm>
            <a:off x="533400" y="114300"/>
            <a:ext cx="8024813" cy="1143000"/>
          </a:xfrm>
        </p:spPr>
        <p:txBody>
          <a:bodyPr/>
          <a:lstStyle/>
          <a:p>
            <a:r>
              <a:rPr lang="en-US" altLang="zh-CN" sz="3600">
                <a:ea typeface="宋体" charset="-122"/>
              </a:rPr>
              <a:t>Link State Broadcast: Issues</a:t>
            </a:r>
          </a:p>
        </p:txBody>
      </p:sp>
      <p:sp>
        <p:nvSpPr>
          <p:cNvPr id="154626" name="Rectangle 3"/>
          <p:cNvSpPr>
            <a:spLocks noGrp="1" noChangeArrowheads="1"/>
          </p:cNvSpPr>
          <p:nvPr>
            <p:ph type="body" idx="1"/>
          </p:nvPr>
        </p:nvSpPr>
        <p:spPr>
          <a:xfrm>
            <a:off x="533400" y="1433513"/>
            <a:ext cx="8240713" cy="5151437"/>
          </a:xfrm>
        </p:spPr>
        <p:txBody>
          <a:bodyPr/>
          <a:lstStyle/>
          <a:p>
            <a:pPr>
              <a:lnSpc>
                <a:spcPct val="90000"/>
              </a:lnSpc>
              <a:buFont typeface="Wingdings" pitchFamily="2" charset="2"/>
              <a:buChar char="q"/>
            </a:pPr>
            <a:r>
              <a:rPr lang="en-US" altLang="zh-CN" dirty="0">
                <a:ea typeface="宋体" charset="-122"/>
              </a:rPr>
              <a:t>Problem: network partition and then reconnect, how to sync across the reconnected components</a:t>
            </a:r>
          </a:p>
          <a:p>
            <a:pPr>
              <a:lnSpc>
                <a:spcPct val="90000"/>
              </a:lnSpc>
              <a:buFont typeface="Wingdings" pitchFamily="2" charset="2"/>
              <a:buChar char="q"/>
            </a:pPr>
            <a:endParaRPr lang="en-US" altLang="zh-CN" dirty="0">
              <a:ea typeface="宋体" charset="-122"/>
            </a:endParaRPr>
          </a:p>
          <a:p>
            <a:pPr>
              <a:lnSpc>
                <a:spcPct val="90000"/>
              </a:lnSpc>
              <a:buFont typeface="Wingdings" pitchFamily="2" charset="2"/>
              <a:buChar char="q"/>
            </a:pPr>
            <a:r>
              <a:rPr lang="en-US" altLang="zh-CN" dirty="0">
                <a:ea typeface="宋体" charset="-122"/>
              </a:rPr>
              <a:t>Solution: updates are sent periodically</a:t>
            </a:r>
          </a:p>
        </p:txBody>
      </p:sp>
      <p:sp>
        <p:nvSpPr>
          <p:cNvPr id="156675"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4F06CBB2-6E12-A645-BBC7-DE1C5CD9AB6E}" type="slidenum">
              <a:rPr lang="en-US" altLang="en-US" sz="1400">
                <a:solidFill>
                  <a:srgbClr val="000000"/>
                </a:solidFill>
                <a:latin typeface="Times New Roman" charset="0"/>
              </a:rPr>
              <a:pPr/>
              <a:t>76</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1758753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46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ChangeArrowheads="1"/>
          </p:cNvSpPr>
          <p:nvPr>
            <p:ph type="title"/>
          </p:nvPr>
        </p:nvSpPr>
        <p:spPr>
          <a:xfrm>
            <a:off x="533400" y="114300"/>
            <a:ext cx="8024813" cy="1143000"/>
          </a:xfrm>
        </p:spPr>
        <p:txBody>
          <a:bodyPr/>
          <a:lstStyle/>
          <a:p>
            <a:r>
              <a:rPr lang="en-US" altLang="zh-CN" sz="3600">
                <a:ea typeface="宋体" charset="-122"/>
              </a:rPr>
              <a:t>Link State Broadcast: Issues</a:t>
            </a:r>
          </a:p>
        </p:txBody>
      </p:sp>
      <p:sp>
        <p:nvSpPr>
          <p:cNvPr id="154626" name="Rectangle 3"/>
          <p:cNvSpPr>
            <a:spLocks noGrp="1" noChangeArrowheads="1"/>
          </p:cNvSpPr>
          <p:nvPr>
            <p:ph type="body" idx="1"/>
          </p:nvPr>
        </p:nvSpPr>
        <p:spPr>
          <a:xfrm>
            <a:off x="533400" y="1433513"/>
            <a:ext cx="8240713" cy="5151437"/>
          </a:xfrm>
        </p:spPr>
        <p:txBody>
          <a:bodyPr/>
          <a:lstStyle/>
          <a:p>
            <a:pPr>
              <a:lnSpc>
                <a:spcPct val="90000"/>
              </a:lnSpc>
              <a:buFont typeface="Wingdings" pitchFamily="2" charset="2"/>
              <a:buChar char="q"/>
            </a:pPr>
            <a:r>
              <a:rPr lang="en-US" altLang="zh-CN" dirty="0">
                <a:ea typeface="宋体" charset="-122"/>
              </a:rPr>
              <a:t>Problem: Broadcast redundancy</a:t>
            </a:r>
          </a:p>
        </p:txBody>
      </p:sp>
      <p:sp>
        <p:nvSpPr>
          <p:cNvPr id="156675"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4F06CBB2-6E12-A645-BBC7-DE1C5CD9AB6E}" type="slidenum">
              <a:rPr lang="en-US" altLang="en-US" sz="1400">
                <a:solidFill>
                  <a:srgbClr val="000000"/>
                </a:solidFill>
                <a:latin typeface="Times New Roman" charset="0"/>
              </a:rPr>
              <a:pPr/>
              <a:t>77</a:t>
            </a:fld>
            <a:endParaRPr lang="en-US" altLang="en-US" sz="1400">
              <a:solidFill>
                <a:srgbClr val="000000"/>
              </a:solidFill>
              <a:latin typeface="Times New Roman" charset="0"/>
            </a:endParaRPr>
          </a:p>
        </p:txBody>
      </p:sp>
      <p:pic>
        <p:nvPicPr>
          <p:cNvPr id="2" name="Picture 1"/>
          <p:cNvPicPr>
            <a:picLocks noChangeAspect="1"/>
          </p:cNvPicPr>
          <p:nvPr/>
        </p:nvPicPr>
        <p:blipFill>
          <a:blip r:embed="rId3"/>
          <a:stretch>
            <a:fillRect/>
          </a:stretch>
        </p:blipFill>
        <p:spPr>
          <a:xfrm>
            <a:off x="581505" y="2569779"/>
            <a:ext cx="4072251" cy="3216603"/>
          </a:xfrm>
          <a:prstGeom prst="rect">
            <a:avLst/>
          </a:prstGeom>
        </p:spPr>
      </p:pic>
      <p:pic>
        <p:nvPicPr>
          <p:cNvPr id="3" name="Picture 2"/>
          <p:cNvPicPr>
            <a:picLocks noChangeAspect="1"/>
          </p:cNvPicPr>
          <p:nvPr/>
        </p:nvPicPr>
        <p:blipFill>
          <a:blip r:embed="rId4"/>
          <a:stretch>
            <a:fillRect/>
          </a:stretch>
        </p:blipFill>
        <p:spPr>
          <a:xfrm>
            <a:off x="5047101" y="2666025"/>
            <a:ext cx="3727012" cy="2885667"/>
          </a:xfrm>
          <a:prstGeom prst="rect">
            <a:avLst/>
          </a:prstGeom>
        </p:spPr>
      </p:pic>
      <p:sp>
        <p:nvSpPr>
          <p:cNvPr id="4" name="Rectangle 3"/>
          <p:cNvSpPr/>
          <p:nvPr/>
        </p:nvSpPr>
        <p:spPr>
          <a:xfrm>
            <a:off x="533400" y="6255841"/>
            <a:ext cx="6970986" cy="461665"/>
          </a:xfrm>
          <a:prstGeom prst="rect">
            <a:avLst/>
          </a:prstGeom>
        </p:spPr>
        <p:txBody>
          <a:bodyPr wrap="square">
            <a:spAutoFit/>
          </a:bodyPr>
          <a:lstStyle/>
          <a:p>
            <a:r>
              <a:rPr lang="en-US" dirty="0"/>
              <a:t>https://</a:t>
            </a:r>
            <a:r>
              <a:rPr lang="en-US" dirty="0" err="1"/>
              <a:t>hal.inria.fr</a:t>
            </a:r>
            <a:r>
              <a:rPr lang="en-US" dirty="0"/>
              <a:t>/inria-00072756/document</a:t>
            </a:r>
          </a:p>
        </p:txBody>
      </p:sp>
    </p:spTree>
    <p:extLst>
      <p:ext uri="{BB962C8B-B14F-4D97-AF65-F5344CB8AC3E}">
        <p14:creationId xmlns:p14="http://schemas.microsoft.com/office/powerpoint/2010/main" val="1515032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a:spLocks noGrp="1" noChangeArrowheads="1"/>
          </p:cNvSpPr>
          <p:nvPr>
            <p:ph type="title"/>
          </p:nvPr>
        </p:nvSpPr>
        <p:spPr>
          <a:xfrm>
            <a:off x="573088" y="358775"/>
            <a:ext cx="7772400" cy="823913"/>
          </a:xfrm>
        </p:spPr>
        <p:txBody>
          <a:bodyPr/>
          <a:lstStyle/>
          <a:p>
            <a:r>
              <a:rPr lang="en-US" altLang="zh-CN" sz="3600">
                <a:ea typeface="宋体" charset="-122"/>
              </a:rPr>
              <a:t>Hierarchical OSPF</a:t>
            </a:r>
            <a:endParaRPr lang="en-US" altLang="zh-CN">
              <a:ea typeface="宋体" charset="-122"/>
            </a:endParaRPr>
          </a:p>
        </p:txBody>
      </p:sp>
      <p:pic>
        <p:nvPicPr>
          <p:cNvPr id="162818" name="Picture 3" descr="04-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263" y="1341438"/>
            <a:ext cx="73152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819" name="Rectangle 4"/>
          <p:cNvSpPr>
            <a:spLocks noChangeArrowheads="1"/>
          </p:cNvSpPr>
          <p:nvPr/>
        </p:nvSpPr>
        <p:spPr bwMode="auto">
          <a:xfrm>
            <a:off x="347663" y="2030413"/>
            <a:ext cx="2166937"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zh-CN" altLang="en-US" sz="1400">
                <a:solidFill>
                  <a:srgbClr val="000000"/>
                </a:solidFill>
                <a:ea typeface="宋体" charset="-122"/>
              </a:rPr>
              <a:t>“</a:t>
            </a:r>
            <a:r>
              <a:rPr lang="en-US" altLang="zh-CN" sz="1400">
                <a:solidFill>
                  <a:srgbClr val="000000"/>
                </a:solidFill>
                <a:ea typeface="宋体" charset="-122"/>
              </a:rPr>
              <a:t>summarize” distances  to nets in own area, advertise to other Area Border routers.</a:t>
            </a:r>
          </a:p>
        </p:txBody>
      </p:sp>
      <p:sp>
        <p:nvSpPr>
          <p:cNvPr id="162820" name="Line 5"/>
          <p:cNvSpPr>
            <a:spLocks noChangeShapeType="1"/>
          </p:cNvSpPr>
          <p:nvPr/>
        </p:nvSpPr>
        <p:spPr bwMode="auto">
          <a:xfrm>
            <a:off x="1847850" y="2724150"/>
            <a:ext cx="484188" cy="403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162821" name="Rectangle 6"/>
          <p:cNvSpPr>
            <a:spLocks noChangeArrowheads="1"/>
          </p:cNvSpPr>
          <p:nvPr/>
        </p:nvSpPr>
        <p:spPr bwMode="auto">
          <a:xfrm>
            <a:off x="7135813" y="1976438"/>
            <a:ext cx="168116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spcBef>
                <a:spcPct val="20000"/>
              </a:spcBef>
              <a:buClr>
                <a:srgbClr val="3333CC"/>
              </a:buClr>
              <a:buSzPct val="85000"/>
              <a:buFont typeface="ZapfDingbats" charset="0"/>
              <a:buNone/>
            </a:pPr>
            <a:r>
              <a:rPr lang="en-US" altLang="zh-CN" sz="1600">
                <a:solidFill>
                  <a:srgbClr val="000000"/>
                </a:solidFill>
                <a:ea typeface="宋体" charset="-122"/>
              </a:rPr>
              <a:t>run OSPF routing limited to backbone.</a:t>
            </a:r>
          </a:p>
        </p:txBody>
      </p:sp>
      <p:sp>
        <p:nvSpPr>
          <p:cNvPr id="162822" name="Rectangle 7"/>
          <p:cNvSpPr>
            <a:spLocks noChangeArrowheads="1"/>
          </p:cNvSpPr>
          <p:nvPr/>
        </p:nvSpPr>
        <p:spPr bwMode="auto">
          <a:xfrm>
            <a:off x="403225" y="5748338"/>
            <a:ext cx="36655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Comic Sans MS" charset="0"/>
                <a:ea typeface="ＭＳ Ｐゴシック" charset="-128"/>
              </a:defRPr>
            </a:lvl1pPr>
            <a:lvl2pPr>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lvl="1"/>
            <a:r>
              <a:rPr lang="en-US" altLang="zh-CN" sz="1200">
                <a:solidFill>
                  <a:srgbClr val="000000"/>
                </a:solidFill>
                <a:ea typeface="宋体" charset="-122"/>
              </a:rPr>
              <a:t>- Link-state advertisements only in area </a:t>
            </a:r>
          </a:p>
          <a:p>
            <a:pPr lvl="1"/>
            <a:r>
              <a:rPr lang="en-US" altLang="zh-CN" sz="1200">
                <a:solidFill>
                  <a:srgbClr val="000000"/>
                </a:solidFill>
                <a:ea typeface="宋体" charset="-122"/>
              </a:rPr>
              <a:t>each nodes has detailed area topology;</a:t>
            </a:r>
            <a:br>
              <a:rPr lang="en-US" altLang="zh-CN" sz="1200">
                <a:solidFill>
                  <a:srgbClr val="000000"/>
                </a:solidFill>
                <a:ea typeface="宋体" charset="-122"/>
              </a:rPr>
            </a:br>
            <a:r>
              <a:rPr lang="en-US" altLang="zh-CN" sz="1200">
                <a:solidFill>
                  <a:srgbClr val="000000"/>
                </a:solidFill>
                <a:ea typeface="宋体" charset="-122"/>
              </a:rPr>
              <a:t>- only know direction (shortest path) to nets in other areas.</a:t>
            </a:r>
          </a:p>
        </p:txBody>
      </p:sp>
      <p:sp>
        <p:nvSpPr>
          <p:cNvPr id="162823" name="Rectangle 8"/>
          <p:cNvSpPr>
            <a:spLocks noChangeArrowheads="1"/>
          </p:cNvSpPr>
          <p:nvPr/>
        </p:nvSpPr>
        <p:spPr bwMode="auto">
          <a:xfrm>
            <a:off x="4373563" y="6176963"/>
            <a:ext cx="4629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FF0000"/>
                </a:solidFill>
                <a:ea typeface="宋体" charset="-122"/>
              </a:rPr>
              <a:t>Two-level hierarchy:</a:t>
            </a:r>
            <a:r>
              <a:rPr lang="en-US" altLang="zh-CN" sz="1800">
                <a:solidFill>
                  <a:srgbClr val="000000"/>
                </a:solidFill>
                <a:ea typeface="宋体" charset="-122"/>
              </a:rPr>
              <a:t> local area, backbone.</a:t>
            </a:r>
          </a:p>
        </p:txBody>
      </p:sp>
      <p:sp>
        <p:nvSpPr>
          <p:cNvPr id="162824"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ED0F5538-EC30-9B4C-938F-2F19793DA4A6}" type="slidenum">
              <a:rPr lang="en-US" altLang="en-US" sz="1400">
                <a:solidFill>
                  <a:srgbClr val="000000"/>
                </a:solidFill>
                <a:latin typeface="Times New Roman" charset="0"/>
              </a:rPr>
              <a:pPr/>
              <a:t>78</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2484832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title"/>
          </p:nvPr>
        </p:nvSpPr>
        <p:spPr>
          <a:xfrm>
            <a:off x="533400" y="228600"/>
            <a:ext cx="8413750" cy="1143000"/>
          </a:xfrm>
        </p:spPr>
        <p:txBody>
          <a:bodyPr/>
          <a:lstStyle/>
          <a:p>
            <a:r>
              <a:rPr lang="en-US" altLang="zh-CN" sz="3200" dirty="0">
                <a:ea typeface="宋体" charset="-122"/>
              </a:rPr>
              <a:t>Summary: Link State</a:t>
            </a:r>
            <a:endParaRPr lang="en-US" altLang="en-US" sz="3200" dirty="0">
              <a:ea typeface="ＭＳ Ｐゴシック" charset="-128"/>
            </a:endParaRPr>
          </a:p>
        </p:txBody>
      </p:sp>
      <p:sp>
        <p:nvSpPr>
          <p:cNvPr id="138242" name="Rectangle 3"/>
          <p:cNvSpPr>
            <a:spLocks noGrp="1" noChangeArrowheads="1"/>
          </p:cNvSpPr>
          <p:nvPr>
            <p:ph type="body" idx="1"/>
          </p:nvPr>
        </p:nvSpPr>
        <p:spPr>
          <a:xfrm>
            <a:off x="533400" y="1371600"/>
            <a:ext cx="5053208" cy="4856163"/>
          </a:xfrm>
        </p:spPr>
        <p:txBody>
          <a:bodyPr/>
          <a:lstStyle/>
          <a:p>
            <a:pPr>
              <a:buFont typeface="Wingdings" pitchFamily="2" charset="2"/>
              <a:buChar char="q"/>
            </a:pPr>
            <a:r>
              <a:rPr lang="en-US" altLang="zh-CN" dirty="0">
                <a:ea typeface="宋体" charset="-122"/>
              </a:rPr>
              <a:t>Basic LS protocol</a:t>
            </a:r>
          </a:p>
          <a:p>
            <a:pPr lvl="1">
              <a:buFont typeface="Courier New" panose="02070309020205020404" pitchFamily="49" charset="0"/>
              <a:buChar char="o"/>
            </a:pPr>
            <a:r>
              <a:rPr lang="en-US" altLang="zh-CN" dirty="0">
                <a:ea typeface="宋体" charset="-122"/>
              </a:rPr>
              <a:t>take away: instead of computing routing results using distributed computing, distributed computing is for only link state distribution (synchronization)</a:t>
            </a:r>
          </a:p>
          <a:p>
            <a:pPr>
              <a:buFont typeface="Wingdings" pitchFamily="2" charset="2"/>
              <a:buChar char="q"/>
            </a:pPr>
            <a:r>
              <a:rPr lang="en-US" altLang="zh-CN" dirty="0">
                <a:ea typeface="宋体" charset="-122"/>
              </a:rPr>
              <a:t>Link state distribution can still have much complexity, e.g., out of order delivery, partition and reconnect, scalability</a:t>
            </a:r>
          </a:p>
        </p:txBody>
      </p:sp>
      <p:sp>
        <p:nvSpPr>
          <p:cNvPr id="138243"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8FF43F4-2D5A-C24D-8BD8-4DBADF465934}" type="slidenum">
              <a:rPr lang="en-US" altLang="en-US" sz="1400">
                <a:solidFill>
                  <a:srgbClr val="000000"/>
                </a:solidFill>
                <a:latin typeface="Times New Roman" charset="0"/>
              </a:rPr>
              <a:pPr/>
              <a:t>79</a:t>
            </a:fld>
            <a:endParaRPr lang="en-US" altLang="en-US" sz="1400">
              <a:solidFill>
                <a:srgbClr val="000000"/>
              </a:solidFill>
              <a:latin typeface="Times New Roman" charset="0"/>
            </a:endParaRPr>
          </a:p>
        </p:txBody>
      </p:sp>
      <p:pic>
        <p:nvPicPr>
          <p:cNvPr id="5" name="Picture 4"/>
          <p:cNvPicPr>
            <a:picLocks noChangeAspect="1"/>
          </p:cNvPicPr>
          <p:nvPr/>
        </p:nvPicPr>
        <p:blipFill>
          <a:blip r:embed="rId3"/>
          <a:stretch>
            <a:fillRect/>
          </a:stretch>
        </p:blipFill>
        <p:spPr>
          <a:xfrm>
            <a:off x="6045596" y="0"/>
            <a:ext cx="2901554" cy="3540588"/>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6045596" y="3369417"/>
            <a:ext cx="2901554" cy="3375664"/>
          </a:xfrm>
          <a:prstGeom prst="rect">
            <a:avLst/>
          </a:prstGeom>
          <a:ln>
            <a:solidFill>
              <a:schemeClr val="accent1"/>
            </a:solidFill>
          </a:ln>
        </p:spPr>
      </p:pic>
    </p:spTree>
    <p:extLst>
      <p:ext uri="{BB962C8B-B14F-4D97-AF65-F5344CB8AC3E}">
        <p14:creationId xmlns:p14="http://schemas.microsoft.com/office/powerpoint/2010/main" val="21673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42C38128-273A-2C47-AC2B-986DFBA87499}" type="slidenum">
              <a:rPr lang="en-US" altLang="en-US">
                <a:solidFill>
                  <a:srgbClr val="000000"/>
                </a:solidFill>
                <a:latin typeface="Times New Roman" charset="0"/>
              </a:rPr>
              <a:pPr/>
              <a:t>8</a:t>
            </a:fld>
            <a:endParaRPr lang="en-US" altLang="en-US">
              <a:solidFill>
                <a:srgbClr val="000000"/>
              </a:solidFill>
              <a:latin typeface="Times New Roman" charset="0"/>
            </a:endParaRPr>
          </a:p>
        </p:txBody>
      </p:sp>
      <p:sp>
        <p:nvSpPr>
          <p:cNvPr id="5125" name="Rectangle 2"/>
          <p:cNvSpPr>
            <a:spLocks noGrp="1" noChangeArrowheads="1"/>
          </p:cNvSpPr>
          <p:nvPr>
            <p:ph type="title"/>
          </p:nvPr>
        </p:nvSpPr>
        <p:spPr>
          <a:xfrm>
            <a:off x="427037" y="86767"/>
            <a:ext cx="8024813" cy="1143000"/>
          </a:xfrm>
        </p:spPr>
        <p:txBody>
          <a:bodyPr/>
          <a:lstStyle/>
          <a:p>
            <a:r>
              <a:rPr lang="en-US" altLang="zh-CN" sz="3200" dirty="0">
                <a:ea typeface="宋体" charset="-122"/>
              </a:rPr>
              <a:t>Recap: Synchronous </a:t>
            </a:r>
            <a:r>
              <a:rPr lang="en-US" altLang="zh-CN" sz="3200">
                <a:ea typeface="宋体" charset="-122"/>
              </a:rPr>
              <a:t>Bellman-Ford (</a:t>
            </a:r>
            <a:r>
              <a:rPr lang="en-US" altLang="zh-CN" sz="3200" dirty="0">
                <a:ea typeface="宋体" charset="-122"/>
              </a:rPr>
              <a:t>SBF)</a:t>
            </a:r>
            <a:endParaRPr lang="en-US" altLang="en-US" sz="3200" dirty="0"/>
          </a:p>
        </p:txBody>
      </p:sp>
      <p:sp>
        <p:nvSpPr>
          <p:cNvPr id="5126" name="Rectangle 3"/>
          <p:cNvSpPr>
            <a:spLocks noGrp="1" noChangeArrowheads="1"/>
          </p:cNvSpPr>
          <p:nvPr>
            <p:ph type="body" idx="1"/>
          </p:nvPr>
        </p:nvSpPr>
        <p:spPr>
          <a:xfrm>
            <a:off x="533400" y="1190625"/>
            <a:ext cx="8051800" cy="4856163"/>
          </a:xfrm>
        </p:spPr>
        <p:txBody>
          <a:bodyPr/>
          <a:lstStyle/>
          <a:p>
            <a:pPr>
              <a:buFont typeface="Wingdings" pitchFamily="2" charset="2"/>
              <a:buChar char="q"/>
            </a:pPr>
            <a:r>
              <a:rPr lang="en-US" altLang="zh-CN" dirty="0">
                <a:ea typeface="宋体" charset="-122"/>
              </a:rPr>
              <a:t>Nodes update in rounds:</a:t>
            </a:r>
          </a:p>
          <a:p>
            <a:pPr lvl="1">
              <a:buFont typeface="Courier New" panose="02070309020205020404" pitchFamily="49" charset="0"/>
              <a:buChar char="o"/>
            </a:pPr>
            <a:r>
              <a:rPr lang="en-US" altLang="zh-CN" dirty="0">
                <a:ea typeface="宋体" charset="-122"/>
              </a:rPr>
              <a:t>there is a global clock; </a:t>
            </a:r>
          </a:p>
          <a:p>
            <a:pPr lvl="1">
              <a:buFont typeface="Courier New" panose="02070309020205020404" pitchFamily="49" charset="0"/>
              <a:buChar char="o"/>
            </a:pPr>
            <a:r>
              <a:rPr lang="en-US" altLang="zh-CN" dirty="0">
                <a:ea typeface="宋体" charset="-122"/>
              </a:rPr>
              <a:t>at the beginning of each round, each node sends its estimate to all of its neighbors; </a:t>
            </a:r>
          </a:p>
          <a:p>
            <a:pPr lvl="1">
              <a:buFont typeface="Courier New" panose="02070309020205020404" pitchFamily="49" charset="0"/>
              <a:buChar char="o"/>
            </a:pPr>
            <a:r>
              <a:rPr lang="en-US" altLang="zh-CN" dirty="0">
                <a:ea typeface="宋体" charset="-122"/>
              </a:rPr>
              <a:t>at the end of the round, updates its estimation</a:t>
            </a:r>
          </a:p>
        </p:txBody>
      </p:sp>
      <p:graphicFrame>
        <p:nvGraphicFramePr>
          <p:cNvPr id="5122" name="Object 4"/>
          <p:cNvGraphicFramePr>
            <a:graphicFrameLocks noChangeAspect="1"/>
          </p:cNvGraphicFramePr>
          <p:nvPr/>
        </p:nvGraphicFramePr>
        <p:xfrm>
          <a:off x="1881188" y="3346450"/>
          <a:ext cx="5691187" cy="700088"/>
        </p:xfrm>
        <a:graphic>
          <a:graphicData uri="http://schemas.openxmlformats.org/presentationml/2006/ole">
            <mc:AlternateContent xmlns:mc="http://schemas.openxmlformats.org/markup-compatibility/2006">
              <mc:Choice xmlns:v="urn:schemas-microsoft-com:vml" Requires="v">
                <p:oleObj spid="_x0000_s474284" name="Equation" r:id="rId4" imgW="1968480" imgH="241200" progId="Equation.3">
                  <p:embed/>
                </p:oleObj>
              </mc:Choice>
              <mc:Fallback>
                <p:oleObj name="Equation" r:id="rId4" imgW="196848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1188" y="3346450"/>
                        <a:ext cx="5691187" cy="7000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160" name="Line 62"/>
          <p:cNvSpPr>
            <a:spLocks noChangeShapeType="1"/>
          </p:cNvSpPr>
          <p:nvPr/>
        </p:nvSpPr>
        <p:spPr bwMode="auto">
          <a:xfrm>
            <a:off x="914400" y="4467225"/>
            <a:ext cx="6910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61" name="Line 63"/>
          <p:cNvSpPr>
            <a:spLocks noChangeShapeType="1"/>
          </p:cNvSpPr>
          <p:nvPr/>
        </p:nvSpPr>
        <p:spPr bwMode="auto">
          <a:xfrm>
            <a:off x="933450" y="5114925"/>
            <a:ext cx="6910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62" name="Line 64"/>
          <p:cNvSpPr>
            <a:spLocks noChangeShapeType="1"/>
          </p:cNvSpPr>
          <p:nvPr/>
        </p:nvSpPr>
        <p:spPr bwMode="auto">
          <a:xfrm>
            <a:off x="917575" y="5743575"/>
            <a:ext cx="6910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63" name="Line 65"/>
          <p:cNvSpPr>
            <a:spLocks noChangeShapeType="1"/>
          </p:cNvSpPr>
          <p:nvPr/>
        </p:nvSpPr>
        <p:spPr bwMode="auto">
          <a:xfrm>
            <a:off x="1409700" y="4048125"/>
            <a:ext cx="14288" cy="25781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64" name="Line 66"/>
          <p:cNvSpPr>
            <a:spLocks noChangeShapeType="1"/>
          </p:cNvSpPr>
          <p:nvPr/>
        </p:nvSpPr>
        <p:spPr bwMode="auto">
          <a:xfrm>
            <a:off x="3136900" y="4065588"/>
            <a:ext cx="14288" cy="25781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65" name="Line 67"/>
          <p:cNvSpPr>
            <a:spLocks noChangeShapeType="1"/>
          </p:cNvSpPr>
          <p:nvPr/>
        </p:nvSpPr>
        <p:spPr bwMode="auto">
          <a:xfrm>
            <a:off x="4833938" y="4083050"/>
            <a:ext cx="14287" cy="25781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66" name="Line 68"/>
          <p:cNvSpPr>
            <a:spLocks noChangeShapeType="1"/>
          </p:cNvSpPr>
          <p:nvPr/>
        </p:nvSpPr>
        <p:spPr bwMode="auto">
          <a:xfrm>
            <a:off x="6318250" y="4052888"/>
            <a:ext cx="14288" cy="25781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67" name="Line 75"/>
          <p:cNvSpPr>
            <a:spLocks noChangeShapeType="1"/>
          </p:cNvSpPr>
          <p:nvPr/>
        </p:nvSpPr>
        <p:spPr bwMode="auto">
          <a:xfrm>
            <a:off x="927100" y="6208713"/>
            <a:ext cx="6910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68" name="Line 78"/>
          <p:cNvSpPr>
            <a:spLocks noChangeShapeType="1"/>
          </p:cNvSpPr>
          <p:nvPr/>
        </p:nvSpPr>
        <p:spPr bwMode="auto">
          <a:xfrm>
            <a:off x="928688" y="6618288"/>
            <a:ext cx="69103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pSp>
        <p:nvGrpSpPr>
          <p:cNvPr id="9" name="Group 128"/>
          <p:cNvGrpSpPr>
            <a:grpSpLocks/>
          </p:cNvGrpSpPr>
          <p:nvPr/>
        </p:nvGrpSpPr>
        <p:grpSpPr bwMode="auto">
          <a:xfrm>
            <a:off x="1379538" y="4451350"/>
            <a:ext cx="1573212" cy="2159000"/>
            <a:chOff x="869" y="2804"/>
            <a:chExt cx="991" cy="1360"/>
          </a:xfrm>
        </p:grpSpPr>
        <p:sp>
          <p:nvSpPr>
            <p:cNvPr id="5211" name="Line 71"/>
            <p:cNvSpPr>
              <a:spLocks noChangeShapeType="1"/>
            </p:cNvSpPr>
            <p:nvPr/>
          </p:nvSpPr>
          <p:spPr bwMode="auto">
            <a:xfrm>
              <a:off x="906" y="2823"/>
              <a:ext cx="737" cy="39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12" name="Line 80"/>
            <p:cNvSpPr>
              <a:spLocks noChangeShapeType="1"/>
            </p:cNvSpPr>
            <p:nvPr/>
          </p:nvSpPr>
          <p:spPr bwMode="auto">
            <a:xfrm>
              <a:off x="897" y="2823"/>
              <a:ext cx="340" cy="7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13" name="Line 81"/>
            <p:cNvSpPr>
              <a:spLocks noChangeShapeType="1"/>
            </p:cNvSpPr>
            <p:nvPr/>
          </p:nvSpPr>
          <p:spPr bwMode="auto">
            <a:xfrm flipV="1">
              <a:off x="888" y="2804"/>
              <a:ext cx="727" cy="4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14" name="Line 82"/>
            <p:cNvSpPr>
              <a:spLocks noChangeShapeType="1"/>
            </p:cNvSpPr>
            <p:nvPr/>
          </p:nvSpPr>
          <p:spPr bwMode="auto">
            <a:xfrm>
              <a:off x="888" y="3239"/>
              <a:ext cx="273" cy="6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15" name="Line 83"/>
            <p:cNvSpPr>
              <a:spLocks noChangeShapeType="1"/>
            </p:cNvSpPr>
            <p:nvPr/>
          </p:nvSpPr>
          <p:spPr bwMode="auto">
            <a:xfrm flipV="1">
              <a:off x="878" y="2814"/>
              <a:ext cx="359" cy="80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16" name="Line 84"/>
            <p:cNvSpPr>
              <a:spLocks noChangeShapeType="1"/>
            </p:cNvSpPr>
            <p:nvPr/>
          </p:nvSpPr>
          <p:spPr bwMode="auto">
            <a:xfrm>
              <a:off x="869" y="3626"/>
              <a:ext cx="406" cy="5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17" name="Line 85"/>
            <p:cNvSpPr>
              <a:spLocks noChangeShapeType="1"/>
            </p:cNvSpPr>
            <p:nvPr/>
          </p:nvSpPr>
          <p:spPr bwMode="auto">
            <a:xfrm flipV="1">
              <a:off x="888" y="3220"/>
              <a:ext cx="302" cy="6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18" name="Line 86"/>
            <p:cNvSpPr>
              <a:spLocks noChangeShapeType="1"/>
            </p:cNvSpPr>
            <p:nvPr/>
          </p:nvSpPr>
          <p:spPr bwMode="auto">
            <a:xfrm>
              <a:off x="878" y="3909"/>
              <a:ext cx="321" cy="2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19" name="Line 87"/>
            <p:cNvSpPr>
              <a:spLocks noChangeShapeType="1"/>
            </p:cNvSpPr>
            <p:nvPr/>
          </p:nvSpPr>
          <p:spPr bwMode="auto">
            <a:xfrm flipV="1">
              <a:off x="906" y="3626"/>
              <a:ext cx="576" cy="5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20" name="Line 88"/>
            <p:cNvSpPr>
              <a:spLocks noChangeShapeType="1"/>
            </p:cNvSpPr>
            <p:nvPr/>
          </p:nvSpPr>
          <p:spPr bwMode="auto">
            <a:xfrm flipV="1">
              <a:off x="906" y="3919"/>
              <a:ext cx="95" cy="2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21" name="Line 89"/>
            <p:cNvSpPr>
              <a:spLocks noChangeShapeType="1"/>
            </p:cNvSpPr>
            <p:nvPr/>
          </p:nvSpPr>
          <p:spPr bwMode="auto">
            <a:xfrm>
              <a:off x="888" y="3210"/>
              <a:ext cx="972" cy="4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pSp>
      <p:sp>
        <p:nvSpPr>
          <p:cNvPr id="5170" name="Text Box 90"/>
          <p:cNvSpPr txBox="1">
            <a:spLocks noChangeArrowheads="1"/>
          </p:cNvSpPr>
          <p:nvPr/>
        </p:nvSpPr>
        <p:spPr bwMode="auto">
          <a:xfrm>
            <a:off x="433388" y="4183063"/>
            <a:ext cx="3508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A</a:t>
            </a:r>
            <a:endParaRPr lang="en-US" altLang="en-US" sz="1800">
              <a:solidFill>
                <a:srgbClr val="000000"/>
              </a:solidFill>
              <a:ea typeface=""/>
            </a:endParaRPr>
          </a:p>
        </p:txBody>
      </p:sp>
      <p:sp>
        <p:nvSpPr>
          <p:cNvPr id="5171" name="Text Box 91"/>
          <p:cNvSpPr txBox="1">
            <a:spLocks noChangeArrowheads="1"/>
          </p:cNvSpPr>
          <p:nvPr/>
        </p:nvSpPr>
        <p:spPr bwMode="auto">
          <a:xfrm>
            <a:off x="441325" y="4916488"/>
            <a:ext cx="3286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B</a:t>
            </a:r>
            <a:endParaRPr lang="en-US" altLang="en-US" sz="1800">
              <a:solidFill>
                <a:srgbClr val="000000"/>
              </a:solidFill>
              <a:ea typeface=""/>
            </a:endParaRPr>
          </a:p>
        </p:txBody>
      </p:sp>
      <p:sp>
        <p:nvSpPr>
          <p:cNvPr id="5172" name="Text Box 92"/>
          <p:cNvSpPr txBox="1">
            <a:spLocks noChangeArrowheads="1"/>
          </p:cNvSpPr>
          <p:nvPr/>
        </p:nvSpPr>
        <p:spPr bwMode="auto">
          <a:xfrm>
            <a:off x="436563" y="5549900"/>
            <a:ext cx="3286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E</a:t>
            </a:r>
            <a:endParaRPr lang="en-US" altLang="en-US" sz="1800">
              <a:solidFill>
                <a:srgbClr val="000000"/>
              </a:solidFill>
              <a:ea typeface=""/>
            </a:endParaRPr>
          </a:p>
        </p:txBody>
      </p:sp>
      <p:sp>
        <p:nvSpPr>
          <p:cNvPr id="5173" name="Text Box 93"/>
          <p:cNvSpPr txBox="1">
            <a:spLocks noChangeArrowheads="1"/>
          </p:cNvSpPr>
          <p:nvPr/>
        </p:nvSpPr>
        <p:spPr bwMode="auto">
          <a:xfrm>
            <a:off x="450850" y="6026150"/>
            <a:ext cx="322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C</a:t>
            </a:r>
            <a:endParaRPr lang="en-US" altLang="en-US" sz="1800">
              <a:solidFill>
                <a:srgbClr val="000000"/>
              </a:solidFill>
              <a:ea typeface=""/>
            </a:endParaRPr>
          </a:p>
        </p:txBody>
      </p:sp>
      <p:sp>
        <p:nvSpPr>
          <p:cNvPr id="5174" name="Text Box 94"/>
          <p:cNvSpPr txBox="1">
            <a:spLocks noChangeArrowheads="1"/>
          </p:cNvSpPr>
          <p:nvPr/>
        </p:nvSpPr>
        <p:spPr bwMode="auto">
          <a:xfrm>
            <a:off x="446088" y="640715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D</a:t>
            </a:r>
            <a:endParaRPr lang="en-US" altLang="en-US" sz="1800">
              <a:solidFill>
                <a:srgbClr val="000000"/>
              </a:solidFill>
              <a:ea typeface=""/>
            </a:endParaRPr>
          </a:p>
        </p:txBody>
      </p:sp>
      <p:grpSp>
        <p:nvGrpSpPr>
          <p:cNvPr id="10" name="Group 129"/>
          <p:cNvGrpSpPr>
            <a:grpSpLocks/>
          </p:cNvGrpSpPr>
          <p:nvPr/>
        </p:nvGrpSpPr>
        <p:grpSpPr bwMode="auto">
          <a:xfrm>
            <a:off x="3106738" y="4424363"/>
            <a:ext cx="1573212" cy="2159000"/>
            <a:chOff x="1957" y="2787"/>
            <a:chExt cx="991" cy="1360"/>
          </a:xfrm>
        </p:grpSpPr>
        <p:sp>
          <p:nvSpPr>
            <p:cNvPr id="5200" name="Line 95"/>
            <p:cNvSpPr>
              <a:spLocks noChangeShapeType="1"/>
            </p:cNvSpPr>
            <p:nvPr/>
          </p:nvSpPr>
          <p:spPr bwMode="auto">
            <a:xfrm>
              <a:off x="1994" y="2806"/>
              <a:ext cx="737" cy="39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01" name="Line 96"/>
            <p:cNvSpPr>
              <a:spLocks noChangeShapeType="1"/>
            </p:cNvSpPr>
            <p:nvPr/>
          </p:nvSpPr>
          <p:spPr bwMode="auto">
            <a:xfrm>
              <a:off x="1985" y="2806"/>
              <a:ext cx="340" cy="7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02" name="Line 97"/>
            <p:cNvSpPr>
              <a:spLocks noChangeShapeType="1"/>
            </p:cNvSpPr>
            <p:nvPr/>
          </p:nvSpPr>
          <p:spPr bwMode="auto">
            <a:xfrm flipV="1">
              <a:off x="1976" y="2787"/>
              <a:ext cx="727" cy="4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03" name="Line 98"/>
            <p:cNvSpPr>
              <a:spLocks noChangeShapeType="1"/>
            </p:cNvSpPr>
            <p:nvPr/>
          </p:nvSpPr>
          <p:spPr bwMode="auto">
            <a:xfrm>
              <a:off x="1976" y="3222"/>
              <a:ext cx="273" cy="6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04" name="Line 99"/>
            <p:cNvSpPr>
              <a:spLocks noChangeShapeType="1"/>
            </p:cNvSpPr>
            <p:nvPr/>
          </p:nvSpPr>
          <p:spPr bwMode="auto">
            <a:xfrm flipV="1">
              <a:off x="1966" y="2797"/>
              <a:ext cx="359" cy="80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05" name="Line 100"/>
            <p:cNvSpPr>
              <a:spLocks noChangeShapeType="1"/>
            </p:cNvSpPr>
            <p:nvPr/>
          </p:nvSpPr>
          <p:spPr bwMode="auto">
            <a:xfrm>
              <a:off x="1957" y="3609"/>
              <a:ext cx="406" cy="5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06" name="Line 101"/>
            <p:cNvSpPr>
              <a:spLocks noChangeShapeType="1"/>
            </p:cNvSpPr>
            <p:nvPr/>
          </p:nvSpPr>
          <p:spPr bwMode="auto">
            <a:xfrm flipV="1">
              <a:off x="1976" y="3203"/>
              <a:ext cx="302" cy="6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07" name="Line 102"/>
            <p:cNvSpPr>
              <a:spLocks noChangeShapeType="1"/>
            </p:cNvSpPr>
            <p:nvPr/>
          </p:nvSpPr>
          <p:spPr bwMode="auto">
            <a:xfrm>
              <a:off x="1966" y="3892"/>
              <a:ext cx="321" cy="2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08" name="Line 103"/>
            <p:cNvSpPr>
              <a:spLocks noChangeShapeType="1"/>
            </p:cNvSpPr>
            <p:nvPr/>
          </p:nvSpPr>
          <p:spPr bwMode="auto">
            <a:xfrm flipV="1">
              <a:off x="1994" y="3609"/>
              <a:ext cx="576" cy="5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09" name="Line 104"/>
            <p:cNvSpPr>
              <a:spLocks noChangeShapeType="1"/>
            </p:cNvSpPr>
            <p:nvPr/>
          </p:nvSpPr>
          <p:spPr bwMode="auto">
            <a:xfrm flipV="1">
              <a:off x="1994" y="3902"/>
              <a:ext cx="95" cy="2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10" name="Line 105"/>
            <p:cNvSpPr>
              <a:spLocks noChangeShapeType="1"/>
            </p:cNvSpPr>
            <p:nvPr/>
          </p:nvSpPr>
          <p:spPr bwMode="auto">
            <a:xfrm>
              <a:off x="1976" y="3193"/>
              <a:ext cx="972" cy="4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pSp>
      <p:grpSp>
        <p:nvGrpSpPr>
          <p:cNvPr id="11" name="Group 130"/>
          <p:cNvGrpSpPr>
            <a:grpSpLocks/>
          </p:cNvGrpSpPr>
          <p:nvPr/>
        </p:nvGrpSpPr>
        <p:grpSpPr bwMode="auto">
          <a:xfrm>
            <a:off x="4784725" y="4440238"/>
            <a:ext cx="1573213" cy="2159000"/>
            <a:chOff x="3014" y="2797"/>
            <a:chExt cx="991" cy="1360"/>
          </a:xfrm>
        </p:grpSpPr>
        <p:sp>
          <p:nvSpPr>
            <p:cNvPr id="5189" name="Line 106"/>
            <p:cNvSpPr>
              <a:spLocks noChangeShapeType="1"/>
            </p:cNvSpPr>
            <p:nvPr/>
          </p:nvSpPr>
          <p:spPr bwMode="auto">
            <a:xfrm>
              <a:off x="3051" y="2816"/>
              <a:ext cx="737" cy="39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90" name="Line 107"/>
            <p:cNvSpPr>
              <a:spLocks noChangeShapeType="1"/>
            </p:cNvSpPr>
            <p:nvPr/>
          </p:nvSpPr>
          <p:spPr bwMode="auto">
            <a:xfrm>
              <a:off x="3042" y="2816"/>
              <a:ext cx="340" cy="7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91" name="Line 108"/>
            <p:cNvSpPr>
              <a:spLocks noChangeShapeType="1"/>
            </p:cNvSpPr>
            <p:nvPr/>
          </p:nvSpPr>
          <p:spPr bwMode="auto">
            <a:xfrm flipV="1">
              <a:off x="3033" y="2797"/>
              <a:ext cx="727" cy="4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92" name="Line 109"/>
            <p:cNvSpPr>
              <a:spLocks noChangeShapeType="1"/>
            </p:cNvSpPr>
            <p:nvPr/>
          </p:nvSpPr>
          <p:spPr bwMode="auto">
            <a:xfrm>
              <a:off x="3033" y="3232"/>
              <a:ext cx="273" cy="6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93" name="Line 110"/>
            <p:cNvSpPr>
              <a:spLocks noChangeShapeType="1"/>
            </p:cNvSpPr>
            <p:nvPr/>
          </p:nvSpPr>
          <p:spPr bwMode="auto">
            <a:xfrm flipV="1">
              <a:off x="3023" y="2807"/>
              <a:ext cx="359" cy="80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94" name="Line 111"/>
            <p:cNvSpPr>
              <a:spLocks noChangeShapeType="1"/>
            </p:cNvSpPr>
            <p:nvPr/>
          </p:nvSpPr>
          <p:spPr bwMode="auto">
            <a:xfrm>
              <a:off x="3014" y="3619"/>
              <a:ext cx="406" cy="5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95" name="Line 112"/>
            <p:cNvSpPr>
              <a:spLocks noChangeShapeType="1"/>
            </p:cNvSpPr>
            <p:nvPr/>
          </p:nvSpPr>
          <p:spPr bwMode="auto">
            <a:xfrm flipV="1">
              <a:off x="3033" y="3213"/>
              <a:ext cx="302" cy="6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96" name="Line 113"/>
            <p:cNvSpPr>
              <a:spLocks noChangeShapeType="1"/>
            </p:cNvSpPr>
            <p:nvPr/>
          </p:nvSpPr>
          <p:spPr bwMode="auto">
            <a:xfrm>
              <a:off x="3023" y="3902"/>
              <a:ext cx="321" cy="2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97" name="Line 114"/>
            <p:cNvSpPr>
              <a:spLocks noChangeShapeType="1"/>
            </p:cNvSpPr>
            <p:nvPr/>
          </p:nvSpPr>
          <p:spPr bwMode="auto">
            <a:xfrm flipV="1">
              <a:off x="3051" y="3619"/>
              <a:ext cx="576" cy="5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98" name="Line 115"/>
            <p:cNvSpPr>
              <a:spLocks noChangeShapeType="1"/>
            </p:cNvSpPr>
            <p:nvPr/>
          </p:nvSpPr>
          <p:spPr bwMode="auto">
            <a:xfrm flipV="1">
              <a:off x="3051" y="3912"/>
              <a:ext cx="95" cy="2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99" name="Line 116"/>
            <p:cNvSpPr>
              <a:spLocks noChangeShapeType="1"/>
            </p:cNvSpPr>
            <p:nvPr/>
          </p:nvSpPr>
          <p:spPr bwMode="auto">
            <a:xfrm>
              <a:off x="3033" y="3203"/>
              <a:ext cx="972" cy="4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pSp>
      <p:grpSp>
        <p:nvGrpSpPr>
          <p:cNvPr id="12" name="Group 131"/>
          <p:cNvGrpSpPr>
            <a:grpSpLocks/>
          </p:cNvGrpSpPr>
          <p:nvPr/>
        </p:nvGrpSpPr>
        <p:grpSpPr bwMode="auto">
          <a:xfrm>
            <a:off x="6283325" y="4451350"/>
            <a:ext cx="1573213" cy="2159000"/>
            <a:chOff x="3958" y="2804"/>
            <a:chExt cx="991" cy="1360"/>
          </a:xfrm>
        </p:grpSpPr>
        <p:sp>
          <p:nvSpPr>
            <p:cNvPr id="5178" name="Line 117"/>
            <p:cNvSpPr>
              <a:spLocks noChangeShapeType="1"/>
            </p:cNvSpPr>
            <p:nvPr/>
          </p:nvSpPr>
          <p:spPr bwMode="auto">
            <a:xfrm>
              <a:off x="3995" y="2823"/>
              <a:ext cx="737" cy="39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79" name="Line 118"/>
            <p:cNvSpPr>
              <a:spLocks noChangeShapeType="1"/>
            </p:cNvSpPr>
            <p:nvPr/>
          </p:nvSpPr>
          <p:spPr bwMode="auto">
            <a:xfrm>
              <a:off x="3986" y="2823"/>
              <a:ext cx="340" cy="7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80" name="Line 119"/>
            <p:cNvSpPr>
              <a:spLocks noChangeShapeType="1"/>
            </p:cNvSpPr>
            <p:nvPr/>
          </p:nvSpPr>
          <p:spPr bwMode="auto">
            <a:xfrm flipV="1">
              <a:off x="3977" y="2804"/>
              <a:ext cx="727" cy="4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81" name="Line 120"/>
            <p:cNvSpPr>
              <a:spLocks noChangeShapeType="1"/>
            </p:cNvSpPr>
            <p:nvPr/>
          </p:nvSpPr>
          <p:spPr bwMode="auto">
            <a:xfrm>
              <a:off x="3977" y="3239"/>
              <a:ext cx="273" cy="6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82" name="Line 121"/>
            <p:cNvSpPr>
              <a:spLocks noChangeShapeType="1"/>
            </p:cNvSpPr>
            <p:nvPr/>
          </p:nvSpPr>
          <p:spPr bwMode="auto">
            <a:xfrm flipV="1">
              <a:off x="3967" y="2814"/>
              <a:ext cx="359" cy="80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83" name="Line 122"/>
            <p:cNvSpPr>
              <a:spLocks noChangeShapeType="1"/>
            </p:cNvSpPr>
            <p:nvPr/>
          </p:nvSpPr>
          <p:spPr bwMode="auto">
            <a:xfrm>
              <a:off x="3958" y="3626"/>
              <a:ext cx="406" cy="5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84" name="Line 123"/>
            <p:cNvSpPr>
              <a:spLocks noChangeShapeType="1"/>
            </p:cNvSpPr>
            <p:nvPr/>
          </p:nvSpPr>
          <p:spPr bwMode="auto">
            <a:xfrm flipV="1">
              <a:off x="3977" y="3220"/>
              <a:ext cx="302" cy="6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85" name="Line 124"/>
            <p:cNvSpPr>
              <a:spLocks noChangeShapeType="1"/>
            </p:cNvSpPr>
            <p:nvPr/>
          </p:nvSpPr>
          <p:spPr bwMode="auto">
            <a:xfrm>
              <a:off x="3967" y="3909"/>
              <a:ext cx="321" cy="2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86" name="Line 125"/>
            <p:cNvSpPr>
              <a:spLocks noChangeShapeType="1"/>
            </p:cNvSpPr>
            <p:nvPr/>
          </p:nvSpPr>
          <p:spPr bwMode="auto">
            <a:xfrm flipV="1">
              <a:off x="3995" y="3626"/>
              <a:ext cx="576" cy="5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87" name="Line 126"/>
            <p:cNvSpPr>
              <a:spLocks noChangeShapeType="1"/>
            </p:cNvSpPr>
            <p:nvPr/>
          </p:nvSpPr>
          <p:spPr bwMode="auto">
            <a:xfrm flipV="1">
              <a:off x="3995" y="3919"/>
              <a:ext cx="95" cy="2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88" name="Line 127"/>
            <p:cNvSpPr>
              <a:spLocks noChangeShapeType="1"/>
            </p:cNvSpPr>
            <p:nvPr/>
          </p:nvSpPr>
          <p:spPr bwMode="auto">
            <a:xfrm>
              <a:off x="3977" y="3210"/>
              <a:ext cx="972" cy="4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pSp>
    </p:spTree>
    <p:extLst>
      <p:ext uri="{BB962C8B-B14F-4D97-AF65-F5344CB8AC3E}">
        <p14:creationId xmlns:p14="http://schemas.microsoft.com/office/powerpoint/2010/main" val="352138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F3029C94-7924-0140-8E8F-4B603B450864}" type="slidenum">
              <a:rPr lang="en-US" altLang="en-US">
                <a:solidFill>
                  <a:srgbClr val="000000"/>
                </a:solidFill>
                <a:latin typeface="Times New Roman" charset="0"/>
              </a:rPr>
              <a:pPr/>
              <a:t>9</a:t>
            </a:fld>
            <a:endParaRPr lang="en-US" altLang="en-US">
              <a:solidFill>
                <a:srgbClr val="000000"/>
              </a:solidFill>
              <a:latin typeface="Times New Roman" charset="0"/>
            </a:endParaRPr>
          </a:p>
        </p:txBody>
      </p:sp>
      <mc:AlternateContent xmlns:mc="http://schemas.openxmlformats.org/markup-compatibility/2006" xmlns:a14="http://schemas.microsoft.com/office/drawing/2010/main">
        <mc:Choice Requires="a14">
          <p:sp>
            <p:nvSpPr>
              <p:cNvPr id="6148" name="Rectangle 2"/>
              <p:cNvSpPr>
                <a:spLocks noGrp="1" noChangeArrowheads="1"/>
              </p:cNvSpPr>
              <p:nvPr>
                <p:ph type="title"/>
              </p:nvPr>
            </p:nvSpPr>
            <p:spPr>
              <a:xfrm>
                <a:off x="519113" y="125413"/>
                <a:ext cx="8024812" cy="1143000"/>
              </a:xfrm>
            </p:spPr>
            <p:txBody>
              <a:bodyPr/>
              <a:lstStyle/>
              <a:p>
                <a:r>
                  <a:rPr lang="en-US" altLang="zh-CN" sz="3600" dirty="0">
                    <a:ea typeface="宋体" charset="-122"/>
                  </a:rPr>
                  <a:t>Recap:</a:t>
                </a:r>
                <a:r>
                  <a:rPr lang="zh-CN" altLang="en-US" sz="3600" dirty="0">
                    <a:ea typeface="宋体" charset="-122"/>
                  </a:rPr>
                  <a:t> </a:t>
                </a:r>
                <a:r>
                  <a:rPr lang="en-US" altLang="zh-CN" sz="3600" dirty="0">
                    <a:ea typeface="宋体" charset="-122"/>
                  </a:rPr>
                  <a:t>SBF/</a:t>
                </a:r>
                <a14:m>
                  <m:oMath xmlns:m="http://schemas.openxmlformats.org/officeDocument/2006/math">
                    <m:r>
                      <a:rPr lang="en-US" altLang="zh-CN" sz="3600" i="1" smtClean="0">
                        <a:latin typeface="Cambria Math" charset="0"/>
                        <a:ea typeface="Cambria Math" charset="0"/>
                        <a:cs typeface="Cambria Math" charset="0"/>
                      </a:rPr>
                      <m:t>∞</m:t>
                    </m:r>
                  </m:oMath>
                </a14:m>
                <a:endParaRPr lang="en-US" altLang="en-US" sz="3600" dirty="0">
                  <a:sym typeface="Symbol" charset="2"/>
                </a:endParaRPr>
              </a:p>
            </p:txBody>
          </p:sp>
        </mc:Choice>
        <mc:Fallback xmlns="">
          <p:sp>
            <p:nvSpPr>
              <p:cNvPr id="6148" name="Rectangle 2"/>
              <p:cNvSpPr>
                <a:spLocks noGrp="1" noRot="1" noChangeAspect="1" noMove="1" noResize="1" noEditPoints="1" noAdjustHandles="1" noChangeArrowheads="1" noChangeShapeType="1" noTextEdit="1"/>
              </p:cNvSpPr>
              <p:nvPr>
                <p:ph type="title"/>
              </p:nvPr>
            </p:nvSpPr>
            <p:spPr>
              <a:xfrm>
                <a:off x="519113" y="125413"/>
                <a:ext cx="8024812" cy="1143000"/>
              </a:xfrm>
              <a:blipFill>
                <a:blip r:embed="rId4"/>
                <a:stretch>
                  <a:fillRect l="-2212"/>
                </a:stretch>
              </a:blipFill>
            </p:spPr>
            <p:txBody>
              <a:bodyPr/>
              <a:lstStyle/>
              <a:p>
                <a:r>
                  <a:rPr lang="en-US">
                    <a:noFill/>
                  </a:rPr>
                  <a:t> </a:t>
                </a:r>
              </a:p>
            </p:txBody>
          </p:sp>
        </mc:Fallback>
      </mc:AlternateContent>
      <p:sp>
        <p:nvSpPr>
          <p:cNvPr id="6149" name="Rectangle 3"/>
          <p:cNvSpPr>
            <a:spLocks noGrp="1" noChangeArrowheads="1"/>
          </p:cNvSpPr>
          <p:nvPr>
            <p:ph type="body" idx="1"/>
          </p:nvPr>
        </p:nvSpPr>
        <p:spPr/>
        <p:txBody>
          <a:bodyPr/>
          <a:lstStyle/>
          <a:p>
            <a:pPr>
              <a:buFont typeface="Wingdings" pitchFamily="2" charset="2"/>
              <a:buChar char="q"/>
            </a:pPr>
            <a:r>
              <a:rPr lang="en-US" altLang="zh-CN" dirty="0">
                <a:ea typeface="宋体" charset="-122"/>
              </a:rPr>
              <a:t>Initialization (time 0): </a:t>
            </a:r>
          </a:p>
          <a:p>
            <a:pPr lvl="1"/>
            <a:endParaRPr lang="en-US" altLang="zh-CN" dirty="0">
              <a:ea typeface="宋体" charset="-122"/>
            </a:endParaRPr>
          </a:p>
          <a:p>
            <a:pPr lvl="1"/>
            <a:endParaRPr lang="en-US" altLang="zh-CN" dirty="0">
              <a:ea typeface="宋体" charset="-122"/>
            </a:endParaRPr>
          </a:p>
          <a:p>
            <a:pPr lvl="1"/>
            <a:endParaRPr lang="en-US" altLang="zh-CN" dirty="0">
              <a:ea typeface="宋体" charset="-122"/>
            </a:endParaRPr>
          </a:p>
          <a:p>
            <a:endParaRPr lang="en-US" altLang="zh-CN" dirty="0">
              <a:ea typeface="宋体" charset="-122"/>
            </a:endParaRPr>
          </a:p>
          <a:p>
            <a:endParaRPr lang="en-US" altLang="en-US" dirty="0"/>
          </a:p>
        </p:txBody>
      </p:sp>
      <p:graphicFrame>
        <p:nvGraphicFramePr>
          <p:cNvPr id="6146" name="Object 5"/>
          <p:cNvGraphicFramePr>
            <a:graphicFrameLocks noChangeAspect="1"/>
          </p:cNvGraphicFramePr>
          <p:nvPr/>
        </p:nvGraphicFramePr>
        <p:xfrm>
          <a:off x="1895475" y="2914650"/>
          <a:ext cx="4406900" cy="1112838"/>
        </p:xfrm>
        <a:graphic>
          <a:graphicData uri="http://schemas.openxmlformats.org/presentationml/2006/ole">
            <mc:AlternateContent xmlns:mc="http://schemas.openxmlformats.org/markup-compatibility/2006">
              <mc:Choice xmlns:v="urn:schemas-microsoft-com:vml" Requires="v">
                <p:oleObj spid="_x0000_s760853" name="Equation" r:id="rId5" imgW="1422360" imgH="457200" progId="Equation.3">
                  <p:embed/>
                </p:oleObj>
              </mc:Choice>
              <mc:Fallback>
                <p:oleObj name="Equation" r:id="rId5" imgW="1422360" imgH="457200" progId="Equation.3">
                  <p:embed/>
                  <p:pic>
                    <p:nvPicPr>
                      <p:cNvPr id="614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5475" y="2914650"/>
                        <a:ext cx="4406900" cy="11128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6150" name="Freeform 7"/>
          <p:cNvSpPr>
            <a:spLocks/>
          </p:cNvSpPr>
          <p:nvPr/>
        </p:nvSpPr>
        <p:spPr bwMode="auto">
          <a:xfrm>
            <a:off x="6438900" y="180975"/>
            <a:ext cx="2533650" cy="1549400"/>
          </a:xfrm>
          <a:custGeom>
            <a:avLst/>
            <a:gdLst>
              <a:gd name="T0" fmla="*/ 2147483647 w 1757"/>
              <a:gd name="T1" fmla="*/ 2147483647 h 1150"/>
              <a:gd name="T2" fmla="*/ 2147483647 w 1757"/>
              <a:gd name="T3" fmla="*/ 2147483647 h 1150"/>
              <a:gd name="T4" fmla="*/ 2147483647 w 1757"/>
              <a:gd name="T5" fmla="*/ 2147483647 h 1150"/>
              <a:gd name="T6" fmla="*/ 2147483647 w 1757"/>
              <a:gd name="T7" fmla="*/ 2147483647 h 1150"/>
              <a:gd name="T8" fmla="*/ 2147483647 w 1757"/>
              <a:gd name="T9" fmla="*/ 2147483647 h 1150"/>
              <a:gd name="T10" fmla="*/ 2147483647 w 1757"/>
              <a:gd name="T11" fmla="*/ 2147483647 h 1150"/>
              <a:gd name="T12" fmla="*/ 2147483647 w 1757"/>
              <a:gd name="T13" fmla="*/ 2147483647 h 1150"/>
              <a:gd name="T14" fmla="*/ 2147483647 w 1757"/>
              <a:gd name="T15" fmla="*/ 2147483647 h 1150"/>
              <a:gd name="T16" fmla="*/ 2147483647 w 1757"/>
              <a:gd name="T17" fmla="*/ 2147483647 h 1150"/>
              <a:gd name="T18" fmla="*/ 2147483647 w 1757"/>
              <a:gd name="T19" fmla="*/ 2147483647 h 1150"/>
              <a:gd name="T20" fmla="*/ 2147483647 w 1757"/>
              <a:gd name="T21" fmla="*/ 2147483647 h 11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57"/>
              <a:gd name="T34" fmla="*/ 0 h 1150"/>
              <a:gd name="T35" fmla="*/ 1757 w 1757"/>
              <a:gd name="T36" fmla="*/ 1150 h 11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57" h="1150">
                <a:moveTo>
                  <a:pt x="108" y="402"/>
                </a:moveTo>
                <a:cubicBezTo>
                  <a:pt x="161" y="324"/>
                  <a:pt x="275" y="278"/>
                  <a:pt x="390" y="216"/>
                </a:cubicBezTo>
                <a:cubicBezTo>
                  <a:pt x="505" y="154"/>
                  <a:pt x="642" y="54"/>
                  <a:pt x="801" y="27"/>
                </a:cubicBezTo>
                <a:cubicBezTo>
                  <a:pt x="960" y="0"/>
                  <a:pt x="1208" y="35"/>
                  <a:pt x="1341" y="54"/>
                </a:cubicBezTo>
                <a:cubicBezTo>
                  <a:pt x="1474" y="73"/>
                  <a:pt x="1548" y="68"/>
                  <a:pt x="1602" y="141"/>
                </a:cubicBezTo>
                <a:cubicBezTo>
                  <a:pt x="1656" y="214"/>
                  <a:pt x="1658" y="339"/>
                  <a:pt x="1665" y="489"/>
                </a:cubicBezTo>
                <a:cubicBezTo>
                  <a:pt x="1672" y="639"/>
                  <a:pt x="1757" y="938"/>
                  <a:pt x="1644" y="1044"/>
                </a:cubicBezTo>
                <a:cubicBezTo>
                  <a:pt x="1531" y="1150"/>
                  <a:pt x="1168" y="1121"/>
                  <a:pt x="984" y="1125"/>
                </a:cubicBezTo>
                <a:cubicBezTo>
                  <a:pt x="800" y="1129"/>
                  <a:pt x="692" y="1141"/>
                  <a:pt x="540" y="1068"/>
                </a:cubicBezTo>
                <a:cubicBezTo>
                  <a:pt x="388" y="995"/>
                  <a:pt x="144" y="795"/>
                  <a:pt x="72" y="684"/>
                </a:cubicBezTo>
                <a:cubicBezTo>
                  <a:pt x="0" y="573"/>
                  <a:pt x="55" y="480"/>
                  <a:pt x="108" y="40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800">
              <a:solidFill>
                <a:srgbClr val="000000"/>
              </a:solidFill>
              <a:latin typeface="Comic Sans MS" charset="0"/>
              <a:ea typeface=""/>
            </a:endParaRPr>
          </a:p>
        </p:txBody>
      </p:sp>
      <p:sp>
        <p:nvSpPr>
          <p:cNvPr id="6151" name="Freeform 8"/>
          <p:cNvSpPr>
            <a:spLocks/>
          </p:cNvSpPr>
          <p:nvPr/>
        </p:nvSpPr>
        <p:spPr bwMode="auto">
          <a:xfrm>
            <a:off x="6950075" y="601663"/>
            <a:ext cx="492125" cy="250825"/>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6152" name="Oval 9"/>
          <p:cNvSpPr>
            <a:spLocks noChangeArrowheads="1"/>
          </p:cNvSpPr>
          <p:nvPr/>
        </p:nvSpPr>
        <p:spPr bwMode="auto">
          <a:xfrm>
            <a:off x="6573838" y="927100"/>
            <a:ext cx="452437" cy="109538"/>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6153" name="Line 10"/>
          <p:cNvSpPr>
            <a:spLocks noChangeShapeType="1"/>
          </p:cNvSpPr>
          <p:nvPr/>
        </p:nvSpPr>
        <p:spPr bwMode="auto">
          <a:xfrm>
            <a:off x="6573838" y="917575"/>
            <a:ext cx="1587" cy="682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6154" name="Line 11"/>
          <p:cNvSpPr>
            <a:spLocks noChangeShapeType="1"/>
          </p:cNvSpPr>
          <p:nvPr/>
        </p:nvSpPr>
        <p:spPr bwMode="auto">
          <a:xfrm>
            <a:off x="7026275" y="917575"/>
            <a:ext cx="1588" cy="682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6155" name="Rectangle 12"/>
          <p:cNvSpPr>
            <a:spLocks noChangeArrowheads="1"/>
          </p:cNvSpPr>
          <p:nvPr/>
        </p:nvSpPr>
        <p:spPr bwMode="auto">
          <a:xfrm>
            <a:off x="6573838" y="917575"/>
            <a:ext cx="447675" cy="6667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6156" name="Oval 13"/>
          <p:cNvSpPr>
            <a:spLocks noChangeArrowheads="1"/>
          </p:cNvSpPr>
          <p:nvPr/>
        </p:nvSpPr>
        <p:spPr bwMode="auto">
          <a:xfrm>
            <a:off x="6570663" y="838200"/>
            <a:ext cx="450850" cy="128588"/>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6157" name="Oval 14"/>
          <p:cNvSpPr>
            <a:spLocks noChangeArrowheads="1"/>
          </p:cNvSpPr>
          <p:nvPr/>
        </p:nvSpPr>
        <p:spPr bwMode="auto">
          <a:xfrm>
            <a:off x="7251700" y="519113"/>
            <a:ext cx="452438" cy="10953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6158" name="Line 15"/>
          <p:cNvSpPr>
            <a:spLocks noChangeShapeType="1"/>
          </p:cNvSpPr>
          <p:nvPr/>
        </p:nvSpPr>
        <p:spPr bwMode="auto">
          <a:xfrm>
            <a:off x="7251700" y="509588"/>
            <a:ext cx="1588" cy="66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6159" name="Line 16"/>
          <p:cNvSpPr>
            <a:spLocks noChangeShapeType="1"/>
          </p:cNvSpPr>
          <p:nvPr/>
        </p:nvSpPr>
        <p:spPr bwMode="auto">
          <a:xfrm>
            <a:off x="7704138" y="509588"/>
            <a:ext cx="1587" cy="66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6160" name="Rectangle 17"/>
          <p:cNvSpPr>
            <a:spLocks noChangeArrowheads="1"/>
          </p:cNvSpPr>
          <p:nvPr/>
        </p:nvSpPr>
        <p:spPr bwMode="auto">
          <a:xfrm>
            <a:off x="7251700" y="509588"/>
            <a:ext cx="447675" cy="6667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6161" name="Oval 18"/>
          <p:cNvSpPr>
            <a:spLocks noChangeArrowheads="1"/>
          </p:cNvSpPr>
          <p:nvPr/>
        </p:nvSpPr>
        <p:spPr bwMode="auto">
          <a:xfrm>
            <a:off x="7248525" y="430213"/>
            <a:ext cx="450850" cy="12858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6162" name="Oval 19"/>
          <p:cNvSpPr>
            <a:spLocks noChangeArrowheads="1"/>
          </p:cNvSpPr>
          <p:nvPr/>
        </p:nvSpPr>
        <p:spPr bwMode="auto">
          <a:xfrm>
            <a:off x="8237538" y="514350"/>
            <a:ext cx="449262" cy="107950"/>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6163" name="Line 20"/>
          <p:cNvSpPr>
            <a:spLocks noChangeShapeType="1"/>
          </p:cNvSpPr>
          <p:nvPr/>
        </p:nvSpPr>
        <p:spPr bwMode="auto">
          <a:xfrm>
            <a:off x="8237538" y="504825"/>
            <a:ext cx="1587" cy="66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6164" name="Line 21"/>
          <p:cNvSpPr>
            <a:spLocks noChangeShapeType="1"/>
          </p:cNvSpPr>
          <p:nvPr/>
        </p:nvSpPr>
        <p:spPr bwMode="auto">
          <a:xfrm>
            <a:off x="8686800" y="504825"/>
            <a:ext cx="1588" cy="66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6165" name="Rectangle 22"/>
          <p:cNvSpPr>
            <a:spLocks noChangeArrowheads="1"/>
          </p:cNvSpPr>
          <p:nvPr/>
        </p:nvSpPr>
        <p:spPr bwMode="auto">
          <a:xfrm>
            <a:off x="8237538" y="504825"/>
            <a:ext cx="444500" cy="65088"/>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6166" name="Oval 23"/>
          <p:cNvSpPr>
            <a:spLocks noChangeArrowheads="1"/>
          </p:cNvSpPr>
          <p:nvPr/>
        </p:nvSpPr>
        <p:spPr bwMode="auto">
          <a:xfrm>
            <a:off x="8240713" y="428625"/>
            <a:ext cx="450850" cy="128588"/>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6167" name="Freeform 24"/>
          <p:cNvSpPr>
            <a:spLocks/>
          </p:cNvSpPr>
          <p:nvPr/>
        </p:nvSpPr>
        <p:spPr bwMode="auto">
          <a:xfrm>
            <a:off x="8477250" y="638175"/>
            <a:ext cx="66675" cy="730250"/>
          </a:xfrm>
          <a:custGeom>
            <a:avLst/>
            <a:gdLst>
              <a:gd name="T0" fmla="*/ 0 w 1"/>
              <a:gd name="T1" fmla="*/ 0 h 522"/>
              <a:gd name="T2" fmla="*/ 0 w 1"/>
              <a:gd name="T3" fmla="*/ 2147483647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6168" name="Freeform 25"/>
          <p:cNvSpPr>
            <a:spLocks/>
          </p:cNvSpPr>
          <p:nvPr/>
        </p:nvSpPr>
        <p:spPr bwMode="auto">
          <a:xfrm>
            <a:off x="7477125" y="646113"/>
            <a:ext cx="1588" cy="722312"/>
          </a:xfrm>
          <a:custGeom>
            <a:avLst/>
            <a:gdLst>
              <a:gd name="T0" fmla="*/ 0 w 1"/>
              <a:gd name="T1" fmla="*/ 0 h 537"/>
              <a:gd name="T2" fmla="*/ 0 w 1"/>
              <a:gd name="T3" fmla="*/ 214748364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6169" name="Freeform 26"/>
          <p:cNvSpPr>
            <a:spLocks/>
          </p:cNvSpPr>
          <p:nvPr/>
        </p:nvSpPr>
        <p:spPr bwMode="auto">
          <a:xfrm>
            <a:off x="7723188" y="1474788"/>
            <a:ext cx="528637" cy="0"/>
          </a:xfrm>
          <a:custGeom>
            <a:avLst/>
            <a:gdLst>
              <a:gd name="T0" fmla="*/ 2147483647 w 366"/>
              <a:gd name="T1" fmla="*/ 0 h 1"/>
              <a:gd name="T2" fmla="*/ 0 w 366"/>
              <a:gd name="T3" fmla="*/ 0 h 1"/>
              <a:gd name="T4" fmla="*/ 0 60000 65536"/>
              <a:gd name="T5" fmla="*/ 0 60000 65536"/>
              <a:gd name="T6" fmla="*/ 0 w 366"/>
              <a:gd name="T7" fmla="*/ 0 h 1"/>
              <a:gd name="T8" fmla="*/ 366 w 366"/>
              <a:gd name="T9" fmla="*/ 0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6170" name="Freeform 27"/>
          <p:cNvSpPr>
            <a:spLocks/>
          </p:cNvSpPr>
          <p:nvPr/>
        </p:nvSpPr>
        <p:spPr bwMode="auto">
          <a:xfrm>
            <a:off x="6872288" y="1038225"/>
            <a:ext cx="396875" cy="355600"/>
          </a:xfrm>
          <a:custGeom>
            <a:avLst/>
            <a:gdLst>
              <a:gd name="T0" fmla="*/ 2147483647 w 276"/>
              <a:gd name="T1" fmla="*/ 2147483647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6171" name="Freeform 28"/>
          <p:cNvSpPr>
            <a:spLocks/>
          </p:cNvSpPr>
          <p:nvPr/>
        </p:nvSpPr>
        <p:spPr bwMode="auto">
          <a:xfrm>
            <a:off x="7715250" y="544513"/>
            <a:ext cx="527050" cy="1587"/>
          </a:xfrm>
          <a:custGeom>
            <a:avLst/>
            <a:gdLst>
              <a:gd name="T0" fmla="*/ 2147483647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grpSp>
        <p:nvGrpSpPr>
          <p:cNvPr id="6172" name="Group 29"/>
          <p:cNvGrpSpPr>
            <a:grpSpLocks/>
          </p:cNvGrpSpPr>
          <p:nvPr/>
        </p:nvGrpSpPr>
        <p:grpSpPr bwMode="auto">
          <a:xfrm>
            <a:off x="6607175" y="773113"/>
            <a:ext cx="369888" cy="398462"/>
            <a:chOff x="2928" y="2429"/>
            <a:chExt cx="259" cy="295"/>
          </a:xfrm>
        </p:grpSpPr>
        <p:sp>
          <p:nvSpPr>
            <p:cNvPr id="6203" name="Rectangle 30"/>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6204" name="Text Box 31"/>
            <p:cNvSpPr txBox="1">
              <a:spLocks noChangeArrowheads="1"/>
            </p:cNvSpPr>
            <p:nvPr/>
          </p:nvSpPr>
          <p:spPr bwMode="auto">
            <a:xfrm>
              <a:off x="2928" y="2429"/>
              <a:ext cx="25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A</a:t>
              </a:r>
              <a:endParaRPr lang="en-US" altLang="en-US">
                <a:solidFill>
                  <a:srgbClr val="000000"/>
                </a:solidFill>
                <a:latin typeface="Times New Roman" charset="0"/>
                <a:ea typeface=""/>
              </a:endParaRPr>
            </a:p>
          </p:txBody>
        </p:sp>
      </p:grpSp>
      <p:grpSp>
        <p:nvGrpSpPr>
          <p:cNvPr id="6173" name="Group 32"/>
          <p:cNvGrpSpPr>
            <a:grpSpLocks/>
          </p:cNvGrpSpPr>
          <p:nvPr/>
        </p:nvGrpSpPr>
        <p:grpSpPr bwMode="auto">
          <a:xfrm>
            <a:off x="7261225" y="1274763"/>
            <a:ext cx="455613" cy="396875"/>
            <a:chOff x="1740" y="2306"/>
            <a:chExt cx="316" cy="257"/>
          </a:xfrm>
        </p:grpSpPr>
        <p:sp>
          <p:nvSpPr>
            <p:cNvPr id="6195" name="Oval 33"/>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6196" name="Line 34"/>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6197" name="Line 35"/>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6198" name="Rectangle 36"/>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6199" name="Oval 37"/>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nvGrpSpPr>
            <p:cNvPr id="6200" name="Group 38"/>
            <p:cNvGrpSpPr>
              <a:grpSpLocks/>
            </p:cNvGrpSpPr>
            <p:nvPr/>
          </p:nvGrpSpPr>
          <p:grpSpPr bwMode="auto">
            <a:xfrm>
              <a:off x="1782" y="2306"/>
              <a:ext cx="238" cy="257"/>
              <a:chOff x="2937" y="2429"/>
              <a:chExt cx="241" cy="257"/>
            </a:xfrm>
          </p:grpSpPr>
          <p:sp>
            <p:nvSpPr>
              <p:cNvPr id="6201" name="Rectangle 39"/>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6202" name="Text Box 40"/>
              <p:cNvSpPr txBox="1">
                <a:spLocks noChangeArrowheads="1"/>
              </p:cNvSpPr>
              <p:nvPr/>
            </p:nvSpPr>
            <p:spPr bwMode="auto">
              <a:xfrm>
                <a:off x="2937" y="2429"/>
                <a:ext cx="24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E</a:t>
                </a:r>
                <a:endParaRPr lang="en-US" altLang="en-US">
                  <a:solidFill>
                    <a:srgbClr val="000000"/>
                  </a:solidFill>
                  <a:latin typeface="Times New Roman" charset="0"/>
                  <a:ea typeface=""/>
                </a:endParaRPr>
              </a:p>
            </p:txBody>
          </p:sp>
        </p:grpSp>
      </p:grpSp>
      <p:grpSp>
        <p:nvGrpSpPr>
          <p:cNvPr id="6174" name="Group 41"/>
          <p:cNvGrpSpPr>
            <a:grpSpLocks/>
          </p:cNvGrpSpPr>
          <p:nvPr/>
        </p:nvGrpSpPr>
        <p:grpSpPr bwMode="auto">
          <a:xfrm>
            <a:off x="8256588" y="1303338"/>
            <a:ext cx="455612" cy="396875"/>
            <a:chOff x="1051" y="2303"/>
            <a:chExt cx="316" cy="295"/>
          </a:xfrm>
        </p:grpSpPr>
        <p:sp>
          <p:nvSpPr>
            <p:cNvPr id="6187" name="Oval 42"/>
            <p:cNvSpPr>
              <a:spLocks noChangeArrowheads="1"/>
            </p:cNvSpPr>
            <p:nvPr/>
          </p:nvSpPr>
          <p:spPr bwMode="auto">
            <a:xfrm>
              <a:off x="1054" y="2423"/>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6188" name="Line 43"/>
            <p:cNvSpPr>
              <a:spLocks noChangeShapeType="1"/>
            </p:cNvSpPr>
            <p:nvPr/>
          </p:nvSpPr>
          <p:spPr bwMode="auto">
            <a:xfrm>
              <a:off x="1054" y="2416"/>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6189" name="Line 44"/>
            <p:cNvSpPr>
              <a:spLocks noChangeShapeType="1"/>
            </p:cNvSpPr>
            <p:nvPr/>
          </p:nvSpPr>
          <p:spPr bwMode="auto">
            <a:xfrm>
              <a:off x="1367" y="2416"/>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6190" name="Rectangle 45"/>
            <p:cNvSpPr>
              <a:spLocks noChangeArrowheads="1"/>
            </p:cNvSpPr>
            <p:nvPr/>
          </p:nvSpPr>
          <p:spPr bwMode="auto">
            <a:xfrm>
              <a:off x="1054" y="2416"/>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6191" name="Oval 46"/>
            <p:cNvSpPr>
              <a:spLocks noChangeArrowheads="1"/>
            </p:cNvSpPr>
            <p:nvPr/>
          </p:nvSpPr>
          <p:spPr bwMode="auto">
            <a:xfrm>
              <a:off x="1051" y="2357"/>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nvGrpSpPr>
            <p:cNvPr id="6192" name="Group 47"/>
            <p:cNvGrpSpPr>
              <a:grpSpLocks/>
            </p:cNvGrpSpPr>
            <p:nvPr/>
          </p:nvGrpSpPr>
          <p:grpSpPr bwMode="auto">
            <a:xfrm>
              <a:off x="1094" y="2303"/>
              <a:ext cx="254" cy="295"/>
              <a:chOff x="2930" y="2429"/>
              <a:chExt cx="257" cy="295"/>
            </a:xfrm>
          </p:grpSpPr>
          <p:sp>
            <p:nvSpPr>
              <p:cNvPr id="6193" name="Rectangle 48"/>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6194" name="Text Box 49"/>
              <p:cNvSpPr txBox="1">
                <a:spLocks noChangeArrowheads="1"/>
              </p:cNvSpPr>
              <p:nvPr/>
            </p:nvSpPr>
            <p:spPr bwMode="auto">
              <a:xfrm>
                <a:off x="2930" y="2429"/>
                <a:ext cx="25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D</a:t>
                </a:r>
                <a:endParaRPr lang="en-US" altLang="en-US">
                  <a:solidFill>
                    <a:srgbClr val="000000"/>
                  </a:solidFill>
                  <a:latin typeface="Times New Roman" charset="0"/>
                  <a:ea typeface=""/>
                </a:endParaRPr>
              </a:p>
            </p:txBody>
          </p:sp>
        </p:grpSp>
      </p:grpSp>
      <p:grpSp>
        <p:nvGrpSpPr>
          <p:cNvPr id="6175" name="Group 50"/>
          <p:cNvGrpSpPr>
            <a:grpSpLocks/>
          </p:cNvGrpSpPr>
          <p:nvPr/>
        </p:nvGrpSpPr>
        <p:grpSpPr bwMode="auto">
          <a:xfrm>
            <a:off x="8302625" y="361950"/>
            <a:ext cx="336550" cy="396875"/>
            <a:chOff x="2939" y="2429"/>
            <a:chExt cx="237" cy="295"/>
          </a:xfrm>
        </p:grpSpPr>
        <p:sp>
          <p:nvSpPr>
            <p:cNvPr id="6185" name="Rectangle 51"/>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6186" name="Text Box 52"/>
            <p:cNvSpPr txBox="1">
              <a:spLocks noChangeArrowheads="1"/>
            </p:cNvSpPr>
            <p:nvPr/>
          </p:nvSpPr>
          <p:spPr bwMode="auto">
            <a:xfrm>
              <a:off x="2939" y="2429"/>
              <a:ext cx="23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C</a:t>
              </a:r>
              <a:endParaRPr lang="en-US" altLang="en-US">
                <a:solidFill>
                  <a:srgbClr val="000000"/>
                </a:solidFill>
                <a:latin typeface="Times New Roman" charset="0"/>
                <a:ea typeface=""/>
              </a:endParaRPr>
            </a:p>
          </p:txBody>
        </p:sp>
      </p:grpSp>
      <p:grpSp>
        <p:nvGrpSpPr>
          <p:cNvPr id="6176" name="Group 53"/>
          <p:cNvGrpSpPr>
            <a:grpSpLocks/>
          </p:cNvGrpSpPr>
          <p:nvPr/>
        </p:nvGrpSpPr>
        <p:grpSpPr bwMode="auto">
          <a:xfrm>
            <a:off x="7312025" y="361950"/>
            <a:ext cx="344488" cy="396875"/>
            <a:chOff x="2937" y="2429"/>
            <a:chExt cx="241" cy="295"/>
          </a:xfrm>
        </p:grpSpPr>
        <p:sp>
          <p:nvSpPr>
            <p:cNvPr id="6183" name="Rectangle 54"/>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6184" name="Text Box 55"/>
            <p:cNvSpPr txBox="1">
              <a:spLocks noChangeArrowheads="1"/>
            </p:cNvSpPr>
            <p:nvPr/>
          </p:nvSpPr>
          <p:spPr bwMode="auto">
            <a:xfrm>
              <a:off x="2937" y="2429"/>
              <a:ext cx="24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B</a:t>
              </a:r>
              <a:endParaRPr lang="en-US" altLang="en-US">
                <a:solidFill>
                  <a:srgbClr val="000000"/>
                </a:solidFill>
                <a:latin typeface="Times New Roman" charset="0"/>
                <a:ea typeface=""/>
              </a:endParaRPr>
            </a:p>
          </p:txBody>
        </p:sp>
      </p:grpSp>
      <p:sp>
        <p:nvSpPr>
          <p:cNvPr id="6177" name="Text Box 56"/>
          <p:cNvSpPr txBox="1">
            <a:spLocks noChangeArrowheads="1"/>
          </p:cNvSpPr>
          <p:nvPr/>
        </p:nvSpPr>
        <p:spPr bwMode="auto">
          <a:xfrm>
            <a:off x="6919913" y="41116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7</a:t>
            </a:r>
            <a:endParaRPr lang="en-US" altLang="en-US">
              <a:solidFill>
                <a:srgbClr val="000000"/>
              </a:solidFill>
              <a:latin typeface="Times New Roman" charset="0"/>
              <a:ea typeface=""/>
            </a:endParaRPr>
          </a:p>
        </p:txBody>
      </p:sp>
      <p:sp>
        <p:nvSpPr>
          <p:cNvPr id="6178" name="Text Box 57"/>
          <p:cNvSpPr txBox="1">
            <a:spLocks noChangeArrowheads="1"/>
          </p:cNvSpPr>
          <p:nvPr/>
        </p:nvSpPr>
        <p:spPr bwMode="auto">
          <a:xfrm>
            <a:off x="7421563" y="83026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8</a:t>
            </a:r>
            <a:endParaRPr lang="en-US" altLang="en-US">
              <a:solidFill>
                <a:srgbClr val="000000"/>
              </a:solidFill>
              <a:latin typeface="Times New Roman" charset="0"/>
              <a:ea typeface=""/>
            </a:endParaRPr>
          </a:p>
        </p:txBody>
      </p:sp>
      <p:sp>
        <p:nvSpPr>
          <p:cNvPr id="6179" name="Text Box 58"/>
          <p:cNvSpPr txBox="1">
            <a:spLocks noChangeArrowheads="1"/>
          </p:cNvSpPr>
          <p:nvPr/>
        </p:nvSpPr>
        <p:spPr bwMode="auto">
          <a:xfrm>
            <a:off x="6743700" y="1117600"/>
            <a:ext cx="427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1</a:t>
            </a:r>
            <a:r>
              <a:rPr lang="en-US" altLang="zh-CN" sz="1800">
                <a:solidFill>
                  <a:srgbClr val="000000"/>
                </a:solidFill>
                <a:ea typeface="宋体" charset="-122"/>
              </a:rPr>
              <a:t>0</a:t>
            </a:r>
            <a:endParaRPr lang="en-US" altLang="en-US">
              <a:solidFill>
                <a:srgbClr val="000000"/>
              </a:solidFill>
              <a:latin typeface="Times New Roman" charset="0"/>
              <a:ea typeface=""/>
            </a:endParaRPr>
          </a:p>
        </p:txBody>
      </p:sp>
      <p:sp>
        <p:nvSpPr>
          <p:cNvPr id="6180" name="Text Box 59"/>
          <p:cNvSpPr txBox="1">
            <a:spLocks noChangeArrowheads="1"/>
          </p:cNvSpPr>
          <p:nvPr/>
        </p:nvSpPr>
        <p:spPr bwMode="auto">
          <a:xfrm>
            <a:off x="7886700" y="14335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2</a:t>
            </a:r>
            <a:endParaRPr lang="en-US" altLang="en-US">
              <a:solidFill>
                <a:srgbClr val="000000"/>
              </a:solidFill>
              <a:latin typeface="Times New Roman" charset="0"/>
              <a:ea typeface=""/>
            </a:endParaRPr>
          </a:p>
        </p:txBody>
      </p:sp>
      <p:sp>
        <p:nvSpPr>
          <p:cNvPr id="6181" name="Text Box 60"/>
          <p:cNvSpPr txBox="1">
            <a:spLocks noChangeArrowheads="1"/>
          </p:cNvSpPr>
          <p:nvPr/>
        </p:nvSpPr>
        <p:spPr bwMode="auto">
          <a:xfrm>
            <a:off x="7843838" y="282575"/>
            <a:ext cx="2873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1</a:t>
            </a:r>
            <a:endParaRPr lang="en-US" altLang="en-US">
              <a:solidFill>
                <a:srgbClr val="000000"/>
              </a:solidFill>
              <a:latin typeface="Times New Roman" charset="0"/>
              <a:ea typeface=""/>
            </a:endParaRPr>
          </a:p>
        </p:txBody>
      </p:sp>
      <p:sp>
        <p:nvSpPr>
          <p:cNvPr id="6182" name="Text Box 61"/>
          <p:cNvSpPr txBox="1">
            <a:spLocks noChangeArrowheads="1"/>
          </p:cNvSpPr>
          <p:nvPr/>
        </p:nvSpPr>
        <p:spPr bwMode="auto">
          <a:xfrm>
            <a:off x="8475663" y="822325"/>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2</a:t>
            </a:r>
            <a:endParaRPr lang="en-US" altLang="en-US">
              <a:solidFill>
                <a:srgbClr val="000000"/>
              </a:solidFill>
              <a:latin typeface="Times New Roman" charset="0"/>
              <a:ea typeface=""/>
            </a:endParaRPr>
          </a:p>
        </p:txBody>
      </p:sp>
    </p:spTree>
    <p:extLst>
      <p:ext uri="{BB962C8B-B14F-4D97-AF65-F5344CB8AC3E}">
        <p14:creationId xmlns:p14="http://schemas.microsoft.com/office/powerpoint/2010/main" val="57526503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6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4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5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6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13131</TotalTime>
  <Words>5533</Words>
  <Application>Microsoft Macintosh PowerPoint</Application>
  <PresentationFormat>On-screen Show (4:3)</PresentationFormat>
  <Paragraphs>1157</Paragraphs>
  <Slides>79</Slides>
  <Notes>75</Notes>
  <HiddenSlides>2</HiddenSlides>
  <MMClips>0</MMClips>
  <ScaleCrop>false</ScaleCrop>
  <HeadingPairs>
    <vt:vector size="8" baseType="variant">
      <vt:variant>
        <vt:lpstr>Fonts Used</vt:lpstr>
      </vt:variant>
      <vt:variant>
        <vt:i4>12</vt:i4>
      </vt:variant>
      <vt:variant>
        <vt:lpstr>Theme</vt:lpstr>
      </vt:variant>
      <vt:variant>
        <vt:i4>8</vt:i4>
      </vt:variant>
      <vt:variant>
        <vt:lpstr>Embedded OLE Servers</vt:lpstr>
      </vt:variant>
      <vt:variant>
        <vt:i4>1</vt:i4>
      </vt:variant>
      <vt:variant>
        <vt:lpstr>Slide Titles</vt:lpstr>
      </vt:variant>
      <vt:variant>
        <vt:i4>79</vt:i4>
      </vt:variant>
    </vt:vector>
  </HeadingPairs>
  <TitlesOfParts>
    <vt:vector size="100" baseType="lpstr">
      <vt:lpstr>ＭＳ Ｐゴシック</vt:lpstr>
      <vt:lpstr>宋体</vt:lpstr>
      <vt:lpstr>TTE18E0418t00</vt:lpstr>
      <vt:lpstr>ZapfDingbats</vt:lpstr>
      <vt:lpstr>Arial</vt:lpstr>
      <vt:lpstr>Cambria Math</vt:lpstr>
      <vt:lpstr>Comic Sans MS</vt:lpstr>
      <vt:lpstr>Courier New</vt:lpstr>
      <vt:lpstr>Helvetica</vt:lpstr>
      <vt:lpstr>Symbol</vt:lpstr>
      <vt:lpstr>Times New Roman</vt:lpstr>
      <vt:lpstr>Wingdings</vt:lpstr>
      <vt:lpstr>Default Design</vt:lpstr>
      <vt:lpstr>3_Default Design</vt:lpstr>
      <vt:lpstr>1_Default Design</vt:lpstr>
      <vt:lpstr>6_Default Design</vt:lpstr>
      <vt:lpstr>11_Default Design</vt:lpstr>
      <vt:lpstr>14_Default Design</vt:lpstr>
      <vt:lpstr>15_Default Design</vt:lpstr>
      <vt:lpstr>16_Default Design</vt:lpstr>
      <vt:lpstr>Equation</vt:lpstr>
      <vt:lpstr>Network Layer: Distance Vector Protocols Variations Link-State Protocol</vt:lpstr>
      <vt:lpstr>PowerPoint Presentation</vt:lpstr>
      <vt:lpstr>Admin</vt:lpstr>
      <vt:lpstr>PowerPoint Presentation</vt:lpstr>
      <vt:lpstr>Recap: Routing Design Space</vt:lpstr>
      <vt:lpstr>Recap: Distance Vector Routing: Basic Idea (Bellman-Ford Alg)</vt:lpstr>
      <vt:lpstr>Understanding BFA and an Exercise of Primal-Dual</vt:lpstr>
      <vt:lpstr>Recap: Synchronous Bellman-Ford (SBF)</vt:lpstr>
      <vt:lpstr>Recap: SBF/∞</vt:lpstr>
      <vt:lpstr>Example</vt:lpstr>
      <vt:lpstr>A Nice Property of SBF: Monotonicity</vt:lpstr>
      <vt:lpstr>Correctness of SBF/∞</vt:lpstr>
      <vt:lpstr>Correctness of SBF/∞</vt:lpstr>
      <vt:lpstr>PowerPoint Presentation</vt:lpstr>
      <vt:lpstr>SBF at another  Initial Configuration: SBF/-1</vt:lpstr>
      <vt:lpstr>Example</vt:lpstr>
      <vt:lpstr>Correctness of SBF/-1</vt:lpstr>
      <vt:lpstr>Correctness of SBF/-1</vt:lpstr>
      <vt:lpstr>Uniqueness of Solution to BE</vt:lpstr>
      <vt:lpstr>Uniqueness of Solution to BE</vt:lpstr>
      <vt:lpstr>Discussion</vt:lpstr>
      <vt:lpstr>PowerPoint Presentation</vt:lpstr>
      <vt:lpstr>Asynchronous Bellman-Ford (ABF)</vt:lpstr>
      <vt:lpstr>ABF: Example</vt:lpstr>
      <vt:lpstr>Asynchronous Bellman-Ford (ABF)</vt:lpstr>
      <vt:lpstr>ABF Convergence Proof Complexity: Complex System State</vt:lpstr>
      <vt:lpstr>System State</vt:lpstr>
      <vt:lpstr>ABF Convergence Proof:  The Sandwich Technique</vt:lpstr>
      <vt:lpstr>ABF Convergence</vt:lpstr>
      <vt:lpstr>ABF Convergence</vt:lpstr>
      <vt:lpstr>Asynchronous Bellman-Ford: Summary</vt:lpstr>
      <vt:lpstr>Summary: Distributed Distance-Vector</vt:lpstr>
      <vt:lpstr>PowerPoint Presentation</vt:lpstr>
      <vt:lpstr>Properties of Distance-Vector Algorithms</vt:lpstr>
      <vt:lpstr>Properties of Distance-Vector Algorithms</vt:lpstr>
      <vt:lpstr>Counting-To-Infinity is Because of Routing Loop</vt:lpstr>
      <vt:lpstr>PowerPoint Presentation</vt:lpstr>
      <vt:lpstr>PowerPoint Presentation</vt:lpstr>
      <vt:lpstr>PowerPoint Presentation</vt:lpstr>
      <vt:lpstr>DV+RP =&gt; RIP  ( Routing Information Protocol)</vt:lpstr>
      <vt:lpstr>RIP: Link Failure and Recovery </vt:lpstr>
      <vt:lpstr>General Routing Loops and Reverse-poison</vt:lpstr>
      <vt:lpstr>General Routing Loops and Reverse-poison</vt:lpstr>
      <vt:lpstr>PowerPoint Presentation</vt:lpstr>
      <vt:lpstr>Destination-Sequenced  Distance Vector protocol (DSDV)</vt:lpstr>
      <vt:lpstr>DSDV: More Detail</vt:lpstr>
      <vt:lpstr>Example</vt:lpstr>
      <vt:lpstr>Example</vt:lpstr>
      <vt:lpstr>DSDV: Update Alg.</vt:lpstr>
      <vt:lpstr>Example</vt:lpstr>
      <vt:lpstr>Claim: DSDV will NEVER Form a Loop</vt:lpstr>
      <vt:lpstr>Technique: Global Invariants</vt:lpstr>
      <vt:lpstr>Invariants of a Single Node B</vt:lpstr>
      <vt:lpstr>Invariants of if A Considers B as Next Hop</vt:lpstr>
      <vt:lpstr>PowerPoint Presentation</vt:lpstr>
      <vt:lpstr>Issue of DSDV</vt:lpstr>
      <vt:lpstr>PowerPoint Presentation</vt:lpstr>
      <vt:lpstr>Basic Idea</vt:lpstr>
      <vt:lpstr>Key Idea: Feasible Successors</vt:lpstr>
      <vt:lpstr>Intuition</vt:lpstr>
      <vt:lpstr>Example</vt:lpstr>
      <vt:lpstr>Example </vt:lpstr>
      <vt:lpstr>Summary: Distance Vector Routing</vt:lpstr>
      <vt:lpstr>Discussion: Distance Vector Routing</vt:lpstr>
      <vt:lpstr>Churns of DV: One Example</vt:lpstr>
      <vt:lpstr>PowerPoint Presentation</vt:lpstr>
      <vt:lpstr>Link-State Routing</vt:lpstr>
      <vt:lpstr>Example: Link State and Directed Graph (OSPFv2)</vt:lpstr>
      <vt:lpstr>Example: Link State and Directed Graph (OSPFv2)</vt:lpstr>
      <vt:lpstr>PowerPoint Presentation</vt:lpstr>
      <vt:lpstr>Basic Link State Broadcast Protocol</vt:lpstr>
      <vt:lpstr>PowerPoint Presentation</vt:lpstr>
      <vt:lpstr>PowerPoint Presentation</vt:lpstr>
      <vt:lpstr>Discussion</vt:lpstr>
      <vt:lpstr>Link State Broadcast: Issues</vt:lpstr>
      <vt:lpstr>Link State Broadcast: Issues</vt:lpstr>
      <vt:lpstr>Link State Broadcast: Issues</vt:lpstr>
      <vt:lpstr>Hierarchical OSPF</vt:lpstr>
      <vt:lpstr>Summary: Link State</vt:lpstr>
    </vt:vector>
  </TitlesOfParts>
  <Company>Yale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Overview</dc:title>
  <dc:creator>Yang Richard Yang</dc:creator>
  <cp:lastModifiedBy>Qiao Xiang</cp:lastModifiedBy>
  <cp:revision>494</cp:revision>
  <cp:lastPrinted>2017-12-04T18:26:58Z</cp:lastPrinted>
  <dcterms:created xsi:type="dcterms:W3CDTF">1999-10-08T19:08:27Z</dcterms:created>
  <dcterms:modified xsi:type="dcterms:W3CDTF">2022-11-21T03:03:56Z</dcterms:modified>
</cp:coreProperties>
</file>