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4418" r:id="rId2"/>
    <p:sldMasterId id="2147484431" r:id="rId3"/>
    <p:sldMasterId id="2147487190" r:id="rId4"/>
  </p:sldMasterIdLst>
  <p:notesMasterIdLst>
    <p:notesMasterId r:id="rId72"/>
  </p:notesMasterIdLst>
  <p:handoutMasterIdLst>
    <p:handoutMasterId r:id="rId73"/>
  </p:handoutMasterIdLst>
  <p:sldIdLst>
    <p:sldId id="321" r:id="rId5"/>
    <p:sldId id="711" r:id="rId6"/>
    <p:sldId id="722" r:id="rId7"/>
    <p:sldId id="456" r:id="rId8"/>
    <p:sldId id="464" r:id="rId9"/>
    <p:sldId id="728" r:id="rId10"/>
    <p:sldId id="512" r:id="rId11"/>
    <p:sldId id="466" r:id="rId12"/>
    <p:sldId id="587" r:id="rId13"/>
    <p:sldId id="514" r:id="rId14"/>
    <p:sldId id="517" r:id="rId15"/>
    <p:sldId id="729" r:id="rId16"/>
    <p:sldId id="679" r:id="rId17"/>
    <p:sldId id="681" r:id="rId18"/>
    <p:sldId id="682" r:id="rId19"/>
    <p:sldId id="683" r:id="rId20"/>
    <p:sldId id="684" r:id="rId21"/>
    <p:sldId id="685" r:id="rId22"/>
    <p:sldId id="687" r:id="rId23"/>
    <p:sldId id="730" r:id="rId24"/>
    <p:sldId id="615" r:id="rId25"/>
    <p:sldId id="616" r:id="rId26"/>
    <p:sldId id="617" r:id="rId27"/>
    <p:sldId id="731" r:id="rId28"/>
    <p:sldId id="505" r:id="rId29"/>
    <p:sldId id="732" r:id="rId30"/>
    <p:sldId id="703" r:id="rId31"/>
    <p:sldId id="676" r:id="rId32"/>
    <p:sldId id="733" r:id="rId33"/>
    <p:sldId id="483" r:id="rId34"/>
    <p:sldId id="723" r:id="rId35"/>
    <p:sldId id="705" r:id="rId36"/>
    <p:sldId id="506" r:id="rId37"/>
    <p:sldId id="603" r:id="rId38"/>
    <p:sldId id="493" r:id="rId39"/>
    <p:sldId id="508" r:id="rId40"/>
    <p:sldId id="494" r:id="rId41"/>
    <p:sldId id="495" r:id="rId42"/>
    <p:sldId id="496" r:id="rId43"/>
    <p:sldId id="498" r:id="rId44"/>
    <p:sldId id="540" r:id="rId45"/>
    <p:sldId id="541" r:id="rId46"/>
    <p:sldId id="724" r:id="rId47"/>
    <p:sldId id="725" r:id="rId48"/>
    <p:sldId id="691" r:id="rId49"/>
    <p:sldId id="692" r:id="rId50"/>
    <p:sldId id="693" r:id="rId51"/>
    <p:sldId id="694" r:id="rId52"/>
    <p:sldId id="695" r:id="rId53"/>
    <p:sldId id="708" r:id="rId54"/>
    <p:sldId id="697" r:id="rId55"/>
    <p:sldId id="698" r:id="rId56"/>
    <p:sldId id="712" r:id="rId57"/>
    <p:sldId id="719" r:id="rId58"/>
    <p:sldId id="714" r:id="rId59"/>
    <p:sldId id="716" r:id="rId60"/>
    <p:sldId id="715" r:id="rId61"/>
    <p:sldId id="727" r:id="rId62"/>
    <p:sldId id="721" r:id="rId63"/>
    <p:sldId id="717" r:id="rId64"/>
    <p:sldId id="720" r:id="rId65"/>
    <p:sldId id="718" r:id="rId66"/>
    <p:sldId id="329" r:id="rId67"/>
    <p:sldId id="699" r:id="rId68"/>
    <p:sldId id="700" r:id="rId69"/>
    <p:sldId id="701" r:id="rId70"/>
    <p:sldId id="702" r:id="rId71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FF00"/>
    <a:srgbClr val="DDDDDD"/>
    <a:srgbClr val="FFCCFF"/>
    <a:srgbClr val="FF99CC"/>
    <a:srgbClr val="CCFFFF"/>
    <a:srgbClr val="33CCCC"/>
    <a:srgbClr val="FF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0"/>
    <p:restoredTop sz="80932"/>
  </p:normalViewPr>
  <p:slideViewPr>
    <p:cSldViewPr snapToGrid="0">
      <p:cViewPr varScale="1">
        <p:scale>
          <a:sx n="113" d="100"/>
          <a:sy n="113" d="100"/>
        </p:scale>
        <p:origin x="247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theme" Target="theme/theme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>
            <a:lvl1pPr algn="l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b" anchorCtr="0" compatLnSpc="1">
            <a:prstTxWarp prst="textNoShape">
              <a:avLst/>
            </a:prstTxWarp>
          </a:bodyPr>
          <a:lstStyle>
            <a:lvl1pPr algn="l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/>
            </a:lvl1pPr>
          </a:lstStyle>
          <a:p>
            <a:fld id="{8801F8BF-2DC7-B840-A43C-FA3A4E7EDCAD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>
            <a:lvl1pPr algn="l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2188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b" anchorCtr="0" compatLnSpc="1">
            <a:prstTxWarp prst="textNoShape">
              <a:avLst/>
            </a:prstTxWarp>
          </a:bodyPr>
          <a:lstStyle>
            <a:lvl1pPr algn="l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/>
            </a:lvl1pPr>
          </a:lstStyle>
          <a:p>
            <a:fld id="{166C09AF-0F22-5C45-BF11-0D7FD459ABBC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B9ACAF2-480B-F649-9AE8-88E70C86B683}" type="slidenum">
              <a:rPr lang="en-US" altLang="x-none" sz="1200"/>
              <a:pPr/>
              <a:t>1</a:t>
            </a:fld>
            <a:endParaRPr lang="en-US" altLang="x-none" sz="1200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0FE9E18-4936-BE4E-9B00-8FF00AD8C90F}" type="slidenum">
              <a:rPr lang="en-US" altLang="x-none" sz="1200">
                <a:solidFill>
                  <a:srgbClr val="000000"/>
                </a:solidFill>
              </a:rPr>
              <a:pPr/>
              <a:t>11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https://support.google.com/mail/answer/1366858?hl=en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http://support.simpledns.com/KB/a62/configuring-dns-records-for-domainkeys-dkim.aspx</a:t>
            </a:r>
          </a:p>
        </p:txBody>
      </p:sp>
    </p:spTree>
    <p:extLst>
      <p:ext uri="{BB962C8B-B14F-4D97-AF65-F5344CB8AC3E}">
        <p14:creationId xmlns:p14="http://schemas.microsoft.com/office/powerpoint/2010/main" val="6622487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D6D58F5-876E-D84E-BAD6-EEDF41B4A7F6}" type="slidenum">
              <a:rPr lang="en-US" altLang="x-none" sz="1200">
                <a:solidFill>
                  <a:srgbClr val="000000"/>
                </a:solidFill>
              </a:rPr>
              <a:pPr/>
              <a:t>12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 dirty="0">
                <a:latin typeface="Times New Roman" charset="0"/>
                <a:ea typeface="ＭＳ Ｐゴシック" charset="-128"/>
              </a:rPr>
              <a:t>https://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support.google.com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/mail/answer/1366858?hl=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en</a:t>
            </a:r>
            <a:endParaRPr lang="en-US" altLang="x-none" dirty="0">
              <a:latin typeface="Times New Roman" charset="0"/>
              <a:ea typeface="ＭＳ Ｐゴシック" charset="-128"/>
            </a:endParaRPr>
          </a:p>
          <a:p>
            <a:r>
              <a:rPr lang="en-US" altLang="x-none" dirty="0">
                <a:latin typeface="Times New Roman" charset="0"/>
                <a:ea typeface="ＭＳ Ｐゴシック" charset="-128"/>
              </a:rPr>
              <a:t>http://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support.simpledns.com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/KB/a62/configuring-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dns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-records-for-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domainkeys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-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dkim.aspx</a:t>
            </a:r>
            <a:endParaRPr lang="en-US" altLang="x-none" dirty="0">
              <a:latin typeface="Times New Roman" charset="0"/>
              <a:ea typeface="ＭＳ Ｐゴシック" charset="-128"/>
            </a:endParaRPr>
          </a:p>
          <a:p>
            <a:r>
              <a:rPr lang="en-US" altLang="x-none" dirty="0">
                <a:latin typeface="Times New Roman" charset="0"/>
                <a:ea typeface="ＭＳ Ｐゴシック" charset="-128"/>
              </a:rPr>
              <a:t>https://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dmarc.org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/presentations/ARC-Overview-2016Q3-v01.pdf</a:t>
            </a:r>
          </a:p>
          <a:p>
            <a:endParaRPr lang="en-US" altLang="x-none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12179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1CE66FA-3151-6A47-8A7C-F2761C65ADE3}" type="slidenum">
              <a:rPr lang="en-US" altLang="x-none" sz="1200">
                <a:solidFill>
                  <a:srgbClr val="000000"/>
                </a:solidFill>
              </a:rPr>
              <a:pPr/>
              <a:t>13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https://support.google.com/mail/answer/1366858?hl=en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http://support.simpledns.com/KB/a62/configuring-dns-records-for-domainkeys-dkim.aspx</a:t>
            </a:r>
          </a:p>
        </p:txBody>
      </p:sp>
    </p:spTree>
    <p:extLst>
      <p:ext uri="{BB962C8B-B14F-4D97-AF65-F5344CB8AC3E}">
        <p14:creationId xmlns:p14="http://schemas.microsoft.com/office/powerpoint/2010/main" val="2764796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http://support.simpledns.com/KB/a62/configuring-dns-records-for-domainkeys-dkim.aspx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&lt;selector&gt;._domainkey.example.com</a:t>
            </a:r>
          </a:p>
          <a:p>
            <a:pPr marL="0" lvl="1"/>
            <a:r>
              <a:rPr lang="en-US" altLang="x-none">
                <a:latin typeface="Comic Sans MS" charset="0"/>
                <a:ea typeface="ＭＳ Ｐゴシック" charset="-128"/>
              </a:rPr>
              <a:t>dig txt &lt;selector&gt;._domainkey.&lt;domain&gt; +short</a:t>
            </a:r>
          </a:p>
          <a:p>
            <a:endParaRPr lang="en-US" altLang="x-none">
              <a:latin typeface="Times New Roman" charset="0"/>
              <a:ea typeface="ＭＳ Ｐゴシック" charset="-128"/>
            </a:endParaRPr>
          </a:p>
          <a:p>
            <a:endParaRPr lang="en-US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696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F3E9F5B-1369-4C48-AE00-77171B8A3205}" type="slidenum">
              <a:rPr lang="en-US" altLang="x-none" sz="1200">
                <a:solidFill>
                  <a:srgbClr val="000000"/>
                </a:solidFill>
              </a:rPr>
              <a:pPr/>
              <a:t>14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1396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98CB1DD-A376-D64C-9D27-AFB02D48F618}" type="slidenum">
              <a:rPr lang="en-US" altLang="x-none" sz="1200">
                <a:solidFill>
                  <a:srgbClr val="000000"/>
                </a:solidFill>
              </a:rPr>
              <a:pPr/>
              <a:t>15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ＭＳ Ｐゴシック" charset="0"/>
              </a:rPr>
              <a:t>mailing lists or account forwarding</a:t>
            </a:r>
          </a:p>
          <a:p>
            <a:r>
              <a:rPr lang="en-US" altLang="x-none" dirty="0">
                <a:latin typeface="Times New Roman" charset="0"/>
                <a:ea typeface="ＭＳ Ｐゴシック" charset="-128"/>
              </a:rPr>
              <a:t>https://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blog.returnpath.com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/how-to-explain-authenticated-received-chain-arc-in-plain-english-2/</a:t>
            </a:r>
          </a:p>
          <a:p>
            <a:r>
              <a:rPr lang="en-US" altLang="x-none" dirty="0">
                <a:latin typeface="Times New Roman" charset="0"/>
                <a:ea typeface="ＭＳ Ｐゴシック" charset="-128"/>
              </a:rPr>
              <a:t>https://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support.google.com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/mail/answer/1366858?hl=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en</a:t>
            </a:r>
            <a:endParaRPr lang="en-US" altLang="x-none" dirty="0">
              <a:latin typeface="Times New Roman" charset="0"/>
              <a:ea typeface="ＭＳ Ｐゴシック" charset="-128"/>
            </a:endParaRPr>
          </a:p>
          <a:p>
            <a:r>
              <a:rPr lang="en-US" altLang="x-none" dirty="0">
                <a:latin typeface="Times New Roman" charset="0"/>
                <a:ea typeface="ＭＳ Ｐゴシック" charset="-128"/>
              </a:rPr>
              <a:t>http://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support.simpledns.com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/KB/a62/configuring-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dns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-records-for-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domainkeys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-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dkim.aspx</a:t>
            </a:r>
            <a:endParaRPr lang="en-US" altLang="x-none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555773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F4E36CD-1C99-5C4C-9A96-75BD36CB9D31}" type="slidenum">
              <a:rPr lang="en-US" altLang="x-none" sz="1200">
                <a:solidFill>
                  <a:srgbClr val="000000"/>
                </a:solidFill>
              </a:rPr>
              <a:pPr/>
              <a:t>16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https://support.google.com/mail/answer/1366858?hl=en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http://support.simpledns.com/KB/a62/configuring-dns-records-for-domainkeys-dkim.aspx</a:t>
            </a:r>
          </a:p>
        </p:txBody>
      </p:sp>
    </p:spTree>
    <p:extLst>
      <p:ext uri="{BB962C8B-B14F-4D97-AF65-F5344CB8AC3E}">
        <p14:creationId xmlns:p14="http://schemas.microsoft.com/office/powerpoint/2010/main" val="18847966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E0FA8ED-13BE-5942-80C0-E0EAD9960322}" type="slidenum">
              <a:rPr lang="zh-CN" altLang="en-US" sz="1200">
                <a:solidFill>
                  <a:srgbClr val="000000"/>
                </a:solidFill>
              </a:rPr>
              <a:pPr/>
              <a:t>17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latin typeface="Times New Roman" charset="0"/>
              <a:ea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31938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A2CF3FA-C826-3F4C-B2AC-2F7018B1B537}" type="slidenum">
              <a:rPr lang="zh-CN" altLang="en-US" sz="1200">
                <a:solidFill>
                  <a:srgbClr val="000000"/>
                </a:solidFill>
              </a:rPr>
              <a:pPr/>
              <a:t>18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zh-CN" altLang="en-US">
              <a:latin typeface="Times New Roman" charset="0"/>
              <a:ea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12715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http://support.simpledns.com/KB/a62/configuring-dns-records-for-domainkeys-dkim.aspx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&lt;selector&gt;._domainkey.example.com</a:t>
            </a:r>
          </a:p>
          <a:p>
            <a:pPr marL="0" lvl="1"/>
            <a:r>
              <a:rPr lang="en-US" altLang="x-none">
                <a:latin typeface="Comic Sans MS" charset="0"/>
                <a:ea typeface="ＭＳ Ｐゴシック" charset="-128"/>
              </a:rPr>
              <a:t>dig txt &lt;selector&gt;._domainkey.&lt;domain&gt; +short</a:t>
            </a:r>
          </a:p>
          <a:p>
            <a:endParaRPr lang="en-US" altLang="x-none">
              <a:latin typeface="Times New Roman" charset="0"/>
              <a:ea typeface="ＭＳ Ｐゴシック" charset="-128"/>
            </a:endParaRPr>
          </a:p>
          <a:p>
            <a:endParaRPr lang="en-US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7987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C0AB952-40EB-3C41-9E29-3959BEB70748}" type="slidenum">
              <a:rPr lang="en-US" altLang="x-none" sz="1200">
                <a:solidFill>
                  <a:srgbClr val="000000"/>
                </a:solidFill>
              </a:rPr>
              <a:pPr/>
              <a:t>19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5839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1569AC3-F6F6-114F-9D23-5F9077225922}" type="slidenum">
              <a:rPr lang="en-US" altLang="x-none" sz="1200">
                <a:solidFill>
                  <a:srgbClr val="000000"/>
                </a:solidFill>
              </a:rPr>
              <a:pPr/>
              <a:t>20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762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8D59CD1-B5CB-2443-B8BD-2ACE83BB60EF}" type="slidenum">
              <a:rPr lang="en-US" altLang="x-none" sz="1200">
                <a:solidFill>
                  <a:srgbClr val="000000"/>
                </a:solidFill>
              </a:rPr>
              <a:pPr/>
              <a:t>2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7506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89C87F9-B22F-FD43-B505-4B870E42C9F7}" type="slidenum">
              <a:rPr lang="en-US" altLang="x-none" sz="1200">
                <a:solidFill>
                  <a:srgbClr val="000000"/>
                </a:solidFill>
              </a:rPr>
              <a:pPr/>
              <a:t>21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1450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88D7D2C-4FB4-1742-8B1A-051090317B37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22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441561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54A523E-4866-4542-9B20-10EC734F7A32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23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252355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E4BA122-E74B-5043-A7EA-7357BCA3A0F0}" type="slidenum">
              <a:rPr lang="en-US" altLang="x-none" sz="1200"/>
              <a:pPr/>
              <a:t>24</a:t>
            </a:fld>
            <a:endParaRPr lang="en-US" altLang="x-none" sz="1200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860769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66BF0CE-331D-3E49-9192-1B7D888F55A5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25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Why name: easy to remember, one-level of indirection</a:t>
            </a:r>
          </a:p>
        </p:txBody>
      </p:sp>
    </p:spTree>
    <p:extLst>
      <p:ext uri="{BB962C8B-B14F-4D97-AF65-F5344CB8AC3E}">
        <p14:creationId xmlns:p14="http://schemas.microsoft.com/office/powerpoint/2010/main" val="16672906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08B495E-2AF7-5242-8741-60945ECA960A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26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81752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98B4B1F-A36D-CE46-9F70-4BA7F9B544B5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28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zh-CN" dirty="0" err="1">
                <a:latin typeface="Times New Roman" charset="0"/>
                <a:ea typeface="ＭＳ Ｐゴシック" charset="-128"/>
              </a:rPr>
              <a:t>xmu.edu.cn</a:t>
            </a:r>
            <a:endParaRPr lang="en-US" altLang="zh-CN" dirty="0">
              <a:latin typeface="Times New Roman" charset="0"/>
              <a:ea typeface="ＭＳ Ｐゴシック" charset="-128"/>
            </a:endParaRPr>
          </a:p>
          <a:p>
            <a:r>
              <a:rPr lang="en-US" altLang="zh-CN" dirty="0" err="1">
                <a:latin typeface="Times New Roman" charset="0"/>
                <a:ea typeface="ＭＳ Ｐゴシック" charset="-128"/>
              </a:rPr>
              <a:t>taobao.edu.cn</a:t>
            </a:r>
            <a:endParaRPr lang="en-US" altLang="zh-CN" dirty="0">
              <a:latin typeface="Times New Roman" charset="0"/>
              <a:ea typeface="ＭＳ Ｐゴシック" charset="-128"/>
            </a:endParaRPr>
          </a:p>
          <a:p>
            <a:r>
              <a:rPr lang="en-US" altLang="zh-CN" dirty="0" err="1">
                <a:latin typeface="Times New Roman" charset="0"/>
                <a:ea typeface="ＭＳ Ｐゴシック" charset="-128"/>
              </a:rPr>
              <a:t>harvard.edu</a:t>
            </a:r>
            <a:endParaRPr lang="en-US" altLang="zh-CN" dirty="0">
              <a:latin typeface="Times New Roman" charset="0"/>
              <a:ea typeface="ＭＳ Ｐゴシック" charset="-128"/>
            </a:endParaRPr>
          </a:p>
          <a:p>
            <a:r>
              <a:rPr lang="en-US" altLang="zh-CN" dirty="0" err="1">
                <a:latin typeface="Times New Roman" charset="0"/>
                <a:ea typeface="ＭＳ Ｐゴシック" charset="-128"/>
              </a:rPr>
              <a:t>xmu.edu.cn</a:t>
            </a:r>
            <a:r>
              <a:rPr lang="zh-CN" altLang="en-US" dirty="0">
                <a:latin typeface="Times New Roman" charset="0"/>
                <a:ea typeface="ＭＳ Ｐゴシック" charset="-128"/>
              </a:rPr>
              <a:t> </a:t>
            </a:r>
            <a:r>
              <a:rPr lang="en-US" altLang="zh-CN" dirty="0">
                <a:latin typeface="Times New Roman" charset="0"/>
                <a:ea typeface="ＭＳ Ｐゴシック" charset="-128"/>
              </a:rPr>
              <a:t>txt</a:t>
            </a:r>
          </a:p>
          <a:p>
            <a:r>
              <a:rPr lang="en-US" altLang="zh-CN" dirty="0" err="1">
                <a:latin typeface="Times New Roman" charset="0"/>
                <a:ea typeface="ＭＳ Ｐゴシック" charset="-128"/>
              </a:rPr>
              <a:t>hotmail.com</a:t>
            </a:r>
            <a:r>
              <a:rPr lang="zh-CN" altLang="en-US" dirty="0">
                <a:latin typeface="Times New Roman" charset="0"/>
                <a:ea typeface="ＭＳ Ｐゴシック" charset="-128"/>
              </a:rPr>
              <a:t> </a:t>
            </a:r>
            <a:r>
              <a:rPr lang="en-US" altLang="zh-CN" dirty="0">
                <a:latin typeface="Times New Roman" charset="0"/>
                <a:ea typeface="ＭＳ Ｐゴシック" charset="-128"/>
              </a:rPr>
              <a:t>txt</a:t>
            </a:r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33436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8D59CD1-B5CB-2443-B8BD-2ACE83BB60EF}" type="slidenum">
              <a:rPr lang="en-US" altLang="x-none" sz="1200">
                <a:solidFill>
                  <a:srgbClr val="000000"/>
                </a:solidFill>
              </a:rPr>
              <a:pPr/>
              <a:t>30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E114A1D-C116-8348-BAD1-644ECB29C9D9}" type="slidenum">
              <a:rPr lang="en-US" altLang="x-none" sz="1200">
                <a:solidFill>
                  <a:srgbClr val="000000"/>
                </a:solidFill>
              </a:rPr>
              <a:pPr/>
              <a:t>31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https://support.google.com/mail/answer/1366858?hl=en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http://support.simpledns.com/KB/a62/configuring-dns-records-for-domainkeys-dkim.aspx</a:t>
            </a:r>
          </a:p>
          <a:p>
            <a:r>
              <a:rPr lang="en-US" altLang="x-none">
                <a:latin typeface="Comic Sans MS" charset="0"/>
                <a:ea typeface="ＭＳ Ｐゴシック" charset="-128"/>
              </a:rPr>
              <a:t>Try TXT record for gmail.com</a:t>
            </a:r>
            <a:br>
              <a:rPr lang="en-US" altLang="x-none">
                <a:latin typeface="Comic Sans MS" charset="0"/>
                <a:ea typeface="ＭＳ Ｐゴシック" charset="-128"/>
              </a:rPr>
            </a:br>
            <a:r>
              <a:rPr lang="en-US" altLang="x-none">
                <a:latin typeface="Comic Sans MS" charset="0"/>
                <a:ea typeface="ＭＳ Ｐゴシック" charset="-128"/>
              </a:rPr>
              <a:t>dig txt gmail.com</a:t>
            </a:r>
          </a:p>
          <a:p>
            <a:endParaRPr lang="en-US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35073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CF7AB86-49C1-5D40-8F49-51EF43AFBB7A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33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8380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95DC248-311B-EA43-9282-9C5ECE8DF85B}" type="slidenum">
              <a:rPr lang="en-US" altLang="x-none" sz="1200">
                <a:solidFill>
                  <a:srgbClr val="000000"/>
                </a:solidFill>
              </a:rPr>
              <a:pPr/>
              <a:t>4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81602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6FB6367-371B-224E-94F4-5C8FC7382DFD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34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25002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B53C065-41C6-264D-A433-31FA9F9224B2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35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096218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03F5840-615E-6041-AFED-65E3703B6225}" type="slidenum">
              <a:rPr lang="en-US" altLang="x-none" sz="1200"/>
              <a:pPr/>
              <a:t>36</a:t>
            </a:fld>
            <a:endParaRPr lang="en-US" altLang="x-none" sz="1200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503611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6BD827A-A064-1C45-BDEA-ED51D9330FA7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37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55277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326E943-A242-5B44-8460-A5B2C6726C9A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38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371894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DC8A735-5E5B-C148-B594-136DCF8F2148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39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96184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01FCE18-4325-7545-8927-F4AECE267C32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40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3324709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C93EB7F-7649-1942-955E-7E2D39CFE65C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41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337119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CAE65DB-C947-A049-9713-826FDAF73971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42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993353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E4BA122-E74B-5043-A7EA-7357BCA3A0F0}" type="slidenum">
              <a:rPr lang="en-US" altLang="x-none" sz="1200"/>
              <a:pPr/>
              <a:t>43</a:t>
            </a:fld>
            <a:endParaRPr lang="en-US" altLang="x-none" sz="1200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36672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18E07A1-BF2A-F24B-8EB6-D1C4081FFEC3}" type="slidenum">
              <a:rPr lang="en-US" altLang="x-none" sz="1200">
                <a:solidFill>
                  <a:srgbClr val="000000"/>
                </a:solidFill>
              </a:rPr>
              <a:pPr/>
              <a:t>5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7074336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CEA6A84-3E8D-A645-886E-E41F97F5967D}" type="slidenum">
              <a:rPr lang="en-US" altLang="x-none" sz="1200">
                <a:solidFill>
                  <a:srgbClr val="000000"/>
                </a:solidFill>
              </a:rPr>
              <a:pPr/>
              <a:t>44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Basic questions: how to encode domain name; how to do compression</a:t>
            </a:r>
            <a:r>
              <a:rPr lang="is-IS" altLang="x-none">
                <a:latin typeface="Times New Roman" charset="0"/>
                <a:ea typeface="ＭＳ Ｐゴシック" charset="-128"/>
              </a:rPr>
              <a:t>…</a:t>
            </a:r>
            <a:endParaRPr lang="en-US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959609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3EC5C1B-1798-7D4B-AA75-1DB82A00E940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45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5000975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AA69AE1-0C9B-0643-AFDE-4A195FB141CF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46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509954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1407762-376D-4E45-B873-82ABBCF5D5E5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47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908203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B1AC5FA-B4BE-CE42-B464-4E4850F9466D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50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414335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5E181FA-5B7B-5640-A9C5-C1E2EFA57BB4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51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580948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94561C6-F17B-2B46-B84D-3049E20F6B37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52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36715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8D59CD1-B5CB-2443-B8BD-2ACE83BB60EF}" type="slidenum">
              <a:rPr lang="en-US" altLang="x-none" sz="1200">
                <a:solidFill>
                  <a:srgbClr val="000000"/>
                </a:solidFill>
              </a:rPr>
              <a:pPr/>
              <a:t>53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73436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33DA5FC-2EDE-D348-A2A7-AB52A23BED31}" type="slidenum">
              <a:rPr lang="en-US" altLang="x-none" sz="1300" smtClean="0">
                <a:solidFill>
                  <a:srgbClr val="000000"/>
                </a:solidFill>
              </a:rPr>
              <a:pPr/>
              <a:t>55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124414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33DA5FC-2EDE-D348-A2A7-AB52A23BED31}" type="slidenum">
              <a:rPr lang="en-US" altLang="x-none" sz="1300" smtClean="0">
                <a:solidFill>
                  <a:srgbClr val="000000"/>
                </a:solidFill>
              </a:rPr>
              <a:pPr/>
              <a:t>56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4657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3D14271-6207-734F-9407-3FF3837DBA65}" type="slidenum">
              <a:rPr lang="en-US" altLang="x-none" sz="1200">
                <a:solidFill>
                  <a:srgbClr val="000000"/>
                </a:solidFill>
              </a:rPr>
              <a:pPr/>
              <a:t>6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5292262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7CD55AD-0166-7E41-A5DB-5E421AD491FD}" type="slidenum">
              <a:rPr lang="en-US" altLang="x-none" sz="1300" smtClean="0">
                <a:solidFill>
                  <a:srgbClr val="000000"/>
                </a:solidFill>
              </a:rPr>
              <a:pPr/>
              <a:t>57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338428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7CD55AD-0166-7E41-A5DB-5E421AD491FD}" type="slidenum">
              <a:rPr lang="en-US" altLang="x-none" sz="1300" smtClean="0">
                <a:solidFill>
                  <a:srgbClr val="000000"/>
                </a:solidFill>
              </a:rPr>
              <a:pPr/>
              <a:t>58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679896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7CD55AD-0166-7E41-A5DB-5E421AD491FD}" type="slidenum">
              <a:rPr lang="en-US" altLang="x-none" sz="1300" smtClean="0">
                <a:solidFill>
                  <a:srgbClr val="000000"/>
                </a:solidFill>
              </a:rPr>
              <a:pPr/>
              <a:t>60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8929022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7CD55AD-0166-7E41-A5DB-5E421AD491FD}" type="slidenum">
              <a:rPr lang="en-US" altLang="x-none" sz="1300" smtClean="0">
                <a:solidFill>
                  <a:srgbClr val="000000"/>
                </a:solidFill>
              </a:rPr>
              <a:pPr/>
              <a:t>61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114131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E32E948-1A48-6A42-ADD9-23AC26A31291}" type="slidenum">
              <a:rPr lang="en-US" altLang="x-none" sz="1300" smtClean="0">
                <a:solidFill>
                  <a:srgbClr val="000000"/>
                </a:solidFill>
              </a:rPr>
              <a:pPr/>
              <a:t>62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161195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AEFB79DC-44BF-7F4E-A864-2AAD021682DF}" type="slidenum">
              <a:rPr lang="en-US" altLang="x-none" sz="1200">
                <a:latin typeface="Comic Sans MS" charset="0"/>
              </a:rPr>
              <a:pPr algn="r"/>
              <a:t>63</a:t>
            </a:fld>
            <a:endParaRPr lang="en-US" altLang="x-none" sz="1200">
              <a:latin typeface="Comic Sans MS" charset="0"/>
            </a:endParaRPr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271150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024F437-7B9D-0348-81BC-ADA6032E9154}" type="slidenum">
              <a:rPr lang="en-US" altLang="x-none" sz="1300" smtClean="0">
                <a:solidFill>
                  <a:srgbClr val="000000"/>
                </a:solidFill>
              </a:rPr>
              <a:pPr/>
              <a:t>64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209068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52BAE4B-E7B4-AF4B-AD6B-64F1B269CE4C}" type="slidenum">
              <a:rPr lang="en-US" altLang="x-none" sz="1300" smtClean="0">
                <a:solidFill>
                  <a:srgbClr val="000000"/>
                </a:solidFill>
              </a:rPr>
              <a:pPr/>
              <a:t>65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462104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6CA64B4-0E4F-A84D-8838-717568BCB304}" type="slidenum">
              <a:rPr lang="en-US" altLang="x-none" sz="1300" smtClean="0">
                <a:solidFill>
                  <a:srgbClr val="000000"/>
                </a:solidFill>
              </a:rPr>
              <a:pPr/>
              <a:t>66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</a:pPr>
            <a:r>
              <a:rPr lang="en-US" altLang="x-none">
                <a:latin typeface="Comic Sans MS" charset="0"/>
                <a:ea typeface="ＭＳ Ｐゴシック" charset="-128"/>
              </a:rPr>
              <a:t>eval()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</a:pPr>
            <a:r>
              <a:rPr lang="en-US" altLang="x-none" sz="2000">
                <a:latin typeface="Comic Sans MS" charset="0"/>
                <a:ea typeface="ＭＳ Ｐゴシック" charset="-128"/>
              </a:rPr>
              <a:t>evaluates a tuple on the server</a:t>
            </a:r>
          </a:p>
          <a:p>
            <a:pPr marL="342900" indent="-342900"/>
            <a:endParaRPr lang="en-US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577764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0C9535B-247B-A244-B7ED-5C3447C67083}" type="slidenum">
              <a:rPr lang="en-US" altLang="x-none" sz="1300" smtClean="0">
                <a:solidFill>
                  <a:srgbClr val="000000"/>
                </a:solidFill>
              </a:rPr>
              <a:pPr/>
              <a:t>67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25892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568C580-7D3B-BB49-A9E7-2C25B362C7D3}" type="slidenum">
              <a:rPr lang="en-US" altLang="x-none" sz="1200">
                <a:solidFill>
                  <a:srgbClr val="000000"/>
                </a:solidFill>
              </a:rPr>
              <a:pPr/>
              <a:t>7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https://support.google.com/mail/answer/1366858?hl=en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http://www.securelist.com/en/analysis/204792282/Spam_in_January_2013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https://www.trustwave.com/support/labs/spam_statistics.asp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http://en.wikipedia.org/wiki/Bayesian_spam_filtering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http://www.pcworld.com/article/252206/google_explains_gmails_spam_filtering_process.html</a:t>
            </a:r>
          </a:p>
        </p:txBody>
      </p:sp>
    </p:spTree>
    <p:extLst>
      <p:ext uri="{BB962C8B-B14F-4D97-AF65-F5344CB8AC3E}">
        <p14:creationId xmlns:p14="http://schemas.microsoft.com/office/powerpoint/2010/main" val="3652193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B5BCDE4-F72E-DD48-B093-4FA8A35F7CBE}" type="slidenum">
              <a:rPr lang="en-US" altLang="x-none" sz="1200">
                <a:solidFill>
                  <a:srgbClr val="000000"/>
                </a:solidFill>
              </a:rPr>
              <a:pPr/>
              <a:t>8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56052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B5BCDE4-F72E-DD48-B093-4FA8A35F7CBE}" type="slidenum">
              <a:rPr lang="en-US" altLang="x-none" sz="1200">
                <a:solidFill>
                  <a:srgbClr val="000000"/>
                </a:solidFill>
              </a:rPr>
              <a:pPr/>
              <a:t>9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877554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90CBFD4-764D-664E-83F4-9544A0251142}" type="slidenum">
              <a:rPr lang="en-US" altLang="x-none" sz="1200">
                <a:solidFill>
                  <a:srgbClr val="000000"/>
                </a:solidFill>
              </a:rPr>
              <a:pPr/>
              <a:t>10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https://support.google.com/mail/answer/1366858?hl=en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http://support.simpledns.com/KB/a62/configuring-dns-records-for-domainkeys-dkim.aspx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http://www.slideshare.net/kka7/what-you-need-to-know-about-email-authentication</a:t>
            </a:r>
          </a:p>
          <a:p>
            <a:endParaRPr lang="en-US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10239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47990-B5FA-AE4F-99B7-943A4765AC0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02601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C0E07C-E67D-2B43-B29D-6FFE3031BCC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6176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E613A7-06FC-6649-83B4-6C95F3A8212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45425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AC2C7AFB-BE06-2143-A1B2-BC39CED2705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82961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6B18B5F5-A5D9-FD4A-88D9-9DC5DBBACCE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38103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4A9B87EE-A3F5-D644-9D8B-95A2993D656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237524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DE403ED4-069A-594B-821C-620082A1BE2C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61829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FDC64E58-9389-9E41-96F0-7F69BB21D98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48731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577AE9F5-EABD-074C-8A9A-63E90C7B714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430940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3C561AA6-4269-C14A-A6AF-EFAE85D6A0C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76355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DFC90467-6A6E-524D-B05D-727D411EB99E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7293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1E9601-EE66-9E43-83BC-E7C5B9443968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803520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AE09D50A-37B1-DB48-A5E4-E03301126CC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83827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567F75BB-384D-9442-8348-46001D7E89B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716221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9ED992FC-F19F-5E4C-9F3E-0EEE8694F3B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874871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B2C64E2E-BEE9-8646-8A0C-72D583759E58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137341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6281D08-10DF-9F49-BAB5-DD7ADBD1ECE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38596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B8B3EC3-BAEF-6942-A3D5-F529B9B1C38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5275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BE51045-5B48-A443-97E6-C87AB8B1124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7989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E4CCEF4-4BEA-964C-9BFC-4DA8F2EA018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538739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0BF36C7-785C-EA4D-A2F4-11033ABACC4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82357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AE8417E-5162-7940-A6FF-FBA1F46CC3F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89811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047240-17A9-5F46-9919-46C4BF26417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993599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BD2B358-027E-8644-83D7-AE0334EA6EA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661427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A786383-62E0-D24C-891B-97F808550E0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377812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CBDD308-A416-9149-B003-4E368B9032BE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869311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35C54C-A58C-9945-B47B-AEA0044063F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722765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AF5377-E7E0-5143-890B-14C04F186F4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3728399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802A86CC-2C03-374E-83CB-F006990CD7C1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61AE2F55-6B61-9448-9C9C-CCAA11676C8D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6E81CB2A-F4A1-A443-B3C5-A213CBB76136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8A819ECB-B17D-A24A-98D9-8F90FB4A2C7E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E16C08BF-2BEF-A44A-B1B7-DCE72742CD5B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A35B61-F5CF-D948-B6DF-36BF7775DC7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5257038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0DD1FF45-0697-6A45-A608-5D5661F01A41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1602E287-2224-0A4C-8F84-FC7DD5B27DBB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A7967832-F89E-8B45-AD12-D1D67A814C00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5FF28038-92E7-5D40-9DD0-312394A3785E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ED630674-4235-254D-8A26-60FC3EA6CA34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06F10EEF-19AB-A14F-B1D7-62F28BF0BAA9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BC905D8B-0997-164C-A88F-29E9A4CBE380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319773-560F-7D46-AF6A-4FCF40F3BA9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24065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5A22E7-B53C-E948-811B-C3124C165D8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50043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AEF6BB-F271-5F41-B73E-7687B51126D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51755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24DD87-1169-B94B-A34F-FDE0BF9FA3C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04467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28E244-DC58-F54B-87ED-1999BE9F3BD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16602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75675" y="6575425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FDFCD61-7E0F-7845-9D40-F01EF53F48B3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2" name="Rectangle 7"/>
          <p:cNvSpPr>
            <a:spLocks noChangeArrowheads="1"/>
          </p:cNvSpPr>
          <p:nvPr userDrawn="1"/>
        </p:nvSpPr>
        <p:spPr bwMode="auto">
          <a:xfrm>
            <a:off x="0" y="129222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156" r:id="rId1"/>
    <p:sldLayoutId id="2147487157" r:id="rId2"/>
    <p:sldLayoutId id="2147487158" r:id="rId3"/>
    <p:sldLayoutId id="2147487159" r:id="rId4"/>
    <p:sldLayoutId id="2147487160" r:id="rId5"/>
    <p:sldLayoutId id="2147487161" r:id="rId6"/>
    <p:sldLayoutId id="2147487162" r:id="rId7"/>
    <p:sldLayoutId id="2147487163" r:id="rId8"/>
    <p:sldLayoutId id="2147487164" r:id="rId9"/>
    <p:sldLayoutId id="2147487165" r:id="rId10"/>
    <p:sldLayoutId id="2147487166" r:id="rId11"/>
    <p:sldLayoutId id="2147487203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75675" y="6575425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fld id="{AED2502E-CD40-C049-B051-630811F7CE6C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13318" name="Rectangle 7"/>
          <p:cNvSpPr>
            <a:spLocks noChangeArrowheads="1"/>
          </p:cNvSpPr>
          <p:nvPr userDrawn="1"/>
        </p:nvSpPr>
        <p:spPr bwMode="auto">
          <a:xfrm>
            <a:off x="0" y="129222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167" r:id="rId1"/>
    <p:sldLayoutId id="2147487168" r:id="rId2"/>
    <p:sldLayoutId id="2147487169" r:id="rId3"/>
    <p:sldLayoutId id="2147487170" r:id="rId4"/>
    <p:sldLayoutId id="2147487171" r:id="rId5"/>
    <p:sldLayoutId id="2147487172" r:id="rId6"/>
    <p:sldLayoutId id="2147487173" r:id="rId7"/>
    <p:sldLayoutId id="2147487174" r:id="rId8"/>
    <p:sldLayoutId id="2147487175" r:id="rId9"/>
    <p:sldLayoutId id="2147487176" r:id="rId10"/>
    <p:sldLayoutId id="214748717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5151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fld id="{6F73E7D7-328A-9C47-896E-D0AC51BC34C3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26630" name="Rectangle 7"/>
          <p:cNvSpPr>
            <a:spLocks noChangeArrowheads="1"/>
          </p:cNvSpPr>
          <p:nvPr userDrawn="1"/>
        </p:nvSpPr>
        <p:spPr bwMode="auto">
          <a:xfrm>
            <a:off x="0" y="126047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 sz="180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179" r:id="rId1"/>
    <p:sldLayoutId id="2147487180" r:id="rId2"/>
    <p:sldLayoutId id="2147487181" r:id="rId3"/>
    <p:sldLayoutId id="2147487182" r:id="rId4"/>
    <p:sldLayoutId id="2147487183" r:id="rId5"/>
    <p:sldLayoutId id="2147487184" r:id="rId6"/>
    <p:sldLayoutId id="2147487185" r:id="rId7"/>
    <p:sldLayoutId id="2147487186" r:id="rId8"/>
    <p:sldLayoutId id="2147487187" r:id="rId9"/>
    <p:sldLayoutId id="2147487188" r:id="rId10"/>
    <p:sldLayoutId id="214748718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75675" y="6575425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fld id="{C2A1B699-32A3-B347-BFAD-E3632D421420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13318" name="Rectangle 7"/>
          <p:cNvSpPr>
            <a:spLocks noChangeArrowheads="1"/>
          </p:cNvSpPr>
          <p:nvPr userDrawn="1"/>
        </p:nvSpPr>
        <p:spPr bwMode="auto">
          <a:xfrm>
            <a:off x="0" y="129222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46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191" r:id="rId1"/>
    <p:sldLayoutId id="2147487192" r:id="rId2"/>
    <p:sldLayoutId id="2147487193" r:id="rId3"/>
    <p:sldLayoutId id="2147487194" r:id="rId4"/>
    <p:sldLayoutId id="2147487195" r:id="rId5"/>
    <p:sldLayoutId id="2147487196" r:id="rId6"/>
    <p:sldLayoutId id="2147487197" r:id="rId7"/>
    <p:sldLayoutId id="2147487198" r:id="rId8"/>
    <p:sldLayoutId id="2147487199" r:id="rId9"/>
    <p:sldLayoutId id="2147487200" r:id="rId10"/>
    <p:sldLayoutId id="2147487201" r:id="rId11"/>
    <p:sldLayoutId id="2147487202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image" Target="../media/image1.wmf"/><Relationship Id="rId4" Type="http://schemas.openxmlformats.org/officeDocument/2006/relationships/oleObject" Target="../embeddings/oleObject28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e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6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notesSlide" Target="../notesSlides/notesSlide32.xml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38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19.png"/><Relationship Id="rId5" Type="http://schemas.openxmlformats.org/officeDocument/2006/relationships/image" Target="../media/image1.wmf"/><Relationship Id="rId10" Type="http://schemas.openxmlformats.org/officeDocument/2006/relationships/oleObject" Target="../embeddings/oleObject34.bin"/><Relationship Id="rId4" Type="http://schemas.openxmlformats.org/officeDocument/2006/relationships/oleObject" Target="../embeddings/oleObject29.bin"/><Relationship Id="rId9" Type="http://schemas.openxmlformats.org/officeDocument/2006/relationships/oleObject" Target="../embeddings/oleObject33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41.xml"/><Relationship Id="rId1" Type="http://schemas.openxmlformats.org/officeDocument/2006/relationships/vmlDrawing" Target="../drawings/vmlDrawing6.vml"/><Relationship Id="rId6" Type="http://schemas.openxmlformats.org/officeDocument/2006/relationships/hyperlink" Target="http://root-servers.org/" TargetMode="External"/><Relationship Id="rId5" Type="http://schemas.openxmlformats.org/officeDocument/2006/relationships/image" Target="../media/image20.png"/><Relationship Id="rId4" Type="http://schemas.openxmlformats.org/officeDocument/2006/relationships/oleObject" Target="../embeddings/oleObject35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41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1.png"/><Relationship Id="rId4" Type="http://schemas.openxmlformats.org/officeDocument/2006/relationships/oleObject" Target="../embeddings/oleObject36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4.wmf"/><Relationship Id="rId3" Type="http://schemas.openxmlformats.org/officeDocument/2006/relationships/notesSlide" Target="../notesSlides/notesSlide3.xml"/><Relationship Id="rId21" Type="http://schemas.openxmlformats.org/officeDocument/2006/relationships/oleObject" Target="../embeddings/oleObject13.bin"/><Relationship Id="rId7" Type="http://schemas.openxmlformats.org/officeDocument/2006/relationships/image" Target="../media/image2.wmf"/><Relationship Id="rId12" Type="http://schemas.openxmlformats.org/officeDocument/2006/relationships/oleObject" Target="../embeddings/oleObject7.bin"/><Relationship Id="rId17" Type="http://schemas.openxmlformats.org/officeDocument/2006/relationships/oleObject" Target="../embeddings/oleObject11.bin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10.bin"/><Relationship Id="rId20" Type="http://schemas.openxmlformats.org/officeDocument/2006/relationships/image" Target="../media/image5.w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6.bin"/><Relationship Id="rId5" Type="http://schemas.openxmlformats.org/officeDocument/2006/relationships/image" Target="../media/image1.wmf"/><Relationship Id="rId15" Type="http://schemas.openxmlformats.org/officeDocument/2006/relationships/image" Target="../media/image3.wmf"/><Relationship Id="rId23" Type="http://schemas.openxmlformats.org/officeDocument/2006/relationships/oleObject" Target="../embeddings/oleObject15.bin"/><Relationship Id="rId10" Type="http://schemas.openxmlformats.org/officeDocument/2006/relationships/oleObject" Target="../embeddings/oleObject5.bin"/><Relationship Id="rId19" Type="http://schemas.openxmlformats.org/officeDocument/2006/relationships/oleObject" Target="../embeddings/oleObject12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9.bin"/><Relationship Id="rId22" Type="http://schemas.openxmlformats.org/officeDocument/2006/relationships/oleObject" Target="../embeddings/oleObject14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41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37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4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2.png"/><Relationship Id="rId5" Type="http://schemas.openxmlformats.org/officeDocument/2006/relationships/image" Target="../media/image1.wmf"/><Relationship Id="rId4" Type="http://schemas.openxmlformats.org/officeDocument/2006/relationships/oleObject" Target="../embeddings/oleObject39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4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2.png"/><Relationship Id="rId5" Type="http://schemas.openxmlformats.org/officeDocument/2006/relationships/image" Target="../media/image1.wmf"/><Relationship Id="rId4" Type="http://schemas.openxmlformats.org/officeDocument/2006/relationships/oleObject" Target="../embeddings/oleObject40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apple.com/en-us/HT202516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38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3.png"/><Relationship Id="rId4" Type="http://schemas.openxmlformats.org/officeDocument/2006/relationships/oleObject" Target="../embeddings/oleObject41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.wmf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6.bin"/><Relationship Id="rId9" Type="http://schemas.openxmlformats.org/officeDocument/2006/relationships/oleObject" Target="../embeddings/oleObject20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3.png"/><Relationship Id="rId4" Type="http://schemas.openxmlformats.org/officeDocument/2006/relationships/oleObject" Target="../embeddings/oleObject42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ernetnews.com/dev-news/article.php/1486981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2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28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1.wmf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2.bin"/><Relationship Id="rId9" Type="http://schemas.openxmlformats.org/officeDocument/2006/relationships/oleObject" Target="../embeddings/oleObject26.bin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training/connect-devices-wirelessly/nsd.html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0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0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0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0250" y="1787525"/>
            <a:ext cx="8169910" cy="1470025"/>
          </a:xfrm>
        </p:spPr>
        <p:txBody>
          <a:bodyPr/>
          <a:lstStyle/>
          <a:p>
            <a:pPr algn="ctr"/>
            <a:r>
              <a:rPr lang="en-US" altLang="x-none" dirty="0">
                <a:ea typeface="ＭＳ Ｐゴシック" charset="-128"/>
              </a:rPr>
              <a:t>Network Applications:</a:t>
            </a:r>
            <a:br>
              <a:rPr lang="en-US" altLang="x-none" dirty="0">
                <a:ea typeface="ＭＳ Ｐゴシック" charset="-128"/>
              </a:rPr>
            </a:br>
            <a:r>
              <a:rPr lang="en-US" altLang="x-none" dirty="0">
                <a:ea typeface="ＭＳ Ｐゴシック" charset="-128"/>
              </a:rPr>
              <a:t>Email</a:t>
            </a:r>
            <a:r>
              <a:rPr lang="en-US" altLang="zh-CN" dirty="0">
                <a:ea typeface="ＭＳ Ｐゴシック" charset="-128"/>
              </a:rPr>
              <a:t>;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x-none" dirty="0">
                <a:ea typeface="ＭＳ Ｐゴシック" charset="-128"/>
              </a:rPr>
              <a:t>DNS;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3410BA-9900-B24F-999F-87D7DD6AB5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350" y="3468839"/>
            <a:ext cx="7010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None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2400" kern="0" dirty="0">
                <a:ea typeface="ＭＳ Ｐゴシック" charset="-128"/>
              </a:rPr>
              <a:t>Qiao</a:t>
            </a:r>
            <a:r>
              <a:rPr lang="zh-CN" altLang="en-US" sz="2400" kern="0" dirty="0">
                <a:ea typeface="ＭＳ Ｐゴシック" charset="-128"/>
              </a:rPr>
              <a:t> </a:t>
            </a:r>
            <a:r>
              <a:rPr lang="en-US" altLang="zh-CN" sz="2400" kern="0" dirty="0">
                <a:ea typeface="ＭＳ Ｐゴシック" charset="-128"/>
              </a:rPr>
              <a:t>Xiang</a:t>
            </a:r>
            <a:endParaRPr lang="en-US" altLang="x-none" sz="2400" kern="0" dirty="0">
              <a:ea typeface="ＭＳ Ｐゴシック" charset="-128"/>
            </a:endParaRPr>
          </a:p>
          <a:p>
            <a:endParaRPr lang="en-US" altLang="x-none" sz="2400" kern="0" dirty="0">
              <a:ea typeface="ＭＳ Ｐゴシック" charset="-128"/>
            </a:endParaRPr>
          </a:p>
          <a:p>
            <a:r>
              <a:rPr lang="en-US" altLang="x-none" sz="2400" kern="0" dirty="0">
                <a:ea typeface="ＭＳ Ｐゴシック" charset="-128"/>
              </a:rPr>
              <a:t>https://</a:t>
            </a:r>
            <a:r>
              <a:rPr lang="en-US" altLang="x-none" sz="2400" kern="0" dirty="0" err="1">
                <a:ea typeface="ＭＳ Ｐゴシック" charset="-128"/>
              </a:rPr>
              <a:t>qiaoxiang.me</a:t>
            </a:r>
            <a:r>
              <a:rPr lang="en-US" altLang="x-none" sz="2400" kern="0" dirty="0">
                <a:ea typeface="ＭＳ Ｐゴシック" charset="-128"/>
              </a:rPr>
              <a:t>/courses/cnns-xmuf2</a:t>
            </a:r>
            <a:r>
              <a:rPr lang="en-US" altLang="zh-CN" sz="2400" kern="0" dirty="0">
                <a:ea typeface="ＭＳ Ｐゴシック" charset="-128"/>
              </a:rPr>
              <a:t>2</a:t>
            </a:r>
            <a:r>
              <a:rPr lang="en-US" altLang="x-none" sz="2400" kern="0" dirty="0">
                <a:ea typeface="ＭＳ Ｐゴシック" charset="-128"/>
              </a:rPr>
              <a:t>/</a:t>
            </a:r>
            <a:r>
              <a:rPr lang="en-US" altLang="x-none" sz="2400" kern="0" dirty="0" err="1">
                <a:ea typeface="ＭＳ Ｐゴシック" charset="-128"/>
              </a:rPr>
              <a:t>index.shtml</a:t>
            </a:r>
            <a:endParaRPr lang="en-US" altLang="x-none" sz="2400" kern="0" dirty="0">
              <a:ea typeface="ＭＳ Ｐゴシック" charset="-128"/>
            </a:endParaRPr>
          </a:p>
          <a:p>
            <a:endParaRPr lang="en-US" altLang="x-none" sz="2400" kern="0" dirty="0">
              <a:ea typeface="ＭＳ Ｐゴシック" charset="-128"/>
            </a:endParaRPr>
          </a:p>
          <a:p>
            <a:r>
              <a:rPr lang="en-US" altLang="zh-CN" sz="2400" kern="0" dirty="0">
                <a:ea typeface="ＭＳ Ｐゴシック" charset="-128"/>
              </a:rPr>
              <a:t>09</a:t>
            </a:r>
            <a:r>
              <a:rPr lang="en-US" altLang="x-none" sz="2400" kern="0" dirty="0">
                <a:ea typeface="ＭＳ Ｐゴシック" charset="-128"/>
              </a:rPr>
              <a:t>/</a:t>
            </a:r>
            <a:r>
              <a:rPr lang="en-US" altLang="zh-CN" sz="2400" kern="0" dirty="0">
                <a:ea typeface="宋体" charset="-122"/>
              </a:rPr>
              <a:t>26</a:t>
            </a:r>
            <a:r>
              <a:rPr lang="en-US" altLang="x-none" sz="2400" kern="0" dirty="0">
                <a:ea typeface="ＭＳ Ｐゴシック" charset="-128"/>
              </a:rPr>
              <a:t>/20</a:t>
            </a:r>
            <a:r>
              <a:rPr lang="en-US" altLang="zh-CN" sz="2400" kern="0" dirty="0">
                <a:ea typeface="ＭＳ Ｐゴシック" charset="-128"/>
              </a:rPr>
              <a:t>22</a:t>
            </a:r>
            <a:endParaRPr lang="en-US" altLang="x-none" sz="2400" kern="0" dirty="0">
              <a:ea typeface="ＭＳ Ｐゴシック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AB6632-5B4C-A145-A393-9DE80E91C4F6}"/>
              </a:ext>
            </a:extLst>
          </p:cNvPr>
          <p:cNvSpPr txBox="1"/>
          <p:nvPr/>
        </p:nvSpPr>
        <p:spPr>
          <a:xfrm>
            <a:off x="465683" y="6407150"/>
            <a:ext cx="822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n-lt"/>
              </a:rPr>
              <a:t>Th</a:t>
            </a:r>
            <a:r>
              <a:rPr lang="en-US" altLang="zh-CN" sz="1200" dirty="0">
                <a:latin typeface="+mn-lt"/>
              </a:rPr>
              <a:t>is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deck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of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slides</a:t>
            </a:r>
            <a:r>
              <a:rPr lang="en-US" sz="1200" dirty="0">
                <a:latin typeface="+mn-lt"/>
              </a:rPr>
              <a:t> are heavily based on CPSC 433/533 at Yale University, by courtesy of Dr. Y. Richard Yang. 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0498749-7344-674D-80BB-75E4C26E8F01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10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Discussion: How May One Handle </a:t>
            </a:r>
            <a:br>
              <a:rPr lang="en-US" altLang="zh-CN" sz="3200" dirty="0">
                <a:ea typeface="宋体" charset="-122"/>
              </a:rPr>
            </a:br>
            <a:r>
              <a:rPr lang="en-US" altLang="zh-CN" sz="3200" dirty="0">
                <a:ea typeface="宋体" charset="-122"/>
              </a:rPr>
              <a:t>Email Spams?</a:t>
            </a:r>
            <a:endParaRPr lang="en-US" altLang="x-none" sz="3200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45131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0FBAB2A-340A-0B44-9ABE-26790B8CA34D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11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ea typeface="宋体" charset="-122"/>
              </a:rPr>
              <a:t>Detection Methods Used by GMail</a:t>
            </a:r>
            <a:endParaRPr lang="en-US" altLang="x-none" sz="3200">
              <a:ea typeface="ＭＳ Ｐゴシック" charset="-128"/>
            </a:endParaRP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Known phishing scams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Message from unconfirmed sender identity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Message you sent to Spam/similarity to suspicious messages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Administrator-set policies</a:t>
            </a:r>
          </a:p>
        </p:txBody>
      </p:sp>
      <p:sp>
        <p:nvSpPr>
          <p:cNvPr id="173060" name="Rectangle 1"/>
          <p:cNvSpPr>
            <a:spLocks noChangeArrowheads="1"/>
          </p:cNvSpPr>
          <p:nvPr/>
        </p:nvSpPr>
        <p:spPr bwMode="auto">
          <a:xfrm>
            <a:off x="388938" y="5718175"/>
            <a:ext cx="7275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dirty="0"/>
              <a:t>https://</a:t>
            </a:r>
            <a:r>
              <a:rPr lang="en-US" altLang="x-none" dirty="0" err="1"/>
              <a:t>support.google.com</a:t>
            </a:r>
            <a:r>
              <a:rPr lang="en-US" altLang="x-none" dirty="0"/>
              <a:t>/mail/answer/1366858?hl=</a:t>
            </a:r>
            <a:r>
              <a:rPr lang="en-US" altLang="x-none" dirty="0" err="1"/>
              <a:t>en</a:t>
            </a:r>
            <a:endParaRPr lang="en-US" altLang="x-none" dirty="0"/>
          </a:p>
        </p:txBody>
      </p:sp>
      <p:sp>
        <p:nvSpPr>
          <p:cNvPr id="2" name="Rectangle 1"/>
          <p:cNvSpPr/>
          <p:nvPr/>
        </p:nvSpPr>
        <p:spPr bwMode="auto">
          <a:xfrm>
            <a:off x="942109" y="2105891"/>
            <a:ext cx="7363691" cy="526473"/>
          </a:xfrm>
          <a:prstGeom prst="rect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004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5" grpId="0" build="p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EC1B7BC-2F5E-CF45-8B39-B1157B37D2E5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12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ea typeface="宋体" charset="-122"/>
              </a:rPr>
              <a:t>Email Authentication Approaches</a:t>
            </a:r>
            <a:endParaRPr lang="en-US" altLang="x-none" sz="2800" dirty="0">
              <a:ea typeface="ＭＳ Ｐゴシック" charset="-128"/>
            </a:endParaRPr>
          </a:p>
        </p:txBody>
      </p:sp>
      <p:pic>
        <p:nvPicPr>
          <p:cNvPr id="62467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1404938"/>
            <a:ext cx="8321675" cy="484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8" name="Rectangle 3"/>
          <p:cNvSpPr>
            <a:spLocks noChangeArrowheads="1"/>
          </p:cNvSpPr>
          <p:nvPr/>
        </p:nvSpPr>
        <p:spPr bwMode="auto">
          <a:xfrm>
            <a:off x="968375" y="6230938"/>
            <a:ext cx="30241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1800">
                <a:solidFill>
                  <a:srgbClr val="000000"/>
                </a:solidFill>
                <a:latin typeface="Comic Sans MS" charset="0"/>
                <a:ea typeface="宋体" charset="-122"/>
              </a:rPr>
              <a:t>Sender Policy Frame (SPF)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62469" name="Rectangle 7"/>
          <p:cNvSpPr>
            <a:spLocks noChangeArrowheads="1"/>
          </p:cNvSpPr>
          <p:nvPr/>
        </p:nvSpPr>
        <p:spPr bwMode="auto">
          <a:xfrm>
            <a:off x="4449089" y="6219825"/>
            <a:ext cx="404629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1800" dirty="0" err="1">
                <a:solidFill>
                  <a:srgbClr val="000000"/>
                </a:solidFill>
                <a:latin typeface="Comic Sans MS" charset="0"/>
                <a:ea typeface="宋体" charset="-122"/>
              </a:rPr>
              <a:t>DomainKeys</a:t>
            </a:r>
            <a:r>
              <a:rPr lang="en-US" altLang="zh-CN" sz="1800" dirty="0">
                <a:solidFill>
                  <a:srgbClr val="000000"/>
                </a:solidFill>
                <a:latin typeface="Comic Sans MS" charset="0"/>
                <a:ea typeface="宋体" charset="-122"/>
              </a:rPr>
              <a:t> Identified Mail (DKIM)</a:t>
            </a:r>
            <a:br>
              <a:rPr lang="en-US" altLang="zh-CN" sz="1800" dirty="0">
                <a:solidFill>
                  <a:srgbClr val="000000"/>
                </a:solidFill>
                <a:latin typeface="Comic Sans MS" charset="0"/>
                <a:ea typeface="宋体" charset="-122"/>
              </a:rPr>
            </a:br>
            <a:r>
              <a:rPr lang="en-US" altLang="zh-CN" sz="1800" dirty="0">
                <a:solidFill>
                  <a:srgbClr val="000000"/>
                </a:solidFill>
                <a:latin typeface="Comic Sans MS" charset="0"/>
                <a:ea typeface="宋体" charset="-122"/>
              </a:rPr>
              <a:t>Authenticated Results Chain (ARC)</a:t>
            </a:r>
            <a:endParaRPr lang="en-US" altLang="x-none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791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3" name="Picture 12"/>
          <p:cNvPicPr>
            <a:picLocks noChangeArrowheads="1"/>
          </p:cNvPicPr>
          <p:nvPr/>
        </p:nvPicPr>
        <p:blipFill>
          <a:blip r:embed="rId3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" y="1449388"/>
            <a:ext cx="5370513" cy="434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AB392E9-A742-B94F-B99F-BF65B23FB6A0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13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charset="-122"/>
              </a:rPr>
              <a:t>Sender Policy Framework (SPF RFC7208)</a:t>
            </a:r>
            <a:endParaRPr lang="en-US" altLang="x-none" sz="2800">
              <a:ea typeface="ＭＳ Ｐゴシック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1595" y="2161612"/>
            <a:ext cx="973675" cy="914631"/>
          </a:xfrm>
          <a:prstGeom prst="rect">
            <a:avLst/>
          </a:prstGeom>
          <a:gradFill rotWithShape="1">
            <a:gsLst>
              <a:gs pos="0">
                <a:srgbClr val="9E9273">
                  <a:tint val="100000"/>
                  <a:shade val="100000"/>
                  <a:satMod val="130000"/>
                </a:srgbClr>
              </a:gs>
              <a:gs pos="100000">
                <a:srgbClr val="9E9273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tIns="1828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solidFill>
                  <a:srgbClr val="00000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MUA</a:t>
            </a:r>
            <a:endParaRPr lang="en-US" sz="1800" kern="0" dirty="0">
              <a:solidFill>
                <a:srgbClr val="000000"/>
              </a:solidFill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39407" y="2896718"/>
            <a:ext cx="973675" cy="914631"/>
          </a:xfrm>
          <a:prstGeom prst="rect">
            <a:avLst/>
          </a:prstGeom>
          <a:gradFill rotWithShape="1">
            <a:gsLst>
              <a:gs pos="0">
                <a:srgbClr val="9E9273">
                  <a:tint val="100000"/>
                  <a:shade val="100000"/>
                  <a:satMod val="130000"/>
                </a:srgbClr>
              </a:gs>
              <a:gs pos="100000">
                <a:srgbClr val="9E9273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tIns="1828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solidFill>
                  <a:srgbClr val="00000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MTA</a:t>
            </a:r>
            <a:endParaRPr lang="en-US" sz="1800" kern="0" dirty="0">
              <a:solidFill>
                <a:srgbClr val="000000"/>
              </a:solidFill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6160" y="3736412"/>
            <a:ext cx="973675" cy="914631"/>
          </a:xfrm>
          <a:prstGeom prst="rect">
            <a:avLst/>
          </a:prstGeom>
          <a:gradFill rotWithShape="1">
            <a:gsLst>
              <a:gs pos="0">
                <a:srgbClr val="9E9273">
                  <a:tint val="100000"/>
                  <a:shade val="100000"/>
                  <a:satMod val="130000"/>
                </a:srgbClr>
              </a:gs>
              <a:gs pos="100000">
                <a:srgbClr val="9E9273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tIns="1828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rgbClr val="00000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Border</a:t>
            </a:r>
            <a:br>
              <a:rPr lang="en-US" altLang="zh-CN" sz="1400" dirty="0">
                <a:solidFill>
                  <a:srgbClr val="00000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</a:br>
            <a:r>
              <a:rPr lang="en-US" altLang="zh-CN" sz="1400" dirty="0">
                <a:solidFill>
                  <a:srgbClr val="00000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Outbound</a:t>
            </a:r>
            <a:br>
              <a:rPr lang="en-US" altLang="zh-CN" sz="1400" dirty="0">
                <a:solidFill>
                  <a:srgbClr val="00000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</a:br>
            <a:r>
              <a:rPr lang="en-US" altLang="zh-CN" sz="1400" dirty="0">
                <a:solidFill>
                  <a:srgbClr val="00000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MTA </a:t>
            </a:r>
            <a:r>
              <a:rPr lang="en-US" altLang="zh-CN" sz="1400" dirty="0">
                <a:solidFill>
                  <a:srgbClr val="FF000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m</a:t>
            </a:r>
            <a:endParaRPr lang="en-US" sz="1400" kern="0" dirty="0">
              <a:solidFill>
                <a:srgbClr val="FF0000"/>
              </a:solidFill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50796" y="4471518"/>
            <a:ext cx="973675" cy="914631"/>
          </a:xfrm>
          <a:prstGeom prst="rect">
            <a:avLst/>
          </a:prstGeom>
          <a:gradFill rotWithShape="1">
            <a:gsLst>
              <a:gs pos="0">
                <a:srgbClr val="9E9273">
                  <a:tint val="100000"/>
                  <a:shade val="100000"/>
                  <a:satMod val="130000"/>
                </a:srgbClr>
              </a:gs>
              <a:gs pos="100000">
                <a:srgbClr val="9E9273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tIns="1828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Border</a:t>
            </a:r>
            <a:br>
              <a:rPr lang="en-US" altLang="zh-CN" sz="1600" dirty="0">
                <a:solidFill>
                  <a:srgbClr val="00000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</a:br>
            <a:r>
              <a:rPr lang="en-US" altLang="zh-CN" sz="1600" dirty="0">
                <a:solidFill>
                  <a:srgbClr val="00000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Inbound</a:t>
            </a:r>
            <a:br>
              <a:rPr lang="en-US" altLang="zh-CN" sz="1600" dirty="0">
                <a:solidFill>
                  <a:srgbClr val="00000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</a:br>
            <a:r>
              <a:rPr lang="en-US" altLang="zh-CN" sz="1600" dirty="0">
                <a:solidFill>
                  <a:srgbClr val="00000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MTA</a:t>
            </a:r>
            <a:endParaRPr lang="en-US" sz="1600" kern="0" dirty="0">
              <a:solidFill>
                <a:srgbClr val="000000"/>
              </a:solidFill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52701" y="5795306"/>
            <a:ext cx="973675" cy="914631"/>
          </a:xfrm>
          <a:prstGeom prst="rect">
            <a:avLst/>
          </a:prstGeom>
          <a:gradFill rotWithShape="1">
            <a:gsLst>
              <a:gs pos="0">
                <a:srgbClr val="9E9273">
                  <a:tint val="100000"/>
                  <a:shade val="100000"/>
                  <a:satMod val="130000"/>
                </a:srgbClr>
              </a:gs>
              <a:gs pos="100000">
                <a:srgbClr val="9E9273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tIns="1828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solidFill>
                  <a:srgbClr val="00000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MUA</a:t>
            </a:r>
            <a:endParaRPr lang="en-US" sz="1800" kern="0" dirty="0">
              <a:solidFill>
                <a:srgbClr val="000000"/>
              </a:solidFill>
              <a:latin typeface="Calibri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64531" name="Straight Arrow Connector 5"/>
          <p:cNvCxnSpPr>
            <a:cxnSpLocks noChangeShapeType="1"/>
          </p:cNvCxnSpPr>
          <p:nvPr/>
        </p:nvCxnSpPr>
        <p:spPr bwMode="auto">
          <a:xfrm>
            <a:off x="1795463" y="2619375"/>
            <a:ext cx="344487" cy="7350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532" name="Rectangle 6"/>
          <p:cNvSpPr>
            <a:spLocks noChangeArrowheads="1"/>
          </p:cNvSpPr>
          <p:nvPr/>
        </p:nvSpPr>
        <p:spPr bwMode="auto">
          <a:xfrm>
            <a:off x="2197100" y="2362200"/>
            <a:ext cx="19716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1800">
                <a:solidFill>
                  <a:srgbClr val="000000"/>
                </a:solidFill>
                <a:latin typeface="Comic Sans MS" charset="0"/>
                <a:ea typeface="宋体" charset="-122"/>
              </a:rPr>
              <a:t>smtp/submission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cxnSp>
        <p:nvCxnSpPr>
          <p:cNvPr id="64533" name="Straight Arrow Connector 15"/>
          <p:cNvCxnSpPr>
            <a:cxnSpLocks noChangeShapeType="1"/>
          </p:cNvCxnSpPr>
          <p:nvPr/>
        </p:nvCxnSpPr>
        <p:spPr bwMode="auto">
          <a:xfrm>
            <a:off x="3127375" y="3354388"/>
            <a:ext cx="577850" cy="919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34" name="Straight Arrow Connector 17"/>
          <p:cNvCxnSpPr>
            <a:cxnSpLocks noChangeShapeType="1"/>
          </p:cNvCxnSpPr>
          <p:nvPr/>
        </p:nvCxnSpPr>
        <p:spPr bwMode="auto">
          <a:xfrm>
            <a:off x="4729163" y="4194175"/>
            <a:ext cx="1122362" cy="7350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535" name="Rectangle 18"/>
          <p:cNvSpPr>
            <a:spLocks noChangeArrowheads="1"/>
          </p:cNvSpPr>
          <p:nvPr/>
        </p:nvSpPr>
        <p:spPr bwMode="auto">
          <a:xfrm>
            <a:off x="3398838" y="3216275"/>
            <a:ext cx="708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1800">
                <a:solidFill>
                  <a:srgbClr val="000000"/>
                </a:solidFill>
                <a:latin typeface="Comic Sans MS" charset="0"/>
                <a:ea typeface="宋体" charset="-122"/>
              </a:rPr>
              <a:t>smtp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64536" name="Rectangle 19"/>
          <p:cNvSpPr>
            <a:spLocks noChangeArrowheads="1"/>
          </p:cNvSpPr>
          <p:nvPr/>
        </p:nvSpPr>
        <p:spPr bwMode="auto">
          <a:xfrm>
            <a:off x="5268913" y="4011613"/>
            <a:ext cx="7096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1800">
                <a:solidFill>
                  <a:srgbClr val="000000"/>
                </a:solidFill>
                <a:latin typeface="Comic Sans MS" charset="0"/>
                <a:ea typeface="宋体" charset="-122"/>
              </a:rPr>
              <a:t>smtp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64537" name="Rectangle 20"/>
          <p:cNvSpPr>
            <a:spLocks noChangeArrowheads="1"/>
          </p:cNvSpPr>
          <p:nvPr/>
        </p:nvSpPr>
        <p:spPr bwMode="auto">
          <a:xfrm>
            <a:off x="7224713" y="5157788"/>
            <a:ext cx="1155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1800">
                <a:solidFill>
                  <a:srgbClr val="000000"/>
                </a:solidFill>
                <a:latin typeface="Comic Sans MS" charset="0"/>
                <a:ea typeface="宋体" charset="-122"/>
              </a:rPr>
              <a:t>pop/imap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cxnSp>
        <p:nvCxnSpPr>
          <p:cNvPr id="64538" name="Straight Arrow Connector 21"/>
          <p:cNvCxnSpPr>
            <a:cxnSpLocks noChangeShapeType="1"/>
          </p:cNvCxnSpPr>
          <p:nvPr/>
        </p:nvCxnSpPr>
        <p:spPr bwMode="auto">
          <a:xfrm>
            <a:off x="6824663" y="4929188"/>
            <a:ext cx="828675" cy="1323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539" name="Rectangle 23"/>
          <p:cNvSpPr>
            <a:spLocks noChangeArrowheads="1"/>
          </p:cNvSpPr>
          <p:nvPr/>
        </p:nvSpPr>
        <p:spPr bwMode="auto">
          <a:xfrm>
            <a:off x="3717925" y="4668838"/>
            <a:ext cx="11223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1800">
                <a:solidFill>
                  <a:srgbClr val="000000"/>
                </a:solidFill>
                <a:latin typeface="Comic Sans MS" charset="0"/>
                <a:ea typeface="宋体" charset="-122"/>
              </a:rPr>
              <a:t>neighbor</a:t>
            </a:r>
            <a:br>
              <a:rPr lang="en-US" altLang="zh-CN" sz="1800">
                <a:solidFill>
                  <a:srgbClr val="000000"/>
                </a:solidFill>
                <a:latin typeface="Comic Sans MS" charset="0"/>
                <a:ea typeface="宋体" charset="-122"/>
              </a:rPr>
            </a:br>
            <a:r>
              <a:rPr lang="en-US" altLang="zh-CN" sz="1800">
                <a:solidFill>
                  <a:srgbClr val="000000"/>
                </a:solidFill>
                <a:latin typeface="Comic Sans MS" charset="0"/>
                <a:ea typeface="宋体" charset="-122"/>
              </a:rPr>
              <a:t>MTA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64540" name="Rectangle 24"/>
          <p:cNvSpPr>
            <a:spLocks noChangeArrowheads="1"/>
          </p:cNvSpPr>
          <p:nvPr/>
        </p:nvSpPr>
        <p:spPr bwMode="auto">
          <a:xfrm>
            <a:off x="5751513" y="5508625"/>
            <a:ext cx="12144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1800">
                <a:solidFill>
                  <a:srgbClr val="000000"/>
                </a:solidFill>
                <a:latin typeface="Comic Sans MS" charset="0"/>
                <a:ea typeface="宋体" charset="-122"/>
              </a:rPr>
              <a:t>validating</a:t>
            </a:r>
            <a:br>
              <a:rPr lang="en-US" altLang="zh-CN" sz="1800">
                <a:solidFill>
                  <a:srgbClr val="000000"/>
                </a:solidFill>
                <a:latin typeface="Comic Sans MS" charset="0"/>
                <a:ea typeface="宋体" charset="-122"/>
              </a:rPr>
            </a:br>
            <a:r>
              <a:rPr lang="en-US" altLang="zh-CN" sz="1800">
                <a:solidFill>
                  <a:srgbClr val="000000"/>
                </a:solidFill>
                <a:latin typeface="Comic Sans MS" charset="0"/>
                <a:ea typeface="宋体" charset="-122"/>
              </a:rPr>
              <a:t>MTA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29" name="Rounded Rectangular Callout 28"/>
          <p:cNvSpPr/>
          <p:nvPr/>
        </p:nvSpPr>
        <p:spPr bwMode="auto">
          <a:xfrm>
            <a:off x="5819775" y="2332038"/>
            <a:ext cx="2924175" cy="1154112"/>
          </a:xfrm>
          <a:prstGeom prst="wedgeRoundRectCallout">
            <a:avLst>
              <a:gd name="adj1" fmla="val -28356"/>
              <a:gd name="adj2" fmla="val 13484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1800" dirty="0">
                <a:solidFill>
                  <a:srgbClr val="000000"/>
                </a:solidFill>
                <a:latin typeface="Menlo Regular" charset="0"/>
                <a:ea typeface="ＭＳ Ｐゴシック" charset="0"/>
                <a:cs typeface="Menlo Regular" charset="0"/>
                <a:sym typeface="Menlo Regular" charset="0"/>
              </a:rPr>
              <a:t>Is my neighbor </a:t>
            </a:r>
            <a:r>
              <a:rPr lang="en-US" sz="1800" dirty="0">
                <a:solidFill>
                  <a:srgbClr val="FF0000"/>
                </a:solidFill>
                <a:latin typeface="Menlo Regular" charset="0"/>
                <a:ea typeface="ＭＳ Ｐゴシック" charset="0"/>
                <a:cs typeface="Menlo Regular" charset="0"/>
                <a:sym typeface="Menlo Regular" charset="0"/>
              </a:rPr>
              <a:t>m</a:t>
            </a:r>
            <a:r>
              <a:rPr lang="en-US" sz="1800" dirty="0">
                <a:solidFill>
                  <a:srgbClr val="000000"/>
                </a:solidFill>
                <a:latin typeface="Menlo Regular" charset="0"/>
                <a:ea typeface="ＭＳ Ｐゴシック" charset="0"/>
                <a:cs typeface="Menlo Regular" charset="0"/>
                <a:sym typeface="Menlo Regular" charset="0"/>
              </a:rPr>
              <a:t> a permitted sender for the domain?</a:t>
            </a:r>
          </a:p>
          <a:p>
            <a:pPr algn="l">
              <a:defRPr/>
            </a:pPr>
            <a:endParaRPr lang="en-US" sz="1800" baseline="-250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64542" name="Rectangle 1"/>
          <p:cNvSpPr>
            <a:spLocks noChangeArrowheads="1"/>
          </p:cNvSpPr>
          <p:nvPr/>
        </p:nvSpPr>
        <p:spPr bwMode="auto">
          <a:xfrm>
            <a:off x="4845050" y="0"/>
            <a:ext cx="4298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https://tools.ietf.org/html/rfc7208</a:t>
            </a:r>
          </a:p>
        </p:txBody>
      </p:sp>
    </p:spTree>
    <p:extLst>
      <p:ext uri="{BB962C8B-B14F-4D97-AF65-F5344CB8AC3E}">
        <p14:creationId xmlns:p14="http://schemas.microsoft.com/office/powerpoint/2010/main" val="302716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4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56600" cy="1143000"/>
          </a:xfrm>
        </p:spPr>
        <p:txBody>
          <a:bodyPr/>
          <a:lstStyle/>
          <a:p>
            <a:r>
              <a:rPr lang="en-US" altLang="x-none" dirty="0">
                <a:ea typeface="ＭＳ Ｐゴシック" charset="-128"/>
              </a:rPr>
              <a:t>Key Question for SPF?</a:t>
            </a:r>
          </a:p>
        </p:txBody>
      </p:sp>
      <p:sp>
        <p:nvSpPr>
          <p:cNvPr id="150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How does SPF know if its neighbor MTA is a permitted sender of the domain?</a:t>
            </a:r>
          </a:p>
        </p:txBody>
      </p:sp>
      <p:sp>
        <p:nvSpPr>
          <p:cNvPr id="6861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A6817DA-4BB4-C74A-869E-C7CEF33A97D2}" type="slidenum">
              <a:rPr lang="en-US" altLang="x-none" sz="1400">
                <a:solidFill>
                  <a:srgbClr val="000000"/>
                </a:solidFill>
              </a:rPr>
              <a:pPr/>
              <a:t>14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95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718B3E1-3851-804A-A727-15532F06D1CB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15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39700"/>
            <a:ext cx="7772400" cy="1143000"/>
          </a:xfrm>
        </p:spPr>
        <p:txBody>
          <a:bodyPr/>
          <a:lstStyle/>
          <a:p>
            <a:r>
              <a:rPr lang="en-US" altLang="zh-CN" sz="3200">
                <a:ea typeface="宋体" charset="-122"/>
              </a:rPr>
              <a:t>DomainKeys Identified Mail (DKIM; RFC 5585)</a:t>
            </a:r>
            <a:endParaRPr lang="en-US" altLang="x-none" sz="3200">
              <a:ea typeface="ＭＳ Ｐゴシック" charset="-128"/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A domain-level digital signature authentication framework for email, using public key crypto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宋体" charset="-122"/>
              </a:rPr>
              <a:t>E.g., </a:t>
            </a:r>
            <a:r>
              <a:rPr lang="en-US" altLang="zh-CN" dirty="0" err="1">
                <a:ea typeface="宋体" charset="-122"/>
              </a:rPr>
              <a:t>mail.sina.com</a:t>
            </a:r>
            <a:r>
              <a:rPr lang="en-US" altLang="zh-CN" dirty="0">
                <a:ea typeface="宋体" charset="-122"/>
              </a:rPr>
              <a:t> signs that the message is sent by </a:t>
            </a:r>
            <a:r>
              <a:rPr lang="en-US" altLang="zh-CN" dirty="0" err="1">
                <a:ea typeface="宋体" charset="-122"/>
              </a:rPr>
              <a:t>mail</a:t>
            </a:r>
            <a:r>
              <a:rPr lang="en-US" altLang="zh-CN" err="1">
                <a:ea typeface="宋体" charset="-122"/>
              </a:rPr>
              <a:t>.</a:t>
            </a:r>
            <a:r>
              <a:rPr lang="en-US" altLang="zh-CN">
                <a:ea typeface="宋体" charset="-122"/>
              </a:rPr>
              <a:t>sina </a:t>
            </a:r>
            <a:r>
              <a:rPr lang="en-US" altLang="zh-CN" dirty="0">
                <a:ea typeface="宋体" charset="-122"/>
              </a:rPr>
              <a:t>server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Basic idea of public key signature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宋体" charset="-122"/>
              </a:rPr>
              <a:t>Owner has both public and private keys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宋体" charset="-122"/>
              </a:rPr>
              <a:t>Owner uses private key to sign a message to generate a signature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宋体" charset="-122"/>
              </a:rPr>
              <a:t>Others with public key can verify signature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宋体" charset="-122"/>
              </a:rPr>
              <a:t>Assumption: difficult to get private key even w/  public key distributed</a:t>
            </a:r>
          </a:p>
        </p:txBody>
      </p:sp>
    </p:spTree>
    <p:extLst>
      <p:ext uri="{BB962C8B-B14F-4D97-AF65-F5344CB8AC3E}">
        <p14:creationId xmlns:p14="http://schemas.microsoft.com/office/powerpoint/2010/main" val="419587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24DEC85-868D-5F4E-AADE-ACD08F3AA56E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16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ea typeface="宋体" charset="-122"/>
              </a:rPr>
              <a:t>DomainKeys Identified Mail (DKIM)</a:t>
            </a:r>
            <a:endParaRPr lang="en-US" altLang="x-none" sz="3200">
              <a:ea typeface="ＭＳ Ｐゴシック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1595" y="1862792"/>
            <a:ext cx="973675" cy="914631"/>
          </a:xfrm>
          <a:prstGeom prst="rect">
            <a:avLst/>
          </a:prstGeom>
          <a:gradFill rotWithShape="1">
            <a:gsLst>
              <a:gs pos="0">
                <a:srgbClr val="9E9273">
                  <a:tint val="100000"/>
                  <a:shade val="100000"/>
                  <a:satMod val="130000"/>
                </a:srgbClr>
              </a:gs>
              <a:gs pos="100000">
                <a:srgbClr val="9E9273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tIns="1828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solidFill>
                  <a:srgbClr val="00000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MUA</a:t>
            </a:r>
            <a:endParaRPr lang="en-US" sz="1800" kern="0" dirty="0">
              <a:solidFill>
                <a:srgbClr val="000000"/>
              </a:solidFill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39407" y="2597898"/>
            <a:ext cx="1192475" cy="914631"/>
          </a:xfrm>
          <a:prstGeom prst="rect">
            <a:avLst/>
          </a:prstGeom>
          <a:gradFill rotWithShape="1">
            <a:gsLst>
              <a:gs pos="0">
                <a:srgbClr val="9E9273">
                  <a:tint val="100000"/>
                  <a:shade val="100000"/>
                  <a:satMod val="130000"/>
                </a:srgbClr>
              </a:gs>
              <a:gs pos="100000">
                <a:srgbClr val="9E9273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tIns="1828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solidFill>
                  <a:srgbClr val="00000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Signing</a:t>
            </a:r>
            <a:br>
              <a:rPr lang="en-US" altLang="zh-CN" sz="1800" dirty="0">
                <a:solidFill>
                  <a:srgbClr val="00000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</a:br>
            <a:r>
              <a:rPr lang="en-US" altLang="zh-CN" sz="1800" dirty="0">
                <a:solidFill>
                  <a:srgbClr val="00000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MTA</a:t>
            </a:r>
            <a:endParaRPr lang="en-US" sz="1800" kern="0" dirty="0">
              <a:solidFill>
                <a:srgbClr val="000000"/>
              </a:solidFill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6160" y="3437592"/>
            <a:ext cx="973675" cy="914631"/>
          </a:xfrm>
          <a:prstGeom prst="rect">
            <a:avLst/>
          </a:prstGeom>
          <a:gradFill rotWithShape="1">
            <a:gsLst>
              <a:gs pos="0">
                <a:srgbClr val="9E9273">
                  <a:tint val="100000"/>
                  <a:shade val="100000"/>
                  <a:satMod val="130000"/>
                </a:srgbClr>
              </a:gs>
              <a:gs pos="100000">
                <a:srgbClr val="9E9273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tIns="1828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solidFill>
                  <a:srgbClr val="00000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MTA</a:t>
            </a:r>
            <a:endParaRPr lang="en-US" sz="1800" kern="0" dirty="0">
              <a:solidFill>
                <a:srgbClr val="FF0000"/>
              </a:solidFill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50796" y="4172698"/>
            <a:ext cx="1111792" cy="1026835"/>
          </a:xfrm>
          <a:prstGeom prst="rect">
            <a:avLst/>
          </a:prstGeom>
          <a:gradFill rotWithShape="1">
            <a:gsLst>
              <a:gs pos="0">
                <a:srgbClr val="9E9273">
                  <a:tint val="100000"/>
                  <a:shade val="100000"/>
                  <a:satMod val="130000"/>
                </a:srgbClr>
              </a:gs>
              <a:gs pos="100000">
                <a:srgbClr val="9E9273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tIns="1828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 err="1">
                <a:solidFill>
                  <a:srgbClr val="00000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VerifyingMTA</a:t>
            </a:r>
            <a:endParaRPr lang="en-US" sz="1800" kern="0" dirty="0">
              <a:solidFill>
                <a:srgbClr val="000000"/>
              </a:solidFill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52701" y="5496486"/>
            <a:ext cx="973675" cy="914631"/>
          </a:xfrm>
          <a:prstGeom prst="rect">
            <a:avLst/>
          </a:prstGeom>
          <a:gradFill rotWithShape="1">
            <a:gsLst>
              <a:gs pos="0">
                <a:srgbClr val="9E9273">
                  <a:tint val="100000"/>
                  <a:shade val="100000"/>
                  <a:satMod val="130000"/>
                </a:srgbClr>
              </a:gs>
              <a:gs pos="100000">
                <a:srgbClr val="9E9273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tIns="1828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solidFill>
                  <a:srgbClr val="00000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MUA</a:t>
            </a:r>
            <a:endParaRPr lang="en-US" sz="1800" kern="0" dirty="0">
              <a:solidFill>
                <a:srgbClr val="000000"/>
              </a:solidFill>
              <a:latin typeface="Calibri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76818" name="Straight Arrow Connector 5"/>
          <p:cNvCxnSpPr>
            <a:cxnSpLocks noChangeShapeType="1"/>
          </p:cNvCxnSpPr>
          <p:nvPr/>
        </p:nvCxnSpPr>
        <p:spPr bwMode="auto">
          <a:xfrm>
            <a:off x="1795463" y="2319338"/>
            <a:ext cx="344487" cy="736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819" name="Rectangle 6"/>
          <p:cNvSpPr>
            <a:spLocks noChangeArrowheads="1"/>
          </p:cNvSpPr>
          <p:nvPr/>
        </p:nvSpPr>
        <p:spPr bwMode="auto">
          <a:xfrm>
            <a:off x="2197100" y="2062163"/>
            <a:ext cx="19716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1800">
                <a:solidFill>
                  <a:srgbClr val="000000"/>
                </a:solidFill>
                <a:latin typeface="Comic Sans MS" charset="0"/>
                <a:ea typeface="宋体" charset="-122"/>
              </a:rPr>
              <a:t>smtp/submission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cxnSp>
        <p:nvCxnSpPr>
          <p:cNvPr id="76820" name="Straight Arrow Connector 15"/>
          <p:cNvCxnSpPr>
            <a:cxnSpLocks noChangeShapeType="1"/>
          </p:cNvCxnSpPr>
          <p:nvPr/>
        </p:nvCxnSpPr>
        <p:spPr bwMode="auto">
          <a:xfrm>
            <a:off x="3332163" y="3055938"/>
            <a:ext cx="373062" cy="919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21" name="Straight Arrow Connector 17"/>
          <p:cNvCxnSpPr>
            <a:cxnSpLocks noChangeShapeType="1"/>
          </p:cNvCxnSpPr>
          <p:nvPr/>
        </p:nvCxnSpPr>
        <p:spPr bwMode="auto">
          <a:xfrm>
            <a:off x="4729163" y="3894138"/>
            <a:ext cx="1122362" cy="792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822" name="Rectangle 18"/>
          <p:cNvSpPr>
            <a:spLocks noChangeArrowheads="1"/>
          </p:cNvSpPr>
          <p:nvPr/>
        </p:nvSpPr>
        <p:spPr bwMode="auto">
          <a:xfrm>
            <a:off x="3398838" y="2917825"/>
            <a:ext cx="7080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1800">
                <a:solidFill>
                  <a:srgbClr val="000000"/>
                </a:solidFill>
                <a:latin typeface="Comic Sans MS" charset="0"/>
                <a:ea typeface="宋体" charset="-122"/>
              </a:rPr>
              <a:t>smtp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76823" name="Rectangle 19"/>
          <p:cNvSpPr>
            <a:spLocks noChangeArrowheads="1"/>
          </p:cNvSpPr>
          <p:nvPr/>
        </p:nvSpPr>
        <p:spPr bwMode="auto">
          <a:xfrm>
            <a:off x="5268913" y="3711575"/>
            <a:ext cx="7096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1800">
                <a:solidFill>
                  <a:srgbClr val="000000"/>
                </a:solidFill>
                <a:latin typeface="Comic Sans MS" charset="0"/>
                <a:ea typeface="宋体" charset="-122"/>
              </a:rPr>
              <a:t>smtp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76824" name="Rectangle 20"/>
          <p:cNvSpPr>
            <a:spLocks noChangeArrowheads="1"/>
          </p:cNvSpPr>
          <p:nvPr/>
        </p:nvSpPr>
        <p:spPr bwMode="auto">
          <a:xfrm>
            <a:off x="7224713" y="4859338"/>
            <a:ext cx="1155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1800">
                <a:solidFill>
                  <a:srgbClr val="000000"/>
                </a:solidFill>
                <a:latin typeface="Comic Sans MS" charset="0"/>
                <a:ea typeface="宋体" charset="-122"/>
              </a:rPr>
              <a:t>pop/imap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cxnSp>
        <p:nvCxnSpPr>
          <p:cNvPr id="76825" name="Straight Arrow Connector 21"/>
          <p:cNvCxnSpPr>
            <a:cxnSpLocks noChangeShapeType="1"/>
          </p:cNvCxnSpPr>
          <p:nvPr/>
        </p:nvCxnSpPr>
        <p:spPr bwMode="auto">
          <a:xfrm>
            <a:off x="6962775" y="4686300"/>
            <a:ext cx="690563" cy="1266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Rounded Rectangular Callout 28"/>
          <p:cNvSpPr/>
          <p:nvPr/>
        </p:nvSpPr>
        <p:spPr bwMode="auto">
          <a:xfrm>
            <a:off x="5819775" y="2033588"/>
            <a:ext cx="2924175" cy="1343025"/>
          </a:xfrm>
          <a:prstGeom prst="wedgeRoundRectCallout">
            <a:avLst>
              <a:gd name="adj1" fmla="val -30399"/>
              <a:gd name="adj2" fmla="val 10927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1800" dirty="0">
                <a:solidFill>
                  <a:srgbClr val="000000"/>
                </a:solidFill>
                <a:latin typeface="Menlo Regular" charset="0"/>
                <a:ea typeface="ＭＳ Ｐゴシック" charset="0"/>
                <a:cs typeface="Menlo Regular" charset="0"/>
                <a:sym typeface="Menlo Regular" charset="0"/>
              </a:rPr>
              <a:t>Is the message signed by the private key of the signing domain</a:t>
            </a:r>
            <a:r>
              <a:rPr lang="en-US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  <a:sym typeface="Menlo Regular" charset="0"/>
              </a:rPr>
              <a:t>?</a:t>
            </a:r>
            <a:endParaRPr lang="en-US" sz="1800" dirty="0">
              <a:solidFill>
                <a:srgbClr val="000000"/>
              </a:solidFill>
              <a:latin typeface="Menlo Regular" charset="0"/>
              <a:ea typeface="ＭＳ Ｐゴシック" charset="0"/>
              <a:cs typeface="Menlo Regular" charset="0"/>
              <a:sym typeface="Menlo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89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charset="-122"/>
              </a:rPr>
              <a:t>Example: RSA</a:t>
            </a:r>
          </a:p>
        </p:txBody>
      </p:sp>
      <p:sp>
        <p:nvSpPr>
          <p:cNvPr id="580611" name="Text Box 3"/>
          <p:cNvSpPr txBox="1">
            <a:spLocks noChangeArrowheads="1"/>
          </p:cNvSpPr>
          <p:nvPr/>
        </p:nvSpPr>
        <p:spPr bwMode="auto">
          <a:xfrm>
            <a:off x="644525" y="1681163"/>
            <a:ext cx="58197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>
                <a:solidFill>
                  <a:srgbClr val="3333CC"/>
                </a:solidFill>
                <a:latin typeface="Comic Sans MS" charset="0"/>
                <a:ea typeface="SimSun" charset="0"/>
                <a:cs typeface="SimSun" charset="0"/>
              </a:rPr>
              <a:t>1.</a:t>
            </a:r>
            <a:r>
              <a:rPr lang="en-US" altLang="zh-CN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 Choose two large prime numbers </a:t>
            </a:r>
            <a:r>
              <a:rPr lang="en-US" altLang="zh-CN" i="1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p, q.</a:t>
            </a:r>
            <a:r>
              <a:rPr lang="en-US" altLang="zh-CN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 </a:t>
            </a:r>
          </a:p>
          <a:p>
            <a:pPr algn="l">
              <a:defRPr/>
            </a:pPr>
            <a:r>
              <a:rPr lang="en-US" altLang="zh-CN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   (e.g., 1024 bits each)</a:t>
            </a:r>
          </a:p>
        </p:txBody>
      </p:sp>
      <p:sp>
        <p:nvSpPr>
          <p:cNvPr id="580612" name="Text Box 4"/>
          <p:cNvSpPr txBox="1">
            <a:spLocks noChangeArrowheads="1"/>
          </p:cNvSpPr>
          <p:nvPr/>
        </p:nvSpPr>
        <p:spPr bwMode="auto">
          <a:xfrm>
            <a:off x="596900" y="2667000"/>
            <a:ext cx="4718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dirty="0">
                <a:solidFill>
                  <a:srgbClr val="3333CC"/>
                </a:solidFill>
                <a:latin typeface="Comic Sans MS" charset="0"/>
                <a:ea typeface="SimSun" charset="0"/>
                <a:cs typeface="SimSun" charset="0"/>
              </a:rPr>
              <a:t>2.</a:t>
            </a:r>
            <a:r>
              <a:rPr lang="en-US" altLang="zh-CN" dirty="0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 Compute </a:t>
            </a:r>
            <a:r>
              <a:rPr lang="en-US" altLang="zh-CN" i="1" dirty="0">
                <a:solidFill>
                  <a:srgbClr val="FF0000"/>
                </a:solidFill>
                <a:latin typeface="Comic Sans MS" charset="0"/>
                <a:ea typeface="SimSun" charset="0"/>
                <a:cs typeface="SimSun" charset="0"/>
              </a:rPr>
              <a:t>n</a:t>
            </a:r>
            <a:r>
              <a:rPr lang="en-US" altLang="zh-CN" i="1" dirty="0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 = </a:t>
            </a:r>
            <a:r>
              <a:rPr lang="en-US" altLang="zh-CN" i="1" dirty="0" err="1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pq</a:t>
            </a:r>
            <a:r>
              <a:rPr lang="en-US" altLang="zh-CN" i="1" dirty="0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,  z = (p-1)(q-1</a:t>
            </a:r>
            <a:r>
              <a:rPr lang="en-US" altLang="zh-CN" dirty="0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)</a:t>
            </a:r>
          </a:p>
        </p:txBody>
      </p:sp>
      <p:sp>
        <p:nvSpPr>
          <p:cNvPr id="580613" name="Text Box 5"/>
          <p:cNvSpPr txBox="1">
            <a:spLocks noChangeArrowheads="1"/>
          </p:cNvSpPr>
          <p:nvPr/>
        </p:nvSpPr>
        <p:spPr bwMode="auto">
          <a:xfrm>
            <a:off x="595313" y="3336925"/>
            <a:ext cx="74755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zh-CN">
                <a:solidFill>
                  <a:srgbClr val="3333CC"/>
                </a:solidFill>
                <a:latin typeface="Comic Sans MS" charset="0"/>
                <a:ea typeface="SimSun" charset="-122"/>
              </a:rPr>
              <a:t>3.</a:t>
            </a:r>
            <a:r>
              <a:rPr lang="en-US" altLang="zh-CN">
                <a:solidFill>
                  <a:srgbClr val="000000"/>
                </a:solidFill>
                <a:latin typeface="Comic Sans MS" charset="0"/>
                <a:ea typeface="SimSun" charset="-122"/>
              </a:rPr>
              <a:t> Choose </a:t>
            </a:r>
            <a:r>
              <a:rPr lang="en-US" altLang="zh-CN" i="1">
                <a:solidFill>
                  <a:srgbClr val="FF0000"/>
                </a:solidFill>
                <a:latin typeface="Comic Sans MS" charset="0"/>
                <a:ea typeface="SimSun" charset="-122"/>
              </a:rPr>
              <a:t>e</a:t>
            </a:r>
            <a:r>
              <a:rPr lang="en-US" altLang="zh-CN" i="1">
                <a:solidFill>
                  <a:srgbClr val="000000"/>
                </a:solidFill>
                <a:latin typeface="Comic Sans MS" charset="0"/>
                <a:ea typeface="SimSun" charset="-122"/>
              </a:rPr>
              <a:t> (</a:t>
            </a:r>
            <a:r>
              <a:rPr lang="en-US" altLang="zh-CN">
                <a:solidFill>
                  <a:srgbClr val="000000"/>
                </a:solidFill>
                <a:latin typeface="Comic Sans MS" charset="0"/>
                <a:ea typeface="SimSun" charset="-122"/>
              </a:rPr>
              <a:t>with</a:t>
            </a:r>
            <a:r>
              <a:rPr lang="en-US" altLang="zh-CN" i="1">
                <a:solidFill>
                  <a:srgbClr val="000000"/>
                </a:solidFill>
                <a:latin typeface="Comic Sans MS" charset="0"/>
                <a:ea typeface="SimSun" charset="-122"/>
              </a:rPr>
              <a:t> e &lt; n)</a:t>
            </a:r>
            <a:r>
              <a:rPr lang="en-US" altLang="zh-CN">
                <a:solidFill>
                  <a:srgbClr val="000000"/>
                </a:solidFill>
                <a:latin typeface="Comic Sans MS" charset="0"/>
                <a:ea typeface="SimSun" charset="-122"/>
              </a:rPr>
              <a:t> that has no common factors</a:t>
            </a:r>
          </a:p>
          <a:p>
            <a:pPr algn="l"/>
            <a:r>
              <a:rPr lang="en-US" altLang="zh-CN">
                <a:solidFill>
                  <a:srgbClr val="000000"/>
                </a:solidFill>
                <a:latin typeface="Comic Sans MS" charset="0"/>
                <a:ea typeface="SimSun" charset="-122"/>
              </a:rPr>
              <a:t>    with z. (</a:t>
            </a:r>
            <a:r>
              <a:rPr lang="en-US" altLang="zh-CN" i="1">
                <a:solidFill>
                  <a:srgbClr val="000000"/>
                </a:solidFill>
                <a:latin typeface="Comic Sans MS" charset="0"/>
                <a:ea typeface="SimSun" charset="-122"/>
              </a:rPr>
              <a:t>e, z</a:t>
            </a:r>
            <a:r>
              <a:rPr lang="en-US" altLang="zh-CN">
                <a:solidFill>
                  <a:srgbClr val="000000"/>
                </a:solidFill>
                <a:latin typeface="Comic Sans MS" charset="0"/>
                <a:ea typeface="SimSun" charset="-122"/>
              </a:rPr>
              <a:t> are “relatively prime”).</a:t>
            </a:r>
          </a:p>
        </p:txBody>
      </p:sp>
      <p:sp>
        <p:nvSpPr>
          <p:cNvPr id="580614" name="Text Box 6"/>
          <p:cNvSpPr txBox="1">
            <a:spLocks noChangeArrowheads="1"/>
          </p:cNvSpPr>
          <p:nvPr/>
        </p:nvSpPr>
        <p:spPr bwMode="auto">
          <a:xfrm>
            <a:off x="611188" y="4325938"/>
            <a:ext cx="7594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>
                <a:solidFill>
                  <a:srgbClr val="3333CC"/>
                </a:solidFill>
                <a:latin typeface="Comic Sans MS" charset="0"/>
                <a:ea typeface="SimSun" charset="0"/>
                <a:cs typeface="SimSun" charset="0"/>
              </a:rPr>
              <a:t>4.</a:t>
            </a:r>
            <a:r>
              <a:rPr lang="en-US" altLang="zh-CN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 Choose </a:t>
            </a:r>
            <a:r>
              <a:rPr lang="en-US" altLang="zh-CN" i="1">
                <a:solidFill>
                  <a:srgbClr val="FF0000"/>
                </a:solidFill>
                <a:latin typeface="Comic Sans MS" charset="0"/>
                <a:ea typeface="SimSun" charset="0"/>
                <a:cs typeface="SimSun" charset="0"/>
              </a:rPr>
              <a:t>d</a:t>
            </a:r>
            <a:r>
              <a:rPr lang="en-US" altLang="zh-CN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 such that </a:t>
            </a:r>
            <a:r>
              <a:rPr lang="en-US" altLang="zh-CN" i="1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ed-1</a:t>
            </a:r>
            <a:r>
              <a:rPr lang="en-US" altLang="zh-CN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  is  exactly divisible by </a:t>
            </a:r>
            <a:r>
              <a:rPr lang="en-US" altLang="zh-CN" i="1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z</a:t>
            </a:r>
            <a:r>
              <a:rPr lang="en-US" altLang="zh-CN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.</a:t>
            </a:r>
          </a:p>
          <a:p>
            <a:pPr algn="l">
              <a:defRPr/>
            </a:pPr>
            <a:r>
              <a:rPr lang="en-US" altLang="zh-CN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    (in other words: </a:t>
            </a:r>
            <a:r>
              <a:rPr lang="en-US" altLang="zh-CN" i="1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ed</a:t>
            </a:r>
            <a:r>
              <a:rPr lang="en-US" altLang="zh-CN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 mod </a:t>
            </a:r>
            <a:r>
              <a:rPr lang="en-US" altLang="zh-CN" i="1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z  = 1 </a:t>
            </a:r>
            <a:r>
              <a:rPr lang="en-US" altLang="zh-CN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).</a:t>
            </a:r>
          </a:p>
        </p:txBody>
      </p:sp>
      <p:sp>
        <p:nvSpPr>
          <p:cNvPr id="580615" name="Text Box 7"/>
          <p:cNvSpPr txBox="1">
            <a:spLocks noChangeArrowheads="1"/>
          </p:cNvSpPr>
          <p:nvPr/>
        </p:nvSpPr>
        <p:spPr bwMode="auto">
          <a:xfrm>
            <a:off x="622300" y="5360988"/>
            <a:ext cx="596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>
                <a:solidFill>
                  <a:srgbClr val="3333CC"/>
                </a:solidFill>
                <a:latin typeface="Comic Sans MS" charset="0"/>
                <a:ea typeface="SimSun" charset="0"/>
                <a:cs typeface="SimSun" charset="0"/>
              </a:rPr>
              <a:t>5.</a:t>
            </a:r>
            <a:r>
              <a:rPr lang="en-US" altLang="zh-CN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 </a:t>
            </a:r>
            <a:r>
              <a:rPr lang="en-US" altLang="zh-CN" i="1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Public</a:t>
            </a:r>
            <a:r>
              <a:rPr lang="en-US" altLang="zh-CN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 key is </a:t>
            </a:r>
            <a:r>
              <a:rPr lang="en-US" altLang="zh-CN" i="1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Comic Sans MS" charset="0"/>
                <a:ea typeface="SimSun" charset="0"/>
                <a:cs typeface="SimSun" charset="0"/>
              </a:rPr>
              <a:t>n,e</a:t>
            </a:r>
            <a:r>
              <a:rPr lang="en-US" altLang="zh-CN" i="1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).</a:t>
            </a:r>
            <a:r>
              <a:rPr lang="en-US" altLang="zh-CN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  </a:t>
            </a:r>
            <a:r>
              <a:rPr lang="en-US" altLang="zh-CN" i="1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Private</a:t>
            </a:r>
            <a:r>
              <a:rPr lang="en-US" altLang="zh-CN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 key is </a:t>
            </a:r>
            <a:r>
              <a:rPr lang="en-US" altLang="zh-CN" i="1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Comic Sans MS" charset="0"/>
                <a:ea typeface="SimSun" charset="0"/>
                <a:cs typeface="SimSun" charset="0"/>
              </a:rPr>
              <a:t>n,d</a:t>
            </a:r>
            <a:r>
              <a:rPr lang="en-US" altLang="zh-CN" i="1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).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3D9F45F1-37DB-9947-9B4B-C53F428D0D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75675" y="6575425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61F582D-EAC7-1246-9EB0-BD0033BF4D09}" type="slidenum">
              <a:rPr lang="en-US" altLang="x-none" sz="1400">
                <a:solidFill>
                  <a:srgbClr val="000000"/>
                </a:solidFill>
              </a:rPr>
              <a:pPr/>
              <a:t>17</a:t>
            </a:fld>
            <a:endParaRPr lang="en-US" altLang="x-none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521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charset="-122"/>
              </a:rPr>
              <a:t>RSA: Signing/Verification</a:t>
            </a:r>
          </a:p>
        </p:txBody>
      </p:sp>
      <p:sp>
        <p:nvSpPr>
          <p:cNvPr id="581635" name="Text Box 3"/>
          <p:cNvSpPr txBox="1">
            <a:spLocks noChangeArrowheads="1"/>
          </p:cNvSpPr>
          <p:nvPr/>
        </p:nvSpPr>
        <p:spPr bwMode="auto">
          <a:xfrm>
            <a:off x="465138" y="1500188"/>
            <a:ext cx="6192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>
                <a:solidFill>
                  <a:srgbClr val="3333CC"/>
                </a:solidFill>
                <a:latin typeface="Comic Sans MS" charset="0"/>
                <a:ea typeface="SimSun" charset="0"/>
                <a:cs typeface="SimSun" charset="0"/>
              </a:rPr>
              <a:t>0.</a:t>
            </a:r>
            <a:r>
              <a:rPr lang="en-US" altLang="zh-CN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  Given (</a:t>
            </a:r>
            <a:r>
              <a:rPr lang="en-US" altLang="zh-CN" i="1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n,e</a:t>
            </a:r>
            <a:r>
              <a:rPr lang="en-US" altLang="zh-CN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) and (</a:t>
            </a:r>
            <a:r>
              <a:rPr lang="en-US" altLang="zh-CN" i="1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n,d</a:t>
            </a:r>
            <a:r>
              <a:rPr lang="en-US" altLang="zh-CN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) as computed above</a:t>
            </a:r>
          </a:p>
        </p:txBody>
      </p:sp>
      <p:sp>
        <p:nvSpPr>
          <p:cNvPr id="581637" name="Text Box 5"/>
          <p:cNvSpPr txBox="1">
            <a:spLocks noChangeArrowheads="1"/>
          </p:cNvSpPr>
          <p:nvPr/>
        </p:nvSpPr>
        <p:spPr bwMode="auto">
          <a:xfrm>
            <a:off x="469900" y="2136775"/>
            <a:ext cx="8526463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dirty="0">
                <a:solidFill>
                  <a:srgbClr val="3333CC"/>
                </a:solidFill>
                <a:latin typeface="Comic Sans MS" charset="0"/>
                <a:ea typeface="SimSun" charset="0"/>
                <a:cs typeface="SimSun" charset="0"/>
              </a:rPr>
              <a:t>1.</a:t>
            </a:r>
            <a:r>
              <a:rPr lang="en-US" altLang="zh-CN" dirty="0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 To sign message, </a:t>
            </a:r>
            <a:r>
              <a:rPr lang="en-US" altLang="zh-CN" i="1" dirty="0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m</a:t>
            </a:r>
            <a:r>
              <a:rPr lang="en-US" altLang="zh-CN" dirty="0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, compute h = hash(m), then sign with</a:t>
            </a:r>
            <a:br>
              <a:rPr lang="en-US" altLang="zh-CN" dirty="0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    private key</a:t>
            </a:r>
          </a:p>
        </p:txBody>
      </p:sp>
      <p:grpSp>
        <p:nvGrpSpPr>
          <p:cNvPr id="74756" name="Group 6"/>
          <p:cNvGrpSpPr>
            <a:grpSpLocks/>
          </p:cNvGrpSpPr>
          <p:nvPr/>
        </p:nvGrpSpPr>
        <p:grpSpPr bwMode="auto">
          <a:xfrm>
            <a:off x="717550" y="2814638"/>
            <a:ext cx="2303463" cy="573087"/>
            <a:chOff x="1688" y="1812"/>
            <a:chExt cx="1451" cy="361"/>
          </a:xfrm>
        </p:grpSpPr>
        <p:sp>
          <p:nvSpPr>
            <p:cNvPr id="581639" name="Text Box 7"/>
            <p:cNvSpPr txBox="1">
              <a:spLocks noChangeArrowheads="1"/>
            </p:cNvSpPr>
            <p:nvPr/>
          </p:nvSpPr>
          <p:spPr bwMode="auto">
            <a:xfrm>
              <a:off x="1688" y="1885"/>
              <a:ext cx="14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i="1" dirty="0">
                  <a:solidFill>
                    <a:srgbClr val="FF0000"/>
                  </a:solidFill>
                  <a:latin typeface="Comic Sans MS" charset="0"/>
                  <a:ea typeface="SimSun" charset="0"/>
                  <a:cs typeface="SimSun" charset="0"/>
                </a:rPr>
                <a:t>s = h  </a:t>
              </a:r>
              <a:r>
                <a:rPr lang="en-US" altLang="zh-CN" dirty="0">
                  <a:solidFill>
                    <a:srgbClr val="FF0000"/>
                  </a:solidFill>
                  <a:latin typeface="Comic Sans MS" charset="0"/>
                  <a:ea typeface="SimSun" charset="0"/>
                  <a:cs typeface="SimSun" charset="0"/>
                </a:rPr>
                <a:t>mod</a:t>
              </a:r>
              <a:r>
                <a:rPr lang="en-US" altLang="zh-CN" i="1" dirty="0">
                  <a:solidFill>
                    <a:srgbClr val="FF0000"/>
                  </a:solidFill>
                  <a:latin typeface="Comic Sans MS" charset="0"/>
                  <a:ea typeface="SimSun" charset="0"/>
                  <a:cs typeface="SimSun" charset="0"/>
                </a:rPr>
                <a:t>  n</a:t>
              </a:r>
            </a:p>
          </p:txBody>
        </p:sp>
        <p:sp>
          <p:nvSpPr>
            <p:cNvPr id="581640" name="Text Box 8"/>
            <p:cNvSpPr txBox="1">
              <a:spLocks noChangeArrowheads="1"/>
            </p:cNvSpPr>
            <p:nvPr/>
          </p:nvSpPr>
          <p:spPr bwMode="auto">
            <a:xfrm>
              <a:off x="2186" y="1812"/>
              <a:ext cx="29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i="1" dirty="0">
                  <a:solidFill>
                    <a:srgbClr val="FF0000"/>
                  </a:solidFill>
                  <a:latin typeface="Comic Sans MS" charset="0"/>
                  <a:ea typeface="SimSun" charset="0"/>
                  <a:cs typeface="SimSun" charset="0"/>
                </a:rPr>
                <a:t>d</a:t>
              </a:r>
            </a:p>
          </p:txBody>
        </p:sp>
      </p:grpSp>
      <p:grpSp>
        <p:nvGrpSpPr>
          <p:cNvPr id="74757" name="Group 9"/>
          <p:cNvGrpSpPr>
            <a:grpSpLocks/>
          </p:cNvGrpSpPr>
          <p:nvPr/>
        </p:nvGrpSpPr>
        <p:grpSpPr bwMode="auto">
          <a:xfrm>
            <a:off x="2987675" y="2773363"/>
            <a:ext cx="5857875" cy="630237"/>
            <a:chOff x="777" y="2538"/>
            <a:chExt cx="3690" cy="397"/>
          </a:xfrm>
        </p:grpSpPr>
        <p:sp>
          <p:nvSpPr>
            <p:cNvPr id="581642" name="Text Box 10"/>
            <p:cNvSpPr txBox="1">
              <a:spLocks noChangeArrowheads="1"/>
            </p:cNvSpPr>
            <p:nvPr/>
          </p:nvSpPr>
          <p:spPr bwMode="auto">
            <a:xfrm>
              <a:off x="777" y="2647"/>
              <a:ext cx="36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dirty="0">
                  <a:solidFill>
                    <a:srgbClr val="000000"/>
                  </a:solidFill>
                  <a:latin typeface="Comic Sans MS" charset="0"/>
                  <a:ea typeface="SimSun" charset="0"/>
                  <a:cs typeface="SimSun" charset="0"/>
                </a:rPr>
                <a:t>(i.e., remainder when </a:t>
              </a:r>
              <a:r>
                <a:rPr lang="en-US" altLang="zh-CN" i="1" dirty="0">
                  <a:solidFill>
                    <a:srgbClr val="000000"/>
                  </a:solidFill>
                  <a:latin typeface="Comic Sans MS" charset="0"/>
                  <a:ea typeface="SimSun" charset="0"/>
                  <a:cs typeface="SimSun" charset="0"/>
                </a:rPr>
                <a:t>h</a:t>
              </a:r>
              <a:r>
                <a:rPr lang="en-US" altLang="zh-CN" dirty="0">
                  <a:solidFill>
                    <a:srgbClr val="000000"/>
                  </a:solidFill>
                  <a:latin typeface="Comic Sans MS" charset="0"/>
                  <a:ea typeface="SimSun" charset="0"/>
                  <a:cs typeface="SimSun" charset="0"/>
                </a:rPr>
                <a:t>   is divided by </a:t>
              </a:r>
              <a:r>
                <a:rPr lang="en-US" altLang="zh-CN" i="1" dirty="0">
                  <a:solidFill>
                    <a:srgbClr val="000000"/>
                  </a:solidFill>
                  <a:latin typeface="Comic Sans MS" charset="0"/>
                  <a:ea typeface="SimSun" charset="0"/>
                  <a:cs typeface="SimSun" charset="0"/>
                </a:rPr>
                <a:t>n</a:t>
              </a:r>
              <a:r>
                <a:rPr lang="en-US" altLang="zh-CN" dirty="0">
                  <a:solidFill>
                    <a:srgbClr val="000000"/>
                  </a:solidFill>
                  <a:latin typeface="Comic Sans MS" charset="0"/>
                  <a:ea typeface="SimSun" charset="0"/>
                  <a:cs typeface="SimSun" charset="0"/>
                </a:rPr>
                <a:t>)</a:t>
              </a:r>
            </a:p>
          </p:txBody>
        </p:sp>
        <p:sp>
          <p:nvSpPr>
            <p:cNvPr id="581643" name="Text Box 11"/>
            <p:cNvSpPr txBox="1">
              <a:spLocks noChangeArrowheads="1"/>
            </p:cNvSpPr>
            <p:nvPr/>
          </p:nvSpPr>
          <p:spPr bwMode="auto">
            <a:xfrm>
              <a:off x="2807" y="2538"/>
              <a:ext cx="29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i="1" dirty="0">
                  <a:solidFill>
                    <a:srgbClr val="000000"/>
                  </a:solidFill>
                  <a:latin typeface="Comic Sans MS" charset="0"/>
                  <a:ea typeface="SimSun" charset="0"/>
                  <a:cs typeface="SimSun" charset="0"/>
                </a:rPr>
                <a:t>d</a:t>
              </a:r>
              <a:endParaRPr lang="en-US" altLang="zh-CN" i="1" dirty="0">
                <a:solidFill>
                  <a:srgbClr val="FF0000"/>
                </a:solidFill>
                <a:latin typeface="Comic Sans MS" charset="0"/>
                <a:ea typeface="SimSun" charset="0"/>
                <a:cs typeface="SimSun" charset="0"/>
              </a:endParaRPr>
            </a:p>
          </p:txBody>
        </p:sp>
      </p:grpSp>
      <p:sp>
        <p:nvSpPr>
          <p:cNvPr id="581644" name="Text Box 12"/>
          <p:cNvSpPr txBox="1">
            <a:spLocks noChangeArrowheads="1"/>
          </p:cNvSpPr>
          <p:nvPr/>
        </p:nvSpPr>
        <p:spPr bwMode="auto">
          <a:xfrm>
            <a:off x="498475" y="3449638"/>
            <a:ext cx="49212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dirty="0">
                <a:solidFill>
                  <a:srgbClr val="3333CC"/>
                </a:solidFill>
                <a:latin typeface="Comic Sans MS" charset="0"/>
                <a:ea typeface="SimSun" charset="0"/>
                <a:cs typeface="SimSun" charset="0"/>
              </a:rPr>
              <a:t>2.</a:t>
            </a:r>
            <a:r>
              <a:rPr lang="en-US" altLang="zh-CN" dirty="0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 To verify signature s, compute</a:t>
            </a:r>
          </a:p>
        </p:txBody>
      </p:sp>
      <p:grpSp>
        <p:nvGrpSpPr>
          <p:cNvPr id="74759" name="Group 13"/>
          <p:cNvGrpSpPr>
            <a:grpSpLocks/>
          </p:cNvGrpSpPr>
          <p:nvPr/>
        </p:nvGrpSpPr>
        <p:grpSpPr bwMode="auto">
          <a:xfrm>
            <a:off x="731838" y="3841750"/>
            <a:ext cx="2303462" cy="573088"/>
            <a:chOff x="1688" y="1812"/>
            <a:chExt cx="1451" cy="361"/>
          </a:xfrm>
        </p:grpSpPr>
        <p:sp>
          <p:nvSpPr>
            <p:cNvPr id="581646" name="Text Box 14"/>
            <p:cNvSpPr txBox="1">
              <a:spLocks noChangeArrowheads="1"/>
            </p:cNvSpPr>
            <p:nvPr/>
          </p:nvSpPr>
          <p:spPr bwMode="auto">
            <a:xfrm>
              <a:off x="1688" y="1885"/>
              <a:ext cx="14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i="1">
                  <a:solidFill>
                    <a:srgbClr val="FF0000"/>
                  </a:solidFill>
                  <a:latin typeface="Comic Sans MS" charset="0"/>
                  <a:ea typeface="SimSun" charset="-122"/>
                </a:rPr>
                <a:t>h’ = s   </a:t>
              </a:r>
              <a:r>
                <a:rPr lang="en-US" altLang="zh-CN">
                  <a:solidFill>
                    <a:srgbClr val="FF0000"/>
                  </a:solidFill>
                  <a:latin typeface="Comic Sans MS" charset="0"/>
                  <a:ea typeface="SimSun" charset="-122"/>
                </a:rPr>
                <a:t>mod</a:t>
              </a:r>
              <a:r>
                <a:rPr lang="en-US" altLang="zh-CN" i="1">
                  <a:solidFill>
                    <a:srgbClr val="FF0000"/>
                  </a:solidFill>
                  <a:latin typeface="Comic Sans MS" charset="0"/>
                  <a:ea typeface="SimSun" charset="-122"/>
                </a:rPr>
                <a:t>  n</a:t>
              </a:r>
            </a:p>
          </p:txBody>
        </p:sp>
        <p:sp>
          <p:nvSpPr>
            <p:cNvPr id="581647" name="Text Box 15"/>
            <p:cNvSpPr txBox="1">
              <a:spLocks noChangeArrowheads="1"/>
            </p:cNvSpPr>
            <p:nvPr/>
          </p:nvSpPr>
          <p:spPr bwMode="auto">
            <a:xfrm>
              <a:off x="2160" y="1812"/>
              <a:ext cx="34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i="1" dirty="0">
                  <a:solidFill>
                    <a:srgbClr val="FF0000"/>
                  </a:solidFill>
                  <a:latin typeface="Comic Sans MS" charset="0"/>
                  <a:ea typeface="SimSun" charset="0"/>
                  <a:cs typeface="SimSun" charset="0"/>
                </a:rPr>
                <a:t> e</a:t>
              </a:r>
            </a:p>
          </p:txBody>
        </p:sp>
      </p:grpSp>
      <p:sp>
        <p:nvSpPr>
          <p:cNvPr id="581648" name="Text Box 16"/>
          <p:cNvSpPr txBox="1">
            <a:spLocks noChangeArrowheads="1"/>
          </p:cNvSpPr>
          <p:nvPr/>
        </p:nvSpPr>
        <p:spPr bwMode="auto">
          <a:xfrm>
            <a:off x="3109913" y="3933825"/>
            <a:ext cx="59213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dirty="0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(i.e., remainder when </a:t>
            </a:r>
            <a:r>
              <a:rPr lang="en-US" altLang="zh-CN" i="1" dirty="0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s</a:t>
            </a:r>
            <a:r>
              <a:rPr lang="en-US" altLang="zh-CN" dirty="0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   is divided by </a:t>
            </a:r>
            <a:r>
              <a:rPr lang="en-US" altLang="zh-CN" i="1" dirty="0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)</a:t>
            </a:r>
          </a:p>
        </p:txBody>
      </p:sp>
      <p:sp>
        <p:nvSpPr>
          <p:cNvPr id="581649" name="Text Box 17"/>
          <p:cNvSpPr txBox="1">
            <a:spLocks noChangeArrowheads="1"/>
          </p:cNvSpPr>
          <p:nvPr/>
        </p:nvSpPr>
        <p:spPr bwMode="auto">
          <a:xfrm>
            <a:off x="6288088" y="3795713"/>
            <a:ext cx="45878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i="1" dirty="0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e</a:t>
            </a:r>
            <a:endParaRPr lang="en-US" altLang="zh-CN" i="1" dirty="0">
              <a:solidFill>
                <a:srgbClr val="FF0000"/>
              </a:solidFill>
              <a:latin typeface="Comic Sans MS" charset="0"/>
              <a:ea typeface="SimSun" charset="0"/>
              <a:cs typeface="SimSun" charset="0"/>
            </a:endParaRPr>
          </a:p>
        </p:txBody>
      </p:sp>
      <p:grpSp>
        <p:nvGrpSpPr>
          <p:cNvPr id="74762" name="Group 18"/>
          <p:cNvGrpSpPr>
            <a:grpSpLocks/>
          </p:cNvGrpSpPr>
          <p:nvPr/>
        </p:nvGrpSpPr>
        <p:grpSpPr bwMode="auto">
          <a:xfrm>
            <a:off x="1198563" y="4786313"/>
            <a:ext cx="6256337" cy="1128712"/>
            <a:chOff x="1155" y="3030"/>
            <a:chExt cx="3941" cy="711"/>
          </a:xfrm>
        </p:grpSpPr>
        <p:grpSp>
          <p:nvGrpSpPr>
            <p:cNvPr id="74764" name="Group 19"/>
            <p:cNvGrpSpPr>
              <a:grpSpLocks/>
            </p:cNvGrpSpPr>
            <p:nvPr/>
          </p:nvGrpSpPr>
          <p:grpSpPr bwMode="auto">
            <a:xfrm>
              <a:off x="2268" y="3116"/>
              <a:ext cx="2479" cy="390"/>
              <a:chOff x="868" y="3287"/>
              <a:chExt cx="2479" cy="390"/>
            </a:xfrm>
          </p:grpSpPr>
          <p:sp>
            <p:nvSpPr>
              <p:cNvPr id="581652" name="Text Box 20"/>
              <p:cNvSpPr txBox="1">
                <a:spLocks noChangeArrowheads="1"/>
              </p:cNvSpPr>
              <p:nvPr/>
            </p:nvSpPr>
            <p:spPr bwMode="auto">
              <a:xfrm>
                <a:off x="868" y="3388"/>
                <a:ext cx="171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i="1" dirty="0">
                    <a:solidFill>
                      <a:srgbClr val="000000"/>
                    </a:solidFill>
                    <a:latin typeface="Comic Sans MS" charset="0"/>
                    <a:ea typeface="SimSun" charset="0"/>
                    <a:cs typeface="SimSun" charset="0"/>
                  </a:rPr>
                  <a:t> h =  (h   </a:t>
                </a:r>
                <a:r>
                  <a:rPr lang="en-US" altLang="zh-CN" dirty="0">
                    <a:solidFill>
                      <a:srgbClr val="000000"/>
                    </a:solidFill>
                    <a:latin typeface="Comic Sans MS" charset="0"/>
                    <a:ea typeface="SimSun" charset="0"/>
                    <a:cs typeface="SimSun" charset="0"/>
                  </a:rPr>
                  <a:t>mod</a:t>
                </a:r>
                <a:r>
                  <a:rPr lang="en-US" altLang="zh-CN" i="1" dirty="0">
                    <a:solidFill>
                      <a:srgbClr val="000000"/>
                    </a:solidFill>
                    <a:latin typeface="Comic Sans MS" charset="0"/>
                    <a:ea typeface="SimSun" charset="0"/>
                    <a:cs typeface="SimSun" charset="0"/>
                  </a:rPr>
                  <a:t>  n)</a:t>
                </a:r>
              </a:p>
            </p:txBody>
          </p:sp>
          <p:sp>
            <p:nvSpPr>
              <p:cNvPr id="581653" name="Text Box 21"/>
              <p:cNvSpPr txBox="1">
                <a:spLocks noChangeArrowheads="1"/>
              </p:cNvSpPr>
              <p:nvPr/>
            </p:nvSpPr>
            <p:spPr bwMode="auto">
              <a:xfrm>
                <a:off x="1579" y="3308"/>
                <a:ext cx="29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i="1" dirty="0">
                    <a:solidFill>
                      <a:srgbClr val="000000"/>
                    </a:solidFill>
                    <a:latin typeface="Comic Sans MS" charset="0"/>
                    <a:ea typeface="SimSun" charset="0"/>
                    <a:cs typeface="SimSun" charset="0"/>
                  </a:rPr>
                  <a:t>d</a:t>
                </a:r>
              </a:p>
            </p:txBody>
          </p:sp>
          <p:sp>
            <p:nvSpPr>
              <p:cNvPr id="581654" name="Text Box 22"/>
              <p:cNvSpPr txBox="1">
                <a:spLocks noChangeArrowheads="1"/>
              </p:cNvSpPr>
              <p:nvPr/>
            </p:nvSpPr>
            <p:spPr bwMode="auto">
              <a:xfrm>
                <a:off x="2533" y="3389"/>
                <a:ext cx="81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CN" altLang="en-US" i="1">
                    <a:solidFill>
                      <a:srgbClr val="000000"/>
                    </a:solidFill>
                    <a:latin typeface="Comic Sans MS" charset="0"/>
                    <a:ea typeface="SimSun" charset="0"/>
                    <a:cs typeface="SimSun" charset="0"/>
                  </a:rPr>
                  <a:t> </a:t>
                </a:r>
                <a:r>
                  <a:rPr lang="en-US" altLang="zh-CN">
                    <a:solidFill>
                      <a:srgbClr val="000000"/>
                    </a:solidFill>
                    <a:latin typeface="Comic Sans MS" charset="0"/>
                    <a:ea typeface="SimSun" charset="0"/>
                    <a:cs typeface="SimSun" charset="0"/>
                  </a:rPr>
                  <a:t>mod</a:t>
                </a:r>
                <a:r>
                  <a:rPr lang="en-US" altLang="zh-CN" i="1">
                    <a:solidFill>
                      <a:srgbClr val="000000"/>
                    </a:solidFill>
                    <a:latin typeface="Comic Sans MS" charset="0"/>
                    <a:ea typeface="SimSun" charset="0"/>
                    <a:cs typeface="SimSun" charset="0"/>
                  </a:rPr>
                  <a:t>  n</a:t>
                </a:r>
              </a:p>
            </p:txBody>
          </p:sp>
          <p:sp>
            <p:nvSpPr>
              <p:cNvPr id="581655" name="Text Box 23"/>
              <p:cNvSpPr txBox="1">
                <a:spLocks noChangeArrowheads="1"/>
              </p:cNvSpPr>
              <p:nvPr/>
            </p:nvSpPr>
            <p:spPr bwMode="auto">
              <a:xfrm>
                <a:off x="2419" y="3287"/>
                <a:ext cx="2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i="1" dirty="0">
                    <a:solidFill>
                      <a:srgbClr val="000000"/>
                    </a:solidFill>
                    <a:latin typeface="Comic Sans MS" charset="0"/>
                    <a:ea typeface="SimSun" charset="0"/>
                    <a:cs typeface="SimSun" charset="0"/>
                  </a:rPr>
                  <a:t>e</a:t>
                </a:r>
              </a:p>
            </p:txBody>
          </p:sp>
        </p:grpSp>
        <p:sp>
          <p:nvSpPr>
            <p:cNvPr id="581656" name="Text Box 24"/>
            <p:cNvSpPr txBox="1">
              <a:spLocks noChangeArrowheads="1"/>
            </p:cNvSpPr>
            <p:nvPr/>
          </p:nvSpPr>
          <p:spPr bwMode="auto">
            <a:xfrm>
              <a:off x="1368" y="3108"/>
              <a:ext cx="87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altLang="zh-CN">
                  <a:solidFill>
                    <a:srgbClr val="3333CC"/>
                  </a:solidFill>
                  <a:latin typeface="Comic Sans MS" charset="0"/>
                  <a:ea typeface="SimSun" charset="0"/>
                  <a:cs typeface="SimSun" charset="0"/>
                </a:rPr>
                <a:t>Magic</a:t>
              </a:r>
            </a:p>
            <a:p>
              <a:pPr algn="r">
                <a:defRPr/>
              </a:pPr>
              <a:r>
                <a:rPr lang="en-US" altLang="zh-CN">
                  <a:solidFill>
                    <a:srgbClr val="3333CC"/>
                  </a:solidFill>
                  <a:latin typeface="Comic Sans MS" charset="0"/>
                  <a:ea typeface="SimSun" charset="0"/>
                  <a:cs typeface="SimSun" charset="0"/>
                </a:rPr>
                <a:t>happens!</a:t>
              </a:r>
              <a:endParaRPr lang="en-US" altLang="zh-CN">
                <a:solidFill>
                  <a:srgbClr val="000000"/>
                </a:solidFill>
                <a:ea typeface="SimSun" charset="0"/>
                <a:cs typeface="SimSun" charset="0"/>
              </a:endParaRPr>
            </a:p>
          </p:txBody>
        </p:sp>
        <p:sp>
          <p:nvSpPr>
            <p:cNvPr id="581657" name="Rectangle 25"/>
            <p:cNvSpPr>
              <a:spLocks noChangeArrowheads="1"/>
            </p:cNvSpPr>
            <p:nvPr/>
          </p:nvSpPr>
          <p:spPr bwMode="auto">
            <a:xfrm>
              <a:off x="1155" y="3030"/>
              <a:ext cx="3941" cy="711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>
                <a:defRPr/>
              </a:pPr>
              <a:endParaRPr lang="en-US" sz="20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581658" name="Text Box 26"/>
          <p:cNvSpPr txBox="1">
            <a:spLocks noChangeArrowheads="1"/>
          </p:cNvSpPr>
          <p:nvPr/>
        </p:nvSpPr>
        <p:spPr bwMode="auto">
          <a:xfrm>
            <a:off x="981075" y="6113463"/>
            <a:ext cx="72993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zh-CN" sz="2000">
                <a:solidFill>
                  <a:srgbClr val="000000"/>
                </a:solidFill>
                <a:latin typeface="Comic Sans MS" charset="0"/>
                <a:ea typeface="SimSun" charset="-122"/>
              </a:rPr>
              <a:t>The magic is a simple application of Euler’s generalization of</a:t>
            </a:r>
          </a:p>
          <a:p>
            <a:pPr algn="l"/>
            <a:r>
              <a:rPr lang="en-US" altLang="zh-CN" sz="2000">
                <a:solidFill>
                  <a:srgbClr val="000000"/>
                </a:solidFill>
                <a:latin typeface="Comic Sans MS" charset="0"/>
                <a:ea typeface="SimSun" charset="-122"/>
              </a:rPr>
              <a:t>Fermat’s little theorem</a:t>
            </a:r>
          </a:p>
        </p:txBody>
      </p: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7877FC60-1283-C742-8DC9-A2928425F5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75675" y="6575425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61F582D-EAC7-1246-9EB0-BD0033BF4D09}" type="slidenum">
              <a:rPr lang="en-US" altLang="x-none" sz="1400">
                <a:solidFill>
                  <a:srgbClr val="000000"/>
                </a:solidFill>
              </a:rPr>
              <a:pPr/>
              <a:t>18</a:t>
            </a:fld>
            <a:endParaRPr lang="en-US" altLang="x-none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133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4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56600" cy="1143000"/>
          </a:xfrm>
        </p:spPr>
        <p:txBody>
          <a:bodyPr/>
          <a:lstStyle/>
          <a:p>
            <a:r>
              <a:rPr lang="en-US" altLang="x-none" sz="3600" dirty="0">
                <a:ea typeface="ＭＳ Ｐゴシック" charset="-128"/>
              </a:rPr>
              <a:t>Key Question about DKIM?</a:t>
            </a:r>
          </a:p>
        </p:txBody>
      </p:sp>
      <p:sp>
        <p:nvSpPr>
          <p:cNvPr id="150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How does DKIM retrieve the public key of the author domain?</a:t>
            </a:r>
          </a:p>
        </p:txBody>
      </p:sp>
      <p:sp>
        <p:nvSpPr>
          <p:cNvPr id="7885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61F582D-EAC7-1246-9EB0-BD0033BF4D09}" type="slidenum">
              <a:rPr lang="en-US" altLang="x-none" sz="1400">
                <a:solidFill>
                  <a:srgbClr val="000000"/>
                </a:solidFill>
              </a:rPr>
              <a:pPr/>
              <a:t>19</a:t>
            </a:fld>
            <a:endParaRPr lang="en-US" altLang="x-none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611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0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	</a:t>
            </a:r>
          </a:p>
        </p:txBody>
      </p:sp>
      <p:sp>
        <p:nvSpPr>
          <p:cNvPr id="634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Admin</a:t>
            </a:r>
            <a:r>
              <a:rPr lang="en-US" altLang="zh-CN" dirty="0">
                <a:ea typeface="ＭＳ Ｐゴシック" charset="-128"/>
              </a:rPr>
              <a:t>.</a:t>
            </a:r>
            <a:r>
              <a:rPr lang="en-US" altLang="x-none" dirty="0">
                <a:ea typeface="ＭＳ Ｐゴシック" charset="-128"/>
              </a:rPr>
              <a:t> and recap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Email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ＭＳ Ｐゴシック" charset="-128"/>
              </a:rPr>
              <a:t>How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to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handle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s</a:t>
            </a:r>
            <a:r>
              <a:rPr lang="en-US" altLang="x-none" dirty="0">
                <a:ea typeface="ＭＳ Ｐゴシック" charset="-128"/>
              </a:rPr>
              <a:t>pam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DNS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High-level design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Details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Extensions/alternatives</a:t>
            </a:r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61C555E-4DF3-3444-96D8-90FEB3F8397C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2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173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84138"/>
            <a:ext cx="7772400" cy="114300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Summary: Some Key Remaining Issues about Email</a:t>
            </a:r>
          </a:p>
        </p:txBody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Basic: How to find the email server of a domain?</a:t>
            </a:r>
          </a:p>
          <a:p>
            <a:pPr>
              <a:buFont typeface="Wingdings" pitchFamily="2" charset="2"/>
              <a:buChar char="q"/>
            </a:pPr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Scalability/robustness: how to find multiple servers for the email domain?</a:t>
            </a:r>
          </a:p>
          <a:p>
            <a:pPr>
              <a:buFont typeface="Wingdings" pitchFamily="2" charset="2"/>
              <a:buChar char="q"/>
            </a:pPr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Security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SPF: How does SPF know if its neighbor MTA is a permitted sender of the domain?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DKIM: How does DKIM retrieve the public key of the author domain?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A97771-3982-CE46-8DAF-77ACBE625A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75675" y="6575425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10B1303-8A62-2846-B6BA-4F2F90EC6496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20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6913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Scalability/Robustness</a:t>
            </a:r>
          </a:p>
        </p:txBody>
      </p:sp>
      <p:sp>
        <p:nvSpPr>
          <p:cNvPr id="82946" name="Content Placeholder 2"/>
          <p:cNvSpPr>
            <a:spLocks noGrp="1"/>
          </p:cNvSpPr>
          <p:nvPr>
            <p:ph idx="1"/>
          </p:nvPr>
        </p:nvSpPr>
        <p:spPr>
          <a:xfrm>
            <a:off x="533400" y="1466850"/>
            <a:ext cx="8475663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Both scalability and robustness require that multiple email servers serve the same email address</a:t>
            </a:r>
          </a:p>
        </p:txBody>
      </p:sp>
      <p:sp>
        <p:nvSpPr>
          <p:cNvPr id="8294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10B1303-8A62-2846-B6BA-4F2F90EC6496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21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  <p:grpSp>
        <p:nvGrpSpPr>
          <p:cNvPr id="82948" name="Group 54"/>
          <p:cNvGrpSpPr>
            <a:grpSpLocks/>
          </p:cNvGrpSpPr>
          <p:nvPr/>
        </p:nvGrpSpPr>
        <p:grpSpPr bwMode="auto">
          <a:xfrm>
            <a:off x="3871913" y="2506663"/>
            <a:ext cx="720725" cy="501650"/>
            <a:chOff x="4336" y="290"/>
            <a:chExt cx="454" cy="316"/>
          </a:xfrm>
        </p:grpSpPr>
        <p:graphicFrame>
          <p:nvGraphicFramePr>
            <p:cNvPr id="83038" name="Object 55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221" name="Clip" r:id="rId4" imgW="1307079" imgH="1083682" progId="MS_ClipArt_Gallery.2">
                    <p:embed/>
                  </p:oleObj>
                </mc:Choice>
                <mc:Fallback>
                  <p:oleObj name="Clip" r:id="rId4" imgW="1307079" imgH="1083682" progId="MS_ClipArt_Gallery.2">
                    <p:embed/>
                    <p:pic>
                      <p:nvPicPr>
                        <p:cNvPr id="83038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3039" name="Group 56"/>
            <p:cNvGrpSpPr>
              <a:grpSpLocks/>
            </p:cNvGrpSpPr>
            <p:nvPr/>
          </p:nvGrpSpPr>
          <p:grpSpPr bwMode="auto">
            <a:xfrm>
              <a:off x="4336" y="367"/>
              <a:ext cx="454" cy="239"/>
              <a:chOff x="4186" y="817"/>
              <a:chExt cx="529" cy="239"/>
            </a:xfrm>
          </p:grpSpPr>
          <p:sp>
            <p:nvSpPr>
              <p:cNvPr id="89" name="Rectangle 57"/>
              <p:cNvSpPr>
                <a:spLocks noChangeArrowheads="1"/>
              </p:cNvSpPr>
              <p:nvPr/>
            </p:nvSpPr>
            <p:spPr bwMode="auto">
              <a:xfrm>
                <a:off x="4224" y="857"/>
                <a:ext cx="444" cy="199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90" name="Text Box 58"/>
              <p:cNvSpPr txBox="1">
                <a:spLocks noChangeArrowheads="1"/>
              </p:cNvSpPr>
              <p:nvPr/>
            </p:nvSpPr>
            <p:spPr bwMode="auto">
              <a:xfrm>
                <a:off x="4186" y="817"/>
                <a:ext cx="52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dirty="0">
                    <a:solidFill>
                      <a:srgbClr val="000000"/>
                    </a:solidFill>
                  </a:rPr>
                  <a:t>client</a:t>
                </a:r>
                <a:endParaRPr lang="en-US" dirty="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</p:grpSp>
      <p:sp>
        <p:nvSpPr>
          <p:cNvPr id="82949" name="Rectangle 2"/>
          <p:cNvSpPr>
            <a:spLocks noChangeArrowheads="1"/>
          </p:cNvSpPr>
          <p:nvPr/>
        </p:nvSpPr>
        <p:spPr bwMode="auto">
          <a:xfrm>
            <a:off x="4411663" y="2395538"/>
            <a:ext cx="23891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latin typeface="Comic Sans MS" charset="0"/>
              </a:rPr>
              <a:t>need an email </a:t>
            </a:r>
            <a:br>
              <a:rPr lang="en-US" altLang="x-none" sz="1800">
                <a:latin typeface="Comic Sans MS" charset="0"/>
              </a:rPr>
            </a:br>
            <a:r>
              <a:rPr lang="en-US" altLang="x-none" sz="1800">
                <a:latin typeface="Comic Sans MS" charset="0"/>
              </a:rPr>
              <a:t>server</a:t>
            </a:r>
            <a:r>
              <a:rPr lang="en-US" altLang="en-US" sz="1800">
                <a:latin typeface="Comic Sans MS" charset="0"/>
              </a:rPr>
              <a:t>’</a:t>
            </a:r>
            <a:r>
              <a:rPr lang="en-US" altLang="x-none" sz="1800">
                <a:latin typeface="Comic Sans MS" charset="0"/>
              </a:rPr>
              <a:t>s IP address</a:t>
            </a:r>
            <a:endParaRPr lang="en-US" altLang="x-none" sz="1800"/>
          </a:p>
        </p:txBody>
      </p:sp>
      <p:grpSp>
        <p:nvGrpSpPr>
          <p:cNvPr id="2" name="Group 104452"/>
          <p:cNvGrpSpPr>
            <a:grpSpLocks/>
          </p:cNvGrpSpPr>
          <p:nvPr/>
        </p:nvGrpSpPr>
        <p:grpSpPr bwMode="auto">
          <a:xfrm>
            <a:off x="976455" y="4451350"/>
            <a:ext cx="7630828" cy="2155825"/>
            <a:chOff x="975939" y="4451534"/>
            <a:chExt cx="7630598" cy="2155793"/>
          </a:xfrm>
        </p:grpSpPr>
        <p:grpSp>
          <p:nvGrpSpPr>
            <p:cNvPr id="82954" name="Group 95"/>
            <p:cNvGrpSpPr>
              <a:grpSpLocks/>
            </p:cNvGrpSpPr>
            <p:nvPr/>
          </p:nvGrpSpPr>
          <p:grpSpPr bwMode="auto">
            <a:xfrm>
              <a:off x="4151819" y="4907823"/>
              <a:ext cx="927717" cy="1359007"/>
              <a:chOff x="3492" y="2522"/>
              <a:chExt cx="510" cy="946"/>
            </a:xfrm>
          </p:grpSpPr>
          <p:grpSp>
            <p:nvGrpSpPr>
              <p:cNvPr id="83013" name="Group 96"/>
              <p:cNvGrpSpPr>
                <a:grpSpLocks/>
              </p:cNvGrpSpPr>
              <p:nvPr/>
            </p:nvGrpSpPr>
            <p:grpSpPr bwMode="auto">
              <a:xfrm>
                <a:off x="3631" y="2522"/>
                <a:ext cx="224" cy="588"/>
                <a:chOff x="4180" y="783"/>
                <a:chExt cx="150" cy="307"/>
              </a:xfrm>
            </p:grpSpPr>
            <p:sp>
              <p:nvSpPr>
                <p:cNvPr id="23" name="AutoShape 97"/>
                <p:cNvSpPr>
                  <a:spLocks noChangeArrowheads="1"/>
                </p:cNvSpPr>
                <p:nvPr/>
              </p:nvSpPr>
              <p:spPr bwMode="auto">
                <a:xfrm>
                  <a:off x="4180" y="1019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4" name="Rectangle 98"/>
                <p:cNvSpPr>
                  <a:spLocks noChangeArrowheads="1"/>
                </p:cNvSpPr>
                <p:nvPr/>
              </p:nvSpPr>
              <p:spPr bwMode="auto">
                <a:xfrm>
                  <a:off x="4256" y="784"/>
                  <a:ext cx="70" cy="237"/>
                </a:xfrm>
                <a:prstGeom prst="rect">
                  <a:avLst/>
                </a:prstGeom>
                <a:solidFill>
                  <a:srgbClr val="33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5" name="Rectangle 99"/>
                <p:cNvSpPr>
                  <a:spLocks noChangeArrowheads="1"/>
                </p:cNvSpPr>
                <p:nvPr/>
              </p:nvSpPr>
              <p:spPr bwMode="auto">
                <a:xfrm>
                  <a:off x="4181" y="852"/>
                  <a:ext cx="95" cy="237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6" name="AutoShape 100"/>
                <p:cNvSpPr>
                  <a:spLocks noChangeArrowheads="1"/>
                </p:cNvSpPr>
                <p:nvPr/>
              </p:nvSpPr>
              <p:spPr bwMode="auto">
                <a:xfrm>
                  <a:off x="4180" y="783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7" name="Line 101"/>
                <p:cNvSpPr>
                  <a:spLocks noChangeShapeType="1"/>
                </p:cNvSpPr>
                <p:nvPr/>
              </p:nvSpPr>
              <p:spPr bwMode="auto">
                <a:xfrm>
                  <a:off x="4330" y="788"/>
                  <a:ext cx="0" cy="23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8" name="Line 102"/>
                <p:cNvSpPr>
                  <a:spLocks noChangeShapeType="1"/>
                </p:cNvSpPr>
                <p:nvPr/>
              </p:nvSpPr>
              <p:spPr bwMode="auto">
                <a:xfrm flipH="1">
                  <a:off x="4276" y="1019"/>
                  <a:ext cx="54" cy="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9" name="Rectangle 103"/>
                <p:cNvSpPr>
                  <a:spLocks noChangeArrowheads="1"/>
                </p:cNvSpPr>
                <p:nvPr/>
              </p:nvSpPr>
              <p:spPr bwMode="auto">
                <a:xfrm>
                  <a:off x="4193" y="883"/>
                  <a:ext cx="63" cy="136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30" name="Rectangle 104"/>
                <p:cNvSpPr>
                  <a:spLocks noChangeArrowheads="1"/>
                </p:cNvSpPr>
                <p:nvPr/>
              </p:nvSpPr>
              <p:spPr bwMode="auto">
                <a:xfrm>
                  <a:off x="4202" y="924"/>
                  <a:ext cx="48" cy="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</p:grpSp>
          <p:grpSp>
            <p:nvGrpSpPr>
              <p:cNvPr id="83014" name="Group 105"/>
              <p:cNvGrpSpPr>
                <a:grpSpLocks/>
              </p:cNvGrpSpPr>
              <p:nvPr/>
            </p:nvGrpSpPr>
            <p:grpSpPr bwMode="auto">
              <a:xfrm>
                <a:off x="3492" y="2807"/>
                <a:ext cx="510" cy="661"/>
                <a:chOff x="4296" y="2627"/>
                <a:chExt cx="510" cy="661"/>
              </a:xfrm>
            </p:grpSpPr>
            <p:sp>
              <p:nvSpPr>
                <p:cNvPr id="8" name="Rectangle 106"/>
                <p:cNvSpPr>
                  <a:spLocks noChangeArrowheads="1"/>
                </p:cNvSpPr>
                <p:nvPr/>
              </p:nvSpPr>
              <p:spPr bwMode="auto">
                <a:xfrm>
                  <a:off x="4296" y="2652"/>
                  <a:ext cx="510" cy="642"/>
                </a:xfrm>
                <a:prstGeom prst="rect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9" name="Text Box 107"/>
                <p:cNvSpPr txBox="1">
                  <a:spLocks noChangeArrowheads="1"/>
                </p:cNvSpPr>
                <p:nvPr/>
              </p:nvSpPr>
              <p:spPr bwMode="auto">
                <a:xfrm>
                  <a:off x="4329" y="2627"/>
                  <a:ext cx="422" cy="3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400" dirty="0">
                      <a:solidFill>
                        <a:srgbClr val="000000"/>
                      </a:solidFill>
                    </a:rPr>
                    <a:t>mail</a:t>
                  </a:r>
                </a:p>
                <a:p>
                  <a:pPr>
                    <a:defRPr/>
                  </a:pPr>
                  <a:r>
                    <a:rPr lang="en-US" sz="1400" dirty="0">
                      <a:solidFill>
                        <a:srgbClr val="000000"/>
                      </a:solidFill>
                    </a:rPr>
                    <a:t>server</a:t>
                  </a:r>
                  <a:endParaRPr lang="en-US" sz="2000" dirty="0">
                    <a:solidFill>
                      <a:srgbClr val="000000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0" name="Rectangle 108"/>
                <p:cNvSpPr>
                  <a:spLocks noChangeArrowheads="1"/>
                </p:cNvSpPr>
                <p:nvPr/>
              </p:nvSpPr>
              <p:spPr bwMode="auto">
                <a:xfrm>
                  <a:off x="4320" y="3006"/>
                  <a:ext cx="450" cy="120"/>
                </a:xfrm>
                <a:prstGeom prst="rect">
                  <a:avLst/>
                </a:prstGeom>
                <a:solidFill>
                  <a:srgbClr val="00FF00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1" name="Line 109"/>
                <p:cNvSpPr>
                  <a:spLocks noChangeShapeType="1"/>
                </p:cNvSpPr>
                <p:nvPr/>
              </p:nvSpPr>
              <p:spPr bwMode="auto">
                <a:xfrm>
                  <a:off x="4370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" name="Line 110"/>
                <p:cNvSpPr>
                  <a:spLocks noChangeShapeType="1"/>
                </p:cNvSpPr>
                <p:nvPr/>
              </p:nvSpPr>
              <p:spPr bwMode="auto">
                <a:xfrm>
                  <a:off x="4478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3" name="Line 111"/>
                <p:cNvSpPr>
                  <a:spLocks noChangeShapeType="1"/>
                </p:cNvSpPr>
                <p:nvPr/>
              </p:nvSpPr>
              <p:spPr bwMode="auto">
                <a:xfrm>
                  <a:off x="4533" y="3035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4" name="Line 112"/>
                <p:cNvSpPr>
                  <a:spLocks noChangeShapeType="1"/>
                </p:cNvSpPr>
                <p:nvPr/>
              </p:nvSpPr>
              <p:spPr bwMode="auto">
                <a:xfrm>
                  <a:off x="4590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5" name="Line 113"/>
                <p:cNvSpPr>
                  <a:spLocks noChangeShapeType="1"/>
                </p:cNvSpPr>
                <p:nvPr/>
              </p:nvSpPr>
              <p:spPr bwMode="auto">
                <a:xfrm>
                  <a:off x="4651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6" name="Line 114"/>
                <p:cNvSpPr>
                  <a:spLocks noChangeShapeType="1"/>
                </p:cNvSpPr>
                <p:nvPr/>
              </p:nvSpPr>
              <p:spPr bwMode="auto">
                <a:xfrm>
                  <a:off x="4707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7" name="Line 115"/>
                <p:cNvSpPr>
                  <a:spLocks noChangeShapeType="1"/>
                </p:cNvSpPr>
                <p:nvPr/>
              </p:nvSpPr>
              <p:spPr bwMode="auto">
                <a:xfrm>
                  <a:off x="4422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8" name="Rectangle 116"/>
                <p:cNvSpPr>
                  <a:spLocks noChangeArrowheads="1"/>
                </p:cNvSpPr>
                <p:nvPr/>
              </p:nvSpPr>
              <p:spPr bwMode="auto">
                <a:xfrm>
                  <a:off x="4329" y="3177"/>
                  <a:ext cx="64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9" name="Rectangle 117"/>
                <p:cNvSpPr>
                  <a:spLocks noChangeArrowheads="1"/>
                </p:cNvSpPr>
                <p:nvPr/>
              </p:nvSpPr>
              <p:spPr bwMode="auto">
                <a:xfrm>
                  <a:off x="4414" y="3177"/>
                  <a:ext cx="64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0" name="Rectangle 118"/>
                <p:cNvSpPr>
                  <a:spLocks noChangeArrowheads="1"/>
                </p:cNvSpPr>
                <p:nvPr/>
              </p:nvSpPr>
              <p:spPr bwMode="auto">
                <a:xfrm>
                  <a:off x="4500" y="3177"/>
                  <a:ext cx="64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1" name="Rectangle 119"/>
                <p:cNvSpPr>
                  <a:spLocks noChangeArrowheads="1"/>
                </p:cNvSpPr>
                <p:nvPr/>
              </p:nvSpPr>
              <p:spPr bwMode="auto">
                <a:xfrm>
                  <a:off x="4597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2" name="Rectangle 120"/>
                <p:cNvSpPr>
                  <a:spLocks noChangeArrowheads="1"/>
                </p:cNvSpPr>
                <p:nvPr/>
              </p:nvSpPr>
              <p:spPr bwMode="auto">
                <a:xfrm>
                  <a:off x="4693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82955" name="Group 95"/>
            <p:cNvGrpSpPr>
              <a:grpSpLocks/>
            </p:cNvGrpSpPr>
            <p:nvPr/>
          </p:nvGrpSpPr>
          <p:grpSpPr bwMode="auto">
            <a:xfrm>
              <a:off x="1948250" y="4659146"/>
              <a:ext cx="927717" cy="1359007"/>
              <a:chOff x="3492" y="2522"/>
              <a:chExt cx="510" cy="946"/>
            </a:xfrm>
          </p:grpSpPr>
          <p:grpSp>
            <p:nvGrpSpPr>
              <p:cNvPr id="82988" name="Group 96"/>
              <p:cNvGrpSpPr>
                <a:grpSpLocks/>
              </p:cNvGrpSpPr>
              <p:nvPr/>
            </p:nvGrpSpPr>
            <p:grpSpPr bwMode="auto">
              <a:xfrm>
                <a:off x="3631" y="2522"/>
                <a:ext cx="224" cy="588"/>
                <a:chOff x="4180" y="783"/>
                <a:chExt cx="150" cy="307"/>
              </a:xfrm>
            </p:grpSpPr>
            <p:sp>
              <p:nvSpPr>
                <p:cNvPr id="49" name="AutoShape 97"/>
                <p:cNvSpPr>
                  <a:spLocks noChangeArrowheads="1"/>
                </p:cNvSpPr>
                <p:nvPr/>
              </p:nvSpPr>
              <p:spPr bwMode="auto">
                <a:xfrm>
                  <a:off x="4180" y="1019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0" name="Rectangle 98"/>
                <p:cNvSpPr>
                  <a:spLocks noChangeArrowheads="1"/>
                </p:cNvSpPr>
                <p:nvPr/>
              </p:nvSpPr>
              <p:spPr bwMode="auto">
                <a:xfrm>
                  <a:off x="4256" y="785"/>
                  <a:ext cx="70" cy="236"/>
                </a:xfrm>
                <a:prstGeom prst="rect">
                  <a:avLst/>
                </a:prstGeom>
                <a:solidFill>
                  <a:srgbClr val="33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1" name="Rectangle 99"/>
                <p:cNvSpPr>
                  <a:spLocks noChangeArrowheads="1"/>
                </p:cNvSpPr>
                <p:nvPr/>
              </p:nvSpPr>
              <p:spPr bwMode="auto">
                <a:xfrm>
                  <a:off x="4181" y="852"/>
                  <a:ext cx="95" cy="236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2" name="AutoShape 100"/>
                <p:cNvSpPr>
                  <a:spLocks noChangeArrowheads="1"/>
                </p:cNvSpPr>
                <p:nvPr/>
              </p:nvSpPr>
              <p:spPr bwMode="auto">
                <a:xfrm>
                  <a:off x="4180" y="783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3" name="Line 101"/>
                <p:cNvSpPr>
                  <a:spLocks noChangeShapeType="1"/>
                </p:cNvSpPr>
                <p:nvPr/>
              </p:nvSpPr>
              <p:spPr bwMode="auto">
                <a:xfrm>
                  <a:off x="4330" y="788"/>
                  <a:ext cx="0" cy="23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54" name="Line 102"/>
                <p:cNvSpPr>
                  <a:spLocks noChangeShapeType="1"/>
                </p:cNvSpPr>
                <p:nvPr/>
              </p:nvSpPr>
              <p:spPr bwMode="auto">
                <a:xfrm flipH="1">
                  <a:off x="4276" y="1019"/>
                  <a:ext cx="54" cy="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55" name="Rectangle 103"/>
                <p:cNvSpPr>
                  <a:spLocks noChangeArrowheads="1"/>
                </p:cNvSpPr>
                <p:nvPr/>
              </p:nvSpPr>
              <p:spPr bwMode="auto">
                <a:xfrm>
                  <a:off x="4193" y="883"/>
                  <a:ext cx="63" cy="136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6" name="Rectangle 104"/>
                <p:cNvSpPr>
                  <a:spLocks noChangeArrowheads="1"/>
                </p:cNvSpPr>
                <p:nvPr/>
              </p:nvSpPr>
              <p:spPr bwMode="auto">
                <a:xfrm>
                  <a:off x="4202" y="924"/>
                  <a:ext cx="48" cy="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</p:grpSp>
          <p:grpSp>
            <p:nvGrpSpPr>
              <p:cNvPr id="82989" name="Group 105"/>
              <p:cNvGrpSpPr>
                <a:grpSpLocks/>
              </p:cNvGrpSpPr>
              <p:nvPr/>
            </p:nvGrpSpPr>
            <p:grpSpPr bwMode="auto">
              <a:xfrm>
                <a:off x="3492" y="2807"/>
                <a:ext cx="510" cy="661"/>
                <a:chOff x="4296" y="2627"/>
                <a:chExt cx="510" cy="661"/>
              </a:xfrm>
            </p:grpSpPr>
            <p:sp>
              <p:nvSpPr>
                <p:cNvPr id="34" name="Rectangle 106"/>
                <p:cNvSpPr>
                  <a:spLocks noChangeArrowheads="1"/>
                </p:cNvSpPr>
                <p:nvPr/>
              </p:nvSpPr>
              <p:spPr bwMode="auto">
                <a:xfrm>
                  <a:off x="4296" y="2654"/>
                  <a:ext cx="510" cy="634"/>
                </a:xfrm>
                <a:prstGeom prst="rect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35" name="Text Box 107"/>
                <p:cNvSpPr txBox="1">
                  <a:spLocks noChangeArrowheads="1"/>
                </p:cNvSpPr>
                <p:nvPr/>
              </p:nvSpPr>
              <p:spPr bwMode="auto">
                <a:xfrm>
                  <a:off x="4330" y="2627"/>
                  <a:ext cx="422" cy="3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400" dirty="0">
                      <a:solidFill>
                        <a:srgbClr val="000000"/>
                      </a:solidFill>
                    </a:rPr>
                    <a:t>mail</a:t>
                  </a:r>
                </a:p>
                <a:p>
                  <a:pPr>
                    <a:defRPr/>
                  </a:pPr>
                  <a:r>
                    <a:rPr lang="en-US" sz="1400" dirty="0">
                      <a:solidFill>
                        <a:srgbClr val="000000"/>
                      </a:solidFill>
                    </a:rPr>
                    <a:t>server</a:t>
                  </a:r>
                  <a:endParaRPr lang="en-US" sz="2000" dirty="0">
                    <a:solidFill>
                      <a:srgbClr val="000000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36" name="Rectangle 108"/>
                <p:cNvSpPr>
                  <a:spLocks noChangeArrowheads="1"/>
                </p:cNvSpPr>
                <p:nvPr/>
              </p:nvSpPr>
              <p:spPr bwMode="auto">
                <a:xfrm>
                  <a:off x="4320" y="3006"/>
                  <a:ext cx="450" cy="119"/>
                </a:xfrm>
                <a:prstGeom prst="rect">
                  <a:avLst/>
                </a:prstGeom>
                <a:solidFill>
                  <a:srgbClr val="00FF00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37" name="Line 109"/>
                <p:cNvSpPr>
                  <a:spLocks noChangeShapeType="1"/>
                </p:cNvSpPr>
                <p:nvPr/>
              </p:nvSpPr>
              <p:spPr bwMode="auto">
                <a:xfrm>
                  <a:off x="4371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38" name="Line 110"/>
                <p:cNvSpPr>
                  <a:spLocks noChangeShapeType="1"/>
                </p:cNvSpPr>
                <p:nvPr/>
              </p:nvSpPr>
              <p:spPr bwMode="auto">
                <a:xfrm>
                  <a:off x="4478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39" name="Line 111"/>
                <p:cNvSpPr>
                  <a:spLocks noChangeShapeType="1"/>
                </p:cNvSpPr>
                <p:nvPr/>
              </p:nvSpPr>
              <p:spPr bwMode="auto">
                <a:xfrm>
                  <a:off x="4533" y="3035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0" name="Line 112"/>
                <p:cNvSpPr>
                  <a:spLocks noChangeShapeType="1"/>
                </p:cNvSpPr>
                <p:nvPr/>
              </p:nvSpPr>
              <p:spPr bwMode="auto">
                <a:xfrm>
                  <a:off x="4590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1" name="Line 113"/>
                <p:cNvSpPr>
                  <a:spLocks noChangeShapeType="1"/>
                </p:cNvSpPr>
                <p:nvPr/>
              </p:nvSpPr>
              <p:spPr bwMode="auto">
                <a:xfrm>
                  <a:off x="4652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2" name="Line 114"/>
                <p:cNvSpPr>
                  <a:spLocks noChangeShapeType="1"/>
                </p:cNvSpPr>
                <p:nvPr/>
              </p:nvSpPr>
              <p:spPr bwMode="auto">
                <a:xfrm>
                  <a:off x="4707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3" name="Line 115"/>
                <p:cNvSpPr>
                  <a:spLocks noChangeShapeType="1"/>
                </p:cNvSpPr>
                <p:nvPr/>
              </p:nvSpPr>
              <p:spPr bwMode="auto">
                <a:xfrm>
                  <a:off x="4422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4" name="Rectangle 116"/>
                <p:cNvSpPr>
                  <a:spLocks noChangeArrowheads="1"/>
                </p:cNvSpPr>
                <p:nvPr/>
              </p:nvSpPr>
              <p:spPr bwMode="auto">
                <a:xfrm>
                  <a:off x="4330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5" name="Rectangle 117"/>
                <p:cNvSpPr>
                  <a:spLocks noChangeArrowheads="1"/>
                </p:cNvSpPr>
                <p:nvPr/>
              </p:nvSpPr>
              <p:spPr bwMode="auto">
                <a:xfrm>
                  <a:off x="4414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6" name="Rectangle 118"/>
                <p:cNvSpPr>
                  <a:spLocks noChangeArrowheads="1"/>
                </p:cNvSpPr>
                <p:nvPr/>
              </p:nvSpPr>
              <p:spPr bwMode="auto">
                <a:xfrm>
                  <a:off x="4501" y="3172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7" name="Rectangle 119"/>
                <p:cNvSpPr>
                  <a:spLocks noChangeArrowheads="1"/>
                </p:cNvSpPr>
                <p:nvPr/>
              </p:nvSpPr>
              <p:spPr bwMode="auto">
                <a:xfrm>
                  <a:off x="4597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8" name="Rectangle 120"/>
                <p:cNvSpPr>
                  <a:spLocks noChangeArrowheads="1"/>
                </p:cNvSpPr>
                <p:nvPr/>
              </p:nvSpPr>
              <p:spPr bwMode="auto">
                <a:xfrm>
                  <a:off x="4693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82956" name="Group 95"/>
            <p:cNvGrpSpPr>
              <a:grpSpLocks/>
            </p:cNvGrpSpPr>
            <p:nvPr/>
          </p:nvGrpSpPr>
          <p:grpSpPr bwMode="auto">
            <a:xfrm>
              <a:off x="6676897" y="4776127"/>
              <a:ext cx="927717" cy="1359007"/>
              <a:chOff x="3492" y="2522"/>
              <a:chExt cx="510" cy="946"/>
            </a:xfrm>
          </p:grpSpPr>
          <p:grpSp>
            <p:nvGrpSpPr>
              <p:cNvPr id="82963" name="Group 96"/>
              <p:cNvGrpSpPr>
                <a:grpSpLocks/>
              </p:cNvGrpSpPr>
              <p:nvPr/>
            </p:nvGrpSpPr>
            <p:grpSpPr bwMode="auto">
              <a:xfrm>
                <a:off x="3631" y="2522"/>
                <a:ext cx="224" cy="588"/>
                <a:chOff x="4180" y="783"/>
                <a:chExt cx="150" cy="307"/>
              </a:xfrm>
            </p:grpSpPr>
            <p:sp>
              <p:nvSpPr>
                <p:cNvPr id="75" name="AutoShape 97"/>
                <p:cNvSpPr>
                  <a:spLocks noChangeArrowheads="1"/>
                </p:cNvSpPr>
                <p:nvPr/>
              </p:nvSpPr>
              <p:spPr bwMode="auto">
                <a:xfrm>
                  <a:off x="4180" y="1019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76" name="Rectangle 98"/>
                <p:cNvSpPr>
                  <a:spLocks noChangeArrowheads="1"/>
                </p:cNvSpPr>
                <p:nvPr/>
              </p:nvSpPr>
              <p:spPr bwMode="auto">
                <a:xfrm>
                  <a:off x="4256" y="784"/>
                  <a:ext cx="70" cy="237"/>
                </a:xfrm>
                <a:prstGeom prst="rect">
                  <a:avLst/>
                </a:prstGeom>
                <a:solidFill>
                  <a:srgbClr val="33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77" name="Rectangle 99"/>
                <p:cNvSpPr>
                  <a:spLocks noChangeArrowheads="1"/>
                </p:cNvSpPr>
                <p:nvPr/>
              </p:nvSpPr>
              <p:spPr bwMode="auto">
                <a:xfrm>
                  <a:off x="4181" y="852"/>
                  <a:ext cx="95" cy="237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78" name="AutoShape 100"/>
                <p:cNvSpPr>
                  <a:spLocks noChangeArrowheads="1"/>
                </p:cNvSpPr>
                <p:nvPr/>
              </p:nvSpPr>
              <p:spPr bwMode="auto">
                <a:xfrm>
                  <a:off x="4180" y="783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79" name="Line 101"/>
                <p:cNvSpPr>
                  <a:spLocks noChangeShapeType="1"/>
                </p:cNvSpPr>
                <p:nvPr/>
              </p:nvSpPr>
              <p:spPr bwMode="auto">
                <a:xfrm>
                  <a:off x="4330" y="788"/>
                  <a:ext cx="0" cy="23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0" name="Line 102"/>
                <p:cNvSpPr>
                  <a:spLocks noChangeShapeType="1"/>
                </p:cNvSpPr>
                <p:nvPr/>
              </p:nvSpPr>
              <p:spPr bwMode="auto">
                <a:xfrm flipH="1">
                  <a:off x="4275" y="1019"/>
                  <a:ext cx="54" cy="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1" name="Rectangle 103"/>
                <p:cNvSpPr>
                  <a:spLocks noChangeArrowheads="1"/>
                </p:cNvSpPr>
                <p:nvPr/>
              </p:nvSpPr>
              <p:spPr bwMode="auto">
                <a:xfrm>
                  <a:off x="4192" y="883"/>
                  <a:ext cx="63" cy="136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82" name="Rectangle 104"/>
                <p:cNvSpPr>
                  <a:spLocks noChangeArrowheads="1"/>
                </p:cNvSpPr>
                <p:nvPr/>
              </p:nvSpPr>
              <p:spPr bwMode="auto">
                <a:xfrm>
                  <a:off x="4202" y="924"/>
                  <a:ext cx="48" cy="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</p:grpSp>
          <p:grpSp>
            <p:nvGrpSpPr>
              <p:cNvPr id="82964" name="Group 105"/>
              <p:cNvGrpSpPr>
                <a:grpSpLocks/>
              </p:cNvGrpSpPr>
              <p:nvPr/>
            </p:nvGrpSpPr>
            <p:grpSpPr bwMode="auto">
              <a:xfrm>
                <a:off x="3492" y="2807"/>
                <a:ext cx="510" cy="661"/>
                <a:chOff x="4296" y="2627"/>
                <a:chExt cx="510" cy="661"/>
              </a:xfrm>
            </p:grpSpPr>
            <p:sp>
              <p:nvSpPr>
                <p:cNvPr id="60" name="Rectangle 106"/>
                <p:cNvSpPr>
                  <a:spLocks noChangeArrowheads="1"/>
                </p:cNvSpPr>
                <p:nvPr/>
              </p:nvSpPr>
              <p:spPr bwMode="auto">
                <a:xfrm>
                  <a:off x="4296" y="2652"/>
                  <a:ext cx="511" cy="642"/>
                </a:xfrm>
                <a:prstGeom prst="rect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61" name="Text Box 107"/>
                <p:cNvSpPr txBox="1">
                  <a:spLocks noChangeArrowheads="1"/>
                </p:cNvSpPr>
                <p:nvPr/>
              </p:nvSpPr>
              <p:spPr bwMode="auto">
                <a:xfrm>
                  <a:off x="4328" y="2627"/>
                  <a:ext cx="423" cy="3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400" dirty="0">
                      <a:solidFill>
                        <a:srgbClr val="000000"/>
                      </a:solidFill>
                    </a:rPr>
                    <a:t>mail</a:t>
                  </a:r>
                </a:p>
                <a:p>
                  <a:pPr>
                    <a:defRPr/>
                  </a:pPr>
                  <a:r>
                    <a:rPr lang="en-US" sz="1400" dirty="0">
                      <a:solidFill>
                        <a:srgbClr val="000000"/>
                      </a:solidFill>
                    </a:rPr>
                    <a:t>server</a:t>
                  </a:r>
                  <a:endParaRPr lang="en-US" sz="2000" dirty="0">
                    <a:solidFill>
                      <a:srgbClr val="000000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62" name="Rectangle 108"/>
                <p:cNvSpPr>
                  <a:spLocks noChangeArrowheads="1"/>
                </p:cNvSpPr>
                <p:nvPr/>
              </p:nvSpPr>
              <p:spPr bwMode="auto">
                <a:xfrm>
                  <a:off x="4320" y="3006"/>
                  <a:ext cx="450" cy="120"/>
                </a:xfrm>
                <a:prstGeom prst="rect">
                  <a:avLst/>
                </a:prstGeom>
                <a:solidFill>
                  <a:srgbClr val="00FF00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63" name="Line 109"/>
                <p:cNvSpPr>
                  <a:spLocks noChangeShapeType="1"/>
                </p:cNvSpPr>
                <p:nvPr/>
              </p:nvSpPr>
              <p:spPr bwMode="auto">
                <a:xfrm>
                  <a:off x="4369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64" name="Line 110"/>
                <p:cNvSpPr>
                  <a:spLocks noChangeShapeType="1"/>
                </p:cNvSpPr>
                <p:nvPr/>
              </p:nvSpPr>
              <p:spPr bwMode="auto">
                <a:xfrm>
                  <a:off x="4478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65" name="Line 111"/>
                <p:cNvSpPr>
                  <a:spLocks noChangeShapeType="1"/>
                </p:cNvSpPr>
                <p:nvPr/>
              </p:nvSpPr>
              <p:spPr bwMode="auto">
                <a:xfrm>
                  <a:off x="4533" y="3035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66" name="Line 112"/>
                <p:cNvSpPr>
                  <a:spLocks noChangeShapeType="1"/>
                </p:cNvSpPr>
                <p:nvPr/>
              </p:nvSpPr>
              <p:spPr bwMode="auto">
                <a:xfrm>
                  <a:off x="4590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67" name="Line 113"/>
                <p:cNvSpPr>
                  <a:spLocks noChangeShapeType="1"/>
                </p:cNvSpPr>
                <p:nvPr/>
              </p:nvSpPr>
              <p:spPr bwMode="auto">
                <a:xfrm>
                  <a:off x="4651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68" name="Line 114"/>
                <p:cNvSpPr>
                  <a:spLocks noChangeShapeType="1"/>
                </p:cNvSpPr>
                <p:nvPr/>
              </p:nvSpPr>
              <p:spPr bwMode="auto">
                <a:xfrm>
                  <a:off x="4707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69" name="Line 115"/>
                <p:cNvSpPr>
                  <a:spLocks noChangeShapeType="1"/>
                </p:cNvSpPr>
                <p:nvPr/>
              </p:nvSpPr>
              <p:spPr bwMode="auto">
                <a:xfrm>
                  <a:off x="4422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70" name="Rectangle 116"/>
                <p:cNvSpPr>
                  <a:spLocks noChangeArrowheads="1"/>
                </p:cNvSpPr>
                <p:nvPr/>
              </p:nvSpPr>
              <p:spPr bwMode="auto">
                <a:xfrm>
                  <a:off x="4328" y="3177"/>
                  <a:ext cx="64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71" name="Rectangle 117"/>
                <p:cNvSpPr>
                  <a:spLocks noChangeArrowheads="1"/>
                </p:cNvSpPr>
                <p:nvPr/>
              </p:nvSpPr>
              <p:spPr bwMode="auto">
                <a:xfrm>
                  <a:off x="4414" y="3177"/>
                  <a:ext cx="65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72" name="Rectangle 118"/>
                <p:cNvSpPr>
                  <a:spLocks noChangeArrowheads="1"/>
                </p:cNvSpPr>
                <p:nvPr/>
              </p:nvSpPr>
              <p:spPr bwMode="auto">
                <a:xfrm>
                  <a:off x="4500" y="3172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73" name="Rectangle 119"/>
                <p:cNvSpPr>
                  <a:spLocks noChangeArrowheads="1"/>
                </p:cNvSpPr>
                <p:nvPr/>
              </p:nvSpPr>
              <p:spPr bwMode="auto">
                <a:xfrm>
                  <a:off x="4597" y="3170"/>
                  <a:ext cx="65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74" name="Rectangle 120"/>
                <p:cNvSpPr>
                  <a:spLocks noChangeArrowheads="1"/>
                </p:cNvSpPr>
                <p:nvPr/>
              </p:nvSpPr>
              <p:spPr bwMode="auto">
                <a:xfrm>
                  <a:off x="4693" y="3170"/>
                  <a:ext cx="65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82957" name="Rectangle 1"/>
            <p:cNvSpPr>
              <a:spLocks noChangeArrowheads="1"/>
            </p:cNvSpPr>
            <p:nvPr/>
          </p:nvSpPr>
          <p:spPr bwMode="auto">
            <a:xfrm>
              <a:off x="975939" y="4451534"/>
              <a:ext cx="1176890" cy="400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2000" dirty="0" err="1">
                  <a:latin typeface="Comic Sans MS" charset="0"/>
                </a:rPr>
                <a:t>s</a:t>
              </a:r>
              <a:r>
                <a:rPr lang="en-US" altLang="x-none" sz="2000" dirty="0" err="1">
                  <a:latin typeface="Comic Sans MS" charset="0"/>
                </a:rPr>
                <a:t>ina</a:t>
              </a:r>
              <a:r>
                <a:rPr lang="en-US" altLang="zh-CN" sz="2000" dirty="0" err="1">
                  <a:latin typeface="Comic Sans MS" charset="0"/>
                </a:rPr>
                <a:t>.com</a:t>
              </a:r>
              <a:endParaRPr lang="en-US" altLang="x-none" sz="2000" dirty="0"/>
            </a:p>
          </p:txBody>
        </p:sp>
        <p:sp>
          <p:nvSpPr>
            <p:cNvPr id="82958" name="Rectangle 83"/>
            <p:cNvSpPr>
              <a:spLocks noChangeArrowheads="1"/>
            </p:cNvSpPr>
            <p:nvPr/>
          </p:nvSpPr>
          <p:spPr bwMode="auto">
            <a:xfrm>
              <a:off x="4787609" y="4854607"/>
              <a:ext cx="1176890" cy="400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2000" dirty="0" err="1">
                  <a:latin typeface="Comic Sans MS" charset="0"/>
                </a:rPr>
                <a:t>sina.com</a:t>
              </a:r>
              <a:endParaRPr lang="en-US" altLang="x-none" sz="2000" dirty="0"/>
            </a:p>
          </p:txBody>
        </p:sp>
        <p:sp>
          <p:nvSpPr>
            <p:cNvPr id="82959" name="Rectangle 84"/>
            <p:cNvSpPr>
              <a:spLocks noChangeArrowheads="1"/>
            </p:cNvSpPr>
            <p:nvPr/>
          </p:nvSpPr>
          <p:spPr bwMode="auto">
            <a:xfrm>
              <a:off x="7429647" y="4656065"/>
              <a:ext cx="1176890" cy="400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2000" dirty="0" err="1">
                  <a:latin typeface="Comic Sans MS" charset="0"/>
                </a:rPr>
                <a:t>sina.com</a:t>
              </a:r>
              <a:endParaRPr lang="en-US" altLang="x-none" sz="2000" dirty="0"/>
            </a:p>
          </p:txBody>
        </p:sp>
        <p:sp>
          <p:nvSpPr>
            <p:cNvPr id="82960" name="Rectangle 3"/>
            <p:cNvSpPr>
              <a:spLocks noChangeArrowheads="1"/>
            </p:cNvSpPr>
            <p:nvPr/>
          </p:nvSpPr>
          <p:spPr bwMode="auto">
            <a:xfrm>
              <a:off x="1554577" y="6062104"/>
              <a:ext cx="155683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800">
                  <a:latin typeface="Comic Sans MS" charset="0"/>
                </a:rPr>
                <a:t>130.132.50.7</a:t>
              </a:r>
              <a:endParaRPr lang="en-US" altLang="x-none" sz="1800"/>
            </a:p>
          </p:txBody>
        </p:sp>
        <p:sp>
          <p:nvSpPr>
            <p:cNvPr id="82961" name="Rectangle 92"/>
            <p:cNvSpPr>
              <a:spLocks noChangeArrowheads="1"/>
            </p:cNvSpPr>
            <p:nvPr/>
          </p:nvSpPr>
          <p:spPr bwMode="auto">
            <a:xfrm>
              <a:off x="3845729" y="6237995"/>
              <a:ext cx="155683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800">
                  <a:latin typeface="Comic Sans MS" charset="0"/>
                </a:rPr>
                <a:t>130.132.50.8</a:t>
              </a:r>
              <a:endParaRPr lang="en-US" altLang="x-none" sz="1800"/>
            </a:p>
          </p:txBody>
        </p:sp>
        <p:sp>
          <p:nvSpPr>
            <p:cNvPr id="82962" name="Rectangle 93"/>
            <p:cNvSpPr>
              <a:spLocks noChangeArrowheads="1"/>
            </p:cNvSpPr>
            <p:nvPr/>
          </p:nvSpPr>
          <p:spPr bwMode="auto">
            <a:xfrm>
              <a:off x="6402206" y="6237995"/>
              <a:ext cx="155683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800">
                  <a:latin typeface="Comic Sans MS" charset="0"/>
                </a:rPr>
                <a:t>130.132.50.9</a:t>
              </a:r>
              <a:endParaRPr lang="en-US" altLang="x-none" sz="1800"/>
            </a:p>
          </p:txBody>
        </p:sp>
      </p:grpSp>
      <p:grpSp>
        <p:nvGrpSpPr>
          <p:cNvPr id="3" name="Group 104451"/>
          <p:cNvGrpSpPr>
            <a:grpSpLocks/>
          </p:cNvGrpSpPr>
          <p:nvPr/>
        </p:nvGrpSpPr>
        <p:grpSpPr bwMode="auto">
          <a:xfrm>
            <a:off x="3700463" y="3457575"/>
            <a:ext cx="1365250" cy="987425"/>
            <a:chOff x="3700278" y="3458069"/>
            <a:chExt cx="1365180" cy="987201"/>
          </a:xfrm>
        </p:grpSpPr>
        <p:pic>
          <p:nvPicPr>
            <p:cNvPr id="82952" name="Picture 12"/>
            <p:cNvPicPr>
              <a:picLocks noChangeArrowheads="1"/>
            </p:cNvPicPr>
            <p:nvPr/>
          </p:nvPicPr>
          <p:blipFill>
            <a:blip r:embed="rId6">
              <a:grayscl/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0278" y="3458069"/>
              <a:ext cx="1345840" cy="987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953" name="Rectangle 104447"/>
            <p:cNvSpPr>
              <a:spLocks noChangeArrowheads="1"/>
            </p:cNvSpPr>
            <p:nvPr/>
          </p:nvSpPr>
          <p:spPr bwMode="auto">
            <a:xfrm>
              <a:off x="3744363" y="3732937"/>
              <a:ext cx="13210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latin typeface="Comic Sans MS" charset="0"/>
                </a:rPr>
                <a:t>mapping</a:t>
              </a:r>
              <a:endParaRPr lang="en-US" altLang="x-none"/>
            </a:p>
          </p:txBody>
        </p:sp>
      </p:grpSp>
    </p:spTree>
    <p:extLst>
      <p:ext uri="{BB962C8B-B14F-4D97-AF65-F5344CB8AC3E}">
        <p14:creationId xmlns:p14="http://schemas.microsoft.com/office/powerpoint/2010/main" val="232225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D30B159-9E6F-594D-BA77-5C18E7984980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22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28588"/>
            <a:ext cx="7772400" cy="1143000"/>
          </a:xfrm>
        </p:spPr>
        <p:txBody>
          <a:bodyPr/>
          <a:lstStyle/>
          <a:p>
            <a:r>
              <a:rPr lang="en-US" altLang="x-none" sz="3200">
                <a:ea typeface="ＭＳ Ｐゴシック" charset="-128"/>
              </a:rPr>
              <a:t>Mapping Functions Design Alternatives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x-none" sz="2400" dirty="0">
              <a:ea typeface="ＭＳ Ｐゴシック" charset="-128"/>
            </a:endParaRP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069975" y="2446338"/>
            <a:ext cx="3346588" cy="4022725"/>
            <a:chOff x="1069375" y="2446147"/>
            <a:chExt cx="3347432" cy="4023216"/>
          </a:xfrm>
        </p:grpSpPr>
        <p:sp>
          <p:nvSpPr>
            <p:cNvPr id="5" name="Rectangle 4"/>
            <p:cNvSpPr/>
            <p:nvPr/>
          </p:nvSpPr>
          <p:spPr>
            <a:xfrm>
              <a:off x="1069375" y="3375335"/>
              <a:ext cx="1821281" cy="755909"/>
            </a:xfrm>
            <a:prstGeom prst="rect">
              <a:avLst/>
            </a:prstGeom>
            <a:gradFill rotWithShape="1">
              <a:gsLst>
                <a:gs pos="0">
                  <a:srgbClr val="9E9273">
                    <a:tint val="100000"/>
                    <a:shade val="100000"/>
                    <a:satMod val="130000"/>
                  </a:srgbClr>
                </a:gs>
                <a:gs pos="100000">
                  <a:srgbClr val="9E9273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tIns="18288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 dirty="0">
                  <a:solidFill>
                    <a:srgbClr val="000000"/>
                  </a:solidFill>
                  <a:latin typeface="Calibri"/>
                  <a:ea typeface="+mn-ea"/>
                </a:rPr>
                <a:t>mapping</a:t>
              </a:r>
              <a:endParaRPr lang="en-US" sz="1800" kern="0" dirty="0">
                <a:solidFill>
                  <a:srgbClr val="000000"/>
                </a:solidFill>
                <a:latin typeface="Calibri"/>
                <a:ea typeface="+mn-ea"/>
              </a:endParaRPr>
            </a:p>
          </p:txBody>
        </p:sp>
        <p:sp>
          <p:nvSpPr>
            <p:cNvPr id="85008" name="Rectangle 1"/>
            <p:cNvSpPr>
              <a:spLocks noChangeArrowheads="1"/>
            </p:cNvSpPr>
            <p:nvPr/>
          </p:nvSpPr>
          <p:spPr bwMode="auto">
            <a:xfrm>
              <a:off x="2154078" y="2446147"/>
              <a:ext cx="2262729" cy="8310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dirty="0">
                  <a:latin typeface="Comic Sans MS" charset="0"/>
                </a:rPr>
                <a:t>name </a:t>
              </a:r>
              <a:br>
                <a:rPr lang="en-US" altLang="x-none" dirty="0">
                  <a:latin typeface="Comic Sans MS" charset="0"/>
                </a:rPr>
              </a:br>
              <a:r>
                <a:rPr lang="en-US" altLang="x-none" dirty="0">
                  <a:latin typeface="Comic Sans MS" charset="0"/>
                </a:rPr>
                <a:t>(e.g., </a:t>
              </a:r>
              <a:r>
                <a:rPr lang="en-US" altLang="zh-CN" dirty="0" err="1">
                  <a:latin typeface="Comic Sans MS" charset="0"/>
                </a:rPr>
                <a:t>sina.com</a:t>
              </a:r>
              <a:r>
                <a:rPr lang="en-US" altLang="x-none" dirty="0">
                  <a:latin typeface="Comic Sans MS" charset="0"/>
                </a:rPr>
                <a:t>)</a:t>
              </a:r>
              <a:endParaRPr lang="en-US" altLang="x-none" dirty="0"/>
            </a:p>
          </p:txBody>
        </p:sp>
        <p:cxnSp>
          <p:nvCxnSpPr>
            <p:cNvPr id="85009" name="Straight Arrow Connector 51"/>
            <p:cNvCxnSpPr>
              <a:cxnSpLocks noChangeShapeType="1"/>
            </p:cNvCxnSpPr>
            <p:nvPr/>
          </p:nvCxnSpPr>
          <p:spPr bwMode="auto">
            <a:xfrm flipH="1">
              <a:off x="2005080" y="4129747"/>
              <a:ext cx="2019" cy="833581"/>
            </a:xfrm>
            <a:prstGeom prst="straightConnector1">
              <a:avLst/>
            </a:prstGeom>
            <a:noFill/>
            <a:ln w="57150">
              <a:solidFill>
                <a:srgbClr val="8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010" name="Straight Arrow Connector 51"/>
            <p:cNvCxnSpPr>
              <a:cxnSpLocks noChangeShapeType="1"/>
            </p:cNvCxnSpPr>
            <p:nvPr/>
          </p:nvCxnSpPr>
          <p:spPr bwMode="auto">
            <a:xfrm flipH="1">
              <a:off x="1990390" y="2577570"/>
              <a:ext cx="2019" cy="833581"/>
            </a:xfrm>
            <a:prstGeom prst="straightConnector1">
              <a:avLst/>
            </a:prstGeom>
            <a:noFill/>
            <a:ln w="57150">
              <a:solidFill>
                <a:srgbClr val="8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5011" name="Rectangle 12"/>
            <p:cNvSpPr>
              <a:spLocks noChangeArrowheads="1"/>
            </p:cNvSpPr>
            <p:nvPr/>
          </p:nvSpPr>
          <p:spPr bwMode="auto">
            <a:xfrm>
              <a:off x="2122679" y="4186143"/>
              <a:ext cx="74356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>
                  <a:latin typeface="Comic Sans MS" charset="0"/>
                </a:rPr>
                <a:t>1 IP</a:t>
              </a:r>
              <a:endParaRPr lang="en-US" altLang="x-none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071394" y="4914793"/>
              <a:ext cx="1821281" cy="755909"/>
            </a:xfrm>
            <a:prstGeom prst="rect">
              <a:avLst/>
            </a:prstGeom>
            <a:gradFill rotWithShape="1">
              <a:gsLst>
                <a:gs pos="0">
                  <a:srgbClr val="9E9273">
                    <a:tint val="100000"/>
                    <a:shade val="100000"/>
                    <a:satMod val="130000"/>
                  </a:srgbClr>
                </a:gs>
                <a:gs pos="100000">
                  <a:srgbClr val="9E9273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tIns="18288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 dirty="0">
                  <a:solidFill>
                    <a:srgbClr val="000000"/>
                  </a:solidFill>
                  <a:latin typeface="Calibri"/>
                  <a:ea typeface="+mn-ea"/>
                </a:rPr>
                <a:t>mapping</a:t>
              </a:r>
              <a:endParaRPr lang="en-US" sz="1800" kern="0" dirty="0">
                <a:solidFill>
                  <a:srgbClr val="000000"/>
                </a:solidFill>
                <a:latin typeface="Calibri"/>
                <a:ea typeface="+mn-ea"/>
              </a:endParaRPr>
            </a:p>
          </p:txBody>
        </p:sp>
        <p:sp>
          <p:nvSpPr>
            <p:cNvPr id="85015" name="Rectangle 14"/>
            <p:cNvSpPr>
              <a:spLocks noChangeArrowheads="1"/>
            </p:cNvSpPr>
            <p:nvPr/>
          </p:nvSpPr>
          <p:spPr bwMode="auto">
            <a:xfrm>
              <a:off x="2057862" y="5978546"/>
              <a:ext cx="188705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>
                  <a:latin typeface="Comic Sans MS" charset="0"/>
                </a:rPr>
                <a:t>multiple IPs</a:t>
              </a:r>
              <a:endParaRPr lang="en-US" altLang="x-none"/>
            </a:p>
          </p:txBody>
        </p:sp>
        <p:cxnSp>
          <p:nvCxnSpPr>
            <p:cNvPr id="85016" name="Straight Arrow Connector 51"/>
            <p:cNvCxnSpPr>
              <a:cxnSpLocks noChangeShapeType="1"/>
            </p:cNvCxnSpPr>
            <p:nvPr/>
          </p:nvCxnSpPr>
          <p:spPr bwMode="auto">
            <a:xfrm flipH="1">
              <a:off x="1940263" y="5635782"/>
              <a:ext cx="2019" cy="833581"/>
            </a:xfrm>
            <a:prstGeom prst="straightConnector1">
              <a:avLst/>
            </a:prstGeom>
            <a:noFill/>
            <a:ln w="57150">
              <a:solidFill>
                <a:srgbClr val="8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265738" y="2716213"/>
            <a:ext cx="3246425" cy="2400300"/>
            <a:chOff x="5265353" y="2715528"/>
            <a:chExt cx="3247026" cy="2400200"/>
          </a:xfrm>
        </p:grpSpPr>
        <p:sp>
          <p:nvSpPr>
            <p:cNvPr id="17" name="Rectangle 16"/>
            <p:cNvSpPr/>
            <p:nvPr/>
          </p:nvSpPr>
          <p:spPr>
            <a:xfrm>
              <a:off x="5265353" y="3527735"/>
              <a:ext cx="1821281" cy="755909"/>
            </a:xfrm>
            <a:prstGeom prst="rect">
              <a:avLst/>
            </a:prstGeom>
            <a:gradFill rotWithShape="1">
              <a:gsLst>
                <a:gs pos="0">
                  <a:srgbClr val="9E9273">
                    <a:tint val="100000"/>
                    <a:shade val="100000"/>
                    <a:satMod val="130000"/>
                  </a:srgbClr>
                </a:gs>
                <a:gs pos="100000">
                  <a:srgbClr val="9E9273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tIns="18288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 dirty="0">
                  <a:solidFill>
                    <a:srgbClr val="000000"/>
                  </a:solidFill>
                  <a:latin typeface="Calibri"/>
                  <a:ea typeface="+mn-ea"/>
                </a:rPr>
                <a:t>mapping</a:t>
              </a:r>
              <a:endParaRPr lang="en-US" sz="1800" kern="0" dirty="0">
                <a:solidFill>
                  <a:srgbClr val="000000"/>
                </a:solidFill>
                <a:latin typeface="Calibri"/>
                <a:ea typeface="+mn-ea"/>
              </a:endParaRPr>
            </a:p>
          </p:txBody>
        </p:sp>
        <p:cxnSp>
          <p:nvCxnSpPr>
            <p:cNvPr id="85001" name="Straight Arrow Connector 51"/>
            <p:cNvCxnSpPr>
              <a:cxnSpLocks noChangeShapeType="1"/>
            </p:cNvCxnSpPr>
            <p:nvPr/>
          </p:nvCxnSpPr>
          <p:spPr bwMode="auto">
            <a:xfrm flipH="1">
              <a:off x="6201058" y="4282147"/>
              <a:ext cx="2019" cy="833581"/>
            </a:xfrm>
            <a:prstGeom prst="straightConnector1">
              <a:avLst/>
            </a:prstGeom>
            <a:noFill/>
            <a:ln w="57150">
              <a:solidFill>
                <a:srgbClr val="8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002" name="Straight Arrow Connector 51"/>
            <p:cNvCxnSpPr>
              <a:cxnSpLocks noChangeShapeType="1"/>
            </p:cNvCxnSpPr>
            <p:nvPr/>
          </p:nvCxnSpPr>
          <p:spPr bwMode="auto">
            <a:xfrm flipH="1">
              <a:off x="6186368" y="2729970"/>
              <a:ext cx="2019" cy="833581"/>
            </a:xfrm>
            <a:prstGeom prst="straightConnector1">
              <a:avLst/>
            </a:prstGeom>
            <a:noFill/>
            <a:ln w="57150">
              <a:solidFill>
                <a:srgbClr val="8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5003" name="Rectangle 19"/>
            <p:cNvSpPr>
              <a:spLocks noChangeArrowheads="1"/>
            </p:cNvSpPr>
            <p:nvPr/>
          </p:nvSpPr>
          <p:spPr bwMode="auto">
            <a:xfrm>
              <a:off x="6318657" y="4338543"/>
              <a:ext cx="188705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>
                  <a:latin typeface="Comic Sans MS" charset="0"/>
                </a:rPr>
                <a:t>multiple IPs</a:t>
              </a:r>
              <a:endParaRPr lang="en-US" altLang="x-none"/>
            </a:p>
          </p:txBody>
        </p:sp>
        <p:sp>
          <p:nvSpPr>
            <p:cNvPr id="85004" name="Rectangle 23"/>
            <p:cNvSpPr>
              <a:spLocks noChangeArrowheads="1"/>
            </p:cNvSpPr>
            <p:nvPr/>
          </p:nvSpPr>
          <p:spPr bwMode="auto">
            <a:xfrm>
              <a:off x="6249802" y="2715528"/>
              <a:ext cx="2262577" cy="830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dirty="0">
                  <a:latin typeface="Comic Sans MS" charset="0"/>
                </a:rPr>
                <a:t>name </a:t>
              </a:r>
              <a:br>
                <a:rPr lang="en-US" altLang="x-none" dirty="0">
                  <a:latin typeface="Comic Sans MS" charset="0"/>
                </a:rPr>
              </a:br>
              <a:r>
                <a:rPr lang="en-US" altLang="x-none" dirty="0">
                  <a:latin typeface="Comic Sans MS" charset="0"/>
                </a:rPr>
                <a:t>(e.g., </a:t>
              </a:r>
              <a:r>
                <a:rPr lang="en-US" altLang="zh-CN" dirty="0" err="1">
                  <a:latin typeface="Comic Sans MS" charset="0"/>
                </a:rPr>
                <a:t>sina.com</a:t>
              </a:r>
              <a:r>
                <a:rPr lang="en-US" altLang="x-none" dirty="0">
                  <a:latin typeface="Comic Sans MS" charset="0"/>
                </a:rPr>
                <a:t>)</a:t>
              </a:r>
              <a:endParaRPr lang="en-US" altLang="x-none" dirty="0"/>
            </a:p>
          </p:txBody>
        </p:sp>
      </p:grpSp>
    </p:spTree>
    <p:extLst>
      <p:ext uri="{BB962C8B-B14F-4D97-AF65-F5344CB8AC3E}">
        <p14:creationId xmlns:p14="http://schemas.microsoft.com/office/powerpoint/2010/main" val="3611267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C858D47-13E0-F74F-A39C-C69A8A15D504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23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200">
                <a:ea typeface="ＭＳ Ｐゴシック" charset="-128"/>
              </a:rPr>
              <a:t>Mapping Functions Design Alternatives</a:t>
            </a: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793750" y="5629275"/>
            <a:ext cx="2146300" cy="971550"/>
          </a:xfrm>
          <a:prstGeom prst="roundRect">
            <a:avLst>
              <a:gd name="adj" fmla="val 11866"/>
            </a:avLst>
          </a:prstGeom>
          <a:gradFill rotWithShape="1">
            <a:gsLst>
              <a:gs pos="0">
                <a:srgbClr val="EAF6FB"/>
              </a:gs>
              <a:gs pos="64999">
                <a:srgbClr val="CAE8F4"/>
              </a:gs>
              <a:gs pos="100000">
                <a:srgbClr val="B4DFF0"/>
              </a:gs>
            </a:gsLst>
            <a:lin ang="5400000" scaled="1"/>
          </a:gradFill>
          <a:ln w="9525">
            <a:solidFill>
              <a:srgbClr val="6A9DAE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 sz="18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7" name="Line 182"/>
          <p:cNvSpPr>
            <a:spLocks noChangeShapeType="1"/>
          </p:cNvSpPr>
          <p:nvPr/>
        </p:nvSpPr>
        <p:spPr bwMode="auto">
          <a:xfrm>
            <a:off x="1885950" y="5440363"/>
            <a:ext cx="736600" cy="609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73025" tIns="36512" rIns="73025" bIns="36512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ysClr val="windowText" lastClr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Line 85"/>
          <p:cNvSpPr>
            <a:spLocks noChangeShapeType="1"/>
          </p:cNvSpPr>
          <p:nvPr/>
        </p:nvSpPr>
        <p:spPr bwMode="auto">
          <a:xfrm flipH="1">
            <a:off x="1285875" y="5435600"/>
            <a:ext cx="438150" cy="5969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73025" tIns="36512" rIns="73025" bIns="36512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ysClr val="windowText" lastClr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87046" name="Rectangle 191"/>
          <p:cNvSpPr>
            <a:spLocks noChangeArrowheads="1"/>
          </p:cNvSpPr>
          <p:nvPr/>
        </p:nvSpPr>
        <p:spPr bwMode="auto">
          <a:xfrm>
            <a:off x="2122488" y="4264025"/>
            <a:ext cx="2087562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>
            <a:spAutoFit/>
          </a:bodyPr>
          <a:lstStyle>
            <a:lvl1pPr defTabSz="8143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8143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8143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8143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8143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zh-CN">
                <a:ea typeface="宋体" charset="-122"/>
              </a:rPr>
              <a:t>load balancer</a:t>
            </a:r>
            <a:br>
              <a:rPr lang="en-US" altLang="zh-CN">
                <a:ea typeface="宋体" charset="-122"/>
              </a:rPr>
            </a:br>
            <a:r>
              <a:rPr lang="en-US" altLang="zh-CN">
                <a:ea typeface="宋体" charset="-122"/>
              </a:rPr>
              <a:t>(routing)</a:t>
            </a:r>
          </a:p>
        </p:txBody>
      </p:sp>
      <p:pic>
        <p:nvPicPr>
          <p:cNvPr id="87047" name="Picture 1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0" y="4502150"/>
            <a:ext cx="719138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8" name="Picture 18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588" y="5157788"/>
            <a:ext cx="7493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Line 57"/>
          <p:cNvSpPr>
            <a:spLocks noChangeShapeType="1"/>
          </p:cNvSpPr>
          <p:nvPr/>
        </p:nvSpPr>
        <p:spPr bwMode="auto">
          <a:xfrm>
            <a:off x="1795463" y="4827588"/>
            <a:ext cx="4762" cy="3587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73025" tIns="36512" rIns="73025" bIns="36512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87050" name="Picture 13" descr="MCj0431616000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5938838"/>
            <a:ext cx="484187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51" name="Picture 13" descr="MCj0431616000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63" y="5924550"/>
            <a:ext cx="484187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52" name="Rectangle 191"/>
          <p:cNvSpPr>
            <a:spLocks noChangeArrowheads="1"/>
          </p:cNvSpPr>
          <p:nvPr/>
        </p:nvSpPr>
        <p:spPr bwMode="auto">
          <a:xfrm>
            <a:off x="1790700" y="5038725"/>
            <a:ext cx="2087563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>
            <a:spAutoFit/>
          </a:bodyPr>
          <a:lstStyle>
            <a:lvl1pPr defTabSz="8143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8143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8143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8143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8143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>
                <a:ea typeface="宋体" charset="-122"/>
              </a:rPr>
              <a:t>switch</a:t>
            </a:r>
          </a:p>
        </p:txBody>
      </p:sp>
      <p:grpSp>
        <p:nvGrpSpPr>
          <p:cNvPr id="87053" name="Group 25"/>
          <p:cNvGrpSpPr>
            <a:grpSpLocks/>
          </p:cNvGrpSpPr>
          <p:nvPr/>
        </p:nvGrpSpPr>
        <p:grpSpPr bwMode="auto">
          <a:xfrm>
            <a:off x="1036638" y="1543050"/>
            <a:ext cx="3346587" cy="2201863"/>
            <a:chOff x="1069375" y="2446147"/>
            <a:chExt cx="3347432" cy="2201661"/>
          </a:xfrm>
        </p:grpSpPr>
        <p:sp>
          <p:nvSpPr>
            <p:cNvPr id="27" name="Rectangle 26"/>
            <p:cNvSpPr/>
            <p:nvPr/>
          </p:nvSpPr>
          <p:spPr>
            <a:xfrm>
              <a:off x="1069375" y="3375335"/>
              <a:ext cx="1821281" cy="755909"/>
            </a:xfrm>
            <a:prstGeom prst="rect">
              <a:avLst/>
            </a:prstGeom>
            <a:gradFill rotWithShape="1">
              <a:gsLst>
                <a:gs pos="0">
                  <a:srgbClr val="9E9273">
                    <a:tint val="100000"/>
                    <a:shade val="100000"/>
                    <a:satMod val="130000"/>
                  </a:srgbClr>
                </a:gs>
                <a:gs pos="100000">
                  <a:srgbClr val="9E9273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tIns="18288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 dirty="0">
                  <a:solidFill>
                    <a:srgbClr val="000000"/>
                  </a:solidFill>
                  <a:latin typeface="Calibri"/>
                  <a:ea typeface="+mn-ea"/>
                </a:rPr>
                <a:t>mapping</a:t>
              </a:r>
              <a:endParaRPr lang="en-US" sz="1800" kern="0" dirty="0">
                <a:solidFill>
                  <a:srgbClr val="000000"/>
                </a:solidFill>
                <a:latin typeface="Calibri"/>
                <a:ea typeface="+mn-ea"/>
              </a:endParaRPr>
            </a:p>
          </p:txBody>
        </p:sp>
        <p:sp>
          <p:nvSpPr>
            <p:cNvPr id="87074" name="Rectangle 27"/>
            <p:cNvSpPr>
              <a:spLocks noChangeArrowheads="1"/>
            </p:cNvSpPr>
            <p:nvPr/>
          </p:nvSpPr>
          <p:spPr bwMode="auto">
            <a:xfrm>
              <a:off x="2154078" y="2446147"/>
              <a:ext cx="2262729" cy="8309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dirty="0">
                  <a:latin typeface="Comic Sans MS" charset="0"/>
                </a:rPr>
                <a:t>name </a:t>
              </a:r>
              <a:br>
                <a:rPr lang="en-US" altLang="x-none" dirty="0">
                  <a:latin typeface="Comic Sans MS" charset="0"/>
                </a:rPr>
              </a:br>
              <a:r>
                <a:rPr lang="en-US" altLang="x-none" dirty="0">
                  <a:latin typeface="Comic Sans MS" charset="0"/>
                </a:rPr>
                <a:t>(e.g., </a:t>
              </a:r>
              <a:r>
                <a:rPr lang="en-US" altLang="zh-CN" dirty="0" err="1">
                  <a:latin typeface="Comic Sans MS" charset="0"/>
                </a:rPr>
                <a:t>sina.com</a:t>
              </a:r>
              <a:r>
                <a:rPr lang="en-US" altLang="x-none" dirty="0">
                  <a:latin typeface="Comic Sans MS" charset="0"/>
                </a:rPr>
                <a:t>)</a:t>
              </a:r>
              <a:endParaRPr lang="en-US" altLang="x-none" dirty="0"/>
            </a:p>
          </p:txBody>
        </p:sp>
        <p:cxnSp>
          <p:nvCxnSpPr>
            <p:cNvPr id="87075" name="Straight Arrow Connector 51"/>
            <p:cNvCxnSpPr>
              <a:cxnSpLocks noChangeShapeType="1"/>
            </p:cNvCxnSpPr>
            <p:nvPr/>
          </p:nvCxnSpPr>
          <p:spPr bwMode="auto">
            <a:xfrm flipH="1">
              <a:off x="1990390" y="2577570"/>
              <a:ext cx="2019" cy="833581"/>
            </a:xfrm>
            <a:prstGeom prst="straightConnector1">
              <a:avLst/>
            </a:prstGeom>
            <a:noFill/>
            <a:ln w="57150">
              <a:solidFill>
                <a:srgbClr val="8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7076" name="Rectangle 30"/>
            <p:cNvSpPr>
              <a:spLocks noChangeArrowheads="1"/>
            </p:cNvSpPr>
            <p:nvPr/>
          </p:nvSpPr>
          <p:spPr bwMode="auto">
            <a:xfrm>
              <a:off x="2122679" y="4186143"/>
              <a:ext cx="74356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>
                  <a:latin typeface="Comic Sans MS" charset="0"/>
                </a:rPr>
                <a:t>1 IP</a:t>
              </a:r>
              <a:endParaRPr lang="en-US" altLang="x-none"/>
            </a:p>
          </p:txBody>
        </p:sp>
      </p:grpSp>
      <p:sp>
        <p:nvSpPr>
          <p:cNvPr id="87054" name="Freeform 2"/>
          <p:cNvSpPr>
            <a:spLocks/>
          </p:cNvSpPr>
          <p:nvPr/>
        </p:nvSpPr>
        <p:spPr bwMode="auto">
          <a:xfrm>
            <a:off x="1820863" y="3860800"/>
            <a:ext cx="552450" cy="1308100"/>
          </a:xfrm>
          <a:custGeom>
            <a:avLst/>
            <a:gdLst>
              <a:gd name="T0" fmla="*/ 172030 w 551695"/>
              <a:gd name="T1" fmla="*/ 0 h 1308005"/>
              <a:gd name="T2" fmla="*/ 566992 w 551695"/>
              <a:gd name="T3" fmla="*/ 1037615 h 130800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51695" h="1308005">
                <a:moveTo>
                  <a:pt x="167388" y="0"/>
                </a:moveTo>
                <a:cubicBezTo>
                  <a:pt x="-20588" y="884319"/>
                  <a:pt x="-208564" y="1768638"/>
                  <a:pt x="551695" y="1036115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7055" name="Freeform 131076"/>
          <p:cNvSpPr>
            <a:spLocks/>
          </p:cNvSpPr>
          <p:nvPr/>
        </p:nvSpPr>
        <p:spPr bwMode="auto">
          <a:xfrm>
            <a:off x="-768350" y="1704975"/>
            <a:ext cx="5964238" cy="3292475"/>
          </a:xfrm>
          <a:custGeom>
            <a:avLst/>
            <a:gdLst>
              <a:gd name="T0" fmla="*/ 2815549 w 5965113"/>
              <a:gd name="T1" fmla="*/ 2193213 h 3292174"/>
              <a:gd name="T2" fmla="*/ 2782229 w 5965113"/>
              <a:gd name="T3" fmla="*/ 2209963 h 3292174"/>
              <a:gd name="T4" fmla="*/ 2815549 w 5965113"/>
              <a:gd name="T5" fmla="*/ 2377379 h 3292174"/>
              <a:gd name="T6" fmla="*/ 2832207 w 5965113"/>
              <a:gd name="T7" fmla="*/ 2511316 h 3292174"/>
              <a:gd name="T8" fmla="*/ 2898850 w 5965113"/>
              <a:gd name="T9" fmla="*/ 2595029 h 3292174"/>
              <a:gd name="T10" fmla="*/ 2915508 w 5965113"/>
              <a:gd name="T11" fmla="*/ 2695478 h 3292174"/>
              <a:gd name="T12" fmla="*/ 2932170 w 5965113"/>
              <a:gd name="T13" fmla="*/ 2879645 h 3292174"/>
              <a:gd name="T14" fmla="*/ 2965489 w 5965113"/>
              <a:gd name="T15" fmla="*/ 2980094 h 3292174"/>
              <a:gd name="T16" fmla="*/ 2998809 w 5965113"/>
              <a:gd name="T17" fmla="*/ 3030329 h 3292174"/>
              <a:gd name="T18" fmla="*/ 3032129 w 5965113"/>
              <a:gd name="T19" fmla="*/ 3247975 h 3292174"/>
              <a:gd name="T20" fmla="*/ 3065448 w 5965113"/>
              <a:gd name="T21" fmla="*/ 3298195 h 3292174"/>
              <a:gd name="T22" fmla="*/ 1116223 w 5965113"/>
              <a:gd name="T23" fmla="*/ 267864 h 3292174"/>
              <a:gd name="T24" fmla="*/ 16669 w 5965113"/>
              <a:gd name="T25" fmla="*/ 117200 h 3292174"/>
              <a:gd name="T26" fmla="*/ 0 w 5965113"/>
              <a:gd name="T27" fmla="*/ 0 h 3292174"/>
              <a:gd name="T28" fmla="*/ 549777 w 5965113"/>
              <a:gd name="T29" fmla="*/ 368333 h 3292174"/>
              <a:gd name="T30" fmla="*/ 982945 w 5965113"/>
              <a:gd name="T31" fmla="*/ 686433 h 3292174"/>
              <a:gd name="T32" fmla="*/ 1316146 w 5965113"/>
              <a:gd name="T33" fmla="*/ 904083 h 3292174"/>
              <a:gd name="T34" fmla="*/ 2049187 w 5965113"/>
              <a:gd name="T35" fmla="*/ 1372847 h 3292174"/>
              <a:gd name="T36" fmla="*/ 2565648 w 5965113"/>
              <a:gd name="T37" fmla="*/ 1590496 h 3292174"/>
              <a:gd name="T38" fmla="*/ 3998411 w 5965113"/>
              <a:gd name="T39" fmla="*/ 2092763 h 3292174"/>
              <a:gd name="T40" fmla="*/ 4714793 w 5965113"/>
              <a:gd name="T41" fmla="*/ 2394129 h 3292174"/>
              <a:gd name="T42" fmla="*/ 4981354 w 5965113"/>
              <a:gd name="T43" fmla="*/ 2511316 h 3292174"/>
              <a:gd name="T44" fmla="*/ 5597777 w 5965113"/>
              <a:gd name="T45" fmla="*/ 2728961 h 3292174"/>
              <a:gd name="T46" fmla="*/ 5747718 w 5965113"/>
              <a:gd name="T47" fmla="*/ 2829419 h 3292174"/>
              <a:gd name="T48" fmla="*/ 5930977 w 5965113"/>
              <a:gd name="T49" fmla="*/ 2896389 h 3292174"/>
              <a:gd name="T50" fmla="*/ 5947637 w 5965113"/>
              <a:gd name="T51" fmla="*/ 2896389 h 3292174"/>
              <a:gd name="T52" fmla="*/ 4998015 w 5965113"/>
              <a:gd name="T53" fmla="*/ 2929875 h 3292174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5965113" h="3292174">
                <a:moveTo>
                  <a:pt x="2823821" y="2189212"/>
                </a:moveTo>
                <a:lnTo>
                  <a:pt x="2790403" y="2205923"/>
                </a:lnTo>
                <a:cubicBezTo>
                  <a:pt x="2801542" y="2261628"/>
                  <a:pt x="2814483" y="2317004"/>
                  <a:pt x="2823821" y="2373039"/>
                </a:cubicBezTo>
                <a:cubicBezTo>
                  <a:pt x="2831203" y="2417339"/>
                  <a:pt x="2824410" y="2464813"/>
                  <a:pt x="2840530" y="2506731"/>
                </a:cubicBezTo>
                <a:cubicBezTo>
                  <a:pt x="2853332" y="2540021"/>
                  <a:pt x="2885087" y="2562436"/>
                  <a:pt x="2907366" y="2590289"/>
                </a:cubicBezTo>
                <a:cubicBezTo>
                  <a:pt x="2912936" y="2623712"/>
                  <a:pt x="2920117" y="2656906"/>
                  <a:pt x="2924075" y="2690558"/>
                </a:cubicBezTo>
                <a:cubicBezTo>
                  <a:pt x="2931263" y="2751665"/>
                  <a:pt x="2930093" y="2813793"/>
                  <a:pt x="2940784" y="2874385"/>
                </a:cubicBezTo>
                <a:cubicBezTo>
                  <a:pt x="2946906" y="2909079"/>
                  <a:pt x="2954662" y="2945339"/>
                  <a:pt x="2974202" y="2974654"/>
                </a:cubicBezTo>
                <a:lnTo>
                  <a:pt x="3007620" y="3024789"/>
                </a:lnTo>
                <a:cubicBezTo>
                  <a:pt x="3008907" y="3033802"/>
                  <a:pt x="3035242" y="3224648"/>
                  <a:pt x="3041038" y="3242039"/>
                </a:cubicBezTo>
                <a:cubicBezTo>
                  <a:pt x="3047388" y="3261093"/>
                  <a:pt x="3074456" y="3292174"/>
                  <a:pt x="3074456" y="3292174"/>
                </a:cubicBezTo>
                <a:lnTo>
                  <a:pt x="1119503" y="267384"/>
                </a:lnTo>
                <a:lnTo>
                  <a:pt x="16709" y="116980"/>
                </a:lnTo>
                <a:lnTo>
                  <a:pt x="0" y="0"/>
                </a:lnTo>
                <a:cubicBezTo>
                  <a:pt x="271202" y="162745"/>
                  <a:pt x="185128" y="105993"/>
                  <a:pt x="551397" y="367653"/>
                </a:cubicBezTo>
                <a:cubicBezTo>
                  <a:pt x="697346" y="471918"/>
                  <a:pt x="835449" y="587410"/>
                  <a:pt x="985831" y="685173"/>
                </a:cubicBezTo>
                <a:cubicBezTo>
                  <a:pt x="1097224" y="757590"/>
                  <a:pt x="1211709" y="825460"/>
                  <a:pt x="1320011" y="902423"/>
                </a:cubicBezTo>
                <a:cubicBezTo>
                  <a:pt x="1757485" y="1213307"/>
                  <a:pt x="1500022" y="1107324"/>
                  <a:pt x="2055207" y="1370346"/>
                </a:cubicBezTo>
                <a:cubicBezTo>
                  <a:pt x="2224410" y="1450507"/>
                  <a:pt x="2397451" y="1523000"/>
                  <a:pt x="2573186" y="1587596"/>
                </a:cubicBezTo>
                <a:cubicBezTo>
                  <a:pt x="3049344" y="1762621"/>
                  <a:pt x="3556425" y="1862041"/>
                  <a:pt x="4010160" y="2088943"/>
                </a:cubicBezTo>
                <a:cubicBezTo>
                  <a:pt x="4685931" y="2426880"/>
                  <a:pt x="4069692" y="2140378"/>
                  <a:pt x="4728647" y="2389750"/>
                </a:cubicBezTo>
                <a:cubicBezTo>
                  <a:pt x="4819623" y="2424178"/>
                  <a:pt x="4904984" y="2472384"/>
                  <a:pt x="4995991" y="2506731"/>
                </a:cubicBezTo>
                <a:cubicBezTo>
                  <a:pt x="5200352" y="2583860"/>
                  <a:pt x="5432487" y="2602804"/>
                  <a:pt x="5614224" y="2723981"/>
                </a:cubicBezTo>
                <a:cubicBezTo>
                  <a:pt x="5664351" y="2757404"/>
                  <a:pt x="5712945" y="2793250"/>
                  <a:pt x="5764605" y="2824251"/>
                </a:cubicBezTo>
                <a:cubicBezTo>
                  <a:pt x="5849097" y="2874954"/>
                  <a:pt x="5859509" y="2876279"/>
                  <a:pt x="5948404" y="2891097"/>
                </a:cubicBezTo>
                <a:cubicBezTo>
                  <a:pt x="5953898" y="2892013"/>
                  <a:pt x="5959543" y="2891097"/>
                  <a:pt x="5965113" y="2891097"/>
                </a:cubicBezTo>
                <a:lnTo>
                  <a:pt x="5012700" y="292452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cxnSp>
        <p:nvCxnSpPr>
          <p:cNvPr id="87056" name="Straight Arrow Connector 51"/>
          <p:cNvCxnSpPr>
            <a:cxnSpLocks noChangeShapeType="1"/>
            <a:endCxn id="87047" idx="0"/>
          </p:cNvCxnSpPr>
          <p:nvPr/>
        </p:nvCxnSpPr>
        <p:spPr bwMode="auto">
          <a:xfrm flipH="1">
            <a:off x="1819275" y="3248025"/>
            <a:ext cx="25400" cy="1254125"/>
          </a:xfrm>
          <a:prstGeom prst="straightConnector1">
            <a:avLst/>
          </a:prstGeom>
          <a:noFill/>
          <a:ln w="57150">
            <a:solidFill>
              <a:srgbClr val="8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Rounded Rectangle 42"/>
          <p:cNvSpPr>
            <a:spLocks noChangeArrowheads="1"/>
          </p:cNvSpPr>
          <p:nvPr/>
        </p:nvSpPr>
        <p:spPr bwMode="auto">
          <a:xfrm>
            <a:off x="5191125" y="5548313"/>
            <a:ext cx="2146300" cy="971550"/>
          </a:xfrm>
          <a:prstGeom prst="roundRect">
            <a:avLst>
              <a:gd name="adj" fmla="val 11866"/>
            </a:avLst>
          </a:prstGeom>
          <a:gradFill rotWithShape="1">
            <a:gsLst>
              <a:gs pos="0">
                <a:srgbClr val="EAF6FB"/>
              </a:gs>
              <a:gs pos="64999">
                <a:srgbClr val="CAE8F4"/>
              </a:gs>
              <a:gs pos="100000">
                <a:srgbClr val="B4DFF0"/>
              </a:gs>
            </a:gsLst>
            <a:lin ang="5400000" scaled="1"/>
          </a:gradFill>
          <a:ln w="9525">
            <a:solidFill>
              <a:srgbClr val="6A9DAE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 sz="1800">
              <a:solidFill>
                <a:srgbClr val="000000"/>
              </a:solidFill>
              <a:latin typeface="Calibri" charset="0"/>
            </a:endParaRPr>
          </a:p>
        </p:txBody>
      </p:sp>
      <p:pic>
        <p:nvPicPr>
          <p:cNvPr id="87058" name="Picture 13" descr="MCj0431616000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350" y="5857875"/>
            <a:ext cx="484188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59" name="Picture 13" descr="MCj0431616000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538" y="5843588"/>
            <a:ext cx="4826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7060" name="Group 52"/>
          <p:cNvGrpSpPr>
            <a:grpSpLocks/>
          </p:cNvGrpSpPr>
          <p:nvPr/>
        </p:nvGrpSpPr>
        <p:grpSpPr bwMode="auto">
          <a:xfrm>
            <a:off x="5432425" y="1462088"/>
            <a:ext cx="3347107" cy="3419475"/>
            <a:chOff x="1069375" y="2446147"/>
            <a:chExt cx="3346348" cy="3418693"/>
          </a:xfrm>
        </p:grpSpPr>
        <p:sp>
          <p:nvSpPr>
            <p:cNvPr id="54" name="Rectangle 53"/>
            <p:cNvSpPr/>
            <p:nvPr/>
          </p:nvSpPr>
          <p:spPr>
            <a:xfrm>
              <a:off x="1069375" y="3375335"/>
              <a:ext cx="1821281" cy="755909"/>
            </a:xfrm>
            <a:prstGeom prst="rect">
              <a:avLst/>
            </a:prstGeom>
            <a:gradFill rotWithShape="1">
              <a:gsLst>
                <a:gs pos="0">
                  <a:srgbClr val="9E9273">
                    <a:tint val="100000"/>
                    <a:shade val="100000"/>
                    <a:satMod val="130000"/>
                  </a:srgbClr>
                </a:gs>
                <a:gs pos="100000">
                  <a:srgbClr val="9E9273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tIns="18288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 dirty="0">
                  <a:solidFill>
                    <a:srgbClr val="000000"/>
                  </a:solidFill>
                  <a:latin typeface="Calibri"/>
                  <a:ea typeface="+mn-ea"/>
                </a:rPr>
                <a:t>mapping</a:t>
              </a:r>
              <a:endParaRPr lang="en-US" sz="1800" kern="0" dirty="0">
                <a:solidFill>
                  <a:srgbClr val="000000"/>
                </a:solidFill>
                <a:latin typeface="Calibri"/>
                <a:ea typeface="+mn-ea"/>
              </a:endParaRPr>
            </a:p>
          </p:txBody>
        </p:sp>
        <p:sp>
          <p:nvSpPr>
            <p:cNvPr id="87068" name="Rectangle 54"/>
            <p:cNvSpPr>
              <a:spLocks noChangeArrowheads="1"/>
            </p:cNvSpPr>
            <p:nvPr/>
          </p:nvSpPr>
          <p:spPr bwMode="auto">
            <a:xfrm>
              <a:off x="2154078" y="2446147"/>
              <a:ext cx="2261645" cy="830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dirty="0">
                  <a:latin typeface="Comic Sans MS" charset="0"/>
                </a:rPr>
                <a:t>name </a:t>
              </a:r>
              <a:br>
                <a:rPr lang="en-US" altLang="x-none" dirty="0">
                  <a:latin typeface="Comic Sans MS" charset="0"/>
                </a:rPr>
              </a:br>
              <a:r>
                <a:rPr lang="en-US" altLang="x-none" dirty="0">
                  <a:latin typeface="Comic Sans MS" charset="0"/>
                </a:rPr>
                <a:t>(e.g., </a:t>
              </a:r>
              <a:r>
                <a:rPr lang="en-US" altLang="zh-CN" dirty="0" err="1">
                  <a:latin typeface="Comic Sans MS" charset="0"/>
                </a:rPr>
                <a:t>sina.com</a:t>
              </a:r>
              <a:r>
                <a:rPr lang="en-US" altLang="x-none" dirty="0">
                  <a:latin typeface="Comic Sans MS" charset="0"/>
                </a:rPr>
                <a:t>)</a:t>
              </a:r>
              <a:endParaRPr lang="en-US" altLang="x-none" dirty="0"/>
            </a:p>
          </p:txBody>
        </p:sp>
        <p:cxnSp>
          <p:nvCxnSpPr>
            <p:cNvPr id="87069" name="Straight Arrow Connector 51"/>
            <p:cNvCxnSpPr>
              <a:cxnSpLocks noChangeShapeType="1"/>
            </p:cNvCxnSpPr>
            <p:nvPr/>
          </p:nvCxnSpPr>
          <p:spPr bwMode="auto">
            <a:xfrm flipH="1">
              <a:off x="1990390" y="2577570"/>
              <a:ext cx="2019" cy="833581"/>
            </a:xfrm>
            <a:prstGeom prst="straightConnector1">
              <a:avLst/>
            </a:prstGeom>
            <a:noFill/>
            <a:ln w="57150">
              <a:solidFill>
                <a:srgbClr val="8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7070" name="Rectangle 56"/>
            <p:cNvSpPr>
              <a:spLocks noChangeArrowheads="1"/>
            </p:cNvSpPr>
            <p:nvPr/>
          </p:nvSpPr>
          <p:spPr bwMode="auto">
            <a:xfrm>
              <a:off x="2585561" y="5403175"/>
              <a:ext cx="74356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>
                  <a:latin typeface="Comic Sans MS" charset="0"/>
                </a:rPr>
                <a:t>1 IP</a:t>
              </a:r>
              <a:endParaRPr lang="en-US" altLang="x-none"/>
            </a:p>
          </p:txBody>
        </p:sp>
      </p:grpSp>
      <p:sp>
        <p:nvSpPr>
          <p:cNvPr id="87061" name="Freeform 57"/>
          <p:cNvSpPr>
            <a:spLocks/>
          </p:cNvSpPr>
          <p:nvPr/>
        </p:nvSpPr>
        <p:spPr bwMode="auto">
          <a:xfrm>
            <a:off x="6218238" y="3778250"/>
            <a:ext cx="550862" cy="1308100"/>
          </a:xfrm>
          <a:custGeom>
            <a:avLst/>
            <a:gdLst>
              <a:gd name="T0" fmla="*/ 162405 w 551695"/>
              <a:gd name="T1" fmla="*/ 0 h 1308005"/>
              <a:gd name="T2" fmla="*/ 535272 w 551695"/>
              <a:gd name="T3" fmla="*/ 1037615 h 130800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51695" h="1308005">
                <a:moveTo>
                  <a:pt x="167388" y="0"/>
                </a:moveTo>
                <a:cubicBezTo>
                  <a:pt x="-20588" y="884319"/>
                  <a:pt x="-208564" y="1768638"/>
                  <a:pt x="551695" y="1036115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cxnSp>
        <p:nvCxnSpPr>
          <p:cNvPr id="87062" name="Straight Arrow Connector 51"/>
          <p:cNvCxnSpPr>
            <a:cxnSpLocks noChangeShapeType="1"/>
          </p:cNvCxnSpPr>
          <p:nvPr/>
        </p:nvCxnSpPr>
        <p:spPr bwMode="auto">
          <a:xfrm flipH="1">
            <a:off x="5748338" y="3167063"/>
            <a:ext cx="492125" cy="2665412"/>
          </a:xfrm>
          <a:prstGeom prst="straightConnector1">
            <a:avLst/>
          </a:prstGeom>
          <a:noFill/>
          <a:ln w="57150">
            <a:solidFill>
              <a:srgbClr val="8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063" name="Straight Arrow Connector 51"/>
          <p:cNvCxnSpPr>
            <a:cxnSpLocks noChangeShapeType="1"/>
            <a:endCxn id="87059" idx="0"/>
          </p:cNvCxnSpPr>
          <p:nvPr/>
        </p:nvCxnSpPr>
        <p:spPr bwMode="auto">
          <a:xfrm>
            <a:off x="6399213" y="3192463"/>
            <a:ext cx="682625" cy="2651125"/>
          </a:xfrm>
          <a:prstGeom prst="straightConnector1">
            <a:avLst/>
          </a:prstGeom>
          <a:noFill/>
          <a:ln w="57150">
            <a:solidFill>
              <a:srgbClr val="8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64" name="Rectangle 56"/>
          <p:cNvSpPr>
            <a:spLocks noChangeArrowheads="1"/>
          </p:cNvSpPr>
          <p:nvPr/>
        </p:nvSpPr>
        <p:spPr bwMode="auto">
          <a:xfrm>
            <a:off x="5195888" y="4611688"/>
            <a:ext cx="7445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>
                <a:latin typeface="Comic Sans MS" charset="0"/>
              </a:rPr>
              <a:t>1 IP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202529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18CBA0F-AE1D-C04B-8649-7E71B36DC8A8}" type="slidenum">
              <a:rPr lang="en-US" altLang="x-none" sz="1400"/>
              <a:pPr/>
              <a:t>24</a:t>
            </a:fld>
            <a:endParaRPr lang="en-US" altLang="x-none" sz="1400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Ad</a:t>
            </a:r>
            <a:r>
              <a:rPr lang="en-US" altLang="zh-CN" dirty="0">
                <a:ea typeface="ＭＳ Ｐゴシック" charset="-128"/>
              </a:rPr>
              <a:t>min.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and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r</a:t>
            </a:r>
            <a:r>
              <a:rPr lang="en-US" altLang="x-none" dirty="0">
                <a:ea typeface="ＭＳ Ｐゴシック" charset="-128"/>
              </a:rPr>
              <a:t>ecap</a:t>
            </a:r>
          </a:p>
          <a:p>
            <a:pPr>
              <a:buClr>
                <a:srgbClr val="0033CC"/>
              </a:buClr>
              <a:buFont typeface="Wingdings" charset="2"/>
              <a:buChar char="q"/>
            </a:pPr>
            <a:r>
              <a:rPr lang="en-US" altLang="x-none" dirty="0">
                <a:ea typeface="宋体" charset="-122"/>
              </a:rPr>
              <a:t>Layered network architecture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Application layer o</a:t>
            </a:r>
            <a:r>
              <a:rPr lang="en-US" altLang="x-none" dirty="0">
                <a:ea typeface="ＭＳ Ｐゴシック" charset="-128"/>
              </a:rPr>
              <a:t>verview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Network applications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Email</a:t>
            </a:r>
          </a:p>
          <a:p>
            <a:pPr lvl="1">
              <a:buClr>
                <a:srgbClr val="C00000"/>
              </a:buClr>
              <a:buFont typeface="Wingdings" charset="2"/>
              <a:buChar char="Ø"/>
            </a:pPr>
            <a:r>
              <a:rPr lang="en-US" altLang="x-none" i="1" dirty="0">
                <a:solidFill>
                  <a:srgbClr val="C00000"/>
                </a:solidFill>
                <a:ea typeface="ＭＳ Ｐゴシック" charset="-128"/>
              </a:rPr>
              <a:t>DNS</a:t>
            </a:r>
          </a:p>
        </p:txBody>
      </p:sp>
    </p:spTree>
    <p:extLst>
      <p:ext uri="{BB962C8B-B14F-4D97-AF65-F5344CB8AC3E}">
        <p14:creationId xmlns:p14="http://schemas.microsoft.com/office/powerpoint/2010/main" val="23544506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F9A6484-6387-8644-A3B4-74A5D064FD04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25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DNS: Domain Name System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399" y="1641475"/>
            <a:ext cx="3898901" cy="506571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Function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map between </a:t>
            </a:r>
            <a:r>
              <a:rPr lang="en-US" altLang="zh-CN" sz="2000" dirty="0">
                <a:ea typeface="宋体" charset="-122"/>
              </a:rPr>
              <a:t>(</a:t>
            </a:r>
            <a:r>
              <a:rPr lang="en-US" altLang="x-none" sz="2000" dirty="0">
                <a:ea typeface="ＭＳ Ｐゴシック" charset="-128"/>
              </a:rPr>
              <a:t>domain name</a:t>
            </a:r>
            <a:r>
              <a:rPr lang="en-US" altLang="zh-CN" sz="2000" dirty="0">
                <a:ea typeface="宋体" charset="-122"/>
              </a:rPr>
              <a:t>, service)</a:t>
            </a:r>
            <a:r>
              <a:rPr lang="en-US" altLang="x-none" sz="2000" dirty="0">
                <a:ea typeface="ＭＳ Ｐゴシック" charset="-128"/>
              </a:rPr>
              <a:t> </a:t>
            </a:r>
            <a:r>
              <a:rPr lang="en-US" altLang="zh-CN" sz="2000" dirty="0">
                <a:ea typeface="宋体" charset="-122"/>
              </a:rPr>
              <a:t>to value, e.g.,</a:t>
            </a:r>
          </a:p>
          <a:p>
            <a:pPr lvl="2"/>
            <a:r>
              <a:rPr lang="en-US" altLang="zh-CN" sz="1800" dirty="0">
                <a:ea typeface="宋体" charset="-122"/>
              </a:rPr>
              <a:t>(</a:t>
            </a:r>
            <a:r>
              <a:rPr lang="en-US" altLang="x-none" sz="1800" dirty="0" err="1">
                <a:ea typeface="ＭＳ Ｐゴシック" charset="-128"/>
              </a:rPr>
              <a:t>xmu.edu</a:t>
            </a:r>
            <a:r>
              <a:rPr lang="en-US" altLang="zh-CN" sz="1800" dirty="0" err="1">
                <a:ea typeface="ＭＳ Ｐゴシック" charset="-128"/>
              </a:rPr>
              <a:t>.cn</a:t>
            </a:r>
            <a:r>
              <a:rPr lang="en-US" altLang="zh-CN" sz="1800" dirty="0">
                <a:ea typeface="宋体" charset="-122"/>
              </a:rPr>
              <a:t>, </a:t>
            </a:r>
            <a:r>
              <a:rPr lang="en-US" altLang="zh-CN" sz="1800" dirty="0" err="1">
                <a:ea typeface="宋体" charset="-122"/>
              </a:rPr>
              <a:t>addr</a:t>
            </a:r>
            <a:r>
              <a:rPr lang="en-US" altLang="zh-CN" sz="1800" dirty="0">
                <a:ea typeface="宋体" charset="-122"/>
              </a:rPr>
              <a:t>) 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-&gt; </a:t>
            </a:r>
            <a:r>
              <a:rPr lang="en-US" altLang="x-none" sz="1800" dirty="0">
                <a:ea typeface="ＭＳ Ｐゴシック" charset="-128"/>
              </a:rPr>
              <a:t>210.34.0.35</a:t>
            </a:r>
            <a:br>
              <a:rPr lang="en-US" altLang="x-none" sz="1800" dirty="0">
                <a:ea typeface="ＭＳ Ｐゴシック" charset="-128"/>
              </a:rPr>
            </a:br>
            <a:endParaRPr lang="en-US" altLang="zh-CN" sz="1800" dirty="0">
              <a:ea typeface="宋体" charset="-122"/>
            </a:endParaRPr>
          </a:p>
          <a:p>
            <a:pPr lvl="2"/>
            <a:r>
              <a:rPr lang="en-US" altLang="zh-CN" sz="1800" dirty="0">
                <a:ea typeface="宋体" charset="-122"/>
              </a:rPr>
              <a:t>(</a:t>
            </a:r>
            <a:r>
              <a:rPr lang="en-US" altLang="zh-CN" sz="1800" dirty="0" err="1">
                <a:ea typeface="宋体" charset="-122"/>
              </a:rPr>
              <a:t>xmu.edu.cn</a:t>
            </a:r>
            <a:r>
              <a:rPr lang="en-US" altLang="zh-CN" sz="1800" dirty="0">
                <a:ea typeface="宋体" charset="-122"/>
              </a:rPr>
              <a:t>, 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email) 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-&gt; cmsn1.xmu.edu.cn</a:t>
            </a:r>
            <a:br>
              <a:rPr lang="en-US" altLang="zh-CN" sz="1800" dirty="0">
                <a:ea typeface="宋体" charset="-122"/>
              </a:rPr>
            </a:br>
            <a:endParaRPr lang="en-US" altLang="zh-CN" sz="1800" dirty="0">
              <a:ea typeface="宋体" charset="-122"/>
            </a:endParaRPr>
          </a:p>
          <a:p>
            <a:pPr lvl="2"/>
            <a:endParaRPr lang="en-US" altLang="zh-CN" sz="1800" dirty="0">
              <a:ea typeface="宋体" charset="-122"/>
            </a:endParaRPr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4610100" y="1466850"/>
            <a:ext cx="4200525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Char char="r"/>
              <a:defRPr/>
            </a:pPr>
            <a:endParaRPr lang="en-US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pic>
        <p:nvPicPr>
          <p:cNvPr id="9318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175" y="4754563"/>
            <a:ext cx="615950" cy="112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9319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150" y="4754563"/>
            <a:ext cx="617538" cy="112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93191" name="Picture 13"/>
          <p:cNvPicPr>
            <a:picLocks noChangeAspect="1" noChangeArrowheads="1"/>
          </p:cNvPicPr>
          <p:nvPr/>
        </p:nvPicPr>
        <p:blipFill>
          <a:blip r:embed="rId4">
            <a:lum bright="-12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175" y="1579563"/>
            <a:ext cx="2884488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93192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913" y="3762375"/>
            <a:ext cx="6858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39946" name="Line 15"/>
          <p:cNvSpPr>
            <a:spLocks noChangeShapeType="1"/>
          </p:cNvSpPr>
          <p:nvPr/>
        </p:nvSpPr>
        <p:spPr bwMode="auto">
          <a:xfrm>
            <a:off x="7110413" y="4657725"/>
            <a:ext cx="0" cy="427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9947" name="Line 16"/>
          <p:cNvSpPr>
            <a:spLocks noChangeShapeType="1"/>
          </p:cNvSpPr>
          <p:nvPr/>
        </p:nvSpPr>
        <p:spPr bwMode="auto">
          <a:xfrm>
            <a:off x="6350000" y="5084763"/>
            <a:ext cx="15192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9948" name="Line 17"/>
          <p:cNvSpPr>
            <a:spLocks noChangeShapeType="1"/>
          </p:cNvSpPr>
          <p:nvPr/>
        </p:nvSpPr>
        <p:spPr bwMode="auto">
          <a:xfrm>
            <a:off x="6604000" y="5084763"/>
            <a:ext cx="0" cy="396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9949" name="Line 18"/>
          <p:cNvSpPr>
            <a:spLocks noChangeShapeType="1"/>
          </p:cNvSpPr>
          <p:nvPr/>
        </p:nvSpPr>
        <p:spPr bwMode="auto">
          <a:xfrm>
            <a:off x="6224588" y="5481638"/>
            <a:ext cx="3794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9950" name="Line 19"/>
          <p:cNvSpPr>
            <a:spLocks noChangeShapeType="1"/>
          </p:cNvSpPr>
          <p:nvPr/>
        </p:nvSpPr>
        <p:spPr bwMode="auto">
          <a:xfrm>
            <a:off x="7616825" y="5084763"/>
            <a:ext cx="0" cy="396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9951" name="Line 20"/>
          <p:cNvSpPr>
            <a:spLocks noChangeShapeType="1"/>
          </p:cNvSpPr>
          <p:nvPr/>
        </p:nvSpPr>
        <p:spPr bwMode="auto">
          <a:xfrm>
            <a:off x="7616825" y="5481638"/>
            <a:ext cx="695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9952" name="Text Box 21"/>
          <p:cNvSpPr txBox="1">
            <a:spLocks noChangeArrowheads="1"/>
          </p:cNvSpPr>
          <p:nvPr/>
        </p:nvSpPr>
        <p:spPr bwMode="auto">
          <a:xfrm>
            <a:off x="7539038" y="4010025"/>
            <a:ext cx="1076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altLang="zh-CN" sz="2000">
                <a:solidFill>
                  <a:srgbClr val="000000"/>
                </a:solidFill>
                <a:ea typeface="宋体" charset="0"/>
                <a:cs typeface="宋体" charset="0"/>
              </a:rPr>
              <a:t>r</a:t>
            </a:r>
            <a:r>
              <a:rPr lang="en-US" sz="2000">
                <a:solidFill>
                  <a:srgbClr val="000000"/>
                </a:solidFill>
              </a:rPr>
              <a:t>outers</a:t>
            </a:r>
            <a:endParaRPr lang="en-US" sz="2000">
              <a:solidFill>
                <a:srgbClr val="000000"/>
              </a:solidFill>
              <a:latin typeface="Photina Casual Black" charset="0"/>
            </a:endParaRPr>
          </a:p>
        </p:txBody>
      </p:sp>
      <p:sp>
        <p:nvSpPr>
          <p:cNvPr id="39953" name="AutoShape 23"/>
          <p:cNvSpPr>
            <a:spLocks noChangeArrowheads="1"/>
          </p:cNvSpPr>
          <p:nvPr/>
        </p:nvSpPr>
        <p:spPr bwMode="auto">
          <a:xfrm>
            <a:off x="5797550" y="3062288"/>
            <a:ext cx="615950" cy="303212"/>
          </a:xfrm>
          <a:prstGeom prst="leftRightArrow">
            <a:avLst>
              <a:gd name="adj1" fmla="val 50000"/>
              <a:gd name="adj2" fmla="val 40628"/>
            </a:avLst>
          </a:prstGeom>
          <a:solidFill>
            <a:srgbClr val="66FFFF"/>
          </a:solidFill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pic>
        <p:nvPicPr>
          <p:cNvPr id="93201" name="Picture 2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263" y="3065463"/>
            <a:ext cx="769937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39955" name="Text Box 26"/>
          <p:cNvSpPr txBox="1">
            <a:spLocks noChangeArrowheads="1"/>
          </p:cNvSpPr>
          <p:nvPr/>
        </p:nvSpPr>
        <p:spPr bwMode="auto">
          <a:xfrm>
            <a:off x="4992688" y="3365500"/>
            <a:ext cx="860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dirty="0">
                <a:solidFill>
                  <a:srgbClr val="808080"/>
                </a:solidFill>
              </a:rPr>
              <a:t>DNS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93203" name="Group 27"/>
          <p:cNvGrpSpPr>
            <a:grpSpLocks/>
          </p:cNvGrpSpPr>
          <p:nvPr/>
        </p:nvGrpSpPr>
        <p:grpSpPr bwMode="auto">
          <a:xfrm>
            <a:off x="4183063" y="3879850"/>
            <a:ext cx="2114550" cy="915988"/>
            <a:chOff x="-30" y="2702"/>
            <a:chExt cx="1605" cy="665"/>
          </a:xfrm>
        </p:grpSpPr>
        <p:sp>
          <p:nvSpPr>
            <p:cNvPr id="39959" name="Text Box 28"/>
            <p:cNvSpPr txBox="1">
              <a:spLocks noChangeArrowheads="1"/>
            </p:cNvSpPr>
            <p:nvPr/>
          </p:nvSpPr>
          <p:spPr bwMode="auto">
            <a:xfrm>
              <a:off x="-30" y="2702"/>
              <a:ext cx="1605" cy="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</a:rPr>
                <a:t>Hostname</a:t>
              </a:r>
              <a:r>
                <a:rPr lang="en-US" altLang="zh-CN" dirty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, Service</a:t>
              </a:r>
              <a:endParaRPr lang="en-US" dirty="0">
                <a:solidFill>
                  <a:srgbClr val="000000"/>
                </a:solidFill>
                <a:latin typeface="Arial" charset="0"/>
              </a:endParaRPr>
            </a:p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</a:endParaRPr>
            </a:p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</a:rPr>
                <a:t>Address</a:t>
              </a:r>
            </a:p>
          </p:txBody>
        </p:sp>
        <p:sp>
          <p:nvSpPr>
            <p:cNvPr id="39960" name="Line 29"/>
            <p:cNvSpPr>
              <a:spLocks noChangeShapeType="1"/>
            </p:cNvSpPr>
            <p:nvPr/>
          </p:nvSpPr>
          <p:spPr bwMode="auto">
            <a:xfrm>
              <a:off x="768" y="3015"/>
              <a:ext cx="0" cy="2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39957" name="Text Box 30"/>
          <p:cNvSpPr txBox="1">
            <a:spLocks noChangeArrowheads="1"/>
          </p:cNvSpPr>
          <p:nvPr/>
        </p:nvSpPr>
        <p:spPr bwMode="auto">
          <a:xfrm>
            <a:off x="6653213" y="5535613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altLang="zh-CN" sz="2000">
                <a:solidFill>
                  <a:srgbClr val="000000"/>
                </a:solidFill>
                <a:ea typeface="宋体" charset="0"/>
                <a:cs typeface="宋体" charset="0"/>
              </a:rPr>
              <a:t>s</a:t>
            </a:r>
            <a:r>
              <a:rPr lang="en-US" sz="2000">
                <a:solidFill>
                  <a:srgbClr val="000000"/>
                </a:solidFill>
              </a:rPr>
              <a:t>ervers</a:t>
            </a:r>
            <a:endParaRPr lang="en-US" sz="2000">
              <a:solidFill>
                <a:srgbClr val="000000"/>
              </a:solidFill>
              <a:latin typeface="Photina Casual Black" charset="0"/>
            </a:endParaRPr>
          </a:p>
        </p:txBody>
      </p:sp>
      <p:sp>
        <p:nvSpPr>
          <p:cNvPr id="39958" name="Text Box 31"/>
          <p:cNvSpPr txBox="1">
            <a:spLocks noChangeArrowheads="1"/>
          </p:cNvSpPr>
          <p:nvPr/>
        </p:nvSpPr>
        <p:spPr bwMode="auto">
          <a:xfrm>
            <a:off x="4886325" y="1711325"/>
            <a:ext cx="971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altLang="zh-CN" sz="2000">
                <a:solidFill>
                  <a:srgbClr val="000000"/>
                </a:solidFill>
                <a:ea typeface="宋体" charset="0"/>
                <a:cs typeface="宋体" charset="0"/>
              </a:rPr>
              <a:t>c</a:t>
            </a:r>
            <a:r>
              <a:rPr lang="en-US" sz="2000">
                <a:solidFill>
                  <a:srgbClr val="000000"/>
                </a:solidFill>
              </a:rPr>
              <a:t>lients</a:t>
            </a:r>
            <a:endParaRPr lang="en-US" sz="2000">
              <a:solidFill>
                <a:srgbClr val="000000"/>
              </a:solidFill>
              <a:latin typeface="Photina Casu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2978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D41C57D-5CBD-A548-971B-878C6ABDEB01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26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DNS Records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2925" y="1343025"/>
            <a:ext cx="7820025" cy="514350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sz="2400" u="sng">
                <a:solidFill>
                  <a:schemeClr val="accent2"/>
                </a:solidFill>
                <a:ea typeface="ＭＳ Ｐゴシック" charset="-128"/>
              </a:rPr>
              <a:t>DNS:</a:t>
            </a:r>
            <a:r>
              <a:rPr lang="en-US" altLang="x-none" sz="2400">
                <a:ea typeface="ＭＳ Ｐゴシック" charset="-128"/>
              </a:rPr>
              <a:t> stores resource records </a:t>
            </a:r>
            <a:r>
              <a:rPr lang="en-US" altLang="x-none" sz="2400">
                <a:solidFill>
                  <a:srgbClr val="FF0000"/>
                </a:solidFill>
                <a:ea typeface="ＭＳ Ｐゴシック" charset="-128"/>
              </a:rPr>
              <a:t>(RR)</a:t>
            </a:r>
            <a:endParaRPr lang="en-US" altLang="x-none" sz="2400">
              <a:ea typeface="ＭＳ Ｐゴシック" charset="-128"/>
            </a:endParaRPr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23875" y="3720630"/>
            <a:ext cx="4000500" cy="22860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Type=NS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b="1" dirty="0">
                <a:latin typeface="Courier New" charset="0"/>
                <a:ea typeface="ＭＳ Ｐゴシック" charset="-128"/>
              </a:rPr>
              <a:t>name</a:t>
            </a:r>
            <a:r>
              <a:rPr lang="en-US" altLang="x-none" sz="2000" dirty="0">
                <a:ea typeface="ＭＳ Ｐゴシック" charset="-128"/>
              </a:rPr>
              <a:t> is domain (e.g. </a:t>
            </a:r>
            <a:r>
              <a:rPr lang="en-US" altLang="zh-CN" sz="2000" dirty="0" err="1">
                <a:ea typeface="ＭＳ Ｐゴシック" charset="-128"/>
              </a:rPr>
              <a:t>xmu</a:t>
            </a:r>
            <a:r>
              <a:rPr lang="en-US" altLang="x-none" sz="2000" dirty="0" err="1">
                <a:ea typeface="ＭＳ Ｐゴシック" charset="-128"/>
              </a:rPr>
              <a:t>.edu</a:t>
            </a:r>
            <a:r>
              <a:rPr lang="en-US" altLang="zh-CN" sz="2000" dirty="0" err="1">
                <a:ea typeface="ＭＳ Ｐゴシック" charset="-128"/>
              </a:rPr>
              <a:t>.cn</a:t>
            </a:r>
            <a:r>
              <a:rPr lang="en-US" altLang="x-none" sz="2000" dirty="0">
                <a:ea typeface="ＭＳ Ｐゴシック" charset="-128"/>
              </a:rPr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b="1" dirty="0">
                <a:latin typeface="Courier New" charset="0"/>
                <a:ea typeface="ＭＳ Ｐゴシック" charset="-128"/>
              </a:rPr>
              <a:t>value</a:t>
            </a:r>
            <a:r>
              <a:rPr lang="en-US" altLang="x-none" sz="2000" dirty="0">
                <a:ea typeface="ＭＳ Ｐゴシック" charset="-128"/>
              </a:rPr>
              <a:t> is the name of the authoritative name server for this domain</a:t>
            </a:r>
          </a:p>
        </p:txBody>
      </p:sp>
      <p:grpSp>
        <p:nvGrpSpPr>
          <p:cNvPr id="95237" name="Group 8"/>
          <p:cNvGrpSpPr>
            <a:grpSpLocks/>
          </p:cNvGrpSpPr>
          <p:nvPr/>
        </p:nvGrpSpPr>
        <p:grpSpPr bwMode="auto">
          <a:xfrm>
            <a:off x="1795463" y="1781175"/>
            <a:ext cx="6434137" cy="588963"/>
            <a:chOff x="1407" y="1206"/>
            <a:chExt cx="3379" cy="280"/>
          </a:xfrm>
        </p:grpSpPr>
        <p:sp>
          <p:nvSpPr>
            <p:cNvPr id="44043" name="Text Box 6"/>
            <p:cNvSpPr txBox="1">
              <a:spLocks noChangeArrowheads="1"/>
            </p:cNvSpPr>
            <p:nvPr/>
          </p:nvSpPr>
          <p:spPr bwMode="auto">
            <a:xfrm>
              <a:off x="1407" y="1248"/>
              <a:ext cx="3379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00"/>
                  </a:solidFill>
                </a:rPr>
                <a:t>RR format: </a:t>
              </a:r>
              <a:r>
                <a:rPr lang="en-US" b="1">
                  <a:solidFill>
                    <a:srgbClr val="000000"/>
                  </a:solidFill>
                  <a:latin typeface="Courier New" charset="0"/>
                </a:rPr>
                <a:t>(name, </a:t>
              </a:r>
              <a:r>
                <a:rPr lang="en-US" b="1">
                  <a:solidFill>
                    <a:srgbClr val="000000"/>
                  </a:solidFill>
                </a:rPr>
                <a:t>type,</a:t>
              </a:r>
              <a:r>
                <a:rPr lang="en-US">
                  <a:solidFill>
                    <a:srgbClr val="000000"/>
                  </a:solidFill>
                </a:rPr>
                <a:t> </a:t>
              </a:r>
              <a:r>
                <a:rPr lang="en-US" b="1">
                  <a:solidFill>
                    <a:srgbClr val="000000"/>
                  </a:solidFill>
                  <a:latin typeface="Courier New" charset="0"/>
                </a:rPr>
                <a:t>value, </a:t>
              </a:r>
              <a:r>
                <a:rPr lang="en-US" b="1">
                  <a:solidFill>
                    <a:srgbClr val="FF0000"/>
                  </a:solidFill>
                  <a:latin typeface="Courier New" charset="0"/>
                </a:rPr>
                <a:t>ttl</a:t>
              </a:r>
              <a:r>
                <a:rPr lang="en-US" b="1">
                  <a:solidFill>
                    <a:srgbClr val="000000"/>
                  </a:solidFill>
                  <a:latin typeface="Courier New" charset="0"/>
                </a:rPr>
                <a:t>)</a:t>
              </a:r>
            </a:p>
          </p:txBody>
        </p:sp>
        <p:sp>
          <p:nvSpPr>
            <p:cNvPr id="44044" name="Rectangle 7"/>
            <p:cNvSpPr>
              <a:spLocks noChangeArrowheads="1"/>
            </p:cNvSpPr>
            <p:nvPr/>
          </p:nvSpPr>
          <p:spPr bwMode="auto">
            <a:xfrm>
              <a:off x="1458" y="1206"/>
              <a:ext cx="3318" cy="280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3333CC"/>
                </a:solidFill>
                <a:ea typeface="ＭＳ Ｐゴシック" charset="0"/>
              </a:endParaRPr>
            </a:p>
          </p:txBody>
        </p:sp>
      </p:grpSp>
      <p:sp>
        <p:nvSpPr>
          <p:cNvPr id="76809" name="Rectangle 9"/>
          <p:cNvSpPr>
            <a:spLocks noChangeArrowheads="1"/>
          </p:cNvSpPr>
          <p:nvPr/>
        </p:nvSpPr>
        <p:spPr bwMode="auto">
          <a:xfrm>
            <a:off x="523875" y="2540745"/>
            <a:ext cx="38100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Type=A</a:t>
            </a:r>
          </a:p>
          <a:p>
            <a:pPr marL="800100" lvl="1" indent="-342900" algn="l"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 is hostname</a:t>
            </a:r>
          </a:p>
          <a:p>
            <a:pPr marL="800100" lvl="1" indent="-342900" algn="l"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 is IP address</a:t>
            </a:r>
          </a:p>
        </p:txBody>
      </p:sp>
      <p:sp>
        <p:nvSpPr>
          <p:cNvPr id="76810" name="Rectangle 10"/>
          <p:cNvSpPr>
            <a:spLocks noChangeArrowheads="1"/>
          </p:cNvSpPr>
          <p:nvPr/>
        </p:nvSpPr>
        <p:spPr bwMode="auto">
          <a:xfrm>
            <a:off x="4714874" y="2531220"/>
            <a:ext cx="3965575" cy="1566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dirty="0">
                <a:solidFill>
                  <a:srgbClr val="000000"/>
                </a:solidFill>
                <a:latin typeface="Comic Sans MS" charset="0"/>
              </a:rPr>
              <a:t>Type=CNAME</a:t>
            </a:r>
          </a:p>
          <a:p>
            <a:pPr marL="800100" lvl="1" indent="-342900" algn="l"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2000" b="1" dirty="0">
                <a:solidFill>
                  <a:srgbClr val="000000"/>
                </a:solidFill>
                <a:latin typeface="Courier New" charset="0"/>
              </a:rPr>
              <a:t>name</a:t>
            </a: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 is an alias of a </a:t>
            </a:r>
            <a:r>
              <a:rPr lang="ja-JP" altLang="en-US" sz="2000" dirty="0">
                <a:solidFill>
                  <a:srgbClr val="000000"/>
                </a:solidFill>
                <a:latin typeface="Comic Sans MS" charset="0"/>
              </a:rPr>
              <a:t>“</a:t>
            </a:r>
            <a:r>
              <a:rPr lang="en-US" altLang="ja-JP" sz="2000" dirty="0">
                <a:solidFill>
                  <a:srgbClr val="000000"/>
                </a:solidFill>
                <a:latin typeface="Comic Sans MS" charset="0"/>
              </a:rPr>
              <a:t>canonical</a:t>
            </a:r>
            <a:r>
              <a:rPr lang="ja-JP" altLang="en-US" sz="2000" dirty="0">
                <a:solidFill>
                  <a:srgbClr val="000000"/>
                </a:solidFill>
                <a:latin typeface="Comic Sans MS" charset="0"/>
              </a:rPr>
              <a:t>”</a:t>
            </a:r>
            <a:r>
              <a:rPr lang="en-US" altLang="ja-JP" sz="2000" dirty="0">
                <a:solidFill>
                  <a:srgbClr val="000000"/>
                </a:solidFill>
                <a:latin typeface="Comic Sans MS" charset="0"/>
              </a:rPr>
              <a:t> (real) name</a:t>
            </a:r>
          </a:p>
          <a:p>
            <a:pPr marL="800100" lvl="1" indent="-342900" algn="l"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2000" b="1" dirty="0">
                <a:solidFill>
                  <a:srgbClr val="000000"/>
                </a:solidFill>
                <a:latin typeface="Courier New" charset="0"/>
              </a:rPr>
              <a:t>value</a:t>
            </a: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 is canonical name</a:t>
            </a:r>
          </a:p>
        </p:txBody>
      </p:sp>
      <p:sp>
        <p:nvSpPr>
          <p:cNvPr id="76811" name="Rectangle 11"/>
          <p:cNvSpPr>
            <a:spLocks noChangeArrowheads="1"/>
          </p:cNvSpPr>
          <p:nvPr/>
        </p:nvSpPr>
        <p:spPr bwMode="auto">
          <a:xfrm>
            <a:off x="4715280" y="3975032"/>
            <a:ext cx="444817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Type=MX</a:t>
            </a:r>
          </a:p>
          <a:p>
            <a:pPr marL="800100" lvl="1" indent="-342900" algn="l"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 is hostname of mail server associated with 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name</a:t>
            </a:r>
            <a:endParaRPr lang="en-US" sz="2000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Char char="r"/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706938" y="5064205"/>
            <a:ext cx="444817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Type=SRV</a:t>
            </a:r>
          </a:p>
          <a:p>
            <a:pPr marL="800100" lvl="1" indent="-342900" algn="l"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  <a:defRPr/>
            </a:pPr>
            <a:r>
              <a:rPr lang="en-US" sz="2000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general extension for services</a:t>
            </a:r>
          </a:p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Char char="r"/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20700" y="5871320"/>
            <a:ext cx="444817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Type=TXT</a:t>
            </a:r>
          </a:p>
          <a:p>
            <a:pPr marL="800100" lvl="1" indent="-342900" algn="l"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  <a:defRPr/>
            </a:pPr>
            <a:r>
              <a:rPr lang="en-US" sz="2000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general txt</a:t>
            </a:r>
          </a:p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Char char="r"/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95243" name="Rectangle 1"/>
          <p:cNvSpPr>
            <a:spLocks noChangeArrowheads="1"/>
          </p:cNvSpPr>
          <p:nvPr/>
        </p:nvSpPr>
        <p:spPr bwMode="auto">
          <a:xfrm>
            <a:off x="4108450" y="122238"/>
            <a:ext cx="4572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/>
              <a:t>http://www.iana.org/assignments/dns-parameters/dns-parameters.xhtml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695825" y="6081483"/>
            <a:ext cx="4448175" cy="698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Type=PTR</a:t>
            </a:r>
          </a:p>
          <a:p>
            <a:pPr marL="800100" lvl="1" indent="-342900" algn="l"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  <a:defRPr/>
            </a:pPr>
            <a:r>
              <a:rPr lang="en-US" sz="2000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a pointer to another name</a:t>
            </a:r>
          </a:p>
        </p:txBody>
      </p:sp>
    </p:spTree>
    <p:extLst>
      <p:ext uri="{BB962C8B-B14F-4D97-AF65-F5344CB8AC3E}">
        <p14:creationId xmlns:p14="http://schemas.microsoft.com/office/powerpoint/2010/main" val="3562063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4" grpId="0" build="p"/>
      <p:bldP spid="76809" grpId="0"/>
      <p:bldP spid="76810" grpId="0"/>
      <p:bldP spid="76811" grpId="0"/>
      <p:bldP spid="12" grpId="0"/>
      <p:bldP spid="13" grpId="0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Can DNS handle multiple values  for the same (name, service)?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3ECADF-3FA0-D248-AE5B-0C445E70B6BD}" type="slidenum">
              <a:rPr lang="en-US" altLang="x-none" smtClean="0"/>
              <a:pPr/>
              <a:t>27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791059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6CD0E45-4BF9-994A-BEBF-693E58119ADB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28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Try DNS: Examples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dig &lt;name&gt; &lt;type&gt;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Try </a:t>
            </a:r>
            <a:r>
              <a:rPr lang="en-US" altLang="x-none" dirty="0" err="1">
                <a:ea typeface="ＭＳ Ｐゴシック" charset="-128"/>
              </a:rPr>
              <a:t>xmu.edu</a:t>
            </a:r>
            <a:r>
              <a:rPr lang="en-US" altLang="zh-CN" dirty="0" err="1">
                <a:ea typeface="ＭＳ Ｐゴシック" charset="-128"/>
              </a:rPr>
              <a:t>.cn</a:t>
            </a:r>
            <a:r>
              <a:rPr lang="en-US" altLang="x-none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/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others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x-none" dirty="0">
                <a:ea typeface="ＭＳ Ｐゴシック" charset="-128"/>
              </a:rPr>
              <a:t>and various types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altLang="x-none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dig &lt;domain&gt; txt to retrieve </a:t>
            </a:r>
            <a:r>
              <a:rPr lang="en-US" altLang="x-none" dirty="0" err="1">
                <a:ea typeface="ＭＳ Ｐゴシック" charset="-128"/>
              </a:rPr>
              <a:t>spf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BFA114-550A-0440-BD38-06DCAB9F98A5}"/>
              </a:ext>
            </a:extLst>
          </p:cNvPr>
          <p:cNvSpPr/>
          <p:nvPr/>
        </p:nvSpPr>
        <p:spPr>
          <a:xfrm>
            <a:off x="221672" y="5973028"/>
            <a:ext cx="80841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http://</a:t>
            </a:r>
            <a:r>
              <a:rPr lang="en-US" dirty="0" err="1">
                <a:solidFill>
                  <a:srgbClr val="000000"/>
                </a:solidFill>
              </a:rPr>
              <a:t>www.zytrax.com</a:t>
            </a:r>
            <a:r>
              <a:rPr lang="en-US" dirty="0">
                <a:solidFill>
                  <a:srgbClr val="000000"/>
                </a:solidFill>
              </a:rPr>
              <a:t>/books/</a:t>
            </a:r>
            <a:r>
              <a:rPr lang="en-US" dirty="0" err="1">
                <a:solidFill>
                  <a:srgbClr val="000000"/>
                </a:solidFill>
              </a:rPr>
              <a:t>dns</a:t>
            </a:r>
            <a:r>
              <a:rPr lang="en-US" dirty="0">
                <a:solidFill>
                  <a:srgbClr val="000000"/>
                </a:solidFill>
              </a:rPr>
              <a:t>/ch9/</a:t>
            </a:r>
            <a:r>
              <a:rPr lang="en-US" dirty="0" err="1">
                <a:solidFill>
                  <a:srgbClr val="000000"/>
                </a:solidFill>
              </a:rPr>
              <a:t>spf.html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0779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MX can return multiple servers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DNS may rotate the servers in answer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Address can also return multiple addresses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SP</a:t>
            </a:r>
            <a:r>
              <a:rPr lang="en-US" altLang="zh-CN" dirty="0"/>
              <a:t>F</a:t>
            </a:r>
            <a:r>
              <a:rPr lang="en-US" dirty="0"/>
              <a:t> is encoded as the txt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F8BDA6-2F5E-144E-BDA8-705FF6ECCAE5}" type="slidenum">
              <a:rPr lang="en-US" altLang="x-none" smtClean="0"/>
              <a:pPr/>
              <a:t>29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05971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Assignment </a:t>
            </a:r>
            <a:r>
              <a:rPr lang="en-US" altLang="zh-CN" dirty="0"/>
              <a:t>One</a:t>
            </a:r>
            <a:r>
              <a:rPr lang="en-US" dirty="0"/>
              <a:t> </a:t>
            </a:r>
            <a:r>
              <a:rPr lang="en-US" altLang="zh-CN" dirty="0"/>
              <a:t>due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Sep.</a:t>
            </a:r>
            <a:r>
              <a:rPr lang="zh-CN" altLang="en-US" dirty="0"/>
              <a:t> </a:t>
            </a:r>
            <a:r>
              <a:rPr lang="en-US" altLang="zh-CN" dirty="0"/>
              <a:t>29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/>
              <a:t>List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suggested</a:t>
            </a:r>
            <a:r>
              <a:rPr lang="zh-CN" altLang="en-US" dirty="0"/>
              <a:t> </a:t>
            </a:r>
            <a:r>
              <a:rPr lang="en-US" altLang="zh-CN" dirty="0"/>
              <a:t>projects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posted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Sep.</a:t>
            </a:r>
            <a:r>
              <a:rPr lang="zh-CN" altLang="en-US" dirty="0"/>
              <a:t> </a:t>
            </a:r>
            <a:r>
              <a:rPr lang="en-US" altLang="zh-CN" dirty="0"/>
              <a:t>29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1E9601-EE66-9E43-83BC-E7C5B9443968}" type="slidenum">
              <a:rPr lang="en-US" altLang="x-none" smtClean="0"/>
              <a:pPr/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238833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	</a:t>
            </a:r>
          </a:p>
        </p:txBody>
      </p:sp>
      <p:sp>
        <p:nvSpPr>
          <p:cNvPr id="634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Admin</a:t>
            </a:r>
            <a:r>
              <a:rPr lang="en-US" altLang="zh-CN" dirty="0">
                <a:ea typeface="ＭＳ Ｐゴシック" charset="-128"/>
              </a:rPr>
              <a:t>.</a:t>
            </a:r>
            <a:r>
              <a:rPr lang="en-US" altLang="x-none" dirty="0">
                <a:ea typeface="ＭＳ Ｐゴシック" charset="-128"/>
              </a:rPr>
              <a:t> and recap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DNS</a:t>
            </a:r>
          </a:p>
          <a:p>
            <a:pPr lvl="1">
              <a:buFont typeface="Wingdings" charset="2"/>
              <a:buChar char="Ø"/>
            </a:pPr>
            <a:r>
              <a:rPr lang="en-US" altLang="x-none" dirty="0">
                <a:ea typeface="ＭＳ Ｐゴシック" charset="-128"/>
              </a:rPr>
              <a:t>High-level design</a:t>
            </a:r>
          </a:p>
          <a:p>
            <a:pPr lvl="1">
              <a:buClr>
                <a:srgbClr val="C00000"/>
              </a:buClr>
              <a:buFont typeface="Wingdings" charset="2"/>
              <a:buChar char="Ø"/>
            </a:pPr>
            <a:r>
              <a:rPr lang="en-US" altLang="x-none" i="1" dirty="0">
                <a:solidFill>
                  <a:srgbClr val="C00000"/>
                </a:solidFill>
                <a:ea typeface="ＭＳ Ｐゴシック" charset="-128"/>
              </a:rPr>
              <a:t>Details</a:t>
            </a:r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61C555E-4DF3-3444-96D8-90FEB3F8397C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30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DKIM Example</a:t>
            </a:r>
            <a:endParaRPr lang="en-US" altLang="x-none" sz="3200" dirty="0">
              <a:ea typeface="ＭＳ Ｐゴシック" charset="-128"/>
            </a:endParaRPr>
          </a:p>
        </p:txBody>
      </p:sp>
      <p:sp>
        <p:nvSpPr>
          <p:cNvPr id="6656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Send email from </a:t>
            </a:r>
            <a:r>
              <a:rPr lang="en-US" altLang="x-none" dirty="0" err="1">
                <a:ea typeface="ＭＳ Ｐゴシック" charset="-128"/>
              </a:rPr>
              <a:t>hotmail</a:t>
            </a:r>
            <a:r>
              <a:rPr lang="en-US" altLang="x-none" dirty="0">
                <a:ea typeface="ＭＳ Ｐゴシック" charset="-128"/>
              </a:rPr>
              <a:t> and check message</a:t>
            </a:r>
          </a:p>
        </p:txBody>
      </p:sp>
      <p:sp>
        <p:nvSpPr>
          <p:cNvPr id="665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8B08982-CC3A-1847-B747-2F10F45E1136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31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F4FDEC-9F2E-5244-BE06-B7ABB7C1A5D2}"/>
              </a:ext>
            </a:extLst>
          </p:cNvPr>
          <p:cNvSpPr txBox="1"/>
          <p:nvPr/>
        </p:nvSpPr>
        <p:spPr>
          <a:xfrm>
            <a:off x="5071535" y="4070262"/>
            <a:ext cx="37327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/>
              <a:t>S: +OK </a:t>
            </a:r>
            <a:r>
              <a:rPr lang="en-US" sz="1800" dirty="0" err="1"/>
              <a:t>sina</a:t>
            </a:r>
            <a:r>
              <a:rPr lang="en-US" sz="1800" dirty="0"/>
              <a:t> pop3 server ready</a:t>
            </a:r>
          </a:p>
          <a:p>
            <a:pPr algn="l"/>
            <a:r>
              <a:rPr lang="en-US" sz="1800" dirty="0"/>
              <a:t>C: user </a:t>
            </a:r>
            <a:r>
              <a:rPr lang="en-US" sz="1800" dirty="0" err="1"/>
              <a:t>xmucnns</a:t>
            </a:r>
            <a:endParaRPr lang="en-US" sz="1800" dirty="0"/>
          </a:p>
          <a:p>
            <a:pPr algn="l"/>
            <a:r>
              <a:rPr lang="en-US" sz="1800" dirty="0"/>
              <a:t>S: +OK welcome to </a:t>
            </a:r>
            <a:r>
              <a:rPr lang="en-US" sz="1800" dirty="0" err="1"/>
              <a:t>sina</a:t>
            </a:r>
            <a:r>
              <a:rPr lang="en-US" sz="1800" dirty="0"/>
              <a:t> mail</a:t>
            </a:r>
          </a:p>
          <a:p>
            <a:pPr algn="l"/>
            <a:r>
              <a:rPr lang="en-US" sz="1800" dirty="0"/>
              <a:t>C: pass 334f5605df1504f9</a:t>
            </a:r>
          </a:p>
          <a:p>
            <a:pPr algn="l"/>
            <a:r>
              <a:rPr lang="en-US" sz="1800" dirty="0"/>
              <a:t>S: +OK 4 messages (32377 octets)</a:t>
            </a:r>
          </a:p>
          <a:p>
            <a:pPr algn="l"/>
            <a:endParaRPr lang="en-US" sz="1800" dirty="0"/>
          </a:p>
          <a:p>
            <a:pPr algn="l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0374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DKIM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199"/>
            <a:ext cx="7772400" cy="516052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000" dirty="0"/>
              <a:t>DKIM</a:t>
            </a:r>
            <a:r>
              <a:rPr lang="zh-CN" altLang="en-US" sz="2000" dirty="0"/>
              <a:t> </a:t>
            </a:r>
            <a:r>
              <a:rPr lang="en-US" altLang="zh-CN" sz="2000" dirty="0"/>
              <a:t>/</a:t>
            </a:r>
            <a:r>
              <a:rPr lang="zh-CN" altLang="en-US" sz="2000" dirty="0"/>
              <a:t> </a:t>
            </a:r>
            <a:r>
              <a:rPr lang="en-US" altLang="zh-CN" sz="2000" dirty="0"/>
              <a:t>ARC</a:t>
            </a:r>
            <a:r>
              <a:rPr lang="en-US" sz="2000" dirty="0"/>
              <a:t>: </a:t>
            </a:r>
            <a:br>
              <a:rPr lang="en-US" sz="2000" dirty="0"/>
            </a:br>
            <a:r>
              <a:rPr lang="en-US" sz="2000" dirty="0" err="1"/>
              <a:t>Msg</a:t>
            </a:r>
            <a:r>
              <a:rPr lang="en-US" sz="2000" dirty="0"/>
              <a:t>: ARC-Message-Signature: </a:t>
            </a:r>
            <a:r>
              <a:rPr lang="en-US" sz="2000" dirty="0" err="1"/>
              <a:t>i</a:t>
            </a:r>
            <a:r>
              <a:rPr lang="en-US" sz="2000" dirty="0"/>
              <a:t>=1; a=rsa-sha256; c=relaxed/relaxed; d=</a:t>
            </a:r>
            <a:r>
              <a:rPr lang="en-US" sz="2000" dirty="0" err="1">
                <a:solidFill>
                  <a:srgbClr val="FF0000"/>
                </a:solidFill>
              </a:rPr>
              <a:t>microsoft.com</a:t>
            </a:r>
            <a:r>
              <a:rPr lang="en-US" sz="2000" dirty="0"/>
              <a:t>;</a:t>
            </a:r>
            <a:r>
              <a:rPr lang="zh-CN" altLang="en-US" sz="2000" dirty="0"/>
              <a:t> </a:t>
            </a:r>
            <a:r>
              <a:rPr lang="en-US" sz="2000" dirty="0"/>
              <a:t>s=</a:t>
            </a:r>
            <a:r>
              <a:rPr lang="en-US" sz="2000" dirty="0">
                <a:solidFill>
                  <a:srgbClr val="FF0000"/>
                </a:solidFill>
              </a:rPr>
              <a:t>arcselector9901</a:t>
            </a:r>
            <a:r>
              <a:rPr lang="en-US" sz="2000" dirty="0"/>
              <a:t>; h=</a:t>
            </a:r>
            <a:r>
              <a:rPr lang="en-US" sz="2000" dirty="0" err="1"/>
              <a:t>From:Date:Subject:Message-ID:Content-Type:MIME-Version</a:t>
            </a:r>
            <a:r>
              <a:rPr lang="en-US" sz="2000" dirty="0"/>
              <a:t>;</a:t>
            </a:r>
            <a:r>
              <a:rPr lang="zh-CN" altLang="en-US" sz="2000" dirty="0"/>
              <a:t> </a:t>
            </a:r>
            <a:r>
              <a:rPr lang="en-US" sz="2000" dirty="0" err="1"/>
              <a:t>bh</a:t>
            </a:r>
            <a:r>
              <a:rPr lang="en-US" sz="2000" dirty="0"/>
              <a:t>=bO91TxHI+4MjgAusrfg0EWGiDmvQ5hZRZ/aqb1MKLY8=;</a:t>
            </a:r>
            <a:r>
              <a:rPr lang="zh-CN" altLang="en-US" sz="2000" dirty="0"/>
              <a:t> </a:t>
            </a:r>
            <a:r>
              <a:rPr lang="en-US" altLang="zh-CN" sz="2000" dirty="0"/>
              <a:t>…</a:t>
            </a:r>
            <a:endParaRPr lang="en-US" sz="2000" dirty="0"/>
          </a:p>
          <a:p>
            <a:pPr marL="0" indent="0">
              <a:buNone/>
            </a:pPr>
            <a:r>
              <a:rPr lang="zh-CN" altLang="en-US" sz="2000" dirty="0"/>
              <a:t>    </a:t>
            </a:r>
            <a:r>
              <a:rPr lang="en-US" sz="2000" dirty="0"/>
              <a:t>DKIM-Signature: v=1; a=rsa-sha256; c=relaxed/relaxed;</a:t>
            </a:r>
            <a:r>
              <a:rPr lang="zh-CN" altLang="en-US" sz="2000" dirty="0"/>
              <a:t>     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    </a:t>
            </a:r>
            <a:r>
              <a:rPr lang="en-US" sz="2000" dirty="0"/>
              <a:t>d=</a:t>
            </a:r>
            <a:r>
              <a:rPr lang="en-US" sz="2000" dirty="0" err="1"/>
              <a:t>hotmail.com</a:t>
            </a:r>
            <a:r>
              <a:rPr lang="en-US" sz="2000" dirty="0"/>
              <a:t>; s=selector1; h=</a:t>
            </a:r>
            <a:r>
              <a:rPr lang="en-US" sz="2000" dirty="0" err="1"/>
              <a:t>From:Date:Subject:Message</a:t>
            </a:r>
            <a:r>
              <a:rPr lang="en-US" sz="2000" dirty="0"/>
              <a:t>-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    </a:t>
            </a:r>
            <a:r>
              <a:rPr lang="en-US" sz="2000" dirty="0" err="1"/>
              <a:t>ID:Content-Type:MIME-Version:X-MS-Exchange</a:t>
            </a:r>
            <a:r>
              <a:rPr lang="en-US" sz="2000" dirty="0"/>
              <a:t>-</a:t>
            </a:r>
          </a:p>
          <a:p>
            <a:pPr marL="0" indent="0">
              <a:buNone/>
            </a:pPr>
            <a:r>
              <a:rPr lang="zh-CN" altLang="en-US" sz="2000" dirty="0"/>
              <a:t>    </a:t>
            </a:r>
            <a:r>
              <a:rPr lang="en-US" sz="2000" dirty="0" err="1"/>
              <a:t>SenderADCheck</a:t>
            </a:r>
            <a:r>
              <a:rPr lang="en-US" sz="2000" dirty="0"/>
              <a:t>;</a:t>
            </a:r>
            <a:r>
              <a:rPr lang="mr-IN" sz="2000" dirty="0"/>
              <a:t>…</a:t>
            </a:r>
            <a:endParaRPr lang="en-US" sz="2000" dirty="0"/>
          </a:p>
          <a:p>
            <a:pPr>
              <a:buFont typeface="Wingdings" pitchFamily="2" charset="2"/>
              <a:buChar char="q"/>
            </a:pPr>
            <a:r>
              <a:rPr lang="en-US" sz="2000" dirty="0"/>
              <a:t>Query: </a:t>
            </a:r>
            <a:r>
              <a:rPr lang="en-US" altLang="zh-CN" sz="2000" dirty="0"/>
              <a:t>dig</a:t>
            </a:r>
            <a:r>
              <a:rPr lang="zh-CN" alt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arcselector9901</a:t>
            </a:r>
            <a:r>
              <a:rPr lang="en-US" sz="2000" dirty="0"/>
              <a:t>._domainkey.</a:t>
            </a:r>
            <a:r>
              <a:rPr lang="en-US" sz="2000" dirty="0">
                <a:solidFill>
                  <a:srgbClr val="FF0000"/>
                </a:solidFill>
              </a:rPr>
              <a:t>microsoft.com</a:t>
            </a:r>
            <a:r>
              <a:rPr lang="en-US" sz="2000" dirty="0"/>
              <a:t> txt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/>
              <a:t>DKIM introduces a session key to allow </a:t>
            </a:r>
            <a:r>
              <a:rPr lang="en-US" sz="2000" dirty="0">
                <a:solidFill>
                  <a:srgbClr val="FF0000"/>
                </a:solidFill>
              </a:rPr>
              <a:t>multiple</a:t>
            </a:r>
            <a:r>
              <a:rPr lang="en-US" sz="2000" dirty="0"/>
              <a:t> public keys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&lt;session&gt;._</a:t>
            </a:r>
            <a:r>
              <a:rPr lang="en-US" sz="1800" dirty="0" err="1"/>
              <a:t>domainkey</a:t>
            </a:r>
            <a:r>
              <a:rPr lang="en-US" sz="1800" dirty="0"/>
              <a:t>.&lt;domain&gt;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F8BDA6-2F5E-144E-BDA8-705FF6ECCAE5}" type="slidenum">
              <a:rPr lang="en-US" altLang="x-none" smtClean="0"/>
              <a:pPr/>
              <a:t>32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71385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29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850" y="2730500"/>
            <a:ext cx="6096000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30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AF33A64-6FD6-3143-BE9D-BC0E12CE06D4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33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43011" name="Rectangle 4"/>
          <p:cNvSpPr>
            <a:spLocks noChangeArrowheads="1"/>
          </p:cNvSpPr>
          <p:nvPr/>
        </p:nvSpPr>
        <p:spPr bwMode="auto">
          <a:xfrm>
            <a:off x="533400" y="12858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defRPr/>
            </a:pPr>
            <a:r>
              <a:rPr lang="en-US" sz="3600" u="sng" dirty="0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DNS Design: Dummy Design</a:t>
            </a:r>
            <a:endParaRPr lang="en-US" sz="4000" u="sng" dirty="0">
              <a:solidFill>
                <a:srgbClr val="3333CC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43012" name="Rectangle 5"/>
          <p:cNvSpPr>
            <a:spLocks noChangeArrowheads="1"/>
          </p:cNvSpPr>
          <p:nvPr/>
        </p:nvSpPr>
        <p:spPr bwMode="auto">
          <a:xfrm>
            <a:off x="619125" y="1438275"/>
            <a:ext cx="8053388" cy="47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altLang="zh-CN" sz="2000" dirty="0">
                <a:solidFill>
                  <a:srgbClr val="000000"/>
                </a:solidFill>
                <a:latin typeface="Comic Sans MS" charset="0"/>
                <a:ea typeface="宋体" charset="0"/>
                <a:cs typeface="宋体" charset="0"/>
              </a:rPr>
              <a:t>DNS itself can be considered as a client-server system as well</a:t>
            </a:r>
          </a:p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altLang="zh-CN" sz="2000" dirty="0">
                <a:solidFill>
                  <a:srgbClr val="000000"/>
                </a:solidFill>
                <a:latin typeface="Comic Sans MS" charset="0"/>
                <a:ea typeface="宋体" charset="0"/>
                <a:cs typeface="宋体" charset="0"/>
              </a:rPr>
              <a:t>How about a dummy design: introducing one super Internet DNS server?</a:t>
            </a:r>
            <a:endParaRPr lang="en-US" sz="1800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grpSp>
        <p:nvGrpSpPr>
          <p:cNvPr id="99333" name="Group 19"/>
          <p:cNvGrpSpPr>
            <a:grpSpLocks/>
          </p:cNvGrpSpPr>
          <p:nvPr/>
        </p:nvGrpSpPr>
        <p:grpSpPr bwMode="auto">
          <a:xfrm>
            <a:off x="3286125" y="3484563"/>
            <a:ext cx="222250" cy="392112"/>
            <a:chOff x="4180" y="783"/>
            <a:chExt cx="150" cy="307"/>
          </a:xfrm>
        </p:grpSpPr>
        <p:sp>
          <p:nvSpPr>
            <p:cNvPr id="6" name="AutoShape 2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7" name="Rectangle 21"/>
            <p:cNvSpPr>
              <a:spLocks noChangeArrowheads="1"/>
            </p:cNvSpPr>
            <p:nvPr/>
          </p:nvSpPr>
          <p:spPr bwMode="auto">
            <a:xfrm>
              <a:off x="4256" y="785"/>
              <a:ext cx="70" cy="235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8" name="Rectangle 22"/>
            <p:cNvSpPr>
              <a:spLocks noChangeArrowheads="1"/>
            </p:cNvSpPr>
            <p:nvPr/>
          </p:nvSpPr>
          <p:spPr bwMode="auto">
            <a:xfrm>
              <a:off x="4181" y="853"/>
              <a:ext cx="95" cy="235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9" name="AutoShape 2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10" name="Line 2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" name="Line 2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2" name="Rectangle 26"/>
            <p:cNvSpPr>
              <a:spLocks noChangeArrowheads="1"/>
            </p:cNvSpPr>
            <p:nvPr/>
          </p:nvSpPr>
          <p:spPr bwMode="auto">
            <a:xfrm>
              <a:off x="4193" y="882"/>
              <a:ext cx="63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13" name="Rectangle 27"/>
            <p:cNvSpPr>
              <a:spLocks noChangeArrowheads="1"/>
            </p:cNvSpPr>
            <p:nvPr/>
          </p:nvSpPr>
          <p:spPr bwMode="auto">
            <a:xfrm>
              <a:off x="4203" y="923"/>
              <a:ext cx="47" cy="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</p:grpSp>
      <p:sp>
        <p:nvSpPr>
          <p:cNvPr id="99334" name="Rectangle 1"/>
          <p:cNvSpPr>
            <a:spLocks noChangeArrowheads="1"/>
          </p:cNvSpPr>
          <p:nvPr/>
        </p:nvSpPr>
        <p:spPr bwMode="auto">
          <a:xfrm>
            <a:off x="2019300" y="2414588"/>
            <a:ext cx="434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Comic Sans MS" charset="0"/>
                <a:ea typeface="宋体" charset="-122"/>
              </a:rPr>
              <a:t>THE DNS server of the Internet</a:t>
            </a:r>
            <a:endParaRPr lang="en-US" altLang="x-none" sz="2000"/>
          </a:p>
        </p:txBody>
      </p:sp>
      <p:sp>
        <p:nvSpPr>
          <p:cNvPr id="17" name="Line 289"/>
          <p:cNvSpPr>
            <a:spLocks noChangeShapeType="1"/>
          </p:cNvSpPr>
          <p:nvPr/>
        </p:nvSpPr>
        <p:spPr bwMode="auto">
          <a:xfrm flipH="1" flipV="1">
            <a:off x="3190875" y="4027488"/>
            <a:ext cx="50800" cy="17383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grpSp>
        <p:nvGrpSpPr>
          <p:cNvPr id="99336" name="Group 296"/>
          <p:cNvGrpSpPr>
            <a:grpSpLocks/>
          </p:cNvGrpSpPr>
          <p:nvPr/>
        </p:nvGrpSpPr>
        <p:grpSpPr bwMode="auto">
          <a:xfrm>
            <a:off x="146050" y="4052888"/>
            <a:ext cx="3041650" cy="2044700"/>
            <a:chOff x="4086" y="1756"/>
            <a:chExt cx="1916" cy="1288"/>
          </a:xfrm>
        </p:grpSpPr>
        <p:sp>
          <p:nvSpPr>
            <p:cNvPr id="19" name="Rectangle 295"/>
            <p:cNvSpPr>
              <a:spLocks noChangeArrowheads="1"/>
            </p:cNvSpPr>
            <p:nvPr/>
          </p:nvSpPr>
          <p:spPr bwMode="auto">
            <a:xfrm>
              <a:off x="4086" y="2358"/>
              <a:ext cx="594" cy="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0" name="Text Box 294"/>
            <p:cNvSpPr txBox="1">
              <a:spLocks noChangeArrowheads="1"/>
            </p:cNvSpPr>
            <p:nvPr/>
          </p:nvSpPr>
          <p:spPr bwMode="auto">
            <a:xfrm rot="16200000">
              <a:off x="5232" y="2274"/>
              <a:ext cx="128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dirty="0">
                  <a:solidFill>
                    <a:srgbClr val="FF0000"/>
                  </a:solidFill>
                </a:rPr>
                <a:t>register &lt;name&gt;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1" name="Line 289"/>
          <p:cNvSpPr>
            <a:spLocks noChangeShapeType="1"/>
          </p:cNvSpPr>
          <p:nvPr/>
        </p:nvSpPr>
        <p:spPr bwMode="auto">
          <a:xfrm rot="16390597" flipV="1">
            <a:off x="4117182" y="3229769"/>
            <a:ext cx="87312" cy="1143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24" name="Text Box 294"/>
          <p:cNvSpPr txBox="1">
            <a:spLocks noChangeArrowheads="1"/>
          </p:cNvSpPr>
          <p:nvPr/>
        </p:nvSpPr>
        <p:spPr bwMode="auto">
          <a:xfrm rot="533342">
            <a:off x="3403600" y="3729038"/>
            <a:ext cx="19288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solidFill>
                  <a:srgbClr val="FF0000"/>
                </a:solidFill>
              </a:rPr>
              <a:t>resolve &lt;name&gt;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25" name="Text Box 294"/>
          <p:cNvSpPr txBox="1">
            <a:spLocks noChangeArrowheads="1"/>
          </p:cNvSpPr>
          <p:nvPr/>
        </p:nvSpPr>
        <p:spPr bwMode="auto">
          <a:xfrm rot="16446773">
            <a:off x="2532063" y="4884738"/>
            <a:ext cx="218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solidFill>
                  <a:srgbClr val="FF0000"/>
                </a:solidFill>
              </a:rPr>
              <a:t>OK/used already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26" name="Line 289"/>
          <p:cNvSpPr>
            <a:spLocks noChangeShapeType="1"/>
          </p:cNvSpPr>
          <p:nvPr/>
        </p:nvSpPr>
        <p:spPr bwMode="auto">
          <a:xfrm flipH="1">
            <a:off x="3275013" y="4027488"/>
            <a:ext cx="96837" cy="17541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27" name="Line 289"/>
          <p:cNvSpPr>
            <a:spLocks noChangeShapeType="1"/>
          </p:cNvSpPr>
          <p:nvPr/>
        </p:nvSpPr>
        <p:spPr bwMode="auto">
          <a:xfrm>
            <a:off x="3575050" y="3559175"/>
            <a:ext cx="1220788" cy="1682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28" name="Text Box 294"/>
          <p:cNvSpPr txBox="1">
            <a:spLocks noChangeArrowheads="1"/>
          </p:cNvSpPr>
          <p:nvPr/>
        </p:nvSpPr>
        <p:spPr bwMode="auto">
          <a:xfrm rot="477535">
            <a:off x="3514725" y="3260725"/>
            <a:ext cx="1481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solidFill>
                  <a:srgbClr val="FF0000"/>
                </a:solidFill>
              </a:rPr>
              <a:t>IP address</a:t>
            </a:r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9359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55BC2CD-83D6-1348-915A-190B2E861F8B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34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999413" cy="1143000"/>
          </a:xfrm>
        </p:spPr>
        <p:txBody>
          <a:bodyPr/>
          <a:lstStyle/>
          <a:p>
            <a:r>
              <a:rPr lang="en-US" altLang="x-none" sz="3600">
                <a:ea typeface="ＭＳ Ｐゴシック" charset="-128"/>
              </a:rPr>
              <a:t>Problems of a Single DNS Server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Scalability and robustness bottleneck</a:t>
            </a:r>
          </a:p>
          <a:p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Administrative bottleneck</a:t>
            </a:r>
          </a:p>
        </p:txBody>
      </p:sp>
    </p:spTree>
    <p:extLst>
      <p:ext uri="{BB962C8B-B14F-4D97-AF65-F5344CB8AC3E}">
        <p14:creationId xmlns:p14="http://schemas.microsoft.com/office/powerpoint/2010/main" val="15139913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F9D0594-369D-3B43-9741-97CE149B6236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35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42875"/>
            <a:ext cx="7772400" cy="1143000"/>
          </a:xfrm>
        </p:spPr>
        <p:txBody>
          <a:bodyPr/>
          <a:lstStyle/>
          <a:p>
            <a:r>
              <a:rPr lang="en-US" altLang="x-none" sz="3600">
                <a:ea typeface="ＭＳ Ｐゴシック" charset="-128"/>
              </a:rPr>
              <a:t>DNS: Distributed Management of the Domain Name Space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87500"/>
            <a:ext cx="8186738" cy="462915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A distributed database managed by authoritative name server</a:t>
            </a:r>
            <a:r>
              <a:rPr lang="en-US" altLang="zh-CN" sz="2000" dirty="0">
                <a:ea typeface="宋体" charset="-122"/>
              </a:rPr>
              <a:t>s</a:t>
            </a:r>
            <a:r>
              <a:rPr lang="en-US" altLang="x-none" sz="2000" dirty="0">
                <a:ea typeface="ＭＳ Ｐゴシック" charset="-128"/>
              </a:rPr>
              <a:t>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sz="1800" dirty="0">
                <a:ea typeface="宋体" charset="-122"/>
              </a:rPr>
              <a:t>divided into zones, where each zone is a sub-tree of the global tree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800" dirty="0">
                <a:ea typeface="ＭＳ Ｐゴシック" charset="-128"/>
              </a:rPr>
              <a:t>each zone has its own </a:t>
            </a:r>
            <a:r>
              <a:rPr lang="en-US" altLang="x-none" sz="1800" b="1" dirty="0">
                <a:solidFill>
                  <a:srgbClr val="FF0000"/>
                </a:solidFill>
                <a:ea typeface="ＭＳ Ｐゴシック" charset="-128"/>
              </a:rPr>
              <a:t>authoritative name servers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800" dirty="0">
                <a:ea typeface="ＭＳ Ｐゴシック" charset="-128"/>
              </a:rPr>
              <a:t>an authoritative name server of a zone may </a:t>
            </a:r>
            <a:r>
              <a:rPr lang="en-US" altLang="x-none" sz="1800" dirty="0">
                <a:solidFill>
                  <a:srgbClr val="FF0000"/>
                </a:solidFill>
                <a:ea typeface="ＭＳ Ｐゴシック" charset="-128"/>
              </a:rPr>
              <a:t>delegate</a:t>
            </a:r>
            <a:r>
              <a:rPr lang="en-US" altLang="x-none" sz="1800" dirty="0">
                <a:ea typeface="ＭＳ Ｐゴシック" charset="-128"/>
              </a:rPr>
              <a:t> a subset (i.e. a sub-tree) of its zone to another name server</a:t>
            </a:r>
          </a:p>
        </p:txBody>
      </p:sp>
      <p:sp>
        <p:nvSpPr>
          <p:cNvPr id="41989" name="Rectangle 4"/>
          <p:cNvSpPr>
            <a:spLocks noChangeArrowheads="1"/>
          </p:cNvSpPr>
          <p:nvPr/>
        </p:nvSpPr>
        <p:spPr bwMode="auto">
          <a:xfrm>
            <a:off x="4610100" y="1466850"/>
            <a:ext cx="4200525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Char char="r"/>
              <a:defRPr/>
            </a:pPr>
            <a:endParaRPr lang="en-US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pic>
        <p:nvPicPr>
          <p:cNvPr id="103429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3188918"/>
            <a:ext cx="7872413" cy="3511550"/>
          </a:xfrm>
          <a:noFill/>
        </p:spPr>
      </p:pic>
      <p:grpSp>
        <p:nvGrpSpPr>
          <p:cNvPr id="103430" name="Group 6"/>
          <p:cNvGrpSpPr>
            <a:grpSpLocks/>
          </p:cNvGrpSpPr>
          <p:nvPr/>
        </p:nvGrpSpPr>
        <p:grpSpPr bwMode="auto">
          <a:xfrm>
            <a:off x="6897824" y="5868829"/>
            <a:ext cx="1292225" cy="942974"/>
            <a:chOff x="1933" y="3560"/>
            <a:chExt cx="814" cy="594"/>
          </a:xfrm>
        </p:grpSpPr>
        <p:sp>
          <p:nvSpPr>
            <p:cNvPr id="41992" name="Line 7"/>
            <p:cNvSpPr>
              <a:spLocks noChangeShapeType="1"/>
            </p:cNvSpPr>
            <p:nvPr/>
          </p:nvSpPr>
          <p:spPr bwMode="auto">
            <a:xfrm flipH="1">
              <a:off x="2503" y="3560"/>
              <a:ext cx="244" cy="432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arrow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1993" name="Text Box 8"/>
            <p:cNvSpPr txBox="1">
              <a:spLocks noChangeArrowheads="1"/>
            </p:cNvSpPr>
            <p:nvPr/>
          </p:nvSpPr>
          <p:spPr bwMode="auto">
            <a:xfrm>
              <a:off x="1933" y="3962"/>
              <a:ext cx="78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</a:rPr>
                <a:t>called a </a:t>
              </a:r>
              <a:r>
                <a:rPr lang="en-US" sz="1400" dirty="0">
                  <a:solidFill>
                    <a:srgbClr val="FF0000"/>
                  </a:solidFill>
                </a:rPr>
                <a:t>zone</a:t>
              </a:r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03F43D4-CC70-8A4B-BA1F-2C2E9FC1CE98}"/>
              </a:ext>
            </a:extLst>
          </p:cNvPr>
          <p:cNvCxnSpPr>
            <a:cxnSpLocks/>
          </p:cNvCxnSpPr>
          <p:nvPr/>
        </p:nvCxnSpPr>
        <p:spPr bwMode="auto">
          <a:xfrm>
            <a:off x="3664725" y="3599237"/>
            <a:ext cx="4380048" cy="79766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AB5462C9-8502-DD42-9465-8FD079EBD4AA}"/>
              </a:ext>
            </a:extLst>
          </p:cNvPr>
          <p:cNvSpPr/>
          <p:nvPr/>
        </p:nvSpPr>
        <p:spPr bwMode="auto">
          <a:xfrm>
            <a:off x="7899975" y="4396906"/>
            <a:ext cx="433624" cy="262646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cn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2F9378B-49DD-984B-9391-B0979E8010D6}"/>
              </a:ext>
            </a:extLst>
          </p:cNvPr>
          <p:cNvSpPr/>
          <p:nvPr/>
        </p:nvSpPr>
        <p:spPr bwMode="auto">
          <a:xfrm>
            <a:off x="8528270" y="4818167"/>
            <a:ext cx="433624" cy="262646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xmu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741BF84-9839-F94C-A705-21FE02BE177A}"/>
              </a:ext>
            </a:extLst>
          </p:cNvPr>
          <p:cNvSpPr/>
          <p:nvPr/>
        </p:nvSpPr>
        <p:spPr bwMode="auto">
          <a:xfrm>
            <a:off x="7803002" y="4807225"/>
            <a:ext cx="433624" cy="262646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pku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9C87414-4486-2948-B8D2-1E4A6C468309}"/>
              </a:ext>
            </a:extLst>
          </p:cNvPr>
          <p:cNvSpPr/>
          <p:nvPr/>
        </p:nvSpPr>
        <p:spPr bwMode="auto">
          <a:xfrm>
            <a:off x="8079463" y="5408230"/>
            <a:ext cx="433624" cy="262646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mail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7466E7F-C929-A54C-82EC-FB532741090A}"/>
              </a:ext>
            </a:extLst>
          </p:cNvPr>
          <p:cNvSpPr/>
          <p:nvPr/>
        </p:nvSpPr>
        <p:spPr bwMode="auto">
          <a:xfrm>
            <a:off x="8617975" y="5408230"/>
            <a:ext cx="433624" cy="262646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cwc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11802D-52CE-A24D-975C-6BC8F5EAD140}"/>
              </a:ext>
            </a:extLst>
          </p:cNvPr>
          <p:cNvCxnSpPr>
            <a:cxnSpLocks/>
            <a:stCxn id="14" idx="0"/>
            <a:endCxn id="5" idx="5"/>
          </p:cNvCxnSpPr>
          <p:nvPr/>
        </p:nvCxnSpPr>
        <p:spPr bwMode="auto">
          <a:xfrm flipH="1" flipV="1">
            <a:off x="8270096" y="4621088"/>
            <a:ext cx="474986" cy="19707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E30403B-020A-6545-9801-0ADD34287FCF}"/>
              </a:ext>
            </a:extLst>
          </p:cNvPr>
          <p:cNvCxnSpPr>
            <a:cxnSpLocks/>
            <a:stCxn id="15" idx="0"/>
            <a:endCxn id="5" idx="4"/>
          </p:cNvCxnSpPr>
          <p:nvPr/>
        </p:nvCxnSpPr>
        <p:spPr bwMode="auto">
          <a:xfrm flipV="1">
            <a:off x="8019814" y="4659552"/>
            <a:ext cx="96973" cy="14767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DBDA58-F31E-A54D-8E7B-27BCFF0798A6}"/>
              </a:ext>
            </a:extLst>
          </p:cNvPr>
          <p:cNvCxnSpPr>
            <a:cxnSpLocks/>
            <a:stCxn id="14" idx="3"/>
            <a:endCxn id="17" idx="0"/>
          </p:cNvCxnSpPr>
          <p:nvPr/>
        </p:nvCxnSpPr>
        <p:spPr bwMode="auto">
          <a:xfrm flipH="1">
            <a:off x="8296275" y="5042349"/>
            <a:ext cx="295498" cy="36588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68CB96-CD22-B648-AE6B-291CE664A2DD}"/>
              </a:ext>
            </a:extLst>
          </p:cNvPr>
          <p:cNvCxnSpPr>
            <a:cxnSpLocks/>
            <a:stCxn id="14" idx="4"/>
            <a:endCxn id="18" idx="0"/>
          </p:cNvCxnSpPr>
          <p:nvPr/>
        </p:nvCxnSpPr>
        <p:spPr bwMode="auto">
          <a:xfrm>
            <a:off x="8745082" y="5080813"/>
            <a:ext cx="89705" cy="32741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Freeform 20">
            <a:extLst>
              <a:ext uri="{FF2B5EF4-FFF2-40B4-BE49-F238E27FC236}">
                <a16:creationId xmlns:a16="http://schemas.microsoft.com/office/drawing/2014/main" id="{DCF851FA-EDF9-C84D-8CD4-63348BC49C2A}"/>
              </a:ext>
            </a:extLst>
          </p:cNvPr>
          <p:cNvSpPr/>
          <p:nvPr/>
        </p:nvSpPr>
        <p:spPr bwMode="auto">
          <a:xfrm>
            <a:off x="7971762" y="4607735"/>
            <a:ext cx="1141988" cy="1275354"/>
          </a:xfrm>
          <a:custGeom>
            <a:avLst/>
            <a:gdLst>
              <a:gd name="connsiteX0" fmla="*/ 715038 w 1141988"/>
              <a:gd name="connsiteY0" fmla="*/ 51814 h 1275354"/>
              <a:gd name="connsiteX1" fmla="*/ 14647 w 1141988"/>
              <a:gd name="connsiteY1" fmla="*/ 898120 h 1275354"/>
              <a:gd name="connsiteX2" fmla="*/ 306476 w 1141988"/>
              <a:gd name="connsiteY2" fmla="*/ 1219133 h 1275354"/>
              <a:gd name="connsiteX3" fmla="*/ 1084689 w 1141988"/>
              <a:gd name="connsiteY3" fmla="*/ 1170495 h 1275354"/>
              <a:gd name="connsiteX4" fmla="*/ 1045778 w 1141988"/>
              <a:gd name="connsiteY4" fmla="*/ 207456 h 1275354"/>
              <a:gd name="connsiteX5" fmla="*/ 715038 w 1141988"/>
              <a:gd name="connsiteY5" fmla="*/ 51814 h 1275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988" h="1275354">
                <a:moveTo>
                  <a:pt x="715038" y="51814"/>
                </a:moveTo>
                <a:cubicBezTo>
                  <a:pt x="543183" y="166925"/>
                  <a:pt x="82741" y="703567"/>
                  <a:pt x="14647" y="898120"/>
                </a:cubicBezTo>
                <a:cubicBezTo>
                  <a:pt x="-53447" y="1092673"/>
                  <a:pt x="128136" y="1173737"/>
                  <a:pt x="306476" y="1219133"/>
                </a:cubicBezTo>
                <a:cubicBezTo>
                  <a:pt x="484816" y="1264529"/>
                  <a:pt x="961472" y="1339108"/>
                  <a:pt x="1084689" y="1170495"/>
                </a:cubicBezTo>
                <a:cubicBezTo>
                  <a:pt x="1207906" y="1001882"/>
                  <a:pt x="1102523" y="390660"/>
                  <a:pt x="1045778" y="207456"/>
                </a:cubicBezTo>
                <a:cubicBezTo>
                  <a:pt x="989033" y="24252"/>
                  <a:pt x="886893" y="-63297"/>
                  <a:pt x="715038" y="51814"/>
                </a:cubicBezTo>
                <a:close/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5532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7754E20-C2F9-5E41-A8EB-1736E2E3FB24}" type="slidenum">
              <a:rPr lang="en-US" altLang="x-none" sz="1400"/>
              <a:pPr/>
              <a:t>36</a:t>
            </a:fld>
            <a:endParaRPr lang="en-US" altLang="x-none" sz="1400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7975" y="238125"/>
            <a:ext cx="8382000" cy="1143000"/>
          </a:xfrm>
        </p:spPr>
        <p:txBody>
          <a:bodyPr/>
          <a:lstStyle/>
          <a:p>
            <a:r>
              <a:rPr lang="en-US" altLang="x-none" sz="3200">
                <a:ea typeface="ＭＳ Ｐゴシック" charset="-128"/>
              </a:rPr>
              <a:t>Email Architecture + DNS</a:t>
            </a:r>
            <a:endParaRPr lang="en-US" altLang="x-none" sz="4400">
              <a:ea typeface="ＭＳ Ｐゴシック" charset="-128"/>
            </a:endParaRPr>
          </a:p>
        </p:txBody>
      </p:sp>
      <p:sp>
        <p:nvSpPr>
          <p:cNvPr id="105475" name="Line 18"/>
          <p:cNvSpPr>
            <a:spLocks noChangeShapeType="1"/>
          </p:cNvSpPr>
          <p:nvPr/>
        </p:nvSpPr>
        <p:spPr bwMode="auto">
          <a:xfrm>
            <a:off x="2097088" y="2476500"/>
            <a:ext cx="1123950" cy="7905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5476" name="Group 19"/>
          <p:cNvGrpSpPr>
            <a:grpSpLocks/>
          </p:cNvGrpSpPr>
          <p:nvPr/>
        </p:nvGrpSpPr>
        <p:grpSpPr bwMode="auto">
          <a:xfrm>
            <a:off x="3489325" y="2479675"/>
            <a:ext cx="355600" cy="933450"/>
            <a:chOff x="4180" y="783"/>
            <a:chExt cx="150" cy="307"/>
          </a:xfrm>
        </p:grpSpPr>
        <p:sp>
          <p:nvSpPr>
            <p:cNvPr id="105594" name="AutoShape 2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105595" name="Rectangle 2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105596" name="Rectangle 2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105597" name="AutoShape 2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105598" name="Line 2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99" name="Line 2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600" name="Rectangle 2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105601" name="Rectangle 2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</p:grpSp>
      <p:grpSp>
        <p:nvGrpSpPr>
          <p:cNvPr id="105477" name="Group 28"/>
          <p:cNvGrpSpPr>
            <a:grpSpLocks/>
          </p:cNvGrpSpPr>
          <p:nvPr/>
        </p:nvGrpSpPr>
        <p:grpSpPr bwMode="auto">
          <a:xfrm>
            <a:off x="3246438" y="2932113"/>
            <a:ext cx="822325" cy="1049337"/>
            <a:chOff x="4288" y="2627"/>
            <a:chExt cx="518" cy="661"/>
          </a:xfrm>
        </p:grpSpPr>
        <p:sp>
          <p:nvSpPr>
            <p:cNvPr id="105579" name="Rectangle 29"/>
            <p:cNvSpPr>
              <a:spLocks noChangeArrowheads="1"/>
            </p:cNvSpPr>
            <p:nvPr/>
          </p:nvSpPr>
          <p:spPr bwMode="auto">
            <a:xfrm>
              <a:off x="4296" y="2652"/>
              <a:ext cx="510" cy="636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105580" name="Text Box 30"/>
            <p:cNvSpPr txBox="1">
              <a:spLocks noChangeArrowheads="1"/>
            </p:cNvSpPr>
            <p:nvPr/>
          </p:nvSpPr>
          <p:spPr bwMode="auto">
            <a:xfrm>
              <a:off x="4288" y="2627"/>
              <a:ext cx="50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000000"/>
                  </a:solidFill>
                  <a:latin typeface="Comic Sans MS" charset="0"/>
                </a:rPr>
                <a:t>mail</a:t>
              </a:r>
            </a:p>
            <a:p>
              <a:r>
                <a:rPr lang="en-US" altLang="x-none" sz="1600">
                  <a:solidFill>
                    <a:srgbClr val="000000"/>
                  </a:solidFill>
                  <a:latin typeface="Comic Sans MS" charset="0"/>
                </a:rPr>
                <a:t>server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  <p:sp>
          <p:nvSpPr>
            <p:cNvPr id="105581" name="Rectangle 31"/>
            <p:cNvSpPr>
              <a:spLocks noChangeArrowheads="1"/>
            </p:cNvSpPr>
            <p:nvPr/>
          </p:nvSpPr>
          <p:spPr bwMode="auto"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105582" name="Line 32"/>
            <p:cNvSpPr>
              <a:spLocks noChangeShapeType="1"/>
            </p:cNvSpPr>
            <p:nvPr/>
          </p:nvSpPr>
          <p:spPr bwMode="auto">
            <a:xfrm>
              <a:off x="4369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83" name="Line 33"/>
            <p:cNvSpPr>
              <a:spLocks noChangeShapeType="1"/>
            </p:cNvSpPr>
            <p:nvPr/>
          </p:nvSpPr>
          <p:spPr bwMode="auto">
            <a:xfrm>
              <a:off x="4478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84" name="Line 34"/>
            <p:cNvSpPr>
              <a:spLocks noChangeShapeType="1"/>
            </p:cNvSpPr>
            <p:nvPr/>
          </p:nvSpPr>
          <p:spPr bwMode="auto">
            <a:xfrm>
              <a:off x="4533" y="3035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85" name="Line 35"/>
            <p:cNvSpPr>
              <a:spLocks noChangeShapeType="1"/>
            </p:cNvSpPr>
            <p:nvPr/>
          </p:nvSpPr>
          <p:spPr bwMode="auto">
            <a:xfrm>
              <a:off x="4590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86" name="Line 36"/>
            <p:cNvSpPr>
              <a:spLocks noChangeShapeType="1"/>
            </p:cNvSpPr>
            <p:nvPr/>
          </p:nvSpPr>
          <p:spPr bwMode="auto">
            <a:xfrm>
              <a:off x="4651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87" name="Line 37"/>
            <p:cNvSpPr>
              <a:spLocks noChangeShapeType="1"/>
            </p:cNvSpPr>
            <p:nvPr/>
          </p:nvSpPr>
          <p:spPr bwMode="auto">
            <a:xfrm>
              <a:off x="4707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88" name="Line 38"/>
            <p:cNvSpPr>
              <a:spLocks noChangeShapeType="1"/>
            </p:cNvSpPr>
            <p:nvPr/>
          </p:nvSpPr>
          <p:spPr bwMode="auto">
            <a:xfrm>
              <a:off x="4422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89" name="Rectangle 39"/>
            <p:cNvSpPr>
              <a:spLocks noChangeArrowheads="1"/>
            </p:cNvSpPr>
            <p:nvPr/>
          </p:nvSpPr>
          <p:spPr bwMode="auto"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105590" name="Rectangle 40"/>
            <p:cNvSpPr>
              <a:spLocks noChangeArrowheads="1"/>
            </p:cNvSpPr>
            <p:nvPr/>
          </p:nvSpPr>
          <p:spPr bwMode="auto"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105591" name="Rectangle 41"/>
            <p:cNvSpPr>
              <a:spLocks noChangeArrowheads="1"/>
            </p:cNvSpPr>
            <p:nvPr/>
          </p:nvSpPr>
          <p:spPr bwMode="auto"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105592" name="Rectangle 42"/>
            <p:cNvSpPr>
              <a:spLocks noChangeArrowheads="1"/>
            </p:cNvSpPr>
            <p:nvPr/>
          </p:nvSpPr>
          <p:spPr bwMode="auto"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105593" name="Rectangle 43"/>
            <p:cNvSpPr>
              <a:spLocks noChangeArrowheads="1"/>
            </p:cNvSpPr>
            <p:nvPr/>
          </p:nvSpPr>
          <p:spPr bwMode="auto"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</p:grpSp>
      <p:grpSp>
        <p:nvGrpSpPr>
          <p:cNvPr id="105478" name="Group 44"/>
          <p:cNvGrpSpPr>
            <a:grpSpLocks/>
          </p:cNvGrpSpPr>
          <p:nvPr/>
        </p:nvGrpSpPr>
        <p:grpSpPr bwMode="auto">
          <a:xfrm>
            <a:off x="3971925" y="2070100"/>
            <a:ext cx="709613" cy="703263"/>
            <a:chOff x="4337" y="290"/>
            <a:chExt cx="447" cy="443"/>
          </a:xfrm>
        </p:grpSpPr>
        <p:graphicFrame>
          <p:nvGraphicFramePr>
            <p:cNvPr id="105575" name="Object 45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599" name="Clip" r:id="rId4" imgW="1307079" imgH="1083682" progId="MS_ClipArt_Gallery.2">
                    <p:embed/>
                  </p:oleObj>
                </mc:Choice>
                <mc:Fallback>
                  <p:oleObj name="Clip" r:id="rId4" imgW="1307079" imgH="1083682" progId="MS_ClipArt_Gallery.2">
                    <p:embed/>
                    <p:pic>
                      <p:nvPicPr>
                        <p:cNvPr id="105575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5576" name="Group 46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105577" name="Rectangle 47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78" name="Text Box 48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>
                    <a:solidFill>
                      <a:srgbClr val="000000"/>
                    </a:solidFill>
                    <a:latin typeface="Comic Sans MS" charset="0"/>
                  </a:rPr>
                  <a:t>user</a:t>
                </a:r>
              </a:p>
              <a:p>
                <a:r>
                  <a:rPr lang="en-US" altLang="x-none" sz="1600">
                    <a:solidFill>
                      <a:srgbClr val="000000"/>
                    </a:solidFill>
                    <a:latin typeface="Comic Sans MS" charset="0"/>
                  </a:rPr>
                  <a:t>agent</a:t>
                </a:r>
                <a:endParaRPr lang="en-US" altLang="x-none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05479" name="Group 49"/>
          <p:cNvGrpSpPr>
            <a:grpSpLocks/>
          </p:cNvGrpSpPr>
          <p:nvPr/>
        </p:nvGrpSpPr>
        <p:grpSpPr bwMode="auto">
          <a:xfrm>
            <a:off x="4200525" y="3079750"/>
            <a:ext cx="709613" cy="703263"/>
            <a:chOff x="4337" y="290"/>
            <a:chExt cx="447" cy="443"/>
          </a:xfrm>
        </p:grpSpPr>
        <p:graphicFrame>
          <p:nvGraphicFramePr>
            <p:cNvPr id="105571" name="Object 50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600" name="Clip" r:id="rId6" imgW="1307079" imgH="1083682" progId="MS_ClipArt_Gallery.2">
                    <p:embed/>
                  </p:oleObj>
                </mc:Choice>
                <mc:Fallback>
                  <p:oleObj name="Clip" r:id="rId6" imgW="1307079" imgH="1083682" progId="MS_ClipArt_Gallery.2">
                    <p:embed/>
                    <p:pic>
                      <p:nvPicPr>
                        <p:cNvPr id="105571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5572" name="Group 51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105573" name="Rectangle 52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74" name="Text Box 53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>
                    <a:solidFill>
                      <a:srgbClr val="000000"/>
                    </a:solidFill>
                    <a:latin typeface="Comic Sans MS" charset="0"/>
                  </a:rPr>
                  <a:t>user</a:t>
                </a:r>
              </a:p>
              <a:p>
                <a:r>
                  <a:rPr lang="en-US" altLang="x-none" sz="1600">
                    <a:solidFill>
                      <a:srgbClr val="000000"/>
                    </a:solidFill>
                    <a:latin typeface="Comic Sans MS" charset="0"/>
                  </a:rPr>
                  <a:t>agent</a:t>
                </a:r>
                <a:endParaRPr lang="en-US" altLang="x-none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05480" name="Group 54"/>
          <p:cNvGrpSpPr>
            <a:grpSpLocks/>
          </p:cNvGrpSpPr>
          <p:nvPr/>
        </p:nvGrpSpPr>
        <p:grpSpPr bwMode="auto">
          <a:xfrm>
            <a:off x="3971925" y="4127500"/>
            <a:ext cx="709613" cy="703263"/>
            <a:chOff x="4337" y="290"/>
            <a:chExt cx="447" cy="443"/>
          </a:xfrm>
        </p:grpSpPr>
        <p:graphicFrame>
          <p:nvGraphicFramePr>
            <p:cNvPr id="105567" name="Object 55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601" name="Clip" r:id="rId7" imgW="1307079" imgH="1083682" progId="MS_ClipArt_Gallery.2">
                    <p:embed/>
                  </p:oleObj>
                </mc:Choice>
                <mc:Fallback>
                  <p:oleObj name="Clip" r:id="rId7" imgW="1307079" imgH="1083682" progId="MS_ClipArt_Gallery.2">
                    <p:embed/>
                    <p:pic>
                      <p:nvPicPr>
                        <p:cNvPr id="105567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5568" name="Group 56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105569" name="Rectangle 57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70" name="Text Box 58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>
                    <a:solidFill>
                      <a:srgbClr val="000000"/>
                    </a:solidFill>
                    <a:latin typeface="Comic Sans MS" charset="0"/>
                  </a:rPr>
                  <a:t>user</a:t>
                </a:r>
              </a:p>
              <a:p>
                <a:r>
                  <a:rPr lang="en-US" altLang="x-none" sz="1600">
                    <a:solidFill>
                      <a:srgbClr val="000000"/>
                    </a:solidFill>
                    <a:latin typeface="Comic Sans MS" charset="0"/>
                  </a:rPr>
                  <a:t>agent</a:t>
                </a:r>
                <a:endParaRPr lang="en-US" altLang="x-none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05481" name="Group 59"/>
          <p:cNvGrpSpPr>
            <a:grpSpLocks/>
          </p:cNvGrpSpPr>
          <p:nvPr/>
        </p:nvGrpSpPr>
        <p:grpSpPr bwMode="auto">
          <a:xfrm>
            <a:off x="1246188" y="3889375"/>
            <a:ext cx="822325" cy="1501775"/>
            <a:chOff x="3484" y="2522"/>
            <a:chExt cx="518" cy="946"/>
          </a:xfrm>
        </p:grpSpPr>
        <p:grpSp>
          <p:nvGrpSpPr>
            <p:cNvPr id="105542" name="Group 60"/>
            <p:cNvGrpSpPr>
              <a:grpSpLocks/>
            </p:cNvGrpSpPr>
            <p:nvPr/>
          </p:nvGrpSpPr>
          <p:grpSpPr bwMode="auto"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105559" name="AutoShape 61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60" name="Rectangle 62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61" name="Rectangle 63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62" name="AutoShape 64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63" name="Line 65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64" name="Line 66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65" name="Rectangle 67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66" name="Rectangle 68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5543" name="Group 69"/>
            <p:cNvGrpSpPr>
              <a:grpSpLocks/>
            </p:cNvGrpSpPr>
            <p:nvPr/>
          </p:nvGrpSpPr>
          <p:grpSpPr bwMode="auto">
            <a:xfrm>
              <a:off x="3484" y="2807"/>
              <a:ext cx="518" cy="661"/>
              <a:chOff x="4288" y="2627"/>
              <a:chExt cx="518" cy="661"/>
            </a:xfrm>
          </p:grpSpPr>
          <p:sp>
            <p:nvSpPr>
              <p:cNvPr id="105544" name="Rectangle 70"/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45" name="Text Box 71"/>
              <p:cNvSpPr txBox="1">
                <a:spLocks noChangeArrowheads="1"/>
              </p:cNvSpPr>
              <p:nvPr/>
            </p:nvSpPr>
            <p:spPr bwMode="auto">
              <a:xfrm>
                <a:off x="4288" y="2627"/>
                <a:ext cx="504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>
                    <a:solidFill>
                      <a:srgbClr val="000000"/>
                    </a:solidFill>
                    <a:latin typeface="Comic Sans MS" charset="0"/>
                  </a:rPr>
                  <a:t>mail</a:t>
                </a:r>
              </a:p>
              <a:p>
                <a:r>
                  <a:rPr lang="en-US" altLang="x-none" sz="1600">
                    <a:solidFill>
                      <a:srgbClr val="000000"/>
                    </a:solidFill>
                    <a:latin typeface="Comic Sans MS" charset="0"/>
                  </a:rPr>
                  <a:t>server</a:t>
                </a:r>
                <a:endParaRPr lang="en-US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46" name="Rectangle 72"/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47" name="Line 73"/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48" name="Line 74"/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49" name="Line 75"/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50" name="Line 76"/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51" name="Line 77"/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52" name="Line 78"/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53" name="Line 79"/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54" name="Rectangle 80"/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55" name="Rectangle 81"/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56" name="Rectangle 82"/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57" name="Rectangle 83"/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58" name="Rectangle 84"/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05482" name="Group 85"/>
          <p:cNvGrpSpPr>
            <a:grpSpLocks/>
          </p:cNvGrpSpPr>
          <p:nvPr/>
        </p:nvGrpSpPr>
        <p:grpSpPr bwMode="auto">
          <a:xfrm>
            <a:off x="3389313" y="5516563"/>
            <a:ext cx="709612" cy="703262"/>
            <a:chOff x="4337" y="290"/>
            <a:chExt cx="447" cy="443"/>
          </a:xfrm>
        </p:grpSpPr>
        <p:graphicFrame>
          <p:nvGraphicFramePr>
            <p:cNvPr id="105538" name="Object 86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602" name="Clip" r:id="rId8" imgW="1307079" imgH="1083682" progId="MS_ClipArt_Gallery.2">
                    <p:embed/>
                  </p:oleObj>
                </mc:Choice>
                <mc:Fallback>
                  <p:oleObj name="Clip" r:id="rId8" imgW="1307079" imgH="1083682" progId="MS_ClipArt_Gallery.2">
                    <p:embed/>
                    <p:pic>
                      <p:nvPicPr>
                        <p:cNvPr id="105538" name="Object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5539" name="Group 87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105540" name="Rectangle 88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41" name="Text Box 89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>
                    <a:solidFill>
                      <a:srgbClr val="000000"/>
                    </a:solidFill>
                    <a:latin typeface="Comic Sans MS" charset="0"/>
                  </a:rPr>
                  <a:t>user</a:t>
                </a:r>
              </a:p>
              <a:p>
                <a:r>
                  <a:rPr lang="en-US" altLang="x-none" sz="1600">
                    <a:solidFill>
                      <a:srgbClr val="000000"/>
                    </a:solidFill>
                    <a:latin typeface="Comic Sans MS" charset="0"/>
                  </a:rPr>
                  <a:t>agent</a:t>
                </a:r>
                <a:endParaRPr lang="en-US" altLang="x-none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05483" name="Group 90"/>
          <p:cNvGrpSpPr>
            <a:grpSpLocks/>
          </p:cNvGrpSpPr>
          <p:nvPr/>
        </p:nvGrpSpPr>
        <p:grpSpPr bwMode="auto">
          <a:xfrm>
            <a:off x="1362075" y="5499100"/>
            <a:ext cx="709613" cy="703263"/>
            <a:chOff x="4337" y="290"/>
            <a:chExt cx="447" cy="443"/>
          </a:xfrm>
        </p:grpSpPr>
        <p:graphicFrame>
          <p:nvGraphicFramePr>
            <p:cNvPr id="105534" name="Object 91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603" name="Clip" r:id="rId9" imgW="1307079" imgH="1083682" progId="MS_ClipArt_Gallery.2">
                    <p:embed/>
                  </p:oleObj>
                </mc:Choice>
                <mc:Fallback>
                  <p:oleObj name="Clip" r:id="rId9" imgW="1307079" imgH="1083682" progId="MS_ClipArt_Gallery.2">
                    <p:embed/>
                    <p:pic>
                      <p:nvPicPr>
                        <p:cNvPr id="105534" name="Object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5535" name="Group 92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105536" name="Rectangle 93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37" name="Text Box 94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>
                    <a:solidFill>
                      <a:srgbClr val="000000"/>
                    </a:solidFill>
                    <a:latin typeface="Comic Sans MS" charset="0"/>
                  </a:rPr>
                  <a:t>user</a:t>
                </a:r>
              </a:p>
              <a:p>
                <a:r>
                  <a:rPr lang="en-US" altLang="x-none" sz="1600">
                    <a:solidFill>
                      <a:srgbClr val="000000"/>
                    </a:solidFill>
                    <a:latin typeface="Comic Sans MS" charset="0"/>
                  </a:rPr>
                  <a:t>agent</a:t>
                </a:r>
                <a:endParaRPr lang="en-US" altLang="x-none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05484" name="Group 95"/>
          <p:cNvGrpSpPr>
            <a:grpSpLocks/>
          </p:cNvGrpSpPr>
          <p:nvPr/>
        </p:nvGrpSpPr>
        <p:grpSpPr bwMode="auto">
          <a:xfrm>
            <a:off x="1246188" y="1631950"/>
            <a:ext cx="822325" cy="1501775"/>
            <a:chOff x="3484" y="2522"/>
            <a:chExt cx="518" cy="946"/>
          </a:xfrm>
        </p:grpSpPr>
        <p:grpSp>
          <p:nvGrpSpPr>
            <p:cNvPr id="105509" name="Group 96"/>
            <p:cNvGrpSpPr>
              <a:grpSpLocks/>
            </p:cNvGrpSpPr>
            <p:nvPr/>
          </p:nvGrpSpPr>
          <p:grpSpPr bwMode="auto"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105526" name="AutoShape 97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27" name="Rectangle 98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28" name="Rectangle 99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29" name="AutoShape 100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30" name="Line 101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31" name="Line 102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32" name="Rectangle 103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33" name="Rectangle 104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5510" name="Group 105"/>
            <p:cNvGrpSpPr>
              <a:grpSpLocks/>
            </p:cNvGrpSpPr>
            <p:nvPr/>
          </p:nvGrpSpPr>
          <p:grpSpPr bwMode="auto">
            <a:xfrm>
              <a:off x="3484" y="2807"/>
              <a:ext cx="518" cy="661"/>
              <a:chOff x="4288" y="2627"/>
              <a:chExt cx="518" cy="661"/>
            </a:xfrm>
          </p:grpSpPr>
          <p:sp>
            <p:nvSpPr>
              <p:cNvPr id="105511" name="Rectangle 106"/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12" name="Text Box 107"/>
              <p:cNvSpPr txBox="1">
                <a:spLocks noChangeArrowheads="1"/>
              </p:cNvSpPr>
              <p:nvPr/>
            </p:nvSpPr>
            <p:spPr bwMode="auto">
              <a:xfrm>
                <a:off x="4288" y="2627"/>
                <a:ext cx="504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>
                    <a:solidFill>
                      <a:srgbClr val="000000"/>
                    </a:solidFill>
                    <a:latin typeface="Comic Sans MS" charset="0"/>
                  </a:rPr>
                  <a:t>mail</a:t>
                </a:r>
              </a:p>
              <a:p>
                <a:r>
                  <a:rPr lang="en-US" altLang="x-none" sz="1600">
                    <a:solidFill>
                      <a:srgbClr val="000000"/>
                    </a:solidFill>
                    <a:latin typeface="Comic Sans MS" charset="0"/>
                  </a:rPr>
                  <a:t>server</a:t>
                </a:r>
                <a:endParaRPr lang="en-US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13" name="Rectangle 108"/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14" name="Line 109"/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15" name="Line 110"/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16" name="Line 111"/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17" name="Line 112"/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18" name="Line 113"/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19" name="Line 114"/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20" name="Line 115"/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21" name="Rectangle 116"/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22" name="Rectangle 117"/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23" name="Rectangle 118"/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24" name="Rectangle 119"/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25" name="Rectangle 120"/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05485" name="Group 121"/>
          <p:cNvGrpSpPr>
            <a:grpSpLocks/>
          </p:cNvGrpSpPr>
          <p:nvPr/>
        </p:nvGrpSpPr>
        <p:grpSpPr bwMode="auto">
          <a:xfrm>
            <a:off x="2701925" y="1374775"/>
            <a:ext cx="709613" cy="703263"/>
            <a:chOff x="4337" y="290"/>
            <a:chExt cx="447" cy="443"/>
          </a:xfrm>
        </p:grpSpPr>
        <p:graphicFrame>
          <p:nvGraphicFramePr>
            <p:cNvPr id="105505" name="Object 122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604" name="Clip" r:id="rId10" imgW="1307079" imgH="1083682" progId="MS_ClipArt_Gallery.2">
                    <p:embed/>
                  </p:oleObj>
                </mc:Choice>
                <mc:Fallback>
                  <p:oleObj name="Clip" r:id="rId10" imgW="1307079" imgH="1083682" progId="MS_ClipArt_Gallery.2">
                    <p:embed/>
                    <p:pic>
                      <p:nvPicPr>
                        <p:cNvPr id="105505" name="Object 1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5506" name="Group 123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105507" name="Rectangle 124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08" name="Text Box 125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>
                    <a:solidFill>
                      <a:srgbClr val="000000"/>
                    </a:solidFill>
                    <a:latin typeface="Comic Sans MS" charset="0"/>
                  </a:rPr>
                  <a:t>user</a:t>
                </a:r>
              </a:p>
              <a:p>
                <a:r>
                  <a:rPr lang="en-US" altLang="x-none" sz="1600">
                    <a:solidFill>
                      <a:srgbClr val="000000"/>
                    </a:solidFill>
                    <a:latin typeface="Comic Sans MS" charset="0"/>
                  </a:rPr>
                  <a:t>agent</a:t>
                </a:r>
                <a:endParaRPr lang="en-US" altLang="x-none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05486" name="Line 126"/>
          <p:cNvSpPr>
            <a:spLocks noChangeShapeType="1"/>
          </p:cNvSpPr>
          <p:nvPr/>
        </p:nvSpPr>
        <p:spPr bwMode="auto">
          <a:xfrm flipV="1">
            <a:off x="2097088" y="3676650"/>
            <a:ext cx="1123950" cy="10858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87" name="Line 127"/>
          <p:cNvSpPr>
            <a:spLocks noChangeShapeType="1"/>
          </p:cNvSpPr>
          <p:nvPr/>
        </p:nvSpPr>
        <p:spPr bwMode="auto">
          <a:xfrm flipH="1" flipV="1">
            <a:off x="1354138" y="3152775"/>
            <a:ext cx="0" cy="12477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5488" name="Group 364"/>
          <p:cNvGrpSpPr>
            <a:grpSpLocks/>
          </p:cNvGrpSpPr>
          <p:nvPr/>
        </p:nvGrpSpPr>
        <p:grpSpPr bwMode="auto">
          <a:xfrm>
            <a:off x="831850" y="2713038"/>
            <a:ext cx="2393950" cy="1714500"/>
            <a:chOff x="4459288" y="2713038"/>
            <a:chExt cx="2393950" cy="1714500"/>
          </a:xfrm>
        </p:grpSpPr>
        <p:grpSp>
          <p:nvGrpSpPr>
            <p:cNvPr id="105496" name="Group 128"/>
            <p:cNvGrpSpPr>
              <a:grpSpLocks/>
            </p:cNvGrpSpPr>
            <p:nvPr/>
          </p:nvGrpSpPr>
          <p:grpSpPr bwMode="auto">
            <a:xfrm>
              <a:off x="5821365" y="3970340"/>
              <a:ext cx="1031875" cy="457200"/>
              <a:chOff x="3745" y="2537"/>
              <a:chExt cx="650" cy="288"/>
            </a:xfrm>
          </p:grpSpPr>
          <p:sp>
            <p:nvSpPr>
              <p:cNvPr id="105503" name="Rectangle 129"/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04" name="Text Box 130"/>
              <p:cNvSpPr txBox="1">
                <a:spLocks noChangeArrowheads="1"/>
              </p:cNvSpPr>
              <p:nvPr/>
            </p:nvSpPr>
            <p:spPr bwMode="auto">
              <a:xfrm>
                <a:off x="3745" y="2537"/>
                <a:ext cx="65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>
                    <a:solidFill>
                      <a:srgbClr val="FF0000"/>
                    </a:solidFill>
                    <a:latin typeface="Comic Sans MS" charset="0"/>
                  </a:rPr>
                  <a:t>SMTP</a:t>
                </a:r>
                <a:endParaRPr lang="en-US" altLang="x-none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5497" name="Group 131"/>
            <p:cNvGrpSpPr>
              <a:grpSpLocks/>
            </p:cNvGrpSpPr>
            <p:nvPr/>
          </p:nvGrpSpPr>
          <p:grpSpPr bwMode="auto">
            <a:xfrm>
              <a:off x="5783265" y="2713040"/>
              <a:ext cx="1031875" cy="457200"/>
              <a:chOff x="3745" y="2537"/>
              <a:chExt cx="650" cy="288"/>
            </a:xfrm>
          </p:grpSpPr>
          <p:sp>
            <p:nvSpPr>
              <p:cNvPr id="105501" name="Rectangle 132"/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02" name="Text Box 133"/>
              <p:cNvSpPr txBox="1">
                <a:spLocks noChangeArrowheads="1"/>
              </p:cNvSpPr>
              <p:nvPr/>
            </p:nvSpPr>
            <p:spPr bwMode="auto">
              <a:xfrm>
                <a:off x="3745" y="2537"/>
                <a:ext cx="65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>
                    <a:solidFill>
                      <a:srgbClr val="FF0000"/>
                    </a:solidFill>
                    <a:latin typeface="Comic Sans MS" charset="0"/>
                  </a:rPr>
                  <a:t>SMTP</a:t>
                </a:r>
                <a:endParaRPr lang="en-US" altLang="x-none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5498" name="Group 134"/>
            <p:cNvGrpSpPr>
              <a:grpSpLocks/>
            </p:cNvGrpSpPr>
            <p:nvPr/>
          </p:nvGrpSpPr>
          <p:grpSpPr bwMode="auto">
            <a:xfrm>
              <a:off x="4459290" y="3427415"/>
              <a:ext cx="1031875" cy="457200"/>
              <a:chOff x="3745" y="2537"/>
              <a:chExt cx="650" cy="288"/>
            </a:xfrm>
          </p:grpSpPr>
          <p:sp>
            <p:nvSpPr>
              <p:cNvPr id="105499" name="Rectangle 135"/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00" name="Text Box 136"/>
              <p:cNvSpPr txBox="1">
                <a:spLocks noChangeArrowheads="1"/>
              </p:cNvSpPr>
              <p:nvPr/>
            </p:nvSpPr>
            <p:spPr bwMode="auto">
              <a:xfrm>
                <a:off x="3745" y="2537"/>
                <a:ext cx="65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>
                    <a:solidFill>
                      <a:srgbClr val="FF0000"/>
                    </a:solidFill>
                    <a:latin typeface="Comic Sans MS" charset="0"/>
                  </a:rPr>
                  <a:t>SMTP</a:t>
                </a:r>
                <a:endParaRPr lang="en-US" altLang="x-none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05489" name="Line 137"/>
          <p:cNvSpPr>
            <a:spLocks noChangeShapeType="1"/>
          </p:cNvSpPr>
          <p:nvPr/>
        </p:nvSpPr>
        <p:spPr bwMode="auto">
          <a:xfrm>
            <a:off x="2108200" y="5332413"/>
            <a:ext cx="1306513" cy="6064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5490" name="Group 138"/>
          <p:cNvGrpSpPr>
            <a:grpSpLocks/>
          </p:cNvGrpSpPr>
          <p:nvPr/>
        </p:nvGrpSpPr>
        <p:grpSpPr bwMode="auto">
          <a:xfrm>
            <a:off x="2328863" y="5295900"/>
            <a:ext cx="862012" cy="790575"/>
            <a:chOff x="3798" y="2580"/>
            <a:chExt cx="543" cy="498"/>
          </a:xfrm>
        </p:grpSpPr>
        <p:sp>
          <p:nvSpPr>
            <p:cNvPr id="105494" name="Rectangle 139"/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105495" name="Text Box 140"/>
            <p:cNvSpPr txBox="1">
              <a:spLocks noChangeArrowheads="1"/>
            </p:cNvSpPr>
            <p:nvPr/>
          </p:nvSpPr>
          <p:spPr bwMode="auto">
            <a:xfrm>
              <a:off x="3802" y="2613"/>
              <a:ext cx="539" cy="4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400">
                  <a:solidFill>
                    <a:srgbClr val="FF0000"/>
                  </a:solidFill>
                  <a:latin typeface="Comic Sans MS" charset="0"/>
                </a:rPr>
                <a:t>POP3 or</a:t>
              </a:r>
            </a:p>
            <a:p>
              <a:r>
                <a:rPr lang="en-US" altLang="x-none" sz="1400">
                  <a:solidFill>
                    <a:srgbClr val="FF0000"/>
                  </a:solidFill>
                  <a:latin typeface="Comic Sans MS" charset="0"/>
                </a:rPr>
                <a:t>IMAP</a:t>
              </a:r>
              <a:br>
                <a:rPr lang="en-US" altLang="x-none" sz="1400">
                  <a:solidFill>
                    <a:srgbClr val="FF0000"/>
                  </a:solidFill>
                  <a:latin typeface="Comic Sans MS" charset="0"/>
                </a:rPr>
              </a:br>
              <a:r>
                <a:rPr lang="en-US" altLang="x-none" sz="1400">
                  <a:solidFill>
                    <a:srgbClr val="FF0000"/>
                  </a:solidFill>
                  <a:latin typeface="Comic Sans MS" charset="0"/>
                </a:rPr>
                <a:t>SMTP</a:t>
              </a:r>
              <a:endParaRPr lang="en-US" altLang="x-none" sz="1400">
                <a:solidFill>
                  <a:srgbClr val="000000"/>
                </a:solidFill>
              </a:endParaRPr>
            </a:p>
          </p:txBody>
        </p:sp>
      </p:grpSp>
      <p:pic>
        <p:nvPicPr>
          <p:cNvPr id="105491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58" t="9122"/>
          <a:stretch>
            <a:fillRect/>
          </a:stretch>
        </p:blipFill>
        <p:spPr>
          <a:xfrm>
            <a:off x="4410075" y="4259263"/>
            <a:ext cx="4733925" cy="1908175"/>
          </a:xfrm>
          <a:noFill/>
        </p:spPr>
      </p:pic>
      <p:sp>
        <p:nvSpPr>
          <p:cNvPr id="105492" name="Line 137"/>
          <p:cNvSpPr>
            <a:spLocks noChangeShapeType="1"/>
          </p:cNvSpPr>
          <p:nvPr/>
        </p:nvSpPr>
        <p:spPr bwMode="auto">
          <a:xfrm flipH="1">
            <a:off x="4137025" y="5164138"/>
            <a:ext cx="1260475" cy="8175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93" name="Text Box 140"/>
          <p:cNvSpPr txBox="1">
            <a:spLocks noChangeArrowheads="1"/>
          </p:cNvSpPr>
          <p:nvPr/>
        </p:nvSpPr>
        <p:spPr bwMode="auto">
          <a:xfrm>
            <a:off x="4248150" y="5380038"/>
            <a:ext cx="582613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400">
                <a:solidFill>
                  <a:srgbClr val="FF0000"/>
                </a:solidFill>
                <a:latin typeface="Comic Sans MS" charset="0"/>
              </a:rPr>
              <a:t>DNS</a:t>
            </a:r>
            <a:endParaRPr lang="en-US" altLang="x-none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9666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CFA7AF2-2673-7241-B13F-A3AD266A2ACD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37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533400" y="228600"/>
            <a:ext cx="81629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defRPr/>
            </a:pPr>
            <a:r>
              <a:rPr lang="en-US" altLang="zh-CN" sz="3600" u="sng">
                <a:solidFill>
                  <a:srgbClr val="3333CC"/>
                </a:solidFill>
                <a:latin typeface="Comic Sans MS" charset="0"/>
                <a:ea typeface="宋体" charset="0"/>
                <a:cs typeface="宋体" charset="0"/>
              </a:rPr>
              <a:t>Root Zone and Root Servers</a:t>
            </a:r>
            <a:endParaRPr lang="en-US" sz="4000" u="sng">
              <a:solidFill>
                <a:srgbClr val="3333CC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533400" y="1362075"/>
            <a:ext cx="7951788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The root zone is managed by the root name servers</a:t>
            </a:r>
            <a:r>
              <a:rPr lang="en-US" altLang="zh-CN" dirty="0">
                <a:solidFill>
                  <a:srgbClr val="000000"/>
                </a:solidFill>
                <a:latin typeface="Comic Sans MS" charset="0"/>
                <a:ea typeface="宋体" charset="0"/>
                <a:cs typeface="宋体" charset="0"/>
              </a:rPr>
              <a:t> </a:t>
            </a:r>
          </a:p>
          <a:p>
            <a:pPr marL="800100" lvl="1" indent="-342900" algn="l"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  <a:defRPr/>
            </a:pPr>
            <a:r>
              <a:rPr lang="en-US" sz="2000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13 root name servers worldwide</a:t>
            </a:r>
          </a:p>
          <a:p>
            <a:pPr marL="742950" lvl="1" indent="-285750" algn="l">
              <a:spcBef>
                <a:spcPct val="20000"/>
              </a:spcBef>
              <a:buClr>
                <a:srgbClr val="3333CC"/>
              </a:buClr>
              <a:buSzPct val="75000"/>
              <a:buFont typeface="ZapfDingbats" charset="0"/>
              <a:buChar char="m"/>
              <a:defRPr/>
            </a:pPr>
            <a:endParaRPr lang="en-US" sz="2000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07524" name="Object 2"/>
          <p:cNvGraphicFramePr>
            <a:graphicFrameLocks noChangeAspect="1"/>
          </p:cNvGraphicFramePr>
          <p:nvPr/>
        </p:nvGraphicFramePr>
        <p:xfrm>
          <a:off x="869950" y="2303463"/>
          <a:ext cx="7389813" cy="439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878" name="Photo Editor Photo" r:id="rId4" imgW="11533333" imgH="6866667" progId="MSPhotoEd.3">
                  <p:embed/>
                </p:oleObj>
              </mc:Choice>
              <mc:Fallback>
                <p:oleObj name="Photo Editor Photo" r:id="rId4" imgW="11533333" imgH="6866667" progId="MSPhotoEd.3">
                  <p:embed/>
                  <p:pic>
                    <p:nvPicPr>
                      <p:cNvPr id="10752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950" y="2303463"/>
                        <a:ext cx="7389813" cy="439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292100" y="6288088"/>
            <a:ext cx="5172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See </a:t>
            </a:r>
            <a:r>
              <a:rPr lang="en-US" sz="1800" dirty="0">
                <a:solidFill>
                  <a:srgbClr val="000000"/>
                </a:solidFill>
                <a:latin typeface="Comic Sans MS" charset="0"/>
                <a:ea typeface="ＭＳ Ｐゴシック" charset="0"/>
                <a:hlinkClick r:id="rId6"/>
              </a:rPr>
              <a:t>http://root-servers.org/</a:t>
            </a:r>
            <a:r>
              <a:rPr lang="en-US" sz="1800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 for more details</a:t>
            </a:r>
          </a:p>
        </p:txBody>
      </p:sp>
    </p:spTree>
    <p:extLst>
      <p:ext uri="{BB962C8B-B14F-4D97-AF65-F5344CB8AC3E}">
        <p14:creationId xmlns:p14="http://schemas.microsoft.com/office/powerpoint/2010/main" val="21546040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6C4D160-C85D-4343-8C68-8FCA0F70EA2C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38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533400" y="228600"/>
            <a:ext cx="81629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defRPr/>
            </a:pPr>
            <a:r>
              <a:rPr lang="en-US" altLang="zh-CN" sz="3600" u="sng">
                <a:solidFill>
                  <a:srgbClr val="3333CC"/>
                </a:solidFill>
                <a:latin typeface="Comic Sans MS" charset="0"/>
                <a:ea typeface="宋体" charset="0"/>
                <a:cs typeface="宋体" charset="0"/>
              </a:rPr>
              <a:t>Linking the Name Servers</a:t>
            </a:r>
            <a:endParaRPr lang="en-US" sz="4000" u="sng">
              <a:solidFill>
                <a:srgbClr val="3333CC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533400" y="1619250"/>
            <a:ext cx="8154988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Each name server knows the addresses of the root servers</a:t>
            </a:r>
          </a:p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Each name server knows the addresses of its immediate children (i.e., those it delegates)</a:t>
            </a:r>
          </a:p>
        </p:txBody>
      </p:sp>
      <p:graphicFrame>
        <p:nvGraphicFramePr>
          <p:cNvPr id="109572" name="Object 2"/>
          <p:cNvGraphicFramePr>
            <a:graphicFrameLocks noChangeAspect="1"/>
          </p:cNvGraphicFramePr>
          <p:nvPr/>
        </p:nvGraphicFramePr>
        <p:xfrm>
          <a:off x="1793875" y="3729038"/>
          <a:ext cx="6096000" cy="223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902" name="Photo Editor Photo" r:id="rId4" imgW="11476190" imgH="4210638" progId="MSPhotoEd.3">
                  <p:embed/>
                </p:oleObj>
              </mc:Choice>
              <mc:Fallback>
                <p:oleObj name="Photo Editor Photo" r:id="rId4" imgW="11476190" imgH="4210638" progId="MSPhotoEd.3">
                  <p:embed/>
                  <p:pic>
                    <p:nvPicPr>
                      <p:cNvPr id="10957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75" y="3729038"/>
                        <a:ext cx="6096000" cy="2236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Text Box 5"/>
          <p:cNvSpPr txBox="1">
            <a:spLocks noChangeArrowheads="1"/>
          </p:cNvSpPr>
          <p:nvPr/>
        </p:nvSpPr>
        <p:spPr bwMode="auto">
          <a:xfrm>
            <a:off x="196850" y="4606925"/>
            <a:ext cx="17399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altLang="zh-CN" sz="1600">
                <a:solidFill>
                  <a:srgbClr val="000000"/>
                </a:solidFill>
                <a:ea typeface="宋体" charset="0"/>
                <a:cs typeface="宋体" charset="0"/>
              </a:rPr>
              <a:t>Top level domain</a:t>
            </a:r>
            <a:br>
              <a:rPr lang="en-US" altLang="zh-CN" sz="160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600">
                <a:solidFill>
                  <a:srgbClr val="000000"/>
                </a:solidFill>
                <a:ea typeface="宋体" charset="0"/>
                <a:cs typeface="宋体" charset="0"/>
              </a:rPr>
              <a:t>(TLD)</a:t>
            </a: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6151" name="Line 6"/>
          <p:cNvSpPr>
            <a:spLocks noChangeShapeType="1"/>
          </p:cNvSpPr>
          <p:nvPr/>
        </p:nvSpPr>
        <p:spPr bwMode="auto">
          <a:xfrm>
            <a:off x="1885950" y="4789488"/>
            <a:ext cx="363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6152" name="Rectangle 7"/>
          <p:cNvSpPr>
            <a:spLocks noChangeArrowheads="1"/>
          </p:cNvSpPr>
          <p:nvPr/>
        </p:nvSpPr>
        <p:spPr bwMode="auto">
          <a:xfrm>
            <a:off x="366713" y="6003925"/>
            <a:ext cx="33861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Q:  how to query a hierarchy?</a:t>
            </a:r>
          </a:p>
        </p:txBody>
      </p:sp>
    </p:spTree>
    <p:extLst>
      <p:ext uri="{BB962C8B-B14F-4D97-AF65-F5344CB8AC3E}">
        <p14:creationId xmlns:p14="http://schemas.microsoft.com/office/powerpoint/2010/main" val="29114836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8D3F747-7DC3-C14D-AA73-324F3D7A4568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39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43011" name="Rectangle 4"/>
          <p:cNvSpPr>
            <a:spLocks noChangeArrowheads="1"/>
          </p:cNvSpPr>
          <p:nvPr/>
        </p:nvSpPr>
        <p:spPr bwMode="auto">
          <a:xfrm>
            <a:off x="533400" y="12858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defRPr/>
            </a:pPr>
            <a:r>
              <a:rPr lang="en-US" sz="3600" u="sng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DNS</a:t>
            </a:r>
            <a:r>
              <a:rPr lang="en-US" altLang="zh-CN" sz="3600" u="sng">
                <a:solidFill>
                  <a:srgbClr val="3333CC"/>
                </a:solidFill>
                <a:latin typeface="Comic Sans MS" charset="0"/>
                <a:ea typeface="宋体" charset="0"/>
                <a:cs typeface="宋体" charset="0"/>
              </a:rPr>
              <a:t> Message Flow</a:t>
            </a:r>
            <a:r>
              <a:rPr lang="en-US" sz="3600" u="sng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: </a:t>
            </a:r>
            <a:br>
              <a:rPr lang="en-US" altLang="zh-CN" sz="3600" u="sng">
                <a:solidFill>
                  <a:srgbClr val="3333CC"/>
                </a:solidFill>
                <a:latin typeface="Comic Sans MS" charset="0"/>
                <a:ea typeface="宋体" charset="0"/>
                <a:cs typeface="宋体" charset="0"/>
              </a:rPr>
            </a:br>
            <a:r>
              <a:rPr lang="en-US" sz="3600" u="sng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Two Types of Queries</a:t>
            </a:r>
            <a:endParaRPr lang="en-US" sz="4000" u="sng">
              <a:solidFill>
                <a:srgbClr val="3333CC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43012" name="Rectangle 5"/>
          <p:cNvSpPr>
            <a:spLocks noChangeArrowheads="1"/>
          </p:cNvSpPr>
          <p:nvPr/>
        </p:nvSpPr>
        <p:spPr bwMode="auto">
          <a:xfrm>
            <a:off x="619125" y="1438275"/>
            <a:ext cx="7632700" cy="47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None/>
            </a:pPr>
            <a:r>
              <a:rPr lang="en-US" altLang="x-none" sz="2800" u="sng" dirty="0">
                <a:solidFill>
                  <a:srgbClr val="FF0000"/>
                </a:solidFill>
                <a:latin typeface="Comic Sans MS" charset="0"/>
              </a:rPr>
              <a:t>Recursive query:</a:t>
            </a:r>
            <a:endParaRPr lang="en-US" altLang="x-none" dirty="0">
              <a:solidFill>
                <a:srgbClr val="000000"/>
              </a:solidFill>
              <a:latin typeface="Comic Sans MS" charset="0"/>
            </a:endParaRPr>
          </a:p>
          <a:p>
            <a:pPr algn="l">
              <a:spcBef>
                <a:spcPct val="20000"/>
              </a:spcBef>
              <a:buClr>
                <a:srgbClr val="3333CC"/>
              </a:buClr>
              <a:buSzPct val="75000"/>
              <a:buFont typeface="Wingdings" charset="2"/>
              <a:buChar char="q"/>
            </a:pPr>
            <a:r>
              <a:rPr lang="en-US" altLang="zh-CN" dirty="0">
                <a:solidFill>
                  <a:srgbClr val="000000"/>
                </a:solidFill>
                <a:latin typeface="Comic Sans MS" charset="0"/>
                <a:ea typeface="宋体" charset="-122"/>
              </a:rPr>
              <a:t>The contacted name server resolves the name completely</a:t>
            </a:r>
          </a:p>
          <a:p>
            <a:pPr algn="l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Char char="r"/>
            </a:pPr>
            <a:endParaRPr lang="en-US" altLang="x-none" dirty="0">
              <a:solidFill>
                <a:srgbClr val="000000"/>
              </a:solidFill>
              <a:latin typeface="Comic Sans MS" charset="0"/>
            </a:endParaRPr>
          </a:p>
          <a:p>
            <a:pPr algn="l">
              <a:spcBef>
                <a:spcPct val="50000"/>
              </a:spcBef>
              <a:buClr>
                <a:srgbClr val="3333CC"/>
              </a:buClr>
              <a:buSzPct val="85000"/>
              <a:buFont typeface="ZapfDingbats" charset="0"/>
              <a:buNone/>
            </a:pPr>
            <a:r>
              <a:rPr lang="en-US" altLang="x-none" sz="2800" u="sng" dirty="0">
                <a:solidFill>
                  <a:srgbClr val="FF0000"/>
                </a:solidFill>
                <a:latin typeface="Comic Sans MS" charset="0"/>
              </a:rPr>
              <a:t>Iterated query:</a:t>
            </a:r>
            <a:endParaRPr lang="en-US" altLang="x-none" dirty="0">
              <a:solidFill>
                <a:srgbClr val="FF0000"/>
              </a:solidFill>
              <a:latin typeface="Comic Sans MS" charset="0"/>
            </a:endParaRPr>
          </a:p>
          <a:p>
            <a:pPr algn="l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zh-CN" dirty="0">
                <a:solidFill>
                  <a:srgbClr val="000000"/>
                </a:solidFill>
                <a:latin typeface="Comic Sans MS" charset="0"/>
                <a:ea typeface="宋体" charset="-122"/>
              </a:rPr>
              <a:t>C</a:t>
            </a:r>
            <a:r>
              <a:rPr lang="en-US" altLang="x-none" dirty="0">
                <a:solidFill>
                  <a:srgbClr val="000000"/>
                </a:solidFill>
                <a:latin typeface="Comic Sans MS" charset="0"/>
              </a:rPr>
              <a:t>ontacted server replies with name of server to contact</a:t>
            </a:r>
          </a:p>
          <a:p>
            <a:pPr marL="800100" lvl="1" indent="-342900" algn="l"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ja-JP" altLang="en-US" sz="2000">
                <a:solidFill>
                  <a:srgbClr val="000000"/>
                </a:solidFill>
                <a:latin typeface="Comic Sans MS" charset="0"/>
              </a:rPr>
              <a:t>“</a:t>
            </a:r>
            <a:r>
              <a:rPr lang="en-US" altLang="ja-JP" sz="2000" dirty="0">
                <a:solidFill>
                  <a:srgbClr val="000000"/>
                </a:solidFill>
                <a:latin typeface="Comic Sans MS" charset="0"/>
              </a:rPr>
              <a:t>I don</a:t>
            </a:r>
            <a:r>
              <a:rPr lang="ja-JP" altLang="en-US" sz="2000">
                <a:solidFill>
                  <a:srgbClr val="000000"/>
                </a:solidFill>
                <a:latin typeface="Comic Sans MS" charset="0"/>
              </a:rPr>
              <a:t>’</a:t>
            </a:r>
            <a:r>
              <a:rPr lang="en-US" altLang="ja-JP" sz="2000" dirty="0">
                <a:solidFill>
                  <a:srgbClr val="000000"/>
                </a:solidFill>
                <a:latin typeface="Comic Sans MS" charset="0"/>
              </a:rPr>
              <a:t>t know this name, but ask this server</a:t>
            </a:r>
            <a:r>
              <a:rPr lang="ja-JP" altLang="en-US" sz="2000">
                <a:solidFill>
                  <a:srgbClr val="000000"/>
                </a:solidFill>
                <a:latin typeface="Comic Sans MS" charset="0"/>
              </a:rPr>
              <a:t>”</a:t>
            </a:r>
            <a:endParaRPr lang="en-US" altLang="x-none" sz="2000" dirty="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277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3D319EE-8953-7A43-9AFA-B8543DDE91A9}" type="slidenum">
              <a:rPr lang="en-US" altLang="x-none" sz="1400">
                <a:solidFill>
                  <a:srgbClr val="000000"/>
                </a:solidFill>
              </a:rPr>
              <a:pPr/>
              <a:t>4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77813" y="238125"/>
            <a:ext cx="8382000" cy="1143000"/>
          </a:xfrm>
        </p:spPr>
        <p:txBody>
          <a:bodyPr/>
          <a:lstStyle/>
          <a:p>
            <a:r>
              <a:rPr lang="en-US" altLang="x-none" sz="3200">
                <a:ea typeface="ＭＳ Ｐゴシック" charset="-128"/>
              </a:rPr>
              <a:t>Recap: Client-Server Paradigm</a:t>
            </a:r>
            <a:endParaRPr lang="en-US" altLang="x-none" sz="4400">
              <a:ea typeface="ＭＳ Ｐゴシック" charset="-128"/>
            </a:endParaRPr>
          </a:p>
        </p:txBody>
      </p:sp>
      <p:grpSp>
        <p:nvGrpSpPr>
          <p:cNvPr id="54275" name="Group 262"/>
          <p:cNvGrpSpPr>
            <a:grpSpLocks/>
          </p:cNvGrpSpPr>
          <p:nvPr/>
        </p:nvGrpSpPr>
        <p:grpSpPr bwMode="auto">
          <a:xfrm>
            <a:off x="4899025" y="1847850"/>
            <a:ext cx="3678238" cy="3670300"/>
            <a:chOff x="3092" y="1182"/>
            <a:chExt cx="2317" cy="2312"/>
          </a:xfrm>
        </p:grpSpPr>
        <p:sp>
          <p:nvSpPr>
            <p:cNvPr id="1074" name="Freeform 7"/>
            <p:cNvSpPr>
              <a:spLocks/>
            </p:cNvSpPr>
            <p:nvPr/>
          </p:nvSpPr>
          <p:spPr bwMode="auto">
            <a:xfrm>
              <a:off x="4276" y="1272"/>
              <a:ext cx="1133" cy="1055"/>
            </a:xfrm>
            <a:custGeom>
              <a:avLst/>
              <a:gdLst>
                <a:gd name="T0" fmla="*/ 39 w 1292"/>
                <a:gd name="T1" fmla="*/ 3 h 1255"/>
                <a:gd name="T2" fmla="*/ 6 w 1292"/>
                <a:gd name="T3" fmla="*/ 14 h 1255"/>
                <a:gd name="T4" fmla="*/ 4 w 1292"/>
                <a:gd name="T5" fmla="*/ 46 h 1255"/>
                <a:gd name="T6" fmla="*/ 9 w 1292"/>
                <a:gd name="T7" fmla="*/ 73 h 1255"/>
                <a:gd name="T8" fmla="*/ 39 w 1292"/>
                <a:gd name="T9" fmla="*/ 76 h 1255"/>
                <a:gd name="T10" fmla="*/ 103 w 1292"/>
                <a:gd name="T11" fmla="*/ 99 h 1255"/>
                <a:gd name="T12" fmla="*/ 158 w 1292"/>
                <a:gd name="T13" fmla="*/ 109 h 1255"/>
                <a:gd name="T14" fmla="*/ 190 w 1292"/>
                <a:gd name="T15" fmla="*/ 90 h 1255"/>
                <a:gd name="T16" fmla="*/ 203 w 1292"/>
                <a:gd name="T17" fmla="*/ 39 h 1255"/>
                <a:gd name="T18" fmla="*/ 191 w 1292"/>
                <a:gd name="T19" fmla="*/ 18 h 1255"/>
                <a:gd name="T20" fmla="*/ 118 w 1292"/>
                <a:gd name="T21" fmla="*/ 10 h 1255"/>
                <a:gd name="T22" fmla="*/ 39 w 1292"/>
                <a:gd name="T23" fmla="*/ 3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75" name="Freeform 8"/>
            <p:cNvSpPr>
              <a:spLocks/>
            </p:cNvSpPr>
            <p:nvPr/>
          </p:nvSpPr>
          <p:spPr bwMode="auto">
            <a:xfrm>
              <a:off x="3092" y="1182"/>
              <a:ext cx="1176" cy="1001"/>
            </a:xfrm>
            <a:custGeom>
              <a:avLst/>
              <a:gdLst>
                <a:gd name="T0" fmla="*/ 88 w 1340"/>
                <a:gd name="T1" fmla="*/ 3 h 1191"/>
                <a:gd name="T2" fmla="*/ 13 w 1340"/>
                <a:gd name="T3" fmla="*/ 5 h 1191"/>
                <a:gd name="T4" fmla="*/ 10 w 1340"/>
                <a:gd name="T5" fmla="*/ 35 h 1191"/>
                <a:gd name="T6" fmla="*/ 4 w 1340"/>
                <a:gd name="T7" fmla="*/ 63 h 1191"/>
                <a:gd name="T8" fmla="*/ 18 w 1340"/>
                <a:gd name="T9" fmla="*/ 76 h 1191"/>
                <a:gd name="T10" fmla="*/ 87 w 1340"/>
                <a:gd name="T11" fmla="*/ 76 h 1191"/>
                <a:gd name="T12" fmla="*/ 103 w 1340"/>
                <a:gd name="T13" fmla="*/ 99 h 1191"/>
                <a:gd name="T14" fmla="*/ 198 w 1340"/>
                <a:gd name="T15" fmla="*/ 95 h 1191"/>
                <a:gd name="T16" fmla="*/ 205 w 1340"/>
                <a:gd name="T17" fmla="*/ 50 h 1191"/>
                <a:gd name="T18" fmla="*/ 193 w 1340"/>
                <a:gd name="T19" fmla="*/ 30 h 1191"/>
                <a:gd name="T20" fmla="*/ 123 w 1340"/>
                <a:gd name="T21" fmla="*/ 25 h 1191"/>
                <a:gd name="T22" fmla="*/ 88 w 1340"/>
                <a:gd name="T23" fmla="*/ 3 h 119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40"/>
                <a:gd name="T37" fmla="*/ 0 h 1191"/>
                <a:gd name="T38" fmla="*/ 1340 w 1340"/>
                <a:gd name="T39" fmla="*/ 1191 h 119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40" h="1191">
                  <a:moveTo>
                    <a:pt x="550" y="42"/>
                  </a:moveTo>
                  <a:cubicBezTo>
                    <a:pt x="437" y="4"/>
                    <a:pt x="164" y="0"/>
                    <a:pt x="82" y="60"/>
                  </a:cubicBezTo>
                  <a:cubicBezTo>
                    <a:pt x="0" y="120"/>
                    <a:pt x="67" y="292"/>
                    <a:pt x="58" y="402"/>
                  </a:cubicBezTo>
                  <a:cubicBezTo>
                    <a:pt x="49" y="512"/>
                    <a:pt x="19" y="642"/>
                    <a:pt x="28" y="720"/>
                  </a:cubicBezTo>
                  <a:cubicBezTo>
                    <a:pt x="37" y="798"/>
                    <a:pt x="27" y="844"/>
                    <a:pt x="112" y="870"/>
                  </a:cubicBezTo>
                  <a:cubicBezTo>
                    <a:pt x="197" y="896"/>
                    <a:pt x="450" y="833"/>
                    <a:pt x="538" y="876"/>
                  </a:cubicBezTo>
                  <a:cubicBezTo>
                    <a:pt x="626" y="919"/>
                    <a:pt x="524" y="1091"/>
                    <a:pt x="640" y="1128"/>
                  </a:cubicBezTo>
                  <a:cubicBezTo>
                    <a:pt x="756" y="1165"/>
                    <a:pt x="1128" y="1191"/>
                    <a:pt x="1234" y="1098"/>
                  </a:cubicBezTo>
                  <a:cubicBezTo>
                    <a:pt x="1340" y="1005"/>
                    <a:pt x="1281" y="696"/>
                    <a:pt x="1276" y="570"/>
                  </a:cubicBezTo>
                  <a:cubicBezTo>
                    <a:pt x="1271" y="444"/>
                    <a:pt x="1290" y="389"/>
                    <a:pt x="1204" y="342"/>
                  </a:cubicBezTo>
                  <a:cubicBezTo>
                    <a:pt x="1118" y="295"/>
                    <a:pt x="868" y="338"/>
                    <a:pt x="760" y="288"/>
                  </a:cubicBezTo>
                  <a:cubicBezTo>
                    <a:pt x="652" y="238"/>
                    <a:pt x="663" y="80"/>
                    <a:pt x="550" y="42"/>
                  </a:cubicBez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76" name="Freeform 9"/>
            <p:cNvSpPr>
              <a:spLocks/>
            </p:cNvSpPr>
            <p:nvPr/>
          </p:nvSpPr>
          <p:spPr bwMode="auto">
            <a:xfrm>
              <a:off x="3324" y="2096"/>
              <a:ext cx="1874" cy="1398"/>
            </a:xfrm>
            <a:custGeom>
              <a:avLst/>
              <a:gdLst>
                <a:gd name="T0" fmla="*/ 4 w 2135"/>
                <a:gd name="T1" fmla="*/ 57 h 1662"/>
                <a:gd name="T2" fmla="*/ 17 w 2135"/>
                <a:gd name="T3" fmla="*/ 7 h 1662"/>
                <a:gd name="T4" fmla="*/ 105 w 2135"/>
                <a:gd name="T5" fmla="*/ 17 h 1662"/>
                <a:gd name="T6" fmla="*/ 195 w 2135"/>
                <a:gd name="T7" fmla="*/ 8 h 1662"/>
                <a:gd name="T8" fmla="*/ 323 w 2135"/>
                <a:gd name="T9" fmla="*/ 36 h 1662"/>
                <a:gd name="T10" fmla="*/ 324 w 2135"/>
                <a:gd name="T11" fmla="*/ 102 h 1662"/>
                <a:gd name="T12" fmla="*/ 255 w 2135"/>
                <a:gd name="T13" fmla="*/ 141 h 1662"/>
                <a:gd name="T14" fmla="*/ 131 w 2135"/>
                <a:gd name="T15" fmla="*/ 135 h 1662"/>
                <a:gd name="T16" fmla="*/ 80 w 2135"/>
                <a:gd name="T17" fmla="*/ 113 h 1662"/>
                <a:gd name="T18" fmla="*/ 30 w 2135"/>
                <a:gd name="T19" fmla="*/ 95 h 1662"/>
                <a:gd name="T20" fmla="*/ 4 w 2135"/>
                <a:gd name="T21" fmla="*/ 57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54307" name="Group 10"/>
            <p:cNvGrpSpPr>
              <a:grpSpLocks/>
            </p:cNvGrpSpPr>
            <p:nvPr/>
          </p:nvGrpSpPr>
          <p:grpSpPr bwMode="auto">
            <a:xfrm>
              <a:off x="3166" y="1267"/>
              <a:ext cx="462" cy="201"/>
              <a:chOff x="3552" y="246"/>
              <a:chExt cx="527" cy="248"/>
            </a:xfrm>
          </p:grpSpPr>
          <p:graphicFrame>
            <p:nvGraphicFramePr>
              <p:cNvPr id="54521" name="Object 11"/>
              <p:cNvGraphicFramePr>
                <a:graphicFrameLocks noChangeAspect="1"/>
              </p:cNvGraphicFramePr>
              <p:nvPr/>
            </p:nvGraphicFramePr>
            <p:xfrm>
              <a:off x="3552" y="246"/>
              <a:ext cx="29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1931" name="Clip" r:id="rId4" imgW="1307079" imgH="1083682" progId="MS_ClipArt_Gallery.2">
                      <p:embed/>
                    </p:oleObj>
                  </mc:Choice>
                  <mc:Fallback>
                    <p:oleObj name="Clip" r:id="rId4" imgW="1307079" imgH="1083682" progId="MS_ClipArt_Gallery.2">
                      <p:embed/>
                      <p:pic>
                        <p:nvPicPr>
                          <p:cNvPr id="54521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246"/>
                            <a:ext cx="299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4522" name="Object 12"/>
              <p:cNvGraphicFramePr>
                <a:graphicFrameLocks noChangeAspect="1"/>
              </p:cNvGraphicFramePr>
              <p:nvPr/>
            </p:nvGraphicFramePr>
            <p:xfrm>
              <a:off x="3878" y="338"/>
              <a:ext cx="201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1932" name="Clip" r:id="rId6" imgW="682368" imgH="480541" progId="MS_ClipArt_Gallery.2">
                      <p:embed/>
                    </p:oleObj>
                  </mc:Choice>
                  <mc:Fallback>
                    <p:oleObj name="Clip" r:id="rId6" imgW="682368" imgH="480541" progId="MS_ClipArt_Gallery.2">
                      <p:embed/>
                      <p:pic>
                        <p:nvPicPr>
                          <p:cNvPr id="54522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78" y="338"/>
                            <a:ext cx="201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78" name="Line 13"/>
              <p:cNvSpPr>
                <a:spLocks noChangeShapeType="1"/>
              </p:cNvSpPr>
              <p:nvPr/>
            </p:nvSpPr>
            <p:spPr bwMode="auto">
              <a:xfrm flipV="1">
                <a:off x="3844" y="434"/>
                <a:ext cx="82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54308" name="Group 14"/>
            <p:cNvGrpSpPr>
              <a:grpSpLocks/>
            </p:cNvGrpSpPr>
            <p:nvPr/>
          </p:nvGrpSpPr>
          <p:grpSpPr bwMode="auto">
            <a:xfrm>
              <a:off x="3166" y="1642"/>
              <a:ext cx="462" cy="201"/>
              <a:chOff x="3552" y="246"/>
              <a:chExt cx="527" cy="248"/>
            </a:xfrm>
          </p:grpSpPr>
          <p:graphicFrame>
            <p:nvGraphicFramePr>
              <p:cNvPr id="54518" name="Object 15"/>
              <p:cNvGraphicFramePr>
                <a:graphicFrameLocks noChangeAspect="1"/>
              </p:cNvGraphicFramePr>
              <p:nvPr/>
            </p:nvGraphicFramePr>
            <p:xfrm>
              <a:off x="3552" y="246"/>
              <a:ext cx="29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1933" name="Clip" r:id="rId8" imgW="1307079" imgH="1083682" progId="MS_ClipArt_Gallery.2">
                      <p:embed/>
                    </p:oleObj>
                  </mc:Choice>
                  <mc:Fallback>
                    <p:oleObj name="Clip" r:id="rId8" imgW="1307079" imgH="1083682" progId="MS_ClipArt_Gallery.2">
                      <p:embed/>
                      <p:pic>
                        <p:nvPicPr>
                          <p:cNvPr id="54518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246"/>
                            <a:ext cx="299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4519" name="Object 16"/>
              <p:cNvGraphicFramePr>
                <a:graphicFrameLocks noChangeAspect="1"/>
              </p:cNvGraphicFramePr>
              <p:nvPr/>
            </p:nvGraphicFramePr>
            <p:xfrm>
              <a:off x="3878" y="338"/>
              <a:ext cx="201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1934" name="Clip" r:id="rId9" imgW="682368" imgH="480541" progId="MS_ClipArt_Gallery.2">
                      <p:embed/>
                    </p:oleObj>
                  </mc:Choice>
                  <mc:Fallback>
                    <p:oleObj name="Clip" r:id="rId9" imgW="682368" imgH="480541" progId="MS_ClipArt_Gallery.2">
                      <p:embed/>
                      <p:pic>
                        <p:nvPicPr>
                          <p:cNvPr id="54519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78" y="338"/>
                            <a:ext cx="201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77" name="Line 17"/>
              <p:cNvSpPr>
                <a:spLocks noChangeShapeType="1"/>
              </p:cNvSpPr>
              <p:nvPr/>
            </p:nvSpPr>
            <p:spPr bwMode="auto">
              <a:xfrm flipV="1">
                <a:off x="3844" y="434"/>
                <a:ext cx="82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54309" name="Group 18"/>
            <p:cNvGrpSpPr>
              <a:grpSpLocks/>
            </p:cNvGrpSpPr>
            <p:nvPr/>
          </p:nvGrpSpPr>
          <p:grpSpPr bwMode="auto">
            <a:xfrm>
              <a:off x="3403" y="1508"/>
              <a:ext cx="44" cy="135"/>
              <a:chOff x="3842" y="406"/>
              <a:chExt cx="51" cy="167"/>
            </a:xfrm>
          </p:grpSpPr>
          <p:sp>
            <p:nvSpPr>
              <p:cNvPr id="1274" name="Oval 19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8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75" name="Oval 20"/>
              <p:cNvSpPr>
                <a:spLocks noChangeArrowheads="1"/>
              </p:cNvSpPr>
              <p:nvPr/>
            </p:nvSpPr>
            <p:spPr bwMode="auto">
              <a:xfrm>
                <a:off x="3844" y="467"/>
                <a:ext cx="45" cy="4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76" name="Oval 21"/>
              <p:cNvSpPr>
                <a:spLocks noChangeArrowheads="1"/>
              </p:cNvSpPr>
              <p:nvPr/>
            </p:nvSpPr>
            <p:spPr bwMode="auto">
              <a:xfrm>
                <a:off x="3845" y="526"/>
                <a:ext cx="48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54310" name="Group 22"/>
            <p:cNvGrpSpPr>
              <a:grpSpLocks/>
            </p:cNvGrpSpPr>
            <p:nvPr/>
          </p:nvGrpSpPr>
          <p:grpSpPr bwMode="auto">
            <a:xfrm>
              <a:off x="3699" y="1825"/>
              <a:ext cx="132" cy="249"/>
              <a:chOff x="4180" y="783"/>
              <a:chExt cx="150" cy="307"/>
            </a:xfrm>
          </p:grpSpPr>
          <p:sp>
            <p:nvSpPr>
              <p:cNvPr id="1266" name="AutoShape 23"/>
              <p:cNvSpPr>
                <a:spLocks noChangeArrowheads="1"/>
              </p:cNvSpPr>
              <p:nvPr/>
            </p:nvSpPr>
            <p:spPr bwMode="auto">
              <a:xfrm>
                <a:off x="4180" y="1018"/>
                <a:ext cx="150" cy="72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67" name="Rectangle 24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3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68" name="Rectangle 25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4" cy="235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69" name="AutoShape 26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2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70" name="Line 27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71" name="Line 28"/>
              <p:cNvSpPr>
                <a:spLocks noChangeShapeType="1"/>
              </p:cNvSpPr>
              <p:nvPr/>
            </p:nvSpPr>
            <p:spPr bwMode="auto">
              <a:xfrm flipH="1">
                <a:off x="4275" y="1018"/>
                <a:ext cx="55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72" name="Rectangle 29"/>
              <p:cNvSpPr>
                <a:spLocks noChangeArrowheads="1"/>
              </p:cNvSpPr>
              <p:nvPr/>
            </p:nvSpPr>
            <p:spPr bwMode="auto">
              <a:xfrm>
                <a:off x="4192" y="883"/>
                <a:ext cx="64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73" name="Rectangle 30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9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54311" name="Group 31"/>
            <p:cNvGrpSpPr>
              <a:grpSpLocks/>
            </p:cNvGrpSpPr>
            <p:nvPr/>
          </p:nvGrpSpPr>
          <p:grpSpPr bwMode="auto">
            <a:xfrm rot="-5400000">
              <a:off x="3896" y="1874"/>
              <a:ext cx="51" cy="147"/>
              <a:chOff x="3842" y="406"/>
              <a:chExt cx="51" cy="167"/>
            </a:xfrm>
          </p:grpSpPr>
          <p:sp>
            <p:nvSpPr>
              <p:cNvPr id="1263" name="Oval 32"/>
              <p:cNvSpPr>
                <a:spLocks noChangeArrowheads="1"/>
              </p:cNvSpPr>
              <p:nvPr/>
            </p:nvSpPr>
            <p:spPr bwMode="auto">
              <a:xfrm>
                <a:off x="3863" y="382"/>
                <a:ext cx="47" cy="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64" name="Oval 33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65" name="Oval 34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1082" name="Line 35"/>
            <p:cNvSpPr>
              <a:spLocks noChangeShapeType="1"/>
            </p:cNvSpPr>
            <p:nvPr/>
          </p:nvSpPr>
          <p:spPr bwMode="auto">
            <a:xfrm>
              <a:off x="3785" y="1767"/>
              <a:ext cx="31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83" name="Line 36"/>
            <p:cNvSpPr>
              <a:spLocks noChangeShapeType="1"/>
            </p:cNvSpPr>
            <p:nvPr/>
          </p:nvSpPr>
          <p:spPr bwMode="auto">
            <a:xfrm>
              <a:off x="3787" y="1765"/>
              <a:ext cx="1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84" name="Line 37"/>
            <p:cNvSpPr>
              <a:spLocks noChangeShapeType="1"/>
            </p:cNvSpPr>
            <p:nvPr/>
          </p:nvSpPr>
          <p:spPr bwMode="auto">
            <a:xfrm>
              <a:off x="4099" y="1764"/>
              <a:ext cx="1" cy="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85" name="Line 38"/>
            <p:cNvSpPr>
              <a:spLocks noChangeShapeType="1"/>
            </p:cNvSpPr>
            <p:nvPr/>
          </p:nvSpPr>
          <p:spPr bwMode="auto">
            <a:xfrm>
              <a:off x="3596" y="1427"/>
              <a:ext cx="182" cy="1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86" name="Line 39"/>
            <p:cNvSpPr>
              <a:spLocks noChangeShapeType="1"/>
            </p:cNvSpPr>
            <p:nvPr/>
          </p:nvSpPr>
          <p:spPr bwMode="auto">
            <a:xfrm flipV="1">
              <a:off x="3604" y="1607"/>
              <a:ext cx="174" cy="2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87" name="Line 40"/>
            <p:cNvSpPr>
              <a:spLocks noChangeShapeType="1"/>
            </p:cNvSpPr>
            <p:nvPr/>
          </p:nvSpPr>
          <p:spPr bwMode="auto">
            <a:xfrm flipV="1">
              <a:off x="3936" y="1661"/>
              <a:ext cx="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54318" name="Group 41"/>
            <p:cNvGrpSpPr>
              <a:grpSpLocks/>
            </p:cNvGrpSpPr>
            <p:nvPr/>
          </p:nvGrpSpPr>
          <p:grpSpPr bwMode="auto">
            <a:xfrm>
              <a:off x="4011" y="1811"/>
              <a:ext cx="132" cy="249"/>
              <a:chOff x="4180" y="783"/>
              <a:chExt cx="150" cy="307"/>
            </a:xfrm>
          </p:grpSpPr>
          <p:sp>
            <p:nvSpPr>
              <p:cNvPr id="1255" name="AutoShape 42"/>
              <p:cNvSpPr>
                <a:spLocks noChangeArrowheads="1"/>
              </p:cNvSpPr>
              <p:nvPr/>
            </p:nvSpPr>
            <p:spPr bwMode="auto">
              <a:xfrm>
                <a:off x="4180" y="1018"/>
                <a:ext cx="150" cy="72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56" name="Rectangle 43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3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57" name="Rectangle 44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4" cy="235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58" name="AutoShape 45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2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59" name="Line 46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60" name="Line 47"/>
              <p:cNvSpPr>
                <a:spLocks noChangeShapeType="1"/>
              </p:cNvSpPr>
              <p:nvPr/>
            </p:nvSpPr>
            <p:spPr bwMode="auto">
              <a:xfrm flipH="1">
                <a:off x="4275" y="1018"/>
                <a:ext cx="55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61" name="Rectangle 48"/>
              <p:cNvSpPr>
                <a:spLocks noChangeArrowheads="1"/>
              </p:cNvSpPr>
              <p:nvPr/>
            </p:nvSpPr>
            <p:spPr bwMode="auto">
              <a:xfrm>
                <a:off x="4192" y="883"/>
                <a:ext cx="64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62" name="Rectangle 49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9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54319" name="Group 50"/>
            <p:cNvGrpSpPr>
              <a:grpSpLocks/>
            </p:cNvGrpSpPr>
            <p:nvPr/>
          </p:nvGrpSpPr>
          <p:grpSpPr bwMode="auto">
            <a:xfrm>
              <a:off x="3408" y="2201"/>
              <a:ext cx="302" cy="583"/>
              <a:chOff x="3314" y="1248"/>
              <a:chExt cx="344" cy="694"/>
            </a:xfrm>
          </p:grpSpPr>
          <p:graphicFrame>
            <p:nvGraphicFramePr>
              <p:cNvPr id="54487" name="Object 51"/>
              <p:cNvGraphicFramePr>
                <a:graphicFrameLocks noChangeAspect="1"/>
              </p:cNvGraphicFramePr>
              <p:nvPr/>
            </p:nvGraphicFramePr>
            <p:xfrm>
              <a:off x="3314" y="1248"/>
              <a:ext cx="29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1935" name="Clip" r:id="rId10" imgW="1307079" imgH="1083682" progId="MS_ClipArt_Gallery.2">
                      <p:embed/>
                    </p:oleObj>
                  </mc:Choice>
                  <mc:Fallback>
                    <p:oleObj name="Clip" r:id="rId10" imgW="1307079" imgH="1083682" progId="MS_ClipArt_Gallery.2">
                      <p:embed/>
                      <p:pic>
                        <p:nvPicPr>
                          <p:cNvPr id="54487" name="Object 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14" y="1248"/>
                            <a:ext cx="299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48" name="Line 52"/>
              <p:cNvSpPr>
                <a:spLocks noChangeShapeType="1"/>
              </p:cNvSpPr>
              <p:nvPr/>
            </p:nvSpPr>
            <p:spPr bwMode="auto">
              <a:xfrm flipV="1">
                <a:off x="3606" y="1433"/>
                <a:ext cx="52" cy="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aphicFrame>
            <p:nvGraphicFramePr>
              <p:cNvPr id="54489" name="Object 53"/>
              <p:cNvGraphicFramePr>
                <a:graphicFrameLocks noChangeAspect="1"/>
              </p:cNvGraphicFramePr>
              <p:nvPr/>
            </p:nvGraphicFramePr>
            <p:xfrm>
              <a:off x="3314" y="1694"/>
              <a:ext cx="29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1936" name="Clip" r:id="rId11" imgW="1307079" imgH="1083682" progId="MS_ClipArt_Gallery.2">
                      <p:embed/>
                    </p:oleObj>
                  </mc:Choice>
                  <mc:Fallback>
                    <p:oleObj name="Clip" r:id="rId11" imgW="1307079" imgH="1083682" progId="MS_ClipArt_Gallery.2">
                      <p:embed/>
                      <p:pic>
                        <p:nvPicPr>
                          <p:cNvPr id="54489" name="Object 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14" y="1694"/>
                            <a:ext cx="299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49" name="Line 54"/>
              <p:cNvSpPr>
                <a:spLocks noChangeShapeType="1"/>
              </p:cNvSpPr>
              <p:nvPr/>
            </p:nvSpPr>
            <p:spPr bwMode="auto">
              <a:xfrm flipV="1">
                <a:off x="3606" y="1882"/>
                <a:ext cx="5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54491" name="Group 55"/>
              <p:cNvGrpSpPr>
                <a:grpSpLocks/>
              </p:cNvGrpSpPr>
              <p:nvPr/>
            </p:nvGrpSpPr>
            <p:grpSpPr bwMode="auto">
              <a:xfrm>
                <a:off x="3404" y="1504"/>
                <a:ext cx="51" cy="167"/>
                <a:chOff x="3842" y="406"/>
                <a:chExt cx="51" cy="167"/>
              </a:xfrm>
            </p:grpSpPr>
            <p:sp>
              <p:nvSpPr>
                <p:cNvPr id="1252" name="Oval 56"/>
                <p:cNvSpPr>
                  <a:spLocks noChangeArrowheads="1"/>
                </p:cNvSpPr>
                <p:nvPr/>
              </p:nvSpPr>
              <p:spPr bwMode="auto">
                <a:xfrm>
                  <a:off x="3842" y="406"/>
                  <a:ext cx="47" cy="46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53" name="Oval 57"/>
                <p:cNvSpPr>
                  <a:spLocks noChangeArrowheads="1"/>
                </p:cNvSpPr>
                <p:nvPr/>
              </p:nvSpPr>
              <p:spPr bwMode="auto">
                <a:xfrm>
                  <a:off x="3844" y="464"/>
                  <a:ext cx="47" cy="49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54" name="Oval 58"/>
                <p:cNvSpPr>
                  <a:spLocks noChangeArrowheads="1"/>
                </p:cNvSpPr>
                <p:nvPr/>
              </p:nvSpPr>
              <p:spPr bwMode="auto">
                <a:xfrm>
                  <a:off x="3847" y="526"/>
                  <a:ext cx="51" cy="4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251" name="Line 59"/>
              <p:cNvSpPr>
                <a:spLocks noChangeShapeType="1"/>
              </p:cNvSpPr>
              <p:nvPr/>
            </p:nvSpPr>
            <p:spPr bwMode="auto">
              <a:xfrm>
                <a:off x="3653" y="1431"/>
                <a:ext cx="0" cy="4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aphicFrame>
          <p:nvGraphicFramePr>
            <p:cNvPr id="54320" name="Object 60"/>
            <p:cNvGraphicFramePr>
              <a:graphicFrameLocks noChangeAspect="1"/>
            </p:cNvGraphicFramePr>
            <p:nvPr/>
          </p:nvGraphicFramePr>
          <p:xfrm>
            <a:off x="3955" y="2837"/>
            <a:ext cx="263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937" name="Clip" r:id="rId12" imgW="1307079" imgH="1083682" progId="MS_ClipArt_Gallery.2">
                    <p:embed/>
                  </p:oleObj>
                </mc:Choice>
                <mc:Fallback>
                  <p:oleObj name="Clip" r:id="rId12" imgW="1307079" imgH="1083682" progId="MS_ClipArt_Gallery.2">
                    <p:embed/>
                    <p:pic>
                      <p:nvPicPr>
                        <p:cNvPr id="5432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5" y="2837"/>
                          <a:ext cx="263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321" name="Object 61"/>
            <p:cNvGraphicFramePr>
              <a:graphicFrameLocks noChangeAspect="1"/>
            </p:cNvGraphicFramePr>
            <p:nvPr/>
          </p:nvGraphicFramePr>
          <p:xfrm>
            <a:off x="3568" y="2830"/>
            <a:ext cx="26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938" name="Clip" r:id="rId13" imgW="1307079" imgH="1083682" progId="MS_ClipArt_Gallery.2">
                    <p:embed/>
                  </p:oleObj>
                </mc:Choice>
                <mc:Fallback>
                  <p:oleObj name="Clip" r:id="rId13" imgW="1307079" imgH="1083682" progId="MS_ClipArt_Gallery.2">
                    <p:embed/>
                    <p:pic>
                      <p:nvPicPr>
                        <p:cNvPr id="54321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8" y="2830"/>
                          <a:ext cx="262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90" name="Oval 62"/>
            <p:cNvSpPr>
              <a:spLocks noChangeArrowheads="1"/>
            </p:cNvSpPr>
            <p:nvPr/>
          </p:nvSpPr>
          <p:spPr bwMode="auto">
            <a:xfrm rot="-5400000">
              <a:off x="3831" y="2895"/>
              <a:ext cx="40" cy="4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91" name="Oval 63"/>
            <p:cNvSpPr>
              <a:spLocks noChangeArrowheads="1"/>
            </p:cNvSpPr>
            <p:nvPr/>
          </p:nvSpPr>
          <p:spPr bwMode="auto">
            <a:xfrm rot="-5400000">
              <a:off x="3884" y="2894"/>
              <a:ext cx="40" cy="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92" name="Oval 64"/>
            <p:cNvSpPr>
              <a:spLocks noChangeArrowheads="1"/>
            </p:cNvSpPr>
            <p:nvPr/>
          </p:nvSpPr>
          <p:spPr bwMode="auto">
            <a:xfrm rot="-5400000">
              <a:off x="3933" y="2897"/>
              <a:ext cx="39" cy="4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93" name="Line 65"/>
            <p:cNvSpPr>
              <a:spLocks noChangeShapeType="1"/>
            </p:cNvSpPr>
            <p:nvPr/>
          </p:nvSpPr>
          <p:spPr bwMode="auto">
            <a:xfrm rot="-5400000">
              <a:off x="4097" y="2842"/>
              <a:ext cx="38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94" name="Line 66"/>
            <p:cNvSpPr>
              <a:spLocks noChangeShapeType="1"/>
            </p:cNvSpPr>
            <p:nvPr/>
          </p:nvSpPr>
          <p:spPr bwMode="auto">
            <a:xfrm rot="5400000" flipH="1">
              <a:off x="3702" y="2816"/>
              <a:ext cx="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95" name="Line 67"/>
            <p:cNvSpPr>
              <a:spLocks noChangeShapeType="1"/>
            </p:cNvSpPr>
            <p:nvPr/>
          </p:nvSpPr>
          <p:spPr bwMode="auto">
            <a:xfrm rot="16200000" flipV="1">
              <a:off x="3921" y="2623"/>
              <a:ext cx="0" cy="3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96" name="Line 68"/>
            <p:cNvSpPr>
              <a:spLocks noChangeShapeType="1"/>
            </p:cNvSpPr>
            <p:nvPr/>
          </p:nvSpPr>
          <p:spPr bwMode="auto">
            <a:xfrm flipV="1">
              <a:off x="3710" y="2564"/>
              <a:ext cx="59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97" name="Line 69"/>
            <p:cNvSpPr>
              <a:spLocks noChangeShapeType="1"/>
            </p:cNvSpPr>
            <p:nvPr/>
          </p:nvSpPr>
          <p:spPr bwMode="auto">
            <a:xfrm>
              <a:off x="4089" y="2593"/>
              <a:ext cx="191" cy="2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98" name="Line 70"/>
            <p:cNvSpPr>
              <a:spLocks noChangeShapeType="1"/>
            </p:cNvSpPr>
            <p:nvPr/>
          </p:nvSpPr>
          <p:spPr bwMode="auto">
            <a:xfrm flipH="1">
              <a:off x="4590" y="2591"/>
              <a:ext cx="176" cy="2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aphicFrame>
          <p:nvGraphicFramePr>
            <p:cNvPr id="54331" name="Object 71"/>
            <p:cNvGraphicFramePr>
              <a:graphicFrameLocks noChangeAspect="1"/>
            </p:cNvGraphicFramePr>
            <p:nvPr/>
          </p:nvGraphicFramePr>
          <p:xfrm>
            <a:off x="4702" y="2309"/>
            <a:ext cx="12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939" name="Clip" r:id="rId14" imgW="983255" imgH="1207724" progId="MS_ClipArt_Gallery.2">
                    <p:embed/>
                  </p:oleObj>
                </mc:Choice>
                <mc:Fallback>
                  <p:oleObj name="Clip" r:id="rId14" imgW="983255" imgH="1207724" progId="MS_ClipArt_Gallery.2">
                    <p:embed/>
                    <p:pic>
                      <p:nvPicPr>
                        <p:cNvPr id="54331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2" y="2309"/>
                          <a:ext cx="128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332" name="Object 72"/>
            <p:cNvGraphicFramePr>
              <a:graphicFrameLocks noChangeAspect="1"/>
            </p:cNvGraphicFramePr>
            <p:nvPr/>
          </p:nvGraphicFramePr>
          <p:xfrm>
            <a:off x="3860" y="2360"/>
            <a:ext cx="128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940" name="Clip" r:id="rId16" imgW="983255" imgH="1207724" progId="MS_ClipArt_Gallery.2">
                    <p:embed/>
                  </p:oleObj>
                </mc:Choice>
                <mc:Fallback>
                  <p:oleObj name="Clip" r:id="rId16" imgW="983255" imgH="1207724" progId="MS_ClipArt_Gallery.2">
                    <p:embed/>
                    <p:pic>
                      <p:nvPicPr>
                        <p:cNvPr id="54332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0" y="2360"/>
                          <a:ext cx="128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99" name="Freeform 73"/>
            <p:cNvSpPr>
              <a:spLocks/>
            </p:cNvSpPr>
            <p:nvPr/>
          </p:nvSpPr>
          <p:spPr bwMode="auto">
            <a:xfrm>
              <a:off x="3911" y="2218"/>
              <a:ext cx="853" cy="192"/>
            </a:xfrm>
            <a:custGeom>
              <a:avLst/>
              <a:gdLst>
                <a:gd name="T0" fmla="*/ 0 w 972"/>
                <a:gd name="T1" fmla="*/ 20 h 228"/>
                <a:gd name="T2" fmla="*/ 69 w 972"/>
                <a:gd name="T3" fmla="*/ 3 h 228"/>
                <a:gd name="T4" fmla="*/ 156 w 972"/>
                <a:gd name="T5" fmla="*/ 15 h 228"/>
                <a:gd name="T6" fmla="*/ 0 60000 65536"/>
                <a:gd name="T7" fmla="*/ 0 60000 65536"/>
                <a:gd name="T8" fmla="*/ 0 60000 65536"/>
                <a:gd name="T9" fmla="*/ 0 w 972"/>
                <a:gd name="T10" fmla="*/ 0 h 228"/>
                <a:gd name="T11" fmla="*/ 972 w 972"/>
                <a:gd name="T12" fmla="*/ 228 h 2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72" h="228">
                  <a:moveTo>
                    <a:pt x="0" y="228"/>
                  </a:moveTo>
                  <a:cubicBezTo>
                    <a:pt x="135" y="123"/>
                    <a:pt x="270" y="18"/>
                    <a:pt x="432" y="9"/>
                  </a:cubicBezTo>
                  <a:cubicBezTo>
                    <a:pt x="594" y="0"/>
                    <a:pt x="783" y="85"/>
                    <a:pt x="972" y="17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54334" name="Group 74"/>
            <p:cNvGrpSpPr>
              <a:grpSpLocks/>
            </p:cNvGrpSpPr>
            <p:nvPr/>
          </p:nvGrpSpPr>
          <p:grpSpPr bwMode="auto">
            <a:xfrm>
              <a:off x="4079" y="3114"/>
              <a:ext cx="256" cy="269"/>
              <a:chOff x="2870" y="1518"/>
              <a:chExt cx="292" cy="320"/>
            </a:xfrm>
          </p:grpSpPr>
          <p:graphicFrame>
            <p:nvGraphicFramePr>
              <p:cNvPr id="54485" name="Object 75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1941" name="Clip" r:id="rId17" imgW="826793" imgH="840481" progId="MS_ClipArt_Gallery.2">
                      <p:embed/>
                    </p:oleObj>
                  </mc:Choice>
                  <mc:Fallback>
                    <p:oleObj name="Clip" r:id="rId17" imgW="826793" imgH="840481" progId="MS_ClipArt_Gallery.2">
                      <p:embed/>
                      <p:pic>
                        <p:nvPicPr>
                          <p:cNvPr id="54485" name="Object 7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4486" name="Object 76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1942" name="Clip" r:id="rId19" imgW="1268227" imgH="1200237" progId="MS_ClipArt_Gallery.2">
                      <p:embed/>
                    </p:oleObj>
                  </mc:Choice>
                  <mc:Fallback>
                    <p:oleObj name="Clip" r:id="rId19" imgW="1268227" imgH="1200237" progId="MS_ClipArt_Gallery.2">
                      <p:embed/>
                      <p:pic>
                        <p:nvPicPr>
                          <p:cNvPr id="54486" name="Object 7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4335" name="Group 77"/>
            <p:cNvGrpSpPr>
              <a:grpSpLocks/>
            </p:cNvGrpSpPr>
            <p:nvPr/>
          </p:nvGrpSpPr>
          <p:grpSpPr bwMode="auto">
            <a:xfrm>
              <a:off x="4569" y="3134"/>
              <a:ext cx="256" cy="269"/>
              <a:chOff x="2870" y="1518"/>
              <a:chExt cx="292" cy="320"/>
            </a:xfrm>
          </p:grpSpPr>
          <p:graphicFrame>
            <p:nvGraphicFramePr>
              <p:cNvPr id="54483" name="Object 78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1943" name="Clip" r:id="rId21" imgW="826793" imgH="840481" progId="MS_ClipArt_Gallery.2">
                      <p:embed/>
                    </p:oleObj>
                  </mc:Choice>
                  <mc:Fallback>
                    <p:oleObj name="Clip" r:id="rId21" imgW="826793" imgH="840481" progId="MS_ClipArt_Gallery.2">
                      <p:embed/>
                      <p:pic>
                        <p:nvPicPr>
                          <p:cNvPr id="54483" name="Object 7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4484" name="Object 79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1944" name="Clip" r:id="rId22" imgW="1268227" imgH="1200237" progId="MS_ClipArt_Gallery.2">
                      <p:embed/>
                    </p:oleObj>
                  </mc:Choice>
                  <mc:Fallback>
                    <p:oleObj name="Clip" r:id="rId22" imgW="1268227" imgH="1200237" progId="MS_ClipArt_Gallery.2">
                      <p:embed/>
                      <p:pic>
                        <p:nvPicPr>
                          <p:cNvPr id="54484" name="Object 7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4336" name="Group 80"/>
            <p:cNvGrpSpPr>
              <a:grpSpLocks/>
            </p:cNvGrpSpPr>
            <p:nvPr/>
          </p:nvGrpSpPr>
          <p:grpSpPr bwMode="auto">
            <a:xfrm>
              <a:off x="4308" y="2955"/>
              <a:ext cx="239" cy="237"/>
              <a:chOff x="4733" y="2082"/>
              <a:chExt cx="272" cy="282"/>
            </a:xfrm>
          </p:grpSpPr>
          <p:graphicFrame>
            <p:nvGraphicFramePr>
              <p:cNvPr id="54481" name="Object 81"/>
              <p:cNvGraphicFramePr>
                <a:graphicFrameLocks noChangeAspect="1"/>
              </p:cNvGraphicFramePr>
              <p:nvPr/>
            </p:nvGraphicFramePr>
            <p:xfrm>
              <a:off x="4733" y="2082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1945" name="Clip" r:id="rId23" imgW="826793" imgH="840481" progId="MS_ClipArt_Gallery.2">
                      <p:embed/>
                    </p:oleObj>
                  </mc:Choice>
                  <mc:Fallback>
                    <p:oleObj name="Clip" r:id="rId23" imgW="826793" imgH="840481" progId="MS_ClipArt_Gallery.2">
                      <p:embed/>
                      <p:pic>
                        <p:nvPicPr>
                          <p:cNvPr id="54481" name="Object 8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33" y="2082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47" name="Rectangle 82"/>
              <p:cNvSpPr>
                <a:spLocks noChangeArrowheads="1"/>
              </p:cNvSpPr>
              <p:nvPr/>
            </p:nvSpPr>
            <p:spPr bwMode="auto">
              <a:xfrm>
                <a:off x="4812" y="2181"/>
                <a:ext cx="192" cy="183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1103" name="Line 83"/>
            <p:cNvSpPr>
              <a:spLocks noChangeShapeType="1"/>
            </p:cNvSpPr>
            <p:nvPr/>
          </p:nvSpPr>
          <p:spPr bwMode="auto">
            <a:xfrm>
              <a:off x="4501" y="2894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54338" name="Group 84"/>
            <p:cNvGrpSpPr>
              <a:grpSpLocks/>
            </p:cNvGrpSpPr>
            <p:nvPr/>
          </p:nvGrpSpPr>
          <p:grpSpPr bwMode="auto">
            <a:xfrm>
              <a:off x="4955" y="2531"/>
              <a:ext cx="131" cy="258"/>
              <a:chOff x="4180" y="783"/>
              <a:chExt cx="150" cy="307"/>
            </a:xfrm>
          </p:grpSpPr>
          <p:sp>
            <p:nvSpPr>
              <p:cNvPr id="1239" name="AutoShape 85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40" name="Rectangle 86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71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41" name="Rectangle 87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42" name="AutoShape 88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43" name="Line 89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44" name="Line 90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45" name="Rectangle 91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46" name="Rectangle 92"/>
              <p:cNvSpPr>
                <a:spLocks noChangeArrowheads="1"/>
              </p:cNvSpPr>
              <p:nvPr/>
            </p:nvSpPr>
            <p:spPr bwMode="auto">
              <a:xfrm>
                <a:off x="4202" y="923"/>
                <a:ext cx="48" cy="4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54339" name="Group 93"/>
            <p:cNvGrpSpPr>
              <a:grpSpLocks/>
            </p:cNvGrpSpPr>
            <p:nvPr/>
          </p:nvGrpSpPr>
          <p:grpSpPr bwMode="auto">
            <a:xfrm>
              <a:off x="4947" y="2811"/>
              <a:ext cx="131" cy="258"/>
              <a:chOff x="4180" y="783"/>
              <a:chExt cx="150" cy="307"/>
            </a:xfrm>
          </p:grpSpPr>
          <p:sp>
            <p:nvSpPr>
              <p:cNvPr id="1231" name="AutoShape 94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32" name="Rectangle 95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71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33" name="Rectangle 96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34" name="AutoShape 97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35" name="Line 98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36" name="Line 99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37" name="Rectangle 100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38" name="Rectangle 101"/>
              <p:cNvSpPr>
                <a:spLocks noChangeArrowheads="1"/>
              </p:cNvSpPr>
              <p:nvPr/>
            </p:nvSpPr>
            <p:spPr bwMode="auto">
              <a:xfrm>
                <a:off x="4202" y="923"/>
                <a:ext cx="48" cy="4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1106" name="Line 102"/>
            <p:cNvSpPr>
              <a:spLocks noChangeShapeType="1"/>
            </p:cNvSpPr>
            <p:nvPr/>
          </p:nvSpPr>
          <p:spPr bwMode="auto">
            <a:xfrm rot="5400000" flipH="1">
              <a:off x="4711" y="2767"/>
              <a:ext cx="38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07" name="Line 103"/>
            <p:cNvSpPr>
              <a:spLocks noChangeShapeType="1"/>
            </p:cNvSpPr>
            <p:nvPr/>
          </p:nvSpPr>
          <p:spPr bwMode="auto">
            <a:xfrm rot="-5400000">
              <a:off x="4934" y="2925"/>
              <a:ext cx="0" cy="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08" name="Line 104"/>
            <p:cNvSpPr>
              <a:spLocks noChangeShapeType="1"/>
            </p:cNvSpPr>
            <p:nvPr/>
          </p:nvSpPr>
          <p:spPr bwMode="auto">
            <a:xfrm rot="-5400000">
              <a:off x="4928" y="2630"/>
              <a:ext cx="0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09" name="Line 105"/>
            <p:cNvSpPr>
              <a:spLocks noChangeShapeType="1"/>
            </p:cNvSpPr>
            <p:nvPr/>
          </p:nvSpPr>
          <p:spPr bwMode="auto">
            <a:xfrm flipV="1">
              <a:off x="4096" y="1459"/>
              <a:ext cx="289" cy="1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10" name="Line 106"/>
            <p:cNvSpPr>
              <a:spLocks noChangeShapeType="1"/>
            </p:cNvSpPr>
            <p:nvPr/>
          </p:nvSpPr>
          <p:spPr bwMode="auto">
            <a:xfrm>
              <a:off x="4685" y="1449"/>
              <a:ext cx="306" cy="1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11" name="Line 107"/>
            <p:cNvSpPr>
              <a:spLocks noChangeShapeType="1"/>
            </p:cNvSpPr>
            <p:nvPr/>
          </p:nvSpPr>
          <p:spPr bwMode="auto">
            <a:xfrm flipH="1">
              <a:off x="5012" y="1661"/>
              <a:ext cx="152" cy="4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12" name="Line 108"/>
            <p:cNvSpPr>
              <a:spLocks noChangeShapeType="1"/>
            </p:cNvSpPr>
            <p:nvPr/>
          </p:nvSpPr>
          <p:spPr bwMode="auto">
            <a:xfrm>
              <a:off x="4527" y="1520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13" name="Line 109"/>
            <p:cNvSpPr>
              <a:spLocks noChangeShapeType="1"/>
            </p:cNvSpPr>
            <p:nvPr/>
          </p:nvSpPr>
          <p:spPr bwMode="auto">
            <a:xfrm>
              <a:off x="4543" y="1928"/>
              <a:ext cx="337" cy="2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14" name="Line 110"/>
            <p:cNvSpPr>
              <a:spLocks noChangeShapeType="1"/>
            </p:cNvSpPr>
            <p:nvPr/>
          </p:nvSpPr>
          <p:spPr bwMode="auto">
            <a:xfrm flipH="1">
              <a:off x="4833" y="2221"/>
              <a:ext cx="168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15" name="Line 111"/>
            <p:cNvSpPr>
              <a:spLocks noChangeShapeType="1"/>
            </p:cNvSpPr>
            <p:nvPr/>
          </p:nvSpPr>
          <p:spPr bwMode="auto">
            <a:xfrm flipH="1">
              <a:off x="4690" y="1641"/>
              <a:ext cx="353" cy="2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16" name="Line 112"/>
            <p:cNvSpPr>
              <a:spLocks noChangeShapeType="1"/>
            </p:cNvSpPr>
            <p:nvPr/>
          </p:nvSpPr>
          <p:spPr bwMode="auto">
            <a:xfrm flipH="1">
              <a:off x="4696" y="1288"/>
              <a:ext cx="221" cy="1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17" name="Line 113"/>
            <p:cNvSpPr>
              <a:spLocks noChangeShapeType="1"/>
            </p:cNvSpPr>
            <p:nvPr/>
          </p:nvSpPr>
          <p:spPr bwMode="auto">
            <a:xfrm flipH="1">
              <a:off x="5148" y="1399"/>
              <a:ext cx="127" cy="1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54352" name="Group 144"/>
            <p:cNvGrpSpPr>
              <a:grpSpLocks/>
            </p:cNvGrpSpPr>
            <p:nvPr/>
          </p:nvGrpSpPr>
          <p:grpSpPr bwMode="auto">
            <a:xfrm>
              <a:off x="3769" y="1520"/>
              <a:ext cx="316" cy="147"/>
              <a:chOff x="3600" y="219"/>
              <a:chExt cx="360" cy="175"/>
            </a:xfrm>
          </p:grpSpPr>
          <p:sp>
            <p:nvSpPr>
              <p:cNvPr id="1218" name="Oval 145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19" name="Line 14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20" name="Line 14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21" name="Rectangle 14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2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22" name="Oval 14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54457" name="Group 15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228" name="Line 15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29" name="Line 152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30" name="Line 15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54458" name="Group 15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225" name="Line 155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26" name="Line 1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27" name="Line 157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54353" name="Group 158"/>
            <p:cNvGrpSpPr>
              <a:grpSpLocks/>
            </p:cNvGrpSpPr>
            <p:nvPr/>
          </p:nvGrpSpPr>
          <p:grpSpPr bwMode="auto">
            <a:xfrm>
              <a:off x="4369" y="1376"/>
              <a:ext cx="316" cy="147"/>
              <a:chOff x="3600" y="219"/>
              <a:chExt cx="360" cy="175"/>
            </a:xfrm>
          </p:grpSpPr>
          <p:sp>
            <p:nvSpPr>
              <p:cNvPr id="1205" name="Oval 159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06" name="Line 16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07" name="Line 16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08" name="Rectangle 16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2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09" name="Oval 16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54444" name="Group 16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215" name="Line 16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16" name="Line 166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17" name="Line 16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54445" name="Group 16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212" name="Line 169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13" name="Line 17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14" name="Line 171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54354" name="Group 172"/>
            <p:cNvGrpSpPr>
              <a:grpSpLocks/>
            </p:cNvGrpSpPr>
            <p:nvPr/>
          </p:nvGrpSpPr>
          <p:grpSpPr bwMode="auto">
            <a:xfrm>
              <a:off x="4380" y="1790"/>
              <a:ext cx="316" cy="147"/>
              <a:chOff x="3600" y="219"/>
              <a:chExt cx="360" cy="175"/>
            </a:xfrm>
          </p:grpSpPr>
          <p:sp>
            <p:nvSpPr>
              <p:cNvPr id="1192" name="Oval 173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93" name="Line 174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94" name="Line 175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95" name="Rectangle 176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2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96" name="Oval 177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54431" name="Group 178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202" name="Line 17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03" name="Line 180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04" name="Line 18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54432" name="Group 182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199" name="Line 183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00" name="Line 18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01" name="Line 185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54355" name="Group 186"/>
            <p:cNvGrpSpPr>
              <a:grpSpLocks/>
            </p:cNvGrpSpPr>
            <p:nvPr/>
          </p:nvGrpSpPr>
          <p:grpSpPr bwMode="auto">
            <a:xfrm>
              <a:off x="4991" y="1507"/>
              <a:ext cx="315" cy="147"/>
              <a:chOff x="3600" y="219"/>
              <a:chExt cx="360" cy="175"/>
            </a:xfrm>
          </p:grpSpPr>
          <p:sp>
            <p:nvSpPr>
              <p:cNvPr id="1179" name="Oval 187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80" name="Line 18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81" name="Line 18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82" name="Rectangle 19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83" name="Oval 19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54418" name="Group 19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189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90" name="Line 194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91" name="Line 19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54419" name="Group 19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186" name="Line 197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87" name="Line 19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88" name="Line 199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54356" name="Group 200"/>
            <p:cNvGrpSpPr>
              <a:grpSpLocks/>
            </p:cNvGrpSpPr>
            <p:nvPr/>
          </p:nvGrpSpPr>
          <p:grpSpPr bwMode="auto">
            <a:xfrm>
              <a:off x="4869" y="2072"/>
              <a:ext cx="316" cy="147"/>
              <a:chOff x="3600" y="219"/>
              <a:chExt cx="360" cy="175"/>
            </a:xfrm>
          </p:grpSpPr>
          <p:sp>
            <p:nvSpPr>
              <p:cNvPr id="1166" name="Oval 201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67" name="Line 202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68" name="Line 203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69" name="Rectangle 204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2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70" name="Oval 205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54405" name="Group 206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176" name="Line 20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77" name="Line 208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78" name="Line 20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54406" name="Group 210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173" name="Line 211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74" name="Line 21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75" name="Line 213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54357" name="Group 214"/>
            <p:cNvGrpSpPr>
              <a:grpSpLocks/>
            </p:cNvGrpSpPr>
            <p:nvPr/>
          </p:nvGrpSpPr>
          <p:grpSpPr bwMode="auto">
            <a:xfrm>
              <a:off x="4659" y="2440"/>
              <a:ext cx="316" cy="148"/>
              <a:chOff x="3600" y="219"/>
              <a:chExt cx="360" cy="175"/>
            </a:xfrm>
          </p:grpSpPr>
          <p:sp>
            <p:nvSpPr>
              <p:cNvPr id="1153" name="Oval 215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54" name="Line 21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55" name="Line 21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56" name="Rectangle 21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2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57" name="Oval 21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4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54392" name="Group 22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163" name="Line 22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64" name="Line 22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65" name="Line 22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54393" name="Group 22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160" name="Line 22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61" name="Line 226"/>
                <p:cNvSpPr>
                  <a:spLocks noChangeShapeType="1"/>
                </p:cNvSpPr>
                <p:nvPr/>
              </p:nvSpPr>
              <p:spPr bwMode="auto">
                <a:xfrm>
                  <a:off x="2944" y="948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62" name="Line 22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54358" name="Group 228"/>
            <p:cNvGrpSpPr>
              <a:grpSpLocks/>
            </p:cNvGrpSpPr>
            <p:nvPr/>
          </p:nvGrpSpPr>
          <p:grpSpPr bwMode="auto">
            <a:xfrm>
              <a:off x="4275" y="2748"/>
              <a:ext cx="315" cy="147"/>
              <a:chOff x="3600" y="219"/>
              <a:chExt cx="360" cy="175"/>
            </a:xfrm>
          </p:grpSpPr>
          <p:sp>
            <p:nvSpPr>
              <p:cNvPr id="1140" name="Oval 229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41" name="Line 23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42" name="Line 23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43" name="Rectangle 23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44" name="Oval 23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54379" name="Group 23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150" name="Line 23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51" name="Line 236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52" name="Line 23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54380" name="Group 23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147" name="Line 239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48" name="Line 24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49" name="Line 241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54359" name="Group 242"/>
            <p:cNvGrpSpPr>
              <a:grpSpLocks/>
            </p:cNvGrpSpPr>
            <p:nvPr/>
          </p:nvGrpSpPr>
          <p:grpSpPr bwMode="auto">
            <a:xfrm>
              <a:off x="3769" y="2511"/>
              <a:ext cx="316" cy="147"/>
              <a:chOff x="3600" y="219"/>
              <a:chExt cx="360" cy="175"/>
            </a:xfrm>
          </p:grpSpPr>
          <p:sp>
            <p:nvSpPr>
              <p:cNvPr id="1127" name="Oval 243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28" name="Line 244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29" name="Line 245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30" name="Rectangle 246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2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31" name="Oval 247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54366" name="Group 248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137" name="Line 24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38" name="Line 250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39" name="Line 25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54367" name="Group 252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134" name="Line 253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35" name="Line 25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36" name="Line 255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1126" name="Line 261"/>
            <p:cNvSpPr>
              <a:spLocks noChangeShapeType="1"/>
            </p:cNvSpPr>
            <p:nvPr/>
          </p:nvSpPr>
          <p:spPr bwMode="auto">
            <a:xfrm flipV="1">
              <a:off x="3930" y="2645"/>
              <a:ext cx="1" cy="1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54276" name="Group 302"/>
          <p:cNvGrpSpPr>
            <a:grpSpLocks/>
          </p:cNvGrpSpPr>
          <p:nvPr/>
        </p:nvGrpSpPr>
        <p:grpSpPr bwMode="auto">
          <a:xfrm>
            <a:off x="4740275" y="1500188"/>
            <a:ext cx="3738563" cy="3725862"/>
            <a:chOff x="2986" y="945"/>
            <a:chExt cx="2355" cy="2347"/>
          </a:xfrm>
        </p:grpSpPr>
        <p:grpSp>
          <p:nvGrpSpPr>
            <p:cNvPr id="54288" name="Group 272"/>
            <p:cNvGrpSpPr>
              <a:grpSpLocks/>
            </p:cNvGrpSpPr>
            <p:nvPr/>
          </p:nvGrpSpPr>
          <p:grpSpPr bwMode="auto">
            <a:xfrm>
              <a:off x="2986" y="945"/>
              <a:ext cx="513" cy="541"/>
              <a:chOff x="2938" y="2925"/>
              <a:chExt cx="513" cy="541"/>
            </a:xfrm>
          </p:grpSpPr>
          <p:sp>
            <p:nvSpPr>
              <p:cNvPr id="1067" name="Rectangle 266"/>
              <p:cNvSpPr>
                <a:spLocks noChangeArrowheads="1"/>
              </p:cNvSpPr>
              <p:nvPr/>
            </p:nvSpPr>
            <p:spPr bwMode="auto">
              <a:xfrm>
                <a:off x="3000" y="2925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068" name="Rectangle 264"/>
              <p:cNvSpPr>
                <a:spLocks noChangeArrowheads="1"/>
              </p:cNvSpPr>
              <p:nvPr/>
            </p:nvSpPr>
            <p:spPr bwMode="auto">
              <a:xfrm>
                <a:off x="2979" y="2940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069" name="Rectangle 265"/>
              <p:cNvSpPr>
                <a:spLocks noChangeArrowheads="1"/>
              </p:cNvSpPr>
              <p:nvPr/>
            </p:nvSpPr>
            <p:spPr bwMode="auto">
              <a:xfrm>
                <a:off x="2982" y="2943"/>
                <a:ext cx="426" cy="12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070" name="Text Box 263"/>
              <p:cNvSpPr txBox="1">
                <a:spLocks noChangeArrowheads="1"/>
              </p:cNvSpPr>
              <p:nvPr/>
            </p:nvSpPr>
            <p:spPr bwMode="auto">
              <a:xfrm>
                <a:off x="2938" y="2928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>
                    <a:solidFill>
                      <a:srgbClr val="FFFFFF"/>
                    </a:solidFill>
                  </a:rPr>
                  <a:t>application</a:t>
                </a:r>
                <a:endParaRPr lang="en-US" sz="1000">
                  <a:solidFill>
                    <a:srgbClr val="000000"/>
                  </a:solidFill>
                </a:endParaRPr>
              </a:p>
              <a:p>
                <a:pPr>
                  <a:defRPr/>
                </a:pPr>
                <a:r>
                  <a:rPr lang="en-US" sz="1000">
                    <a:solidFill>
                      <a:srgbClr val="000000"/>
                    </a:solidFill>
                  </a:rPr>
                  <a:t>transport</a:t>
                </a:r>
              </a:p>
              <a:p>
                <a:pPr>
                  <a:defRPr/>
                </a:pPr>
                <a:r>
                  <a:rPr lang="en-US" sz="1000">
                    <a:solidFill>
                      <a:srgbClr val="000000"/>
                    </a:solidFill>
                  </a:rPr>
                  <a:t>network</a:t>
                </a:r>
              </a:p>
              <a:p>
                <a:pPr>
                  <a:defRPr/>
                </a:pPr>
                <a:r>
                  <a:rPr lang="en-US" sz="1000">
                    <a:solidFill>
                      <a:srgbClr val="000000"/>
                    </a:solidFill>
                  </a:rPr>
                  <a:t>data link</a:t>
                </a:r>
              </a:p>
              <a:p>
                <a:pPr>
                  <a:defRPr/>
                </a:pPr>
                <a:r>
                  <a:rPr lang="en-US" sz="1000">
                    <a:solidFill>
                      <a:srgbClr val="000000"/>
                    </a:solidFill>
                  </a:rPr>
                  <a:t>physical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1" name="Line 269"/>
              <p:cNvSpPr>
                <a:spLocks noChangeShapeType="1"/>
              </p:cNvSpPr>
              <p:nvPr/>
            </p:nvSpPr>
            <p:spPr bwMode="auto">
              <a:xfrm>
                <a:off x="2979" y="3156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072" name="Line 270"/>
              <p:cNvSpPr>
                <a:spLocks noChangeShapeType="1"/>
              </p:cNvSpPr>
              <p:nvPr/>
            </p:nvSpPr>
            <p:spPr bwMode="auto">
              <a:xfrm>
                <a:off x="2985" y="3243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073" name="Line 271"/>
              <p:cNvSpPr>
                <a:spLocks noChangeShapeType="1"/>
              </p:cNvSpPr>
              <p:nvPr/>
            </p:nvSpPr>
            <p:spPr bwMode="auto">
              <a:xfrm>
                <a:off x="2985" y="333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54289" name="Group 273"/>
            <p:cNvGrpSpPr>
              <a:grpSpLocks/>
            </p:cNvGrpSpPr>
            <p:nvPr/>
          </p:nvGrpSpPr>
          <p:grpSpPr bwMode="auto">
            <a:xfrm>
              <a:off x="4828" y="2751"/>
              <a:ext cx="513" cy="541"/>
              <a:chOff x="2938" y="2925"/>
              <a:chExt cx="513" cy="541"/>
            </a:xfrm>
          </p:grpSpPr>
          <p:sp>
            <p:nvSpPr>
              <p:cNvPr id="1060" name="Rectangle 274"/>
              <p:cNvSpPr>
                <a:spLocks noChangeArrowheads="1"/>
              </p:cNvSpPr>
              <p:nvPr/>
            </p:nvSpPr>
            <p:spPr bwMode="auto">
              <a:xfrm>
                <a:off x="3000" y="2925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061" name="Rectangle 275"/>
              <p:cNvSpPr>
                <a:spLocks noChangeArrowheads="1"/>
              </p:cNvSpPr>
              <p:nvPr/>
            </p:nvSpPr>
            <p:spPr bwMode="auto">
              <a:xfrm>
                <a:off x="2979" y="2940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062" name="Rectangle 276"/>
              <p:cNvSpPr>
                <a:spLocks noChangeArrowheads="1"/>
              </p:cNvSpPr>
              <p:nvPr/>
            </p:nvSpPr>
            <p:spPr bwMode="auto">
              <a:xfrm>
                <a:off x="2982" y="2943"/>
                <a:ext cx="426" cy="12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063" name="Text Box 277"/>
              <p:cNvSpPr txBox="1">
                <a:spLocks noChangeArrowheads="1"/>
              </p:cNvSpPr>
              <p:nvPr/>
            </p:nvSpPr>
            <p:spPr bwMode="auto">
              <a:xfrm>
                <a:off x="2938" y="2928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>
                    <a:solidFill>
                      <a:srgbClr val="FFFFFF"/>
                    </a:solidFill>
                  </a:rPr>
                  <a:t>application</a:t>
                </a:r>
                <a:endParaRPr lang="en-US" sz="1000">
                  <a:solidFill>
                    <a:srgbClr val="000000"/>
                  </a:solidFill>
                </a:endParaRPr>
              </a:p>
              <a:p>
                <a:pPr>
                  <a:defRPr/>
                </a:pPr>
                <a:r>
                  <a:rPr lang="en-US" sz="1000">
                    <a:solidFill>
                      <a:srgbClr val="000000"/>
                    </a:solidFill>
                  </a:rPr>
                  <a:t>transport</a:t>
                </a:r>
              </a:p>
              <a:p>
                <a:pPr>
                  <a:defRPr/>
                </a:pPr>
                <a:r>
                  <a:rPr lang="en-US" sz="1000">
                    <a:solidFill>
                      <a:srgbClr val="000000"/>
                    </a:solidFill>
                  </a:rPr>
                  <a:t>network</a:t>
                </a:r>
              </a:p>
              <a:p>
                <a:pPr>
                  <a:defRPr/>
                </a:pPr>
                <a:r>
                  <a:rPr lang="en-US" sz="1000">
                    <a:solidFill>
                      <a:srgbClr val="000000"/>
                    </a:solidFill>
                  </a:rPr>
                  <a:t>data link</a:t>
                </a:r>
              </a:p>
              <a:p>
                <a:pPr>
                  <a:defRPr/>
                </a:pPr>
                <a:r>
                  <a:rPr lang="en-US" sz="1000">
                    <a:solidFill>
                      <a:srgbClr val="000000"/>
                    </a:solidFill>
                  </a:rPr>
                  <a:t>physical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4" name="Line 278"/>
              <p:cNvSpPr>
                <a:spLocks noChangeShapeType="1"/>
              </p:cNvSpPr>
              <p:nvPr/>
            </p:nvSpPr>
            <p:spPr bwMode="auto">
              <a:xfrm>
                <a:off x="2979" y="3156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065" name="Line 279"/>
              <p:cNvSpPr>
                <a:spLocks noChangeShapeType="1"/>
              </p:cNvSpPr>
              <p:nvPr/>
            </p:nvSpPr>
            <p:spPr bwMode="auto">
              <a:xfrm>
                <a:off x="2985" y="3243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066" name="Line 280"/>
              <p:cNvSpPr>
                <a:spLocks noChangeShapeType="1"/>
              </p:cNvSpPr>
              <p:nvPr/>
            </p:nvSpPr>
            <p:spPr bwMode="auto">
              <a:xfrm>
                <a:off x="2985" y="333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54277" name="Group 303"/>
          <p:cNvGrpSpPr>
            <a:grpSpLocks/>
          </p:cNvGrpSpPr>
          <p:nvPr/>
        </p:nvGrpSpPr>
        <p:grpSpPr bwMode="auto">
          <a:xfrm>
            <a:off x="5476875" y="1724025"/>
            <a:ext cx="2238375" cy="2743200"/>
            <a:chOff x="3450" y="1086"/>
            <a:chExt cx="1410" cy="1728"/>
          </a:xfrm>
        </p:grpSpPr>
        <p:sp>
          <p:nvSpPr>
            <p:cNvPr id="1054" name="Line 289"/>
            <p:cNvSpPr>
              <a:spLocks noChangeShapeType="1"/>
            </p:cNvSpPr>
            <p:nvPr/>
          </p:nvSpPr>
          <p:spPr bwMode="auto">
            <a:xfrm>
              <a:off x="3462" y="1086"/>
              <a:ext cx="1398" cy="17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54285" name="Group 296"/>
            <p:cNvGrpSpPr>
              <a:grpSpLocks/>
            </p:cNvGrpSpPr>
            <p:nvPr/>
          </p:nvGrpSpPr>
          <p:grpSpPr bwMode="auto">
            <a:xfrm>
              <a:off x="3450" y="1481"/>
              <a:ext cx="688" cy="250"/>
              <a:chOff x="4032" y="2303"/>
              <a:chExt cx="688" cy="250"/>
            </a:xfrm>
          </p:grpSpPr>
          <p:sp>
            <p:nvSpPr>
              <p:cNvPr id="1056" name="Rectangle 295"/>
              <p:cNvSpPr>
                <a:spLocks noChangeArrowheads="1"/>
              </p:cNvSpPr>
              <p:nvPr/>
            </p:nvSpPr>
            <p:spPr bwMode="auto">
              <a:xfrm>
                <a:off x="4086" y="2358"/>
                <a:ext cx="594" cy="1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057" name="Text Box 294"/>
              <p:cNvSpPr txBox="1">
                <a:spLocks noChangeArrowheads="1"/>
              </p:cNvSpPr>
              <p:nvPr/>
            </p:nvSpPr>
            <p:spPr bwMode="auto">
              <a:xfrm>
                <a:off x="4032" y="2303"/>
                <a:ext cx="6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000">
                    <a:solidFill>
                      <a:srgbClr val="FF0000"/>
                    </a:solidFill>
                  </a:rPr>
                  <a:t>request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54278" name="Group 305"/>
          <p:cNvGrpSpPr>
            <a:grpSpLocks/>
          </p:cNvGrpSpPr>
          <p:nvPr/>
        </p:nvGrpSpPr>
        <p:grpSpPr bwMode="auto">
          <a:xfrm>
            <a:off x="5572125" y="1609725"/>
            <a:ext cx="2914650" cy="2743200"/>
            <a:chOff x="3510" y="1014"/>
            <a:chExt cx="1836" cy="1728"/>
          </a:xfrm>
        </p:grpSpPr>
        <p:sp>
          <p:nvSpPr>
            <p:cNvPr id="2" name="Line 297"/>
            <p:cNvSpPr>
              <a:spLocks noChangeShapeType="1"/>
            </p:cNvSpPr>
            <p:nvPr/>
          </p:nvSpPr>
          <p:spPr bwMode="auto">
            <a:xfrm>
              <a:off x="3510" y="1014"/>
              <a:ext cx="1440" cy="17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54281" name="Group 298"/>
            <p:cNvGrpSpPr>
              <a:grpSpLocks/>
            </p:cNvGrpSpPr>
            <p:nvPr/>
          </p:nvGrpSpPr>
          <p:grpSpPr bwMode="auto">
            <a:xfrm>
              <a:off x="4752" y="2387"/>
              <a:ext cx="594" cy="250"/>
              <a:chOff x="4086" y="2303"/>
              <a:chExt cx="594" cy="250"/>
            </a:xfrm>
          </p:grpSpPr>
          <p:sp>
            <p:nvSpPr>
              <p:cNvPr id="1052" name="Rectangle 299"/>
              <p:cNvSpPr>
                <a:spLocks noChangeArrowheads="1"/>
              </p:cNvSpPr>
              <p:nvPr/>
            </p:nvSpPr>
            <p:spPr bwMode="auto">
              <a:xfrm>
                <a:off x="4086" y="2358"/>
                <a:ext cx="594" cy="1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053" name="Text Box 300"/>
              <p:cNvSpPr txBox="1">
                <a:spLocks noChangeArrowheads="1"/>
              </p:cNvSpPr>
              <p:nvPr/>
            </p:nvSpPr>
            <p:spPr bwMode="auto">
              <a:xfrm>
                <a:off x="4129" y="2303"/>
                <a:ext cx="49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000">
                    <a:solidFill>
                      <a:srgbClr val="FF0000"/>
                    </a:solidFill>
                  </a:rPr>
                  <a:t>reply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25959" name="Rectangle 3"/>
          <p:cNvSpPr txBox="1">
            <a:spLocks noChangeArrowheads="1"/>
          </p:cNvSpPr>
          <p:nvPr/>
        </p:nvSpPr>
        <p:spPr bwMode="auto">
          <a:xfrm>
            <a:off x="533400" y="1600200"/>
            <a:ext cx="7772400" cy="502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zh-CN" dirty="0">
                <a:latin typeface="Comic Sans MS" charset="0"/>
                <a:ea typeface="宋体" charset="-122"/>
              </a:rPr>
              <a:t>The basic paradigm</a:t>
            </a:r>
            <a:br>
              <a:rPr lang="en-US" altLang="zh-CN" dirty="0">
                <a:latin typeface="Comic Sans MS" charset="0"/>
                <a:ea typeface="宋体" charset="-122"/>
              </a:rPr>
            </a:br>
            <a:r>
              <a:rPr lang="en-US" altLang="zh-CN" dirty="0">
                <a:latin typeface="Comic Sans MS" charset="0"/>
                <a:ea typeface="宋体" charset="-122"/>
              </a:rPr>
              <a:t>of network </a:t>
            </a:r>
            <a:br>
              <a:rPr lang="en-US" altLang="zh-CN" dirty="0">
                <a:latin typeface="Comic Sans MS" charset="0"/>
                <a:ea typeface="宋体" charset="-122"/>
              </a:rPr>
            </a:br>
            <a:r>
              <a:rPr lang="en-US" altLang="zh-CN" dirty="0">
                <a:latin typeface="Comic Sans MS" charset="0"/>
                <a:ea typeface="宋体" charset="-122"/>
              </a:rPr>
              <a:t>applications is the </a:t>
            </a:r>
            <a:br>
              <a:rPr lang="en-US" altLang="zh-CN" dirty="0">
                <a:latin typeface="Comic Sans MS" charset="0"/>
                <a:ea typeface="宋体" charset="-122"/>
              </a:rPr>
            </a:br>
            <a:r>
              <a:rPr lang="en-US" altLang="x-none" dirty="0">
                <a:latin typeface="Comic Sans MS" charset="0"/>
              </a:rPr>
              <a:t>client-server</a:t>
            </a:r>
            <a:br>
              <a:rPr lang="en-US" altLang="zh-CN" dirty="0">
                <a:latin typeface="Comic Sans MS" charset="0"/>
                <a:ea typeface="宋体" charset="-122"/>
              </a:rPr>
            </a:br>
            <a:r>
              <a:rPr lang="en-US" altLang="zh-CN" dirty="0">
                <a:latin typeface="Comic Sans MS" charset="0"/>
                <a:ea typeface="宋体" charset="-122"/>
              </a:rPr>
              <a:t>(C-S) paradigm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</a:pPr>
            <a:endParaRPr lang="en-US" altLang="zh-CN" dirty="0">
              <a:latin typeface="Comic Sans MS" charset="0"/>
              <a:ea typeface="宋体" charset="-122"/>
            </a:endParaRPr>
          </a:p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zh-CN" dirty="0">
                <a:latin typeface="Comic Sans MS" charset="0"/>
                <a:ea typeface="宋体" charset="-122"/>
              </a:rPr>
              <a:t>Some key design questions</a:t>
            </a:r>
            <a:br>
              <a:rPr lang="en-US" altLang="zh-CN" dirty="0">
                <a:latin typeface="Comic Sans MS" charset="0"/>
                <a:ea typeface="宋体" charset="-122"/>
              </a:rPr>
            </a:br>
            <a:r>
              <a:rPr lang="en-US" altLang="zh-CN" dirty="0">
                <a:latin typeface="Comic Sans MS" charset="0"/>
                <a:ea typeface="宋体" charset="-122"/>
              </a:rPr>
              <a:t>to ask about a C-S application:</a:t>
            </a:r>
          </a:p>
          <a:p>
            <a:pPr marL="800100" lvl="1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zh-CN" sz="2000" dirty="0">
                <a:latin typeface="Comic Sans MS" charset="0"/>
                <a:ea typeface="宋体" charset="-122"/>
              </a:rPr>
              <a:t>extensibility</a:t>
            </a:r>
          </a:p>
          <a:p>
            <a:pPr marL="800100" lvl="1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zh-CN" sz="2000" dirty="0">
                <a:latin typeface="Comic Sans MS" charset="0"/>
                <a:ea typeface="宋体" charset="-122"/>
              </a:rPr>
              <a:t>scalability</a:t>
            </a:r>
          </a:p>
          <a:p>
            <a:pPr marL="800100" lvl="1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zh-CN" sz="2000" dirty="0">
                <a:latin typeface="Comic Sans MS" charset="0"/>
                <a:ea typeface="宋体" charset="-122"/>
              </a:rPr>
              <a:t>robustness</a:t>
            </a:r>
          </a:p>
          <a:p>
            <a:pPr marL="800100" lvl="1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zh-CN" sz="2000" dirty="0">
                <a:latin typeface="Comic Sans MS" charset="0"/>
                <a:ea typeface="宋体" charset="-122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8279754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E8F1503-D367-6F4F-ABA9-6D1EA15E5C40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40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8197" name="Rectangle 2"/>
          <p:cNvSpPr>
            <a:spLocks noChangeArrowheads="1"/>
          </p:cNvSpPr>
          <p:nvPr/>
        </p:nvSpPr>
        <p:spPr bwMode="auto">
          <a:xfrm>
            <a:off x="533400" y="12858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defRPr/>
            </a:pPr>
            <a:r>
              <a:rPr lang="en-US" sz="3200" u="sng" dirty="0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Two Extreme DNS</a:t>
            </a:r>
            <a:r>
              <a:rPr lang="en-US" altLang="zh-CN" sz="3200" u="sng" dirty="0">
                <a:solidFill>
                  <a:srgbClr val="3333CC"/>
                </a:solidFill>
                <a:latin typeface="Comic Sans MS" charset="0"/>
                <a:ea typeface="宋体" charset="0"/>
                <a:cs typeface="宋体" charset="0"/>
              </a:rPr>
              <a:t> Message Flows</a:t>
            </a:r>
            <a:endParaRPr lang="en-US" sz="3600" u="sng" dirty="0">
              <a:solidFill>
                <a:srgbClr val="3333CC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450850" y="2797175"/>
            <a:ext cx="654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>
                <a:solidFill>
                  <a:srgbClr val="000000"/>
                </a:solidFill>
              </a:rPr>
              <a:t>client</a:t>
            </a:r>
            <a:endParaRPr lang="en-US" sz="120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199" name="Text Box 6"/>
          <p:cNvSpPr txBox="1">
            <a:spLocks noChangeArrowheads="1"/>
          </p:cNvSpPr>
          <p:nvPr/>
        </p:nvSpPr>
        <p:spPr bwMode="auto">
          <a:xfrm>
            <a:off x="2090170" y="6553200"/>
            <a:ext cx="254749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altLang="zh-CN" sz="1400" b="1" dirty="0" err="1">
                <a:solidFill>
                  <a:srgbClr val="000000"/>
                </a:solidFill>
                <a:latin typeface="Courier New" charset="0"/>
              </a:rPr>
              <a:t>informatics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</a:rPr>
              <a:t>.</a:t>
            </a:r>
            <a:r>
              <a:rPr lang="en-US" altLang="zh-CN" sz="1400" b="1" dirty="0" err="1">
                <a:solidFill>
                  <a:srgbClr val="000000"/>
                </a:solidFill>
                <a:latin typeface="Courier New" charset="0"/>
              </a:rPr>
              <a:t>xmu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</a:rPr>
              <a:t>.edu</a:t>
            </a:r>
            <a:r>
              <a:rPr lang="en-US" altLang="zh-CN" sz="1400" b="1" dirty="0" err="1">
                <a:solidFill>
                  <a:srgbClr val="000000"/>
                </a:solidFill>
                <a:latin typeface="Courier New" charset="0"/>
              </a:rPr>
              <a:t>.cn</a:t>
            </a:r>
            <a:endParaRPr lang="en-US" sz="1400" dirty="0">
              <a:solidFill>
                <a:srgbClr val="000000"/>
              </a:solidFill>
              <a:latin typeface="Times New Roman" charset="0"/>
            </a:endParaRPr>
          </a:p>
        </p:txBody>
      </p:sp>
      <p:graphicFrame>
        <p:nvGraphicFramePr>
          <p:cNvPr id="113669" name="Object 3"/>
          <p:cNvGraphicFramePr>
            <a:graphicFrameLocks noChangeAspect="1"/>
          </p:cNvGraphicFramePr>
          <p:nvPr/>
        </p:nvGraphicFramePr>
        <p:xfrm>
          <a:off x="2863850" y="5961063"/>
          <a:ext cx="83343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075" name="Clip" r:id="rId4" imgW="1307079" imgH="1083682" progId="MS_ClipArt_Gallery.2">
                  <p:embed/>
                </p:oleObj>
              </mc:Choice>
              <mc:Fallback>
                <p:oleObj name="Clip" r:id="rId4" imgW="1307079" imgH="1083682" progId="MS_ClipArt_Gallery.2">
                  <p:embed/>
                  <p:pic>
                    <p:nvPicPr>
                      <p:cNvPr id="11366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3850" y="5961063"/>
                        <a:ext cx="833438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1" name="Text Box 17"/>
          <p:cNvSpPr txBox="1">
            <a:spLocks noChangeArrowheads="1"/>
          </p:cNvSpPr>
          <p:nvPr/>
        </p:nvSpPr>
        <p:spPr bwMode="auto">
          <a:xfrm>
            <a:off x="1490663" y="1338263"/>
            <a:ext cx="20113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>
                <a:solidFill>
                  <a:srgbClr val="000000"/>
                </a:solidFill>
              </a:rPr>
              <a:t>root name server</a:t>
            </a:r>
            <a:endParaRPr lang="en-US" sz="140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113671" name="Group 21"/>
          <p:cNvGrpSpPr>
            <a:grpSpLocks/>
          </p:cNvGrpSpPr>
          <p:nvPr/>
        </p:nvGrpSpPr>
        <p:grpSpPr bwMode="auto">
          <a:xfrm>
            <a:off x="1150938" y="2078038"/>
            <a:ext cx="914400" cy="971550"/>
            <a:chOff x="3294" y="1254"/>
            <a:chExt cx="576" cy="612"/>
          </a:xfrm>
        </p:grpSpPr>
        <p:sp>
          <p:nvSpPr>
            <p:cNvPr id="8259" name="Line 22"/>
            <p:cNvSpPr>
              <a:spLocks noChangeShapeType="1"/>
            </p:cNvSpPr>
            <p:nvPr/>
          </p:nvSpPr>
          <p:spPr bwMode="auto">
            <a:xfrm flipV="1">
              <a:off x="3294" y="1254"/>
              <a:ext cx="576" cy="61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60" name="Text Box 23"/>
            <p:cNvSpPr txBox="1">
              <a:spLocks noChangeArrowheads="1"/>
            </p:cNvSpPr>
            <p:nvPr/>
          </p:nvSpPr>
          <p:spPr bwMode="auto">
            <a:xfrm>
              <a:off x="3368" y="1391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1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13672" name="Group 24"/>
          <p:cNvGrpSpPr>
            <a:grpSpLocks/>
          </p:cNvGrpSpPr>
          <p:nvPr/>
        </p:nvGrpSpPr>
        <p:grpSpPr bwMode="auto">
          <a:xfrm>
            <a:off x="1360488" y="2306638"/>
            <a:ext cx="733425" cy="762000"/>
            <a:chOff x="3426" y="1398"/>
            <a:chExt cx="462" cy="480"/>
          </a:xfrm>
        </p:grpSpPr>
        <p:sp>
          <p:nvSpPr>
            <p:cNvPr id="8257" name="Line 25"/>
            <p:cNvSpPr>
              <a:spLocks noChangeShapeType="1"/>
            </p:cNvSpPr>
            <p:nvPr/>
          </p:nvSpPr>
          <p:spPr bwMode="auto">
            <a:xfrm flipH="1">
              <a:off x="3426" y="1398"/>
              <a:ext cx="462" cy="4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8" name="Text Box 26"/>
            <p:cNvSpPr txBox="1">
              <a:spLocks noChangeArrowheads="1"/>
            </p:cNvSpPr>
            <p:nvPr/>
          </p:nvSpPr>
          <p:spPr bwMode="auto">
            <a:xfrm>
              <a:off x="3644" y="1541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2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13673" name="Group 27"/>
          <p:cNvGrpSpPr>
            <a:grpSpLocks/>
          </p:cNvGrpSpPr>
          <p:nvPr/>
        </p:nvGrpSpPr>
        <p:grpSpPr bwMode="auto">
          <a:xfrm>
            <a:off x="1436688" y="2855913"/>
            <a:ext cx="1485900" cy="461962"/>
            <a:chOff x="3474" y="1744"/>
            <a:chExt cx="936" cy="291"/>
          </a:xfrm>
        </p:grpSpPr>
        <p:sp>
          <p:nvSpPr>
            <p:cNvPr id="8255" name="Line 28"/>
            <p:cNvSpPr>
              <a:spLocks noChangeShapeType="1"/>
            </p:cNvSpPr>
            <p:nvPr/>
          </p:nvSpPr>
          <p:spPr bwMode="auto">
            <a:xfrm flipV="1">
              <a:off x="3474" y="1986"/>
              <a:ext cx="936" cy="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6" name="Text Box 29"/>
            <p:cNvSpPr txBox="1">
              <a:spLocks noChangeArrowheads="1"/>
            </p:cNvSpPr>
            <p:nvPr/>
          </p:nvSpPr>
          <p:spPr bwMode="auto">
            <a:xfrm>
              <a:off x="3842" y="1744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3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13674" name="Group 30"/>
          <p:cNvGrpSpPr>
            <a:grpSpLocks/>
          </p:cNvGrpSpPr>
          <p:nvPr/>
        </p:nvGrpSpPr>
        <p:grpSpPr bwMode="auto">
          <a:xfrm>
            <a:off x="2101850" y="1666875"/>
            <a:ext cx="369888" cy="657225"/>
            <a:chOff x="4180" y="783"/>
            <a:chExt cx="150" cy="307"/>
          </a:xfrm>
        </p:grpSpPr>
        <p:sp>
          <p:nvSpPr>
            <p:cNvPr id="8247" name="AutoShape 3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8" name="Rectangle 3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9" name="Rectangle 3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0" name="AutoShape 3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1" name="Line 3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2" name="Line 3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3" name="Rectangle 3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4" name="Rectangle 3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13675" name="Group 39"/>
          <p:cNvGrpSpPr>
            <a:grpSpLocks/>
          </p:cNvGrpSpPr>
          <p:nvPr/>
        </p:nvGrpSpPr>
        <p:grpSpPr bwMode="auto">
          <a:xfrm>
            <a:off x="2930525" y="3095625"/>
            <a:ext cx="369888" cy="657225"/>
            <a:chOff x="4180" y="783"/>
            <a:chExt cx="150" cy="307"/>
          </a:xfrm>
        </p:grpSpPr>
        <p:sp>
          <p:nvSpPr>
            <p:cNvPr id="8239" name="AutoShape 4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0" name="Rectangle 4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1" name="Rectangle 4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2" name="AutoShape 4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3" name="Line 4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4" name="Line 4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5" name="Rectangle 4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6" name="Rectangle 4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13676" name="Group 48"/>
          <p:cNvGrpSpPr>
            <a:grpSpLocks/>
          </p:cNvGrpSpPr>
          <p:nvPr/>
        </p:nvGrpSpPr>
        <p:grpSpPr bwMode="auto">
          <a:xfrm>
            <a:off x="2911475" y="4714875"/>
            <a:ext cx="369888" cy="657225"/>
            <a:chOff x="4180" y="783"/>
            <a:chExt cx="150" cy="307"/>
          </a:xfrm>
        </p:grpSpPr>
        <p:sp>
          <p:nvSpPr>
            <p:cNvPr id="8231" name="AutoShape 49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2" name="Rectangle 50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3" name="Rectangle 51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4" name="AutoShape 52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5" name="Line 53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6" name="Line 54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7" name="Rectangle 55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8" name="Rectangle 56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8209" name="Text Box 57"/>
          <p:cNvSpPr txBox="1">
            <a:spLocks noChangeArrowheads="1"/>
          </p:cNvSpPr>
          <p:nvPr/>
        </p:nvSpPr>
        <p:spPr bwMode="auto">
          <a:xfrm>
            <a:off x="2111375" y="5418808"/>
            <a:ext cx="2362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>
                <a:solidFill>
                  <a:srgbClr val="000000"/>
                </a:solidFill>
              </a:rPr>
              <a:t>authoritative name server</a:t>
            </a:r>
            <a:endParaRPr lang="en-US" sz="2000" dirty="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113678" name="Group 58"/>
          <p:cNvGrpSpPr>
            <a:grpSpLocks/>
          </p:cNvGrpSpPr>
          <p:nvPr/>
        </p:nvGrpSpPr>
        <p:grpSpPr bwMode="auto">
          <a:xfrm>
            <a:off x="1487488" y="3643313"/>
            <a:ext cx="1606550" cy="1016000"/>
            <a:chOff x="3464" y="2282"/>
            <a:chExt cx="1012" cy="640"/>
          </a:xfrm>
        </p:grpSpPr>
        <p:sp>
          <p:nvSpPr>
            <p:cNvPr id="8229" name="Text Box 59"/>
            <p:cNvSpPr txBox="1">
              <a:spLocks noChangeArrowheads="1"/>
            </p:cNvSpPr>
            <p:nvPr/>
          </p:nvSpPr>
          <p:spPr bwMode="auto">
            <a:xfrm>
              <a:off x="4003" y="241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5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8230" name="Line 60"/>
            <p:cNvSpPr>
              <a:spLocks noChangeShapeType="1"/>
            </p:cNvSpPr>
            <p:nvPr/>
          </p:nvSpPr>
          <p:spPr bwMode="auto">
            <a:xfrm>
              <a:off x="3464" y="2282"/>
              <a:ext cx="1012" cy="6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13679" name="Group 61"/>
          <p:cNvGrpSpPr>
            <a:grpSpLocks/>
          </p:cNvGrpSpPr>
          <p:nvPr/>
        </p:nvGrpSpPr>
        <p:grpSpPr bwMode="auto">
          <a:xfrm>
            <a:off x="1254125" y="3676650"/>
            <a:ext cx="1703388" cy="1068388"/>
            <a:chOff x="3517" y="2219"/>
            <a:chExt cx="1073" cy="673"/>
          </a:xfrm>
        </p:grpSpPr>
        <p:sp>
          <p:nvSpPr>
            <p:cNvPr id="8227" name="Text Box 62"/>
            <p:cNvSpPr txBox="1">
              <a:spLocks noChangeArrowheads="1"/>
            </p:cNvSpPr>
            <p:nvPr/>
          </p:nvSpPr>
          <p:spPr bwMode="auto">
            <a:xfrm>
              <a:off x="4057" y="257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6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8228" name="Line 63"/>
            <p:cNvSpPr>
              <a:spLocks noChangeShapeType="1"/>
            </p:cNvSpPr>
            <p:nvPr/>
          </p:nvSpPr>
          <p:spPr bwMode="auto">
            <a:xfrm flipH="1" flipV="1">
              <a:off x="3517" y="2219"/>
              <a:ext cx="1073" cy="67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8226" name="Text Box 66"/>
          <p:cNvSpPr txBox="1">
            <a:spLocks noChangeArrowheads="1"/>
          </p:cNvSpPr>
          <p:nvPr/>
        </p:nvSpPr>
        <p:spPr bwMode="auto">
          <a:xfrm>
            <a:off x="2484438" y="2701925"/>
            <a:ext cx="1593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altLang="zh-CN" sz="1400" dirty="0">
                <a:solidFill>
                  <a:srgbClr val="000000"/>
                </a:solidFill>
                <a:ea typeface="宋体" charset="0"/>
                <a:cs typeface="宋体" charset="0"/>
              </a:rPr>
              <a:t>TLD</a:t>
            </a:r>
            <a:r>
              <a:rPr lang="en-US" sz="1400" dirty="0">
                <a:solidFill>
                  <a:srgbClr val="000000"/>
                </a:solidFill>
              </a:rPr>
              <a:t> name server</a:t>
            </a:r>
            <a:endParaRPr lang="en-US" sz="1400" dirty="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113681" name="Group 67"/>
          <p:cNvGrpSpPr>
            <a:grpSpLocks/>
          </p:cNvGrpSpPr>
          <p:nvPr/>
        </p:nvGrpSpPr>
        <p:grpSpPr bwMode="auto">
          <a:xfrm>
            <a:off x="1436688" y="3352800"/>
            <a:ext cx="1419225" cy="461963"/>
            <a:chOff x="3474" y="2057"/>
            <a:chExt cx="894" cy="291"/>
          </a:xfrm>
        </p:grpSpPr>
        <p:sp>
          <p:nvSpPr>
            <p:cNvPr id="8223" name="Line 68"/>
            <p:cNvSpPr>
              <a:spLocks noChangeShapeType="1"/>
            </p:cNvSpPr>
            <p:nvPr/>
          </p:nvSpPr>
          <p:spPr bwMode="auto">
            <a:xfrm flipH="1" flipV="1">
              <a:off x="3474" y="2094"/>
              <a:ext cx="89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24" name="Text Box 69"/>
            <p:cNvSpPr txBox="1">
              <a:spLocks noChangeArrowheads="1"/>
            </p:cNvSpPr>
            <p:nvPr/>
          </p:nvSpPr>
          <p:spPr bwMode="auto">
            <a:xfrm>
              <a:off x="3822" y="2057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4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sp>
        <p:nvSpPr>
          <p:cNvPr id="80" name="Text Box 5"/>
          <p:cNvSpPr txBox="1">
            <a:spLocks noChangeArrowheads="1"/>
          </p:cNvSpPr>
          <p:nvPr/>
        </p:nvSpPr>
        <p:spPr bwMode="auto">
          <a:xfrm>
            <a:off x="4848225" y="2830513"/>
            <a:ext cx="6524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>
                <a:solidFill>
                  <a:srgbClr val="000000"/>
                </a:solidFill>
              </a:rPr>
              <a:t>client</a:t>
            </a:r>
            <a:endParaRPr lang="en-US" sz="120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1" name="Text Box 6"/>
          <p:cNvSpPr txBox="1">
            <a:spLocks noChangeArrowheads="1"/>
          </p:cNvSpPr>
          <p:nvPr/>
        </p:nvSpPr>
        <p:spPr bwMode="auto">
          <a:xfrm>
            <a:off x="6151785" y="6582354"/>
            <a:ext cx="254749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altLang="zh-CN" sz="1400" b="1" dirty="0" err="1">
                <a:solidFill>
                  <a:srgbClr val="000000"/>
                </a:solidFill>
                <a:latin typeface="Courier New" charset="0"/>
              </a:rPr>
              <a:t>informatics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</a:rPr>
              <a:t>.</a:t>
            </a:r>
            <a:r>
              <a:rPr lang="en-US" altLang="zh-CN" sz="1400" b="1" dirty="0" err="1">
                <a:solidFill>
                  <a:srgbClr val="000000"/>
                </a:solidFill>
                <a:latin typeface="Courier New" charset="0"/>
              </a:rPr>
              <a:t>xmu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</a:rPr>
              <a:t>.edu</a:t>
            </a:r>
            <a:r>
              <a:rPr lang="en-US" altLang="zh-CN" sz="1400" b="1" dirty="0" err="1">
                <a:solidFill>
                  <a:srgbClr val="000000"/>
                </a:solidFill>
                <a:latin typeface="Courier New" charset="0"/>
              </a:rPr>
              <a:t>.cn</a:t>
            </a:r>
            <a:endParaRPr lang="en-US" sz="1400" dirty="0">
              <a:solidFill>
                <a:srgbClr val="000000"/>
              </a:solidFill>
              <a:latin typeface="Times New Roman" charset="0"/>
            </a:endParaRPr>
          </a:p>
        </p:txBody>
      </p:sp>
      <p:graphicFrame>
        <p:nvGraphicFramePr>
          <p:cNvPr id="113684" name="Object 3"/>
          <p:cNvGraphicFramePr>
            <a:graphicFrameLocks noChangeAspect="1"/>
          </p:cNvGraphicFramePr>
          <p:nvPr/>
        </p:nvGraphicFramePr>
        <p:xfrm>
          <a:off x="7192963" y="5961063"/>
          <a:ext cx="833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076" name="Clip" r:id="rId6" imgW="1307079" imgH="1083682" progId="MS_ClipArt_Gallery.2">
                  <p:embed/>
                </p:oleObj>
              </mc:Choice>
              <mc:Fallback>
                <p:oleObj name="Clip" r:id="rId6" imgW="1307079" imgH="1083682" progId="MS_ClipArt_Gallery.2">
                  <p:embed/>
                  <p:pic>
                    <p:nvPicPr>
                      <p:cNvPr id="11368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2963" y="5961063"/>
                        <a:ext cx="83343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" name="Text Box 17"/>
          <p:cNvSpPr txBox="1">
            <a:spLocks noChangeArrowheads="1"/>
          </p:cNvSpPr>
          <p:nvPr/>
        </p:nvSpPr>
        <p:spPr bwMode="auto">
          <a:xfrm>
            <a:off x="5819775" y="1338263"/>
            <a:ext cx="2011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>
                <a:solidFill>
                  <a:srgbClr val="000000"/>
                </a:solidFill>
              </a:rPr>
              <a:t>root name server</a:t>
            </a:r>
            <a:endParaRPr lang="en-US" sz="140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113686" name="Group 21"/>
          <p:cNvGrpSpPr>
            <a:grpSpLocks/>
          </p:cNvGrpSpPr>
          <p:nvPr/>
        </p:nvGrpSpPr>
        <p:grpSpPr bwMode="auto">
          <a:xfrm>
            <a:off x="5480050" y="2078038"/>
            <a:ext cx="914400" cy="971550"/>
            <a:chOff x="3294" y="1254"/>
            <a:chExt cx="576" cy="612"/>
          </a:xfrm>
        </p:grpSpPr>
        <p:sp>
          <p:nvSpPr>
            <p:cNvPr id="85" name="Line 22"/>
            <p:cNvSpPr>
              <a:spLocks noChangeShapeType="1"/>
            </p:cNvSpPr>
            <p:nvPr/>
          </p:nvSpPr>
          <p:spPr bwMode="auto">
            <a:xfrm flipV="1">
              <a:off x="3294" y="1254"/>
              <a:ext cx="576" cy="61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6" name="Text Box 23"/>
            <p:cNvSpPr txBox="1">
              <a:spLocks noChangeArrowheads="1"/>
            </p:cNvSpPr>
            <p:nvPr/>
          </p:nvSpPr>
          <p:spPr bwMode="auto">
            <a:xfrm>
              <a:off x="3368" y="1391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1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13687" name="Group 24"/>
          <p:cNvGrpSpPr>
            <a:grpSpLocks/>
          </p:cNvGrpSpPr>
          <p:nvPr/>
        </p:nvGrpSpPr>
        <p:grpSpPr bwMode="auto">
          <a:xfrm>
            <a:off x="5689600" y="2306638"/>
            <a:ext cx="733425" cy="762000"/>
            <a:chOff x="3426" y="1398"/>
            <a:chExt cx="462" cy="480"/>
          </a:xfrm>
        </p:grpSpPr>
        <p:sp>
          <p:nvSpPr>
            <p:cNvPr id="88" name="Line 25"/>
            <p:cNvSpPr>
              <a:spLocks noChangeShapeType="1"/>
            </p:cNvSpPr>
            <p:nvPr/>
          </p:nvSpPr>
          <p:spPr bwMode="auto">
            <a:xfrm flipH="1">
              <a:off x="3426" y="1398"/>
              <a:ext cx="462" cy="4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9" name="Text Box 26"/>
            <p:cNvSpPr txBox="1">
              <a:spLocks noChangeArrowheads="1"/>
            </p:cNvSpPr>
            <p:nvPr/>
          </p:nvSpPr>
          <p:spPr bwMode="auto">
            <a:xfrm>
              <a:off x="3644" y="1541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6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13688" name="Group 27"/>
          <p:cNvGrpSpPr>
            <a:grpSpLocks/>
          </p:cNvGrpSpPr>
          <p:nvPr/>
        </p:nvGrpSpPr>
        <p:grpSpPr bwMode="auto">
          <a:xfrm>
            <a:off x="6734175" y="2206625"/>
            <a:ext cx="639763" cy="868363"/>
            <a:chOff x="4084" y="1335"/>
            <a:chExt cx="403" cy="547"/>
          </a:xfrm>
        </p:grpSpPr>
        <p:sp>
          <p:nvSpPr>
            <p:cNvPr id="91" name="Line 28"/>
            <p:cNvSpPr>
              <a:spLocks noChangeShapeType="1"/>
            </p:cNvSpPr>
            <p:nvPr/>
          </p:nvSpPr>
          <p:spPr bwMode="auto">
            <a:xfrm>
              <a:off x="4084" y="1335"/>
              <a:ext cx="400" cy="54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2" name="Text Box 29"/>
            <p:cNvSpPr txBox="1">
              <a:spLocks noChangeArrowheads="1"/>
            </p:cNvSpPr>
            <p:nvPr/>
          </p:nvSpPr>
          <p:spPr bwMode="auto">
            <a:xfrm>
              <a:off x="4263" y="1428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2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13689" name="Group 30"/>
          <p:cNvGrpSpPr>
            <a:grpSpLocks/>
          </p:cNvGrpSpPr>
          <p:nvPr/>
        </p:nvGrpSpPr>
        <p:grpSpPr bwMode="auto">
          <a:xfrm>
            <a:off x="6430963" y="1666875"/>
            <a:ext cx="369887" cy="657225"/>
            <a:chOff x="4180" y="783"/>
            <a:chExt cx="150" cy="307"/>
          </a:xfrm>
        </p:grpSpPr>
        <p:sp>
          <p:nvSpPr>
            <p:cNvPr id="94" name="AutoShape 3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5" name="Rectangle 3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6" name="Rectangle 3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7" name="AutoShape 3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8" name="Line 3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9" name="Line 3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0" name="Rectangle 3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1" name="Rectangle 3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13690" name="Group 39"/>
          <p:cNvGrpSpPr>
            <a:grpSpLocks/>
          </p:cNvGrpSpPr>
          <p:nvPr/>
        </p:nvGrpSpPr>
        <p:grpSpPr bwMode="auto">
          <a:xfrm>
            <a:off x="7259638" y="3095625"/>
            <a:ext cx="369887" cy="657225"/>
            <a:chOff x="4180" y="783"/>
            <a:chExt cx="150" cy="307"/>
          </a:xfrm>
        </p:grpSpPr>
        <p:sp>
          <p:nvSpPr>
            <p:cNvPr id="103" name="AutoShape 4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4" name="Rectangle 4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5" name="Rectangle 4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6" name="AutoShape 4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7" name="Line 4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8" name="Line 4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9" name="Rectangle 4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0" name="Rectangle 4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13691" name="Group 48"/>
          <p:cNvGrpSpPr>
            <a:grpSpLocks/>
          </p:cNvGrpSpPr>
          <p:nvPr/>
        </p:nvGrpSpPr>
        <p:grpSpPr bwMode="auto">
          <a:xfrm>
            <a:off x="7240588" y="4714875"/>
            <a:ext cx="369887" cy="657225"/>
            <a:chOff x="4180" y="783"/>
            <a:chExt cx="150" cy="307"/>
          </a:xfrm>
        </p:grpSpPr>
        <p:sp>
          <p:nvSpPr>
            <p:cNvPr id="112" name="AutoShape 49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3" name="Rectangle 50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4" name="Rectangle 51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5" name="AutoShape 52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6" name="Line 53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7" name="Line 54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8" name="Rectangle 55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9" name="Rectangle 56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120" name="Text Box 57"/>
          <p:cNvSpPr txBox="1">
            <a:spLocks noChangeArrowheads="1"/>
          </p:cNvSpPr>
          <p:nvPr/>
        </p:nvSpPr>
        <p:spPr bwMode="auto">
          <a:xfrm>
            <a:off x="6449218" y="5428615"/>
            <a:ext cx="23606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>
                <a:solidFill>
                  <a:srgbClr val="000000"/>
                </a:solidFill>
              </a:rPr>
              <a:t>authoritative name server</a:t>
            </a:r>
            <a:endParaRPr lang="en-US" sz="2000" dirty="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113693" name="Group 58"/>
          <p:cNvGrpSpPr>
            <a:grpSpLocks/>
          </p:cNvGrpSpPr>
          <p:nvPr/>
        </p:nvGrpSpPr>
        <p:grpSpPr bwMode="auto">
          <a:xfrm>
            <a:off x="7004050" y="3784600"/>
            <a:ext cx="482600" cy="923925"/>
            <a:chOff x="4117" y="2329"/>
            <a:chExt cx="304" cy="582"/>
          </a:xfrm>
        </p:grpSpPr>
        <p:sp>
          <p:nvSpPr>
            <p:cNvPr id="122" name="Text Box 59"/>
            <p:cNvSpPr txBox="1">
              <a:spLocks noChangeArrowheads="1"/>
            </p:cNvSpPr>
            <p:nvPr/>
          </p:nvSpPr>
          <p:spPr bwMode="auto">
            <a:xfrm>
              <a:off x="4117" y="2501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4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23" name="Line 60"/>
            <p:cNvSpPr>
              <a:spLocks noChangeShapeType="1"/>
            </p:cNvSpPr>
            <p:nvPr/>
          </p:nvSpPr>
          <p:spPr bwMode="auto">
            <a:xfrm>
              <a:off x="4415" y="2329"/>
              <a:ext cx="6" cy="58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13694" name="Group 61"/>
          <p:cNvGrpSpPr>
            <a:grpSpLocks/>
          </p:cNvGrpSpPr>
          <p:nvPr/>
        </p:nvGrpSpPr>
        <p:grpSpPr bwMode="auto">
          <a:xfrm>
            <a:off x="7319963" y="3811588"/>
            <a:ext cx="511175" cy="866775"/>
            <a:chOff x="4590" y="2346"/>
            <a:chExt cx="322" cy="546"/>
          </a:xfrm>
        </p:grpSpPr>
        <p:sp>
          <p:nvSpPr>
            <p:cNvPr id="125" name="Text Box 62"/>
            <p:cNvSpPr txBox="1">
              <a:spLocks noChangeArrowheads="1"/>
            </p:cNvSpPr>
            <p:nvPr/>
          </p:nvSpPr>
          <p:spPr bwMode="auto">
            <a:xfrm>
              <a:off x="4688" y="2488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3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26" name="Line 63"/>
            <p:cNvSpPr>
              <a:spLocks noChangeShapeType="1"/>
            </p:cNvSpPr>
            <p:nvPr/>
          </p:nvSpPr>
          <p:spPr bwMode="auto">
            <a:xfrm flipH="1" flipV="1">
              <a:off x="4590" y="2346"/>
              <a:ext cx="0" cy="54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129" name="Text Box 66"/>
          <p:cNvSpPr txBox="1">
            <a:spLocks noChangeArrowheads="1"/>
          </p:cNvSpPr>
          <p:nvPr/>
        </p:nvSpPr>
        <p:spPr bwMode="auto">
          <a:xfrm>
            <a:off x="7364413" y="2801938"/>
            <a:ext cx="1593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altLang="zh-CN" sz="1400" dirty="0">
                <a:solidFill>
                  <a:srgbClr val="000000"/>
                </a:solidFill>
                <a:ea typeface="宋体" charset="0"/>
                <a:cs typeface="宋体" charset="0"/>
              </a:rPr>
              <a:t>TLD</a:t>
            </a:r>
            <a:r>
              <a:rPr lang="en-US" sz="1400" dirty="0">
                <a:solidFill>
                  <a:srgbClr val="000000"/>
                </a:solidFill>
              </a:rPr>
              <a:t> name server</a:t>
            </a:r>
            <a:endParaRPr lang="en-US" sz="1400" dirty="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113696" name="Group 67"/>
          <p:cNvGrpSpPr>
            <a:grpSpLocks/>
          </p:cNvGrpSpPr>
          <p:nvPr/>
        </p:nvGrpSpPr>
        <p:grpSpPr bwMode="auto">
          <a:xfrm>
            <a:off x="6600825" y="2355850"/>
            <a:ext cx="584200" cy="877888"/>
            <a:chOff x="4000" y="1429"/>
            <a:chExt cx="368" cy="553"/>
          </a:xfrm>
        </p:grpSpPr>
        <p:sp>
          <p:nvSpPr>
            <p:cNvPr id="131" name="Line 68"/>
            <p:cNvSpPr>
              <a:spLocks noChangeShapeType="1"/>
            </p:cNvSpPr>
            <p:nvPr/>
          </p:nvSpPr>
          <p:spPr bwMode="auto">
            <a:xfrm flipH="1" flipV="1">
              <a:off x="4000" y="1429"/>
              <a:ext cx="368" cy="5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32" name="Text Box 69"/>
            <p:cNvSpPr txBox="1">
              <a:spLocks noChangeArrowheads="1"/>
            </p:cNvSpPr>
            <p:nvPr/>
          </p:nvSpPr>
          <p:spPr bwMode="auto">
            <a:xfrm>
              <a:off x="4024" y="1691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5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cxnSp>
        <p:nvCxnSpPr>
          <p:cNvPr id="113697" name="Straight Connector 8"/>
          <p:cNvCxnSpPr>
            <a:cxnSpLocks noChangeShapeType="1"/>
          </p:cNvCxnSpPr>
          <p:nvPr/>
        </p:nvCxnSpPr>
        <p:spPr bwMode="auto">
          <a:xfrm flipH="1">
            <a:off x="4629150" y="1336675"/>
            <a:ext cx="15875" cy="5521325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13698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3125788"/>
            <a:ext cx="954088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699" name="Picture 14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350" y="3078163"/>
            <a:ext cx="9525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89797" y="4660526"/>
            <a:ext cx="2255747" cy="707886"/>
          </a:xfrm>
          <a:prstGeom prst="rect">
            <a:avLst/>
          </a:prstGeom>
          <a:noFill/>
          <a:ln w="6350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Q:</a:t>
            </a:r>
            <a:r>
              <a:rPr lang="zh-CN" altLang="en-US" sz="2000" dirty="0">
                <a:solidFill>
                  <a:srgbClr val="000000"/>
                </a:solidFill>
                <a:latin typeface="Comic Sans MS" charset="0"/>
              </a:rPr>
              <a:t> </a:t>
            </a: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Issues of the </a:t>
            </a:r>
            <a:br>
              <a:rPr lang="en-US" altLang="x-none" sz="2000" dirty="0">
                <a:solidFill>
                  <a:srgbClr val="000000"/>
                </a:solidFill>
                <a:latin typeface="Comic Sans MS" charset="0"/>
              </a:rPr>
            </a:b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two approaches?</a:t>
            </a:r>
            <a:endParaRPr lang="en-US" altLang="x-none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1BD4CC-061B-4547-9973-3E8494CCB5DD}"/>
              </a:ext>
            </a:extLst>
          </p:cNvPr>
          <p:cNvSpPr txBox="1"/>
          <p:nvPr/>
        </p:nvSpPr>
        <p:spPr>
          <a:xfrm>
            <a:off x="223457" y="1672261"/>
            <a:ext cx="1478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+mn-lt"/>
                <a:ea typeface="+mn-ea"/>
              </a:rPr>
              <a:t>Iterative</a:t>
            </a:r>
            <a:r>
              <a:rPr lang="zh-CN" altLang="en-US" sz="1400" dirty="0">
                <a:solidFill>
                  <a:srgbClr val="FF0000"/>
                </a:solidFill>
                <a:latin typeface="+mn-lt"/>
                <a:ea typeface="+mn-ea"/>
              </a:rPr>
              <a:t> </a:t>
            </a:r>
            <a:r>
              <a:rPr lang="en-US" altLang="zh-CN" sz="1400" dirty="0">
                <a:solidFill>
                  <a:srgbClr val="FF0000"/>
                </a:solidFill>
                <a:latin typeface="+mn-lt"/>
                <a:ea typeface="+mn-ea"/>
              </a:rPr>
              <a:t>query</a:t>
            </a:r>
            <a:endParaRPr lang="en-US" sz="1400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A3D3C42-A6D3-9C46-A00D-BFED46987796}"/>
              </a:ext>
            </a:extLst>
          </p:cNvPr>
          <p:cNvSpPr txBox="1"/>
          <p:nvPr/>
        </p:nvSpPr>
        <p:spPr>
          <a:xfrm>
            <a:off x="7367691" y="1737684"/>
            <a:ext cx="1505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+mn-lt"/>
                <a:ea typeface="+mn-ea"/>
              </a:rPr>
              <a:t>Recursive</a:t>
            </a:r>
            <a:r>
              <a:rPr lang="zh-CN" altLang="en-US" sz="1400" dirty="0">
                <a:solidFill>
                  <a:srgbClr val="FF0000"/>
                </a:solidFill>
                <a:latin typeface="+mn-lt"/>
                <a:ea typeface="+mn-ea"/>
              </a:rPr>
              <a:t> </a:t>
            </a:r>
            <a:r>
              <a:rPr lang="en-US" altLang="zh-CN" sz="1400" dirty="0">
                <a:solidFill>
                  <a:srgbClr val="FF0000"/>
                </a:solidFill>
                <a:latin typeface="+mn-lt"/>
                <a:ea typeface="+mn-ea"/>
              </a:rPr>
              <a:t>query</a:t>
            </a:r>
            <a:endParaRPr lang="en-US" sz="1400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5A6A6054-8AF4-5743-B9B8-656B59AB4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930" y="4485773"/>
            <a:ext cx="2317832" cy="1015663"/>
          </a:xfrm>
          <a:prstGeom prst="rect">
            <a:avLst/>
          </a:prstGeom>
          <a:noFill/>
          <a:ln w="6350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zh-CN" sz="2000" dirty="0">
                <a:solidFill>
                  <a:srgbClr val="000000"/>
                </a:solidFill>
                <a:latin typeface="Comic Sans MS" charset="0"/>
              </a:rPr>
              <a:t>A:</a:t>
            </a:r>
            <a:r>
              <a:rPr lang="zh-CN" altLang="en-US" sz="2000" dirty="0">
                <a:solidFill>
                  <a:srgbClr val="000000"/>
                </a:solidFill>
                <a:latin typeface="Comic Sans MS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mic Sans MS" charset="0"/>
              </a:rPr>
              <a:t>ALL</a:t>
            </a:r>
            <a:r>
              <a:rPr lang="zh-CN" altLang="en-US" sz="2000" dirty="0">
                <a:solidFill>
                  <a:srgbClr val="000000"/>
                </a:solidFill>
                <a:latin typeface="Comic Sans MS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mic Sans MS" charset="0"/>
              </a:rPr>
              <a:t>the</a:t>
            </a:r>
            <a:r>
              <a:rPr lang="zh-CN" altLang="en-US" sz="2000" dirty="0">
                <a:solidFill>
                  <a:srgbClr val="000000"/>
                </a:solidFill>
                <a:latin typeface="Comic Sans MS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mic Sans MS" charset="0"/>
              </a:rPr>
              <a:t>load</a:t>
            </a:r>
            <a:r>
              <a:rPr lang="zh-CN" altLang="en-US" sz="2000" dirty="0">
                <a:solidFill>
                  <a:srgbClr val="000000"/>
                </a:solidFill>
                <a:latin typeface="Comic Sans MS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mic Sans MS" charset="0"/>
              </a:rPr>
              <a:t>has</a:t>
            </a:r>
            <a:r>
              <a:rPr lang="zh-CN" altLang="en-US" sz="2000" dirty="0">
                <a:solidFill>
                  <a:srgbClr val="000000"/>
                </a:solidFill>
                <a:latin typeface="Comic Sans MS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mic Sans MS" charset="0"/>
              </a:rPr>
              <a:t>to</a:t>
            </a:r>
            <a:r>
              <a:rPr lang="zh-CN" altLang="en-US" sz="2000" dirty="0">
                <a:solidFill>
                  <a:srgbClr val="000000"/>
                </a:solidFill>
                <a:latin typeface="Comic Sans MS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mic Sans MS" charset="0"/>
              </a:rPr>
              <a:t>go</a:t>
            </a:r>
            <a:r>
              <a:rPr lang="zh-CN" altLang="en-US" sz="2000" dirty="0">
                <a:solidFill>
                  <a:srgbClr val="000000"/>
                </a:solidFill>
                <a:latin typeface="Comic Sans MS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mic Sans MS" charset="0"/>
              </a:rPr>
              <a:t>through</a:t>
            </a:r>
            <a:r>
              <a:rPr lang="zh-CN" altLang="en-US" sz="2000" dirty="0">
                <a:solidFill>
                  <a:srgbClr val="000000"/>
                </a:solidFill>
                <a:latin typeface="Comic Sans MS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mic Sans MS" charset="0"/>
              </a:rPr>
              <a:t>the</a:t>
            </a:r>
            <a:r>
              <a:rPr lang="zh-CN" altLang="en-US" sz="2000" dirty="0">
                <a:solidFill>
                  <a:srgbClr val="000000"/>
                </a:solidFill>
                <a:latin typeface="Comic Sans MS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mic Sans MS" charset="0"/>
              </a:rPr>
              <a:t>root</a:t>
            </a:r>
            <a:r>
              <a:rPr lang="zh-CN" altLang="en-US" sz="2000" dirty="0">
                <a:solidFill>
                  <a:srgbClr val="000000"/>
                </a:solidFill>
                <a:latin typeface="Comic Sans MS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mic Sans MS" charset="0"/>
              </a:rPr>
              <a:t>server!</a:t>
            </a:r>
            <a:r>
              <a:rPr lang="zh-CN" altLang="en-US" sz="2000" dirty="0">
                <a:solidFill>
                  <a:srgbClr val="000000"/>
                </a:solidFill>
                <a:latin typeface="Comic Sans MS" charset="0"/>
              </a:rPr>
              <a:t> </a:t>
            </a:r>
            <a:endParaRPr lang="en-US" altLang="x-none" sz="2000" dirty="0"/>
          </a:p>
        </p:txBody>
      </p:sp>
    </p:spTree>
    <p:extLst>
      <p:ext uri="{BB962C8B-B14F-4D97-AF65-F5344CB8AC3E}">
        <p14:creationId xmlns:p14="http://schemas.microsoft.com/office/powerpoint/2010/main" val="717654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" grpId="0"/>
      <p:bldP spid="111" grpId="0"/>
      <p:bldP spid="12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332D313-572D-3248-A556-8AE77C511CE7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41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8197" name="Rectangle 2"/>
          <p:cNvSpPr>
            <a:spLocks noChangeArrowheads="1"/>
          </p:cNvSpPr>
          <p:nvPr/>
        </p:nvSpPr>
        <p:spPr bwMode="auto">
          <a:xfrm>
            <a:off x="533400" y="12858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defRPr/>
            </a:pPr>
            <a:r>
              <a:rPr lang="en-US" sz="3200" u="sng" dirty="0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Typical DNS</a:t>
            </a:r>
            <a:r>
              <a:rPr lang="en-US" altLang="zh-CN" sz="3200" u="sng" dirty="0">
                <a:solidFill>
                  <a:srgbClr val="3333CC"/>
                </a:solidFill>
                <a:latin typeface="Comic Sans MS" charset="0"/>
                <a:ea typeface="宋体" charset="0"/>
                <a:cs typeface="宋体" charset="0"/>
              </a:rPr>
              <a:t> Message Flow: </a:t>
            </a:r>
            <a:br>
              <a:rPr lang="en-US" altLang="zh-CN" sz="3200" u="sng" dirty="0">
                <a:solidFill>
                  <a:srgbClr val="3333CC"/>
                </a:solidFill>
                <a:latin typeface="Comic Sans MS" charset="0"/>
                <a:ea typeface="宋体" charset="0"/>
                <a:cs typeface="宋体" charset="0"/>
              </a:rPr>
            </a:br>
            <a:r>
              <a:rPr lang="en-US" altLang="zh-CN" sz="3200" u="sng" dirty="0">
                <a:solidFill>
                  <a:srgbClr val="3333CC"/>
                </a:solidFill>
                <a:latin typeface="Comic Sans MS" charset="0"/>
                <a:ea typeface="宋体" charset="0"/>
                <a:cs typeface="宋体" charset="0"/>
              </a:rPr>
              <a:t>The Hybrid Case</a:t>
            </a:r>
            <a:endParaRPr lang="en-US" sz="3600" u="sng" dirty="0">
              <a:solidFill>
                <a:srgbClr val="3333CC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3482975" y="5788025"/>
            <a:ext cx="18415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>
                <a:solidFill>
                  <a:srgbClr val="000000"/>
                </a:solidFill>
              </a:rPr>
              <a:t>requesting host</a:t>
            </a:r>
            <a:endParaRPr lang="en-US" dirty="0">
              <a:solidFill>
                <a:srgbClr val="000000"/>
              </a:solidFill>
              <a:latin typeface="Times New Roman" charset="0"/>
            </a:endParaRPr>
          </a:p>
          <a:p>
            <a:pPr>
              <a:defRPr/>
            </a:pPr>
            <a:r>
              <a:rPr lang="en-US" sz="1200" b="1" dirty="0" err="1">
                <a:solidFill>
                  <a:srgbClr val="000000"/>
                </a:solidFill>
                <a:latin typeface="Courier New" charset="0"/>
              </a:rPr>
              <a:t>cyndra.cs.yale.edu</a:t>
            </a:r>
            <a:endParaRPr lang="en-US" sz="120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199" name="Text Box 6"/>
          <p:cNvSpPr txBox="1">
            <a:spLocks noChangeArrowheads="1"/>
          </p:cNvSpPr>
          <p:nvPr/>
        </p:nvSpPr>
        <p:spPr bwMode="auto">
          <a:xfrm>
            <a:off x="5697538" y="6553200"/>
            <a:ext cx="19923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b="1">
                <a:solidFill>
                  <a:srgbClr val="000000"/>
                </a:solidFill>
                <a:latin typeface="Courier New" charset="0"/>
              </a:rPr>
              <a:t>gaia.cs.umass.edu</a:t>
            </a:r>
            <a:endParaRPr lang="en-US" sz="1400">
              <a:solidFill>
                <a:srgbClr val="000000"/>
              </a:solidFill>
              <a:latin typeface="Times New Roman" charset="0"/>
            </a:endParaRPr>
          </a:p>
        </p:txBody>
      </p:sp>
      <p:graphicFrame>
        <p:nvGraphicFramePr>
          <p:cNvPr id="115717" name="Object 3"/>
          <p:cNvGraphicFramePr>
            <a:graphicFrameLocks noChangeAspect="1"/>
          </p:cNvGraphicFramePr>
          <p:nvPr/>
        </p:nvGraphicFramePr>
        <p:xfrm>
          <a:off x="6192838" y="5961063"/>
          <a:ext cx="833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50" name="Clip" r:id="rId4" imgW="1307079" imgH="1083682" progId="MS_ClipArt_Gallery.2">
                  <p:embed/>
                </p:oleObj>
              </mc:Choice>
              <mc:Fallback>
                <p:oleObj name="Clip" r:id="rId4" imgW="1307079" imgH="1083682" progId="MS_ClipArt_Gallery.2">
                  <p:embed/>
                  <p:pic>
                    <p:nvPicPr>
                      <p:cNvPr id="11571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2838" y="5961063"/>
                        <a:ext cx="83343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5718" name="Group 8"/>
          <p:cNvGrpSpPr>
            <a:grpSpLocks/>
          </p:cNvGrpSpPr>
          <p:nvPr/>
        </p:nvGrpSpPr>
        <p:grpSpPr bwMode="auto">
          <a:xfrm>
            <a:off x="4316413" y="3086100"/>
            <a:ext cx="369887" cy="657225"/>
            <a:chOff x="4180" y="783"/>
            <a:chExt cx="150" cy="307"/>
          </a:xfrm>
        </p:grpSpPr>
        <p:sp>
          <p:nvSpPr>
            <p:cNvPr id="8263" name="AutoShape 9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64" name="Rectangle 10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65" name="Rectangle 11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66" name="AutoShape 12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67" name="Line 13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68" name="Line 14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69" name="Rectangle 15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70" name="Rectangle 16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8201" name="Text Box 17"/>
          <p:cNvSpPr txBox="1">
            <a:spLocks noChangeArrowheads="1"/>
          </p:cNvSpPr>
          <p:nvPr/>
        </p:nvSpPr>
        <p:spPr bwMode="auto">
          <a:xfrm>
            <a:off x="4819650" y="1338263"/>
            <a:ext cx="2011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>
                <a:solidFill>
                  <a:srgbClr val="000000"/>
                </a:solidFill>
              </a:rPr>
              <a:t>root name server</a:t>
            </a:r>
            <a:endParaRPr lang="en-US" sz="140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4076700" y="3773488"/>
            <a:ext cx="311150" cy="1314450"/>
            <a:chOff x="3040" y="2322"/>
            <a:chExt cx="196" cy="828"/>
          </a:xfrm>
        </p:grpSpPr>
        <p:sp>
          <p:nvSpPr>
            <p:cNvPr id="8261" name="Line 19"/>
            <p:cNvSpPr>
              <a:spLocks noChangeShapeType="1"/>
            </p:cNvSpPr>
            <p:nvPr/>
          </p:nvSpPr>
          <p:spPr bwMode="auto">
            <a:xfrm flipH="1" flipV="1">
              <a:off x="3222" y="2322"/>
              <a:ext cx="0" cy="82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62" name="Text Box 20"/>
            <p:cNvSpPr txBox="1">
              <a:spLocks noChangeArrowheads="1"/>
            </p:cNvSpPr>
            <p:nvPr/>
          </p:nvSpPr>
          <p:spPr bwMode="auto">
            <a:xfrm>
              <a:off x="3040" y="286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FF0000"/>
                  </a:solidFill>
                  <a:latin typeface="Arial" charset="0"/>
                </a:rPr>
                <a:t>1</a:t>
              </a:r>
              <a:endParaRPr lang="en-US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4479925" y="2078038"/>
            <a:ext cx="914400" cy="971550"/>
            <a:chOff x="3294" y="1254"/>
            <a:chExt cx="576" cy="612"/>
          </a:xfrm>
        </p:grpSpPr>
        <p:sp>
          <p:nvSpPr>
            <p:cNvPr id="8259" name="Line 22"/>
            <p:cNvSpPr>
              <a:spLocks noChangeShapeType="1"/>
            </p:cNvSpPr>
            <p:nvPr/>
          </p:nvSpPr>
          <p:spPr bwMode="auto">
            <a:xfrm flipV="1">
              <a:off x="3294" y="1254"/>
              <a:ext cx="576" cy="61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60" name="Text Box 23"/>
            <p:cNvSpPr txBox="1">
              <a:spLocks noChangeArrowheads="1"/>
            </p:cNvSpPr>
            <p:nvPr/>
          </p:nvSpPr>
          <p:spPr bwMode="auto">
            <a:xfrm>
              <a:off x="3382" y="139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FF0000"/>
                  </a:solidFill>
                  <a:latin typeface="Arial" charset="0"/>
                </a:rPr>
                <a:t>2</a:t>
              </a:r>
              <a:endParaRPr lang="en-US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4689475" y="2306638"/>
            <a:ext cx="733425" cy="762000"/>
            <a:chOff x="3426" y="1398"/>
            <a:chExt cx="462" cy="480"/>
          </a:xfrm>
        </p:grpSpPr>
        <p:sp>
          <p:nvSpPr>
            <p:cNvPr id="8257" name="Line 25"/>
            <p:cNvSpPr>
              <a:spLocks noChangeShapeType="1"/>
            </p:cNvSpPr>
            <p:nvPr/>
          </p:nvSpPr>
          <p:spPr bwMode="auto">
            <a:xfrm flipH="1">
              <a:off x="3426" y="1398"/>
              <a:ext cx="462" cy="4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8" name="Text Box 26"/>
            <p:cNvSpPr txBox="1">
              <a:spLocks noChangeArrowheads="1"/>
            </p:cNvSpPr>
            <p:nvPr/>
          </p:nvSpPr>
          <p:spPr bwMode="auto">
            <a:xfrm>
              <a:off x="3658" y="154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FF0000"/>
                  </a:solidFill>
                  <a:latin typeface="Arial" charset="0"/>
                </a:rPr>
                <a:t>3</a:t>
              </a:r>
              <a:endParaRPr lang="en-US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4765675" y="2943225"/>
            <a:ext cx="1485900" cy="366713"/>
            <a:chOff x="3474" y="1799"/>
            <a:chExt cx="936" cy="231"/>
          </a:xfrm>
        </p:grpSpPr>
        <p:sp>
          <p:nvSpPr>
            <p:cNvPr id="8255" name="Line 28"/>
            <p:cNvSpPr>
              <a:spLocks noChangeShapeType="1"/>
            </p:cNvSpPr>
            <p:nvPr/>
          </p:nvSpPr>
          <p:spPr bwMode="auto">
            <a:xfrm flipV="1">
              <a:off x="3474" y="1986"/>
              <a:ext cx="936" cy="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6" name="Text Box 29"/>
            <p:cNvSpPr txBox="1">
              <a:spLocks noChangeArrowheads="1"/>
            </p:cNvSpPr>
            <p:nvPr/>
          </p:nvSpPr>
          <p:spPr bwMode="auto">
            <a:xfrm>
              <a:off x="3856" y="179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FF0000"/>
                  </a:solidFill>
                  <a:latin typeface="Arial" charset="0"/>
                </a:rPr>
                <a:t>4</a:t>
              </a:r>
              <a:endParaRPr lang="en-US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15724" name="Group 30"/>
          <p:cNvGrpSpPr>
            <a:grpSpLocks/>
          </p:cNvGrpSpPr>
          <p:nvPr/>
        </p:nvGrpSpPr>
        <p:grpSpPr bwMode="auto">
          <a:xfrm>
            <a:off x="5430838" y="1666875"/>
            <a:ext cx="369887" cy="657225"/>
            <a:chOff x="4180" y="783"/>
            <a:chExt cx="150" cy="307"/>
          </a:xfrm>
        </p:grpSpPr>
        <p:sp>
          <p:nvSpPr>
            <p:cNvPr id="8247" name="AutoShape 3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8" name="Rectangle 3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9" name="Rectangle 3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0" name="AutoShape 3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1" name="Line 3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2" name="Line 3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3" name="Rectangle 3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4" name="Rectangle 3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15725" name="Group 39"/>
          <p:cNvGrpSpPr>
            <a:grpSpLocks/>
          </p:cNvGrpSpPr>
          <p:nvPr/>
        </p:nvGrpSpPr>
        <p:grpSpPr bwMode="auto">
          <a:xfrm>
            <a:off x="6259513" y="3095625"/>
            <a:ext cx="369887" cy="657225"/>
            <a:chOff x="4180" y="783"/>
            <a:chExt cx="150" cy="307"/>
          </a:xfrm>
        </p:grpSpPr>
        <p:sp>
          <p:nvSpPr>
            <p:cNvPr id="8239" name="AutoShape 4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0" name="Rectangle 4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1" name="Rectangle 4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2" name="AutoShape 4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3" name="Line 4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4" name="Line 4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5" name="Rectangle 4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6" name="Rectangle 4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15726" name="Group 48"/>
          <p:cNvGrpSpPr>
            <a:grpSpLocks/>
          </p:cNvGrpSpPr>
          <p:nvPr/>
        </p:nvGrpSpPr>
        <p:grpSpPr bwMode="auto">
          <a:xfrm>
            <a:off x="6240463" y="4714875"/>
            <a:ext cx="369887" cy="657225"/>
            <a:chOff x="4180" y="783"/>
            <a:chExt cx="150" cy="307"/>
          </a:xfrm>
        </p:grpSpPr>
        <p:sp>
          <p:nvSpPr>
            <p:cNvPr id="8231" name="AutoShape 49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2" name="Rectangle 50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3" name="Rectangle 51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4" name="AutoShape 52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5" name="Line 53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6" name="Line 54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7" name="Rectangle 55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8" name="Rectangle 56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8209" name="Text Box 57"/>
          <p:cNvSpPr txBox="1">
            <a:spLocks noChangeArrowheads="1"/>
          </p:cNvSpPr>
          <p:nvPr/>
        </p:nvSpPr>
        <p:spPr bwMode="auto">
          <a:xfrm>
            <a:off x="5464175" y="5311775"/>
            <a:ext cx="233521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>
                <a:solidFill>
                  <a:srgbClr val="000000"/>
                </a:solidFill>
              </a:rPr>
              <a:t>authoritative name server</a:t>
            </a:r>
            <a:endParaRPr lang="en-US" sz="2000">
              <a:solidFill>
                <a:srgbClr val="000000"/>
              </a:solidFill>
              <a:latin typeface="Times New Roman" charset="0"/>
            </a:endParaRPr>
          </a:p>
          <a:p>
            <a:pPr>
              <a:defRPr/>
            </a:pPr>
            <a:r>
              <a:rPr lang="en-US" sz="1400" b="1">
                <a:solidFill>
                  <a:srgbClr val="000000"/>
                </a:solidFill>
                <a:latin typeface="Courier New" charset="0"/>
              </a:rPr>
              <a:t>dns.cs.umass.edu</a:t>
            </a:r>
            <a:endParaRPr lang="en-US" sz="140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10" name="Group 58"/>
          <p:cNvGrpSpPr>
            <a:grpSpLocks/>
          </p:cNvGrpSpPr>
          <p:nvPr/>
        </p:nvGrpSpPr>
        <p:grpSpPr bwMode="auto">
          <a:xfrm>
            <a:off x="6559550" y="3802063"/>
            <a:ext cx="311150" cy="923925"/>
            <a:chOff x="4468" y="2340"/>
            <a:chExt cx="196" cy="582"/>
          </a:xfrm>
        </p:grpSpPr>
        <p:sp>
          <p:nvSpPr>
            <p:cNvPr id="8229" name="Text Box 59"/>
            <p:cNvSpPr txBox="1">
              <a:spLocks noChangeArrowheads="1"/>
            </p:cNvSpPr>
            <p:nvPr/>
          </p:nvSpPr>
          <p:spPr bwMode="auto">
            <a:xfrm>
              <a:off x="4468" y="262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5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8230" name="Line 60"/>
            <p:cNvSpPr>
              <a:spLocks noChangeShapeType="1"/>
            </p:cNvSpPr>
            <p:nvPr/>
          </p:nvSpPr>
          <p:spPr bwMode="auto">
            <a:xfrm>
              <a:off x="4470" y="2340"/>
              <a:ext cx="6" cy="58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1" name="Group 61"/>
          <p:cNvGrpSpPr>
            <a:grpSpLocks/>
          </p:cNvGrpSpPr>
          <p:nvPr/>
        </p:nvGrpSpPr>
        <p:grpSpPr bwMode="auto">
          <a:xfrm>
            <a:off x="6075363" y="3794125"/>
            <a:ext cx="311150" cy="890588"/>
            <a:chOff x="4426" y="2346"/>
            <a:chExt cx="196" cy="561"/>
          </a:xfrm>
        </p:grpSpPr>
        <p:sp>
          <p:nvSpPr>
            <p:cNvPr id="8227" name="Text Box 62"/>
            <p:cNvSpPr txBox="1">
              <a:spLocks noChangeArrowheads="1"/>
            </p:cNvSpPr>
            <p:nvPr/>
          </p:nvSpPr>
          <p:spPr bwMode="auto">
            <a:xfrm>
              <a:off x="4426" y="267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6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8228" name="Line 63"/>
            <p:cNvSpPr>
              <a:spLocks noChangeShapeType="1"/>
            </p:cNvSpPr>
            <p:nvPr/>
          </p:nvSpPr>
          <p:spPr bwMode="auto">
            <a:xfrm flipH="1" flipV="1">
              <a:off x="4590" y="2346"/>
              <a:ext cx="0" cy="54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15730" name="Group 64"/>
          <p:cNvGrpSpPr>
            <a:grpSpLocks/>
          </p:cNvGrpSpPr>
          <p:nvPr/>
        </p:nvGrpSpPr>
        <p:grpSpPr bwMode="auto">
          <a:xfrm>
            <a:off x="5451475" y="3905250"/>
            <a:ext cx="2400300" cy="490538"/>
            <a:chOff x="4170" y="2163"/>
            <a:chExt cx="1512" cy="309"/>
          </a:xfrm>
        </p:grpSpPr>
        <p:sp>
          <p:nvSpPr>
            <p:cNvPr id="8225" name="Rectangle 65"/>
            <p:cNvSpPr>
              <a:spLocks noChangeArrowheads="1"/>
            </p:cNvSpPr>
            <p:nvPr/>
          </p:nvSpPr>
          <p:spPr bwMode="auto">
            <a:xfrm>
              <a:off x="4170" y="2196"/>
              <a:ext cx="1512" cy="2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26" name="Text Box 66"/>
            <p:cNvSpPr txBox="1">
              <a:spLocks noChangeArrowheads="1"/>
            </p:cNvSpPr>
            <p:nvPr/>
          </p:nvSpPr>
          <p:spPr bwMode="auto">
            <a:xfrm>
              <a:off x="4440" y="2163"/>
              <a:ext cx="10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altLang="zh-CN" sz="1400">
                  <a:solidFill>
                    <a:srgbClr val="000000"/>
                  </a:solidFill>
                  <a:ea typeface="宋体" charset="0"/>
                  <a:cs typeface="宋体" charset="0"/>
                </a:rPr>
                <a:t>TLD</a:t>
              </a:r>
              <a:r>
                <a:rPr lang="en-US" sz="1400">
                  <a:solidFill>
                    <a:srgbClr val="000000"/>
                  </a:solidFill>
                </a:rPr>
                <a:t> name server</a:t>
              </a:r>
              <a:endParaRPr lang="en-US" sz="14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3" name="Group 67"/>
          <p:cNvGrpSpPr>
            <a:grpSpLocks/>
          </p:cNvGrpSpPr>
          <p:nvPr/>
        </p:nvGrpSpPr>
        <p:grpSpPr bwMode="auto">
          <a:xfrm>
            <a:off x="4765675" y="3411538"/>
            <a:ext cx="1419225" cy="412750"/>
            <a:chOff x="3474" y="2094"/>
            <a:chExt cx="894" cy="260"/>
          </a:xfrm>
        </p:grpSpPr>
        <p:sp>
          <p:nvSpPr>
            <p:cNvPr id="8223" name="Line 68"/>
            <p:cNvSpPr>
              <a:spLocks noChangeShapeType="1"/>
            </p:cNvSpPr>
            <p:nvPr/>
          </p:nvSpPr>
          <p:spPr bwMode="auto">
            <a:xfrm flipH="1" flipV="1">
              <a:off x="3474" y="2094"/>
              <a:ext cx="89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24" name="Text Box 69"/>
            <p:cNvSpPr txBox="1">
              <a:spLocks noChangeArrowheads="1"/>
            </p:cNvSpPr>
            <p:nvPr/>
          </p:nvSpPr>
          <p:spPr bwMode="auto">
            <a:xfrm>
              <a:off x="3880" y="212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FF0000"/>
                  </a:solidFill>
                  <a:latin typeface="Arial" charset="0"/>
                </a:rPr>
                <a:t>7</a:t>
              </a:r>
              <a:endParaRPr lang="en-US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4" name="Group 70"/>
          <p:cNvGrpSpPr>
            <a:grpSpLocks/>
          </p:cNvGrpSpPr>
          <p:nvPr/>
        </p:nvGrpSpPr>
        <p:grpSpPr bwMode="auto">
          <a:xfrm>
            <a:off x="4556125" y="3802063"/>
            <a:ext cx="384175" cy="1323975"/>
            <a:chOff x="3342" y="2340"/>
            <a:chExt cx="242" cy="834"/>
          </a:xfrm>
        </p:grpSpPr>
        <p:sp>
          <p:nvSpPr>
            <p:cNvPr id="8221" name="Line 71"/>
            <p:cNvSpPr>
              <a:spLocks noChangeShapeType="1"/>
            </p:cNvSpPr>
            <p:nvPr/>
          </p:nvSpPr>
          <p:spPr bwMode="auto">
            <a:xfrm>
              <a:off x="3342" y="2340"/>
              <a:ext cx="6" cy="83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22" name="Text Box 72"/>
            <p:cNvSpPr txBox="1">
              <a:spLocks noChangeArrowheads="1"/>
            </p:cNvSpPr>
            <p:nvPr/>
          </p:nvSpPr>
          <p:spPr bwMode="auto">
            <a:xfrm>
              <a:off x="3388" y="287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FF0000"/>
                  </a:solidFill>
                  <a:latin typeface="Arial" charset="0"/>
                </a:rPr>
                <a:t>8</a:t>
              </a:r>
              <a:endParaRPr lang="en-US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5" name="Group 73"/>
          <p:cNvGrpSpPr>
            <a:grpSpLocks/>
          </p:cNvGrpSpPr>
          <p:nvPr/>
        </p:nvGrpSpPr>
        <p:grpSpPr bwMode="auto">
          <a:xfrm>
            <a:off x="4908550" y="2182813"/>
            <a:ext cx="2719388" cy="438150"/>
            <a:chOff x="3564" y="1320"/>
            <a:chExt cx="1713" cy="276"/>
          </a:xfrm>
        </p:grpSpPr>
        <p:sp>
          <p:nvSpPr>
            <p:cNvPr id="8219" name="Freeform 74"/>
            <p:cNvSpPr>
              <a:spLocks/>
            </p:cNvSpPr>
            <p:nvPr/>
          </p:nvSpPr>
          <p:spPr bwMode="auto">
            <a:xfrm>
              <a:off x="3564" y="1428"/>
              <a:ext cx="638" cy="168"/>
            </a:xfrm>
            <a:custGeom>
              <a:avLst/>
              <a:gdLst>
                <a:gd name="T0" fmla="*/ 304 w 638"/>
                <a:gd name="T1" fmla="*/ 108 h 168"/>
                <a:gd name="T2" fmla="*/ 284 w 638"/>
                <a:gd name="T3" fmla="*/ 30 h 168"/>
                <a:gd name="T4" fmla="*/ 54 w 638"/>
                <a:gd name="T5" fmla="*/ 26 h 168"/>
                <a:gd name="T6" fmla="*/ 54 w 638"/>
                <a:gd name="T7" fmla="*/ 152 h 168"/>
                <a:gd name="T8" fmla="*/ 240 w 638"/>
                <a:gd name="T9" fmla="*/ 164 h 168"/>
                <a:gd name="T10" fmla="*/ 306 w 638"/>
                <a:gd name="T11" fmla="*/ 118 h 168"/>
                <a:gd name="T12" fmla="*/ 638 w 638"/>
                <a:gd name="T13" fmla="*/ 36 h 1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8"/>
                <a:gd name="T22" fmla="*/ 0 h 168"/>
                <a:gd name="T23" fmla="*/ 638 w 638"/>
                <a:gd name="T24" fmla="*/ 168 h 16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8" h="168">
                  <a:moveTo>
                    <a:pt x="304" y="108"/>
                  </a:moveTo>
                  <a:cubicBezTo>
                    <a:pt x="332" y="42"/>
                    <a:pt x="308" y="46"/>
                    <a:pt x="284" y="30"/>
                  </a:cubicBezTo>
                  <a:cubicBezTo>
                    <a:pt x="260" y="14"/>
                    <a:pt x="83" y="0"/>
                    <a:pt x="54" y="26"/>
                  </a:cubicBezTo>
                  <a:cubicBezTo>
                    <a:pt x="25" y="52"/>
                    <a:pt x="0" y="144"/>
                    <a:pt x="54" y="152"/>
                  </a:cubicBezTo>
                  <a:cubicBezTo>
                    <a:pt x="108" y="160"/>
                    <a:pt x="215" y="168"/>
                    <a:pt x="240" y="164"/>
                  </a:cubicBezTo>
                  <a:cubicBezTo>
                    <a:pt x="265" y="160"/>
                    <a:pt x="292" y="134"/>
                    <a:pt x="306" y="118"/>
                  </a:cubicBezTo>
                  <a:cubicBezTo>
                    <a:pt x="320" y="102"/>
                    <a:pt x="586" y="36"/>
                    <a:pt x="638" y="36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20" name="Text Box 75"/>
            <p:cNvSpPr txBox="1">
              <a:spLocks noChangeArrowheads="1"/>
            </p:cNvSpPr>
            <p:nvPr/>
          </p:nvSpPr>
          <p:spPr bwMode="auto">
            <a:xfrm>
              <a:off x="4178" y="1320"/>
              <a:ext cx="10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3333CC"/>
                  </a:solidFill>
                </a:rPr>
                <a:t>iterated query</a:t>
              </a:r>
              <a:endParaRPr lang="en-US" sz="16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15734" name="Group 76"/>
          <p:cNvGrpSpPr>
            <a:grpSpLocks/>
          </p:cNvGrpSpPr>
          <p:nvPr/>
        </p:nvGrpSpPr>
        <p:grpSpPr bwMode="auto">
          <a:xfrm>
            <a:off x="3473450" y="3917950"/>
            <a:ext cx="1876425" cy="500063"/>
            <a:chOff x="2838" y="2163"/>
            <a:chExt cx="1182" cy="315"/>
          </a:xfrm>
        </p:grpSpPr>
        <p:sp>
          <p:nvSpPr>
            <p:cNvPr id="8217" name="Rectangle 77"/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18" name="Text Box 78"/>
            <p:cNvSpPr txBox="1">
              <a:spLocks noChangeArrowheads="1"/>
            </p:cNvSpPr>
            <p:nvPr/>
          </p:nvSpPr>
          <p:spPr bwMode="auto">
            <a:xfrm>
              <a:off x="2919" y="2163"/>
              <a:ext cx="1021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solidFill>
                    <a:srgbClr val="000000"/>
                  </a:solidFill>
                </a:rPr>
                <a:t>local name server</a:t>
              </a:r>
              <a:endParaRPr lang="en-US">
                <a:solidFill>
                  <a:srgbClr val="000000"/>
                </a:solidFill>
                <a:latin typeface="Times New Roman" charset="0"/>
              </a:endParaRPr>
            </a:p>
            <a:p>
              <a:pPr>
                <a:defRPr/>
              </a:pPr>
              <a:r>
                <a:rPr lang="en-US" altLang="zh-CN" sz="1200" b="1">
                  <a:solidFill>
                    <a:srgbClr val="000000"/>
                  </a:solidFill>
                  <a:latin typeface="Courier New" charset="0"/>
                  <a:ea typeface="宋体" charset="0"/>
                  <a:cs typeface="宋体" charset="0"/>
                </a:rPr>
                <a:t>130.132.1.9</a:t>
              </a:r>
              <a:endParaRPr lang="en-US" sz="12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sp>
        <p:nvSpPr>
          <p:cNvPr id="79" name="Text Box 7"/>
          <p:cNvSpPr txBox="1">
            <a:spLocks noChangeArrowheads="1"/>
          </p:cNvSpPr>
          <p:nvPr/>
        </p:nvSpPr>
        <p:spPr bwMode="auto">
          <a:xfrm>
            <a:off x="292100" y="1585913"/>
            <a:ext cx="3206750" cy="313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285750" indent="-285750" algn="l">
              <a:buFont typeface="Arial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</a:rPr>
              <a:t>Host knows only local name server</a:t>
            </a:r>
          </a:p>
          <a:p>
            <a:pPr marL="285750" indent="-285750" algn="l">
              <a:buFont typeface="Arial"/>
              <a:buChar char="•"/>
              <a:defRPr/>
            </a:pPr>
            <a:endParaRPr lang="en-US" sz="1800" dirty="0">
              <a:solidFill>
                <a:srgbClr val="000000"/>
              </a:solidFill>
            </a:endParaRPr>
          </a:p>
          <a:p>
            <a:pPr marL="285750" indent="-285750" algn="l">
              <a:buFont typeface="Arial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</a:rPr>
              <a:t>Local name server is learned from DHCP, or configured, e.g. </a:t>
            </a:r>
            <a:br>
              <a:rPr lang="en-US" sz="1800" dirty="0">
                <a:solidFill>
                  <a:srgbClr val="000000"/>
                </a:solidFill>
              </a:rPr>
            </a:br>
            <a:r>
              <a:rPr lang="en-US" sz="1800" dirty="0">
                <a:solidFill>
                  <a:srgbClr val="000000"/>
                </a:solidFill>
              </a:rPr>
              <a:t>/</a:t>
            </a:r>
            <a:r>
              <a:rPr lang="en-US" sz="1800" dirty="0" err="1">
                <a:solidFill>
                  <a:srgbClr val="000000"/>
                </a:solidFill>
              </a:rPr>
              <a:t>etc</a:t>
            </a:r>
            <a:r>
              <a:rPr lang="en-US" sz="1800" dirty="0">
                <a:solidFill>
                  <a:srgbClr val="000000"/>
                </a:solidFill>
              </a:rPr>
              <a:t>/</a:t>
            </a:r>
            <a:r>
              <a:rPr lang="en-US" sz="1800" dirty="0" err="1">
                <a:solidFill>
                  <a:srgbClr val="000000"/>
                </a:solidFill>
              </a:rPr>
              <a:t>resolv.conf</a:t>
            </a:r>
            <a:endParaRPr lang="en-US" sz="1800" dirty="0">
              <a:solidFill>
                <a:srgbClr val="000000"/>
              </a:solidFill>
            </a:endParaRPr>
          </a:p>
          <a:p>
            <a:pPr marL="285750" indent="-285750" algn="l">
              <a:buFont typeface="Arial"/>
              <a:buChar char="•"/>
              <a:defRPr/>
            </a:pPr>
            <a:endParaRPr lang="en-US" sz="1800" dirty="0">
              <a:solidFill>
                <a:srgbClr val="000000"/>
              </a:solidFill>
            </a:endParaRPr>
          </a:p>
          <a:p>
            <a:pPr marL="285750" indent="-285750" algn="l">
              <a:buFont typeface="Arial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</a:rPr>
              <a:t>Local DNS server helps clients resolve DNS names</a:t>
            </a:r>
          </a:p>
        </p:txBody>
      </p:sp>
      <p:pic>
        <p:nvPicPr>
          <p:cNvPr id="115736" name="Picture 7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363" y="5133975"/>
            <a:ext cx="954087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418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CF4B92F-DF59-0D44-B1A3-21B1F828CDD8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42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8197" name="Rectangle 2"/>
          <p:cNvSpPr>
            <a:spLocks noChangeArrowheads="1"/>
          </p:cNvSpPr>
          <p:nvPr/>
        </p:nvSpPr>
        <p:spPr bwMode="auto">
          <a:xfrm>
            <a:off x="533400" y="12858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defRPr/>
            </a:pPr>
            <a:r>
              <a:rPr lang="en-US" sz="3200" u="sng" dirty="0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Typical DNS</a:t>
            </a:r>
            <a:r>
              <a:rPr lang="en-US" altLang="zh-CN" sz="3200" u="sng" dirty="0">
                <a:solidFill>
                  <a:srgbClr val="3333CC"/>
                </a:solidFill>
                <a:latin typeface="Comic Sans MS" charset="0"/>
                <a:ea typeface="宋体" charset="0"/>
                <a:cs typeface="宋体" charset="0"/>
              </a:rPr>
              <a:t> Message Flow: </a:t>
            </a:r>
            <a:br>
              <a:rPr lang="en-US" altLang="zh-CN" sz="3200" u="sng" dirty="0">
                <a:solidFill>
                  <a:srgbClr val="3333CC"/>
                </a:solidFill>
                <a:latin typeface="Comic Sans MS" charset="0"/>
                <a:ea typeface="宋体" charset="0"/>
                <a:cs typeface="宋体" charset="0"/>
              </a:rPr>
            </a:br>
            <a:r>
              <a:rPr lang="en-US" altLang="zh-CN" sz="3200" u="sng" dirty="0">
                <a:solidFill>
                  <a:srgbClr val="3333CC"/>
                </a:solidFill>
                <a:latin typeface="Comic Sans MS" charset="0"/>
                <a:ea typeface="宋体" charset="0"/>
                <a:cs typeface="宋体" charset="0"/>
              </a:rPr>
              <a:t>The Hybrid Case</a:t>
            </a:r>
            <a:endParaRPr lang="en-US" sz="3600" u="sng" dirty="0">
              <a:solidFill>
                <a:srgbClr val="3333CC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3658972" y="5788025"/>
            <a:ext cx="148951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>
                <a:solidFill>
                  <a:srgbClr val="000000"/>
                </a:solidFill>
              </a:rPr>
              <a:t>requesting host</a:t>
            </a:r>
            <a:endParaRPr lang="en-US" dirty="0">
              <a:solidFill>
                <a:srgbClr val="000000"/>
              </a:solidFill>
              <a:latin typeface="Times New Roman" charset="0"/>
            </a:endParaRPr>
          </a:p>
          <a:p>
            <a:pPr>
              <a:defRPr/>
            </a:pPr>
            <a:r>
              <a:rPr lang="en-US" altLang="zh-CN" sz="1200" b="1" dirty="0" err="1">
                <a:solidFill>
                  <a:srgbClr val="000000"/>
                </a:solidFill>
                <a:latin typeface="Courier New" charset="0"/>
              </a:rPr>
              <a:t>harvard.edu</a:t>
            </a:r>
            <a:endParaRPr lang="en-US" sz="120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199" name="Text Box 6"/>
          <p:cNvSpPr txBox="1">
            <a:spLocks noChangeArrowheads="1"/>
          </p:cNvSpPr>
          <p:nvPr/>
        </p:nvSpPr>
        <p:spPr bwMode="auto">
          <a:xfrm>
            <a:off x="5697538" y="6553200"/>
            <a:ext cx="19923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b="1">
                <a:solidFill>
                  <a:srgbClr val="000000"/>
                </a:solidFill>
                <a:latin typeface="Courier New" charset="0"/>
              </a:rPr>
              <a:t>gaia.cs.umass.edu</a:t>
            </a:r>
            <a:endParaRPr lang="en-US" sz="1400">
              <a:solidFill>
                <a:srgbClr val="000000"/>
              </a:solidFill>
              <a:latin typeface="Times New Roman" charset="0"/>
            </a:endParaRPr>
          </a:p>
        </p:txBody>
      </p:sp>
      <p:graphicFrame>
        <p:nvGraphicFramePr>
          <p:cNvPr id="117765" name="Object 3"/>
          <p:cNvGraphicFramePr>
            <a:graphicFrameLocks noChangeAspect="1"/>
          </p:cNvGraphicFramePr>
          <p:nvPr/>
        </p:nvGraphicFramePr>
        <p:xfrm>
          <a:off x="6192838" y="5961063"/>
          <a:ext cx="833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74" name="Clip" r:id="rId4" imgW="1307079" imgH="1083682" progId="MS_ClipArt_Gallery.2">
                  <p:embed/>
                </p:oleObj>
              </mc:Choice>
              <mc:Fallback>
                <p:oleObj name="Clip" r:id="rId4" imgW="1307079" imgH="1083682" progId="MS_ClipArt_Gallery.2">
                  <p:embed/>
                  <p:pic>
                    <p:nvPicPr>
                      <p:cNvPr id="11776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2838" y="5961063"/>
                        <a:ext cx="83343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7766" name="Group 8"/>
          <p:cNvGrpSpPr>
            <a:grpSpLocks/>
          </p:cNvGrpSpPr>
          <p:nvPr/>
        </p:nvGrpSpPr>
        <p:grpSpPr bwMode="auto">
          <a:xfrm>
            <a:off x="4316413" y="3086100"/>
            <a:ext cx="369887" cy="657225"/>
            <a:chOff x="4180" y="783"/>
            <a:chExt cx="150" cy="307"/>
          </a:xfrm>
        </p:grpSpPr>
        <p:sp>
          <p:nvSpPr>
            <p:cNvPr id="8263" name="AutoShape 9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64" name="Rectangle 10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65" name="Rectangle 11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66" name="AutoShape 12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67" name="Line 13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68" name="Line 14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69" name="Rectangle 15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70" name="Rectangle 16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8201" name="Text Box 17"/>
          <p:cNvSpPr txBox="1">
            <a:spLocks noChangeArrowheads="1"/>
          </p:cNvSpPr>
          <p:nvPr/>
        </p:nvSpPr>
        <p:spPr bwMode="auto">
          <a:xfrm>
            <a:off x="4819650" y="1338263"/>
            <a:ext cx="2011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>
                <a:solidFill>
                  <a:srgbClr val="000000"/>
                </a:solidFill>
              </a:rPr>
              <a:t>root name server</a:t>
            </a:r>
            <a:endParaRPr lang="en-US" sz="140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117768" name="Group 18"/>
          <p:cNvGrpSpPr>
            <a:grpSpLocks/>
          </p:cNvGrpSpPr>
          <p:nvPr/>
        </p:nvGrpSpPr>
        <p:grpSpPr bwMode="auto">
          <a:xfrm>
            <a:off x="4076700" y="3773488"/>
            <a:ext cx="311150" cy="1314450"/>
            <a:chOff x="3040" y="2322"/>
            <a:chExt cx="196" cy="828"/>
          </a:xfrm>
        </p:grpSpPr>
        <p:sp>
          <p:nvSpPr>
            <p:cNvPr id="8261" name="Line 19"/>
            <p:cNvSpPr>
              <a:spLocks noChangeShapeType="1"/>
            </p:cNvSpPr>
            <p:nvPr/>
          </p:nvSpPr>
          <p:spPr bwMode="auto">
            <a:xfrm flipH="1" flipV="1">
              <a:off x="3222" y="2322"/>
              <a:ext cx="0" cy="82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62" name="Text Box 20"/>
            <p:cNvSpPr txBox="1">
              <a:spLocks noChangeArrowheads="1"/>
            </p:cNvSpPr>
            <p:nvPr/>
          </p:nvSpPr>
          <p:spPr bwMode="auto">
            <a:xfrm>
              <a:off x="3040" y="286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FF0000"/>
                  </a:solidFill>
                  <a:latin typeface="Arial" charset="0"/>
                </a:rPr>
                <a:t>1</a:t>
              </a:r>
              <a:endParaRPr lang="en-US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17769" name="Group 21"/>
          <p:cNvGrpSpPr>
            <a:grpSpLocks/>
          </p:cNvGrpSpPr>
          <p:nvPr/>
        </p:nvGrpSpPr>
        <p:grpSpPr bwMode="auto">
          <a:xfrm>
            <a:off x="4479925" y="2078038"/>
            <a:ext cx="914400" cy="971550"/>
            <a:chOff x="3294" y="1254"/>
            <a:chExt cx="576" cy="612"/>
          </a:xfrm>
        </p:grpSpPr>
        <p:sp>
          <p:nvSpPr>
            <p:cNvPr id="8259" name="Line 22"/>
            <p:cNvSpPr>
              <a:spLocks noChangeShapeType="1"/>
            </p:cNvSpPr>
            <p:nvPr/>
          </p:nvSpPr>
          <p:spPr bwMode="auto">
            <a:xfrm flipV="1">
              <a:off x="3294" y="1254"/>
              <a:ext cx="576" cy="61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60" name="Text Box 23"/>
            <p:cNvSpPr txBox="1">
              <a:spLocks noChangeArrowheads="1"/>
            </p:cNvSpPr>
            <p:nvPr/>
          </p:nvSpPr>
          <p:spPr bwMode="auto">
            <a:xfrm>
              <a:off x="3382" y="139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FF0000"/>
                  </a:solidFill>
                  <a:latin typeface="Arial" charset="0"/>
                </a:rPr>
                <a:t>2</a:t>
              </a:r>
              <a:endParaRPr lang="en-US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17770" name="Group 24"/>
          <p:cNvGrpSpPr>
            <a:grpSpLocks/>
          </p:cNvGrpSpPr>
          <p:nvPr/>
        </p:nvGrpSpPr>
        <p:grpSpPr bwMode="auto">
          <a:xfrm>
            <a:off x="4689475" y="2306638"/>
            <a:ext cx="733425" cy="762000"/>
            <a:chOff x="3426" y="1398"/>
            <a:chExt cx="462" cy="480"/>
          </a:xfrm>
        </p:grpSpPr>
        <p:sp>
          <p:nvSpPr>
            <p:cNvPr id="8257" name="Line 25"/>
            <p:cNvSpPr>
              <a:spLocks noChangeShapeType="1"/>
            </p:cNvSpPr>
            <p:nvPr/>
          </p:nvSpPr>
          <p:spPr bwMode="auto">
            <a:xfrm flipH="1">
              <a:off x="3426" y="1398"/>
              <a:ext cx="462" cy="4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8" name="Text Box 26"/>
            <p:cNvSpPr txBox="1">
              <a:spLocks noChangeArrowheads="1"/>
            </p:cNvSpPr>
            <p:nvPr/>
          </p:nvSpPr>
          <p:spPr bwMode="auto">
            <a:xfrm>
              <a:off x="3658" y="154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FF0000"/>
                  </a:solidFill>
                  <a:latin typeface="Arial" charset="0"/>
                </a:rPr>
                <a:t>3</a:t>
              </a:r>
              <a:endParaRPr lang="en-US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17771" name="Group 27"/>
          <p:cNvGrpSpPr>
            <a:grpSpLocks/>
          </p:cNvGrpSpPr>
          <p:nvPr/>
        </p:nvGrpSpPr>
        <p:grpSpPr bwMode="auto">
          <a:xfrm>
            <a:off x="4765675" y="2838450"/>
            <a:ext cx="1485900" cy="411163"/>
            <a:chOff x="3474" y="1733"/>
            <a:chExt cx="936" cy="259"/>
          </a:xfrm>
        </p:grpSpPr>
        <p:sp>
          <p:nvSpPr>
            <p:cNvPr id="8255" name="Line 28"/>
            <p:cNvSpPr>
              <a:spLocks noChangeShapeType="1"/>
            </p:cNvSpPr>
            <p:nvPr/>
          </p:nvSpPr>
          <p:spPr bwMode="auto">
            <a:xfrm flipV="1">
              <a:off x="3474" y="1986"/>
              <a:ext cx="936" cy="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6" name="Text Box 29"/>
            <p:cNvSpPr txBox="1">
              <a:spLocks noChangeArrowheads="1"/>
            </p:cNvSpPr>
            <p:nvPr/>
          </p:nvSpPr>
          <p:spPr bwMode="auto">
            <a:xfrm>
              <a:off x="3856" y="173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4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17772" name="Group 30"/>
          <p:cNvGrpSpPr>
            <a:grpSpLocks/>
          </p:cNvGrpSpPr>
          <p:nvPr/>
        </p:nvGrpSpPr>
        <p:grpSpPr bwMode="auto">
          <a:xfrm>
            <a:off x="5430838" y="1666875"/>
            <a:ext cx="369887" cy="657225"/>
            <a:chOff x="4180" y="783"/>
            <a:chExt cx="150" cy="307"/>
          </a:xfrm>
        </p:grpSpPr>
        <p:sp>
          <p:nvSpPr>
            <p:cNvPr id="8247" name="AutoShape 3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8" name="Rectangle 3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9" name="Rectangle 3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0" name="AutoShape 3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1" name="Line 3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2" name="Line 3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3" name="Rectangle 3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4" name="Rectangle 3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17773" name="Group 39"/>
          <p:cNvGrpSpPr>
            <a:grpSpLocks/>
          </p:cNvGrpSpPr>
          <p:nvPr/>
        </p:nvGrpSpPr>
        <p:grpSpPr bwMode="auto">
          <a:xfrm>
            <a:off x="6259513" y="3095625"/>
            <a:ext cx="369887" cy="657225"/>
            <a:chOff x="4180" y="783"/>
            <a:chExt cx="150" cy="307"/>
          </a:xfrm>
        </p:grpSpPr>
        <p:sp>
          <p:nvSpPr>
            <p:cNvPr id="8239" name="AutoShape 4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0" name="Rectangle 4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1" name="Rectangle 4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2" name="AutoShape 4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3" name="Line 4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4" name="Line 4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5" name="Rectangle 4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6" name="Rectangle 4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17774" name="Group 48"/>
          <p:cNvGrpSpPr>
            <a:grpSpLocks/>
          </p:cNvGrpSpPr>
          <p:nvPr/>
        </p:nvGrpSpPr>
        <p:grpSpPr bwMode="auto">
          <a:xfrm>
            <a:off x="6240463" y="4714875"/>
            <a:ext cx="369887" cy="657225"/>
            <a:chOff x="4180" y="783"/>
            <a:chExt cx="150" cy="307"/>
          </a:xfrm>
        </p:grpSpPr>
        <p:sp>
          <p:nvSpPr>
            <p:cNvPr id="8231" name="AutoShape 49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2" name="Rectangle 50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3" name="Rectangle 51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4" name="AutoShape 52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5" name="Line 53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6" name="Line 54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7" name="Rectangle 55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8" name="Rectangle 56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8209" name="Text Box 57"/>
          <p:cNvSpPr txBox="1">
            <a:spLocks noChangeArrowheads="1"/>
          </p:cNvSpPr>
          <p:nvPr/>
        </p:nvSpPr>
        <p:spPr bwMode="auto">
          <a:xfrm>
            <a:off x="5464175" y="5311775"/>
            <a:ext cx="233521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>
                <a:solidFill>
                  <a:srgbClr val="000000"/>
                </a:solidFill>
              </a:rPr>
              <a:t>authoritative name server</a:t>
            </a:r>
            <a:endParaRPr lang="en-US" sz="2000">
              <a:solidFill>
                <a:srgbClr val="000000"/>
              </a:solidFill>
              <a:latin typeface="Times New Roman" charset="0"/>
            </a:endParaRPr>
          </a:p>
          <a:p>
            <a:pPr>
              <a:defRPr/>
            </a:pPr>
            <a:r>
              <a:rPr lang="en-US" sz="1400" b="1">
                <a:solidFill>
                  <a:srgbClr val="000000"/>
                </a:solidFill>
                <a:latin typeface="Courier New" charset="0"/>
              </a:rPr>
              <a:t>dns.cs.umass.edu</a:t>
            </a:r>
            <a:endParaRPr lang="en-US" sz="140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117776" name="Group 58"/>
          <p:cNvGrpSpPr>
            <a:grpSpLocks/>
          </p:cNvGrpSpPr>
          <p:nvPr/>
        </p:nvGrpSpPr>
        <p:grpSpPr bwMode="auto">
          <a:xfrm>
            <a:off x="6559550" y="3802063"/>
            <a:ext cx="311150" cy="923925"/>
            <a:chOff x="4468" y="2340"/>
            <a:chExt cx="196" cy="582"/>
          </a:xfrm>
        </p:grpSpPr>
        <p:sp>
          <p:nvSpPr>
            <p:cNvPr id="8229" name="Text Box 59"/>
            <p:cNvSpPr txBox="1">
              <a:spLocks noChangeArrowheads="1"/>
            </p:cNvSpPr>
            <p:nvPr/>
          </p:nvSpPr>
          <p:spPr bwMode="auto">
            <a:xfrm>
              <a:off x="4468" y="262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5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8230" name="Line 60"/>
            <p:cNvSpPr>
              <a:spLocks noChangeShapeType="1"/>
            </p:cNvSpPr>
            <p:nvPr/>
          </p:nvSpPr>
          <p:spPr bwMode="auto">
            <a:xfrm>
              <a:off x="4470" y="2340"/>
              <a:ext cx="6" cy="58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17777" name="Group 61"/>
          <p:cNvGrpSpPr>
            <a:grpSpLocks/>
          </p:cNvGrpSpPr>
          <p:nvPr/>
        </p:nvGrpSpPr>
        <p:grpSpPr bwMode="auto">
          <a:xfrm>
            <a:off x="6075363" y="3794125"/>
            <a:ext cx="311150" cy="890588"/>
            <a:chOff x="4426" y="2346"/>
            <a:chExt cx="196" cy="561"/>
          </a:xfrm>
        </p:grpSpPr>
        <p:sp>
          <p:nvSpPr>
            <p:cNvPr id="8227" name="Text Box 62"/>
            <p:cNvSpPr txBox="1">
              <a:spLocks noChangeArrowheads="1"/>
            </p:cNvSpPr>
            <p:nvPr/>
          </p:nvSpPr>
          <p:spPr bwMode="auto">
            <a:xfrm>
              <a:off x="4426" y="267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6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8228" name="Line 63"/>
            <p:cNvSpPr>
              <a:spLocks noChangeShapeType="1"/>
            </p:cNvSpPr>
            <p:nvPr/>
          </p:nvSpPr>
          <p:spPr bwMode="auto">
            <a:xfrm flipH="1" flipV="1">
              <a:off x="4590" y="2346"/>
              <a:ext cx="0" cy="54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17778" name="Group 64"/>
          <p:cNvGrpSpPr>
            <a:grpSpLocks/>
          </p:cNvGrpSpPr>
          <p:nvPr/>
        </p:nvGrpSpPr>
        <p:grpSpPr bwMode="auto">
          <a:xfrm>
            <a:off x="5451475" y="3905250"/>
            <a:ext cx="2400300" cy="490538"/>
            <a:chOff x="4170" y="2163"/>
            <a:chExt cx="1512" cy="309"/>
          </a:xfrm>
        </p:grpSpPr>
        <p:sp>
          <p:nvSpPr>
            <p:cNvPr id="8225" name="Rectangle 65"/>
            <p:cNvSpPr>
              <a:spLocks noChangeArrowheads="1"/>
            </p:cNvSpPr>
            <p:nvPr/>
          </p:nvSpPr>
          <p:spPr bwMode="auto">
            <a:xfrm>
              <a:off x="4170" y="2196"/>
              <a:ext cx="1512" cy="2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26" name="Text Box 66"/>
            <p:cNvSpPr txBox="1">
              <a:spLocks noChangeArrowheads="1"/>
            </p:cNvSpPr>
            <p:nvPr/>
          </p:nvSpPr>
          <p:spPr bwMode="auto">
            <a:xfrm>
              <a:off x="4440" y="2163"/>
              <a:ext cx="10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altLang="zh-CN" sz="1400">
                  <a:solidFill>
                    <a:srgbClr val="000000"/>
                  </a:solidFill>
                  <a:ea typeface="宋体" charset="0"/>
                  <a:cs typeface="宋体" charset="0"/>
                </a:rPr>
                <a:t>TLD</a:t>
              </a:r>
              <a:r>
                <a:rPr lang="en-US" sz="1400">
                  <a:solidFill>
                    <a:srgbClr val="000000"/>
                  </a:solidFill>
                </a:rPr>
                <a:t> name server</a:t>
              </a:r>
              <a:endParaRPr lang="en-US" sz="14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17779" name="Group 67"/>
          <p:cNvGrpSpPr>
            <a:grpSpLocks/>
          </p:cNvGrpSpPr>
          <p:nvPr/>
        </p:nvGrpSpPr>
        <p:grpSpPr bwMode="auto">
          <a:xfrm>
            <a:off x="4765675" y="3411538"/>
            <a:ext cx="1419225" cy="412750"/>
            <a:chOff x="3474" y="2094"/>
            <a:chExt cx="894" cy="260"/>
          </a:xfrm>
        </p:grpSpPr>
        <p:sp>
          <p:nvSpPr>
            <p:cNvPr id="8223" name="Line 68"/>
            <p:cNvSpPr>
              <a:spLocks noChangeShapeType="1"/>
            </p:cNvSpPr>
            <p:nvPr/>
          </p:nvSpPr>
          <p:spPr bwMode="auto">
            <a:xfrm flipH="1" flipV="1">
              <a:off x="3474" y="2094"/>
              <a:ext cx="89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24" name="Text Box 69"/>
            <p:cNvSpPr txBox="1">
              <a:spLocks noChangeArrowheads="1"/>
            </p:cNvSpPr>
            <p:nvPr/>
          </p:nvSpPr>
          <p:spPr bwMode="auto">
            <a:xfrm>
              <a:off x="3880" y="212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FF0000"/>
                  </a:solidFill>
                  <a:latin typeface="Arial" charset="0"/>
                </a:rPr>
                <a:t>7</a:t>
              </a:r>
              <a:endParaRPr lang="en-US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17780" name="Group 70"/>
          <p:cNvGrpSpPr>
            <a:grpSpLocks/>
          </p:cNvGrpSpPr>
          <p:nvPr/>
        </p:nvGrpSpPr>
        <p:grpSpPr bwMode="auto">
          <a:xfrm>
            <a:off x="4556125" y="3802063"/>
            <a:ext cx="384175" cy="1323975"/>
            <a:chOff x="3342" y="2340"/>
            <a:chExt cx="242" cy="834"/>
          </a:xfrm>
        </p:grpSpPr>
        <p:sp>
          <p:nvSpPr>
            <p:cNvPr id="8221" name="Line 71"/>
            <p:cNvSpPr>
              <a:spLocks noChangeShapeType="1"/>
            </p:cNvSpPr>
            <p:nvPr/>
          </p:nvSpPr>
          <p:spPr bwMode="auto">
            <a:xfrm>
              <a:off x="3342" y="2340"/>
              <a:ext cx="6" cy="83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22" name="Text Box 72"/>
            <p:cNvSpPr txBox="1">
              <a:spLocks noChangeArrowheads="1"/>
            </p:cNvSpPr>
            <p:nvPr/>
          </p:nvSpPr>
          <p:spPr bwMode="auto">
            <a:xfrm>
              <a:off x="3388" y="287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FF0000"/>
                  </a:solidFill>
                  <a:latin typeface="Arial" charset="0"/>
                </a:rPr>
                <a:t>8</a:t>
              </a:r>
              <a:endParaRPr lang="en-US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17781" name="Group 73"/>
          <p:cNvGrpSpPr>
            <a:grpSpLocks/>
          </p:cNvGrpSpPr>
          <p:nvPr/>
        </p:nvGrpSpPr>
        <p:grpSpPr bwMode="auto">
          <a:xfrm>
            <a:off x="4908550" y="2182813"/>
            <a:ext cx="2719388" cy="438150"/>
            <a:chOff x="3564" y="1320"/>
            <a:chExt cx="1713" cy="276"/>
          </a:xfrm>
        </p:grpSpPr>
        <p:sp>
          <p:nvSpPr>
            <p:cNvPr id="8219" name="Freeform 74"/>
            <p:cNvSpPr>
              <a:spLocks/>
            </p:cNvSpPr>
            <p:nvPr/>
          </p:nvSpPr>
          <p:spPr bwMode="auto">
            <a:xfrm>
              <a:off x="3564" y="1428"/>
              <a:ext cx="638" cy="168"/>
            </a:xfrm>
            <a:custGeom>
              <a:avLst/>
              <a:gdLst>
                <a:gd name="T0" fmla="*/ 304 w 638"/>
                <a:gd name="T1" fmla="*/ 108 h 168"/>
                <a:gd name="T2" fmla="*/ 284 w 638"/>
                <a:gd name="T3" fmla="*/ 30 h 168"/>
                <a:gd name="T4" fmla="*/ 54 w 638"/>
                <a:gd name="T5" fmla="*/ 26 h 168"/>
                <a:gd name="T6" fmla="*/ 54 w 638"/>
                <a:gd name="T7" fmla="*/ 152 h 168"/>
                <a:gd name="T8" fmla="*/ 240 w 638"/>
                <a:gd name="T9" fmla="*/ 164 h 168"/>
                <a:gd name="T10" fmla="*/ 306 w 638"/>
                <a:gd name="T11" fmla="*/ 118 h 168"/>
                <a:gd name="T12" fmla="*/ 638 w 638"/>
                <a:gd name="T13" fmla="*/ 36 h 1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8"/>
                <a:gd name="T22" fmla="*/ 0 h 168"/>
                <a:gd name="T23" fmla="*/ 638 w 638"/>
                <a:gd name="T24" fmla="*/ 168 h 16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8" h="168">
                  <a:moveTo>
                    <a:pt x="304" y="108"/>
                  </a:moveTo>
                  <a:cubicBezTo>
                    <a:pt x="332" y="42"/>
                    <a:pt x="308" y="46"/>
                    <a:pt x="284" y="30"/>
                  </a:cubicBezTo>
                  <a:cubicBezTo>
                    <a:pt x="260" y="14"/>
                    <a:pt x="83" y="0"/>
                    <a:pt x="54" y="26"/>
                  </a:cubicBezTo>
                  <a:cubicBezTo>
                    <a:pt x="25" y="52"/>
                    <a:pt x="0" y="144"/>
                    <a:pt x="54" y="152"/>
                  </a:cubicBezTo>
                  <a:cubicBezTo>
                    <a:pt x="108" y="160"/>
                    <a:pt x="215" y="168"/>
                    <a:pt x="240" y="164"/>
                  </a:cubicBezTo>
                  <a:cubicBezTo>
                    <a:pt x="265" y="160"/>
                    <a:pt x="292" y="134"/>
                    <a:pt x="306" y="118"/>
                  </a:cubicBezTo>
                  <a:cubicBezTo>
                    <a:pt x="320" y="102"/>
                    <a:pt x="586" y="36"/>
                    <a:pt x="638" y="36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20" name="Text Box 75"/>
            <p:cNvSpPr txBox="1">
              <a:spLocks noChangeArrowheads="1"/>
            </p:cNvSpPr>
            <p:nvPr/>
          </p:nvSpPr>
          <p:spPr bwMode="auto">
            <a:xfrm>
              <a:off x="4178" y="1320"/>
              <a:ext cx="10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3333CC"/>
                  </a:solidFill>
                </a:rPr>
                <a:t>iterated query</a:t>
              </a:r>
              <a:endParaRPr lang="en-US" sz="16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17782" name="Group 76"/>
          <p:cNvGrpSpPr>
            <a:grpSpLocks/>
          </p:cNvGrpSpPr>
          <p:nvPr/>
        </p:nvGrpSpPr>
        <p:grpSpPr bwMode="auto">
          <a:xfrm>
            <a:off x="3473450" y="3917950"/>
            <a:ext cx="1876425" cy="500063"/>
            <a:chOff x="2838" y="2163"/>
            <a:chExt cx="1182" cy="315"/>
          </a:xfrm>
        </p:grpSpPr>
        <p:sp>
          <p:nvSpPr>
            <p:cNvPr id="8217" name="Rectangle 77"/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18" name="Text Box 78"/>
            <p:cNvSpPr txBox="1">
              <a:spLocks noChangeArrowheads="1"/>
            </p:cNvSpPr>
            <p:nvPr/>
          </p:nvSpPr>
          <p:spPr bwMode="auto">
            <a:xfrm>
              <a:off x="2914" y="2163"/>
              <a:ext cx="103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</a:rPr>
                <a:t>local name server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sp>
        <p:nvSpPr>
          <p:cNvPr id="79" name="Text Box 7"/>
          <p:cNvSpPr txBox="1">
            <a:spLocks noChangeArrowheads="1"/>
          </p:cNvSpPr>
          <p:nvPr/>
        </p:nvSpPr>
        <p:spPr bwMode="auto">
          <a:xfrm>
            <a:off x="292100" y="1585913"/>
            <a:ext cx="3206750" cy="5075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285750" indent="-285750" algn="l">
              <a:buFont typeface="Arial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</a:rPr>
              <a:t>Host knows only local name server</a:t>
            </a:r>
          </a:p>
          <a:p>
            <a:pPr marL="285750" indent="-285750" algn="l">
              <a:buFont typeface="Arial"/>
              <a:buChar char="•"/>
              <a:defRPr/>
            </a:pPr>
            <a:endParaRPr lang="en-US" sz="1800" dirty="0">
              <a:solidFill>
                <a:srgbClr val="000000"/>
              </a:solidFill>
            </a:endParaRPr>
          </a:p>
          <a:p>
            <a:pPr marL="285750" indent="-285750" algn="l">
              <a:buFont typeface="Arial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</a:rPr>
              <a:t>Local name server is learned from DHCP, or configured, e.g. </a:t>
            </a:r>
            <a:br>
              <a:rPr lang="en-US" sz="1800" dirty="0">
                <a:solidFill>
                  <a:srgbClr val="000000"/>
                </a:solidFill>
              </a:rPr>
            </a:br>
            <a:r>
              <a:rPr lang="en-US" sz="1800" dirty="0">
                <a:solidFill>
                  <a:srgbClr val="000000"/>
                </a:solidFill>
              </a:rPr>
              <a:t>/</a:t>
            </a:r>
            <a:r>
              <a:rPr lang="en-US" sz="1800" dirty="0" err="1">
                <a:solidFill>
                  <a:srgbClr val="000000"/>
                </a:solidFill>
              </a:rPr>
              <a:t>etc</a:t>
            </a:r>
            <a:r>
              <a:rPr lang="en-US" sz="1800" dirty="0">
                <a:solidFill>
                  <a:srgbClr val="000000"/>
                </a:solidFill>
              </a:rPr>
              <a:t>/</a:t>
            </a:r>
            <a:r>
              <a:rPr lang="en-US" sz="1800" dirty="0" err="1">
                <a:solidFill>
                  <a:srgbClr val="000000"/>
                </a:solidFill>
              </a:rPr>
              <a:t>resolv.conf</a:t>
            </a:r>
            <a:endParaRPr lang="en-US" sz="1800" dirty="0">
              <a:solidFill>
                <a:srgbClr val="000000"/>
              </a:solidFill>
            </a:endParaRPr>
          </a:p>
          <a:p>
            <a:pPr marL="285750" indent="-285750" algn="l">
              <a:buFont typeface="Arial"/>
              <a:buChar char="•"/>
              <a:defRPr/>
            </a:pPr>
            <a:endParaRPr lang="en-US" sz="1800" dirty="0">
              <a:solidFill>
                <a:srgbClr val="000000"/>
              </a:solidFill>
            </a:endParaRPr>
          </a:p>
          <a:p>
            <a:pPr marL="285750" indent="-285750" algn="l">
              <a:buFont typeface="Arial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</a:rPr>
              <a:t>Local DNS server helps clients resolve DNS names</a:t>
            </a:r>
          </a:p>
          <a:p>
            <a:pPr marL="285750" indent="-285750" algn="l">
              <a:buFont typeface="Arial"/>
              <a:buChar char="•"/>
              <a:defRPr/>
            </a:pPr>
            <a:endParaRPr lang="en-US" sz="1800" dirty="0">
              <a:solidFill>
                <a:srgbClr val="000000"/>
              </a:solidFill>
            </a:endParaRPr>
          </a:p>
          <a:p>
            <a:pPr marL="285750" indent="-285750" algn="l">
              <a:buFont typeface="Arial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</a:rPr>
              <a:t>Benefits of local name servers (often called </a:t>
            </a:r>
            <a:r>
              <a:rPr lang="en-US" sz="1800" b="1" dirty="0">
                <a:solidFill>
                  <a:srgbClr val="FF0000"/>
                </a:solidFill>
              </a:rPr>
              <a:t>resolvers</a:t>
            </a:r>
            <a:r>
              <a:rPr lang="en-US" sz="1800" dirty="0">
                <a:solidFill>
                  <a:srgbClr val="000000"/>
                </a:solidFill>
              </a:rPr>
              <a:t>)</a:t>
            </a:r>
          </a:p>
          <a:p>
            <a:pPr marL="1028700" lvl="1" algn="l">
              <a:buFont typeface="Arial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</a:rPr>
              <a:t>simplifies client</a:t>
            </a:r>
          </a:p>
          <a:p>
            <a:pPr marL="1028700" lvl="1" algn="l">
              <a:buFont typeface="Arial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</a:rPr>
              <a:t>caches/reuses results </a:t>
            </a:r>
          </a:p>
        </p:txBody>
      </p:sp>
      <p:pic>
        <p:nvPicPr>
          <p:cNvPr id="117784" name="Picture 7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363" y="5133975"/>
            <a:ext cx="954087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856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18CBA0F-AE1D-C04B-8649-7E71B36DC8A8}" type="slidenum">
              <a:rPr lang="en-US" altLang="x-none" sz="1400"/>
              <a:pPr/>
              <a:t>43</a:t>
            </a:fld>
            <a:endParaRPr lang="en-US" altLang="x-none" sz="1400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Ad</a:t>
            </a:r>
            <a:r>
              <a:rPr lang="en-US" altLang="zh-CN" dirty="0">
                <a:ea typeface="ＭＳ Ｐゴシック" charset="-128"/>
              </a:rPr>
              <a:t>min.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and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r</a:t>
            </a:r>
            <a:r>
              <a:rPr lang="en-US" altLang="x-none" dirty="0">
                <a:ea typeface="ＭＳ Ｐゴシック" charset="-128"/>
              </a:rPr>
              <a:t>ecap</a:t>
            </a:r>
          </a:p>
          <a:p>
            <a:pPr>
              <a:buFont typeface="Wingdings" pitchFamily="2" charset="2"/>
              <a:buChar char="q"/>
            </a:pPr>
            <a:r>
              <a:rPr lang="en-US" altLang="x-none" i="1" dirty="0">
                <a:ea typeface="ＭＳ Ｐゴシック" charset="-128"/>
              </a:rPr>
              <a:t>DNS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x-none" dirty="0">
                <a:ea typeface="ＭＳ Ｐゴシック" charset="-128"/>
              </a:rPr>
              <a:t>High-level design</a:t>
            </a:r>
          </a:p>
          <a:p>
            <a:pPr lvl="1"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x-none" i="1" dirty="0">
                <a:solidFill>
                  <a:srgbClr val="C00000"/>
                </a:solidFill>
                <a:ea typeface="ＭＳ Ｐゴシック" charset="-128"/>
              </a:rPr>
              <a:t>Details</a:t>
            </a:r>
          </a:p>
          <a:p>
            <a:pPr lvl="2">
              <a:buClr>
                <a:srgbClr val="C00000"/>
              </a:buClr>
              <a:buFont typeface="Wingdings" charset="2"/>
              <a:buChar char="Ø"/>
            </a:pPr>
            <a:endParaRPr lang="en-US" altLang="x-none" i="1" dirty="0">
              <a:solidFill>
                <a:srgbClr val="C00000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391959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53" name="Group 1"/>
          <p:cNvGrpSpPr>
            <a:grpSpLocks/>
          </p:cNvGrpSpPr>
          <p:nvPr/>
        </p:nvGrpSpPr>
        <p:grpSpPr bwMode="auto">
          <a:xfrm>
            <a:off x="-68263" y="3636963"/>
            <a:ext cx="2217738" cy="2503487"/>
            <a:chOff x="5715000" y="1801819"/>
            <a:chExt cx="3124200" cy="3760781"/>
          </a:xfrm>
        </p:grpSpPr>
        <p:sp>
          <p:nvSpPr>
            <p:cNvPr id="49176" name="Freeform 2"/>
            <p:cNvSpPr>
              <a:spLocks/>
            </p:cNvSpPr>
            <p:nvPr/>
          </p:nvSpPr>
          <p:spPr bwMode="auto">
            <a:xfrm>
              <a:off x="6669088" y="3276600"/>
              <a:ext cx="1179512" cy="609600"/>
            </a:xfrm>
            <a:custGeom>
              <a:avLst/>
              <a:gdLst>
                <a:gd name="T0" fmla="*/ 0 w 743"/>
                <a:gd name="T1" fmla="*/ 0 h 384"/>
                <a:gd name="T2" fmla="*/ 2147483647 w 743"/>
                <a:gd name="T3" fmla="*/ 2147483647 h 384"/>
                <a:gd name="T4" fmla="*/ 0 w 743"/>
                <a:gd name="T5" fmla="*/ 2147483647 h 384"/>
                <a:gd name="T6" fmla="*/ 2147483647 w 743"/>
                <a:gd name="T7" fmla="*/ 2147483647 h 384"/>
                <a:gd name="T8" fmla="*/ 2147483647 w 743"/>
                <a:gd name="T9" fmla="*/ 2147483647 h 384"/>
                <a:gd name="T10" fmla="*/ 2147483647 w 743"/>
                <a:gd name="T11" fmla="*/ 2147483647 h 3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43"/>
                <a:gd name="T19" fmla="*/ 0 h 384"/>
                <a:gd name="T20" fmla="*/ 743 w 743"/>
                <a:gd name="T21" fmla="*/ 384 h 38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43" h="384">
                  <a:moveTo>
                    <a:pt x="0" y="0"/>
                  </a:moveTo>
                  <a:lnTo>
                    <a:pt x="23" y="194"/>
                  </a:lnTo>
                  <a:lnTo>
                    <a:pt x="0" y="384"/>
                  </a:lnTo>
                  <a:lnTo>
                    <a:pt x="713" y="384"/>
                  </a:lnTo>
                  <a:lnTo>
                    <a:pt x="695" y="194"/>
                  </a:lnTo>
                  <a:lnTo>
                    <a:pt x="743" y="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177" name="Freeform 5"/>
            <p:cNvSpPr>
              <a:spLocks/>
            </p:cNvSpPr>
            <p:nvPr/>
          </p:nvSpPr>
          <p:spPr bwMode="auto">
            <a:xfrm>
              <a:off x="5715000" y="1828800"/>
              <a:ext cx="1003300" cy="3733800"/>
            </a:xfrm>
            <a:custGeom>
              <a:avLst/>
              <a:gdLst>
                <a:gd name="T0" fmla="*/ 2147483647 w 632"/>
                <a:gd name="T1" fmla="*/ 0 h 2496"/>
                <a:gd name="T2" fmla="*/ 2147483647 w 632"/>
                <a:gd name="T3" fmla="*/ 2147483647 h 2496"/>
                <a:gd name="T4" fmla="*/ 0 w 632"/>
                <a:gd name="T5" fmla="*/ 2147483647 h 2496"/>
                <a:gd name="T6" fmla="*/ 0 60000 65536"/>
                <a:gd name="T7" fmla="*/ 0 60000 65536"/>
                <a:gd name="T8" fmla="*/ 0 60000 65536"/>
                <a:gd name="T9" fmla="*/ 0 w 632"/>
                <a:gd name="T10" fmla="*/ 0 h 2496"/>
                <a:gd name="T11" fmla="*/ 632 w 632"/>
                <a:gd name="T12" fmla="*/ 2496 h 24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2" h="2496">
                  <a:moveTo>
                    <a:pt x="48" y="0"/>
                  </a:moveTo>
                  <a:cubicBezTo>
                    <a:pt x="340" y="368"/>
                    <a:pt x="632" y="736"/>
                    <a:pt x="624" y="1152"/>
                  </a:cubicBezTo>
                  <a:cubicBezTo>
                    <a:pt x="616" y="1568"/>
                    <a:pt x="308" y="2032"/>
                    <a:pt x="0" y="24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178" name="Freeform 6"/>
            <p:cNvSpPr>
              <a:spLocks/>
            </p:cNvSpPr>
            <p:nvPr/>
          </p:nvSpPr>
          <p:spPr bwMode="auto">
            <a:xfrm>
              <a:off x="7759700" y="1828800"/>
              <a:ext cx="1079500" cy="3733800"/>
            </a:xfrm>
            <a:custGeom>
              <a:avLst/>
              <a:gdLst>
                <a:gd name="T0" fmla="*/ 2147483647 w 632"/>
                <a:gd name="T1" fmla="*/ 0 h 2496"/>
                <a:gd name="T2" fmla="*/ 2147483647 w 632"/>
                <a:gd name="T3" fmla="*/ 2147483647 h 2496"/>
                <a:gd name="T4" fmla="*/ 2147483647 w 632"/>
                <a:gd name="T5" fmla="*/ 2147483647 h 2496"/>
                <a:gd name="T6" fmla="*/ 0 60000 65536"/>
                <a:gd name="T7" fmla="*/ 0 60000 65536"/>
                <a:gd name="T8" fmla="*/ 0 60000 65536"/>
                <a:gd name="T9" fmla="*/ 0 w 632"/>
                <a:gd name="T10" fmla="*/ 0 h 2496"/>
                <a:gd name="T11" fmla="*/ 632 w 632"/>
                <a:gd name="T12" fmla="*/ 2496 h 24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2" h="2496">
                  <a:moveTo>
                    <a:pt x="584" y="0"/>
                  </a:moveTo>
                  <a:cubicBezTo>
                    <a:pt x="292" y="416"/>
                    <a:pt x="0" y="832"/>
                    <a:pt x="8" y="1248"/>
                  </a:cubicBezTo>
                  <a:cubicBezTo>
                    <a:pt x="16" y="1664"/>
                    <a:pt x="324" y="2080"/>
                    <a:pt x="632" y="24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179" name="Line 7"/>
            <p:cNvSpPr>
              <a:spLocks noChangeShapeType="1"/>
            </p:cNvSpPr>
            <p:nvPr/>
          </p:nvSpPr>
          <p:spPr bwMode="auto">
            <a:xfrm>
              <a:off x="6705600" y="3276600"/>
              <a:ext cx="1143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180" name="Line 8"/>
            <p:cNvSpPr>
              <a:spLocks noChangeShapeType="1"/>
            </p:cNvSpPr>
            <p:nvPr/>
          </p:nvSpPr>
          <p:spPr bwMode="auto">
            <a:xfrm>
              <a:off x="6629400" y="3886200"/>
              <a:ext cx="1143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181" name="Text Box 9"/>
            <p:cNvSpPr txBox="1">
              <a:spLocks noChangeArrowheads="1"/>
            </p:cNvSpPr>
            <p:nvPr/>
          </p:nvSpPr>
          <p:spPr bwMode="auto">
            <a:xfrm>
              <a:off x="6986583" y="3317874"/>
              <a:ext cx="506421" cy="508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000000"/>
                  </a:solidFill>
                </a:rPr>
                <a:t>IP</a:t>
              </a:r>
            </a:p>
          </p:txBody>
        </p:sp>
        <p:sp>
          <p:nvSpPr>
            <p:cNvPr id="49182" name="Text Box 10"/>
            <p:cNvSpPr txBox="1">
              <a:spLocks noChangeArrowheads="1"/>
            </p:cNvSpPr>
            <p:nvPr/>
          </p:nvSpPr>
          <p:spPr bwMode="auto">
            <a:xfrm>
              <a:off x="5907645" y="5111750"/>
              <a:ext cx="946623" cy="392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100">
                  <a:solidFill>
                    <a:srgbClr val="000000"/>
                  </a:solidFill>
                </a:rPr>
                <a:t>Ethernet</a:t>
              </a:r>
            </a:p>
          </p:txBody>
        </p:sp>
        <p:sp>
          <p:nvSpPr>
            <p:cNvPr id="49183" name="Text Box 11"/>
            <p:cNvSpPr txBox="1">
              <a:spLocks noChangeArrowheads="1"/>
            </p:cNvSpPr>
            <p:nvPr/>
          </p:nvSpPr>
          <p:spPr bwMode="auto">
            <a:xfrm>
              <a:off x="7524386" y="5111749"/>
              <a:ext cx="1146903" cy="392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100">
                  <a:solidFill>
                    <a:srgbClr val="000000"/>
                  </a:solidFill>
                </a:rPr>
                <a:t>Cable/DSL</a:t>
              </a:r>
            </a:p>
          </p:txBody>
        </p:sp>
        <p:sp>
          <p:nvSpPr>
            <p:cNvPr id="49184" name="Text Box 12"/>
            <p:cNvSpPr txBox="1">
              <a:spLocks noChangeArrowheads="1"/>
            </p:cNvSpPr>
            <p:nvPr/>
          </p:nvSpPr>
          <p:spPr bwMode="auto">
            <a:xfrm>
              <a:off x="6672127" y="5111749"/>
              <a:ext cx="965473" cy="392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100">
                  <a:solidFill>
                    <a:srgbClr val="000000"/>
                  </a:solidFill>
                </a:rPr>
                <a:t>Wireless</a:t>
              </a:r>
            </a:p>
          </p:txBody>
        </p:sp>
        <p:sp>
          <p:nvSpPr>
            <p:cNvPr id="49185" name="Text Box 13"/>
            <p:cNvSpPr txBox="1">
              <a:spLocks noChangeArrowheads="1"/>
            </p:cNvSpPr>
            <p:nvPr/>
          </p:nvSpPr>
          <p:spPr bwMode="auto">
            <a:xfrm>
              <a:off x="6574265" y="2635249"/>
              <a:ext cx="621447" cy="392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100">
                  <a:solidFill>
                    <a:srgbClr val="000000"/>
                  </a:solidFill>
                </a:rPr>
                <a:t>TCP</a:t>
              </a:r>
            </a:p>
          </p:txBody>
        </p:sp>
        <p:sp>
          <p:nvSpPr>
            <p:cNvPr id="49186" name="Text Box 14"/>
            <p:cNvSpPr txBox="1">
              <a:spLocks noChangeArrowheads="1"/>
            </p:cNvSpPr>
            <p:nvPr/>
          </p:nvSpPr>
          <p:spPr bwMode="auto">
            <a:xfrm>
              <a:off x="7357092" y="2667000"/>
              <a:ext cx="657577" cy="392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100">
                  <a:solidFill>
                    <a:srgbClr val="000000"/>
                  </a:solidFill>
                </a:rPr>
                <a:t>UDP</a:t>
              </a:r>
            </a:p>
          </p:txBody>
        </p:sp>
        <p:sp>
          <p:nvSpPr>
            <p:cNvPr id="49187" name="Line 20"/>
            <p:cNvSpPr>
              <a:spLocks noChangeShapeType="1"/>
            </p:cNvSpPr>
            <p:nvPr/>
          </p:nvSpPr>
          <p:spPr bwMode="auto">
            <a:xfrm>
              <a:off x="5715000" y="5562600"/>
              <a:ext cx="3124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188" name="Line 21"/>
            <p:cNvSpPr>
              <a:spLocks noChangeShapeType="1"/>
            </p:cNvSpPr>
            <p:nvPr/>
          </p:nvSpPr>
          <p:spPr bwMode="auto">
            <a:xfrm>
              <a:off x="6248400" y="2438400"/>
              <a:ext cx="2057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189" name="Line 22"/>
            <p:cNvSpPr>
              <a:spLocks noChangeShapeType="1"/>
            </p:cNvSpPr>
            <p:nvPr/>
          </p:nvSpPr>
          <p:spPr bwMode="auto">
            <a:xfrm>
              <a:off x="7239000" y="2438400"/>
              <a:ext cx="0" cy="838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49190" name="Group 26"/>
            <p:cNvGrpSpPr>
              <a:grpSpLocks/>
            </p:cNvGrpSpPr>
            <p:nvPr/>
          </p:nvGrpSpPr>
          <p:grpSpPr bwMode="auto">
            <a:xfrm>
              <a:off x="5805488" y="1801819"/>
              <a:ext cx="2971800" cy="517476"/>
              <a:chOff x="2604654" y="1967359"/>
              <a:chExt cx="2971800" cy="517854"/>
            </a:xfrm>
          </p:grpSpPr>
          <p:sp>
            <p:nvSpPr>
              <p:cNvPr id="109592" name="Text Box 16"/>
              <p:cNvSpPr txBox="1">
                <a:spLocks noChangeArrowheads="1"/>
              </p:cNvSpPr>
              <p:nvPr/>
            </p:nvSpPr>
            <p:spPr bwMode="auto">
              <a:xfrm>
                <a:off x="3864930" y="2091458"/>
                <a:ext cx="657491" cy="393773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100" b="1" dirty="0">
                    <a:solidFill>
                      <a:srgbClr val="008000"/>
                    </a:solidFill>
                  </a:rPr>
                  <a:t>DNS</a:t>
                </a:r>
              </a:p>
            </p:txBody>
          </p:sp>
          <p:sp>
            <p:nvSpPr>
              <p:cNvPr id="49192" name="Line 20"/>
              <p:cNvSpPr>
                <a:spLocks noChangeShapeType="1"/>
              </p:cNvSpPr>
              <p:nvPr/>
            </p:nvSpPr>
            <p:spPr bwMode="auto">
              <a:xfrm>
                <a:off x="2604654" y="1967359"/>
                <a:ext cx="29718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</p:grpSp>
      <p:cxnSp>
        <p:nvCxnSpPr>
          <p:cNvPr id="49154" name="Straight Arrow Connector 52"/>
          <p:cNvCxnSpPr>
            <a:cxnSpLocks noChangeShapeType="1"/>
          </p:cNvCxnSpPr>
          <p:nvPr/>
        </p:nvCxnSpPr>
        <p:spPr bwMode="auto">
          <a:xfrm>
            <a:off x="1384300" y="3905250"/>
            <a:ext cx="6515100" cy="2857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9155" name="Group 1"/>
          <p:cNvGrpSpPr>
            <a:grpSpLocks/>
          </p:cNvGrpSpPr>
          <p:nvPr/>
        </p:nvGrpSpPr>
        <p:grpSpPr bwMode="auto">
          <a:xfrm>
            <a:off x="6981825" y="3636963"/>
            <a:ext cx="2217738" cy="2503487"/>
            <a:chOff x="5715000" y="1801819"/>
            <a:chExt cx="3124200" cy="3760781"/>
          </a:xfrm>
        </p:grpSpPr>
        <p:sp>
          <p:nvSpPr>
            <p:cNvPr id="49159" name="Freeform 2"/>
            <p:cNvSpPr>
              <a:spLocks/>
            </p:cNvSpPr>
            <p:nvPr/>
          </p:nvSpPr>
          <p:spPr bwMode="auto">
            <a:xfrm>
              <a:off x="6669088" y="3276600"/>
              <a:ext cx="1179512" cy="609600"/>
            </a:xfrm>
            <a:custGeom>
              <a:avLst/>
              <a:gdLst>
                <a:gd name="T0" fmla="*/ 0 w 743"/>
                <a:gd name="T1" fmla="*/ 0 h 384"/>
                <a:gd name="T2" fmla="*/ 2147483647 w 743"/>
                <a:gd name="T3" fmla="*/ 2147483647 h 384"/>
                <a:gd name="T4" fmla="*/ 0 w 743"/>
                <a:gd name="T5" fmla="*/ 2147483647 h 384"/>
                <a:gd name="T6" fmla="*/ 2147483647 w 743"/>
                <a:gd name="T7" fmla="*/ 2147483647 h 384"/>
                <a:gd name="T8" fmla="*/ 2147483647 w 743"/>
                <a:gd name="T9" fmla="*/ 2147483647 h 384"/>
                <a:gd name="T10" fmla="*/ 2147483647 w 743"/>
                <a:gd name="T11" fmla="*/ 2147483647 h 3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43"/>
                <a:gd name="T19" fmla="*/ 0 h 384"/>
                <a:gd name="T20" fmla="*/ 743 w 743"/>
                <a:gd name="T21" fmla="*/ 384 h 38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43" h="384">
                  <a:moveTo>
                    <a:pt x="0" y="0"/>
                  </a:moveTo>
                  <a:lnTo>
                    <a:pt x="23" y="194"/>
                  </a:lnTo>
                  <a:lnTo>
                    <a:pt x="0" y="384"/>
                  </a:lnTo>
                  <a:lnTo>
                    <a:pt x="713" y="384"/>
                  </a:lnTo>
                  <a:lnTo>
                    <a:pt x="695" y="194"/>
                  </a:lnTo>
                  <a:lnTo>
                    <a:pt x="743" y="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160" name="Freeform 5"/>
            <p:cNvSpPr>
              <a:spLocks/>
            </p:cNvSpPr>
            <p:nvPr/>
          </p:nvSpPr>
          <p:spPr bwMode="auto">
            <a:xfrm>
              <a:off x="5715000" y="1828800"/>
              <a:ext cx="1003300" cy="3733800"/>
            </a:xfrm>
            <a:custGeom>
              <a:avLst/>
              <a:gdLst>
                <a:gd name="T0" fmla="*/ 2147483647 w 632"/>
                <a:gd name="T1" fmla="*/ 0 h 2496"/>
                <a:gd name="T2" fmla="*/ 2147483647 w 632"/>
                <a:gd name="T3" fmla="*/ 2147483647 h 2496"/>
                <a:gd name="T4" fmla="*/ 0 w 632"/>
                <a:gd name="T5" fmla="*/ 2147483647 h 2496"/>
                <a:gd name="T6" fmla="*/ 0 60000 65536"/>
                <a:gd name="T7" fmla="*/ 0 60000 65536"/>
                <a:gd name="T8" fmla="*/ 0 60000 65536"/>
                <a:gd name="T9" fmla="*/ 0 w 632"/>
                <a:gd name="T10" fmla="*/ 0 h 2496"/>
                <a:gd name="T11" fmla="*/ 632 w 632"/>
                <a:gd name="T12" fmla="*/ 2496 h 24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2" h="2496">
                  <a:moveTo>
                    <a:pt x="48" y="0"/>
                  </a:moveTo>
                  <a:cubicBezTo>
                    <a:pt x="340" y="368"/>
                    <a:pt x="632" y="736"/>
                    <a:pt x="624" y="1152"/>
                  </a:cubicBezTo>
                  <a:cubicBezTo>
                    <a:pt x="616" y="1568"/>
                    <a:pt x="308" y="2032"/>
                    <a:pt x="0" y="24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161" name="Freeform 6"/>
            <p:cNvSpPr>
              <a:spLocks/>
            </p:cNvSpPr>
            <p:nvPr/>
          </p:nvSpPr>
          <p:spPr bwMode="auto">
            <a:xfrm>
              <a:off x="7759700" y="1828800"/>
              <a:ext cx="1079500" cy="3733800"/>
            </a:xfrm>
            <a:custGeom>
              <a:avLst/>
              <a:gdLst>
                <a:gd name="T0" fmla="*/ 2147483647 w 632"/>
                <a:gd name="T1" fmla="*/ 0 h 2496"/>
                <a:gd name="T2" fmla="*/ 2147483647 w 632"/>
                <a:gd name="T3" fmla="*/ 2147483647 h 2496"/>
                <a:gd name="T4" fmla="*/ 2147483647 w 632"/>
                <a:gd name="T5" fmla="*/ 2147483647 h 2496"/>
                <a:gd name="T6" fmla="*/ 0 60000 65536"/>
                <a:gd name="T7" fmla="*/ 0 60000 65536"/>
                <a:gd name="T8" fmla="*/ 0 60000 65536"/>
                <a:gd name="T9" fmla="*/ 0 w 632"/>
                <a:gd name="T10" fmla="*/ 0 h 2496"/>
                <a:gd name="T11" fmla="*/ 632 w 632"/>
                <a:gd name="T12" fmla="*/ 2496 h 24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2" h="2496">
                  <a:moveTo>
                    <a:pt x="584" y="0"/>
                  </a:moveTo>
                  <a:cubicBezTo>
                    <a:pt x="292" y="416"/>
                    <a:pt x="0" y="832"/>
                    <a:pt x="8" y="1248"/>
                  </a:cubicBezTo>
                  <a:cubicBezTo>
                    <a:pt x="16" y="1664"/>
                    <a:pt x="324" y="2080"/>
                    <a:pt x="632" y="24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162" name="Line 7"/>
            <p:cNvSpPr>
              <a:spLocks noChangeShapeType="1"/>
            </p:cNvSpPr>
            <p:nvPr/>
          </p:nvSpPr>
          <p:spPr bwMode="auto">
            <a:xfrm>
              <a:off x="6705600" y="3276600"/>
              <a:ext cx="1143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163" name="Line 8"/>
            <p:cNvSpPr>
              <a:spLocks noChangeShapeType="1"/>
            </p:cNvSpPr>
            <p:nvPr/>
          </p:nvSpPr>
          <p:spPr bwMode="auto">
            <a:xfrm>
              <a:off x="6629400" y="3886200"/>
              <a:ext cx="1143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164" name="Text Box 9"/>
            <p:cNvSpPr txBox="1">
              <a:spLocks noChangeArrowheads="1"/>
            </p:cNvSpPr>
            <p:nvPr/>
          </p:nvSpPr>
          <p:spPr bwMode="auto">
            <a:xfrm>
              <a:off x="6986583" y="3317874"/>
              <a:ext cx="506421" cy="508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000000"/>
                  </a:solidFill>
                </a:rPr>
                <a:t>IP</a:t>
              </a:r>
            </a:p>
          </p:txBody>
        </p:sp>
        <p:sp>
          <p:nvSpPr>
            <p:cNvPr id="49165" name="Text Box 10"/>
            <p:cNvSpPr txBox="1">
              <a:spLocks noChangeArrowheads="1"/>
            </p:cNvSpPr>
            <p:nvPr/>
          </p:nvSpPr>
          <p:spPr bwMode="auto">
            <a:xfrm>
              <a:off x="5907645" y="5111750"/>
              <a:ext cx="946623" cy="392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100">
                  <a:solidFill>
                    <a:srgbClr val="000000"/>
                  </a:solidFill>
                </a:rPr>
                <a:t>Ethernet</a:t>
              </a:r>
            </a:p>
          </p:txBody>
        </p:sp>
        <p:sp>
          <p:nvSpPr>
            <p:cNvPr id="49166" name="Text Box 11"/>
            <p:cNvSpPr txBox="1">
              <a:spLocks noChangeArrowheads="1"/>
            </p:cNvSpPr>
            <p:nvPr/>
          </p:nvSpPr>
          <p:spPr bwMode="auto">
            <a:xfrm>
              <a:off x="7524386" y="5111749"/>
              <a:ext cx="1146903" cy="392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100">
                  <a:solidFill>
                    <a:srgbClr val="000000"/>
                  </a:solidFill>
                </a:rPr>
                <a:t>Cable/DSL</a:t>
              </a:r>
            </a:p>
          </p:txBody>
        </p:sp>
        <p:sp>
          <p:nvSpPr>
            <p:cNvPr id="49167" name="Text Box 12"/>
            <p:cNvSpPr txBox="1">
              <a:spLocks noChangeArrowheads="1"/>
            </p:cNvSpPr>
            <p:nvPr/>
          </p:nvSpPr>
          <p:spPr bwMode="auto">
            <a:xfrm>
              <a:off x="6672127" y="5111749"/>
              <a:ext cx="965473" cy="392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100">
                  <a:solidFill>
                    <a:srgbClr val="000000"/>
                  </a:solidFill>
                </a:rPr>
                <a:t>Wireless</a:t>
              </a:r>
            </a:p>
          </p:txBody>
        </p:sp>
        <p:sp>
          <p:nvSpPr>
            <p:cNvPr id="49168" name="Text Box 13"/>
            <p:cNvSpPr txBox="1">
              <a:spLocks noChangeArrowheads="1"/>
            </p:cNvSpPr>
            <p:nvPr/>
          </p:nvSpPr>
          <p:spPr bwMode="auto">
            <a:xfrm>
              <a:off x="6574265" y="2635249"/>
              <a:ext cx="621447" cy="392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100">
                  <a:solidFill>
                    <a:srgbClr val="000000"/>
                  </a:solidFill>
                </a:rPr>
                <a:t>TCP</a:t>
              </a:r>
            </a:p>
          </p:txBody>
        </p:sp>
        <p:sp>
          <p:nvSpPr>
            <p:cNvPr id="49169" name="Text Box 14"/>
            <p:cNvSpPr txBox="1">
              <a:spLocks noChangeArrowheads="1"/>
            </p:cNvSpPr>
            <p:nvPr/>
          </p:nvSpPr>
          <p:spPr bwMode="auto">
            <a:xfrm>
              <a:off x="7357092" y="2667000"/>
              <a:ext cx="657577" cy="392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100">
                  <a:solidFill>
                    <a:srgbClr val="000000"/>
                  </a:solidFill>
                </a:rPr>
                <a:t>UDP</a:t>
              </a:r>
            </a:p>
          </p:txBody>
        </p:sp>
        <p:sp>
          <p:nvSpPr>
            <p:cNvPr id="49170" name="Line 20"/>
            <p:cNvSpPr>
              <a:spLocks noChangeShapeType="1"/>
            </p:cNvSpPr>
            <p:nvPr/>
          </p:nvSpPr>
          <p:spPr bwMode="auto">
            <a:xfrm>
              <a:off x="5715000" y="5562600"/>
              <a:ext cx="3124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171" name="Line 21"/>
            <p:cNvSpPr>
              <a:spLocks noChangeShapeType="1"/>
            </p:cNvSpPr>
            <p:nvPr/>
          </p:nvSpPr>
          <p:spPr bwMode="auto">
            <a:xfrm>
              <a:off x="6248400" y="2438400"/>
              <a:ext cx="2057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172" name="Line 22"/>
            <p:cNvSpPr>
              <a:spLocks noChangeShapeType="1"/>
            </p:cNvSpPr>
            <p:nvPr/>
          </p:nvSpPr>
          <p:spPr bwMode="auto">
            <a:xfrm>
              <a:off x="7239000" y="2438400"/>
              <a:ext cx="0" cy="838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49173" name="Group 26"/>
            <p:cNvGrpSpPr>
              <a:grpSpLocks/>
            </p:cNvGrpSpPr>
            <p:nvPr/>
          </p:nvGrpSpPr>
          <p:grpSpPr bwMode="auto">
            <a:xfrm>
              <a:off x="5805488" y="1801819"/>
              <a:ext cx="2971800" cy="517476"/>
              <a:chOff x="2604654" y="1967359"/>
              <a:chExt cx="2971800" cy="517854"/>
            </a:xfrm>
          </p:grpSpPr>
          <p:sp>
            <p:nvSpPr>
              <p:cNvPr id="72" name="Text Box 16"/>
              <p:cNvSpPr txBox="1">
                <a:spLocks noChangeArrowheads="1"/>
              </p:cNvSpPr>
              <p:nvPr/>
            </p:nvSpPr>
            <p:spPr bwMode="auto">
              <a:xfrm>
                <a:off x="3806783" y="2091458"/>
                <a:ext cx="657491" cy="393773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100" b="1" dirty="0">
                    <a:solidFill>
                      <a:srgbClr val="008000"/>
                    </a:solidFill>
                  </a:rPr>
                  <a:t>DNS</a:t>
                </a:r>
              </a:p>
            </p:txBody>
          </p:sp>
          <p:sp>
            <p:nvSpPr>
              <p:cNvPr id="49175" name="Line 20"/>
              <p:cNvSpPr>
                <a:spLocks noChangeShapeType="1"/>
              </p:cNvSpPr>
              <p:nvPr/>
            </p:nvSpPr>
            <p:spPr bwMode="auto">
              <a:xfrm>
                <a:off x="2604654" y="1967359"/>
                <a:ext cx="29718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</p:grpSp>
      <p:cxnSp>
        <p:nvCxnSpPr>
          <p:cNvPr id="49156" name="Straight Arrow Connector 52"/>
          <p:cNvCxnSpPr>
            <a:cxnSpLocks noChangeShapeType="1"/>
          </p:cNvCxnSpPr>
          <p:nvPr/>
        </p:nvCxnSpPr>
        <p:spPr bwMode="auto">
          <a:xfrm>
            <a:off x="1385888" y="3781425"/>
            <a:ext cx="6513512" cy="2857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Rectangle 2"/>
          <p:cNvSpPr/>
          <p:nvPr/>
        </p:nvSpPr>
        <p:spPr>
          <a:xfrm>
            <a:off x="100013" y="354013"/>
            <a:ext cx="5673725" cy="7080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u="sng" kern="0" dirty="0">
                <a:solidFill>
                  <a:srgbClr val="3333CC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DNS Message Format?</a:t>
            </a:r>
            <a:endParaRPr lang="en-US" dirty="0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93825" y="1644650"/>
            <a:ext cx="6524625" cy="138430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800">
                <a:solidFill>
                  <a:srgbClr val="000000"/>
                </a:solidFill>
                <a:latin typeface="Comic Sans MS" charset="0"/>
              </a:rPr>
              <a:t>Basic encoding decisions: UDP/TCP, how to encode domain name, how to encode answers</a:t>
            </a:r>
            <a:r>
              <a:rPr lang="is-IS" altLang="x-none" sz="2800">
                <a:solidFill>
                  <a:srgbClr val="000000"/>
                </a:solidFill>
                <a:latin typeface="Comic Sans MS" charset="0"/>
              </a:rPr>
              <a:t>…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FB29D0-6306-9E48-9381-C8C8EF78957D}"/>
              </a:ext>
            </a:extLst>
          </p:cNvPr>
          <p:cNvSpPr txBox="1"/>
          <p:nvPr/>
        </p:nvSpPr>
        <p:spPr>
          <a:xfrm>
            <a:off x="8673301" y="651944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B369829-0E77-C54A-A80A-CC1B9782A46E}" type="slidenum">
              <a:rPr lang="en-US" sz="1600" smtClean="0"/>
              <a:t>44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1561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22849A0-53B5-864F-9FFE-134EE046700B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45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Observing DNS Messages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501063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Capture the messages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宋体" charset="-122"/>
              </a:rPr>
              <a:t>DNS server is at port 53</a:t>
            </a:r>
          </a:p>
          <a:p>
            <a:pPr lvl="2"/>
            <a:r>
              <a:rPr lang="en-US" altLang="x-none" dirty="0">
                <a:ea typeface="ＭＳ Ｐゴシック" charset="-128"/>
              </a:rPr>
              <a:t>Display and clear DNS cache</a:t>
            </a:r>
          </a:p>
          <a:p>
            <a:pPr lvl="3"/>
            <a:r>
              <a:rPr lang="en-US" altLang="x-none" dirty="0">
                <a:latin typeface="+mn-lt"/>
                <a:ea typeface="ＭＳ Ｐゴシック" charset="-128"/>
              </a:rPr>
              <a:t>MacOS: </a:t>
            </a:r>
            <a:r>
              <a:rPr lang="en-US" altLang="x-none" dirty="0">
                <a:latin typeface="Comic Sans MS" charset="0"/>
                <a:ea typeface="ＭＳ Ｐゴシック" charset="-128"/>
                <a:hlinkClick r:id="rId3"/>
              </a:rPr>
              <a:t>https://support.apple.com/en-us/HT202516</a:t>
            </a:r>
            <a:r>
              <a:rPr lang="en-US" altLang="x-none" dirty="0">
                <a:latin typeface="Comic Sans MS" charset="0"/>
                <a:ea typeface="ＭＳ Ｐゴシック" charset="-128"/>
              </a:rPr>
              <a:t> </a:t>
            </a:r>
            <a:r>
              <a:rPr lang="en-US" altLang="zh-CN" dirty="0" err="1">
                <a:latin typeface="Comic Sans MS" charset="0"/>
                <a:ea typeface="宋体" charset="-122"/>
              </a:rPr>
              <a:t>sudo</a:t>
            </a:r>
            <a:r>
              <a:rPr lang="en-US" altLang="zh-CN" dirty="0">
                <a:latin typeface="Comic Sans MS" charset="0"/>
                <a:ea typeface="宋体" charset="-122"/>
              </a:rPr>
              <a:t> </a:t>
            </a:r>
            <a:r>
              <a:rPr lang="en-US" altLang="zh-CN" dirty="0" err="1">
                <a:latin typeface="Comic Sans MS" charset="0"/>
                <a:ea typeface="宋体" charset="-122"/>
              </a:rPr>
              <a:t>killall</a:t>
            </a:r>
            <a:r>
              <a:rPr lang="en-US" altLang="zh-CN" dirty="0">
                <a:latin typeface="Comic Sans MS" charset="0"/>
                <a:ea typeface="宋体" charset="-122"/>
              </a:rPr>
              <a:t> -HUP </a:t>
            </a:r>
            <a:r>
              <a:rPr lang="en-US" altLang="zh-CN" dirty="0" err="1">
                <a:latin typeface="Comic Sans MS" charset="0"/>
                <a:ea typeface="宋体" charset="-122"/>
              </a:rPr>
              <a:t>mDNSResponder</a:t>
            </a:r>
            <a:endParaRPr lang="en-US" altLang="zh-CN" dirty="0">
              <a:latin typeface="Comic Sans MS" charset="0"/>
              <a:ea typeface="宋体" charset="-122"/>
            </a:endParaRPr>
          </a:p>
          <a:p>
            <a:pPr lvl="3"/>
            <a:r>
              <a:rPr lang="en-US" altLang="zh-CN" dirty="0">
                <a:latin typeface="Comic Sans MS" charset="0"/>
                <a:ea typeface="宋体" charset="-122"/>
              </a:rPr>
              <a:t>Ubuntu:</a:t>
            </a:r>
            <a:r>
              <a:rPr lang="zh-CN" altLang="en-US" dirty="0">
                <a:latin typeface="Comic Sans MS" charset="0"/>
                <a:ea typeface="宋体" charset="-122"/>
              </a:rPr>
              <a:t> </a:t>
            </a:r>
            <a:endParaRPr lang="en-US" altLang="zh-CN" dirty="0">
              <a:latin typeface="Comic Sans MS" charset="0"/>
              <a:ea typeface="宋体" charset="-122"/>
            </a:endParaRPr>
          </a:p>
          <a:p>
            <a:pPr marL="1371600" lvl="3" indent="0">
              <a:buNone/>
            </a:pPr>
            <a:r>
              <a:rPr lang="zh-CN" altLang="en-US" dirty="0">
                <a:latin typeface="Comic Sans MS" charset="0"/>
                <a:ea typeface="宋体" charset="-122"/>
              </a:rPr>
              <a:t>   </a:t>
            </a:r>
            <a:r>
              <a:rPr lang="en-US" altLang="zh-CN" dirty="0" err="1">
                <a:latin typeface="Comic Sans MS" charset="0"/>
                <a:ea typeface="宋体" charset="-122"/>
              </a:rPr>
              <a:t>sudo</a:t>
            </a:r>
            <a:r>
              <a:rPr lang="en-US" altLang="zh-CN" dirty="0">
                <a:latin typeface="Comic Sans MS" charset="0"/>
                <a:ea typeface="宋体" charset="-122"/>
              </a:rPr>
              <a:t> </a:t>
            </a:r>
            <a:r>
              <a:rPr lang="en-US" altLang="zh-CN" dirty="0" err="1">
                <a:latin typeface="Comic Sans MS" charset="0"/>
                <a:ea typeface="宋体" charset="-122"/>
              </a:rPr>
              <a:t>systemd</a:t>
            </a:r>
            <a:r>
              <a:rPr lang="en-US" altLang="zh-CN" dirty="0">
                <a:latin typeface="Comic Sans MS" charset="0"/>
                <a:ea typeface="宋体" charset="-122"/>
              </a:rPr>
              <a:t>-resolve --flush-caches</a:t>
            </a:r>
          </a:p>
          <a:p>
            <a:pPr marL="1371600" lvl="3" indent="0">
              <a:buNone/>
            </a:pPr>
            <a:r>
              <a:rPr lang="zh-CN" altLang="en-US" dirty="0">
                <a:latin typeface="Comic Sans MS" charset="0"/>
                <a:ea typeface="宋体" charset="-122"/>
              </a:rPr>
              <a:t>   </a:t>
            </a:r>
            <a:r>
              <a:rPr lang="en-US" altLang="zh-CN" dirty="0" err="1">
                <a:latin typeface="Comic Sans MS" charset="0"/>
                <a:ea typeface="宋体" charset="-122"/>
              </a:rPr>
              <a:t>sudo</a:t>
            </a:r>
            <a:r>
              <a:rPr lang="en-US" altLang="zh-CN" dirty="0">
                <a:latin typeface="Comic Sans MS" charset="0"/>
                <a:ea typeface="宋体" charset="-122"/>
              </a:rPr>
              <a:t> </a:t>
            </a:r>
            <a:r>
              <a:rPr lang="en-US" altLang="zh-CN" dirty="0" err="1">
                <a:latin typeface="Comic Sans MS" charset="0"/>
                <a:ea typeface="宋体" charset="-122"/>
              </a:rPr>
              <a:t>systemd</a:t>
            </a:r>
            <a:r>
              <a:rPr lang="en-US" altLang="zh-CN" dirty="0">
                <a:latin typeface="Comic Sans MS" charset="0"/>
                <a:ea typeface="宋体" charset="-122"/>
              </a:rPr>
              <a:t>-resolve --statistics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宋体" charset="-122"/>
              </a:rPr>
              <a:t>Try to load the </a:t>
            </a:r>
            <a:r>
              <a:rPr lang="en-US" altLang="x-none" dirty="0" err="1">
                <a:ea typeface="宋体" charset="-122"/>
              </a:rPr>
              <a:t>dns</a:t>
            </a:r>
            <a:r>
              <a:rPr lang="en-US" altLang="x-none" dirty="0">
                <a:ea typeface="宋体" charset="-122"/>
              </a:rPr>
              <a:t>-capture file from class Schedule page, if you do not want live capture</a:t>
            </a:r>
          </a:p>
        </p:txBody>
      </p:sp>
    </p:spTree>
    <p:extLst>
      <p:ext uri="{BB962C8B-B14F-4D97-AF65-F5344CB8AC3E}">
        <p14:creationId xmlns:p14="http://schemas.microsoft.com/office/powerpoint/2010/main" val="8503631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4C67285-05EC-2346-898A-E43BE6B73A70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46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DNS Protocol, Messages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2925" y="1343025"/>
            <a:ext cx="8262938" cy="712788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u="sng" dirty="0">
                <a:solidFill>
                  <a:schemeClr val="accent2"/>
                </a:solidFill>
                <a:ea typeface="ＭＳ Ｐゴシック" charset="-128"/>
              </a:rPr>
              <a:t>DNS protocol :</a:t>
            </a:r>
            <a:r>
              <a:rPr lang="en-US" altLang="x-none" dirty="0">
                <a:ea typeface="ＭＳ Ｐゴシック" charset="-128"/>
              </a:rPr>
              <a:t> typically over UDP</a:t>
            </a:r>
            <a:r>
              <a:rPr lang="en-US" altLang="x-none" dirty="0">
                <a:ea typeface="宋体" charset="-122"/>
              </a:rPr>
              <a:t> (can use </a:t>
            </a:r>
            <a:r>
              <a:rPr lang="en-US" altLang="zh-CN" dirty="0">
                <a:ea typeface="宋体" charset="-122"/>
              </a:rPr>
              <a:t>TCP)</a:t>
            </a:r>
            <a:r>
              <a:rPr lang="en-US" altLang="x-none" dirty="0">
                <a:ea typeface="ＭＳ Ｐゴシック" charset="-128"/>
              </a:rPr>
              <a:t>; </a:t>
            </a:r>
            <a:r>
              <a:rPr lang="en-US" altLang="x-none" i="1" dirty="0">
                <a:solidFill>
                  <a:srgbClr val="FF0000"/>
                </a:solidFill>
                <a:ea typeface="ＭＳ Ｐゴシック" charset="-128"/>
              </a:rPr>
              <a:t>query</a:t>
            </a:r>
            <a:r>
              <a:rPr lang="en-US" altLang="x-none" dirty="0">
                <a:solidFill>
                  <a:srgbClr val="FF0000"/>
                </a:solidFill>
                <a:ea typeface="ＭＳ Ｐゴシック" charset="-128"/>
              </a:rPr>
              <a:t> </a:t>
            </a:r>
            <a:r>
              <a:rPr lang="en-US" altLang="x-none" dirty="0">
                <a:ea typeface="ＭＳ Ｐゴシック" charset="-128"/>
              </a:rPr>
              <a:t>and </a:t>
            </a:r>
            <a:r>
              <a:rPr lang="en-US" altLang="x-none" i="1" dirty="0">
                <a:solidFill>
                  <a:srgbClr val="FF0000"/>
                </a:solidFill>
                <a:ea typeface="ＭＳ Ｐゴシック" charset="-128"/>
              </a:rPr>
              <a:t>reply</a:t>
            </a:r>
            <a:r>
              <a:rPr lang="en-US" altLang="x-none" dirty="0">
                <a:ea typeface="ＭＳ Ｐゴシック" charset="-128"/>
              </a:rPr>
              <a:t> messages, both with the </a:t>
            </a:r>
            <a:r>
              <a:rPr lang="en-US" altLang="x-none" dirty="0">
                <a:solidFill>
                  <a:srgbClr val="FF0000"/>
                </a:solidFill>
                <a:ea typeface="ＭＳ Ｐゴシック" charset="-128"/>
              </a:rPr>
              <a:t>same</a:t>
            </a:r>
            <a:r>
              <a:rPr lang="en-US" altLang="x-none" dirty="0">
                <a:ea typeface="ＭＳ Ｐゴシック" charset="-128"/>
              </a:rPr>
              <a:t> </a:t>
            </a:r>
            <a:r>
              <a:rPr lang="en-US" altLang="x-none" i="1" dirty="0">
                <a:ea typeface="ＭＳ Ｐゴシック" charset="-128"/>
              </a:rPr>
              <a:t>message format</a:t>
            </a:r>
            <a:endParaRPr lang="en-US" altLang="x-none" dirty="0">
              <a:ea typeface="ＭＳ Ｐゴシック" charset="-128"/>
            </a:endParaRPr>
          </a:p>
        </p:txBody>
      </p:sp>
      <p:graphicFrame>
        <p:nvGraphicFramePr>
          <p:cNvPr id="53252" name="Object 2"/>
          <p:cNvGraphicFramePr>
            <a:graphicFrameLocks noChangeAspect="1"/>
          </p:cNvGraphicFramePr>
          <p:nvPr/>
        </p:nvGraphicFramePr>
        <p:xfrm>
          <a:off x="1520825" y="2901950"/>
          <a:ext cx="5988050" cy="356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13" name="Photo Editor Photo" r:id="rId4" imgW="11533333" imgH="6866667" progId="MSPhotoEd.3">
                  <p:embed/>
                </p:oleObj>
              </mc:Choice>
              <mc:Fallback>
                <p:oleObj name="Photo Editor Photo" r:id="rId4" imgW="11533333" imgH="6866667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0825" y="2901950"/>
                        <a:ext cx="5988050" cy="356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3" name="Rectangle 3"/>
          <p:cNvSpPr>
            <a:spLocks noChangeArrowheads="1"/>
          </p:cNvSpPr>
          <p:nvPr/>
        </p:nvSpPr>
        <p:spPr bwMode="auto">
          <a:xfrm>
            <a:off x="4611688" y="174625"/>
            <a:ext cx="45323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https://www.ietf.org/rfc/rfc1035.txt</a:t>
            </a:r>
          </a:p>
        </p:txBody>
      </p:sp>
    </p:spTree>
    <p:extLst>
      <p:ext uri="{BB962C8B-B14F-4D97-AF65-F5344CB8AC3E}">
        <p14:creationId xmlns:p14="http://schemas.microsoft.com/office/powerpoint/2010/main" val="12443524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FDADE65-634F-344F-9185-CA997CE1DB0D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47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DNS Details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Header (Sec. 4.1.1 of https://</a:t>
            </a:r>
            <a:r>
              <a:rPr lang="en-US" altLang="x-none" dirty="0" err="1">
                <a:ea typeface="ＭＳ Ｐゴシック" charset="-128"/>
              </a:rPr>
              <a:t>www.ietf.org</a:t>
            </a:r>
            <a:r>
              <a:rPr lang="en-US" altLang="x-none" dirty="0">
                <a:ea typeface="ＭＳ Ｐゴシック" charset="-128"/>
              </a:rPr>
              <a:t>/</a:t>
            </a:r>
            <a:r>
              <a:rPr lang="en-US" altLang="x-none" dirty="0" err="1">
                <a:ea typeface="ＭＳ Ｐゴシック" charset="-128"/>
              </a:rPr>
              <a:t>rfc</a:t>
            </a:r>
            <a:r>
              <a:rPr lang="en-US" altLang="x-none" dirty="0">
                <a:ea typeface="ＭＳ Ｐゴシック" charset="-128"/>
              </a:rPr>
              <a:t>/rfc1035.txt)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Encoding of questions (Sec. 4.1.2):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[Label-length label-chars]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Encoding of answers (Sec. 4.1.3)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Pointer format (http://</a:t>
            </a:r>
            <a:r>
              <a:rPr lang="en-US" altLang="x-none" dirty="0" err="1">
                <a:ea typeface="ＭＳ Ｐゴシック" charset="-128"/>
              </a:rPr>
              <a:t>www.iana.org</a:t>
            </a:r>
            <a:r>
              <a:rPr lang="en-US" altLang="x-none" dirty="0">
                <a:ea typeface="ＭＳ Ｐゴシック" charset="-128"/>
              </a:rPr>
              <a:t>/assignments/</a:t>
            </a:r>
            <a:r>
              <a:rPr lang="en-US" altLang="x-none" dirty="0" err="1">
                <a:ea typeface="ＭＳ Ｐゴシック" charset="-128"/>
              </a:rPr>
              <a:t>dns</a:t>
            </a:r>
            <a:r>
              <a:rPr lang="en-US" altLang="x-none" dirty="0">
                <a:ea typeface="ＭＳ Ｐゴシック" charset="-128"/>
              </a:rPr>
              <a:t>-parameters/</a:t>
            </a:r>
            <a:r>
              <a:rPr lang="en-US" altLang="x-none" dirty="0" err="1">
                <a:ea typeface="ＭＳ Ｐゴシック" charset="-128"/>
              </a:rPr>
              <a:t>dns-parameters.xhtml</a:t>
            </a:r>
            <a:r>
              <a:rPr lang="en-US" altLang="x-none" dirty="0">
                <a:ea typeface="ＭＳ Ｐゴシック" charset="-128"/>
              </a:rPr>
              <a:t>)</a:t>
            </a:r>
          </a:p>
          <a:p>
            <a:pPr lvl="1"/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See example DNS packets</a:t>
            </a:r>
          </a:p>
          <a:p>
            <a:pPr lvl="1"/>
            <a:endParaRPr lang="en-US" altLang="x-none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172553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0FD714-2B48-8447-86F5-5576C7FBC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74" y="2284771"/>
            <a:ext cx="8094401" cy="32163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Encoding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AE2F55-6B61-9448-9C9C-CCAA11676C8D}" type="slidenum">
              <a:rPr lang="en-US" altLang="x-none" smtClean="0"/>
              <a:pPr/>
              <a:t>48</a:t>
            </a:fld>
            <a:endParaRPr lang="en-US" altLang="x-none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958A31D-0C8D-9B4E-81CA-0BCECD0F7B31}"/>
              </a:ext>
            </a:extLst>
          </p:cNvPr>
          <p:cNvGrpSpPr/>
          <p:nvPr/>
        </p:nvGrpSpPr>
        <p:grpSpPr>
          <a:xfrm>
            <a:off x="887709" y="5256276"/>
            <a:ext cx="5739233" cy="706557"/>
            <a:chOff x="887709" y="5256276"/>
            <a:chExt cx="5739233" cy="706557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FCEE06-1ED6-C440-9899-609A488C4186}"/>
                </a:ext>
              </a:extLst>
            </p:cNvPr>
            <p:cNvSpPr/>
            <p:nvPr/>
          </p:nvSpPr>
          <p:spPr bwMode="auto">
            <a:xfrm rot="5400000">
              <a:off x="3845348" y="4876800"/>
              <a:ext cx="155448" cy="914400"/>
            </a:xfrm>
            <a:prstGeom prst="rightBrac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6C9B9B3-90A6-6742-AF18-7B576208581F}"/>
                </a:ext>
              </a:extLst>
            </p:cNvPr>
            <p:cNvSpPr txBox="1"/>
            <p:nvPr/>
          </p:nvSpPr>
          <p:spPr>
            <a:xfrm>
              <a:off x="3540595" y="5364470"/>
              <a:ext cx="7649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+mn-lt"/>
                </a:rPr>
                <a:t>x</a:t>
              </a:r>
              <a:r>
                <a:rPr lang="en-US" altLang="zh-CN" dirty="0" err="1">
                  <a:solidFill>
                    <a:srgbClr val="FF0000"/>
                  </a:solidFill>
                  <a:latin typeface="+mn-lt"/>
                </a:rPr>
                <a:t>mu</a:t>
              </a:r>
              <a:endParaRPr lang="en-US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4840276-17EC-334D-BDC2-4A5802591637}"/>
                </a:ext>
              </a:extLst>
            </p:cNvPr>
            <p:cNvSpPr txBox="1"/>
            <p:nvPr/>
          </p:nvSpPr>
          <p:spPr>
            <a:xfrm>
              <a:off x="4919661" y="5364470"/>
              <a:ext cx="6944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>
                  <a:solidFill>
                    <a:srgbClr val="FF0000"/>
                  </a:solidFill>
                  <a:latin typeface="+mn-lt"/>
                </a:rPr>
                <a:t>edu</a:t>
              </a:r>
              <a:endParaRPr lang="en-US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EB8BC927-10A8-F747-96F9-41285D1BC07A}"/>
                </a:ext>
              </a:extLst>
            </p:cNvPr>
            <p:cNvSpPr/>
            <p:nvPr/>
          </p:nvSpPr>
          <p:spPr bwMode="auto">
            <a:xfrm rot="5400000">
              <a:off x="5189148" y="4876800"/>
              <a:ext cx="155448" cy="914400"/>
            </a:xfrm>
            <a:prstGeom prst="rightBrac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9723218-3A1F-AA41-B44A-E3A66A7B2085}"/>
                </a:ext>
              </a:extLst>
            </p:cNvPr>
            <p:cNvSpPr txBox="1"/>
            <p:nvPr/>
          </p:nvSpPr>
          <p:spPr>
            <a:xfrm>
              <a:off x="908136" y="5501168"/>
              <a:ext cx="5052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>
                  <a:solidFill>
                    <a:srgbClr val="FF0000"/>
                  </a:solidFill>
                  <a:latin typeface="+mn-lt"/>
                </a:rPr>
                <a:t>cn</a:t>
              </a:r>
              <a:endParaRPr lang="en-US" dirty="0">
                <a:solidFill>
                  <a:srgbClr val="FF0000"/>
                </a:solidFill>
                <a:latin typeface="+mn-lt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ED785B7-3C6D-E041-BF84-F7FD7F8AC6E4}"/>
                </a:ext>
              </a:extLst>
            </p:cNvPr>
            <p:cNvGrpSpPr/>
            <p:nvPr/>
          </p:nvGrpSpPr>
          <p:grpSpPr>
            <a:xfrm>
              <a:off x="6113598" y="5267540"/>
              <a:ext cx="513344" cy="144186"/>
              <a:chOff x="6113598" y="5267540"/>
              <a:chExt cx="513344" cy="144186"/>
            </a:xfrm>
          </p:grpSpPr>
          <p:sp>
            <p:nvSpPr>
              <p:cNvPr id="15" name="Right Brace 14">
                <a:extLst>
                  <a:ext uri="{FF2B5EF4-FFF2-40B4-BE49-F238E27FC236}">
                    <a16:creationId xmlns:a16="http://schemas.microsoft.com/office/drawing/2014/main" id="{0C7517E3-A6D6-6343-BCE4-F1CDE4AAE051}"/>
                  </a:ext>
                </a:extLst>
              </p:cNvPr>
              <p:cNvSpPr/>
              <p:nvPr/>
            </p:nvSpPr>
            <p:spPr bwMode="auto">
              <a:xfrm rot="5400000">
                <a:off x="6265037" y="5120972"/>
                <a:ext cx="139315" cy="442194"/>
              </a:xfrm>
              <a:prstGeom prst="rightBrace">
                <a:avLst/>
              </a:prstGeom>
              <a:noFill/>
              <a:ln w="127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900B495-53D2-7149-B47C-10D9BCDE1AF8}"/>
                  </a:ext>
                </a:extLst>
              </p:cNvPr>
              <p:cNvSpPr/>
              <p:nvPr/>
            </p:nvSpPr>
            <p:spPr bwMode="auto">
              <a:xfrm>
                <a:off x="6347248" y="5267540"/>
                <a:ext cx="279694" cy="134352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7471A61-D2F1-5E42-8F50-DABFA903CA9D}"/>
                </a:ext>
              </a:extLst>
            </p:cNvPr>
            <p:cNvGrpSpPr/>
            <p:nvPr/>
          </p:nvGrpSpPr>
          <p:grpSpPr>
            <a:xfrm>
              <a:off x="887709" y="5437690"/>
              <a:ext cx="500792" cy="139316"/>
              <a:chOff x="6055000" y="5272411"/>
              <a:chExt cx="500792" cy="139316"/>
            </a:xfrm>
          </p:grpSpPr>
          <p:sp>
            <p:nvSpPr>
              <p:cNvPr id="19" name="Right Brace 18">
                <a:extLst>
                  <a:ext uri="{FF2B5EF4-FFF2-40B4-BE49-F238E27FC236}">
                    <a16:creationId xmlns:a16="http://schemas.microsoft.com/office/drawing/2014/main" id="{DA393B56-FE95-4F48-A3F4-2A1A1F2BE828}"/>
                  </a:ext>
                </a:extLst>
              </p:cNvPr>
              <p:cNvSpPr/>
              <p:nvPr/>
            </p:nvSpPr>
            <p:spPr bwMode="auto">
              <a:xfrm rot="5400000">
                <a:off x="6265037" y="5120972"/>
                <a:ext cx="139315" cy="442194"/>
              </a:xfrm>
              <a:prstGeom prst="rightBrace">
                <a:avLst/>
              </a:prstGeom>
              <a:noFill/>
              <a:ln w="127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245A121-F3F6-4D41-B959-62AE467AE6F4}"/>
                  </a:ext>
                </a:extLst>
              </p:cNvPr>
              <p:cNvSpPr/>
              <p:nvPr/>
            </p:nvSpPr>
            <p:spPr bwMode="auto">
              <a:xfrm>
                <a:off x="6055000" y="5277375"/>
                <a:ext cx="279694" cy="134352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7D25585-FCCB-494A-974A-82624CF445A6}"/>
              </a:ext>
            </a:extLst>
          </p:cNvPr>
          <p:cNvGrpSpPr/>
          <p:nvPr/>
        </p:nvGrpSpPr>
        <p:grpSpPr>
          <a:xfrm>
            <a:off x="3205317" y="5274802"/>
            <a:ext cx="2637638" cy="1149696"/>
            <a:chOff x="3205317" y="5274802"/>
            <a:chExt cx="2637638" cy="1149696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007573A-65BA-8F4C-AC31-59652E29C978}"/>
                </a:ext>
              </a:extLst>
            </p:cNvPr>
            <p:cNvCxnSpPr>
              <a:cxnSpLocks/>
              <a:stCxn id="25" idx="1"/>
            </p:cNvCxnSpPr>
            <p:nvPr/>
          </p:nvCxnSpPr>
          <p:spPr bwMode="auto">
            <a:xfrm flipH="1" flipV="1">
              <a:off x="3205317" y="5274802"/>
              <a:ext cx="717754" cy="91886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B916E56-597A-CA4B-A776-8E5D5867B457}"/>
                </a:ext>
              </a:extLst>
            </p:cNvPr>
            <p:cNvSpPr txBox="1"/>
            <p:nvPr/>
          </p:nvSpPr>
          <p:spPr>
            <a:xfrm>
              <a:off x="3923071" y="5962833"/>
              <a:ext cx="10855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+mn-lt"/>
                </a:rPr>
                <a:t>leng</a:t>
              </a:r>
              <a:r>
                <a:rPr lang="en-US" altLang="zh-CN" dirty="0">
                  <a:solidFill>
                    <a:srgbClr val="FF0000"/>
                  </a:solidFill>
                  <a:latin typeface="+mn-lt"/>
                </a:rPr>
                <a:t>th</a:t>
              </a:r>
              <a:endParaRPr lang="en-US" dirty="0">
                <a:solidFill>
                  <a:srgbClr val="FF0000"/>
                </a:solidFill>
                <a:latin typeface="+mn-lt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D030974-BF4F-794E-80B6-B36E1AC59373}"/>
                </a:ext>
              </a:extLst>
            </p:cNvPr>
            <p:cNvCxnSpPr>
              <a:cxnSpLocks/>
              <a:stCxn id="25" idx="0"/>
            </p:cNvCxnSpPr>
            <p:nvPr/>
          </p:nvCxnSpPr>
          <p:spPr bwMode="auto">
            <a:xfrm flipV="1">
              <a:off x="4465849" y="5274803"/>
              <a:ext cx="120961" cy="68803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4544F9B-803A-8944-8E5E-87803D60156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129588" y="5313925"/>
              <a:ext cx="713367" cy="87974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545162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A59A0B-5CA4-DB43-9588-41D3BCFC6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35" y="2349500"/>
            <a:ext cx="8251927" cy="42752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21024"/>
            <a:ext cx="7772400" cy="1143000"/>
          </a:xfrm>
        </p:spPr>
        <p:txBody>
          <a:bodyPr/>
          <a:lstStyle/>
          <a:p>
            <a:r>
              <a:rPr lang="en-US"/>
              <a:t>Message Compression </a:t>
            </a:r>
            <a:br>
              <a:rPr lang="en-US"/>
            </a:br>
            <a:r>
              <a:rPr lang="en-US"/>
              <a:t>(Label Pointer)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AE2F55-6B61-9448-9C9C-CCAA11676C8D}" type="slidenum">
              <a:rPr lang="en-US" altLang="x-none" smtClean="0"/>
              <a:pPr/>
              <a:t>49</a:t>
            </a:fld>
            <a:endParaRPr lang="en-US" altLang="x-non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550" y="1371600"/>
            <a:ext cx="6692900" cy="977900"/>
          </a:xfrm>
          <a:prstGeom prst="rect">
            <a:avLst/>
          </a:prstGeom>
        </p:spPr>
      </p:pic>
      <p:sp>
        <p:nvSpPr>
          <p:cNvPr id="10" name="Rectangular Callout 9"/>
          <p:cNvSpPr/>
          <p:nvPr/>
        </p:nvSpPr>
        <p:spPr bwMode="auto">
          <a:xfrm>
            <a:off x="3407440" y="3046038"/>
            <a:ext cx="914400" cy="777875"/>
          </a:xfrm>
          <a:prstGeom prst="wedgeRectCallout">
            <a:avLst>
              <a:gd name="adj1" fmla="val 66434"/>
              <a:gd name="adj2" fmla="val 29737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DNS </a:t>
            </a:r>
            <a:br>
              <a:rPr 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start</a:t>
            </a:r>
          </a:p>
        </p:txBody>
      </p:sp>
      <p:sp>
        <p:nvSpPr>
          <p:cNvPr id="11" name="Rectangular Callout 10"/>
          <p:cNvSpPr/>
          <p:nvPr/>
        </p:nvSpPr>
        <p:spPr bwMode="auto">
          <a:xfrm>
            <a:off x="7391399" y="2714624"/>
            <a:ext cx="1184275" cy="514351"/>
          </a:xfrm>
          <a:prstGeom prst="wedgeRectCallout">
            <a:avLst>
              <a:gd name="adj1" fmla="val -393878"/>
              <a:gd name="adj2" fmla="val 58270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question</a:t>
            </a:r>
          </a:p>
        </p:txBody>
      </p:sp>
      <p:sp>
        <p:nvSpPr>
          <p:cNvPr id="12" name="Rectangular Callout 11"/>
          <p:cNvSpPr/>
          <p:nvPr/>
        </p:nvSpPr>
        <p:spPr bwMode="auto">
          <a:xfrm>
            <a:off x="7289491" y="3591676"/>
            <a:ext cx="1184275" cy="860427"/>
          </a:xfrm>
          <a:prstGeom prst="wedgeRectCallout">
            <a:avLst>
              <a:gd name="adj1" fmla="val -365520"/>
              <a:gd name="adj2" fmla="val 248072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Answer: </a:t>
            </a:r>
            <a:br>
              <a:rPr lang="en-US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offset 12</a:t>
            </a:r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3D930C9A-28F6-904D-A3AD-2695FC3198A9}"/>
              </a:ext>
            </a:extLst>
          </p:cNvPr>
          <p:cNvSpPr/>
          <p:nvPr/>
        </p:nvSpPr>
        <p:spPr bwMode="auto">
          <a:xfrm>
            <a:off x="1406013" y="1578788"/>
            <a:ext cx="973393" cy="612648"/>
          </a:xfrm>
          <a:prstGeom prst="wedgeRectCallout">
            <a:avLst>
              <a:gd name="adj1" fmla="val 124178"/>
              <a:gd name="adj2" fmla="val 701242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857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811CA0D-B9A1-724D-8E54-D3B37C341B46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5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204788"/>
            <a:ext cx="8382000" cy="1143000"/>
          </a:xfrm>
        </p:spPr>
        <p:txBody>
          <a:bodyPr/>
          <a:lstStyle/>
          <a:p>
            <a:r>
              <a:rPr lang="en-US" altLang="x-none" sz="3200">
                <a:ea typeface="ＭＳ Ｐゴシック" charset="-128"/>
              </a:rPr>
              <a:t>Recap: Email App</a:t>
            </a:r>
            <a:endParaRPr lang="en-US" altLang="x-none" sz="4400">
              <a:ea typeface="ＭＳ Ｐゴシック" charset="-128"/>
            </a:endParaRPr>
          </a:p>
        </p:txBody>
      </p:sp>
      <p:sp>
        <p:nvSpPr>
          <p:cNvPr id="4107" name="Line 18"/>
          <p:cNvSpPr>
            <a:spLocks noChangeShapeType="1"/>
          </p:cNvSpPr>
          <p:nvPr/>
        </p:nvSpPr>
        <p:spPr bwMode="auto">
          <a:xfrm>
            <a:off x="1411281" y="2627313"/>
            <a:ext cx="1123950" cy="7905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grpSp>
        <p:nvGrpSpPr>
          <p:cNvPr id="56324" name="Group 19"/>
          <p:cNvGrpSpPr>
            <a:grpSpLocks/>
          </p:cNvGrpSpPr>
          <p:nvPr/>
        </p:nvGrpSpPr>
        <p:grpSpPr bwMode="auto">
          <a:xfrm>
            <a:off x="2803519" y="2630488"/>
            <a:ext cx="355600" cy="933450"/>
            <a:chOff x="4180" y="783"/>
            <a:chExt cx="150" cy="307"/>
          </a:xfrm>
        </p:grpSpPr>
        <p:sp>
          <p:nvSpPr>
            <p:cNvPr id="4217" name="AutoShape 2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218" name="Rectangle 21"/>
            <p:cNvSpPr>
              <a:spLocks noChangeArrowheads="1"/>
            </p:cNvSpPr>
            <p:nvPr/>
          </p:nvSpPr>
          <p:spPr bwMode="auto">
            <a:xfrm>
              <a:off x="4256" y="785"/>
              <a:ext cx="70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219" name="Rectangle 2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220" name="AutoShape 2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221" name="Line 2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222" name="Line 2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223" name="Rectangle 2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224" name="Rectangle 2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</p:grpSp>
      <p:grpSp>
        <p:nvGrpSpPr>
          <p:cNvPr id="56325" name="Group 28"/>
          <p:cNvGrpSpPr>
            <a:grpSpLocks/>
          </p:cNvGrpSpPr>
          <p:nvPr/>
        </p:nvGrpSpPr>
        <p:grpSpPr bwMode="auto">
          <a:xfrm>
            <a:off x="2560631" y="3082925"/>
            <a:ext cx="822325" cy="1049338"/>
            <a:chOff x="4288" y="2627"/>
            <a:chExt cx="518" cy="661"/>
          </a:xfrm>
        </p:grpSpPr>
        <p:sp>
          <p:nvSpPr>
            <p:cNvPr id="4202" name="Rectangle 29"/>
            <p:cNvSpPr>
              <a:spLocks noChangeArrowheads="1"/>
            </p:cNvSpPr>
            <p:nvPr/>
          </p:nvSpPr>
          <p:spPr bwMode="auto">
            <a:xfrm>
              <a:off x="4296" y="2652"/>
              <a:ext cx="510" cy="636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203" name="Text Box 30"/>
            <p:cNvSpPr txBox="1">
              <a:spLocks noChangeArrowheads="1"/>
            </p:cNvSpPr>
            <p:nvPr/>
          </p:nvSpPr>
          <p:spPr bwMode="auto">
            <a:xfrm>
              <a:off x="4288" y="2627"/>
              <a:ext cx="50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>
                  <a:solidFill>
                    <a:srgbClr val="000000"/>
                  </a:solidFill>
                </a:rPr>
                <a:t>mail</a:t>
              </a:r>
            </a:p>
            <a:p>
              <a:pPr>
                <a:defRPr/>
              </a:pPr>
              <a:r>
                <a:rPr lang="en-US" sz="1600">
                  <a:solidFill>
                    <a:srgbClr val="000000"/>
                  </a:solidFill>
                </a:rPr>
                <a:t>server</a:t>
              </a:r>
              <a:endParaRPr lang="en-US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4204" name="Rectangle 31"/>
            <p:cNvSpPr>
              <a:spLocks noChangeArrowheads="1"/>
            </p:cNvSpPr>
            <p:nvPr/>
          </p:nvSpPr>
          <p:spPr bwMode="auto"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205" name="Line 32"/>
            <p:cNvSpPr>
              <a:spLocks noChangeShapeType="1"/>
            </p:cNvSpPr>
            <p:nvPr/>
          </p:nvSpPr>
          <p:spPr bwMode="auto">
            <a:xfrm>
              <a:off x="4369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206" name="Line 33"/>
            <p:cNvSpPr>
              <a:spLocks noChangeShapeType="1"/>
            </p:cNvSpPr>
            <p:nvPr/>
          </p:nvSpPr>
          <p:spPr bwMode="auto">
            <a:xfrm>
              <a:off x="4478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207" name="Line 34"/>
            <p:cNvSpPr>
              <a:spLocks noChangeShapeType="1"/>
            </p:cNvSpPr>
            <p:nvPr/>
          </p:nvSpPr>
          <p:spPr bwMode="auto">
            <a:xfrm>
              <a:off x="4533" y="3035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208" name="Line 35"/>
            <p:cNvSpPr>
              <a:spLocks noChangeShapeType="1"/>
            </p:cNvSpPr>
            <p:nvPr/>
          </p:nvSpPr>
          <p:spPr bwMode="auto">
            <a:xfrm>
              <a:off x="4590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209" name="Line 36"/>
            <p:cNvSpPr>
              <a:spLocks noChangeShapeType="1"/>
            </p:cNvSpPr>
            <p:nvPr/>
          </p:nvSpPr>
          <p:spPr bwMode="auto">
            <a:xfrm>
              <a:off x="4651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210" name="Line 37"/>
            <p:cNvSpPr>
              <a:spLocks noChangeShapeType="1"/>
            </p:cNvSpPr>
            <p:nvPr/>
          </p:nvSpPr>
          <p:spPr bwMode="auto">
            <a:xfrm>
              <a:off x="4707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211" name="Line 38"/>
            <p:cNvSpPr>
              <a:spLocks noChangeShapeType="1"/>
            </p:cNvSpPr>
            <p:nvPr/>
          </p:nvSpPr>
          <p:spPr bwMode="auto">
            <a:xfrm>
              <a:off x="4422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212" name="Rectangle 39"/>
            <p:cNvSpPr>
              <a:spLocks noChangeArrowheads="1"/>
            </p:cNvSpPr>
            <p:nvPr/>
          </p:nvSpPr>
          <p:spPr bwMode="auto"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213" name="Rectangle 40"/>
            <p:cNvSpPr>
              <a:spLocks noChangeArrowheads="1"/>
            </p:cNvSpPr>
            <p:nvPr/>
          </p:nvSpPr>
          <p:spPr bwMode="auto"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214" name="Rectangle 41"/>
            <p:cNvSpPr>
              <a:spLocks noChangeArrowheads="1"/>
            </p:cNvSpPr>
            <p:nvPr/>
          </p:nvSpPr>
          <p:spPr bwMode="auto"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215" name="Rectangle 42"/>
            <p:cNvSpPr>
              <a:spLocks noChangeArrowheads="1"/>
            </p:cNvSpPr>
            <p:nvPr/>
          </p:nvSpPr>
          <p:spPr bwMode="auto"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216" name="Rectangle 43"/>
            <p:cNvSpPr>
              <a:spLocks noChangeArrowheads="1"/>
            </p:cNvSpPr>
            <p:nvPr/>
          </p:nvSpPr>
          <p:spPr bwMode="auto"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</p:grpSp>
      <p:grpSp>
        <p:nvGrpSpPr>
          <p:cNvPr id="56326" name="Group 44"/>
          <p:cNvGrpSpPr>
            <a:grpSpLocks/>
          </p:cNvGrpSpPr>
          <p:nvPr/>
        </p:nvGrpSpPr>
        <p:grpSpPr bwMode="auto">
          <a:xfrm>
            <a:off x="3286119" y="2220913"/>
            <a:ext cx="709612" cy="703262"/>
            <a:chOff x="4337" y="290"/>
            <a:chExt cx="447" cy="443"/>
          </a:xfrm>
        </p:grpSpPr>
        <p:graphicFrame>
          <p:nvGraphicFramePr>
            <p:cNvPr id="56421" name="Object 45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725" name="Clip" r:id="rId4" imgW="1307079" imgH="1083682" progId="MS_ClipArt_Gallery.2">
                    <p:embed/>
                  </p:oleObj>
                </mc:Choice>
                <mc:Fallback>
                  <p:oleObj name="Clip" r:id="rId4" imgW="1307079" imgH="1083682" progId="MS_ClipArt_Gallery.2">
                    <p:embed/>
                    <p:pic>
                      <p:nvPicPr>
                        <p:cNvPr id="56421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6422" name="Group 46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4200" name="Rectangle 47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201" name="Text Box 48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user</a:t>
                </a:r>
              </a:p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agent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</p:grpSp>
      <p:grpSp>
        <p:nvGrpSpPr>
          <p:cNvPr id="56327" name="Group 49"/>
          <p:cNvGrpSpPr>
            <a:grpSpLocks/>
          </p:cNvGrpSpPr>
          <p:nvPr/>
        </p:nvGrpSpPr>
        <p:grpSpPr bwMode="auto">
          <a:xfrm>
            <a:off x="3514719" y="3230563"/>
            <a:ext cx="709612" cy="703262"/>
            <a:chOff x="4337" y="290"/>
            <a:chExt cx="447" cy="443"/>
          </a:xfrm>
        </p:grpSpPr>
        <p:graphicFrame>
          <p:nvGraphicFramePr>
            <p:cNvPr id="56417" name="Object 50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726" name="Clip" r:id="rId6" imgW="1307079" imgH="1083682" progId="MS_ClipArt_Gallery.2">
                    <p:embed/>
                  </p:oleObj>
                </mc:Choice>
                <mc:Fallback>
                  <p:oleObj name="Clip" r:id="rId6" imgW="1307079" imgH="1083682" progId="MS_ClipArt_Gallery.2">
                    <p:embed/>
                    <p:pic>
                      <p:nvPicPr>
                        <p:cNvPr id="56417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6418" name="Group 51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4197" name="Rectangle 52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98" name="Text Box 53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user</a:t>
                </a:r>
              </a:p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agent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</p:grpSp>
      <p:grpSp>
        <p:nvGrpSpPr>
          <p:cNvPr id="56328" name="Group 54"/>
          <p:cNvGrpSpPr>
            <a:grpSpLocks/>
          </p:cNvGrpSpPr>
          <p:nvPr/>
        </p:nvGrpSpPr>
        <p:grpSpPr bwMode="auto">
          <a:xfrm>
            <a:off x="3286119" y="4278313"/>
            <a:ext cx="709612" cy="703262"/>
            <a:chOff x="4337" y="290"/>
            <a:chExt cx="447" cy="443"/>
          </a:xfrm>
        </p:grpSpPr>
        <p:graphicFrame>
          <p:nvGraphicFramePr>
            <p:cNvPr id="56413" name="Object 55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727" name="Clip" r:id="rId7" imgW="1307079" imgH="1083682" progId="MS_ClipArt_Gallery.2">
                    <p:embed/>
                  </p:oleObj>
                </mc:Choice>
                <mc:Fallback>
                  <p:oleObj name="Clip" r:id="rId7" imgW="1307079" imgH="1083682" progId="MS_ClipArt_Gallery.2">
                    <p:embed/>
                    <p:pic>
                      <p:nvPicPr>
                        <p:cNvPr id="56413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6414" name="Group 56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4194" name="Rectangle 57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95" name="Text Box 58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dirty="0">
                    <a:solidFill>
                      <a:srgbClr val="000000"/>
                    </a:solidFill>
                  </a:rPr>
                  <a:t>user</a:t>
                </a:r>
              </a:p>
              <a:p>
                <a:pPr>
                  <a:defRPr/>
                </a:pPr>
                <a:r>
                  <a:rPr lang="en-US" sz="1600" dirty="0">
                    <a:solidFill>
                      <a:srgbClr val="000000"/>
                    </a:solidFill>
                  </a:rPr>
                  <a:t>agent</a:t>
                </a:r>
                <a:endParaRPr lang="en-US" dirty="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</p:grpSp>
      <p:grpSp>
        <p:nvGrpSpPr>
          <p:cNvPr id="56329" name="Group 59"/>
          <p:cNvGrpSpPr>
            <a:grpSpLocks/>
          </p:cNvGrpSpPr>
          <p:nvPr/>
        </p:nvGrpSpPr>
        <p:grpSpPr bwMode="auto">
          <a:xfrm>
            <a:off x="560381" y="4040188"/>
            <a:ext cx="822325" cy="1501775"/>
            <a:chOff x="3484" y="2522"/>
            <a:chExt cx="518" cy="946"/>
          </a:xfrm>
        </p:grpSpPr>
        <p:grpSp>
          <p:nvGrpSpPr>
            <p:cNvPr id="56388" name="Group 60"/>
            <p:cNvGrpSpPr>
              <a:grpSpLocks/>
            </p:cNvGrpSpPr>
            <p:nvPr/>
          </p:nvGrpSpPr>
          <p:grpSpPr bwMode="auto"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4185" name="AutoShape 61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86" name="Rectangle 62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70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87" name="Rectangle 63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88" name="AutoShape 64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89" name="Line 65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90" name="Line 66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91" name="Rectangle 67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92" name="Rectangle 68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</p:grpSp>
        <p:grpSp>
          <p:nvGrpSpPr>
            <p:cNvPr id="56389" name="Group 69"/>
            <p:cNvGrpSpPr>
              <a:grpSpLocks/>
            </p:cNvGrpSpPr>
            <p:nvPr/>
          </p:nvGrpSpPr>
          <p:grpSpPr bwMode="auto">
            <a:xfrm>
              <a:off x="3484" y="2807"/>
              <a:ext cx="518" cy="661"/>
              <a:chOff x="4288" y="2627"/>
              <a:chExt cx="518" cy="661"/>
            </a:xfrm>
          </p:grpSpPr>
          <p:sp>
            <p:nvSpPr>
              <p:cNvPr id="4170" name="Rectangle 70"/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71" name="Text Box 71"/>
              <p:cNvSpPr txBox="1">
                <a:spLocks noChangeArrowheads="1"/>
              </p:cNvSpPr>
              <p:nvPr/>
            </p:nvSpPr>
            <p:spPr bwMode="auto">
              <a:xfrm>
                <a:off x="4288" y="2627"/>
                <a:ext cx="504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mail</a:t>
                </a:r>
              </a:p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server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4172" name="Rectangle 72"/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73" name="Line 73"/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74" name="Line 74"/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75" name="Line 75"/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76" name="Line 76"/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77" name="Line 77"/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78" name="Line 78"/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79" name="Line 79"/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80" name="Rectangle 80"/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81" name="Rectangle 81"/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82" name="Rectangle 82"/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83" name="Rectangle 83"/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84" name="Rectangle 84"/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</p:grpSp>
      </p:grpSp>
      <p:grpSp>
        <p:nvGrpSpPr>
          <p:cNvPr id="56330" name="Group 85"/>
          <p:cNvGrpSpPr>
            <a:grpSpLocks/>
          </p:cNvGrpSpPr>
          <p:nvPr/>
        </p:nvGrpSpPr>
        <p:grpSpPr bwMode="auto">
          <a:xfrm>
            <a:off x="2703506" y="5667375"/>
            <a:ext cx="709613" cy="703263"/>
            <a:chOff x="4337" y="290"/>
            <a:chExt cx="447" cy="443"/>
          </a:xfrm>
        </p:grpSpPr>
        <p:graphicFrame>
          <p:nvGraphicFramePr>
            <p:cNvPr id="56384" name="Object 86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728" name="Clip" r:id="rId8" imgW="1307079" imgH="1083682" progId="MS_ClipArt_Gallery.2">
                    <p:embed/>
                  </p:oleObj>
                </mc:Choice>
                <mc:Fallback>
                  <p:oleObj name="Clip" r:id="rId8" imgW="1307079" imgH="1083682" progId="MS_ClipArt_Gallery.2">
                    <p:embed/>
                    <p:pic>
                      <p:nvPicPr>
                        <p:cNvPr id="56384" name="Object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6385" name="Group 87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4166" name="Rectangle 88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67" name="Text Box 89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user</a:t>
                </a:r>
              </a:p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agent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</p:grpSp>
      <p:grpSp>
        <p:nvGrpSpPr>
          <p:cNvPr id="56331" name="Group 90"/>
          <p:cNvGrpSpPr>
            <a:grpSpLocks/>
          </p:cNvGrpSpPr>
          <p:nvPr/>
        </p:nvGrpSpPr>
        <p:grpSpPr bwMode="auto">
          <a:xfrm>
            <a:off x="676269" y="5649913"/>
            <a:ext cx="709612" cy="703262"/>
            <a:chOff x="4337" y="290"/>
            <a:chExt cx="447" cy="443"/>
          </a:xfrm>
        </p:grpSpPr>
        <p:graphicFrame>
          <p:nvGraphicFramePr>
            <p:cNvPr id="56380" name="Object 91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729" name="Clip" r:id="rId9" imgW="1307079" imgH="1083682" progId="MS_ClipArt_Gallery.2">
                    <p:embed/>
                  </p:oleObj>
                </mc:Choice>
                <mc:Fallback>
                  <p:oleObj name="Clip" r:id="rId9" imgW="1307079" imgH="1083682" progId="MS_ClipArt_Gallery.2">
                    <p:embed/>
                    <p:pic>
                      <p:nvPicPr>
                        <p:cNvPr id="56380" name="Object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6381" name="Group 92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4163" name="Rectangle 93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64" name="Text Box 94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user</a:t>
                </a:r>
              </a:p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agent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</p:grpSp>
      <p:grpSp>
        <p:nvGrpSpPr>
          <p:cNvPr id="56332" name="Group 95"/>
          <p:cNvGrpSpPr>
            <a:grpSpLocks/>
          </p:cNvGrpSpPr>
          <p:nvPr/>
        </p:nvGrpSpPr>
        <p:grpSpPr bwMode="auto">
          <a:xfrm>
            <a:off x="560381" y="1782763"/>
            <a:ext cx="822325" cy="1501775"/>
            <a:chOff x="3484" y="2522"/>
            <a:chExt cx="518" cy="946"/>
          </a:xfrm>
        </p:grpSpPr>
        <p:grpSp>
          <p:nvGrpSpPr>
            <p:cNvPr id="56355" name="Group 96"/>
            <p:cNvGrpSpPr>
              <a:grpSpLocks/>
            </p:cNvGrpSpPr>
            <p:nvPr/>
          </p:nvGrpSpPr>
          <p:grpSpPr bwMode="auto"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4154" name="AutoShape 97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55" name="Rectangle 98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70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56" name="Rectangle 99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57" name="AutoShape 100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58" name="Line 101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59" name="Line 102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60" name="Rectangle 103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61" name="Rectangle 104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</p:grpSp>
        <p:grpSp>
          <p:nvGrpSpPr>
            <p:cNvPr id="56356" name="Group 105"/>
            <p:cNvGrpSpPr>
              <a:grpSpLocks/>
            </p:cNvGrpSpPr>
            <p:nvPr/>
          </p:nvGrpSpPr>
          <p:grpSpPr bwMode="auto">
            <a:xfrm>
              <a:off x="3484" y="2807"/>
              <a:ext cx="518" cy="661"/>
              <a:chOff x="4288" y="2627"/>
              <a:chExt cx="518" cy="661"/>
            </a:xfrm>
          </p:grpSpPr>
          <p:sp>
            <p:nvSpPr>
              <p:cNvPr id="4139" name="Rectangle 106"/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40" name="Text Box 107"/>
              <p:cNvSpPr txBox="1">
                <a:spLocks noChangeArrowheads="1"/>
              </p:cNvSpPr>
              <p:nvPr/>
            </p:nvSpPr>
            <p:spPr bwMode="auto">
              <a:xfrm>
                <a:off x="4288" y="2627"/>
                <a:ext cx="504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mail</a:t>
                </a:r>
              </a:p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server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4141" name="Rectangle 108"/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42" name="Line 109"/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43" name="Line 110"/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44" name="Line 111"/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45" name="Line 112"/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46" name="Line 113"/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47" name="Line 114"/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48" name="Line 115"/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49" name="Rectangle 116"/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50" name="Rectangle 117"/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51" name="Rectangle 118"/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52" name="Rectangle 119"/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53" name="Rectangle 120"/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</p:grpSp>
      </p:grpSp>
      <p:grpSp>
        <p:nvGrpSpPr>
          <p:cNvPr id="56333" name="Group 121"/>
          <p:cNvGrpSpPr>
            <a:grpSpLocks/>
          </p:cNvGrpSpPr>
          <p:nvPr/>
        </p:nvGrpSpPr>
        <p:grpSpPr bwMode="auto">
          <a:xfrm>
            <a:off x="2016119" y="1525588"/>
            <a:ext cx="709612" cy="703262"/>
            <a:chOff x="4337" y="290"/>
            <a:chExt cx="447" cy="443"/>
          </a:xfrm>
        </p:grpSpPr>
        <p:graphicFrame>
          <p:nvGraphicFramePr>
            <p:cNvPr id="56351" name="Object 122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730" name="Clip" r:id="rId10" imgW="1307079" imgH="1083682" progId="MS_ClipArt_Gallery.2">
                    <p:embed/>
                  </p:oleObj>
                </mc:Choice>
                <mc:Fallback>
                  <p:oleObj name="Clip" r:id="rId10" imgW="1307079" imgH="1083682" progId="MS_ClipArt_Gallery.2">
                    <p:embed/>
                    <p:pic>
                      <p:nvPicPr>
                        <p:cNvPr id="56351" name="Object 1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6352" name="Group 123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4135" name="Rectangle 124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36" name="Text Box 125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user</a:t>
                </a:r>
              </a:p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agent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</p:grpSp>
      <p:sp>
        <p:nvSpPr>
          <p:cNvPr id="4118" name="Line 126"/>
          <p:cNvSpPr>
            <a:spLocks noChangeShapeType="1"/>
          </p:cNvSpPr>
          <p:nvPr/>
        </p:nvSpPr>
        <p:spPr bwMode="auto">
          <a:xfrm flipV="1">
            <a:off x="1411281" y="3827463"/>
            <a:ext cx="1123950" cy="10858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4119" name="Line 127"/>
          <p:cNvSpPr>
            <a:spLocks noChangeShapeType="1"/>
          </p:cNvSpPr>
          <p:nvPr/>
        </p:nvSpPr>
        <p:spPr bwMode="auto">
          <a:xfrm flipH="1" flipV="1">
            <a:off x="668331" y="3303588"/>
            <a:ext cx="0" cy="12477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grpSp>
        <p:nvGrpSpPr>
          <p:cNvPr id="56336" name="Group 364"/>
          <p:cNvGrpSpPr>
            <a:grpSpLocks/>
          </p:cNvGrpSpPr>
          <p:nvPr/>
        </p:nvGrpSpPr>
        <p:grpSpPr bwMode="auto">
          <a:xfrm>
            <a:off x="146044" y="2863850"/>
            <a:ext cx="2393950" cy="1714500"/>
            <a:chOff x="4459288" y="2713038"/>
            <a:chExt cx="2393950" cy="1714500"/>
          </a:xfrm>
        </p:grpSpPr>
        <p:grpSp>
          <p:nvGrpSpPr>
            <p:cNvPr id="56342" name="Group 128"/>
            <p:cNvGrpSpPr>
              <a:grpSpLocks/>
            </p:cNvGrpSpPr>
            <p:nvPr/>
          </p:nvGrpSpPr>
          <p:grpSpPr bwMode="auto">
            <a:xfrm>
              <a:off x="5821365" y="3970340"/>
              <a:ext cx="1031875" cy="457200"/>
              <a:chOff x="3745" y="2537"/>
              <a:chExt cx="650" cy="288"/>
            </a:xfrm>
          </p:grpSpPr>
          <p:sp>
            <p:nvSpPr>
              <p:cNvPr id="4132" name="Rectangle 129"/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33" name="Text Box 130"/>
              <p:cNvSpPr txBox="1">
                <a:spLocks noChangeArrowheads="1"/>
              </p:cNvSpPr>
              <p:nvPr/>
            </p:nvSpPr>
            <p:spPr bwMode="auto">
              <a:xfrm>
                <a:off x="3745" y="2537"/>
                <a:ext cx="65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>
                    <a:solidFill>
                      <a:srgbClr val="FF0000"/>
                    </a:solidFill>
                  </a:rPr>
                  <a:t>SMTP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  <p:grpSp>
          <p:nvGrpSpPr>
            <p:cNvPr id="56343" name="Group 131"/>
            <p:cNvGrpSpPr>
              <a:grpSpLocks/>
            </p:cNvGrpSpPr>
            <p:nvPr/>
          </p:nvGrpSpPr>
          <p:grpSpPr bwMode="auto">
            <a:xfrm>
              <a:off x="5783265" y="2713040"/>
              <a:ext cx="1031875" cy="457200"/>
              <a:chOff x="3745" y="2537"/>
              <a:chExt cx="650" cy="288"/>
            </a:xfrm>
          </p:grpSpPr>
          <p:sp>
            <p:nvSpPr>
              <p:cNvPr id="4130" name="Rectangle 132"/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31" name="Text Box 133"/>
              <p:cNvSpPr txBox="1">
                <a:spLocks noChangeArrowheads="1"/>
              </p:cNvSpPr>
              <p:nvPr/>
            </p:nvSpPr>
            <p:spPr bwMode="auto">
              <a:xfrm>
                <a:off x="3745" y="2537"/>
                <a:ext cx="65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>
                    <a:solidFill>
                      <a:srgbClr val="FF0000"/>
                    </a:solidFill>
                  </a:rPr>
                  <a:t>SMTP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  <p:grpSp>
          <p:nvGrpSpPr>
            <p:cNvPr id="56344" name="Group 134"/>
            <p:cNvGrpSpPr>
              <a:grpSpLocks/>
            </p:cNvGrpSpPr>
            <p:nvPr/>
          </p:nvGrpSpPr>
          <p:grpSpPr bwMode="auto">
            <a:xfrm>
              <a:off x="4459290" y="3427415"/>
              <a:ext cx="1031875" cy="457200"/>
              <a:chOff x="3745" y="2537"/>
              <a:chExt cx="650" cy="288"/>
            </a:xfrm>
          </p:grpSpPr>
          <p:sp>
            <p:nvSpPr>
              <p:cNvPr id="4128" name="Rectangle 135"/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29" name="Text Box 136"/>
              <p:cNvSpPr txBox="1">
                <a:spLocks noChangeArrowheads="1"/>
              </p:cNvSpPr>
              <p:nvPr/>
            </p:nvSpPr>
            <p:spPr bwMode="auto">
              <a:xfrm>
                <a:off x="3745" y="2537"/>
                <a:ext cx="65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>
                    <a:solidFill>
                      <a:srgbClr val="FF0000"/>
                    </a:solidFill>
                  </a:rPr>
                  <a:t>SMTP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</p:grpSp>
      <p:sp>
        <p:nvSpPr>
          <p:cNvPr id="4121" name="Line 137"/>
          <p:cNvSpPr>
            <a:spLocks noChangeShapeType="1"/>
          </p:cNvSpPr>
          <p:nvPr/>
        </p:nvSpPr>
        <p:spPr bwMode="auto">
          <a:xfrm>
            <a:off x="1422394" y="5483225"/>
            <a:ext cx="1306512" cy="6064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grpSp>
        <p:nvGrpSpPr>
          <p:cNvPr id="56338" name="Group 138"/>
          <p:cNvGrpSpPr>
            <a:grpSpLocks/>
          </p:cNvGrpSpPr>
          <p:nvPr/>
        </p:nvGrpSpPr>
        <p:grpSpPr bwMode="auto">
          <a:xfrm>
            <a:off x="1643056" y="5446713"/>
            <a:ext cx="862013" cy="790575"/>
            <a:chOff x="3798" y="2580"/>
            <a:chExt cx="543" cy="498"/>
          </a:xfrm>
        </p:grpSpPr>
        <p:sp>
          <p:nvSpPr>
            <p:cNvPr id="4123" name="Rectangle 139"/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124" name="Text Box 140"/>
            <p:cNvSpPr txBox="1">
              <a:spLocks noChangeArrowheads="1"/>
            </p:cNvSpPr>
            <p:nvPr/>
          </p:nvSpPr>
          <p:spPr bwMode="auto">
            <a:xfrm>
              <a:off x="3802" y="2613"/>
              <a:ext cx="539" cy="4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solidFill>
                    <a:srgbClr val="FF0000"/>
                  </a:solidFill>
                </a:rPr>
                <a:t>POP3 or</a:t>
              </a:r>
            </a:p>
            <a:p>
              <a:pPr>
                <a:defRPr/>
              </a:pPr>
              <a:r>
                <a:rPr lang="en-US" sz="1400">
                  <a:solidFill>
                    <a:srgbClr val="FF0000"/>
                  </a:solidFill>
                </a:rPr>
                <a:t>IMAP</a:t>
              </a:r>
              <a:br>
                <a:rPr lang="en-US" sz="1400">
                  <a:solidFill>
                    <a:srgbClr val="FF0000"/>
                  </a:solidFill>
                </a:rPr>
              </a:br>
              <a:r>
                <a:rPr lang="en-US" sz="1400">
                  <a:solidFill>
                    <a:srgbClr val="FF0000"/>
                  </a:solidFill>
                </a:rPr>
                <a:t>SMTP</a:t>
              </a:r>
              <a:endParaRPr lang="en-US" sz="14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4338634" y="1479551"/>
            <a:ext cx="472281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zh-CN" sz="1800" dirty="0">
                <a:latin typeface="Comic Sans MS" charset="0"/>
                <a:ea typeface="宋体" charset="0"/>
                <a:cs typeface="宋体" charset="0"/>
              </a:rPr>
              <a:t>Some key design features of Email</a:t>
            </a:r>
          </a:p>
          <a:p>
            <a:pPr marL="285750" indent="-285750" algn="l">
              <a:buFont typeface="Arial" charset="0"/>
              <a:buChar char="•"/>
              <a:defRPr/>
            </a:pPr>
            <a:r>
              <a:rPr lang="en-US" altLang="zh-CN" sz="1800" dirty="0">
                <a:solidFill>
                  <a:srgbClr val="FF0000"/>
                </a:solidFill>
                <a:latin typeface="Comic Sans MS" charset="0"/>
                <a:ea typeface="宋体" charset="0"/>
                <a:cs typeface="宋体" charset="0"/>
              </a:rPr>
              <a:t>Separate protocols for different functions </a:t>
            </a:r>
          </a:p>
          <a:p>
            <a:pPr marL="742950" lvl="1" indent="-285750" algn="l">
              <a:buFont typeface="Arial" charset="0"/>
              <a:buChar char="•"/>
              <a:defRPr/>
            </a:pPr>
            <a:r>
              <a:rPr lang="en-US" altLang="zh-CN" sz="1800" dirty="0">
                <a:latin typeface="Comic Sans MS" charset="0"/>
                <a:ea typeface="宋体" charset="0"/>
                <a:cs typeface="宋体" charset="0"/>
              </a:rPr>
              <a:t>email access (e.g., POP3, IMAP)</a:t>
            </a:r>
          </a:p>
          <a:p>
            <a:pPr marL="742950" lvl="1" indent="-285750" algn="l">
              <a:buFont typeface="Arial" charset="0"/>
              <a:buChar char="•"/>
              <a:defRPr/>
            </a:pPr>
            <a:r>
              <a:rPr lang="en-US" altLang="zh-CN" sz="1800" dirty="0">
                <a:latin typeface="Comic Sans MS" charset="0"/>
                <a:ea typeface="宋体" charset="0"/>
                <a:cs typeface="宋体" charset="0"/>
              </a:rPr>
              <a:t>email transport (SMTP)</a:t>
            </a:r>
          </a:p>
          <a:p>
            <a:pPr marL="285750" indent="-285750" algn="l">
              <a:buFont typeface="Arial" charset="0"/>
              <a:buChar char="•"/>
              <a:defRPr/>
            </a:pPr>
            <a:r>
              <a:rPr lang="en-US" altLang="zh-CN" sz="1800" dirty="0">
                <a:solidFill>
                  <a:srgbClr val="FF0000"/>
                </a:solidFill>
                <a:latin typeface="Comic Sans MS" charset="0"/>
                <a:ea typeface="宋体" charset="0"/>
                <a:cs typeface="宋体" charset="0"/>
              </a:rPr>
              <a:t>Separation of envelop and message body (end-to-end arguments)</a:t>
            </a:r>
          </a:p>
          <a:p>
            <a:pPr marL="742950" lvl="1" indent="-285750" algn="l">
              <a:buFont typeface="Arial" charset="0"/>
              <a:buChar char="•"/>
              <a:defRPr/>
            </a:pPr>
            <a:r>
              <a:rPr lang="en-US" altLang="zh-CN" sz="1800" dirty="0">
                <a:latin typeface="Comic Sans MS" charset="0"/>
                <a:ea typeface="宋体" charset="0"/>
                <a:cs typeface="宋体" charset="0"/>
              </a:rPr>
              <a:t>envelop: simple/basic requests to implement transport control; </a:t>
            </a:r>
          </a:p>
          <a:p>
            <a:pPr marL="742950" lvl="1" indent="-285750" algn="l">
              <a:buFont typeface="Arial" charset="0"/>
              <a:buChar char="•"/>
              <a:defRPr/>
            </a:pPr>
            <a:r>
              <a:rPr lang="en-US" altLang="zh-CN" sz="1800" dirty="0">
                <a:latin typeface="Comic Sans MS" charset="0"/>
                <a:ea typeface="宋体" charset="0"/>
                <a:cs typeface="宋体" charset="0"/>
              </a:rPr>
              <a:t>message body: fine-grain control through ASCII header and message body</a:t>
            </a:r>
          </a:p>
          <a:p>
            <a:pPr marL="1200150" lvl="2" indent="-285750" algn="l">
              <a:buFont typeface="Arial" charset="0"/>
              <a:buChar char="•"/>
              <a:defRPr/>
            </a:pPr>
            <a:r>
              <a:rPr lang="en-US" altLang="zh-CN" sz="1800" dirty="0">
                <a:latin typeface="Comic Sans MS" charset="0"/>
                <a:ea typeface="宋体" charset="0"/>
                <a:cs typeface="宋体" charset="0"/>
              </a:rPr>
              <a:t>MIME type as self-describing data type</a:t>
            </a:r>
          </a:p>
          <a:p>
            <a:pPr marL="285750" indent="-285750" algn="l">
              <a:buFont typeface="Arial" charset="0"/>
              <a:buChar char="•"/>
              <a:defRPr/>
            </a:pPr>
            <a:r>
              <a:rPr lang="en-US" altLang="zh-CN" sz="1800" dirty="0">
                <a:solidFill>
                  <a:srgbClr val="FF0000"/>
                </a:solidFill>
                <a:latin typeface="Comic Sans MS" charset="0"/>
                <a:ea typeface="宋体" charset="0"/>
                <a:cs typeface="宋体" charset="0"/>
              </a:rPr>
              <a:t>Status code </a:t>
            </a:r>
            <a:r>
              <a:rPr lang="en-US" altLang="zh-CN" sz="1800" dirty="0">
                <a:latin typeface="Comic Sans MS" charset="0"/>
                <a:ea typeface="宋体" charset="0"/>
                <a:cs typeface="宋体" charset="0"/>
              </a:rPr>
              <a:t>in response makes message easy to parse</a:t>
            </a:r>
          </a:p>
        </p:txBody>
      </p:sp>
    </p:spTree>
    <p:extLst>
      <p:ext uri="{BB962C8B-B14F-4D97-AF65-F5344CB8AC3E}">
        <p14:creationId xmlns:p14="http://schemas.microsoft.com/office/powerpoint/2010/main" val="20365908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5561828-518C-4742-9E96-2CD3243277D5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50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Recap: DNS Protocol, Messages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47663" y="1373188"/>
            <a:ext cx="8458200" cy="1468437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sz="2400">
                <a:ea typeface="ＭＳ Ｐゴシック" charset="-128"/>
              </a:rPr>
              <a:t>Many features: typically over </a:t>
            </a:r>
            <a:r>
              <a:rPr lang="en-US" altLang="x-none" sz="2400">
                <a:solidFill>
                  <a:srgbClr val="800000"/>
                </a:solidFill>
                <a:ea typeface="ＭＳ Ｐゴシック" charset="-128"/>
              </a:rPr>
              <a:t>UDP</a:t>
            </a:r>
            <a:r>
              <a:rPr lang="en-US" altLang="x-none" sz="2400">
                <a:ea typeface="宋体" charset="-122"/>
              </a:rPr>
              <a:t> (can use </a:t>
            </a:r>
            <a:r>
              <a:rPr lang="en-US" altLang="zh-CN" sz="2400">
                <a:ea typeface="宋体" charset="-122"/>
              </a:rPr>
              <a:t>TCP)</a:t>
            </a:r>
            <a:r>
              <a:rPr lang="en-US" altLang="x-none" sz="2400">
                <a:ea typeface="ＭＳ Ｐゴシック" charset="-128"/>
              </a:rPr>
              <a:t>; </a:t>
            </a:r>
            <a:r>
              <a:rPr lang="en-US" altLang="x-none" sz="2400" i="1">
                <a:ea typeface="ＭＳ Ｐゴシック" charset="-128"/>
              </a:rPr>
              <a:t>query</a:t>
            </a:r>
            <a:r>
              <a:rPr lang="en-US" altLang="x-none" sz="2400">
                <a:ea typeface="ＭＳ Ｐゴシック" charset="-128"/>
              </a:rPr>
              <a:t> and </a:t>
            </a:r>
            <a:r>
              <a:rPr lang="en-US" altLang="x-none" sz="2400" i="1">
                <a:ea typeface="ＭＳ Ｐゴシック" charset="-128"/>
              </a:rPr>
              <a:t>reply</a:t>
            </a:r>
            <a:r>
              <a:rPr lang="en-US" altLang="x-none" sz="2400">
                <a:ea typeface="ＭＳ Ｐゴシック" charset="-128"/>
              </a:rPr>
              <a:t> messages with the </a:t>
            </a:r>
            <a:r>
              <a:rPr lang="en-US" altLang="x-none" sz="2400">
                <a:solidFill>
                  <a:srgbClr val="800000"/>
                </a:solidFill>
                <a:ea typeface="ＭＳ Ｐゴシック" charset="-128"/>
              </a:rPr>
              <a:t>same</a:t>
            </a:r>
            <a:r>
              <a:rPr lang="en-US" altLang="x-none" sz="2400">
                <a:ea typeface="ＭＳ Ｐゴシック" charset="-128"/>
              </a:rPr>
              <a:t> </a:t>
            </a:r>
            <a:r>
              <a:rPr lang="en-US" altLang="x-none" sz="2400" i="1">
                <a:ea typeface="ＭＳ Ｐゴシック" charset="-128"/>
              </a:rPr>
              <a:t>message format; </a:t>
            </a:r>
            <a:r>
              <a:rPr lang="en-US" altLang="x-none" sz="2400" i="1">
                <a:solidFill>
                  <a:srgbClr val="800000"/>
                </a:solidFill>
                <a:ea typeface="ＭＳ Ｐゴシック" charset="-128"/>
              </a:rPr>
              <a:t>length/content encoding</a:t>
            </a:r>
            <a:r>
              <a:rPr lang="en-US" altLang="x-none" sz="2400" i="1">
                <a:ea typeface="ＭＳ Ｐゴシック" charset="-128"/>
              </a:rPr>
              <a:t> of names; simple</a:t>
            </a:r>
            <a:r>
              <a:rPr lang="en-US" altLang="x-none" sz="2400" i="1">
                <a:solidFill>
                  <a:srgbClr val="800000"/>
                </a:solidFill>
                <a:ea typeface="ＭＳ Ｐゴシック" charset="-128"/>
              </a:rPr>
              <a:t> compression</a:t>
            </a:r>
            <a:r>
              <a:rPr lang="en-US" altLang="x-none" sz="2400" i="1">
                <a:ea typeface="ＭＳ Ｐゴシック" charset="-128"/>
              </a:rPr>
              <a:t>;  </a:t>
            </a:r>
            <a:r>
              <a:rPr lang="en-US" altLang="x-none" sz="2400" i="1">
                <a:solidFill>
                  <a:srgbClr val="000000"/>
                </a:solidFill>
                <a:ea typeface="ＭＳ Ｐゴシック" charset="-128"/>
              </a:rPr>
              <a:t>additional info as</a:t>
            </a:r>
            <a:r>
              <a:rPr lang="en-US" altLang="x-none" sz="2400" i="1">
                <a:solidFill>
                  <a:srgbClr val="800000"/>
                </a:solidFill>
                <a:ea typeface="ＭＳ Ｐゴシック" charset="-128"/>
              </a:rPr>
              <a:t> server push</a:t>
            </a:r>
            <a:endParaRPr lang="en-US" altLang="x-none" sz="2400">
              <a:solidFill>
                <a:srgbClr val="800000"/>
              </a:solidFill>
              <a:ea typeface="ＭＳ Ｐゴシック" charset="-128"/>
            </a:endParaRPr>
          </a:p>
        </p:txBody>
      </p:sp>
      <p:graphicFrame>
        <p:nvGraphicFramePr>
          <p:cNvPr id="44036" name="Object 2"/>
          <p:cNvGraphicFramePr>
            <a:graphicFrameLocks noChangeAspect="1"/>
          </p:cNvGraphicFramePr>
          <p:nvPr/>
        </p:nvGraphicFramePr>
        <p:xfrm>
          <a:off x="1874838" y="3113088"/>
          <a:ext cx="5634037" cy="335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609" name="Photo Editor Photo" r:id="rId4" imgW="11533333" imgH="6866667" progId="MSPhotoEd.3">
                  <p:embed/>
                </p:oleObj>
              </mc:Choice>
              <mc:Fallback>
                <p:oleObj name="Photo Editor Photo" r:id="rId4" imgW="11533333" imgH="6866667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4838" y="3113088"/>
                        <a:ext cx="5634037" cy="3354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7" name="Rectangle 3"/>
          <p:cNvSpPr>
            <a:spLocks noChangeArrowheads="1"/>
          </p:cNvSpPr>
          <p:nvPr/>
        </p:nvSpPr>
        <p:spPr bwMode="auto">
          <a:xfrm>
            <a:off x="4611688" y="174625"/>
            <a:ext cx="45323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https://www.ietf.org/rfc/rfc1035.txt</a:t>
            </a:r>
          </a:p>
        </p:txBody>
      </p:sp>
    </p:spTree>
    <p:extLst>
      <p:ext uri="{BB962C8B-B14F-4D97-AF65-F5344CB8AC3E}">
        <p14:creationId xmlns:p14="http://schemas.microsoft.com/office/powerpoint/2010/main" val="10858451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0A054E5-7A9C-5342-B36A-B116B9765E6D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51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What DNS did Right?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Hierarchical delegation avoids central control, improving manageability and scalability</a:t>
            </a:r>
          </a:p>
          <a:p>
            <a:pPr lvl="1">
              <a:buFont typeface="ZapfDingbats" charset="0"/>
              <a:buNone/>
            </a:pPr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Redundant servers improve robustness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see </a:t>
            </a:r>
            <a:r>
              <a:rPr lang="en-US" altLang="x-none" sz="2000" dirty="0">
                <a:ea typeface="ＭＳ Ｐゴシック" charset="-128"/>
                <a:hlinkClick r:id="rId3"/>
              </a:rPr>
              <a:t>http://www.internetnews.com/dev-news/article.php/1486981</a:t>
            </a:r>
            <a:r>
              <a:rPr lang="en-US" altLang="x-none" sz="2000" dirty="0">
                <a:ea typeface="ＭＳ Ｐゴシック" charset="-128"/>
              </a:rPr>
              <a:t> for DDoS attack on root servers in Oct. 2002 (9 of the 13 root servers were crippled, but only slowed the network)</a:t>
            </a:r>
          </a:p>
          <a:p>
            <a:pPr lvl="1"/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Caching reduces workload and improves robustness</a:t>
            </a:r>
          </a:p>
          <a:p>
            <a:endParaRPr lang="en-US" altLang="x-none" sz="24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Proactive answers reduce # queries on server and latency on client</a:t>
            </a:r>
          </a:p>
        </p:txBody>
      </p:sp>
    </p:spTree>
    <p:extLst>
      <p:ext uri="{BB962C8B-B14F-4D97-AF65-F5344CB8AC3E}">
        <p14:creationId xmlns:p14="http://schemas.microsoft.com/office/powerpoint/2010/main" val="91455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88E3219-B897-F643-AE59-FA89FB1C4608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52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7163"/>
            <a:ext cx="7772400" cy="1143000"/>
          </a:xfrm>
        </p:spPr>
        <p:txBody>
          <a:bodyPr/>
          <a:lstStyle/>
          <a:p>
            <a:r>
              <a:rPr lang="en-US" altLang="zh-CN" sz="3600">
                <a:ea typeface="宋体" charset="-122"/>
              </a:rPr>
              <a:t>Problems of DNS</a:t>
            </a:r>
            <a:endParaRPr lang="en-US" altLang="x-none" sz="3600">
              <a:ea typeface="ＭＳ Ｐゴシック" charset="-128"/>
            </a:endParaRP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zh-CN" sz="2000" dirty="0">
                <a:ea typeface="宋体" charset="-122"/>
              </a:rPr>
              <a:t>Simple query model, relatively static resource values and types make it harder to implement generic service discovery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1600" dirty="0">
                <a:ea typeface="宋体" charset="-122"/>
              </a:rPr>
              <a:t>e.g.,</a:t>
            </a:r>
            <a:r>
              <a:rPr lang="zh-CN" altLang="en-US" sz="1600" dirty="0">
                <a:ea typeface="宋体" charset="-122"/>
              </a:rPr>
              <a:t> </a:t>
            </a:r>
            <a:r>
              <a:rPr lang="en-US" altLang="zh-CN" sz="1600" dirty="0">
                <a:ea typeface="宋体" charset="-122"/>
              </a:rPr>
              <a:t>service discovery of all printers</a:t>
            </a:r>
            <a:endParaRPr lang="en-US" altLang="zh-CN" sz="2000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1600" dirty="0">
                <a:ea typeface="宋体" charset="-122"/>
              </a:rPr>
              <a:t>Although theoretically you can update the values of the records, it is rarely enabled</a:t>
            </a:r>
          </a:p>
          <a:p>
            <a:pPr lvl="1">
              <a:lnSpc>
                <a:spcPct val="80000"/>
              </a:lnSpc>
            </a:pPr>
            <a:endParaRPr lang="en-US" altLang="zh-CN" sz="1800" dirty="0">
              <a:ea typeface="宋体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zh-CN" sz="2000" dirty="0">
                <a:ea typeface="宋体" charset="-122"/>
              </a:rPr>
              <a:t>Early binding (separation of DNS query from application query) does not work well in mobile, dynamic environments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1800" dirty="0">
                <a:ea typeface="宋体" charset="-122"/>
              </a:rPr>
              <a:t>e.g., load balancing, locate the nearest printer</a:t>
            </a:r>
          </a:p>
          <a:p>
            <a:pPr lvl="1">
              <a:lnSpc>
                <a:spcPct val="80000"/>
              </a:lnSpc>
            </a:pPr>
            <a:endParaRPr lang="en-US" altLang="zh-CN" sz="1800" dirty="0">
              <a:ea typeface="宋体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zh-CN" sz="2200" dirty="0">
                <a:ea typeface="宋体" charset="-122"/>
              </a:rPr>
              <a:t>Each local domain needs servers, but an ad hoc domain may not have a DNS server</a:t>
            </a:r>
          </a:p>
        </p:txBody>
      </p:sp>
    </p:spTree>
    <p:extLst>
      <p:ext uri="{BB962C8B-B14F-4D97-AF65-F5344CB8AC3E}">
        <p14:creationId xmlns:p14="http://schemas.microsoft.com/office/powerpoint/2010/main" val="14106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	</a:t>
            </a:r>
          </a:p>
        </p:txBody>
      </p:sp>
      <p:sp>
        <p:nvSpPr>
          <p:cNvPr id="634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Admin</a:t>
            </a:r>
            <a:r>
              <a:rPr lang="en-US" altLang="zh-CN" dirty="0">
                <a:ea typeface="ＭＳ Ｐゴシック" charset="-128"/>
              </a:rPr>
              <a:t>.</a:t>
            </a:r>
            <a:r>
              <a:rPr lang="en-US" altLang="x-none" dirty="0">
                <a:ea typeface="ＭＳ Ｐゴシック" charset="-128"/>
              </a:rPr>
              <a:t> and recap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DNS</a:t>
            </a:r>
          </a:p>
          <a:p>
            <a:pPr lvl="1">
              <a:buFont typeface="Wingdings" charset="2"/>
              <a:buChar char="Ø"/>
            </a:pPr>
            <a:r>
              <a:rPr lang="en-US" altLang="x-none" dirty="0">
                <a:ea typeface="ＭＳ Ｐゴシック" charset="-128"/>
              </a:rPr>
              <a:t>High-level design</a:t>
            </a:r>
          </a:p>
          <a:p>
            <a:pPr lvl="1">
              <a:buFont typeface="Wingdings" charset="2"/>
              <a:buChar char="Ø"/>
            </a:pPr>
            <a:r>
              <a:rPr lang="en-US" altLang="x-none" dirty="0">
                <a:ea typeface="ＭＳ Ｐゴシック" charset="-128"/>
              </a:rPr>
              <a:t>Details</a:t>
            </a:r>
          </a:p>
          <a:p>
            <a:pPr lvl="1"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x-none" i="1" dirty="0">
                <a:solidFill>
                  <a:srgbClr val="C00000"/>
                </a:solidFill>
                <a:ea typeface="ＭＳ Ｐゴシック" charset="-128"/>
              </a:rPr>
              <a:t>Extensions/alternatives</a:t>
            </a:r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61C555E-4DF3-3444-96D8-90FEB3F8397C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53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5530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What extension(s) to standard DNS operations do we need to allow service discovery, say to implement Bonjour (discover all local printers)?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each printer needs to provide the following info: host, port, printer info (e.g., support postscript)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AE2F55-6B61-9448-9C9C-CCAA11676C8D}" type="slidenum">
              <a:rPr lang="en-US" altLang="x-none" smtClean="0"/>
              <a:pPr/>
              <a:t>54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6088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716643" y="6547426"/>
            <a:ext cx="418906" cy="342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23D502E-E238-FF40-A960-238C157C9248}" type="slidenum">
              <a:rPr lang="en-US" altLang="x-none" sz="1397">
                <a:solidFill>
                  <a:srgbClr val="000000"/>
                </a:solidFill>
              </a:rPr>
              <a:pPr/>
              <a:t>55</a:t>
            </a:fld>
            <a:endParaRPr lang="en-US" altLang="x-none" sz="1397" dirty="0">
              <a:solidFill>
                <a:srgbClr val="000000"/>
              </a:solidFill>
            </a:endParaRPr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10586" y="194901"/>
            <a:ext cx="8296786" cy="955494"/>
          </a:xfrm>
        </p:spPr>
        <p:txBody>
          <a:bodyPr/>
          <a:lstStyle/>
          <a:p>
            <a:r>
              <a:rPr lang="en-US" altLang="x-none" sz="3194" dirty="0">
                <a:ea typeface="ＭＳ Ｐゴシック" charset="-128"/>
              </a:rPr>
              <a:t>DNS-Service Discovery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6924" y="1485900"/>
            <a:ext cx="8074946" cy="4868208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Leverage DNS message format, but each node can announce its own services</a:t>
            </a:r>
          </a:p>
          <a:p>
            <a:pPr>
              <a:lnSpc>
                <a:spcPct val="80000"/>
              </a:lnSpc>
            </a:pPr>
            <a:endParaRPr lang="en-US" altLang="x-none" dirty="0">
              <a:ea typeface="ＭＳ Ｐゴシック" charset="-128"/>
            </a:endParaRPr>
          </a:p>
        </p:txBody>
      </p:sp>
      <p:grpSp>
        <p:nvGrpSpPr>
          <p:cNvPr id="133124" name="Group 24"/>
          <p:cNvGrpSpPr>
            <a:grpSpLocks/>
          </p:cNvGrpSpPr>
          <p:nvPr/>
        </p:nvGrpSpPr>
        <p:grpSpPr bwMode="auto">
          <a:xfrm>
            <a:off x="1890915" y="2668408"/>
            <a:ext cx="4810741" cy="3467030"/>
            <a:chOff x="4044950" y="2520950"/>
            <a:chExt cx="4819650" cy="3473450"/>
          </a:xfrm>
        </p:grpSpPr>
        <p:pic>
          <p:nvPicPr>
            <p:cNvPr id="133125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4950" y="2520950"/>
              <a:ext cx="1625600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3126" name="Group 1"/>
            <p:cNvGrpSpPr>
              <a:grpSpLocks/>
            </p:cNvGrpSpPr>
            <p:nvPr/>
          </p:nvGrpSpPr>
          <p:grpSpPr bwMode="auto">
            <a:xfrm>
              <a:off x="4255526" y="2635250"/>
              <a:ext cx="4609074" cy="3053347"/>
              <a:chOff x="1657767" y="1905116"/>
              <a:chExt cx="6648033" cy="4074233"/>
            </a:xfrm>
          </p:grpSpPr>
          <p:sp>
            <p:nvSpPr>
              <p:cNvPr id="17" name="Rectangle 12"/>
              <p:cNvSpPr>
                <a:spLocks noChangeArrowheads="1"/>
              </p:cNvSpPr>
              <p:nvPr/>
            </p:nvSpPr>
            <p:spPr bwMode="auto">
              <a:xfrm>
                <a:off x="6476269" y="3048987"/>
                <a:ext cx="1829531" cy="836721"/>
              </a:xfrm>
              <a:prstGeom prst="rect">
                <a:avLst/>
              </a:prstGeom>
              <a:solidFill>
                <a:srgbClr val="FFCF8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797" kern="0" dirty="0">
                    <a:solidFill>
                      <a:sysClr val="windowText" lastClr="000000"/>
                    </a:solidFill>
                    <a:ea typeface="ＭＳ Ｐゴシック" charset="0"/>
                    <a:cs typeface="ＭＳ Ｐゴシック" charset="0"/>
                  </a:rPr>
                  <a:t>Printer</a:t>
                </a:r>
              </a:p>
            </p:txBody>
          </p:sp>
          <p:sp>
            <p:nvSpPr>
              <p:cNvPr id="18" name="Rectangle 14"/>
              <p:cNvSpPr>
                <a:spLocks noChangeArrowheads="1"/>
              </p:cNvSpPr>
              <p:nvPr/>
            </p:nvSpPr>
            <p:spPr bwMode="auto">
              <a:xfrm>
                <a:off x="3277450" y="3504418"/>
                <a:ext cx="1751680" cy="381290"/>
              </a:xfrm>
              <a:prstGeom prst="rect">
                <a:avLst/>
              </a:prstGeom>
              <a:solidFill>
                <a:srgbClr val="FFCF8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797" kern="0">
                    <a:solidFill>
                      <a:sysClr val="windowText" lastClr="000000"/>
                    </a:solidFill>
                    <a:ea typeface="ＭＳ Ｐゴシック" charset="0"/>
                    <a:cs typeface="ＭＳ Ｐゴシック" charset="0"/>
                  </a:rPr>
                  <a:t>Network</a:t>
                </a:r>
              </a:p>
            </p:txBody>
          </p:sp>
          <p:cxnSp>
            <p:nvCxnSpPr>
              <p:cNvPr id="19" name="AutoShape 15"/>
              <p:cNvCxnSpPr>
                <a:cxnSpLocks noChangeShapeType="1"/>
                <a:stCxn id="18" idx="3"/>
                <a:endCxn id="17" idx="1"/>
              </p:cNvCxnSpPr>
              <p:nvPr/>
            </p:nvCxnSpPr>
            <p:spPr bwMode="auto">
              <a:xfrm flipV="1">
                <a:off x="5029130" y="3468407"/>
                <a:ext cx="1447139" cy="226657"/>
              </a:xfrm>
              <a:prstGeom prst="curvedConnector3">
                <a:avLst>
                  <a:gd name="adj1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" name="AutoShape 16"/>
              <p:cNvCxnSpPr>
                <a:cxnSpLocks noChangeShapeType="1"/>
                <a:endCxn id="18" idx="0"/>
              </p:cNvCxnSpPr>
              <p:nvPr/>
            </p:nvCxnSpPr>
            <p:spPr bwMode="auto">
              <a:xfrm>
                <a:off x="2741642" y="2313945"/>
                <a:ext cx="1412793" cy="1190474"/>
              </a:xfrm>
              <a:prstGeom prst="curvedConnector2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" name="AutoShape 17"/>
              <p:cNvCxnSpPr>
                <a:cxnSpLocks noChangeShapeType="1"/>
                <a:endCxn id="18" idx="2"/>
              </p:cNvCxnSpPr>
              <p:nvPr/>
            </p:nvCxnSpPr>
            <p:spPr bwMode="auto">
              <a:xfrm rot="10800000" flipH="1">
                <a:off x="3506427" y="3885709"/>
                <a:ext cx="648008" cy="1476441"/>
              </a:xfrm>
              <a:prstGeom prst="curvedConnector4">
                <a:avLst>
                  <a:gd name="adj1" fmla="val -35296"/>
                  <a:gd name="adj2" fmla="val 69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22" name="Text Box 18"/>
              <p:cNvSpPr txBox="1">
                <a:spLocks noChangeArrowheads="1"/>
              </p:cNvSpPr>
              <p:nvPr/>
            </p:nvSpPr>
            <p:spPr bwMode="auto">
              <a:xfrm>
                <a:off x="2399994" y="1905116"/>
                <a:ext cx="2180810" cy="492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797" kern="0">
                    <a:solidFill>
                      <a:sysClr val="windowText" lastClr="000000"/>
                    </a:solidFill>
                    <a:ea typeface="ＭＳ Ｐゴシック" charset="0"/>
                    <a:cs typeface="ＭＳ Ｐゴシック" charset="0"/>
                  </a:rPr>
                  <a:t>169.254.1.219</a:t>
                </a:r>
              </a:p>
            </p:txBody>
          </p:sp>
          <p:sp>
            <p:nvSpPr>
              <p:cNvPr id="23" name="Text Box 19"/>
              <p:cNvSpPr txBox="1">
                <a:spLocks noChangeArrowheads="1"/>
              </p:cNvSpPr>
              <p:nvPr/>
            </p:nvSpPr>
            <p:spPr bwMode="auto">
              <a:xfrm>
                <a:off x="1657767" y="5487129"/>
                <a:ext cx="2014334" cy="492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797" kern="0">
                    <a:solidFill>
                      <a:sysClr val="windowText" lastClr="000000"/>
                    </a:solidFill>
                    <a:ea typeface="ＭＳ Ｐゴシック" charset="0"/>
                    <a:cs typeface="ＭＳ Ｐゴシック" charset="0"/>
                  </a:rPr>
                  <a:t>169.254.4.51</a:t>
                </a:r>
              </a:p>
            </p:txBody>
          </p:sp>
          <p:sp>
            <p:nvSpPr>
              <p:cNvPr id="24" name="Text Box 20"/>
              <p:cNvSpPr txBox="1">
                <a:spLocks noChangeArrowheads="1"/>
              </p:cNvSpPr>
              <p:nvPr/>
            </p:nvSpPr>
            <p:spPr bwMode="auto">
              <a:xfrm>
                <a:off x="5903353" y="3961967"/>
                <a:ext cx="2180810" cy="492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797" kern="0">
                    <a:solidFill>
                      <a:sysClr val="windowText" lastClr="000000"/>
                    </a:solidFill>
                    <a:ea typeface="ＭＳ Ｐゴシック" charset="0"/>
                    <a:cs typeface="ＭＳ Ｐゴシック" charset="0"/>
                  </a:rPr>
                  <a:t>169.254.10.29</a:t>
                </a:r>
              </a:p>
            </p:txBody>
          </p:sp>
        </p:grpSp>
        <p:pic>
          <p:nvPicPr>
            <p:cNvPr id="133127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5150" y="4806950"/>
              <a:ext cx="634338" cy="1187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070491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855360" y="6325163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423D502E-E238-FF40-A960-238C157C9248}" type="slidenum">
              <a:rPr lang="en-US" altLang="x-none" sz="1397" smtClean="0">
                <a:solidFill>
                  <a:srgbClr val="000000"/>
                </a:solidFill>
              </a:rPr>
              <a:pPr algn="r"/>
              <a:t>56</a:t>
            </a:fld>
            <a:endParaRPr lang="en-US" altLang="x-none" sz="1397" dirty="0">
              <a:solidFill>
                <a:srgbClr val="000000"/>
              </a:solidFill>
            </a:endParaRPr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10586" y="6339"/>
            <a:ext cx="8296786" cy="1144056"/>
          </a:xfrm>
        </p:spPr>
        <p:txBody>
          <a:bodyPr/>
          <a:lstStyle/>
          <a:p>
            <a:r>
              <a:rPr lang="en-US" altLang="x-none" sz="3194" dirty="0">
                <a:ea typeface="ＭＳ Ｐゴシック" charset="-128"/>
              </a:rPr>
              <a:t>Realizing DNS-SD without Central DNS Server: </a:t>
            </a:r>
            <a:r>
              <a:rPr lang="en-US" altLang="x-none" sz="3194" dirty="0" err="1">
                <a:ea typeface="ＭＳ Ｐゴシック" charset="-128"/>
              </a:rPr>
              <a:t>mDNS</a:t>
            </a:r>
            <a:endParaRPr lang="en-US" altLang="x-none" sz="3194" dirty="0">
              <a:ea typeface="ＭＳ Ｐゴシック" charset="-128"/>
            </a:endParaRP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6924" y="1471612"/>
            <a:ext cx="8074946" cy="4882495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Multicast in a small world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no central address server</a:t>
            </a:r>
          </a:p>
          <a:p>
            <a:pPr lvl="2">
              <a:lnSpc>
                <a:spcPct val="80000"/>
              </a:lnSpc>
            </a:pPr>
            <a:r>
              <a:rPr lang="en-US" altLang="x-none" dirty="0">
                <a:ea typeface="ＭＳ Ｐゴシック" charset="-128"/>
              </a:rPr>
              <a:t>each node is a responder 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link-local addressing</a:t>
            </a:r>
          </a:p>
          <a:p>
            <a:pPr lvl="2">
              <a:lnSpc>
                <a:spcPct val="80000"/>
              </a:lnSpc>
            </a:pPr>
            <a:r>
              <a:rPr lang="en-US" altLang="x-none" dirty="0">
                <a:ea typeface="ＭＳ Ｐゴシック" charset="-128"/>
              </a:rPr>
              <a:t>send to </a:t>
            </a:r>
            <a:r>
              <a:rPr lang="en-US" altLang="x-none" dirty="0">
                <a:solidFill>
                  <a:srgbClr val="FF0000"/>
                </a:solidFill>
                <a:ea typeface="ＭＳ Ｐゴシック" charset="-128"/>
              </a:rPr>
              <a:t>multicast</a:t>
            </a:r>
            <a:br>
              <a:rPr lang="en-US" altLang="x-none" dirty="0">
                <a:ea typeface="ＭＳ Ｐゴシック" charset="-128"/>
              </a:rPr>
            </a:br>
            <a:r>
              <a:rPr lang="en-US" altLang="x-none" dirty="0">
                <a:ea typeface="ＭＳ Ｐゴシック" charset="-128"/>
              </a:rPr>
              <a:t>address: </a:t>
            </a:r>
            <a:r>
              <a:rPr lang="en-US" altLang="x-none" dirty="0">
                <a:solidFill>
                  <a:srgbClr val="FF0000"/>
                </a:solidFill>
                <a:ea typeface="ＭＳ Ｐゴシック" charset="-128"/>
              </a:rPr>
              <a:t>224.0.0.251</a:t>
            </a:r>
          </a:p>
        </p:txBody>
      </p:sp>
      <p:grpSp>
        <p:nvGrpSpPr>
          <p:cNvPr id="133124" name="Group 24"/>
          <p:cNvGrpSpPr>
            <a:grpSpLocks/>
          </p:cNvGrpSpPr>
          <p:nvPr/>
        </p:nvGrpSpPr>
        <p:grpSpPr bwMode="auto">
          <a:xfrm>
            <a:off x="4312131" y="3200822"/>
            <a:ext cx="4810741" cy="3467030"/>
            <a:chOff x="4044950" y="2520950"/>
            <a:chExt cx="4819650" cy="3473450"/>
          </a:xfrm>
        </p:grpSpPr>
        <p:pic>
          <p:nvPicPr>
            <p:cNvPr id="133125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4950" y="2520950"/>
              <a:ext cx="1625600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3126" name="Group 1"/>
            <p:cNvGrpSpPr>
              <a:grpSpLocks/>
            </p:cNvGrpSpPr>
            <p:nvPr/>
          </p:nvGrpSpPr>
          <p:grpSpPr bwMode="auto">
            <a:xfrm>
              <a:off x="4255526" y="2635250"/>
              <a:ext cx="4609074" cy="3053347"/>
              <a:chOff x="1657767" y="1905116"/>
              <a:chExt cx="6648033" cy="4074233"/>
            </a:xfrm>
          </p:grpSpPr>
          <p:sp>
            <p:nvSpPr>
              <p:cNvPr id="17" name="Rectangle 12"/>
              <p:cNvSpPr>
                <a:spLocks noChangeArrowheads="1"/>
              </p:cNvSpPr>
              <p:nvPr/>
            </p:nvSpPr>
            <p:spPr bwMode="auto">
              <a:xfrm>
                <a:off x="6476269" y="3048987"/>
                <a:ext cx="1829531" cy="836721"/>
              </a:xfrm>
              <a:prstGeom prst="rect">
                <a:avLst/>
              </a:prstGeom>
              <a:solidFill>
                <a:srgbClr val="FFCF8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797" kern="0" dirty="0">
                    <a:solidFill>
                      <a:sysClr val="windowText" lastClr="000000"/>
                    </a:solidFill>
                    <a:ea typeface="ＭＳ Ｐゴシック" charset="0"/>
                    <a:cs typeface="ＭＳ Ｐゴシック" charset="0"/>
                  </a:rPr>
                  <a:t>Printer</a:t>
                </a:r>
              </a:p>
            </p:txBody>
          </p:sp>
          <p:sp>
            <p:nvSpPr>
              <p:cNvPr id="18" name="Rectangle 14"/>
              <p:cNvSpPr>
                <a:spLocks noChangeArrowheads="1"/>
              </p:cNvSpPr>
              <p:nvPr/>
            </p:nvSpPr>
            <p:spPr bwMode="auto">
              <a:xfrm>
                <a:off x="3277450" y="3504418"/>
                <a:ext cx="1751680" cy="381290"/>
              </a:xfrm>
              <a:prstGeom prst="rect">
                <a:avLst/>
              </a:prstGeom>
              <a:solidFill>
                <a:srgbClr val="FFCF8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797" kern="0">
                    <a:solidFill>
                      <a:sysClr val="windowText" lastClr="000000"/>
                    </a:solidFill>
                    <a:ea typeface="ＭＳ Ｐゴシック" charset="0"/>
                    <a:cs typeface="ＭＳ Ｐゴシック" charset="0"/>
                  </a:rPr>
                  <a:t>Network</a:t>
                </a:r>
              </a:p>
            </p:txBody>
          </p:sp>
          <p:cxnSp>
            <p:nvCxnSpPr>
              <p:cNvPr id="19" name="AutoShape 15"/>
              <p:cNvCxnSpPr>
                <a:cxnSpLocks noChangeShapeType="1"/>
                <a:stCxn id="18" idx="3"/>
                <a:endCxn id="17" idx="1"/>
              </p:cNvCxnSpPr>
              <p:nvPr/>
            </p:nvCxnSpPr>
            <p:spPr bwMode="auto">
              <a:xfrm flipV="1">
                <a:off x="5029130" y="3468407"/>
                <a:ext cx="1447139" cy="226657"/>
              </a:xfrm>
              <a:prstGeom prst="curvedConnector3">
                <a:avLst>
                  <a:gd name="adj1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" name="AutoShape 16"/>
              <p:cNvCxnSpPr>
                <a:cxnSpLocks noChangeShapeType="1"/>
                <a:endCxn id="18" idx="0"/>
              </p:cNvCxnSpPr>
              <p:nvPr/>
            </p:nvCxnSpPr>
            <p:spPr bwMode="auto">
              <a:xfrm>
                <a:off x="2741642" y="2313945"/>
                <a:ext cx="1412793" cy="1190474"/>
              </a:xfrm>
              <a:prstGeom prst="curvedConnector2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" name="AutoShape 17"/>
              <p:cNvCxnSpPr>
                <a:cxnSpLocks noChangeShapeType="1"/>
                <a:endCxn id="18" idx="2"/>
              </p:cNvCxnSpPr>
              <p:nvPr/>
            </p:nvCxnSpPr>
            <p:spPr bwMode="auto">
              <a:xfrm rot="10800000" flipH="1">
                <a:off x="3506427" y="3885709"/>
                <a:ext cx="648008" cy="1476441"/>
              </a:xfrm>
              <a:prstGeom prst="curvedConnector4">
                <a:avLst>
                  <a:gd name="adj1" fmla="val -35296"/>
                  <a:gd name="adj2" fmla="val 69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22" name="Text Box 18"/>
              <p:cNvSpPr txBox="1">
                <a:spLocks noChangeArrowheads="1"/>
              </p:cNvSpPr>
              <p:nvPr/>
            </p:nvSpPr>
            <p:spPr bwMode="auto">
              <a:xfrm>
                <a:off x="2399994" y="1905116"/>
                <a:ext cx="2180810" cy="492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797" kern="0">
                    <a:solidFill>
                      <a:sysClr val="windowText" lastClr="000000"/>
                    </a:solidFill>
                    <a:ea typeface="ＭＳ Ｐゴシック" charset="0"/>
                    <a:cs typeface="ＭＳ Ｐゴシック" charset="0"/>
                  </a:rPr>
                  <a:t>169.254.1.219</a:t>
                </a:r>
              </a:p>
            </p:txBody>
          </p:sp>
          <p:sp>
            <p:nvSpPr>
              <p:cNvPr id="23" name="Text Box 19"/>
              <p:cNvSpPr txBox="1">
                <a:spLocks noChangeArrowheads="1"/>
              </p:cNvSpPr>
              <p:nvPr/>
            </p:nvSpPr>
            <p:spPr bwMode="auto">
              <a:xfrm>
                <a:off x="1657767" y="5487129"/>
                <a:ext cx="2014334" cy="492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797" kern="0">
                    <a:solidFill>
                      <a:sysClr val="windowText" lastClr="000000"/>
                    </a:solidFill>
                    <a:ea typeface="ＭＳ Ｐゴシック" charset="0"/>
                    <a:cs typeface="ＭＳ Ｐゴシック" charset="0"/>
                  </a:rPr>
                  <a:t>169.254.4.51</a:t>
                </a:r>
              </a:p>
            </p:txBody>
          </p:sp>
          <p:sp>
            <p:nvSpPr>
              <p:cNvPr id="24" name="Text Box 20"/>
              <p:cNvSpPr txBox="1">
                <a:spLocks noChangeArrowheads="1"/>
              </p:cNvSpPr>
              <p:nvPr/>
            </p:nvSpPr>
            <p:spPr bwMode="auto">
              <a:xfrm>
                <a:off x="5903353" y="3961967"/>
                <a:ext cx="2180810" cy="492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797" kern="0">
                    <a:solidFill>
                      <a:sysClr val="windowText" lastClr="000000"/>
                    </a:solidFill>
                    <a:ea typeface="ＭＳ Ｐゴシック" charset="0"/>
                    <a:cs typeface="ＭＳ Ｐゴシック" charset="0"/>
                  </a:rPr>
                  <a:t>169.254.10.29</a:t>
                </a:r>
              </a:p>
            </p:txBody>
          </p:sp>
        </p:grpSp>
        <p:pic>
          <p:nvPicPr>
            <p:cNvPr id="133127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5150" y="4806950"/>
              <a:ext cx="634338" cy="1187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028951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4AD11E3-E1E6-9D41-830C-43BC218072B2}" type="slidenum">
              <a:rPr lang="en-US" altLang="x-none" sz="1397">
                <a:solidFill>
                  <a:srgbClr val="000000"/>
                </a:solidFill>
              </a:rPr>
              <a:pPr/>
              <a:t>57</a:t>
            </a:fld>
            <a:endParaRPr lang="en-US" altLang="x-none" sz="1397">
              <a:solidFill>
                <a:srgbClr val="000000"/>
              </a:solidFill>
            </a:endParaRPr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458467" y="204410"/>
            <a:ext cx="8683420" cy="114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 anchor="ctr"/>
          <a:lstStyle/>
          <a:p>
            <a:pPr algn="l">
              <a:defRPr/>
            </a:pPr>
            <a:r>
              <a:rPr lang="en-US" sz="3993" u="sng" dirty="0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Example</a:t>
            </a: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513928" y="1411849"/>
            <a:ext cx="8207257" cy="5181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Use the ava</a:t>
            </a:r>
            <a:r>
              <a:rPr lang="en-US" altLang="zh-CN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hi-publish-service</a:t>
            </a: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 command on </a:t>
            </a:r>
            <a:r>
              <a:rPr lang="en-US" altLang="zh-CN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Ubuntu</a:t>
            </a: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 as example</a:t>
            </a:r>
          </a:p>
          <a:p>
            <a:pPr marL="797554" lvl="1" indent="-34276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  <a:defRPr/>
            </a:pP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Advertise (register) an LPR printer on port 515</a:t>
            </a:r>
            <a:b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</a:br>
            <a:b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</a:br>
            <a:r>
              <a:rPr lang="en-US" sz="1797" dirty="0">
                <a:solidFill>
                  <a:srgbClr val="535353"/>
                </a:solidFill>
                <a:latin typeface="Monaco"/>
                <a:ea typeface="ＭＳ Ｐゴシック" charset="0"/>
              </a:rPr>
              <a:t>ava</a:t>
            </a:r>
            <a:r>
              <a:rPr lang="en-US" altLang="zh-CN" sz="1797" dirty="0">
                <a:solidFill>
                  <a:srgbClr val="535353"/>
                </a:solidFill>
                <a:latin typeface="Monaco"/>
                <a:ea typeface="ＭＳ Ｐゴシック" charset="0"/>
              </a:rPr>
              <a:t>hi-publish-service</a:t>
            </a:r>
            <a:r>
              <a:rPr lang="en-US" sz="1797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797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test</a:t>
            </a:r>
            <a:r>
              <a:rPr lang="en-US" sz="1797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 _printer._</a:t>
            </a:r>
            <a:r>
              <a:rPr lang="en-US" sz="1797" dirty="0" err="1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tcp</a:t>
            </a:r>
            <a:r>
              <a:rPr lang="en-US" sz="1797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 . 515 </a:t>
            </a:r>
            <a:r>
              <a:rPr lang="en-US" sz="1797" dirty="0" err="1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pdl</a:t>
            </a:r>
            <a:r>
              <a:rPr lang="en-US" sz="1797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=application/postscript</a:t>
            </a:r>
          </a:p>
        </p:txBody>
      </p:sp>
      <p:sp>
        <p:nvSpPr>
          <p:cNvPr id="2" name="Rectangular Callout 1"/>
          <p:cNvSpPr/>
          <p:nvPr/>
        </p:nvSpPr>
        <p:spPr bwMode="auto">
          <a:xfrm>
            <a:off x="1785135" y="3993472"/>
            <a:ext cx="1521183" cy="1521183"/>
          </a:xfrm>
          <a:prstGeom prst="wedgeRectCallout">
            <a:avLst>
              <a:gd name="adj1" fmla="val 137878"/>
              <a:gd name="adj2" fmla="val -109975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271" tIns="45635" rIns="91271" bIns="45635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396" dirty="0">
                <a:solidFill>
                  <a:srgbClr val="000000"/>
                </a:solidFill>
                <a:latin typeface="Times New Roman" pitchFamily="18" charset="0"/>
              </a:rPr>
              <a:t>Name of instance providing the service</a:t>
            </a:r>
          </a:p>
        </p:txBody>
      </p:sp>
      <p:sp>
        <p:nvSpPr>
          <p:cNvPr id="6" name="Rectangular Callout 5"/>
          <p:cNvSpPr/>
          <p:nvPr/>
        </p:nvSpPr>
        <p:spPr bwMode="auto">
          <a:xfrm>
            <a:off x="3330270" y="4373769"/>
            <a:ext cx="2433893" cy="760591"/>
          </a:xfrm>
          <a:prstGeom prst="wedgeRectCallout">
            <a:avLst>
              <a:gd name="adj1" fmla="val 63743"/>
              <a:gd name="adj2" fmla="val -215529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271" tIns="45635" rIns="91271" bIns="45635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396" dirty="0">
                <a:solidFill>
                  <a:srgbClr val="000000"/>
                </a:solidFill>
                <a:latin typeface="Times New Roman" pitchFamily="18" charset="0"/>
              </a:rPr>
              <a:t>&lt;</a:t>
            </a:r>
            <a:r>
              <a:rPr lang="en-US" sz="2396" dirty="0" err="1">
                <a:solidFill>
                  <a:srgbClr val="000000"/>
                </a:solidFill>
                <a:latin typeface="Times New Roman" pitchFamily="18" charset="0"/>
              </a:rPr>
              <a:t>type_service</a:t>
            </a:r>
            <a:r>
              <a:rPr lang="en-US" sz="2396" dirty="0">
                <a:solidFill>
                  <a:srgbClr val="000000"/>
                </a:solidFill>
                <a:latin typeface="Times New Roman" pitchFamily="18" charset="0"/>
              </a:rPr>
              <a:t>&gt;.</a:t>
            </a:r>
            <a:br>
              <a:rPr lang="en-US" sz="2396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sz="2396" dirty="0">
                <a:solidFill>
                  <a:srgbClr val="000000"/>
                </a:solidFill>
                <a:latin typeface="Times New Roman" pitchFamily="18" charset="0"/>
              </a:rPr>
              <a:t>&lt;transport&gt;</a:t>
            </a:r>
          </a:p>
        </p:txBody>
      </p:sp>
      <p:sp>
        <p:nvSpPr>
          <p:cNvPr id="8" name="Rectangular Callout 7"/>
          <p:cNvSpPr/>
          <p:nvPr/>
        </p:nvSpPr>
        <p:spPr bwMode="auto">
          <a:xfrm>
            <a:off x="7877746" y="3652730"/>
            <a:ext cx="1015707" cy="483760"/>
          </a:xfrm>
          <a:prstGeom prst="wedgeRectCallout">
            <a:avLst>
              <a:gd name="adj1" fmla="val -94073"/>
              <a:gd name="adj2" fmla="val -160942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271" tIns="45635" rIns="91271" bIns="45635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396">
                <a:solidFill>
                  <a:srgbClr val="000000"/>
                </a:solidFill>
                <a:latin typeface="Times New Roman" pitchFamily="18" charset="0"/>
              </a:rPr>
              <a:t>port</a:t>
            </a:r>
            <a:endParaRPr lang="en-US" sz="2396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162549" y="5307379"/>
            <a:ext cx="1597243" cy="1264158"/>
          </a:xfrm>
          <a:prstGeom prst="wedgeRectCallout">
            <a:avLst>
              <a:gd name="adj1" fmla="val 43955"/>
              <a:gd name="adj2" fmla="val -207087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271" tIns="45635" rIns="91271" bIns="45635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396" dirty="0">
                <a:solidFill>
                  <a:srgbClr val="000000"/>
                </a:solidFill>
                <a:latin typeface="Times New Roman" pitchFamily="18" charset="0"/>
              </a:rPr>
              <a:t>Txt for additional data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661D2F17-378B-B841-94CB-A9FC5D399C3A}"/>
              </a:ext>
            </a:extLst>
          </p:cNvPr>
          <p:cNvSpPr txBox="1">
            <a:spLocks/>
          </p:cNvSpPr>
          <p:nvPr/>
        </p:nvSpPr>
        <p:spPr bwMode="auto">
          <a:xfrm>
            <a:off x="6855360" y="63251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0"/>
              </a:defRPr>
            </a:lvl1pPr>
            <a:lvl2pPr marL="741613" indent="-285236" algn="ctr" rtl="0" eaLnBrk="0" fontAlgn="base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2pPr>
            <a:lvl3pPr marL="1140943" indent="-228189" algn="ctr" rtl="0" eaLnBrk="0" fontAlgn="base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3pPr>
            <a:lvl4pPr marL="1597320" indent="-228189" algn="ctr" rtl="0" eaLnBrk="0" fontAlgn="base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3697" indent="-228189" algn="ctr" rtl="0" eaLnBrk="0" fontAlgn="base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0074" indent="-228189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66451" indent="-228189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2828" indent="-228189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79205" indent="-228189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 algn="r"/>
            <a:fld id="{423D502E-E238-FF40-A960-238C157C9248}" type="slidenum">
              <a:rPr lang="en-US" altLang="x-none" sz="1397" smtClean="0">
                <a:solidFill>
                  <a:srgbClr val="000000"/>
                </a:solidFill>
              </a:rPr>
              <a:pPr algn="r"/>
              <a:t>57</a:t>
            </a:fld>
            <a:endParaRPr lang="en-US" altLang="x-none" sz="1397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986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8" grpId="0" animBg="1"/>
      <p:bldP spid="9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4AD11E3-E1E6-9D41-830C-43BC218072B2}" type="slidenum">
              <a:rPr lang="en-US" altLang="x-none" sz="1397">
                <a:solidFill>
                  <a:srgbClr val="000000"/>
                </a:solidFill>
              </a:rPr>
              <a:pPr/>
              <a:t>58</a:t>
            </a:fld>
            <a:endParaRPr lang="en-US" altLang="x-none" sz="1397">
              <a:solidFill>
                <a:srgbClr val="000000"/>
              </a:solidFill>
            </a:endParaRPr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458467" y="204410"/>
            <a:ext cx="8683420" cy="114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 anchor="ctr"/>
          <a:lstStyle/>
          <a:p>
            <a:pPr algn="l">
              <a:defRPr/>
            </a:pPr>
            <a:r>
              <a:rPr lang="en-US" sz="3993" u="sng" dirty="0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Example</a:t>
            </a: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513928" y="1411849"/>
            <a:ext cx="8207257" cy="5181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Use the </a:t>
            </a:r>
            <a:r>
              <a:rPr lang="en-US" sz="2396" dirty="0" err="1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dns-sd</a:t>
            </a: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 command on Mac as example</a:t>
            </a:r>
          </a:p>
          <a:p>
            <a:pPr marL="797554" lvl="1" indent="-34276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  <a:defRPr/>
            </a:pP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Advertise (register) an LPR printer on port 515</a:t>
            </a:r>
            <a:b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</a:br>
            <a:b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</a:br>
            <a:r>
              <a:rPr lang="en-US" sz="1797" dirty="0" err="1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dns-sd</a:t>
            </a:r>
            <a:r>
              <a:rPr lang="en-US" sz="1797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 -R "</a:t>
            </a:r>
            <a:r>
              <a:rPr lang="en-US" altLang="zh-CN" sz="1797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t</a:t>
            </a:r>
            <a:r>
              <a:rPr lang="en-US" sz="1797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est" _printer._</a:t>
            </a:r>
            <a:r>
              <a:rPr lang="en-US" sz="1797" dirty="0" err="1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tcp</a:t>
            </a:r>
            <a:r>
              <a:rPr lang="en-US" sz="1797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 . 515 </a:t>
            </a:r>
            <a:r>
              <a:rPr lang="en-US" sz="1797" dirty="0" err="1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pdl</a:t>
            </a:r>
            <a:r>
              <a:rPr lang="en-US" sz="1797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=application/postscript</a:t>
            </a:r>
          </a:p>
        </p:txBody>
      </p:sp>
      <p:sp>
        <p:nvSpPr>
          <p:cNvPr id="2" name="Rectangular Callout 1"/>
          <p:cNvSpPr/>
          <p:nvPr/>
        </p:nvSpPr>
        <p:spPr bwMode="auto">
          <a:xfrm>
            <a:off x="1345823" y="3602613"/>
            <a:ext cx="1521183" cy="1521183"/>
          </a:xfrm>
          <a:prstGeom prst="wedgeRectCallout">
            <a:avLst>
              <a:gd name="adj1" fmla="val 67425"/>
              <a:gd name="adj2" fmla="val -108036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271" tIns="45635" rIns="91271" bIns="45635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396" dirty="0">
                <a:solidFill>
                  <a:srgbClr val="000000"/>
                </a:solidFill>
                <a:latin typeface="Times New Roman" pitchFamily="18" charset="0"/>
              </a:rPr>
              <a:t>Name of </a:t>
            </a:r>
            <a:r>
              <a:rPr lang="en-US" sz="2396">
                <a:solidFill>
                  <a:srgbClr val="000000"/>
                </a:solidFill>
                <a:latin typeface="Times New Roman" pitchFamily="18" charset="0"/>
              </a:rPr>
              <a:t>instance providing the service</a:t>
            </a:r>
          </a:p>
        </p:txBody>
      </p:sp>
      <p:sp>
        <p:nvSpPr>
          <p:cNvPr id="6" name="Rectangular Callout 5"/>
          <p:cNvSpPr/>
          <p:nvPr/>
        </p:nvSpPr>
        <p:spPr bwMode="auto">
          <a:xfrm>
            <a:off x="3005657" y="4342411"/>
            <a:ext cx="2433893" cy="760591"/>
          </a:xfrm>
          <a:prstGeom prst="wedgeRectCallout">
            <a:avLst>
              <a:gd name="adj1" fmla="val 33041"/>
              <a:gd name="adj2" fmla="val -255604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271" tIns="45635" rIns="91271" bIns="45635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396" dirty="0">
                <a:solidFill>
                  <a:srgbClr val="000000"/>
                </a:solidFill>
                <a:latin typeface="Times New Roman" pitchFamily="18" charset="0"/>
              </a:rPr>
              <a:t>&lt;</a:t>
            </a:r>
            <a:r>
              <a:rPr lang="en-US" sz="2396" dirty="0" err="1">
                <a:solidFill>
                  <a:srgbClr val="000000"/>
                </a:solidFill>
                <a:latin typeface="Times New Roman" pitchFamily="18" charset="0"/>
              </a:rPr>
              <a:t>type_service</a:t>
            </a:r>
            <a:r>
              <a:rPr lang="en-US" sz="2396" dirty="0">
                <a:solidFill>
                  <a:srgbClr val="000000"/>
                </a:solidFill>
                <a:latin typeface="Times New Roman" pitchFamily="18" charset="0"/>
              </a:rPr>
              <a:t>&gt;.</a:t>
            </a:r>
            <a:br>
              <a:rPr lang="en-US" sz="2396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sz="2396" dirty="0">
                <a:solidFill>
                  <a:srgbClr val="000000"/>
                </a:solidFill>
                <a:latin typeface="Times New Roman" pitchFamily="18" charset="0"/>
              </a:rPr>
              <a:t>&lt;transport&gt;</a:t>
            </a:r>
          </a:p>
        </p:txBody>
      </p:sp>
      <p:sp>
        <p:nvSpPr>
          <p:cNvPr id="7" name="Rectangular Callout 6"/>
          <p:cNvSpPr/>
          <p:nvPr/>
        </p:nvSpPr>
        <p:spPr bwMode="auto">
          <a:xfrm>
            <a:off x="5443854" y="3902405"/>
            <a:ext cx="2433893" cy="1255349"/>
          </a:xfrm>
          <a:prstGeom prst="wedgeRectCallout">
            <a:avLst>
              <a:gd name="adj1" fmla="val -23128"/>
              <a:gd name="adj2" fmla="val -139334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271" tIns="45635" rIns="91271" bIns="45635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396" dirty="0">
                <a:solidFill>
                  <a:srgbClr val="000000"/>
                </a:solidFill>
                <a:latin typeface="Times New Roman" pitchFamily="18" charset="0"/>
              </a:rPr>
              <a:t>domain (. means default, which is local</a:t>
            </a:r>
          </a:p>
        </p:txBody>
      </p:sp>
      <p:sp>
        <p:nvSpPr>
          <p:cNvPr id="8" name="Rectangular Callout 7"/>
          <p:cNvSpPr/>
          <p:nvPr/>
        </p:nvSpPr>
        <p:spPr bwMode="auto">
          <a:xfrm>
            <a:off x="7877747" y="3086042"/>
            <a:ext cx="1015707" cy="483760"/>
          </a:xfrm>
          <a:prstGeom prst="wedgeRectCallout">
            <a:avLst>
              <a:gd name="adj1" fmla="val -155058"/>
              <a:gd name="adj2" fmla="val -122325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271" tIns="45635" rIns="91271" bIns="45635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396">
                <a:solidFill>
                  <a:srgbClr val="000000"/>
                </a:solidFill>
                <a:latin typeface="Times New Roman" pitchFamily="18" charset="0"/>
              </a:rPr>
              <a:t>port</a:t>
            </a:r>
            <a:endParaRPr lang="en-US" sz="2396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162549" y="5307379"/>
            <a:ext cx="1597243" cy="1264158"/>
          </a:xfrm>
          <a:prstGeom prst="wedgeRectCallout">
            <a:avLst>
              <a:gd name="adj1" fmla="val 40877"/>
              <a:gd name="adj2" fmla="val -241309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271" tIns="45635" rIns="91271" bIns="45635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396" dirty="0">
                <a:solidFill>
                  <a:srgbClr val="000000"/>
                </a:solidFill>
                <a:latin typeface="Times New Roman" pitchFamily="18" charset="0"/>
              </a:rPr>
              <a:t>Txt </a:t>
            </a:r>
            <a:r>
              <a:rPr lang="en-US" sz="2396">
                <a:solidFill>
                  <a:srgbClr val="000000"/>
                </a:solidFill>
                <a:latin typeface="Times New Roman" pitchFamily="18" charset="0"/>
              </a:rPr>
              <a:t>for additional data</a:t>
            </a:r>
            <a:endParaRPr lang="en-US" sz="2396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AB44A4F9-B8C5-404D-9EE0-390520F89877}"/>
              </a:ext>
            </a:extLst>
          </p:cNvPr>
          <p:cNvSpPr txBox="1">
            <a:spLocks/>
          </p:cNvSpPr>
          <p:nvPr/>
        </p:nvSpPr>
        <p:spPr bwMode="auto">
          <a:xfrm>
            <a:off x="6855360" y="63251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0"/>
              </a:defRPr>
            </a:lvl1pPr>
            <a:lvl2pPr marL="741613" indent="-285236" algn="ctr" rtl="0" eaLnBrk="0" fontAlgn="base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2pPr>
            <a:lvl3pPr marL="1140943" indent="-228189" algn="ctr" rtl="0" eaLnBrk="0" fontAlgn="base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3pPr>
            <a:lvl4pPr marL="1597320" indent="-228189" algn="ctr" rtl="0" eaLnBrk="0" fontAlgn="base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3697" indent="-228189" algn="ctr" rtl="0" eaLnBrk="0" fontAlgn="base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0074" indent="-228189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66451" indent="-228189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2828" indent="-228189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79205" indent="-228189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 algn="r"/>
            <a:fld id="{423D502E-E238-FF40-A960-238C157C9248}" type="slidenum">
              <a:rPr lang="en-US" altLang="x-none" sz="1397" smtClean="0">
                <a:solidFill>
                  <a:srgbClr val="000000"/>
                </a:solidFill>
              </a:rPr>
              <a:pPr algn="r"/>
              <a:t>58</a:t>
            </a:fld>
            <a:endParaRPr lang="en-US" altLang="x-none" sz="1397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237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02E287-2224-0A4C-8F84-FC7DD5B27DBB}" type="slidenum">
              <a:rPr lang="en-US" altLang="x-none" smtClean="0"/>
              <a:pPr/>
              <a:t>59</a:t>
            </a:fld>
            <a:endParaRPr lang="en-US" altLang="x-non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23631E-56E5-1142-9BFC-037F3A530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71979"/>
            <a:ext cx="9144000" cy="222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802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A7823A4-81B8-1A45-9743-07104256B7DA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6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" y="238125"/>
            <a:ext cx="8382000" cy="1143000"/>
          </a:xfrm>
        </p:spPr>
        <p:txBody>
          <a:bodyPr/>
          <a:lstStyle/>
          <a:p>
            <a:r>
              <a:rPr lang="en-US" altLang="x-none" sz="2800">
                <a:ea typeface="ＭＳ Ｐゴシック" charset="-128"/>
              </a:rPr>
              <a:t>Evaluation of SMTP/POP/IMAP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4106" name="Rectangle 306"/>
          <p:cNvSpPr>
            <a:spLocks noChangeArrowheads="1"/>
          </p:cNvSpPr>
          <p:nvPr/>
        </p:nvSpPr>
        <p:spPr bwMode="auto">
          <a:xfrm>
            <a:off x="415925" y="2600325"/>
            <a:ext cx="3646488" cy="203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zh-CN" sz="1800" b="1">
                <a:solidFill>
                  <a:srgbClr val="000000"/>
                </a:solidFill>
                <a:latin typeface="Comic Sans MS" charset="0"/>
                <a:ea typeface="宋体" charset="-122"/>
              </a:rPr>
              <a:t>Key questions to ask about a C-S application</a:t>
            </a:r>
          </a:p>
          <a:p>
            <a:pPr algn="l"/>
            <a:br>
              <a:rPr lang="en-US" altLang="zh-CN" sz="1800" b="1">
                <a:solidFill>
                  <a:srgbClr val="000000"/>
                </a:solidFill>
                <a:latin typeface="Comic Sans MS" charset="0"/>
                <a:ea typeface="宋体" charset="-122"/>
              </a:rPr>
            </a:br>
            <a:r>
              <a:rPr lang="en-US" altLang="zh-CN" sz="1800" b="1">
                <a:solidFill>
                  <a:srgbClr val="000000"/>
                </a:solidFill>
                <a:latin typeface="Comic Sans MS" charset="0"/>
                <a:ea typeface="宋体" charset="-122"/>
              </a:rPr>
              <a:t>- </a:t>
            </a:r>
            <a:r>
              <a:rPr lang="en-US" altLang="zh-CN" sz="1800" b="1">
                <a:solidFill>
                  <a:srgbClr val="FF0000"/>
                </a:solidFill>
                <a:latin typeface="Comic Sans MS" charset="0"/>
                <a:ea typeface="宋体" charset="-122"/>
              </a:rPr>
              <a:t>extensible</a:t>
            </a:r>
            <a:r>
              <a:rPr lang="en-US" altLang="zh-CN" sz="1800" b="1">
                <a:solidFill>
                  <a:srgbClr val="000000"/>
                </a:solidFill>
                <a:latin typeface="Comic Sans MS" charset="0"/>
                <a:ea typeface="宋体" charset="-122"/>
              </a:rPr>
              <a:t>?</a:t>
            </a:r>
          </a:p>
          <a:p>
            <a:pPr algn="l"/>
            <a:r>
              <a:rPr lang="en-US" altLang="zh-CN" sz="1800" b="1">
                <a:solidFill>
                  <a:srgbClr val="000000"/>
                </a:solidFill>
                <a:latin typeface="Comic Sans MS" charset="0"/>
                <a:ea typeface="宋体" charset="-122"/>
              </a:rPr>
              <a:t>- </a:t>
            </a:r>
            <a:r>
              <a:rPr lang="en-US" altLang="zh-CN" sz="1800" b="1">
                <a:solidFill>
                  <a:srgbClr val="FF0000"/>
                </a:solidFill>
                <a:latin typeface="Comic Sans MS" charset="0"/>
                <a:ea typeface="宋体" charset="-122"/>
              </a:rPr>
              <a:t>scalable</a:t>
            </a:r>
            <a:r>
              <a:rPr lang="en-US" altLang="zh-CN" sz="1800" b="1">
                <a:solidFill>
                  <a:srgbClr val="000000"/>
                </a:solidFill>
                <a:latin typeface="Comic Sans MS" charset="0"/>
                <a:ea typeface="宋体" charset="-122"/>
              </a:rPr>
              <a:t>?</a:t>
            </a:r>
          </a:p>
          <a:p>
            <a:pPr algn="l"/>
            <a:r>
              <a:rPr lang="en-US" altLang="zh-CN" sz="1800" b="1">
                <a:solidFill>
                  <a:srgbClr val="000000"/>
                </a:solidFill>
                <a:latin typeface="Comic Sans MS" charset="0"/>
                <a:ea typeface="宋体" charset="-122"/>
              </a:rPr>
              <a:t>- </a:t>
            </a:r>
            <a:r>
              <a:rPr lang="en-US" altLang="zh-CN" sz="1800" b="1">
                <a:solidFill>
                  <a:srgbClr val="FF0000"/>
                </a:solidFill>
                <a:latin typeface="Comic Sans MS" charset="0"/>
                <a:ea typeface="宋体" charset="-122"/>
              </a:rPr>
              <a:t>robust</a:t>
            </a:r>
            <a:r>
              <a:rPr lang="en-US" altLang="zh-CN" sz="1800" b="1">
                <a:solidFill>
                  <a:srgbClr val="000000"/>
                </a:solidFill>
                <a:latin typeface="Comic Sans MS" charset="0"/>
                <a:ea typeface="宋体" charset="-122"/>
              </a:rPr>
              <a:t>? </a:t>
            </a:r>
          </a:p>
          <a:p>
            <a:pPr algn="l"/>
            <a:r>
              <a:rPr lang="en-US" altLang="x-none" sz="1800" b="1">
                <a:solidFill>
                  <a:srgbClr val="000000"/>
                </a:solidFill>
                <a:latin typeface="Comic Sans MS" charset="0"/>
                <a:ea typeface="宋体" charset="-122"/>
              </a:rPr>
              <a:t>- </a:t>
            </a:r>
            <a:r>
              <a:rPr lang="en-US" altLang="x-none" sz="1800" b="1">
                <a:solidFill>
                  <a:srgbClr val="FF0000"/>
                </a:solidFill>
                <a:latin typeface="Comic Sans MS" charset="0"/>
                <a:ea typeface="宋体" charset="-122"/>
              </a:rPr>
              <a:t>security</a:t>
            </a:r>
            <a:r>
              <a:rPr lang="en-US" altLang="x-none" sz="1800" b="1">
                <a:solidFill>
                  <a:srgbClr val="000000"/>
                </a:solidFill>
                <a:latin typeface="Comic Sans MS" charset="0"/>
                <a:ea typeface="宋体" charset="-122"/>
              </a:rPr>
              <a:t>?</a:t>
            </a:r>
            <a:endParaRPr lang="en-US" altLang="x-none" sz="1800" b="1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4107" name="Line 18"/>
          <p:cNvSpPr>
            <a:spLocks noChangeShapeType="1"/>
          </p:cNvSpPr>
          <p:nvPr/>
        </p:nvSpPr>
        <p:spPr bwMode="auto">
          <a:xfrm>
            <a:off x="5724525" y="2476500"/>
            <a:ext cx="1123950" cy="7905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grpSp>
        <p:nvGrpSpPr>
          <p:cNvPr id="160773" name="Group 19"/>
          <p:cNvGrpSpPr>
            <a:grpSpLocks/>
          </p:cNvGrpSpPr>
          <p:nvPr/>
        </p:nvGrpSpPr>
        <p:grpSpPr bwMode="auto">
          <a:xfrm>
            <a:off x="7116763" y="2479675"/>
            <a:ext cx="355600" cy="933450"/>
            <a:chOff x="4180" y="783"/>
            <a:chExt cx="150" cy="307"/>
          </a:xfrm>
        </p:grpSpPr>
        <p:sp>
          <p:nvSpPr>
            <p:cNvPr id="4217" name="AutoShape 2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218" name="Rectangle 21"/>
            <p:cNvSpPr>
              <a:spLocks noChangeArrowheads="1"/>
            </p:cNvSpPr>
            <p:nvPr/>
          </p:nvSpPr>
          <p:spPr bwMode="auto">
            <a:xfrm>
              <a:off x="4256" y="785"/>
              <a:ext cx="70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219" name="Rectangle 2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220" name="AutoShape 2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221" name="Line 2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222" name="Line 2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223" name="Rectangle 2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224" name="Rectangle 2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</p:grpSp>
      <p:grpSp>
        <p:nvGrpSpPr>
          <p:cNvPr id="160774" name="Group 28"/>
          <p:cNvGrpSpPr>
            <a:grpSpLocks/>
          </p:cNvGrpSpPr>
          <p:nvPr/>
        </p:nvGrpSpPr>
        <p:grpSpPr bwMode="auto">
          <a:xfrm>
            <a:off x="6873875" y="2932113"/>
            <a:ext cx="822325" cy="1049337"/>
            <a:chOff x="4288" y="2627"/>
            <a:chExt cx="518" cy="661"/>
          </a:xfrm>
        </p:grpSpPr>
        <p:sp>
          <p:nvSpPr>
            <p:cNvPr id="4202" name="Rectangle 29"/>
            <p:cNvSpPr>
              <a:spLocks noChangeArrowheads="1"/>
            </p:cNvSpPr>
            <p:nvPr/>
          </p:nvSpPr>
          <p:spPr bwMode="auto">
            <a:xfrm>
              <a:off x="4296" y="2652"/>
              <a:ext cx="510" cy="636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203" name="Text Box 30"/>
            <p:cNvSpPr txBox="1">
              <a:spLocks noChangeArrowheads="1"/>
            </p:cNvSpPr>
            <p:nvPr/>
          </p:nvSpPr>
          <p:spPr bwMode="auto">
            <a:xfrm>
              <a:off x="4288" y="2627"/>
              <a:ext cx="50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>
                  <a:solidFill>
                    <a:srgbClr val="000000"/>
                  </a:solidFill>
                </a:rPr>
                <a:t>mail</a:t>
              </a:r>
            </a:p>
            <a:p>
              <a:pPr>
                <a:defRPr/>
              </a:pPr>
              <a:r>
                <a:rPr lang="en-US" sz="1600">
                  <a:solidFill>
                    <a:srgbClr val="000000"/>
                  </a:solidFill>
                </a:rPr>
                <a:t>server</a:t>
              </a:r>
              <a:endParaRPr lang="en-US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4204" name="Rectangle 31"/>
            <p:cNvSpPr>
              <a:spLocks noChangeArrowheads="1"/>
            </p:cNvSpPr>
            <p:nvPr/>
          </p:nvSpPr>
          <p:spPr bwMode="auto"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205" name="Line 32"/>
            <p:cNvSpPr>
              <a:spLocks noChangeShapeType="1"/>
            </p:cNvSpPr>
            <p:nvPr/>
          </p:nvSpPr>
          <p:spPr bwMode="auto">
            <a:xfrm>
              <a:off x="4369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206" name="Line 33"/>
            <p:cNvSpPr>
              <a:spLocks noChangeShapeType="1"/>
            </p:cNvSpPr>
            <p:nvPr/>
          </p:nvSpPr>
          <p:spPr bwMode="auto">
            <a:xfrm>
              <a:off x="4478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207" name="Line 34"/>
            <p:cNvSpPr>
              <a:spLocks noChangeShapeType="1"/>
            </p:cNvSpPr>
            <p:nvPr/>
          </p:nvSpPr>
          <p:spPr bwMode="auto">
            <a:xfrm>
              <a:off x="4533" y="3035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208" name="Line 35"/>
            <p:cNvSpPr>
              <a:spLocks noChangeShapeType="1"/>
            </p:cNvSpPr>
            <p:nvPr/>
          </p:nvSpPr>
          <p:spPr bwMode="auto">
            <a:xfrm>
              <a:off x="4590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209" name="Line 36"/>
            <p:cNvSpPr>
              <a:spLocks noChangeShapeType="1"/>
            </p:cNvSpPr>
            <p:nvPr/>
          </p:nvSpPr>
          <p:spPr bwMode="auto">
            <a:xfrm>
              <a:off x="4651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210" name="Line 37"/>
            <p:cNvSpPr>
              <a:spLocks noChangeShapeType="1"/>
            </p:cNvSpPr>
            <p:nvPr/>
          </p:nvSpPr>
          <p:spPr bwMode="auto">
            <a:xfrm>
              <a:off x="4707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211" name="Line 38"/>
            <p:cNvSpPr>
              <a:spLocks noChangeShapeType="1"/>
            </p:cNvSpPr>
            <p:nvPr/>
          </p:nvSpPr>
          <p:spPr bwMode="auto">
            <a:xfrm>
              <a:off x="4422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212" name="Rectangle 39"/>
            <p:cNvSpPr>
              <a:spLocks noChangeArrowheads="1"/>
            </p:cNvSpPr>
            <p:nvPr/>
          </p:nvSpPr>
          <p:spPr bwMode="auto"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213" name="Rectangle 40"/>
            <p:cNvSpPr>
              <a:spLocks noChangeArrowheads="1"/>
            </p:cNvSpPr>
            <p:nvPr/>
          </p:nvSpPr>
          <p:spPr bwMode="auto"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214" name="Rectangle 41"/>
            <p:cNvSpPr>
              <a:spLocks noChangeArrowheads="1"/>
            </p:cNvSpPr>
            <p:nvPr/>
          </p:nvSpPr>
          <p:spPr bwMode="auto"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215" name="Rectangle 42"/>
            <p:cNvSpPr>
              <a:spLocks noChangeArrowheads="1"/>
            </p:cNvSpPr>
            <p:nvPr/>
          </p:nvSpPr>
          <p:spPr bwMode="auto"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216" name="Rectangle 43"/>
            <p:cNvSpPr>
              <a:spLocks noChangeArrowheads="1"/>
            </p:cNvSpPr>
            <p:nvPr/>
          </p:nvSpPr>
          <p:spPr bwMode="auto"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</p:grpSp>
      <p:grpSp>
        <p:nvGrpSpPr>
          <p:cNvPr id="160775" name="Group 44"/>
          <p:cNvGrpSpPr>
            <a:grpSpLocks/>
          </p:cNvGrpSpPr>
          <p:nvPr/>
        </p:nvGrpSpPr>
        <p:grpSpPr bwMode="auto">
          <a:xfrm>
            <a:off x="7599363" y="2070100"/>
            <a:ext cx="709612" cy="703263"/>
            <a:chOff x="4337" y="290"/>
            <a:chExt cx="447" cy="443"/>
          </a:xfrm>
        </p:grpSpPr>
        <p:graphicFrame>
          <p:nvGraphicFramePr>
            <p:cNvPr id="160869" name="Object 45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257" name="Clip" r:id="rId4" imgW="1307079" imgH="1083682" progId="MS_ClipArt_Gallery.2">
                    <p:embed/>
                  </p:oleObj>
                </mc:Choice>
                <mc:Fallback>
                  <p:oleObj name="Clip" r:id="rId4" imgW="1307079" imgH="1083682" progId="MS_ClipArt_Gallery.2">
                    <p:embed/>
                    <p:pic>
                      <p:nvPicPr>
                        <p:cNvPr id="160869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60870" name="Group 46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4200" name="Rectangle 47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201" name="Text Box 48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user</a:t>
                </a:r>
              </a:p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agent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</p:grpSp>
      <p:grpSp>
        <p:nvGrpSpPr>
          <p:cNvPr id="160776" name="Group 49"/>
          <p:cNvGrpSpPr>
            <a:grpSpLocks/>
          </p:cNvGrpSpPr>
          <p:nvPr/>
        </p:nvGrpSpPr>
        <p:grpSpPr bwMode="auto">
          <a:xfrm>
            <a:off x="7827963" y="3079750"/>
            <a:ext cx="709612" cy="703263"/>
            <a:chOff x="4337" y="290"/>
            <a:chExt cx="447" cy="443"/>
          </a:xfrm>
        </p:grpSpPr>
        <p:graphicFrame>
          <p:nvGraphicFramePr>
            <p:cNvPr id="160865" name="Object 50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258" name="Clip" r:id="rId6" imgW="1307079" imgH="1083682" progId="MS_ClipArt_Gallery.2">
                    <p:embed/>
                  </p:oleObj>
                </mc:Choice>
                <mc:Fallback>
                  <p:oleObj name="Clip" r:id="rId6" imgW="1307079" imgH="1083682" progId="MS_ClipArt_Gallery.2">
                    <p:embed/>
                    <p:pic>
                      <p:nvPicPr>
                        <p:cNvPr id="160865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60866" name="Group 51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4197" name="Rectangle 52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98" name="Text Box 53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user</a:t>
                </a:r>
              </a:p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agent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</p:grpSp>
      <p:grpSp>
        <p:nvGrpSpPr>
          <p:cNvPr id="160777" name="Group 54"/>
          <p:cNvGrpSpPr>
            <a:grpSpLocks/>
          </p:cNvGrpSpPr>
          <p:nvPr/>
        </p:nvGrpSpPr>
        <p:grpSpPr bwMode="auto">
          <a:xfrm>
            <a:off x="7599363" y="4127500"/>
            <a:ext cx="709612" cy="703263"/>
            <a:chOff x="4337" y="290"/>
            <a:chExt cx="447" cy="443"/>
          </a:xfrm>
        </p:grpSpPr>
        <p:graphicFrame>
          <p:nvGraphicFramePr>
            <p:cNvPr id="160861" name="Object 55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259" name="Clip" r:id="rId7" imgW="1307079" imgH="1083682" progId="MS_ClipArt_Gallery.2">
                    <p:embed/>
                  </p:oleObj>
                </mc:Choice>
                <mc:Fallback>
                  <p:oleObj name="Clip" r:id="rId7" imgW="1307079" imgH="1083682" progId="MS_ClipArt_Gallery.2">
                    <p:embed/>
                    <p:pic>
                      <p:nvPicPr>
                        <p:cNvPr id="160861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60862" name="Group 56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4194" name="Rectangle 57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95" name="Text Box 58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user</a:t>
                </a:r>
              </a:p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agent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</p:grpSp>
      <p:grpSp>
        <p:nvGrpSpPr>
          <p:cNvPr id="160778" name="Group 59"/>
          <p:cNvGrpSpPr>
            <a:grpSpLocks/>
          </p:cNvGrpSpPr>
          <p:nvPr/>
        </p:nvGrpSpPr>
        <p:grpSpPr bwMode="auto">
          <a:xfrm>
            <a:off x="4873625" y="3889375"/>
            <a:ext cx="822325" cy="1501775"/>
            <a:chOff x="3484" y="2522"/>
            <a:chExt cx="518" cy="946"/>
          </a:xfrm>
        </p:grpSpPr>
        <p:grpSp>
          <p:nvGrpSpPr>
            <p:cNvPr id="160836" name="Group 60"/>
            <p:cNvGrpSpPr>
              <a:grpSpLocks/>
            </p:cNvGrpSpPr>
            <p:nvPr/>
          </p:nvGrpSpPr>
          <p:grpSpPr bwMode="auto"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4185" name="AutoShape 61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86" name="Rectangle 62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70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87" name="Rectangle 63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88" name="AutoShape 64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89" name="Line 65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90" name="Line 66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91" name="Rectangle 67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92" name="Rectangle 68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</p:grpSp>
        <p:grpSp>
          <p:nvGrpSpPr>
            <p:cNvPr id="160837" name="Group 69"/>
            <p:cNvGrpSpPr>
              <a:grpSpLocks/>
            </p:cNvGrpSpPr>
            <p:nvPr/>
          </p:nvGrpSpPr>
          <p:grpSpPr bwMode="auto">
            <a:xfrm>
              <a:off x="3484" y="2807"/>
              <a:ext cx="518" cy="661"/>
              <a:chOff x="4288" y="2627"/>
              <a:chExt cx="518" cy="661"/>
            </a:xfrm>
          </p:grpSpPr>
          <p:sp>
            <p:nvSpPr>
              <p:cNvPr id="4170" name="Rectangle 70"/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71" name="Text Box 71"/>
              <p:cNvSpPr txBox="1">
                <a:spLocks noChangeArrowheads="1"/>
              </p:cNvSpPr>
              <p:nvPr/>
            </p:nvSpPr>
            <p:spPr bwMode="auto">
              <a:xfrm>
                <a:off x="4288" y="2627"/>
                <a:ext cx="504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mail</a:t>
                </a:r>
              </a:p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server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4172" name="Rectangle 72"/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73" name="Line 73"/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74" name="Line 74"/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75" name="Line 75"/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76" name="Line 76"/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77" name="Line 77"/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78" name="Line 78"/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79" name="Line 79"/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80" name="Rectangle 80"/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81" name="Rectangle 81"/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82" name="Rectangle 82"/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83" name="Rectangle 83"/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84" name="Rectangle 84"/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</p:grpSp>
      </p:grpSp>
      <p:grpSp>
        <p:nvGrpSpPr>
          <p:cNvPr id="160779" name="Group 85"/>
          <p:cNvGrpSpPr>
            <a:grpSpLocks/>
          </p:cNvGrpSpPr>
          <p:nvPr/>
        </p:nvGrpSpPr>
        <p:grpSpPr bwMode="auto">
          <a:xfrm>
            <a:off x="7016750" y="5516563"/>
            <a:ext cx="709613" cy="703262"/>
            <a:chOff x="4337" y="290"/>
            <a:chExt cx="447" cy="443"/>
          </a:xfrm>
        </p:grpSpPr>
        <p:graphicFrame>
          <p:nvGraphicFramePr>
            <p:cNvPr id="160832" name="Object 86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260" name="Clip" r:id="rId8" imgW="1307079" imgH="1083682" progId="MS_ClipArt_Gallery.2">
                    <p:embed/>
                  </p:oleObj>
                </mc:Choice>
                <mc:Fallback>
                  <p:oleObj name="Clip" r:id="rId8" imgW="1307079" imgH="1083682" progId="MS_ClipArt_Gallery.2">
                    <p:embed/>
                    <p:pic>
                      <p:nvPicPr>
                        <p:cNvPr id="160832" name="Object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60833" name="Group 87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4166" name="Rectangle 88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67" name="Text Box 89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user</a:t>
                </a:r>
              </a:p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agent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</p:grpSp>
      <p:grpSp>
        <p:nvGrpSpPr>
          <p:cNvPr id="160780" name="Group 90"/>
          <p:cNvGrpSpPr>
            <a:grpSpLocks/>
          </p:cNvGrpSpPr>
          <p:nvPr/>
        </p:nvGrpSpPr>
        <p:grpSpPr bwMode="auto">
          <a:xfrm>
            <a:off x="4989513" y="5499100"/>
            <a:ext cx="709612" cy="703263"/>
            <a:chOff x="4337" y="290"/>
            <a:chExt cx="447" cy="443"/>
          </a:xfrm>
        </p:grpSpPr>
        <p:graphicFrame>
          <p:nvGraphicFramePr>
            <p:cNvPr id="160828" name="Object 91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261" name="Clip" r:id="rId9" imgW="1307079" imgH="1083682" progId="MS_ClipArt_Gallery.2">
                    <p:embed/>
                  </p:oleObj>
                </mc:Choice>
                <mc:Fallback>
                  <p:oleObj name="Clip" r:id="rId9" imgW="1307079" imgH="1083682" progId="MS_ClipArt_Gallery.2">
                    <p:embed/>
                    <p:pic>
                      <p:nvPicPr>
                        <p:cNvPr id="160828" name="Object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60829" name="Group 92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4163" name="Rectangle 93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64" name="Text Box 94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user</a:t>
                </a:r>
              </a:p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agent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</p:grpSp>
      <p:grpSp>
        <p:nvGrpSpPr>
          <p:cNvPr id="160781" name="Group 95"/>
          <p:cNvGrpSpPr>
            <a:grpSpLocks/>
          </p:cNvGrpSpPr>
          <p:nvPr/>
        </p:nvGrpSpPr>
        <p:grpSpPr bwMode="auto">
          <a:xfrm>
            <a:off x="4873625" y="1631950"/>
            <a:ext cx="822325" cy="1501775"/>
            <a:chOff x="3484" y="2522"/>
            <a:chExt cx="518" cy="946"/>
          </a:xfrm>
        </p:grpSpPr>
        <p:grpSp>
          <p:nvGrpSpPr>
            <p:cNvPr id="160803" name="Group 96"/>
            <p:cNvGrpSpPr>
              <a:grpSpLocks/>
            </p:cNvGrpSpPr>
            <p:nvPr/>
          </p:nvGrpSpPr>
          <p:grpSpPr bwMode="auto"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4154" name="AutoShape 97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55" name="Rectangle 98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70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56" name="Rectangle 99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57" name="AutoShape 100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58" name="Line 101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59" name="Line 102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60" name="Rectangle 103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61" name="Rectangle 104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</p:grpSp>
        <p:grpSp>
          <p:nvGrpSpPr>
            <p:cNvPr id="160804" name="Group 105"/>
            <p:cNvGrpSpPr>
              <a:grpSpLocks/>
            </p:cNvGrpSpPr>
            <p:nvPr/>
          </p:nvGrpSpPr>
          <p:grpSpPr bwMode="auto">
            <a:xfrm>
              <a:off x="3484" y="2807"/>
              <a:ext cx="518" cy="661"/>
              <a:chOff x="4288" y="2627"/>
              <a:chExt cx="518" cy="661"/>
            </a:xfrm>
          </p:grpSpPr>
          <p:sp>
            <p:nvSpPr>
              <p:cNvPr id="4139" name="Rectangle 106"/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40" name="Text Box 107"/>
              <p:cNvSpPr txBox="1">
                <a:spLocks noChangeArrowheads="1"/>
              </p:cNvSpPr>
              <p:nvPr/>
            </p:nvSpPr>
            <p:spPr bwMode="auto">
              <a:xfrm>
                <a:off x="4288" y="2627"/>
                <a:ext cx="504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mail</a:t>
                </a:r>
              </a:p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server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4141" name="Rectangle 108"/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42" name="Line 109"/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43" name="Line 110"/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44" name="Line 111"/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45" name="Line 112"/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46" name="Line 113"/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47" name="Line 114"/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48" name="Line 115"/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49" name="Rectangle 116"/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50" name="Rectangle 117"/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51" name="Rectangle 118"/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52" name="Rectangle 119"/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53" name="Rectangle 120"/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</p:grpSp>
      </p:grpSp>
      <p:grpSp>
        <p:nvGrpSpPr>
          <p:cNvPr id="160782" name="Group 121"/>
          <p:cNvGrpSpPr>
            <a:grpSpLocks/>
          </p:cNvGrpSpPr>
          <p:nvPr/>
        </p:nvGrpSpPr>
        <p:grpSpPr bwMode="auto">
          <a:xfrm>
            <a:off x="6329363" y="1374775"/>
            <a:ext cx="709612" cy="703263"/>
            <a:chOff x="4337" y="290"/>
            <a:chExt cx="447" cy="443"/>
          </a:xfrm>
        </p:grpSpPr>
        <p:graphicFrame>
          <p:nvGraphicFramePr>
            <p:cNvPr id="160799" name="Object 122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262" name="Clip" r:id="rId10" imgW="1307079" imgH="1083682" progId="MS_ClipArt_Gallery.2">
                    <p:embed/>
                  </p:oleObj>
                </mc:Choice>
                <mc:Fallback>
                  <p:oleObj name="Clip" r:id="rId10" imgW="1307079" imgH="1083682" progId="MS_ClipArt_Gallery.2">
                    <p:embed/>
                    <p:pic>
                      <p:nvPicPr>
                        <p:cNvPr id="160799" name="Object 1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60800" name="Group 123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4135" name="Rectangle 124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36" name="Text Box 125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user</a:t>
                </a:r>
              </a:p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agent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</p:grpSp>
      <p:sp>
        <p:nvSpPr>
          <p:cNvPr id="4118" name="Line 126"/>
          <p:cNvSpPr>
            <a:spLocks noChangeShapeType="1"/>
          </p:cNvSpPr>
          <p:nvPr/>
        </p:nvSpPr>
        <p:spPr bwMode="auto">
          <a:xfrm flipV="1">
            <a:off x="5724525" y="3676650"/>
            <a:ext cx="1123950" cy="10858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4119" name="Line 127"/>
          <p:cNvSpPr>
            <a:spLocks noChangeShapeType="1"/>
          </p:cNvSpPr>
          <p:nvPr/>
        </p:nvSpPr>
        <p:spPr bwMode="auto">
          <a:xfrm flipH="1" flipV="1">
            <a:off x="4981575" y="3152775"/>
            <a:ext cx="0" cy="12477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grpSp>
        <p:nvGrpSpPr>
          <p:cNvPr id="160785" name="Group 364"/>
          <p:cNvGrpSpPr>
            <a:grpSpLocks/>
          </p:cNvGrpSpPr>
          <p:nvPr/>
        </p:nvGrpSpPr>
        <p:grpSpPr bwMode="auto">
          <a:xfrm>
            <a:off x="4459288" y="2713038"/>
            <a:ext cx="2393950" cy="1714500"/>
            <a:chOff x="4459288" y="2713038"/>
            <a:chExt cx="2393950" cy="1714500"/>
          </a:xfrm>
        </p:grpSpPr>
        <p:grpSp>
          <p:nvGrpSpPr>
            <p:cNvPr id="160790" name="Group 128"/>
            <p:cNvGrpSpPr>
              <a:grpSpLocks/>
            </p:cNvGrpSpPr>
            <p:nvPr/>
          </p:nvGrpSpPr>
          <p:grpSpPr bwMode="auto">
            <a:xfrm>
              <a:off x="5821365" y="3970340"/>
              <a:ext cx="1031875" cy="457200"/>
              <a:chOff x="3745" y="2537"/>
              <a:chExt cx="650" cy="288"/>
            </a:xfrm>
          </p:grpSpPr>
          <p:sp>
            <p:nvSpPr>
              <p:cNvPr id="4132" name="Rectangle 129"/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33" name="Text Box 130"/>
              <p:cNvSpPr txBox="1">
                <a:spLocks noChangeArrowheads="1"/>
              </p:cNvSpPr>
              <p:nvPr/>
            </p:nvSpPr>
            <p:spPr bwMode="auto">
              <a:xfrm>
                <a:off x="3745" y="2537"/>
                <a:ext cx="65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>
                    <a:solidFill>
                      <a:srgbClr val="FF0000"/>
                    </a:solidFill>
                  </a:rPr>
                  <a:t>SMTP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  <p:grpSp>
          <p:nvGrpSpPr>
            <p:cNvPr id="160791" name="Group 131"/>
            <p:cNvGrpSpPr>
              <a:grpSpLocks/>
            </p:cNvGrpSpPr>
            <p:nvPr/>
          </p:nvGrpSpPr>
          <p:grpSpPr bwMode="auto">
            <a:xfrm>
              <a:off x="5783265" y="2713040"/>
              <a:ext cx="1031875" cy="457200"/>
              <a:chOff x="3745" y="2537"/>
              <a:chExt cx="650" cy="288"/>
            </a:xfrm>
          </p:grpSpPr>
          <p:sp>
            <p:nvSpPr>
              <p:cNvPr id="4130" name="Rectangle 132"/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31" name="Text Box 133"/>
              <p:cNvSpPr txBox="1">
                <a:spLocks noChangeArrowheads="1"/>
              </p:cNvSpPr>
              <p:nvPr/>
            </p:nvSpPr>
            <p:spPr bwMode="auto">
              <a:xfrm>
                <a:off x="3745" y="2537"/>
                <a:ext cx="65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>
                    <a:solidFill>
                      <a:srgbClr val="FF0000"/>
                    </a:solidFill>
                  </a:rPr>
                  <a:t>SMTP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  <p:grpSp>
          <p:nvGrpSpPr>
            <p:cNvPr id="160792" name="Group 134"/>
            <p:cNvGrpSpPr>
              <a:grpSpLocks/>
            </p:cNvGrpSpPr>
            <p:nvPr/>
          </p:nvGrpSpPr>
          <p:grpSpPr bwMode="auto">
            <a:xfrm>
              <a:off x="4459290" y="3427415"/>
              <a:ext cx="1031875" cy="457200"/>
              <a:chOff x="3745" y="2537"/>
              <a:chExt cx="650" cy="288"/>
            </a:xfrm>
          </p:grpSpPr>
          <p:sp>
            <p:nvSpPr>
              <p:cNvPr id="4128" name="Rectangle 135"/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29" name="Text Box 136"/>
              <p:cNvSpPr txBox="1">
                <a:spLocks noChangeArrowheads="1"/>
              </p:cNvSpPr>
              <p:nvPr/>
            </p:nvSpPr>
            <p:spPr bwMode="auto">
              <a:xfrm>
                <a:off x="3745" y="2537"/>
                <a:ext cx="65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>
                    <a:solidFill>
                      <a:srgbClr val="FF0000"/>
                    </a:solidFill>
                  </a:rPr>
                  <a:t>SMTP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</p:grpSp>
      <p:sp>
        <p:nvSpPr>
          <p:cNvPr id="4121" name="Line 137"/>
          <p:cNvSpPr>
            <a:spLocks noChangeShapeType="1"/>
          </p:cNvSpPr>
          <p:nvPr/>
        </p:nvSpPr>
        <p:spPr bwMode="auto">
          <a:xfrm>
            <a:off x="5735638" y="5332413"/>
            <a:ext cx="1306512" cy="6064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grpSp>
        <p:nvGrpSpPr>
          <p:cNvPr id="160787" name="Group 138"/>
          <p:cNvGrpSpPr>
            <a:grpSpLocks/>
          </p:cNvGrpSpPr>
          <p:nvPr/>
        </p:nvGrpSpPr>
        <p:grpSpPr bwMode="auto">
          <a:xfrm>
            <a:off x="5956300" y="5295900"/>
            <a:ext cx="862013" cy="790575"/>
            <a:chOff x="3798" y="2580"/>
            <a:chExt cx="543" cy="498"/>
          </a:xfrm>
        </p:grpSpPr>
        <p:sp>
          <p:nvSpPr>
            <p:cNvPr id="4123" name="Rectangle 139"/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124" name="Text Box 140"/>
            <p:cNvSpPr txBox="1">
              <a:spLocks noChangeArrowheads="1"/>
            </p:cNvSpPr>
            <p:nvPr/>
          </p:nvSpPr>
          <p:spPr bwMode="auto">
            <a:xfrm>
              <a:off x="3802" y="2613"/>
              <a:ext cx="539" cy="4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solidFill>
                    <a:srgbClr val="FF0000"/>
                  </a:solidFill>
                </a:rPr>
                <a:t>POP3 or</a:t>
              </a:r>
            </a:p>
            <a:p>
              <a:pPr>
                <a:defRPr/>
              </a:pPr>
              <a:r>
                <a:rPr lang="en-US" sz="1400">
                  <a:solidFill>
                    <a:srgbClr val="FF0000"/>
                  </a:solidFill>
                </a:rPr>
                <a:t>IMAP</a:t>
              </a:r>
              <a:br>
                <a:rPr lang="en-US" sz="1400">
                  <a:solidFill>
                    <a:srgbClr val="FF0000"/>
                  </a:solidFill>
                </a:rPr>
              </a:br>
              <a:r>
                <a:rPr lang="en-US" sz="1400">
                  <a:solidFill>
                    <a:srgbClr val="FF0000"/>
                  </a:solidFill>
                </a:rPr>
                <a:t>SMTP</a:t>
              </a:r>
              <a:endParaRPr lang="en-US" sz="14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56447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458467" y="204410"/>
            <a:ext cx="8683420" cy="114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 anchor="ctr"/>
          <a:lstStyle/>
          <a:p>
            <a:pPr algn="l">
              <a:defRPr/>
            </a:pPr>
            <a:r>
              <a:rPr lang="en-US" sz="3993" u="sng" dirty="0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Offline Exercise</a:t>
            </a: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513928" y="1411849"/>
            <a:ext cx="8317384" cy="5181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Use the </a:t>
            </a:r>
            <a:r>
              <a:rPr lang="en-US" sz="2396" dirty="0" err="1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dns-sd</a:t>
            </a:r>
            <a:r>
              <a:rPr lang="zh-CN" alt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 </a:t>
            </a:r>
            <a:r>
              <a:rPr lang="en-US" altLang="zh-CN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/avahi-publish-service</a:t>
            </a: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 command as example</a:t>
            </a:r>
          </a:p>
          <a:p>
            <a:pPr marL="797554" lvl="1" indent="-34276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  <a:defRPr/>
            </a:pP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Advertise </a:t>
            </a: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(register) </a:t>
            </a: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a web page on local machine</a:t>
            </a:r>
            <a:b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</a:br>
            <a:b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</a:br>
            <a:r>
              <a:rPr lang="en-US" sz="2396" dirty="0" err="1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dns-sd</a:t>
            </a:r>
            <a:r>
              <a:rPr lang="en-US" sz="2396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 -R "My Test" _http._</a:t>
            </a:r>
            <a:r>
              <a:rPr lang="en-US" sz="2396" dirty="0" err="1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tcp</a:t>
            </a:r>
            <a:r>
              <a:rPr lang="en-US" sz="2396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 . 80 path=/path-to-</a:t>
            </a:r>
            <a:r>
              <a:rPr lang="en-US" sz="2396" dirty="0" err="1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page.html</a:t>
            </a:r>
            <a:endParaRPr lang="en-US" sz="2396" dirty="0">
              <a:solidFill>
                <a:srgbClr val="535353"/>
              </a:solidFill>
              <a:latin typeface="Monaco"/>
              <a:ea typeface="ＭＳ Ｐゴシック" charset="0"/>
              <a:cs typeface="ＭＳ Ｐゴシック" charset="0"/>
            </a:endParaRPr>
          </a:p>
          <a:p>
            <a:pPr marL="797554" lvl="1" indent="-34276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  <a:defRPr/>
            </a:pPr>
            <a:endParaRPr lang="en-US" sz="2396" dirty="0">
              <a:solidFill>
                <a:srgbClr val="535353"/>
              </a:solidFill>
              <a:latin typeface="Monaco"/>
              <a:ea typeface="ＭＳ Ｐゴシック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9AA864D-DCB5-5940-8BDD-B86E12269BFE}"/>
              </a:ext>
            </a:extLst>
          </p:cNvPr>
          <p:cNvSpPr txBox="1">
            <a:spLocks/>
          </p:cNvSpPr>
          <p:nvPr/>
        </p:nvSpPr>
        <p:spPr bwMode="auto">
          <a:xfrm>
            <a:off x="6855360" y="63251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0"/>
              </a:defRPr>
            </a:lvl1pPr>
            <a:lvl2pPr marL="741613" indent="-285236" algn="ctr" rtl="0" eaLnBrk="0" fontAlgn="base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2pPr>
            <a:lvl3pPr marL="1140943" indent="-228189" algn="ctr" rtl="0" eaLnBrk="0" fontAlgn="base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3pPr>
            <a:lvl4pPr marL="1597320" indent="-228189" algn="ctr" rtl="0" eaLnBrk="0" fontAlgn="base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3697" indent="-228189" algn="ctr" rtl="0" eaLnBrk="0" fontAlgn="base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0074" indent="-228189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66451" indent="-228189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2828" indent="-228189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79205" indent="-228189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 algn="r"/>
            <a:fld id="{423D502E-E238-FF40-A960-238C157C9248}" type="slidenum">
              <a:rPr lang="en-US" altLang="x-none" sz="1397" smtClean="0">
                <a:solidFill>
                  <a:srgbClr val="000000"/>
                </a:solidFill>
              </a:rPr>
              <a:pPr algn="r"/>
              <a:t>60</a:t>
            </a:fld>
            <a:endParaRPr lang="en-US" altLang="x-none" sz="1397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63597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36887" y="638782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84AD11E3-E1E6-9D41-830C-43BC218072B2}" type="slidenum">
              <a:rPr lang="en-US" altLang="x-none" sz="1397">
                <a:solidFill>
                  <a:srgbClr val="000000"/>
                </a:solidFill>
              </a:rPr>
              <a:pPr algn="r"/>
              <a:t>61</a:t>
            </a:fld>
            <a:endParaRPr lang="en-US" altLang="x-none" sz="1397" dirty="0">
              <a:solidFill>
                <a:srgbClr val="000000"/>
              </a:solidFill>
            </a:endParaRPr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458467" y="204410"/>
            <a:ext cx="8683420" cy="114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 anchor="ctr"/>
          <a:lstStyle/>
          <a:p>
            <a:pPr algn="l">
              <a:defRPr/>
            </a:pPr>
            <a:r>
              <a:rPr lang="en-US" sz="3993" u="sng" dirty="0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Issue: How to Query</a:t>
            </a: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513928" y="1411849"/>
            <a:ext cx="8317384" cy="5181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Query needs a back pointer, PTR records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Exercise: Use the </a:t>
            </a:r>
            <a:r>
              <a:rPr lang="en-US" sz="2396" dirty="0" err="1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dns-sd</a:t>
            </a: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 </a:t>
            </a:r>
            <a:r>
              <a:rPr lang="en-US" altLang="zh-CN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/</a:t>
            </a:r>
            <a:r>
              <a:rPr lang="zh-CN" alt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 </a:t>
            </a:r>
            <a:r>
              <a:rPr lang="en-US" altLang="zh-CN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avahi-service-publish</a:t>
            </a:r>
            <a:r>
              <a:rPr lang="zh-CN" alt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 </a:t>
            </a: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command as example</a:t>
            </a:r>
          </a:p>
          <a:p>
            <a:pPr marL="797554" lvl="1" indent="-34276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  <a:defRPr/>
            </a:pPr>
            <a:endParaRPr lang="en-US" sz="2396" dirty="0">
              <a:solidFill>
                <a:srgbClr val="535353"/>
              </a:solidFill>
              <a:latin typeface="Monaco"/>
              <a:ea typeface="ＭＳ Ｐゴシック" charset="0"/>
            </a:endParaRPr>
          </a:p>
          <a:p>
            <a:pPr marL="1254754" lvl="2" indent="-34276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  <a:defRPr/>
            </a:pP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Browse web pages on local machines</a:t>
            </a:r>
            <a:b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</a:br>
            <a:b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</a:br>
            <a:r>
              <a:rPr lang="en-US" sz="2396" dirty="0" err="1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dns-sd</a:t>
            </a:r>
            <a:r>
              <a:rPr lang="en-US" sz="2396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 -B _http._</a:t>
            </a:r>
            <a:r>
              <a:rPr lang="en-US" sz="2396" dirty="0" err="1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tcp</a:t>
            </a:r>
            <a:endParaRPr lang="en-US" sz="2396" dirty="0">
              <a:solidFill>
                <a:srgbClr val="535353"/>
              </a:solidFill>
              <a:latin typeface="Monaco"/>
              <a:ea typeface="ＭＳ Ｐゴシック" charset="0"/>
              <a:cs typeface="ＭＳ Ｐゴシック" charset="0"/>
            </a:endParaRPr>
          </a:p>
          <a:p>
            <a:pPr marL="911993" lvl="2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defRPr/>
            </a:pPr>
            <a:r>
              <a:rPr lang="zh-CN" altLang="en-US" sz="2396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  </a:t>
            </a:r>
            <a:r>
              <a:rPr lang="en-US" sz="2396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avahi-browse –</a:t>
            </a:r>
            <a:r>
              <a:rPr lang="en-US" sz="2396" dirty="0" err="1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rt</a:t>
            </a:r>
            <a:r>
              <a:rPr lang="zh-CN" altLang="en-US" sz="2396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2396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_http._</a:t>
            </a:r>
            <a:r>
              <a:rPr lang="en-US" altLang="zh-CN" sz="2396" dirty="0" err="1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tcp</a:t>
            </a:r>
            <a:endParaRPr lang="en-US" sz="2396" dirty="0">
              <a:solidFill>
                <a:srgbClr val="535353"/>
              </a:solidFill>
              <a:latin typeface="Monaco"/>
              <a:ea typeface="ＭＳ Ｐゴシック" charset="0"/>
              <a:cs typeface="ＭＳ Ｐゴシック" charset="0"/>
            </a:endParaRPr>
          </a:p>
          <a:p>
            <a:pPr marL="797554" lvl="1" indent="-34276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  <a:defRPr/>
            </a:pPr>
            <a:endParaRPr lang="en-US" sz="2396" dirty="0">
              <a:solidFill>
                <a:srgbClr val="535353"/>
              </a:solidFill>
              <a:latin typeface="Monaco"/>
              <a:ea typeface="ＭＳ Ｐゴシック" charset="0"/>
              <a:cs typeface="ＭＳ Ｐゴシック" charset="0"/>
            </a:endParaRPr>
          </a:p>
          <a:p>
            <a:pPr marL="454793" lvl="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defRPr/>
            </a:pPr>
            <a:endParaRPr lang="en-US" sz="2396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5766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39000" y="6364779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095220A6-27AB-4146-BE21-19BE9780E971}" type="slidenum">
              <a:rPr lang="en-US" altLang="x-none" sz="1397">
                <a:solidFill>
                  <a:srgbClr val="000000"/>
                </a:solidFill>
              </a:rPr>
              <a:pPr algn="r"/>
              <a:t>62</a:t>
            </a:fld>
            <a:endParaRPr lang="en-US" altLang="x-none" sz="1397" dirty="0">
              <a:solidFill>
                <a:srgbClr val="000000"/>
              </a:solidFill>
            </a:endParaRPr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604354" y="148950"/>
            <a:ext cx="8531195" cy="1074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 anchor="ctr"/>
          <a:lstStyle/>
          <a:p>
            <a:pPr algn="l">
              <a:defRPr/>
            </a:pPr>
            <a:r>
              <a:rPr lang="en-US" sz="3594" u="sng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Network Service </a:t>
            </a:r>
            <a:r>
              <a:rPr lang="en-US" sz="3594" u="sng" dirty="0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Discovery in Android</a:t>
            </a: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513928" y="1411849"/>
            <a:ext cx="8272885" cy="5181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Based on DNS-SD/</a:t>
            </a:r>
            <a:r>
              <a:rPr lang="en-US" sz="2396" dirty="0" err="1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mDNS</a:t>
            </a:r>
            <a:endParaRPr lang="en-US" sz="2396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Foundation for peer-to-peer/Wi-Fi Direct in Android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endParaRPr lang="en-US" sz="2396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See </a:t>
            </a: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  <a:hlinkClick r:id="rId3"/>
              </a:rPr>
              <a:t>https://developer.android.com/training/connect-devices-wirelessly/nsd.html</a:t>
            </a: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 for programming using </a:t>
            </a:r>
            <a:r>
              <a:rPr lang="en-US" sz="2396" dirty="0" err="1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nsd</a:t>
            </a:r>
            <a:endParaRPr lang="en-US" sz="2396" dirty="0">
              <a:solidFill>
                <a:srgbClr val="535353"/>
              </a:solidFill>
              <a:latin typeface="Monaco"/>
              <a:ea typeface="ＭＳ Ｐゴシック" charset="0"/>
              <a:cs typeface="ＭＳ Ｐゴシック" charset="0"/>
            </a:endParaRPr>
          </a:p>
          <a:p>
            <a:pPr marL="797554" lvl="1" indent="-34276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Char char="r"/>
              <a:defRPr/>
            </a:pPr>
            <a:endParaRPr lang="en-US" sz="2396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8812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x-none" dirty="0">
                <a:ea typeface="ＭＳ Ｐゴシック" charset="-128"/>
              </a:rPr>
              <a:t>Backup Slides</a:t>
            </a:r>
            <a:r>
              <a:rPr lang="zh-CN" altLang="en-US" dirty="0">
                <a:ea typeface="ＭＳ Ｐゴシック" charset="-128"/>
              </a:rPr>
              <a:t> </a:t>
            </a:r>
            <a:br>
              <a:rPr lang="en-US" altLang="zh-CN" dirty="0">
                <a:ea typeface="ＭＳ Ｐゴシック" charset="-128"/>
              </a:rPr>
            </a:br>
            <a:r>
              <a:rPr lang="en-US" altLang="zh-CN" dirty="0">
                <a:ea typeface="ＭＳ Ｐゴシック" charset="-128"/>
              </a:rPr>
              <a:t>(</a:t>
            </a:r>
            <a:r>
              <a:rPr lang="en-US" altLang="zh-CN" dirty="0">
                <a:solidFill>
                  <a:srgbClr val="3333CC"/>
                </a:solidFill>
                <a:latin typeface="Comic Sans MS" charset="0"/>
                <a:cs typeface="宋体" charset="0"/>
              </a:rPr>
              <a:t>General Service/Naming Discovery)</a:t>
            </a:r>
            <a:endParaRPr lang="en-US" altLang="x-none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364999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616925" y="93489"/>
            <a:ext cx="7769126" cy="901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 anchor="ctr"/>
          <a:lstStyle/>
          <a:p>
            <a:pPr algn="l">
              <a:defRPr/>
            </a:pPr>
            <a:r>
              <a:rPr lang="en-US" altLang="zh-CN" sz="3993" u="sng" dirty="0">
                <a:solidFill>
                  <a:srgbClr val="3333CC"/>
                </a:solidFill>
                <a:latin typeface="Comic Sans MS" charset="0"/>
                <a:ea typeface="ＭＳ Ｐゴシック" charset="0"/>
                <a:cs typeface="宋体" charset="0"/>
              </a:rPr>
              <a:t>General Service/Naming Discovery Paradigm: </a:t>
            </a:r>
            <a:r>
              <a:rPr lang="en-US" sz="3993" u="sng" dirty="0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Linda</a:t>
            </a:r>
          </a:p>
        </p:txBody>
      </p:sp>
      <p:grpSp>
        <p:nvGrpSpPr>
          <p:cNvPr id="120835" name="Group 5"/>
          <p:cNvGrpSpPr>
            <a:grpSpLocks/>
          </p:cNvGrpSpPr>
          <p:nvPr/>
        </p:nvGrpSpPr>
        <p:grpSpPr bwMode="auto">
          <a:xfrm>
            <a:off x="1925776" y="1964862"/>
            <a:ext cx="5292449" cy="2928277"/>
            <a:chOff x="0" y="0"/>
            <a:chExt cx="3336" cy="1844"/>
          </a:xfrm>
        </p:grpSpPr>
        <p:sp>
          <p:nvSpPr>
            <p:cNvPr id="13318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en-US" sz="2396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13319" name="Rectangle 7"/>
            <p:cNvSpPr>
              <a:spLocks noChangeArrowheads="1"/>
            </p:cNvSpPr>
            <p:nvPr/>
          </p:nvSpPr>
          <p:spPr bwMode="auto">
            <a:xfrm>
              <a:off x="0" y="0"/>
              <a:ext cx="3336" cy="1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kumimoji="1" lang="en-US" altLang="x-none" sz="1098">
                  <a:solidFill>
                    <a:srgbClr val="000000"/>
                  </a:solidFill>
                  <a:latin typeface="Verdana" charset="0"/>
                </a:rPr>
                <a:t>  </a:t>
              </a:r>
              <a:r>
                <a:rPr kumimoji="1" lang="en-US" altLang="x-none" sz="17469">
                  <a:solidFill>
                    <a:srgbClr val="000000"/>
                  </a:solidFill>
                  <a:latin typeface="Verdana" charset="0"/>
                </a:rPr>
                <a:t> </a:t>
              </a:r>
              <a:r>
                <a:rPr kumimoji="1" lang="en-US" altLang="x-none" sz="1098">
                  <a:solidFill>
                    <a:srgbClr val="000000"/>
                  </a:solidFill>
                  <a:latin typeface="Verdana" charset="0"/>
                </a:rPr>
                <a:t>                                                                                      </a:t>
              </a:r>
            </a:p>
            <a:p>
              <a:endParaRPr kumimoji="1" lang="en-US" altLang="x-none" sz="1098">
                <a:solidFill>
                  <a:srgbClr val="000000"/>
                </a:solidFill>
                <a:latin typeface="Verdana" charset="0"/>
              </a:endParaRPr>
            </a:p>
          </p:txBody>
        </p:sp>
      </p:grpSp>
      <p:sp>
        <p:nvSpPr>
          <p:cNvPr id="13317" name="Rectangle 8"/>
          <p:cNvSpPr>
            <a:spLocks noChangeArrowheads="1"/>
          </p:cNvSpPr>
          <p:nvPr/>
        </p:nvSpPr>
        <p:spPr bwMode="auto">
          <a:xfrm>
            <a:off x="662877" y="1582982"/>
            <a:ext cx="7921243" cy="4877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/>
          <a:lstStyle>
            <a:lvl1pPr marL="342900" indent="-3429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457200" indent="-4572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ja-JP" altLang="en-US" sz="2795" dirty="0">
                <a:solidFill>
                  <a:srgbClr val="000000"/>
                </a:solidFill>
                <a:latin typeface="Comic Sans MS" charset="0"/>
              </a:rPr>
              <a:t>“</a:t>
            </a:r>
            <a:r>
              <a:rPr lang="en-US" altLang="ja-JP" sz="2795" dirty="0">
                <a:solidFill>
                  <a:srgbClr val="000000"/>
                </a:solidFill>
                <a:latin typeface="Comic Sans MS" charset="0"/>
              </a:rPr>
              <a:t>Distributed workspace</a:t>
            </a:r>
            <a:r>
              <a:rPr lang="ja-JP" altLang="en-US" sz="2795" dirty="0">
                <a:solidFill>
                  <a:srgbClr val="000000"/>
                </a:solidFill>
                <a:latin typeface="Comic Sans MS" charset="0"/>
              </a:rPr>
              <a:t>”</a:t>
            </a:r>
            <a:r>
              <a:rPr lang="en-US" altLang="ja-JP" sz="2795" dirty="0">
                <a:solidFill>
                  <a:srgbClr val="000000"/>
                </a:solidFill>
                <a:latin typeface="Comic Sans MS" charset="0"/>
              </a:rPr>
              <a:t> by David Gelernter </a:t>
            </a:r>
            <a:r>
              <a:rPr lang="en-US" altLang="zh-CN" sz="2795" dirty="0">
                <a:solidFill>
                  <a:srgbClr val="000000"/>
                </a:solidFill>
                <a:latin typeface="Comic Sans MS" charset="0"/>
              </a:rPr>
              <a:t>in the 80’s </a:t>
            </a:r>
            <a:r>
              <a:rPr lang="en-US" altLang="ja-JP" sz="2795" dirty="0">
                <a:solidFill>
                  <a:srgbClr val="000000"/>
                </a:solidFill>
                <a:latin typeface="Comic Sans MS" charset="0"/>
              </a:rPr>
              <a:t>at Yale</a:t>
            </a:r>
          </a:p>
          <a:p>
            <a:pPr marL="457200" indent="-4572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endParaRPr lang="en-US" altLang="x-none" sz="2795" dirty="0">
              <a:solidFill>
                <a:srgbClr val="000000"/>
              </a:solidFill>
              <a:latin typeface="Comic Sans MS" charset="0"/>
            </a:endParaRPr>
          </a:p>
          <a:p>
            <a:pPr marL="457200" indent="-4572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sz="2795" dirty="0">
                <a:solidFill>
                  <a:srgbClr val="000000"/>
                </a:solidFill>
                <a:latin typeface="Comic Sans MS" charset="0"/>
              </a:rPr>
              <a:t>Very influential in naming and resource discovery</a:t>
            </a:r>
          </a:p>
          <a:p>
            <a:pPr marL="457200" indent="-4572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endParaRPr lang="en-US" altLang="x-none" sz="2795" dirty="0">
              <a:solidFill>
                <a:srgbClr val="000000"/>
              </a:solidFill>
              <a:latin typeface="Comic Sans MS" charset="0"/>
            </a:endParaRPr>
          </a:p>
          <a:p>
            <a:pPr marL="457200" indent="-4572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sz="2795" dirty="0">
                <a:solidFill>
                  <a:srgbClr val="000000"/>
                </a:solidFill>
                <a:latin typeface="Comic Sans MS" charset="0"/>
              </a:rPr>
              <a:t>Key issues</a:t>
            </a:r>
          </a:p>
          <a:p>
            <a:pPr marL="912754" lvl="1" indent="-456377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x-none" sz="2795" dirty="0">
                <a:solidFill>
                  <a:srgbClr val="000000"/>
                </a:solidFill>
                <a:latin typeface="Comic Sans MS" charset="0"/>
              </a:rPr>
              <a:t>How to name services/resources</a:t>
            </a:r>
          </a:p>
          <a:p>
            <a:pPr marL="912754" lvl="1" indent="-456377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x-none" sz="2795" dirty="0">
                <a:solidFill>
                  <a:srgbClr val="000000"/>
                </a:solidFill>
                <a:latin typeface="Comic Sans MS" charset="0"/>
              </a:rPr>
              <a:t>How to resolve names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60094617-18E7-0E48-9733-E5430E9D6F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585D5B5-7D4C-3642-88A6-C4774BD995ED}" type="slidenum">
              <a:rPr lang="en-US" altLang="x-none" sz="1400">
                <a:solidFill>
                  <a:srgbClr val="000000"/>
                </a:solidFill>
              </a:rPr>
              <a:pPr/>
              <a:t>64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46272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4"/>
          <p:cNvSpPr>
            <a:spLocks noChangeArrowheads="1"/>
          </p:cNvSpPr>
          <p:nvPr/>
        </p:nvSpPr>
        <p:spPr bwMode="auto">
          <a:xfrm>
            <a:off x="385578" y="272545"/>
            <a:ext cx="7769126" cy="901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 anchor="ctr"/>
          <a:lstStyle/>
          <a:p>
            <a:pPr algn="l">
              <a:defRPr/>
            </a:pPr>
            <a:r>
              <a:rPr lang="en-US" altLang="zh-CN" sz="3993" u="sng" dirty="0">
                <a:solidFill>
                  <a:srgbClr val="3333CC"/>
                </a:solidFill>
                <a:latin typeface="Comic Sans MS" charset="0"/>
                <a:ea typeface="ＭＳ Ｐゴシック" charset="0"/>
                <a:cs typeface="宋体" charset="0"/>
              </a:rPr>
              <a:t>The Linda Paradigm</a:t>
            </a:r>
            <a:endParaRPr lang="en-US" sz="3993" u="sng" dirty="0">
              <a:solidFill>
                <a:srgbClr val="3333CC"/>
              </a:solidFill>
              <a:latin typeface="Comic Sans MS" charset="0"/>
              <a:ea typeface="ＭＳ Ｐゴシック" charset="0"/>
            </a:endParaRPr>
          </a:p>
        </p:txBody>
      </p:sp>
      <p:grpSp>
        <p:nvGrpSpPr>
          <p:cNvPr id="122883" name="Group 5"/>
          <p:cNvGrpSpPr>
            <a:grpSpLocks/>
          </p:cNvGrpSpPr>
          <p:nvPr/>
        </p:nvGrpSpPr>
        <p:grpSpPr bwMode="auto">
          <a:xfrm>
            <a:off x="1925776" y="1964862"/>
            <a:ext cx="5292449" cy="2928277"/>
            <a:chOff x="0" y="0"/>
            <a:chExt cx="3336" cy="1844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en-US" sz="2396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14343" name="Rectangle 7"/>
            <p:cNvSpPr>
              <a:spLocks noChangeArrowheads="1"/>
            </p:cNvSpPr>
            <p:nvPr/>
          </p:nvSpPr>
          <p:spPr bwMode="auto">
            <a:xfrm>
              <a:off x="0" y="0"/>
              <a:ext cx="3336" cy="1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kumimoji="1" lang="en-US" altLang="x-none" sz="1098">
                  <a:solidFill>
                    <a:srgbClr val="000000"/>
                  </a:solidFill>
                  <a:latin typeface="Verdana" charset="0"/>
                </a:rPr>
                <a:t>  </a:t>
              </a:r>
              <a:r>
                <a:rPr kumimoji="1" lang="en-US" altLang="x-none" sz="17469">
                  <a:solidFill>
                    <a:srgbClr val="000000"/>
                  </a:solidFill>
                  <a:latin typeface="Verdana" charset="0"/>
                </a:rPr>
                <a:t> </a:t>
              </a:r>
              <a:r>
                <a:rPr kumimoji="1" lang="en-US" altLang="x-none" sz="1098">
                  <a:solidFill>
                    <a:srgbClr val="000000"/>
                  </a:solidFill>
                  <a:latin typeface="Verdana" charset="0"/>
                </a:rPr>
                <a:t>                                                                                      </a:t>
              </a:r>
            </a:p>
            <a:p>
              <a:endParaRPr kumimoji="1" lang="en-US" altLang="x-none" sz="1098">
                <a:solidFill>
                  <a:srgbClr val="000000"/>
                </a:solidFill>
                <a:latin typeface="Verdana" charset="0"/>
              </a:endParaRPr>
            </a:p>
          </p:txBody>
        </p:sp>
      </p:grpSp>
      <p:sp>
        <p:nvSpPr>
          <p:cNvPr id="14341" name="Rectangle 8"/>
          <p:cNvSpPr>
            <a:spLocks noChangeArrowheads="1"/>
          </p:cNvSpPr>
          <p:nvPr/>
        </p:nvSpPr>
        <p:spPr bwMode="auto">
          <a:xfrm>
            <a:off x="453714" y="1582982"/>
            <a:ext cx="7921243" cy="4877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/>
          <a:lstStyle/>
          <a:p>
            <a:pPr marL="457200" indent="-4572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altLang="zh-CN" sz="2795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宋体" charset="0"/>
              </a:rPr>
              <a:t>Naming scheme:</a:t>
            </a:r>
          </a:p>
          <a:p>
            <a:pPr marL="913392" lvl="1" indent="-456377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  <a:defRPr/>
            </a:pPr>
            <a:r>
              <a:rPr lang="en-US" sz="2795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arbitrary tuples (heterogeneous-type vectors)</a:t>
            </a:r>
          </a:p>
          <a:p>
            <a:pPr marL="799776" lvl="1" indent="-34276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Char char="r"/>
              <a:defRPr/>
            </a:pPr>
            <a:endParaRPr lang="en-US" sz="2795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  <a:p>
            <a:pPr marL="457200" indent="-4572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altLang="zh-CN" sz="2795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宋体" charset="0"/>
              </a:rPr>
              <a:t>Name resolution:</a:t>
            </a:r>
          </a:p>
          <a:p>
            <a:pPr marL="799776" lvl="1" indent="-34276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  <a:defRPr/>
            </a:pPr>
            <a:r>
              <a:rPr lang="en-US" altLang="zh-CN" sz="2795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宋体" charset="0"/>
              </a:rPr>
              <a:t>N</a:t>
            </a:r>
            <a:r>
              <a:rPr lang="en-US" sz="2795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odes write into shared memory</a:t>
            </a:r>
          </a:p>
          <a:p>
            <a:pPr marL="799776" lvl="1" indent="-34276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  <a:defRPr/>
            </a:pPr>
            <a:r>
              <a:rPr lang="en-US" sz="2795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宋体" charset="0"/>
              </a:rPr>
              <a:t>Nodes </a:t>
            </a:r>
            <a:r>
              <a:rPr lang="en-US" sz="2795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read matching tuples from shared memory</a:t>
            </a:r>
            <a:endParaRPr lang="en-US" altLang="zh-CN" sz="2795" dirty="0">
              <a:solidFill>
                <a:srgbClr val="000000"/>
              </a:solidFill>
              <a:latin typeface="Comic Sans MS" charset="0"/>
              <a:ea typeface="ＭＳ Ｐゴシック" charset="0"/>
              <a:cs typeface="宋体" charset="0"/>
            </a:endParaRPr>
          </a:p>
          <a:p>
            <a:pPr marL="1199664" lvl="2" indent="-285635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75000"/>
              <a:buFont typeface="Wingdings" charset="0"/>
              <a:buChar char="§"/>
              <a:defRPr/>
            </a:pP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exact matching is required for extraction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0C68ABF7-52AB-6E42-902D-6231538F71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585D5B5-7D4C-3642-88A6-C4774BD995ED}" type="slidenum">
              <a:rPr lang="en-US" altLang="x-none" sz="1400">
                <a:solidFill>
                  <a:srgbClr val="000000"/>
                </a:solidFill>
              </a:rPr>
              <a:pPr/>
              <a:t>65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54150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385578" y="207579"/>
            <a:ext cx="7769126" cy="934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 anchor="ctr"/>
          <a:lstStyle/>
          <a:p>
            <a:pPr algn="l">
              <a:defRPr/>
            </a:pPr>
            <a:r>
              <a:rPr lang="en-US" sz="3993" u="sng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Linda</a:t>
            </a:r>
            <a:r>
              <a:rPr lang="en-US" altLang="zh-CN" sz="3993" u="sng">
                <a:solidFill>
                  <a:srgbClr val="3333CC"/>
                </a:solidFill>
                <a:latin typeface="Comic Sans MS" charset="0"/>
                <a:ea typeface="ＭＳ Ｐゴシック" charset="0"/>
                <a:cs typeface="宋体" charset="0"/>
              </a:rPr>
              <a:t>: Core API</a:t>
            </a:r>
            <a:endParaRPr lang="en-US" sz="3993" u="sng">
              <a:solidFill>
                <a:srgbClr val="3333CC"/>
              </a:solidFill>
              <a:latin typeface="Comic Sans MS" charset="0"/>
              <a:ea typeface="ＭＳ Ｐゴシック" charset="0"/>
            </a:endParaRPr>
          </a:p>
        </p:txBody>
      </p:sp>
      <p:grpSp>
        <p:nvGrpSpPr>
          <p:cNvPr id="124931" name="Group 5"/>
          <p:cNvGrpSpPr>
            <a:grpSpLocks/>
          </p:cNvGrpSpPr>
          <p:nvPr/>
        </p:nvGrpSpPr>
        <p:grpSpPr bwMode="auto">
          <a:xfrm>
            <a:off x="1925776" y="2521044"/>
            <a:ext cx="5292449" cy="2926692"/>
            <a:chOff x="0" y="0"/>
            <a:chExt cx="3336" cy="1844"/>
          </a:xfrm>
        </p:grpSpPr>
        <p:sp>
          <p:nvSpPr>
            <p:cNvPr id="15366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en-US" sz="2396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/>
          </p:nvSpPr>
          <p:spPr bwMode="auto">
            <a:xfrm>
              <a:off x="0" y="0"/>
              <a:ext cx="3336" cy="1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kumimoji="1" lang="en-US" altLang="x-none" sz="1098">
                  <a:solidFill>
                    <a:srgbClr val="000000"/>
                  </a:solidFill>
                  <a:latin typeface="Verdana" charset="0"/>
                </a:rPr>
                <a:t>  </a:t>
              </a:r>
              <a:r>
                <a:rPr kumimoji="1" lang="en-US" altLang="x-none" sz="17469">
                  <a:solidFill>
                    <a:srgbClr val="000000"/>
                  </a:solidFill>
                  <a:latin typeface="Verdana" charset="0"/>
                </a:rPr>
                <a:t> </a:t>
              </a:r>
              <a:r>
                <a:rPr kumimoji="1" lang="en-US" altLang="x-none" sz="1098">
                  <a:solidFill>
                    <a:srgbClr val="000000"/>
                  </a:solidFill>
                  <a:latin typeface="Verdana" charset="0"/>
                </a:rPr>
                <a:t>                                                                                      </a:t>
              </a:r>
            </a:p>
            <a:p>
              <a:endParaRPr kumimoji="1" lang="en-US" altLang="x-none" sz="1098">
                <a:solidFill>
                  <a:srgbClr val="000000"/>
                </a:solidFill>
                <a:latin typeface="Verdana" charset="0"/>
              </a:endParaRPr>
            </a:p>
          </p:txBody>
        </p:sp>
      </p:grpSp>
      <p:sp>
        <p:nvSpPr>
          <p:cNvPr id="13317" name="Rectangle 8"/>
          <p:cNvSpPr>
            <a:spLocks noChangeArrowheads="1"/>
          </p:cNvSpPr>
          <p:nvPr/>
        </p:nvSpPr>
        <p:spPr bwMode="auto">
          <a:xfrm>
            <a:off x="306350" y="1470477"/>
            <a:ext cx="8607360" cy="4875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33" tIns="46017" rIns="92033" bIns="46017"/>
          <a:lstStyle>
            <a:lvl1pPr marL="342900" indent="-3429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sz="1996" dirty="0">
                <a:solidFill>
                  <a:srgbClr val="000000"/>
                </a:solidFill>
                <a:latin typeface="Comic Sans MS" charset="0"/>
              </a:rPr>
              <a:t>out():  </a:t>
            </a:r>
            <a:r>
              <a:rPr lang="en-US" altLang="x-none" sz="1797" dirty="0">
                <a:solidFill>
                  <a:srgbClr val="000000"/>
                </a:solidFill>
                <a:latin typeface="Comic Sans MS" charset="0"/>
              </a:rPr>
              <a:t>writes tuples to shared space  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1797" dirty="0">
                <a:solidFill>
                  <a:srgbClr val="000000"/>
                </a:solidFill>
                <a:latin typeface="Comic Sans MS" charset="0"/>
              </a:rPr>
              <a:t>example: </a:t>
            </a:r>
            <a:r>
              <a:rPr lang="en-US" altLang="x-none" sz="1797" i="1" dirty="0">
                <a:solidFill>
                  <a:srgbClr val="000000"/>
                </a:solidFill>
                <a:latin typeface="Comic Sans MS" charset="0"/>
              </a:rPr>
              <a:t>out("</a:t>
            </a:r>
            <a:r>
              <a:rPr lang="en-US" altLang="x-none" sz="1797" i="1" dirty="0" err="1">
                <a:solidFill>
                  <a:srgbClr val="000000"/>
                </a:solidFill>
                <a:latin typeface="Comic Sans MS" charset="0"/>
              </a:rPr>
              <a:t>abc</a:t>
            </a:r>
            <a:r>
              <a:rPr lang="en-US" altLang="x-none" sz="1797" i="1" dirty="0">
                <a:solidFill>
                  <a:srgbClr val="000000"/>
                </a:solidFill>
                <a:latin typeface="Comic Sans MS" charset="0"/>
              </a:rPr>
              <a:t>", 1.5, 12)</a:t>
            </a:r>
            <a:r>
              <a:rPr lang="en-US" altLang="x-none" sz="1797" dirty="0">
                <a:solidFill>
                  <a:srgbClr val="000000"/>
                </a:solidFill>
                <a:latin typeface="Comic Sans MS" charset="0"/>
              </a:rPr>
              <a:t>.  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1797" dirty="0">
                <a:solidFill>
                  <a:srgbClr val="000000"/>
                </a:solidFill>
                <a:latin typeface="Comic Sans MS" charset="0"/>
              </a:rPr>
              <a:t>result: insert (</a:t>
            </a:r>
            <a:r>
              <a:rPr lang="ja-JP" altLang="en-US" sz="1797">
                <a:solidFill>
                  <a:srgbClr val="000000"/>
                </a:solidFill>
                <a:latin typeface="Comic Sans MS" charset="0"/>
              </a:rPr>
              <a:t>“</a:t>
            </a:r>
            <a:r>
              <a:rPr lang="en-US" altLang="ja-JP" sz="1797" dirty="0" err="1">
                <a:solidFill>
                  <a:srgbClr val="000000"/>
                </a:solidFill>
                <a:latin typeface="Comic Sans MS" charset="0"/>
              </a:rPr>
              <a:t>abc</a:t>
            </a:r>
            <a:r>
              <a:rPr lang="ja-JP" altLang="en-US" sz="1797">
                <a:solidFill>
                  <a:srgbClr val="000000"/>
                </a:solidFill>
                <a:latin typeface="Comic Sans MS" charset="0"/>
              </a:rPr>
              <a:t>”</a:t>
            </a:r>
            <a:r>
              <a:rPr lang="en-US" altLang="ja-JP" sz="1797" dirty="0">
                <a:solidFill>
                  <a:srgbClr val="000000"/>
                </a:solidFill>
                <a:latin typeface="Comic Sans MS" charset="0"/>
              </a:rPr>
              <a:t>, 1.5, 12) into space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75000"/>
              <a:buFont typeface="ZapfDingbats" charset="0"/>
              <a:buChar char="m"/>
            </a:pPr>
            <a:endParaRPr lang="en-US" altLang="x-none" sz="1797" i="1" dirty="0">
              <a:solidFill>
                <a:srgbClr val="000000"/>
              </a:solidFill>
              <a:latin typeface="Comic Sans MS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sz="1996" dirty="0">
                <a:solidFill>
                  <a:srgbClr val="000000"/>
                </a:solidFill>
                <a:latin typeface="Comic Sans MS" charset="0"/>
              </a:rPr>
              <a:t>read():  </a:t>
            </a:r>
            <a:r>
              <a:rPr lang="en-US" altLang="x-none" sz="1797" dirty="0">
                <a:solidFill>
                  <a:srgbClr val="000000"/>
                </a:solidFill>
                <a:latin typeface="Comic Sans MS" charset="0"/>
              </a:rPr>
              <a:t>retrieves tuple copy matching </a:t>
            </a:r>
            <a:r>
              <a:rPr lang="en-US" altLang="x-none" sz="1797" dirty="0" err="1">
                <a:solidFill>
                  <a:srgbClr val="000000"/>
                </a:solidFill>
                <a:latin typeface="Comic Sans MS" charset="0"/>
              </a:rPr>
              <a:t>arg</a:t>
            </a:r>
            <a:r>
              <a:rPr lang="en-US" altLang="x-none" sz="1797" dirty="0">
                <a:solidFill>
                  <a:srgbClr val="000000"/>
                </a:solidFill>
                <a:latin typeface="Comic Sans MS" charset="0"/>
              </a:rPr>
              <a:t> list (blocking)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1797" dirty="0">
                <a:solidFill>
                  <a:srgbClr val="000000"/>
                </a:solidFill>
                <a:latin typeface="Comic Sans MS" charset="0"/>
              </a:rPr>
              <a:t>example: </a:t>
            </a:r>
            <a:r>
              <a:rPr lang="en-US" altLang="x-none" sz="1797" i="1" dirty="0">
                <a:solidFill>
                  <a:srgbClr val="000000"/>
                </a:solidFill>
                <a:latin typeface="Comic Sans MS" charset="0"/>
              </a:rPr>
              <a:t>read(</a:t>
            </a:r>
            <a:r>
              <a:rPr lang="ja-JP" altLang="en-US" sz="1797" i="1">
                <a:solidFill>
                  <a:srgbClr val="000000"/>
                </a:solidFill>
                <a:latin typeface="Comic Sans MS" charset="0"/>
              </a:rPr>
              <a:t>“</a:t>
            </a:r>
            <a:r>
              <a:rPr lang="en-US" altLang="ja-JP" sz="1797" i="1" dirty="0" err="1">
                <a:solidFill>
                  <a:srgbClr val="000000"/>
                </a:solidFill>
                <a:latin typeface="Comic Sans MS" charset="0"/>
              </a:rPr>
              <a:t>abc</a:t>
            </a:r>
            <a:r>
              <a:rPr lang="ja-JP" altLang="en-US" sz="1797" i="1">
                <a:solidFill>
                  <a:srgbClr val="000000"/>
                </a:solidFill>
                <a:latin typeface="Comic Sans MS" charset="0"/>
              </a:rPr>
              <a:t>”</a:t>
            </a:r>
            <a:r>
              <a:rPr lang="en-US" altLang="ja-JP" sz="1797" i="1" dirty="0">
                <a:solidFill>
                  <a:srgbClr val="000000"/>
                </a:solidFill>
                <a:latin typeface="Comic Sans MS" charset="0"/>
              </a:rPr>
              <a:t>, ? A, ? B)</a:t>
            </a:r>
            <a:r>
              <a:rPr lang="en-US" altLang="ja-JP" sz="1797" dirty="0">
                <a:solidFill>
                  <a:srgbClr val="000000"/>
                </a:solidFill>
                <a:latin typeface="Comic Sans MS" charset="0"/>
              </a:rPr>
              <a:t> 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1797" dirty="0">
                <a:solidFill>
                  <a:srgbClr val="000000"/>
                </a:solidFill>
                <a:latin typeface="Comic Sans MS" charset="0"/>
              </a:rPr>
              <a:t>result: finds (</a:t>
            </a:r>
            <a:r>
              <a:rPr lang="ja-JP" altLang="en-US" sz="1797">
                <a:solidFill>
                  <a:srgbClr val="000000"/>
                </a:solidFill>
                <a:latin typeface="Comic Sans MS" charset="0"/>
              </a:rPr>
              <a:t>“</a:t>
            </a:r>
            <a:r>
              <a:rPr lang="en-US" altLang="ja-JP" sz="1797" dirty="0" err="1">
                <a:solidFill>
                  <a:srgbClr val="000000"/>
                </a:solidFill>
                <a:latin typeface="Comic Sans MS" charset="0"/>
              </a:rPr>
              <a:t>abc</a:t>
            </a:r>
            <a:r>
              <a:rPr lang="ja-JP" altLang="en-US" sz="1797">
                <a:solidFill>
                  <a:srgbClr val="000000"/>
                </a:solidFill>
                <a:latin typeface="Comic Sans MS" charset="0"/>
              </a:rPr>
              <a:t>”</a:t>
            </a:r>
            <a:r>
              <a:rPr lang="en-US" altLang="ja-JP" sz="1797" dirty="0">
                <a:solidFill>
                  <a:srgbClr val="000000"/>
                </a:solidFill>
                <a:latin typeface="Comic Sans MS" charset="0"/>
              </a:rPr>
              <a:t>, 1.5, 12) and sets local variables </a:t>
            </a:r>
            <a:br>
              <a:rPr lang="en-US" altLang="ja-JP" sz="1797" dirty="0">
                <a:solidFill>
                  <a:srgbClr val="000000"/>
                </a:solidFill>
                <a:latin typeface="Comic Sans MS" charset="0"/>
              </a:rPr>
            </a:br>
            <a:r>
              <a:rPr lang="en-US" altLang="ja-JP" sz="1797" dirty="0">
                <a:solidFill>
                  <a:srgbClr val="000000"/>
                </a:solidFill>
                <a:latin typeface="Comic Sans MS" charset="0"/>
              </a:rPr>
              <a:t>A = 1.5, B = 12.  Tuple (</a:t>
            </a:r>
            <a:r>
              <a:rPr lang="ja-JP" altLang="en-US" sz="1797">
                <a:solidFill>
                  <a:srgbClr val="000000"/>
                </a:solidFill>
                <a:latin typeface="Comic Sans MS" charset="0"/>
              </a:rPr>
              <a:t>“</a:t>
            </a:r>
            <a:r>
              <a:rPr lang="en-US" altLang="ja-JP" sz="1797" dirty="0" err="1">
                <a:solidFill>
                  <a:srgbClr val="000000"/>
                </a:solidFill>
                <a:latin typeface="Comic Sans MS" charset="0"/>
              </a:rPr>
              <a:t>abc</a:t>
            </a:r>
            <a:r>
              <a:rPr lang="ja-JP" altLang="en-US" sz="1797">
                <a:solidFill>
                  <a:srgbClr val="000000"/>
                </a:solidFill>
                <a:latin typeface="Comic Sans MS" charset="0"/>
              </a:rPr>
              <a:t>”</a:t>
            </a:r>
            <a:r>
              <a:rPr lang="en-US" altLang="ja-JP" sz="1797" dirty="0">
                <a:solidFill>
                  <a:srgbClr val="000000"/>
                </a:solidFill>
                <a:latin typeface="Comic Sans MS" charset="0"/>
              </a:rPr>
              <a:t>, 1.5, 12) is still resident in space.</a:t>
            </a:r>
            <a:br>
              <a:rPr lang="en-US" altLang="ja-JP" sz="1797" dirty="0">
                <a:solidFill>
                  <a:srgbClr val="000000"/>
                </a:solidFill>
                <a:latin typeface="Comic Sans MS" charset="0"/>
              </a:rPr>
            </a:br>
            <a:endParaRPr lang="en-US" altLang="ja-JP" sz="1797" dirty="0">
              <a:solidFill>
                <a:srgbClr val="000000"/>
              </a:solidFill>
              <a:latin typeface="Comic Sans MS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sz="1996" dirty="0">
                <a:solidFill>
                  <a:srgbClr val="000000"/>
                </a:solidFill>
                <a:latin typeface="Comic Sans MS" charset="0"/>
              </a:rPr>
              <a:t>in(): </a:t>
            </a:r>
            <a:r>
              <a:rPr lang="en-US" altLang="x-none" sz="1797" dirty="0">
                <a:solidFill>
                  <a:srgbClr val="000000"/>
                </a:solidFill>
                <a:latin typeface="Comic Sans MS" charset="0"/>
              </a:rPr>
              <a:t>retrieves and deletes matching tuple from space (blocking)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1797" dirty="0">
                <a:solidFill>
                  <a:srgbClr val="000000"/>
                </a:solidFill>
                <a:latin typeface="Comic Sans MS" charset="0"/>
              </a:rPr>
              <a:t>example: same as above except (</a:t>
            </a:r>
            <a:r>
              <a:rPr lang="ja-JP" altLang="en-US" sz="1797">
                <a:solidFill>
                  <a:srgbClr val="000000"/>
                </a:solidFill>
                <a:latin typeface="Comic Sans MS" charset="0"/>
              </a:rPr>
              <a:t>“</a:t>
            </a:r>
            <a:r>
              <a:rPr lang="en-US" altLang="ja-JP" sz="1797" dirty="0" err="1">
                <a:solidFill>
                  <a:srgbClr val="000000"/>
                </a:solidFill>
                <a:latin typeface="Comic Sans MS" charset="0"/>
              </a:rPr>
              <a:t>abc</a:t>
            </a:r>
            <a:r>
              <a:rPr lang="ja-JP" altLang="en-US" sz="1797">
                <a:solidFill>
                  <a:srgbClr val="000000"/>
                </a:solidFill>
                <a:latin typeface="Comic Sans MS" charset="0"/>
              </a:rPr>
              <a:t>”</a:t>
            </a:r>
            <a:r>
              <a:rPr lang="en-US" altLang="ja-JP" sz="1797" dirty="0">
                <a:solidFill>
                  <a:srgbClr val="000000"/>
                </a:solidFill>
                <a:latin typeface="Comic Sans MS" charset="0"/>
              </a:rPr>
              <a:t>, 1.5, 12) is deleted</a:t>
            </a:r>
            <a:br>
              <a:rPr lang="en-US" altLang="ja-JP" sz="1797" dirty="0">
                <a:solidFill>
                  <a:srgbClr val="000000"/>
                </a:solidFill>
                <a:latin typeface="Comic Sans MS" charset="0"/>
              </a:rPr>
            </a:br>
            <a:endParaRPr lang="en-US" altLang="ja-JP" sz="1797" dirty="0">
              <a:solidFill>
                <a:srgbClr val="000000"/>
              </a:solidFill>
              <a:latin typeface="Comic Sans MS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sz="1996" dirty="0" err="1">
                <a:solidFill>
                  <a:srgbClr val="000000"/>
                </a:solidFill>
                <a:latin typeface="Comic Sans MS" charset="0"/>
              </a:rPr>
              <a:t>eval</a:t>
            </a:r>
            <a:r>
              <a:rPr lang="en-US" altLang="x-none" sz="1996" dirty="0">
                <a:solidFill>
                  <a:srgbClr val="000000"/>
                </a:solidFill>
                <a:latin typeface="Comic Sans MS" charset="0"/>
              </a:rPr>
              <a:t>(expression): similar to out except that the tuple argument to </a:t>
            </a:r>
            <a:r>
              <a:rPr lang="en-US" altLang="x-none" sz="1996" dirty="0" err="1">
                <a:solidFill>
                  <a:srgbClr val="000000"/>
                </a:solidFill>
                <a:latin typeface="Comic Sans MS" charset="0"/>
              </a:rPr>
              <a:t>eval</a:t>
            </a:r>
            <a:r>
              <a:rPr lang="en-US" altLang="x-none" sz="1996" dirty="0">
                <a:solidFill>
                  <a:srgbClr val="000000"/>
                </a:solidFill>
                <a:latin typeface="Comic Sans MS" charset="0"/>
              </a:rPr>
              <a:t> is evaluated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x-none" sz="1797" dirty="0">
                <a:solidFill>
                  <a:srgbClr val="000000"/>
                </a:solidFill>
                <a:latin typeface="Comic Sans MS" charset="0"/>
              </a:rPr>
              <a:t>example: </a:t>
            </a:r>
            <a:r>
              <a:rPr lang="en-US" altLang="x-none" sz="1797" dirty="0" err="1">
                <a:solidFill>
                  <a:srgbClr val="000000"/>
                </a:solidFill>
              </a:rPr>
              <a:t>eval</a:t>
            </a:r>
            <a:r>
              <a:rPr lang="en-US" altLang="x-none" sz="1797" dirty="0">
                <a:solidFill>
                  <a:srgbClr val="000000"/>
                </a:solidFill>
              </a:rPr>
              <a:t>("ab",-6,abs(-6)) </a:t>
            </a:r>
            <a:r>
              <a:rPr lang="en-US" altLang="x-none" sz="1797" dirty="0">
                <a:solidFill>
                  <a:srgbClr val="000000"/>
                </a:solidFill>
                <a:latin typeface="Comic Sans MS" charset="0"/>
              </a:rPr>
              <a:t>creates tuple (</a:t>
            </a:r>
            <a:r>
              <a:rPr lang="ja-JP" altLang="en-US" sz="1797">
                <a:solidFill>
                  <a:srgbClr val="000000"/>
                </a:solidFill>
                <a:latin typeface="Comic Sans MS" charset="0"/>
              </a:rPr>
              <a:t>“</a:t>
            </a:r>
            <a:r>
              <a:rPr lang="en-US" altLang="ja-JP" sz="1797" dirty="0">
                <a:solidFill>
                  <a:srgbClr val="000000"/>
                </a:solidFill>
                <a:latin typeface="Comic Sans MS" charset="0"/>
              </a:rPr>
              <a:t>ab</a:t>
            </a:r>
            <a:r>
              <a:rPr lang="ja-JP" altLang="en-US" sz="1797">
                <a:solidFill>
                  <a:srgbClr val="000000"/>
                </a:solidFill>
                <a:latin typeface="Comic Sans MS" charset="0"/>
              </a:rPr>
              <a:t>”</a:t>
            </a:r>
            <a:r>
              <a:rPr lang="en-US" altLang="ja-JP" sz="1797" dirty="0">
                <a:solidFill>
                  <a:srgbClr val="000000"/>
                </a:solidFill>
                <a:latin typeface="Comic Sans MS" charset="0"/>
              </a:rPr>
              <a:t>, -6, 6)</a:t>
            </a:r>
            <a:br>
              <a:rPr lang="en-US" altLang="ja-JP" sz="1797" dirty="0">
                <a:solidFill>
                  <a:srgbClr val="000000"/>
                </a:solidFill>
                <a:latin typeface="Comic Sans MS" charset="0"/>
              </a:rPr>
            </a:br>
            <a:endParaRPr lang="en-US" altLang="x-none" sz="1797" dirty="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A1E3D06C-4CCD-6E4C-835A-C45BEE6D98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585D5B5-7D4C-3642-88A6-C4774BD995ED}" type="slidenum">
              <a:rPr lang="en-US" altLang="x-none" sz="1400">
                <a:solidFill>
                  <a:srgbClr val="000000"/>
                </a:solidFill>
              </a:rPr>
              <a:pPr/>
              <a:t>66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88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33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33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3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3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33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458467" y="204410"/>
            <a:ext cx="8683420" cy="114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 anchor="ctr"/>
          <a:lstStyle/>
          <a:p>
            <a:pPr algn="l">
              <a:defRPr/>
            </a:pPr>
            <a:r>
              <a:rPr lang="en-US" sz="3993" u="sng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Linda Extension: JavaSpaces</a:t>
            </a: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513928" y="1411849"/>
            <a:ext cx="7498165" cy="5181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/>
          <a:lstStyle>
            <a:lvl1pPr marL="342900" indent="-3429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457200" indent="-4572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sz="2795" dirty="0">
                <a:solidFill>
                  <a:srgbClr val="000000"/>
                </a:solidFill>
                <a:latin typeface="Comic Sans MS" charset="0"/>
              </a:rPr>
              <a:t>Industry took Linda principles and </a:t>
            </a:r>
            <a:r>
              <a:rPr lang="en-US" altLang="zh-CN" sz="2795" dirty="0">
                <a:solidFill>
                  <a:srgbClr val="000000"/>
                </a:solidFill>
                <a:latin typeface="Comic Sans MS" charset="0"/>
              </a:rPr>
              <a:t>made modifications</a:t>
            </a:r>
            <a:endParaRPr lang="en-US" altLang="x-none" sz="2795" dirty="0">
              <a:solidFill>
                <a:srgbClr val="000000"/>
              </a:solidFill>
              <a:latin typeface="Comic Sans MS" charset="0"/>
            </a:endParaRPr>
          </a:p>
          <a:p>
            <a:pPr marL="800100" lvl="1" indent="-3429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zh-CN" sz="2396" dirty="0">
                <a:solidFill>
                  <a:srgbClr val="000000"/>
                </a:solidFill>
                <a:latin typeface="Comic Sans MS" charset="0"/>
              </a:rPr>
              <a:t>add t</a:t>
            </a:r>
            <a:r>
              <a:rPr lang="en-US" altLang="x-none" sz="2396" dirty="0">
                <a:solidFill>
                  <a:srgbClr val="000000"/>
                </a:solidFill>
                <a:latin typeface="Comic Sans MS" charset="0"/>
              </a:rPr>
              <a:t>ransactions, leases, events</a:t>
            </a:r>
            <a:endParaRPr lang="en-US" altLang="zh-CN" sz="2396" dirty="0">
              <a:solidFill>
                <a:srgbClr val="000000"/>
              </a:solidFill>
              <a:latin typeface="Comic Sans MS" charset="0"/>
            </a:endParaRPr>
          </a:p>
          <a:p>
            <a:pPr marL="800100" lvl="1" indent="-3429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zh-CN" sz="2396" dirty="0">
                <a:solidFill>
                  <a:srgbClr val="000000"/>
                </a:solidFill>
                <a:latin typeface="Comic Sans MS" charset="0"/>
              </a:rPr>
              <a:t>s</a:t>
            </a:r>
            <a:r>
              <a:rPr lang="en-US" altLang="x-none" sz="2396" dirty="0">
                <a:solidFill>
                  <a:srgbClr val="000000"/>
                </a:solidFill>
                <a:latin typeface="Comic Sans MS" charset="0"/>
              </a:rPr>
              <a:t>tore Java objects instead of tuples</a:t>
            </a:r>
          </a:p>
          <a:p>
            <a:pPr marL="800100" lvl="1" indent="-3429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2396" dirty="0">
                <a:solidFill>
                  <a:srgbClr val="000000"/>
                </a:solidFill>
                <a:latin typeface="Comic Sans MS" charset="0"/>
              </a:rPr>
              <a:t>a very comprehensive service discovery system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Char char="r"/>
            </a:pPr>
            <a:endParaRPr lang="en-US" altLang="x-none" sz="2795" dirty="0">
              <a:solidFill>
                <a:srgbClr val="000000"/>
              </a:solidFill>
              <a:latin typeface="Comic Sans MS" charset="0"/>
            </a:endParaRPr>
          </a:p>
          <a:p>
            <a:pPr marL="457200" indent="-4572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sz="2795" dirty="0">
                <a:solidFill>
                  <a:srgbClr val="000000"/>
                </a:solidFill>
                <a:latin typeface="Comic Sans MS" charset="0"/>
              </a:rPr>
              <a:t>Definitive book, </a:t>
            </a:r>
            <a:r>
              <a:rPr lang="ja-JP" altLang="en-US" sz="2795">
                <a:solidFill>
                  <a:srgbClr val="000000"/>
                </a:solidFill>
                <a:latin typeface="Comic Sans MS" charset="0"/>
              </a:rPr>
              <a:t>“</a:t>
            </a:r>
            <a:r>
              <a:rPr lang="en-US" altLang="ja-JP" sz="2795" dirty="0">
                <a:solidFill>
                  <a:srgbClr val="000000"/>
                </a:solidFill>
                <a:latin typeface="Comic Sans MS" charset="0"/>
              </a:rPr>
              <a:t>JavaSpaces Principles, Patterns, and Practice</a:t>
            </a:r>
            <a:r>
              <a:rPr lang="ja-JP" altLang="en-US" sz="2795">
                <a:solidFill>
                  <a:srgbClr val="000000"/>
                </a:solidFill>
                <a:latin typeface="Comic Sans MS" charset="0"/>
              </a:rPr>
              <a:t>”</a:t>
            </a:r>
            <a:endParaRPr lang="en-US" altLang="ja-JP" sz="2795" dirty="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3429AD37-69ED-B342-B282-A4CD838D92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585D5B5-7D4C-3642-88A6-C4774BD995ED}" type="slidenum">
              <a:rPr lang="en-US" altLang="x-none" sz="1400">
                <a:solidFill>
                  <a:srgbClr val="000000"/>
                </a:solidFill>
              </a:rPr>
              <a:pPr/>
              <a:t>67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496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7DCB12C-1B56-4448-89AD-26B0E9E95536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7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Email Security: Spam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9538"/>
            <a:ext cx="7772400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sz="2400" dirty="0">
                <a:ea typeface="宋体" charset="-122"/>
              </a:rPr>
              <a:t>Spam (Google)</a:t>
            </a:r>
          </a:p>
        </p:txBody>
      </p:sp>
      <p:pic>
        <p:nvPicPr>
          <p:cNvPr id="164868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63" y="2216150"/>
            <a:ext cx="7134225" cy="320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4673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3CDB921-6F11-354B-A8F9-A988CFA4DF83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8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Email Security Issue: Spam</a:t>
            </a:r>
            <a:endParaRPr lang="en-US" altLang="x-none" dirty="0">
              <a:ea typeface="ＭＳ Ｐゴシック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72" y="1609725"/>
            <a:ext cx="7913903" cy="470246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4799" y="6396425"/>
            <a:ext cx="64977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Source: https://</a:t>
            </a:r>
            <a:r>
              <a:rPr lang="en-US" sz="1400" dirty="0" err="1"/>
              <a:t>www.statista.com</a:t>
            </a:r>
            <a:r>
              <a:rPr lang="en-US" sz="1400" dirty="0"/>
              <a:t>/statistics/420400/spam-email-traffic-share-annual/</a:t>
            </a:r>
          </a:p>
        </p:txBody>
      </p:sp>
    </p:spTree>
    <p:extLst>
      <p:ext uri="{BB962C8B-B14F-4D97-AF65-F5344CB8AC3E}">
        <p14:creationId xmlns:p14="http://schemas.microsoft.com/office/powerpoint/2010/main" val="2122087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3CDB921-6F11-354B-A8F9-A988CFA4DF83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9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Email Security Issue: Spam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799" y="6396425"/>
            <a:ext cx="64977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Source: https://</a:t>
            </a:r>
            <a:r>
              <a:rPr lang="en-US" sz="1400" dirty="0" err="1"/>
              <a:t>www.statista.com</a:t>
            </a:r>
            <a:r>
              <a:rPr lang="en-US" sz="1400" dirty="0"/>
              <a:t>/statistics/420391/spam-email-traffic-share/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ED1433-F92C-194C-A632-5561C9B5B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509224"/>
            <a:ext cx="7274669" cy="474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06256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5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14179</TotalTime>
  <Words>4101</Words>
  <Application>Microsoft Macintosh PowerPoint</Application>
  <PresentationFormat>On-screen Show (4:3)</PresentationFormat>
  <Paragraphs>777</Paragraphs>
  <Slides>67</Slides>
  <Notes>59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67</vt:i4>
      </vt:variant>
    </vt:vector>
  </HeadingPairs>
  <TitlesOfParts>
    <vt:vector size="87" baseType="lpstr">
      <vt:lpstr>ＭＳ Ｐゴシック</vt:lpstr>
      <vt:lpstr>Photina Casual Black</vt:lpstr>
      <vt:lpstr>宋体</vt:lpstr>
      <vt:lpstr>宋体</vt:lpstr>
      <vt:lpstr>ZapfDingbats</vt:lpstr>
      <vt:lpstr>Arial</vt:lpstr>
      <vt:lpstr>Calibri</vt:lpstr>
      <vt:lpstr>Comic Sans MS</vt:lpstr>
      <vt:lpstr>Courier New</vt:lpstr>
      <vt:lpstr>Menlo Regular</vt:lpstr>
      <vt:lpstr>Monaco</vt:lpstr>
      <vt:lpstr>Times New Roman</vt:lpstr>
      <vt:lpstr>Verdana</vt:lpstr>
      <vt:lpstr>Wingdings</vt:lpstr>
      <vt:lpstr>Default Design</vt:lpstr>
      <vt:lpstr>2_Default Design</vt:lpstr>
      <vt:lpstr>3_Default Design</vt:lpstr>
      <vt:lpstr>5_Default Design</vt:lpstr>
      <vt:lpstr>Clip</vt:lpstr>
      <vt:lpstr>Photo Editor Photo</vt:lpstr>
      <vt:lpstr>Network Applications: Email; DNS;</vt:lpstr>
      <vt:lpstr>Outline </vt:lpstr>
      <vt:lpstr>Admin</vt:lpstr>
      <vt:lpstr>Recap: Client-Server Paradigm</vt:lpstr>
      <vt:lpstr>Recap: Email App</vt:lpstr>
      <vt:lpstr>Evaluation of SMTP/POP/IMAP</vt:lpstr>
      <vt:lpstr>Email Security: Spam</vt:lpstr>
      <vt:lpstr>Email Security Issue: Spam</vt:lpstr>
      <vt:lpstr>Email Security Issue: Spam</vt:lpstr>
      <vt:lpstr>Discussion: How May One Handle  Email Spams?</vt:lpstr>
      <vt:lpstr>Detection Methods Used by GMail</vt:lpstr>
      <vt:lpstr>Email Authentication Approaches</vt:lpstr>
      <vt:lpstr>Sender Policy Framework (SPF RFC7208)</vt:lpstr>
      <vt:lpstr>Key Question for SPF?</vt:lpstr>
      <vt:lpstr>DomainKeys Identified Mail (DKIM; RFC 5585)</vt:lpstr>
      <vt:lpstr>DomainKeys Identified Mail (DKIM)</vt:lpstr>
      <vt:lpstr>Example: RSA</vt:lpstr>
      <vt:lpstr>RSA: Signing/Verification</vt:lpstr>
      <vt:lpstr>Key Question about DKIM?</vt:lpstr>
      <vt:lpstr>Summary: Some Key Remaining Issues about Email</vt:lpstr>
      <vt:lpstr>Scalability/Robustness</vt:lpstr>
      <vt:lpstr>Mapping Functions Design Alternatives</vt:lpstr>
      <vt:lpstr>Mapping Functions Design Alternatives</vt:lpstr>
      <vt:lpstr>Outline</vt:lpstr>
      <vt:lpstr>DNS: Domain Name System</vt:lpstr>
      <vt:lpstr>DNS Records</vt:lpstr>
      <vt:lpstr>Discussion</vt:lpstr>
      <vt:lpstr>Try DNS: Examples</vt:lpstr>
      <vt:lpstr>Observations</vt:lpstr>
      <vt:lpstr>Outline </vt:lpstr>
      <vt:lpstr>DKIM Example</vt:lpstr>
      <vt:lpstr>DKIM Example</vt:lpstr>
      <vt:lpstr>PowerPoint Presentation</vt:lpstr>
      <vt:lpstr>Problems of a Single DNS Server</vt:lpstr>
      <vt:lpstr>DNS: Distributed Management of the Domain Name Space</vt:lpstr>
      <vt:lpstr>Email Architecture + DNS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</vt:lpstr>
      <vt:lpstr>PowerPoint Presentation</vt:lpstr>
      <vt:lpstr>Observing DNS Messages</vt:lpstr>
      <vt:lpstr>DNS Protocol, Messages</vt:lpstr>
      <vt:lpstr>DNS Details</vt:lpstr>
      <vt:lpstr>Name Encoding</vt:lpstr>
      <vt:lpstr>Message Compression  (Label Pointer)</vt:lpstr>
      <vt:lpstr>Recap: DNS Protocol, Messages</vt:lpstr>
      <vt:lpstr>What DNS did Right?</vt:lpstr>
      <vt:lpstr>Problems of DNS</vt:lpstr>
      <vt:lpstr>Outline </vt:lpstr>
      <vt:lpstr>Discussions</vt:lpstr>
      <vt:lpstr>DNS-Service Discovery</vt:lpstr>
      <vt:lpstr>Realizing DNS-SD without Central DNS Server: mDNS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Backup Slides  (General Service/Naming Discovery)</vt:lpstr>
      <vt:lpstr>PowerPoint Presentation</vt:lpstr>
      <vt:lpstr>PowerPoint Presentation</vt:lpstr>
      <vt:lpstr>PowerPoint Presentation</vt:lpstr>
      <vt:lpstr>PowerPoint Presentation</vt:lpstr>
    </vt:vector>
  </TitlesOfParts>
  <Manager/>
  <Company>Yale University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I</dc:title>
  <dc:subject/>
  <dc:creator>Yang Richard Yang</dc:creator>
  <cp:keywords/>
  <dc:description/>
  <cp:lastModifiedBy>Qiao Xiang</cp:lastModifiedBy>
  <cp:revision>533</cp:revision>
  <cp:lastPrinted>2017-09-19T15:37:07Z</cp:lastPrinted>
  <dcterms:created xsi:type="dcterms:W3CDTF">1999-10-08T19:08:27Z</dcterms:created>
  <dcterms:modified xsi:type="dcterms:W3CDTF">2022-09-26T23:43:01Z</dcterms:modified>
  <cp:category/>
</cp:coreProperties>
</file>