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1" r:id="rId2"/>
    <p:sldId id="298" r:id="rId3"/>
    <p:sldId id="916" r:id="rId4"/>
    <p:sldId id="708" r:id="rId5"/>
    <p:sldId id="721" r:id="rId6"/>
    <p:sldId id="725" r:id="rId7"/>
    <p:sldId id="726" r:id="rId8"/>
    <p:sldId id="722" r:id="rId9"/>
    <p:sldId id="723" r:id="rId10"/>
    <p:sldId id="724" r:id="rId11"/>
    <p:sldId id="923" r:id="rId12"/>
    <p:sldId id="953" r:id="rId13"/>
    <p:sldId id="728" r:id="rId14"/>
    <p:sldId id="729" r:id="rId15"/>
    <p:sldId id="912" r:id="rId16"/>
    <p:sldId id="881" r:id="rId17"/>
    <p:sldId id="902" r:id="rId18"/>
    <p:sldId id="952" r:id="rId19"/>
    <p:sldId id="938" r:id="rId20"/>
    <p:sldId id="939" r:id="rId21"/>
    <p:sldId id="940" r:id="rId22"/>
    <p:sldId id="941" r:id="rId23"/>
    <p:sldId id="942" r:id="rId24"/>
    <p:sldId id="943" r:id="rId25"/>
    <p:sldId id="893" r:id="rId26"/>
    <p:sldId id="944" r:id="rId27"/>
    <p:sldId id="895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00" r:id="rId36"/>
    <p:sldId id="884" r:id="rId37"/>
    <p:sldId id="885" r:id="rId38"/>
    <p:sldId id="886" r:id="rId39"/>
    <p:sldId id="887" r:id="rId40"/>
    <p:sldId id="904" r:id="rId41"/>
    <p:sldId id="910" r:id="rId42"/>
    <p:sldId id="888" r:id="rId43"/>
    <p:sldId id="889" r:id="rId44"/>
    <p:sldId id="913" r:id="rId45"/>
    <p:sldId id="936" r:id="rId46"/>
    <p:sldId id="890" r:id="rId47"/>
    <p:sldId id="894" r:id="rId48"/>
    <p:sldId id="891" r:id="rId49"/>
    <p:sldId id="892" r:id="rId50"/>
    <p:sldId id="901" r:id="rId51"/>
    <p:sldId id="1036" r:id="rId52"/>
    <p:sldId id="1037" r:id="rId53"/>
    <p:sldId id="1071" r:id="rId54"/>
    <p:sldId id="1038" r:id="rId55"/>
    <p:sldId id="1039" r:id="rId56"/>
    <p:sldId id="1040" r:id="rId57"/>
    <p:sldId id="1041" r:id="rId58"/>
    <p:sldId id="1042" r:id="rId59"/>
    <p:sldId id="1043" r:id="rId60"/>
    <p:sldId id="1044" r:id="rId61"/>
    <p:sldId id="1045" r:id="rId62"/>
    <p:sldId id="1046" r:id="rId63"/>
    <p:sldId id="1047" r:id="rId64"/>
    <p:sldId id="1048" r:id="rId6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/>
    <p:restoredTop sz="94907"/>
  </p:normalViewPr>
  <p:slideViewPr>
    <p:cSldViewPr snapToGrid="0">
      <p:cViewPr varScale="1">
        <p:scale>
          <a:sx n="134" d="100"/>
          <a:sy n="134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8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6245E1-8F41-F94A-AE87-9C7D292B9DF3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24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0359C0-3910-BF40-9A3F-0FA83AD05CB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4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4EDCFA-D3BF-1E43-AD53-4464C56DA738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3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0C1C87-4515-904E-9F19-DCFC914085DD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63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19E3F08-1B0B-5C42-B9C3-822275412AEB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92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18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35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DA957B-BBA0-B24E-A7BC-10C8A23F8C1E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697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46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50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4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FEB50C-A68D-B440-B94A-6A49B14089D4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9190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30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733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7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86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097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82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384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98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1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5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C398594-8ADA-FE44-A177-8629F38367C5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0938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481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62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8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39E3AE-B9BF-5D45-AC39-6EC2CD209F60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48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8A1AF3-4453-CA4E-921B-FC5E9B817DD1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69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E01EBA-7FB9-4649-BFE1-0425CFD2943D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1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2.akamai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u.edu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hool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HTTP/</a:t>
            </a:r>
            <a:r>
              <a:rPr lang="en-US" altLang="zh-CN" sz="3600" dirty="0">
                <a:ea typeface="ＭＳ Ｐゴシック" charset="-128"/>
              </a:rPr>
              <a:t>1.0/</a:t>
            </a:r>
            <a:r>
              <a:rPr lang="en-US" altLang="x-none" sz="3600" dirty="0">
                <a:ea typeface="ＭＳ Ｐゴシック" charset="-128"/>
              </a:rPr>
              <a:t>1.1/2;</a:t>
            </a:r>
            <a:r>
              <a:rPr lang="zh-CN" altLang="en-US" sz="3600" dirty="0">
                <a:ea typeface="ＭＳ Ｐゴシック" charset="-128"/>
              </a:rPr>
              <a:t> </a:t>
            </a:r>
            <a:br>
              <a:rPr lang="en-US" altLang="zh-CN" sz="3600" dirty="0">
                <a:ea typeface="ＭＳ Ｐゴシック" charset="-128"/>
              </a:rPr>
            </a:br>
            <a:r>
              <a:rPr lang="en-US" altLang="zh-CN" sz="3600" dirty="0">
                <a:ea typeface="ＭＳ Ｐゴシック" charset="-128"/>
              </a:rPr>
              <a:t>Operational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Analysis</a:t>
            </a:r>
            <a:r>
              <a:rPr lang="en-US" altLang="x-none" sz="3600" dirty="0">
                <a:ea typeface="ＭＳ Ｐゴシック" charset="-128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995D-132A-BE45-B9CF-1628E6EE30E3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BA3D71-CFAC-A249-B83D-1027AE667CA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Response Status Codes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200 OK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succeeded, requested object later in this message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301 Moved Permanently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object moved, new location specified later in this message (Location:)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400 Bad Request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message not understood by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404 Not Found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document not found on this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505 HTTP Version Not Supported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23875" y="1368425"/>
            <a:ext cx="76866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In the first line of the server-&gt;client response message. A few sample codes:</a:t>
            </a:r>
          </a:p>
        </p:txBody>
      </p:sp>
    </p:spTree>
    <p:extLst>
      <p:ext uri="{BB962C8B-B14F-4D97-AF65-F5344CB8AC3E}">
        <p14:creationId xmlns:p14="http://schemas.microsoft.com/office/powerpoint/2010/main" val="2486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8B2F8D-D616-0344-BCA7-B518C6522D8B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Use Chrome to visit Course Page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x-none" altLang="x-none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159630-75D6-4545-B60C-6DD2144340D4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Design Exercise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Workflow of an HTTP server processing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a GET request that maps to a file:</a:t>
            </a:r>
            <a:br>
              <a:rPr lang="en-US" altLang="zh-CN" dirty="0">
                <a:ea typeface="宋体" charset="-122"/>
              </a:rPr>
            </a:b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somedir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page.html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 HTTP/1.0</a:t>
            </a:r>
            <a:br>
              <a:rPr lang="en-US" altLang="x-none" sz="2400" dirty="0">
                <a:latin typeface="Courier New" charset="0"/>
                <a:ea typeface="ＭＳ Ｐゴシック" charset="-128"/>
              </a:rPr>
            </a:br>
            <a:r>
              <a:rPr lang="en-US" altLang="x-none" sz="2400" dirty="0">
                <a:latin typeface="Courier New" charset="0"/>
                <a:ea typeface="ＭＳ Ｐゴシック" charset="-128"/>
              </a:rPr>
              <a:t>Host: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www.some</a:t>
            </a:r>
            <a:r>
              <a:rPr lang="en-US" altLang="zh-CN" sz="2400" dirty="0" err="1">
                <a:latin typeface="Courier New" charset="0"/>
                <a:ea typeface="ＭＳ Ｐゴシック" charset="-128"/>
              </a:rPr>
              <a:t>s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chool.edu</a:t>
            </a:r>
            <a:endParaRPr lang="en-US" altLang="x-none" sz="2400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54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HTTP Server Workflow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8610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6862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6862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6863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6863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6863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6863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6863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6863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6863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68626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7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68624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68622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2286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68620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21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68618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19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8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404B0A-7CA0-1741-B0C7-A95D42F7AA8E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Code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See </a:t>
            </a:r>
            <a:r>
              <a:rPr lang="en-US" altLang="zh-CN" dirty="0" err="1">
                <a:ea typeface="宋体" charset="0"/>
                <a:cs typeface="宋体" charset="0"/>
              </a:rPr>
              <a:t>BasicWebServer.java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Try using telnet and real browser, and fetch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file1.html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 err="1">
                <a:ea typeface="宋体" charset="0"/>
                <a:cs typeface="宋体" charset="0"/>
              </a:rPr>
              <a:t>index.html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what difference in behavior?</a:t>
            </a:r>
          </a:p>
        </p:txBody>
      </p:sp>
    </p:spTree>
    <p:extLst>
      <p:ext uri="{BB962C8B-B14F-4D97-AF65-F5344CB8AC3E}">
        <p14:creationId xmlns:p14="http://schemas.microsoft.com/office/powerpoint/2010/main" val="25222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-&gt; Dynamic Content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2706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72722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72720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1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72718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9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09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72711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72716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17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72712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72714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  <p:extLst>
      <p:ext uri="{BB962C8B-B14F-4D97-AF65-F5344CB8AC3E}">
        <p14:creationId xmlns:p14="http://schemas.microsoft.com/office/powerpoint/2010/main" val="4119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Basic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Operational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analysis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25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HTTP server assignment) to be posted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8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9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0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43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44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3416"/>
            <a:ext cx="826312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ea typeface="ＭＳ Ｐゴシック" charset="-128"/>
                <a:hlinkClick r:id="rId2"/>
              </a:rPr>
              <a:t>https://http2.akamai.com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46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C00EF-D562-AF44-9084-E754DC4E09A7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045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HTTP Request Message: General Format</a:t>
            </a:r>
            <a:endParaRPr lang="en-US" sz="4000" u="sng" dirty="0">
              <a:solidFill>
                <a:srgbClr val="3333CC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43522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</a:rPr>
              <a:t>ASCII (human-readable format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</a:t>
            </a:r>
            <a:endParaRPr lang="en-US" altLang="x-none" sz="2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50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Operational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analysis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ＭＳ Ｐゴシック" charset="-128"/>
              </a:rPr>
              <a:t>Goal</a:t>
            </a:r>
            <a:r>
              <a:rPr lang="en-US" altLang="x-none" sz="3200" dirty="0">
                <a:ea typeface="ＭＳ Ｐゴシック" charset="-128"/>
              </a:rPr>
              <a:t>: Best Server Design Limited Only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by Resource Bottleneck</a:t>
            </a: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E5611417-107F-4948-BEA3-D7F2B46D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73774"/>
      </p:ext>
    </p:extLst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 that we need to add helper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 we know that we are reaching the limit of scalability of a single machine?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These questions drive network server architecture design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Some basic performance analysis techniques are good to have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11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53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Operational analysis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509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6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B4EEE39-EED6-984D-B918-527E8482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5383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128992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T: observation interval                 Ai: # arrivals to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Bi: busy time of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              Ci: # completions at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= 0 denotes system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7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8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2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The law is independent of any assumption on arrival/service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Example: Suppose NIC processes 125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/sec, and each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takes 2 </a:t>
            </a:r>
            <a:r>
              <a:rPr lang="en-US" altLang="x-none" sz="2000" dirty="0" err="1">
                <a:ea typeface="ＭＳ Ｐゴシック" charset="-128"/>
              </a:rPr>
              <a:t>ms.</a:t>
            </a:r>
            <a:r>
              <a:rPr lang="en-US" altLang="x-none" sz="2000" dirty="0">
                <a:ea typeface="ＭＳ Ｐゴシック" charset="-128"/>
              </a:rPr>
              <a:t>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1167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1167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6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flow balanced (arrival=throughput), Little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x-none" sz="2000" dirty="0">
                <a:ea typeface="ＭＳ Ｐゴシック" charset="-128"/>
              </a:rPr>
              <a:t>s Law: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1187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6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1187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2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3EED96-DD07-9949-87CC-118138C20C73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21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064000" y="2155825"/>
            <a:ext cx="47628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Opens TCP connection to port 80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(default http server port)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.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Anything typed in sent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to port 80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77230" y="2190750"/>
            <a:ext cx="3217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telnet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qi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aoxiang.me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80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2. Type in a GET http request:</a:t>
            </a:r>
          </a:p>
          <a:p>
            <a:pPr lvl="2" algn="l">
              <a:spcBef>
                <a:spcPct val="20000"/>
              </a:spcBef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892175" y="4202113"/>
            <a:ext cx="311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GET /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index.html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HTTP/1.0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306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By typing this in (hit carriage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return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twice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), you send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this minimal (but complete)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GET request to http server</a:t>
            </a:r>
          </a:p>
        </p:txBody>
      </p:sp>
      <p:sp>
        <p:nvSpPr>
          <p:cNvPr id="54281" name="Freeform 12"/>
          <p:cNvSpPr>
            <a:spLocks/>
          </p:cNvSpPr>
          <p:nvPr/>
        </p:nvSpPr>
        <p:spPr bwMode="auto">
          <a:xfrm>
            <a:off x="411162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</a:rPr>
              <a:t>3. Look at response message sent by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</a:t>
            </a:r>
            <a:r>
              <a:rPr lang="en-US" altLang="x-none" dirty="0">
                <a:solidFill>
                  <a:srgbClr val="000000"/>
                </a:solidFill>
              </a:rPr>
              <a:t>http server.</a:t>
            </a:r>
          </a:p>
        </p:txBody>
      </p:sp>
    </p:spTree>
    <p:extLst>
      <p:ext uri="{BB962C8B-B14F-4D97-AF65-F5344CB8AC3E}">
        <p14:creationId xmlns:p14="http://schemas.microsoft.com/office/powerpoint/2010/main" val="888861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each request visits device </a:t>
            </a:r>
            <a:r>
              <a:rPr lang="en-US" altLang="x-none" dirty="0" err="1">
                <a:ea typeface="ＭＳ Ｐゴシック" charset="-128"/>
              </a:rPr>
              <a:t>i</a:t>
            </a:r>
            <a:r>
              <a:rPr lang="en-US" altLang="x-none" dirty="0">
                <a:ea typeface="ＭＳ Ｐゴシック" charset="-128"/>
              </a:rPr>
              <a:t>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9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Define Di = Vi Si as the total demand of a request on device </a:t>
            </a:r>
            <a:r>
              <a:rPr lang="en-US" altLang="x-none" sz="2400" dirty="0" err="1">
                <a:ea typeface="ＭＳ Ｐゴシック" charset="-128"/>
              </a:rPr>
              <a:t>i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368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368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368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389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132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389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10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CPU execution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Suppose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r>
              <a:rPr lang="en-US" altLang="x-none" dirty="0">
                <a:ea typeface="ＭＳ Ｐゴシック" charset="-128"/>
              </a:rPr>
              <a:t> is 100 </a:t>
            </a:r>
            <a:r>
              <a:rPr lang="en-US" altLang="x-none" dirty="0" err="1">
                <a:ea typeface="ＭＳ Ｐゴシック" charset="-128"/>
              </a:rPr>
              <a:t>Mbps</a:t>
            </a:r>
            <a:r>
              <a:rPr lang="en-US" altLang="x-none" dirty="0">
                <a:ea typeface="ＭＳ Ｐゴシック" charset="-128"/>
              </a:rPr>
              <a:t>, disk I/O rate is 1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6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</a:t>
            </a:r>
            <a:r>
              <a:rPr lang="en-US" altLang="x-none" baseline="-25000" dirty="0">
                <a:ea typeface="ＭＳ Ｐゴシック" charset="-128"/>
              </a:rPr>
              <a:t>CPU</a:t>
            </a:r>
            <a:r>
              <a:rPr lang="en-US" altLang="x-none" dirty="0">
                <a:ea typeface="ＭＳ Ｐゴシック" charset="-128"/>
              </a:rPr>
              <a:t>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</a:t>
            </a:r>
            <a:r>
              <a:rPr lang="en-US" altLang="x-none" baseline="-25000" dirty="0" err="1">
                <a:ea typeface="ＭＳ Ｐゴシック" charset="-128"/>
              </a:rPr>
              <a:t>Net</a:t>
            </a:r>
            <a:r>
              <a:rPr lang="en-US" altLang="x-none" dirty="0">
                <a:ea typeface="ＭＳ Ｐゴシック" charset="-128"/>
              </a:rPr>
              <a:t> 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Disk I/O: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Ddisk</a:t>
            </a:r>
            <a:r>
              <a:rPr lang="en-US" altLang="x-none" dirty="0">
                <a:ea typeface="ＭＳ Ｐゴシック" charset="-128"/>
              </a:rPr>
              <a:t>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1E68D-9130-434E-96C6-04D609E73ABC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Try telnet GET on </a:t>
            </a:r>
            <a:r>
              <a:rPr lang="en-US" altLang="zh-CN" dirty="0">
                <a:ea typeface="宋体" charset="-122"/>
                <a:hlinkClick r:id="rId3"/>
              </a:rPr>
              <a:t>www.xmu.edu.cn</a:t>
            </a:r>
            <a:endParaRPr lang="en-US" altLang="x-none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8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23ED5F3-A7CE-2442-862A-613F799D46B6}" type="slidenum">
              <a:rPr lang="en-US" altLang="x-none" sz="1400">
                <a:solidFill>
                  <a:srgbClr val="000000"/>
                </a:solidFill>
              </a:rPr>
              <a:pPr/>
              <a:t>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28600"/>
            <a:ext cx="83756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600">
                <a:ea typeface="宋体" charset="-122"/>
              </a:rPr>
              <a:t>Request</a:t>
            </a:r>
            <a:r>
              <a:rPr lang="en-US" altLang="x-none" sz="3600">
                <a:ea typeface="ＭＳ Ｐゴシック" charset="-128"/>
              </a:rPr>
              <a:t> Message</a:t>
            </a:r>
            <a:r>
              <a:rPr lang="en-US" altLang="zh-CN" sz="3600">
                <a:ea typeface="宋体" charset="-122"/>
              </a:rPr>
              <a:t> Example: GET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2238" y="2659063"/>
            <a:ext cx="6494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GET /somedir/page.html HTTP/1.0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Host: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hlinkClick r:id="rId3"/>
              </a:rPr>
              <a:t>www.somechool.edu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Connection: close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User-agent: Mozilla/4.0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Accept: text/html, image/gif, image/jpeg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Accept-language: en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(extra carriage return, line feed)</a:t>
            </a: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-125413" y="1624013"/>
            <a:ext cx="26495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(GET, POST,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HEAD, PUT,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DELETE,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TRACE … commands)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809750" y="2528888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2703513" y="3044825"/>
            <a:ext cx="249237" cy="1428750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09738" y="3470275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33575" y="4795838"/>
            <a:ext cx="793750" cy="279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20663" y="4422775"/>
            <a:ext cx="2178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Carriage return,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line feed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indicates end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of message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1463675"/>
            <a:ext cx="5438775" cy="1636713"/>
            <a:chOff x="3340693" y="1463261"/>
            <a:chExt cx="5437940" cy="1637499"/>
          </a:xfrm>
        </p:grpSpPr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5657216" y="1463261"/>
              <a:ext cx="3121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Virtual host multiplexing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6" name="Line 5"/>
            <p:cNvSpPr>
              <a:spLocks noChangeShapeType="1"/>
            </p:cNvSpPr>
            <p:nvPr/>
          </p:nvSpPr>
          <p:spPr bwMode="auto">
            <a:xfrm flipH="1">
              <a:off x="3340693" y="1811702"/>
              <a:ext cx="2534186" cy="12890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697538" y="4256088"/>
            <a:ext cx="2894012" cy="1558925"/>
            <a:chOff x="5590842" y="305276"/>
            <a:chExt cx="2893620" cy="1558095"/>
          </a:xfrm>
        </p:grpSpPr>
        <p:sp>
          <p:nvSpPr>
            <p:cNvPr id="58383" name="Text Box 4"/>
            <p:cNvSpPr txBox="1">
              <a:spLocks noChangeArrowheads="1"/>
            </p:cNvSpPr>
            <p:nvPr/>
          </p:nvSpPr>
          <p:spPr bwMode="auto">
            <a:xfrm>
              <a:off x="5951397" y="1463261"/>
              <a:ext cx="25330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Content negotiation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4" name="Line 5"/>
            <p:cNvSpPr>
              <a:spLocks noChangeShapeType="1"/>
            </p:cNvSpPr>
            <p:nvPr/>
          </p:nvSpPr>
          <p:spPr bwMode="auto">
            <a:xfrm flipH="1" flipV="1">
              <a:off x="5590842" y="305276"/>
              <a:ext cx="686445" cy="12929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34013" y="3255963"/>
            <a:ext cx="3819525" cy="400050"/>
            <a:chOff x="4603269" y="1463261"/>
            <a:chExt cx="3819359" cy="400110"/>
          </a:xfrm>
        </p:grpSpPr>
        <p:sp>
          <p:nvSpPr>
            <p:cNvPr id="58381" name="Text Box 4"/>
            <p:cNvSpPr txBox="1">
              <a:spLocks noChangeArrowheads="1"/>
            </p:cNvSpPr>
            <p:nvPr/>
          </p:nvSpPr>
          <p:spPr bwMode="auto">
            <a:xfrm>
              <a:off x="5401774" y="1463261"/>
              <a:ext cx="3020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Connection management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2" name="Line 5"/>
            <p:cNvSpPr>
              <a:spLocks noChangeShapeType="1"/>
            </p:cNvSpPr>
            <p:nvPr/>
          </p:nvSpPr>
          <p:spPr bwMode="auto">
            <a:xfrm flipH="1">
              <a:off x="4603269" y="1664677"/>
              <a:ext cx="809623" cy="78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AD2F02-236E-684A-AF8B-E4EEB25BF505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HTTP Response</a:t>
            </a:r>
            <a:r>
              <a:rPr lang="en-US" altLang="zh-CN">
                <a:ea typeface="宋体" charset="-122"/>
              </a:rPr>
              <a:t> Message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HTTP/1.0 200 OK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Date: Wed, 23 Jan 2008 12:00:15 GMT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Server: Apache/1.3.0 (Unix)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Last-Modified: Mon, 22 Jun 1998 …...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Content-Length: 6821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Content-Type: text/html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data data data data data ...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(protocol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code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phrase)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Freeform 6"/>
          <p:cNvSpPr>
            <a:spLocks/>
          </p:cNvSpPr>
          <p:nvPr/>
        </p:nvSpPr>
        <p:spPr bwMode="auto">
          <a:xfrm>
            <a:off x="3095625" y="2276475"/>
            <a:ext cx="257175" cy="16383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data, e.g.,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requested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html file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7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3271</Words>
  <Application>Microsoft Macintosh PowerPoint</Application>
  <PresentationFormat>On-screen Show (4:3)</PresentationFormat>
  <Paragraphs>674</Paragraphs>
  <Slides>64</Slides>
  <Notes>62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Tahoma</vt:lpstr>
      <vt:lpstr>Times New Roman</vt:lpstr>
      <vt:lpstr>Wingdings</vt:lpstr>
      <vt:lpstr>Default Design</vt:lpstr>
      <vt:lpstr>Clip</vt:lpstr>
      <vt:lpstr>Equation</vt:lpstr>
      <vt:lpstr>Network Applications: HTTP/1.0/1.1/2;  Operational Analysis </vt:lpstr>
      <vt:lpstr>Outline</vt:lpstr>
      <vt:lpstr>Admin</vt:lpstr>
      <vt:lpstr>Recap: FTP</vt:lpstr>
      <vt:lpstr>PowerPoint Presentation</vt:lpstr>
      <vt:lpstr>Trying out HTTP (client side) for yourself</vt:lpstr>
      <vt:lpstr>Trying out HTTP (client side) for yourself</vt:lpstr>
      <vt:lpstr>HTTP Request Message Example: GET</vt:lpstr>
      <vt:lpstr>HTTP Response Message</vt:lpstr>
      <vt:lpstr>HTTP Response Status Codes</vt:lpstr>
      <vt:lpstr>Trying Use Chrome to visit Course Page</vt:lpstr>
      <vt:lpstr>Design Exercise</vt:lpstr>
      <vt:lpstr>Basic HTTP Server Workflow</vt:lpstr>
      <vt:lpstr>Example Code</vt:lpstr>
      <vt:lpstr>Static -&gt; Dynamic Content</vt:lpstr>
      <vt:lpstr>Recap: HTTP</vt:lpstr>
      <vt:lpstr>Recap: HTTP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Goal: Best Server Design Limited Only  by Resource Bottleneck</vt:lpstr>
      <vt:lpstr>Some Questions</vt:lpstr>
      <vt:lpstr>Outline</vt:lpstr>
      <vt:lpstr>Operational Analysis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515</cp:revision>
  <cp:lastPrinted>2017-10-02T19:01:45Z</cp:lastPrinted>
  <dcterms:created xsi:type="dcterms:W3CDTF">1999-10-08T19:08:27Z</dcterms:created>
  <dcterms:modified xsi:type="dcterms:W3CDTF">2022-10-05T02:45:15Z</dcterms:modified>
</cp:coreProperties>
</file>