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850" r:id="rId2"/>
    <p:sldMasterId id="2147484381" r:id="rId3"/>
    <p:sldMasterId id="2147484405" r:id="rId4"/>
  </p:sldMasterIdLst>
  <p:notesMasterIdLst>
    <p:notesMasterId r:id="rId58"/>
  </p:notesMasterIdLst>
  <p:handoutMasterIdLst>
    <p:handoutMasterId r:id="rId59"/>
  </p:handoutMasterIdLst>
  <p:sldIdLst>
    <p:sldId id="355" r:id="rId5"/>
    <p:sldId id="530" r:id="rId6"/>
    <p:sldId id="531" r:id="rId7"/>
    <p:sldId id="620" r:id="rId8"/>
    <p:sldId id="621" r:id="rId9"/>
    <p:sldId id="508" r:id="rId10"/>
    <p:sldId id="2094" r:id="rId11"/>
    <p:sldId id="1716" r:id="rId12"/>
    <p:sldId id="2481" r:id="rId13"/>
    <p:sldId id="2475" r:id="rId14"/>
    <p:sldId id="683" r:id="rId15"/>
    <p:sldId id="2476" r:id="rId16"/>
    <p:sldId id="537" r:id="rId17"/>
    <p:sldId id="538" r:id="rId18"/>
    <p:sldId id="539" r:id="rId19"/>
    <p:sldId id="540" r:id="rId20"/>
    <p:sldId id="565" r:id="rId21"/>
    <p:sldId id="542" r:id="rId22"/>
    <p:sldId id="622" r:id="rId23"/>
    <p:sldId id="546" r:id="rId24"/>
    <p:sldId id="547" r:id="rId25"/>
    <p:sldId id="624" r:id="rId26"/>
    <p:sldId id="723" r:id="rId27"/>
    <p:sldId id="725" r:id="rId28"/>
    <p:sldId id="724" r:id="rId29"/>
    <p:sldId id="549" r:id="rId30"/>
    <p:sldId id="720" r:id="rId31"/>
    <p:sldId id="721" r:id="rId32"/>
    <p:sldId id="726" r:id="rId33"/>
    <p:sldId id="727" r:id="rId34"/>
    <p:sldId id="728" r:id="rId35"/>
    <p:sldId id="729" r:id="rId36"/>
    <p:sldId id="764" r:id="rId37"/>
    <p:sldId id="685" r:id="rId38"/>
    <p:sldId id="2189" r:id="rId39"/>
    <p:sldId id="670" r:id="rId40"/>
    <p:sldId id="671" r:id="rId41"/>
    <p:sldId id="672" r:id="rId42"/>
    <p:sldId id="2190" r:id="rId43"/>
    <p:sldId id="1992" r:id="rId44"/>
    <p:sldId id="2191" r:id="rId45"/>
    <p:sldId id="2192" r:id="rId46"/>
    <p:sldId id="731" r:id="rId47"/>
    <p:sldId id="730" r:id="rId48"/>
    <p:sldId id="753" r:id="rId49"/>
    <p:sldId id="627" r:id="rId50"/>
    <p:sldId id="555" r:id="rId51"/>
    <p:sldId id="556" r:id="rId52"/>
    <p:sldId id="557" r:id="rId53"/>
    <p:sldId id="559" r:id="rId54"/>
    <p:sldId id="560" r:id="rId55"/>
    <p:sldId id="561" r:id="rId56"/>
    <p:sldId id="765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9"/>
    <p:restoredTop sz="93835"/>
  </p:normalViewPr>
  <p:slideViewPr>
    <p:cSldViewPr snapToGrid="0">
      <p:cViewPr varScale="1">
        <p:scale>
          <a:sx n="133" d="100"/>
          <a:sy n="133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D8ED75C-4A89-854D-82BE-E8CB942D6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23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3217B48-3620-E341-8DBB-81E8940D2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AA32EE-19D8-1F49-BDCE-9B9ADA095BA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555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02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0C140-35CC-4D4A-B8E3-9AE13DB7338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1"/>
            <a:r>
              <a:rPr lang="en-US" altLang="en-US" sz="1600" dirty="0">
                <a:solidFill>
                  <a:srgbClr val="000000"/>
                </a:solidFill>
              </a:rPr>
              <a:t>AI: </a:t>
            </a:r>
            <a:r>
              <a:rPr lang="en-US" altLang="en-US" sz="1600" dirty="0"/>
              <a:t>increases window by 1 per round</a:t>
            </a:r>
          </a:p>
          <a:p>
            <a:pPr lvl="1"/>
            <a:r>
              <a:rPr lang="en-US" altLang="en-US" sz="1600" dirty="0"/>
              <a:t>MD: cuts window size </a:t>
            </a:r>
          </a:p>
          <a:p>
            <a:pPr lvl="2"/>
            <a:r>
              <a:rPr lang="en-US" altLang="en-US" sz="1600" dirty="0"/>
              <a:t>to half when detecting congestion by 3DUP</a:t>
            </a:r>
          </a:p>
          <a:p>
            <a:pPr lvl="2"/>
            <a:r>
              <a:rPr lang="en-US" altLang="en-US" sz="1600" dirty="0"/>
              <a:t>to 1 if timeout</a:t>
            </a:r>
          </a:p>
          <a:p>
            <a:pPr lvl="3"/>
            <a:r>
              <a:rPr lang="en-US" altLang="en-US" sz="1600" dirty="0"/>
              <a:t>if already timeout, doubles timeout</a:t>
            </a: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79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B2F6ACF-F586-304F-80FA-6FD457141CEA}" type="slidenum">
              <a:rPr lang="en-US" altLang="en-US" sz="1300">
                <a:solidFill>
                  <a:srgbClr val="000000"/>
                </a:solidFill>
              </a:rPr>
              <a:pPr/>
              <a:t>13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035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AA15AE-663B-B142-8DC4-ABF8A9F8E335}" type="slidenum">
              <a:rPr lang="en-US" altLang="en-US" sz="1300">
                <a:solidFill>
                  <a:srgbClr val="000000"/>
                </a:solidFill>
              </a:rPr>
              <a:pPr/>
              <a:t>14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081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C014632-15B9-D643-BDE6-0DBA053D6D53}" type="slidenum">
              <a:rPr lang="en-US" altLang="en-US" sz="1300">
                <a:solidFill>
                  <a:srgbClr val="000000"/>
                </a:solidFill>
              </a:rPr>
              <a:pPr/>
              <a:t>15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44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1DA428-1870-7646-8560-D5A43C4A31DE}" type="slidenum">
              <a:rPr lang="en-US" altLang="en-US" sz="1300">
                <a:solidFill>
                  <a:srgbClr val="000000"/>
                </a:solidFill>
              </a:rPr>
              <a:pPr/>
              <a:t>16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34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B759D2-DE6F-5E48-AF30-F86068016CDD}" type="slidenum">
              <a:rPr lang="en-US" altLang="en-US" sz="1300">
                <a:solidFill>
                  <a:srgbClr val="000000"/>
                </a:solidFill>
              </a:rPr>
              <a:pPr/>
              <a:t>17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59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935415-892A-3444-8C74-F4BA6BED37ED}" type="slidenum">
              <a:rPr lang="en-US" altLang="en-US" sz="1300">
                <a:solidFill>
                  <a:srgbClr val="000000"/>
                </a:solidFill>
              </a:rPr>
              <a:pPr/>
              <a:t>18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80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19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99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6EB4768-EF35-3349-AE0F-B1B498FA19C2}" type="slidenum">
              <a:rPr lang="en-US" altLang="en-US" sz="1300">
                <a:solidFill>
                  <a:srgbClr val="000000"/>
                </a:solidFill>
              </a:rPr>
              <a:pPr/>
              <a:t>20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39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AB86CB8-72B2-5E4B-B2A7-5D6FE0E0F604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05503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BB779B-0C53-D94E-ADB4-B8D6CDECA465}" type="slidenum">
              <a:rPr lang="en-US" altLang="en-US" sz="1300">
                <a:solidFill>
                  <a:srgbClr val="000000"/>
                </a:solidFill>
              </a:rPr>
              <a:pPr/>
              <a:t>21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2380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22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91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409DE0-B4B2-F446-9DB7-824027F308F7}" type="slidenum">
              <a:rPr lang="en-US" altLang="en-US" sz="1300">
                <a:solidFill>
                  <a:srgbClr val="000000"/>
                </a:solidFill>
              </a:rPr>
              <a:pPr/>
              <a:t>23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75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217B48-3620-E341-8DBB-81E8940D2C4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60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25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131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26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33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337BD7-058D-CF47-B677-1850AF160A64}" type="slidenum">
              <a:rPr lang="en-US" altLang="en-US" sz="1300">
                <a:solidFill>
                  <a:srgbClr val="000000"/>
                </a:solidFill>
              </a:rPr>
              <a:pPr/>
              <a:t>27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562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422344-43EA-7540-BA92-3E74B8C1F433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447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03FBF60-21E5-924A-94D2-BEACFC884DD7}" type="slidenum">
              <a:rPr lang="en-US" altLang="en-US" sz="130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312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29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C889F9-3456-5B43-AB4C-1BA8E126C007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26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450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8CE9-DD82-1544-A299-EFE14CB2AAD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04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E024E1-1F25-7245-A6BB-0D7F3C9DC48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49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09AF67-0E6E-E144-A50D-5B9D80E4899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426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B9EA2B-1C3F-A642-B009-B8F26AD8456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4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45113B-DDD5-5A4A-A564-3B76635D94EE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002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56F0A5-45DD-1342-93C6-C37C453EE61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044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71469F-07B2-A04F-B3D0-E88CF9ABC9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024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4068C1-05EC-374F-8DF5-54F9B93AA2ED}" type="slidenum">
              <a:rPr lang="en-US" altLang="en-US" sz="1300">
                <a:solidFill>
                  <a:srgbClr val="000000"/>
                </a:solidFill>
              </a:rPr>
              <a:pPr/>
              <a:t>46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0034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F9728A-59F6-364B-8077-126FA2554CA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03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9A625-5045-D349-95AC-199C0443BE6D}" type="slidenum">
              <a:rPr lang="en-US" altLang="en-US" sz="1300">
                <a:solidFill>
                  <a:srgbClr val="000000"/>
                </a:solidFill>
              </a:rPr>
              <a:pPr/>
              <a:t>4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22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B2C507-C0C3-6D4D-9832-D34CCD3FEC25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6335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4A7D0-F1E6-F94F-9E5C-A14D299416BC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Proof of Little’s Law:</a:t>
            </a: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043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596F89-0E93-464C-B324-024AA2476104}" type="slidenum">
              <a:rPr lang="en-US" altLang="en-US" sz="1300">
                <a:solidFill>
                  <a:srgbClr val="000000"/>
                </a:solidFill>
              </a:rPr>
              <a:pPr/>
              <a:t>50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07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C64F14-D969-0C45-B1D9-5429070A4666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2191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B0D033-9209-FF47-9D50-ED43EE92BC99}" type="slidenum">
              <a:rPr lang="en-US" altLang="en-US" sz="13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en-US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0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AB7834-715C-EF4D-B211-564F2EE89C4B}" type="slidenum">
              <a:rPr lang="en-US" altLang="en-US" sz="1300">
                <a:solidFill>
                  <a:srgbClr val="000000"/>
                </a:solidFill>
              </a:rPr>
              <a:pPr/>
              <a:t>5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97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6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51608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AA6930-8950-EF41-B3C2-6199E9D6B68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97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38290-E4D5-D749-A680-0A4438C57ABC}" type="slidenum">
              <a:rPr lang="en-US" altLang="en-US" sz="1300">
                <a:solidFill>
                  <a:srgbClr val="000000"/>
                </a:solidFill>
              </a:rPr>
              <a:pPr/>
              <a:t>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  <a:ea typeface="ＭＳ Ｐゴシック" charset="-128"/>
              </a:rPr>
              <a:t>Implement d(t): loss/delay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Adjust window size</a:t>
            </a:r>
          </a:p>
          <a:p>
            <a:r>
              <a:rPr lang="en-US" altLang="en-US">
                <a:latin typeface="Times New Roman" charset="0"/>
                <a:ea typeface="ＭＳ Ｐゴシック" charset="-128"/>
              </a:rPr>
              <a:t>b_D: exponential backoff timeout after window size is 1</a:t>
            </a:r>
          </a:p>
        </p:txBody>
      </p:sp>
    </p:spTree>
    <p:extLst>
      <p:ext uri="{BB962C8B-B14F-4D97-AF65-F5344CB8AC3E}">
        <p14:creationId xmlns:p14="http://schemas.microsoft.com/office/powerpoint/2010/main" val="160247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2F6ACF-F586-304F-80FA-6FD457141CEA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42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841A5-F5BA-B44E-A7B6-A843B700C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5B532-C662-204A-B081-69E6869E6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7B01-ACDE-7B40-B981-C91656B53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0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67B1-F28C-234A-A954-FBCD80C32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135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442E-A3EF-3540-9151-FED5573EA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2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48EE-A817-AA49-B472-401227490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4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1FE0-B426-7E4D-A359-D11F02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8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B6F9-A4A4-BA4C-8D94-418C0F516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EAD2-50A2-C44C-87B5-CC1241096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90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802E-658D-BD4C-8FD8-2A032DC3E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73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E87D-B49A-824C-905A-453DC176E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AF7-D57A-5549-BAC0-476DB3CE5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22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7C2D4-7EE5-6341-83A0-8B1A4A0D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0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C3BE4-8263-2F45-88B4-6B68A8204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1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E20A-176D-7040-9154-C5AD722D2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54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19ACACB-99A9-6346-AC58-3F9441C47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753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5CEDB5E-D4AF-A243-8F3E-F9F4C01DE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948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59B381D9-EF46-8B4D-8877-465317163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4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309388A-5419-944E-88B0-B4EF8F683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630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F486AB6-459B-7549-B699-53212CAE9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77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48E6094-4E5F-0C47-87E4-62C708559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013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2C8B519-DFB0-D54C-80E2-1AB8C9EFA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2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8E44C-9AB9-544A-8EDB-07817D2A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049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2F4002-D8C6-4748-AED7-6039055AA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444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9A9EED97-A8FD-D647-9704-B59CA8005C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46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E02ABEB5-4886-FE43-9B8F-A5CC07834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133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04070AAF-2E21-5E47-A943-04133A348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11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A8BFD5CB-2A2E-2F4D-B6DF-1603BB3B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31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6A46FDF-B669-4F40-BE94-20D212A2A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302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DF08A65D-004C-8C40-A034-D4B877E7F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2238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121A38C9-345D-AB45-B265-58A6F092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942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478E8092-EA49-1749-A2A6-CA4169055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493454F-C7E9-6A4B-8BA4-0B73CB6A9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78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753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3DBDE0AE-85DA-B645-B1FB-9E81890A2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257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E926B07-7027-3840-8C9A-7C18BDC01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41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CB06A474-3A0D-B046-825D-4C81248D8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18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B773FF9B-AE91-764A-B732-ACDBB4F97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FC661073-FD13-4540-B719-0F5F8B9B7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3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C50C2-D1FC-4646-9037-CC8131C81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5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94F0-48DF-8A4B-A44B-BB803C481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42EAA-F75E-C14C-89FD-8ECF4B073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EBE7-556D-6C4E-86BE-3CA3C3D77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1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FA824C-AF7B-7D47-8459-9CEB7B3C9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9" r:id="rId1"/>
    <p:sldLayoutId id="2147485240" r:id="rId2"/>
    <p:sldLayoutId id="2147485241" r:id="rId3"/>
    <p:sldLayoutId id="2147485259" r:id="rId4"/>
    <p:sldLayoutId id="2147485242" r:id="rId5"/>
    <p:sldLayoutId id="2147485260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93EDEA-48A4-9245-A752-2B4FD295E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7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8" r:id="rId1"/>
    <p:sldLayoutId id="2147485249" r:id="rId2"/>
    <p:sldLayoutId id="2147485250" r:id="rId3"/>
    <p:sldLayoutId id="2147485251" r:id="rId4"/>
    <p:sldLayoutId id="2147485252" r:id="rId5"/>
    <p:sldLayoutId id="2147485253" r:id="rId6"/>
    <p:sldLayoutId id="2147485254" r:id="rId7"/>
    <p:sldLayoutId id="2147485255" r:id="rId8"/>
    <p:sldLayoutId id="2147485256" r:id="rId9"/>
    <p:sldLayoutId id="2147485257" r:id="rId10"/>
    <p:sldLayoutId id="21474852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DD4B5B84-4B6C-2A4D-BF09-A1C731BC0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18" charset="0"/>
                <a:ea typeface="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"/>
              </a:defRPr>
            </a:lvl1pPr>
          </a:lstStyle>
          <a:p>
            <a:pPr>
              <a:defRPr/>
            </a:pPr>
            <a:fld id="{B95F65CD-E7FA-DA48-B806-37D95A7A3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042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defRPr/>
            </a:pPr>
            <a:endParaRPr lang="en-US" altLang="en-US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3" r:id="rId1"/>
    <p:sldLayoutId id="2147485284" r:id="rId2"/>
    <p:sldLayoutId id="2147485285" r:id="rId3"/>
    <p:sldLayoutId id="2147485286" r:id="rId4"/>
    <p:sldLayoutId id="2147485287" r:id="rId5"/>
    <p:sldLayoutId id="2147485288" r:id="rId6"/>
    <p:sldLayoutId id="2147485289" r:id="rId7"/>
    <p:sldLayoutId id="2147485290" r:id="rId8"/>
    <p:sldLayoutId id="2147485291" r:id="rId9"/>
    <p:sldLayoutId id="2147485292" r:id="rId10"/>
    <p:sldLayoutId id="21474852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0.png"/><Relationship Id="rId4" Type="http://schemas.openxmlformats.org/officeDocument/2006/relationships/image" Target="../media/image12.png"/><Relationship Id="rId9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TCP/Reno Analysis, TCP Cubic, TCP/Vegas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960C3-98CA-A344-B937-6842E7DF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08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8240A-9FA9-1D4D-A524-32EB6BDE207A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94D-DD09-FD41-A834-B50BFDB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3333CC"/>
                </a:solidFill>
              </a:rPr>
              <a:t>TCP/Reno Formulas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3AEB-E3B7-A440-84D9-3A183F3E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Increase (MI)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double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</a:t>
            </a:r>
            <a:r>
              <a:rPr lang="en-US" altLang="en-US" sz="1799" dirty="0">
                <a:solidFill>
                  <a:srgbClr val="C00000"/>
                </a:solidFill>
              </a:rPr>
              <a:t>2</a:t>
            </a:r>
            <a:r>
              <a:rPr lang="en-US" altLang="en-US" sz="1799" dirty="0"/>
              <a:t> x(t)</a:t>
            </a:r>
            <a:endParaRPr lang="en-US" altLang="en-US" sz="1799" dirty="0">
              <a:sym typeface="Wingdings" charset="2"/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ym typeface="Wingdings" charset="2"/>
            </a:endParaRPr>
          </a:p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Additive Increase (AI)</a:t>
            </a:r>
          </a:p>
          <a:p>
            <a:pPr marL="628488" lvl="1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1799" dirty="0"/>
              <a:t>Linear increase </a:t>
            </a:r>
            <a:r>
              <a:rPr lang="en-US" altLang="en-US" sz="1799" i="1" dirty="0"/>
              <a:t>the rate:</a:t>
            </a:r>
            <a:r>
              <a:rPr lang="en-US" altLang="en-US" sz="1799" dirty="0"/>
              <a:t> x(t+1) = x(t) + </a:t>
            </a:r>
            <a:r>
              <a:rPr lang="en-US" altLang="en-US" sz="1799" dirty="0">
                <a:solidFill>
                  <a:srgbClr val="C00000"/>
                </a:solidFill>
              </a:rPr>
              <a:t>1</a:t>
            </a: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/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099" dirty="0"/>
              <a:t>Multiplicative decrease (MD)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5" dirty="0"/>
              <a:t>half </a:t>
            </a:r>
            <a:r>
              <a:rPr lang="en-US" altLang="en-US" sz="2095" i="1" dirty="0"/>
              <a:t>the rate:</a:t>
            </a:r>
            <a:r>
              <a:rPr lang="en-US" altLang="en-US" sz="2095" dirty="0"/>
              <a:t> x(t+1) = </a:t>
            </a:r>
            <a:r>
              <a:rPr lang="en-US" altLang="en-US" sz="2095" dirty="0">
                <a:solidFill>
                  <a:srgbClr val="C00000"/>
                </a:solidFill>
              </a:rPr>
              <a:t>1/2</a:t>
            </a:r>
            <a:r>
              <a:rPr lang="en-US" altLang="en-US" sz="2095" dirty="0"/>
              <a:t> x(t)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2099" dirty="0">
              <a:solidFill>
                <a:srgbClr val="000000"/>
              </a:solidFill>
            </a:endParaRPr>
          </a:p>
          <a:p>
            <a:pPr marL="628488" lvl="1" defTabSz="685476"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799" dirty="0">
              <a:solidFill>
                <a:srgbClr val="000000"/>
              </a:solidFill>
              <a:sym typeface="Wingdings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D57EF-6846-634D-8A26-60FCBE969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2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3905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Two “phases”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slow-start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1797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1797" i="1" dirty="0" err="1">
                <a:solidFill>
                  <a:srgbClr val="000000"/>
                </a:solidFill>
              </a:rPr>
              <a:t>cwnd</a:t>
            </a:r>
            <a:endParaRPr lang="en-US" altLang="en-US" sz="1797" i="1" dirty="0">
              <a:solidFill>
                <a:srgbClr val="000000"/>
              </a:solidFill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i="1" dirty="0">
                <a:solidFill>
                  <a:srgbClr val="000000"/>
                </a:solidFill>
              </a:rPr>
              <a:t>Formula: MI</a:t>
            </a:r>
            <a:endParaRPr lang="en-US" altLang="en-US" sz="1797" dirty="0">
              <a:solidFill>
                <a:srgbClr val="FF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FF0000"/>
                </a:solidFill>
              </a:rPr>
              <a:t>congestion avoidance</a:t>
            </a:r>
            <a:endParaRPr lang="en-US" altLang="zh-CN" sz="2096" dirty="0">
              <a:solidFill>
                <a:srgbClr val="FF0000"/>
              </a:solidFill>
              <a:ea typeface="宋体" charset="-122"/>
            </a:endParaRP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Goal: </a:t>
            </a:r>
            <a:r>
              <a:rPr lang="en-US" altLang="en-US" sz="1797" dirty="0"/>
              <a:t>Maintains equilibrium and reacts around equilibrium</a:t>
            </a:r>
          </a:p>
          <a:p>
            <a:pPr marL="856966" lvl="2" indent="-214211" defTabSz="685476">
              <a:buClr>
                <a:srgbClr val="3333CC"/>
              </a:buClr>
            </a:pPr>
            <a:r>
              <a:rPr lang="en-US" altLang="en-US" sz="1797" dirty="0">
                <a:solidFill>
                  <a:srgbClr val="000000"/>
                </a:solidFill>
              </a:rPr>
              <a:t>Formula: AI MD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4D0B39C-81F4-0844-9C86-BB1CECB6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291A-675F-DE45-8F3A-0D8734640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43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BF4-8735-2949-ABBD-BD62068A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1618"/>
            <a:ext cx="802005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3333CC"/>
                </a:solidFill>
              </a:rPr>
              <a:t>TCP/Reno Formula Switching </a:t>
            </a:r>
            <a:br>
              <a:rPr lang="en-US" altLang="en-US" sz="3600" dirty="0">
                <a:solidFill>
                  <a:srgbClr val="3333CC"/>
                </a:solidFill>
              </a:rPr>
            </a:br>
            <a:r>
              <a:rPr lang="en-US" altLang="en-US" sz="3600" dirty="0">
                <a:solidFill>
                  <a:srgbClr val="3333CC"/>
                </a:solidFill>
              </a:rPr>
              <a:t>(Control Structure)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B8A6-F8D8-5D4D-B7E7-8492DB98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Important variables: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cwnd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 </a:t>
            </a:r>
            <a:r>
              <a:rPr lang="en-US" altLang="en-US" sz="2096" dirty="0">
                <a:solidFill>
                  <a:srgbClr val="000000"/>
                </a:solidFill>
              </a:rPr>
              <a:t>congestion window size</a:t>
            </a: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b="1" dirty="0" err="1">
                <a:solidFill>
                  <a:srgbClr val="000000"/>
                </a:solidFill>
                <a:latin typeface="Courier New" charset="0"/>
              </a:rPr>
              <a:t>ssthresh</a:t>
            </a:r>
            <a:r>
              <a:rPr lang="en-US" altLang="en-US" sz="2096" b="1" dirty="0">
                <a:solidFill>
                  <a:srgbClr val="000000"/>
                </a:solidFill>
                <a:latin typeface="Courier New" charset="0"/>
              </a:rPr>
              <a:t>:</a:t>
            </a:r>
            <a:r>
              <a:rPr lang="en-US" altLang="en-US" sz="2096" dirty="0">
                <a:solidFill>
                  <a:srgbClr val="000000"/>
                </a:solidFill>
              </a:rPr>
              <a:t> threshold between the slow-start phase and the congestion avoidance phase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If </a:t>
            </a:r>
            <a:r>
              <a:rPr lang="en-US" altLang="en-US" sz="2396" dirty="0" err="1">
                <a:solidFill>
                  <a:srgbClr val="000000"/>
                </a:solidFill>
              </a:rPr>
              <a:t>cwnd</a:t>
            </a:r>
            <a:r>
              <a:rPr lang="en-US" altLang="en-US" sz="2396" dirty="0">
                <a:solidFill>
                  <a:srgbClr val="000000"/>
                </a:solidFill>
              </a:rPr>
              <a:t> &lt; </a:t>
            </a:r>
            <a:r>
              <a:rPr lang="en-US" altLang="en-US" sz="2396" dirty="0" err="1">
                <a:solidFill>
                  <a:srgbClr val="000000"/>
                </a:solidFill>
              </a:rPr>
              <a:t>ssthresh</a:t>
            </a:r>
            <a:endParaRPr lang="en-US" altLang="en-US" sz="2396" dirty="0">
              <a:solidFill>
                <a:srgbClr val="000000"/>
              </a:solidFill>
            </a:endParaRPr>
          </a:p>
          <a:p>
            <a:pPr marL="685638" lvl="1" indent="-342900" defTabSz="685476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MI</a:t>
            </a:r>
          </a:p>
          <a:p>
            <a:pPr marL="385622" defTabSz="685476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396" dirty="0">
                <a:solidFill>
                  <a:srgbClr val="000000"/>
                </a:solidFill>
              </a:rPr>
              <a:t>Else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96" dirty="0">
                <a:solidFill>
                  <a:srgbClr val="000000"/>
                </a:solidFill>
              </a:rPr>
              <a:t>AIMD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FDE594-F70D-0642-992F-469FF0D9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290" y="4065533"/>
            <a:ext cx="4066309" cy="2669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69920-5886-694A-AF2A-36943FB63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5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 Start</a:t>
            </a:r>
          </a:p>
        </p:txBody>
      </p:sp>
      <p:sp>
        <p:nvSpPr>
          <p:cNvPr id="119811" name="Rectangle 5"/>
          <p:cNvSpPr>
            <a:spLocks noChangeArrowheads="1"/>
          </p:cNvSpPr>
          <p:nvPr/>
        </p:nvSpPr>
        <p:spPr bwMode="auto">
          <a:xfrm>
            <a:off x="533400" y="16764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Algorithm: MI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</a:rPr>
              <a:t>double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</a:rPr>
              <a:t>cwnd</a:t>
            </a:r>
            <a:r>
              <a:rPr lang="en-US" altLang="en-US" dirty="0">
                <a:solidFill>
                  <a:srgbClr val="000000"/>
                </a:solidFill>
              </a:rPr>
              <a:t>  every RTT until </a:t>
            </a:r>
            <a:r>
              <a:rPr lang="en-US" altLang="en-US" dirty="0">
                <a:solidFill>
                  <a:srgbClr val="FF0000"/>
                </a:solidFill>
              </a:rPr>
              <a:t>network congested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  <a:sym typeface="Wingdings" charset="2"/>
            </a:endParaRPr>
          </a:p>
          <a:p>
            <a:pPr marL="457200" lvl="1" indent="-457200"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sym typeface="Wingdings" charset="2"/>
              </a:rPr>
              <a:t>Goal: getting to equilibrium gradually but quickly, to </a:t>
            </a:r>
            <a:r>
              <a:rPr lang="en-US" altLang="en-US" sz="2800" dirty="0">
                <a:solidFill>
                  <a:srgbClr val="000000"/>
                </a:solidFill>
              </a:rPr>
              <a:t>get a rough estimate of the optimal of </a:t>
            </a:r>
            <a:r>
              <a:rPr lang="en-US" altLang="en-US" sz="2800" i="1" dirty="0" err="1">
                <a:solidFill>
                  <a:srgbClr val="000000"/>
                </a:solidFill>
              </a:rPr>
              <a:t>cwnd</a:t>
            </a:r>
            <a:endParaRPr lang="en-US" altLang="en-US" sz="2800" i="1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DA34F1-589A-DD46-9D3A-1A2D9E28D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23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111125" y="261938"/>
            <a:ext cx="8020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MI: Slow-start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40350" y="1811338"/>
            <a:ext cx="3681413" cy="4006850"/>
            <a:chOff x="3364" y="1141"/>
            <a:chExt cx="2319" cy="2358"/>
          </a:xfrm>
        </p:grpSpPr>
        <p:sp>
          <p:nvSpPr>
            <p:cNvPr id="121902" name="Line 4"/>
            <p:cNvSpPr>
              <a:spLocks noChangeShapeType="1"/>
            </p:cNvSpPr>
            <p:nvPr/>
          </p:nvSpPr>
          <p:spPr bwMode="auto">
            <a:xfrm>
              <a:off x="3364" y="1141"/>
              <a:ext cx="11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3" name="Line 5"/>
            <p:cNvSpPr>
              <a:spLocks noChangeShapeType="1"/>
            </p:cNvSpPr>
            <p:nvPr/>
          </p:nvSpPr>
          <p:spPr bwMode="auto">
            <a:xfrm flipH="1">
              <a:off x="5671" y="1141"/>
              <a:ext cx="12" cy="235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62575" y="2165350"/>
            <a:ext cx="3659188" cy="374650"/>
            <a:chOff x="3021" y="1364"/>
            <a:chExt cx="2305" cy="236"/>
          </a:xfrm>
        </p:grpSpPr>
        <p:sp>
          <p:nvSpPr>
            <p:cNvPr id="121899" name="Line 7"/>
            <p:cNvSpPr>
              <a:spLocks noChangeShapeType="1"/>
            </p:cNvSpPr>
            <p:nvPr/>
          </p:nvSpPr>
          <p:spPr bwMode="auto">
            <a:xfrm flipV="1">
              <a:off x="3056" y="1406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Freeform 8"/>
            <p:cNvSpPr>
              <a:spLocks/>
            </p:cNvSpPr>
            <p:nvPr/>
          </p:nvSpPr>
          <p:spPr bwMode="auto">
            <a:xfrm>
              <a:off x="3021" y="1561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01" name="Rectangle 9"/>
            <p:cNvSpPr>
              <a:spLocks noChangeArrowheads="1"/>
            </p:cNvSpPr>
            <p:nvPr/>
          </p:nvSpPr>
          <p:spPr bwMode="auto">
            <a:xfrm rot="-300000">
              <a:off x="3817" y="1364"/>
              <a:ext cx="8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 1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16425" y="1830388"/>
            <a:ext cx="4605338" cy="301625"/>
            <a:chOff x="2425" y="1153"/>
            <a:chExt cx="2901" cy="190"/>
          </a:xfrm>
        </p:grpSpPr>
        <p:sp>
          <p:nvSpPr>
            <p:cNvPr id="121895" name="Line 11"/>
            <p:cNvSpPr>
              <a:spLocks noChangeShapeType="1"/>
            </p:cNvSpPr>
            <p:nvPr/>
          </p:nvSpPr>
          <p:spPr bwMode="auto">
            <a:xfrm>
              <a:off x="3021" y="1229"/>
              <a:ext cx="2256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Freeform 12"/>
            <p:cNvSpPr>
              <a:spLocks/>
            </p:cNvSpPr>
            <p:nvPr/>
          </p:nvSpPr>
          <p:spPr bwMode="auto">
            <a:xfrm>
              <a:off x="5269" y="1289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Rectangle 13"/>
            <p:cNvSpPr>
              <a:spLocks noChangeArrowheads="1"/>
            </p:cNvSpPr>
            <p:nvPr/>
          </p:nvSpPr>
          <p:spPr bwMode="auto">
            <a:xfrm rot="120000">
              <a:off x="3999" y="1153"/>
              <a:ext cx="4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solidFill>
                    <a:srgbClr val="0000FF"/>
                  </a:solidFill>
                  <a:latin typeface="Arial" charset="0"/>
                </a:rPr>
                <a:t>segment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8" name="Rectangle 14"/>
            <p:cNvSpPr>
              <a:spLocks noChangeArrowheads="1"/>
            </p:cNvSpPr>
            <p:nvPr/>
          </p:nvSpPr>
          <p:spPr bwMode="auto">
            <a:xfrm>
              <a:off x="2425" y="1172"/>
              <a:ext cx="50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b="1">
                  <a:solidFill>
                    <a:srgbClr val="FF0000"/>
                  </a:solidFill>
                  <a:latin typeface="Arial" charset="0"/>
                </a:rPr>
                <a:t>cwnd = 1</a:t>
              </a: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4394200" y="2493963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2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380038" y="2524125"/>
            <a:ext cx="3659187" cy="512763"/>
            <a:chOff x="3032" y="1590"/>
            <a:chExt cx="2305" cy="323"/>
          </a:xfrm>
        </p:grpSpPr>
        <p:sp>
          <p:nvSpPr>
            <p:cNvPr id="121889" name="Freeform 17"/>
            <p:cNvSpPr>
              <a:spLocks/>
            </p:cNvSpPr>
            <p:nvPr/>
          </p:nvSpPr>
          <p:spPr bwMode="auto">
            <a:xfrm>
              <a:off x="5280" y="186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Line 18"/>
            <p:cNvSpPr>
              <a:spLocks noChangeShapeType="1"/>
            </p:cNvSpPr>
            <p:nvPr/>
          </p:nvSpPr>
          <p:spPr bwMode="auto">
            <a:xfrm>
              <a:off x="3032" y="1666"/>
              <a:ext cx="2257" cy="88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Freeform 19"/>
            <p:cNvSpPr>
              <a:spLocks/>
            </p:cNvSpPr>
            <p:nvPr/>
          </p:nvSpPr>
          <p:spPr bwMode="auto">
            <a:xfrm>
              <a:off x="5280" y="1726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2" name="Rectangle 20"/>
            <p:cNvSpPr>
              <a:spLocks noChangeArrowheads="1"/>
            </p:cNvSpPr>
            <p:nvPr/>
          </p:nvSpPr>
          <p:spPr bwMode="auto">
            <a:xfrm rot="120000">
              <a:off x="3991" y="159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2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93" name="Line 21"/>
            <p:cNvSpPr>
              <a:spLocks noChangeShapeType="1"/>
            </p:cNvSpPr>
            <p:nvPr/>
          </p:nvSpPr>
          <p:spPr bwMode="auto">
            <a:xfrm>
              <a:off x="3032" y="180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4" name="Rectangle 22"/>
            <p:cNvSpPr>
              <a:spLocks noChangeArrowheads="1"/>
            </p:cNvSpPr>
            <p:nvPr/>
          </p:nvSpPr>
          <p:spPr bwMode="auto">
            <a:xfrm rot="120000">
              <a:off x="3991" y="172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80038" y="3019425"/>
            <a:ext cx="3622675" cy="495300"/>
            <a:chOff x="3032" y="1977"/>
            <a:chExt cx="2305" cy="237"/>
          </a:xfrm>
        </p:grpSpPr>
        <p:sp>
          <p:nvSpPr>
            <p:cNvPr id="121886" name="Line 24"/>
            <p:cNvSpPr>
              <a:spLocks noChangeShapeType="1"/>
            </p:cNvSpPr>
            <p:nvPr/>
          </p:nvSpPr>
          <p:spPr bwMode="auto">
            <a:xfrm flipV="1">
              <a:off x="3068" y="2020"/>
              <a:ext cx="2269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7" name="Freeform 25"/>
            <p:cNvSpPr>
              <a:spLocks/>
            </p:cNvSpPr>
            <p:nvPr/>
          </p:nvSpPr>
          <p:spPr bwMode="auto">
            <a:xfrm>
              <a:off x="3032" y="2175"/>
              <a:ext cx="42" cy="39"/>
            </a:xfrm>
            <a:custGeom>
              <a:avLst/>
              <a:gdLst>
                <a:gd name="T0" fmla="*/ 39 w 42"/>
                <a:gd name="T1" fmla="*/ 0 h 39"/>
                <a:gd name="T2" fmla="*/ 0 w 42"/>
                <a:gd name="T3" fmla="*/ 23 h 39"/>
                <a:gd name="T4" fmla="*/ 42 w 42"/>
                <a:gd name="T5" fmla="*/ 39 h 39"/>
                <a:gd name="T6" fmla="*/ 39 w 42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39"/>
                <a:gd name="T14" fmla="*/ 42 w 42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39">
                  <a:moveTo>
                    <a:pt x="39" y="0"/>
                  </a:moveTo>
                  <a:lnTo>
                    <a:pt x="0" y="23"/>
                  </a:lnTo>
                  <a:lnTo>
                    <a:pt x="42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8" name="Rectangle 26"/>
            <p:cNvSpPr>
              <a:spLocks noChangeArrowheads="1"/>
            </p:cNvSpPr>
            <p:nvPr/>
          </p:nvSpPr>
          <p:spPr bwMode="auto">
            <a:xfrm rot="-300000">
              <a:off x="3727" y="1977"/>
              <a:ext cx="103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FF"/>
                  </a:solidFill>
                  <a:latin typeface="Arial" charset="0"/>
                </a:rPr>
                <a:t>ACK for segments 2 + 3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35" name="Rectangle 27"/>
          <p:cNvSpPr>
            <a:spLocks noChangeArrowheads="1"/>
          </p:cNvSpPr>
          <p:nvPr/>
        </p:nvSpPr>
        <p:spPr bwMode="auto">
          <a:xfrm>
            <a:off x="4394200" y="3406775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4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380038" y="3508375"/>
            <a:ext cx="3659187" cy="935038"/>
            <a:chOff x="3032" y="2210"/>
            <a:chExt cx="2305" cy="589"/>
          </a:xfrm>
        </p:grpSpPr>
        <p:sp>
          <p:nvSpPr>
            <p:cNvPr id="121874" name="Rectangle 29"/>
            <p:cNvSpPr>
              <a:spLocks noChangeArrowheads="1"/>
            </p:cNvSpPr>
            <p:nvPr/>
          </p:nvSpPr>
          <p:spPr bwMode="auto">
            <a:xfrm rot="120000">
              <a:off x="3991" y="2210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4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75" name="Line 30"/>
            <p:cNvSpPr>
              <a:spLocks noChangeShapeType="1"/>
            </p:cNvSpPr>
            <p:nvPr/>
          </p:nvSpPr>
          <p:spPr bwMode="auto">
            <a:xfrm>
              <a:off x="3032" y="2286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6" name="Freeform 31"/>
            <p:cNvSpPr>
              <a:spLocks/>
            </p:cNvSpPr>
            <p:nvPr/>
          </p:nvSpPr>
          <p:spPr bwMode="auto">
            <a:xfrm>
              <a:off x="5280" y="2346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9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9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Line 32"/>
            <p:cNvSpPr>
              <a:spLocks noChangeShapeType="1"/>
            </p:cNvSpPr>
            <p:nvPr/>
          </p:nvSpPr>
          <p:spPr bwMode="auto">
            <a:xfrm>
              <a:off x="3032" y="2420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8" name="Freeform 33"/>
            <p:cNvSpPr>
              <a:spLocks/>
            </p:cNvSpPr>
            <p:nvPr/>
          </p:nvSpPr>
          <p:spPr bwMode="auto">
            <a:xfrm>
              <a:off x="5280" y="2480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9" name="Rectangle 34"/>
            <p:cNvSpPr>
              <a:spLocks noChangeArrowheads="1"/>
            </p:cNvSpPr>
            <p:nvPr/>
          </p:nvSpPr>
          <p:spPr bwMode="auto">
            <a:xfrm rot="120000">
              <a:off x="3991" y="2342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5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0" name="Line 35"/>
            <p:cNvSpPr>
              <a:spLocks noChangeShapeType="1"/>
            </p:cNvSpPr>
            <p:nvPr/>
          </p:nvSpPr>
          <p:spPr bwMode="auto">
            <a:xfrm>
              <a:off x="3032" y="2552"/>
              <a:ext cx="2257" cy="87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1" name="Freeform 36"/>
            <p:cNvSpPr>
              <a:spLocks/>
            </p:cNvSpPr>
            <p:nvPr/>
          </p:nvSpPr>
          <p:spPr bwMode="auto">
            <a:xfrm>
              <a:off x="5280" y="2612"/>
              <a:ext cx="57" cy="53"/>
            </a:xfrm>
            <a:custGeom>
              <a:avLst/>
              <a:gdLst>
                <a:gd name="T0" fmla="*/ 3 w 57"/>
                <a:gd name="T1" fmla="*/ 0 h 53"/>
                <a:gd name="T2" fmla="*/ 57 w 57"/>
                <a:gd name="T3" fmla="*/ 28 h 53"/>
                <a:gd name="T4" fmla="*/ 0 w 57"/>
                <a:gd name="T5" fmla="*/ 53 h 53"/>
                <a:gd name="T6" fmla="*/ 3 w 57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3"/>
                <a:gd name="T14" fmla="*/ 57 w 57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3">
                  <a:moveTo>
                    <a:pt x="3" y="0"/>
                  </a:moveTo>
                  <a:lnTo>
                    <a:pt x="57" y="28"/>
                  </a:lnTo>
                  <a:lnTo>
                    <a:pt x="0" y="5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2" name="Rectangle 37"/>
            <p:cNvSpPr>
              <a:spLocks noChangeArrowheads="1"/>
            </p:cNvSpPr>
            <p:nvPr/>
          </p:nvSpPr>
          <p:spPr bwMode="auto">
            <a:xfrm rot="120000">
              <a:off x="3991" y="2475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6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883" name="Line 38"/>
            <p:cNvSpPr>
              <a:spLocks noChangeShapeType="1"/>
            </p:cNvSpPr>
            <p:nvPr/>
          </p:nvSpPr>
          <p:spPr bwMode="auto">
            <a:xfrm>
              <a:off x="3032" y="2685"/>
              <a:ext cx="2257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4" name="Freeform 39"/>
            <p:cNvSpPr>
              <a:spLocks/>
            </p:cNvSpPr>
            <p:nvPr/>
          </p:nvSpPr>
          <p:spPr bwMode="auto">
            <a:xfrm>
              <a:off x="5280" y="2745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54"/>
                <a:gd name="T14" fmla="*/ 57 w 57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85" name="Rectangle 40"/>
            <p:cNvSpPr>
              <a:spLocks noChangeArrowheads="1"/>
            </p:cNvSpPr>
            <p:nvPr/>
          </p:nvSpPr>
          <p:spPr bwMode="auto">
            <a:xfrm rot="120000">
              <a:off x="3991" y="2608"/>
              <a:ext cx="4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FF"/>
                  </a:solidFill>
                  <a:latin typeface="Arial" charset="0"/>
                </a:rPr>
                <a:t>segment 7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7849" name="Line 41"/>
          <p:cNvSpPr>
            <a:spLocks noChangeShapeType="1"/>
          </p:cNvSpPr>
          <p:nvPr/>
        </p:nvSpPr>
        <p:spPr bwMode="auto">
          <a:xfrm flipV="1">
            <a:off x="5394325" y="4051300"/>
            <a:ext cx="3611563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>
            <a:off x="4476750" y="4687888"/>
            <a:ext cx="8080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6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869" name="Rectangle 43"/>
          <p:cNvSpPr>
            <a:spLocks noChangeArrowheads="1"/>
          </p:cNvSpPr>
          <p:nvPr/>
        </p:nvSpPr>
        <p:spPr bwMode="auto">
          <a:xfrm>
            <a:off x="182563" y="1447800"/>
            <a:ext cx="4108450" cy="5091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1870" name="Rectangle 44"/>
          <p:cNvSpPr>
            <a:spLocks noChangeArrowheads="1"/>
          </p:cNvSpPr>
          <p:nvPr/>
        </p:nvSpPr>
        <p:spPr bwMode="auto">
          <a:xfrm>
            <a:off x="258763" y="1752600"/>
            <a:ext cx="41910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Initially: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 = infinite (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 dirty="0">
                <a:solidFill>
                  <a:srgbClr val="000000"/>
                </a:solidFill>
              </a:rPr>
              <a:t>64K);</a:t>
            </a:r>
            <a:endParaRPr lang="en-US" altLang="zh-CN" sz="2000" dirty="0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For each newly </a:t>
            </a:r>
            <a:r>
              <a:rPr lang="en-US" altLang="en-US" sz="2000" b="1" dirty="0" err="1">
                <a:solidFill>
                  <a:srgbClr val="000000"/>
                </a:solidFill>
              </a:rPr>
              <a:t>ACKed</a:t>
            </a:r>
            <a:r>
              <a:rPr lang="en-US" altLang="en-US" sz="2000" b="1" dirty="0">
                <a:solidFill>
                  <a:srgbClr val="000000"/>
                </a:solidFill>
              </a:rPr>
              <a:t> segment: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if (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&lt; </a:t>
            </a:r>
            <a:r>
              <a:rPr lang="en-US" altLang="en-US" sz="2000" dirty="0" err="1">
                <a:solidFill>
                  <a:srgbClr val="000000"/>
                </a:solidFill>
              </a:rPr>
              <a:t>ssthresh</a:t>
            </a:r>
            <a:r>
              <a:rPr lang="en-US" altLang="en-US" sz="2000" dirty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/* MI: slow start*/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   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</a:rPr>
              <a:t>cwnd</a:t>
            </a:r>
            <a:r>
              <a:rPr lang="en-US" altLang="en-US" sz="2000" dirty="0">
                <a:solidFill>
                  <a:srgbClr val="000000"/>
                </a:solidFill>
              </a:rPr>
              <a:t> + 1;</a:t>
            </a:r>
          </a:p>
        </p:txBody>
      </p:sp>
      <p:sp>
        <p:nvSpPr>
          <p:cNvPr id="247854" name="Line 46"/>
          <p:cNvSpPr>
            <a:spLocks noChangeShapeType="1"/>
          </p:cNvSpPr>
          <p:nvPr/>
        </p:nvSpPr>
        <p:spPr bwMode="auto">
          <a:xfrm flipV="1">
            <a:off x="5357813" y="4537075"/>
            <a:ext cx="3611562" cy="760413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4484688" y="5151438"/>
            <a:ext cx="8080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FF0000"/>
                </a:solidFill>
                <a:latin typeface="Arial" charset="0"/>
              </a:rPr>
              <a:t>cwnd = 8</a:t>
            </a:r>
            <a:endParaRPr lang="en-US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7856" name="Line 48"/>
          <p:cNvSpPr>
            <a:spLocks noChangeShapeType="1"/>
          </p:cNvSpPr>
          <p:nvPr/>
        </p:nvSpPr>
        <p:spPr bwMode="auto">
          <a:xfrm>
            <a:off x="7189788" y="5334000"/>
            <a:ext cx="0" cy="6731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1744D4-50C9-754B-9E6F-D8CDDEF90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3" grpId="0" autoUpdateAnimBg="0"/>
      <p:bldP spid="247835" grpId="0" autoUpdateAnimBg="0"/>
      <p:bldP spid="247849" grpId="0" animBg="1"/>
      <p:bldP spid="247850" grpId="0" autoUpdateAnimBg="0"/>
      <p:bldP spid="247854" grpId="0" animBg="1"/>
      <p:bldP spid="247855" grpId="0" autoUpdateAnimBg="0"/>
      <p:bldP spid="2478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Startup Behavior </a:t>
            </a:r>
            <a:r>
              <a:rPr lang="en-US" altLang="en-US" sz="2800">
                <a:solidFill>
                  <a:srgbClr val="FF0000"/>
                </a:solidFill>
              </a:rPr>
              <a:t>with</a:t>
            </a:r>
            <a:r>
              <a:rPr lang="en-US" altLang="en-US" sz="2800"/>
              <a:t> Slow-start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420688" y="6443663"/>
            <a:ext cx="1128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imes New Roman" charset="0"/>
              </a:rPr>
              <a:t>See [Jac89]</a:t>
            </a:r>
          </a:p>
        </p:txBody>
      </p:sp>
      <p:pic>
        <p:nvPicPr>
          <p:cNvPr id="1239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1577975"/>
            <a:ext cx="7713663" cy="478155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6B430-B77C-FB43-8E2E-1A6B619EE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AIMD: Congestion Avoidance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Algorithm: AIMD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increases window by 1 per round-trip time (how?)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cuts window size </a:t>
            </a:r>
          </a:p>
          <a:p>
            <a:pPr lvl="2"/>
            <a:r>
              <a:rPr lang="en-US" altLang="en-US" dirty="0"/>
              <a:t>to half when detecting congestion by 3DUP</a:t>
            </a:r>
          </a:p>
          <a:p>
            <a:pPr lvl="2"/>
            <a:r>
              <a:rPr lang="en-US" altLang="en-US" dirty="0"/>
              <a:t>to 1 if timeout</a:t>
            </a:r>
          </a:p>
          <a:p>
            <a:pPr lvl="2"/>
            <a:r>
              <a:rPr lang="en-US" altLang="en-US" dirty="0"/>
              <a:t>if already timeout, doubles timeout</a:t>
            </a:r>
          </a:p>
          <a:p>
            <a:pPr lvl="2"/>
            <a:endParaRPr lang="en-US" altLang="en-US" dirty="0"/>
          </a:p>
          <a:p>
            <a:pPr marL="457200" lvl="2" indent="-457200"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en-US" sz="2800" dirty="0"/>
              <a:t>Goal: Maintains equilibrium and reacts around equilibrium</a:t>
            </a:r>
          </a:p>
          <a:p>
            <a:pPr marL="342900" lvl="2" indent="-342900"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0364B-B280-B54E-9E98-4CB62D2D8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5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11163" y="265113"/>
            <a:ext cx="85550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Full </a:t>
            </a:r>
            <a:r>
              <a:rPr lang="en-US" altLang="en-US" sz="4000" u="sng" dirty="0" err="1">
                <a:solidFill>
                  <a:srgbClr val="3333CC"/>
                </a:solidFill>
              </a:rPr>
              <a:t>Alg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82613" y="1249363"/>
            <a:ext cx="7931150" cy="5476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7388" y="1333500"/>
            <a:ext cx="7759700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Initially: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infinite (</a:t>
            </a: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e.g., </a:t>
            </a:r>
            <a:r>
              <a:rPr lang="en-US" altLang="en-US" sz="2000">
                <a:solidFill>
                  <a:srgbClr val="000000"/>
                </a:solidFill>
              </a:rPr>
              <a:t>64K);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For each newly ACKed segment:</a:t>
            </a: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if (cwnd &lt; ssthresh)         </a:t>
            </a:r>
            <a:r>
              <a:rPr lang="en-US" altLang="en-US" sz="2000">
                <a:solidFill>
                  <a:srgbClr val="FF0000"/>
                </a:solidFill>
              </a:rPr>
              <a:t>// slow start: MI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	    cwnd = cwnd + 1;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else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congestion avoidance; AI</a:t>
            </a:r>
            <a:br>
              <a:rPr lang="en-US" altLang="en-US" sz="2000">
                <a:solidFill>
                  <a:srgbClr val="FF0000"/>
                </a:solidFill>
              </a:rPr>
            </a:br>
            <a:r>
              <a:rPr lang="en-US" altLang="en-US" sz="2000">
                <a:solidFill>
                  <a:srgbClr val="000000"/>
                </a:solidFill>
              </a:rPr>
              <a:t>    cwnd += 1/cwnd;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Triple-duplicate ACKs: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                                         </a:t>
            </a:r>
            <a:r>
              <a:rPr lang="en-US" altLang="en-US" sz="2000">
                <a:solidFill>
                  <a:srgbClr val="FF0000"/>
                </a:solidFill>
              </a:rPr>
              <a:t>// MD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ssthresh = cwnd/2;</a:t>
            </a:r>
            <a:endParaRPr lang="en-US" altLang="en-US" sz="18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Timeout: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ssthresh = cwnd/2;         // </a:t>
            </a:r>
            <a:r>
              <a:rPr lang="en-US" altLang="en-US" sz="2000">
                <a:solidFill>
                  <a:srgbClr val="FF0000"/>
                </a:solidFill>
              </a:rPr>
              <a:t>reset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	cwnd = 1;</a:t>
            </a:r>
          </a:p>
          <a:p>
            <a:pPr>
              <a:lnSpc>
                <a:spcPct val="8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en-US" sz="1600">
                <a:solidFill>
                  <a:srgbClr val="000000"/>
                </a:solidFill>
              </a:rPr>
              <a:t>(if already timed out, double timeout value; this is called exponential backoff)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9D592-6264-6149-B2F3-E0BD7B292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5802E-658D-BD4C-8FD8-2A032DC3E1C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53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533400" y="150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TCP/Reno: Big Picture 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1295400" y="2446338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295400" y="4732338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8394700" y="4576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441325" y="2370138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5239" name="Line 8"/>
          <p:cNvSpPr>
            <a:spLocks noChangeShapeType="1"/>
          </p:cNvSpPr>
          <p:nvPr/>
        </p:nvSpPr>
        <p:spPr bwMode="auto">
          <a:xfrm flipH="1">
            <a:off x="2322513" y="2727325"/>
            <a:ext cx="17462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9"/>
          <p:cNvSpPr>
            <a:spLocks noChangeShapeType="1"/>
          </p:cNvSpPr>
          <p:nvPr/>
        </p:nvSpPr>
        <p:spPr bwMode="auto">
          <a:xfrm flipV="1">
            <a:off x="2346325" y="3360738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500438" y="3371850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1"/>
          <p:cNvSpPr>
            <a:spLocks noChangeShapeType="1"/>
          </p:cNvSpPr>
          <p:nvPr/>
        </p:nvSpPr>
        <p:spPr bwMode="auto">
          <a:xfrm flipV="1">
            <a:off x="3500438" y="3327400"/>
            <a:ext cx="2362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1440310" y="4779963"/>
            <a:ext cx="564257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slow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start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(MI)</a:t>
            </a:r>
          </a:p>
        </p:txBody>
      </p:sp>
      <p:sp>
        <p:nvSpPr>
          <p:cNvPr id="95244" name="Rectangle 13"/>
          <p:cNvSpPr>
            <a:spLocks noChangeArrowheads="1"/>
          </p:cNvSpPr>
          <p:nvPr/>
        </p:nvSpPr>
        <p:spPr bwMode="auto">
          <a:xfrm>
            <a:off x="2369815" y="4776788"/>
            <a:ext cx="1051570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avoidance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(AIMD)</a:t>
            </a:r>
            <a:br>
              <a:rPr lang="en-US" altLang="en-US" sz="1400" dirty="0">
                <a:solidFill>
                  <a:srgbClr val="000000"/>
                </a:solidFill>
                <a:latin typeface="Arial" charset="0"/>
              </a:rPr>
            </a:br>
            <a:endParaRPr lang="en-US" alt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5851525" y="3338513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5"/>
          <p:cNvSpPr>
            <a:spLocks noChangeShapeType="1"/>
          </p:cNvSpPr>
          <p:nvPr/>
        </p:nvSpPr>
        <p:spPr bwMode="auto">
          <a:xfrm flipV="1">
            <a:off x="5872163" y="3719513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6"/>
          <p:cNvSpPr>
            <a:spLocks noChangeShapeType="1"/>
          </p:cNvSpPr>
          <p:nvPr/>
        </p:nvSpPr>
        <p:spPr bwMode="auto">
          <a:xfrm>
            <a:off x="1289050" y="3735388"/>
            <a:ext cx="104616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Line 17"/>
          <p:cNvSpPr>
            <a:spLocks noChangeShapeType="1"/>
          </p:cNvSpPr>
          <p:nvPr/>
        </p:nvSpPr>
        <p:spPr bwMode="auto">
          <a:xfrm flipV="1">
            <a:off x="3097213" y="4075113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Rectangle 18"/>
          <p:cNvSpPr>
            <a:spLocks noChangeArrowheads="1"/>
          </p:cNvSpPr>
          <p:nvPr/>
        </p:nvSpPr>
        <p:spPr bwMode="auto">
          <a:xfrm>
            <a:off x="3324225" y="2982913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50" name="Text Box 19"/>
          <p:cNvSpPr txBox="1">
            <a:spLocks noChangeArrowheads="1"/>
          </p:cNvSpPr>
          <p:nvPr/>
        </p:nvSpPr>
        <p:spPr bwMode="auto">
          <a:xfrm>
            <a:off x="376238" y="6073775"/>
            <a:ext cx="3054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TD: Triple duplicate acknowledgements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charset="0"/>
              </a:rPr>
              <a:t>TO: Timeout</a:t>
            </a:r>
          </a:p>
        </p:txBody>
      </p:sp>
      <p:sp>
        <p:nvSpPr>
          <p:cNvPr id="95251" name="Line 20"/>
          <p:cNvSpPr>
            <a:spLocks noChangeShapeType="1"/>
          </p:cNvSpPr>
          <p:nvPr/>
        </p:nvSpPr>
        <p:spPr bwMode="auto">
          <a:xfrm flipV="1">
            <a:off x="5462588" y="4095750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Rectangle 21"/>
          <p:cNvSpPr>
            <a:spLocks noChangeArrowheads="1"/>
          </p:cNvSpPr>
          <p:nvPr/>
        </p:nvSpPr>
        <p:spPr bwMode="auto">
          <a:xfrm>
            <a:off x="6770688" y="3344863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TO</a:t>
            </a:r>
          </a:p>
        </p:txBody>
      </p:sp>
      <p:sp>
        <p:nvSpPr>
          <p:cNvPr id="95253" name="Arc 22"/>
          <p:cNvSpPr>
            <a:spLocks/>
          </p:cNvSpPr>
          <p:nvPr/>
        </p:nvSpPr>
        <p:spPr bwMode="auto">
          <a:xfrm>
            <a:off x="6989763" y="4243388"/>
            <a:ext cx="288925" cy="485775"/>
          </a:xfrm>
          <a:custGeom>
            <a:avLst/>
            <a:gdLst>
              <a:gd name="T0" fmla="*/ 2147483646 w 21600"/>
              <a:gd name="T1" fmla="*/ 0 h 21747"/>
              <a:gd name="T2" fmla="*/ 0 w 21600"/>
              <a:gd name="T3" fmla="*/ 2147483646 h 21747"/>
              <a:gd name="T4" fmla="*/ 0 w 21600"/>
              <a:gd name="T5" fmla="*/ 2147483646 h 21747"/>
              <a:gd name="T6" fmla="*/ 0 60000 65536"/>
              <a:gd name="T7" fmla="*/ 0 60000 65536"/>
              <a:gd name="T8" fmla="*/ 0 60000 65536"/>
              <a:gd name="T9" fmla="*/ 0 w 21600"/>
              <a:gd name="T10" fmla="*/ 0 h 21747"/>
              <a:gd name="T11" fmla="*/ 21600 w 21600"/>
              <a:gd name="T12" fmla="*/ 21747 h 217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47" fill="none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</a:path>
              <a:path w="21600" h="21747" stroke="0" extrusionOk="0">
                <a:moveTo>
                  <a:pt x="21599" y="-1"/>
                </a:moveTo>
                <a:cubicBezTo>
                  <a:pt x="21599" y="48"/>
                  <a:pt x="21600" y="97"/>
                  <a:pt x="21600" y="147"/>
                </a:cubicBezTo>
                <a:cubicBezTo>
                  <a:pt x="21600" y="12076"/>
                  <a:pt x="11929" y="21746"/>
                  <a:pt x="0" y="21747"/>
                </a:cubicBezTo>
                <a:lnTo>
                  <a:pt x="0" y="147"/>
                </a:lnTo>
                <a:lnTo>
                  <a:pt x="21599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3"/>
          <p:cNvSpPr>
            <a:spLocks noChangeShapeType="1"/>
          </p:cNvSpPr>
          <p:nvPr/>
        </p:nvSpPr>
        <p:spPr bwMode="auto">
          <a:xfrm flipV="1">
            <a:off x="6694488" y="4237038"/>
            <a:ext cx="374650" cy="111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4"/>
          <p:cNvSpPr>
            <a:spLocks noChangeShapeType="1"/>
          </p:cNvSpPr>
          <p:nvPr/>
        </p:nvSpPr>
        <p:spPr bwMode="auto">
          <a:xfrm flipV="1">
            <a:off x="7258050" y="3860800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Text Box 25"/>
          <p:cNvSpPr txBox="1">
            <a:spLocks noChangeArrowheads="1"/>
          </p:cNvSpPr>
          <p:nvPr/>
        </p:nvSpPr>
        <p:spPr bwMode="auto">
          <a:xfrm>
            <a:off x="1352550" y="3508375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7" name="Text Box 26"/>
          <p:cNvSpPr txBox="1">
            <a:spLocks noChangeArrowheads="1"/>
          </p:cNvSpPr>
          <p:nvPr/>
        </p:nvSpPr>
        <p:spPr bwMode="auto">
          <a:xfrm>
            <a:off x="2871788" y="3827463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8" name="Text Box 27"/>
          <p:cNvSpPr txBox="1">
            <a:spLocks noChangeArrowheads="1"/>
          </p:cNvSpPr>
          <p:nvPr/>
        </p:nvSpPr>
        <p:spPr bwMode="auto">
          <a:xfrm>
            <a:off x="5238750" y="3848100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59" name="Text Box 28"/>
          <p:cNvSpPr txBox="1">
            <a:spLocks noChangeArrowheads="1"/>
          </p:cNvSpPr>
          <p:nvPr/>
        </p:nvSpPr>
        <p:spPr bwMode="auto">
          <a:xfrm>
            <a:off x="6383338" y="3989388"/>
            <a:ext cx="674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5260" name="Line 29"/>
          <p:cNvSpPr>
            <a:spLocks noChangeShapeType="1"/>
          </p:cNvSpPr>
          <p:nvPr/>
        </p:nvSpPr>
        <p:spPr bwMode="auto">
          <a:xfrm>
            <a:off x="6996113" y="3744913"/>
            <a:ext cx="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Rectangle 30"/>
          <p:cNvSpPr>
            <a:spLocks noChangeArrowheads="1"/>
          </p:cNvSpPr>
          <p:nvPr/>
        </p:nvSpPr>
        <p:spPr bwMode="auto">
          <a:xfrm>
            <a:off x="4333875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2" name="Rectangle 31"/>
          <p:cNvSpPr>
            <a:spLocks noChangeArrowheads="1"/>
          </p:cNvSpPr>
          <p:nvPr/>
        </p:nvSpPr>
        <p:spPr bwMode="auto">
          <a:xfrm>
            <a:off x="5624513" y="3003550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3" name="Rectangle 32"/>
          <p:cNvSpPr>
            <a:spLocks noChangeArrowheads="1"/>
          </p:cNvSpPr>
          <p:nvPr/>
        </p:nvSpPr>
        <p:spPr bwMode="auto">
          <a:xfrm>
            <a:off x="5818188" y="47847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4" name="Rectangle 33"/>
          <p:cNvSpPr>
            <a:spLocks noChangeArrowheads="1"/>
          </p:cNvSpPr>
          <p:nvPr/>
        </p:nvSpPr>
        <p:spPr bwMode="auto">
          <a:xfrm>
            <a:off x="6859588" y="4789488"/>
            <a:ext cx="588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slow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</a:t>
            </a:r>
          </a:p>
        </p:txBody>
      </p:sp>
      <p:sp>
        <p:nvSpPr>
          <p:cNvPr id="95265" name="Rectangle 34"/>
          <p:cNvSpPr>
            <a:spLocks noChangeArrowheads="1"/>
          </p:cNvSpPr>
          <p:nvPr/>
        </p:nvSpPr>
        <p:spPr bwMode="auto">
          <a:xfrm>
            <a:off x="7381875" y="479266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5266" name="Rectangle 35"/>
          <p:cNvSpPr>
            <a:spLocks noChangeArrowheads="1"/>
          </p:cNvSpPr>
          <p:nvPr/>
        </p:nvSpPr>
        <p:spPr bwMode="auto">
          <a:xfrm>
            <a:off x="2138363" y="2422525"/>
            <a:ext cx="42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5267" name="Line 38"/>
          <p:cNvSpPr>
            <a:spLocks noChangeShapeType="1"/>
          </p:cNvSpPr>
          <p:nvPr/>
        </p:nvSpPr>
        <p:spPr bwMode="auto">
          <a:xfrm flipV="1">
            <a:off x="1289050" y="4654550"/>
            <a:ext cx="292100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8" name="Line 39"/>
          <p:cNvSpPr>
            <a:spLocks noChangeShapeType="1"/>
          </p:cNvSpPr>
          <p:nvPr/>
        </p:nvSpPr>
        <p:spPr bwMode="auto">
          <a:xfrm flipV="1">
            <a:off x="1590675" y="4479925"/>
            <a:ext cx="2381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9" name="Line 40"/>
          <p:cNvSpPr>
            <a:spLocks noChangeShapeType="1"/>
          </p:cNvSpPr>
          <p:nvPr/>
        </p:nvSpPr>
        <p:spPr bwMode="auto">
          <a:xfrm flipV="1">
            <a:off x="1847850" y="4105275"/>
            <a:ext cx="219075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70" name="Line 41"/>
          <p:cNvSpPr>
            <a:spLocks noChangeShapeType="1"/>
          </p:cNvSpPr>
          <p:nvPr/>
        </p:nvSpPr>
        <p:spPr bwMode="auto">
          <a:xfrm flipV="1">
            <a:off x="2066925" y="2774950"/>
            <a:ext cx="242888" cy="131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FE766-C72B-A643-AB70-7959B4032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4BDA3-0A27-F24D-97A6-9A4EC1880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72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Admin.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47088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today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By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email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the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TA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4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posted,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Dec.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8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</a:t>
            </a:r>
            <a:r>
              <a:rPr lang="en-US" altLang="en-US" dirty="0">
                <a:ea typeface="ＭＳ Ｐゴシック" charset="-128"/>
              </a:rPr>
              <a:t>xam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2:30-4:10pm,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6C5F3-06C0-FF40-BBD0-7135042AB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04AF7-D57A-5549-BAC0-476DB3CE527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To understand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throughput of TCP/Reno as a function of RTT (RTT), loss rate (p) and packet 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/>
              <a:t>the underlying queue dynamics</a:t>
            </a:r>
          </a:p>
          <a:p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We will analyze TCP/Reno under two different setups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E7A61-8515-B846-8F32-0F4B52430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 dirty="0">
                <a:solidFill>
                  <a:srgbClr val="3333CC"/>
                </a:solidFill>
              </a:rPr>
              <a:t>TCP/Reno Throughput Analysis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57188" y="1492250"/>
            <a:ext cx="80772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Given mean packet loss rate p, mean round-trip time RTT, packet size 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Consider only the congestion avoidance mode (long flows such as large files)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no timeout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Assume mean window size is W</a:t>
            </a:r>
            <a:r>
              <a:rPr lang="en-US" altLang="en-US" baseline="-25000" dirty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 segments, each with S bytes sent in one RTT: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90738" y="5549900"/>
            <a:ext cx="4421187" cy="809625"/>
            <a:chOff x="1097" y="3564"/>
            <a:chExt cx="2785" cy="510"/>
          </a:xfrm>
        </p:grpSpPr>
        <p:sp>
          <p:nvSpPr>
            <p:cNvPr id="105477" name="Text Box 11"/>
            <p:cNvSpPr txBox="1">
              <a:spLocks noChangeArrowheads="1"/>
            </p:cNvSpPr>
            <p:nvPr/>
          </p:nvSpPr>
          <p:spPr bwMode="auto">
            <a:xfrm>
              <a:off x="1097" y="3671"/>
              <a:ext cx="11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Throughput =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78" name="Text Box 12"/>
            <p:cNvSpPr txBox="1">
              <a:spLocks noChangeArrowheads="1"/>
            </p:cNvSpPr>
            <p:nvPr/>
          </p:nvSpPr>
          <p:spPr bwMode="auto">
            <a:xfrm>
              <a:off x="2268" y="3575"/>
              <a:ext cx="6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W</a:t>
              </a:r>
              <a:r>
                <a:rPr lang="en-US" altLang="en-US" sz="2000" baseline="-25000">
                  <a:solidFill>
                    <a:srgbClr val="000000"/>
                  </a:solidFill>
                </a:rPr>
                <a:t>m</a:t>
              </a:r>
              <a:r>
                <a:rPr lang="en-US" altLang="en-US" sz="2000">
                  <a:solidFill>
                    <a:srgbClr val="000000"/>
                  </a:solidFill>
                </a:rPr>
                <a:t> * S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79" name="Text Box 13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RTT</a:t>
              </a:r>
              <a:r>
                <a:rPr lang="en-US" altLang="en-US" sz="1000">
                  <a:solidFill>
                    <a:srgbClr val="0000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05480" name="Text Box 14"/>
            <p:cNvSpPr txBox="1">
              <a:spLocks noChangeArrowheads="1"/>
            </p:cNvSpPr>
            <p:nvPr/>
          </p:nvSpPr>
          <p:spPr bwMode="auto">
            <a:xfrm>
              <a:off x="2956" y="3695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bytes/sec</a:t>
              </a:r>
              <a:endParaRPr lang="en-US" altLang="en-US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81" name="Line 15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Rectangle 16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8AF1F-6FF5-614B-923D-ADD2188FB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small fish in a big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loss rate given from the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25B83-FD24-9E43-A979-6E23D1BEC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8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333375" y="121938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u="sng" dirty="0">
                <a:solidFill>
                  <a:srgbClr val="3333CC"/>
                </a:solidFill>
              </a:rPr>
              <a:t>TCP/Reno Throughput Modeling</a:t>
            </a:r>
            <a:r>
              <a:rPr lang="zh-CN" altLang="en-US" sz="3600" u="sng" dirty="0">
                <a:solidFill>
                  <a:srgbClr val="3333CC"/>
                </a:solidFill>
              </a:rPr>
              <a:t> </a:t>
            </a:r>
            <a:r>
              <a:rPr lang="en-US" altLang="en-US" sz="3600" dirty="0">
                <a:solidFill>
                  <a:srgbClr val="3333CC"/>
                </a:solidFill>
              </a:rPr>
              <a:t>(</a:t>
            </a:r>
            <a:r>
              <a:rPr lang="en-US" altLang="en-US" sz="3600" dirty="0">
                <a:solidFill>
                  <a:srgbClr val="C00000"/>
                </a:solidFill>
              </a:rPr>
              <a:t>Fixed, Given</a:t>
            </a:r>
            <a:r>
              <a:rPr lang="en-US" altLang="en-US" sz="3600" dirty="0">
                <a:solidFill>
                  <a:srgbClr val="3333CC"/>
                </a:solidFill>
              </a:rPr>
              <a:t> Loss Rate)</a:t>
            </a:r>
            <a:endParaRPr lang="en-US" altLang="en-US" sz="3600" u="sng" dirty="0">
              <a:solidFill>
                <a:srgbClr val="3333CC"/>
              </a:solidFill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334963" y="1314450"/>
            <a:ext cx="80772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673225" y="1831975"/>
          <a:ext cx="489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3" name="Equation" r:id="rId4" imgW="2286000" imgH="482600" progId="Equation.3">
                  <p:embed/>
                </p:oleObj>
              </mc:Choice>
              <mc:Fallback>
                <p:oleObj name="Equation" r:id="rId4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1975"/>
                        <a:ext cx="489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1674813" y="3227388"/>
          <a:ext cx="53355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4" name="Equation" r:id="rId6" imgW="2273300" imgH="228600" progId="Equation.3">
                  <p:embed/>
                </p:oleObj>
              </mc:Choice>
              <mc:Fallback>
                <p:oleObj name="Equation" r:id="rId6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227388"/>
                        <a:ext cx="53355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7100" y="3817938"/>
            <a:ext cx="6907213" cy="744537"/>
            <a:chOff x="927100" y="3817938"/>
            <a:chExt cx="6907213" cy="744537"/>
          </a:xfrm>
        </p:grpSpPr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927100" y="393700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  <p:graphicFrame>
          <p:nvGraphicFramePr>
            <p:cNvPr id="11367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635081"/>
                </p:ext>
              </p:extLst>
            </p:nvPr>
          </p:nvGraphicFramePr>
          <p:xfrm>
            <a:off x="1662113" y="3817938"/>
            <a:ext cx="6172200" cy="744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25" name="Equation" r:id="rId8" imgW="2628900" imgH="317500" progId="Equation.3">
                    <p:embed/>
                  </p:oleObj>
                </mc:Choice>
                <mc:Fallback>
                  <p:oleObj name="Equation" r:id="rId8" imgW="2628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113" y="3817938"/>
                          <a:ext cx="6172200" cy="744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25513" y="4972050"/>
            <a:ext cx="6045200" cy="625475"/>
            <a:chOff x="925513" y="4972050"/>
            <a:chExt cx="6045200" cy="625475"/>
          </a:xfrm>
        </p:grpSpPr>
        <p:graphicFrame>
          <p:nvGraphicFramePr>
            <p:cNvPr id="11367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365763"/>
                </p:ext>
              </p:extLst>
            </p:nvPr>
          </p:nvGraphicFramePr>
          <p:xfrm>
            <a:off x="1692275" y="4972050"/>
            <a:ext cx="52784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26" name="Equation" r:id="rId10" imgW="2247900" imgH="266700" progId="Equation.3">
                    <p:embed/>
                  </p:oleObj>
                </mc:Choice>
                <mc:Fallback>
                  <p:oleObj name="Equation" r:id="rId10" imgW="22479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972050"/>
                          <a:ext cx="52784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925513" y="5008563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=&gt;</a:t>
              </a:r>
            </a:p>
          </p:txBody>
        </p:sp>
      </p:grpSp>
      <p:sp>
        <p:nvSpPr>
          <p:cNvPr id="4" name="Frame 3"/>
          <p:cNvSpPr/>
          <p:nvPr/>
        </p:nvSpPr>
        <p:spPr bwMode="auto">
          <a:xfrm>
            <a:off x="1529593" y="4797287"/>
            <a:ext cx="5666339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9038" y="6032122"/>
            <a:ext cx="6869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the TCP throughput </a:t>
            </a:r>
            <a:r>
              <a:rPr lang="en-US" dirty="0" err="1"/>
              <a:t>sqrt</a:t>
            </a:r>
            <a:r>
              <a:rPr lang="en-US" dirty="0"/>
              <a:t> of loss rate law.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21A08-B151-5A45-95AA-C93CDD3C7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2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13717" cy="1143000"/>
          </a:xfrm>
        </p:spPr>
        <p:txBody>
          <a:bodyPr/>
          <a:lstStyle/>
          <a:p>
            <a:r>
              <a:rPr lang="en-US"/>
              <a:t>Exercise: Application </a:t>
            </a:r>
            <a:r>
              <a:rPr lang="en-US" dirty="0"/>
              <a:t>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010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State of art network link can reach 100 </a:t>
            </a:r>
            <a:r>
              <a:rPr lang="en-US" dirty="0" err="1"/>
              <a:t>Gbps</a:t>
            </a:r>
            <a:r>
              <a:rPr lang="en-US" dirty="0"/>
              <a:t>. Assume packet size 1250 bytes, RTT 100 </a:t>
            </a:r>
            <a:r>
              <a:rPr lang="en-US" dirty="0" err="1"/>
              <a:t>ms</a:t>
            </a:r>
            <a:r>
              <a:rPr lang="en-US" dirty="0"/>
              <a:t>, what is the highest packet loss rate to still reach 100 </a:t>
            </a:r>
            <a:r>
              <a:rPr lang="en-US" dirty="0" err="1"/>
              <a:t>Gbps</a:t>
            </a:r>
            <a:r>
              <a:rPr lang="en-US" dirty="0"/>
              <a:t>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5175" y="6034088"/>
            <a:ext cx="2836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dirty="0" err="1">
                <a:latin typeface="Comic Sans MS" charset="0"/>
                <a:ea typeface="宋体" charset="-122"/>
              </a:rPr>
              <a:t>tcp-reno-tput.xlsx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940FD-DF7E-0542-90FC-E85307965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pPr lvl="2">
              <a:buClr>
                <a:srgbClr val="3333CC"/>
              </a:buCl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analysis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small fish in a big pond</a:t>
            </a:r>
          </a:p>
          <a:p>
            <a:pPr lvl="3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big fish in small pond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r>
              <a:rPr lang="en-US" altLang="en-US" dirty="0"/>
              <a:t>growth causes losses</a:t>
            </a:r>
          </a:p>
          <a:p>
            <a:pPr lvl="4">
              <a:buClr>
                <a:srgbClr val="3333CC"/>
              </a:buClr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2268A-2516-E74F-A790-8BF816C60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3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</a:t>
            </a:r>
            <a:r>
              <a:rPr lang="en-US" altLang="en-US" u="sng">
                <a:solidFill>
                  <a:srgbClr val="3333CC"/>
                </a:solidFill>
              </a:rPr>
              <a:t>Throughput Modeling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: </a:t>
            </a:r>
            <a:br>
              <a:rPr lang="en-US" altLang="zh-CN" u="sng">
                <a:solidFill>
                  <a:srgbClr val="3333CC"/>
                </a:solidFill>
                <a:ea typeface="宋体" charset="-122"/>
              </a:rPr>
            </a:b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Relating W with Loss Rate p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95400" y="1663256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95400" y="3949256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94700" y="379368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41325" y="158705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89075" y="2577656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43188" y="258876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617663" y="3995293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47900" y="3265043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66975" y="2199831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32000" y="3007868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57475" y="259194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800475" y="260464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816350" y="256971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62525" y="258559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625475" y="4689031"/>
            <a:ext cx="73869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 (W/2 + W)/2 * W/2 =</a:t>
            </a:r>
            <a:r>
              <a:rPr lang="en-US" altLang="en-US" sz="2000" dirty="0">
                <a:solidFill>
                  <a:srgbClr val="000000"/>
                </a:solidFill>
              </a:rPr>
              <a:t> 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/8</a:t>
            </a: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68875" y="257606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203575" y="3392043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W/2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819650" y="2158556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800475" y="2577656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78238" y="1826768"/>
            <a:ext cx="1341437" cy="958850"/>
            <a:chOff x="2317" y="1504"/>
            <a:chExt cx="845" cy="604"/>
          </a:xfrm>
        </p:grpSpPr>
        <p:graphicFrame>
          <p:nvGraphicFramePr>
            <p:cNvPr id="109599" name="Object 5"/>
            <p:cNvGraphicFramePr>
              <a:graphicFrameLocks noChangeAspect="1"/>
            </p:cNvGraphicFramePr>
            <p:nvPr/>
          </p:nvGraphicFramePr>
          <p:xfrm>
            <a:off x="2317" y="1504"/>
            <a:ext cx="84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83"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1504"/>
                          <a:ext cx="84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0" name="Line 25"/>
            <p:cNvSpPr>
              <a:spLocks noChangeShapeType="1"/>
            </p:cNvSpPr>
            <p:nvPr/>
          </p:nvSpPr>
          <p:spPr bwMode="auto">
            <a:xfrm flipH="1">
              <a:off x="2797" y="1824"/>
              <a:ext cx="27" cy="2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79525" y="2966593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43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21937"/>
              </p:ext>
            </p:extLst>
          </p:nvPr>
        </p:nvGraphicFramePr>
        <p:xfrm>
          <a:off x="3883025" y="6058598"/>
          <a:ext cx="474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84" name="Equation" r:id="rId6" imgW="2019300" imgH="266700" progId="Equation.3">
                  <p:embed/>
                </p:oleObj>
              </mc:Choice>
              <mc:Fallback>
                <p:oleObj name="Equation" r:id="rId6" imgW="20193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058598"/>
                        <a:ext cx="474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994525" y="2064893"/>
            <a:ext cx="1068388" cy="911225"/>
            <a:chOff x="6994525" y="2625725"/>
            <a:chExt cx="1068388" cy="911225"/>
          </a:xfrm>
        </p:grpSpPr>
        <p:graphicFrame>
          <p:nvGraphicFramePr>
            <p:cNvPr id="109597" name="Object 4"/>
            <p:cNvGraphicFramePr>
              <a:graphicFrameLocks noChangeAspect="1"/>
            </p:cNvGraphicFramePr>
            <p:nvPr/>
          </p:nvGraphicFramePr>
          <p:xfrm>
            <a:off x="6994525" y="2625725"/>
            <a:ext cx="1068388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85" name="Equation" r:id="rId8" imgW="545863" imgH="228501" progId="Equation.3">
                    <p:embed/>
                  </p:oleObj>
                </mc:Choice>
                <mc:Fallback>
                  <p:oleObj name="Equation" r:id="rId8" imgW="545863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4525" y="2625725"/>
                          <a:ext cx="1068388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4"/>
            <p:cNvSpPr>
              <a:spLocks noChangeShapeType="1"/>
            </p:cNvSpPr>
            <p:nvPr/>
          </p:nvSpPr>
          <p:spPr bwMode="auto">
            <a:xfrm flipH="1">
              <a:off x="7240588" y="3087688"/>
              <a:ext cx="74612" cy="449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26877" y="5065299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883025" y="5068079"/>
            <a:ext cx="3265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=&gt; p = 1/(</a:t>
            </a:r>
            <a:r>
              <a:rPr lang="en-US" altLang="en-US" sz="1800" dirty="0">
                <a:solidFill>
                  <a:srgbClr val="000000"/>
                </a:solidFill>
              </a:rPr>
              <a:t>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/8) = 8/(3W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36125" y="5569355"/>
            <a:ext cx="2032173" cy="478584"/>
            <a:chOff x="3836125" y="5569355"/>
            <a:chExt cx="2032173" cy="478584"/>
          </a:xfrm>
        </p:grpSpPr>
        <p:graphicFrame>
          <p:nvGraphicFramePr>
            <p:cNvPr id="3543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085792"/>
                </p:ext>
              </p:extLst>
            </p:nvPr>
          </p:nvGraphicFramePr>
          <p:xfrm>
            <a:off x="4439548" y="5571689"/>
            <a:ext cx="14287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86" name="Equation" r:id="rId10" imgW="876300" imgH="292100" progId="Equation.3">
                    <p:embed/>
                  </p:oleObj>
                </mc:Choice>
                <mc:Fallback>
                  <p:oleObj name="Equation" r:id="rId10" imgW="876300" imgH="292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548" y="5571689"/>
                          <a:ext cx="14287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836125" y="5569355"/>
              <a:ext cx="5309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=&gt;</a:t>
              </a:r>
              <a:endParaRPr lang="en-US"/>
            </a:p>
          </p:txBody>
        </p:sp>
      </p:grpSp>
      <p:sp>
        <p:nvSpPr>
          <p:cNvPr id="38" name="Frame 37"/>
          <p:cNvSpPr/>
          <p:nvPr/>
        </p:nvSpPr>
        <p:spPr bwMode="auto">
          <a:xfrm>
            <a:off x="7641430" y="5855419"/>
            <a:ext cx="1084057" cy="954157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07D3-68FA-2B47-A641-FAD84E6BB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2" grpId="0"/>
      <p:bldP spid="354325" grpId="0"/>
      <p:bldP spid="354326" grpId="0"/>
      <p:bldP spid="34" grpId="0"/>
      <p:bldP spid="35" grpId="0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078"/>
            <a:ext cx="8020050" cy="1143000"/>
          </a:xfrm>
        </p:spPr>
        <p:txBody>
          <a:bodyPr/>
          <a:lstStyle/>
          <a:p>
            <a:r>
              <a:rPr lang="en-US" altLang="en-US" sz="3200" dirty="0"/>
              <a:t>A Puzzle: </a:t>
            </a:r>
            <a:r>
              <a:rPr lang="en-US" altLang="en-US" sz="3200" dirty="0" err="1"/>
              <a:t>cwnd</a:t>
            </a:r>
            <a:r>
              <a:rPr lang="en-US" altLang="en-US" sz="3200" dirty="0"/>
              <a:t> and Rate </a:t>
            </a:r>
            <a:br>
              <a:rPr lang="en-US" altLang="en-US" sz="3200" dirty="0"/>
            </a:br>
            <a:r>
              <a:rPr lang="en-US" altLang="en-US" sz="3200" dirty="0"/>
              <a:t>of a TCP Session</a:t>
            </a:r>
          </a:p>
        </p:txBody>
      </p:sp>
      <p:pic>
        <p:nvPicPr>
          <p:cNvPr id="972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413" y="1541463"/>
            <a:ext cx="6442075" cy="3813175"/>
          </a:xfrm>
        </p:spPr>
      </p:pic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438150" y="5524500"/>
            <a:ext cx="8115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Question: although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charset="0"/>
              </a:rPr>
              <a:t>cwnd</a:t>
            </a:r>
            <a:r>
              <a:rPr lang="en-US" altLang="en-US" sz="2400" dirty="0">
                <a:solidFill>
                  <a:srgbClr val="000000"/>
                </a:solidFill>
                <a:latin typeface="Times New Roman" charset="0"/>
              </a:rPr>
              <a:t> fluctuates widely (i.e., cut to half), why can the sending rate stay relatively smooth?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28A22-05B3-5643-A2D4-6DAD63406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3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rgbClr val="3333CC"/>
                </a:solidFill>
              </a:rPr>
              <a:t>TCP/Reno</a:t>
            </a:r>
            <a:r>
              <a:rPr lang="en-US" altLang="zh-CN" u="sng">
                <a:solidFill>
                  <a:srgbClr val="3333CC"/>
                </a:solidFill>
                <a:ea typeface="宋体" charset="-122"/>
              </a:rPr>
              <a:t> Queueing Dynamics</a:t>
            </a:r>
            <a:endParaRPr lang="en-US" altLang="en-US" u="sng">
              <a:solidFill>
                <a:srgbClr val="3333CC"/>
              </a:solidFill>
            </a:endParaRPr>
          </a:p>
        </p:txBody>
      </p:sp>
      <p:sp>
        <p:nvSpPr>
          <p:cNvPr id="99332" name="Line 6"/>
          <p:cNvSpPr>
            <a:spLocks noChangeShapeType="1"/>
          </p:cNvSpPr>
          <p:nvPr/>
        </p:nvSpPr>
        <p:spPr bwMode="auto">
          <a:xfrm>
            <a:off x="1069975" y="1600199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7"/>
          <p:cNvSpPr>
            <a:spLocks noChangeShapeType="1"/>
          </p:cNvSpPr>
          <p:nvPr/>
        </p:nvSpPr>
        <p:spPr bwMode="auto">
          <a:xfrm>
            <a:off x="1084263" y="3900487"/>
            <a:ext cx="7297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8"/>
          <p:cNvSpPr>
            <a:spLocks noChangeArrowheads="1"/>
          </p:cNvSpPr>
          <p:nvPr/>
        </p:nvSpPr>
        <p:spPr bwMode="auto">
          <a:xfrm>
            <a:off x="8394700" y="374491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441325" y="1538287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V="1">
            <a:off x="1489075" y="2528887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>
            <a:off x="2643188" y="2539999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2"/>
          <p:cNvSpPr>
            <a:spLocks noChangeArrowheads="1"/>
          </p:cNvSpPr>
          <p:nvPr/>
        </p:nvSpPr>
        <p:spPr bwMode="auto">
          <a:xfrm>
            <a:off x="1617663" y="3946524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99339" name="Line 13"/>
          <p:cNvSpPr>
            <a:spLocks noChangeShapeType="1"/>
          </p:cNvSpPr>
          <p:nvPr/>
        </p:nvSpPr>
        <p:spPr bwMode="auto">
          <a:xfrm flipV="1">
            <a:off x="2247900" y="3216274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0" name="Rectangle 14"/>
          <p:cNvSpPr>
            <a:spLocks noChangeArrowheads="1"/>
          </p:cNvSpPr>
          <p:nvPr/>
        </p:nvSpPr>
        <p:spPr bwMode="auto">
          <a:xfrm>
            <a:off x="2466975" y="2151062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2032000" y="2959099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V="1">
            <a:off x="2657475" y="2543174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7"/>
          <p:cNvSpPr>
            <a:spLocks noChangeShapeType="1"/>
          </p:cNvSpPr>
          <p:nvPr/>
        </p:nvSpPr>
        <p:spPr bwMode="auto">
          <a:xfrm>
            <a:off x="3800475" y="255587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8"/>
          <p:cNvSpPr>
            <a:spLocks noChangeShapeType="1"/>
          </p:cNvSpPr>
          <p:nvPr/>
        </p:nvSpPr>
        <p:spPr bwMode="auto">
          <a:xfrm flipV="1">
            <a:off x="3816350" y="2520949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19"/>
          <p:cNvSpPr>
            <a:spLocks noChangeShapeType="1"/>
          </p:cNvSpPr>
          <p:nvPr/>
        </p:nvSpPr>
        <p:spPr bwMode="auto">
          <a:xfrm>
            <a:off x="4962525" y="2536824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>
            <a:off x="7604125" y="2673349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bottleneck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bandwidth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 flipV="1">
            <a:off x="4968875" y="2614612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Freeform 25"/>
          <p:cNvSpPr>
            <a:spLocks/>
          </p:cNvSpPr>
          <p:nvPr/>
        </p:nvSpPr>
        <p:spPr bwMode="auto">
          <a:xfrm>
            <a:off x="3800475" y="2528887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9" name="Line 30"/>
          <p:cNvSpPr>
            <a:spLocks noChangeShapeType="1"/>
          </p:cNvSpPr>
          <p:nvPr/>
        </p:nvSpPr>
        <p:spPr bwMode="auto">
          <a:xfrm flipV="1">
            <a:off x="1279525" y="2917824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094163" y="1878012"/>
            <a:ext cx="1579562" cy="1054100"/>
            <a:chOff x="2579" y="1567"/>
            <a:chExt cx="995" cy="664"/>
          </a:xfrm>
        </p:grpSpPr>
        <p:sp>
          <p:nvSpPr>
            <p:cNvPr id="99358" name="Text Box 24"/>
            <p:cNvSpPr txBox="1">
              <a:spLocks noChangeArrowheads="1"/>
            </p:cNvSpPr>
            <p:nvPr/>
          </p:nvSpPr>
          <p:spPr bwMode="auto">
            <a:xfrm>
              <a:off x="2579" y="1567"/>
              <a:ext cx="9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filling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9" name="Freeform 32"/>
            <p:cNvSpPr>
              <a:spLocks/>
            </p:cNvSpPr>
            <p:nvPr/>
          </p:nvSpPr>
          <p:spPr bwMode="auto">
            <a:xfrm>
              <a:off x="2706" y="1984"/>
              <a:ext cx="421" cy="247"/>
            </a:xfrm>
            <a:custGeom>
              <a:avLst/>
              <a:gdLst>
                <a:gd name="T0" fmla="*/ 0 w 412"/>
                <a:gd name="T1" fmla="*/ 229 h 247"/>
                <a:gd name="T2" fmla="*/ 607 w 412"/>
                <a:gd name="T3" fmla="*/ 0 h 247"/>
                <a:gd name="T4" fmla="*/ 607 w 412"/>
                <a:gd name="T5" fmla="*/ 247 h 247"/>
                <a:gd name="T6" fmla="*/ 0 w 412"/>
                <a:gd name="T7" fmla="*/ 229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47"/>
                <a:gd name="T14" fmla="*/ 412 w 412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47">
                  <a:moveTo>
                    <a:pt x="0" y="229"/>
                  </a:moveTo>
                  <a:lnTo>
                    <a:pt x="412" y="0"/>
                  </a:lnTo>
                  <a:lnTo>
                    <a:pt x="412" y="247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60" name="Line 33"/>
            <p:cNvSpPr>
              <a:spLocks noChangeShapeType="1"/>
            </p:cNvSpPr>
            <p:nvPr/>
          </p:nvSpPr>
          <p:spPr bwMode="auto">
            <a:xfrm>
              <a:off x="2990" y="1829"/>
              <a:ext cx="18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949825" y="2917824"/>
            <a:ext cx="2249488" cy="741363"/>
            <a:chOff x="3118" y="2222"/>
            <a:chExt cx="1417" cy="467"/>
          </a:xfrm>
        </p:grpSpPr>
        <p:sp>
          <p:nvSpPr>
            <p:cNvPr id="99355" name="Freeform 34"/>
            <p:cNvSpPr>
              <a:spLocks/>
            </p:cNvSpPr>
            <p:nvPr/>
          </p:nvSpPr>
          <p:spPr bwMode="auto">
            <a:xfrm>
              <a:off x="3118" y="2222"/>
              <a:ext cx="412" cy="229"/>
            </a:xfrm>
            <a:custGeom>
              <a:avLst/>
              <a:gdLst>
                <a:gd name="T0" fmla="*/ 412 w 412"/>
                <a:gd name="T1" fmla="*/ 2 h 229"/>
                <a:gd name="T2" fmla="*/ 13 w 412"/>
                <a:gd name="T3" fmla="*/ 229 h 229"/>
                <a:gd name="T4" fmla="*/ 0 w 412"/>
                <a:gd name="T5" fmla="*/ 0 h 229"/>
                <a:gd name="T6" fmla="*/ 412 w 412"/>
                <a:gd name="T7" fmla="*/ 2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29"/>
                <a:gd name="T14" fmla="*/ 412 w 41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29">
                  <a:moveTo>
                    <a:pt x="412" y="2"/>
                  </a:moveTo>
                  <a:lnTo>
                    <a:pt x="13" y="229"/>
                  </a:lnTo>
                  <a:lnTo>
                    <a:pt x="0" y="0"/>
                  </a:lnTo>
                  <a:lnTo>
                    <a:pt x="412" y="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356" name="Text Box 35"/>
            <p:cNvSpPr txBox="1">
              <a:spLocks noChangeArrowheads="1"/>
            </p:cNvSpPr>
            <p:nvPr/>
          </p:nvSpPr>
          <p:spPr bwMode="auto">
            <a:xfrm>
              <a:off x="3388" y="2458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charset="-122"/>
                </a:rPr>
                <a:t>draining buffer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9357" name="Line 36"/>
            <p:cNvSpPr>
              <a:spLocks noChangeShapeType="1"/>
            </p:cNvSpPr>
            <p:nvPr/>
          </p:nvSpPr>
          <p:spPr bwMode="auto">
            <a:xfrm flipH="1" flipV="1">
              <a:off x="3319" y="2350"/>
              <a:ext cx="201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7527" name="Text Box 39"/>
          <p:cNvSpPr txBox="1">
            <a:spLocks noChangeArrowheads="1"/>
          </p:cNvSpPr>
          <p:nvPr/>
        </p:nvSpPr>
        <p:spPr bwMode="auto">
          <a:xfrm>
            <a:off x="596105" y="4682241"/>
            <a:ext cx="80676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If the buffer at the bottleneck is large enough, the buffer is never empty (not idle), during the cut-to-half to “grow-back” process.</a:t>
            </a:r>
          </a:p>
        </p:txBody>
      </p:sp>
      <p:sp>
        <p:nvSpPr>
          <p:cNvPr id="99353" name="Freeform 41"/>
          <p:cNvSpPr>
            <a:spLocks/>
          </p:cNvSpPr>
          <p:nvPr/>
        </p:nvSpPr>
        <p:spPr bwMode="auto">
          <a:xfrm>
            <a:off x="1079500" y="3168649"/>
            <a:ext cx="434975" cy="688975"/>
          </a:xfrm>
          <a:custGeom>
            <a:avLst/>
            <a:gdLst>
              <a:gd name="T0" fmla="*/ 0 w 274"/>
              <a:gd name="T1" fmla="*/ 2147483646 h 434"/>
              <a:gd name="T2" fmla="*/ 2147483646 w 274"/>
              <a:gd name="T3" fmla="*/ 2147483646 h 434"/>
              <a:gd name="T4" fmla="*/ 2147483646 w 274"/>
              <a:gd name="T5" fmla="*/ 0 h 434"/>
              <a:gd name="T6" fmla="*/ 0 60000 65536"/>
              <a:gd name="T7" fmla="*/ 0 60000 65536"/>
              <a:gd name="T8" fmla="*/ 0 60000 65536"/>
              <a:gd name="T9" fmla="*/ 0 w 274"/>
              <a:gd name="T10" fmla="*/ 0 h 434"/>
              <a:gd name="T11" fmla="*/ 274 w 274"/>
              <a:gd name="T12" fmla="*/ 434 h 4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4" h="434">
                <a:moveTo>
                  <a:pt x="0" y="434"/>
                </a:moveTo>
                <a:cubicBezTo>
                  <a:pt x="71" y="375"/>
                  <a:pt x="143" y="317"/>
                  <a:pt x="189" y="245"/>
                </a:cubicBezTo>
                <a:cubicBezTo>
                  <a:pt x="235" y="173"/>
                  <a:pt x="254" y="86"/>
                  <a:pt x="27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993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0"/>
            <a:ext cx="2865437" cy="1697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596104" y="5925814"/>
            <a:ext cx="8067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Exercise: How big should the buffer be to achieve full utilization?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0A57-7D9B-0544-B426-709EC645A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5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7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Extreme: Zero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BW: 10 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RTT: 100 </a:t>
            </a:r>
            <a:r>
              <a:rPr lang="en-US" dirty="0" err="1"/>
              <a:t>ms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Packet: 1250 bytes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BDP (full window size): 100,000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loss can cut window size from 100,000 to 50,000 packets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To fully grow 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Need 50,000 RTTs =&gt; 5000 seconds, 1.4 hours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Q: What is the link utilization in one cycle?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AA904-3E7B-D14B-A08F-B45D8F37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3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30EFD-336C-9641-9730-AAF04308CB6F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Transport Design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structure/reliability: sliding window protocols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mean + variation</a:t>
            </a:r>
          </a:p>
          <a:p>
            <a:pPr lvl="1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Related w/ congestion control or more generally resource allocation</a:t>
            </a:r>
          </a:p>
          <a:p>
            <a:pPr lvl="3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Bad congestion control can lead to congestion collapse (e.g., zombie packets)</a:t>
            </a:r>
          </a:p>
          <a:p>
            <a:pPr lvl="2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Goals: </a:t>
            </a:r>
            <a:r>
              <a:rPr lang="en-US" altLang="en-US" dirty="0">
                <a:solidFill>
                  <a:srgbClr val="C00000"/>
                </a:solidFill>
              </a:rPr>
              <a:t>distributed</a:t>
            </a:r>
            <a:r>
              <a:rPr lang="en-US" altLang="en-US" dirty="0">
                <a:solidFill>
                  <a:srgbClr val="000000"/>
                </a:solidFill>
              </a:rPr>
              <a:t> algorithm to achieve </a:t>
            </a:r>
            <a:r>
              <a:rPr lang="en-US" altLang="en-US" dirty="0">
                <a:solidFill>
                  <a:srgbClr val="C00000"/>
                </a:solidFill>
              </a:rPr>
              <a:t>fairness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C00000"/>
                </a:solidFill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83404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Assume a generic AIMD </a:t>
                </a:r>
                <a:r>
                  <a:rPr lang="en-US" dirty="0" err="1"/>
                  <a:t>alg</a:t>
                </a:r>
                <a:r>
                  <a:rPr lang="en-US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/>
                  <a:t>increase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successful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RTT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reduce to β W after each loss event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Q: What value β gives higher utilization (assume small/zero buffer)?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dirty="0"/>
              </a:p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Q: Assume picking a high value β, how to make the </a:t>
                </a:r>
                <a:r>
                  <a:rPr lang="en-US" dirty="0" err="1"/>
                  <a:t>alg</a:t>
                </a:r>
                <a:r>
                  <a:rPr lang="en-US" dirty="0"/>
                  <a:t> TCP friendly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zh-CN" dirty="0"/>
                  <a:t>=1,</a:t>
                </a:r>
                <a:r>
                  <a:rPr lang="zh-CN" altLang="en-US" dirty="0"/>
                  <a:t> </a:t>
                </a:r>
                <a:r>
                  <a:rPr lang="en-US" dirty="0"/>
                  <a:t>β</a:t>
                </a:r>
                <a:r>
                  <a:rPr lang="en-US" altLang="zh-CN" dirty="0"/>
                  <a:t>=0.5)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8A6-83C2-8549-B5B7-43006F521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1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rgbClr val="3333CC"/>
                </a:solidFill>
              </a:rPr>
              <a:t>Generic AIMD and TCP Friendliness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68896" y="1331951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68896" y="3617951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368196" y="3462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14821" y="1255751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cwnd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1462571" y="2246351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616684" y="2257463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91159" y="3663988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congestion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avoidance</a:t>
            </a:r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 flipV="1">
            <a:off x="2221396" y="2933738"/>
            <a:ext cx="374650" cy="111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2440471" y="1868526"/>
            <a:ext cx="420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TD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005496" y="2676563"/>
            <a:ext cx="674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charset="0"/>
              </a:rPr>
              <a:t>ssthresh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V="1">
            <a:off x="2630971" y="2260638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773971" y="227333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 flipV="1">
            <a:off x="3789846" y="223841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936021" y="2254288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585719" y="4145692"/>
            <a:ext cx="3788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Total packets sent per cycle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=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 flipV="1">
            <a:off x="4942371" y="2244763"/>
            <a:ext cx="1143000" cy="682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3177071" y="3060738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βW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4793146" y="1827251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9591" name="Freeform 24"/>
          <p:cNvSpPr>
            <a:spLocks/>
          </p:cNvSpPr>
          <p:nvPr/>
        </p:nvSpPr>
        <p:spPr bwMode="auto">
          <a:xfrm>
            <a:off x="3773971" y="2246351"/>
            <a:ext cx="1157288" cy="1376362"/>
          </a:xfrm>
          <a:custGeom>
            <a:avLst/>
            <a:gdLst>
              <a:gd name="T0" fmla="*/ 0 w 729"/>
              <a:gd name="T1" fmla="*/ 2147483646 h 867"/>
              <a:gd name="T2" fmla="*/ 0 w 729"/>
              <a:gd name="T3" fmla="*/ 2147483646 h 867"/>
              <a:gd name="T4" fmla="*/ 2147483646 w 729"/>
              <a:gd name="T5" fmla="*/ 2147483646 h 867"/>
              <a:gd name="T6" fmla="*/ 2147483646 w 729"/>
              <a:gd name="T7" fmla="*/ 0 h 867"/>
              <a:gd name="T8" fmla="*/ 0 w 729"/>
              <a:gd name="T9" fmla="*/ 2147483646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9"/>
              <a:gd name="T16" fmla="*/ 0 h 867"/>
              <a:gd name="T17" fmla="*/ 729 w 729"/>
              <a:gd name="T18" fmla="*/ 867 h 8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9" h="867">
                <a:moveTo>
                  <a:pt x="0" y="437"/>
                </a:moveTo>
                <a:lnTo>
                  <a:pt x="0" y="867"/>
                </a:lnTo>
                <a:lnTo>
                  <a:pt x="729" y="867"/>
                </a:lnTo>
                <a:lnTo>
                  <a:pt x="729" y="0"/>
                </a:lnTo>
                <a:lnTo>
                  <a:pt x="0" y="437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594" name="Line 27"/>
          <p:cNvSpPr>
            <a:spLocks noChangeShapeType="1"/>
          </p:cNvSpPr>
          <p:nvPr/>
        </p:nvSpPr>
        <p:spPr bwMode="auto">
          <a:xfrm flipV="1">
            <a:off x="1253021" y="2635288"/>
            <a:ext cx="63341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68913" y="4705130"/>
            <a:ext cx="327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Assume one loss per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27" y="4054073"/>
                <a:ext cx="1026948" cy="563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(1−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69" y="4064099"/>
                <a:ext cx="1125565" cy="5659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w</m:t>
                    </m:r>
                    <m:r>
                      <a:rPr lang="en-US" altLang="zh-CN" b="0" i="0" baseline="30000" smtClean="0">
                        <a:solidFill>
                          <a:srgbClr val="000000"/>
                        </a:solidFill>
                        <a:latin typeface="Cambria Math" charset="0"/>
                        <a:ea typeface="宋体" charset="-122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5" y="4086063"/>
                <a:ext cx="1890261" cy="517578"/>
              </a:xfrm>
              <a:prstGeom prst="rect">
                <a:avLst/>
              </a:prstGeom>
              <a:blipFill rotWithShape="0">
                <a:blip r:embed="rId5"/>
                <a:stretch>
                  <a:fillRect l="-4839" t="-705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p 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(1−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)(1+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w</m:t>
                            </m:r>
                            <m:r>
                              <a:rPr lang="en-US" altLang="zh-CN" baseline="3000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19" y="4656832"/>
                <a:ext cx="2125299" cy="553735"/>
              </a:xfrm>
              <a:prstGeom prst="rect">
                <a:avLst/>
              </a:prstGeom>
              <a:blipFill rotWithShape="0">
                <a:blip r:embed="rId6"/>
                <a:stretch>
                  <a:fillRect l="-4585" t="-47253" b="-5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tput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𝑊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108" y="5468509"/>
                <a:ext cx="1478644" cy="525400"/>
              </a:xfrm>
              <a:prstGeom prst="rect">
                <a:avLst/>
              </a:prstGeom>
              <a:blipFill rotWithShape="0">
                <a:blip r:embed="rId7"/>
                <a:stretch>
                  <a:fillRect l="-6173" t="-8140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73" y="4511756"/>
                <a:ext cx="2658736" cy="843885"/>
              </a:xfrm>
              <a:prstGeom prst="rect">
                <a:avLst/>
              </a:prstGeom>
              <a:blipFill rotWithShape="0">
                <a:blip r:embed="rId8"/>
                <a:stretch>
                  <a:fillRect l="-3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mr-IN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𝑅𝑇𝑇</m:t>
                            </m:r>
                          </m:den>
                        </m:f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(1+</m:t>
                            </m:r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87" y="5490583"/>
                <a:ext cx="1611344" cy="515654"/>
              </a:xfrm>
              <a:prstGeom prst="rect">
                <a:avLst/>
              </a:prstGeom>
              <a:blipFill rotWithShape="0">
                <a:blip r:embed="rId9"/>
                <a:stretch>
                  <a:fillRect l="-5682" t="-714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𝑅𝑇𝑇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宋体" charset="-122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p</m:t>
                            </m:r>
                          </m:den>
                        </m:f>
                      </m:e>
                    </m:rad>
                    <m:box>
                      <m:boxPr>
                        <m:ctrlPr>
                          <a:rPr lang="mr-I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宋体" charset="-122"/>
                          </a:rPr>
                          <m:t> </m:t>
                        </m:r>
                      </m:e>
                    </m:box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8" y="5348221"/>
                <a:ext cx="2315856" cy="843885"/>
              </a:xfrm>
              <a:prstGeom prst="rect">
                <a:avLst/>
              </a:prstGeom>
              <a:blipFill rotWithShape="0">
                <a:blip r:embed="rId10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253021" y="6216652"/>
            <a:ext cx="1984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TCP friendly 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39" y="6134849"/>
                <a:ext cx="2315856" cy="5959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04D26-7F95-2441-84FF-D66C183BC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5" grpId="0"/>
      <p:bldP spid="7" grpId="0"/>
      <p:bldP spid="39" grpId="0"/>
      <p:bldP spid="8" grpId="0"/>
      <p:bldP spid="41" grpId="0"/>
      <p:bldP spid="42" grpId="0"/>
      <p:bldP spid="43" grpId="0"/>
      <p:bldP spid="45" grpId="0"/>
      <p:bldP spid="46" grpId="0"/>
      <p:bldP spid="47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02311-266D-CA40-B870-E63B3309C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C8B519-DFB0-D54C-80E2-1AB8C9EFABE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26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Designed in 2008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Default for Linux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Most sockets in MAC  appear to use cubic as well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sw_vers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063A-713F-6342-97F5-9267188C1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EDB5E-D4AF-A243-8F3E-F9F4C01DE2D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15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974054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Improve TCP efficiency over fast, long-distance links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TCP friendliness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Fairness of flows w/ different RTTs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8868" y="4949183"/>
            <a:ext cx="45849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Window growth depends</a:t>
            </a:r>
            <a:br>
              <a:rPr lang="en-US" dirty="0"/>
            </a:br>
            <a:r>
              <a:rPr lang="en-US" dirty="0"/>
              <a:t>on real-time (from congestion-</a:t>
            </a:r>
            <a:br>
              <a:rPr lang="en-US" dirty="0"/>
            </a:br>
            <a:r>
              <a:rPr lang="en-US" dirty="0"/>
              <a:t>epoch through synchronized losses)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2305" y="1600200"/>
            <a:ext cx="41873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Smaller reduction, longer stay at</a:t>
            </a:r>
            <a:br>
              <a:rPr lang="en-US" dirty="0"/>
            </a:br>
            <a:r>
              <a:rPr lang="en-US" dirty="0"/>
              <a:t>BDP, faster than linear </a:t>
            </a:r>
            <a:br>
              <a:rPr lang="en-US" dirty="0"/>
            </a:br>
            <a:r>
              <a:rPr lang="en-US" dirty="0"/>
              <a:t>increase---cubic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7418" y="3606969"/>
            <a:ext cx="4217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Follows TCP if TCP gives higher rate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A3A20F-6C86-E647-88A8-33119DA25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10658"/>
            <a:ext cx="7772400" cy="227579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500" dirty="0"/>
              <a:t>Setting</a:t>
            </a:r>
            <a:endParaRPr lang="en-US" altLang="en-US" sz="16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baseline="-25000" dirty="0"/>
              <a:t> </a:t>
            </a:r>
            <a:r>
              <a:rPr lang="en-US" altLang="en-US" sz="1650" dirty="0"/>
              <a:t>= </a:t>
            </a:r>
            <a:r>
              <a:rPr lang="en-US" altLang="en-US" sz="1650" dirty="0" err="1"/>
              <a:t>cwnd</a:t>
            </a:r>
            <a:r>
              <a:rPr lang="en-US" altLang="en-US" sz="1650" dirty="0"/>
              <a:t> size before reduction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Too big</a:t>
            </a:r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= β*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– just after reduction, where β is multiplicative decrease factor</a:t>
            </a:r>
          </a:p>
          <a:p>
            <a:pPr lvl="2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350" dirty="0"/>
              <a:t>Small</a:t>
            </a:r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Basic idea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binary search between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7E469793-722F-D045-9906-8D703447402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80639-D411-2D4F-A1EE-A45D6EFFE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250" dirty="0"/>
              <a:t>TCP BIC Algorithm: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21814"/>
            <a:ext cx="7772400" cy="1621736"/>
          </a:xfrm>
        </p:spPr>
        <p:txBody>
          <a:bodyPr>
            <a:noAutofit/>
          </a:bodyPr>
          <a:lstStyle/>
          <a:p>
            <a:pPr marL="257157" lvl="1" indent="-257157">
              <a:spcBef>
                <a:spcPts val="300"/>
              </a:spcBef>
              <a:buSzPct val="85000"/>
              <a:buFont typeface="Wingdings" charset="2"/>
              <a:buChar char="q"/>
            </a:pPr>
            <a:r>
              <a:rPr lang="en-US" altLang="en-US" sz="1650" dirty="0"/>
              <a:t>Pure binary search (jump from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/>
              <a:t> to (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max</a:t>
            </a:r>
            <a:r>
              <a:rPr lang="en-US" altLang="en-US" sz="1650" dirty="0"/>
              <a:t> and </a:t>
            </a:r>
            <a:r>
              <a:rPr lang="en-US" altLang="en-US" sz="1650" dirty="0" err="1"/>
              <a:t>W</a:t>
            </a:r>
            <a:r>
              <a:rPr lang="en-US" altLang="en-US" sz="1650" baseline="-25000" dirty="0" err="1"/>
              <a:t>min</a:t>
            </a:r>
            <a:r>
              <a:rPr lang="en-US" altLang="en-US" sz="1650" dirty="0">
                <a:solidFill>
                  <a:srgbClr val="000000"/>
                </a:solidFill>
                <a:cs typeface="ＭＳ Ｐゴシック" charset="0"/>
              </a:rPr>
              <a:t>)/2) may be too aggressive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r>
              <a:rPr lang="en-US" altLang="en-US" sz="1350" dirty="0"/>
              <a:t>Use a large step size </a:t>
            </a:r>
            <a:r>
              <a:rPr lang="en-US" altLang="en-US" sz="1350" dirty="0" err="1"/>
              <a:t>Smax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Courier New" charset="0"/>
              <a:buChar char="o"/>
            </a:pPr>
            <a:endParaRPr lang="en-US" altLang="en-US" sz="1350" dirty="0"/>
          </a:p>
          <a:p>
            <a:pPr>
              <a:spcBef>
                <a:spcPts val="300"/>
              </a:spcBef>
              <a:buFont typeface="Wingdings" charset="2"/>
              <a:buChar char="q"/>
            </a:pPr>
            <a:r>
              <a:rPr lang="en-US" altLang="en-US" sz="1650" dirty="0"/>
              <a:t>What if you grow above </a:t>
            </a:r>
            <a:r>
              <a:rPr lang="en-US" altLang="en-US" sz="1650" dirty="0" err="1">
                <a:solidFill>
                  <a:srgbClr val="000000"/>
                </a:solidFill>
              </a:rPr>
              <a:t>W</a:t>
            </a:r>
            <a:r>
              <a:rPr lang="en-US" altLang="en-US" sz="16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650" dirty="0">
                <a:solidFill>
                  <a:srgbClr val="000000"/>
                </a:solidFill>
              </a:rPr>
              <a:t>?</a:t>
            </a:r>
            <a:endParaRPr lang="en-US" altLang="en-US" sz="1350" dirty="0"/>
          </a:p>
          <a:p>
            <a:pPr lvl="1">
              <a:spcBef>
                <a:spcPts val="300"/>
              </a:spcBef>
              <a:buFont typeface="Lucida Grande" charset="0"/>
              <a:buChar char="-"/>
            </a:pPr>
            <a:r>
              <a:rPr lang="en-US" altLang="en-US" sz="1650" dirty="0"/>
              <a:t>Use binary growth (slow start) to probe more</a:t>
            </a:r>
            <a:endParaRPr lang="en-US" altLang="en-US" sz="1350" dirty="0"/>
          </a:p>
          <a:p>
            <a:pPr lvl="2">
              <a:spcBef>
                <a:spcPts val="300"/>
              </a:spcBef>
              <a:buNone/>
            </a:pPr>
            <a:endParaRPr lang="en-US" altLang="en-US" sz="1350" baseline="-25000" dirty="0"/>
          </a:p>
          <a:p>
            <a:pPr lvl="2">
              <a:spcBef>
                <a:spcPts val="300"/>
              </a:spcBef>
              <a:buNone/>
            </a:pPr>
            <a:endParaRPr lang="en-US" altLang="en-US" sz="135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743233" y="2378871"/>
            <a:ext cx="1100480" cy="380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232765" y="1851424"/>
            <a:ext cx="4669972" cy="1615326"/>
            <a:chOff x="226079" y="3985490"/>
            <a:chExt cx="7233939" cy="287143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26079" y="3985490"/>
              <a:ext cx="7233939" cy="2860459"/>
              <a:chOff x="226079" y="3552590"/>
              <a:chExt cx="7233939" cy="2860459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910432" y="5914790"/>
                <a:ext cx="58659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896144" y="3614502"/>
                <a:ext cx="0" cy="228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6779647" y="5759215"/>
                <a:ext cx="680371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Time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26079" y="3552590"/>
                <a:ext cx="794593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cwnd</a:t>
                </a: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V="1">
                <a:off x="1315243" y="4535251"/>
                <a:ext cx="1154113" cy="690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469357" y="4554302"/>
                <a:ext cx="0" cy="6667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1443831" y="5960827"/>
                <a:ext cx="586013" cy="452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latin typeface="Century Gothic" charset="0"/>
                  </a:rPr>
                  <a:t>CA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V="1">
                <a:off x="2074069" y="5230577"/>
                <a:ext cx="374650" cy="11113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2293144" y="4165365"/>
                <a:ext cx="461858" cy="411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latin typeface="Century Gothic" charset="0"/>
                  </a:rPr>
                  <a:t>TD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1773845" y="5036059"/>
                <a:ext cx="770260" cy="410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defTabSz="685752"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latin typeface="Century Gothic" charset="0"/>
                  </a:rPr>
                  <a:t>Wmin</a:t>
                </a:r>
                <a:endParaRPr lang="en-US" altLang="en-US" sz="900" dirty="0">
                  <a:solidFill>
                    <a:srgbClr val="000000"/>
                  </a:solidFill>
                  <a:latin typeface="Century Gothic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2448719" y="4557476"/>
                <a:ext cx="1177925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 flipV="1">
                <a:off x="4775994" y="4628914"/>
                <a:ext cx="1162050" cy="682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 flipV="1">
                <a:off x="3619883" y="4535251"/>
                <a:ext cx="1165636" cy="690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3619883" y="4569384"/>
                <a:ext cx="0" cy="656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V="1">
                <a:off x="1105695" y="4932127"/>
                <a:ext cx="503034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4788614" y="4543190"/>
                <a:ext cx="6430" cy="7683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752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428648" y="45982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577998" y="4606744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740047" y="4693865"/>
              <a:ext cx="461858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TD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6305787" y="5178514"/>
              <a:ext cx="548765" cy="41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  <a:latin typeface="Century Gothic" charset="0"/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  <a:latin typeface="Century Gothic" charset="0"/>
                </a:rPr>
                <a:t>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08437" y="6401827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023954" y="6401829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251221" y="6404698"/>
              <a:ext cx="586013" cy="45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defTabSz="685752">
                <a:defRPr/>
              </a:pPr>
              <a:r>
                <a:rPr lang="en-US" altLang="en-US" sz="1200">
                  <a:solidFill>
                    <a:srgbClr val="000000"/>
                  </a:solidFill>
                  <a:latin typeface="Century Gothic" charset="0"/>
                </a:rPr>
                <a:t>CA</a:t>
              </a:r>
            </a:p>
          </p:txBody>
        </p: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966223" y="2254521"/>
            <a:ext cx="5389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900" dirty="0" err="1">
                <a:solidFill>
                  <a:srgbClr val="000000"/>
                </a:solidFill>
                <a:latin typeface="Century Gothic" charset="0"/>
              </a:rPr>
              <a:t>Wmax</a:t>
            </a:r>
            <a:endParaRPr lang="en-US" altLang="en-US" sz="900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FEACC32D-40FC-774D-928E-44D25D20B46D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3D3C1-FAFB-DC40-B640-A7CCF2689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9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323411" y="2212183"/>
            <a:ext cx="1259681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80373" y="2202658"/>
            <a:ext cx="1434703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11117" y="2189560"/>
            <a:ext cx="16692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610916" y="4092702"/>
            <a:ext cx="4346972" cy="214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620443" y="2189560"/>
            <a:ext cx="1593056" cy="355163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7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44666-BDC2-6148-B8BE-BAE7EB87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20441" y="3890963"/>
            <a:ext cx="0" cy="136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3070623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1614488" y="3486121"/>
            <a:ext cx="0" cy="34769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14488" y="3890963"/>
            <a:ext cx="596860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19987" y="373380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19213" y="5256611"/>
            <a:ext cx="13144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 </a:t>
            </a:r>
            <a:r>
              <a:rPr lang="en-US" altLang="en-US" sz="1050">
                <a:solidFill>
                  <a:srgbClr val="000000"/>
                </a:solidFill>
              </a:rPr>
              <a:t>= β*W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6" name="Straight Connector 15"/>
          <p:cNvCxnSpPr>
            <a:endCxn id="17" idx="1"/>
          </p:cNvCxnSpPr>
          <p:nvPr/>
        </p:nvCxnSpPr>
        <p:spPr>
          <a:xfrm flipV="1">
            <a:off x="1620441" y="4607282"/>
            <a:ext cx="4346972" cy="87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67413" y="4480324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86124" y="482798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 dirty="0">
                <a:solidFill>
                  <a:srgbClr val="000000"/>
                </a:solidFill>
              </a:rPr>
              <a:t>midpoint –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baseline="-25000" dirty="0">
                <a:solidFill>
                  <a:srgbClr val="000000"/>
                </a:solidFill>
              </a:rPr>
              <a:t> </a:t>
            </a:r>
            <a:r>
              <a:rPr lang="en-US" altLang="en-US" sz="1050" dirty="0">
                <a:solidFill>
                  <a:srgbClr val="000000"/>
                </a:solidFill>
              </a:rPr>
              <a:t>&gt; </a:t>
            </a:r>
            <a:r>
              <a:rPr lang="en-US" altLang="en-US" sz="1050" dirty="0" err="1">
                <a:solidFill>
                  <a:srgbClr val="000000"/>
                </a:solidFill>
              </a:rPr>
              <a:t>S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endParaRPr lang="en-US" altLang="en-US" sz="1050" baseline="-25000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4213026" y="4595816"/>
            <a:ext cx="596" cy="23217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05289" y="5110164"/>
            <a:ext cx="8335" cy="232172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620441" y="4968480"/>
            <a:ext cx="465534" cy="2881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6857" y="4727974"/>
            <a:ext cx="10751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30" name="Straight Connector 29"/>
          <p:cNvCxnSpPr>
            <a:endCxn id="28" idx="2"/>
          </p:cNvCxnSpPr>
          <p:nvPr/>
        </p:nvCxnSpPr>
        <p:spPr>
          <a:xfrm>
            <a:off x="1614489" y="4958954"/>
            <a:ext cx="439936" cy="2293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714500" y="4727974"/>
            <a:ext cx="47267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082404" y="4679157"/>
            <a:ext cx="465534" cy="289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1"/>
          </p:cNvCxnSpPr>
          <p:nvPr/>
        </p:nvCxnSpPr>
        <p:spPr>
          <a:xfrm flipV="1">
            <a:off x="1641872" y="4431069"/>
            <a:ext cx="4346972" cy="99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88844" y="4304111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)/2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231232" y="4743452"/>
            <a:ext cx="1076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47939" y="4264820"/>
            <a:ext cx="669131" cy="41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47964" y="4061224"/>
            <a:ext cx="4738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722961" y="4275535"/>
            <a:ext cx="44053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485900" y="2189560"/>
            <a:ext cx="1853804" cy="3598543"/>
            <a:chOff x="457199" y="1776064"/>
            <a:chExt cx="2471071" cy="4798365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761627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3653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33" name="TextBox 51"/>
            <p:cNvSpPr txBox="1">
              <a:spLocks noChangeArrowheads="1"/>
            </p:cNvSpPr>
            <p:nvPr/>
          </p:nvSpPr>
          <p:spPr bwMode="auto">
            <a:xfrm>
              <a:off x="457199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Increase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553721" y="6405510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36539" y="6392809"/>
              <a:ext cx="21742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957887" y="3986606"/>
            <a:ext cx="185380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midpoint = (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1050" dirty="0">
                <a:solidFill>
                  <a:srgbClr val="000000"/>
                </a:solidFill>
              </a:rPr>
              <a:t> + </a:t>
            </a:r>
            <a:r>
              <a:rPr lang="en-US" altLang="en-US" sz="1050" dirty="0" err="1">
                <a:solidFill>
                  <a:srgbClr val="000000"/>
                </a:solidFill>
              </a:rPr>
              <a:t>W</a:t>
            </a:r>
            <a:r>
              <a:rPr lang="en-US" altLang="en-US" sz="1050" baseline="-25000" dirty="0" err="1">
                <a:solidFill>
                  <a:srgbClr val="000000"/>
                </a:solidFill>
              </a:rPr>
              <a:t>max</a:t>
            </a:r>
            <a:r>
              <a:rPr lang="en-US" altLang="en-US" sz="1050" dirty="0">
                <a:solidFill>
                  <a:srgbClr val="000000"/>
                </a:solidFill>
              </a:rPr>
              <a:t>)/2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211116" y="4114133"/>
            <a:ext cx="333708" cy="1506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377803" y="4133852"/>
            <a:ext cx="8429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4233863" y="3732613"/>
            <a:ext cx="498873" cy="253916"/>
            <a:chOff x="2486318" y="4111320"/>
            <a:chExt cx="665053" cy="338337"/>
          </a:xfrm>
        </p:grpSpPr>
        <p:sp>
          <p:nvSpPr>
            <p:cNvPr id="27729" name="TextBox 63"/>
            <p:cNvSpPr txBox="1">
              <a:spLocks noChangeArrowheads="1"/>
            </p:cNvSpPr>
            <p:nvPr/>
          </p:nvSpPr>
          <p:spPr bwMode="auto">
            <a:xfrm>
              <a:off x="2520951" y="4111320"/>
              <a:ext cx="63042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min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486318" y="4396886"/>
              <a:ext cx="587278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3544824" y="3946924"/>
            <a:ext cx="1100328" cy="1672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752976" y="3855244"/>
            <a:ext cx="14692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(midpoint – </a:t>
            </a:r>
            <a:r>
              <a:rPr lang="en-US" altLang="en-US" sz="900" dirty="0" err="1">
                <a:solidFill>
                  <a:srgbClr val="000000"/>
                </a:solidFill>
              </a:rPr>
              <a:t>W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r>
              <a:rPr lang="en-US" altLang="en-US" sz="900" dirty="0">
                <a:solidFill>
                  <a:srgbClr val="000000"/>
                </a:solidFill>
              </a:rPr>
              <a:t>)&lt; </a:t>
            </a:r>
            <a:r>
              <a:rPr lang="en-US" altLang="en-US" sz="900" dirty="0" err="1">
                <a:solidFill>
                  <a:srgbClr val="000000"/>
                </a:solidFill>
              </a:rPr>
              <a:t>S</a:t>
            </a:r>
            <a:r>
              <a:rPr lang="en-US" altLang="en-US" sz="900" baseline="-25000" dirty="0" err="1">
                <a:solidFill>
                  <a:srgbClr val="000000"/>
                </a:solidFill>
              </a:rPr>
              <a:t>min</a:t>
            </a:r>
            <a:endParaRPr lang="en-US" altLang="en-US" sz="900" baseline="-25000" dirty="0">
              <a:solidFill>
                <a:srgbClr val="00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4645152" y="3890963"/>
            <a:ext cx="228076" cy="559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3118249" y="2200277"/>
            <a:ext cx="1853803" cy="3598543"/>
            <a:chOff x="510485" y="1776064"/>
            <a:chExt cx="2471071" cy="47983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85935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7451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26" name="TextBox 77"/>
            <p:cNvSpPr txBox="1">
              <a:spLocks noChangeArrowheads="1"/>
            </p:cNvSpPr>
            <p:nvPr/>
          </p:nvSpPr>
          <p:spPr bwMode="auto">
            <a:xfrm>
              <a:off x="51048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Binary Search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2432429" y="6405509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637451" y="6392808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V="1">
            <a:off x="4873230" y="3839767"/>
            <a:ext cx="192881" cy="488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513661" y="3588545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60158" y="3794522"/>
            <a:ext cx="194072" cy="476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44617" y="3557589"/>
            <a:ext cx="9120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  <a:r>
              <a:rPr lang="en-US" altLang="en-US" sz="1050">
                <a:solidFill>
                  <a:srgbClr val="000000"/>
                </a:solidFill>
              </a:rPr>
              <a:t> 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5254228" y="3579020"/>
            <a:ext cx="1060846" cy="2119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5537598" y="3364709"/>
            <a:ext cx="896540" cy="253916"/>
            <a:chOff x="2307521" y="4111320"/>
            <a:chExt cx="740450" cy="338337"/>
          </a:xfrm>
        </p:grpSpPr>
        <p:sp>
          <p:nvSpPr>
            <p:cNvPr id="27722" name="TextBox 102"/>
            <p:cNvSpPr txBox="1">
              <a:spLocks noChangeArrowheads="1"/>
            </p:cNvSpPr>
            <p:nvPr/>
          </p:nvSpPr>
          <p:spPr bwMode="auto">
            <a:xfrm>
              <a:off x="2307521" y="4111320"/>
              <a:ext cx="740450" cy="3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486488" y="4396886"/>
              <a:ext cx="494617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/>
          <p:cNvCxnSpPr/>
          <p:nvPr/>
        </p:nvCxnSpPr>
        <p:spPr>
          <a:xfrm>
            <a:off x="4764882" y="3824288"/>
            <a:ext cx="41433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937523" y="3788569"/>
            <a:ext cx="41314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4714875" y="2213373"/>
            <a:ext cx="1853804" cy="3598543"/>
            <a:chOff x="412795" y="1776064"/>
            <a:chExt cx="2471071" cy="4798365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545819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36573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9" name="TextBox 113"/>
            <p:cNvSpPr txBox="1">
              <a:spLocks noChangeArrowheads="1"/>
            </p:cNvSpPr>
            <p:nvPr/>
          </p:nvSpPr>
          <p:spPr bwMode="auto">
            <a:xfrm>
              <a:off x="41279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Slow Start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118897" y="6405510"/>
              <a:ext cx="41898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636573" y="6392809"/>
              <a:ext cx="48881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 flipV="1">
            <a:off x="6309124" y="3336132"/>
            <a:ext cx="28694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5680474" y="3115870"/>
            <a:ext cx="983456" cy="253916"/>
            <a:chOff x="2235384" y="4111320"/>
            <a:chExt cx="812587" cy="338626"/>
          </a:xfrm>
        </p:grpSpPr>
        <p:sp>
          <p:nvSpPr>
            <p:cNvPr id="27715" name="TextBox 121"/>
            <p:cNvSpPr txBox="1">
              <a:spLocks noChangeArrowheads="1"/>
            </p:cNvSpPr>
            <p:nvPr/>
          </p:nvSpPr>
          <p:spPr bwMode="auto">
            <a:xfrm>
              <a:off x="223538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+ 2S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319003" y="4427299"/>
              <a:ext cx="662072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/>
          <p:nvPr/>
        </p:nvCxnSpPr>
        <p:spPr>
          <a:xfrm>
            <a:off x="5784056" y="3352800"/>
            <a:ext cx="80129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561535" y="3124200"/>
            <a:ext cx="285750" cy="2405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922170" y="2896795"/>
            <a:ext cx="984647" cy="253916"/>
            <a:chOff x="2204414" y="4111320"/>
            <a:chExt cx="812587" cy="338626"/>
          </a:xfrm>
        </p:grpSpPr>
        <p:sp>
          <p:nvSpPr>
            <p:cNvPr id="27713" name="TextBox 127"/>
            <p:cNvSpPr txBox="1">
              <a:spLocks noChangeArrowheads="1"/>
            </p:cNvSpPr>
            <p:nvPr/>
          </p:nvSpPr>
          <p:spPr bwMode="auto">
            <a:xfrm>
              <a:off x="2204414" y="4111320"/>
              <a:ext cx="812587" cy="338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W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050">
                  <a:solidFill>
                    <a:srgbClr val="000000"/>
                  </a:solidFill>
                </a:rPr>
                <a:t> + 3S</a:t>
              </a:r>
              <a:r>
                <a:rPr lang="en-US" altLang="en-US" sz="1050" baseline="-25000">
                  <a:solidFill>
                    <a:srgbClr val="000000"/>
                  </a:solidFill>
                </a:rPr>
                <a:t>max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319375" y="4427299"/>
              <a:ext cx="66127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 flipV="1">
            <a:off x="6818711" y="2502694"/>
            <a:ext cx="764381" cy="6429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6047186" y="2222897"/>
            <a:ext cx="1853803" cy="3598543"/>
            <a:chOff x="279115" y="1776064"/>
            <a:chExt cx="2471071" cy="4798365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318502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36206" y="1776064"/>
              <a:ext cx="0" cy="4735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10" name="TextBox 135"/>
            <p:cNvSpPr txBox="1">
              <a:spLocks noChangeArrowheads="1"/>
            </p:cNvSpPr>
            <p:nvPr/>
          </p:nvSpPr>
          <p:spPr bwMode="auto">
            <a:xfrm>
              <a:off x="279115" y="6235853"/>
              <a:ext cx="2471071" cy="338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Additive Inc.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2032829" y="6405510"/>
              <a:ext cx="22536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636206" y="6378520"/>
              <a:ext cx="288847" cy="142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4873229" y="2250284"/>
            <a:ext cx="2718196" cy="253916"/>
            <a:chOff x="4973307" y="1857137"/>
            <a:chExt cx="3625163" cy="338338"/>
          </a:xfrm>
        </p:grpSpPr>
        <p:sp>
          <p:nvSpPr>
            <p:cNvPr id="27705" name="TextBox 26"/>
            <p:cNvSpPr txBox="1">
              <a:spLocks noChangeArrowheads="1"/>
            </p:cNvSpPr>
            <p:nvPr/>
          </p:nvSpPr>
          <p:spPr bwMode="auto">
            <a:xfrm>
              <a:off x="6174502" y="1857137"/>
              <a:ext cx="1454758" cy="338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defTabSz="685752">
                <a:defRPr/>
              </a:pPr>
              <a:r>
                <a:rPr lang="en-US" altLang="en-US" sz="1050">
                  <a:solidFill>
                    <a:srgbClr val="000000"/>
                  </a:solidFill>
                </a:rPr>
                <a:t>Max Probing</a:t>
              </a:r>
              <a:endParaRPr lang="en-US" altLang="en-US" sz="105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143" name="Straight Connector 142"/>
            <p:cNvCxnSpPr>
              <a:stCxn id="27705" idx="1"/>
            </p:cNvCxnSpPr>
            <p:nvPr/>
          </p:nvCxnSpPr>
          <p:spPr>
            <a:xfrm flipH="1" flipV="1">
              <a:off x="4973307" y="2015786"/>
              <a:ext cx="1201195" cy="105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567927" y="2028477"/>
              <a:ext cx="1030543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3CD93BF4-63E3-3A4D-BF5A-49C295238E8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0F1C0-81F0-EE40-8300-F7A10C0D36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2" grpId="1" animBg="1"/>
      <p:bldP spid="110" grpId="0" animBg="1"/>
      <p:bldP spid="110" grpId="1" animBg="1"/>
      <p:bldP spid="87" grpId="0" animBg="1"/>
      <p:bldP spid="87" grpId="1" animBg="1"/>
      <p:bldP spid="57" grpId="0" animBg="1"/>
      <p:bldP spid="57" grpId="1" animBg="1"/>
      <p:bldP spid="9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8" grpId="0"/>
      <p:bldP spid="28" grpId="1"/>
      <p:bldP spid="36" grpId="0"/>
      <p:bldP spid="36" grpId="1"/>
      <p:bldP spid="39" grpId="0"/>
      <p:bldP spid="39" grpId="1"/>
      <p:bldP spid="40" grpId="0"/>
      <p:bldP spid="40" grpId="1"/>
      <p:bldP spid="46" grpId="0"/>
      <p:bldP spid="46" grpId="1"/>
      <p:bldP spid="59" grpId="0"/>
      <p:bldP spid="59" grpId="1"/>
      <p:bldP spid="63" grpId="0"/>
      <p:bldP spid="63" grpId="1"/>
      <p:bldP spid="71" grpId="0"/>
      <p:bldP spid="71" grpId="1"/>
      <p:bldP spid="92" grpId="0"/>
      <p:bldP spid="92" grpId="1"/>
      <p:bldP spid="99" grpId="0"/>
      <p:bldP spid="9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 dirty="0"/>
              <a:t>TCP BIC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6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65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 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)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if ((midpoint -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 &lt;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Smin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   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 = midpoint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if (no packet loss)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β*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sz="1350" dirty="0">
              <a:latin typeface="Courier New" charset="0"/>
              <a:ea typeface="Courier New" charset="0"/>
              <a:cs typeface="Courier New" charset="0"/>
            </a:endParaRP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514314" lvl="3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midpoint = (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Wmax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350" dirty="0" err="1">
                <a:latin typeface="Courier New" charset="0"/>
                <a:ea typeface="Courier New" charset="0"/>
                <a:cs typeface="Courier New" charset="0"/>
              </a:rPr>
              <a:t>Wmin</a:t>
            </a: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)/2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sz="135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66715" y="2559191"/>
            <a:ext cx="1743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Additive Increase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455" y="3760532"/>
            <a:ext cx="174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800">
                <a:solidFill>
                  <a:srgbClr val="3333CC"/>
                </a:solidFill>
              </a:rPr>
              <a:t>Binary Search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119613" y="3397718"/>
            <a:ext cx="2106621" cy="52116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6" idx="1"/>
          </p:cNvCxnSpPr>
          <p:nvPr/>
        </p:nvCxnSpPr>
        <p:spPr>
          <a:xfrm>
            <a:off x="4119613" y="2369345"/>
            <a:ext cx="2147102" cy="51301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4D909E2-041F-5142-BA0D-1E8590EB92B0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13360-8AE7-1D4C-9966-BE41F6EBE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8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699"/>
              <a:t>TCP BIC Algorithm: Probe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&gt;=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42860" lvl="1" indent="0">
              <a:spcBef>
                <a:spcPts val="300"/>
              </a:spcBef>
              <a:buNone/>
            </a:pP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 if (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sz="1500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sz="1500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sz="15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endParaRPr lang="en-US" altLang="en-US" baseline="-25000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if (packet loss)</a:t>
            </a: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 β*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endParaRPr lang="en-US" alt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171438" lvl="2" indent="0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altLang="en-US" baseline="-25000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en-US" baseline="-25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cwnd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lvl="1" indent="-128579">
              <a:spcBef>
                <a:spcPts val="300"/>
              </a:spcBef>
              <a:buNone/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74142" y="2582549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Slow growth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74142" y="3119520"/>
            <a:ext cx="1743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 dirty="0">
                <a:solidFill>
                  <a:srgbClr val="3333CC"/>
                </a:solidFill>
              </a:rPr>
              <a:t>Fast growth</a:t>
            </a: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4206153" y="2725425"/>
            <a:ext cx="1067989" cy="4179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06153" y="3254060"/>
            <a:ext cx="1067990" cy="4763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7127945" y="2999267"/>
            <a:ext cx="174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defTabSz="685752">
              <a:defRPr/>
            </a:pPr>
            <a:r>
              <a:rPr lang="en-US" altLang="en-US" sz="1800">
                <a:solidFill>
                  <a:srgbClr val="000000"/>
                </a:solidFill>
                <a:latin typeface="Century Gothic" charset="0"/>
              </a:rPr>
              <a:t>Max Probing</a:t>
            </a:r>
          </a:p>
        </p:txBody>
      </p:sp>
      <p:sp>
        <p:nvSpPr>
          <p:cNvPr id="15" name="Left Brace 14"/>
          <p:cNvSpPr/>
          <p:nvPr/>
        </p:nvSpPr>
        <p:spPr>
          <a:xfrm flipH="1">
            <a:off x="6486526" y="2053828"/>
            <a:ext cx="153591" cy="2137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E34BF09-027C-1240-94E5-3D55E118464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BCA9-EA6C-214D-BC47-361AA76A5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8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utoUpdateAnimBg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2BA45B-7065-E149-A885-FDFF7A4A3C0D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971550" y="3036888"/>
            <a:ext cx="2914650" cy="49212"/>
            <a:chOff x="476" y="3583"/>
            <a:chExt cx="4640" cy="64"/>
          </a:xfrm>
        </p:grpSpPr>
        <p:sp>
          <p:nvSpPr>
            <p:cNvPr id="95292" name="Line 3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3" name="Freeform 4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35" name="Group 5"/>
          <p:cNvGrpSpPr>
            <a:grpSpLocks/>
          </p:cNvGrpSpPr>
          <p:nvPr/>
        </p:nvGrpSpPr>
        <p:grpSpPr bwMode="auto">
          <a:xfrm>
            <a:off x="936625" y="342900"/>
            <a:ext cx="82550" cy="2705100"/>
            <a:chOff x="446" y="1336"/>
            <a:chExt cx="64" cy="2276"/>
          </a:xfrm>
        </p:grpSpPr>
        <p:sp>
          <p:nvSpPr>
            <p:cNvPr id="95290" name="Line 6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1" name="Freeform 7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36" name="Line 8"/>
          <p:cNvSpPr>
            <a:spLocks noChangeShapeType="1"/>
          </p:cNvSpPr>
          <p:nvPr/>
        </p:nvSpPr>
        <p:spPr bwMode="auto">
          <a:xfrm flipV="1">
            <a:off x="971550" y="6921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237" name="Line 9"/>
          <p:cNvSpPr>
            <a:spLocks noChangeShapeType="1"/>
          </p:cNvSpPr>
          <p:nvPr/>
        </p:nvSpPr>
        <p:spPr bwMode="auto">
          <a:xfrm>
            <a:off x="971550" y="69215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38" name="Text Box 10"/>
          <p:cNvSpPr txBox="1">
            <a:spLocks noChangeArrowheads="1"/>
          </p:cNvSpPr>
          <p:nvPr/>
        </p:nvSpPr>
        <p:spPr bwMode="auto">
          <a:xfrm>
            <a:off x="1600200" y="5715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5239" name="Text Box 11"/>
          <p:cNvSpPr txBox="1">
            <a:spLocks noChangeArrowheads="1"/>
          </p:cNvSpPr>
          <p:nvPr/>
        </p:nvSpPr>
        <p:spPr bwMode="auto">
          <a:xfrm>
            <a:off x="1758950" y="30099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5240" name="Line 12"/>
          <p:cNvSpPr>
            <a:spLocks noChangeShapeType="1"/>
          </p:cNvSpPr>
          <p:nvPr/>
        </p:nvSpPr>
        <p:spPr bwMode="auto">
          <a:xfrm>
            <a:off x="990600" y="419100"/>
            <a:ext cx="2590800" cy="26670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5" name="AutoShape 13"/>
          <p:cNvSpPr>
            <a:spLocks noChangeArrowheads="1"/>
          </p:cNvSpPr>
          <p:nvPr/>
        </p:nvSpPr>
        <p:spPr bwMode="auto">
          <a:xfrm>
            <a:off x="990600" y="419100"/>
            <a:ext cx="2590800" cy="2667000"/>
          </a:xfrm>
          <a:prstGeom prst="rtTriangle">
            <a:avLst/>
          </a:prstGeom>
          <a:solidFill>
            <a:schemeClr val="accent1">
              <a:alpha val="1215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5242" name="Oval 14"/>
          <p:cNvSpPr>
            <a:spLocks noChangeArrowheads="1"/>
          </p:cNvSpPr>
          <p:nvPr/>
        </p:nvSpPr>
        <p:spPr bwMode="auto">
          <a:xfrm flipH="1">
            <a:off x="1676400" y="11049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905375" y="342900"/>
            <a:ext cx="4179888" cy="3124200"/>
            <a:chOff x="3090" y="216"/>
            <a:chExt cx="2633" cy="1968"/>
          </a:xfrm>
        </p:grpSpPr>
        <p:grpSp>
          <p:nvGrpSpPr>
            <p:cNvPr id="95277" name="Group 16"/>
            <p:cNvGrpSpPr>
              <a:grpSpLocks/>
            </p:cNvGrpSpPr>
            <p:nvPr/>
          </p:nvGrpSpPr>
          <p:grpSpPr bwMode="auto">
            <a:xfrm>
              <a:off x="3446" y="1913"/>
              <a:ext cx="1836" cy="31"/>
              <a:chOff x="476" y="3583"/>
              <a:chExt cx="4640" cy="64"/>
            </a:xfrm>
          </p:grpSpPr>
          <p:sp>
            <p:nvSpPr>
              <p:cNvPr id="95288" name="Line 17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9" name="Freeform 18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78" name="Group 19"/>
            <p:cNvGrpSpPr>
              <a:grpSpLocks/>
            </p:cNvGrpSpPr>
            <p:nvPr/>
          </p:nvGrpSpPr>
          <p:grpSpPr bwMode="auto">
            <a:xfrm>
              <a:off x="3424" y="216"/>
              <a:ext cx="52" cy="1704"/>
              <a:chOff x="446" y="1336"/>
              <a:chExt cx="64" cy="2276"/>
            </a:xfrm>
          </p:grpSpPr>
          <p:sp>
            <p:nvSpPr>
              <p:cNvPr id="95286" name="Line 20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7" name="Freeform 21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79" name="Line 22"/>
            <p:cNvSpPr>
              <a:spLocks noChangeShapeType="1"/>
            </p:cNvSpPr>
            <p:nvPr/>
          </p:nvSpPr>
          <p:spPr bwMode="auto">
            <a:xfrm flipV="1">
              <a:off x="3446" y="436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0" name="Line 23"/>
            <p:cNvSpPr>
              <a:spLocks noChangeShapeType="1"/>
            </p:cNvSpPr>
            <p:nvPr/>
          </p:nvSpPr>
          <p:spPr bwMode="auto">
            <a:xfrm>
              <a:off x="3446" y="436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81" name="Freeform 24"/>
            <p:cNvSpPr>
              <a:spLocks/>
            </p:cNvSpPr>
            <p:nvPr/>
          </p:nvSpPr>
          <p:spPr bwMode="auto">
            <a:xfrm>
              <a:off x="3442" y="360"/>
              <a:ext cx="680" cy="1569"/>
            </a:xfrm>
            <a:custGeom>
              <a:avLst/>
              <a:gdLst>
                <a:gd name="T0" fmla="*/ 0 w 680"/>
                <a:gd name="T1" fmla="*/ 1569 h 1569"/>
                <a:gd name="T2" fmla="*/ 680 w 680"/>
                <a:gd name="T3" fmla="*/ 0 h 1569"/>
                <a:gd name="T4" fmla="*/ 0 60000 65536"/>
                <a:gd name="T5" fmla="*/ 0 60000 65536"/>
                <a:gd name="T6" fmla="*/ 0 w 680"/>
                <a:gd name="T7" fmla="*/ 0 h 1569"/>
                <a:gd name="T8" fmla="*/ 680 w 680"/>
                <a:gd name="T9" fmla="*/ 1569 h 15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0" h="1569">
                  <a:moveTo>
                    <a:pt x="0" y="1569"/>
                  </a:moveTo>
                  <a:lnTo>
                    <a:pt x="680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2" name="Text Box 25"/>
            <p:cNvSpPr txBox="1">
              <a:spLocks noChangeArrowheads="1"/>
            </p:cNvSpPr>
            <p:nvPr/>
          </p:nvSpPr>
          <p:spPr bwMode="auto">
            <a:xfrm>
              <a:off x="3090" y="1896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5283" name="Oval 26"/>
            <p:cNvSpPr>
              <a:spLocks noChangeArrowheads="1"/>
            </p:cNvSpPr>
            <p:nvPr/>
          </p:nvSpPr>
          <p:spPr bwMode="auto">
            <a:xfrm flipH="1">
              <a:off x="3952" y="69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84" name="Freeform 27"/>
            <p:cNvSpPr>
              <a:spLocks/>
            </p:cNvSpPr>
            <p:nvPr/>
          </p:nvSpPr>
          <p:spPr bwMode="auto">
            <a:xfrm>
              <a:off x="3435" y="708"/>
              <a:ext cx="535" cy="1229"/>
            </a:xfrm>
            <a:custGeom>
              <a:avLst/>
              <a:gdLst>
                <a:gd name="T0" fmla="*/ 535 w 535"/>
                <a:gd name="T1" fmla="*/ 0 h 1229"/>
                <a:gd name="T2" fmla="*/ 0 w 535"/>
                <a:gd name="T3" fmla="*/ 499 h 1229"/>
                <a:gd name="T4" fmla="*/ 15 w 535"/>
                <a:gd name="T5" fmla="*/ 1229 h 1229"/>
                <a:gd name="T6" fmla="*/ 535 w 535"/>
                <a:gd name="T7" fmla="*/ 0 h 1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5"/>
                <a:gd name="T13" fmla="*/ 0 h 1229"/>
                <a:gd name="T14" fmla="*/ 535 w 535"/>
                <a:gd name="T15" fmla="*/ 1229 h 1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5" h="1229">
                  <a:moveTo>
                    <a:pt x="535" y="0"/>
                  </a:moveTo>
                  <a:lnTo>
                    <a:pt x="0" y="499"/>
                  </a:lnTo>
                  <a:lnTo>
                    <a:pt x="15" y="122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hlink">
                <a:alpha val="49019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85" name="Text Box 28"/>
            <p:cNvSpPr txBox="1">
              <a:spLocks noChangeArrowheads="1"/>
            </p:cNvSpPr>
            <p:nvPr/>
          </p:nvSpPr>
          <p:spPr bwMode="auto">
            <a:xfrm>
              <a:off x="3772" y="4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435600" y="3619500"/>
            <a:ext cx="2949575" cy="3124200"/>
            <a:chOff x="3424" y="2280"/>
            <a:chExt cx="1858" cy="1968"/>
          </a:xfrm>
        </p:grpSpPr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H="1">
              <a:off x="3447" y="2767"/>
              <a:ext cx="544" cy="1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 flipV="1">
              <a:off x="3445" y="2376"/>
              <a:ext cx="1008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5264" name="Group 32"/>
            <p:cNvGrpSpPr>
              <a:grpSpLocks/>
            </p:cNvGrpSpPr>
            <p:nvPr/>
          </p:nvGrpSpPr>
          <p:grpSpPr bwMode="auto">
            <a:xfrm>
              <a:off x="3446" y="3977"/>
              <a:ext cx="1836" cy="31"/>
              <a:chOff x="476" y="3583"/>
              <a:chExt cx="4640" cy="64"/>
            </a:xfrm>
          </p:grpSpPr>
          <p:sp>
            <p:nvSpPr>
              <p:cNvPr id="95275" name="Line 33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6" name="Freeform 34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65" name="Group 35"/>
            <p:cNvGrpSpPr>
              <a:grpSpLocks/>
            </p:cNvGrpSpPr>
            <p:nvPr/>
          </p:nvGrpSpPr>
          <p:grpSpPr bwMode="auto">
            <a:xfrm>
              <a:off x="3424" y="2280"/>
              <a:ext cx="52" cy="1704"/>
              <a:chOff x="446" y="1336"/>
              <a:chExt cx="64" cy="2276"/>
            </a:xfrm>
          </p:grpSpPr>
          <p:sp>
            <p:nvSpPr>
              <p:cNvPr id="95273" name="Line 36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74" name="Freeform 37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66" name="Line 38"/>
            <p:cNvSpPr>
              <a:spLocks noChangeShapeType="1"/>
            </p:cNvSpPr>
            <p:nvPr/>
          </p:nvSpPr>
          <p:spPr bwMode="auto">
            <a:xfrm flipV="1">
              <a:off x="34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7" name="Line 39"/>
            <p:cNvSpPr>
              <a:spLocks noChangeShapeType="1"/>
            </p:cNvSpPr>
            <p:nvPr/>
          </p:nvSpPr>
          <p:spPr bwMode="auto">
            <a:xfrm>
              <a:off x="34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68" name="Line 40"/>
            <p:cNvSpPr>
              <a:spLocks noChangeShapeType="1"/>
            </p:cNvSpPr>
            <p:nvPr/>
          </p:nvSpPr>
          <p:spPr bwMode="auto">
            <a:xfrm flipV="1">
              <a:off x="3443" y="2431"/>
              <a:ext cx="714" cy="153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69" name="Text Box 41"/>
            <p:cNvSpPr txBox="1">
              <a:spLocks noChangeArrowheads="1"/>
            </p:cNvSpPr>
            <p:nvPr/>
          </p:nvSpPr>
          <p:spPr bwMode="auto">
            <a:xfrm>
              <a:off x="3760" y="3960"/>
              <a:ext cx="1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intersection</a:t>
              </a: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0" name="Oval 42"/>
            <p:cNvSpPr>
              <a:spLocks noChangeArrowheads="1"/>
            </p:cNvSpPr>
            <p:nvPr/>
          </p:nvSpPr>
          <p:spPr bwMode="auto">
            <a:xfrm flipH="1">
              <a:off x="3952" y="276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5271" name="Line 43"/>
            <p:cNvSpPr>
              <a:spLocks noChangeShapeType="1"/>
            </p:cNvSpPr>
            <p:nvPr/>
          </p:nvSpPr>
          <p:spPr bwMode="auto">
            <a:xfrm flipV="1">
              <a:off x="3452" y="3123"/>
              <a:ext cx="1824" cy="864"/>
            </a:xfrm>
            <a:prstGeom prst="line">
              <a:avLst/>
            </a:prstGeom>
            <a:noFill/>
            <a:ln w="3175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72" name="Text Box 44"/>
            <p:cNvSpPr txBox="1">
              <a:spLocks noChangeArrowheads="1"/>
            </p:cNvSpPr>
            <p:nvPr/>
          </p:nvSpPr>
          <p:spPr bwMode="auto">
            <a:xfrm>
              <a:off x="3712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5245" name="Text Box 45"/>
          <p:cNvSpPr txBox="1">
            <a:spLocks noChangeArrowheads="1"/>
          </p:cNvSpPr>
          <p:nvPr/>
        </p:nvSpPr>
        <p:spPr bwMode="auto">
          <a:xfrm>
            <a:off x="3748088" y="228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990600" y="3543300"/>
            <a:ext cx="2971800" cy="3200400"/>
            <a:chOff x="624" y="2232"/>
            <a:chExt cx="1872" cy="2016"/>
          </a:xfrm>
        </p:grpSpPr>
        <p:grpSp>
          <p:nvGrpSpPr>
            <p:cNvPr id="95248" name="Group 47"/>
            <p:cNvGrpSpPr>
              <a:grpSpLocks/>
            </p:cNvGrpSpPr>
            <p:nvPr/>
          </p:nvGrpSpPr>
          <p:grpSpPr bwMode="auto">
            <a:xfrm>
              <a:off x="646" y="3977"/>
              <a:ext cx="1836" cy="31"/>
              <a:chOff x="476" y="3583"/>
              <a:chExt cx="4640" cy="64"/>
            </a:xfrm>
          </p:grpSpPr>
          <p:sp>
            <p:nvSpPr>
              <p:cNvPr id="95260" name="Line 48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1" name="Freeform 49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9" name="Group 50"/>
            <p:cNvGrpSpPr>
              <a:grpSpLocks/>
            </p:cNvGrpSpPr>
            <p:nvPr/>
          </p:nvGrpSpPr>
          <p:grpSpPr bwMode="auto">
            <a:xfrm>
              <a:off x="624" y="2280"/>
              <a:ext cx="52" cy="1704"/>
              <a:chOff x="446" y="1336"/>
              <a:chExt cx="64" cy="2276"/>
            </a:xfrm>
          </p:grpSpPr>
          <p:sp>
            <p:nvSpPr>
              <p:cNvPr id="95258" name="Line 51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9" name="Freeform 52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50" name="Line 53"/>
            <p:cNvSpPr>
              <a:spLocks noChangeShapeType="1"/>
            </p:cNvSpPr>
            <p:nvPr/>
          </p:nvSpPr>
          <p:spPr bwMode="auto">
            <a:xfrm flipV="1">
              <a:off x="646" y="250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1" name="Line 54"/>
            <p:cNvSpPr>
              <a:spLocks noChangeShapeType="1"/>
            </p:cNvSpPr>
            <p:nvPr/>
          </p:nvSpPr>
          <p:spPr bwMode="auto">
            <a:xfrm>
              <a:off x="646" y="250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2" name="Line 55"/>
            <p:cNvSpPr>
              <a:spLocks noChangeShapeType="1"/>
            </p:cNvSpPr>
            <p:nvPr/>
          </p:nvSpPr>
          <p:spPr bwMode="auto">
            <a:xfrm flipV="1">
              <a:off x="672" y="2232"/>
              <a:ext cx="672" cy="1776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3" name="Text Box 56"/>
            <p:cNvSpPr txBox="1">
              <a:spLocks noChangeArrowheads="1"/>
            </p:cNvSpPr>
            <p:nvPr/>
          </p:nvSpPr>
          <p:spPr bwMode="auto">
            <a:xfrm>
              <a:off x="1178" y="3960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sp>
          <p:nvSpPr>
            <p:cNvPr id="95254" name="Line 57"/>
            <p:cNvSpPr>
              <a:spLocks noChangeShapeType="1"/>
            </p:cNvSpPr>
            <p:nvPr/>
          </p:nvSpPr>
          <p:spPr bwMode="auto">
            <a:xfrm flipV="1">
              <a:off x="672" y="3096"/>
              <a:ext cx="1824" cy="864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255" name="Freeform 58"/>
            <p:cNvSpPr>
              <a:spLocks/>
            </p:cNvSpPr>
            <p:nvPr/>
          </p:nvSpPr>
          <p:spPr bwMode="auto">
            <a:xfrm>
              <a:off x="693" y="2399"/>
              <a:ext cx="1536" cy="1554"/>
            </a:xfrm>
            <a:custGeom>
              <a:avLst/>
              <a:gdLst>
                <a:gd name="T0" fmla="*/ 603 w 1536"/>
                <a:gd name="T1" fmla="*/ 0 h 1554"/>
                <a:gd name="T2" fmla="*/ 0 w 1536"/>
                <a:gd name="T3" fmla="*/ 1554 h 1554"/>
                <a:gd name="T4" fmla="*/ 1536 w 1536"/>
                <a:gd name="T5" fmla="*/ 834 h 1554"/>
                <a:gd name="T6" fmla="*/ 624 w 1536"/>
                <a:gd name="T7" fmla="*/ 18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554"/>
                <a:gd name="T14" fmla="*/ 1536 w 1536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554">
                  <a:moveTo>
                    <a:pt x="603" y="0"/>
                  </a:moveTo>
                  <a:lnTo>
                    <a:pt x="0" y="1554"/>
                  </a:lnTo>
                  <a:lnTo>
                    <a:pt x="1536" y="834"/>
                  </a:lnTo>
                  <a:lnTo>
                    <a:pt x="624" y="18"/>
                  </a:lnTo>
                </a:path>
              </a:pathLst>
            </a:custGeom>
            <a:solidFill>
              <a:srgbClr val="FFFF00">
                <a:alpha val="52156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256" name="Text Box 59"/>
            <p:cNvSpPr txBox="1">
              <a:spLocks noChangeArrowheads="1"/>
            </p:cNvSpPr>
            <p:nvPr/>
          </p:nvSpPr>
          <p:spPr bwMode="auto">
            <a:xfrm>
              <a:off x="924" y="24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5257" name="Oval 60"/>
            <p:cNvSpPr>
              <a:spLocks noChangeArrowheads="1"/>
            </p:cNvSpPr>
            <p:nvPr/>
          </p:nvSpPr>
          <p:spPr bwMode="auto">
            <a:xfrm flipH="1">
              <a:off x="1138" y="270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5247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3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52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87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- Summary</a:t>
            </a:r>
          </a:p>
        </p:txBody>
      </p:sp>
      <p:pic>
        <p:nvPicPr>
          <p:cNvPr id="30722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975" y="2967038"/>
            <a:ext cx="3143250" cy="1666875"/>
          </a:xfrm>
        </p:spPr>
      </p:pic>
      <p:sp>
        <p:nvSpPr>
          <p:cNvPr id="51" name="Rectangle 50"/>
          <p:cNvSpPr/>
          <p:nvPr/>
        </p:nvSpPr>
        <p:spPr>
          <a:xfrm>
            <a:off x="1743076" y="3902989"/>
            <a:ext cx="926306" cy="1329927"/>
          </a:xfrm>
          <a:prstGeom prst="rect">
            <a:avLst/>
          </a:prstGeom>
          <a:solidFill>
            <a:schemeClr val="tx2">
              <a:lumMod val="60000"/>
              <a:lumOff val="40000"/>
              <a:alpha val="7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1716881" y="2795706"/>
            <a:ext cx="5491163" cy="2159793"/>
            <a:chOff x="202034" y="2576690"/>
            <a:chExt cx="8601028" cy="3383024"/>
          </a:xfrm>
        </p:grpSpPr>
        <p:sp>
          <p:nvSpPr>
            <p:cNvPr id="6" name="Rectangle 5"/>
            <p:cNvSpPr/>
            <p:nvPr/>
          </p:nvSpPr>
          <p:spPr>
            <a:xfrm>
              <a:off x="4545442" y="5006723"/>
              <a:ext cx="4257620" cy="952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034" y="2576690"/>
              <a:ext cx="4257621" cy="952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FFFFFF"/>
                </a:solidFill>
                <a:latin typeface="Comic Sans MS"/>
              </a:endParaRPr>
            </a:p>
          </p:txBody>
        </p:sp>
      </p:grpSp>
      <p:sp>
        <p:nvSpPr>
          <p:cNvPr id="30726" name="TextBox 11"/>
          <p:cNvSpPr txBox="1">
            <a:spLocks noChangeArrowheads="1"/>
          </p:cNvSpPr>
          <p:nvPr/>
        </p:nvSpPr>
        <p:spPr bwMode="auto">
          <a:xfrm>
            <a:off x="1283494" y="3012400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Packet loss event</a:t>
            </a:r>
          </a:p>
        </p:txBody>
      </p:sp>
      <p:cxnSp>
        <p:nvCxnSpPr>
          <p:cNvPr id="14" name="Straight Arrow Connector 13"/>
          <p:cNvCxnSpPr>
            <a:stCxn id="30726" idx="2"/>
          </p:cNvCxnSpPr>
          <p:nvPr/>
        </p:nvCxnSpPr>
        <p:spPr>
          <a:xfrm flipH="1">
            <a:off x="1754981" y="3427898"/>
            <a:ext cx="1" cy="34650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57700" y="2174199"/>
            <a:ext cx="0" cy="340875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/>
          </p:cNvSpPr>
          <p:nvPr/>
        </p:nvSpPr>
        <p:spPr>
          <a:xfrm>
            <a:off x="1797845" y="3563658"/>
            <a:ext cx="656035" cy="2536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21" name="Straight Arrow Connector 20"/>
          <p:cNvCxnSpPr>
            <a:endCxn id="30750" idx="1"/>
          </p:cNvCxnSpPr>
          <p:nvPr/>
        </p:nvCxnSpPr>
        <p:spPr>
          <a:xfrm flipH="1">
            <a:off x="1726407" y="5484138"/>
            <a:ext cx="132160" cy="653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7222" y="5474611"/>
            <a:ext cx="132159" cy="4763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2" name="TextBox 22"/>
          <p:cNvSpPr txBox="1">
            <a:spLocks noChangeArrowheads="1"/>
          </p:cNvSpPr>
          <p:nvPr/>
        </p:nvSpPr>
        <p:spPr bwMode="auto">
          <a:xfrm>
            <a:off x="3107532" y="5246013"/>
            <a:ext cx="9417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Binary Increase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680098" y="5473420"/>
            <a:ext cx="526256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85012" y="5467468"/>
            <a:ext cx="572690" cy="0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5" name="TextBox 27"/>
          <p:cNvSpPr txBox="1">
            <a:spLocks noChangeArrowheads="1"/>
          </p:cNvSpPr>
          <p:nvPr/>
        </p:nvSpPr>
        <p:spPr bwMode="auto">
          <a:xfrm>
            <a:off x="6204348" y="5269826"/>
            <a:ext cx="9417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cxnSp>
        <p:nvCxnSpPr>
          <p:cNvPr id="29" name="Straight Arrow Connector 28"/>
          <p:cNvCxnSpPr>
            <a:endCxn id="30735" idx="1"/>
          </p:cNvCxnSpPr>
          <p:nvPr/>
        </p:nvCxnSpPr>
        <p:spPr>
          <a:xfrm flipH="1">
            <a:off x="6204348" y="5472231"/>
            <a:ext cx="130970" cy="5344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013972" y="5461514"/>
            <a:ext cx="132159" cy="47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38" name="TextBox 30"/>
          <p:cNvSpPr txBox="1">
            <a:spLocks noChangeArrowheads="1"/>
          </p:cNvSpPr>
          <p:nvPr/>
        </p:nvSpPr>
        <p:spPr bwMode="auto">
          <a:xfrm>
            <a:off x="4875610" y="524363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Slow</a:t>
            </a:r>
          </a:p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Start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448176" y="5471041"/>
            <a:ext cx="666750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37598" y="5465087"/>
            <a:ext cx="656034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32360" y="3817262"/>
            <a:ext cx="0" cy="18585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42" name="TextBox 38"/>
          <p:cNvSpPr txBox="1">
            <a:spLocks noChangeArrowheads="1"/>
          </p:cNvSpPr>
          <p:nvPr/>
        </p:nvSpPr>
        <p:spPr bwMode="auto">
          <a:xfrm>
            <a:off x="5103020" y="2081332"/>
            <a:ext cx="145970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Max Probing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448176" y="2211109"/>
            <a:ext cx="883444" cy="13097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335317" y="2205156"/>
            <a:ext cx="734616" cy="8334"/>
          </a:xfrm>
          <a:prstGeom prst="straightConnector1">
            <a:avLst/>
          </a:prstGeom>
          <a:ln w="12700">
            <a:solidFill>
              <a:srgbClr val="4F81BD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33551" y="4170877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30746" name="TextBox 49"/>
          <p:cNvSpPr txBox="1">
            <a:spLocks noChangeArrowheads="1"/>
          </p:cNvSpPr>
          <p:nvPr/>
        </p:nvSpPr>
        <p:spPr bwMode="auto">
          <a:xfrm>
            <a:off x="7037785" y="3704153"/>
            <a:ext cx="595313" cy="2539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Time</a:t>
            </a:r>
            <a:endParaRPr lang="en-US" altLang="en-US" sz="1050" baseline="-2500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69099" y="3905300"/>
            <a:ext cx="1798905" cy="1338334"/>
          </a:xfrm>
          <a:prstGeom prst="rect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0750" name="TextBox 19"/>
          <p:cNvSpPr txBox="1">
            <a:spLocks noChangeArrowheads="1"/>
          </p:cNvSpPr>
          <p:nvPr/>
        </p:nvSpPr>
        <p:spPr bwMode="auto">
          <a:xfrm>
            <a:off x="1726407" y="5282922"/>
            <a:ext cx="9429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Additive Increase</a:t>
            </a:r>
          </a:p>
        </p:txBody>
      </p:sp>
      <p:sp>
        <p:nvSpPr>
          <p:cNvPr id="30751" name="TextBox 18"/>
          <p:cNvSpPr txBox="1">
            <a:spLocks noChangeArrowheads="1"/>
          </p:cNvSpPr>
          <p:nvPr/>
        </p:nvSpPr>
        <p:spPr bwMode="auto">
          <a:xfrm>
            <a:off x="2745582" y="3624382"/>
            <a:ext cx="59531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W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27785" y="4170877"/>
            <a:ext cx="9358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jump to midpoint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68417" y="2375416"/>
            <a:ext cx="1725215" cy="1479947"/>
          </a:xfrm>
          <a:prstGeom prst="rect">
            <a:avLst/>
          </a:prstGeom>
          <a:solidFill>
            <a:schemeClr val="accent6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1967" y="2375416"/>
            <a:ext cx="935832" cy="1459706"/>
          </a:xfrm>
          <a:prstGeom prst="rect">
            <a:avLst/>
          </a:prstGeom>
          <a:solidFill>
            <a:schemeClr val="accent3">
              <a:lumMod val="75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863704" y="248138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min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196014" y="2480191"/>
            <a:ext cx="93583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defTabSz="685752">
              <a:defRPr/>
            </a:pPr>
            <a:r>
              <a:rPr lang="en-US" altLang="en-US" sz="1050">
                <a:solidFill>
                  <a:srgbClr val="000000"/>
                </a:solidFill>
              </a:rPr>
              <a:t>+ S</a:t>
            </a:r>
            <a:r>
              <a:rPr lang="en-US" altLang="en-US" sz="1050" baseline="-25000">
                <a:solidFill>
                  <a:srgbClr val="000000"/>
                </a:solidFill>
              </a:rPr>
              <a:t>max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93631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80098" y="2375414"/>
            <a:ext cx="0" cy="33004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CC32D650-AA3E-264F-9520-DFB61C2F1D5C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7D0A7-F013-4943-B9B9-615592428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6" grpId="0"/>
      <p:bldP spid="47" grpId="0"/>
      <p:bldP spid="53" grpId="0" animBg="1"/>
      <p:bldP spid="54" grpId="0" animBg="1"/>
      <p:bldP spid="48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400"/>
              <a:t>TCP BIC in Action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542486" y="1862139"/>
            <a:ext cx="1278731" cy="507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  <a:latin typeface="Comic Sans MS"/>
            </a:endParaRPr>
          </a:p>
        </p:txBody>
      </p:sp>
      <p:pic>
        <p:nvPicPr>
          <p:cNvPr id="31747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523" y="1956199"/>
            <a:ext cx="5154216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2B686-A587-CD44-B010-687041F5CA07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9CD8C-5BC1-2F4C-86B9-BAE95B8A4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08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CED89-72BB-0540-806B-A9DD5C1F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1200" dirty="0">
                <a:solidFill>
                  <a:srgbClr val="3333CC"/>
                </a:solidFill>
                <a:latin typeface="Comic Sans MS" charset="0"/>
                <a:ea typeface="ＭＳ Ｐゴシック" charset="-128"/>
              </a:rPr>
              <a:t>TCP BIC Analysis</a:t>
            </a:r>
            <a:endParaRPr lang="en-US" dirty="0"/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2041997"/>
            <a:ext cx="79248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257157" indent="-257157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Faster convergence at large gap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Slower growth at convergence to avoid timeout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100" i="1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342876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  <a:defRPr/>
            </a:pPr>
            <a:r>
              <a:rPr lang="en-US" sz="2100" i="1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Issues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Still depend on RTT</a:t>
            </a:r>
          </a:p>
          <a:p>
            <a:pPr marL="685752" lvl="1" indent="-342876" defTabSz="685752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1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Complex growth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0559" y="5512744"/>
            <a:ext cx="584752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2">
              <a:defRPr/>
            </a:pPr>
            <a:r>
              <a:rPr lang="en-US" sz="1050" dirty="0">
                <a:solidFill>
                  <a:srgbClr val="000000"/>
                </a:solidFill>
              </a:rPr>
              <a:t>More details: http://</a:t>
            </a:r>
            <a:r>
              <a:rPr lang="en-US" sz="1050" dirty="0" err="1">
                <a:solidFill>
                  <a:srgbClr val="000000"/>
                </a:solidFill>
              </a:rPr>
              <a:t>www.land.ufrj.br</a:t>
            </a:r>
            <a:r>
              <a:rPr lang="en-US" sz="1050" dirty="0">
                <a:solidFill>
                  <a:srgbClr val="000000"/>
                </a:solidFill>
              </a:rPr>
              <a:t>/~classes/coppe-redes-2007/</a:t>
            </a:r>
            <a:r>
              <a:rPr lang="en-US" sz="1050" dirty="0" err="1">
                <a:solidFill>
                  <a:srgbClr val="000000"/>
                </a:solidFill>
              </a:rPr>
              <a:t>projeto</a:t>
            </a:r>
            <a:r>
              <a:rPr lang="en-US" sz="1050" dirty="0">
                <a:solidFill>
                  <a:srgbClr val="000000"/>
                </a:solidFill>
              </a:rPr>
              <a:t>/BIC-TCP-infocom-04.pdf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BC581-E12B-D74F-9CAF-96C8824A8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22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Cubic High-Level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(received ACK &amp;&amp; state == cong avoid)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Compute W</a:t>
            </a:r>
            <a:r>
              <a:rPr lang="en-US" baseline="-25000" dirty="0"/>
              <a:t>cubic</a:t>
            </a:r>
            <a:r>
              <a:rPr lang="en-US" dirty="0"/>
              <a:t>(t+RTT).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</a:t>
            </a:r>
            <a:r>
              <a:rPr lang="en-US" baseline="-25000" dirty="0"/>
              <a:t>TCP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Cubic in TCP mode </a:t>
            </a:r>
          </a:p>
          <a:p>
            <a:pPr lvl="2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&lt; Wmax  </a:t>
            </a:r>
          </a:p>
          <a:p>
            <a:pPr lvl="2"/>
            <a:r>
              <a:rPr lang="en-US" dirty="0"/>
              <a:t>Cubic  in concave region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cwnd &gt; Wmax </a:t>
            </a:r>
          </a:p>
          <a:p>
            <a:pPr lvl="2"/>
            <a:r>
              <a:rPr lang="en-US" dirty="0"/>
              <a:t>Cubic  in convex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22FF-F1B7-D640-A230-EBDE744931C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40B0B-09B7-3148-A1D0-9AF321ECB539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D3E3-2594-EA4B-B0D3-DC18AD624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56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itchFamily="34" charset="-127"/>
              </a:rPr>
              <a:t>The Cubic function</a:t>
            </a:r>
            <a:endParaRPr lang="ko-KR" altLang="en-US" sz="3200" dirty="0">
              <a:ea typeface="굴림" pitchFamily="34" charset="-127"/>
            </a:endParaRPr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88166"/>
            <a:ext cx="7086600" cy="36576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50566"/>
            <a:ext cx="3457575" cy="4191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pic>
        <p:nvPicPr>
          <p:cNvPr id="37786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0" y="5336279"/>
            <a:ext cx="1914525" cy="4476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</p:pic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647700" y="6011356"/>
            <a:ext cx="7543800" cy="6715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sz="1800" dirty="0"/>
              <a:t>where </a:t>
            </a:r>
            <a:r>
              <a:rPr lang="en-US" altLang="ko-KR" sz="1800" b="1" i="1" dirty="0"/>
              <a:t>C </a:t>
            </a:r>
            <a:r>
              <a:rPr lang="en-US" altLang="ko-KR" sz="1800" dirty="0"/>
              <a:t>is a scaling factor, </a:t>
            </a:r>
            <a:r>
              <a:rPr lang="en-US" altLang="ko-KR" sz="1800" b="1" i="1" dirty="0"/>
              <a:t>t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the elapsed time from the last window reduction, and </a:t>
            </a:r>
            <a:r>
              <a:rPr lang="en-US" altLang="ko-KR" sz="1800" b="1" i="1" dirty="0"/>
              <a:t>β</a:t>
            </a:r>
            <a:r>
              <a:rPr lang="en-US" altLang="ko-KR" sz="1800" i="1" dirty="0"/>
              <a:t> </a:t>
            </a:r>
            <a:r>
              <a:rPr lang="en-US" altLang="ko-KR" sz="1800" dirty="0"/>
              <a:t>is a constant multiplication decrease factor</a:t>
            </a:r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2971800" y="3140766"/>
            <a:ext cx="3200400" cy="381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69" name="Oval 13"/>
          <p:cNvSpPr>
            <a:spLocks noChangeArrowheads="1"/>
          </p:cNvSpPr>
          <p:nvPr/>
        </p:nvSpPr>
        <p:spPr bwMode="auto">
          <a:xfrm rot="-25647964">
            <a:off x="704850" y="42647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0" name="Oval 14"/>
          <p:cNvSpPr>
            <a:spLocks noChangeArrowheads="1"/>
          </p:cNvSpPr>
          <p:nvPr/>
        </p:nvSpPr>
        <p:spPr bwMode="auto">
          <a:xfrm rot="-25647964">
            <a:off x="7029450" y="2054916"/>
            <a:ext cx="1257300" cy="381000"/>
          </a:xfrm>
          <a:prstGeom prst="ellipse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1524000" y="4436166"/>
            <a:ext cx="2053767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concave region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6037262" y="1878703"/>
            <a:ext cx="107273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convex</a:t>
            </a:r>
            <a:b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altLang="ko-KR" dirty="0">
                <a:solidFill>
                  <a:srgbClr val="0033CC"/>
                </a:solidFill>
                <a:latin typeface="Times New Roman" pitchFamily="18" charset="0"/>
              </a:rPr>
              <a:t>region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3390900" y="3521766"/>
            <a:ext cx="11811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itchFamily="18" charset="0"/>
              </a:rPr>
              <a:t>slow down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73108" y="123358"/>
            <a:ext cx="4136112" cy="1070554"/>
            <a:chOff x="4773108" y="123358"/>
            <a:chExt cx="4136112" cy="107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zh-CN" baseline="-25000" dirty="0" err="1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tcp</a:t>
                  </a:r>
                  <a:r>
                    <a:rPr lang="en-US" altLang="zh-CN" baseline="-25000" dirty="0">
                      <a:solidFill>
                        <a:srgbClr val="000000"/>
                      </a:solidFill>
                      <a:ea typeface="Cambria Math" charset="0"/>
                      <a:cs typeface="Cambria Math" charset="0"/>
                    </a:rPr>
                    <a:t>(t)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𝑊𝑚𝑎𝑥</m:t>
                      </m:r>
                      <m:r>
                        <a:rPr lang="en-US" altLang="zh-CN" b="0" i="1" baseline="-2500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′+3 </m:t>
                      </m:r>
                      <m:box>
                        <m:boxPr>
                          <m:ctrlPr>
                            <a:rPr lang="mr-IN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mr-I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𝑅𝑇𝑇</m:t>
                              </m:r>
                            </m:den>
                          </m:f>
                        </m:e>
                      </m:box>
                    </m:oMath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9" y="639914"/>
                  <a:ext cx="413611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60" t="-6593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baseline="30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108" y="123358"/>
                  <a:ext cx="4136111" cy="4531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2667" b="-13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D65FE-F41A-7348-89C8-146B5924B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8" grpId="0" animBg="1"/>
      <p:bldP spid="377869" grpId="0" animBg="1"/>
      <p:bldP spid="377870" grpId="0" animBg="1"/>
      <p:bldP spid="377871" grpId="0"/>
      <p:bldP spid="377872" grpId="0"/>
      <p:bldP spid="3778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13" y="0"/>
            <a:ext cx="5838297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0F2E8-6BD5-D144-AE00-33642E314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042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en-US" sz="4000" u="sng">
              <a:solidFill>
                <a:srgbClr val="3333CC"/>
              </a:solidFill>
            </a:endParaRP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zh-CN" dirty="0">
                <a:ea typeface="宋体" charset="-122"/>
              </a:rPr>
              <a:t>Transport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what is congestion (cost of congestion)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basic congestion control alg.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TCP/Reno congestion control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 Cubic</a:t>
            </a:r>
          </a:p>
          <a:p>
            <a:pPr lvl="1">
              <a:buClr>
                <a:srgbClr val="3333CC"/>
              </a:buClr>
              <a:buFont typeface="Wingdings" charset="2"/>
              <a:buChar char="¦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TCP/Vegas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ACB84-C23A-B748-9F3D-6CD2952FE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BDE0AE-85DA-B645-B1FB-9E81890A259B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390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TCP/Vegas </a:t>
            </a:r>
            <a:r>
              <a:rPr lang="en-US" altLang="en-US" sz="3200"/>
              <a:t>(Brakmo &amp; Peterson 1994)</a:t>
            </a:r>
            <a:endParaRPr lang="en-US" altLang="en-US" sz="3600"/>
          </a:p>
        </p:txBody>
      </p:sp>
      <p:grpSp>
        <p:nvGrpSpPr>
          <p:cNvPr id="121859" name="Group 13"/>
          <p:cNvGrpSpPr>
            <a:grpSpLocks/>
          </p:cNvGrpSpPr>
          <p:nvPr/>
        </p:nvGrpSpPr>
        <p:grpSpPr bwMode="auto">
          <a:xfrm>
            <a:off x="485775" y="1538288"/>
            <a:ext cx="8355013" cy="3370262"/>
            <a:chOff x="306" y="969"/>
            <a:chExt cx="5263" cy="2123"/>
          </a:xfrm>
        </p:grpSpPr>
        <p:sp>
          <p:nvSpPr>
            <p:cNvPr id="121861" name="Rectangle 3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1862" name="Freeform 4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Text Box 5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1864" name="Text Box 6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1865" name="Rectangle 7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866" name="Text Box 8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1867" name="Line 9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Line 10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Freeform 11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6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33400" y="5310188"/>
            <a:ext cx="7772400" cy="9382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Idea: try to detect congestion by </a:t>
            </a:r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delay before loss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Objective: not to overflow the buffer; instead, try to maintain a </a:t>
            </a:r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000" dirty="0">
                <a:ea typeface="宋体" charset="-122"/>
              </a:rPr>
              <a:t> number of packets in the bottleneck queue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5136E-4668-1F44-AF87-25E248A18C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TCP/Vegas: Key Question</a:t>
            </a:r>
            <a:endParaRPr lang="en-US" alt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How to estimate the number of packets queued in the bottleneck queue?</a:t>
            </a:r>
            <a:endParaRPr lang="en-US" altLang="en-US" dirty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485775" y="2800350"/>
            <a:ext cx="8355013" cy="3370263"/>
            <a:chOff x="306" y="969"/>
            <a:chExt cx="5263" cy="2123"/>
          </a:xfrm>
        </p:grpSpPr>
        <p:sp>
          <p:nvSpPr>
            <p:cNvPr id="123915" name="Rectangle 5"/>
            <p:cNvSpPr>
              <a:spLocks noChangeArrowheads="1"/>
            </p:cNvSpPr>
            <p:nvPr/>
          </p:nvSpPr>
          <p:spPr bwMode="auto">
            <a:xfrm>
              <a:off x="560" y="2864"/>
              <a:ext cx="154" cy="219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SS</a:t>
              </a:r>
            </a:p>
          </p:txBody>
        </p:sp>
        <p:sp>
          <p:nvSpPr>
            <p:cNvPr id="123916" name="Freeform 6"/>
            <p:cNvSpPr>
              <a:spLocks/>
            </p:cNvSpPr>
            <p:nvPr/>
          </p:nvSpPr>
          <p:spPr bwMode="auto">
            <a:xfrm>
              <a:off x="560" y="2272"/>
              <a:ext cx="165" cy="543"/>
            </a:xfrm>
            <a:custGeom>
              <a:avLst/>
              <a:gdLst>
                <a:gd name="T0" fmla="*/ 0 w 165"/>
                <a:gd name="T1" fmla="*/ 543 h 543"/>
                <a:gd name="T2" fmla="*/ 65 w 165"/>
                <a:gd name="T3" fmla="*/ 519 h 543"/>
                <a:gd name="T4" fmla="*/ 97 w 165"/>
                <a:gd name="T5" fmla="*/ 478 h 543"/>
                <a:gd name="T6" fmla="*/ 113 w 165"/>
                <a:gd name="T7" fmla="*/ 430 h 543"/>
                <a:gd name="T8" fmla="*/ 146 w 165"/>
                <a:gd name="T9" fmla="*/ 267 h 543"/>
                <a:gd name="T10" fmla="*/ 162 w 165"/>
                <a:gd name="T11" fmla="*/ 113 h 543"/>
                <a:gd name="T12" fmla="*/ 162 w 165"/>
                <a:gd name="T13" fmla="*/ 0 h 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543"/>
                <a:gd name="T23" fmla="*/ 165 w 165"/>
                <a:gd name="T24" fmla="*/ 543 h 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543">
                  <a:moveTo>
                    <a:pt x="0" y="543"/>
                  </a:moveTo>
                  <a:cubicBezTo>
                    <a:pt x="24" y="536"/>
                    <a:pt x="49" y="530"/>
                    <a:pt x="65" y="519"/>
                  </a:cubicBezTo>
                  <a:cubicBezTo>
                    <a:pt x="81" y="508"/>
                    <a:pt x="89" y="493"/>
                    <a:pt x="97" y="478"/>
                  </a:cubicBezTo>
                  <a:cubicBezTo>
                    <a:pt x="105" y="463"/>
                    <a:pt x="105" y="465"/>
                    <a:pt x="113" y="430"/>
                  </a:cubicBezTo>
                  <a:cubicBezTo>
                    <a:pt x="121" y="395"/>
                    <a:pt x="138" y="320"/>
                    <a:pt x="146" y="267"/>
                  </a:cubicBezTo>
                  <a:cubicBezTo>
                    <a:pt x="154" y="214"/>
                    <a:pt x="159" y="157"/>
                    <a:pt x="162" y="113"/>
                  </a:cubicBezTo>
                  <a:cubicBezTo>
                    <a:pt x="165" y="69"/>
                    <a:pt x="162" y="19"/>
                    <a:pt x="162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Text Box 7"/>
            <p:cNvSpPr txBox="1">
              <a:spLocks noChangeArrowheads="1"/>
            </p:cNvSpPr>
            <p:nvPr/>
          </p:nvSpPr>
          <p:spPr bwMode="auto">
            <a:xfrm>
              <a:off x="5175" y="2691"/>
              <a:ext cx="3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time</a:t>
              </a:r>
            </a:p>
          </p:txBody>
        </p:sp>
        <p:sp>
          <p:nvSpPr>
            <p:cNvPr id="123918" name="Text Box 8"/>
            <p:cNvSpPr txBox="1">
              <a:spLocks noChangeArrowheads="1"/>
            </p:cNvSpPr>
            <p:nvPr/>
          </p:nvSpPr>
          <p:spPr bwMode="auto">
            <a:xfrm>
              <a:off x="306" y="969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window</a:t>
              </a:r>
            </a:p>
          </p:txBody>
        </p:sp>
        <p:sp>
          <p:nvSpPr>
            <p:cNvPr id="123919" name="Rectangle 9"/>
            <p:cNvSpPr>
              <a:spLocks noChangeArrowheads="1"/>
            </p:cNvSpPr>
            <p:nvPr/>
          </p:nvSpPr>
          <p:spPr bwMode="auto">
            <a:xfrm>
              <a:off x="714" y="2864"/>
              <a:ext cx="3766" cy="219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920" name="Text Box 10"/>
            <p:cNvSpPr txBox="1">
              <a:spLocks noChangeArrowheads="1"/>
            </p:cNvSpPr>
            <p:nvPr/>
          </p:nvSpPr>
          <p:spPr bwMode="auto">
            <a:xfrm>
              <a:off x="1036" y="286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1" lang="en-US" altLang="en-US" sz="2400">
                  <a:solidFill>
                    <a:srgbClr val="000000"/>
                  </a:solidFill>
                  <a:latin typeface="Tahoma" charset="0"/>
                </a:rPr>
                <a:t>CA</a:t>
              </a:r>
            </a:p>
          </p:txBody>
        </p:sp>
        <p:sp>
          <p:nvSpPr>
            <p:cNvPr id="123921" name="Line 11"/>
            <p:cNvSpPr>
              <a:spLocks noChangeShapeType="1"/>
            </p:cNvSpPr>
            <p:nvPr/>
          </p:nvSpPr>
          <p:spPr bwMode="auto">
            <a:xfrm flipV="1">
              <a:off x="560" y="1225"/>
              <a:ext cx="0" cy="1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2" name="Line 12"/>
            <p:cNvSpPr>
              <a:spLocks noChangeShapeType="1"/>
            </p:cNvSpPr>
            <p:nvPr/>
          </p:nvSpPr>
          <p:spPr bwMode="auto">
            <a:xfrm>
              <a:off x="560" y="2815"/>
              <a:ext cx="4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Freeform 13"/>
            <p:cNvSpPr>
              <a:spLocks/>
            </p:cNvSpPr>
            <p:nvPr/>
          </p:nvSpPr>
          <p:spPr bwMode="auto">
            <a:xfrm>
              <a:off x="718" y="1827"/>
              <a:ext cx="3704" cy="448"/>
            </a:xfrm>
            <a:custGeom>
              <a:avLst/>
              <a:gdLst>
                <a:gd name="T0" fmla="*/ 0 w 3704"/>
                <a:gd name="T1" fmla="*/ 448 h 448"/>
                <a:gd name="T2" fmla="*/ 488 w 3704"/>
                <a:gd name="T3" fmla="*/ 48 h 448"/>
                <a:gd name="T4" fmla="*/ 656 w 3704"/>
                <a:gd name="T5" fmla="*/ 160 h 448"/>
                <a:gd name="T6" fmla="*/ 768 w 3704"/>
                <a:gd name="T7" fmla="*/ 336 h 448"/>
                <a:gd name="T8" fmla="*/ 1000 w 3704"/>
                <a:gd name="T9" fmla="*/ 144 h 448"/>
                <a:gd name="T10" fmla="*/ 1168 w 3704"/>
                <a:gd name="T11" fmla="*/ 248 h 448"/>
                <a:gd name="T12" fmla="*/ 1296 w 3704"/>
                <a:gd name="T13" fmla="*/ 184 h 448"/>
                <a:gd name="T14" fmla="*/ 1432 w 3704"/>
                <a:gd name="T15" fmla="*/ 224 h 448"/>
                <a:gd name="T16" fmla="*/ 1576 w 3704"/>
                <a:gd name="T17" fmla="*/ 192 h 448"/>
                <a:gd name="T18" fmla="*/ 1848 w 3704"/>
                <a:gd name="T19" fmla="*/ 208 h 448"/>
                <a:gd name="T20" fmla="*/ 2104 w 3704"/>
                <a:gd name="T21" fmla="*/ 184 h 448"/>
                <a:gd name="T22" fmla="*/ 3704 w 3704"/>
                <a:gd name="T23" fmla="*/ 160 h 4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04"/>
                <a:gd name="T37" fmla="*/ 0 h 448"/>
                <a:gd name="T38" fmla="*/ 3704 w 3704"/>
                <a:gd name="T39" fmla="*/ 448 h 4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04" h="448">
                  <a:moveTo>
                    <a:pt x="0" y="448"/>
                  </a:moveTo>
                  <a:cubicBezTo>
                    <a:pt x="189" y="272"/>
                    <a:pt x="379" y="96"/>
                    <a:pt x="488" y="48"/>
                  </a:cubicBezTo>
                  <a:cubicBezTo>
                    <a:pt x="597" y="0"/>
                    <a:pt x="609" y="112"/>
                    <a:pt x="656" y="160"/>
                  </a:cubicBezTo>
                  <a:cubicBezTo>
                    <a:pt x="703" y="208"/>
                    <a:pt x="711" y="339"/>
                    <a:pt x="768" y="336"/>
                  </a:cubicBezTo>
                  <a:cubicBezTo>
                    <a:pt x="825" y="333"/>
                    <a:pt x="933" y="159"/>
                    <a:pt x="1000" y="144"/>
                  </a:cubicBezTo>
                  <a:cubicBezTo>
                    <a:pt x="1067" y="129"/>
                    <a:pt x="1119" y="241"/>
                    <a:pt x="1168" y="248"/>
                  </a:cubicBezTo>
                  <a:cubicBezTo>
                    <a:pt x="1217" y="255"/>
                    <a:pt x="1252" y="188"/>
                    <a:pt x="1296" y="184"/>
                  </a:cubicBezTo>
                  <a:cubicBezTo>
                    <a:pt x="1340" y="180"/>
                    <a:pt x="1385" y="223"/>
                    <a:pt x="1432" y="224"/>
                  </a:cubicBezTo>
                  <a:cubicBezTo>
                    <a:pt x="1479" y="225"/>
                    <a:pt x="1507" y="195"/>
                    <a:pt x="1576" y="192"/>
                  </a:cubicBezTo>
                  <a:cubicBezTo>
                    <a:pt x="1645" y="189"/>
                    <a:pt x="1760" y="209"/>
                    <a:pt x="1848" y="208"/>
                  </a:cubicBezTo>
                  <a:cubicBezTo>
                    <a:pt x="1936" y="207"/>
                    <a:pt x="1795" y="192"/>
                    <a:pt x="2104" y="184"/>
                  </a:cubicBezTo>
                  <a:cubicBezTo>
                    <a:pt x="2413" y="176"/>
                    <a:pt x="3437" y="164"/>
                    <a:pt x="3704" y="16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9550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23910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911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CEAA4-DC47-DD49-B511-C6F647C7C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Recall: Little’s Law</a:t>
            </a:r>
            <a:endParaRPr lang="en-US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For any system with no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mean arrival rate X, mean service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time T, and mean number of requests in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the system W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Then relationship between W, X, and T:</a:t>
            </a:r>
          </a:p>
        </p:txBody>
      </p:sp>
      <p:sp>
        <p:nvSpPr>
          <p:cNvPr id="12595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T, W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508250" y="4687888"/>
          <a:ext cx="34655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4" name="Equation" r:id="rId4" imgW="545626" imgH="177646" progId="Equation.3">
                  <p:embed/>
                </p:oleObj>
              </mc:Choice>
              <mc:Fallback>
                <p:oleObj name="Equation" r:id="rId4" imgW="545626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687888"/>
                        <a:ext cx="34655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Rectangle 8"/>
          <p:cNvSpPr>
            <a:spLocks noChangeArrowheads="1"/>
          </p:cNvSpPr>
          <p:nvPr/>
        </p:nvSpPr>
        <p:spPr bwMode="auto">
          <a:xfrm>
            <a:off x="5486400" y="21717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X</a:t>
            </a:r>
            <a:endParaRPr lang="en-US" altLang="en-US" sz="2400">
              <a:solidFill>
                <a:srgbClr val="000000"/>
              </a:solidFill>
            </a:endParaRPr>
          </a:p>
        </p:txBody>
      </p:sp>
      <p:pic>
        <p:nvPicPr>
          <p:cNvPr id="12596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0910D-441B-8746-AF3A-F6DC3C31E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37698-2780-4F47-A96B-13DD958FE379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8975" y="381000"/>
            <a:ext cx="4264025" cy="3200400"/>
            <a:chOff x="2834" y="240"/>
            <a:chExt cx="2686" cy="2016"/>
          </a:xfrm>
        </p:grpSpPr>
        <p:grpSp>
          <p:nvGrpSpPr>
            <p:cNvPr id="99376" name="Group 3"/>
            <p:cNvGrpSpPr>
              <a:grpSpLocks/>
            </p:cNvGrpSpPr>
            <p:nvPr/>
          </p:nvGrpSpPr>
          <p:grpSpPr bwMode="auto">
            <a:xfrm>
              <a:off x="3238" y="1937"/>
              <a:ext cx="1836" cy="31"/>
              <a:chOff x="476" y="3583"/>
              <a:chExt cx="4640" cy="64"/>
            </a:xfrm>
          </p:grpSpPr>
          <p:sp>
            <p:nvSpPr>
              <p:cNvPr id="99388" name="Line 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9" name="Freeform 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6"/>
            <p:cNvGrpSpPr>
              <a:grpSpLocks/>
            </p:cNvGrpSpPr>
            <p:nvPr/>
          </p:nvGrpSpPr>
          <p:grpSpPr bwMode="auto">
            <a:xfrm>
              <a:off x="3216" y="240"/>
              <a:ext cx="52" cy="1704"/>
              <a:chOff x="446" y="1336"/>
              <a:chExt cx="64" cy="2276"/>
            </a:xfrm>
          </p:grpSpPr>
          <p:sp>
            <p:nvSpPr>
              <p:cNvPr id="99386" name="Line 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7" name="Freeform 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8" name="Line 9"/>
            <p:cNvSpPr>
              <a:spLocks noChangeShapeType="1"/>
            </p:cNvSpPr>
            <p:nvPr/>
          </p:nvSpPr>
          <p:spPr bwMode="auto">
            <a:xfrm flipV="1">
              <a:off x="3238" y="460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79" name="Line 10"/>
            <p:cNvSpPr>
              <a:spLocks noChangeShapeType="1"/>
            </p:cNvSpPr>
            <p:nvPr/>
          </p:nvSpPr>
          <p:spPr bwMode="auto">
            <a:xfrm>
              <a:off x="3238" y="460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0" name="Line 11"/>
            <p:cNvSpPr>
              <a:spLocks noChangeShapeType="1"/>
            </p:cNvSpPr>
            <p:nvPr/>
          </p:nvSpPr>
          <p:spPr bwMode="auto">
            <a:xfrm flipV="1">
              <a:off x="3264" y="1248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1" name="Line 12"/>
            <p:cNvSpPr>
              <a:spLocks noChangeShapeType="1"/>
            </p:cNvSpPr>
            <p:nvPr/>
          </p:nvSpPr>
          <p:spPr bwMode="auto">
            <a:xfrm flipV="1">
              <a:off x="3840" y="864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82" name="Text Box 13"/>
            <p:cNvSpPr txBox="1">
              <a:spLocks noChangeArrowheads="1"/>
            </p:cNvSpPr>
            <p:nvPr/>
          </p:nvSpPr>
          <p:spPr bwMode="auto">
            <a:xfrm>
              <a:off x="2834" y="1968"/>
              <a:ext cx="2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efficiency: distributed linear rule</a:t>
              </a:r>
            </a:p>
          </p:txBody>
        </p:sp>
        <p:sp>
          <p:nvSpPr>
            <p:cNvPr id="99383" name="Oval 14"/>
            <p:cNvSpPr>
              <a:spLocks noChangeArrowheads="1"/>
            </p:cNvSpPr>
            <p:nvPr/>
          </p:nvSpPr>
          <p:spPr bwMode="auto">
            <a:xfrm flipH="1">
              <a:off x="4128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99384" name="Freeform 15"/>
            <p:cNvSpPr>
              <a:spLocks/>
            </p:cNvSpPr>
            <p:nvPr/>
          </p:nvSpPr>
          <p:spPr bwMode="auto">
            <a:xfrm>
              <a:off x="4128" y="1056"/>
              <a:ext cx="1056" cy="624"/>
            </a:xfrm>
            <a:custGeom>
              <a:avLst/>
              <a:gdLst>
                <a:gd name="T0" fmla="*/ 672 w 1056"/>
                <a:gd name="T1" fmla="*/ 0 h 624"/>
                <a:gd name="T2" fmla="*/ 0 w 1056"/>
                <a:gd name="T3" fmla="*/ 624 h 624"/>
                <a:gd name="T4" fmla="*/ 1056 w 1056"/>
                <a:gd name="T5" fmla="*/ 288 h 624"/>
                <a:gd name="T6" fmla="*/ 672 w 1056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624"/>
                <a:gd name="T14" fmla="*/ 1056 w 1056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624">
                  <a:moveTo>
                    <a:pt x="672" y="0"/>
                  </a:moveTo>
                  <a:lnTo>
                    <a:pt x="0" y="624"/>
                  </a:lnTo>
                  <a:lnTo>
                    <a:pt x="1056" y="2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hlink">
                <a:alpha val="52156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85" name="Text Box 16"/>
            <p:cNvSpPr txBox="1">
              <a:spLocks noChangeArrowheads="1"/>
            </p:cNvSpPr>
            <p:nvPr/>
          </p:nvSpPr>
          <p:spPr bwMode="auto">
            <a:xfrm>
              <a:off x="4080" y="15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</p:grpSp>
      <p:sp>
        <p:nvSpPr>
          <p:cNvPr id="99331" name="Rectangle 17"/>
          <p:cNvSpPr>
            <a:spLocks noChangeArrowheads="1"/>
          </p:cNvSpPr>
          <p:nvPr/>
        </p:nvSpPr>
        <p:spPr bwMode="auto">
          <a:xfrm>
            <a:off x="3540125" y="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0000"/>
                </a:solidFill>
                <a:latin typeface="Times New Roman" charset="0"/>
                <a:ea typeface="宋体" charset="-122"/>
              </a:rPr>
              <a:t>no-congestion</a:t>
            </a:r>
            <a:endParaRPr lang="en-US" altLang="en-US" sz="2400" b="1" u="sng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99332" name="Group 18"/>
          <p:cNvGrpSpPr>
            <a:grpSpLocks/>
          </p:cNvGrpSpPr>
          <p:nvPr/>
        </p:nvGrpSpPr>
        <p:grpSpPr bwMode="auto">
          <a:xfrm>
            <a:off x="971550" y="3074988"/>
            <a:ext cx="2914650" cy="49212"/>
            <a:chOff x="476" y="3583"/>
            <a:chExt cx="4640" cy="64"/>
          </a:xfrm>
        </p:grpSpPr>
        <p:sp>
          <p:nvSpPr>
            <p:cNvPr id="99374" name="Line 19"/>
            <p:cNvSpPr>
              <a:spLocks noChangeShapeType="1"/>
            </p:cNvSpPr>
            <p:nvPr/>
          </p:nvSpPr>
          <p:spPr bwMode="auto">
            <a:xfrm>
              <a:off x="476" y="3612"/>
              <a:ext cx="458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Freeform 20"/>
            <p:cNvSpPr>
              <a:spLocks/>
            </p:cNvSpPr>
            <p:nvPr/>
          </p:nvSpPr>
          <p:spPr bwMode="auto">
            <a:xfrm>
              <a:off x="5052" y="3583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35 h 64"/>
                <a:gd name="T4" fmla="*/ 0 w 64"/>
                <a:gd name="T5" fmla="*/ 0 h 64"/>
                <a:gd name="T6" fmla="*/ 0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0" y="64"/>
                  </a:moveTo>
                  <a:lnTo>
                    <a:pt x="64" y="35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936625" y="381000"/>
            <a:ext cx="82550" cy="2705100"/>
            <a:chOff x="446" y="1336"/>
            <a:chExt cx="64" cy="2276"/>
          </a:xfrm>
        </p:grpSpPr>
        <p:sp>
          <p:nvSpPr>
            <p:cNvPr id="99372" name="Line 22"/>
            <p:cNvSpPr>
              <a:spLocks noChangeShapeType="1"/>
            </p:cNvSpPr>
            <p:nvPr/>
          </p:nvSpPr>
          <p:spPr bwMode="auto">
            <a:xfrm flipV="1">
              <a:off x="476" y="1383"/>
              <a:ext cx="1" cy="2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Freeform 23"/>
            <p:cNvSpPr>
              <a:spLocks/>
            </p:cNvSpPr>
            <p:nvPr/>
          </p:nvSpPr>
          <p:spPr bwMode="auto">
            <a:xfrm>
              <a:off x="446" y="1336"/>
              <a:ext cx="64" cy="64"/>
            </a:xfrm>
            <a:custGeom>
              <a:avLst/>
              <a:gdLst>
                <a:gd name="T0" fmla="*/ 64 w 64"/>
                <a:gd name="T1" fmla="*/ 64 h 64"/>
                <a:gd name="T2" fmla="*/ 30 w 64"/>
                <a:gd name="T3" fmla="*/ 0 h 64"/>
                <a:gd name="T4" fmla="*/ 0 w 64"/>
                <a:gd name="T5" fmla="*/ 64 h 64"/>
                <a:gd name="T6" fmla="*/ 64 w 64"/>
                <a:gd name="T7" fmla="*/ 64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4"/>
                <a:gd name="T14" fmla="*/ 64 w 64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4">
                  <a:moveTo>
                    <a:pt x="64" y="64"/>
                  </a:moveTo>
                  <a:lnTo>
                    <a:pt x="30" y="0"/>
                  </a:lnTo>
                  <a:lnTo>
                    <a:pt x="0" y="64"/>
                  </a:lnTo>
                  <a:lnTo>
                    <a:pt x="64" y="64"/>
                  </a:lnTo>
                  <a:close/>
                </a:path>
              </a:pathLst>
            </a:cu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34" name="Line 24"/>
          <p:cNvSpPr>
            <a:spLocks noChangeShapeType="1"/>
          </p:cNvSpPr>
          <p:nvPr/>
        </p:nvSpPr>
        <p:spPr bwMode="auto">
          <a:xfrm flipV="1">
            <a:off x="971550" y="730250"/>
            <a:ext cx="2428875" cy="23447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5" name="Text Box 25"/>
          <p:cNvSpPr txBox="1">
            <a:spLocks noChangeArrowheads="1"/>
          </p:cNvSpPr>
          <p:nvPr/>
        </p:nvSpPr>
        <p:spPr bwMode="auto">
          <a:xfrm>
            <a:off x="1847850" y="2438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x</a:t>
            </a:r>
            <a:r>
              <a:rPr lang="en-US" altLang="en-US" sz="2400" b="1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99336" name="Text Box 26"/>
          <p:cNvSpPr txBox="1">
            <a:spLocks noChangeArrowheads="1"/>
          </p:cNvSpPr>
          <p:nvPr/>
        </p:nvSpPr>
        <p:spPr bwMode="auto">
          <a:xfrm>
            <a:off x="1758950" y="3048000"/>
            <a:ext cx="1400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charset="0"/>
              </a:rPr>
              <a:t>efficiency</a:t>
            </a:r>
          </a:p>
        </p:txBody>
      </p:sp>
      <p:sp>
        <p:nvSpPr>
          <p:cNvPr id="99337" name="Line 27"/>
          <p:cNvSpPr>
            <a:spLocks noChangeShapeType="1"/>
          </p:cNvSpPr>
          <p:nvPr/>
        </p:nvSpPr>
        <p:spPr bwMode="auto">
          <a:xfrm>
            <a:off x="990600" y="1295400"/>
            <a:ext cx="1752600" cy="18288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8" name="Line 28"/>
          <p:cNvSpPr>
            <a:spLocks noChangeShapeType="1"/>
          </p:cNvSpPr>
          <p:nvPr/>
        </p:nvSpPr>
        <p:spPr bwMode="auto">
          <a:xfrm>
            <a:off x="990600" y="685800"/>
            <a:ext cx="2332038" cy="2393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677" name="Freeform 29"/>
          <p:cNvSpPr>
            <a:spLocks/>
          </p:cNvSpPr>
          <p:nvPr/>
        </p:nvSpPr>
        <p:spPr bwMode="auto">
          <a:xfrm>
            <a:off x="960438" y="381000"/>
            <a:ext cx="2697162" cy="2743200"/>
          </a:xfrm>
          <a:custGeom>
            <a:avLst/>
            <a:gdLst>
              <a:gd name="T0" fmla="*/ 0 w 1699"/>
              <a:gd name="T1" fmla="*/ 2147483646 h 1728"/>
              <a:gd name="T2" fmla="*/ 2147483646 w 1699"/>
              <a:gd name="T3" fmla="*/ 2147483646 h 1728"/>
              <a:gd name="T4" fmla="*/ 2147483646 w 1699"/>
              <a:gd name="T5" fmla="*/ 2147483646 h 1728"/>
              <a:gd name="T6" fmla="*/ 2147483646 w 1699"/>
              <a:gd name="T7" fmla="*/ 2147483646 h 1728"/>
              <a:gd name="T8" fmla="*/ 2147483646 w 1699"/>
              <a:gd name="T9" fmla="*/ 2147483646 h 1728"/>
              <a:gd name="T10" fmla="*/ 2147483646 w 1699"/>
              <a:gd name="T11" fmla="*/ 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"/>
              <a:gd name="T19" fmla="*/ 0 h 1728"/>
              <a:gd name="T20" fmla="*/ 1699 w 1699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" h="1728">
                <a:moveTo>
                  <a:pt x="0" y="100"/>
                </a:moveTo>
                <a:cubicBezTo>
                  <a:pt x="18" y="158"/>
                  <a:pt x="13" y="127"/>
                  <a:pt x="13" y="194"/>
                </a:cubicBezTo>
                <a:lnTo>
                  <a:pt x="19" y="576"/>
                </a:lnTo>
                <a:lnTo>
                  <a:pt x="1123" y="1728"/>
                </a:lnTo>
                <a:lnTo>
                  <a:pt x="1699" y="1728"/>
                </a:lnTo>
                <a:lnTo>
                  <a:pt x="19" y="0"/>
                </a:lnTo>
              </a:path>
            </a:pathLst>
          </a:custGeom>
          <a:solidFill>
            <a:schemeClr val="accent1">
              <a:alpha val="54117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9340" name="Oval 30"/>
          <p:cNvSpPr>
            <a:spLocks noChangeArrowheads="1"/>
          </p:cNvSpPr>
          <p:nvPr/>
        </p:nvSpPr>
        <p:spPr bwMode="auto">
          <a:xfrm flipH="1">
            <a:off x="22098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990600" y="3657600"/>
            <a:ext cx="3195638" cy="3124200"/>
            <a:chOff x="624" y="2304"/>
            <a:chExt cx="2013" cy="1968"/>
          </a:xfrm>
        </p:grpSpPr>
        <p:sp>
          <p:nvSpPr>
            <p:cNvPr id="99358" name="Text Box 32"/>
            <p:cNvSpPr txBox="1">
              <a:spLocks noChangeArrowheads="1"/>
            </p:cNvSpPr>
            <p:nvPr/>
          </p:nvSpPr>
          <p:spPr bwMode="auto">
            <a:xfrm>
              <a:off x="1156" y="3984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fairness</a:t>
              </a:r>
            </a:p>
          </p:txBody>
        </p:sp>
        <p:grpSp>
          <p:nvGrpSpPr>
            <p:cNvPr id="99359" name="Group 33"/>
            <p:cNvGrpSpPr>
              <a:grpSpLocks/>
            </p:cNvGrpSpPr>
            <p:nvPr/>
          </p:nvGrpSpPr>
          <p:grpSpPr bwMode="auto">
            <a:xfrm>
              <a:off x="646" y="4001"/>
              <a:ext cx="1836" cy="31"/>
              <a:chOff x="476" y="3583"/>
              <a:chExt cx="4640" cy="64"/>
            </a:xfrm>
          </p:grpSpPr>
          <p:sp>
            <p:nvSpPr>
              <p:cNvPr id="99370" name="Line 34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1" name="Freeform 35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60" name="Group 36"/>
            <p:cNvGrpSpPr>
              <a:grpSpLocks/>
            </p:cNvGrpSpPr>
            <p:nvPr/>
          </p:nvGrpSpPr>
          <p:grpSpPr bwMode="auto">
            <a:xfrm>
              <a:off x="624" y="2304"/>
              <a:ext cx="52" cy="1704"/>
              <a:chOff x="446" y="1336"/>
              <a:chExt cx="64" cy="2276"/>
            </a:xfrm>
          </p:grpSpPr>
          <p:sp>
            <p:nvSpPr>
              <p:cNvPr id="99368" name="Line 37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9" name="Freeform 38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61" name="Line 39"/>
            <p:cNvSpPr>
              <a:spLocks noChangeShapeType="1"/>
            </p:cNvSpPr>
            <p:nvPr/>
          </p:nvSpPr>
          <p:spPr bwMode="auto">
            <a:xfrm flipV="1">
              <a:off x="646" y="2524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2" name="Line 40"/>
            <p:cNvSpPr>
              <a:spLocks noChangeShapeType="1"/>
            </p:cNvSpPr>
            <p:nvPr/>
          </p:nvSpPr>
          <p:spPr bwMode="auto">
            <a:xfrm>
              <a:off x="646" y="2524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3" name="Freeform 41"/>
            <p:cNvSpPr>
              <a:spLocks/>
            </p:cNvSpPr>
            <p:nvPr/>
          </p:nvSpPr>
          <p:spPr bwMode="auto">
            <a:xfrm>
              <a:off x="672" y="3310"/>
              <a:ext cx="1965" cy="674"/>
            </a:xfrm>
            <a:custGeom>
              <a:avLst/>
              <a:gdLst>
                <a:gd name="T0" fmla="*/ 0 w 1965"/>
                <a:gd name="T1" fmla="*/ 674 h 674"/>
                <a:gd name="T2" fmla="*/ 1965 w 1965"/>
                <a:gd name="T3" fmla="*/ 0 h 674"/>
                <a:gd name="T4" fmla="*/ 0 60000 65536"/>
                <a:gd name="T5" fmla="*/ 0 60000 65536"/>
                <a:gd name="T6" fmla="*/ 0 w 1965"/>
                <a:gd name="T7" fmla="*/ 0 h 674"/>
                <a:gd name="T8" fmla="*/ 1965 w 1965"/>
                <a:gd name="T9" fmla="*/ 674 h 6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5" h="674">
                  <a:moveTo>
                    <a:pt x="0" y="674"/>
                  </a:moveTo>
                  <a:lnTo>
                    <a:pt x="1965" y="0"/>
                  </a:lnTo>
                </a:path>
              </a:pathLst>
            </a:cu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4" name="Line 42"/>
            <p:cNvSpPr>
              <a:spLocks noChangeShapeType="1"/>
            </p:cNvSpPr>
            <p:nvPr/>
          </p:nvSpPr>
          <p:spPr bwMode="auto">
            <a:xfrm flipV="1">
              <a:off x="638" y="2359"/>
              <a:ext cx="672" cy="163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65" name="Freeform 43"/>
            <p:cNvSpPr>
              <a:spLocks/>
            </p:cNvSpPr>
            <p:nvPr/>
          </p:nvSpPr>
          <p:spPr bwMode="auto">
            <a:xfrm>
              <a:off x="638" y="2476"/>
              <a:ext cx="1597" cy="1536"/>
            </a:xfrm>
            <a:custGeom>
              <a:avLst/>
              <a:gdLst>
                <a:gd name="T0" fmla="*/ 624 w 1597"/>
                <a:gd name="T1" fmla="*/ 0 h 1536"/>
                <a:gd name="T2" fmla="*/ 0 w 1597"/>
                <a:gd name="T3" fmla="*/ 1536 h 1536"/>
                <a:gd name="T4" fmla="*/ 1597 w 1597"/>
                <a:gd name="T5" fmla="*/ 973 h 1536"/>
                <a:gd name="T6" fmla="*/ 624 w 1597"/>
                <a:gd name="T7" fmla="*/ 0 h 1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7"/>
                <a:gd name="T13" fmla="*/ 0 h 1536"/>
                <a:gd name="T14" fmla="*/ 1597 w 1597"/>
                <a:gd name="T15" fmla="*/ 1536 h 1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7" h="1536">
                  <a:moveTo>
                    <a:pt x="624" y="0"/>
                  </a:moveTo>
                  <a:lnTo>
                    <a:pt x="0" y="1536"/>
                  </a:lnTo>
                  <a:lnTo>
                    <a:pt x="1597" y="973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FF00">
                <a:alpha val="49019"/>
              </a:srgb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66" name="Text Box 44"/>
            <p:cNvSpPr txBox="1">
              <a:spLocks noChangeArrowheads="1"/>
            </p:cNvSpPr>
            <p:nvPr/>
          </p:nvSpPr>
          <p:spPr bwMode="auto">
            <a:xfrm>
              <a:off x="1500" y="364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67" name="Oval 45"/>
            <p:cNvSpPr>
              <a:spLocks noChangeArrowheads="1"/>
            </p:cNvSpPr>
            <p:nvPr/>
          </p:nvSpPr>
          <p:spPr bwMode="auto">
            <a:xfrm flipH="1">
              <a:off x="1536" y="3675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105400" y="3733800"/>
            <a:ext cx="3657600" cy="3048000"/>
            <a:chOff x="3216" y="2352"/>
            <a:chExt cx="2304" cy="1920"/>
          </a:xfrm>
        </p:grpSpPr>
        <p:sp>
          <p:nvSpPr>
            <p:cNvPr id="99344" name="Text Box 47"/>
            <p:cNvSpPr txBox="1">
              <a:spLocks noChangeArrowheads="1"/>
            </p:cNvSpPr>
            <p:nvPr/>
          </p:nvSpPr>
          <p:spPr bwMode="auto">
            <a:xfrm>
              <a:off x="3408" y="3984"/>
              <a:ext cx="10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charset="0"/>
                </a:rPr>
                <a:t>convergence</a:t>
              </a:r>
            </a:p>
          </p:txBody>
        </p:sp>
        <p:grpSp>
          <p:nvGrpSpPr>
            <p:cNvPr id="99345" name="Group 48"/>
            <p:cNvGrpSpPr>
              <a:grpSpLocks/>
            </p:cNvGrpSpPr>
            <p:nvPr/>
          </p:nvGrpSpPr>
          <p:grpSpPr bwMode="auto">
            <a:xfrm>
              <a:off x="3238" y="4049"/>
              <a:ext cx="1836" cy="31"/>
              <a:chOff x="476" y="3583"/>
              <a:chExt cx="4640" cy="64"/>
            </a:xfrm>
          </p:grpSpPr>
          <p:sp>
            <p:nvSpPr>
              <p:cNvPr id="99356" name="Line 49"/>
              <p:cNvSpPr>
                <a:spLocks noChangeShapeType="1"/>
              </p:cNvSpPr>
              <p:nvPr/>
            </p:nvSpPr>
            <p:spPr bwMode="auto">
              <a:xfrm>
                <a:off x="476" y="3612"/>
                <a:ext cx="458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7" name="Freeform 50"/>
              <p:cNvSpPr>
                <a:spLocks/>
              </p:cNvSpPr>
              <p:nvPr/>
            </p:nvSpPr>
            <p:spPr bwMode="auto">
              <a:xfrm>
                <a:off x="5052" y="3583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64 w 64"/>
                  <a:gd name="T3" fmla="*/ 35 h 64"/>
                  <a:gd name="T4" fmla="*/ 0 w 64"/>
                  <a:gd name="T5" fmla="*/ 0 h 64"/>
                  <a:gd name="T6" fmla="*/ 0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0" y="64"/>
                    </a:moveTo>
                    <a:lnTo>
                      <a:pt x="64" y="35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46" name="Group 51"/>
            <p:cNvGrpSpPr>
              <a:grpSpLocks/>
            </p:cNvGrpSpPr>
            <p:nvPr/>
          </p:nvGrpSpPr>
          <p:grpSpPr bwMode="auto">
            <a:xfrm>
              <a:off x="3216" y="2352"/>
              <a:ext cx="52" cy="1704"/>
              <a:chOff x="446" y="1336"/>
              <a:chExt cx="64" cy="2276"/>
            </a:xfrm>
          </p:grpSpPr>
          <p:sp>
            <p:nvSpPr>
              <p:cNvPr id="99354" name="Line 52"/>
              <p:cNvSpPr>
                <a:spLocks noChangeShapeType="1"/>
              </p:cNvSpPr>
              <p:nvPr/>
            </p:nvSpPr>
            <p:spPr bwMode="auto">
              <a:xfrm flipV="1">
                <a:off x="476" y="1383"/>
                <a:ext cx="1" cy="222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5" name="Freeform 53"/>
              <p:cNvSpPr>
                <a:spLocks/>
              </p:cNvSpPr>
              <p:nvPr/>
            </p:nvSpPr>
            <p:spPr bwMode="auto">
              <a:xfrm>
                <a:off x="446" y="1336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30 w 64"/>
                  <a:gd name="T3" fmla="*/ 0 h 64"/>
                  <a:gd name="T4" fmla="*/ 0 w 64"/>
                  <a:gd name="T5" fmla="*/ 64 h 64"/>
                  <a:gd name="T6" fmla="*/ 64 w 64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64"/>
                  <a:gd name="T14" fmla="*/ 64 w 64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64">
                    <a:moveTo>
                      <a:pt x="64" y="64"/>
                    </a:moveTo>
                    <a:lnTo>
                      <a:pt x="30" y="0"/>
                    </a:lnTo>
                    <a:lnTo>
                      <a:pt x="0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47" name="Line 54"/>
            <p:cNvSpPr>
              <a:spLocks noChangeShapeType="1"/>
            </p:cNvSpPr>
            <p:nvPr/>
          </p:nvSpPr>
          <p:spPr bwMode="auto">
            <a:xfrm flipV="1">
              <a:off x="3238" y="2572"/>
              <a:ext cx="1530" cy="1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48" name="Line 55"/>
            <p:cNvSpPr>
              <a:spLocks noChangeShapeType="1"/>
            </p:cNvSpPr>
            <p:nvPr/>
          </p:nvSpPr>
          <p:spPr bwMode="auto">
            <a:xfrm>
              <a:off x="3238" y="2572"/>
              <a:ext cx="1469" cy="1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49" name="Line 56"/>
            <p:cNvSpPr>
              <a:spLocks noChangeShapeType="1"/>
            </p:cNvSpPr>
            <p:nvPr/>
          </p:nvSpPr>
          <p:spPr bwMode="auto">
            <a:xfrm flipV="1">
              <a:off x="3264" y="3360"/>
              <a:ext cx="2256" cy="672"/>
            </a:xfrm>
            <a:prstGeom prst="line">
              <a:avLst/>
            </a:prstGeom>
            <a:noFill/>
            <a:ln w="12700">
              <a:solidFill>
                <a:srgbClr val="CC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0" name="Line 57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1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351" name="Text Box 58"/>
            <p:cNvSpPr txBox="1">
              <a:spLocks noChangeArrowheads="1"/>
            </p:cNvSpPr>
            <p:nvPr/>
          </p:nvSpPr>
          <p:spPr bwMode="auto">
            <a:xfrm>
              <a:off x="4092" y="374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  <a:latin typeface="Times New Roman" charset="0"/>
                </a:rPr>
                <a:t>x</a:t>
              </a:r>
              <a:r>
                <a:rPr lang="en-US" altLang="en-US" sz="2400" b="1" baseline="-25000">
                  <a:solidFill>
                    <a:srgbClr val="000000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9352" name="Freeform 59"/>
            <p:cNvSpPr>
              <a:spLocks/>
            </p:cNvSpPr>
            <p:nvPr/>
          </p:nvSpPr>
          <p:spPr bwMode="auto">
            <a:xfrm>
              <a:off x="4152" y="3098"/>
              <a:ext cx="1010" cy="670"/>
            </a:xfrm>
            <a:custGeom>
              <a:avLst/>
              <a:gdLst>
                <a:gd name="T0" fmla="*/ 728 w 1010"/>
                <a:gd name="T1" fmla="*/ 0 h 670"/>
                <a:gd name="T2" fmla="*/ 0 w 1010"/>
                <a:gd name="T3" fmla="*/ 670 h 670"/>
                <a:gd name="T4" fmla="*/ 1010 w 1010"/>
                <a:gd name="T5" fmla="*/ 351 h 670"/>
                <a:gd name="T6" fmla="*/ 728 w 1010"/>
                <a:gd name="T7" fmla="*/ 0 h 6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0"/>
                <a:gd name="T13" fmla="*/ 0 h 670"/>
                <a:gd name="T14" fmla="*/ 1010 w 1010"/>
                <a:gd name="T15" fmla="*/ 670 h 6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0" h="670">
                  <a:moveTo>
                    <a:pt x="728" y="0"/>
                  </a:moveTo>
                  <a:lnTo>
                    <a:pt x="0" y="670"/>
                  </a:lnTo>
                  <a:lnTo>
                    <a:pt x="1010" y="351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353" name="Oval 60"/>
            <p:cNvSpPr>
              <a:spLocks noChangeArrowheads="1"/>
            </p:cNvSpPr>
            <p:nvPr/>
          </p:nvSpPr>
          <p:spPr bwMode="auto">
            <a:xfrm flipH="1">
              <a:off x="4128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aphicFrame>
        <p:nvGraphicFramePr>
          <p:cNvPr id="99343" name="Object 2"/>
          <p:cNvGraphicFramePr>
            <a:graphicFrameLocks noChangeAspect="1"/>
          </p:cNvGraphicFramePr>
          <p:nvPr/>
        </p:nvGraphicFramePr>
        <p:xfrm>
          <a:off x="5599113" y="0"/>
          <a:ext cx="35448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7" name="Equation" r:id="rId4" imgW="2717800" imgH="482600" progId="Equation.3">
                  <p:embed/>
                </p:oleObj>
              </mc:Choice>
              <mc:Fallback>
                <p:oleObj name="Equation" r:id="rId4" imgW="2717800" imgH="482600" progId="Equation.3">
                  <p:embed/>
                  <p:pic>
                    <p:nvPicPr>
                      <p:cNvPr id="993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636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783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487363" y="42863"/>
            <a:ext cx="7772400" cy="1143000"/>
          </a:xfrm>
        </p:spPr>
        <p:txBody>
          <a:bodyPr/>
          <a:lstStyle/>
          <a:p>
            <a:r>
              <a:rPr lang="en-US" altLang="en-US"/>
              <a:t>Estimating Number </a:t>
            </a:r>
            <a:br>
              <a:rPr lang="en-US" altLang="en-US"/>
            </a:br>
            <a:r>
              <a:rPr lang="en-US" altLang="en-US"/>
              <a:t>of Packets in the Queue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1574800" y="2506663"/>
            <a:ext cx="4267200" cy="2860675"/>
          </a:xfrm>
          <a:custGeom>
            <a:avLst/>
            <a:gdLst>
              <a:gd name="T0" fmla="*/ 13236 w 21600"/>
              <a:gd name="T1" fmla="*/ 1430337 h 21600"/>
              <a:gd name="T2" fmla="*/ 2133600 w 21600"/>
              <a:gd name="T3" fmla="*/ 2857629 h 21600"/>
              <a:gd name="T4" fmla="*/ 4263644 w 21600"/>
              <a:gd name="T5" fmla="*/ 1430337 h 21600"/>
              <a:gd name="T6" fmla="*/ 2133600 w 21600"/>
              <a:gd name="T7" fmla="*/ 1635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4070350" y="3603625"/>
            <a:ext cx="739775" cy="476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4249738" y="3606800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4437063" y="3606800"/>
            <a:ext cx="168275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8007" name="Right Arrow 16"/>
          <p:cNvSpPr>
            <a:spLocks noChangeArrowheads="1"/>
          </p:cNvSpPr>
          <p:nvPr/>
        </p:nvSpPr>
        <p:spPr bwMode="auto">
          <a:xfrm>
            <a:off x="3352800" y="3832225"/>
            <a:ext cx="693738" cy="46038"/>
          </a:xfrm>
          <a:prstGeom prst="rightArrow">
            <a:avLst>
              <a:gd name="adj1" fmla="val 50000"/>
              <a:gd name="adj2" fmla="val 4960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8008" name="Freeform 8"/>
          <p:cNvSpPr>
            <a:spLocks noChangeArrowheads="1"/>
          </p:cNvSpPr>
          <p:nvPr/>
        </p:nvSpPr>
        <p:spPr bwMode="auto">
          <a:xfrm>
            <a:off x="512763" y="3797300"/>
            <a:ext cx="6397625" cy="2343150"/>
          </a:xfrm>
          <a:custGeom>
            <a:avLst/>
            <a:gdLst>
              <a:gd name="T0" fmla="*/ 4291356 w 6398171"/>
              <a:gd name="T1" fmla="*/ 65456 h 2343807"/>
              <a:gd name="T2" fmla="*/ 5188998 w 6398171"/>
              <a:gd name="T3" fmla="*/ 81156 h 2343807"/>
              <a:gd name="T4" fmla="*/ 5850396 w 6398171"/>
              <a:gd name="T5" fmla="*/ 269653 h 2343807"/>
              <a:gd name="T6" fmla="*/ 6291348 w 6398171"/>
              <a:gd name="T7" fmla="*/ 1023652 h 2343807"/>
              <a:gd name="T8" fmla="*/ 5251974 w 6398171"/>
              <a:gd name="T9" fmla="*/ 2107515 h 2343807"/>
              <a:gd name="T10" fmla="*/ 1818903 w 6398171"/>
              <a:gd name="T11" fmla="*/ 2248887 h 2343807"/>
              <a:gd name="T12" fmla="*/ 370080 w 6398171"/>
              <a:gd name="T13" fmla="*/ 1589147 h 2343807"/>
              <a:gd name="T14" fmla="*/ 149603 w 6398171"/>
              <a:gd name="T15" fmla="*/ 348195 h 2343807"/>
              <a:gd name="T16" fmla="*/ 1267720 w 6398171"/>
              <a:gd name="T17" fmla="*/ 49742 h 2343807"/>
              <a:gd name="T18" fmla="*/ 2763781 w 6398171"/>
              <a:gd name="T19" fmla="*/ 49742 h 23438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398171"/>
              <a:gd name="T31" fmla="*/ 0 h 2343807"/>
              <a:gd name="T32" fmla="*/ 6398171 w 6398171"/>
              <a:gd name="T33" fmla="*/ 2343807 h 234380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398171" h="2343807">
                <a:moveTo>
                  <a:pt x="4296103" y="65690"/>
                </a:moveTo>
                <a:cubicBezTo>
                  <a:pt x="4615354" y="56493"/>
                  <a:pt x="4934606" y="47297"/>
                  <a:pt x="5194737" y="81455"/>
                </a:cubicBezTo>
                <a:cubicBezTo>
                  <a:pt x="5454868" y="115613"/>
                  <a:pt x="5672958" y="112986"/>
                  <a:pt x="5856889" y="270641"/>
                </a:cubicBezTo>
                <a:cubicBezTo>
                  <a:pt x="6040820" y="428296"/>
                  <a:pt x="6398171" y="719958"/>
                  <a:pt x="6298323" y="1027386"/>
                </a:cubicBezTo>
                <a:cubicBezTo>
                  <a:pt x="6198475" y="1334814"/>
                  <a:pt x="6004033" y="1910255"/>
                  <a:pt x="5257799" y="2115207"/>
                </a:cubicBezTo>
                <a:cubicBezTo>
                  <a:pt x="4511565" y="2320159"/>
                  <a:pt x="2635469" y="2343807"/>
                  <a:pt x="1820917" y="2257097"/>
                </a:cubicBezTo>
                <a:cubicBezTo>
                  <a:pt x="1006365" y="2170387"/>
                  <a:pt x="649013" y="1912883"/>
                  <a:pt x="370489" y="1594945"/>
                </a:cubicBezTo>
                <a:cubicBezTo>
                  <a:pt x="91965" y="1277007"/>
                  <a:pt x="0" y="606972"/>
                  <a:pt x="149772" y="349469"/>
                </a:cubicBezTo>
                <a:cubicBezTo>
                  <a:pt x="299544" y="91966"/>
                  <a:pt x="832944" y="99848"/>
                  <a:pt x="1269123" y="49924"/>
                </a:cubicBezTo>
                <a:cubicBezTo>
                  <a:pt x="1705302" y="0"/>
                  <a:pt x="2236075" y="24962"/>
                  <a:pt x="2766848" y="499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372225" y="396398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78488" y="5603875"/>
            <a:ext cx="169862" cy="47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92563" y="5808663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89213" y="5792788"/>
            <a:ext cx="169862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81075" y="5414963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241550" y="3602038"/>
            <a:ext cx="169863" cy="474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54677-2A6A-0D44-9C86-D9082CF4A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0051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en-US"/>
              <a:t>               T = T</a:t>
            </a:r>
            <a:r>
              <a:rPr lang="en-US" altLang="en-US" baseline="-25000"/>
              <a:t>prop</a:t>
            </a:r>
            <a:r>
              <a:rPr lang="en-US" altLang="en-US"/>
              <a:t> + T</a:t>
            </a:r>
            <a:r>
              <a:rPr lang="en-US" altLang="en-US" baseline="-25000"/>
              <a:t>queueing</a:t>
            </a:r>
            <a:br>
              <a:rPr lang="en-US" altLang="en-US"/>
            </a:b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Applying Little’s Law: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x</a:t>
            </a:r>
            <a:r>
              <a:rPr lang="en-US" altLang="en-US" baseline="-25000"/>
              <a:t>vegas</a:t>
            </a:r>
            <a:r>
              <a:rPr lang="en-US" altLang="en-US"/>
              <a:t> T =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+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where x</a:t>
            </a:r>
            <a:r>
              <a:rPr lang="en-US" altLang="en-US" baseline="-25000"/>
              <a:t>vegas</a:t>
            </a:r>
            <a:r>
              <a:rPr lang="en-US" altLang="en-US"/>
              <a:t> = W / T is the sending rate</a:t>
            </a:r>
          </a:p>
          <a:p>
            <a:pPr>
              <a:buFont typeface="ZapfDingbats" charset="0"/>
              <a:buNone/>
            </a:pPr>
            <a:endParaRPr lang="en-US" altLang="en-US"/>
          </a:p>
          <a:p>
            <a:pPr>
              <a:buFont typeface="ZapfDingbats" charset="0"/>
              <a:buNone/>
            </a:pPr>
            <a:r>
              <a:rPr lang="en-US" altLang="en-US"/>
              <a:t>Then number of packets in the queue is</a:t>
            </a:r>
            <a:br>
              <a:rPr lang="en-US" altLang="en-US"/>
            </a:br>
            <a:r>
              <a:rPr lang="en-US" altLang="en-US"/>
              <a:t>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queueing</a:t>
            </a:r>
            <a:r>
              <a:rPr lang="en-US" altLang="en-US"/>
              <a:t> = x</a:t>
            </a:r>
            <a:r>
              <a:rPr lang="en-US" altLang="en-US" baseline="-25000"/>
              <a:t>vegas</a:t>
            </a:r>
            <a:r>
              <a:rPr lang="en-US" altLang="en-US"/>
              <a:t> T - x</a:t>
            </a:r>
            <a:r>
              <a:rPr lang="en-US" altLang="en-US" baseline="-25000"/>
              <a:t>vegas</a:t>
            </a:r>
            <a:r>
              <a:rPr lang="en-US" altLang="en-US"/>
              <a:t> T</a:t>
            </a:r>
            <a:r>
              <a:rPr lang="en-US" altLang="en-US" baseline="-25000"/>
              <a:t>prop</a:t>
            </a:r>
            <a:r>
              <a:rPr lang="en-US" altLang="en-US"/>
              <a:t> </a:t>
            </a:r>
          </a:p>
          <a:p>
            <a:pPr>
              <a:buFont typeface="ZapfDingbats" charset="0"/>
              <a:buNone/>
            </a:pPr>
            <a:r>
              <a:rPr lang="en-US" altLang="en-US"/>
              <a:t>                      = W – W/T T</a:t>
            </a:r>
            <a:r>
              <a:rPr lang="en-US" altLang="en-US" baseline="-25000"/>
              <a:t>prop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6553200" y="0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30053" name="Rectangle 15"/>
          <p:cNvSpPr>
            <a:spLocks noChangeArrowheads="1"/>
          </p:cNvSpPr>
          <p:nvPr/>
        </p:nvSpPr>
        <p:spPr bwMode="auto">
          <a:xfrm>
            <a:off x="8050213" y="674688"/>
            <a:ext cx="449262" cy="314325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0054" name="Line 16"/>
          <p:cNvSpPr>
            <a:spLocks noChangeShapeType="1"/>
          </p:cNvSpPr>
          <p:nvPr/>
        </p:nvSpPr>
        <p:spPr bwMode="auto">
          <a:xfrm>
            <a:off x="8210550" y="67468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5" name="Line 17"/>
          <p:cNvSpPr>
            <a:spLocks noChangeShapeType="1"/>
          </p:cNvSpPr>
          <p:nvPr/>
        </p:nvSpPr>
        <p:spPr bwMode="auto">
          <a:xfrm>
            <a:off x="8362950" y="6699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6" name="Line 18"/>
          <p:cNvSpPr>
            <a:spLocks noChangeShapeType="1"/>
          </p:cNvSpPr>
          <p:nvPr/>
        </p:nvSpPr>
        <p:spPr bwMode="auto">
          <a:xfrm>
            <a:off x="7899400" y="674688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0057" name="Line 19"/>
          <p:cNvSpPr>
            <a:spLocks noChangeShapeType="1"/>
          </p:cNvSpPr>
          <p:nvPr/>
        </p:nvSpPr>
        <p:spPr bwMode="auto">
          <a:xfrm>
            <a:off x="7866063" y="984250"/>
            <a:ext cx="180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24FDA-B572-1548-82FF-040BF9790E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1312863" y="4073525"/>
            <a:ext cx="5956300" cy="2370138"/>
            <a:chOff x="816" y="2704"/>
            <a:chExt cx="3752" cy="1493"/>
          </a:xfrm>
        </p:grpSpPr>
        <p:grpSp>
          <p:nvGrpSpPr>
            <p:cNvPr id="132110" name="Group 3"/>
            <p:cNvGrpSpPr>
              <a:grpSpLocks/>
            </p:cNvGrpSpPr>
            <p:nvPr/>
          </p:nvGrpSpPr>
          <p:grpSpPr bwMode="auto">
            <a:xfrm>
              <a:off x="1448" y="2950"/>
              <a:ext cx="2362" cy="897"/>
              <a:chOff x="1448" y="1096"/>
              <a:chExt cx="2362" cy="897"/>
            </a:xfrm>
          </p:grpSpPr>
          <p:sp>
            <p:nvSpPr>
              <p:cNvPr id="132112" name="Rectangle 4"/>
              <p:cNvSpPr>
                <a:spLocks noChangeArrowheads="1"/>
              </p:cNvSpPr>
              <p:nvPr/>
            </p:nvSpPr>
            <p:spPr bwMode="auto">
              <a:xfrm>
                <a:off x="1448" y="1096"/>
                <a:ext cx="1384" cy="47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13" name="Text Box 5"/>
              <p:cNvSpPr txBox="1">
                <a:spLocks noChangeArrowheads="1"/>
              </p:cNvSpPr>
              <p:nvPr/>
            </p:nvSpPr>
            <p:spPr bwMode="auto">
              <a:xfrm>
                <a:off x="3014" y="1756"/>
                <a:ext cx="796" cy="237"/>
              </a:xfrm>
              <a:prstGeom prst="rect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kumimoji="1" lang="en-US" altLang="en-US" sz="2400">
                    <a:solidFill>
                      <a:srgbClr val="3333FF"/>
                    </a:solidFill>
                    <a:latin typeface="Tahoma" charset="0"/>
                  </a:rPr>
                  <a:t>queue size</a:t>
                </a:r>
              </a:p>
            </p:txBody>
          </p:sp>
          <p:sp>
            <p:nvSpPr>
              <p:cNvPr id="132114" name="Line 6"/>
              <p:cNvSpPr>
                <a:spLocks noChangeShapeType="1"/>
              </p:cNvSpPr>
              <p:nvPr/>
            </p:nvSpPr>
            <p:spPr bwMode="auto">
              <a:xfrm flipH="1" flipV="1">
                <a:off x="2832" y="1568"/>
                <a:ext cx="184" cy="184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111" name="Rectangle 7"/>
            <p:cNvSpPr>
              <a:spLocks noChangeArrowheads="1"/>
            </p:cNvSpPr>
            <p:nvPr/>
          </p:nvSpPr>
          <p:spPr bwMode="auto">
            <a:xfrm>
              <a:off x="816" y="2704"/>
              <a:ext cx="3752" cy="14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RTT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{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&lt;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++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    if W – W/RTT RTT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min</a:t>
              </a:r>
              <a:r>
                <a:rPr lang="en-US" altLang="zh-CN" sz="2000" baseline="-25000">
                  <a:solidFill>
                    <a:srgbClr val="000000"/>
                  </a:solidFill>
                  <a:latin typeface="Lucida Console" charset="0"/>
                  <a:ea typeface="宋体" charset="-122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&gt; </a:t>
              </a:r>
              <a:r>
                <a:rPr lang="en-US" altLang="en-US" sz="2000">
                  <a:solidFill>
                    <a:srgbClr val="000000"/>
                  </a:solidFill>
                  <a:latin typeface="Symbol" charset="2"/>
                </a:rPr>
                <a:t>a  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then W</a:t>
              </a:r>
              <a:r>
                <a:rPr lang="en-US" altLang="en-US" sz="2000" baseline="-25000">
                  <a:solidFill>
                    <a:srgbClr val="000000"/>
                  </a:solidFill>
                  <a:latin typeface="Lucida Console" charset="0"/>
                </a:rPr>
                <a:t> </a:t>
              </a: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--   }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for every loss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Lucida Console" charset="0"/>
                </a:rPr>
                <a:t>	W := W/2</a:t>
              </a:r>
            </a:p>
          </p:txBody>
        </p:sp>
      </p:grpSp>
      <p:sp>
        <p:nvSpPr>
          <p:cNvPr id="13209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TCP/Vegas CA algorithm</a:t>
            </a:r>
            <a:endParaRPr lang="en-US" altLang="en-US" i="1">
              <a:latin typeface="Times New Roman" charset="0"/>
            </a:endParaRPr>
          </a:p>
        </p:txBody>
      </p:sp>
      <p:sp>
        <p:nvSpPr>
          <p:cNvPr id="132100" name="Rectangle 9"/>
          <p:cNvSpPr>
            <a:spLocks noChangeArrowheads="1"/>
          </p:cNvSpPr>
          <p:nvPr/>
        </p:nvSpPr>
        <p:spPr bwMode="auto">
          <a:xfrm>
            <a:off x="2981325" y="3309938"/>
            <a:ext cx="285750" cy="204787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SS</a:t>
            </a:r>
          </a:p>
        </p:txBody>
      </p:sp>
      <p:sp>
        <p:nvSpPr>
          <p:cNvPr id="132101" name="Freeform 10"/>
          <p:cNvSpPr>
            <a:spLocks/>
          </p:cNvSpPr>
          <p:nvPr/>
        </p:nvSpPr>
        <p:spPr bwMode="auto">
          <a:xfrm>
            <a:off x="2981325" y="2754313"/>
            <a:ext cx="323850" cy="509587"/>
          </a:xfrm>
          <a:custGeom>
            <a:avLst/>
            <a:gdLst>
              <a:gd name="T0" fmla="*/ 0 w 165"/>
              <a:gd name="T1" fmla="*/ 2147483646 h 543"/>
              <a:gd name="T2" fmla="*/ 2147483646 w 165"/>
              <a:gd name="T3" fmla="*/ 2147483646 h 543"/>
              <a:gd name="T4" fmla="*/ 2147483646 w 165"/>
              <a:gd name="T5" fmla="*/ 2147483646 h 543"/>
              <a:gd name="T6" fmla="*/ 2147483646 w 165"/>
              <a:gd name="T7" fmla="*/ 2147483646 h 543"/>
              <a:gd name="T8" fmla="*/ 2147483646 w 165"/>
              <a:gd name="T9" fmla="*/ 2147483646 h 543"/>
              <a:gd name="T10" fmla="*/ 2147483646 w 165"/>
              <a:gd name="T11" fmla="*/ 2147483646 h 543"/>
              <a:gd name="T12" fmla="*/ 2147483646 w 165"/>
              <a:gd name="T13" fmla="*/ 0 h 5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"/>
              <a:gd name="T22" fmla="*/ 0 h 543"/>
              <a:gd name="T23" fmla="*/ 165 w 165"/>
              <a:gd name="T24" fmla="*/ 543 h 5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" h="543">
                <a:moveTo>
                  <a:pt x="0" y="543"/>
                </a:moveTo>
                <a:cubicBezTo>
                  <a:pt x="24" y="536"/>
                  <a:pt x="49" y="530"/>
                  <a:pt x="65" y="519"/>
                </a:cubicBezTo>
                <a:cubicBezTo>
                  <a:pt x="81" y="508"/>
                  <a:pt x="89" y="493"/>
                  <a:pt x="97" y="478"/>
                </a:cubicBezTo>
                <a:cubicBezTo>
                  <a:pt x="105" y="463"/>
                  <a:pt x="105" y="465"/>
                  <a:pt x="113" y="430"/>
                </a:cubicBezTo>
                <a:cubicBezTo>
                  <a:pt x="121" y="395"/>
                  <a:pt x="138" y="320"/>
                  <a:pt x="146" y="267"/>
                </a:cubicBezTo>
                <a:cubicBezTo>
                  <a:pt x="154" y="214"/>
                  <a:pt x="159" y="157"/>
                  <a:pt x="162" y="113"/>
                </a:cubicBezTo>
                <a:cubicBezTo>
                  <a:pt x="165" y="69"/>
                  <a:pt x="162" y="19"/>
                  <a:pt x="162" y="0"/>
                </a:cubicBezTo>
              </a:path>
            </a:pathLst>
          </a:cu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2" name="Text Box 11"/>
          <p:cNvSpPr txBox="1">
            <a:spLocks noChangeArrowheads="1"/>
          </p:cNvSpPr>
          <p:nvPr/>
        </p:nvSpPr>
        <p:spPr bwMode="auto">
          <a:xfrm>
            <a:off x="7591425" y="3146425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time</a:t>
            </a:r>
          </a:p>
        </p:txBody>
      </p:sp>
      <p:sp>
        <p:nvSpPr>
          <p:cNvPr id="132103" name="Text Box 12"/>
          <p:cNvSpPr txBox="1">
            <a:spLocks noChangeArrowheads="1"/>
          </p:cNvSpPr>
          <p:nvPr/>
        </p:nvSpPr>
        <p:spPr bwMode="auto">
          <a:xfrm>
            <a:off x="2962275" y="1406525"/>
            <a:ext cx="954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2400">
                <a:solidFill>
                  <a:srgbClr val="000000"/>
                </a:solidFill>
                <a:latin typeface="Tahoma" charset="0"/>
              </a:rPr>
              <a:t>window</a:t>
            </a:r>
          </a:p>
        </p:txBody>
      </p:sp>
      <p:sp>
        <p:nvSpPr>
          <p:cNvPr id="132104" name="Rectangle 13"/>
          <p:cNvSpPr>
            <a:spLocks noChangeArrowheads="1"/>
          </p:cNvSpPr>
          <p:nvPr/>
        </p:nvSpPr>
        <p:spPr bwMode="auto">
          <a:xfrm>
            <a:off x="3294063" y="3309938"/>
            <a:ext cx="3605212" cy="2047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2105" name="Text Box 14"/>
          <p:cNvSpPr txBox="1">
            <a:spLocks noChangeArrowheads="1"/>
          </p:cNvSpPr>
          <p:nvPr/>
        </p:nvSpPr>
        <p:spPr bwMode="auto">
          <a:xfrm>
            <a:off x="4014788" y="3287713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en-US" sz="1400">
                <a:solidFill>
                  <a:srgbClr val="000000"/>
                </a:solidFill>
                <a:latin typeface="Tahoma" charset="0"/>
              </a:rPr>
              <a:t>CA</a:t>
            </a:r>
          </a:p>
        </p:txBody>
      </p:sp>
      <p:sp>
        <p:nvSpPr>
          <p:cNvPr id="132106" name="Line 15"/>
          <p:cNvSpPr>
            <a:spLocks noChangeShapeType="1"/>
          </p:cNvSpPr>
          <p:nvPr/>
        </p:nvSpPr>
        <p:spPr bwMode="auto">
          <a:xfrm flipV="1">
            <a:off x="2981325" y="1771650"/>
            <a:ext cx="0" cy="148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7" name="Line 16"/>
          <p:cNvSpPr>
            <a:spLocks noChangeShapeType="1"/>
          </p:cNvSpPr>
          <p:nvPr/>
        </p:nvSpPr>
        <p:spPr bwMode="auto">
          <a:xfrm>
            <a:off x="2981325" y="3263900"/>
            <a:ext cx="4581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Freeform 17"/>
          <p:cNvSpPr>
            <a:spLocks/>
          </p:cNvSpPr>
          <p:nvPr/>
        </p:nvSpPr>
        <p:spPr bwMode="auto">
          <a:xfrm>
            <a:off x="3311525" y="2336800"/>
            <a:ext cx="3529013" cy="420688"/>
          </a:xfrm>
          <a:custGeom>
            <a:avLst/>
            <a:gdLst>
              <a:gd name="T0" fmla="*/ 0 w 3704"/>
              <a:gd name="T1" fmla="*/ 2147483646 h 448"/>
              <a:gd name="T2" fmla="*/ 2147483646 w 3704"/>
              <a:gd name="T3" fmla="*/ 2147483646 h 448"/>
              <a:gd name="T4" fmla="*/ 2147483646 w 3704"/>
              <a:gd name="T5" fmla="*/ 2147483646 h 448"/>
              <a:gd name="T6" fmla="*/ 2147483646 w 3704"/>
              <a:gd name="T7" fmla="*/ 2147483646 h 448"/>
              <a:gd name="T8" fmla="*/ 2147483646 w 3704"/>
              <a:gd name="T9" fmla="*/ 2147483646 h 448"/>
              <a:gd name="T10" fmla="*/ 2147483646 w 3704"/>
              <a:gd name="T11" fmla="*/ 2147483646 h 448"/>
              <a:gd name="T12" fmla="*/ 2147483646 w 3704"/>
              <a:gd name="T13" fmla="*/ 2147483646 h 448"/>
              <a:gd name="T14" fmla="*/ 2147483646 w 3704"/>
              <a:gd name="T15" fmla="*/ 2147483646 h 448"/>
              <a:gd name="T16" fmla="*/ 2147483646 w 3704"/>
              <a:gd name="T17" fmla="*/ 2147483646 h 448"/>
              <a:gd name="T18" fmla="*/ 2147483646 w 3704"/>
              <a:gd name="T19" fmla="*/ 2147483646 h 448"/>
              <a:gd name="T20" fmla="*/ 2147483646 w 3704"/>
              <a:gd name="T21" fmla="*/ 2147483646 h 448"/>
              <a:gd name="T22" fmla="*/ 2147483646 w 3704"/>
              <a:gd name="T23" fmla="*/ 2147483646 h 4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704"/>
              <a:gd name="T37" fmla="*/ 0 h 448"/>
              <a:gd name="T38" fmla="*/ 3704 w 3704"/>
              <a:gd name="T39" fmla="*/ 448 h 4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704" h="448">
                <a:moveTo>
                  <a:pt x="0" y="448"/>
                </a:moveTo>
                <a:cubicBezTo>
                  <a:pt x="189" y="272"/>
                  <a:pt x="379" y="96"/>
                  <a:pt x="488" y="48"/>
                </a:cubicBezTo>
                <a:cubicBezTo>
                  <a:pt x="597" y="0"/>
                  <a:pt x="609" y="112"/>
                  <a:pt x="656" y="160"/>
                </a:cubicBezTo>
                <a:cubicBezTo>
                  <a:pt x="703" y="208"/>
                  <a:pt x="711" y="339"/>
                  <a:pt x="768" y="336"/>
                </a:cubicBezTo>
                <a:cubicBezTo>
                  <a:pt x="825" y="333"/>
                  <a:pt x="933" y="159"/>
                  <a:pt x="1000" y="144"/>
                </a:cubicBezTo>
                <a:cubicBezTo>
                  <a:pt x="1067" y="129"/>
                  <a:pt x="1119" y="241"/>
                  <a:pt x="1168" y="248"/>
                </a:cubicBezTo>
                <a:cubicBezTo>
                  <a:pt x="1217" y="255"/>
                  <a:pt x="1252" y="188"/>
                  <a:pt x="1296" y="184"/>
                </a:cubicBezTo>
                <a:cubicBezTo>
                  <a:pt x="1340" y="180"/>
                  <a:pt x="1385" y="223"/>
                  <a:pt x="1432" y="224"/>
                </a:cubicBezTo>
                <a:cubicBezTo>
                  <a:pt x="1479" y="225"/>
                  <a:pt x="1507" y="195"/>
                  <a:pt x="1576" y="192"/>
                </a:cubicBezTo>
                <a:cubicBezTo>
                  <a:pt x="1645" y="189"/>
                  <a:pt x="1760" y="209"/>
                  <a:pt x="1848" y="208"/>
                </a:cubicBezTo>
                <a:cubicBezTo>
                  <a:pt x="1936" y="207"/>
                  <a:pt x="1795" y="192"/>
                  <a:pt x="2104" y="184"/>
                </a:cubicBezTo>
                <a:cubicBezTo>
                  <a:pt x="2413" y="176"/>
                  <a:pt x="3437" y="164"/>
                  <a:pt x="3704" y="160"/>
                </a:cubicBezTo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Rectangle 18"/>
          <p:cNvSpPr>
            <a:spLocks noChangeArrowheads="1"/>
          </p:cNvSpPr>
          <p:nvPr/>
        </p:nvSpPr>
        <p:spPr bwMode="auto">
          <a:xfrm>
            <a:off x="400050" y="1806575"/>
            <a:ext cx="2246313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3333CC"/>
              </a:buClr>
              <a:buFont typeface="ZapfDingbats" charset="0"/>
              <a:buNone/>
            </a:pP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maintain a </a:t>
            </a: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constant</a:t>
            </a:r>
            <a:r>
              <a:rPr lang="en-US" altLang="zh-CN" sz="2400">
                <a:solidFill>
                  <a:srgbClr val="000000"/>
                </a:solidFill>
                <a:ea typeface="宋体" charset="-122"/>
              </a:rPr>
              <a:t> number of packets in the bottleneck buffer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490F2E-3DAA-F04D-B5DC-E915ADDBD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If two flows, one TCP Vegas and one TCP </a:t>
            </a:r>
            <a:r>
              <a:rPr lang="en-US" dirty="0" err="1"/>
              <a:t>reno</a:t>
            </a:r>
            <a:r>
              <a:rPr lang="en-US" dirty="0"/>
              <a:t> run together, how may bandwidth partitioned among them?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Issues that limit Vegas deployment?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C7CE-C2FE-774C-BA96-42E11A18E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A46FDF-B669-4F40-BE94-20D212A2A5A6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570B0-E2C9-E349-9B89-D773C68CE3D0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Mapping A(M)I-MD to Protocol</a:t>
            </a:r>
            <a:endParaRPr lang="en-US" altLang="en-US" sz="320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>
            <p:extLst/>
          </p:nvPr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1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12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259-C8B1-C846-B51D-230D6D3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Obtain d(t) Approach 1: End Hosts </a:t>
            </a:r>
            <a:br>
              <a:rPr lang="en-US" altLang="zh-CN" sz="3600" dirty="0">
                <a:solidFill>
                  <a:srgbClr val="3333CC"/>
                </a:solidFill>
                <a:ea typeface="宋体" charset="-122"/>
              </a:rPr>
            </a:br>
            <a:r>
              <a:rPr lang="en-US" altLang="zh-CN" sz="3600" dirty="0">
                <a:solidFill>
                  <a:srgbClr val="3333CC"/>
                </a:solidFill>
                <a:ea typeface="宋体" charset="-122"/>
              </a:rPr>
              <a:t>Consider Loss as Congestion</a:t>
            </a:r>
            <a:endParaRPr lang="en-US" sz="3600" dirty="0"/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4115012" y="3512306"/>
            <a:ext cx="628359" cy="45698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1487327" y="3969294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1715821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331528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251555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491474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5714472" y="351230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1886002" y="35551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68573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48546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28519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084923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5884654" y="3569430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1487327" y="4997518"/>
            <a:ext cx="59979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1361179" y="3169564"/>
            <a:ext cx="948337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1715822" y="4197789"/>
            <a:ext cx="3717684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x-none" sz="1799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6514203" y="3509926"/>
            <a:ext cx="628359" cy="4569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684518">
              <a:spcBef>
                <a:spcPct val="0"/>
              </a:spcBef>
              <a:buClrTx/>
              <a:buSzTx/>
              <a:buNone/>
              <a:defRPr/>
            </a:pPr>
            <a:endParaRPr lang="x-none" altLang="x-none" sz="1799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6685573" y="3567049"/>
            <a:ext cx="332142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684518">
              <a:buClrTx/>
              <a:buSzTx/>
              <a:buNone/>
              <a:defRPr/>
            </a:pPr>
            <a:r>
              <a:rPr lang="en-US" altLang="zh-CN" sz="2099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1799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B5E54F-69A5-DC4A-B9EB-018B2D9AD9D6}"/>
              </a:ext>
            </a:extLst>
          </p:cNvPr>
          <p:cNvGrpSpPr/>
          <p:nvPr/>
        </p:nvGrpSpPr>
        <p:grpSpPr>
          <a:xfrm>
            <a:off x="2344180" y="4540534"/>
            <a:ext cx="332142" cy="472494"/>
            <a:chOff x="1602422" y="4920134"/>
            <a:chExt cx="443676" cy="631158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4012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2422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AF29672-32CD-344A-AC24-945905187A72}"/>
              </a:ext>
            </a:extLst>
          </p:cNvPr>
          <p:cNvGrpSpPr/>
          <p:nvPr/>
        </p:nvGrpSpPr>
        <p:grpSpPr>
          <a:xfrm>
            <a:off x="3143910" y="4540534"/>
            <a:ext cx="332142" cy="472494"/>
            <a:chOff x="2670704" y="4920134"/>
            <a:chExt cx="443676" cy="631158"/>
          </a:xfrm>
        </p:grpSpPr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72294" y="4920134"/>
              <a:ext cx="379939" cy="6104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70704" y="4996440"/>
              <a:ext cx="443676" cy="554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4" name="Group 24"/>
          <p:cNvGrpSpPr>
            <a:grpSpLocks/>
          </p:cNvGrpSpPr>
          <p:nvPr/>
        </p:nvGrpSpPr>
        <p:grpSpPr bwMode="auto">
          <a:xfrm>
            <a:off x="3943641" y="4540530"/>
            <a:ext cx="332031" cy="472460"/>
            <a:chOff x="2352" y="3408"/>
            <a:chExt cx="279" cy="397"/>
          </a:xfrm>
        </p:grpSpPr>
        <p:sp>
          <p:nvSpPr>
            <p:cNvPr id="162853" name="Rectangle 25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4" name="Text Box 26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 dirty="0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 dirty="0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37F4A-5825-6B46-BE4B-313928993195}"/>
              </a:ext>
            </a:extLst>
          </p:cNvPr>
          <p:cNvGrpSpPr/>
          <p:nvPr/>
        </p:nvGrpSpPr>
        <p:grpSpPr>
          <a:xfrm>
            <a:off x="5543099" y="4540534"/>
            <a:ext cx="332142" cy="472494"/>
            <a:chOff x="5875549" y="4920134"/>
            <a:chExt cx="443676" cy="631158"/>
          </a:xfrm>
        </p:grpSpPr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77139" y="4920134"/>
              <a:ext cx="379939" cy="610447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75549" y="4996440"/>
              <a:ext cx="443676" cy="554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7" name="Group 31"/>
          <p:cNvGrpSpPr>
            <a:grpSpLocks/>
          </p:cNvGrpSpPr>
          <p:nvPr/>
        </p:nvGrpSpPr>
        <p:grpSpPr bwMode="auto">
          <a:xfrm>
            <a:off x="6342829" y="4540530"/>
            <a:ext cx="332031" cy="472460"/>
            <a:chOff x="2352" y="3408"/>
            <a:chExt cx="279" cy="397"/>
          </a:xfrm>
        </p:grpSpPr>
        <p:sp>
          <p:nvSpPr>
            <p:cNvPr id="162851" name="Rectangle 32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2" name="Text Box 33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grpSp>
        <p:nvGrpSpPr>
          <p:cNvPr id="162848" name="Group 36"/>
          <p:cNvGrpSpPr>
            <a:grpSpLocks/>
          </p:cNvGrpSpPr>
          <p:nvPr/>
        </p:nvGrpSpPr>
        <p:grpSpPr bwMode="auto">
          <a:xfrm>
            <a:off x="7142559" y="4538151"/>
            <a:ext cx="332031" cy="472460"/>
            <a:chOff x="2352" y="3408"/>
            <a:chExt cx="279" cy="397"/>
          </a:xfrm>
        </p:grpSpPr>
        <p:sp>
          <p:nvSpPr>
            <p:cNvPr id="162849" name="Rectangle 37"/>
            <p:cNvSpPr>
              <a:spLocks noChangeArrowheads="1"/>
            </p:cNvSpPr>
            <p:nvPr/>
          </p:nvSpPr>
          <p:spPr bwMode="auto">
            <a:xfrm>
              <a:off x="2353" y="3408"/>
              <a:ext cx="239" cy="3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684518">
                <a:spcBef>
                  <a:spcPct val="0"/>
                </a:spcBef>
                <a:buClrTx/>
                <a:buSzTx/>
                <a:buNone/>
                <a:defRPr/>
              </a:pPr>
              <a:endParaRPr lang="x-none" altLang="x-none" sz="1799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50" name="Text Box 38"/>
            <p:cNvSpPr txBox="1">
              <a:spLocks noChangeArrowheads="1"/>
            </p:cNvSpPr>
            <p:nvPr/>
          </p:nvSpPr>
          <p:spPr bwMode="auto">
            <a:xfrm>
              <a:off x="2352" y="3456"/>
              <a:ext cx="279" cy="3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defTabSz="684518">
                <a:buClrTx/>
                <a:buSzTx/>
                <a:buNone/>
                <a:defRPr/>
              </a:pPr>
              <a:r>
                <a:rPr lang="en-US" altLang="x-none" sz="2099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1799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4115012" y="3512306"/>
            <a:ext cx="628359" cy="4438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4115012" y="3512306"/>
            <a:ext cx="628359" cy="45698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4518">
              <a:defRPr/>
            </a:pPr>
            <a:endParaRPr lang="en-US" sz="375">
              <a:solidFill>
                <a:srgbClr val="000000"/>
              </a:solidFill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29612F6-24FC-C942-A2D3-581168AAC646}"/>
              </a:ext>
            </a:extLst>
          </p:cNvPr>
          <p:cNvSpPr/>
          <p:nvPr/>
        </p:nvSpPr>
        <p:spPr bwMode="auto">
          <a:xfrm>
            <a:off x="5084923" y="5339436"/>
            <a:ext cx="1600650" cy="611309"/>
          </a:xfrm>
          <a:prstGeom prst="wedgeRectCallout">
            <a:avLst>
              <a:gd name="adj1" fmla="val 87943"/>
              <a:gd name="adj2" fmla="val -10203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3" tIns="34226" rIns="68453" bIns="34226" numCol="1" rtlCol="0" anchor="t" anchorCtr="0" compatLnSpc="1">
            <a:prstTxWarp prst="textNoShape">
              <a:avLst/>
            </a:prstTxWarp>
          </a:bodyPr>
          <a:lstStyle/>
          <a:p>
            <a:pPr algn="ctr" defTabSz="684518">
              <a:defRPr/>
            </a:pP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Assume loss</a:t>
            </a:r>
            <a:b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1797" dirty="0">
                <a:solidFill>
                  <a:srgbClr val="000000"/>
                </a:solidFill>
                <a:latin typeface="Times New Roman" pitchFamily="18" charset="0"/>
              </a:rPr>
              <a:t>=&gt; </a:t>
            </a:r>
            <a:r>
              <a:rPr lang="en-US" sz="1797" dirty="0" err="1">
                <a:solidFill>
                  <a:srgbClr val="000000"/>
                </a:solidFill>
                <a:latin typeface="Times New Roman" pitchFamily="18" charset="0"/>
              </a:rPr>
              <a:t>cong</a:t>
            </a:r>
            <a:endParaRPr lang="en-US" sz="1797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D1793-1502-8449-A50C-15921835A3D4}"/>
              </a:ext>
            </a:extLst>
          </p:cNvPr>
          <p:cNvSpPr txBox="1"/>
          <p:nvPr/>
        </p:nvSpPr>
        <p:spPr>
          <a:xfrm>
            <a:off x="1600978" y="5303243"/>
            <a:ext cx="2342663" cy="55310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</a:t>
            </a:r>
            <a:r>
              <a:rPr lang="en-US" sz="1497" dirty="0" err="1">
                <a:solidFill>
                  <a:srgbClr val="000000"/>
                </a:solidFill>
              </a:rPr>
              <a:t>endhosts</a:t>
            </a:r>
            <a:r>
              <a:rPr lang="en-US" sz="1497" dirty="0">
                <a:solidFill>
                  <a:srgbClr val="000000"/>
                </a:solidFill>
              </a:rPr>
              <a:t> using loss as congestion?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F18B91-7688-BA4B-8B8D-39E6F193A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2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5EA8-7A65-6546-9F6B-2C253347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534400" cy="1143000"/>
          </a:xfrm>
        </p:spPr>
        <p:txBody>
          <a:bodyPr/>
          <a:lstStyle/>
          <a:p>
            <a:r>
              <a:rPr lang="en-US" altLang="zh-CN" sz="3200" dirty="0">
                <a:solidFill>
                  <a:srgbClr val="3333CC"/>
                </a:solidFill>
                <a:ea typeface="宋体" charset="-122"/>
              </a:rPr>
              <a:t>Obtain d(t) </a:t>
            </a:r>
            <a:r>
              <a:rPr lang="en-US" sz="3200" dirty="0"/>
              <a:t>Approach 2: Network Feedback (ECN: Explicit Congestion Notification)</a:t>
            </a:r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8DB4428F-5D5C-2649-BF09-01030E30D87B}"/>
              </a:ext>
            </a:extLst>
          </p:cNvPr>
          <p:cNvGrpSpPr/>
          <p:nvPr/>
        </p:nvGrpSpPr>
        <p:grpSpPr>
          <a:xfrm>
            <a:off x="6221533" y="3543089"/>
            <a:ext cx="205360" cy="205360"/>
            <a:chOff x="6934200" y="2667000"/>
            <a:chExt cx="274320" cy="274320"/>
          </a:xfrm>
          <a:effectLst/>
        </p:grpSpPr>
        <p:sp>
          <p:nvSpPr>
            <p:cNvPr id="6" name="Rectangle 163">
              <a:extLst>
                <a:ext uri="{FF2B5EF4-FFF2-40B4-BE49-F238E27FC236}">
                  <a16:creationId xmlns:a16="http://schemas.microsoft.com/office/drawing/2014/main" id="{AF8F0345-1BD4-F94E-9FAC-BA1704834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Arial" pitchFamily="-10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4F5D25-42FE-574E-9CED-9513854B74E5}"/>
                </a:ext>
              </a:extLst>
            </p:cNvPr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Rectangle 163">
            <a:extLst>
              <a:ext uri="{FF2B5EF4-FFF2-40B4-BE49-F238E27FC236}">
                <a16:creationId xmlns:a16="http://schemas.microsoft.com/office/drawing/2014/main" id="{C2A1EA62-C2F3-2E49-AA1B-6E0B157E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5371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9" name="Rectangle 163">
            <a:extLst>
              <a:ext uri="{FF2B5EF4-FFF2-40B4-BE49-F238E27FC236}">
                <a16:creationId xmlns:a16="http://schemas.microsoft.com/office/drawing/2014/main" id="{14D9EAA8-C0D0-EE4F-BBB0-EA13B867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33" y="3543089"/>
            <a:ext cx="205360" cy="205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BD0F6-49AD-C14E-8D69-CC2480FB5FB7}"/>
              </a:ext>
            </a:extLst>
          </p:cNvPr>
          <p:cNvSpPr txBox="1"/>
          <p:nvPr/>
        </p:nvSpPr>
        <p:spPr>
          <a:xfrm>
            <a:off x="6164488" y="3494779"/>
            <a:ext cx="268109" cy="299634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" name="Picture 10" descr="server-gray.png">
            <a:extLst>
              <a:ext uri="{FF2B5EF4-FFF2-40B4-BE49-F238E27FC236}">
                <a16:creationId xmlns:a16="http://schemas.microsoft.com/office/drawing/2014/main" id="{E7272DDC-6EE2-7049-8F70-0C3CAC3F2E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202" y="5209557"/>
            <a:ext cx="685189" cy="729395"/>
          </a:xfrm>
          <a:prstGeom prst="rect">
            <a:avLst/>
          </a:prstGeom>
        </p:spPr>
      </p:pic>
      <p:pic>
        <p:nvPicPr>
          <p:cNvPr id="12" name="Picture 11" descr="server-gray.png">
            <a:extLst>
              <a:ext uri="{FF2B5EF4-FFF2-40B4-BE49-F238E27FC236}">
                <a16:creationId xmlns:a16="http://schemas.microsoft.com/office/drawing/2014/main" id="{E2FDAC29-F74A-194D-842A-9BCD21A0A8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1860" y="2369520"/>
            <a:ext cx="685189" cy="72939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32BEF5-A7D6-094A-9FA8-C516461EA493}"/>
              </a:ext>
            </a:extLst>
          </p:cNvPr>
          <p:cNvCxnSpPr/>
          <p:nvPr/>
        </p:nvCxnSpPr>
        <p:spPr>
          <a:xfrm flipV="1">
            <a:off x="5296923" y="4136483"/>
            <a:ext cx="1205491" cy="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DDD53-7B2D-2342-81EC-2737FB331C06}"/>
              </a:ext>
            </a:extLst>
          </p:cNvPr>
          <p:cNvCxnSpPr/>
          <p:nvPr/>
        </p:nvCxnSpPr>
        <p:spPr>
          <a:xfrm>
            <a:off x="2984160" y="2734219"/>
            <a:ext cx="1254319" cy="1322270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9E9300-AE87-7149-8F75-A3EE51E2B113}"/>
              </a:ext>
            </a:extLst>
          </p:cNvPr>
          <p:cNvCxnSpPr/>
          <p:nvPr/>
        </p:nvCxnSpPr>
        <p:spPr>
          <a:xfrm flipV="1">
            <a:off x="2983503" y="4227622"/>
            <a:ext cx="1254976" cy="134663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6" name="Group 151">
            <a:extLst>
              <a:ext uri="{FF2B5EF4-FFF2-40B4-BE49-F238E27FC236}">
                <a16:creationId xmlns:a16="http://schemas.microsoft.com/office/drawing/2014/main" id="{922B5ABE-17DE-AA45-8E21-43C5C5A8375A}"/>
              </a:ext>
            </a:extLst>
          </p:cNvPr>
          <p:cNvGrpSpPr>
            <a:grpSpLocks/>
          </p:cNvGrpSpPr>
          <p:nvPr/>
        </p:nvGrpSpPr>
        <p:grpSpPr bwMode="auto">
          <a:xfrm>
            <a:off x="4339069" y="3909718"/>
            <a:ext cx="969754" cy="456355"/>
            <a:chOff x="4032" y="480"/>
            <a:chExt cx="768" cy="576"/>
          </a:xfrm>
          <a:gradFill>
            <a:gsLst>
              <a:gs pos="0">
                <a:sysClr val="window" lastClr="FFFFFF"/>
              </a:gs>
              <a:gs pos="100000">
                <a:srgbClr val="0000FF"/>
              </a:gs>
            </a:gsLst>
            <a:lin ang="0" scaled="1"/>
          </a:gradFill>
        </p:grpSpPr>
        <p:sp>
          <p:nvSpPr>
            <p:cNvPr id="17" name="Freeform 152">
              <a:extLst>
                <a:ext uri="{FF2B5EF4-FFF2-40B4-BE49-F238E27FC236}">
                  <a16:creationId xmlns:a16="http://schemas.microsoft.com/office/drawing/2014/main" id="{2B2E414F-9037-914F-ADA8-37F5F39A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srgbClr val="333399"/>
                </a:solidFill>
                <a:latin typeface="Calibri"/>
              </a:endParaRPr>
            </a:p>
          </p:txBody>
        </p:sp>
        <p:sp>
          <p:nvSpPr>
            <p:cNvPr id="18" name="Line 153">
              <a:extLst>
                <a:ext uri="{FF2B5EF4-FFF2-40B4-BE49-F238E27FC236}">
                  <a16:creationId xmlns:a16="http://schemas.microsoft.com/office/drawing/2014/main" id="{F52A7C06-185F-F642-8DE7-53B81B9E8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430BC0-D24F-324C-BA84-0C4DE3304B57}"/>
              </a:ext>
            </a:extLst>
          </p:cNvPr>
          <p:cNvSpPr txBox="1"/>
          <p:nvPr/>
        </p:nvSpPr>
        <p:spPr>
          <a:xfrm>
            <a:off x="2170069" y="2027254"/>
            <a:ext cx="969754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31B6A-47C9-5041-9046-76AF42EBEC63}"/>
              </a:ext>
            </a:extLst>
          </p:cNvPr>
          <p:cNvSpPr txBox="1"/>
          <p:nvPr/>
        </p:nvSpPr>
        <p:spPr>
          <a:xfrm>
            <a:off x="2170069" y="4879472"/>
            <a:ext cx="79862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Sender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375D5-2941-E84C-9F16-53CEC2074517}"/>
              </a:ext>
            </a:extLst>
          </p:cNvPr>
          <p:cNvSpPr txBox="1"/>
          <p:nvPr/>
        </p:nvSpPr>
        <p:spPr>
          <a:xfrm>
            <a:off x="6448396" y="3348009"/>
            <a:ext cx="856980" cy="29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47" b="1" dirty="0">
                <a:solidFill>
                  <a:prstClr val="black"/>
                </a:solidFill>
                <a:latin typeface="Calibri"/>
              </a:rPr>
              <a:t>Receiver</a:t>
            </a:r>
          </a:p>
        </p:txBody>
      </p:sp>
      <p:sp>
        <p:nvSpPr>
          <p:cNvPr id="22" name="Rectangle 163">
            <a:extLst>
              <a:ext uri="{FF2B5EF4-FFF2-40B4-BE49-F238E27FC236}">
                <a16:creationId xmlns:a16="http://schemas.microsoft.com/office/drawing/2014/main" id="{B9A34147-1F89-CA43-AC9D-EC097E44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5394179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3" name="Rectangle 163">
            <a:extLst>
              <a:ext uri="{FF2B5EF4-FFF2-40B4-BE49-F238E27FC236}">
                <a16:creationId xmlns:a16="http://schemas.microsoft.com/office/drawing/2014/main" id="{3A021DCD-A65A-934D-BE68-E660AE69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254" y="252541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pic>
        <p:nvPicPr>
          <p:cNvPr id="24" name="Picture 23" descr="server2.jpg">
            <a:extLst>
              <a:ext uri="{FF2B5EF4-FFF2-40B4-BE49-F238E27FC236}">
                <a16:creationId xmlns:a16="http://schemas.microsoft.com/office/drawing/2014/main" id="{6A039CEF-3E57-2F43-9BD0-5A68753A6B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5369" y="3736036"/>
            <a:ext cx="860007" cy="825605"/>
          </a:xfrm>
          <a:prstGeom prst="rect">
            <a:avLst/>
          </a:prstGeom>
        </p:spPr>
      </p:pic>
      <p:sp>
        <p:nvSpPr>
          <p:cNvPr id="43" name="Rectangle 163">
            <a:extLst>
              <a:ext uri="{FF2B5EF4-FFF2-40B4-BE49-F238E27FC236}">
                <a16:creationId xmlns:a16="http://schemas.microsoft.com/office/drawing/2014/main" id="{126F0CE3-4C54-8C4C-8D4B-6142107F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469" y="3911561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4" name="Rectangle 163">
            <a:extLst>
              <a:ext uri="{FF2B5EF4-FFF2-40B4-BE49-F238E27FC236}">
                <a16:creationId xmlns:a16="http://schemas.microsoft.com/office/drawing/2014/main" id="{FD0B1B9D-A0FB-CF47-AF91-8ADA5180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36" y="3921068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5" name="Rectangle 163">
            <a:extLst>
              <a:ext uri="{FF2B5EF4-FFF2-40B4-BE49-F238E27FC236}">
                <a16:creationId xmlns:a16="http://schemas.microsoft.com/office/drawing/2014/main" id="{2952409E-E4A6-904B-B686-182A1E3B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194" y="3918632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6" name="Rectangle 163">
            <a:extLst>
              <a:ext uri="{FF2B5EF4-FFF2-40B4-BE49-F238E27FC236}">
                <a16:creationId xmlns:a16="http://schemas.microsoft.com/office/drawing/2014/main" id="{D230E46C-C83B-694A-902B-D3E0E0DA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100" y="3916314"/>
            <a:ext cx="143751" cy="444945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7" name="Rectangle 163">
            <a:extLst>
              <a:ext uri="{FF2B5EF4-FFF2-40B4-BE49-F238E27FC236}">
                <a16:creationId xmlns:a16="http://schemas.microsoft.com/office/drawing/2014/main" id="{702D2ADA-6E47-4F49-98ED-E9981FB0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710" y="3913878"/>
            <a:ext cx="143751" cy="44494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B97E2CB-FA8F-144E-BCDE-BF82AC766E76}"/>
              </a:ext>
            </a:extLst>
          </p:cNvPr>
          <p:cNvSpPr/>
          <p:nvPr/>
        </p:nvSpPr>
        <p:spPr>
          <a:xfrm>
            <a:off x="3022206" y="263207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FF6600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18B42-DB99-B04B-8838-84A4FAFD9499}"/>
              </a:ext>
            </a:extLst>
          </p:cNvPr>
          <p:cNvSpPr/>
          <p:nvPr/>
        </p:nvSpPr>
        <p:spPr>
          <a:xfrm rot="13624889" flipV="1">
            <a:off x="3082570" y="2383258"/>
            <a:ext cx="3435645" cy="1431314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dash"/>
            <a:tailEnd type="arrow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47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146597-B160-F242-841D-297EBCD1A380}"/>
              </a:ext>
            </a:extLst>
          </p:cNvPr>
          <p:cNvGrpSpPr/>
          <p:nvPr/>
        </p:nvGrpSpPr>
        <p:grpSpPr>
          <a:xfrm>
            <a:off x="4213464" y="4056488"/>
            <a:ext cx="2244386" cy="1771928"/>
            <a:chOff x="4099415" y="3962400"/>
            <a:chExt cx="2998057" cy="2366945"/>
          </a:xfrm>
        </p:grpSpPr>
        <p:grpSp>
          <p:nvGrpSpPr>
            <p:cNvPr id="51" name="Group 108">
              <a:extLst>
                <a:ext uri="{FF2B5EF4-FFF2-40B4-BE49-F238E27FC236}">
                  <a16:creationId xmlns:a16="http://schemas.microsoft.com/office/drawing/2014/main" id="{360FCD37-BCDB-DA48-A147-DD46B064B644}"/>
                </a:ext>
              </a:extLst>
            </p:cNvPr>
            <p:cNvGrpSpPr/>
            <p:nvPr/>
          </p:nvGrpSpPr>
          <p:grpSpPr>
            <a:xfrm>
              <a:off x="4099415" y="3962400"/>
              <a:ext cx="2998057" cy="2366945"/>
              <a:chOff x="4251815" y="3810000"/>
              <a:chExt cx="2998057" cy="236694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0D3DDAE-F9A8-A047-B2F4-6568BC875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5458" y="3810000"/>
                <a:ext cx="107542" cy="109934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1E247EA-F60B-CE4F-836E-1942ED7C2B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9326" y="3810794"/>
                <a:ext cx="72277" cy="10515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F9CA32-F5F6-9A45-A9E2-E1F4E391937A}"/>
                  </a:ext>
                </a:extLst>
              </p:cNvPr>
              <p:cNvSpPr txBox="1"/>
              <p:nvPr/>
            </p:nvSpPr>
            <p:spPr>
              <a:xfrm>
                <a:off x="4251815" y="4822619"/>
                <a:ext cx="2998057" cy="13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2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Network marks ECN Mark (1 bit) on </a:t>
                </a:r>
                <a:r>
                  <a:rPr lang="en-US" sz="1497" b="1" kern="0" dirty="0" err="1">
                    <a:solidFill>
                      <a:prstClr val="black"/>
                    </a:solidFill>
                    <a:latin typeface="Calibri"/>
                  </a:rPr>
                  <a:t>pkt</a:t>
                </a: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 according </a:t>
                </a:r>
                <a:b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497" b="1" kern="0" dirty="0">
                    <a:solidFill>
                      <a:prstClr val="black"/>
                    </a:solidFill>
                    <a:latin typeface="Calibri"/>
                  </a:rPr>
                  <a:t>to local condition, e.g., queue length &gt; K</a:t>
                </a:r>
                <a:endParaRPr lang="en-US" sz="1347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D94E0AB-0E44-734F-A24D-14459623238E}"/>
                </a:ext>
              </a:extLst>
            </p:cNvPr>
            <p:cNvSpPr/>
            <p:nvPr/>
          </p:nvSpPr>
          <p:spPr>
            <a:xfrm>
              <a:off x="4743450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38C029-E2ED-624F-A9D7-2F3F2601EAC1}"/>
                </a:ext>
              </a:extLst>
            </p:cNvPr>
            <p:cNvSpPr/>
            <p:nvPr/>
          </p:nvSpPr>
          <p:spPr>
            <a:xfrm>
              <a:off x="4536472" y="3987800"/>
              <a:ext cx="133350" cy="14478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2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47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794080F-2D9D-B04F-A196-4FC6CFDD8F16}"/>
              </a:ext>
            </a:extLst>
          </p:cNvPr>
          <p:cNvSpPr txBox="1"/>
          <p:nvPr/>
        </p:nvSpPr>
        <p:spPr>
          <a:xfrm>
            <a:off x="4192619" y="2897175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Receiver bounces marker back to sender in ACK </a:t>
            </a:r>
            <a:r>
              <a:rPr lang="en-US" sz="1497" b="1" kern="0" dirty="0" err="1">
                <a:solidFill>
                  <a:prstClr val="black"/>
                </a:solidFill>
                <a:latin typeface="Calibri"/>
              </a:rPr>
              <a:t>msg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668F03-50C8-D948-AAC2-AFA0E92CD746}"/>
              </a:ext>
            </a:extLst>
          </p:cNvPr>
          <p:cNvSpPr txBox="1"/>
          <p:nvPr/>
        </p:nvSpPr>
        <p:spPr>
          <a:xfrm>
            <a:off x="3116053" y="1832338"/>
            <a:ext cx="2424663" cy="5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2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Sender reduces rate if </a:t>
            </a:r>
            <a:br>
              <a:rPr lang="en-US" sz="1497" b="1" kern="0" dirty="0">
                <a:solidFill>
                  <a:prstClr val="black"/>
                </a:solidFill>
                <a:latin typeface="Calibri"/>
              </a:rPr>
            </a:br>
            <a:r>
              <a:rPr lang="en-US" sz="1497" b="1" kern="0" dirty="0">
                <a:solidFill>
                  <a:prstClr val="black"/>
                </a:solidFill>
                <a:latin typeface="Calibri"/>
              </a:rPr>
              <a:t>ECN received.</a:t>
            </a:r>
            <a:endParaRPr lang="en-US" sz="1347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B55A95-46B1-9546-A9AA-FDB8DB8A5CC8}"/>
              </a:ext>
            </a:extLst>
          </p:cNvPr>
          <p:cNvSpPr txBox="1"/>
          <p:nvPr/>
        </p:nvSpPr>
        <p:spPr>
          <a:xfrm>
            <a:off x="5404949" y="1845870"/>
            <a:ext cx="2342663" cy="3227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defTabSz="684518">
              <a:defRPr/>
            </a:pPr>
            <a:r>
              <a:rPr lang="en-US" sz="1497" dirty="0">
                <a:solidFill>
                  <a:srgbClr val="000000"/>
                </a:solidFill>
              </a:rPr>
              <a:t>Pros and Cons of ECN?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B2D-ECAD-0E4D-A7D5-87830BE71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7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/>
      <p:bldP spid="60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013"/>
            <a:ext cx="8020050" cy="11430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Mapping A(M)I-MD to Protocol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Basic questions to look 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How to obtain d(t)--the congestion signal?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What values do we choose for the formula?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How to map formula to code?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206357" y="4377604"/>
          <a:ext cx="6419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2" name="Equation" r:id="rId4" imgW="2552700" imgH="482600" progId="Equation.3">
                  <p:embed/>
                </p:oleObj>
              </mc:Choice>
              <mc:Fallback>
                <p:oleObj name="Equation" r:id="rId4" imgW="2552700" imgH="482600" progId="Equation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57" y="4377604"/>
                        <a:ext cx="6419850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4FB53-CF69-8248-8CEA-8D444923F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C442E-A3EF-3540-9151-FED5573EA0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895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2588</Words>
  <Application>Microsoft Macintosh PowerPoint</Application>
  <PresentationFormat>On-screen Show (4:3)</PresentationFormat>
  <Paragraphs>628</Paragraphs>
  <Slides>53</Slides>
  <Notes>44</Notes>
  <HiddenSlides>1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4" baseType="lpstr">
      <vt:lpstr>굴림</vt:lpstr>
      <vt:lpstr>ＭＳ Ｐゴシック</vt:lpstr>
      <vt:lpstr>宋体</vt:lpstr>
      <vt:lpstr>ZapfDingbats</vt:lpstr>
      <vt:lpstr>Arial</vt:lpstr>
      <vt:lpstr>Calibri</vt:lpstr>
      <vt:lpstr>Cambria Math</vt:lpstr>
      <vt:lpstr>Century Gothic</vt:lpstr>
      <vt:lpstr>Comic Sans MS</vt:lpstr>
      <vt:lpstr>Courier New</vt:lpstr>
      <vt:lpstr>Lucida Console</vt:lpstr>
      <vt:lpstr>Lucida Grande</vt:lpstr>
      <vt:lpstr>Symbol</vt:lpstr>
      <vt:lpstr>Tahoma</vt:lpstr>
      <vt:lpstr>Times New Roman</vt:lpstr>
      <vt:lpstr>Wingdings</vt:lpstr>
      <vt:lpstr>Default Design</vt:lpstr>
      <vt:lpstr>2_Default Design</vt:lpstr>
      <vt:lpstr>4_Default Design</vt:lpstr>
      <vt:lpstr>6_Default Design</vt:lpstr>
      <vt:lpstr>Equation</vt:lpstr>
      <vt:lpstr>Network Transport Layer: TCP/Reno Analysis, TCP Cubic, TCP/Vegas</vt:lpstr>
      <vt:lpstr>Admin.</vt:lpstr>
      <vt:lpstr>PowerPoint Presentation</vt:lpstr>
      <vt:lpstr>PowerPoint Presentation</vt:lpstr>
      <vt:lpstr>PowerPoint Presentation</vt:lpstr>
      <vt:lpstr>Mapping A(M)I-MD to Protocol</vt:lpstr>
      <vt:lpstr>Obtain d(t) Approach 1: End Hosts  Consider Loss as Congestion</vt:lpstr>
      <vt:lpstr>Obtain d(t) Approach 2: Network Feedback (ECN: Explicit Congestion Notification)</vt:lpstr>
      <vt:lpstr>Mapping A(M)I-MD to Protocol</vt:lpstr>
      <vt:lpstr>TCP/Reno Formulas</vt:lpstr>
      <vt:lpstr>TCP/Reno Formula Switching  (Control Structure)</vt:lpstr>
      <vt:lpstr>TCP/Reno Formula Switching  (Control Structure)</vt:lpstr>
      <vt:lpstr>PowerPoint Presentation</vt:lpstr>
      <vt:lpstr>PowerPoint Presentation</vt:lpstr>
      <vt:lpstr>Startup Behavior with Slow-start</vt:lpstr>
      <vt:lpstr>AIMD: Congestion Avoidance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Exercise: Application of Analysis</vt:lpstr>
      <vt:lpstr>PowerPoint Presentation</vt:lpstr>
      <vt:lpstr>PowerPoint Presentation</vt:lpstr>
      <vt:lpstr>A Puzzle: cwnd and Rate  of a TCP Session</vt:lpstr>
      <vt:lpstr>PowerPoint Presentation</vt:lpstr>
      <vt:lpstr>Extreme: Zero Buffer</vt:lpstr>
      <vt:lpstr>Design</vt:lpstr>
      <vt:lpstr>PowerPoint Presentation</vt:lpstr>
      <vt:lpstr>PowerPoint Presentation</vt:lpstr>
      <vt:lpstr>TCP Cubic</vt:lpstr>
      <vt:lpstr>TCP Cubic Goals</vt:lpstr>
      <vt:lpstr>TCP BIC Algorithm</vt:lpstr>
      <vt:lpstr>TCP BIC Algorithm: Issues</vt:lpstr>
      <vt:lpstr>TCP BIC Algorithm</vt:lpstr>
      <vt:lpstr>TCP BIC Algorithm</vt:lpstr>
      <vt:lpstr>TCP BIC Algorithm: Probe</vt:lpstr>
      <vt:lpstr>TCP BIC - Summary</vt:lpstr>
      <vt:lpstr>TCP BIC in Action</vt:lpstr>
      <vt:lpstr>TCP BIC Analysis</vt:lpstr>
      <vt:lpstr>Cubic High-Level Structure</vt:lpstr>
      <vt:lpstr>The Cubic function</vt:lpstr>
      <vt:lpstr>PowerPoint Presentation</vt:lpstr>
      <vt:lpstr>PowerPoint Presentation</vt:lpstr>
      <vt:lpstr>TCP/Vegas (Brakmo &amp; Peterson 1994)</vt:lpstr>
      <vt:lpstr>TCP/Vegas: Key Question</vt:lpstr>
      <vt:lpstr>Recall: Little’s Law</vt:lpstr>
      <vt:lpstr>Estimating Number  of Packets in the Queue</vt:lpstr>
      <vt:lpstr>TCP/Vegas CA algorithm</vt:lpstr>
      <vt:lpstr>TCP/Vegas CA algorithm</vt:lpstr>
      <vt:lpstr>Discussions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Qiao Xiang</cp:lastModifiedBy>
  <cp:revision>391</cp:revision>
  <cp:lastPrinted>2017-11-07T22:27:12Z</cp:lastPrinted>
  <dcterms:created xsi:type="dcterms:W3CDTF">1999-10-08T19:08:27Z</dcterms:created>
  <dcterms:modified xsi:type="dcterms:W3CDTF">2022-11-09T14:17:53Z</dcterms:modified>
  <cp:category/>
</cp:coreProperties>
</file>