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4418" r:id="rId2"/>
  </p:sldMasterIdLst>
  <p:notesMasterIdLst>
    <p:notesMasterId r:id="rId92"/>
  </p:notesMasterIdLst>
  <p:handoutMasterIdLst>
    <p:handoutMasterId r:id="rId93"/>
  </p:handoutMasterIdLst>
  <p:sldIdLst>
    <p:sldId id="321" r:id="rId3"/>
    <p:sldId id="894" r:id="rId4"/>
    <p:sldId id="722" r:id="rId5"/>
    <p:sldId id="500" r:id="rId6"/>
    <p:sldId id="694" r:id="rId7"/>
    <p:sldId id="902" r:id="rId8"/>
    <p:sldId id="697" r:id="rId9"/>
    <p:sldId id="698" r:id="rId10"/>
    <p:sldId id="712" r:id="rId11"/>
    <p:sldId id="719" r:id="rId12"/>
    <p:sldId id="714" r:id="rId13"/>
    <p:sldId id="716" r:id="rId14"/>
    <p:sldId id="715" r:id="rId15"/>
    <p:sldId id="727" r:id="rId16"/>
    <p:sldId id="721" r:id="rId17"/>
    <p:sldId id="717" r:id="rId18"/>
    <p:sldId id="720" r:id="rId19"/>
    <p:sldId id="718" r:id="rId20"/>
    <p:sldId id="903" r:id="rId21"/>
    <p:sldId id="734" r:id="rId22"/>
    <p:sldId id="410" r:id="rId23"/>
    <p:sldId id="411" r:id="rId24"/>
    <p:sldId id="412" r:id="rId25"/>
    <p:sldId id="413" r:id="rId26"/>
    <p:sldId id="414" r:id="rId27"/>
    <p:sldId id="735" r:id="rId28"/>
    <p:sldId id="510" r:id="rId29"/>
    <p:sldId id="524" r:id="rId30"/>
    <p:sldId id="525" r:id="rId31"/>
    <p:sldId id="482" r:id="rId32"/>
    <p:sldId id="527" r:id="rId33"/>
    <p:sldId id="511" r:id="rId34"/>
    <p:sldId id="539" r:id="rId35"/>
    <p:sldId id="528" r:id="rId36"/>
    <p:sldId id="562" r:id="rId37"/>
    <p:sldId id="561" r:id="rId38"/>
    <p:sldId id="737" r:id="rId39"/>
    <p:sldId id="567" r:id="rId40"/>
    <p:sldId id="568" r:id="rId41"/>
    <p:sldId id="569" r:id="rId42"/>
    <p:sldId id="570" r:id="rId43"/>
    <p:sldId id="571" r:id="rId44"/>
    <p:sldId id="529" r:id="rId45"/>
    <p:sldId id="530" r:id="rId46"/>
    <p:sldId id="531" r:id="rId47"/>
    <p:sldId id="738" r:id="rId48"/>
    <p:sldId id="904" r:id="rId49"/>
    <p:sldId id="484" r:id="rId50"/>
    <p:sldId id="507" r:id="rId51"/>
    <p:sldId id="485" r:id="rId52"/>
    <p:sldId id="683" r:id="rId53"/>
    <p:sldId id="487" r:id="rId54"/>
    <p:sldId id="486" r:id="rId55"/>
    <p:sldId id="574" r:id="rId56"/>
    <p:sldId id="575" r:id="rId57"/>
    <p:sldId id="576" r:id="rId58"/>
    <p:sldId id="620" r:id="rId59"/>
    <p:sldId id="621" r:id="rId60"/>
    <p:sldId id="622" r:id="rId61"/>
    <p:sldId id="623" r:id="rId62"/>
    <p:sldId id="624" r:id="rId63"/>
    <p:sldId id="684" r:id="rId64"/>
    <p:sldId id="625" r:id="rId65"/>
    <p:sldId id="626" r:id="rId66"/>
    <p:sldId id="627" r:id="rId67"/>
    <p:sldId id="628" r:id="rId68"/>
    <p:sldId id="629" r:id="rId69"/>
    <p:sldId id="630" r:id="rId70"/>
    <p:sldId id="688" r:id="rId71"/>
    <p:sldId id="631" r:id="rId72"/>
    <p:sldId id="889" r:id="rId73"/>
    <p:sldId id="890" r:id="rId74"/>
    <p:sldId id="891" r:id="rId75"/>
    <p:sldId id="892" r:id="rId76"/>
    <p:sldId id="893" r:id="rId77"/>
    <p:sldId id="898" r:id="rId78"/>
    <p:sldId id="899" r:id="rId79"/>
    <p:sldId id="639" r:id="rId80"/>
    <p:sldId id="640" r:id="rId81"/>
    <p:sldId id="641" r:id="rId82"/>
    <p:sldId id="642" r:id="rId83"/>
    <p:sldId id="644" r:id="rId84"/>
    <p:sldId id="647" r:id="rId85"/>
    <p:sldId id="648" r:id="rId86"/>
    <p:sldId id="329" r:id="rId87"/>
    <p:sldId id="699" r:id="rId88"/>
    <p:sldId id="700" r:id="rId89"/>
    <p:sldId id="701" r:id="rId90"/>
    <p:sldId id="702" r:id="rId91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00"/>
    <a:srgbClr val="DDDDDD"/>
    <a:srgbClr val="FFCCFF"/>
    <a:srgbClr val="FF99CC"/>
    <a:srgbClr val="CCFFFF"/>
    <a:srgbClr val="33CCCC"/>
    <a:srgbClr val="FF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4"/>
    <p:restoredTop sz="93789"/>
  </p:normalViewPr>
  <p:slideViewPr>
    <p:cSldViewPr snapToGrid="0">
      <p:cViewPr varScale="1">
        <p:scale>
          <a:sx n="132" d="100"/>
          <a:sy n="132" d="100"/>
        </p:scale>
        <p:origin x="217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8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viewProps" Target="view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F6257239-33D5-F549-BC93-C3641A07A4D6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026DFE79-6D76-7F43-A653-56A6E46EF23F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5ACB81D-9DB0-E249-A6D8-CDD15F221E7F}" type="slidenum">
              <a:rPr lang="en-US" altLang="x-none" sz="1200"/>
              <a:pPr/>
              <a:t>1</a:t>
            </a:fld>
            <a:endParaRPr lang="en-US" altLang="x-none" sz="12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7CD55AD-0166-7E41-A5DB-5E421AD491FD}" type="slidenum">
              <a:rPr lang="en-US" altLang="x-none" sz="1300" smtClean="0">
                <a:solidFill>
                  <a:srgbClr val="000000"/>
                </a:solidFill>
              </a:rPr>
              <a:pPr/>
              <a:t>14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7004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7CD55AD-0166-7E41-A5DB-5E421AD491FD}" type="slidenum">
              <a:rPr lang="en-US" altLang="x-none" sz="1300" smtClean="0">
                <a:solidFill>
                  <a:srgbClr val="000000"/>
                </a:solidFill>
              </a:rPr>
              <a:pPr/>
              <a:t>16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3804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7CD55AD-0166-7E41-A5DB-5E421AD491FD}" type="slidenum">
              <a:rPr lang="en-US" altLang="x-none" sz="1300" smtClean="0">
                <a:solidFill>
                  <a:srgbClr val="000000"/>
                </a:solidFill>
              </a:rPr>
              <a:pPr/>
              <a:t>17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1026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E32E948-1A48-6A42-ADD9-23AC26A31291}" type="slidenum">
              <a:rPr lang="en-US" altLang="x-none" sz="1300" smtClean="0">
                <a:solidFill>
                  <a:srgbClr val="000000"/>
                </a:solidFill>
              </a:rPr>
              <a:pPr/>
              <a:t>18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4040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02B4210-2A7F-9A46-8CBF-E2BBB4AFDEE3}" type="slidenum">
              <a:rPr lang="en-US" altLang="x-none" sz="1200">
                <a:solidFill>
                  <a:srgbClr val="000000"/>
                </a:solidFill>
              </a:rPr>
              <a:pPr/>
              <a:t>19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838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F9D9FBE3-043A-EC42-A137-73510E5EE52F}" type="slidenum">
              <a:rPr lang="en-US" altLang="x-none" sz="1300"/>
              <a:pPr algn="r"/>
              <a:t>20</a:t>
            </a:fld>
            <a:endParaRPr lang="en-US" altLang="x-none" sz="130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3987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3730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22E3E610-FD62-B148-BDBB-20BE2C9185D4}" type="slidenum">
              <a:rPr lang="en-US" altLang="x-none" sz="1300"/>
              <a:pPr algn="r"/>
              <a:t>22</a:t>
            </a:fld>
            <a:endParaRPr lang="en-US" altLang="x-none" sz="130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6383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4C36C515-FC98-D844-AAAA-F53F4F48FFE7}" type="slidenum">
              <a:rPr lang="en-US" altLang="x-none" sz="1300"/>
              <a:pPr algn="r"/>
              <a:t>23</a:t>
            </a:fld>
            <a:endParaRPr lang="en-US" altLang="x-none" sz="130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55284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B0B56AD2-0727-A14B-A0B5-4340C218F56A}" type="slidenum">
              <a:rPr lang="en-US" altLang="x-none" sz="1300"/>
              <a:pPr algn="r"/>
              <a:t>24</a:t>
            </a:fld>
            <a:endParaRPr lang="en-US" altLang="x-none" sz="130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8495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02B4210-2A7F-9A46-8CBF-E2BBB4AFDEE3}" type="slidenum">
              <a:rPr lang="en-US" altLang="x-none" sz="1200">
                <a:solidFill>
                  <a:srgbClr val="000000"/>
                </a:solidFill>
              </a:rPr>
              <a:pPr/>
              <a:t>2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292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32B4D288-1ECA-4A4A-BE02-D21EDBA34D1C}" type="slidenum">
              <a:rPr lang="en-US" altLang="x-none" sz="1300"/>
              <a:pPr algn="r"/>
              <a:t>25</a:t>
            </a:fld>
            <a:endParaRPr lang="en-US" altLang="x-none" sz="130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32136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0C78A131-10E1-674D-9A15-BCDAADCC0292}" type="slidenum">
              <a:rPr lang="en-US" altLang="x-none" sz="1200">
                <a:solidFill>
                  <a:srgbClr val="000000"/>
                </a:solidFill>
              </a:rPr>
              <a:pPr algn="r"/>
              <a:t>26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6320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16499C0D-7060-554C-A761-8568A1B83355}" type="slidenum">
              <a:rPr lang="en-US" altLang="x-none" sz="1200">
                <a:solidFill>
                  <a:srgbClr val="000000"/>
                </a:solidFill>
              </a:rPr>
              <a:pPr algn="r"/>
              <a:t>27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480" tIns="48240" rIns="96480" bIns="48240" anchor="b"/>
          <a:lstStyle>
            <a:lvl1pPr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>
              <a:buSzPct val="100000"/>
            </a:pPr>
            <a:fld id="{7EE6951C-6103-504D-8F48-B35A4916C391}" type="slidenum">
              <a:rPr lang="en-US" altLang="x-none" sz="1300">
                <a:solidFill>
                  <a:srgbClr val="000000"/>
                </a:solidFill>
              </a:rPr>
              <a:pPr algn="r">
                <a:buSzPct val="100000"/>
              </a:pPr>
              <a:t>27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82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:syntax on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~/.vimrc</a:t>
            </a:r>
          </a:p>
        </p:txBody>
      </p:sp>
    </p:spTree>
    <p:extLst>
      <p:ext uri="{BB962C8B-B14F-4D97-AF65-F5344CB8AC3E}">
        <p14:creationId xmlns:p14="http://schemas.microsoft.com/office/powerpoint/2010/main" val="23980174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472D1175-4DA0-7246-8300-4D49349C55C8}" type="slidenum">
              <a:rPr lang="en-US" altLang="x-none" sz="1200">
                <a:solidFill>
                  <a:srgbClr val="000000"/>
                </a:solidFill>
              </a:rPr>
              <a:pPr algn="r"/>
              <a:t>28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480" tIns="48240" rIns="96480" bIns="48240" anchor="b"/>
          <a:lstStyle>
            <a:lvl1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7960BE70-CE0F-D74E-8D81-F73BE3955E65}" type="slidenum">
              <a:rPr lang="en-US" altLang="x-none" sz="1300">
                <a:solidFill>
                  <a:srgbClr val="000000"/>
                </a:solidFill>
              </a:rPr>
              <a:pPr algn="r"/>
              <a:t>28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03538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5179B9CA-AE67-8A43-8E5E-FA8993A1DC6B}" type="slidenum">
              <a:rPr lang="en-US" altLang="x-none" sz="1200">
                <a:solidFill>
                  <a:srgbClr val="000000"/>
                </a:solidFill>
              </a:rPr>
              <a:pPr algn="r"/>
              <a:t>29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8067" name="Text Box 1"/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480" tIns="48240" rIns="96480" bIns="48240" anchor="b"/>
          <a:lstStyle>
            <a:lvl1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094BE1ED-52DA-6C48-BD66-4CDA47C04CC8}" type="slidenum">
              <a:rPr lang="en-US" altLang="x-none" sz="1300">
                <a:solidFill>
                  <a:srgbClr val="000000"/>
                </a:solidFill>
              </a:rPr>
              <a:pPr algn="r"/>
              <a:t>29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880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3870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89681629-A022-DD4C-84D8-0C70B9C39AFE}" type="slidenum">
              <a:rPr lang="en-US" altLang="x-none" sz="1200">
                <a:solidFill>
                  <a:srgbClr val="000000"/>
                </a:solidFill>
              </a:rPr>
              <a:pPr algn="r"/>
              <a:t>32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1139" name="Text Box 1"/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480" tIns="48240" rIns="96480" bIns="48240" anchor="b"/>
          <a:lstStyle>
            <a:lvl1pPr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>
              <a:buSzPct val="100000"/>
            </a:pPr>
            <a:fld id="{1FAC3D23-555D-0D41-B893-BD4622F44CF3}" type="slidenum">
              <a:rPr lang="en-US" altLang="x-none" sz="1300">
                <a:solidFill>
                  <a:srgbClr val="000000"/>
                </a:solidFill>
              </a:rPr>
              <a:pPr algn="r">
                <a:buSzPct val="100000"/>
              </a:pPr>
              <a:t>32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911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86750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4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x-none" dirty="0">
                <a:latin typeface="Times New Roman" charset="0"/>
                <a:ea typeface="ＭＳ Ｐゴシック" charset="-128"/>
              </a:rPr>
              <a:t>The book as a program analogy: need to write chapter name, paragraph name, before you can write a sentence.</a:t>
            </a:r>
          </a:p>
        </p:txBody>
      </p:sp>
      <p:sp>
        <p:nvSpPr>
          <p:cNvPr id="952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C3ECE5D4-6985-924B-A55D-AA39A0F66BE2}" type="slidenum">
              <a:rPr lang="en-US" altLang="x-none" sz="1200"/>
              <a:pPr algn="r"/>
              <a:t>33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37309005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57" tIns="48328" rIns="96657" bIns="48328" anchor="b"/>
          <a:lstStyle>
            <a:lvl1pPr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4F6169FD-EE53-AE4E-827C-744178A1A0DD}" type="slidenum">
              <a:rPr lang="en-US" altLang="x-none" sz="1300"/>
              <a:pPr algn="r"/>
              <a:t>34</a:t>
            </a:fld>
            <a:endParaRPr lang="en-US" altLang="x-none" sz="1300"/>
          </a:p>
        </p:txBody>
      </p:sp>
      <p:sp>
        <p:nvSpPr>
          <p:cNvPr id="97283" name="Text Box 2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>
            <a:lvl1pPr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525"/>
              </a:spcBef>
            </a:pPr>
            <a:endParaRPr lang="x-none" altLang="x-none" sz="2100">
              <a:latin typeface="Verdana" charset="0"/>
            </a:endParaRPr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43958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2DBD3E77-240C-604B-81F7-621772877E40}" type="slidenum">
              <a:rPr lang="en-US" altLang="x-none" sz="1200"/>
              <a:pPr algn="r"/>
              <a:t>35</a:t>
            </a:fld>
            <a:endParaRPr lang="en-US" altLang="x-none" sz="1200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28430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95F74D9A-04F0-6B43-854D-63D6BA711D09}" type="slidenum">
              <a:rPr lang="en-US" altLang="x-none" sz="1200">
                <a:solidFill>
                  <a:srgbClr val="000000"/>
                </a:solidFill>
              </a:rPr>
              <a:pPr algn="r"/>
              <a:t>36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x-none" dirty="0">
                <a:latin typeface="Times New Roman" charset="0"/>
                <a:ea typeface="ＭＳ Ｐゴシック" charset="-128"/>
              </a:rPr>
              <a:t>The top-down view is good because we can read at the bigger picture. Hence small details do not change our understanding. For example, removing ; {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Computers are stupid and hence read without a bigger picture. You can think we read in 2D and computer in 1D (scan sequentially)</a:t>
            </a:r>
          </a:p>
        </p:txBody>
      </p:sp>
    </p:spTree>
    <p:extLst>
      <p:ext uri="{BB962C8B-B14F-4D97-AF65-F5344CB8AC3E}">
        <p14:creationId xmlns:p14="http://schemas.microsoft.com/office/powerpoint/2010/main" val="1594731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26998B9-8D6F-684E-BC4F-BE4933ADF41D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4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AC3AEE5B-3AAB-0F43-A3A4-AE88E39DE723}" type="slidenum">
              <a:rPr lang="en-US" altLang="x-none" sz="1200">
                <a:solidFill>
                  <a:srgbClr val="000000"/>
                </a:solidFill>
              </a:rPr>
              <a:pPr algn="r"/>
              <a:t>37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The top-down view is good because we can read at the bigger picture. Hence small details do not change our understanding. For example, removing ; {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Computers are stupid and hence read without a bigger picture. You can think we read in 2D and computer in 1D (scan sequentially)</a:t>
            </a:r>
          </a:p>
        </p:txBody>
      </p:sp>
    </p:spTree>
    <p:extLst>
      <p:ext uri="{BB962C8B-B14F-4D97-AF65-F5344CB8AC3E}">
        <p14:creationId xmlns:p14="http://schemas.microsoft.com/office/powerpoint/2010/main" val="31000135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C8A06A40-364D-2D44-A95C-3843CF11EEC2}" type="slidenum">
              <a:rPr lang="en-US" altLang="x-none" sz="1200">
                <a:solidFill>
                  <a:srgbClr val="000000"/>
                </a:solidFill>
              </a:rPr>
              <a:pPr algn="r"/>
              <a:t>38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18787" name="Text Box 1"/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480" tIns="48240" rIns="96480" bIns="48240" anchor="b"/>
          <a:lstStyle>
            <a:lvl1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B591838D-3389-6E46-8536-F6FD957069E2}" type="slidenum">
              <a:rPr lang="en-US" altLang="x-none" sz="1200">
                <a:solidFill>
                  <a:srgbClr val="000000"/>
                </a:solidFill>
              </a:rPr>
              <a:pPr algn="r"/>
              <a:t>38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187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87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57433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40EDBC0A-7498-A244-8040-A6D398645687}" type="slidenum">
              <a:rPr lang="en-US" altLang="x-none" sz="1200">
                <a:solidFill>
                  <a:srgbClr val="000000"/>
                </a:solidFill>
              </a:rPr>
              <a:pPr algn="r"/>
              <a:t>39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20835" name="Text Box 1"/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480" tIns="48240" rIns="96480" bIns="48240" anchor="b"/>
          <a:lstStyle>
            <a:lvl1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6F083D27-CFA2-014A-80FA-76740D03BE0C}" type="slidenum">
              <a:rPr lang="en-US" altLang="x-none" sz="1200">
                <a:solidFill>
                  <a:srgbClr val="000000"/>
                </a:solidFill>
              </a:rPr>
              <a:pPr algn="r"/>
              <a:t>39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208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48351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7DBAB4BA-0339-1B49-9C78-9FB2FED379A9}" type="slidenum">
              <a:rPr lang="en-US" altLang="x-none" sz="1200">
                <a:solidFill>
                  <a:srgbClr val="000000"/>
                </a:solidFill>
              </a:rPr>
              <a:pPr algn="r"/>
              <a:t>41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01879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F892B287-CDAF-0F42-B37F-5DDB008306A5}" type="slidenum">
              <a:rPr lang="en-US" altLang="x-none" sz="1200">
                <a:solidFill>
                  <a:srgbClr val="000000"/>
                </a:solidFill>
              </a:rPr>
              <a:pPr algn="r"/>
              <a:t>42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43127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57" tIns="48328" rIns="96657" bIns="48328" anchor="b"/>
          <a:lstStyle>
            <a:lvl1pPr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C1BAF734-353B-344C-96CA-3967A53F4A77}" type="slidenum">
              <a:rPr lang="en-US" altLang="x-none" sz="1300"/>
              <a:pPr algn="r"/>
              <a:t>43</a:t>
            </a:fld>
            <a:endParaRPr lang="en-US" altLang="x-none" sz="1300"/>
          </a:p>
        </p:txBody>
      </p:sp>
      <p:sp>
        <p:nvSpPr>
          <p:cNvPr id="111619" name="Text Box 2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>
            <a:lvl1pPr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525"/>
              </a:spcBef>
            </a:pPr>
            <a:endParaRPr lang="x-none" altLang="x-none" sz="2100">
              <a:latin typeface="Verdana" charset="0"/>
            </a:endParaRPr>
          </a:p>
        </p:txBody>
      </p:sp>
      <p:sp>
        <p:nvSpPr>
          <p:cNvPr id="111620" name="Rectangle 3"/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94102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57" tIns="48328" rIns="96657" bIns="48328" anchor="b"/>
          <a:lstStyle>
            <a:lvl1pPr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70F9205F-B172-C241-BB3C-2166A8882E47}" type="slidenum">
              <a:rPr lang="en-US" altLang="x-none" sz="1300"/>
              <a:pPr algn="r"/>
              <a:t>44</a:t>
            </a:fld>
            <a:endParaRPr lang="en-US" altLang="x-none" sz="1300"/>
          </a:p>
        </p:txBody>
      </p:sp>
      <p:sp>
        <p:nvSpPr>
          <p:cNvPr id="113667" name="Text Box 2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>
            <a:lvl1pPr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525"/>
              </a:spcBef>
            </a:pPr>
            <a:endParaRPr lang="x-none" altLang="x-none" sz="2100">
              <a:latin typeface="Verdana" charset="0"/>
            </a:endParaRP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32994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02B4210-2A7F-9A46-8CBF-E2BBB4AFDEE3}" type="slidenum">
              <a:rPr lang="en-US" altLang="x-none" sz="1200">
                <a:solidFill>
                  <a:srgbClr val="000000"/>
                </a:solidFill>
              </a:rPr>
              <a:pPr/>
              <a:t>47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9810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864D575-96E0-8942-9080-A939C5048736}" type="slidenum">
              <a:rPr lang="en-US" altLang="x-none" sz="1200">
                <a:solidFill>
                  <a:srgbClr val="000000"/>
                </a:solidFill>
              </a:rPr>
              <a:pPr/>
              <a:t>48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37137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E4A82A0-C76E-8343-83B2-ADAC39552EA9}" type="slidenum">
              <a:rPr lang="en-US" altLang="x-none" sz="1200"/>
              <a:pPr/>
              <a:t>49</a:t>
            </a:fld>
            <a:endParaRPr lang="en-US" altLang="x-none" sz="120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8200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5E181FA-5B7B-5640-A9C5-C1E2EFA57BB4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7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46061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B5DEC51-1B47-F74C-8EE3-E2B7A10B6311}" type="slidenum">
              <a:rPr lang="en-US" altLang="x-none" sz="1200">
                <a:solidFill>
                  <a:srgbClr val="000000"/>
                </a:solidFill>
              </a:rPr>
              <a:pPr/>
              <a:t>50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02470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6EB5F00-094D-9549-BC7F-88D2E9648253}" type="slidenum">
              <a:rPr lang="en-US" altLang="x-none" sz="1200">
                <a:solidFill>
                  <a:srgbClr val="000000"/>
                </a:solidFill>
              </a:rPr>
              <a:pPr/>
              <a:t>51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3946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4FF937D-65F9-FB4D-BA64-4F8D1A65C2E5}" type="slidenum">
              <a:rPr lang="en-US" altLang="x-none" sz="1200">
                <a:solidFill>
                  <a:srgbClr val="000000"/>
                </a:solidFill>
              </a:rPr>
              <a:pPr/>
              <a:t>52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0409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6409E23-32EF-1E46-8308-C2AFD21D58A7}" type="slidenum">
              <a:rPr lang="en-US" altLang="x-none" sz="1200">
                <a:solidFill>
                  <a:srgbClr val="000000"/>
                </a:solidFill>
              </a:rPr>
              <a:pPr/>
              <a:t>53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5158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FF42DA4-E939-9A42-9377-D48C1277D8D6}" type="slidenum">
              <a:rPr lang="en-US" altLang="x-none" sz="1200">
                <a:solidFill>
                  <a:srgbClr val="000000"/>
                </a:solidFill>
              </a:rPr>
              <a:pPr/>
              <a:t>54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17470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CDD6B9E-CF51-D745-9D6C-018C353F2367}" type="slidenum">
              <a:rPr lang="en-US" altLang="x-none" sz="1200">
                <a:solidFill>
                  <a:srgbClr val="000000"/>
                </a:solidFill>
              </a:rPr>
              <a:pPr/>
              <a:t>55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25250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F7AA4F0-C083-E84D-B312-20BE2BD2E832}" type="slidenum">
              <a:rPr lang="en-US" altLang="x-none" sz="1200">
                <a:solidFill>
                  <a:srgbClr val="000000"/>
                </a:solidFill>
              </a:rPr>
              <a:pPr/>
              <a:t>56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09681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98127C2-FEA9-F643-9701-40DCBD9FC47A}" type="slidenum">
              <a:rPr lang="en-US" altLang="x-none" sz="1200">
                <a:solidFill>
                  <a:srgbClr val="000000"/>
                </a:solidFill>
              </a:rPr>
              <a:pPr/>
              <a:t>57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510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3D7174A-E133-E746-9015-1C1935984CEC}" type="slidenum">
              <a:rPr lang="en-US" altLang="x-none" sz="1200">
                <a:solidFill>
                  <a:srgbClr val="000000"/>
                </a:solidFill>
              </a:rPr>
              <a:pPr/>
              <a:t>58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665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5A046C6-E8DE-7040-8DDC-9E821DFE012A}" type="slidenum">
              <a:rPr lang="en-US" altLang="x-none" sz="1200">
                <a:solidFill>
                  <a:srgbClr val="000000"/>
                </a:solidFill>
              </a:rPr>
              <a:pPr/>
              <a:t>59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2531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94561C6-F17B-2B46-B84D-3049E20F6B37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8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023869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E54D43E-16E3-0148-AED1-B06086BC7891}" type="slidenum">
              <a:rPr lang="en-US" altLang="x-none" sz="1200"/>
              <a:pPr/>
              <a:t>60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274596986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BE6BCB6-374F-A44F-B6CA-874EBE430882}" type="slidenum">
              <a:rPr lang="en-US" altLang="x-none" sz="1200">
                <a:solidFill>
                  <a:srgbClr val="000000"/>
                </a:solidFill>
              </a:rPr>
              <a:pPr/>
              <a:t>61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276947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7B85DEB-F442-0942-9B81-6FE5779298FB}" type="slidenum">
              <a:rPr lang="en-US" altLang="x-none" sz="1200">
                <a:solidFill>
                  <a:srgbClr val="000000"/>
                </a:solidFill>
              </a:rPr>
              <a:pPr/>
              <a:t>62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116520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1954C13-74E7-2549-BE57-D49513810629}" type="slidenum">
              <a:rPr lang="en-US" altLang="x-none" sz="1200">
                <a:solidFill>
                  <a:srgbClr val="000000"/>
                </a:solidFill>
              </a:rPr>
              <a:pPr/>
              <a:t>63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661915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4CA7210-680F-6C48-B758-56E7738B0C30}" type="slidenum">
              <a:rPr lang="en-US" altLang="x-none" sz="1200">
                <a:solidFill>
                  <a:srgbClr val="000000"/>
                </a:solidFill>
              </a:rPr>
              <a:pPr/>
              <a:t>64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336739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FB92FB9-E9CB-BA48-BF86-FE3BAEB53447}" type="slidenum">
              <a:rPr lang="en-US" altLang="x-none" sz="1200">
                <a:solidFill>
                  <a:srgbClr val="000000"/>
                </a:solidFill>
              </a:rPr>
              <a:pPr/>
              <a:t>65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32857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539525F-26A3-8A40-92F1-758810C5114F}" type="slidenum">
              <a:rPr lang="en-US" altLang="x-none" sz="1200">
                <a:solidFill>
                  <a:srgbClr val="000000"/>
                </a:solidFill>
              </a:rPr>
              <a:pPr/>
              <a:t>66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85348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DC67D8D-AEB2-F24F-8E51-3A99AB442C61}" type="slidenum">
              <a:rPr lang="en-US" altLang="x-none" sz="1200">
                <a:solidFill>
                  <a:srgbClr val="000000"/>
                </a:solidFill>
              </a:rPr>
              <a:pPr/>
              <a:t>67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607102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A39F2DF-8BB7-7A4A-8EF7-C1E3E7746267}" type="slidenum">
              <a:rPr lang="en-US" altLang="x-none" sz="1200">
                <a:solidFill>
                  <a:srgbClr val="000000"/>
                </a:solidFill>
              </a:rPr>
              <a:pPr/>
              <a:t>68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267303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 System.out.println(clientSocket.getLocalAddress());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System.out.println(clientSocket.getLocalPort());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System.out.println(clientSocket.getReceiveBufferSize());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System.out.println(clientSocket.getSendBufferSize());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System.out.println(clientSocket.getSoTimeout());</a:t>
            </a: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 java.nio.charset.Charset.defaultCharset() );</a:t>
            </a: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B69B71B-2061-C541-A6B6-4F637CD9A5BB}" type="slidenum">
              <a:rPr lang="en-US" altLang="x-none" sz="1200">
                <a:solidFill>
                  <a:srgbClr val="000000"/>
                </a:solidFill>
              </a:rPr>
              <a:pPr/>
              <a:t>69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697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8D59CD1-B5CB-2443-B8BD-2ACE83BB60EF}" type="slidenum">
              <a:rPr lang="en-US" altLang="x-none" sz="1200">
                <a:solidFill>
                  <a:srgbClr val="000000"/>
                </a:solidFill>
              </a:rPr>
              <a:pPr/>
              <a:t>9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22313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clientSocket.getLocalAddress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clientSocket.getLocalPort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clientSocket.getReceiveBufferSize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clientSocket.getSendBufferSize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clientSocket.getSoTimeout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endParaRPr lang="en-US" altLang="x-none" dirty="0">
              <a:latin typeface="Times New Roman" charset="0"/>
              <a:ea typeface="ＭＳ Ｐゴシック" charset="-128"/>
            </a:endParaRP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java.nio.charset.Charset.defaultCharset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 );</a:t>
            </a: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3AC6D75-93CD-484B-80DD-0BF8EAA830B5}" type="slidenum">
              <a:rPr lang="en-US" altLang="x-none" sz="1200">
                <a:solidFill>
                  <a:srgbClr val="000000"/>
                </a:solidFill>
              </a:rPr>
              <a:pPr/>
              <a:t>70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39282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94BE074-7B6C-2A45-BC06-88CB39EE44EE}" type="slidenum">
              <a:rPr lang="en-US" altLang="x-none" sz="1200">
                <a:solidFill>
                  <a:srgbClr val="000000"/>
                </a:solidFill>
              </a:rPr>
              <a:pPr/>
              <a:t>71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00645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157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6DEFB02-F17B-F241-A5DF-EF6358DA65AB}" type="slidenum">
              <a:rPr lang="en-US" altLang="x-none" sz="1200">
                <a:solidFill>
                  <a:srgbClr val="000000"/>
                </a:solidFill>
              </a:rPr>
              <a:pPr/>
              <a:t>72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02784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177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C1E89D2-79F8-454F-AE60-11EEB1E6A850}" type="slidenum">
              <a:rPr lang="en-US" altLang="x-none" sz="1200">
                <a:solidFill>
                  <a:srgbClr val="000000"/>
                </a:solidFill>
              </a:rPr>
              <a:pPr/>
              <a:t>73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75840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clientSocket.getLocalAddress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clientSocket.getLocalPort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clientSocket.getReceiveBufferSize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clientSocket.getSendBufferSize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clientSocket.getSoTimeout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endParaRPr lang="en-US" altLang="x-none" dirty="0">
              <a:latin typeface="Times New Roman" charset="0"/>
              <a:ea typeface="ＭＳ Ｐゴシック" charset="-128"/>
            </a:endParaRP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java.nio.charset.Charset.defaultCharset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 );</a:t>
            </a: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3A10A42-8B5C-CF4B-AEAF-7AFE6CACA137}" type="slidenum">
              <a:rPr lang="en-US" altLang="x-none" sz="1200">
                <a:solidFill>
                  <a:srgbClr val="000000"/>
                </a:solidFill>
              </a:rPr>
              <a:pPr/>
              <a:t>74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75338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 System.out.println(clientSocket.getLocalAddress());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System.out.println(clientSocket.getLocalPort());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System.out.println(clientSocket.getReceiveBufferSize());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System.out.println(clientSocket.getSendBufferSize());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System.out.println(clientSocket.getSoTimeout());</a:t>
            </a: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 java.nio.charset.Charset.defaultCharset() );</a:t>
            </a: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5ABBF55-42D4-2A4F-B086-3A53145DA687}" type="slidenum">
              <a:rPr lang="en-US" altLang="x-none" sz="1200">
                <a:solidFill>
                  <a:srgbClr val="000000"/>
                </a:solidFill>
              </a:rPr>
              <a:pPr/>
              <a:t>75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79009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AF7695E-9D80-8640-BBAD-185F5D400DEE}" type="slidenum">
              <a:rPr lang="en-US" altLang="x-none" sz="1200">
                <a:solidFill>
                  <a:srgbClr val="000000"/>
                </a:solidFill>
              </a:rPr>
              <a:pPr/>
              <a:t>76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46261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DFAA828-DE88-D94E-A6AD-4D2BFB599DDE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77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862898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15EBD4B-767E-3643-B168-ECCD2AE52260}" type="slidenum">
              <a:rPr lang="en-US" altLang="x-none" sz="1200">
                <a:solidFill>
                  <a:srgbClr val="000000"/>
                </a:solidFill>
              </a:rPr>
              <a:pPr/>
              <a:t>78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02813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E6E886A-EE0B-AC4E-9C9E-CC15493AFA1E}" type="slidenum">
              <a:rPr lang="en-US" altLang="x-none" sz="1200">
                <a:solidFill>
                  <a:srgbClr val="000000"/>
                </a:solidFill>
              </a:rPr>
              <a:pPr/>
              <a:t>79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0634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33DA5FC-2EDE-D348-A2A7-AB52A23BED31}" type="slidenum">
              <a:rPr lang="en-US" altLang="x-none" sz="1300" smtClean="0">
                <a:solidFill>
                  <a:srgbClr val="000000"/>
                </a:solidFill>
              </a:rPr>
              <a:pPr/>
              <a:t>11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289324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DC258D3-5DEE-2945-BC55-7C44CAF8FC80}" type="slidenum">
              <a:rPr lang="en-US" altLang="x-none" sz="1200">
                <a:solidFill>
                  <a:srgbClr val="000000"/>
                </a:solidFill>
              </a:rPr>
              <a:pPr/>
              <a:t>80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299671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F39DA72-5803-1648-8037-080F2276E7BC}" type="slidenum">
              <a:rPr lang="en-US" altLang="x-none" sz="1200">
                <a:solidFill>
                  <a:srgbClr val="000000"/>
                </a:solidFill>
              </a:rPr>
              <a:pPr/>
              <a:t>81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237868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B4E5AF3-DC32-0045-979C-AC2C434E4026}" type="slidenum">
              <a:rPr lang="en-US" altLang="x-none" sz="1200">
                <a:solidFill>
                  <a:srgbClr val="000000"/>
                </a:solidFill>
              </a:rPr>
              <a:pPr/>
              <a:t>82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647497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B60B9C9-424A-EE4E-8711-01C9782E99D7}" type="slidenum">
              <a:rPr lang="en-US" altLang="x-none" sz="1200">
                <a:solidFill>
                  <a:srgbClr val="000000"/>
                </a:solidFill>
              </a:rPr>
              <a:pPr/>
              <a:t>83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795560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CFFC214E-95AF-6A4B-8595-2FDB3B2E14D7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84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005145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AEFB79DC-44BF-7F4E-A864-2AAD021682DF}" type="slidenum">
              <a:rPr lang="en-US" altLang="x-none" sz="1200">
                <a:latin typeface="Comic Sans MS" charset="0"/>
              </a:rPr>
              <a:pPr algn="r"/>
              <a:t>85</a:t>
            </a:fld>
            <a:endParaRPr lang="en-US" altLang="x-none" sz="1200">
              <a:latin typeface="Comic Sans MS" charset="0"/>
            </a:endParaRPr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978678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024F437-7B9D-0348-81BC-ADA6032E9154}" type="slidenum">
              <a:rPr lang="en-US" altLang="x-none" sz="1300" smtClean="0">
                <a:solidFill>
                  <a:srgbClr val="000000"/>
                </a:solidFill>
              </a:rPr>
              <a:pPr/>
              <a:t>86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805851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52BAE4B-E7B4-AF4B-AD6B-64F1B269CE4C}" type="slidenum">
              <a:rPr lang="en-US" altLang="x-none" sz="1300" smtClean="0">
                <a:solidFill>
                  <a:srgbClr val="000000"/>
                </a:solidFill>
              </a:rPr>
              <a:pPr/>
              <a:t>87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752119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6CA64B4-0E4F-A84D-8838-717568BCB304}" type="slidenum">
              <a:rPr lang="en-US" altLang="x-none" sz="1300" smtClean="0">
                <a:solidFill>
                  <a:srgbClr val="000000"/>
                </a:solidFill>
              </a:rPr>
              <a:pPr/>
              <a:t>88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r>
              <a:rPr lang="en-US" altLang="x-none">
                <a:latin typeface="Comic Sans MS" charset="0"/>
                <a:ea typeface="ＭＳ Ｐゴシック" charset="-128"/>
              </a:rPr>
              <a:t>eval()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</a:pPr>
            <a:r>
              <a:rPr lang="en-US" altLang="x-none" sz="2000">
                <a:latin typeface="Comic Sans MS" charset="0"/>
                <a:ea typeface="ＭＳ Ｐゴシック" charset="-128"/>
              </a:rPr>
              <a:t>evaluates a tuple on the server</a:t>
            </a:r>
          </a:p>
          <a:p>
            <a:pPr marL="342900" indent="-342900"/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777433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0C9535B-247B-A244-B7ED-5C3447C67083}" type="slidenum">
              <a:rPr lang="en-US" altLang="x-none" sz="1300" smtClean="0">
                <a:solidFill>
                  <a:srgbClr val="000000"/>
                </a:solidFill>
              </a:rPr>
              <a:pPr/>
              <a:t>89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4732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33DA5FC-2EDE-D348-A2A7-AB52A23BED31}" type="slidenum">
              <a:rPr lang="en-US" altLang="x-none" sz="1300" smtClean="0">
                <a:solidFill>
                  <a:srgbClr val="000000"/>
                </a:solidFill>
              </a:rPr>
              <a:pPr/>
              <a:t>12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9372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7CD55AD-0166-7E41-A5DB-5E421AD491FD}" type="slidenum">
              <a:rPr lang="en-US" altLang="x-none" sz="1300" smtClean="0">
                <a:solidFill>
                  <a:srgbClr val="000000"/>
                </a:solidFill>
              </a:rPr>
              <a:pPr/>
              <a:t>13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311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549426-E9DB-D540-AF30-377CE1C87D9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6357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EA86E9-BEF4-794C-9026-79223C63592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149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165434-1BAD-864F-B25D-BC6B25C26D8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3152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C1DB6703-8C97-364C-A74E-1AD7185923F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2950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A7BF58C5-8D5F-F643-830A-8F90673D576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8648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3EEEBB1B-1C64-FD40-98B1-5062AA8BE19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91134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9E50A5E4-3740-B547-9DF5-DAD7B48FD6C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7649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D23860FD-E4F9-AE46-A3A3-43EB2BA509E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847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60D13F75-DF62-6946-A8BE-9F45BBF5EF0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9883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8D44F305-E475-7A4C-B700-308BE6099E0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91095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7ABF2989-DEA4-F24F-BBDA-E8E14A521C6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7663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C48E9E-05EC-704A-AF8C-781DB87A068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19323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439B8B4D-72F0-5D4F-AEF9-E2449DC4941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50175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D745E98A-05CE-0F42-AF62-F634B8D0DBC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035108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AF953954-6109-9D4C-82EC-E1D0C22993E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2209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78EF94-11EA-384F-B509-A6D46748954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3473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5E4FF6-74BF-8241-85AF-AD5B9177CCF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560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EE95DA-890D-254D-B430-09D6520D4B0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5197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5945E9-9AE7-7346-9A92-DEFAC7C13C6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3605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8F67F3-5E27-D246-A9FE-624DE67DA30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5908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CC0BA0-81A6-CB46-9CC0-7E3E038E745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909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B7A55A-D4E4-394C-952B-85608C370F3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2020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5675" y="65754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0128BC3-ABEC-2144-AD5B-098F20C77C78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18" r:id="rId1"/>
    <p:sldLayoutId id="2147487319" r:id="rId2"/>
    <p:sldLayoutId id="2147487320" r:id="rId3"/>
    <p:sldLayoutId id="2147487321" r:id="rId4"/>
    <p:sldLayoutId id="2147487322" r:id="rId5"/>
    <p:sldLayoutId id="2147487323" r:id="rId6"/>
    <p:sldLayoutId id="2147487324" r:id="rId7"/>
    <p:sldLayoutId id="2147487325" r:id="rId8"/>
    <p:sldLayoutId id="2147487326" r:id="rId9"/>
    <p:sldLayoutId id="2147487327" r:id="rId10"/>
    <p:sldLayoutId id="214748732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5675" y="65754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CD9C874E-FCAA-284C-BD0E-0BCB53A6DC3D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13318" name="Rectangle 7"/>
          <p:cNvSpPr>
            <a:spLocks noChangeArrowheads="1"/>
          </p:cNvSpPr>
          <p:nvPr userDrawn="1"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29" r:id="rId1"/>
    <p:sldLayoutId id="2147487330" r:id="rId2"/>
    <p:sldLayoutId id="2147487331" r:id="rId3"/>
    <p:sldLayoutId id="2147487332" r:id="rId4"/>
    <p:sldLayoutId id="2147487333" r:id="rId5"/>
    <p:sldLayoutId id="2147487334" r:id="rId6"/>
    <p:sldLayoutId id="2147487335" r:id="rId7"/>
    <p:sldLayoutId id="2147487336" r:id="rId8"/>
    <p:sldLayoutId id="2147487337" r:id="rId9"/>
    <p:sldLayoutId id="2147487338" r:id="rId10"/>
    <p:sldLayoutId id="214748733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connect-devices-wirelessly/nsd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4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8.png"/><Relationship Id="rId4" Type="http://schemas.openxmlformats.org/officeDocument/2006/relationships/oleObject" Target="../embeddings/oleObject5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1.png"/><Relationship Id="rId4" Type="http://schemas.openxmlformats.org/officeDocument/2006/relationships/oleObject" Target="../embeddings/oleObject6.bin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rnetnews.com/dev-news/article.php/148698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notesSlide" Target="../notesSlides/notesSlide66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.png"/><Relationship Id="rId4" Type="http://schemas.openxmlformats.org/officeDocument/2006/relationships/oleObject" Target="../embeddings/oleObject7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9.bin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8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5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5.png"/><Relationship Id="rId4" Type="http://schemas.openxmlformats.org/officeDocument/2006/relationships/oleObject" Target="../embeddings/oleObject10.bin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5.png"/><Relationship Id="rId4" Type="http://schemas.openxmlformats.org/officeDocument/2006/relationships/oleObject" Target="../embeddings/oleObject11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5.png"/><Relationship Id="rId4" Type="http://schemas.openxmlformats.org/officeDocument/2006/relationships/oleObject" Target="../embeddings/oleObject12.bin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8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8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8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250" y="1409701"/>
            <a:ext cx="7772400" cy="1847850"/>
          </a:xfrm>
        </p:spPr>
        <p:txBody>
          <a:bodyPr/>
          <a:lstStyle/>
          <a:p>
            <a:pPr algn="ctr"/>
            <a:r>
              <a:rPr lang="en-US" altLang="x-none" dirty="0">
                <a:ea typeface="ＭＳ Ｐゴシック" charset="-128"/>
              </a:rPr>
              <a:t>Network Applications: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Network Programming: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zh-CN" dirty="0">
                <a:ea typeface="ＭＳ Ｐゴシック" charset="-128"/>
              </a:rPr>
              <a:t>UDP,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x-none" dirty="0">
                <a:ea typeface="ＭＳ Ｐゴシック" charset="-128"/>
              </a:rPr>
              <a:t>TCP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8AC117-B754-3D4F-BC6B-943A86E1B6B1}"/>
              </a:ext>
            </a:extLst>
          </p:cNvPr>
          <p:cNvSpPr txBox="1"/>
          <p:nvPr/>
        </p:nvSpPr>
        <p:spPr>
          <a:xfrm>
            <a:off x="465683" y="6407150"/>
            <a:ext cx="822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Th</a:t>
            </a:r>
            <a:r>
              <a:rPr lang="en-US" altLang="zh-CN" sz="1200" dirty="0">
                <a:latin typeface="+mn-lt"/>
              </a:rPr>
              <a:t>is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deck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of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slides</a:t>
            </a:r>
            <a:r>
              <a:rPr lang="en-US" sz="1200" dirty="0">
                <a:latin typeface="+mn-lt"/>
              </a:rPr>
              <a:t> are heavily based on CPSC 433/533 at Yale University, by courtesy of Dr. Y. Richard Yang. 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9960750-AED2-9444-8709-8DF5C56EF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468839"/>
            <a:ext cx="7010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kern="0" dirty="0">
                <a:ea typeface="ＭＳ Ｐゴシック" charset="-128"/>
              </a:rPr>
              <a:t>Qiao</a:t>
            </a:r>
            <a:r>
              <a:rPr lang="zh-CN" altLang="en-US" sz="2400" kern="0" dirty="0">
                <a:ea typeface="ＭＳ Ｐゴシック" charset="-128"/>
              </a:rPr>
              <a:t> </a:t>
            </a:r>
            <a:r>
              <a:rPr lang="en-US" altLang="zh-CN" sz="2400" kern="0" dirty="0">
                <a:ea typeface="ＭＳ Ｐゴシック" charset="-128"/>
              </a:rPr>
              <a:t>Xiang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x-none" sz="2400" kern="0" dirty="0">
                <a:ea typeface="ＭＳ Ｐゴシック" charset="-128"/>
              </a:rPr>
              <a:t>https://</a:t>
            </a:r>
            <a:r>
              <a:rPr lang="en-US" altLang="x-none" sz="2400" kern="0" dirty="0" err="1">
                <a:ea typeface="ＭＳ Ｐゴシック" charset="-128"/>
              </a:rPr>
              <a:t>qiaoxiang.me</a:t>
            </a:r>
            <a:r>
              <a:rPr lang="en-US" altLang="x-none" sz="2400" kern="0" dirty="0">
                <a:ea typeface="ＭＳ Ｐゴシック" charset="-128"/>
              </a:rPr>
              <a:t>/courses/cnns-xmuf2</a:t>
            </a:r>
            <a:r>
              <a:rPr lang="en-US" altLang="zh-CN" sz="2400" kern="0" dirty="0">
                <a:ea typeface="ＭＳ Ｐゴシック" charset="-128"/>
              </a:rPr>
              <a:t>2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x-none" sz="2400" kern="0" dirty="0" err="1">
                <a:ea typeface="ＭＳ Ｐゴシック" charset="-128"/>
              </a:rPr>
              <a:t>index.shtml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zh-CN" sz="2400" kern="0" dirty="0">
                <a:ea typeface="ＭＳ Ｐゴシック" charset="-128"/>
              </a:rPr>
              <a:t>09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zh-CN" sz="2400" kern="0" dirty="0">
                <a:ea typeface="宋体" charset="-122"/>
              </a:rPr>
              <a:t>29</a:t>
            </a:r>
            <a:r>
              <a:rPr lang="en-US" altLang="x-none" sz="2400" kern="0" dirty="0">
                <a:ea typeface="ＭＳ Ｐゴシック" charset="-128"/>
              </a:rPr>
              <a:t>/20</a:t>
            </a:r>
            <a:r>
              <a:rPr lang="en-US" altLang="zh-CN" sz="2400" kern="0" dirty="0">
                <a:ea typeface="ＭＳ Ｐゴシック" charset="-128"/>
              </a:rPr>
              <a:t>22</a:t>
            </a:r>
            <a:endParaRPr lang="en-US" altLang="x-none" sz="2400" kern="0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What extension(s) to standard DNS operations do we need to allow service discovery, say to implement Bonjour (discover all local printers)?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each printer needs to provide the following info: host, port, printer info (e.g., support postscript)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AE2F55-6B61-9448-9C9C-CCAA11676C8D}" type="slidenum">
              <a:rPr lang="en-US" altLang="x-none" smtClean="0"/>
              <a:pPr/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706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716643" y="6547426"/>
            <a:ext cx="418906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23D502E-E238-FF40-A960-238C157C9248}" type="slidenum">
              <a:rPr lang="en-US" altLang="x-none" sz="1397">
                <a:solidFill>
                  <a:srgbClr val="000000"/>
                </a:solidFill>
              </a:rPr>
              <a:pPr/>
              <a:t>11</a:t>
            </a:fld>
            <a:endParaRPr lang="en-US" altLang="x-none" sz="1397" dirty="0">
              <a:solidFill>
                <a:srgbClr val="000000"/>
              </a:solidFill>
            </a:endParaRPr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0586" y="194901"/>
            <a:ext cx="8296786" cy="955494"/>
          </a:xfrm>
        </p:spPr>
        <p:txBody>
          <a:bodyPr/>
          <a:lstStyle/>
          <a:p>
            <a:r>
              <a:rPr lang="en-US" altLang="x-none" sz="3194" dirty="0">
                <a:ea typeface="ＭＳ Ｐゴシック" charset="-128"/>
              </a:rPr>
              <a:t>DNS-Service Discovery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6924" y="1485900"/>
            <a:ext cx="8074946" cy="4868208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Leverage DNS message format, but each node can announce its own services</a:t>
            </a:r>
          </a:p>
          <a:p>
            <a:pPr>
              <a:lnSpc>
                <a:spcPct val="80000"/>
              </a:lnSpc>
            </a:pPr>
            <a:endParaRPr lang="en-US" altLang="x-none" dirty="0">
              <a:ea typeface="ＭＳ Ｐゴシック" charset="-128"/>
            </a:endParaRPr>
          </a:p>
        </p:txBody>
      </p:sp>
      <p:grpSp>
        <p:nvGrpSpPr>
          <p:cNvPr id="133124" name="Group 24"/>
          <p:cNvGrpSpPr>
            <a:grpSpLocks/>
          </p:cNvGrpSpPr>
          <p:nvPr/>
        </p:nvGrpSpPr>
        <p:grpSpPr bwMode="auto">
          <a:xfrm>
            <a:off x="1890915" y="2668408"/>
            <a:ext cx="4810741" cy="3467030"/>
            <a:chOff x="4044950" y="2520950"/>
            <a:chExt cx="4819650" cy="3473450"/>
          </a:xfrm>
        </p:grpSpPr>
        <p:pic>
          <p:nvPicPr>
            <p:cNvPr id="133125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4950" y="2520950"/>
              <a:ext cx="16256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126" name="Group 1"/>
            <p:cNvGrpSpPr>
              <a:grpSpLocks/>
            </p:cNvGrpSpPr>
            <p:nvPr/>
          </p:nvGrpSpPr>
          <p:grpSpPr bwMode="auto">
            <a:xfrm>
              <a:off x="4255526" y="2635250"/>
              <a:ext cx="4609074" cy="3053347"/>
              <a:chOff x="1657767" y="1905116"/>
              <a:chExt cx="6648033" cy="4074233"/>
            </a:xfrm>
          </p:grpSpPr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6476269" y="3048987"/>
                <a:ext cx="1829531" cy="836721"/>
              </a:xfrm>
              <a:prstGeom prst="rect">
                <a:avLst/>
              </a:prstGeom>
              <a:solidFill>
                <a:srgbClr val="FFCF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 dirty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Printer</a:t>
                </a:r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3277450" y="3504418"/>
                <a:ext cx="1751680" cy="381290"/>
              </a:xfrm>
              <a:prstGeom prst="rect">
                <a:avLst/>
              </a:prstGeom>
              <a:solidFill>
                <a:srgbClr val="FFCF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Network</a:t>
                </a:r>
              </a:p>
            </p:txBody>
          </p:sp>
          <p:cxnSp>
            <p:nvCxnSpPr>
              <p:cNvPr id="19" name="AutoShape 15"/>
              <p:cNvCxnSpPr>
                <a:cxnSpLocks noChangeShapeType="1"/>
                <a:stCxn id="18" idx="3"/>
                <a:endCxn id="17" idx="1"/>
              </p:cNvCxnSpPr>
              <p:nvPr/>
            </p:nvCxnSpPr>
            <p:spPr bwMode="auto">
              <a:xfrm flipV="1">
                <a:off x="5029130" y="3468407"/>
                <a:ext cx="1447139" cy="226657"/>
              </a:xfrm>
              <a:prstGeom prst="curvedConnector3">
                <a:avLst>
                  <a:gd name="adj1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AutoShape 16"/>
              <p:cNvCxnSpPr>
                <a:cxnSpLocks noChangeShapeType="1"/>
                <a:endCxn id="18" idx="0"/>
              </p:cNvCxnSpPr>
              <p:nvPr/>
            </p:nvCxnSpPr>
            <p:spPr bwMode="auto">
              <a:xfrm>
                <a:off x="2741642" y="2313945"/>
                <a:ext cx="1412793" cy="1190474"/>
              </a:xfrm>
              <a:prstGeom prst="curvedConnector2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17"/>
              <p:cNvCxnSpPr>
                <a:cxnSpLocks noChangeShapeType="1"/>
                <a:endCxn id="18" idx="2"/>
              </p:cNvCxnSpPr>
              <p:nvPr/>
            </p:nvCxnSpPr>
            <p:spPr bwMode="auto">
              <a:xfrm rot="10800000" flipH="1">
                <a:off x="3506427" y="3885709"/>
                <a:ext cx="648008" cy="1476441"/>
              </a:xfrm>
              <a:prstGeom prst="curvedConnector4">
                <a:avLst>
                  <a:gd name="adj1" fmla="val -35296"/>
                  <a:gd name="adj2" fmla="val 69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2" name="Text Box 18"/>
              <p:cNvSpPr txBox="1">
                <a:spLocks noChangeArrowheads="1"/>
              </p:cNvSpPr>
              <p:nvPr/>
            </p:nvSpPr>
            <p:spPr bwMode="auto">
              <a:xfrm>
                <a:off x="2399994" y="1905116"/>
                <a:ext cx="2180810" cy="492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169.254.1.219</a:t>
                </a:r>
              </a:p>
            </p:txBody>
          </p:sp>
          <p:sp>
            <p:nvSpPr>
              <p:cNvPr id="23" name="Text Box 19"/>
              <p:cNvSpPr txBox="1">
                <a:spLocks noChangeArrowheads="1"/>
              </p:cNvSpPr>
              <p:nvPr/>
            </p:nvSpPr>
            <p:spPr bwMode="auto">
              <a:xfrm>
                <a:off x="1657767" y="5487129"/>
                <a:ext cx="2014334" cy="492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169.254.4.51</a:t>
                </a:r>
              </a:p>
            </p:txBody>
          </p:sp>
          <p:sp>
            <p:nvSpPr>
              <p:cNvPr id="24" name="Text Box 20"/>
              <p:cNvSpPr txBox="1">
                <a:spLocks noChangeArrowheads="1"/>
              </p:cNvSpPr>
              <p:nvPr/>
            </p:nvSpPr>
            <p:spPr bwMode="auto">
              <a:xfrm>
                <a:off x="5903353" y="3961967"/>
                <a:ext cx="2180810" cy="492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169.254.10.29</a:t>
                </a:r>
              </a:p>
            </p:txBody>
          </p:sp>
        </p:grpSp>
        <p:pic>
          <p:nvPicPr>
            <p:cNvPr id="133127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5150" y="4806950"/>
              <a:ext cx="634338" cy="1187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03205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55360" y="632516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423D502E-E238-FF40-A960-238C157C9248}" type="slidenum">
              <a:rPr lang="en-US" altLang="x-none" sz="1397" smtClean="0">
                <a:solidFill>
                  <a:srgbClr val="000000"/>
                </a:solidFill>
              </a:rPr>
              <a:pPr algn="r"/>
              <a:t>12</a:t>
            </a:fld>
            <a:endParaRPr lang="en-US" altLang="x-none" sz="1397" dirty="0">
              <a:solidFill>
                <a:srgbClr val="000000"/>
              </a:solidFill>
            </a:endParaRPr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0586" y="6339"/>
            <a:ext cx="8296786" cy="1144056"/>
          </a:xfrm>
        </p:spPr>
        <p:txBody>
          <a:bodyPr/>
          <a:lstStyle/>
          <a:p>
            <a:r>
              <a:rPr lang="en-US" altLang="x-none" sz="3194" dirty="0">
                <a:ea typeface="ＭＳ Ｐゴシック" charset="-128"/>
              </a:rPr>
              <a:t>Realizing DNS-SD without Central DNS Server: </a:t>
            </a:r>
            <a:r>
              <a:rPr lang="en-US" altLang="x-none" sz="3194" dirty="0" err="1">
                <a:ea typeface="ＭＳ Ｐゴシック" charset="-128"/>
              </a:rPr>
              <a:t>mDNS</a:t>
            </a:r>
            <a:endParaRPr lang="en-US" altLang="x-none" sz="3194" dirty="0">
              <a:ea typeface="ＭＳ Ｐゴシック" charset="-128"/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6924" y="1471612"/>
            <a:ext cx="8074946" cy="488249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Multicast in a small world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no central address server</a:t>
            </a:r>
          </a:p>
          <a:p>
            <a:pPr lvl="2">
              <a:lnSpc>
                <a:spcPct val="80000"/>
              </a:lnSpc>
            </a:pPr>
            <a:r>
              <a:rPr lang="en-US" altLang="x-none" dirty="0">
                <a:ea typeface="ＭＳ Ｐゴシック" charset="-128"/>
              </a:rPr>
              <a:t>each node is a responder 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link-local addressing</a:t>
            </a:r>
          </a:p>
          <a:p>
            <a:pPr lvl="2">
              <a:lnSpc>
                <a:spcPct val="80000"/>
              </a:lnSpc>
            </a:pPr>
            <a:r>
              <a:rPr lang="en-US" altLang="x-none" dirty="0">
                <a:ea typeface="ＭＳ Ｐゴシック" charset="-128"/>
              </a:rPr>
              <a:t>send to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multicast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address: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224.0.0.251</a:t>
            </a:r>
          </a:p>
        </p:txBody>
      </p:sp>
      <p:grpSp>
        <p:nvGrpSpPr>
          <p:cNvPr id="133124" name="Group 24"/>
          <p:cNvGrpSpPr>
            <a:grpSpLocks/>
          </p:cNvGrpSpPr>
          <p:nvPr/>
        </p:nvGrpSpPr>
        <p:grpSpPr bwMode="auto">
          <a:xfrm>
            <a:off x="4312131" y="3200822"/>
            <a:ext cx="4810741" cy="3467030"/>
            <a:chOff x="4044950" y="2520950"/>
            <a:chExt cx="4819650" cy="3473450"/>
          </a:xfrm>
        </p:grpSpPr>
        <p:pic>
          <p:nvPicPr>
            <p:cNvPr id="133125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4950" y="2520950"/>
              <a:ext cx="16256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126" name="Group 1"/>
            <p:cNvGrpSpPr>
              <a:grpSpLocks/>
            </p:cNvGrpSpPr>
            <p:nvPr/>
          </p:nvGrpSpPr>
          <p:grpSpPr bwMode="auto">
            <a:xfrm>
              <a:off x="4255526" y="2635250"/>
              <a:ext cx="4609074" cy="3053347"/>
              <a:chOff x="1657767" y="1905116"/>
              <a:chExt cx="6648033" cy="4074233"/>
            </a:xfrm>
          </p:grpSpPr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6476269" y="3048987"/>
                <a:ext cx="1829531" cy="836721"/>
              </a:xfrm>
              <a:prstGeom prst="rect">
                <a:avLst/>
              </a:prstGeom>
              <a:solidFill>
                <a:srgbClr val="FFCF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 dirty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Printer</a:t>
                </a:r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3277450" y="3504418"/>
                <a:ext cx="1751680" cy="381290"/>
              </a:xfrm>
              <a:prstGeom prst="rect">
                <a:avLst/>
              </a:prstGeom>
              <a:solidFill>
                <a:srgbClr val="FFCF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Network</a:t>
                </a:r>
              </a:p>
            </p:txBody>
          </p:sp>
          <p:cxnSp>
            <p:nvCxnSpPr>
              <p:cNvPr id="19" name="AutoShape 15"/>
              <p:cNvCxnSpPr>
                <a:cxnSpLocks noChangeShapeType="1"/>
                <a:stCxn id="18" idx="3"/>
                <a:endCxn id="17" idx="1"/>
              </p:cNvCxnSpPr>
              <p:nvPr/>
            </p:nvCxnSpPr>
            <p:spPr bwMode="auto">
              <a:xfrm flipV="1">
                <a:off x="5029130" y="3468407"/>
                <a:ext cx="1447139" cy="226657"/>
              </a:xfrm>
              <a:prstGeom prst="curvedConnector3">
                <a:avLst>
                  <a:gd name="adj1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AutoShape 16"/>
              <p:cNvCxnSpPr>
                <a:cxnSpLocks noChangeShapeType="1"/>
                <a:endCxn id="18" idx="0"/>
              </p:cNvCxnSpPr>
              <p:nvPr/>
            </p:nvCxnSpPr>
            <p:spPr bwMode="auto">
              <a:xfrm>
                <a:off x="2741642" y="2313945"/>
                <a:ext cx="1412793" cy="1190474"/>
              </a:xfrm>
              <a:prstGeom prst="curvedConnector2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17"/>
              <p:cNvCxnSpPr>
                <a:cxnSpLocks noChangeShapeType="1"/>
                <a:endCxn id="18" idx="2"/>
              </p:cNvCxnSpPr>
              <p:nvPr/>
            </p:nvCxnSpPr>
            <p:spPr bwMode="auto">
              <a:xfrm rot="10800000" flipH="1">
                <a:off x="3506427" y="3885709"/>
                <a:ext cx="648008" cy="1476441"/>
              </a:xfrm>
              <a:prstGeom prst="curvedConnector4">
                <a:avLst>
                  <a:gd name="adj1" fmla="val -35296"/>
                  <a:gd name="adj2" fmla="val 69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2" name="Text Box 18"/>
              <p:cNvSpPr txBox="1">
                <a:spLocks noChangeArrowheads="1"/>
              </p:cNvSpPr>
              <p:nvPr/>
            </p:nvSpPr>
            <p:spPr bwMode="auto">
              <a:xfrm>
                <a:off x="2399994" y="1905116"/>
                <a:ext cx="2180810" cy="492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169.254.1.219</a:t>
                </a:r>
              </a:p>
            </p:txBody>
          </p:sp>
          <p:sp>
            <p:nvSpPr>
              <p:cNvPr id="23" name="Text Box 19"/>
              <p:cNvSpPr txBox="1">
                <a:spLocks noChangeArrowheads="1"/>
              </p:cNvSpPr>
              <p:nvPr/>
            </p:nvSpPr>
            <p:spPr bwMode="auto">
              <a:xfrm>
                <a:off x="1657767" y="5487129"/>
                <a:ext cx="2014334" cy="492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169.254.4.51</a:t>
                </a:r>
              </a:p>
            </p:txBody>
          </p:sp>
          <p:sp>
            <p:nvSpPr>
              <p:cNvPr id="24" name="Text Box 20"/>
              <p:cNvSpPr txBox="1">
                <a:spLocks noChangeArrowheads="1"/>
              </p:cNvSpPr>
              <p:nvPr/>
            </p:nvSpPr>
            <p:spPr bwMode="auto">
              <a:xfrm>
                <a:off x="5903353" y="3961967"/>
                <a:ext cx="2180810" cy="492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169.254.10.29</a:t>
                </a:r>
              </a:p>
            </p:txBody>
          </p:sp>
        </p:grpSp>
        <p:pic>
          <p:nvPicPr>
            <p:cNvPr id="133127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5150" y="4806950"/>
              <a:ext cx="634338" cy="1187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19407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4AD11E3-E1E6-9D41-830C-43BC218072B2}" type="slidenum">
              <a:rPr lang="en-US" altLang="x-none" sz="1397">
                <a:solidFill>
                  <a:srgbClr val="000000"/>
                </a:solidFill>
              </a:rPr>
              <a:pPr/>
              <a:t>13</a:t>
            </a:fld>
            <a:endParaRPr lang="en-US" altLang="x-none" sz="1397">
              <a:solidFill>
                <a:srgbClr val="000000"/>
              </a:solidFill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458467" y="204410"/>
            <a:ext cx="8683420" cy="11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sz="3993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Example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13928" y="1411849"/>
            <a:ext cx="8207257" cy="518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Use the ava</a:t>
            </a:r>
            <a:r>
              <a:rPr lang="en-US" altLang="zh-CN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hi-publish-service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command on </a:t>
            </a:r>
            <a:r>
              <a:rPr lang="en-US" altLang="zh-CN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Ubuntu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as example</a:t>
            </a:r>
          </a:p>
          <a:p>
            <a:pPr marL="797554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Advertise (register) an LPR printer on port 515</a:t>
            </a: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</a:b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</a:b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</a:rPr>
              <a:t>ava</a:t>
            </a:r>
            <a:r>
              <a:rPr lang="en-US" altLang="zh-CN" sz="1797" dirty="0">
                <a:solidFill>
                  <a:srgbClr val="535353"/>
                </a:solidFill>
                <a:latin typeface="Monaco"/>
                <a:ea typeface="ＭＳ Ｐゴシック" charset="0"/>
              </a:rPr>
              <a:t>hi-publish-service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test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_printer._</a:t>
            </a:r>
            <a:r>
              <a:rPr lang="en-US" sz="1797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tcp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. 515 </a:t>
            </a:r>
            <a:r>
              <a:rPr lang="en-US" sz="1797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pdl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=application/postscript</a:t>
            </a:r>
          </a:p>
        </p:txBody>
      </p:sp>
      <p:sp>
        <p:nvSpPr>
          <p:cNvPr id="2" name="Rectangular Callout 1"/>
          <p:cNvSpPr/>
          <p:nvPr/>
        </p:nvSpPr>
        <p:spPr bwMode="auto">
          <a:xfrm>
            <a:off x="1785135" y="3993472"/>
            <a:ext cx="1521183" cy="1521183"/>
          </a:xfrm>
          <a:prstGeom prst="wedgeRectCallout">
            <a:avLst>
              <a:gd name="adj1" fmla="val 137878"/>
              <a:gd name="adj2" fmla="val -109975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Name of instance providing the service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3330270" y="4373769"/>
            <a:ext cx="2433893" cy="760591"/>
          </a:xfrm>
          <a:prstGeom prst="wedgeRectCallout">
            <a:avLst>
              <a:gd name="adj1" fmla="val 63743"/>
              <a:gd name="adj2" fmla="val -215529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&lt;</a:t>
            </a:r>
            <a:r>
              <a:rPr lang="en-US" sz="2396" dirty="0" err="1">
                <a:solidFill>
                  <a:srgbClr val="000000"/>
                </a:solidFill>
                <a:latin typeface="Times New Roman" pitchFamily="18" charset="0"/>
              </a:rPr>
              <a:t>type_service</a:t>
            </a:r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&gt;.</a:t>
            </a:r>
            <a:b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&lt;transport&gt;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7877746" y="3652730"/>
            <a:ext cx="1015707" cy="483760"/>
          </a:xfrm>
          <a:prstGeom prst="wedgeRectCallout">
            <a:avLst>
              <a:gd name="adj1" fmla="val -94073"/>
              <a:gd name="adj2" fmla="val -160942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>
                <a:solidFill>
                  <a:srgbClr val="000000"/>
                </a:solidFill>
                <a:latin typeface="Times New Roman" pitchFamily="18" charset="0"/>
              </a:rPr>
              <a:t>port</a:t>
            </a:r>
            <a:endParaRPr lang="en-US" sz="2396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162549" y="5307379"/>
            <a:ext cx="1597243" cy="1264158"/>
          </a:xfrm>
          <a:prstGeom prst="wedgeRectCallout">
            <a:avLst>
              <a:gd name="adj1" fmla="val 43955"/>
              <a:gd name="adj2" fmla="val -207087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Txt for additional data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661D2F17-378B-B841-94CB-A9FC5D399C3A}"/>
              </a:ext>
            </a:extLst>
          </p:cNvPr>
          <p:cNvSpPr txBox="1">
            <a:spLocks/>
          </p:cNvSpPr>
          <p:nvPr/>
        </p:nvSpPr>
        <p:spPr bwMode="auto">
          <a:xfrm>
            <a:off x="6855360" y="63251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0"/>
              </a:defRPr>
            </a:lvl1pPr>
            <a:lvl2pPr marL="741613" indent="-285236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2pPr>
            <a:lvl3pPr marL="1140943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3pPr>
            <a:lvl4pPr marL="1597320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3697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0074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66451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2828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79205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 algn="r"/>
            <a:fld id="{423D502E-E238-FF40-A960-238C157C9248}" type="slidenum">
              <a:rPr lang="en-US" altLang="x-none" sz="1397" smtClean="0">
                <a:solidFill>
                  <a:srgbClr val="000000"/>
                </a:solidFill>
              </a:rPr>
              <a:pPr algn="r"/>
              <a:t>13</a:t>
            </a:fld>
            <a:endParaRPr lang="en-US" altLang="x-none" sz="1397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65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4AD11E3-E1E6-9D41-830C-43BC218072B2}" type="slidenum">
              <a:rPr lang="en-US" altLang="x-none" sz="1397">
                <a:solidFill>
                  <a:srgbClr val="000000"/>
                </a:solidFill>
              </a:rPr>
              <a:pPr/>
              <a:t>14</a:t>
            </a:fld>
            <a:endParaRPr lang="en-US" altLang="x-none" sz="1397">
              <a:solidFill>
                <a:srgbClr val="000000"/>
              </a:solidFill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458467" y="204410"/>
            <a:ext cx="8683420" cy="11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sz="3993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Example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13928" y="1411849"/>
            <a:ext cx="8207257" cy="518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Use the </a:t>
            </a:r>
            <a:r>
              <a:rPr lang="en-US" sz="2396" dirty="0" err="1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dns-sd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command on Mac as example</a:t>
            </a:r>
          </a:p>
          <a:p>
            <a:pPr marL="797554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Advertise (register) an LPR printer on port 515</a:t>
            </a: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</a:b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</a:br>
            <a:r>
              <a:rPr lang="en-US" sz="1797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dns-sd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-R "</a:t>
            </a:r>
            <a:r>
              <a:rPr lang="en-US" altLang="zh-CN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t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est" _printer._</a:t>
            </a:r>
            <a:r>
              <a:rPr lang="en-US" sz="1797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tcp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. 515 </a:t>
            </a:r>
            <a:r>
              <a:rPr lang="en-US" sz="1797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pdl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=application/postscript</a:t>
            </a:r>
          </a:p>
        </p:txBody>
      </p:sp>
      <p:sp>
        <p:nvSpPr>
          <p:cNvPr id="2" name="Rectangular Callout 1"/>
          <p:cNvSpPr/>
          <p:nvPr/>
        </p:nvSpPr>
        <p:spPr bwMode="auto">
          <a:xfrm>
            <a:off x="1345823" y="3602613"/>
            <a:ext cx="1521183" cy="1521183"/>
          </a:xfrm>
          <a:prstGeom prst="wedgeRectCallout">
            <a:avLst>
              <a:gd name="adj1" fmla="val 67425"/>
              <a:gd name="adj2" fmla="val -108036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Name of </a:t>
            </a:r>
            <a:r>
              <a:rPr lang="en-US" sz="2396">
                <a:solidFill>
                  <a:srgbClr val="000000"/>
                </a:solidFill>
                <a:latin typeface="Times New Roman" pitchFamily="18" charset="0"/>
              </a:rPr>
              <a:t>instance providing the service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3005657" y="4342411"/>
            <a:ext cx="2433893" cy="760591"/>
          </a:xfrm>
          <a:prstGeom prst="wedgeRectCallout">
            <a:avLst>
              <a:gd name="adj1" fmla="val 33041"/>
              <a:gd name="adj2" fmla="val -255604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&lt;</a:t>
            </a:r>
            <a:r>
              <a:rPr lang="en-US" sz="2396" dirty="0" err="1">
                <a:solidFill>
                  <a:srgbClr val="000000"/>
                </a:solidFill>
                <a:latin typeface="Times New Roman" pitchFamily="18" charset="0"/>
              </a:rPr>
              <a:t>type_service</a:t>
            </a:r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&gt;.</a:t>
            </a:r>
            <a:b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&lt;transport&gt;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5443854" y="3902405"/>
            <a:ext cx="2433893" cy="1255349"/>
          </a:xfrm>
          <a:prstGeom prst="wedgeRectCallout">
            <a:avLst>
              <a:gd name="adj1" fmla="val -23128"/>
              <a:gd name="adj2" fmla="val -139334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domain (. means default, which is local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7877747" y="3086042"/>
            <a:ext cx="1015707" cy="483760"/>
          </a:xfrm>
          <a:prstGeom prst="wedgeRectCallout">
            <a:avLst>
              <a:gd name="adj1" fmla="val -155058"/>
              <a:gd name="adj2" fmla="val -122325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>
                <a:solidFill>
                  <a:srgbClr val="000000"/>
                </a:solidFill>
                <a:latin typeface="Times New Roman" pitchFamily="18" charset="0"/>
              </a:rPr>
              <a:t>port</a:t>
            </a:r>
            <a:endParaRPr lang="en-US" sz="2396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162549" y="5307379"/>
            <a:ext cx="1597243" cy="1264158"/>
          </a:xfrm>
          <a:prstGeom prst="wedgeRectCallout">
            <a:avLst>
              <a:gd name="adj1" fmla="val 40877"/>
              <a:gd name="adj2" fmla="val -241309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Txt </a:t>
            </a:r>
            <a:r>
              <a:rPr lang="en-US" sz="2396">
                <a:solidFill>
                  <a:srgbClr val="000000"/>
                </a:solidFill>
                <a:latin typeface="Times New Roman" pitchFamily="18" charset="0"/>
              </a:rPr>
              <a:t>for additional data</a:t>
            </a:r>
            <a:endParaRPr lang="en-US" sz="2396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AB44A4F9-B8C5-404D-9EE0-390520F89877}"/>
              </a:ext>
            </a:extLst>
          </p:cNvPr>
          <p:cNvSpPr txBox="1">
            <a:spLocks/>
          </p:cNvSpPr>
          <p:nvPr/>
        </p:nvSpPr>
        <p:spPr bwMode="auto">
          <a:xfrm>
            <a:off x="6855360" y="63251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0"/>
              </a:defRPr>
            </a:lvl1pPr>
            <a:lvl2pPr marL="741613" indent="-285236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2pPr>
            <a:lvl3pPr marL="1140943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3pPr>
            <a:lvl4pPr marL="1597320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3697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0074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66451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2828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79205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 algn="r"/>
            <a:fld id="{423D502E-E238-FF40-A960-238C157C9248}" type="slidenum">
              <a:rPr lang="en-US" altLang="x-none" sz="1397" smtClean="0">
                <a:solidFill>
                  <a:srgbClr val="000000"/>
                </a:solidFill>
              </a:rPr>
              <a:pPr algn="r"/>
              <a:t>14</a:t>
            </a:fld>
            <a:endParaRPr lang="en-US" altLang="x-none" sz="1397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867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02E287-2224-0A4C-8F84-FC7DD5B27DBB}" type="slidenum">
              <a:rPr lang="en-US" altLang="x-none" smtClean="0"/>
              <a:pPr/>
              <a:t>15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3631E-56E5-1142-9BFC-037F3A530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1979"/>
            <a:ext cx="9144000" cy="222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2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458467" y="204410"/>
            <a:ext cx="8683420" cy="11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sz="3993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Offline Exercise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13928" y="1411849"/>
            <a:ext cx="8317384" cy="518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Use the </a:t>
            </a:r>
            <a:r>
              <a:rPr lang="en-US" sz="2396" dirty="0" err="1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dns-sd</a:t>
            </a:r>
            <a:r>
              <a:rPr lang="zh-CN" alt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</a:t>
            </a:r>
            <a:r>
              <a:rPr lang="en-US" altLang="zh-CN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/avahi-publish-service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command as example</a:t>
            </a:r>
          </a:p>
          <a:p>
            <a:pPr marL="797554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Advertise 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(register) 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a web page on local machine</a:t>
            </a: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</a:b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</a:br>
            <a:r>
              <a:rPr lang="en-US" sz="2396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dns-sd</a:t>
            </a:r>
            <a:r>
              <a:rPr lang="en-US" sz="2396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-R "My Test" _http._</a:t>
            </a:r>
            <a:r>
              <a:rPr lang="en-US" sz="2396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tcp</a:t>
            </a:r>
            <a:r>
              <a:rPr lang="en-US" sz="2396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. 80 path=/path-to-</a:t>
            </a:r>
            <a:r>
              <a:rPr lang="en-US" sz="2396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page.html</a:t>
            </a:r>
            <a:endParaRPr lang="en-US" sz="2396" dirty="0">
              <a:solidFill>
                <a:srgbClr val="535353"/>
              </a:solidFill>
              <a:latin typeface="Monaco"/>
              <a:ea typeface="ＭＳ Ｐゴシック" charset="0"/>
              <a:cs typeface="ＭＳ Ｐゴシック" charset="0"/>
            </a:endParaRPr>
          </a:p>
          <a:p>
            <a:pPr marL="797554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endParaRPr lang="en-US" sz="2396" dirty="0">
              <a:solidFill>
                <a:srgbClr val="535353"/>
              </a:solidFill>
              <a:latin typeface="Monaco"/>
              <a:ea typeface="ＭＳ Ｐゴシック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9AA864D-DCB5-5940-8BDD-B86E12269BFE}"/>
              </a:ext>
            </a:extLst>
          </p:cNvPr>
          <p:cNvSpPr txBox="1">
            <a:spLocks/>
          </p:cNvSpPr>
          <p:nvPr/>
        </p:nvSpPr>
        <p:spPr bwMode="auto">
          <a:xfrm>
            <a:off x="6855360" y="63251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0"/>
              </a:defRPr>
            </a:lvl1pPr>
            <a:lvl2pPr marL="741613" indent="-285236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2pPr>
            <a:lvl3pPr marL="1140943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3pPr>
            <a:lvl4pPr marL="1597320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3697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0074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66451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2828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79205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 algn="r"/>
            <a:fld id="{423D502E-E238-FF40-A960-238C157C9248}" type="slidenum">
              <a:rPr lang="en-US" altLang="x-none" sz="1397" smtClean="0">
                <a:solidFill>
                  <a:srgbClr val="000000"/>
                </a:solidFill>
              </a:rPr>
              <a:pPr algn="r"/>
              <a:t>16</a:t>
            </a:fld>
            <a:endParaRPr lang="en-US" altLang="x-none" sz="1397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527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6887" y="638782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84AD11E3-E1E6-9D41-830C-43BC218072B2}" type="slidenum">
              <a:rPr lang="en-US" altLang="x-none" sz="1397">
                <a:solidFill>
                  <a:srgbClr val="000000"/>
                </a:solidFill>
              </a:rPr>
              <a:pPr algn="r"/>
              <a:t>17</a:t>
            </a:fld>
            <a:endParaRPr lang="en-US" altLang="x-none" sz="1397" dirty="0">
              <a:solidFill>
                <a:srgbClr val="000000"/>
              </a:solidFill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458467" y="204410"/>
            <a:ext cx="8683420" cy="11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sz="3993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Issue: How to Query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13928" y="1411849"/>
            <a:ext cx="8317384" cy="518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Query needs a back pointer, PTR records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Exercise: Use the </a:t>
            </a:r>
            <a:r>
              <a:rPr lang="en-US" sz="2396" dirty="0" err="1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dns-sd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</a:t>
            </a:r>
            <a:r>
              <a:rPr lang="en-US" altLang="zh-CN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/</a:t>
            </a:r>
            <a:r>
              <a:rPr lang="zh-CN" alt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</a:t>
            </a:r>
            <a:r>
              <a:rPr lang="en-US" altLang="zh-CN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avahi-service-publish</a:t>
            </a:r>
            <a:r>
              <a:rPr lang="zh-CN" alt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command as example</a:t>
            </a:r>
          </a:p>
          <a:p>
            <a:pPr marL="797554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endParaRPr lang="en-US" sz="2396" dirty="0">
              <a:solidFill>
                <a:srgbClr val="535353"/>
              </a:solidFill>
              <a:latin typeface="Monaco"/>
              <a:ea typeface="ＭＳ Ｐゴシック" charset="0"/>
            </a:endParaRPr>
          </a:p>
          <a:p>
            <a:pPr marL="1254754" lvl="2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Browse web pages on local machines</a:t>
            </a: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</a:b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</a:br>
            <a:r>
              <a:rPr lang="en-US" sz="2396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dns-sd</a:t>
            </a:r>
            <a:r>
              <a:rPr lang="en-US" sz="2396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-B _http._</a:t>
            </a:r>
            <a:r>
              <a:rPr lang="en-US" sz="2396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tcp</a:t>
            </a:r>
            <a:endParaRPr lang="en-US" sz="2396" dirty="0">
              <a:solidFill>
                <a:srgbClr val="535353"/>
              </a:solidFill>
              <a:latin typeface="Monaco"/>
              <a:ea typeface="ＭＳ Ｐゴシック" charset="0"/>
              <a:cs typeface="ＭＳ Ｐゴシック" charset="0"/>
            </a:endParaRPr>
          </a:p>
          <a:p>
            <a:pPr marL="911993" lvl="2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defRPr/>
            </a:pPr>
            <a:r>
              <a:rPr lang="zh-CN" altLang="en-US" sz="2396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 </a:t>
            </a:r>
            <a:r>
              <a:rPr lang="en-US" sz="2396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avahi-browse –</a:t>
            </a:r>
            <a:r>
              <a:rPr lang="en-US" sz="2396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rt</a:t>
            </a:r>
            <a:r>
              <a:rPr lang="zh-CN" altLang="en-US" sz="2396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396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_http._</a:t>
            </a:r>
            <a:r>
              <a:rPr lang="en-US" altLang="zh-CN" sz="2396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tcp</a:t>
            </a:r>
            <a:endParaRPr lang="en-US" sz="2396" dirty="0">
              <a:solidFill>
                <a:srgbClr val="535353"/>
              </a:solidFill>
              <a:latin typeface="Monaco"/>
              <a:ea typeface="ＭＳ Ｐゴシック" charset="0"/>
              <a:cs typeface="ＭＳ Ｐゴシック" charset="0"/>
            </a:endParaRPr>
          </a:p>
          <a:p>
            <a:pPr marL="797554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endParaRPr lang="en-US" sz="2396" dirty="0">
              <a:solidFill>
                <a:srgbClr val="535353"/>
              </a:solidFill>
              <a:latin typeface="Monaco"/>
              <a:ea typeface="ＭＳ Ｐゴシック" charset="0"/>
              <a:cs typeface="ＭＳ Ｐゴシック" charset="0"/>
            </a:endParaRPr>
          </a:p>
          <a:p>
            <a:pPr marL="454793" lvl="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defRPr/>
            </a:pPr>
            <a:endParaRPr lang="en-US" sz="2396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440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9000" y="6364779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095220A6-27AB-4146-BE21-19BE9780E971}" type="slidenum">
              <a:rPr lang="en-US" altLang="x-none" sz="1397">
                <a:solidFill>
                  <a:srgbClr val="000000"/>
                </a:solidFill>
              </a:rPr>
              <a:pPr algn="r"/>
              <a:t>18</a:t>
            </a:fld>
            <a:endParaRPr lang="en-US" altLang="x-none" sz="1397" dirty="0">
              <a:solidFill>
                <a:srgbClr val="000000"/>
              </a:solidFill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604354" y="148950"/>
            <a:ext cx="8531195" cy="1074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sz="3594" u="sng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Network Service </a:t>
            </a:r>
            <a:r>
              <a:rPr lang="en-US" sz="3594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Discovery in Android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13928" y="1411849"/>
            <a:ext cx="8272885" cy="518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Based on DNS-SD/</a:t>
            </a:r>
            <a:r>
              <a:rPr lang="en-US" sz="2396" dirty="0" err="1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mDNS</a:t>
            </a:r>
            <a:endParaRPr lang="en-US" sz="2396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Foundation for peer-to-peer/Wi-Fi Direct in Android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endParaRPr lang="en-US" sz="2396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See 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hlinkClick r:id="rId3"/>
              </a:rPr>
              <a:t>https://developer.android.com/training/connect-devices-wirelessly/nsd.html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for programming using </a:t>
            </a:r>
            <a:r>
              <a:rPr lang="en-US" sz="2396" dirty="0" err="1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nsd</a:t>
            </a:r>
            <a:endParaRPr lang="en-US" sz="2396" dirty="0">
              <a:solidFill>
                <a:srgbClr val="535353"/>
              </a:solidFill>
              <a:latin typeface="Monaco"/>
              <a:ea typeface="ＭＳ Ｐゴシック" charset="0"/>
              <a:cs typeface="ＭＳ Ｐゴシック" charset="0"/>
            </a:endParaRPr>
          </a:p>
          <a:p>
            <a:pPr marL="797554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  <a:defRPr/>
            </a:pPr>
            <a:endParaRPr lang="en-US" sz="2396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495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	</a:t>
            </a:r>
          </a:p>
        </p:txBody>
      </p:sp>
      <p:sp>
        <p:nvSpPr>
          <p:cNvPr id="1136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Admin</a:t>
            </a:r>
            <a:r>
              <a:rPr lang="en-US" altLang="zh-CN" dirty="0">
                <a:ea typeface="ＭＳ Ｐゴシック" charset="-128"/>
              </a:rPr>
              <a:t>.</a:t>
            </a:r>
            <a:r>
              <a:rPr lang="en-US" altLang="x-none" dirty="0">
                <a:ea typeface="ＭＳ Ｐゴシック" charset="-128"/>
              </a:rPr>
              <a:t>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Basic network applications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Email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DNS</a:t>
            </a:r>
          </a:p>
          <a:p>
            <a:pPr>
              <a:buFont typeface="Wingdings" pitchFamily="2" charset="2"/>
              <a:buChar char="Ø"/>
            </a:pP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Java</a:t>
            </a:r>
            <a:r>
              <a:rPr lang="zh-CN" altLang="en-US" i="1" dirty="0">
                <a:solidFill>
                  <a:srgbClr val="C00000"/>
                </a:solidFill>
                <a:ea typeface="ＭＳ Ｐゴシック" charset="-128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in</a:t>
            </a:r>
            <a:r>
              <a:rPr lang="zh-CN" altLang="en-US" i="1" dirty="0">
                <a:solidFill>
                  <a:srgbClr val="C00000"/>
                </a:solidFill>
                <a:ea typeface="ＭＳ Ｐゴシック" charset="-128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a</a:t>
            </a:r>
            <a:r>
              <a:rPr lang="zh-CN" altLang="en-US" i="1" dirty="0">
                <a:solidFill>
                  <a:srgbClr val="C00000"/>
                </a:solidFill>
                <a:ea typeface="ＭＳ Ｐゴシック" charset="-128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Nutshell</a:t>
            </a:r>
            <a:endParaRPr lang="en-US" altLang="x-none" i="1" dirty="0">
              <a:solidFill>
                <a:srgbClr val="C00000"/>
              </a:solidFill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3E0666C-05F9-0848-AD26-796CF51578D7}" type="slidenum">
              <a:rPr lang="en-US" altLang="x-none" sz="1400">
                <a:solidFill>
                  <a:srgbClr val="000000"/>
                </a:solidFill>
              </a:rPr>
              <a:pPr/>
              <a:t>19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14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	</a:t>
            </a:r>
          </a:p>
        </p:txBody>
      </p:sp>
      <p:sp>
        <p:nvSpPr>
          <p:cNvPr id="1136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Admin</a:t>
            </a:r>
            <a:r>
              <a:rPr lang="en-US" altLang="zh-CN" dirty="0">
                <a:ea typeface="ＭＳ Ｐゴシック" charset="-128"/>
              </a:rPr>
              <a:t>.</a:t>
            </a:r>
            <a:r>
              <a:rPr lang="en-US" altLang="x-none" dirty="0">
                <a:ea typeface="ＭＳ Ｐゴシック" charset="-128"/>
              </a:rPr>
              <a:t>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Basic network applications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Email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DNS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Java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in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Nutshell</a:t>
            </a: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Network application programmin</a:t>
            </a:r>
            <a:r>
              <a:rPr lang="en-US" altLang="zh-CN" dirty="0">
                <a:ea typeface="ＭＳ Ｐゴシック" charset="-128"/>
              </a:rPr>
              <a:t>g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3E0666C-05F9-0848-AD26-796CF51578D7}" type="slidenum">
              <a:rPr lang="en-US" altLang="x-none" sz="1400">
                <a:solidFill>
                  <a:srgbClr val="000000"/>
                </a:solidFill>
              </a:rPr>
              <a:pPr/>
              <a:t>2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097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High-level Picture</a:t>
            </a:r>
          </a:p>
        </p:txBody>
      </p:sp>
      <p:sp>
        <p:nvSpPr>
          <p:cNvPr id="6553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AD359E-6A15-BF43-880A-B8EDCA67FEF2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65539" name="Oval 16"/>
          <p:cNvSpPr>
            <a:spLocks noChangeArrowheads="1"/>
          </p:cNvSpPr>
          <p:nvPr/>
        </p:nvSpPr>
        <p:spPr bwMode="auto">
          <a:xfrm>
            <a:off x="1308100" y="1752600"/>
            <a:ext cx="1095375" cy="325438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</a:t>
            </a:r>
          </a:p>
        </p:txBody>
      </p:sp>
      <p:sp>
        <p:nvSpPr>
          <p:cNvPr id="65540" name="Oval 17"/>
          <p:cNvSpPr>
            <a:spLocks noChangeArrowheads="1"/>
          </p:cNvSpPr>
          <p:nvPr/>
        </p:nvSpPr>
        <p:spPr bwMode="auto">
          <a:xfrm>
            <a:off x="228600" y="2667000"/>
            <a:ext cx="14605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1; Arch 1</a:t>
            </a:r>
          </a:p>
        </p:txBody>
      </p:sp>
      <p:sp>
        <p:nvSpPr>
          <p:cNvPr id="65541" name="Oval 18"/>
          <p:cNvSpPr>
            <a:spLocks noChangeArrowheads="1"/>
          </p:cNvSpPr>
          <p:nvPr/>
        </p:nvSpPr>
        <p:spPr bwMode="auto">
          <a:xfrm>
            <a:off x="2146300" y="2667000"/>
            <a:ext cx="14478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1; Arch n</a:t>
            </a:r>
          </a:p>
        </p:txBody>
      </p:sp>
      <p:sp>
        <p:nvSpPr>
          <p:cNvPr id="65542" name="Line 19"/>
          <p:cNvSpPr>
            <a:spLocks noChangeShapeType="1"/>
          </p:cNvSpPr>
          <p:nvPr/>
        </p:nvSpPr>
        <p:spPr bwMode="auto">
          <a:xfrm>
            <a:off x="1752600" y="2895600"/>
            <a:ext cx="238125" cy="317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3" name="Line 20"/>
          <p:cNvSpPr>
            <a:spLocks noChangeShapeType="1"/>
          </p:cNvSpPr>
          <p:nvPr/>
        </p:nvSpPr>
        <p:spPr bwMode="auto">
          <a:xfrm flipH="1">
            <a:off x="838200" y="2133600"/>
            <a:ext cx="714375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4" name="Line 21"/>
          <p:cNvSpPr>
            <a:spLocks noChangeShapeType="1"/>
          </p:cNvSpPr>
          <p:nvPr/>
        </p:nvSpPr>
        <p:spPr bwMode="auto">
          <a:xfrm>
            <a:off x="2209800" y="2133600"/>
            <a:ext cx="571500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5" name="Oval 22"/>
          <p:cNvSpPr>
            <a:spLocks noChangeArrowheads="1"/>
          </p:cNvSpPr>
          <p:nvPr/>
        </p:nvSpPr>
        <p:spPr bwMode="auto">
          <a:xfrm>
            <a:off x="4800600" y="1752600"/>
            <a:ext cx="1095375" cy="325438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</a:t>
            </a:r>
          </a:p>
        </p:txBody>
      </p:sp>
      <p:sp>
        <p:nvSpPr>
          <p:cNvPr id="65546" name="Oval 23"/>
          <p:cNvSpPr>
            <a:spLocks noChangeArrowheads="1"/>
          </p:cNvSpPr>
          <p:nvPr/>
        </p:nvSpPr>
        <p:spPr bwMode="auto">
          <a:xfrm>
            <a:off x="3721100" y="2667000"/>
            <a:ext cx="14605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2; Arch 1</a:t>
            </a:r>
          </a:p>
        </p:txBody>
      </p:sp>
      <p:sp>
        <p:nvSpPr>
          <p:cNvPr id="65547" name="Oval 24"/>
          <p:cNvSpPr>
            <a:spLocks noChangeArrowheads="1"/>
          </p:cNvSpPr>
          <p:nvPr/>
        </p:nvSpPr>
        <p:spPr bwMode="auto">
          <a:xfrm>
            <a:off x="5638800" y="2667000"/>
            <a:ext cx="16002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2; Arch n</a:t>
            </a:r>
            <a:r>
              <a:rPr lang="ja-JP" altLang="en-US" sz="1800">
                <a:solidFill>
                  <a:schemeClr val="accent2"/>
                </a:solidFill>
                <a:latin typeface="Times New Roman" charset="0"/>
              </a:rPr>
              <a:t>’</a:t>
            </a:r>
            <a:endParaRPr lang="en-US" altLang="x-none" sz="1800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65548" name="Line 25"/>
          <p:cNvSpPr>
            <a:spLocks noChangeShapeType="1"/>
          </p:cNvSpPr>
          <p:nvPr/>
        </p:nvSpPr>
        <p:spPr bwMode="auto">
          <a:xfrm>
            <a:off x="5245100" y="2895600"/>
            <a:ext cx="238125" cy="317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9" name="Line 26"/>
          <p:cNvSpPr>
            <a:spLocks noChangeShapeType="1"/>
          </p:cNvSpPr>
          <p:nvPr/>
        </p:nvSpPr>
        <p:spPr bwMode="auto">
          <a:xfrm flipH="1">
            <a:off x="4330700" y="2133600"/>
            <a:ext cx="714375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0" name="Line 27"/>
          <p:cNvSpPr>
            <a:spLocks noChangeShapeType="1"/>
          </p:cNvSpPr>
          <p:nvPr/>
        </p:nvSpPr>
        <p:spPr bwMode="auto">
          <a:xfrm>
            <a:off x="5702300" y="2133600"/>
            <a:ext cx="571500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1" name="Line 28"/>
          <p:cNvSpPr>
            <a:spLocks noChangeShapeType="1"/>
          </p:cNvSpPr>
          <p:nvPr/>
        </p:nvSpPr>
        <p:spPr bwMode="auto">
          <a:xfrm>
            <a:off x="7467600" y="2362200"/>
            <a:ext cx="8382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2" name="Text Box 47"/>
          <p:cNvSpPr txBox="1">
            <a:spLocks noChangeArrowheads="1"/>
          </p:cNvSpPr>
          <p:nvPr/>
        </p:nvSpPr>
        <p:spPr bwMode="auto">
          <a:xfrm>
            <a:off x="8153400" y="1447800"/>
            <a:ext cx="809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latin typeface="Times New Roman" charset="0"/>
              </a:rPr>
              <a:t>C/C++</a:t>
            </a:r>
          </a:p>
        </p:txBody>
      </p:sp>
    </p:spTree>
    <p:extLst>
      <p:ext uri="{BB962C8B-B14F-4D97-AF65-F5344CB8AC3E}">
        <p14:creationId xmlns:p14="http://schemas.microsoft.com/office/powerpoint/2010/main" val="2583585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Java Virtual Machine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To be platform independent, Java designers introduced Java Virtual Machine (JVM), a machine different from any physical platform, but a </a:t>
            </a:r>
            <a:r>
              <a:rPr lang="en-US" altLang="x-none" sz="2400" i="1" dirty="0">
                <a:ea typeface="ＭＳ Ｐゴシック" charset="-128"/>
              </a:rPr>
              <a:t>virtual machine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The language of the virtual machine is referred to as</a:t>
            </a:r>
            <a:r>
              <a:rPr lang="en-US" altLang="x-none" sz="1800" i="1" dirty="0">
                <a:ea typeface="ＭＳ Ｐゴシック" charset="-128"/>
              </a:rPr>
              <a:t> </a:t>
            </a:r>
            <a:r>
              <a:rPr lang="en-US" altLang="x-none" sz="1800" i="1" dirty="0">
                <a:solidFill>
                  <a:srgbClr val="A50021"/>
                </a:solidFill>
                <a:ea typeface="ＭＳ Ｐゴシック" charset="-128"/>
              </a:rPr>
              <a:t>bytecode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Thus Java actually has two programming languages</a:t>
            </a:r>
          </a:p>
          <a:p>
            <a:pPr lvl="1"/>
            <a:endParaRPr lang="en-US" altLang="x-none" sz="1800" i="1" dirty="0">
              <a:solidFill>
                <a:srgbClr val="A50021"/>
              </a:solidFill>
              <a:ea typeface="ＭＳ Ｐゴシック" charset="-128"/>
            </a:endParaRP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2400" dirty="0">
                <a:solidFill>
                  <a:srgbClr val="000000"/>
                </a:solidFill>
                <a:ea typeface="ＭＳ Ｐゴシック" charset="-128"/>
              </a:rPr>
              <a:t>A Java compiler translates Java source code (.java files) into </a:t>
            </a:r>
            <a:r>
              <a:rPr lang="en-US" altLang="x-none" sz="2400" i="1" dirty="0">
                <a:solidFill>
                  <a:srgbClr val="000000"/>
                </a:solidFill>
                <a:ea typeface="ＭＳ Ｐゴシック" charset="-128"/>
              </a:rPr>
              <a:t>bytecode </a:t>
            </a:r>
            <a:r>
              <a:rPr lang="en-US" altLang="x-none" sz="2400" dirty="0">
                <a:solidFill>
                  <a:srgbClr val="000000"/>
                </a:solidFill>
                <a:ea typeface="ＭＳ Ｐゴシック" charset="-128"/>
              </a:rPr>
              <a:t>(in .class files)</a:t>
            </a:r>
            <a:endParaRPr lang="en-US" altLang="x-none" sz="1600" dirty="0">
              <a:solidFill>
                <a:srgbClr val="000000"/>
              </a:solidFill>
              <a:ea typeface="ＭＳ Ｐゴシック" charset="-128"/>
            </a:endParaRP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Each Java software program needs to be compiled only once: from the Java source code to bytecode</a:t>
            </a:r>
          </a:p>
          <a:p>
            <a:pPr lvl="1">
              <a:buClr>
                <a:srgbClr val="3333CC"/>
              </a:buClr>
            </a:pPr>
            <a:endParaRPr lang="en-US" altLang="x-none" sz="2000" dirty="0">
              <a:ea typeface="ＭＳ Ｐゴシック" charset="-128"/>
            </a:endParaRP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Other languages (e.g., </a:t>
            </a:r>
            <a:r>
              <a:rPr lang="en-US" altLang="x-none" sz="2400" dirty="0" err="1">
                <a:ea typeface="ＭＳ Ｐゴシック" charset="-128"/>
              </a:rPr>
              <a:t>Jruby</a:t>
            </a:r>
            <a:r>
              <a:rPr lang="en-US" altLang="x-none" sz="2400" dirty="0">
                <a:ea typeface="ＭＳ Ｐゴシック" charset="-128"/>
              </a:rPr>
              <a:t>, </a:t>
            </a:r>
            <a:r>
              <a:rPr lang="en-US" altLang="x-none" sz="2400" dirty="0" err="1">
                <a:ea typeface="ＭＳ Ｐゴシック" charset="-128"/>
              </a:rPr>
              <a:t>Jython</a:t>
            </a:r>
            <a:r>
              <a:rPr lang="en-US" altLang="x-none" sz="2400" dirty="0">
                <a:ea typeface="ＭＳ Ｐゴシック" charset="-128"/>
              </a:rPr>
              <a:t>, Scala) may also compile to bytecode</a:t>
            </a: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C71F23-57F1-C949-8DA1-581CDDD0ECF0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x-none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567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D7DA36-7343-CE4C-8E7A-73CAB5D8E1D2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611188" y="381000"/>
            <a:ext cx="79994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chemeClr val="accent2"/>
                </a:solidFill>
              </a:rPr>
              <a:t>Java Execution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533400" y="1495425"/>
            <a:ext cx="8305800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dirty="0"/>
              <a:t>To execute a Java program, another piece of software called an </a:t>
            </a:r>
            <a:r>
              <a:rPr lang="en-US" altLang="x-none" i="1" dirty="0">
                <a:solidFill>
                  <a:srgbClr val="C00000"/>
                </a:solidFill>
              </a:rPr>
              <a:t>interpreter</a:t>
            </a:r>
            <a:r>
              <a:rPr lang="en-US" altLang="x-none" i="1" dirty="0"/>
              <a:t>, </a:t>
            </a:r>
            <a:r>
              <a:rPr lang="en-US" altLang="x-none" dirty="0"/>
              <a:t>translates between bytecode and the actual machine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altLang="x-none" dirty="0"/>
              <a:t>an interpreter is specific to a specific platform 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altLang="x-none" dirty="0"/>
              <a:t>the interpreter understands java bytecode, and then issues instructions in the specific platform for which it is written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altLang="x-none" dirty="0"/>
              <a:t>we also say that an interpreter provides a java virtual machine (JVM)</a:t>
            </a:r>
          </a:p>
        </p:txBody>
      </p:sp>
    </p:spTree>
    <p:extLst>
      <p:ext uri="{BB962C8B-B14F-4D97-AF65-F5344CB8AC3E}">
        <p14:creationId xmlns:p14="http://schemas.microsoft.com/office/powerpoint/2010/main" val="1336614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DB7013-3ACE-3140-9745-221EC5AEDB50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x-none" sz="1200">
              <a:latin typeface="Tahoma" charset="0"/>
            </a:endParaRPr>
          </a:p>
        </p:txBody>
      </p:sp>
      <p:pic>
        <p:nvPicPr>
          <p:cNvPr id="71682" name="Picture 28" descr="pc-x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81600"/>
            <a:ext cx="1295400" cy="1295400"/>
          </a:xfrm>
          <a:prstGeom prst="rect">
            <a:avLst/>
          </a:prstGeom>
          <a:noFill/>
          <a:ln w="9525">
            <a:solidFill>
              <a:srgbClr val="66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3" name="Rectangle 4"/>
          <p:cNvSpPr>
            <a:spLocks noChangeArrowheads="1"/>
          </p:cNvSpPr>
          <p:nvPr/>
        </p:nvSpPr>
        <p:spPr bwMode="auto">
          <a:xfrm>
            <a:off x="611188" y="457200"/>
            <a:ext cx="80756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chemeClr val="accent2"/>
                </a:solidFill>
              </a:rPr>
              <a:t>Java Translation and Execution</a:t>
            </a:r>
          </a:p>
        </p:txBody>
      </p:sp>
      <p:sp>
        <p:nvSpPr>
          <p:cNvPr id="71684" name="Oval 5"/>
          <p:cNvSpPr>
            <a:spLocks noChangeArrowheads="1"/>
          </p:cNvSpPr>
          <p:nvPr/>
        </p:nvSpPr>
        <p:spPr bwMode="auto">
          <a:xfrm>
            <a:off x="2590800" y="1371600"/>
            <a:ext cx="3962400" cy="6096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0">
                <a:solidFill>
                  <a:schemeClr val="accent2"/>
                </a:solidFill>
                <a:latin typeface="Times New Roman" charset="0"/>
              </a:rPr>
              <a:t>Java source code</a:t>
            </a:r>
          </a:p>
        </p:txBody>
      </p:sp>
      <p:sp>
        <p:nvSpPr>
          <p:cNvPr id="71685" name="Rectangle 10"/>
          <p:cNvSpPr>
            <a:spLocks noChangeArrowheads="1"/>
          </p:cNvSpPr>
          <p:nvPr/>
        </p:nvSpPr>
        <p:spPr bwMode="auto">
          <a:xfrm>
            <a:off x="2667000" y="2438400"/>
            <a:ext cx="3810000" cy="533400"/>
          </a:xfrm>
          <a:prstGeom prst="rect">
            <a:avLst/>
          </a:prstGeom>
          <a:solidFill>
            <a:srgbClr val="FFFF99"/>
          </a:solidFill>
          <a:ln w="31750">
            <a:solidFill>
              <a:srgbClr val="6666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0">
                <a:solidFill>
                  <a:schemeClr val="accent2"/>
                </a:solidFill>
                <a:latin typeface="Times New Roman" charset="0"/>
              </a:rPr>
              <a:t>Java compiler</a:t>
            </a:r>
          </a:p>
        </p:txBody>
      </p:sp>
      <p:sp>
        <p:nvSpPr>
          <p:cNvPr id="71686" name="Line 11"/>
          <p:cNvSpPr>
            <a:spLocks noChangeShapeType="1"/>
          </p:cNvSpPr>
          <p:nvPr/>
        </p:nvSpPr>
        <p:spPr bwMode="auto">
          <a:xfrm>
            <a:off x="4572000" y="1981200"/>
            <a:ext cx="0" cy="457200"/>
          </a:xfrm>
          <a:prstGeom prst="line">
            <a:avLst/>
          </a:prstGeom>
          <a:noFill/>
          <a:ln w="31750">
            <a:solidFill>
              <a:srgbClr val="6666FF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7" name="Line 12"/>
          <p:cNvSpPr>
            <a:spLocks noChangeShapeType="1"/>
          </p:cNvSpPr>
          <p:nvPr/>
        </p:nvSpPr>
        <p:spPr bwMode="auto">
          <a:xfrm>
            <a:off x="5334000" y="4038600"/>
            <a:ext cx="838200" cy="381000"/>
          </a:xfrm>
          <a:prstGeom prst="line">
            <a:avLst/>
          </a:prstGeom>
          <a:noFill/>
          <a:ln w="31750">
            <a:solidFill>
              <a:srgbClr val="6666FF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152400" y="4419600"/>
            <a:ext cx="2133600" cy="685800"/>
          </a:xfrm>
          <a:prstGeom prst="rect">
            <a:avLst/>
          </a:prstGeom>
          <a:solidFill>
            <a:srgbClr val="FFFF99"/>
          </a:solidFill>
          <a:ln w="31750">
            <a:solidFill>
              <a:srgbClr val="6666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chemeClr val="accent2"/>
                </a:solidFill>
                <a:latin typeface="Times New Roman" charset="0"/>
              </a:rPr>
              <a:t>bytecode interpreter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chemeClr val="accent2"/>
                </a:solidFill>
                <a:latin typeface="Times New Roman" charset="0"/>
              </a:rPr>
              <a:t>for Windows</a:t>
            </a:r>
          </a:p>
        </p:txBody>
      </p:sp>
      <p:sp>
        <p:nvSpPr>
          <p:cNvPr id="71689" name="Line 13"/>
          <p:cNvSpPr>
            <a:spLocks noChangeShapeType="1"/>
          </p:cNvSpPr>
          <p:nvPr/>
        </p:nvSpPr>
        <p:spPr bwMode="auto">
          <a:xfrm flipH="1">
            <a:off x="1752600" y="4038600"/>
            <a:ext cx="1879600" cy="304800"/>
          </a:xfrm>
          <a:prstGeom prst="line">
            <a:avLst/>
          </a:prstGeom>
          <a:noFill/>
          <a:ln w="31750">
            <a:solidFill>
              <a:srgbClr val="6666FF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0" name="Rectangle 9"/>
          <p:cNvSpPr>
            <a:spLocks noChangeArrowheads="1"/>
          </p:cNvSpPr>
          <p:nvPr/>
        </p:nvSpPr>
        <p:spPr bwMode="auto">
          <a:xfrm>
            <a:off x="4800600" y="4419600"/>
            <a:ext cx="2209800" cy="685800"/>
          </a:xfrm>
          <a:prstGeom prst="rect">
            <a:avLst/>
          </a:prstGeom>
          <a:solidFill>
            <a:srgbClr val="FFFF99"/>
          </a:solidFill>
          <a:ln w="31750">
            <a:solidFill>
              <a:srgbClr val="6666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chemeClr val="accent2"/>
                </a:solidFill>
                <a:latin typeface="Times New Roman" charset="0"/>
              </a:rPr>
              <a:t>bytecode interpreter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chemeClr val="accent2"/>
                </a:solidFill>
                <a:latin typeface="Times New Roman" charset="0"/>
              </a:rPr>
              <a:t>for Android</a:t>
            </a:r>
          </a:p>
        </p:txBody>
      </p:sp>
      <p:sp>
        <p:nvSpPr>
          <p:cNvPr id="71691" name="Oval 18"/>
          <p:cNvSpPr>
            <a:spLocks noChangeArrowheads="1"/>
          </p:cNvSpPr>
          <p:nvPr/>
        </p:nvSpPr>
        <p:spPr bwMode="auto">
          <a:xfrm>
            <a:off x="2514600" y="3429000"/>
            <a:ext cx="3962400" cy="6096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0">
                <a:solidFill>
                  <a:schemeClr val="accent2"/>
                </a:solidFill>
                <a:latin typeface="Times New Roman" charset="0"/>
              </a:rPr>
              <a:t>Java bytecode</a:t>
            </a:r>
          </a:p>
        </p:txBody>
      </p:sp>
      <p:sp>
        <p:nvSpPr>
          <p:cNvPr id="71692" name="Line 19"/>
          <p:cNvSpPr>
            <a:spLocks noChangeShapeType="1"/>
          </p:cNvSpPr>
          <p:nvPr/>
        </p:nvSpPr>
        <p:spPr bwMode="auto">
          <a:xfrm>
            <a:off x="4495800" y="2971800"/>
            <a:ext cx="0" cy="457200"/>
          </a:xfrm>
          <a:prstGeom prst="line">
            <a:avLst/>
          </a:prstGeom>
          <a:noFill/>
          <a:ln w="31750">
            <a:solidFill>
              <a:srgbClr val="6666FF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3" name="Rectangle 20"/>
          <p:cNvSpPr>
            <a:spLocks noChangeArrowheads="1"/>
          </p:cNvSpPr>
          <p:nvPr/>
        </p:nvSpPr>
        <p:spPr bwMode="auto">
          <a:xfrm>
            <a:off x="2514600" y="4419600"/>
            <a:ext cx="2133600" cy="685800"/>
          </a:xfrm>
          <a:prstGeom prst="rect">
            <a:avLst/>
          </a:prstGeom>
          <a:solidFill>
            <a:srgbClr val="FFFF99"/>
          </a:solidFill>
          <a:ln w="31750">
            <a:solidFill>
              <a:srgbClr val="6666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chemeClr val="accent2"/>
                </a:solidFill>
                <a:latin typeface="Times New Roman" charset="0"/>
              </a:rPr>
              <a:t>bytecode interpreter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chemeClr val="accent2"/>
                </a:solidFill>
                <a:latin typeface="Times New Roman" charset="0"/>
              </a:rPr>
              <a:t>for Mac</a:t>
            </a:r>
          </a:p>
        </p:txBody>
      </p:sp>
      <p:pic>
        <p:nvPicPr>
          <p:cNvPr id="71694" name="Picture 26" descr="powerma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257800"/>
            <a:ext cx="1600200" cy="1173163"/>
          </a:xfrm>
          <a:prstGeom prst="rect">
            <a:avLst/>
          </a:prstGeom>
          <a:noFill/>
          <a:ln w="9525">
            <a:solidFill>
              <a:srgbClr val="66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95" name="Line 29"/>
          <p:cNvSpPr>
            <a:spLocks noChangeShapeType="1"/>
          </p:cNvSpPr>
          <p:nvPr/>
        </p:nvSpPr>
        <p:spPr bwMode="auto">
          <a:xfrm>
            <a:off x="3886200" y="4038600"/>
            <a:ext cx="76200" cy="381000"/>
          </a:xfrm>
          <a:prstGeom prst="line">
            <a:avLst/>
          </a:prstGeom>
          <a:noFill/>
          <a:ln w="31750">
            <a:solidFill>
              <a:srgbClr val="6666FF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6" name="Rectangle 9"/>
          <p:cNvSpPr>
            <a:spLocks noChangeArrowheads="1"/>
          </p:cNvSpPr>
          <p:nvPr/>
        </p:nvSpPr>
        <p:spPr bwMode="auto">
          <a:xfrm>
            <a:off x="7086600" y="4419600"/>
            <a:ext cx="1981200" cy="685800"/>
          </a:xfrm>
          <a:prstGeom prst="rect">
            <a:avLst/>
          </a:prstGeom>
          <a:solidFill>
            <a:srgbClr val="FFFF99"/>
          </a:solidFill>
          <a:ln w="31750">
            <a:solidFill>
              <a:srgbClr val="6666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bytecode interpreter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for Linux</a:t>
            </a:r>
          </a:p>
        </p:txBody>
      </p:sp>
      <p:pic>
        <p:nvPicPr>
          <p:cNvPr id="71697" name="Picture 28" descr="pc-x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410200"/>
            <a:ext cx="1143000" cy="1143000"/>
          </a:xfrm>
          <a:prstGeom prst="rect">
            <a:avLst/>
          </a:prstGeom>
          <a:noFill/>
          <a:ln w="9525">
            <a:solidFill>
              <a:srgbClr val="66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715000"/>
            <a:ext cx="5524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9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105400"/>
            <a:ext cx="2849563" cy="160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1705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Comparing Traditional (e.g., C/C++) and Java Software Development</a:t>
            </a:r>
          </a:p>
        </p:txBody>
      </p:sp>
      <p:sp>
        <p:nvSpPr>
          <p:cNvPr id="86019" name="Rectangle 4"/>
          <p:cNvSpPr>
            <a:spLocks noGrp="1" noChangeArrowheads="1"/>
          </p:cNvSpPr>
          <p:nvPr>
            <p:ph idx="1"/>
          </p:nvPr>
        </p:nvSpPr>
        <p:spPr>
          <a:xfrm>
            <a:off x="533400" y="1817635"/>
            <a:ext cx="3861619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1800" dirty="0">
                <a:ea typeface="ＭＳ Ｐゴシック" charset="-128"/>
              </a:rPr>
              <a:t>A developer writes a program in C/C++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1800" dirty="0">
                <a:ea typeface="ＭＳ Ｐゴシック" charset="-128"/>
              </a:rPr>
              <a:t>The C/C++ source code is generally considered proprietary, and not released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altLang="x-none" sz="1800" dirty="0">
              <a:ea typeface="ＭＳ Ｐゴシック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1800" dirty="0">
                <a:ea typeface="ＭＳ Ｐゴシック" charset="-128"/>
              </a:rPr>
              <a:t>The developer compiles the C/C++ program for each platform it intends to support, and distributes one version for each platform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thus each program has </a:t>
            </a:r>
            <a:r>
              <a:rPr lang="en-US" altLang="x-none" sz="1600" dirty="0">
                <a:solidFill>
                  <a:srgbClr val="FF0000"/>
                </a:solidFill>
                <a:ea typeface="ＭＳ Ｐゴシック" charset="-128"/>
              </a:rPr>
              <a:t>multiple compiled </a:t>
            </a:r>
            <a:r>
              <a:rPr lang="en-US" altLang="x-none" sz="1600" dirty="0">
                <a:ea typeface="ＭＳ Ｐゴシック" charset="-128"/>
              </a:rPr>
              <a:t>versions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solidFill>
                  <a:srgbClr val="000090"/>
                </a:solidFill>
                <a:ea typeface="ＭＳ Ｐゴシック" charset="-128"/>
              </a:rPr>
              <a:t>each compiled version can run by itself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Platform dependency handled by each software developer</a:t>
            </a:r>
          </a:p>
        </p:txBody>
      </p:sp>
      <p:sp>
        <p:nvSpPr>
          <p:cNvPr id="7372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DDADEA-9354-AE4E-AFF2-F8B7C1A03CF8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73732" name="Text Box 6"/>
          <p:cNvSpPr txBox="1">
            <a:spLocks noChangeArrowheads="1"/>
          </p:cNvSpPr>
          <p:nvPr/>
        </p:nvSpPr>
        <p:spPr bwMode="auto">
          <a:xfrm>
            <a:off x="457200" y="1371600"/>
            <a:ext cx="2641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rgbClr val="CC0000"/>
                </a:solidFill>
                <a:latin typeface="Times New Roman" charset="0"/>
              </a:rPr>
              <a:t>Traditional, e.g., C/C++</a:t>
            </a:r>
          </a:p>
        </p:txBody>
      </p:sp>
      <p:sp>
        <p:nvSpPr>
          <p:cNvPr id="86021" name="Rectangle 7"/>
          <p:cNvSpPr>
            <a:spLocks noChangeArrowheads="1"/>
          </p:cNvSpPr>
          <p:nvPr/>
        </p:nvSpPr>
        <p:spPr bwMode="auto">
          <a:xfrm>
            <a:off x="4876800" y="1752600"/>
            <a:ext cx="3810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1" tIns="45708" rIns="91411" bIns="4570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 dirty="0"/>
              <a:t>A developer writes a program in Java</a:t>
            </a:r>
          </a:p>
          <a:p>
            <a:pPr algn="l"/>
            <a:r>
              <a:rPr lang="en-US" altLang="x-none" sz="1800" dirty="0"/>
              <a:t>The Java source code is generally considered proprietary, and not released</a:t>
            </a:r>
            <a:br>
              <a:rPr lang="en-US" altLang="x-none" sz="1800" dirty="0"/>
            </a:br>
            <a:endParaRPr lang="en-US" altLang="x-none" sz="1800" dirty="0"/>
          </a:p>
          <a:p>
            <a:pPr algn="l"/>
            <a:r>
              <a:rPr lang="en-US" altLang="x-none" sz="1800" dirty="0"/>
              <a:t>The developer compiles the Java program to bytecode, and distributes the bytecode version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altLang="x-none" sz="1600" dirty="0"/>
              <a:t>thus each program has only </a:t>
            </a:r>
            <a:r>
              <a:rPr lang="en-US" altLang="x-none" sz="1600" dirty="0">
                <a:solidFill>
                  <a:srgbClr val="FF0000"/>
                </a:solidFill>
              </a:rPr>
              <a:t>one compiled version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altLang="x-none" sz="1600" dirty="0">
                <a:solidFill>
                  <a:srgbClr val="000090"/>
                </a:solidFill>
              </a:rPr>
              <a:t>the compiled bytecode needs an interpreter for each platform</a:t>
            </a:r>
          </a:p>
          <a:p>
            <a:pPr algn="l">
              <a:buSzPct val="75000"/>
            </a:pPr>
            <a:r>
              <a:rPr lang="en-US" altLang="x-none" sz="1800" dirty="0">
                <a:solidFill>
                  <a:srgbClr val="FF0000"/>
                </a:solidFill>
              </a:rPr>
              <a:t>Platform dependency handled by platform vendor</a:t>
            </a:r>
          </a:p>
        </p:txBody>
      </p:sp>
      <p:sp>
        <p:nvSpPr>
          <p:cNvPr id="73734" name="Text Box 8"/>
          <p:cNvSpPr txBox="1">
            <a:spLocks noChangeArrowheads="1"/>
          </p:cNvSpPr>
          <p:nvPr/>
        </p:nvSpPr>
        <p:spPr bwMode="auto">
          <a:xfrm>
            <a:off x="4924425" y="1371600"/>
            <a:ext cx="63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rgbClr val="CC0000"/>
                </a:solidFill>
                <a:latin typeface="Times New Roman" charset="0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5302912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High-level Picture</a:t>
            </a:r>
          </a:p>
        </p:txBody>
      </p:sp>
      <p:sp>
        <p:nvSpPr>
          <p:cNvPr id="75777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01144D-A651-6D4A-8BB1-AB139A3BE8FA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75779" name="Oval 16"/>
          <p:cNvSpPr>
            <a:spLocks noChangeArrowheads="1"/>
          </p:cNvSpPr>
          <p:nvPr/>
        </p:nvSpPr>
        <p:spPr bwMode="auto">
          <a:xfrm>
            <a:off x="1308100" y="1752600"/>
            <a:ext cx="1095375" cy="325438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</a:t>
            </a:r>
          </a:p>
        </p:txBody>
      </p:sp>
      <p:sp>
        <p:nvSpPr>
          <p:cNvPr id="75780" name="Oval 17"/>
          <p:cNvSpPr>
            <a:spLocks noChangeArrowheads="1"/>
          </p:cNvSpPr>
          <p:nvPr/>
        </p:nvSpPr>
        <p:spPr bwMode="auto">
          <a:xfrm>
            <a:off x="228600" y="2667000"/>
            <a:ext cx="14605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1; Arch 1</a:t>
            </a:r>
          </a:p>
        </p:txBody>
      </p:sp>
      <p:sp>
        <p:nvSpPr>
          <p:cNvPr id="75781" name="Oval 18"/>
          <p:cNvSpPr>
            <a:spLocks noChangeArrowheads="1"/>
          </p:cNvSpPr>
          <p:nvPr/>
        </p:nvSpPr>
        <p:spPr bwMode="auto">
          <a:xfrm>
            <a:off x="2146300" y="2667000"/>
            <a:ext cx="14478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1; Arch n</a:t>
            </a:r>
          </a:p>
        </p:txBody>
      </p:sp>
      <p:sp>
        <p:nvSpPr>
          <p:cNvPr id="75782" name="Line 19"/>
          <p:cNvSpPr>
            <a:spLocks noChangeShapeType="1"/>
          </p:cNvSpPr>
          <p:nvPr/>
        </p:nvSpPr>
        <p:spPr bwMode="auto">
          <a:xfrm>
            <a:off x="1752600" y="2895600"/>
            <a:ext cx="238125" cy="317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3" name="Line 20"/>
          <p:cNvSpPr>
            <a:spLocks noChangeShapeType="1"/>
          </p:cNvSpPr>
          <p:nvPr/>
        </p:nvSpPr>
        <p:spPr bwMode="auto">
          <a:xfrm flipH="1">
            <a:off x="838200" y="2133600"/>
            <a:ext cx="714375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4" name="Line 21"/>
          <p:cNvSpPr>
            <a:spLocks noChangeShapeType="1"/>
          </p:cNvSpPr>
          <p:nvPr/>
        </p:nvSpPr>
        <p:spPr bwMode="auto">
          <a:xfrm>
            <a:off x="2209800" y="2133600"/>
            <a:ext cx="571500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5" name="Oval 22"/>
          <p:cNvSpPr>
            <a:spLocks noChangeArrowheads="1"/>
          </p:cNvSpPr>
          <p:nvPr/>
        </p:nvSpPr>
        <p:spPr bwMode="auto">
          <a:xfrm>
            <a:off x="4800600" y="1752600"/>
            <a:ext cx="1095375" cy="325438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</a:t>
            </a:r>
          </a:p>
        </p:txBody>
      </p:sp>
      <p:sp>
        <p:nvSpPr>
          <p:cNvPr id="75786" name="Oval 23"/>
          <p:cNvSpPr>
            <a:spLocks noChangeArrowheads="1"/>
          </p:cNvSpPr>
          <p:nvPr/>
        </p:nvSpPr>
        <p:spPr bwMode="auto">
          <a:xfrm>
            <a:off x="3721100" y="2667000"/>
            <a:ext cx="14605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2; Arch 1</a:t>
            </a:r>
          </a:p>
        </p:txBody>
      </p:sp>
      <p:sp>
        <p:nvSpPr>
          <p:cNvPr id="75787" name="Oval 24"/>
          <p:cNvSpPr>
            <a:spLocks noChangeArrowheads="1"/>
          </p:cNvSpPr>
          <p:nvPr/>
        </p:nvSpPr>
        <p:spPr bwMode="auto">
          <a:xfrm>
            <a:off x="5638800" y="2667000"/>
            <a:ext cx="16002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2; Arch n</a:t>
            </a:r>
            <a:r>
              <a:rPr lang="ja-JP" altLang="en-US" sz="1800">
                <a:solidFill>
                  <a:schemeClr val="accent2"/>
                </a:solidFill>
                <a:latin typeface="Times New Roman" charset="0"/>
              </a:rPr>
              <a:t>’</a:t>
            </a:r>
            <a:endParaRPr lang="en-US" altLang="x-none" sz="1800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75788" name="Line 25"/>
          <p:cNvSpPr>
            <a:spLocks noChangeShapeType="1"/>
          </p:cNvSpPr>
          <p:nvPr/>
        </p:nvSpPr>
        <p:spPr bwMode="auto">
          <a:xfrm>
            <a:off x="5245100" y="2895600"/>
            <a:ext cx="238125" cy="317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9" name="Line 26"/>
          <p:cNvSpPr>
            <a:spLocks noChangeShapeType="1"/>
          </p:cNvSpPr>
          <p:nvPr/>
        </p:nvSpPr>
        <p:spPr bwMode="auto">
          <a:xfrm flipH="1">
            <a:off x="4330700" y="2133600"/>
            <a:ext cx="714375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0" name="Line 27"/>
          <p:cNvSpPr>
            <a:spLocks noChangeShapeType="1"/>
          </p:cNvSpPr>
          <p:nvPr/>
        </p:nvSpPr>
        <p:spPr bwMode="auto">
          <a:xfrm>
            <a:off x="5702300" y="2133600"/>
            <a:ext cx="571500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1" name="Line 28"/>
          <p:cNvSpPr>
            <a:spLocks noChangeShapeType="1"/>
          </p:cNvSpPr>
          <p:nvPr/>
        </p:nvSpPr>
        <p:spPr bwMode="auto">
          <a:xfrm>
            <a:off x="7467600" y="2362200"/>
            <a:ext cx="8382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2" name="Line 29"/>
          <p:cNvSpPr>
            <a:spLocks noChangeShapeType="1"/>
          </p:cNvSpPr>
          <p:nvPr/>
        </p:nvSpPr>
        <p:spPr bwMode="auto">
          <a:xfrm>
            <a:off x="0" y="38100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3" name="Oval 30"/>
          <p:cNvSpPr>
            <a:spLocks noChangeArrowheads="1"/>
          </p:cNvSpPr>
          <p:nvPr/>
        </p:nvSpPr>
        <p:spPr bwMode="auto">
          <a:xfrm>
            <a:off x="914400" y="4648200"/>
            <a:ext cx="1095375" cy="325438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</a:t>
            </a:r>
          </a:p>
        </p:txBody>
      </p:sp>
      <p:sp>
        <p:nvSpPr>
          <p:cNvPr id="75794" name="Oval 31"/>
          <p:cNvSpPr>
            <a:spLocks noChangeArrowheads="1"/>
          </p:cNvSpPr>
          <p:nvPr/>
        </p:nvSpPr>
        <p:spPr bwMode="auto">
          <a:xfrm>
            <a:off x="673100" y="5638800"/>
            <a:ext cx="14605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1/bytecode</a:t>
            </a:r>
          </a:p>
        </p:txBody>
      </p:sp>
      <p:sp>
        <p:nvSpPr>
          <p:cNvPr id="75795" name="Line 34"/>
          <p:cNvSpPr>
            <a:spLocks noChangeShapeType="1"/>
          </p:cNvSpPr>
          <p:nvPr/>
        </p:nvSpPr>
        <p:spPr bwMode="auto">
          <a:xfrm flipH="1">
            <a:off x="1358900" y="5029200"/>
            <a:ext cx="28575" cy="5334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6" name="Oval 36"/>
          <p:cNvSpPr>
            <a:spLocks noChangeArrowheads="1"/>
          </p:cNvSpPr>
          <p:nvPr/>
        </p:nvSpPr>
        <p:spPr bwMode="auto">
          <a:xfrm>
            <a:off x="2819400" y="4648200"/>
            <a:ext cx="1095375" cy="325438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</a:t>
            </a:r>
          </a:p>
        </p:txBody>
      </p:sp>
      <p:sp>
        <p:nvSpPr>
          <p:cNvPr id="75797" name="Oval 37"/>
          <p:cNvSpPr>
            <a:spLocks noChangeArrowheads="1"/>
          </p:cNvSpPr>
          <p:nvPr/>
        </p:nvSpPr>
        <p:spPr bwMode="auto">
          <a:xfrm>
            <a:off x="2667000" y="5638800"/>
            <a:ext cx="14605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2/bytecode</a:t>
            </a:r>
          </a:p>
        </p:txBody>
      </p:sp>
      <p:sp>
        <p:nvSpPr>
          <p:cNvPr id="75798" name="Line 42"/>
          <p:cNvSpPr>
            <a:spLocks noChangeShapeType="1"/>
          </p:cNvSpPr>
          <p:nvPr/>
        </p:nvSpPr>
        <p:spPr bwMode="auto">
          <a:xfrm>
            <a:off x="4495800" y="5181600"/>
            <a:ext cx="8382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9" name="Line 43"/>
          <p:cNvSpPr>
            <a:spLocks noChangeShapeType="1"/>
          </p:cNvSpPr>
          <p:nvPr/>
        </p:nvSpPr>
        <p:spPr bwMode="auto">
          <a:xfrm flipH="1">
            <a:off x="3352800" y="5105400"/>
            <a:ext cx="28575" cy="5334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0" name="Oval 44"/>
          <p:cNvSpPr>
            <a:spLocks noChangeArrowheads="1"/>
          </p:cNvSpPr>
          <p:nvPr/>
        </p:nvSpPr>
        <p:spPr bwMode="auto">
          <a:xfrm>
            <a:off x="5549900" y="5638800"/>
            <a:ext cx="14605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Interp; Arch 1</a:t>
            </a:r>
          </a:p>
        </p:txBody>
      </p:sp>
      <p:sp>
        <p:nvSpPr>
          <p:cNvPr id="75801" name="Oval 45"/>
          <p:cNvSpPr>
            <a:spLocks noChangeArrowheads="1"/>
          </p:cNvSpPr>
          <p:nvPr/>
        </p:nvSpPr>
        <p:spPr bwMode="auto">
          <a:xfrm>
            <a:off x="7467600" y="5638800"/>
            <a:ext cx="14478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Interp; Arch n</a:t>
            </a:r>
          </a:p>
        </p:txBody>
      </p:sp>
      <p:sp>
        <p:nvSpPr>
          <p:cNvPr id="75802" name="Line 46"/>
          <p:cNvSpPr>
            <a:spLocks noChangeShapeType="1"/>
          </p:cNvSpPr>
          <p:nvPr/>
        </p:nvSpPr>
        <p:spPr bwMode="auto">
          <a:xfrm>
            <a:off x="7073900" y="5867400"/>
            <a:ext cx="238125" cy="317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3" name="Text Box 47"/>
          <p:cNvSpPr txBox="1">
            <a:spLocks noChangeArrowheads="1"/>
          </p:cNvSpPr>
          <p:nvPr/>
        </p:nvSpPr>
        <p:spPr bwMode="auto">
          <a:xfrm>
            <a:off x="8153400" y="1447800"/>
            <a:ext cx="809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latin typeface="Times New Roman" charset="0"/>
              </a:rPr>
              <a:t>C/C++</a:t>
            </a:r>
          </a:p>
        </p:txBody>
      </p:sp>
      <p:sp>
        <p:nvSpPr>
          <p:cNvPr id="75804" name="Text Box 48"/>
          <p:cNvSpPr txBox="1">
            <a:spLocks noChangeArrowheads="1"/>
          </p:cNvSpPr>
          <p:nvPr/>
        </p:nvSpPr>
        <p:spPr bwMode="auto">
          <a:xfrm>
            <a:off x="8229600" y="4038600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latin typeface="Times New Roman" charset="0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879654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533400" y="2286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Recall: Java Programming Steps</a:t>
            </a:r>
          </a:p>
        </p:txBody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660A925-531F-A741-B3BF-EDEB3C837C43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533400" y="1524000"/>
            <a:ext cx="8153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1085850" indent="-34290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ts val="700"/>
              </a:spcBef>
              <a:buClr>
                <a:srgbClr val="3333CC"/>
              </a:buClr>
              <a:buFont typeface="Wingdings" charset="2"/>
              <a:buChar char=""/>
            </a:pPr>
            <a:r>
              <a:rPr lang="en-US" altLang="x-none" dirty="0">
                <a:solidFill>
                  <a:srgbClr val="000000"/>
                </a:solidFill>
              </a:rPr>
              <a:t>Programming in Java consists of 3 simple steps</a:t>
            </a:r>
          </a:p>
          <a:p>
            <a:pPr lvl="1" algn="l">
              <a:spcBef>
                <a:spcPts val="700"/>
              </a:spcBef>
              <a:buClr>
                <a:srgbClr val="3333CC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Create and edit </a:t>
            </a:r>
            <a:r>
              <a:rPr lang="en-US" altLang="en-US" dirty="0">
                <a:solidFill>
                  <a:srgbClr val="000000"/>
                </a:solidFill>
              </a:rPr>
              <a:t>“</a:t>
            </a:r>
            <a:r>
              <a:rPr lang="en-US" altLang="x-none" dirty="0">
                <a:solidFill>
                  <a:srgbClr val="000000"/>
                </a:solidFill>
              </a:rPr>
              <a:t>Java source code</a:t>
            </a:r>
            <a:r>
              <a:rPr lang="en-US" altLang="en-US" dirty="0">
                <a:solidFill>
                  <a:srgbClr val="000000"/>
                </a:solidFill>
              </a:rPr>
              <a:t>”</a:t>
            </a:r>
            <a:r>
              <a:rPr lang="en-US" altLang="x-none" dirty="0">
                <a:solidFill>
                  <a:srgbClr val="000000"/>
                </a:solidFill>
              </a:rPr>
              <a:t> (.java files)</a:t>
            </a:r>
          </a:p>
          <a:p>
            <a:pPr lvl="1" algn="l">
              <a:spcBef>
                <a:spcPts val="700"/>
              </a:spcBef>
              <a:buClr>
                <a:srgbClr val="3333CC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Compile into </a:t>
            </a:r>
            <a:r>
              <a:rPr lang="en-US" altLang="en-US" dirty="0">
                <a:solidFill>
                  <a:srgbClr val="000000"/>
                </a:solidFill>
              </a:rPr>
              <a:t>“</a:t>
            </a:r>
            <a:r>
              <a:rPr lang="en-US" altLang="x-none" dirty="0">
                <a:solidFill>
                  <a:srgbClr val="000000"/>
                </a:solidFill>
              </a:rPr>
              <a:t>Java bytecode</a:t>
            </a:r>
            <a:r>
              <a:rPr lang="en-US" altLang="en-US" dirty="0">
                <a:solidFill>
                  <a:srgbClr val="000000"/>
                </a:solidFill>
              </a:rPr>
              <a:t>”</a:t>
            </a:r>
            <a:r>
              <a:rPr lang="en-US" altLang="x-none" dirty="0">
                <a:solidFill>
                  <a:srgbClr val="000000"/>
                </a:solidFill>
              </a:rPr>
              <a:t> (.class files)</a:t>
            </a:r>
          </a:p>
          <a:p>
            <a:pPr lvl="1" algn="l">
              <a:spcBef>
                <a:spcPts val="700"/>
              </a:spcBef>
              <a:buClr>
                <a:srgbClr val="3333CC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Execute bytecode with a </a:t>
            </a:r>
            <a:r>
              <a:rPr lang="en-US" altLang="en-US" dirty="0">
                <a:solidFill>
                  <a:srgbClr val="000000"/>
                </a:solidFill>
              </a:rPr>
              <a:t>“</a:t>
            </a:r>
            <a:r>
              <a:rPr lang="en-US" altLang="x-none" dirty="0">
                <a:solidFill>
                  <a:srgbClr val="000000"/>
                </a:solidFill>
              </a:rPr>
              <a:t>Java interpreter</a:t>
            </a:r>
            <a:r>
              <a:rPr lang="en-US" altLang="en-US" dirty="0">
                <a:solidFill>
                  <a:srgbClr val="000000"/>
                </a:solidFill>
              </a:rPr>
              <a:t>”</a:t>
            </a:r>
            <a:endParaRPr lang="en-US" altLang="x-none" dirty="0">
              <a:solidFill>
                <a:srgbClr val="000000"/>
              </a:solidFill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478463" y="5189538"/>
            <a:ext cx="2522537" cy="790575"/>
            <a:chOff x="3312" y="3336"/>
            <a:chExt cx="1589" cy="498"/>
          </a:xfrm>
        </p:grpSpPr>
        <p:pic>
          <p:nvPicPr>
            <p:cNvPr id="79889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6" y="3672"/>
              <a:ext cx="16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79890" name="Text Box 9"/>
            <p:cNvSpPr txBox="1">
              <a:spLocks noChangeArrowheads="1"/>
            </p:cNvSpPr>
            <p:nvPr/>
          </p:nvSpPr>
          <p:spPr bwMode="auto">
            <a:xfrm>
              <a:off x="3437" y="3336"/>
              <a:ext cx="3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Font typeface="Wingdings" charset="2"/>
                <a:buNone/>
              </a:pPr>
              <a:r>
                <a:rPr lang="en-GB" altLang="x-none" sz="1800" i="1">
                  <a:solidFill>
                    <a:srgbClr val="000000"/>
                  </a:solidFill>
                  <a:latin typeface="Tahoma" charset="0"/>
                </a:rPr>
                <a:t>run</a:t>
              </a:r>
            </a:p>
          </p:txBody>
        </p:sp>
        <p:sp>
          <p:nvSpPr>
            <p:cNvPr id="79891" name="Text Box 10"/>
            <p:cNvSpPr txBox="1">
              <a:spLocks noChangeArrowheads="1"/>
            </p:cNvSpPr>
            <p:nvPr/>
          </p:nvSpPr>
          <p:spPr bwMode="auto">
            <a:xfrm>
              <a:off x="4368" y="3522"/>
              <a:ext cx="5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Font typeface="Wingdings" charset="2"/>
                <a:buNone/>
              </a:pPr>
              <a:r>
                <a:rPr lang="en-GB" altLang="x-none" sz="1800">
                  <a:solidFill>
                    <a:srgbClr val="000000"/>
                  </a:solidFill>
                  <a:latin typeface="Tahoma" charset="0"/>
                </a:rPr>
                <a:t>output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312" y="3609"/>
              <a:ext cx="948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79450" y="4800600"/>
            <a:ext cx="1646238" cy="1646238"/>
            <a:chOff x="79" y="3143"/>
            <a:chExt cx="1037" cy="1037"/>
          </a:xfrm>
        </p:grpSpPr>
        <p:sp>
          <p:nvSpPr>
            <p:cNvPr id="79886" name="Rectangle 13"/>
            <p:cNvSpPr>
              <a:spLocks noChangeArrowheads="1"/>
            </p:cNvSpPr>
            <p:nvPr/>
          </p:nvSpPr>
          <p:spPr bwMode="auto">
            <a:xfrm>
              <a:off x="79" y="3143"/>
              <a:ext cx="1037" cy="1037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latin typeface="Times New Roman" charset="0"/>
              </a:endParaRPr>
            </a:p>
          </p:txBody>
        </p:sp>
        <p:sp>
          <p:nvSpPr>
            <p:cNvPr id="79887" name="Text Box 14"/>
            <p:cNvSpPr txBox="1">
              <a:spLocks noChangeArrowheads="1"/>
            </p:cNvSpPr>
            <p:nvPr/>
          </p:nvSpPr>
          <p:spPr bwMode="auto">
            <a:xfrm>
              <a:off x="94" y="3173"/>
              <a:ext cx="10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tabLst>
                  <a:tab pos="723900" algn="l"/>
                  <a:tab pos="1447800" algn="l"/>
                  <a:tab pos="2171700" algn="l"/>
                </a:tabLst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Font typeface="Wingdings" charset="2"/>
                <a:buNone/>
              </a:pPr>
              <a:r>
                <a:rPr lang="en-GB" altLang="x-none" sz="1800">
                  <a:solidFill>
                    <a:srgbClr val="000000"/>
                  </a:solidFill>
                  <a:latin typeface="Tahoma" charset="0"/>
                </a:rPr>
                <a:t>source code</a:t>
              </a:r>
            </a:p>
          </p:txBody>
        </p:sp>
        <p:pic>
          <p:nvPicPr>
            <p:cNvPr id="79888" name="Picture 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" y="3479"/>
              <a:ext cx="560" cy="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325688" y="4800600"/>
            <a:ext cx="3151187" cy="1646238"/>
            <a:chOff x="1326" y="3091"/>
            <a:chExt cx="1985" cy="1037"/>
          </a:xfrm>
        </p:grpSpPr>
        <p:pic>
          <p:nvPicPr>
            <p:cNvPr id="79879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8" y="3672"/>
              <a:ext cx="21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79880" name="Text Box 8"/>
            <p:cNvSpPr txBox="1">
              <a:spLocks noChangeArrowheads="1"/>
            </p:cNvSpPr>
            <p:nvPr/>
          </p:nvSpPr>
          <p:spPr bwMode="auto">
            <a:xfrm>
              <a:off x="1493" y="3336"/>
              <a:ext cx="6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Font typeface="Wingdings" charset="2"/>
                <a:buNone/>
              </a:pPr>
              <a:r>
                <a:rPr lang="en-GB" altLang="x-none" sz="1800" i="1">
                  <a:solidFill>
                    <a:srgbClr val="000000"/>
                  </a:solidFill>
                  <a:latin typeface="Tahoma" charset="0"/>
                </a:rPr>
                <a:t>compile</a:t>
              </a:r>
            </a:p>
          </p:txBody>
        </p:sp>
        <p:grpSp>
          <p:nvGrpSpPr>
            <p:cNvPr id="79881" name="Group 16"/>
            <p:cNvGrpSpPr>
              <a:grpSpLocks/>
            </p:cNvGrpSpPr>
            <p:nvPr/>
          </p:nvGrpSpPr>
          <p:grpSpPr bwMode="auto">
            <a:xfrm>
              <a:off x="2274" y="3091"/>
              <a:ext cx="1037" cy="1037"/>
              <a:chOff x="2064" y="3143"/>
              <a:chExt cx="1037" cy="1037"/>
            </a:xfrm>
          </p:grpSpPr>
          <p:pic>
            <p:nvPicPr>
              <p:cNvPr id="79883" name="Picture 1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9" y="3483"/>
                <a:ext cx="586" cy="5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sp>
            <p:nvSpPr>
              <p:cNvPr id="79884" name="Rectangle 18"/>
              <p:cNvSpPr>
                <a:spLocks noChangeArrowheads="1"/>
              </p:cNvSpPr>
              <p:nvPr/>
            </p:nvSpPr>
            <p:spPr bwMode="auto">
              <a:xfrm>
                <a:off x="2064" y="3143"/>
                <a:ext cx="1037" cy="103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charset="2"/>
                  <a:buChar char="q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500">
                  <a:latin typeface="Times New Roman" charset="0"/>
                </a:endParaRPr>
              </a:p>
            </p:txBody>
          </p:sp>
          <p:sp>
            <p:nvSpPr>
              <p:cNvPr id="79885" name="Text Box 19"/>
              <p:cNvSpPr txBox="1">
                <a:spLocks noChangeArrowheads="1"/>
              </p:cNvSpPr>
              <p:nvPr/>
            </p:nvSpPr>
            <p:spPr bwMode="auto">
              <a:xfrm>
                <a:off x="2176" y="3173"/>
                <a:ext cx="812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charset="2"/>
                  <a:buChar char="q"/>
                  <a:tabLst>
                    <a:tab pos="723900" algn="l"/>
                    <a:tab pos="1447800" algn="l"/>
                    <a:tab pos="2171700" algn="l"/>
                  </a:tabLst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tabLst>
                    <a:tab pos="723900" algn="l"/>
                    <a:tab pos="1447800" algn="l"/>
                    <a:tab pos="2171700" algn="l"/>
                  </a:tabLs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lnSpc>
                    <a:spcPct val="98000"/>
                  </a:lnSpc>
                  <a:spcBef>
                    <a:spcPct val="0"/>
                  </a:spcBef>
                  <a:buClrTx/>
                  <a:buSzTx/>
                  <a:buFont typeface="Wingdings" charset="2"/>
                  <a:buNone/>
                </a:pPr>
                <a:r>
                  <a:rPr lang="en-GB" altLang="x-none" sz="1800">
                    <a:solidFill>
                      <a:srgbClr val="000000"/>
                    </a:solidFill>
                    <a:latin typeface="Tahoma" charset="0"/>
                  </a:rPr>
                  <a:t>byte code</a:t>
                </a:r>
              </a:p>
              <a:p>
                <a:pPr algn="ctr">
                  <a:lnSpc>
                    <a:spcPct val="93000"/>
                  </a:lnSpc>
                  <a:spcBef>
                    <a:spcPct val="0"/>
                  </a:spcBef>
                  <a:buClrTx/>
                  <a:buSzTx/>
                  <a:buFont typeface="Wingdings" charset="2"/>
                  <a:buNone/>
                </a:pPr>
                <a:endParaRPr lang="en-GB" altLang="x-none" sz="500">
                  <a:solidFill>
                    <a:srgbClr val="000000"/>
                  </a:solidFill>
                  <a:latin typeface="Courier New" charset="0"/>
                </a:endParaRPr>
              </a:p>
            </p:txBody>
          </p:sp>
        </p:grpSp>
        <p:cxnSp>
          <p:nvCxnSpPr>
            <p:cNvPr id="18" name="Straight Arrow Connector 17"/>
            <p:cNvCxnSpPr/>
            <p:nvPr/>
          </p:nvCxnSpPr>
          <p:spPr>
            <a:xfrm>
              <a:off x="1326" y="3609"/>
              <a:ext cx="948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73593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omic Sans MS" charset="0"/>
                <a:ea typeface="ＭＳ Ｐゴシック" charset="-128"/>
                <a:cs typeface="DejaVu Sans" charset="0"/>
              </a:defRPr>
            </a:lvl1pPr>
            <a:lvl2pPr marL="742950" indent="-285750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2pPr>
            <a:lvl3pPr marL="11430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4FC3491-0334-1B41-93D7-93C7A0B256B5}" type="slidenum">
              <a:rPr lang="en-US" altLang="x-none" sz="1200">
                <a:latin typeface="Tahoma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omic Sans MS" charset="0"/>
                <a:ea typeface="ＭＳ Ｐゴシック" charset="-128"/>
                <a:cs typeface="DejaVu Sans" charset="0"/>
              </a:defRPr>
            </a:lvl1pPr>
            <a:lvl2pPr marL="742950" indent="-285750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2pPr>
            <a:lvl3pPr marL="11430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x-none" u="sng" dirty="0">
                <a:solidFill>
                  <a:srgbClr val="3333CC"/>
                </a:solidFill>
              </a:rPr>
              <a:t>Programming in Java (Step 1): Create/Edit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rgbClr val="000000"/>
                </a:solidFill>
                <a:latin typeface="Comic Sans MS" charset="0"/>
                <a:ea typeface="ＭＳ Ｐゴシック" charset="-128"/>
                <a:cs typeface="DejaVu Sans" charset="0"/>
              </a:defRPr>
            </a:lvl1pPr>
            <a:lvl2pPr marL="739775" indent="-282575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2pPr>
            <a:lvl3pPr marL="1141413" indent="-227013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9pPr>
          </a:lstStyle>
          <a:p>
            <a:pPr algn="l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lang="en-US" altLang="x-none" dirty="0"/>
              <a:t>The basic way is to use a </a:t>
            </a:r>
            <a:r>
              <a:rPr lang="en-US" altLang="x-none" u="sng" dirty="0"/>
              <a:t>text editor</a:t>
            </a:r>
          </a:p>
          <a:p>
            <a:pPr marL="800100" lvl="1" indent="-342900" algn="l"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Example editors: vim, sublime, Notepad, </a:t>
            </a:r>
            <a:r>
              <a:rPr lang="en-US" altLang="x-none" dirty="0" err="1">
                <a:ea typeface="ＭＳ Ｐゴシック" charset="-128"/>
              </a:rPr>
              <a:t>TextEdit</a:t>
            </a:r>
            <a:r>
              <a:rPr lang="en-US" altLang="x-none" dirty="0">
                <a:ea typeface="ＭＳ Ｐゴシック" charset="-128"/>
              </a:rPr>
              <a:t> (Format/Make Plain Text) etc.</a:t>
            </a:r>
          </a:p>
          <a:p>
            <a:pPr lvl="2" algn="l">
              <a:buFont typeface="Comic Sans MS" charset="0"/>
              <a:buChar char="•"/>
            </a:pP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Note: MS Word is </a:t>
            </a:r>
            <a:r>
              <a:rPr lang="en-US" altLang="x-none" b="1" dirty="0">
                <a:ea typeface="ＭＳ Ｐゴシック" charset="-128"/>
              </a:rPr>
              <a:t>NOT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 a text editor</a:t>
            </a:r>
          </a:p>
          <a:p>
            <a:pPr marL="800100" lvl="1" indent="-342900" algn="l"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The key is that your .java file </a:t>
            </a:r>
            <a:r>
              <a:rPr lang="en-US" altLang="x-none" b="1" i="1" dirty="0">
                <a:ea typeface="ＭＳ Ｐゴシック" charset="-128"/>
              </a:rPr>
              <a:t>cannot</a:t>
            </a:r>
            <a:r>
              <a:rPr lang="en-US" altLang="x-none" dirty="0">
                <a:ea typeface="ＭＳ Ｐゴシック" charset="-128"/>
              </a:rPr>
              <a:t> include any markup or stylistic formatting; just text.</a:t>
            </a:r>
          </a:p>
          <a:p>
            <a:pPr lvl="1" algn="l">
              <a:lnSpc>
                <a:spcPct val="90000"/>
              </a:lnSpc>
              <a:buClrTx/>
              <a:buSzPct val="75000"/>
              <a:buFontTx/>
              <a:buNone/>
            </a:pPr>
            <a:endParaRPr lang="en-US" altLang="x-none" dirty="0">
              <a:ea typeface="ＭＳ Ｐゴシック" charset="-128"/>
            </a:endParaRPr>
          </a:p>
          <a:p>
            <a:pPr marL="800100" lvl="1" indent="-342900" algn="l">
              <a:lnSpc>
                <a:spcPct val="90000"/>
              </a:lnSpc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You enter your Java code following Java Language syntax (more soon).</a:t>
            </a:r>
          </a:p>
        </p:txBody>
      </p:sp>
    </p:spTree>
    <p:extLst>
      <p:ext uri="{BB962C8B-B14F-4D97-AF65-F5344CB8AC3E}">
        <p14:creationId xmlns:p14="http://schemas.microsoft.com/office/powerpoint/2010/main" val="16781273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BF07BA1-E12C-8A4D-A17B-DC44FEC27638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533400" y="-53975"/>
            <a:ext cx="80772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altLang="x-none" sz="3200" u="sng" dirty="0">
                <a:solidFill>
                  <a:srgbClr val="3333CC"/>
                </a:solidFill>
              </a:rPr>
              <a:t>Programming in Java (Step 2): Compile</a:t>
            </a: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533400" y="1808163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ts val="600"/>
              </a:spcBef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2400" dirty="0">
                <a:solidFill>
                  <a:srgbClr val="000000"/>
                </a:solidFill>
              </a:rPr>
              <a:t>Compile a Java program</a:t>
            </a:r>
            <a:br>
              <a:rPr lang="en-US" altLang="x-none" sz="2400" dirty="0">
                <a:solidFill>
                  <a:srgbClr val="000000"/>
                </a:solidFill>
              </a:rPr>
            </a:br>
            <a:r>
              <a:rPr lang="en-US" altLang="x-none" sz="2400" dirty="0">
                <a:solidFill>
                  <a:srgbClr val="3333CC"/>
                </a:solidFill>
                <a:latin typeface="Arial" charset="0"/>
              </a:rPr>
              <a:t>$ </a:t>
            </a:r>
            <a:r>
              <a:rPr lang="en-US" altLang="x-none" sz="2400" dirty="0" err="1">
                <a:solidFill>
                  <a:srgbClr val="3333CC"/>
                </a:solidFill>
                <a:latin typeface="Arial" charset="0"/>
              </a:rPr>
              <a:t>javac</a:t>
            </a:r>
            <a:r>
              <a:rPr lang="en-US" altLang="x-none" sz="2400" dirty="0">
                <a:solidFill>
                  <a:srgbClr val="3333CC"/>
                </a:solidFill>
                <a:latin typeface="Arial" charset="0"/>
              </a:rPr>
              <a:t> </a:t>
            </a:r>
            <a:r>
              <a:rPr lang="en-US" altLang="x-none" sz="2400" dirty="0" err="1">
                <a:solidFill>
                  <a:srgbClr val="3333CC"/>
                </a:solidFill>
                <a:latin typeface="Arial" charset="0"/>
              </a:rPr>
              <a:t>HelloWorld.java</a:t>
            </a:r>
            <a:endParaRPr lang="en-US" altLang="x-none" sz="2400" dirty="0">
              <a:solidFill>
                <a:srgbClr val="3333CC"/>
              </a:solidFill>
              <a:latin typeface="Arial" charset="0"/>
            </a:endParaRPr>
          </a:p>
          <a:p>
            <a:pPr algn="l">
              <a:spcBef>
                <a:spcPts val="600"/>
              </a:spcBef>
              <a:buClrTx/>
              <a:buFontTx/>
              <a:buNone/>
            </a:pPr>
            <a:endParaRPr lang="en-US" altLang="x-none" sz="2400" dirty="0">
              <a:solidFill>
                <a:srgbClr val="3333CC"/>
              </a:solidFill>
              <a:latin typeface="Arial" charset="0"/>
            </a:endParaRPr>
          </a:p>
          <a:p>
            <a:pPr algn="l">
              <a:spcBef>
                <a:spcPts val="600"/>
              </a:spcBef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2400" dirty="0">
                <a:solidFill>
                  <a:srgbClr val="000000"/>
                </a:solidFill>
              </a:rPr>
              <a:t>Take a look to see that </a:t>
            </a:r>
            <a:r>
              <a:rPr lang="en-US" altLang="x-none" sz="2400" dirty="0" err="1">
                <a:solidFill>
                  <a:srgbClr val="000000"/>
                </a:solidFill>
              </a:rPr>
              <a:t>HelloWorld.class</a:t>
            </a:r>
            <a:r>
              <a:rPr lang="en-US" altLang="x-none" sz="2400" dirty="0">
                <a:solidFill>
                  <a:srgbClr val="000000"/>
                </a:solidFill>
              </a:rPr>
              <a:t> is generated</a:t>
            </a:r>
            <a:br>
              <a:rPr lang="en-US" altLang="x-none" sz="2400" dirty="0">
                <a:solidFill>
                  <a:srgbClr val="000000"/>
                </a:solidFill>
              </a:rPr>
            </a:br>
            <a:r>
              <a:rPr lang="en-US" altLang="x-none" sz="2400" dirty="0">
                <a:solidFill>
                  <a:srgbClr val="3333CC"/>
                </a:solidFill>
                <a:latin typeface="Arial" charset="0"/>
              </a:rPr>
              <a:t>$ ls </a:t>
            </a:r>
            <a:br>
              <a:rPr lang="en-US" altLang="x-none" sz="2400" dirty="0">
                <a:solidFill>
                  <a:srgbClr val="3333CC"/>
                </a:solidFill>
                <a:latin typeface="Arial" charset="0"/>
              </a:rPr>
            </a:br>
            <a:r>
              <a:rPr lang="en-US" altLang="x-none" sz="2400" dirty="0" err="1">
                <a:solidFill>
                  <a:srgbClr val="3333CC"/>
                </a:solidFill>
                <a:latin typeface="Arial" charset="0"/>
              </a:rPr>
              <a:t>HelloWorld.java</a:t>
            </a:r>
            <a:r>
              <a:rPr lang="en-US" altLang="x-none" sz="2400" dirty="0">
                <a:solidFill>
                  <a:srgbClr val="3333CC"/>
                </a:solidFill>
                <a:latin typeface="Arial" charset="0"/>
              </a:rPr>
              <a:t> </a:t>
            </a:r>
            <a:r>
              <a:rPr lang="en-US" altLang="x-none" sz="2400" dirty="0" err="1">
                <a:solidFill>
                  <a:srgbClr val="3333CC"/>
                </a:solidFill>
                <a:latin typeface="Arial" charset="0"/>
              </a:rPr>
              <a:t>HelloWorld.class</a:t>
            </a:r>
            <a:endParaRPr lang="en-US" altLang="x-none" sz="2400" dirty="0">
              <a:solidFill>
                <a:srgbClr val="3333C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4336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ext Box 1"/>
          <p:cNvSpPr txBox="1">
            <a:spLocks noChangeArrowheads="1"/>
          </p:cNvSpPr>
          <p:nvPr/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871560A-0616-9B48-9B2A-51353DEC1FD3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533400" y="-53975"/>
            <a:ext cx="80772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altLang="x-none" sz="3200" u="sng" dirty="0">
                <a:solidFill>
                  <a:srgbClr val="3333CC"/>
                </a:solidFill>
              </a:rPr>
              <a:t>Programming in Java (Step 3): Execute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533400" y="1808163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ts val="600"/>
              </a:spcBef>
              <a:buClrTx/>
              <a:buFontTx/>
              <a:buNone/>
            </a:pPr>
            <a:endParaRPr lang="en-US" altLang="x-none" sz="2400" dirty="0">
              <a:solidFill>
                <a:srgbClr val="3333CC"/>
              </a:solidFill>
              <a:latin typeface="Arial" charset="0"/>
            </a:endParaRPr>
          </a:p>
          <a:p>
            <a:pPr algn="l">
              <a:spcBef>
                <a:spcPts val="600"/>
              </a:spcBef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2400" dirty="0">
                <a:solidFill>
                  <a:srgbClr val="000000"/>
                </a:solidFill>
              </a:rPr>
              <a:t>Run Java interpreter</a:t>
            </a:r>
          </a:p>
          <a:p>
            <a:pPr algn="l">
              <a:spcBef>
                <a:spcPts val="600"/>
              </a:spcBef>
              <a:buClrTx/>
              <a:buFontTx/>
              <a:buNone/>
            </a:pPr>
            <a:r>
              <a:rPr lang="en-US" altLang="x-none" sz="2400" dirty="0">
                <a:solidFill>
                  <a:srgbClr val="3333CC"/>
                </a:solidFill>
                <a:latin typeface="Arial" charset="0"/>
              </a:rPr>
              <a:t>    $ java HelloWorld</a:t>
            </a:r>
          </a:p>
        </p:txBody>
      </p:sp>
    </p:spTree>
    <p:extLst>
      <p:ext uri="{BB962C8B-B14F-4D97-AF65-F5344CB8AC3E}">
        <p14:creationId xmlns:p14="http://schemas.microsoft.com/office/powerpoint/2010/main" val="26478156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/>
              <a:t>Assignment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due</a:t>
            </a:r>
            <a:r>
              <a:rPr lang="zh-CN" altLang="en-US" dirty="0"/>
              <a:t> </a:t>
            </a:r>
            <a:r>
              <a:rPr lang="en-US" altLang="zh-CN" dirty="0"/>
              <a:t>today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Assignment Two linked on the schedule page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Oct.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13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, in class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or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by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email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to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the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instructor</a:t>
            </a:r>
          </a:p>
          <a:p>
            <a:pPr lvl="0"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ＭＳ Ｐゴシック" charset="-128"/>
              </a:rPr>
              <a:t>A</a:t>
            </a:r>
            <a:r>
              <a:rPr lang="zh-CN" altLang="en-US" dirty="0">
                <a:solidFill>
                  <a:srgbClr val="00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ＭＳ Ｐゴシック" charset="-128"/>
              </a:rPr>
              <a:t>list</a:t>
            </a:r>
            <a:r>
              <a:rPr lang="zh-CN" altLang="en-US" dirty="0">
                <a:solidFill>
                  <a:srgbClr val="00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ＭＳ Ｐゴシック" charset="-128"/>
              </a:rPr>
              <a:t>of</a:t>
            </a:r>
            <a:r>
              <a:rPr lang="zh-CN" altLang="en-US" dirty="0">
                <a:solidFill>
                  <a:srgbClr val="00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ＭＳ Ｐゴシック" charset="-128"/>
              </a:rPr>
              <a:t>potential</a:t>
            </a:r>
            <a:r>
              <a:rPr lang="zh-CN" altLang="en-US" dirty="0">
                <a:solidFill>
                  <a:srgbClr val="00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ＭＳ Ｐゴシック" charset="-128"/>
              </a:rPr>
              <a:t>project</a:t>
            </a:r>
            <a:r>
              <a:rPr lang="zh-CN" altLang="en-US" dirty="0">
                <a:solidFill>
                  <a:srgbClr val="00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ＭＳ Ｐゴシック" charset="-128"/>
              </a:rPr>
              <a:t>topics</a:t>
            </a:r>
            <a:r>
              <a:rPr lang="zh-CN" altLang="en-US" dirty="0">
                <a:solidFill>
                  <a:srgbClr val="00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ＭＳ Ｐゴシック" charset="-128"/>
              </a:rPr>
              <a:t>linked</a:t>
            </a:r>
            <a:r>
              <a:rPr lang="zh-CN" altLang="en-US" dirty="0">
                <a:solidFill>
                  <a:srgbClr val="00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ＭＳ Ｐゴシック" charset="-128"/>
              </a:rPr>
              <a:t>on</a:t>
            </a:r>
            <a:r>
              <a:rPr lang="zh-CN" altLang="en-US" dirty="0">
                <a:solidFill>
                  <a:srgbClr val="00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ＭＳ Ｐゴシック" charset="-128"/>
              </a:rPr>
              <a:t>the</a:t>
            </a:r>
            <a:r>
              <a:rPr lang="zh-CN" altLang="en-US" dirty="0">
                <a:solidFill>
                  <a:srgbClr val="00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ＭＳ Ｐゴシック" charset="-128"/>
              </a:rPr>
              <a:t>schedule</a:t>
            </a:r>
            <a:r>
              <a:rPr lang="zh-CN" altLang="en-US" dirty="0">
                <a:solidFill>
                  <a:srgbClr val="00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ＭＳ Ｐゴシック" charset="-128"/>
              </a:rPr>
              <a:t>page</a:t>
            </a: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2~4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persons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per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team</a:t>
            </a: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Talk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to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the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instructor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for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more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details</a:t>
            </a: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More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topics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to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post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soon</a:t>
            </a:r>
          </a:p>
          <a:p>
            <a:pPr lvl="1">
              <a:buClr>
                <a:srgbClr val="3333CC"/>
              </a:buClr>
              <a:buFont typeface="Wingdings" pitchFamily="2" charset="2"/>
              <a:buChar char="q"/>
            </a:pPr>
            <a:endParaRPr lang="en-US" altLang="x-none" dirty="0">
              <a:solidFill>
                <a:srgbClr val="FF0000"/>
              </a:solidFill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1E9601-EE66-9E43-83BC-E7C5B9443968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0916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First Java Program</a:t>
            </a:r>
          </a:p>
        </p:txBody>
      </p:sp>
      <p:sp>
        <p:nvSpPr>
          <p:cNvPr id="83970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C90FF3-0AD6-B240-AAB6-05402A7E4DB3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83971" name="Rectangle 3"/>
          <p:cNvSpPr txBox="1">
            <a:spLocks/>
          </p:cNvSpPr>
          <p:nvPr/>
        </p:nvSpPr>
        <p:spPr bwMode="auto">
          <a:xfrm>
            <a:off x="685800" y="1676400"/>
            <a:ext cx="7315200" cy="289560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1" tIns="45708" rIns="91411" bIns="4570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 dirty="0">
                <a:latin typeface="Courier New" charset="0"/>
              </a:rPr>
              <a:t>/*************************************</a:t>
            </a: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 dirty="0">
                <a:latin typeface="Courier New" charset="0"/>
              </a:rPr>
              <a:t> * Prints </a:t>
            </a:r>
            <a:r>
              <a:rPr lang="en-GB" altLang="en-US" sz="1800" dirty="0">
                <a:latin typeface="Courier New" charset="0"/>
              </a:rPr>
              <a:t>“</a:t>
            </a:r>
            <a:r>
              <a:rPr lang="en-GB" altLang="x-none" sz="1800" dirty="0">
                <a:latin typeface="Courier New" charset="0"/>
              </a:rPr>
              <a:t>Hello World</a:t>
            </a:r>
            <a:r>
              <a:rPr lang="en-GB" altLang="en-US" sz="1800" dirty="0">
                <a:latin typeface="Courier New" charset="0"/>
              </a:rPr>
              <a:t>”</a:t>
            </a:r>
            <a:endParaRPr lang="en-GB" altLang="x-none" sz="1800" dirty="0">
              <a:latin typeface="Courier New" charset="0"/>
            </a:endParaRP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 dirty="0">
                <a:latin typeface="Courier New" charset="0"/>
              </a:rPr>
              <a:t> * Everyone</a:t>
            </a:r>
            <a:r>
              <a:rPr lang="en-GB" altLang="en-US" sz="1800" dirty="0">
                <a:latin typeface="Courier New" charset="0"/>
              </a:rPr>
              <a:t>’</a:t>
            </a:r>
            <a:r>
              <a:rPr lang="en-GB" altLang="x-none" sz="1800" dirty="0">
                <a:latin typeface="Courier New" charset="0"/>
              </a:rPr>
              <a:t>s first Java program.</a:t>
            </a: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 dirty="0">
                <a:latin typeface="Courier New" charset="0"/>
              </a:rPr>
              <a:t> *************************************/</a:t>
            </a: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 dirty="0">
                <a:latin typeface="Courier New" charset="0"/>
              </a:rPr>
              <a:t>public class Hello {</a:t>
            </a: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 dirty="0">
                <a:latin typeface="Courier New" charset="0"/>
              </a:rPr>
              <a:t>    public static void main(String[] </a:t>
            </a:r>
            <a:r>
              <a:rPr lang="en-GB" altLang="x-none" sz="1800" dirty="0" err="1">
                <a:latin typeface="Courier New" charset="0"/>
              </a:rPr>
              <a:t>args</a:t>
            </a:r>
            <a:r>
              <a:rPr lang="en-GB" altLang="x-none" sz="1800" dirty="0">
                <a:latin typeface="Courier New" charset="0"/>
              </a:rPr>
              <a:t>) {</a:t>
            </a: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 dirty="0">
                <a:latin typeface="Courier New" charset="0"/>
              </a:rPr>
              <a:t>        </a:t>
            </a:r>
            <a:r>
              <a:rPr lang="en-GB" altLang="x-none" sz="1800" dirty="0" err="1">
                <a:latin typeface="Courier New" charset="0"/>
              </a:rPr>
              <a:t>System.out.println</a:t>
            </a:r>
            <a:r>
              <a:rPr lang="en-GB" altLang="x-none" sz="1800" dirty="0">
                <a:latin typeface="Courier New" charset="0"/>
              </a:rPr>
              <a:t>("Hello, world!");</a:t>
            </a: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 dirty="0">
                <a:latin typeface="Courier New" charset="0"/>
              </a:rPr>
              <a:t>    }</a:t>
            </a: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7803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Another Java Program</a:t>
            </a:r>
          </a:p>
        </p:txBody>
      </p:sp>
      <p:sp>
        <p:nvSpPr>
          <p:cNvPr id="89090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DD77B6-F784-2644-BCE9-8DB999152B82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609600" y="1600200"/>
            <a:ext cx="7315200" cy="228600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</p:spPr>
        <p:txBody>
          <a:bodyPr lIns="91411" tIns="45708" rIns="91411" bIns="45708"/>
          <a:lstStyle/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public class Hello2 {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    public static void main(String[] </a:t>
            </a:r>
            <a:r>
              <a:rPr lang="en-GB" sz="1800" kern="0" dirty="0" err="1">
                <a:latin typeface="Courier New" pitchFamily="49" charset="0"/>
                <a:ea typeface="+mn-ea"/>
              </a:rPr>
              <a:t>args</a:t>
            </a:r>
            <a:r>
              <a:rPr lang="en-GB" sz="1800" kern="0" dirty="0">
                <a:latin typeface="Courier New" pitchFamily="49" charset="0"/>
                <a:ea typeface="+mn-ea"/>
              </a:rPr>
              <a:t>) {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        </a:t>
            </a:r>
            <a:r>
              <a:rPr lang="en-GB" sz="1800" kern="0" dirty="0" err="1">
                <a:latin typeface="Courier New" pitchFamily="49" charset="0"/>
                <a:ea typeface="+mn-ea"/>
              </a:rPr>
              <a:t>System.out.println</a:t>
            </a:r>
            <a:r>
              <a:rPr lang="en-GB" sz="1800" kern="0" dirty="0">
                <a:latin typeface="Courier New" pitchFamily="49" charset="0"/>
                <a:ea typeface="+mn-ea"/>
              </a:rPr>
              <a:t>("Hello, world!");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        </a:t>
            </a:r>
            <a:r>
              <a:rPr lang="en-GB" sz="1800" kern="0" dirty="0" err="1">
                <a:latin typeface="Courier New" pitchFamily="49" charset="0"/>
                <a:ea typeface="+mn-ea"/>
              </a:rPr>
              <a:t>System.out.println</a:t>
            </a:r>
            <a:r>
              <a:rPr lang="en-GB" sz="1800" kern="0" dirty="0">
                <a:latin typeface="Courier New" pitchFamily="49" charset="0"/>
                <a:ea typeface="+mn-ea"/>
              </a:rPr>
              <a:t>();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        </a:t>
            </a:r>
            <a:r>
              <a:rPr lang="en-GB" sz="1800" kern="0" dirty="0" err="1">
                <a:latin typeface="Courier New" pitchFamily="49" charset="0"/>
                <a:ea typeface="+mn-ea"/>
              </a:rPr>
              <a:t>System.out.println</a:t>
            </a:r>
            <a:r>
              <a:rPr lang="en-GB" sz="1800" kern="0" dirty="0">
                <a:latin typeface="Courier New" pitchFamily="49" charset="0"/>
                <a:ea typeface="+mn-ea"/>
              </a:rPr>
              <a:t>("This program produces");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        </a:t>
            </a:r>
            <a:r>
              <a:rPr lang="en-GB" sz="1800" kern="0" dirty="0" err="1">
                <a:latin typeface="Courier New" pitchFamily="49" charset="0"/>
                <a:ea typeface="+mn-ea"/>
              </a:rPr>
              <a:t>System.out.println</a:t>
            </a:r>
            <a:r>
              <a:rPr lang="en-GB" sz="1800" kern="0" dirty="0">
                <a:latin typeface="Courier New" pitchFamily="49" charset="0"/>
                <a:ea typeface="+mn-ea"/>
              </a:rPr>
              <a:t>("four lines of output");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    }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5632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ext Box 1"/>
          <p:cNvSpPr txBox="1">
            <a:spLocks noChangeArrowheads="1"/>
          </p:cNvSpPr>
          <p:nvPr/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omic Sans MS" charset="0"/>
                <a:ea typeface="ＭＳ Ｐゴシック" charset="-128"/>
                <a:cs typeface="DejaVu Sans" charset="0"/>
              </a:defRPr>
            </a:lvl1pPr>
            <a:lvl2pPr marL="742950" indent="-285750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2pPr>
            <a:lvl3pPr marL="11430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29A47FE-421F-6444-97B1-4364EA719988}" type="slidenum">
              <a:rPr lang="en-US" altLang="x-none" sz="1200">
                <a:latin typeface="Tahoma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omic Sans MS" charset="0"/>
                <a:ea typeface="ＭＳ Ｐゴシック" charset="-128"/>
                <a:cs typeface="DejaVu Sans" charset="0"/>
              </a:defRPr>
            </a:lvl1pPr>
            <a:lvl2pPr marL="742950" indent="-285750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2pPr>
            <a:lvl3pPr marL="11430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Programming in Java: Method 2</a:t>
            </a: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rgbClr val="000000"/>
                </a:solidFill>
                <a:latin typeface="Comic Sans MS" charset="0"/>
                <a:ea typeface="ＭＳ Ｐゴシック" charset="-128"/>
                <a:cs typeface="DejaVu Sans" charset="0"/>
              </a:defRPr>
            </a:lvl1pPr>
            <a:lvl2pPr marL="739775" indent="-282575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2pPr>
            <a:lvl3pPr marL="1141413" indent="-227013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9pPr>
          </a:lstStyle>
          <a:p>
            <a:pPr algn="l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lang="en-US" altLang="x-none" sz="2000" dirty="0"/>
              <a:t>Another way is to use an </a:t>
            </a:r>
            <a:r>
              <a:rPr lang="en-US" altLang="x-none" sz="2000" u="sng" dirty="0"/>
              <a:t>Integrated Development Environment (IDE)</a:t>
            </a:r>
          </a:p>
          <a:p>
            <a:pPr marL="742950" lvl="1" indent="-285750" algn="l"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Example IDEs: Eclipse, IDEA</a:t>
            </a:r>
            <a:r>
              <a:rPr lang="en-US" altLang="zh-CN" sz="1800" dirty="0">
                <a:ea typeface="ＭＳ Ｐゴシック" charset="-128"/>
              </a:rPr>
              <a:t>,</a:t>
            </a:r>
            <a:r>
              <a:rPr lang="zh-CN" altLang="en-US" sz="1800" dirty="0">
                <a:ea typeface="ＭＳ Ｐゴシック" charset="-128"/>
              </a:rPr>
              <a:t> </a:t>
            </a:r>
            <a:r>
              <a:rPr lang="en-US" altLang="x-none" sz="1800" dirty="0" err="1">
                <a:ea typeface="ＭＳ Ｐゴシック" charset="-128"/>
              </a:rPr>
              <a:t>DrJava</a:t>
            </a:r>
            <a:r>
              <a:rPr lang="en-US" altLang="x-none" sz="1800" dirty="0">
                <a:ea typeface="ＭＳ Ｐゴシック" charset="-128"/>
              </a:rPr>
              <a:t>, etc.</a:t>
            </a:r>
          </a:p>
          <a:p>
            <a:pPr marL="742950" lvl="1" indent="-285750" algn="l"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An IDE usually presents the user with a space for text (like an editor) but layers </a:t>
            </a:r>
            <a:r>
              <a:rPr lang="en-US" altLang="x-none" sz="1800" i="1" dirty="0">
                <a:ea typeface="ＭＳ Ｐゴシック" charset="-128"/>
              </a:rPr>
              <a:t>additional features</a:t>
            </a:r>
            <a:r>
              <a:rPr lang="en-US" altLang="x-none" sz="1800" dirty="0">
                <a:ea typeface="ＭＳ Ｐゴシック" charset="-128"/>
              </a:rPr>
              <a:t> on top of the text for the user's benefit.</a:t>
            </a:r>
          </a:p>
          <a:p>
            <a:pPr lvl="2" algn="l">
              <a:buFont typeface="Comic Sans MS" charset="0"/>
              <a:buChar char="•"/>
            </a:pPr>
            <a:r>
              <a:rPr lang="en-US" altLang="x-none" sz="1600" dirty="0">
                <a:solidFill>
                  <a:srgbClr val="FF0000"/>
                </a:solidFill>
                <a:ea typeface="ＭＳ Ｐゴシック" charset="-128"/>
              </a:rPr>
              <a:t>Note: The underlying file contains pure text, just like a text editor.</a:t>
            </a:r>
          </a:p>
          <a:p>
            <a:pPr marL="742950" lvl="1" indent="-285750" algn="l">
              <a:lnSpc>
                <a:spcPct val="90000"/>
              </a:lnSpc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These features can be very useful and save time.</a:t>
            </a:r>
          </a:p>
          <a:p>
            <a:pPr lvl="2" algn="l">
              <a:buFont typeface="Comic Sans MS" charset="0"/>
              <a:buChar char="•"/>
            </a:pPr>
            <a:r>
              <a:rPr lang="en-US" altLang="x-none" sz="1600" dirty="0">
                <a:ea typeface="ＭＳ Ｐゴシック" charset="-128"/>
              </a:rPr>
              <a:t>Example features are GUI compile, GUI execution, code completion, and syntax highlighting.</a:t>
            </a:r>
          </a:p>
          <a:p>
            <a:pPr marL="742950" lvl="1" indent="-285750" algn="l"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IDEs take more time to get started than a simple text editor, e.g., </a:t>
            </a:r>
          </a:p>
          <a:p>
            <a:pPr marL="1200150" lvl="2" indent="-285750" algn="l">
              <a:spcBef>
                <a:spcPts val="600"/>
              </a:spcBef>
              <a:buClr>
                <a:srgbClr val="3333CC"/>
              </a:buClr>
              <a:buSzPct val="75000"/>
              <a:buFont typeface="Arial" charset="0"/>
              <a:buChar char="•"/>
            </a:pPr>
            <a:r>
              <a:rPr lang="en-US" altLang="x-none" sz="1800" dirty="0">
                <a:ea typeface="ＭＳ Ｐゴシック" charset="-128"/>
              </a:rPr>
              <a:t>set up where to find the </a:t>
            </a:r>
            <a:r>
              <a:rPr lang="en-US" altLang="en-US" sz="1800" dirty="0">
                <a:ea typeface="ＭＳ Ｐゴシック" charset="-128"/>
              </a:rPr>
              <a:t>“</a:t>
            </a:r>
            <a:r>
              <a:rPr lang="en-US" altLang="x-none" sz="1800" dirty="0">
                <a:ea typeface="ＭＳ Ｐゴシック" charset="-128"/>
              </a:rPr>
              <a:t>java</a:t>
            </a:r>
            <a:r>
              <a:rPr lang="en-US" altLang="en-US" sz="1800" dirty="0">
                <a:ea typeface="ＭＳ Ｐゴシック" charset="-128"/>
              </a:rPr>
              <a:t>”</a:t>
            </a:r>
            <a:r>
              <a:rPr lang="en-US" altLang="x-none" sz="1800" dirty="0">
                <a:ea typeface="ＭＳ Ｐゴシック" charset="-128"/>
              </a:rPr>
              <a:t> and </a:t>
            </a:r>
            <a:r>
              <a:rPr lang="en-US" altLang="en-US" sz="1800" dirty="0">
                <a:ea typeface="ＭＳ Ｐゴシック" charset="-128"/>
              </a:rPr>
              <a:t>“</a:t>
            </a:r>
            <a:r>
              <a:rPr lang="en-US" altLang="ja-JP" sz="1800" dirty="0" err="1">
                <a:ea typeface="ＭＳ Ｐゴシック" charset="-128"/>
              </a:rPr>
              <a:t>javac</a:t>
            </a:r>
            <a:r>
              <a:rPr lang="en-US" altLang="en-US" sz="1800" dirty="0">
                <a:ea typeface="ＭＳ Ｐゴシック" charset="-128"/>
              </a:rPr>
              <a:t>”</a:t>
            </a:r>
            <a:r>
              <a:rPr lang="en-US" altLang="ja-JP" sz="1800" dirty="0">
                <a:ea typeface="ＭＳ Ｐゴシック" charset="-128"/>
              </a:rPr>
              <a:t> programs</a:t>
            </a:r>
          </a:p>
          <a:p>
            <a:pPr marL="1200150" lvl="2" indent="-285750" algn="l">
              <a:spcBef>
                <a:spcPts val="600"/>
              </a:spcBef>
              <a:buClr>
                <a:srgbClr val="3333CC"/>
              </a:buClr>
              <a:buSzPct val="75000"/>
              <a:buFont typeface="Arial" charset="0"/>
              <a:buChar char="•"/>
            </a:pPr>
            <a:r>
              <a:rPr lang="en-US" altLang="x-none" sz="1800" dirty="0">
                <a:ea typeface="ＭＳ Ｐゴシック" charset="-128"/>
              </a:rPr>
              <a:t>find out where does the IDE save my file</a:t>
            </a:r>
          </a:p>
        </p:txBody>
      </p:sp>
    </p:spTree>
    <p:extLst>
      <p:ext uri="{BB962C8B-B14F-4D97-AF65-F5344CB8AC3E}">
        <p14:creationId xmlns:p14="http://schemas.microsoft.com/office/powerpoint/2010/main" val="2864912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200">
                <a:ea typeface="ＭＳ Ｐゴシック" charset="-128"/>
              </a:rPr>
              <a:t>Java Syntax Structure: A Top-Down View</a:t>
            </a:r>
          </a:p>
        </p:txBody>
      </p:sp>
      <p:sp>
        <p:nvSpPr>
          <p:cNvPr id="347139" name="Rectangle 3"/>
          <p:cNvSpPr>
            <a:spLocks noGrp="1"/>
          </p:cNvSpPr>
          <p:nvPr>
            <p:ph idx="1"/>
          </p:nvPr>
        </p:nvSpPr>
        <p:spPr>
          <a:xfrm>
            <a:off x="533400" y="3165986"/>
            <a:ext cx="7772400" cy="30824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latin typeface="Courier New" charset="0"/>
                <a:cs typeface="+mn-cs"/>
              </a:rPr>
              <a:t>public class </a:t>
            </a:r>
            <a:r>
              <a:rPr lang="en-GB" sz="1800" b="1" i="1" dirty="0">
                <a:cs typeface="+mn-cs"/>
              </a:rPr>
              <a:t>&lt;class name&gt;</a:t>
            </a:r>
            <a:r>
              <a:rPr lang="en-GB" sz="1800" dirty="0">
                <a:latin typeface="Courier New" charset="0"/>
                <a:cs typeface="+mn-cs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latin typeface="Courier New" charset="0"/>
                <a:cs typeface="+mn-cs"/>
              </a:rPr>
              <a:t>    public static void main(String[] </a:t>
            </a:r>
            <a:r>
              <a:rPr lang="en-GB" sz="1800" dirty="0" err="1">
                <a:latin typeface="Courier New" charset="0"/>
                <a:cs typeface="+mn-cs"/>
              </a:rPr>
              <a:t>args</a:t>
            </a:r>
            <a:r>
              <a:rPr lang="en-GB" sz="1800" dirty="0">
                <a:latin typeface="Courier New" charset="0"/>
                <a:cs typeface="+mn-cs"/>
              </a:rPr>
              <a:t>) {</a:t>
            </a:r>
            <a:br>
              <a:rPr lang="en-GB" sz="1800" dirty="0">
                <a:latin typeface="Courier New" charset="0"/>
                <a:cs typeface="+mn-cs"/>
              </a:rPr>
            </a:br>
            <a:endParaRPr lang="en-GB" sz="1800" dirty="0">
              <a:latin typeface="Courier New" charset="0"/>
              <a:cs typeface="+mn-cs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  <a:t>        </a:t>
            </a:r>
            <a:r>
              <a:rPr lang="en-GB" sz="1800" b="1" i="1" dirty="0">
                <a:cs typeface="+mn-cs"/>
              </a:rPr>
              <a:t>&lt;statement&gt;</a:t>
            </a: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  <a:t>        </a:t>
            </a:r>
            <a:r>
              <a:rPr lang="en-GB" sz="1800" b="1" i="1" dirty="0">
                <a:cs typeface="+mn-cs"/>
              </a:rPr>
              <a:t>&lt;statement&gt;</a:t>
            </a: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  <a:t>        </a:t>
            </a: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...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  <a:t>        </a:t>
            </a:r>
            <a:r>
              <a:rPr lang="en-GB" sz="1800" b="1" i="1" dirty="0">
                <a:cs typeface="+mn-cs"/>
              </a:rPr>
              <a:t>&lt;statement&gt;</a:t>
            </a: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  <a:t>;</a:t>
            </a:r>
            <a:b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</a:br>
            <a:endParaRPr lang="en-GB" sz="1800" dirty="0"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latin typeface="Courier New" charset="0"/>
                <a:cs typeface="+mn-cs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latin typeface="Courier New" charset="0"/>
                <a:cs typeface="+mn-cs"/>
              </a:rPr>
              <a:t>}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charset="0"/>
              <a:buNone/>
              <a:defRPr/>
            </a:pPr>
            <a:endParaRPr lang="en-GB" sz="1600" dirty="0">
              <a:latin typeface="Courier New" charset="0"/>
            </a:endParaRPr>
          </a:p>
        </p:txBody>
      </p:sp>
      <p:sp>
        <p:nvSpPr>
          <p:cNvPr id="94214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10C8EE-9834-9E41-AF20-029A66789576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x-none" sz="1200">
              <a:latin typeface="Tahoma" charset="0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981200" y="1371600"/>
            <a:ext cx="7042150" cy="1981200"/>
            <a:chOff x="232" y="576"/>
            <a:chExt cx="4436" cy="1248"/>
          </a:xfrm>
        </p:grpSpPr>
        <p:sp>
          <p:nvSpPr>
            <p:cNvPr id="94219" name="Text Box 6"/>
            <p:cNvSpPr txBox="1">
              <a:spLocks noChangeArrowheads="1"/>
            </p:cNvSpPr>
            <p:nvPr/>
          </p:nvSpPr>
          <p:spPr bwMode="auto">
            <a:xfrm>
              <a:off x="232" y="576"/>
              <a:ext cx="4436" cy="10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marL="282575" indent="-28257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charset="2"/>
                <a:buNone/>
              </a:pPr>
              <a:r>
                <a:rPr lang="en-US" altLang="x-none" sz="2000">
                  <a:latin typeface="Verdana" charset="0"/>
                </a:rPr>
                <a:t>A class: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has a name, defined in a </a:t>
              </a:r>
              <a:r>
                <a:rPr lang="en-US" altLang="x-none" sz="2000">
                  <a:solidFill>
                    <a:srgbClr val="FF0000"/>
                  </a:solidFill>
                  <a:latin typeface="Verdana" charset="0"/>
                </a:rPr>
                <a:t>file with same name</a:t>
              </a:r>
              <a:br>
                <a:rPr lang="en-US" altLang="x-none" sz="2000">
                  <a:solidFill>
                    <a:srgbClr val="FF0000"/>
                  </a:solidFill>
                  <a:latin typeface="Verdana" charset="0"/>
                </a:rPr>
              </a:br>
              <a:r>
                <a:rPr lang="en-US" altLang="x-none" sz="2000">
                  <a:solidFill>
                    <a:srgbClr val="FF0000"/>
                  </a:solidFill>
                  <a:latin typeface="Verdana" charset="0"/>
                </a:rPr>
                <a:t>Convention we follow: </a:t>
              </a:r>
              <a:r>
                <a:rPr lang="en-US" altLang="x-none" sz="2000">
                  <a:solidFill>
                    <a:srgbClr val="A50021"/>
                  </a:solidFill>
                  <a:latin typeface="Verdana" charset="0"/>
                </a:rPr>
                <a:t>capitalize each English word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starts with {, and ends with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includes a group of methods</a:t>
              </a:r>
            </a:p>
          </p:txBody>
        </p:sp>
        <p:sp>
          <p:nvSpPr>
            <p:cNvPr id="94220" name="Line 7"/>
            <p:cNvSpPr>
              <a:spLocks noChangeShapeType="1"/>
            </p:cNvSpPr>
            <p:nvPr/>
          </p:nvSpPr>
          <p:spPr bwMode="auto">
            <a:xfrm flipH="1">
              <a:off x="1048" y="1632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810000" y="3698863"/>
            <a:ext cx="5370513" cy="2243137"/>
            <a:chOff x="3810000" y="3962400"/>
            <a:chExt cx="5371137" cy="2243154"/>
          </a:xfrm>
        </p:grpSpPr>
        <p:sp>
          <p:nvSpPr>
            <p:cNvPr id="94215" name="Line 13"/>
            <p:cNvSpPr>
              <a:spLocks noChangeShapeType="1"/>
            </p:cNvSpPr>
            <p:nvPr/>
          </p:nvSpPr>
          <p:spPr bwMode="auto">
            <a:xfrm flipH="1" flipV="1">
              <a:off x="4114800" y="3962400"/>
              <a:ext cx="457201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4216" name="Text Box 6"/>
            <p:cNvSpPr txBox="1">
              <a:spLocks noChangeArrowheads="1"/>
            </p:cNvSpPr>
            <p:nvPr/>
          </p:nvSpPr>
          <p:spPr bwMode="auto">
            <a:xfrm>
              <a:off x="3810000" y="4267200"/>
              <a:ext cx="5371137" cy="193835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marL="282575" indent="-28257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charset="2"/>
                <a:buNone/>
              </a:pPr>
              <a:r>
                <a:rPr lang="en-US" altLang="x-none" sz="2000">
                  <a:latin typeface="Verdana" charset="0"/>
                </a:rPr>
                <a:t>A method: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has a name</a:t>
              </a:r>
              <a:br>
                <a:rPr lang="en-US" altLang="x-none" sz="2000">
                  <a:latin typeface="Verdana" charset="0"/>
                </a:rPr>
              </a:br>
              <a:r>
                <a:rPr lang="en-US" altLang="x-none" sz="2000">
                  <a:solidFill>
                    <a:srgbClr val="FF0000"/>
                  </a:solidFill>
                  <a:latin typeface="Verdana" charset="0"/>
                </a:rPr>
                <a:t>Convention we follow</a:t>
              </a:r>
              <a:r>
                <a:rPr lang="en-US" altLang="x-none" sz="2000">
                  <a:latin typeface="Verdana" charset="0"/>
                </a:rPr>
                <a:t>: lowercase first </a:t>
              </a:r>
              <a:br>
                <a:rPr lang="en-US" altLang="x-none" sz="2000">
                  <a:latin typeface="Verdana" charset="0"/>
                </a:rPr>
              </a:br>
              <a:r>
                <a:rPr lang="en-US" altLang="x-none" sz="2000">
                  <a:latin typeface="Verdana" charset="0"/>
                </a:rPr>
                <a:t>word, capital following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starts with {, and ends with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includes a group of statements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524000" y="5562600"/>
            <a:ext cx="3979863" cy="1295400"/>
            <a:chOff x="1968" y="2176"/>
            <a:chExt cx="2507" cy="816"/>
          </a:xfrm>
        </p:grpSpPr>
        <p:sp>
          <p:nvSpPr>
            <p:cNvPr id="94217" name="Text Box 9"/>
            <p:cNvSpPr txBox="1">
              <a:spLocks noChangeArrowheads="1"/>
            </p:cNvSpPr>
            <p:nvPr/>
          </p:nvSpPr>
          <p:spPr bwMode="auto">
            <a:xfrm>
              <a:off x="1968" y="2352"/>
              <a:ext cx="2507" cy="6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marL="282575" indent="-28257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charset="2"/>
                <a:buNone/>
              </a:pPr>
              <a:r>
                <a:rPr lang="en-US" altLang="x-none" sz="2000" b="1">
                  <a:latin typeface="Verdana" charset="0"/>
                </a:rPr>
                <a:t>statement</a:t>
              </a:r>
              <a:r>
                <a:rPr lang="en-US" altLang="x-none" sz="2000">
                  <a:latin typeface="Verdana" charset="0"/>
                </a:rPr>
                <a:t>: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a command to be executed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end with ;</a:t>
              </a:r>
            </a:p>
          </p:txBody>
        </p:sp>
        <p:sp>
          <p:nvSpPr>
            <p:cNvPr id="94218" name="Line 10"/>
            <p:cNvSpPr>
              <a:spLocks noChangeShapeType="1"/>
            </p:cNvSpPr>
            <p:nvPr/>
          </p:nvSpPr>
          <p:spPr bwMode="auto">
            <a:xfrm flipH="1" flipV="1">
              <a:off x="2544" y="217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70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x-none" sz="3200">
                <a:ea typeface="ＭＳ Ｐゴシック" charset="-128"/>
              </a:rPr>
              <a:t>The </a:t>
            </a:r>
            <a:r>
              <a:rPr lang="en-GB" altLang="x-none" sz="3200">
                <a:latin typeface="Courier New" charset="0"/>
                <a:ea typeface="ＭＳ Ｐゴシック" charset="-128"/>
              </a:rPr>
              <a:t>System.out.println </a:t>
            </a:r>
            <a:r>
              <a:rPr lang="en-GB" altLang="x-none" sz="3200">
                <a:ea typeface="ＭＳ Ｐゴシック" charset="-128"/>
              </a:rPr>
              <a:t>statement </a:t>
            </a:r>
            <a:endParaRPr lang="en-US" altLang="x-none" sz="3200">
              <a:latin typeface="Courier New" charset="0"/>
              <a:ea typeface="ＭＳ Ｐゴシック" charset="-128"/>
            </a:endParaRPr>
          </a:p>
        </p:txBody>
      </p:sp>
      <p:sp>
        <p:nvSpPr>
          <p:cNvPr id="9625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Char char="q"/>
            </a:pPr>
            <a:r>
              <a:rPr lang="en-GB" altLang="x-none" dirty="0">
                <a:ea typeface="ＭＳ Ｐゴシック" charset="-128"/>
              </a:rPr>
              <a:t>A statement that prints a line of output on the console.</a:t>
            </a:r>
          </a:p>
          <a:p>
            <a:pPr lvl="1" eaLnBrk="1" hangingPunct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altLang="x-none" dirty="0">
                <a:ea typeface="ＭＳ Ｐゴシック" charset="-128"/>
              </a:rPr>
              <a:t>pronounced "print-</a:t>
            </a:r>
            <a:r>
              <a:rPr lang="en-GB" altLang="x-none" dirty="0" err="1">
                <a:ea typeface="ＭＳ Ｐゴシック" charset="-128"/>
              </a:rPr>
              <a:t>linn</a:t>
            </a:r>
            <a:r>
              <a:rPr lang="en-GB" altLang="en-US" dirty="0">
                <a:ea typeface="ＭＳ Ｐゴシック" charset="-128"/>
              </a:rPr>
              <a:t>”</a:t>
            </a:r>
            <a:endParaRPr lang="en-GB" altLang="x-none" dirty="0">
              <a:ea typeface="ＭＳ Ｐゴシック" charset="-128"/>
            </a:endParaRPr>
          </a:p>
          <a:p>
            <a:pPr eaLnBrk="1" hangingPunct="1">
              <a:lnSpc>
                <a:spcPct val="110000"/>
              </a:lnSpc>
              <a:buFont typeface="Wingdings" charset="2"/>
              <a:buNone/>
            </a:pPr>
            <a:endParaRPr lang="en-GB" altLang="x-none" sz="2000" dirty="0">
              <a:ea typeface="ＭＳ Ｐゴシック" charset="-128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q"/>
            </a:pPr>
            <a:r>
              <a:rPr lang="en-GB" altLang="x-none" dirty="0">
                <a:ea typeface="ＭＳ Ｐゴシック" charset="-128"/>
              </a:rPr>
              <a:t>Two ways to use </a:t>
            </a:r>
            <a:r>
              <a:rPr lang="en-GB" altLang="x-none" dirty="0" err="1">
                <a:latin typeface="Courier New" charset="0"/>
                <a:ea typeface="ＭＳ Ｐゴシック" charset="-128"/>
              </a:rPr>
              <a:t>System.out.println</a:t>
            </a:r>
            <a:r>
              <a:rPr lang="en-GB" altLang="x-none" dirty="0">
                <a:ea typeface="ＭＳ Ｐゴシック" charset="-128"/>
              </a:rPr>
              <a:t> :</a:t>
            </a:r>
          </a:p>
          <a:p>
            <a:pPr lvl="1" eaLnBrk="1" hangingPunct="1">
              <a:lnSpc>
                <a:spcPct val="110000"/>
              </a:lnSpc>
              <a:buFontTx/>
              <a:buChar char="•"/>
            </a:pPr>
            <a:endParaRPr lang="en-GB" altLang="x-none" sz="800" dirty="0">
              <a:latin typeface="Courier New" charset="0"/>
              <a:ea typeface="ＭＳ Ｐゴシック" charset="-128"/>
            </a:endParaRPr>
          </a:p>
          <a:p>
            <a:pPr lvl="1" eaLnBrk="1" hangingPunct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altLang="x-none" dirty="0" err="1">
                <a:latin typeface="Courier New" charset="0"/>
                <a:ea typeface="ＭＳ Ｐゴシック" charset="-128"/>
              </a:rPr>
              <a:t>System.out.println</a:t>
            </a:r>
            <a:r>
              <a:rPr lang="en-GB" altLang="x-none" dirty="0">
                <a:latin typeface="Courier New" charset="0"/>
                <a:ea typeface="ＭＳ Ｐゴシック" charset="-128"/>
              </a:rPr>
              <a:t>(&lt;string&gt;);</a:t>
            </a:r>
          </a:p>
          <a:p>
            <a:pPr lvl="1" eaLnBrk="1" hangingPunct="1">
              <a:lnSpc>
                <a:spcPct val="110000"/>
              </a:lnSpc>
              <a:buFont typeface="Wingdings 2" charset="2"/>
              <a:buNone/>
            </a:pPr>
            <a:r>
              <a:rPr lang="en-GB" altLang="x-none" dirty="0">
                <a:ea typeface="ＭＳ Ｐゴシック" charset="-128"/>
              </a:rPr>
              <a:t>	Prints the given message &lt;string&gt; as output.</a:t>
            </a:r>
          </a:p>
          <a:p>
            <a:pPr lvl="1" eaLnBrk="1" hangingPunct="1">
              <a:lnSpc>
                <a:spcPct val="110000"/>
              </a:lnSpc>
              <a:buFont typeface="Wingdings" charset="2"/>
              <a:buNone/>
            </a:pPr>
            <a:endParaRPr lang="en-GB" altLang="x-none" dirty="0">
              <a:ea typeface="ＭＳ Ｐゴシック" charset="-128"/>
            </a:endParaRPr>
          </a:p>
          <a:p>
            <a:pPr lvl="1" eaLnBrk="1" hangingPunct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altLang="x-none" dirty="0" err="1">
                <a:latin typeface="Courier New" charset="0"/>
                <a:ea typeface="ＭＳ Ｐゴシック" charset="-128"/>
              </a:rPr>
              <a:t>System.out.println</a:t>
            </a:r>
            <a:r>
              <a:rPr lang="en-GB" altLang="x-none" dirty="0">
                <a:latin typeface="Courier New" charset="0"/>
                <a:ea typeface="ＭＳ Ｐゴシック" charset="-128"/>
              </a:rPr>
              <a:t>();</a:t>
            </a:r>
          </a:p>
          <a:p>
            <a:pPr lvl="1" eaLnBrk="1" hangingPunct="1">
              <a:lnSpc>
                <a:spcPct val="110000"/>
              </a:lnSpc>
              <a:buFont typeface="Wingdings 2" charset="2"/>
              <a:buNone/>
            </a:pPr>
            <a:r>
              <a:rPr lang="en-GB" altLang="x-none" dirty="0">
                <a:ea typeface="ＭＳ Ｐゴシック" charset="-128"/>
              </a:rPr>
              <a:t>	Prints a blank line of output.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B93DE9-AC4D-E241-B839-9FB8E7C5F441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x-none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373116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Java program structure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 top-down view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 bottom-up view</a:t>
            </a:r>
          </a:p>
          <a:p>
            <a:pPr lvl="1"/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</p:txBody>
      </p:sp>
      <p:sp>
        <p:nvSpPr>
          <p:cNvPr id="98305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4A5D12-1852-AE48-8231-6BF1E4FADB42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x-none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9163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6DE3B2-55DA-724E-BF1D-BE743569A09C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381000" y="381000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Java Syntax: A Bottom-Up View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990600" y="1447800"/>
            <a:ext cx="7315200" cy="304800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</p:spPr>
        <p:txBody>
          <a:bodyPr lIns="91411" tIns="45708" rIns="91411" bIns="45708"/>
          <a:lstStyle/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// Comment 1: A Java program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/* Comment 2: a long comment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*********************************/   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public class Hello {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public static void main(String[]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args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) {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("Hello, world!");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("This program produces");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("four lines of output");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}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26045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6E5F3F-E9DA-3A44-85F8-EC08359D9B6C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381000" y="381000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Java Syntax: A Bottom-Up View</a:t>
            </a:r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381000" y="4495800"/>
            <a:ext cx="8305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8001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buClr>
                <a:srgbClr val="3333CC"/>
              </a:buClr>
            </a:pPr>
            <a:r>
              <a:rPr lang="en-US" altLang="x-none" sz="2000" dirty="0">
                <a:solidFill>
                  <a:srgbClr val="000000"/>
                </a:solidFill>
              </a:rPr>
              <a:t>Basic Java syntax units</a:t>
            </a:r>
          </a:p>
          <a:p>
            <a:pPr lvl="1" algn="l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000" dirty="0">
                <a:solidFill>
                  <a:srgbClr val="000000"/>
                </a:solidFill>
              </a:rPr>
              <a:t>white space and comments</a:t>
            </a:r>
          </a:p>
          <a:p>
            <a:pPr lvl="1" algn="l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000" dirty="0">
                <a:solidFill>
                  <a:srgbClr val="000000"/>
                </a:solidFill>
              </a:rPr>
              <a:t>identifiers (words)</a:t>
            </a:r>
          </a:p>
          <a:p>
            <a:pPr lvl="1" algn="l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000" dirty="0">
                <a:solidFill>
                  <a:srgbClr val="000000"/>
                </a:solidFill>
              </a:rPr>
              <a:t>symbols: { } </a:t>
            </a:r>
            <a:r>
              <a:rPr lang="en-US" altLang="en-US" sz="2000" dirty="0">
                <a:solidFill>
                  <a:srgbClr val="000000"/>
                </a:solidFill>
              </a:rPr>
              <a:t>“</a:t>
            </a:r>
            <a:r>
              <a:rPr lang="en-US" altLang="x-none" sz="2000" dirty="0">
                <a:solidFill>
                  <a:srgbClr val="000000"/>
                </a:solidFill>
              </a:rPr>
              <a:t> ( ) &lt; &gt;  [ ] ; = …</a:t>
            </a:r>
          </a:p>
          <a:p>
            <a:pPr lvl="1" algn="l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000" dirty="0">
                <a:solidFill>
                  <a:srgbClr val="000000"/>
                </a:solidFill>
              </a:rPr>
              <a:t>strings</a:t>
            </a:r>
          </a:p>
          <a:p>
            <a:pPr lvl="1" algn="l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000" dirty="0">
                <a:solidFill>
                  <a:srgbClr val="000000"/>
                </a:solidFill>
              </a:rPr>
              <a:t>numbers</a:t>
            </a:r>
          </a:p>
          <a:p>
            <a:pPr lvl="1" algn="l">
              <a:buClr>
                <a:srgbClr val="3333CC"/>
              </a:buClr>
              <a:buSzPct val="85000"/>
              <a:buFont typeface="Wingdings" charset="2"/>
              <a:buChar char="q"/>
            </a:pP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990600" y="1447800"/>
            <a:ext cx="7315200" cy="304800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</p:spPr>
        <p:txBody>
          <a:bodyPr lIns="91411" tIns="45708" rIns="91411" bIns="45708"/>
          <a:lstStyle/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// Comment 1: A Java program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/* Comment 2: a long comment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*********************************/   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public class Hello {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public static void main(String[]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args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) {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("Hello, world!");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("This program produces");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("four lines of output");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}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5319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ext Box 1"/>
          <p:cNvSpPr txBox="1">
            <a:spLocks noChangeArrowheads="1"/>
          </p:cNvSpPr>
          <p:nvPr/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2AA9E6C-E563-3D44-973A-B1194953589B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>
                <a:solidFill>
                  <a:srgbClr val="3333CC"/>
                </a:solidFill>
              </a:rPr>
              <a:t>Syntax: White Space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39775" indent="-282575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Font typeface="Wingdings" charset="2"/>
              <a:buChar char=""/>
            </a:pPr>
            <a:r>
              <a:rPr lang="en-US" altLang="x-none" dirty="0">
                <a:solidFill>
                  <a:srgbClr val="000000"/>
                </a:solidFill>
              </a:rPr>
              <a:t>White space</a:t>
            </a:r>
          </a:p>
          <a:p>
            <a:pPr lvl="1" algn="l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includes spaces, new line characters, tabs</a:t>
            </a:r>
          </a:p>
          <a:p>
            <a:pPr lvl="1" algn="l">
              <a:spcBef>
                <a:spcPts val="600"/>
              </a:spcBef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white space is used to separate other entities</a:t>
            </a:r>
          </a:p>
          <a:p>
            <a:pPr lvl="1" algn="l">
              <a:spcBef>
                <a:spcPts val="600"/>
              </a:spcBef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x-none" dirty="0">
                <a:solidFill>
                  <a:srgbClr val="FF3300"/>
                </a:solidFill>
              </a:rPr>
              <a:t>extra white space is ignored</a:t>
            </a:r>
          </a:p>
          <a:p>
            <a:pPr lvl="1" algn="l"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endParaRPr lang="en-US" altLang="x-none" sz="2600" dirty="0">
              <a:solidFill>
                <a:srgbClr val="000000"/>
              </a:solidFill>
            </a:endParaRPr>
          </a:p>
          <a:p>
            <a:pPr algn="l"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Font typeface="Wingdings" charset="2"/>
              <a:buChar char=""/>
            </a:pPr>
            <a:r>
              <a:rPr lang="en-US" altLang="x-none" dirty="0">
                <a:solidFill>
                  <a:srgbClr val="000000"/>
                </a:solidFill>
              </a:rPr>
              <a:t>White space allows a Java program to be formatted in many ways, and should be formatted to enhance readability</a:t>
            </a:r>
          </a:p>
          <a:p>
            <a:pPr lvl="1" algn="l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the usage of white space forms part of </a:t>
            </a:r>
            <a:r>
              <a:rPr lang="en-US" altLang="x-none" dirty="0">
                <a:solidFill>
                  <a:srgbClr val="CC0000"/>
                </a:solidFill>
              </a:rPr>
              <a:t>programming style</a:t>
            </a:r>
          </a:p>
        </p:txBody>
      </p:sp>
    </p:spTree>
    <p:extLst>
      <p:ext uri="{BB962C8B-B14F-4D97-AF65-F5344CB8AC3E}">
        <p14:creationId xmlns:p14="http://schemas.microsoft.com/office/powerpoint/2010/main" val="9723584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Text Box 1"/>
          <p:cNvSpPr txBox="1">
            <a:spLocks noChangeArrowheads="1"/>
          </p:cNvSpPr>
          <p:nvPr/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2499719-0346-C24C-8C7F-23E3C3D97E28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Syntax: Comments</a:t>
            </a:r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1413" indent="-227013">
              <a:spcBef>
                <a:spcPct val="20000"/>
              </a:spcBef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lnSpc>
                <a:spcPct val="90000"/>
              </a:lnSpc>
              <a:spcBef>
                <a:spcPts val="650"/>
              </a:spcBef>
              <a:buClr>
                <a:srgbClr val="3333CC"/>
              </a:buClr>
              <a:buFont typeface="Wingdings" charset="2"/>
              <a:buChar char=""/>
            </a:pPr>
            <a:r>
              <a:rPr lang="en-US" altLang="x-none" sz="2600" b="1" dirty="0">
                <a:solidFill>
                  <a:srgbClr val="000000"/>
                </a:solidFill>
              </a:rPr>
              <a:t>comment</a:t>
            </a:r>
            <a:r>
              <a:rPr lang="en-US" altLang="x-none" sz="2600" dirty="0">
                <a:solidFill>
                  <a:srgbClr val="000000"/>
                </a:solidFill>
              </a:rPr>
              <a:t>: A note written in source code by the programmer to describe or clarify the code.</a:t>
            </a:r>
          </a:p>
          <a:p>
            <a:pPr lvl="1" algn="l">
              <a:lnSpc>
                <a:spcPct val="90000"/>
              </a:lnSpc>
              <a:spcBef>
                <a:spcPts val="65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Comments are ignored by the compiler</a:t>
            </a:r>
          </a:p>
          <a:p>
            <a:pPr lvl="1" algn="l">
              <a:lnSpc>
                <a:spcPct val="90000"/>
              </a:lnSpc>
              <a:spcBef>
                <a:spcPts val="65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Useful for other people (and yourself!) to understand your code</a:t>
            </a:r>
          </a:p>
          <a:p>
            <a:pPr algn="l">
              <a:lnSpc>
                <a:spcPct val="90000"/>
              </a:lnSpc>
              <a:spcBef>
                <a:spcPts val="650"/>
              </a:spcBef>
              <a:buClr>
                <a:srgbClr val="3333CC"/>
              </a:buClr>
              <a:buFont typeface="Wingdings" charset="2"/>
              <a:buChar char=""/>
            </a:pPr>
            <a:endParaRPr lang="en-US" altLang="x-none" sz="2600" dirty="0">
              <a:solidFill>
                <a:srgbClr val="000000"/>
              </a:solidFill>
            </a:endParaRPr>
          </a:p>
          <a:p>
            <a:pPr algn="l">
              <a:lnSpc>
                <a:spcPct val="90000"/>
              </a:lnSpc>
              <a:spcBef>
                <a:spcPts val="650"/>
              </a:spcBef>
              <a:buClr>
                <a:srgbClr val="3333CC"/>
              </a:buClr>
              <a:buFont typeface="Wingdings" charset="2"/>
              <a:buChar char=""/>
            </a:pPr>
            <a:r>
              <a:rPr lang="en-US" altLang="x-none" sz="2600" dirty="0">
                <a:solidFill>
                  <a:srgbClr val="000000"/>
                </a:solidFill>
              </a:rPr>
              <a:t>Two types of comments in Java</a:t>
            </a:r>
          </a:p>
          <a:p>
            <a:pPr lvl="2" algn="l">
              <a:lnSpc>
                <a:spcPct val="90000"/>
              </a:lnSpc>
              <a:spcBef>
                <a:spcPts val="400"/>
              </a:spcBef>
              <a:buFont typeface="Comic Sans MS" charset="0"/>
              <a:buChar char="•"/>
            </a:pPr>
            <a:r>
              <a:rPr lang="en-US" altLang="x-none" dirty="0">
                <a:solidFill>
                  <a:srgbClr val="000000"/>
                </a:solidFill>
              </a:rPr>
              <a:t>single-line comments use  </a:t>
            </a:r>
            <a:r>
              <a:rPr lang="en-US" altLang="x-none" sz="1600" b="1" dirty="0">
                <a:solidFill>
                  <a:srgbClr val="006600"/>
                </a:solidFill>
                <a:latin typeface="Courier New" charset="0"/>
              </a:rPr>
              <a:t>//…</a:t>
            </a:r>
          </a:p>
          <a:p>
            <a:pPr lvl="2" algn="l">
              <a:lnSpc>
                <a:spcPct val="90000"/>
              </a:lnSpc>
              <a:spcBef>
                <a:spcPts val="400"/>
              </a:spcBef>
              <a:buFontTx/>
              <a:buNone/>
            </a:pPr>
            <a:r>
              <a:rPr lang="en-US" altLang="x-none" sz="1600" b="1" dirty="0">
                <a:solidFill>
                  <a:srgbClr val="006600"/>
                </a:solidFill>
                <a:latin typeface="Courier New" charset="0"/>
              </a:rPr>
              <a:t>  // this comment runs to the end of the line</a:t>
            </a:r>
          </a:p>
          <a:p>
            <a:pPr lvl="2" algn="l">
              <a:lnSpc>
                <a:spcPct val="90000"/>
              </a:lnSpc>
              <a:spcBef>
                <a:spcPts val="150"/>
              </a:spcBef>
              <a:buFontTx/>
              <a:buNone/>
            </a:pPr>
            <a:endParaRPr lang="en-US" altLang="x-none" sz="600" b="1" dirty="0">
              <a:solidFill>
                <a:srgbClr val="CC3300"/>
              </a:solidFill>
            </a:endParaRPr>
          </a:p>
          <a:p>
            <a:pPr lvl="2" algn="l">
              <a:lnSpc>
                <a:spcPct val="90000"/>
              </a:lnSpc>
              <a:spcBef>
                <a:spcPts val="400"/>
              </a:spcBef>
              <a:buFont typeface="Comic Sans MS" charset="0"/>
              <a:buChar char="•"/>
            </a:pPr>
            <a:r>
              <a:rPr lang="en-US" altLang="x-none" dirty="0">
                <a:solidFill>
                  <a:srgbClr val="000000"/>
                </a:solidFill>
              </a:rPr>
              <a:t>multi-lines comments use </a:t>
            </a:r>
            <a:r>
              <a:rPr lang="en-US" altLang="x-none" sz="1600" b="1" dirty="0">
                <a:solidFill>
                  <a:srgbClr val="006600"/>
                </a:solidFill>
                <a:latin typeface="Courier New" charset="0"/>
              </a:rPr>
              <a:t>/* … */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x-none" sz="900" b="1" dirty="0">
              <a:solidFill>
                <a:srgbClr val="006600"/>
              </a:solidFill>
              <a:latin typeface="Courier New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x-none" sz="1800" b="1" dirty="0">
                <a:solidFill>
                  <a:srgbClr val="006600"/>
                </a:solidFill>
                <a:latin typeface="Courier New" charset="0"/>
              </a:rPr>
              <a:t>         </a:t>
            </a:r>
            <a:r>
              <a:rPr lang="en-US" altLang="x-none" sz="1600" b="1" dirty="0">
                <a:solidFill>
                  <a:srgbClr val="006600"/>
                </a:solidFill>
                <a:latin typeface="Courier New" charset="0"/>
              </a:rPr>
              <a:t>/*  this is a very long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x-none" sz="1600" b="1" dirty="0">
                <a:solidFill>
                  <a:srgbClr val="006600"/>
                </a:solidFill>
                <a:latin typeface="Courier New" charset="0"/>
              </a:rPr>
              <a:t>              multi-line comment */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x-none" sz="800" b="1" dirty="0">
              <a:solidFill>
                <a:srgbClr val="006600"/>
              </a:solidFill>
              <a:latin typeface="Courier New" charset="0"/>
            </a:endParaRPr>
          </a:p>
          <a:p>
            <a:pPr algn="l"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endParaRPr lang="en-US" altLang="x-none" sz="2600" dirty="0">
              <a:solidFill>
                <a:srgbClr val="000000"/>
              </a:solidFill>
            </a:endParaRPr>
          </a:p>
          <a:p>
            <a:pPr lvl="1" algn="l">
              <a:lnSpc>
                <a:spcPct val="90000"/>
              </a:lnSpc>
              <a:spcBef>
                <a:spcPts val="550"/>
              </a:spcBef>
              <a:buClr>
                <a:srgbClr val="3333CC"/>
              </a:buClr>
              <a:buFont typeface="ZapfDingbats" charset="0"/>
              <a:buChar char=""/>
            </a:pPr>
            <a:endParaRPr lang="en-US" altLang="x-none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4838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078B359-A0F4-CD44-9743-07A088939D0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Recap: DNS Protocol, Messages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7663" y="1373188"/>
            <a:ext cx="8458200" cy="1468437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>
                <a:ea typeface="ＭＳ Ｐゴシック" charset="-128"/>
              </a:rPr>
              <a:t>Many features: typically over </a:t>
            </a:r>
            <a:r>
              <a:rPr lang="en-US" altLang="x-none" sz="2400">
                <a:solidFill>
                  <a:srgbClr val="800000"/>
                </a:solidFill>
                <a:ea typeface="ＭＳ Ｐゴシック" charset="-128"/>
              </a:rPr>
              <a:t>UDP</a:t>
            </a:r>
            <a:r>
              <a:rPr lang="en-US" altLang="x-none" sz="2400">
                <a:ea typeface="宋体" charset="-122"/>
              </a:rPr>
              <a:t> (can use </a:t>
            </a:r>
            <a:r>
              <a:rPr lang="en-US" altLang="zh-CN" sz="2400">
                <a:ea typeface="宋体" charset="-122"/>
              </a:rPr>
              <a:t>TCP)</a:t>
            </a:r>
            <a:r>
              <a:rPr lang="en-US" altLang="x-none" sz="2400">
                <a:ea typeface="ＭＳ Ｐゴシック" charset="-128"/>
              </a:rPr>
              <a:t>; </a:t>
            </a:r>
            <a:r>
              <a:rPr lang="en-US" altLang="x-none" sz="2400" i="1">
                <a:ea typeface="ＭＳ Ｐゴシック" charset="-128"/>
              </a:rPr>
              <a:t>query</a:t>
            </a:r>
            <a:r>
              <a:rPr lang="en-US" altLang="x-none" sz="2400">
                <a:ea typeface="ＭＳ Ｐゴシック" charset="-128"/>
              </a:rPr>
              <a:t> and </a:t>
            </a:r>
            <a:r>
              <a:rPr lang="en-US" altLang="x-none" sz="2400" i="1">
                <a:ea typeface="ＭＳ Ｐゴシック" charset="-128"/>
              </a:rPr>
              <a:t>reply</a:t>
            </a:r>
            <a:r>
              <a:rPr lang="en-US" altLang="x-none" sz="2400">
                <a:ea typeface="ＭＳ Ｐゴシック" charset="-128"/>
              </a:rPr>
              <a:t> messages with the </a:t>
            </a:r>
            <a:r>
              <a:rPr lang="en-US" altLang="x-none" sz="2400">
                <a:solidFill>
                  <a:srgbClr val="800000"/>
                </a:solidFill>
                <a:ea typeface="ＭＳ Ｐゴシック" charset="-128"/>
              </a:rPr>
              <a:t>same</a:t>
            </a:r>
            <a:r>
              <a:rPr lang="en-US" altLang="x-none" sz="2400">
                <a:ea typeface="ＭＳ Ｐゴシック" charset="-128"/>
              </a:rPr>
              <a:t> </a:t>
            </a:r>
            <a:r>
              <a:rPr lang="en-US" altLang="x-none" sz="2400" i="1">
                <a:ea typeface="ＭＳ Ｐゴシック" charset="-128"/>
              </a:rPr>
              <a:t>message format; </a:t>
            </a:r>
            <a:r>
              <a:rPr lang="en-US" altLang="x-none" sz="2400" i="1">
                <a:solidFill>
                  <a:srgbClr val="800000"/>
                </a:solidFill>
                <a:ea typeface="ＭＳ Ｐゴシック" charset="-128"/>
              </a:rPr>
              <a:t>length/content encoding</a:t>
            </a:r>
            <a:r>
              <a:rPr lang="en-US" altLang="x-none" sz="2400" i="1">
                <a:ea typeface="ＭＳ Ｐゴシック" charset="-128"/>
              </a:rPr>
              <a:t> of names; simple</a:t>
            </a:r>
            <a:r>
              <a:rPr lang="en-US" altLang="x-none" sz="2400" i="1">
                <a:solidFill>
                  <a:srgbClr val="800000"/>
                </a:solidFill>
                <a:ea typeface="ＭＳ Ｐゴシック" charset="-128"/>
              </a:rPr>
              <a:t> compression</a:t>
            </a:r>
            <a:r>
              <a:rPr lang="en-US" altLang="x-none" sz="2400" i="1">
                <a:ea typeface="ＭＳ Ｐゴシック" charset="-128"/>
              </a:rPr>
              <a:t>;  </a:t>
            </a:r>
            <a:r>
              <a:rPr lang="en-US" altLang="x-none" sz="2400" i="1">
                <a:solidFill>
                  <a:srgbClr val="000000"/>
                </a:solidFill>
                <a:ea typeface="ＭＳ Ｐゴシック" charset="-128"/>
              </a:rPr>
              <a:t>additional info as</a:t>
            </a:r>
            <a:r>
              <a:rPr lang="en-US" altLang="x-none" sz="2400" i="1">
                <a:solidFill>
                  <a:srgbClr val="800000"/>
                </a:solidFill>
                <a:ea typeface="ＭＳ Ｐゴシック" charset="-128"/>
              </a:rPr>
              <a:t> server push</a:t>
            </a:r>
            <a:endParaRPr lang="en-US" altLang="x-none" sz="2400">
              <a:solidFill>
                <a:srgbClr val="800000"/>
              </a:solidFill>
              <a:ea typeface="ＭＳ Ｐゴシック" charset="-128"/>
            </a:endParaRPr>
          </a:p>
        </p:txBody>
      </p:sp>
      <p:graphicFrame>
        <p:nvGraphicFramePr>
          <p:cNvPr id="44036" name="Object 2"/>
          <p:cNvGraphicFramePr>
            <a:graphicFrameLocks noChangeAspect="1"/>
          </p:cNvGraphicFramePr>
          <p:nvPr/>
        </p:nvGraphicFramePr>
        <p:xfrm>
          <a:off x="1874838" y="3113088"/>
          <a:ext cx="5634037" cy="335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0" name="Photo Editor Photo" r:id="rId4" imgW="11533333" imgH="6866667" progId="MSPhotoEd.3">
                  <p:embed/>
                </p:oleObj>
              </mc:Choice>
              <mc:Fallback>
                <p:oleObj name="Photo Editor Photo" r:id="rId4" imgW="11533333" imgH="6866667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3113088"/>
                        <a:ext cx="5634037" cy="335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Rectangle 3"/>
          <p:cNvSpPr>
            <a:spLocks noChangeArrowheads="1"/>
          </p:cNvSpPr>
          <p:nvPr/>
        </p:nvSpPr>
        <p:spPr bwMode="auto">
          <a:xfrm>
            <a:off x="4611688" y="174625"/>
            <a:ext cx="4532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/>
              <a:t>https://www.ietf.org/rfc/rfc1035.txt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Syntax: Identifier</a:t>
            </a:r>
          </a:p>
        </p:txBody>
      </p:sp>
      <p:sp>
        <p:nvSpPr>
          <p:cNvPr id="1044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GB" altLang="x-none" b="1" dirty="0">
                <a:ea typeface="ＭＳ Ｐゴシック" charset="-128"/>
              </a:rPr>
              <a:t>Identifier</a:t>
            </a:r>
            <a:r>
              <a:rPr lang="en-GB" altLang="x-none" dirty="0">
                <a:ea typeface="ＭＳ Ｐゴシック" charset="-128"/>
              </a:rPr>
              <a:t>: A name given to an item in a program</a:t>
            </a:r>
            <a:r>
              <a:rPr lang="en-US" altLang="x-none" dirty="0">
                <a:ea typeface="ＭＳ Ｐゴシック" charset="-128"/>
              </a:rPr>
              <a:t>.</a:t>
            </a: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Syntax requirement on identifier:</a:t>
            </a:r>
          </a:p>
          <a:p>
            <a:pPr lvl="1" eaLnBrk="1" hangingPunct="1">
              <a:spcBef>
                <a:spcPts val="450"/>
              </a:spcBef>
              <a:buFont typeface="Courier New" panose="02070309020205020404" pitchFamily="49" charset="0"/>
              <a:buChar char="o"/>
            </a:pPr>
            <a:r>
              <a:rPr lang="en-GB" altLang="x-none" dirty="0">
                <a:ea typeface="ＭＳ Ｐゴシック" charset="-128"/>
              </a:rPr>
              <a:t>must start with a letter or </a:t>
            </a:r>
            <a:r>
              <a:rPr lang="en-GB" altLang="x-none" dirty="0">
                <a:latin typeface="Courier New" charset="0"/>
                <a:ea typeface="ＭＳ Ｐゴシック" charset="-128"/>
              </a:rPr>
              <a:t>_</a:t>
            </a:r>
            <a:r>
              <a:rPr lang="en-GB" altLang="x-none" dirty="0">
                <a:ea typeface="ＭＳ Ｐゴシック" charset="-128"/>
              </a:rPr>
              <a:t> or </a:t>
            </a:r>
            <a:r>
              <a:rPr lang="en-GB" altLang="x-none" dirty="0">
                <a:latin typeface="Courier New" charset="0"/>
                <a:ea typeface="ＭＳ Ｐゴシック" charset="-128"/>
              </a:rPr>
              <a:t>$</a:t>
            </a:r>
            <a:endParaRPr lang="en-GB" altLang="x-none" dirty="0">
              <a:ea typeface="ＭＳ Ｐゴシック" charset="-128"/>
            </a:endParaRPr>
          </a:p>
          <a:p>
            <a:pPr lvl="1" eaLnBrk="1" hangingPunct="1">
              <a:spcBef>
                <a:spcPts val="450"/>
              </a:spcBef>
              <a:buFont typeface="Courier New" panose="02070309020205020404" pitchFamily="49" charset="0"/>
              <a:buChar char="o"/>
            </a:pPr>
            <a:r>
              <a:rPr lang="en-GB" altLang="x-none" dirty="0">
                <a:ea typeface="ＭＳ Ｐゴシック" charset="-128"/>
              </a:rPr>
              <a:t>subsequent characters can be any of those or a number</a:t>
            </a:r>
          </a:p>
          <a:p>
            <a:pPr lvl="1" eaLnBrk="1" hangingPunct="1">
              <a:spcBef>
                <a:spcPts val="450"/>
              </a:spcBef>
              <a:buFont typeface="Courier New" panose="02070309020205020404" pitchFamily="49" charset="0"/>
              <a:buChar char="o"/>
            </a:pPr>
            <a:r>
              <a:rPr lang="en-GB" altLang="x-none" dirty="0">
                <a:ea typeface="ＭＳ Ｐゴシック" charset="-128"/>
              </a:rPr>
              <a:t>Important: Java is case sensitive:</a:t>
            </a:r>
          </a:p>
          <a:p>
            <a:pPr lvl="2" eaLnBrk="1" hangingPunct="1">
              <a:spcBef>
                <a:spcPts val="450"/>
              </a:spcBef>
            </a:pPr>
            <a:r>
              <a:rPr lang="en-GB" altLang="x-none" dirty="0">
                <a:ea typeface="ＭＳ Ｐゴシック" charset="-128"/>
              </a:rPr>
              <a:t>Hello and hello are different identifiers</a:t>
            </a:r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331382-C2B6-F244-AE51-A93B06802150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4541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8E0BE7-A35A-EF43-A753-925D321B3FBF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05474" name="Rectangle 4"/>
          <p:cNvSpPr>
            <a:spLocks noChangeArrowheads="1"/>
          </p:cNvSpPr>
          <p:nvPr/>
        </p:nvSpPr>
        <p:spPr bwMode="auto">
          <a:xfrm>
            <a:off x="457200" y="381000"/>
            <a:ext cx="807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Three Types of Identifiers</a:t>
            </a:r>
          </a:p>
        </p:txBody>
      </p:sp>
      <p:sp>
        <p:nvSpPr>
          <p:cNvPr id="105475" name="Rectangle 5"/>
          <p:cNvSpPr>
            <a:spLocks noChangeArrowheads="1"/>
          </p:cNvSpPr>
          <p:nvPr/>
        </p:nvSpPr>
        <p:spPr bwMode="auto">
          <a:xfrm>
            <a:off x="457200" y="1495425"/>
            <a:ext cx="830580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buClr>
                <a:srgbClr val="3333CC"/>
              </a:buClr>
              <a:buFont typeface="Wingdings" charset="2"/>
              <a:buNone/>
            </a:pPr>
            <a:r>
              <a:rPr lang="en-US" altLang="x-none" dirty="0">
                <a:solidFill>
                  <a:srgbClr val="000000"/>
                </a:solidFill>
              </a:rPr>
              <a:t>1.  Identifiers chosen by ourselves when writing a program (such as </a:t>
            </a:r>
            <a:r>
              <a:rPr lang="en-US" altLang="x-none" dirty="0">
                <a:solidFill>
                  <a:srgbClr val="000000"/>
                </a:solidFill>
                <a:latin typeface="Courier New" charset="0"/>
              </a:rPr>
              <a:t>HelloWorld</a:t>
            </a:r>
            <a:r>
              <a:rPr lang="en-US" altLang="x-none" dirty="0">
                <a:solidFill>
                  <a:srgbClr val="000000"/>
                </a:solidFill>
              </a:rPr>
              <a:t>)</a:t>
            </a:r>
          </a:p>
          <a:p>
            <a:pPr algn="l">
              <a:buClr>
                <a:srgbClr val="3333CC"/>
              </a:buClr>
            </a:pPr>
            <a:endParaRPr lang="en-US" altLang="x-none" dirty="0">
              <a:solidFill>
                <a:srgbClr val="000000"/>
              </a:solidFill>
            </a:endParaRPr>
          </a:p>
          <a:p>
            <a:pPr algn="l">
              <a:buClr>
                <a:srgbClr val="3333CC"/>
              </a:buClr>
              <a:buFont typeface="Wingdings" charset="2"/>
              <a:buNone/>
            </a:pPr>
            <a:r>
              <a:rPr lang="en-US" altLang="x-none" dirty="0">
                <a:solidFill>
                  <a:srgbClr val="000000"/>
                </a:solidFill>
              </a:rPr>
              <a:t>2.  Identifiers chosen by another programmer, so we use the identifiers that they chose (e.g., </a:t>
            </a:r>
            <a:r>
              <a:rPr lang="en-US" altLang="x-none" dirty="0">
                <a:solidFill>
                  <a:srgbClr val="000000"/>
                </a:solidFill>
                <a:latin typeface="Courier New" charset="0"/>
              </a:rPr>
              <a:t>System, out, </a:t>
            </a:r>
            <a:r>
              <a:rPr lang="en-US" altLang="x-none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altLang="x-none" dirty="0">
                <a:solidFill>
                  <a:srgbClr val="000000"/>
                </a:solidFill>
                <a:latin typeface="Courier New" charset="0"/>
              </a:rPr>
              <a:t>, main</a:t>
            </a:r>
            <a:r>
              <a:rPr lang="en-US" altLang="x-none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05476" name="Rectangle 7"/>
          <p:cNvSpPr>
            <a:spLocks noChangeArrowheads="1"/>
          </p:cNvSpPr>
          <p:nvPr/>
        </p:nvSpPr>
        <p:spPr bwMode="auto">
          <a:xfrm>
            <a:off x="838200" y="4875213"/>
            <a:ext cx="7391400" cy="1778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2" algn="l">
              <a:lnSpc>
                <a:spcPct val="80000"/>
              </a:lnSpc>
              <a:buFontTx/>
              <a:buNone/>
            </a:pP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public class HelloWorld</a:t>
            </a:r>
          </a:p>
          <a:p>
            <a:pPr lvl="2" algn="l">
              <a:lnSpc>
                <a:spcPct val="80000"/>
              </a:lnSpc>
              <a:buFontTx/>
              <a:buNone/>
            </a:pP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{ </a:t>
            </a:r>
          </a:p>
          <a:p>
            <a:pPr lvl="2" algn="l">
              <a:lnSpc>
                <a:spcPct val="80000"/>
              </a:lnSpc>
              <a:buFontTx/>
              <a:buNone/>
            </a:pP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    public static void main(String[] </a:t>
            </a:r>
            <a:r>
              <a:rPr lang="en-US" altLang="x-none" sz="1600" b="1" dirty="0" err="1">
                <a:solidFill>
                  <a:srgbClr val="000000"/>
                </a:solidFill>
                <a:latin typeface="Courier New" charset="0"/>
              </a:rPr>
              <a:t>args</a:t>
            </a: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) </a:t>
            </a:r>
          </a:p>
          <a:p>
            <a:pPr lvl="2" algn="l">
              <a:lnSpc>
                <a:spcPct val="80000"/>
              </a:lnSpc>
              <a:buFontTx/>
              <a:buNone/>
            </a:pP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    {</a:t>
            </a:r>
          </a:p>
          <a:p>
            <a:pPr lvl="2" algn="l">
              <a:lnSpc>
                <a:spcPct val="80000"/>
              </a:lnSpc>
              <a:buFontTx/>
              <a:buNone/>
            </a:pP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altLang="x-none" sz="1600" b="1" dirty="0" err="1">
                <a:solidFill>
                  <a:srgbClr val="000000"/>
                </a:solidFill>
                <a:latin typeface="Courier New" charset="0"/>
              </a:rPr>
              <a:t>System.out.println</a:t>
            </a: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ja-JP" altLang="en-US" sz="1600" b="1">
                <a:solidFill>
                  <a:srgbClr val="000000"/>
                </a:solidFill>
                <a:latin typeface="Courier New" charset="0"/>
              </a:rPr>
              <a:t>“</a:t>
            </a:r>
            <a:r>
              <a:rPr lang="en-US" altLang="ja-JP" sz="1600" b="1" dirty="0">
                <a:solidFill>
                  <a:srgbClr val="000000"/>
                </a:solidFill>
                <a:latin typeface="Courier New" charset="0"/>
              </a:rPr>
              <a:t>Hello World!</a:t>
            </a:r>
            <a:r>
              <a:rPr lang="ja-JP" altLang="en-US" sz="1600" b="1">
                <a:solidFill>
                  <a:srgbClr val="000000"/>
                </a:solidFill>
                <a:latin typeface="Courier New" charset="0"/>
              </a:rPr>
              <a:t>”</a:t>
            </a:r>
            <a:r>
              <a:rPr lang="en-US" altLang="ja-JP" sz="1600" b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 lvl="2" algn="l">
              <a:lnSpc>
                <a:spcPct val="80000"/>
              </a:lnSpc>
              <a:buFontTx/>
              <a:buNone/>
            </a:pP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    }</a:t>
            </a:r>
          </a:p>
          <a:p>
            <a:pPr lvl="2" algn="l">
              <a:lnSpc>
                <a:spcPct val="80000"/>
              </a:lnSpc>
              <a:buFontTx/>
              <a:buNone/>
            </a:pP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98666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64278F-EAAF-E642-9B4C-92941BEE20BB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07522" name="Rectangle 4"/>
          <p:cNvSpPr>
            <a:spLocks noChangeArrowheads="1"/>
          </p:cNvSpPr>
          <p:nvPr/>
        </p:nvSpPr>
        <p:spPr bwMode="auto">
          <a:xfrm>
            <a:off x="382588" y="381000"/>
            <a:ext cx="75882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Three Types of Identifiers</a:t>
            </a:r>
          </a:p>
        </p:txBody>
      </p:sp>
      <p:sp>
        <p:nvSpPr>
          <p:cNvPr id="107523" name="Rectangle 5"/>
          <p:cNvSpPr>
            <a:spLocks noChangeArrowheads="1"/>
          </p:cNvSpPr>
          <p:nvPr/>
        </p:nvSpPr>
        <p:spPr bwMode="auto">
          <a:xfrm>
            <a:off x="381000" y="1447800"/>
            <a:ext cx="8305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buClr>
                <a:srgbClr val="3333CC"/>
              </a:buClr>
              <a:buFontTx/>
              <a:buNone/>
            </a:pPr>
            <a:r>
              <a:rPr lang="en-US" altLang="x-none" sz="2400" dirty="0">
                <a:solidFill>
                  <a:srgbClr val="000000"/>
                </a:solidFill>
              </a:rPr>
              <a:t>3. Special identifiers called </a:t>
            </a:r>
            <a:r>
              <a:rPr lang="en-US" altLang="x-none" sz="2400" i="1" dirty="0">
                <a:solidFill>
                  <a:srgbClr val="FF3300"/>
                </a:solidFill>
              </a:rPr>
              <a:t>keywords </a:t>
            </a:r>
            <a:r>
              <a:rPr lang="en-US" altLang="x-none" sz="2400" dirty="0"/>
              <a:t>or</a:t>
            </a:r>
            <a:r>
              <a:rPr lang="en-US" altLang="x-none" sz="2400" i="1" dirty="0">
                <a:solidFill>
                  <a:srgbClr val="FF3300"/>
                </a:solidFill>
              </a:rPr>
              <a:t> reserved words:</a:t>
            </a:r>
            <a:r>
              <a:rPr lang="en-US" altLang="x-none" sz="2400" dirty="0">
                <a:solidFill>
                  <a:srgbClr val="000000"/>
                </a:solidFill>
              </a:rPr>
              <a:t> A keyword has a special meaning in Java.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107524" name="Rectangle 11"/>
          <p:cNvSpPr>
            <a:spLocks noChangeArrowheads="1"/>
          </p:cNvSpPr>
          <p:nvPr/>
        </p:nvSpPr>
        <p:spPr bwMode="auto">
          <a:xfrm>
            <a:off x="2060575" y="6445250"/>
            <a:ext cx="50466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100">
                <a:solidFill>
                  <a:srgbClr val="000000"/>
                </a:solidFill>
                <a:latin typeface="Times New Roman" charset="0"/>
              </a:rPr>
              <a:t> Java reserved words: they are all </a:t>
            </a:r>
            <a:r>
              <a:rPr lang="en-US" altLang="x-none" sz="2100" b="1">
                <a:solidFill>
                  <a:srgbClr val="CC3300"/>
                </a:solidFill>
                <a:latin typeface="Times New Roman" charset="0"/>
              </a:rPr>
              <a:t>lowercase!</a:t>
            </a:r>
          </a:p>
        </p:txBody>
      </p:sp>
      <p:sp>
        <p:nvSpPr>
          <p:cNvPr id="107525" name="Rectangle 11"/>
          <p:cNvSpPr>
            <a:spLocks noChangeArrowheads="1"/>
          </p:cNvSpPr>
          <p:nvPr/>
        </p:nvSpPr>
        <p:spPr bwMode="auto">
          <a:xfrm>
            <a:off x="76200" y="2592388"/>
            <a:ext cx="89154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abstract    default    if           private      this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GB" altLang="x-none" sz="1800" dirty="0" err="1">
                <a:solidFill>
                  <a:srgbClr val="000000"/>
                </a:solidFill>
                <a:latin typeface="Courier New" charset="0"/>
              </a:rPr>
              <a:t>boolean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do         implements   protected    throw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break       double     import       </a:t>
            </a:r>
            <a:r>
              <a:rPr lang="en-GB" altLang="x-none" sz="1800" b="1" dirty="0">
                <a:solidFill>
                  <a:srgbClr val="000000"/>
                </a:solidFill>
                <a:latin typeface="Courier New" charset="0"/>
              </a:rPr>
              <a:t>public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  throws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byte        else       </a:t>
            </a:r>
            <a:r>
              <a:rPr lang="en-GB" altLang="x-none" sz="1800" dirty="0" err="1">
                <a:solidFill>
                  <a:srgbClr val="000000"/>
                </a:solidFill>
                <a:latin typeface="Courier New" charset="0"/>
              </a:rPr>
              <a:t>instanceof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return       transient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case        extends    </a:t>
            </a:r>
            <a:r>
              <a:rPr lang="en-GB" altLang="x-none" sz="1800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     short        try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catch       final      interface    </a:t>
            </a:r>
            <a:r>
              <a:rPr lang="en-GB" altLang="x-none" sz="1800" b="1" dirty="0">
                <a:solidFill>
                  <a:srgbClr val="000000"/>
                </a:solidFill>
                <a:latin typeface="Courier New" charset="0"/>
              </a:rPr>
              <a:t>static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  </a:t>
            </a:r>
            <a:r>
              <a:rPr lang="en-GB" altLang="x-none" sz="1800" b="1" dirty="0">
                <a:solidFill>
                  <a:srgbClr val="000000"/>
                </a:solidFill>
                <a:latin typeface="Courier New" charset="0"/>
              </a:rPr>
              <a:t>void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char        finally    long         </a:t>
            </a:r>
            <a:r>
              <a:rPr lang="en-GB" altLang="x-none" sz="1800" dirty="0" err="1">
                <a:solidFill>
                  <a:srgbClr val="000000"/>
                </a:solidFill>
                <a:latin typeface="Courier New" charset="0"/>
              </a:rPr>
              <a:t>strictfp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volatile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b="1" dirty="0">
                <a:solidFill>
                  <a:srgbClr val="000000"/>
                </a:solidFill>
                <a:latin typeface="Courier New" charset="0"/>
              </a:rPr>
              <a:t>    class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  float      native       super        while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GB" altLang="x-none" sz="1800" dirty="0" err="1">
                <a:solidFill>
                  <a:srgbClr val="000000"/>
                </a:solidFill>
                <a:latin typeface="Courier New" charset="0"/>
              </a:rPr>
              <a:t>const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  for        new          switch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continue    </a:t>
            </a:r>
            <a:r>
              <a:rPr lang="en-GB" altLang="x-none" sz="1800" dirty="0" err="1">
                <a:solidFill>
                  <a:srgbClr val="000000"/>
                </a:solidFill>
                <a:latin typeface="Courier New" charset="0"/>
              </a:rPr>
              <a:t>goto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  package      synchronized</a:t>
            </a:r>
            <a:endParaRPr lang="en-US" altLang="x-none" sz="5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0871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x-none">
                <a:ea typeface="ＭＳ Ｐゴシック" charset="-128"/>
              </a:rPr>
              <a:t>Syntax: Strings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1059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GB" altLang="x-none" b="1" dirty="0">
                <a:ea typeface="ＭＳ Ｐゴシック" charset="-128"/>
              </a:rPr>
              <a:t>string</a:t>
            </a:r>
            <a:r>
              <a:rPr lang="en-GB" altLang="x-none" dirty="0">
                <a:ea typeface="ＭＳ Ｐゴシック" charset="-128"/>
              </a:rPr>
              <a:t>: A sequence of characters that starts and ends with a </a:t>
            </a:r>
            <a:r>
              <a:rPr lang="en-GB" altLang="x-none" dirty="0">
                <a:latin typeface="Courier New" charset="0"/>
                <a:ea typeface="ＭＳ Ｐゴシック" charset="-128"/>
              </a:rPr>
              <a:t>"</a:t>
            </a:r>
            <a:r>
              <a:rPr lang="en-GB" altLang="x-none" dirty="0">
                <a:ea typeface="ＭＳ Ｐゴシック" charset="-128"/>
              </a:rPr>
              <a:t> (quotation mark character).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x-none" dirty="0">
                <a:ea typeface="ＭＳ Ｐゴシック" charset="-128"/>
              </a:rPr>
              <a:t>The quotes do not appear in the output.</a:t>
            </a:r>
          </a:p>
          <a:p>
            <a:pPr lvl="1" eaLnBrk="1" hangingPunct="1">
              <a:lnSpc>
                <a:spcPct val="90000"/>
              </a:lnSpc>
            </a:pPr>
            <a:endParaRPr lang="en-GB" altLang="x-none" sz="700" dirty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GB" altLang="x-none" dirty="0">
                <a:ea typeface="ＭＳ Ｐゴシック" charset="-128"/>
              </a:rPr>
              <a:t>Examples:</a:t>
            </a:r>
            <a:br>
              <a:rPr lang="en-GB" altLang="x-none" dirty="0">
                <a:ea typeface="ＭＳ Ｐゴシック" charset="-128"/>
              </a:rPr>
            </a:br>
            <a:br>
              <a:rPr lang="en-GB" altLang="x-none" sz="700" dirty="0">
                <a:ea typeface="ＭＳ Ｐゴシック" charset="-128"/>
              </a:rPr>
            </a:br>
            <a:r>
              <a:rPr lang="en-GB" altLang="x-none" sz="2000" dirty="0">
                <a:latin typeface="Courier New" charset="0"/>
                <a:ea typeface="ＭＳ Ｐゴシック" charset="-128"/>
              </a:rPr>
              <a:t>"hello"</a:t>
            </a:r>
            <a:br>
              <a:rPr lang="en-GB" altLang="x-none" sz="2000" dirty="0">
                <a:latin typeface="Courier New" charset="0"/>
                <a:ea typeface="ＭＳ Ｐゴシック" charset="-128"/>
              </a:rPr>
            </a:br>
            <a:r>
              <a:rPr lang="en-GB" altLang="x-none" sz="2000" dirty="0">
                <a:latin typeface="Courier New" charset="0"/>
                <a:ea typeface="ＭＳ Ｐゴシック" charset="-128"/>
              </a:rPr>
              <a:t>"This is a string.  It is very long!</a:t>
            </a:r>
            <a:r>
              <a:rPr lang="en-GB" altLang="en-US" sz="2000" dirty="0">
                <a:latin typeface="Courier New" charset="0"/>
                <a:ea typeface="ＭＳ Ｐゴシック" charset="-128"/>
              </a:rPr>
              <a:t>”</a:t>
            </a:r>
            <a:endParaRPr lang="en-GB" altLang="x-none" sz="2000" dirty="0">
              <a:latin typeface="Courier New" charset="0"/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endParaRPr lang="en-GB" altLang="x-none" sz="2000" dirty="0">
              <a:latin typeface="Courier New" charset="0"/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GB" altLang="x-none" dirty="0">
                <a:ea typeface="ＭＳ Ｐゴシック" charset="-128"/>
              </a:rPr>
              <a:t>Restrictions: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GB" altLang="x-none" dirty="0">
                <a:ea typeface="ＭＳ Ｐゴシック" charset="-128"/>
              </a:rPr>
              <a:t>May not span multiple lines</a:t>
            </a:r>
            <a:br>
              <a:rPr lang="en-GB" altLang="x-none" sz="700" dirty="0">
                <a:ea typeface="ＭＳ Ｐゴシック" charset="-128"/>
              </a:rPr>
            </a:br>
            <a:r>
              <a:rPr lang="en-GB" altLang="x-none" sz="1800" dirty="0">
                <a:solidFill>
                  <a:srgbClr val="800000"/>
                </a:solidFill>
                <a:latin typeface="Courier New" charset="0"/>
                <a:ea typeface="ＭＳ Ｐゴシック" charset="-128"/>
              </a:rPr>
              <a:t>"This is not</a:t>
            </a:r>
            <a:br>
              <a:rPr lang="en-GB" altLang="x-none" sz="1800" dirty="0">
                <a:solidFill>
                  <a:srgbClr val="800000"/>
                </a:solidFill>
                <a:latin typeface="Courier New" charset="0"/>
                <a:ea typeface="ＭＳ Ｐゴシック" charset="-128"/>
              </a:rPr>
            </a:br>
            <a:r>
              <a:rPr lang="en-GB" altLang="x-none" sz="1800" dirty="0">
                <a:solidFill>
                  <a:srgbClr val="800000"/>
                </a:solidFill>
                <a:latin typeface="Courier New" charset="0"/>
                <a:ea typeface="ＭＳ Ｐゴシック" charset="-128"/>
              </a:rPr>
              <a:t>a legal String."</a:t>
            </a:r>
          </a:p>
          <a:p>
            <a:pPr eaLnBrk="1" hangingPunct="1">
              <a:lnSpc>
                <a:spcPct val="90000"/>
              </a:lnSpc>
            </a:pPr>
            <a:endParaRPr lang="en-US" altLang="x-none" dirty="0">
              <a:latin typeface="Courier New" charset="0"/>
              <a:ea typeface="ＭＳ Ｐゴシック" charset="-128"/>
            </a:endParaRPr>
          </a:p>
        </p:txBody>
      </p:sp>
      <p:sp>
        <p:nvSpPr>
          <p:cNvPr id="1105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1816FC-81EF-6146-9326-C35571EC4389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x-none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656556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x-none">
                <a:ea typeface="ＭＳ Ｐゴシック" charset="-128"/>
              </a:rPr>
              <a:t>Examples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2493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3200" dirty="0">
                <a:solidFill>
                  <a:srgbClr val="000000"/>
                </a:solidFill>
                <a:ea typeface="ＭＳ Ｐゴシック" charset="-128"/>
              </a:rPr>
              <a:t>Which of the following are legal strings in Java? </a:t>
            </a: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"This is a string.  It</a:t>
            </a:r>
            <a:r>
              <a:rPr lang="en-GB" altLang="en-US" sz="2000" dirty="0">
                <a:latin typeface="Courier New" charset="0"/>
                <a:ea typeface="ＭＳ Ｐゴシック" charset="-128"/>
              </a:rPr>
              <a:t>’</a:t>
            </a:r>
            <a:r>
              <a:rPr lang="en-GB" altLang="x-none" sz="2000" dirty="0">
                <a:latin typeface="Courier New" charset="0"/>
                <a:ea typeface="ＭＳ Ｐゴシック" charset="-128"/>
              </a:rPr>
              <a:t>s very long!" </a:t>
            </a:r>
            <a:br>
              <a:rPr lang="en-GB" altLang="x-none" sz="2000" dirty="0">
                <a:latin typeface="Courier New" charset="0"/>
                <a:ea typeface="ＭＳ Ｐゴシック" charset="-128"/>
              </a:rPr>
            </a:br>
            <a:endParaRPr lang="en-GB" altLang="x-none" sz="2000" dirty="0">
              <a:latin typeface="Courier New" charset="0"/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"This cool string spans</a:t>
            </a:r>
            <a:br>
              <a:rPr lang="en-GB" altLang="x-none" sz="2000" dirty="0">
                <a:latin typeface="Courier New" charset="0"/>
                <a:ea typeface="ＭＳ Ｐゴシック" charset="-128"/>
              </a:rPr>
            </a:br>
            <a:r>
              <a:rPr lang="en-GB" altLang="x-none" sz="2000" dirty="0">
                <a:latin typeface="Courier New" charset="0"/>
                <a:ea typeface="ＭＳ Ｐゴシック" charset="-128"/>
              </a:rPr>
              <a:t>two lines. "</a:t>
            </a:r>
            <a:br>
              <a:rPr lang="en-GB" altLang="x-none" sz="2000" dirty="0">
                <a:latin typeface="Courier New" charset="0"/>
                <a:ea typeface="ＭＳ Ｐゴシック" charset="-128"/>
              </a:rPr>
            </a:br>
            <a:endParaRPr lang="en-GB" altLang="x-none" sz="2000" dirty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"It is a great thing when children cry, "I want my mommy"! "</a:t>
            </a:r>
          </a:p>
        </p:txBody>
      </p:sp>
      <p:sp>
        <p:nvSpPr>
          <p:cNvPr id="1126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C3E707-8DBC-EC4F-B386-5F0DB731148B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x-none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6060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</a:rPr>
              <a:t>Escape Sequences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  <a:buFont typeface="Wingdings" pitchFamily="2" charset="2"/>
              <a:buChar char="q"/>
            </a:pPr>
            <a:r>
              <a:rPr lang="en-GB" altLang="x-none" sz="2400" b="1" dirty="0">
                <a:ea typeface="ＭＳ Ｐゴシック" charset="-128"/>
              </a:rPr>
              <a:t>escape sequence</a:t>
            </a:r>
            <a:r>
              <a:rPr lang="en-GB" altLang="x-none" sz="2400" dirty="0">
                <a:ea typeface="ＭＳ Ｐゴシック" charset="-128"/>
              </a:rPr>
              <a:t>: A special sequence of characters used to represent certain special characters in a string.</a:t>
            </a:r>
            <a:br>
              <a:rPr lang="en-GB" altLang="x-none" sz="2400" dirty="0">
                <a:ea typeface="ＭＳ Ｐゴシック" charset="-128"/>
              </a:rPr>
            </a:br>
            <a:endParaRPr lang="en-GB" altLang="x-none" sz="700" dirty="0">
              <a:ea typeface="ＭＳ Ｐゴシック" charset="-128"/>
            </a:endParaRPr>
          </a:p>
          <a:p>
            <a:pPr lvl="1" eaLnBrk="1" hangingPunct="1">
              <a:spcBef>
                <a:spcPts val="500"/>
              </a:spcBef>
              <a:buFont typeface="ZapfDingbats" charset="0"/>
              <a:buNone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	\b   </a:t>
            </a:r>
            <a:r>
              <a:rPr lang="en-GB" altLang="x-none" sz="2000" dirty="0">
                <a:ea typeface="ＭＳ Ｐゴシック" charset="-128"/>
              </a:rPr>
              <a:t>backspace</a:t>
            </a:r>
            <a:endParaRPr lang="en-GB" altLang="x-none" sz="2000" dirty="0">
              <a:latin typeface="Courier New" charset="0"/>
              <a:ea typeface="ＭＳ Ｐゴシック" charset="-128"/>
            </a:endParaRPr>
          </a:p>
          <a:p>
            <a:pPr lvl="1" eaLnBrk="1" hangingPunct="1">
              <a:spcBef>
                <a:spcPts val="500"/>
              </a:spcBef>
              <a:buFont typeface="Wingdings 2" charset="2"/>
              <a:buNone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	\t   </a:t>
            </a:r>
            <a:r>
              <a:rPr lang="en-GB" altLang="x-none" sz="2000" dirty="0">
                <a:ea typeface="ＭＳ Ｐゴシック" charset="-128"/>
              </a:rPr>
              <a:t>tab character</a:t>
            </a:r>
          </a:p>
          <a:p>
            <a:pPr lvl="1" eaLnBrk="1" hangingPunct="1">
              <a:spcBef>
                <a:spcPts val="500"/>
              </a:spcBef>
              <a:buFont typeface="Wingdings 2" charset="2"/>
              <a:buNone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	\n   </a:t>
            </a:r>
            <a:r>
              <a:rPr lang="en-GB" altLang="x-none" sz="2000" dirty="0">
                <a:ea typeface="ＭＳ Ｐゴシック" charset="-128"/>
              </a:rPr>
              <a:t>new line character</a:t>
            </a:r>
          </a:p>
          <a:p>
            <a:pPr lvl="1" eaLnBrk="1" hangingPunct="1">
              <a:spcBef>
                <a:spcPts val="500"/>
              </a:spcBef>
              <a:buFont typeface="Wingdings 2" charset="2"/>
              <a:buNone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	\"   </a:t>
            </a:r>
            <a:r>
              <a:rPr lang="en-GB" altLang="x-none" sz="2000" dirty="0">
                <a:ea typeface="ＭＳ Ｐゴシック" charset="-128"/>
              </a:rPr>
              <a:t>quotation mark character</a:t>
            </a:r>
          </a:p>
          <a:p>
            <a:pPr lvl="1" eaLnBrk="1" hangingPunct="1">
              <a:spcBef>
                <a:spcPts val="500"/>
              </a:spcBef>
              <a:buFont typeface="Wingdings 2" charset="2"/>
              <a:buNone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	\\   </a:t>
            </a:r>
            <a:r>
              <a:rPr lang="en-GB" altLang="x-none" sz="2000" dirty="0">
                <a:ea typeface="ＭＳ Ｐゴシック" charset="-128"/>
              </a:rPr>
              <a:t>backslash character</a:t>
            </a:r>
          </a:p>
          <a:p>
            <a:pPr lvl="1" eaLnBrk="1" hangingPunct="1">
              <a:spcBef>
                <a:spcPts val="500"/>
              </a:spcBef>
            </a:pPr>
            <a:endParaRPr lang="en-GB" altLang="x-none" sz="2000" dirty="0">
              <a:ea typeface="ＭＳ Ｐゴシック" charset="-128"/>
            </a:endParaRPr>
          </a:p>
          <a:p>
            <a:pPr lvl="1" eaLnBrk="1" hangingPunct="1">
              <a:spcBef>
                <a:spcPts val="500"/>
              </a:spcBef>
              <a:buFont typeface="Courier New" panose="02070309020205020404" pitchFamily="49" charset="0"/>
              <a:buChar char="o"/>
            </a:pPr>
            <a:r>
              <a:rPr lang="en-GB" altLang="x-none" sz="2000" dirty="0">
                <a:ea typeface="ＭＳ Ｐゴシック" charset="-128"/>
              </a:rPr>
              <a:t>Example:</a:t>
            </a:r>
            <a:br>
              <a:rPr lang="en-GB" altLang="x-none" sz="2000" dirty="0">
                <a:ea typeface="ＭＳ Ｐゴシック" charset="-128"/>
              </a:rPr>
            </a:br>
            <a:r>
              <a:rPr lang="en-GB" altLang="x-none" sz="1600" dirty="0" err="1">
                <a:latin typeface="Courier New" charset="0"/>
                <a:ea typeface="ＭＳ Ｐゴシック" charset="-128"/>
              </a:rPr>
              <a:t>System.out.println</a:t>
            </a:r>
            <a:r>
              <a:rPr lang="en-GB" altLang="x-none" sz="1600" dirty="0">
                <a:latin typeface="Courier New" charset="0"/>
                <a:ea typeface="ＭＳ Ｐゴシック" charset="-128"/>
              </a:rPr>
              <a:t>("</a:t>
            </a:r>
            <a:r>
              <a:rPr lang="en-GB" altLang="x-none" sz="1600" b="1" dirty="0">
                <a:latin typeface="Courier New" charset="0"/>
                <a:ea typeface="ＭＳ Ｐゴシック" charset="-128"/>
              </a:rPr>
              <a:t>\\</a:t>
            </a:r>
            <a:r>
              <a:rPr lang="en-GB" altLang="x-none" sz="1600" dirty="0">
                <a:latin typeface="Courier New" charset="0"/>
                <a:ea typeface="ＭＳ Ｐゴシック" charset="-128"/>
              </a:rPr>
              <a:t>hello</a:t>
            </a:r>
            <a:r>
              <a:rPr lang="en-GB" altLang="x-none" sz="1600" b="1" dirty="0">
                <a:latin typeface="Courier New" charset="0"/>
                <a:ea typeface="ＭＳ Ｐゴシック" charset="-128"/>
              </a:rPr>
              <a:t>\</a:t>
            </a:r>
            <a:r>
              <a:rPr lang="en-GB" altLang="x-none" sz="1600" b="1" dirty="0" err="1">
                <a:latin typeface="Courier New" charset="0"/>
                <a:ea typeface="ＭＳ Ｐゴシック" charset="-128"/>
              </a:rPr>
              <a:t>n</a:t>
            </a:r>
            <a:r>
              <a:rPr lang="en-GB" altLang="x-none" sz="1600" dirty="0" err="1">
                <a:latin typeface="Courier New" charset="0"/>
                <a:ea typeface="ＭＳ Ｐゴシック" charset="-128"/>
              </a:rPr>
              <a:t>how</a:t>
            </a:r>
            <a:r>
              <a:rPr lang="en-GB" altLang="x-none" sz="1600" b="1" dirty="0">
                <a:latin typeface="Courier New" charset="0"/>
                <a:ea typeface="ＭＳ Ｐゴシック" charset="-128"/>
              </a:rPr>
              <a:t>\t</a:t>
            </a:r>
            <a:r>
              <a:rPr lang="en-GB" altLang="x-none" sz="1600" dirty="0">
                <a:latin typeface="Courier New" charset="0"/>
                <a:ea typeface="ＭＳ Ｐゴシック" charset="-128"/>
              </a:rPr>
              <a:t>are </a:t>
            </a:r>
            <a:r>
              <a:rPr lang="en-GB" altLang="x-none" sz="1600" b="1" dirty="0">
                <a:latin typeface="Courier New" charset="0"/>
                <a:ea typeface="ＭＳ Ｐゴシック" charset="-128"/>
              </a:rPr>
              <a:t>\"</a:t>
            </a:r>
            <a:r>
              <a:rPr lang="en-GB" altLang="x-none" sz="1600" dirty="0">
                <a:latin typeface="Courier New" charset="0"/>
                <a:ea typeface="ＭＳ Ｐゴシック" charset="-128"/>
              </a:rPr>
              <a:t>you</a:t>
            </a:r>
            <a:r>
              <a:rPr lang="en-GB" altLang="x-none" sz="1600" b="1" dirty="0">
                <a:latin typeface="Courier New" charset="0"/>
                <a:ea typeface="ＭＳ Ｐゴシック" charset="-128"/>
              </a:rPr>
              <a:t>\"</a:t>
            </a:r>
            <a:r>
              <a:rPr lang="en-GB" altLang="x-none" sz="1600" dirty="0">
                <a:latin typeface="Courier New" charset="0"/>
                <a:ea typeface="ＭＳ Ｐゴシック" charset="-128"/>
              </a:rPr>
              <a:t>?</a:t>
            </a:r>
            <a:r>
              <a:rPr lang="en-GB" altLang="x-none" sz="1600" b="1" dirty="0">
                <a:latin typeface="Courier New" charset="0"/>
                <a:ea typeface="ＭＳ Ｐゴシック" charset="-128"/>
              </a:rPr>
              <a:t>\\\\</a:t>
            </a:r>
            <a:r>
              <a:rPr lang="en-GB" altLang="x-none" sz="1600" dirty="0">
                <a:latin typeface="Courier New" charset="0"/>
                <a:ea typeface="ＭＳ Ｐゴシック" charset="-128"/>
              </a:rPr>
              <a:t>");</a:t>
            </a:r>
            <a:br>
              <a:rPr lang="en-GB" altLang="x-none" sz="1600" dirty="0">
                <a:latin typeface="Courier New" charset="0"/>
                <a:ea typeface="ＭＳ Ｐゴシック" charset="-128"/>
              </a:rPr>
            </a:br>
            <a:endParaRPr lang="en-GB" altLang="x-none" sz="700" dirty="0">
              <a:latin typeface="Courier New" charset="0"/>
              <a:ea typeface="ＭＳ Ｐゴシック" charset="-128"/>
            </a:endParaRPr>
          </a:p>
          <a:p>
            <a:pPr lvl="1" eaLnBrk="1" hangingPunct="1">
              <a:spcBef>
                <a:spcPts val="500"/>
              </a:spcBef>
              <a:buFont typeface="Courier New" panose="02070309020205020404" pitchFamily="49" charset="0"/>
              <a:buChar char="o"/>
            </a:pPr>
            <a:r>
              <a:rPr lang="en-GB" altLang="x-none" sz="2000" dirty="0">
                <a:ea typeface="ＭＳ Ｐゴシック" charset="-128"/>
              </a:rPr>
              <a:t>Output:</a:t>
            </a:r>
            <a:br>
              <a:rPr lang="en-GB" altLang="x-none" sz="2000" dirty="0">
                <a:ea typeface="ＭＳ Ｐゴシック" charset="-128"/>
              </a:rPr>
            </a:br>
            <a:r>
              <a:rPr lang="en-GB" altLang="x-none" sz="2000" dirty="0">
                <a:latin typeface="Courier New" charset="0"/>
                <a:ea typeface="ＭＳ Ｐゴシック" charset="-128"/>
              </a:rPr>
              <a:t>\hello</a:t>
            </a:r>
            <a:br>
              <a:rPr lang="en-GB" altLang="x-none" sz="2000" dirty="0">
                <a:latin typeface="Courier New" charset="0"/>
                <a:ea typeface="ＭＳ Ｐゴシック" charset="-128"/>
              </a:rPr>
            </a:br>
            <a:r>
              <a:rPr lang="en-GB" altLang="x-none" sz="2000" dirty="0">
                <a:latin typeface="Courier New" charset="0"/>
                <a:ea typeface="ＭＳ Ｐゴシック" charset="-128"/>
              </a:rPr>
              <a:t>how	are "you"?\\</a:t>
            </a:r>
            <a:endParaRPr lang="en-US" altLang="x-none" sz="2000" dirty="0">
              <a:latin typeface="Courier New" charset="0"/>
              <a:ea typeface="ＭＳ Ｐゴシック" charset="-128"/>
            </a:endParaRPr>
          </a:p>
        </p:txBody>
      </p:sp>
      <p:sp>
        <p:nvSpPr>
          <p:cNvPr id="1146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F8AD33-8D1C-754C-9ADE-AD6C83C4C10C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x-none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5014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</a:rPr>
              <a:t>Comment on syntax errors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  <a:buFont typeface="Wingdings" pitchFamily="2" charset="2"/>
              <a:buChar char="q"/>
            </a:pPr>
            <a:r>
              <a:rPr lang="en-GB" altLang="x-none" sz="2400" b="1" dirty="0">
                <a:ea typeface="ＭＳ Ｐゴシック" charset="-128"/>
              </a:rPr>
              <a:t>A syntax/compile error</a:t>
            </a:r>
            <a:r>
              <a:rPr lang="en-GB" altLang="x-none" sz="2400" dirty="0">
                <a:ea typeface="ＭＳ Ｐゴシック" charset="-128"/>
              </a:rPr>
              <a:t>: A problem in the structure of a program that causes the compiler to fail, e.g., </a:t>
            </a:r>
          </a:p>
          <a:p>
            <a:pPr lvl="1" eaLnBrk="1" hangingPunct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GB" altLang="x-none" sz="2000" dirty="0">
                <a:ea typeface="ＭＳ Ｐゴシック" charset="-128"/>
              </a:rPr>
              <a:t>Missing semicolon</a:t>
            </a:r>
          </a:p>
          <a:p>
            <a:pPr lvl="1" eaLnBrk="1" hangingPunct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GB" altLang="x-none" sz="2000" dirty="0">
                <a:ea typeface="ＭＳ Ｐゴシック" charset="-128"/>
              </a:rPr>
              <a:t>Too many or too few </a:t>
            </a:r>
            <a:r>
              <a:rPr lang="en-GB" altLang="x-none" sz="2000" dirty="0">
                <a:latin typeface="Courier New" charset="0"/>
                <a:ea typeface="ＭＳ Ｐゴシック" charset="-128"/>
              </a:rPr>
              <a:t>{</a:t>
            </a:r>
            <a:r>
              <a:rPr lang="en-GB" altLang="x-none" sz="2000" dirty="0">
                <a:ea typeface="ＭＳ Ｐゴシック" charset="-128"/>
              </a:rPr>
              <a:t> </a:t>
            </a:r>
            <a:r>
              <a:rPr lang="en-GB" altLang="x-none" sz="2000" dirty="0">
                <a:latin typeface="Courier New" charset="0"/>
                <a:ea typeface="ＭＳ Ｐゴシック" charset="-128"/>
              </a:rPr>
              <a:t>}</a:t>
            </a:r>
            <a:r>
              <a:rPr lang="en-GB" altLang="x-none" sz="2000" dirty="0">
                <a:ea typeface="ＭＳ Ｐゴシック" charset="-128"/>
              </a:rPr>
              <a:t> braces</a:t>
            </a:r>
          </a:p>
          <a:p>
            <a:pPr lvl="1" eaLnBrk="1" hangingPunct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GB" altLang="x-none" sz="2000" dirty="0">
                <a:ea typeface="ＭＳ Ｐゴシック" charset="-128"/>
              </a:rPr>
              <a:t>Class and file names do not match</a:t>
            </a:r>
          </a:p>
          <a:p>
            <a:pPr lvl="1" eaLnBrk="1" hangingPunct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GB" altLang="x-none" sz="2000" dirty="0">
                <a:ea typeface="ＭＳ Ｐゴシック" charset="-128"/>
              </a:rPr>
              <a:t>…</a:t>
            </a:r>
            <a:endParaRPr lang="en-US" altLang="x-none" dirty="0">
              <a:ea typeface="ＭＳ Ｐゴシック" charset="-128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Compilers can</a:t>
            </a:r>
            <a:r>
              <a:rPr lang="ja-JP" altLang="en-US" sz="2400" dirty="0">
                <a:ea typeface="ＭＳ Ｐゴシック" charset="-128"/>
              </a:rPr>
              <a:t>’</a:t>
            </a:r>
            <a:r>
              <a:rPr lang="en-US" altLang="ja-JP" sz="2400" dirty="0">
                <a:ea typeface="ＭＳ Ｐゴシック" charset="-128"/>
              </a:rPr>
              <a:t>t (DO not) read minds.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Compilers don</a:t>
            </a:r>
            <a:r>
              <a:rPr lang="ja-JP" altLang="en-US" sz="2400" dirty="0">
                <a:ea typeface="ＭＳ Ｐゴシック" charset="-128"/>
              </a:rPr>
              <a:t>’</a:t>
            </a:r>
            <a:r>
              <a:rPr lang="en-US" altLang="ja-JP" sz="2400" dirty="0">
                <a:ea typeface="ＭＳ Ｐゴシック" charset="-128"/>
              </a:rPr>
              <a:t>t make mistakes.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If the program is not doing what you want, do NOT blame the computer---it’</a:t>
            </a:r>
            <a:r>
              <a:rPr lang="en-US" altLang="ja-JP" sz="2400" dirty="0">
                <a:ea typeface="ＭＳ Ｐゴシック" charset="-128"/>
              </a:rPr>
              <a:t>s </a:t>
            </a:r>
            <a:r>
              <a:rPr lang="en-US" altLang="ja-JP" sz="2400" b="1" dirty="0">
                <a:ea typeface="ＭＳ Ｐゴシック" charset="-128"/>
              </a:rPr>
              <a:t>YOU</a:t>
            </a:r>
            <a:r>
              <a:rPr lang="en-US" altLang="ja-JP" sz="2400" dirty="0">
                <a:ea typeface="ＭＳ Ｐゴシック" charset="-128"/>
              </a:rPr>
              <a:t> who made a mistake.</a:t>
            </a:r>
          </a:p>
        </p:txBody>
      </p:sp>
      <p:sp>
        <p:nvSpPr>
          <p:cNvPr id="115715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242780-F296-9D4E-B3B6-A1CB7C9848CF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x-none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38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	</a:t>
            </a:r>
          </a:p>
        </p:txBody>
      </p:sp>
      <p:sp>
        <p:nvSpPr>
          <p:cNvPr id="1136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Admin</a:t>
            </a:r>
            <a:r>
              <a:rPr lang="en-US" altLang="zh-CN" dirty="0">
                <a:ea typeface="ＭＳ Ｐゴシック" charset="-128"/>
              </a:rPr>
              <a:t>.</a:t>
            </a:r>
            <a:r>
              <a:rPr lang="en-US" altLang="x-none" dirty="0">
                <a:ea typeface="ＭＳ Ｐゴシック" charset="-128"/>
              </a:rPr>
              <a:t>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Basic network applications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Email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DNS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Java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in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Nutshell</a:t>
            </a: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i="1" dirty="0">
                <a:solidFill>
                  <a:srgbClr val="C00000"/>
                </a:solidFill>
                <a:ea typeface="ＭＳ Ｐゴシック" charset="-128"/>
              </a:rPr>
              <a:t>Network application programmin</a:t>
            </a: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g</a:t>
            </a:r>
            <a:endParaRPr lang="en-US" altLang="x-none" i="1" dirty="0">
              <a:solidFill>
                <a:srgbClr val="C00000"/>
              </a:solidFill>
              <a:ea typeface="ＭＳ Ｐゴシック" charset="-128"/>
            </a:endParaRP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3E0666C-05F9-0848-AD26-796CF51578D7}" type="slidenum">
              <a:rPr lang="en-US" altLang="x-none" sz="1400">
                <a:solidFill>
                  <a:srgbClr val="000000"/>
                </a:solidFill>
              </a:rPr>
              <a:pPr/>
              <a:t>47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4688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7EED46B-C8BA-E942-89AC-B69FF2AE7207}" type="slidenum">
              <a:rPr lang="en-US" altLang="x-none" sz="1400">
                <a:solidFill>
                  <a:srgbClr val="000000"/>
                </a:solidFill>
              </a:rPr>
              <a:pPr/>
              <a:t>48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47650"/>
            <a:ext cx="7772400" cy="85725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Socket Programming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1533525"/>
            <a:ext cx="3962400" cy="4905375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3200" dirty="0">
                <a:solidFill>
                  <a:srgbClr val="FF0000"/>
                </a:solidFill>
                <a:ea typeface="ＭＳ Ｐゴシック" charset="-128"/>
              </a:rPr>
              <a:t>Socket API</a:t>
            </a:r>
            <a:endParaRPr lang="en-US" altLang="x-none" sz="32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introduced in BSD4.1 UNIX, 1981</a:t>
            </a:r>
            <a:br>
              <a:rPr lang="en-US" altLang="x-none" dirty="0">
                <a:ea typeface="ＭＳ Ｐゴシック" charset="-128"/>
              </a:rPr>
            </a:b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Two types of sockets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connectionless (UDP)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connection-oriented (TCP)</a:t>
            </a:r>
          </a:p>
        </p:txBody>
      </p:sp>
      <p:grpSp>
        <p:nvGrpSpPr>
          <p:cNvPr id="65540" name="Group 10"/>
          <p:cNvGrpSpPr>
            <a:grpSpLocks/>
          </p:cNvGrpSpPr>
          <p:nvPr/>
        </p:nvGrpSpPr>
        <p:grpSpPr bwMode="auto">
          <a:xfrm>
            <a:off x="5248275" y="2314575"/>
            <a:ext cx="3338513" cy="3714750"/>
            <a:chOff x="3198" y="1248"/>
            <a:chExt cx="2103" cy="2340"/>
          </a:xfrm>
        </p:grpSpPr>
        <p:sp>
          <p:nvSpPr>
            <p:cNvPr id="49158" name="Text Box 4"/>
            <p:cNvSpPr txBox="1">
              <a:spLocks noChangeArrowheads="1"/>
            </p:cNvSpPr>
            <p:nvPr/>
          </p:nvSpPr>
          <p:spPr bwMode="auto">
            <a:xfrm>
              <a:off x="3223" y="1767"/>
              <a:ext cx="2078" cy="1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  <a:latin typeface="Comic Sans MS" charset="0"/>
                </a:rPr>
                <a:t>an interface (a </a:t>
              </a:r>
              <a:r>
                <a:rPr lang="ja-JP" altLang="en-US" sz="2000">
                  <a:solidFill>
                    <a:srgbClr val="000000"/>
                  </a:solidFill>
                  <a:latin typeface="Comic Sans MS" charset="0"/>
                </a:rPr>
                <a:t>“</a:t>
              </a:r>
              <a:r>
                <a:rPr lang="en-US" altLang="ja-JP" sz="2000" dirty="0">
                  <a:solidFill>
                    <a:srgbClr val="000000"/>
                  </a:solidFill>
                  <a:latin typeface="Comic Sans MS" charset="0"/>
                </a:rPr>
                <a:t>door</a:t>
              </a:r>
              <a:r>
                <a:rPr lang="ja-JP" altLang="en-US" sz="2000">
                  <a:solidFill>
                    <a:srgbClr val="000000"/>
                  </a:solidFill>
                  <a:latin typeface="Comic Sans MS" charset="0"/>
                </a:rPr>
                <a:t>”</a:t>
              </a:r>
              <a:r>
                <a:rPr lang="en-US" altLang="ja-JP" sz="2000" dirty="0">
                  <a:solidFill>
                    <a:srgbClr val="000000"/>
                  </a:solidFill>
                  <a:latin typeface="Comic Sans MS" charset="0"/>
                </a:rPr>
                <a:t>) into which one</a:t>
              </a:r>
            </a:p>
            <a:p>
              <a:r>
                <a:rPr lang="en-US" altLang="x-none" sz="2000" dirty="0">
                  <a:solidFill>
                    <a:srgbClr val="000000"/>
                  </a:solidFill>
                  <a:latin typeface="Comic Sans MS" charset="0"/>
                </a:rPr>
                <a:t>application process can </a:t>
              </a:r>
              <a:r>
                <a:rPr lang="en-US" altLang="x-none" sz="2000" dirty="0">
                  <a:solidFill>
                    <a:srgbClr val="FF0000"/>
                  </a:solidFill>
                  <a:latin typeface="Comic Sans MS" charset="0"/>
                </a:rPr>
                <a:t>both send and </a:t>
              </a:r>
            </a:p>
            <a:p>
              <a:r>
                <a:rPr lang="en-US" altLang="x-none" sz="2000" dirty="0">
                  <a:solidFill>
                    <a:srgbClr val="FF0000"/>
                  </a:solidFill>
                  <a:latin typeface="Comic Sans MS" charset="0"/>
                </a:rPr>
                <a:t>receive</a:t>
              </a:r>
              <a:r>
                <a:rPr lang="en-US" altLang="x-none" sz="2000" dirty="0">
                  <a:solidFill>
                    <a:srgbClr val="000000"/>
                  </a:solidFill>
                  <a:latin typeface="Comic Sans MS" charset="0"/>
                </a:rPr>
                <a:t> messages to/from another (remote or </a:t>
              </a:r>
            </a:p>
            <a:p>
              <a:r>
                <a:rPr lang="en-US" altLang="x-none" sz="2000" dirty="0">
                  <a:solidFill>
                    <a:srgbClr val="000000"/>
                  </a:solidFill>
                  <a:latin typeface="Comic Sans MS" charset="0"/>
                </a:rPr>
                <a:t>local) application process</a:t>
              </a:r>
              <a:endParaRPr lang="en-US" altLang="x-none" sz="2000" dirty="0">
                <a:solidFill>
                  <a:srgbClr val="000000"/>
                </a:solidFill>
              </a:endParaRPr>
            </a:p>
            <a:p>
              <a:endParaRPr lang="en-US" altLang="x-none" dirty="0">
                <a:solidFill>
                  <a:srgbClr val="000000"/>
                </a:solidFill>
              </a:endParaRPr>
            </a:p>
          </p:txBody>
        </p:sp>
        <p:sp>
          <p:nvSpPr>
            <p:cNvPr id="49159" name="Rectangle 5"/>
            <p:cNvSpPr>
              <a:spLocks noChangeArrowheads="1"/>
            </p:cNvSpPr>
            <p:nvPr/>
          </p:nvSpPr>
          <p:spPr bwMode="auto">
            <a:xfrm>
              <a:off x="3198" y="1392"/>
              <a:ext cx="2076" cy="219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65543" name="Group 8"/>
            <p:cNvGrpSpPr>
              <a:grpSpLocks/>
            </p:cNvGrpSpPr>
            <p:nvPr/>
          </p:nvGrpSpPr>
          <p:grpSpPr bwMode="auto">
            <a:xfrm>
              <a:off x="3302" y="1248"/>
              <a:ext cx="708" cy="288"/>
              <a:chOff x="134" y="3906"/>
              <a:chExt cx="708" cy="288"/>
            </a:xfrm>
          </p:grpSpPr>
          <p:sp>
            <p:nvSpPr>
              <p:cNvPr id="49161" name="Rectangle 7"/>
              <p:cNvSpPr>
                <a:spLocks noChangeArrowheads="1"/>
              </p:cNvSpPr>
              <p:nvPr/>
            </p:nvSpPr>
            <p:spPr bwMode="auto">
              <a:xfrm>
                <a:off x="138" y="3924"/>
                <a:ext cx="678" cy="2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9162" name="Text Box 6"/>
              <p:cNvSpPr txBox="1">
                <a:spLocks noChangeArrowheads="1"/>
              </p:cNvSpPr>
              <p:nvPr/>
            </p:nvSpPr>
            <p:spPr bwMode="auto">
              <a:xfrm>
                <a:off x="134" y="3906"/>
                <a:ext cx="7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3333CC"/>
                    </a:solidFill>
                  </a:rPr>
                  <a:t>socket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16597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85D3872-BDE9-5649-AC0D-6370B31B0748}" type="slidenum">
              <a:rPr lang="en-US" altLang="x-none" sz="1400"/>
              <a:pPr/>
              <a:t>49</a:t>
            </a:fld>
            <a:endParaRPr lang="en-US" altLang="x-none" sz="140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Services Provided by </a:t>
            </a:r>
            <a:r>
              <a:rPr lang="en-US" altLang="zh-CN">
                <a:ea typeface="宋体" charset="-122"/>
              </a:rPr>
              <a:t>Transport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483100" y="1635125"/>
            <a:ext cx="3810000" cy="205105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Transmission control protocol</a:t>
            </a:r>
            <a:r>
              <a:rPr lang="en-US" altLang="zh-CN" sz="2400" dirty="0">
                <a:ea typeface="宋体" charset="-122"/>
              </a:rPr>
              <a:t> (TCP)</a:t>
            </a:r>
            <a:endParaRPr lang="en-US" altLang="x-none" sz="2400" dirty="0">
              <a:ea typeface="ＭＳ Ｐゴシック" charset="-128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multiplexing/demultiplexing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reliable data transfer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zh-CN" sz="1600" dirty="0">
                <a:ea typeface="宋体" charset="-122"/>
              </a:rPr>
              <a:t>rate control: </a:t>
            </a:r>
            <a:r>
              <a:rPr lang="en-US" altLang="x-none" sz="1600" dirty="0">
                <a:ea typeface="ＭＳ Ｐゴシック" charset="-128"/>
              </a:rPr>
              <a:t>flow control</a:t>
            </a:r>
          </a:p>
          <a:p>
            <a:pPr lvl="1">
              <a:lnSpc>
                <a:spcPct val="90000"/>
              </a:lnSpc>
              <a:buFont typeface="ZapfDingbats" charset="0"/>
              <a:buNone/>
            </a:pPr>
            <a:r>
              <a:rPr lang="en-US" altLang="zh-CN" sz="1600" dirty="0">
                <a:ea typeface="宋体" charset="-122"/>
              </a:rPr>
              <a:t>and </a:t>
            </a:r>
            <a:r>
              <a:rPr lang="en-US" altLang="x-none" sz="1600" dirty="0">
                <a:ea typeface="ＭＳ Ｐゴシック" charset="-128"/>
              </a:rPr>
              <a:t>congestion control</a:t>
            </a:r>
            <a:endParaRPr lang="en-US" altLang="x-none" sz="2000" dirty="0">
              <a:ea typeface="ＭＳ Ｐゴシック" charset="-128"/>
            </a:endParaRP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73100" y="1651000"/>
            <a:ext cx="3810000" cy="180995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User data protocol</a:t>
            </a:r>
            <a:r>
              <a:rPr lang="en-US" altLang="zh-CN" sz="2400" dirty="0">
                <a:ea typeface="宋体" charset="-122"/>
              </a:rPr>
              <a:t> (UDP)</a:t>
            </a:r>
            <a:endParaRPr lang="en-US" altLang="x-none" sz="2400" dirty="0">
              <a:ea typeface="ＭＳ Ｐゴシック" charset="-128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multiplexing/demultiplexing</a:t>
            </a:r>
          </a:p>
        </p:txBody>
      </p:sp>
      <p:graphicFrame>
        <p:nvGraphicFramePr>
          <p:cNvPr id="67589" name="Object 6"/>
          <p:cNvGraphicFramePr>
            <a:graphicFrameLocks noChangeAspect="1"/>
          </p:cNvGraphicFramePr>
          <p:nvPr/>
        </p:nvGraphicFramePr>
        <p:xfrm>
          <a:off x="5295900" y="3925888"/>
          <a:ext cx="366713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93" name="Clip" r:id="rId4" imgW="1307079" imgH="1083682" progId="MS_ClipArt_Gallery.2">
                  <p:embed/>
                </p:oleObj>
              </mc:Choice>
              <mc:Fallback>
                <p:oleObj name="Clip" r:id="rId4" imgW="1307079" imgH="1083682" progId="MS_ClipArt_Gallery.2">
                  <p:embed/>
                  <p:pic>
                    <p:nvPicPr>
                      <p:cNvPr id="6758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3925888"/>
                        <a:ext cx="366713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0" name="Text Box 7"/>
          <p:cNvSpPr txBox="1">
            <a:spLocks noChangeArrowheads="1"/>
          </p:cNvSpPr>
          <p:nvPr/>
        </p:nvSpPr>
        <p:spPr bwMode="auto">
          <a:xfrm>
            <a:off x="5067300" y="3633788"/>
            <a:ext cx="8493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Comic Sans MS" charset="0"/>
              </a:rPr>
              <a:t>Host A</a:t>
            </a:r>
            <a:endParaRPr lang="en-US" altLang="x-none" sz="1000"/>
          </a:p>
        </p:txBody>
      </p:sp>
      <p:sp>
        <p:nvSpPr>
          <p:cNvPr id="67591" name="Line 8"/>
          <p:cNvSpPr>
            <a:spLocks noChangeShapeType="1"/>
          </p:cNvSpPr>
          <p:nvPr/>
        </p:nvSpPr>
        <p:spPr bwMode="auto">
          <a:xfrm>
            <a:off x="5607050" y="4375150"/>
            <a:ext cx="1911350" cy="387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2" name="Text Box 9"/>
          <p:cNvSpPr txBox="1">
            <a:spLocks noChangeArrowheads="1"/>
          </p:cNvSpPr>
          <p:nvPr/>
        </p:nvSpPr>
        <p:spPr bwMode="auto">
          <a:xfrm rot="706751">
            <a:off x="6316663" y="4311650"/>
            <a:ext cx="579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Hello</a:t>
            </a:r>
          </a:p>
        </p:txBody>
      </p:sp>
      <p:graphicFrame>
        <p:nvGraphicFramePr>
          <p:cNvPr id="67593" name="Object 10"/>
          <p:cNvGraphicFramePr>
            <a:graphicFrameLocks noChangeAspect="1"/>
          </p:cNvGraphicFramePr>
          <p:nvPr/>
        </p:nvGraphicFramePr>
        <p:xfrm>
          <a:off x="7300913" y="3932238"/>
          <a:ext cx="366712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94" name="Clip" r:id="rId6" imgW="1307079" imgH="1083682" progId="MS_ClipArt_Gallery.2">
                  <p:embed/>
                </p:oleObj>
              </mc:Choice>
              <mc:Fallback>
                <p:oleObj name="Clip" r:id="rId6" imgW="1307079" imgH="1083682" progId="MS_ClipArt_Gallery.2">
                  <p:embed/>
                  <p:pic>
                    <p:nvPicPr>
                      <p:cNvPr id="6759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0913" y="3932238"/>
                        <a:ext cx="366712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4" name="Text Box 11"/>
          <p:cNvSpPr txBox="1">
            <a:spLocks noChangeArrowheads="1"/>
          </p:cNvSpPr>
          <p:nvPr/>
        </p:nvSpPr>
        <p:spPr bwMode="auto">
          <a:xfrm>
            <a:off x="7083425" y="3581400"/>
            <a:ext cx="828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Comic Sans MS" charset="0"/>
              </a:rPr>
              <a:t>Host B</a:t>
            </a:r>
            <a:endParaRPr lang="en-US" altLang="x-none" sz="1000"/>
          </a:p>
        </p:txBody>
      </p:sp>
      <p:sp>
        <p:nvSpPr>
          <p:cNvPr id="67595" name="Line 12"/>
          <p:cNvSpPr>
            <a:spLocks noChangeShapeType="1"/>
          </p:cNvSpPr>
          <p:nvPr/>
        </p:nvSpPr>
        <p:spPr bwMode="auto">
          <a:xfrm>
            <a:off x="7518400" y="4214813"/>
            <a:ext cx="9525" cy="2503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Line 13"/>
          <p:cNvSpPr>
            <a:spLocks noChangeShapeType="1"/>
          </p:cNvSpPr>
          <p:nvPr/>
        </p:nvSpPr>
        <p:spPr bwMode="auto">
          <a:xfrm flipH="1">
            <a:off x="5622925" y="4887913"/>
            <a:ext cx="1881188" cy="4937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Text Box 14"/>
          <p:cNvSpPr txBox="1">
            <a:spLocks noChangeArrowheads="1"/>
          </p:cNvSpPr>
          <p:nvPr/>
        </p:nvSpPr>
        <p:spPr bwMode="auto">
          <a:xfrm rot="-1080000">
            <a:off x="5553075" y="4835525"/>
            <a:ext cx="2060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Arial" charset="0"/>
              </a:rPr>
              <a:t>I am ready</a:t>
            </a:r>
            <a:endParaRPr lang="en-US" altLang="x-none" sz="1200"/>
          </a:p>
        </p:txBody>
      </p:sp>
      <p:sp>
        <p:nvSpPr>
          <p:cNvPr id="67598" name="Line 15"/>
          <p:cNvSpPr>
            <a:spLocks noChangeShapeType="1"/>
          </p:cNvSpPr>
          <p:nvPr/>
        </p:nvSpPr>
        <p:spPr bwMode="auto">
          <a:xfrm>
            <a:off x="5600700" y="4314825"/>
            <a:ext cx="7938" cy="2351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9" name="Line 16"/>
          <p:cNvSpPr>
            <a:spLocks noChangeShapeType="1"/>
          </p:cNvSpPr>
          <p:nvPr/>
        </p:nvSpPr>
        <p:spPr bwMode="auto">
          <a:xfrm>
            <a:off x="5630863" y="5603875"/>
            <a:ext cx="1912937" cy="387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0" name="Text Box 17"/>
          <p:cNvSpPr txBox="1">
            <a:spLocks noChangeArrowheads="1"/>
          </p:cNvSpPr>
          <p:nvPr/>
        </p:nvSpPr>
        <p:spPr bwMode="auto">
          <a:xfrm rot="706751">
            <a:off x="6302375" y="5551488"/>
            <a:ext cx="6588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400">
                <a:latin typeface="Arial" charset="0"/>
              </a:rPr>
              <a:t>DATA</a:t>
            </a:r>
            <a:endParaRPr lang="en-US" altLang="x-none" sz="1000"/>
          </a:p>
        </p:txBody>
      </p:sp>
      <p:sp>
        <p:nvSpPr>
          <p:cNvPr id="67601" name="Line 18"/>
          <p:cNvSpPr>
            <a:spLocks noChangeShapeType="1"/>
          </p:cNvSpPr>
          <p:nvPr/>
        </p:nvSpPr>
        <p:spPr bwMode="auto">
          <a:xfrm flipH="1">
            <a:off x="5641975" y="6107113"/>
            <a:ext cx="1881188" cy="4937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2" name="Text Box 19"/>
          <p:cNvSpPr txBox="1">
            <a:spLocks noChangeArrowheads="1"/>
          </p:cNvSpPr>
          <p:nvPr/>
        </p:nvSpPr>
        <p:spPr bwMode="auto">
          <a:xfrm rot="-1080000">
            <a:off x="5572125" y="6054725"/>
            <a:ext cx="2060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Arial" charset="0"/>
              </a:rPr>
              <a:t>ACK</a:t>
            </a:r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302224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0FD714-2B48-8447-86F5-5576C7FBC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74" y="2284771"/>
            <a:ext cx="8094401" cy="32163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Encoding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AE2F55-6B61-9448-9C9C-CCAA11676C8D}" type="slidenum">
              <a:rPr lang="en-US" altLang="x-none" smtClean="0"/>
              <a:pPr/>
              <a:t>5</a:t>
            </a:fld>
            <a:endParaRPr lang="en-US" altLang="x-none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958A31D-0C8D-9B4E-81CA-0BCECD0F7B31}"/>
              </a:ext>
            </a:extLst>
          </p:cNvPr>
          <p:cNvGrpSpPr/>
          <p:nvPr/>
        </p:nvGrpSpPr>
        <p:grpSpPr>
          <a:xfrm>
            <a:off x="887709" y="5256276"/>
            <a:ext cx="5739233" cy="706557"/>
            <a:chOff x="887709" y="5256276"/>
            <a:chExt cx="5739233" cy="706557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FCEE06-1ED6-C440-9899-609A488C4186}"/>
                </a:ext>
              </a:extLst>
            </p:cNvPr>
            <p:cNvSpPr/>
            <p:nvPr/>
          </p:nvSpPr>
          <p:spPr bwMode="auto">
            <a:xfrm rot="5400000">
              <a:off x="3845348" y="4876800"/>
              <a:ext cx="155448" cy="914400"/>
            </a:xfrm>
            <a:prstGeom prst="rightBrac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C9B9B3-90A6-6742-AF18-7B576208581F}"/>
                </a:ext>
              </a:extLst>
            </p:cNvPr>
            <p:cNvSpPr txBox="1"/>
            <p:nvPr/>
          </p:nvSpPr>
          <p:spPr>
            <a:xfrm>
              <a:off x="3540595" y="5364470"/>
              <a:ext cx="7649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+mn-lt"/>
                </a:rPr>
                <a:t>x</a:t>
              </a:r>
              <a:r>
                <a:rPr lang="en-US" altLang="zh-CN" dirty="0" err="1">
                  <a:solidFill>
                    <a:srgbClr val="FF0000"/>
                  </a:solidFill>
                  <a:latin typeface="+mn-lt"/>
                </a:rPr>
                <a:t>mu</a:t>
              </a:r>
              <a:endParaRPr lang="en-US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840276-17EC-334D-BDC2-4A5802591637}"/>
                </a:ext>
              </a:extLst>
            </p:cNvPr>
            <p:cNvSpPr txBox="1"/>
            <p:nvPr/>
          </p:nvSpPr>
          <p:spPr>
            <a:xfrm>
              <a:off x="4919661" y="5364470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  <a:latin typeface="+mn-lt"/>
                </a:rPr>
                <a:t>edu</a:t>
              </a:r>
              <a:endParaRPr lang="en-US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EB8BC927-10A8-F747-96F9-41285D1BC07A}"/>
                </a:ext>
              </a:extLst>
            </p:cNvPr>
            <p:cNvSpPr/>
            <p:nvPr/>
          </p:nvSpPr>
          <p:spPr bwMode="auto">
            <a:xfrm rot="5400000">
              <a:off x="5189148" y="4876800"/>
              <a:ext cx="155448" cy="914400"/>
            </a:xfrm>
            <a:prstGeom prst="rightBrac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723218-3A1F-AA41-B44A-E3A66A7B2085}"/>
                </a:ext>
              </a:extLst>
            </p:cNvPr>
            <p:cNvSpPr txBox="1"/>
            <p:nvPr/>
          </p:nvSpPr>
          <p:spPr>
            <a:xfrm>
              <a:off x="908136" y="5501168"/>
              <a:ext cx="5052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  <a:latin typeface="+mn-lt"/>
                </a:rPr>
                <a:t>cn</a:t>
              </a:r>
              <a:endParaRPr lang="en-US" dirty="0">
                <a:solidFill>
                  <a:srgbClr val="FF0000"/>
                </a:solidFill>
                <a:latin typeface="+mn-lt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ED785B7-3C6D-E041-BF84-F7FD7F8AC6E4}"/>
                </a:ext>
              </a:extLst>
            </p:cNvPr>
            <p:cNvGrpSpPr/>
            <p:nvPr/>
          </p:nvGrpSpPr>
          <p:grpSpPr>
            <a:xfrm>
              <a:off x="6113598" y="5267540"/>
              <a:ext cx="513344" cy="144186"/>
              <a:chOff x="6113598" y="5267540"/>
              <a:chExt cx="513344" cy="144186"/>
            </a:xfrm>
          </p:grpSpPr>
          <p:sp>
            <p:nvSpPr>
              <p:cNvPr id="15" name="Right Brace 14">
                <a:extLst>
                  <a:ext uri="{FF2B5EF4-FFF2-40B4-BE49-F238E27FC236}">
                    <a16:creationId xmlns:a16="http://schemas.microsoft.com/office/drawing/2014/main" id="{0C7517E3-A6D6-6343-BCE4-F1CDE4AAE051}"/>
                  </a:ext>
                </a:extLst>
              </p:cNvPr>
              <p:cNvSpPr/>
              <p:nvPr/>
            </p:nvSpPr>
            <p:spPr bwMode="auto">
              <a:xfrm rot="5400000">
                <a:off x="6265037" y="5120972"/>
                <a:ext cx="139315" cy="442194"/>
              </a:xfrm>
              <a:prstGeom prst="rightBrace">
                <a:avLst/>
              </a:prstGeom>
              <a:noFill/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900B495-53D2-7149-B47C-10D9BCDE1AF8}"/>
                  </a:ext>
                </a:extLst>
              </p:cNvPr>
              <p:cNvSpPr/>
              <p:nvPr/>
            </p:nvSpPr>
            <p:spPr bwMode="auto">
              <a:xfrm>
                <a:off x="6347248" y="5267540"/>
                <a:ext cx="279694" cy="13435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7471A61-D2F1-5E42-8F50-DABFA903CA9D}"/>
                </a:ext>
              </a:extLst>
            </p:cNvPr>
            <p:cNvGrpSpPr/>
            <p:nvPr/>
          </p:nvGrpSpPr>
          <p:grpSpPr>
            <a:xfrm>
              <a:off x="887709" y="5437690"/>
              <a:ext cx="500792" cy="139316"/>
              <a:chOff x="6055000" y="5272411"/>
              <a:chExt cx="500792" cy="139316"/>
            </a:xfrm>
          </p:grpSpPr>
          <p:sp>
            <p:nvSpPr>
              <p:cNvPr id="19" name="Right Brace 18">
                <a:extLst>
                  <a:ext uri="{FF2B5EF4-FFF2-40B4-BE49-F238E27FC236}">
                    <a16:creationId xmlns:a16="http://schemas.microsoft.com/office/drawing/2014/main" id="{DA393B56-FE95-4F48-A3F4-2A1A1F2BE828}"/>
                  </a:ext>
                </a:extLst>
              </p:cNvPr>
              <p:cNvSpPr/>
              <p:nvPr/>
            </p:nvSpPr>
            <p:spPr bwMode="auto">
              <a:xfrm rot="5400000">
                <a:off x="6265037" y="5120972"/>
                <a:ext cx="139315" cy="442194"/>
              </a:xfrm>
              <a:prstGeom prst="rightBrace">
                <a:avLst/>
              </a:prstGeom>
              <a:noFill/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245A121-F3F6-4D41-B959-62AE467AE6F4}"/>
                  </a:ext>
                </a:extLst>
              </p:cNvPr>
              <p:cNvSpPr/>
              <p:nvPr/>
            </p:nvSpPr>
            <p:spPr bwMode="auto">
              <a:xfrm>
                <a:off x="6055000" y="5277375"/>
                <a:ext cx="279694" cy="13435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7D25585-FCCB-494A-974A-82624CF445A6}"/>
              </a:ext>
            </a:extLst>
          </p:cNvPr>
          <p:cNvGrpSpPr/>
          <p:nvPr/>
        </p:nvGrpSpPr>
        <p:grpSpPr>
          <a:xfrm>
            <a:off x="3205317" y="5274802"/>
            <a:ext cx="2637638" cy="1149696"/>
            <a:chOff x="3205317" y="5274802"/>
            <a:chExt cx="2637638" cy="1149696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007573A-65BA-8F4C-AC31-59652E29C978}"/>
                </a:ext>
              </a:extLst>
            </p:cNvPr>
            <p:cNvCxnSpPr>
              <a:cxnSpLocks/>
              <a:stCxn id="25" idx="1"/>
            </p:cNvCxnSpPr>
            <p:nvPr/>
          </p:nvCxnSpPr>
          <p:spPr bwMode="auto">
            <a:xfrm flipH="1" flipV="1">
              <a:off x="3205317" y="5274802"/>
              <a:ext cx="717754" cy="9188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B916E56-597A-CA4B-A776-8E5D5867B457}"/>
                </a:ext>
              </a:extLst>
            </p:cNvPr>
            <p:cNvSpPr txBox="1"/>
            <p:nvPr/>
          </p:nvSpPr>
          <p:spPr>
            <a:xfrm>
              <a:off x="3923071" y="5962833"/>
              <a:ext cx="1085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n-lt"/>
                </a:rPr>
                <a:t>leng</a:t>
              </a:r>
              <a:r>
                <a:rPr lang="en-US" altLang="zh-CN" dirty="0">
                  <a:solidFill>
                    <a:srgbClr val="FF0000"/>
                  </a:solidFill>
                  <a:latin typeface="+mn-lt"/>
                </a:rPr>
                <a:t>th</a:t>
              </a:r>
              <a:endParaRPr lang="en-US" dirty="0">
                <a:solidFill>
                  <a:srgbClr val="FF0000"/>
                </a:solidFill>
                <a:latin typeface="+mn-lt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D030974-BF4F-794E-80B6-B36E1AC59373}"/>
                </a:ext>
              </a:extLst>
            </p:cNvPr>
            <p:cNvCxnSpPr>
              <a:cxnSpLocks/>
              <a:stCxn id="25" idx="0"/>
            </p:cNvCxnSpPr>
            <p:nvPr/>
          </p:nvCxnSpPr>
          <p:spPr bwMode="auto">
            <a:xfrm flipV="1">
              <a:off x="4465849" y="5274803"/>
              <a:ext cx="120961" cy="68803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4544F9B-803A-8944-8E5E-87803D60156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129588" y="5313925"/>
              <a:ext cx="713367" cy="8797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518889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21FF57F-EB69-1343-93CE-E126AA971CE4}" type="slidenum">
              <a:rPr lang="en-US" altLang="x-none" sz="1400">
                <a:solidFill>
                  <a:srgbClr val="000000"/>
                </a:solidFill>
              </a:rPr>
              <a:pPr/>
              <a:t>50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Big Picture: Socket</a:t>
            </a:r>
            <a:endParaRPr lang="en-US" altLang="x-none">
              <a:ea typeface="ＭＳ Ｐゴシック" charset="-128"/>
            </a:endParaRPr>
          </a:p>
        </p:txBody>
      </p:sp>
      <p:graphicFrame>
        <p:nvGraphicFramePr>
          <p:cNvPr id="69635" name="Object 2"/>
          <p:cNvGraphicFramePr>
            <a:graphicFrameLocks noGrp="1" noChangeAspect="1"/>
          </p:cNvGraphicFramePr>
          <p:nvPr>
            <p:ph type="body" idx="1"/>
          </p:nvPr>
        </p:nvGraphicFramePr>
        <p:xfrm>
          <a:off x="515938" y="1601788"/>
          <a:ext cx="8351837" cy="389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61" name="Photo Editor Photo" r:id="rId4" imgW="13460704" imgH="6276190" progId="MSPhotoEd.3">
                  <p:embed/>
                </p:oleObj>
              </mc:Choice>
              <mc:Fallback>
                <p:oleObj name="Photo Editor Photo" r:id="rId4" imgW="13460704" imgH="6276190" progId="MSPhotoEd.3">
                  <p:embed/>
                  <p:pic>
                    <p:nvPicPr>
                      <p:cNvPr id="6963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8" y="1601788"/>
                        <a:ext cx="8351837" cy="3894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2087563" y="4432300"/>
            <a:ext cx="1079500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buffers,</a:t>
            </a:r>
          </a:p>
          <a:p>
            <a:pPr>
              <a:defRPr/>
            </a:pPr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states</a:t>
            </a: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6216650" y="4438650"/>
            <a:ext cx="1079500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buffers,</a:t>
            </a:r>
          </a:p>
          <a:p>
            <a:pPr>
              <a:defRPr/>
            </a:pPr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states</a:t>
            </a: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4415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	</a:t>
            </a: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Admin.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and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r</a:t>
            </a:r>
            <a:r>
              <a:rPr lang="en-US" altLang="x-none" dirty="0">
                <a:ea typeface="ＭＳ Ｐゴシック" charset="-128"/>
              </a:rPr>
              <a:t>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Basic network application programming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x-none" dirty="0">
                <a:ea typeface="ＭＳ Ｐゴシック" charset="-128"/>
              </a:rPr>
              <a:t>Overview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ＭＳ Ｐゴシック" charset="-128"/>
              </a:rPr>
              <a:t>UDP (Datagram Socket)</a:t>
            </a: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4C63D6C-522A-8D4B-99A1-210109E9DA61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343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4D8628F-DD6E-134F-85B1-90E4E9B0D83C}" type="slidenum">
              <a:rPr lang="en-US" altLang="x-none" sz="1400">
                <a:solidFill>
                  <a:srgbClr val="000000"/>
                </a:solidFill>
              </a:rPr>
              <a:pPr/>
              <a:t>52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61950"/>
            <a:ext cx="8255000" cy="881063"/>
          </a:xfrm>
        </p:spPr>
        <p:txBody>
          <a:bodyPr/>
          <a:lstStyle/>
          <a:p>
            <a:pPr>
              <a:defRPr/>
            </a:pPr>
            <a:r>
              <a:rPr lang="en-US" altLang="zh-CN" dirty="0" err="1">
                <a:latin typeface="Courier New" charset="0"/>
                <a:ea typeface="宋体" charset="0"/>
                <a:cs typeface="宋体" charset="0"/>
              </a:rPr>
              <a:t>DatagramSocket</a:t>
            </a:r>
            <a:r>
              <a:rPr lang="en-US" altLang="zh-CN" dirty="0">
                <a:latin typeface="Courier New" charset="0"/>
                <a:ea typeface="宋体" charset="0"/>
                <a:cs typeface="宋体" charset="0"/>
              </a:rPr>
              <a:t>(Java) </a:t>
            </a:r>
            <a:r>
              <a:rPr lang="en-US" altLang="zh-CN" dirty="0">
                <a:latin typeface="+mn-lt"/>
                <a:ea typeface="宋体" charset="0"/>
                <a:cs typeface="宋体" charset="0"/>
              </a:rPr>
              <a:t>(Basic)</a:t>
            </a:r>
            <a:endParaRPr lang="en-US" dirty="0">
              <a:latin typeface="+mn-lt"/>
            </a:endParaRP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1663" cy="50260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 err="1">
                <a:ea typeface="ＭＳ Ｐゴシック" charset="-128"/>
              </a:rPr>
              <a:t>DatagramSocket</a:t>
            </a:r>
            <a:r>
              <a:rPr lang="en-US" altLang="x-none" sz="1600" dirty="0">
                <a:ea typeface="ＭＳ Ｐゴシック" charset="-128"/>
              </a:rPr>
              <a:t>() 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c</a:t>
            </a:r>
            <a:r>
              <a:rPr lang="en-US" altLang="x-none" sz="1400" dirty="0">
                <a:ea typeface="ＭＳ Ｐゴシック" charset="-128"/>
              </a:rPr>
              <a:t>onstructs a datagram socket and binds it to any available port on the local host </a:t>
            </a: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 err="1">
                <a:ea typeface="ＭＳ Ｐゴシック" charset="-128"/>
              </a:rPr>
              <a:t>DatagramSocket</a:t>
            </a:r>
            <a:r>
              <a:rPr lang="en-US" altLang="x-none" sz="1600" dirty="0">
                <a:ea typeface="ＭＳ Ｐゴシック" charset="-128"/>
              </a:rPr>
              <a:t>(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 </a:t>
            </a:r>
            <a:r>
              <a:rPr lang="en-US" altLang="x-none" sz="1600" dirty="0" err="1">
                <a:ea typeface="ＭＳ Ｐゴシック" charset="-128"/>
              </a:rPr>
              <a:t>lport</a:t>
            </a:r>
            <a:r>
              <a:rPr lang="en-US" altLang="x-none" sz="1600" dirty="0">
                <a:ea typeface="ＭＳ Ｐゴシック" charset="-128"/>
              </a:rPr>
              <a:t>) 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c</a:t>
            </a:r>
            <a:r>
              <a:rPr lang="en-US" altLang="x-none" sz="1400" dirty="0">
                <a:ea typeface="ＭＳ Ｐゴシック" charset="-128"/>
              </a:rPr>
              <a:t>onstructs a datagram socket and binds it to the specified port on the local host machine. </a:t>
            </a: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ZapfDingbats" charset="0"/>
              <a:buNone/>
            </a:pPr>
            <a:endParaRPr lang="en-US" altLang="zh-CN" sz="16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1600" b="1" dirty="0" err="1">
                <a:ea typeface="宋体" charset="-122"/>
              </a:rPr>
              <a:t>DatagramPacket</a:t>
            </a:r>
            <a:r>
              <a:rPr lang="en-US" altLang="zh-CN" sz="1600" dirty="0">
                <a:ea typeface="宋体" charset="-122"/>
              </a:rPr>
              <a:t>(byte[] </a:t>
            </a:r>
            <a:r>
              <a:rPr lang="en-US" altLang="zh-CN" sz="1600" dirty="0" err="1">
                <a:ea typeface="宋体" charset="-122"/>
              </a:rPr>
              <a:t>buf</a:t>
            </a:r>
            <a:r>
              <a:rPr lang="en-US" altLang="zh-CN" sz="1600" dirty="0">
                <a:ea typeface="宋体" charset="-122"/>
              </a:rPr>
              <a:t>, </a:t>
            </a:r>
            <a:r>
              <a:rPr lang="en-US" altLang="zh-CN" sz="1600" dirty="0" err="1">
                <a:ea typeface="宋体" charset="-122"/>
              </a:rPr>
              <a:t>int</a:t>
            </a:r>
            <a:r>
              <a:rPr lang="en-US" altLang="zh-CN" sz="1600" dirty="0">
                <a:ea typeface="宋体" charset="-122"/>
              </a:rPr>
              <a:t> length) </a:t>
            </a: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constructs a </a:t>
            </a:r>
            <a:r>
              <a:rPr lang="en-US" altLang="zh-CN" sz="1400" dirty="0" err="1">
                <a:ea typeface="宋体" charset="-122"/>
              </a:rPr>
              <a:t>DatagramPacket</a:t>
            </a:r>
            <a:r>
              <a:rPr lang="en-US" altLang="zh-CN" sz="1400" dirty="0">
                <a:ea typeface="宋体" charset="-122"/>
              </a:rPr>
              <a:t> for receiving packets of length length.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1600" b="1" dirty="0" err="1">
                <a:ea typeface="宋体" charset="-122"/>
              </a:rPr>
              <a:t>DatagramPacket</a:t>
            </a:r>
            <a:r>
              <a:rPr lang="en-US" altLang="zh-CN" sz="1600" dirty="0">
                <a:ea typeface="宋体" charset="-122"/>
              </a:rPr>
              <a:t>(byte[] </a:t>
            </a:r>
            <a:r>
              <a:rPr lang="en-US" altLang="zh-CN" sz="1600" dirty="0" err="1">
                <a:ea typeface="宋体" charset="-122"/>
              </a:rPr>
              <a:t>buf</a:t>
            </a:r>
            <a:r>
              <a:rPr lang="en-US" altLang="zh-CN" sz="1600" dirty="0">
                <a:ea typeface="宋体" charset="-122"/>
              </a:rPr>
              <a:t>, </a:t>
            </a:r>
            <a:r>
              <a:rPr lang="en-US" altLang="zh-CN" sz="1600" dirty="0" err="1">
                <a:ea typeface="宋体" charset="-122"/>
              </a:rPr>
              <a:t>int</a:t>
            </a:r>
            <a:r>
              <a:rPr lang="en-US" altLang="zh-CN" sz="1600" dirty="0">
                <a:ea typeface="宋体" charset="-122"/>
              </a:rPr>
              <a:t> length, </a:t>
            </a:r>
            <a:r>
              <a:rPr lang="en-US" altLang="zh-CN" sz="1600" dirty="0" err="1">
                <a:ea typeface="宋体" charset="-122"/>
              </a:rPr>
              <a:t>InetAddress</a:t>
            </a:r>
            <a:r>
              <a:rPr lang="en-US" altLang="zh-CN" sz="1600" dirty="0">
                <a:ea typeface="宋体" charset="-122"/>
              </a:rPr>
              <a:t> address, </a:t>
            </a:r>
            <a:r>
              <a:rPr lang="en-US" altLang="zh-CN" sz="1600" dirty="0" err="1">
                <a:ea typeface="宋体" charset="-122"/>
              </a:rPr>
              <a:t>int</a:t>
            </a:r>
            <a:r>
              <a:rPr lang="en-US" altLang="zh-CN" sz="1600" dirty="0">
                <a:ea typeface="宋体" charset="-122"/>
              </a:rPr>
              <a:t> port) </a:t>
            </a: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constructs a datagram packet for sending packets of length length to the specified port number on the specified host.</a:t>
            </a:r>
          </a:p>
          <a:p>
            <a:pPr lvl="1">
              <a:lnSpc>
                <a:spcPct val="80000"/>
              </a:lnSpc>
              <a:buFont typeface="ZapfDingbats" charset="0"/>
              <a:buNone/>
            </a:pPr>
            <a:endParaRPr lang="en-US" altLang="zh-CN" sz="8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>
                <a:ea typeface="ＭＳ Ｐゴシック" charset="-128"/>
              </a:rPr>
              <a:t>receive</a:t>
            </a:r>
            <a:r>
              <a:rPr lang="en-US" altLang="x-none" sz="1600" dirty="0">
                <a:ea typeface="ＭＳ Ｐゴシック" charset="-128"/>
              </a:rPr>
              <a:t>(</a:t>
            </a:r>
            <a:r>
              <a:rPr lang="en-US" altLang="x-none" sz="1600" dirty="0" err="1">
                <a:ea typeface="ＭＳ Ｐゴシック" charset="-128"/>
              </a:rPr>
              <a:t>DatagramPacket</a:t>
            </a:r>
            <a:r>
              <a:rPr lang="en-US" altLang="x-none" sz="1600" dirty="0">
                <a:ea typeface="ＭＳ Ｐゴシック" charset="-128"/>
              </a:rPr>
              <a:t> p)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r</a:t>
            </a:r>
            <a:r>
              <a:rPr lang="en-US" altLang="x-none" sz="1400" dirty="0">
                <a:ea typeface="ＭＳ Ｐゴシック" charset="-128"/>
              </a:rPr>
              <a:t>eceives a datagram packet from this socket. </a:t>
            </a: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>
                <a:ea typeface="ＭＳ Ｐゴシック" charset="-128"/>
              </a:rPr>
              <a:t>send</a:t>
            </a:r>
            <a:r>
              <a:rPr lang="en-US" altLang="x-none" sz="1600" dirty="0">
                <a:ea typeface="ＭＳ Ｐゴシック" charset="-128"/>
              </a:rPr>
              <a:t>(</a:t>
            </a:r>
            <a:r>
              <a:rPr lang="en-US" altLang="x-none" sz="1600" dirty="0" err="1">
                <a:ea typeface="ＭＳ Ｐゴシック" charset="-128"/>
              </a:rPr>
              <a:t>DatagramPacket</a:t>
            </a:r>
            <a:r>
              <a:rPr lang="en-US" altLang="x-none" sz="1600" dirty="0">
                <a:ea typeface="ＭＳ Ｐゴシック" charset="-128"/>
              </a:rPr>
              <a:t> p)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s</a:t>
            </a:r>
            <a:r>
              <a:rPr lang="en-US" altLang="x-none" sz="1400" dirty="0">
                <a:ea typeface="ＭＳ Ｐゴシック" charset="-128"/>
              </a:rPr>
              <a:t>ends a datagram packet from this socket.</a:t>
            </a:r>
            <a:endParaRPr lang="en-US" altLang="zh-CN" sz="14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ZapfDingbats" charset="0"/>
              <a:buNone/>
            </a:pP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>
                <a:ea typeface="ＭＳ Ｐゴシック" charset="-128"/>
              </a:rPr>
              <a:t>close</a:t>
            </a:r>
            <a:r>
              <a:rPr lang="en-US" altLang="x-none" sz="1600" dirty="0">
                <a:ea typeface="ＭＳ Ｐゴシック" charset="-128"/>
              </a:rPr>
              <a:t>() 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c</a:t>
            </a:r>
            <a:r>
              <a:rPr lang="en-US" altLang="x-none" sz="1400" dirty="0">
                <a:ea typeface="ＭＳ Ｐゴシック" charset="-128"/>
              </a:rPr>
              <a:t>loses this datagram socket. </a:t>
            </a:r>
          </a:p>
        </p:txBody>
      </p:sp>
    </p:spTree>
    <p:extLst>
      <p:ext uri="{BB962C8B-B14F-4D97-AF65-F5344CB8AC3E}">
        <p14:creationId xmlns:p14="http://schemas.microsoft.com/office/powerpoint/2010/main" val="28762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800">
                <a:ea typeface="ＭＳ Ｐゴシック" charset="-128"/>
              </a:rPr>
              <a:t>Connectionless UDP: Big Picture (Java version)</a:t>
            </a:r>
          </a:p>
        </p:txBody>
      </p:sp>
      <p:sp>
        <p:nvSpPr>
          <p:cNvPr id="75778" name="Freeform 4"/>
          <p:cNvSpPr>
            <a:spLocks/>
          </p:cNvSpPr>
          <p:nvPr/>
        </p:nvSpPr>
        <p:spPr bwMode="auto">
          <a:xfrm>
            <a:off x="1290638" y="3371850"/>
            <a:ext cx="876300" cy="2528888"/>
          </a:xfrm>
          <a:custGeom>
            <a:avLst/>
            <a:gdLst>
              <a:gd name="T0" fmla="*/ 2147483647 w 492"/>
              <a:gd name="T1" fmla="*/ 2147483647 h 2112"/>
              <a:gd name="T2" fmla="*/ 2147483647 w 492"/>
              <a:gd name="T3" fmla="*/ 2147483647 h 2112"/>
              <a:gd name="T4" fmla="*/ 0 w 492"/>
              <a:gd name="T5" fmla="*/ 2147483647 h 2112"/>
              <a:gd name="T6" fmla="*/ 0 w 492"/>
              <a:gd name="T7" fmla="*/ 0 h 2112"/>
              <a:gd name="T8" fmla="*/ 2147483647 w 492"/>
              <a:gd name="T9" fmla="*/ 0 h 2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2"/>
              <a:gd name="T16" fmla="*/ 0 h 2112"/>
              <a:gd name="T17" fmla="*/ 492 w 492"/>
              <a:gd name="T18" fmla="*/ 2112 h 21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2" h="2112">
                <a:moveTo>
                  <a:pt x="492" y="1968"/>
                </a:moveTo>
                <a:lnTo>
                  <a:pt x="492" y="2112"/>
                </a:lnTo>
                <a:lnTo>
                  <a:pt x="0" y="2112"/>
                </a:lnTo>
                <a:lnTo>
                  <a:pt x="0" y="0"/>
                </a:lnTo>
                <a:lnTo>
                  <a:pt x="402" y="0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79" name="Text Box 5"/>
          <p:cNvSpPr txBox="1">
            <a:spLocks noChangeArrowheads="1"/>
          </p:cNvSpPr>
          <p:nvPr/>
        </p:nvSpPr>
        <p:spPr bwMode="auto">
          <a:xfrm>
            <a:off x="5584825" y="5799138"/>
            <a:ext cx="11414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close</a:t>
            </a:r>
          </a:p>
          <a:p>
            <a:pPr algn="l"/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clientSocket</a:t>
            </a:r>
            <a:endParaRPr lang="en-US" altLang="x-none"/>
          </a:p>
        </p:txBody>
      </p:sp>
      <p:sp>
        <p:nvSpPr>
          <p:cNvPr id="75780" name="Line 6"/>
          <p:cNvSpPr>
            <a:spLocks noChangeShapeType="1"/>
          </p:cNvSpPr>
          <p:nvPr/>
        </p:nvSpPr>
        <p:spPr bwMode="auto">
          <a:xfrm>
            <a:off x="6262688" y="5715000"/>
            <a:ext cx="0" cy="3238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81" name="Text Box 7"/>
          <p:cNvSpPr txBox="1">
            <a:spLocks noChangeArrowheads="1"/>
          </p:cNvSpPr>
          <p:nvPr/>
        </p:nvSpPr>
        <p:spPr bwMode="auto">
          <a:xfrm>
            <a:off x="793750" y="1657350"/>
            <a:ext cx="3786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latin typeface="Comic Sans MS" charset="0"/>
              </a:rPr>
              <a:t>Server (running on </a:t>
            </a:r>
            <a:r>
              <a:rPr lang="en-US" altLang="x-none" b="1">
                <a:latin typeface="Courier New" charset="0"/>
              </a:rPr>
              <a:t>serv</a:t>
            </a:r>
            <a:r>
              <a:rPr lang="en-US" altLang="x-none">
                <a:latin typeface="Comic Sans MS" charset="0"/>
              </a:rPr>
              <a:t>)</a:t>
            </a:r>
            <a:endParaRPr lang="en-US" altLang="x-none"/>
          </a:p>
        </p:txBody>
      </p:sp>
      <p:sp>
        <p:nvSpPr>
          <p:cNvPr id="75782" name="Text Box 9"/>
          <p:cNvSpPr txBox="1">
            <a:spLocks noChangeArrowheads="1"/>
          </p:cNvSpPr>
          <p:nvPr/>
        </p:nvSpPr>
        <p:spPr bwMode="auto">
          <a:xfrm>
            <a:off x="5546725" y="5218113"/>
            <a:ext cx="13747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read reply from</a:t>
            </a:r>
          </a:p>
          <a:p>
            <a:pPr algn="l"/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clientSocket</a:t>
            </a:r>
            <a:endParaRPr lang="en-US" altLang="x-none"/>
          </a:p>
        </p:txBody>
      </p:sp>
      <p:sp>
        <p:nvSpPr>
          <p:cNvPr id="75783" name="Line 10"/>
          <p:cNvSpPr>
            <a:spLocks noChangeShapeType="1"/>
          </p:cNvSpPr>
          <p:nvPr/>
        </p:nvSpPr>
        <p:spPr bwMode="auto">
          <a:xfrm flipH="1">
            <a:off x="6134100" y="3981450"/>
            <a:ext cx="14288" cy="1219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75784" name="Group 12"/>
          <p:cNvGrpSpPr>
            <a:grpSpLocks/>
          </p:cNvGrpSpPr>
          <p:nvPr/>
        </p:nvGrpSpPr>
        <p:grpSpPr bwMode="auto">
          <a:xfrm>
            <a:off x="5394325" y="2149475"/>
            <a:ext cx="1635125" cy="738188"/>
            <a:chOff x="3233" y="1852"/>
            <a:chExt cx="1030" cy="465"/>
          </a:xfrm>
        </p:grpSpPr>
        <p:sp>
          <p:nvSpPr>
            <p:cNvPr id="75798" name="Text Box 13"/>
            <p:cNvSpPr txBox="1">
              <a:spLocks noChangeArrowheads="1"/>
            </p:cNvSpPr>
            <p:nvPr/>
          </p:nvSpPr>
          <p:spPr bwMode="auto">
            <a:xfrm>
              <a:off x="3233" y="1852"/>
              <a:ext cx="811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400">
                  <a:latin typeface="Arial" charset="0"/>
                </a:rPr>
                <a:t>create socket,</a:t>
              </a:r>
            </a:p>
            <a:p>
              <a:pPr algn="l"/>
              <a:endParaRPr lang="en-US" altLang="x-none"/>
            </a:p>
          </p:txBody>
        </p:sp>
        <p:sp>
          <p:nvSpPr>
            <p:cNvPr id="75799" name="Text Box 14"/>
            <p:cNvSpPr txBox="1">
              <a:spLocks noChangeArrowheads="1"/>
            </p:cNvSpPr>
            <p:nvPr/>
          </p:nvSpPr>
          <p:spPr bwMode="auto">
            <a:xfrm>
              <a:off x="3241" y="1991"/>
              <a:ext cx="102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400">
                  <a:solidFill>
                    <a:srgbClr val="FF0000"/>
                  </a:solidFill>
                  <a:latin typeface="Arial" charset="0"/>
                </a:rPr>
                <a:t>clientSocket = </a:t>
              </a:r>
            </a:p>
            <a:p>
              <a:pPr algn="l"/>
              <a:r>
                <a:rPr lang="en-US" altLang="x-none" sz="1400">
                  <a:solidFill>
                    <a:srgbClr val="FF0000"/>
                  </a:solidFill>
                  <a:latin typeface="Arial" charset="0"/>
                </a:rPr>
                <a:t>DatagramSocket()</a:t>
              </a:r>
              <a:endParaRPr lang="en-US" altLang="x-none"/>
            </a:p>
          </p:txBody>
        </p:sp>
      </p:grpSp>
      <p:sp>
        <p:nvSpPr>
          <p:cNvPr id="75785" name="Text Box 15"/>
          <p:cNvSpPr txBox="1">
            <a:spLocks noChangeArrowheads="1"/>
          </p:cNvSpPr>
          <p:nvPr/>
        </p:nvSpPr>
        <p:spPr bwMode="auto">
          <a:xfrm>
            <a:off x="5270500" y="1638300"/>
            <a:ext cx="1008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latin typeface="Comic Sans MS" charset="0"/>
              </a:rPr>
              <a:t>Client</a:t>
            </a:r>
            <a:endParaRPr lang="en-US" altLang="x-none"/>
          </a:p>
        </p:txBody>
      </p:sp>
      <p:sp>
        <p:nvSpPr>
          <p:cNvPr id="75786" name="Text Box 16"/>
          <p:cNvSpPr txBox="1">
            <a:spLocks noChangeArrowheads="1"/>
          </p:cNvSpPr>
          <p:nvPr/>
        </p:nvSpPr>
        <p:spPr bwMode="auto">
          <a:xfrm>
            <a:off x="5394325" y="3240088"/>
            <a:ext cx="277971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Create </a:t>
            </a:r>
            <a:r>
              <a:rPr lang="en-US" altLang="x-none" sz="1400">
                <a:latin typeface="Comic Sans MS" charset="0"/>
              </a:rPr>
              <a:t>datagram using (</a:t>
            </a:r>
            <a:r>
              <a:rPr lang="en-US" altLang="x-none" sz="1400">
                <a:latin typeface="Courier New" charset="0"/>
              </a:rPr>
              <a:t>serv, </a:t>
            </a:r>
            <a:br>
              <a:rPr lang="en-US" altLang="x-none" sz="1400">
                <a:latin typeface="Courier New" charset="0"/>
              </a:rPr>
            </a:br>
            <a:r>
              <a:rPr lang="en-US" altLang="x-none" sz="1400">
                <a:latin typeface="Courier New" charset="0"/>
              </a:rPr>
              <a:t>x) as (dest addr. port),</a:t>
            </a:r>
            <a:br>
              <a:rPr lang="en-US" altLang="x-none" sz="1400">
                <a:latin typeface="Courier New" charset="0"/>
              </a:rPr>
            </a:br>
            <a:r>
              <a:rPr lang="en-US" altLang="x-none" sz="1400">
                <a:latin typeface="Arial" charset="0"/>
              </a:rPr>
              <a:t>send request using </a:t>
            </a:r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clientSocket</a:t>
            </a:r>
          </a:p>
        </p:txBody>
      </p:sp>
      <p:sp>
        <p:nvSpPr>
          <p:cNvPr id="75787" name="Line 17"/>
          <p:cNvSpPr>
            <a:spLocks noChangeShapeType="1"/>
          </p:cNvSpPr>
          <p:nvPr/>
        </p:nvSpPr>
        <p:spPr bwMode="auto">
          <a:xfrm>
            <a:off x="6091238" y="2924175"/>
            <a:ext cx="0" cy="3238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88" name="Line 18"/>
          <p:cNvSpPr>
            <a:spLocks noChangeShapeType="1"/>
          </p:cNvSpPr>
          <p:nvPr/>
        </p:nvSpPr>
        <p:spPr bwMode="auto">
          <a:xfrm flipH="1">
            <a:off x="2982913" y="3433763"/>
            <a:ext cx="2470150" cy="3095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89" name="Text Box 21"/>
          <p:cNvSpPr txBox="1">
            <a:spLocks noChangeArrowheads="1"/>
          </p:cNvSpPr>
          <p:nvPr/>
        </p:nvSpPr>
        <p:spPr bwMode="auto">
          <a:xfrm>
            <a:off x="1317625" y="2100263"/>
            <a:ext cx="15827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create socket,</a:t>
            </a:r>
          </a:p>
          <a:p>
            <a:pPr algn="l"/>
            <a:r>
              <a:rPr lang="en-US" altLang="x-none" sz="1400">
                <a:latin typeface="Arial" charset="0"/>
              </a:rPr>
              <a:t>port=</a:t>
            </a:r>
            <a:r>
              <a:rPr lang="en-US" altLang="x-none" sz="1400" b="1">
                <a:latin typeface="Courier New" charset="0"/>
              </a:rPr>
              <a:t>x</a:t>
            </a:r>
            <a:r>
              <a:rPr lang="en-US" altLang="x-none" sz="1400">
                <a:latin typeface="Arial" charset="0"/>
              </a:rPr>
              <a:t>, for</a:t>
            </a:r>
          </a:p>
          <a:p>
            <a:pPr algn="l"/>
            <a:r>
              <a:rPr lang="en-US" altLang="x-none" sz="1400">
                <a:latin typeface="Arial" charset="0"/>
              </a:rPr>
              <a:t>incoming request:</a:t>
            </a:r>
            <a:endParaRPr lang="en-US" altLang="x-none"/>
          </a:p>
        </p:txBody>
      </p:sp>
      <p:sp>
        <p:nvSpPr>
          <p:cNvPr id="75790" name="Text Box 22"/>
          <p:cNvSpPr txBox="1">
            <a:spLocks noChangeArrowheads="1"/>
          </p:cNvSpPr>
          <p:nvPr/>
        </p:nvSpPr>
        <p:spPr bwMode="auto">
          <a:xfrm>
            <a:off x="1330325" y="2713038"/>
            <a:ext cx="18097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serverSocket = </a:t>
            </a:r>
          </a:p>
          <a:p>
            <a:pPr algn="l"/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DatagramSocket(</a:t>
            </a:r>
            <a:r>
              <a:rPr lang="en-US" altLang="zh-CN" sz="1400">
                <a:solidFill>
                  <a:srgbClr val="FF0000"/>
                </a:solidFill>
                <a:latin typeface="Arial" charset="0"/>
                <a:ea typeface="宋体" charset="-122"/>
              </a:rPr>
              <a:t> x </a:t>
            </a:r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)</a:t>
            </a:r>
            <a:endParaRPr lang="en-US" altLang="x-none"/>
          </a:p>
        </p:txBody>
      </p:sp>
      <p:sp>
        <p:nvSpPr>
          <p:cNvPr id="75791" name="Line 23"/>
          <p:cNvSpPr>
            <a:spLocks noChangeShapeType="1"/>
          </p:cNvSpPr>
          <p:nvPr/>
        </p:nvSpPr>
        <p:spPr bwMode="auto">
          <a:xfrm>
            <a:off x="2052638" y="3219450"/>
            <a:ext cx="0" cy="3413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92" name="Text Box 24"/>
          <p:cNvSpPr txBox="1">
            <a:spLocks noChangeArrowheads="1"/>
          </p:cNvSpPr>
          <p:nvPr/>
        </p:nvSpPr>
        <p:spPr bwMode="auto">
          <a:xfrm>
            <a:off x="1431925" y="3508375"/>
            <a:ext cx="15811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read request from</a:t>
            </a:r>
          </a:p>
          <a:p>
            <a:pPr algn="l"/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serverSocket</a:t>
            </a:r>
            <a:endParaRPr lang="en-US" altLang="x-none"/>
          </a:p>
        </p:txBody>
      </p:sp>
      <p:sp>
        <p:nvSpPr>
          <p:cNvPr id="75793" name="Text Box 26"/>
          <p:cNvSpPr txBox="1">
            <a:spLocks noChangeArrowheads="1"/>
          </p:cNvSpPr>
          <p:nvPr/>
        </p:nvSpPr>
        <p:spPr bwMode="auto">
          <a:xfrm>
            <a:off x="1503363" y="5197475"/>
            <a:ext cx="1219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write reply to</a:t>
            </a:r>
          </a:p>
          <a:p>
            <a:pPr algn="l"/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serverSocket</a:t>
            </a:r>
          </a:p>
        </p:txBody>
      </p:sp>
      <p:sp>
        <p:nvSpPr>
          <p:cNvPr id="75794" name="Line 27"/>
          <p:cNvSpPr>
            <a:spLocks noChangeShapeType="1"/>
          </p:cNvSpPr>
          <p:nvPr/>
        </p:nvSpPr>
        <p:spPr bwMode="auto">
          <a:xfrm>
            <a:off x="2081213" y="3976688"/>
            <a:ext cx="0" cy="3143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95" name="Line 28"/>
          <p:cNvSpPr>
            <a:spLocks noChangeShapeType="1"/>
          </p:cNvSpPr>
          <p:nvPr/>
        </p:nvSpPr>
        <p:spPr bwMode="auto">
          <a:xfrm>
            <a:off x="2736850" y="5362575"/>
            <a:ext cx="2843213" cy="1666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96" name="Rectangle 31"/>
          <p:cNvSpPr>
            <a:spLocks noChangeArrowheads="1"/>
          </p:cNvSpPr>
          <p:nvPr/>
        </p:nvSpPr>
        <p:spPr bwMode="auto">
          <a:xfrm>
            <a:off x="1414463" y="4232275"/>
            <a:ext cx="26543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generate reply, create datagram using client</a:t>
            </a:r>
          </a:p>
          <a:p>
            <a:pPr algn="l"/>
            <a:r>
              <a:rPr lang="en-US" altLang="x-none" sz="1400">
                <a:latin typeface="Arial" charset="0"/>
              </a:rPr>
              <a:t>host address, port number</a:t>
            </a:r>
          </a:p>
        </p:txBody>
      </p:sp>
      <p:sp>
        <p:nvSpPr>
          <p:cNvPr id="75797" name="Line 32"/>
          <p:cNvSpPr>
            <a:spLocks noChangeShapeType="1"/>
          </p:cNvSpPr>
          <p:nvPr/>
        </p:nvSpPr>
        <p:spPr bwMode="auto">
          <a:xfrm>
            <a:off x="2070100" y="4894263"/>
            <a:ext cx="0" cy="3143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2CE81B90-CA04-034C-98AC-55698524DE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6575425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4C63D6C-522A-8D4B-99A1-210109E9DA61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5073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3DD4F5B-56A2-E047-B429-CB9ABE03F0CC}" type="slidenum">
              <a:rPr lang="en-US" altLang="x-none" sz="1400">
                <a:solidFill>
                  <a:srgbClr val="000000"/>
                </a:solidFill>
              </a:rPr>
              <a:pPr/>
              <a:t>54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Example: UDPServer.java</a:t>
            </a:r>
            <a:endParaRPr lang="en-US" altLang="x-none">
              <a:ea typeface="ＭＳ Ｐゴシック" charset="-128"/>
            </a:endParaRPr>
          </a:p>
        </p:txBody>
      </p:sp>
      <p:graphicFrame>
        <p:nvGraphicFramePr>
          <p:cNvPr id="77827" name="Object 2"/>
          <p:cNvGraphicFramePr>
            <a:graphicFrameLocks noGrp="1" noChangeAspect="1"/>
          </p:cNvGraphicFramePr>
          <p:nvPr>
            <p:ph type="body" sz="half" idx="1"/>
          </p:nvPr>
        </p:nvGraphicFramePr>
        <p:xfrm>
          <a:off x="1625600" y="2206625"/>
          <a:ext cx="6257925" cy="417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85" name="Photo Editor Photo" r:id="rId4" imgW="11228571" imgH="7497221" progId="MSPhotoEd.3">
                  <p:embed/>
                </p:oleObj>
              </mc:Choice>
              <mc:Fallback>
                <p:oleObj name="Photo Editor Photo" r:id="rId4" imgW="11228571" imgH="7497221" progId="MSPhotoEd.3">
                  <p:embed/>
                  <p:pic>
                    <p:nvPicPr>
                      <p:cNvPr id="7782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2904" r="9895"/>
                      <a:stretch>
                        <a:fillRect/>
                      </a:stretch>
                    </p:blipFill>
                    <p:spPr bwMode="auto">
                      <a:xfrm>
                        <a:off x="1625600" y="2206625"/>
                        <a:ext cx="6257925" cy="417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8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525463" y="1449388"/>
            <a:ext cx="8532812" cy="3560762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A simple UDP server which changes any received sentence to upper case.</a:t>
            </a:r>
            <a:endParaRPr lang="en-US" altLang="x-none" sz="24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71025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68DCAE1-B30A-024A-9423-EC2F85DA03A3}" type="slidenum">
              <a:rPr lang="en-US" altLang="x-none" sz="1400">
                <a:solidFill>
                  <a:srgbClr val="000000"/>
                </a:solidFill>
              </a:rPr>
              <a:pPr/>
              <a:t>55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Java Server (UDP): Create Socket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2517775" y="1412875"/>
            <a:ext cx="6154738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import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java.io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.*;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import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java.net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.*;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class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UDPServer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{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public static void main(String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[]) throws Exception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{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DatagramSocket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serverSocket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= new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DatagramSocket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(9876);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</a:t>
            </a:r>
            <a:endParaRPr lang="en-US" sz="1600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-43759438" y="2674938"/>
            <a:ext cx="46170851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dirty="0">
                <a:solidFill>
                  <a:srgbClr val="3333CC"/>
                </a:solidFill>
              </a:rPr>
              <a:t>Create</a:t>
            </a:r>
          </a:p>
          <a:p>
            <a:pPr algn="r">
              <a:defRPr/>
            </a:pPr>
            <a:r>
              <a:rPr lang="en-US" sz="1800" dirty="0">
                <a:solidFill>
                  <a:srgbClr val="3333CC"/>
                </a:solidFill>
              </a:rPr>
              <a:t>datagram socket</a:t>
            </a:r>
          </a:p>
          <a:p>
            <a:pPr algn="r">
              <a:defRPr/>
            </a:pPr>
            <a:r>
              <a:rPr lang="en-US" sz="1800" dirty="0">
                <a:solidFill>
                  <a:srgbClr val="3333CC"/>
                </a:solidFill>
              </a:rPr>
              <a:t>bind at port 9876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1752" name="Freeform 7"/>
          <p:cNvSpPr>
            <a:spLocks/>
          </p:cNvSpPr>
          <p:nvPr/>
        </p:nvSpPr>
        <p:spPr bwMode="auto">
          <a:xfrm>
            <a:off x="2286000" y="2738438"/>
            <a:ext cx="152400" cy="800100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1753" name="Line 8"/>
          <p:cNvSpPr>
            <a:spLocks noChangeShapeType="1"/>
          </p:cNvSpPr>
          <p:nvPr/>
        </p:nvSpPr>
        <p:spPr bwMode="auto">
          <a:xfrm>
            <a:off x="2457450" y="3271838"/>
            <a:ext cx="419100" cy="47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990600" y="5719763"/>
            <a:ext cx="23230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Check socket state:</a:t>
            </a:r>
          </a:p>
          <a:p>
            <a:pPr algn="l"/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%netstat –a –u</a:t>
            </a:r>
            <a:r>
              <a:rPr lang="en-US" altLang="zh-CN" sz="1800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 –n</a:t>
            </a:r>
            <a:endParaRPr lang="en-US" altLang="x-none" sz="18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062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33D7A93-601B-5F4A-8BDE-7354E7B91F53}" type="slidenum">
              <a:rPr lang="en-US" altLang="x-none" sz="1400">
                <a:solidFill>
                  <a:srgbClr val="000000"/>
                </a:solidFill>
              </a:rPr>
              <a:pPr/>
              <a:t>56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533400" y="239713"/>
            <a:ext cx="8264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System State after the Call</a:t>
            </a:r>
            <a:endParaRPr lang="en-US" sz="3200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000000"/>
                </a:solidFill>
              </a:rPr>
              <a:t>server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793750" y="2117725"/>
            <a:ext cx="3259138" cy="38846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55" name="Text Box 6"/>
          <p:cNvSpPr txBox="1">
            <a:spLocks noChangeArrowheads="1"/>
          </p:cNvSpPr>
          <p:nvPr/>
        </p:nvSpPr>
        <p:spPr bwMode="auto">
          <a:xfrm>
            <a:off x="666750" y="1928813"/>
            <a:ext cx="1235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000">
                <a:solidFill>
                  <a:srgbClr val="FF0000"/>
                </a:solidFill>
              </a:rPr>
              <a:t>UDP</a:t>
            </a:r>
            <a:r>
              <a:rPr lang="en-US" sz="1000">
                <a:solidFill>
                  <a:srgbClr val="000000"/>
                </a:solidFill>
              </a:rPr>
              <a:t> socket space</a:t>
            </a:r>
          </a:p>
        </p:txBody>
      </p:sp>
      <p:sp>
        <p:nvSpPr>
          <p:cNvPr id="53256" name="Rectangle 7"/>
          <p:cNvSpPr>
            <a:spLocks noChangeArrowheads="1"/>
          </p:cNvSpPr>
          <p:nvPr/>
        </p:nvSpPr>
        <p:spPr bwMode="auto">
          <a:xfrm>
            <a:off x="996950" y="2279650"/>
            <a:ext cx="2830513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57" name="Text Box 8"/>
          <p:cNvSpPr txBox="1">
            <a:spLocks noChangeArrowheads="1"/>
          </p:cNvSpPr>
          <p:nvPr/>
        </p:nvSpPr>
        <p:spPr bwMode="auto">
          <a:xfrm>
            <a:off x="992188" y="2349500"/>
            <a:ext cx="1274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000">
                <a:solidFill>
                  <a:srgbClr val="000000"/>
                </a:solidFill>
              </a:rPr>
              <a:t>address:  {*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:</a:t>
            </a:r>
            <a:r>
              <a:rPr lang="en-US" altLang="zh-CN" sz="1000" b="1">
                <a:solidFill>
                  <a:srgbClr val="000000"/>
                </a:solidFill>
                <a:ea typeface="宋体" charset="0"/>
                <a:cs typeface="宋体" charset="0"/>
              </a:rPr>
              <a:t>9876</a:t>
            </a:r>
            <a:r>
              <a:rPr lang="en-US" sz="1000">
                <a:solidFill>
                  <a:srgbClr val="000000"/>
                </a:solidFill>
              </a:rPr>
              <a:t>}</a:t>
            </a:r>
          </a:p>
          <a:p>
            <a:pPr algn="l">
              <a:defRPr/>
            </a:pP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snd/</a:t>
            </a:r>
            <a:r>
              <a:rPr lang="en-US" sz="1000">
                <a:solidFill>
                  <a:srgbClr val="000000"/>
                </a:solidFill>
              </a:rPr>
              <a:t>recv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sz="1000">
                <a:solidFill>
                  <a:srgbClr val="000000"/>
                </a:solidFill>
              </a:rPr>
              <a:t>buf:</a:t>
            </a:r>
          </a:p>
        </p:txBody>
      </p:sp>
      <p:sp>
        <p:nvSpPr>
          <p:cNvPr id="53258" name="Text Box 9"/>
          <p:cNvSpPr txBox="1">
            <a:spLocks noChangeArrowheads="1"/>
          </p:cNvSpPr>
          <p:nvPr/>
        </p:nvSpPr>
        <p:spPr bwMode="auto">
          <a:xfrm>
            <a:off x="1827213" y="1616075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128.36.2</a:t>
            </a:r>
            <a:r>
              <a:rPr lang="en-US" altLang="zh-CN" sz="1200">
                <a:solidFill>
                  <a:srgbClr val="000000"/>
                </a:solidFill>
                <a:ea typeface="宋体" charset="0"/>
                <a:cs typeface="宋体" charset="0"/>
              </a:rPr>
              <a:t>32</a:t>
            </a:r>
            <a:r>
              <a:rPr lang="en-US" sz="1200">
                <a:solidFill>
                  <a:srgbClr val="000000"/>
                </a:solidFill>
              </a:rPr>
              <a:t>.</a:t>
            </a:r>
            <a:r>
              <a:rPr lang="en-US" altLang="zh-CN" sz="1200">
                <a:solidFill>
                  <a:srgbClr val="000000"/>
                </a:solidFill>
                <a:ea typeface="宋体" charset="0"/>
                <a:cs typeface="宋体" charset="0"/>
              </a:rPr>
              <a:t>5</a:t>
            </a:r>
            <a:br>
              <a:rPr lang="en-US" sz="1200">
                <a:solidFill>
                  <a:srgbClr val="000000"/>
                </a:solidFill>
              </a:rPr>
            </a:br>
            <a:r>
              <a:rPr lang="en-US" sz="1200">
                <a:solidFill>
                  <a:srgbClr val="000000"/>
                </a:solidFill>
              </a:rPr>
              <a:t>128.36.</a:t>
            </a:r>
            <a:r>
              <a:rPr lang="en-US" altLang="zh-CN" sz="1200">
                <a:solidFill>
                  <a:srgbClr val="000000"/>
                </a:solidFill>
                <a:ea typeface="宋体" charset="0"/>
                <a:cs typeface="宋体" charset="0"/>
              </a:rPr>
              <a:t>230</a:t>
            </a:r>
            <a:r>
              <a:rPr lang="en-US" sz="1200">
                <a:solidFill>
                  <a:srgbClr val="000000"/>
                </a:solidFill>
              </a:rPr>
              <a:t>.2</a:t>
            </a:r>
          </a:p>
        </p:txBody>
      </p:sp>
      <p:sp>
        <p:nvSpPr>
          <p:cNvPr id="53259" name="Rectangle 10"/>
          <p:cNvSpPr>
            <a:spLocks noChangeArrowheads="1"/>
          </p:cNvSpPr>
          <p:nvPr/>
        </p:nvSpPr>
        <p:spPr bwMode="auto">
          <a:xfrm>
            <a:off x="1063625" y="5164138"/>
            <a:ext cx="2830513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60" name="Line 11"/>
          <p:cNvSpPr>
            <a:spLocks noChangeShapeType="1"/>
          </p:cNvSpPr>
          <p:nvPr/>
        </p:nvSpPr>
        <p:spPr bwMode="auto">
          <a:xfrm>
            <a:off x="2484438" y="3022600"/>
            <a:ext cx="0" cy="1947863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61" name="Text Box 12"/>
          <p:cNvSpPr txBox="1">
            <a:spLocks noChangeArrowheads="1"/>
          </p:cNvSpPr>
          <p:nvPr/>
        </p:nvSpPr>
        <p:spPr bwMode="auto">
          <a:xfrm>
            <a:off x="1046163" y="5200650"/>
            <a:ext cx="1827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000">
                <a:solidFill>
                  <a:srgbClr val="000000"/>
                </a:solidFill>
              </a:rPr>
              <a:t>address:  {128.36.2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  <a:r>
              <a:rPr lang="en-US" sz="1000">
                <a:solidFill>
                  <a:srgbClr val="000000"/>
                </a:solidFill>
              </a:rPr>
              <a:t>2.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5:</a:t>
            </a:r>
            <a:r>
              <a:rPr lang="en-US" altLang="zh-CN" sz="1000" b="1">
                <a:solidFill>
                  <a:srgbClr val="000000"/>
                </a:solidFill>
                <a:ea typeface="宋体" charset="0"/>
                <a:cs typeface="宋体" charset="0"/>
              </a:rPr>
              <a:t>53</a:t>
            </a:r>
            <a:r>
              <a:rPr lang="en-US" sz="1000">
                <a:solidFill>
                  <a:srgbClr val="000000"/>
                </a:solidFill>
              </a:rPr>
              <a:t>}</a:t>
            </a:r>
          </a:p>
          <a:p>
            <a:pPr algn="l">
              <a:defRPr/>
            </a:pP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snd/</a:t>
            </a:r>
            <a:r>
              <a:rPr lang="en-US" sz="1000">
                <a:solidFill>
                  <a:srgbClr val="000000"/>
                </a:solidFill>
              </a:rPr>
              <a:t>recv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sz="1000">
                <a:solidFill>
                  <a:srgbClr val="000000"/>
                </a:solidFill>
              </a:rPr>
              <a:t>buf:</a:t>
            </a:r>
          </a:p>
        </p:txBody>
      </p:sp>
      <p:sp>
        <p:nvSpPr>
          <p:cNvPr id="53270" name="Text Box 21"/>
          <p:cNvSpPr txBox="1">
            <a:spLocks noChangeArrowheads="1"/>
          </p:cNvSpPr>
          <p:nvPr/>
        </p:nvSpPr>
        <p:spPr bwMode="auto">
          <a:xfrm>
            <a:off x="4564063" y="2100263"/>
            <a:ext cx="44450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en-US" dirty="0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*</a:t>
            </a:r>
            <a:r>
              <a:rPr lang="en-US" altLang="en-US" dirty="0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 indicates that the socket binds to </a:t>
            </a:r>
            <a:r>
              <a:rPr lang="en-US" altLang="x-none" dirty="0">
                <a:solidFill>
                  <a:srgbClr val="FF0000"/>
                </a:solidFill>
                <a:latin typeface="Comic Sans MS" charset="0"/>
              </a:rPr>
              <a:t>all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 IP addresses of the machine:</a:t>
            </a:r>
            <a:br>
              <a:rPr lang="en-US" altLang="x-none" dirty="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dirty="0">
                <a:solidFill>
                  <a:srgbClr val="000000"/>
                </a:solidFill>
                <a:latin typeface="Courier New" charset="0"/>
              </a:rPr>
              <a:t>% </a:t>
            </a:r>
            <a:r>
              <a:rPr lang="en-US" altLang="x-none" dirty="0" err="1">
                <a:solidFill>
                  <a:srgbClr val="000000"/>
                </a:solidFill>
                <a:latin typeface="Courier New" charset="0"/>
              </a:rPr>
              <a:t>ifconfig</a:t>
            </a:r>
            <a:r>
              <a:rPr lang="en-US" altLang="x-none" dirty="0">
                <a:solidFill>
                  <a:srgbClr val="000000"/>
                </a:solidFill>
                <a:latin typeface="Courier New" charset="0"/>
              </a:rPr>
              <a:t> -a</a:t>
            </a:r>
          </a:p>
        </p:txBody>
      </p:sp>
      <p:sp>
        <p:nvSpPr>
          <p:cNvPr id="53271" name="Line 22"/>
          <p:cNvSpPr>
            <a:spLocks noChangeShapeType="1"/>
          </p:cNvSpPr>
          <p:nvPr/>
        </p:nvSpPr>
        <p:spPr bwMode="auto">
          <a:xfrm flipH="1">
            <a:off x="1331913" y="2513013"/>
            <a:ext cx="381000" cy="1220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72" name="Text Box 23"/>
          <p:cNvSpPr txBox="1">
            <a:spLocks noChangeArrowheads="1"/>
          </p:cNvSpPr>
          <p:nvPr/>
        </p:nvSpPr>
        <p:spPr bwMode="auto">
          <a:xfrm>
            <a:off x="701675" y="3668713"/>
            <a:ext cx="1465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local address</a:t>
            </a:r>
            <a:br>
              <a:rPr lang="en-US" altLang="x-none" sz="12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200">
                <a:solidFill>
                  <a:srgbClr val="FF0000"/>
                </a:solidFill>
                <a:latin typeface="Comic Sans MS" charset="0"/>
              </a:rPr>
              <a:t>why shown as </a:t>
            </a:r>
            <a:r>
              <a:rPr lang="en-US" altLang="en-US" sz="1200">
                <a:solidFill>
                  <a:srgbClr val="FF0000"/>
                </a:solidFill>
                <a:latin typeface="Comic Sans MS" charset="0"/>
              </a:rPr>
              <a:t>“</a:t>
            </a:r>
            <a:r>
              <a:rPr lang="en-US" altLang="x-none" sz="1200">
                <a:solidFill>
                  <a:srgbClr val="FF0000"/>
                </a:solidFill>
                <a:latin typeface="Comic Sans MS" charset="0"/>
              </a:rPr>
              <a:t>*</a:t>
            </a:r>
            <a:r>
              <a:rPr lang="en-US" altLang="en-US" sz="1200">
                <a:solidFill>
                  <a:srgbClr val="FF0000"/>
                </a:solidFill>
                <a:latin typeface="Comic Sans MS" charset="0"/>
              </a:rPr>
              <a:t>”</a:t>
            </a:r>
            <a:r>
              <a:rPr lang="en-US" altLang="x-none" sz="1200">
                <a:solidFill>
                  <a:srgbClr val="FF0000"/>
                </a:solidFill>
                <a:latin typeface="Comic Sans MS" charset="0"/>
              </a:rPr>
              <a:t>?</a:t>
            </a:r>
          </a:p>
        </p:txBody>
      </p:sp>
      <p:sp>
        <p:nvSpPr>
          <p:cNvPr id="53273" name="Line 24"/>
          <p:cNvSpPr>
            <a:spLocks noChangeShapeType="1"/>
          </p:cNvSpPr>
          <p:nvPr/>
        </p:nvSpPr>
        <p:spPr bwMode="auto">
          <a:xfrm flipH="1" flipV="1">
            <a:off x="1963738" y="2574925"/>
            <a:ext cx="19050" cy="790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74" name="Text Box 25"/>
          <p:cNvSpPr txBox="1">
            <a:spLocks noChangeArrowheads="1"/>
          </p:cNvSpPr>
          <p:nvPr/>
        </p:nvSpPr>
        <p:spPr bwMode="auto">
          <a:xfrm>
            <a:off x="1511300" y="3357563"/>
            <a:ext cx="976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local port</a:t>
            </a:r>
          </a:p>
        </p:txBody>
      </p:sp>
    </p:spTree>
    <p:extLst>
      <p:ext uri="{BB962C8B-B14F-4D97-AF65-F5344CB8AC3E}">
        <p14:creationId xmlns:p14="http://schemas.microsoft.com/office/powerpoint/2010/main" val="421926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3CDCBFE-9BE2-5944-9277-5803CDD3EB6B}" type="slidenum">
              <a:rPr lang="en-US" altLang="x-none" sz="1400">
                <a:solidFill>
                  <a:srgbClr val="000000"/>
                </a:solidFill>
              </a:rPr>
              <a:pPr/>
              <a:t>57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533400" y="239713"/>
            <a:ext cx="8264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 sz="3200" u="sng">
                <a:solidFill>
                  <a:srgbClr val="3333CC"/>
                </a:solidFill>
                <a:latin typeface="Comic Sans MS" charset="0"/>
                <a:ea typeface="宋体" charset="-122"/>
              </a:rPr>
              <a:t>Binding to Specific IP Addresses</a:t>
            </a:r>
            <a:endParaRPr lang="en-US" altLang="x-none" sz="3200" u="sng">
              <a:solidFill>
                <a:srgbClr val="3333CC"/>
              </a:solidFill>
              <a:latin typeface="Comic Sans MS" charset="0"/>
            </a:endParaRP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83972" name="Rectangle 5"/>
          <p:cNvSpPr>
            <a:spLocks noChangeArrowheads="1"/>
          </p:cNvSpPr>
          <p:nvPr/>
        </p:nvSpPr>
        <p:spPr bwMode="auto">
          <a:xfrm>
            <a:off x="793750" y="2170113"/>
            <a:ext cx="3259138" cy="388461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3973" name="Text Box 6"/>
          <p:cNvSpPr txBox="1">
            <a:spLocks noChangeArrowheads="1"/>
          </p:cNvSpPr>
          <p:nvPr/>
        </p:nvSpPr>
        <p:spPr bwMode="auto">
          <a:xfrm>
            <a:off x="666750" y="1981200"/>
            <a:ext cx="1235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FF0000"/>
                </a:solidFill>
                <a:latin typeface="Comic Sans MS" charset="0"/>
              </a:rPr>
              <a:t>UDP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 socket space</a:t>
            </a:r>
          </a:p>
        </p:txBody>
      </p:sp>
      <p:sp>
        <p:nvSpPr>
          <p:cNvPr id="83974" name="Text Box 9"/>
          <p:cNvSpPr txBox="1">
            <a:spLocks noChangeArrowheads="1"/>
          </p:cNvSpPr>
          <p:nvPr/>
        </p:nvSpPr>
        <p:spPr bwMode="auto">
          <a:xfrm>
            <a:off x="1217613" y="1616075"/>
            <a:ext cx="2147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Public address: 128.36.59.2</a:t>
            </a:r>
            <a:br>
              <a:rPr lang="en-US" altLang="x-none" sz="12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Local address: 127.0.0.1</a:t>
            </a:r>
          </a:p>
        </p:txBody>
      </p:sp>
      <p:sp>
        <p:nvSpPr>
          <p:cNvPr id="83975" name="Rectangle 10"/>
          <p:cNvSpPr>
            <a:spLocks noChangeArrowheads="1"/>
          </p:cNvSpPr>
          <p:nvPr/>
        </p:nvSpPr>
        <p:spPr bwMode="auto">
          <a:xfrm>
            <a:off x="1063625" y="5375275"/>
            <a:ext cx="2830513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3976" name="Line 11"/>
          <p:cNvSpPr>
            <a:spLocks noChangeShapeType="1"/>
          </p:cNvSpPr>
          <p:nvPr/>
        </p:nvSpPr>
        <p:spPr bwMode="auto">
          <a:xfrm flipH="1">
            <a:off x="2460625" y="4624388"/>
            <a:ext cx="4763" cy="614362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977" name="Text Box 12"/>
          <p:cNvSpPr txBox="1">
            <a:spLocks noChangeArrowheads="1"/>
          </p:cNvSpPr>
          <p:nvPr/>
        </p:nvSpPr>
        <p:spPr bwMode="auto">
          <a:xfrm>
            <a:off x="1046163" y="5384800"/>
            <a:ext cx="1827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address:  {128.36.2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3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2.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5:</a:t>
            </a:r>
            <a:r>
              <a:rPr lang="en-US" altLang="zh-CN" sz="1000" b="1">
                <a:solidFill>
                  <a:srgbClr val="000000"/>
                </a:solidFill>
                <a:latin typeface="Comic Sans MS" charset="0"/>
                <a:ea typeface="宋体" charset="-122"/>
              </a:rPr>
              <a:t>53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}</a:t>
            </a:r>
          </a:p>
          <a:p>
            <a:pPr algn="l"/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snd/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recv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 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buf:</a:t>
            </a:r>
          </a:p>
        </p:txBody>
      </p:sp>
      <p:sp>
        <p:nvSpPr>
          <p:cNvPr id="83978" name="Rectangle 1"/>
          <p:cNvSpPr>
            <a:spLocks noChangeArrowheads="1"/>
          </p:cNvSpPr>
          <p:nvPr/>
        </p:nvSpPr>
        <p:spPr bwMode="auto">
          <a:xfrm>
            <a:off x="4244975" y="1849438"/>
            <a:ext cx="4899025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InetAddress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sIP1 =         </a:t>
            </a:r>
          </a:p>
          <a:p>
            <a:pPr algn="l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InetAddress.</a:t>
            </a:r>
            <a:r>
              <a:rPr lang="en-US" altLang="x-none" sz="1600" i="1" dirty="0" err="1">
                <a:solidFill>
                  <a:srgbClr val="000000"/>
                </a:solidFill>
                <a:latin typeface="Courier New" charset="0"/>
              </a:rPr>
              <a:t>getByName</a:t>
            </a:r>
            <a:r>
              <a:rPr lang="en-US" altLang="x-none" sz="1600" i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altLang="en-US" sz="1600" i="1" dirty="0">
                <a:solidFill>
                  <a:srgbClr val="000000"/>
                </a:solidFill>
                <a:latin typeface="Courier New" charset="0"/>
              </a:rPr>
              <a:t>“</a:t>
            </a:r>
            <a:r>
              <a:rPr lang="en-US" altLang="ja-JP" sz="1600" i="1" dirty="0">
                <a:solidFill>
                  <a:srgbClr val="000000"/>
                </a:solidFill>
                <a:latin typeface="Courier New" charset="0"/>
              </a:rPr>
              <a:t>localhost</a:t>
            </a:r>
            <a:r>
              <a:rPr lang="en-US" altLang="en-US" sz="1600" i="1" dirty="0">
                <a:solidFill>
                  <a:srgbClr val="000000"/>
                </a:solidFill>
                <a:latin typeface="Courier New" charset="0"/>
              </a:rPr>
              <a:t>”</a:t>
            </a:r>
            <a:r>
              <a:rPr lang="en-US" altLang="ja-JP" sz="1600" i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 algn="l"/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DatagramSocket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ssock1 = new 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DatagramSocket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(9876, sIP1); </a:t>
            </a:r>
          </a:p>
          <a:p>
            <a:pPr algn="l"/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endParaRPr lang="en-US" altLang="x-none" sz="1600" dirty="0">
              <a:solidFill>
                <a:srgbClr val="000000"/>
              </a:solidFill>
              <a:latin typeface="Courier New" charset="0"/>
            </a:endParaRPr>
          </a:p>
          <a:p>
            <a:pPr algn="l"/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InetAddress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sIP2 =               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InetAddress.</a:t>
            </a:r>
            <a:r>
              <a:rPr lang="en-US" altLang="x-none" sz="1600" i="1" dirty="0" err="1">
                <a:solidFill>
                  <a:srgbClr val="000000"/>
                </a:solidFill>
                <a:latin typeface="Courier New" charset="0"/>
              </a:rPr>
              <a:t>getByName</a:t>
            </a:r>
            <a:r>
              <a:rPr lang="en-US" altLang="x-none" sz="1600" i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altLang="en-US" sz="1600" i="1" dirty="0">
                <a:solidFill>
                  <a:srgbClr val="000000"/>
                </a:solidFill>
                <a:latin typeface="Courier New" charset="0"/>
              </a:rPr>
              <a:t>“</a:t>
            </a:r>
            <a:r>
              <a:rPr lang="en-US" altLang="x-none" sz="1600" i="1" dirty="0">
                <a:solidFill>
                  <a:srgbClr val="000000"/>
                </a:solidFill>
                <a:latin typeface="Courier New" charset="0"/>
              </a:rPr>
              <a:t>128.36.59.2</a:t>
            </a:r>
            <a:r>
              <a:rPr lang="en-US" altLang="en-US" sz="1600" i="1" dirty="0">
                <a:solidFill>
                  <a:srgbClr val="000000"/>
                </a:solidFill>
                <a:latin typeface="Courier New" charset="0"/>
              </a:rPr>
              <a:t>”</a:t>
            </a:r>
            <a:r>
              <a:rPr lang="en-US" altLang="x-none" sz="1600" i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 algn="l"/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DatagramSocket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ssock2 = new 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DatagramSocket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(9876,sIP2); </a:t>
            </a:r>
          </a:p>
          <a:p>
            <a:pPr algn="l"/>
            <a:br>
              <a:rPr lang="en-US" altLang="x-none" sz="1600" i="1" dirty="0">
                <a:solidFill>
                  <a:srgbClr val="000000"/>
                </a:solidFill>
                <a:latin typeface="Courier New" charset="0"/>
              </a:rPr>
            </a:br>
            <a:endParaRPr lang="en-US" altLang="x-none" sz="1600" i="1" dirty="0">
              <a:solidFill>
                <a:srgbClr val="000000"/>
              </a:solidFill>
              <a:latin typeface="Courier New" charset="0"/>
            </a:endParaRPr>
          </a:p>
          <a:p>
            <a:pPr algn="l"/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DatagramSocket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serverSocket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= new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DatagramSocket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(6789); </a:t>
            </a:r>
            <a:endParaRPr lang="en-US" altLang="x-none" sz="1600" i="1" dirty="0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83979" name="Group 2"/>
          <p:cNvGrpSpPr>
            <a:grpSpLocks/>
          </p:cNvGrpSpPr>
          <p:nvPr/>
        </p:nvGrpSpPr>
        <p:grpSpPr bwMode="auto">
          <a:xfrm>
            <a:off x="992188" y="2332038"/>
            <a:ext cx="2865437" cy="1370012"/>
            <a:chOff x="992188" y="2279650"/>
            <a:chExt cx="2865270" cy="1370659"/>
          </a:xfrm>
        </p:grpSpPr>
        <p:sp>
          <p:nvSpPr>
            <p:cNvPr id="83986" name="Rectangle 7"/>
            <p:cNvSpPr>
              <a:spLocks noChangeArrowheads="1"/>
            </p:cNvSpPr>
            <p:nvPr/>
          </p:nvSpPr>
          <p:spPr bwMode="auto">
            <a:xfrm>
              <a:off x="996950" y="2279650"/>
              <a:ext cx="2830348" cy="5606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83987" name="Text Box 8"/>
            <p:cNvSpPr txBox="1">
              <a:spLocks noChangeArrowheads="1"/>
            </p:cNvSpPr>
            <p:nvPr/>
          </p:nvSpPr>
          <p:spPr bwMode="auto">
            <a:xfrm>
              <a:off x="992188" y="2349533"/>
              <a:ext cx="1742973" cy="40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{127.0.0.1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9876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snd/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buf:</a:t>
              </a:r>
            </a:p>
          </p:txBody>
        </p:sp>
        <p:sp>
          <p:nvSpPr>
            <p:cNvPr id="83988" name="Rectangle 7"/>
            <p:cNvSpPr>
              <a:spLocks noChangeArrowheads="1"/>
            </p:cNvSpPr>
            <p:nvPr/>
          </p:nvSpPr>
          <p:spPr bwMode="auto">
            <a:xfrm>
              <a:off x="1027111" y="3089657"/>
              <a:ext cx="2830347" cy="5606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83989" name="Text Box 8"/>
            <p:cNvSpPr txBox="1">
              <a:spLocks noChangeArrowheads="1"/>
            </p:cNvSpPr>
            <p:nvPr/>
          </p:nvSpPr>
          <p:spPr bwMode="auto">
            <a:xfrm>
              <a:off x="1022348" y="3159540"/>
              <a:ext cx="1919176" cy="40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{128.36.59.2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9876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snd/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buf:</a:t>
              </a:r>
            </a:p>
          </p:txBody>
        </p:sp>
      </p:grpSp>
      <p:cxnSp>
        <p:nvCxnSpPr>
          <p:cNvPr id="83980" name="Straight Arrow Connector 4"/>
          <p:cNvCxnSpPr>
            <a:cxnSpLocks noChangeShapeType="1"/>
            <a:endCxn id="83986" idx="3"/>
          </p:cNvCxnSpPr>
          <p:nvPr/>
        </p:nvCxnSpPr>
        <p:spPr bwMode="auto">
          <a:xfrm flipH="1" flipV="1">
            <a:off x="3827463" y="2611438"/>
            <a:ext cx="452437" cy="6985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sp>
        <p:nvSpPr>
          <p:cNvPr id="83981" name="Line 22"/>
          <p:cNvSpPr>
            <a:spLocks noChangeShapeType="1"/>
          </p:cNvSpPr>
          <p:nvPr/>
        </p:nvSpPr>
        <p:spPr bwMode="auto">
          <a:xfrm>
            <a:off x="2728913" y="2500313"/>
            <a:ext cx="1557337" cy="52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982" name="Line 22"/>
          <p:cNvSpPr>
            <a:spLocks noChangeShapeType="1"/>
          </p:cNvSpPr>
          <p:nvPr/>
        </p:nvSpPr>
        <p:spPr bwMode="auto">
          <a:xfrm>
            <a:off x="2627313" y="3452813"/>
            <a:ext cx="1738312" cy="515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983" name="Rectangle 7"/>
          <p:cNvSpPr>
            <a:spLocks noChangeArrowheads="1"/>
          </p:cNvSpPr>
          <p:nvPr/>
        </p:nvSpPr>
        <p:spPr bwMode="auto">
          <a:xfrm>
            <a:off x="1023938" y="3919538"/>
            <a:ext cx="2830512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3984" name="Text Box 8"/>
          <p:cNvSpPr txBox="1">
            <a:spLocks noChangeArrowheads="1"/>
          </p:cNvSpPr>
          <p:nvPr/>
        </p:nvSpPr>
        <p:spPr bwMode="auto">
          <a:xfrm>
            <a:off x="1019175" y="3989388"/>
            <a:ext cx="1285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address:  {*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:</a:t>
            </a:r>
            <a:r>
              <a:rPr lang="en-US" altLang="zh-CN" sz="1000" b="1">
                <a:solidFill>
                  <a:srgbClr val="000000"/>
                </a:solidFill>
                <a:latin typeface="Comic Sans MS" charset="0"/>
                <a:ea typeface="宋体" charset="-122"/>
              </a:rPr>
              <a:t>6789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}</a:t>
            </a:r>
          </a:p>
          <a:p>
            <a:pPr algn="l"/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snd/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recv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 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buf:</a:t>
            </a:r>
          </a:p>
        </p:txBody>
      </p:sp>
      <p:sp>
        <p:nvSpPr>
          <p:cNvPr id="83985" name="Line 22"/>
          <p:cNvSpPr>
            <a:spLocks noChangeShapeType="1"/>
          </p:cNvSpPr>
          <p:nvPr/>
        </p:nvSpPr>
        <p:spPr bwMode="auto">
          <a:xfrm>
            <a:off x="2660650" y="4094163"/>
            <a:ext cx="1625600" cy="814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503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1E0C023-60E5-3E49-994F-6888CB079A7D}" type="slidenum">
              <a:rPr lang="en-US" altLang="x-none" sz="1400">
                <a:solidFill>
                  <a:srgbClr val="000000"/>
                </a:solidFill>
              </a:rPr>
              <a:pPr/>
              <a:t>58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533400" y="239713"/>
            <a:ext cx="8264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UDP </a:t>
            </a:r>
            <a:r>
              <a:rPr lang="en-US" altLang="zh-CN" sz="3200" u="sng" dirty="0" err="1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Demultiplexing</a:t>
            </a:r>
            <a:endParaRPr lang="en-US" sz="3200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000000"/>
                </a:solidFill>
              </a:rPr>
              <a:t>server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793750" y="2170113"/>
            <a:ext cx="3259138" cy="388461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55" name="Text Box 6"/>
          <p:cNvSpPr txBox="1">
            <a:spLocks noChangeArrowheads="1"/>
          </p:cNvSpPr>
          <p:nvPr/>
        </p:nvSpPr>
        <p:spPr bwMode="auto">
          <a:xfrm>
            <a:off x="666750" y="1981200"/>
            <a:ext cx="1235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000">
                <a:solidFill>
                  <a:srgbClr val="FF0000"/>
                </a:solidFill>
              </a:rPr>
              <a:t>UDP</a:t>
            </a:r>
            <a:r>
              <a:rPr lang="en-US" sz="1000">
                <a:solidFill>
                  <a:srgbClr val="000000"/>
                </a:solidFill>
              </a:rPr>
              <a:t> socket space</a:t>
            </a:r>
          </a:p>
        </p:txBody>
      </p:sp>
      <p:sp>
        <p:nvSpPr>
          <p:cNvPr id="53258" name="Text Box 9"/>
          <p:cNvSpPr txBox="1">
            <a:spLocks noChangeArrowheads="1"/>
          </p:cNvSpPr>
          <p:nvPr/>
        </p:nvSpPr>
        <p:spPr bwMode="auto">
          <a:xfrm>
            <a:off x="1217613" y="1616075"/>
            <a:ext cx="2147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200" dirty="0">
                <a:solidFill>
                  <a:srgbClr val="000000"/>
                </a:solidFill>
              </a:rPr>
              <a:t>Public address: 128.36.59.2</a:t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Local address: 127.0.0.1</a:t>
            </a:r>
          </a:p>
        </p:txBody>
      </p:sp>
      <p:sp>
        <p:nvSpPr>
          <p:cNvPr id="53259" name="Rectangle 10"/>
          <p:cNvSpPr>
            <a:spLocks noChangeArrowheads="1"/>
          </p:cNvSpPr>
          <p:nvPr/>
        </p:nvSpPr>
        <p:spPr bwMode="auto">
          <a:xfrm>
            <a:off x="1063625" y="5216525"/>
            <a:ext cx="2830513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60" name="Line 11"/>
          <p:cNvSpPr>
            <a:spLocks noChangeShapeType="1"/>
          </p:cNvSpPr>
          <p:nvPr/>
        </p:nvSpPr>
        <p:spPr bwMode="auto">
          <a:xfrm>
            <a:off x="2478088" y="3922713"/>
            <a:ext cx="6350" cy="1100137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61" name="Text Box 12"/>
          <p:cNvSpPr txBox="1">
            <a:spLocks noChangeArrowheads="1"/>
          </p:cNvSpPr>
          <p:nvPr/>
        </p:nvSpPr>
        <p:spPr bwMode="auto">
          <a:xfrm>
            <a:off x="1046163" y="5253038"/>
            <a:ext cx="1827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000">
                <a:solidFill>
                  <a:srgbClr val="000000"/>
                </a:solidFill>
              </a:rPr>
              <a:t>address:  {128.36.2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  <a:r>
              <a:rPr lang="en-US" sz="1000">
                <a:solidFill>
                  <a:srgbClr val="000000"/>
                </a:solidFill>
              </a:rPr>
              <a:t>2.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5:</a:t>
            </a:r>
            <a:r>
              <a:rPr lang="en-US" altLang="zh-CN" sz="1000" b="1">
                <a:solidFill>
                  <a:srgbClr val="000000"/>
                </a:solidFill>
                <a:ea typeface="宋体" charset="0"/>
                <a:cs typeface="宋体" charset="0"/>
              </a:rPr>
              <a:t>53</a:t>
            </a:r>
            <a:r>
              <a:rPr lang="en-US" sz="1000">
                <a:solidFill>
                  <a:srgbClr val="000000"/>
                </a:solidFill>
              </a:rPr>
              <a:t>}</a:t>
            </a:r>
          </a:p>
          <a:p>
            <a:pPr algn="l">
              <a:defRPr/>
            </a:pP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snd/</a:t>
            </a:r>
            <a:r>
              <a:rPr lang="en-US" sz="1000">
                <a:solidFill>
                  <a:srgbClr val="000000"/>
                </a:solidFill>
              </a:rPr>
              <a:t>recv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sz="1000">
                <a:solidFill>
                  <a:srgbClr val="000000"/>
                </a:solidFill>
              </a:rPr>
              <a:t>buf:</a:t>
            </a:r>
          </a:p>
        </p:txBody>
      </p:sp>
      <p:sp>
        <p:nvSpPr>
          <p:cNvPr id="53270" name="Text Box 21"/>
          <p:cNvSpPr txBox="1">
            <a:spLocks noChangeArrowheads="1"/>
          </p:cNvSpPr>
          <p:nvPr/>
        </p:nvSpPr>
        <p:spPr bwMode="auto">
          <a:xfrm>
            <a:off x="741363" y="6256338"/>
            <a:ext cx="7032625" cy="3698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 dirty="0">
                <a:solidFill>
                  <a:srgbClr val="000000"/>
                </a:solidFill>
              </a:rPr>
              <a:t>UDP </a:t>
            </a:r>
            <a:r>
              <a:rPr lang="en-US" sz="1800" dirty="0" err="1">
                <a:solidFill>
                  <a:srgbClr val="000000"/>
                </a:solidFill>
              </a:rPr>
              <a:t>demutiplexing</a:t>
            </a:r>
            <a:r>
              <a:rPr lang="en-US" sz="1800" dirty="0">
                <a:solidFill>
                  <a:srgbClr val="000000"/>
                </a:solidFill>
              </a:rPr>
              <a:t> is based </a:t>
            </a:r>
            <a:r>
              <a:rPr lang="en-US" sz="1800">
                <a:solidFill>
                  <a:srgbClr val="000000"/>
                </a:solidFill>
              </a:rPr>
              <a:t>on matching (</a:t>
            </a:r>
            <a:r>
              <a:rPr lang="en-US" sz="1800" dirty="0" err="1">
                <a:solidFill>
                  <a:srgbClr val="000000"/>
                </a:solidFill>
              </a:rPr>
              <a:t>dst</a:t>
            </a:r>
            <a:r>
              <a:rPr lang="en-US" sz="1800" dirty="0">
                <a:solidFill>
                  <a:srgbClr val="000000"/>
                </a:solidFill>
              </a:rPr>
              <a:t> address, </a:t>
            </a:r>
            <a:r>
              <a:rPr lang="en-US" sz="1800" dirty="0" err="1">
                <a:solidFill>
                  <a:srgbClr val="000000"/>
                </a:solidFill>
              </a:rPr>
              <a:t>dst</a:t>
            </a:r>
            <a:r>
              <a:rPr lang="en-US" sz="1800" dirty="0">
                <a:solidFill>
                  <a:srgbClr val="000000"/>
                </a:solidFill>
              </a:rPr>
              <a:t> port) </a:t>
            </a:r>
          </a:p>
        </p:txBody>
      </p:sp>
      <p:grpSp>
        <p:nvGrpSpPr>
          <p:cNvPr id="86027" name="Group 2"/>
          <p:cNvGrpSpPr>
            <a:grpSpLocks/>
          </p:cNvGrpSpPr>
          <p:nvPr/>
        </p:nvGrpSpPr>
        <p:grpSpPr bwMode="auto">
          <a:xfrm>
            <a:off x="992188" y="2332038"/>
            <a:ext cx="2865437" cy="1370012"/>
            <a:chOff x="992188" y="2279650"/>
            <a:chExt cx="2865270" cy="1370659"/>
          </a:xfrm>
        </p:grpSpPr>
        <p:sp>
          <p:nvSpPr>
            <p:cNvPr id="53256" name="Rectangle 7"/>
            <p:cNvSpPr>
              <a:spLocks noChangeArrowheads="1"/>
            </p:cNvSpPr>
            <p:nvPr/>
          </p:nvSpPr>
          <p:spPr bwMode="auto">
            <a:xfrm>
              <a:off x="996950" y="2279650"/>
              <a:ext cx="2830348" cy="5606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3257" name="Text Box 8"/>
            <p:cNvSpPr txBox="1">
              <a:spLocks noChangeArrowheads="1"/>
            </p:cNvSpPr>
            <p:nvPr/>
          </p:nvSpPr>
          <p:spPr bwMode="auto">
            <a:xfrm>
              <a:off x="992188" y="2349533"/>
              <a:ext cx="1742973" cy="40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z="1000" dirty="0">
                  <a:solidFill>
                    <a:srgbClr val="000000"/>
                  </a:solidFill>
                </a:rPr>
                <a:t>address:  {127.0.0.1</a:t>
              </a:r>
              <a:r>
                <a:rPr lang="en-US" altLang="zh-CN" sz="1000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:</a:t>
              </a:r>
              <a:r>
                <a:rPr lang="en-US" altLang="zh-CN" sz="1000" b="1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9876</a:t>
              </a:r>
              <a:r>
                <a:rPr lang="en-US" sz="1000" dirty="0">
                  <a:solidFill>
                    <a:srgbClr val="000000"/>
                  </a:solidFill>
                </a:rPr>
                <a:t>}</a:t>
              </a:r>
            </a:p>
            <a:p>
              <a:pPr algn="l">
                <a:defRPr/>
              </a:pPr>
              <a:r>
                <a:rPr lang="en-US" altLang="zh-CN" sz="1000" dirty="0" err="1">
                  <a:solidFill>
                    <a:srgbClr val="000000"/>
                  </a:solidFill>
                  <a:ea typeface="宋体" charset="0"/>
                  <a:cs typeface="宋体" charset="0"/>
                </a:rPr>
                <a:t>snd</a:t>
              </a:r>
              <a:r>
                <a:rPr lang="en-US" altLang="zh-CN" sz="1000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/</a:t>
              </a:r>
              <a:r>
                <a:rPr lang="en-US" sz="1000" dirty="0" err="1">
                  <a:solidFill>
                    <a:srgbClr val="000000"/>
                  </a:solidFill>
                </a:rPr>
                <a:t>recv</a:t>
              </a:r>
              <a:r>
                <a:rPr lang="en-US" altLang="zh-CN" sz="1000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 </a:t>
              </a:r>
              <a:r>
                <a:rPr lang="en-US" sz="1000" dirty="0" err="1">
                  <a:solidFill>
                    <a:srgbClr val="000000"/>
                  </a:solidFill>
                </a:rPr>
                <a:t>buf</a:t>
              </a:r>
              <a:r>
                <a:rPr lang="en-US" sz="1000" dirty="0">
                  <a:solidFill>
                    <a:srgbClr val="000000"/>
                  </a:solidFill>
                </a:rPr>
                <a:t>:</a:t>
              </a: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1027111" y="3089657"/>
              <a:ext cx="2830347" cy="5606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1022348" y="3159540"/>
              <a:ext cx="1919176" cy="40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z="1000" dirty="0">
                  <a:solidFill>
                    <a:srgbClr val="000000"/>
                  </a:solidFill>
                </a:rPr>
                <a:t>address:  {128.36.59.2</a:t>
              </a:r>
              <a:r>
                <a:rPr lang="en-US" altLang="zh-CN" sz="1000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:</a:t>
              </a:r>
              <a:r>
                <a:rPr lang="en-US" altLang="zh-CN" sz="1000" b="1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9876</a:t>
              </a:r>
              <a:r>
                <a:rPr lang="en-US" sz="1000" dirty="0">
                  <a:solidFill>
                    <a:srgbClr val="000000"/>
                  </a:solidFill>
                </a:rPr>
                <a:t>}</a:t>
              </a:r>
            </a:p>
            <a:p>
              <a:pPr algn="l">
                <a:defRPr/>
              </a:pPr>
              <a:r>
                <a:rPr lang="en-US" altLang="zh-CN" sz="1000" dirty="0" err="1">
                  <a:solidFill>
                    <a:srgbClr val="000000"/>
                  </a:solidFill>
                  <a:ea typeface="宋体" charset="0"/>
                  <a:cs typeface="宋体" charset="0"/>
                </a:rPr>
                <a:t>snd</a:t>
              </a:r>
              <a:r>
                <a:rPr lang="en-US" altLang="zh-CN" sz="1000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/</a:t>
              </a:r>
              <a:r>
                <a:rPr lang="en-US" sz="1000" dirty="0" err="1">
                  <a:solidFill>
                    <a:srgbClr val="000000"/>
                  </a:solidFill>
                </a:rPr>
                <a:t>recv</a:t>
              </a:r>
              <a:r>
                <a:rPr lang="en-US" altLang="zh-CN" sz="1000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 </a:t>
              </a:r>
              <a:r>
                <a:rPr lang="en-US" sz="1000" dirty="0" err="1">
                  <a:solidFill>
                    <a:srgbClr val="000000"/>
                  </a:solidFill>
                </a:rPr>
                <a:t>buf</a:t>
              </a:r>
              <a:r>
                <a:rPr lang="en-US" sz="1000" dirty="0">
                  <a:solidFill>
                    <a:srgbClr val="000000"/>
                  </a:solidFill>
                </a:rPr>
                <a:t>:</a:t>
              </a:r>
            </a:p>
          </p:txBody>
        </p:sp>
      </p:grpSp>
      <p:cxnSp>
        <p:nvCxnSpPr>
          <p:cNvPr id="86028" name="Straight Arrow Connector 4"/>
          <p:cNvCxnSpPr>
            <a:cxnSpLocks noChangeShapeType="1"/>
            <a:endCxn id="53256" idx="3"/>
          </p:cNvCxnSpPr>
          <p:nvPr/>
        </p:nvCxnSpPr>
        <p:spPr bwMode="auto">
          <a:xfrm flipH="1" flipV="1">
            <a:off x="3827463" y="2611438"/>
            <a:ext cx="452437" cy="6985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grpSp>
        <p:nvGrpSpPr>
          <p:cNvPr id="86029" name="Group 4"/>
          <p:cNvGrpSpPr>
            <a:grpSpLocks/>
          </p:cNvGrpSpPr>
          <p:nvPr/>
        </p:nvGrpSpPr>
        <p:grpSpPr bwMode="auto">
          <a:xfrm>
            <a:off x="7251700" y="425450"/>
            <a:ext cx="1384300" cy="2511425"/>
            <a:chOff x="114" y="896"/>
            <a:chExt cx="872" cy="2044"/>
          </a:xfrm>
        </p:grpSpPr>
        <p:grpSp>
          <p:nvGrpSpPr>
            <p:cNvPr id="86065" name="Group 5"/>
            <p:cNvGrpSpPr>
              <a:grpSpLocks/>
            </p:cNvGrpSpPr>
            <p:nvPr/>
          </p:nvGrpSpPr>
          <p:grpSpPr bwMode="auto">
            <a:xfrm>
              <a:off x="240" y="1440"/>
              <a:ext cx="637" cy="1500"/>
              <a:chOff x="608" y="2454"/>
              <a:chExt cx="1261" cy="1500"/>
            </a:xfrm>
          </p:grpSpPr>
          <p:sp>
            <p:nvSpPr>
              <p:cNvPr id="86070" name="Rectangle 6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71" name="Rectangle 7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72" name="Rectangle 8"/>
              <p:cNvSpPr>
                <a:spLocks noChangeArrowheads="1"/>
              </p:cNvSpPr>
              <p:nvPr/>
            </p:nvSpPr>
            <p:spPr bwMode="auto">
              <a:xfrm>
                <a:off x="608" y="30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73" name="Rectangle 9"/>
              <p:cNvSpPr>
                <a:spLocks noChangeArrowheads="1"/>
              </p:cNvSpPr>
              <p:nvPr/>
            </p:nvSpPr>
            <p:spPr bwMode="auto">
              <a:xfrm>
                <a:off x="608" y="33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74" name="Rectangle 10"/>
              <p:cNvSpPr>
                <a:spLocks noChangeArrowheads="1"/>
              </p:cNvSpPr>
              <p:nvPr/>
            </p:nvSpPr>
            <p:spPr bwMode="auto">
              <a:xfrm>
                <a:off x="608" y="36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</p:grpSp>
        <p:grpSp>
          <p:nvGrpSpPr>
            <p:cNvPr id="86066" name="Group 11"/>
            <p:cNvGrpSpPr>
              <a:grpSpLocks/>
            </p:cNvGrpSpPr>
            <p:nvPr/>
          </p:nvGrpSpPr>
          <p:grpSpPr bwMode="auto">
            <a:xfrm>
              <a:off x="409" y="1484"/>
              <a:ext cx="377" cy="315"/>
              <a:chOff x="2614" y="2862"/>
              <a:chExt cx="377" cy="315"/>
            </a:xfrm>
          </p:grpSpPr>
          <p:sp>
            <p:nvSpPr>
              <p:cNvPr id="86068" name="Rectangle 12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86069" name="Oval 13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P1</a:t>
                </a:r>
              </a:p>
            </p:txBody>
          </p:sp>
        </p:grpSp>
        <p:sp>
          <p:nvSpPr>
            <p:cNvPr id="86067" name="Text Box 14"/>
            <p:cNvSpPr txBox="1">
              <a:spLocks noChangeArrowheads="1"/>
            </p:cNvSpPr>
            <p:nvPr/>
          </p:nvSpPr>
          <p:spPr bwMode="auto">
            <a:xfrm>
              <a:off x="114" y="896"/>
              <a:ext cx="872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client</a:t>
              </a:r>
            </a:p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 on server</a:t>
              </a:r>
            </a:p>
          </p:txBody>
        </p:sp>
      </p:grpSp>
      <p:grpSp>
        <p:nvGrpSpPr>
          <p:cNvPr id="86030" name="Group 1"/>
          <p:cNvGrpSpPr>
            <a:grpSpLocks/>
          </p:cNvGrpSpPr>
          <p:nvPr/>
        </p:nvGrpSpPr>
        <p:grpSpPr bwMode="auto">
          <a:xfrm>
            <a:off x="5513388" y="1447800"/>
            <a:ext cx="1660525" cy="1252538"/>
            <a:chOff x="7743915" y="3856556"/>
            <a:chExt cx="1046972" cy="1252954"/>
          </a:xfrm>
        </p:grpSpPr>
        <p:sp>
          <p:nvSpPr>
            <p:cNvPr id="86058" name="Rectangle 44"/>
            <p:cNvSpPr>
              <a:spLocks noChangeArrowheads="1"/>
            </p:cNvSpPr>
            <p:nvPr/>
          </p:nvSpPr>
          <p:spPr bwMode="auto">
            <a:xfrm>
              <a:off x="7793306" y="38565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SP: </a:t>
              </a:r>
              <a:r>
                <a:rPr lang="en-US" altLang="x-none" sz="1600">
                  <a:ea typeface="宋体" charset="-122"/>
                </a:rPr>
                <a:t>x</a:t>
              </a:r>
              <a:endParaRPr lang="en-US" altLang="x-none" sz="1600"/>
            </a:p>
          </p:txBody>
        </p:sp>
        <p:sp>
          <p:nvSpPr>
            <p:cNvPr id="86059" name="Rectangle 45"/>
            <p:cNvSpPr>
              <a:spLocks noChangeArrowheads="1"/>
            </p:cNvSpPr>
            <p:nvPr/>
          </p:nvSpPr>
          <p:spPr bwMode="auto">
            <a:xfrm>
              <a:off x="7793306" y="41613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DP: 9876</a:t>
              </a:r>
            </a:p>
          </p:txBody>
        </p:sp>
        <p:sp>
          <p:nvSpPr>
            <p:cNvPr id="86060" name="Rectangle 46"/>
            <p:cNvSpPr>
              <a:spLocks noChangeArrowheads="1"/>
            </p:cNvSpPr>
            <p:nvPr/>
          </p:nvSpPr>
          <p:spPr bwMode="auto">
            <a:xfrm>
              <a:off x="7793308" y="44661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6061" name="Rectangle 63"/>
            <p:cNvSpPr>
              <a:spLocks noChangeArrowheads="1"/>
            </p:cNvSpPr>
            <p:nvPr/>
          </p:nvSpPr>
          <p:spPr bwMode="auto">
            <a:xfrm>
              <a:off x="7793308" y="47709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6062" name="Text Box 65"/>
            <p:cNvSpPr txBox="1">
              <a:spLocks noChangeArrowheads="1"/>
            </p:cNvSpPr>
            <p:nvPr/>
          </p:nvSpPr>
          <p:spPr bwMode="auto">
            <a:xfrm>
              <a:off x="7929833" y="4378844"/>
              <a:ext cx="1296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>
                <a:latin typeface="Comic Sans MS" charset="0"/>
              </a:endParaRPr>
            </a:p>
          </p:txBody>
        </p:sp>
        <p:sp>
          <p:nvSpPr>
            <p:cNvPr id="86063" name="Text Box 66"/>
            <p:cNvSpPr txBox="1">
              <a:spLocks noChangeArrowheads="1"/>
            </p:cNvSpPr>
            <p:nvPr/>
          </p:nvSpPr>
          <p:spPr bwMode="auto">
            <a:xfrm>
              <a:off x="7758195" y="4466156"/>
              <a:ext cx="6088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S-IP: A</a:t>
              </a:r>
            </a:p>
          </p:txBody>
        </p:sp>
        <p:sp>
          <p:nvSpPr>
            <p:cNvPr id="86064" name="Text Box 67"/>
            <p:cNvSpPr txBox="1">
              <a:spLocks noChangeArrowheads="1"/>
            </p:cNvSpPr>
            <p:nvPr/>
          </p:nvSpPr>
          <p:spPr bwMode="auto">
            <a:xfrm>
              <a:off x="7743915" y="4770956"/>
              <a:ext cx="10469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D-IP:</a:t>
              </a:r>
              <a:r>
                <a:rPr lang="en-US" altLang="zh-CN" sz="1600">
                  <a:latin typeface="Comic Sans MS" charset="0"/>
                  <a:ea typeface="宋体" charset="-122"/>
                </a:rPr>
                <a:t> 127.0.0.1</a:t>
              </a:r>
              <a:endParaRPr lang="en-US" altLang="x-none" sz="1600">
                <a:latin typeface="Comic Sans MS" charset="0"/>
              </a:endParaRP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016250" y="1597025"/>
            <a:ext cx="4800600" cy="1231900"/>
            <a:chOff x="3016250" y="1597025"/>
            <a:chExt cx="4800600" cy="1231900"/>
          </a:xfrm>
        </p:grpSpPr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3016250" y="2487613"/>
              <a:ext cx="1677988" cy="33178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6056" name="Line 42"/>
            <p:cNvSpPr>
              <a:spLocks noChangeShapeType="1"/>
            </p:cNvSpPr>
            <p:nvPr/>
          </p:nvSpPr>
          <p:spPr bwMode="auto">
            <a:xfrm>
              <a:off x="7813675" y="1597025"/>
              <a:ext cx="3175" cy="12319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57" name="Line 43"/>
            <p:cNvSpPr>
              <a:spLocks noChangeShapeType="1"/>
            </p:cNvSpPr>
            <p:nvPr/>
          </p:nvSpPr>
          <p:spPr bwMode="auto">
            <a:xfrm>
              <a:off x="4689475" y="2819400"/>
              <a:ext cx="31242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6032" name="Group 4"/>
          <p:cNvGrpSpPr>
            <a:grpSpLocks/>
          </p:cNvGrpSpPr>
          <p:nvPr/>
        </p:nvGrpSpPr>
        <p:grpSpPr bwMode="auto">
          <a:xfrm>
            <a:off x="7524750" y="3590925"/>
            <a:ext cx="1011238" cy="2644775"/>
            <a:chOff x="240" y="1440"/>
            <a:chExt cx="637" cy="2153"/>
          </a:xfrm>
        </p:grpSpPr>
        <p:grpSp>
          <p:nvGrpSpPr>
            <p:cNvPr id="86045" name="Group 5"/>
            <p:cNvGrpSpPr>
              <a:grpSpLocks/>
            </p:cNvGrpSpPr>
            <p:nvPr/>
          </p:nvGrpSpPr>
          <p:grpSpPr bwMode="auto">
            <a:xfrm>
              <a:off x="240" y="1440"/>
              <a:ext cx="637" cy="1500"/>
              <a:chOff x="608" y="2454"/>
              <a:chExt cx="1261" cy="1500"/>
            </a:xfrm>
          </p:grpSpPr>
          <p:sp>
            <p:nvSpPr>
              <p:cNvPr id="86050" name="Rectangle 6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51" name="Rectangle 7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52" name="Rectangle 8"/>
              <p:cNvSpPr>
                <a:spLocks noChangeArrowheads="1"/>
              </p:cNvSpPr>
              <p:nvPr/>
            </p:nvSpPr>
            <p:spPr bwMode="auto">
              <a:xfrm>
                <a:off x="608" y="30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53" name="Rectangle 9"/>
              <p:cNvSpPr>
                <a:spLocks noChangeArrowheads="1"/>
              </p:cNvSpPr>
              <p:nvPr/>
            </p:nvSpPr>
            <p:spPr bwMode="auto">
              <a:xfrm>
                <a:off x="608" y="33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54" name="Rectangle 10"/>
              <p:cNvSpPr>
                <a:spLocks noChangeArrowheads="1"/>
              </p:cNvSpPr>
              <p:nvPr/>
            </p:nvSpPr>
            <p:spPr bwMode="auto">
              <a:xfrm>
                <a:off x="608" y="36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</p:grpSp>
        <p:grpSp>
          <p:nvGrpSpPr>
            <p:cNvPr id="86046" name="Group 11"/>
            <p:cNvGrpSpPr>
              <a:grpSpLocks/>
            </p:cNvGrpSpPr>
            <p:nvPr/>
          </p:nvGrpSpPr>
          <p:grpSpPr bwMode="auto">
            <a:xfrm>
              <a:off x="409" y="1484"/>
              <a:ext cx="377" cy="315"/>
              <a:chOff x="2614" y="2862"/>
              <a:chExt cx="377" cy="315"/>
            </a:xfrm>
          </p:grpSpPr>
          <p:sp>
            <p:nvSpPr>
              <p:cNvPr id="86048" name="Rectangle 12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86049" name="Oval 13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P2</a:t>
                </a:r>
              </a:p>
            </p:txBody>
          </p:sp>
        </p:grpSp>
        <p:sp>
          <p:nvSpPr>
            <p:cNvPr id="86047" name="Text Box 14"/>
            <p:cNvSpPr txBox="1">
              <a:spLocks noChangeArrowheads="1"/>
            </p:cNvSpPr>
            <p:nvPr/>
          </p:nvSpPr>
          <p:spPr bwMode="auto">
            <a:xfrm>
              <a:off x="306" y="3017"/>
              <a:ext cx="53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client</a:t>
              </a:r>
            </a:p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 IP: B</a:t>
              </a:r>
            </a:p>
          </p:txBody>
        </p:sp>
      </p:grpSp>
      <p:grpSp>
        <p:nvGrpSpPr>
          <p:cNvPr id="86033" name="Group 54"/>
          <p:cNvGrpSpPr>
            <a:grpSpLocks/>
          </p:cNvGrpSpPr>
          <p:nvPr/>
        </p:nvGrpSpPr>
        <p:grpSpPr bwMode="auto">
          <a:xfrm>
            <a:off x="5264150" y="3943350"/>
            <a:ext cx="2266950" cy="1252538"/>
            <a:chOff x="7743915" y="3856556"/>
            <a:chExt cx="1225670" cy="1252954"/>
          </a:xfrm>
        </p:grpSpPr>
        <p:sp>
          <p:nvSpPr>
            <p:cNvPr id="86038" name="Rectangle 44"/>
            <p:cNvSpPr>
              <a:spLocks noChangeArrowheads="1"/>
            </p:cNvSpPr>
            <p:nvPr/>
          </p:nvSpPr>
          <p:spPr bwMode="auto">
            <a:xfrm>
              <a:off x="7793306" y="38565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SP: </a:t>
              </a:r>
              <a:r>
                <a:rPr lang="en-US" altLang="x-none" sz="1600">
                  <a:ea typeface="宋体" charset="-122"/>
                </a:rPr>
                <a:t>y</a:t>
              </a:r>
              <a:endParaRPr lang="en-US" altLang="x-none" sz="1600"/>
            </a:p>
          </p:txBody>
        </p:sp>
        <p:sp>
          <p:nvSpPr>
            <p:cNvPr id="86039" name="Rectangle 45"/>
            <p:cNvSpPr>
              <a:spLocks noChangeArrowheads="1"/>
            </p:cNvSpPr>
            <p:nvPr/>
          </p:nvSpPr>
          <p:spPr bwMode="auto">
            <a:xfrm>
              <a:off x="7793306" y="41613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DP: 9876</a:t>
              </a:r>
            </a:p>
          </p:txBody>
        </p:sp>
        <p:sp>
          <p:nvSpPr>
            <p:cNvPr id="86040" name="Rectangle 46"/>
            <p:cNvSpPr>
              <a:spLocks noChangeArrowheads="1"/>
            </p:cNvSpPr>
            <p:nvPr/>
          </p:nvSpPr>
          <p:spPr bwMode="auto">
            <a:xfrm>
              <a:off x="7793308" y="44661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6041" name="Rectangle 63"/>
            <p:cNvSpPr>
              <a:spLocks noChangeArrowheads="1"/>
            </p:cNvSpPr>
            <p:nvPr/>
          </p:nvSpPr>
          <p:spPr bwMode="auto">
            <a:xfrm>
              <a:off x="7793308" y="47709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6042" name="Text Box 65"/>
            <p:cNvSpPr txBox="1">
              <a:spLocks noChangeArrowheads="1"/>
            </p:cNvSpPr>
            <p:nvPr/>
          </p:nvSpPr>
          <p:spPr bwMode="auto">
            <a:xfrm>
              <a:off x="7929833" y="4378844"/>
              <a:ext cx="1296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>
                <a:latin typeface="Comic Sans MS" charset="0"/>
              </a:endParaRPr>
            </a:p>
          </p:txBody>
        </p:sp>
        <p:sp>
          <p:nvSpPr>
            <p:cNvPr id="86043" name="Text Box 66"/>
            <p:cNvSpPr txBox="1">
              <a:spLocks noChangeArrowheads="1"/>
            </p:cNvSpPr>
            <p:nvPr/>
          </p:nvSpPr>
          <p:spPr bwMode="auto">
            <a:xfrm>
              <a:off x="7758195" y="4466156"/>
              <a:ext cx="51070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S-IP: B</a:t>
              </a:r>
            </a:p>
          </p:txBody>
        </p:sp>
        <p:sp>
          <p:nvSpPr>
            <p:cNvPr id="86044" name="Text Box 67"/>
            <p:cNvSpPr txBox="1">
              <a:spLocks noChangeArrowheads="1"/>
            </p:cNvSpPr>
            <p:nvPr/>
          </p:nvSpPr>
          <p:spPr bwMode="auto">
            <a:xfrm>
              <a:off x="7743915" y="4770956"/>
              <a:ext cx="122567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D-IP:</a:t>
              </a:r>
              <a:r>
                <a:rPr lang="en-US" altLang="zh-CN" sz="1600">
                  <a:latin typeface="Comic Sans MS" charset="0"/>
                  <a:ea typeface="宋体" charset="-122"/>
                </a:rPr>
                <a:t> 128.36.59.2</a:t>
              </a:r>
              <a:endParaRPr lang="en-US" altLang="x-none" sz="1600">
                <a:latin typeface="Comic Sans MS" charset="0"/>
              </a:endParaRPr>
            </a:p>
          </p:txBody>
        </p:sp>
      </p:grpSp>
      <p:grpSp>
        <p:nvGrpSpPr>
          <p:cNvPr id="61" name="Group 60"/>
          <p:cNvGrpSpPr>
            <a:grpSpLocks/>
          </p:cNvGrpSpPr>
          <p:nvPr/>
        </p:nvGrpSpPr>
        <p:grpSpPr bwMode="auto">
          <a:xfrm>
            <a:off x="3327400" y="3533775"/>
            <a:ext cx="4562475" cy="1790700"/>
            <a:chOff x="3326268" y="3534004"/>
            <a:chExt cx="4563607" cy="1790471"/>
          </a:xfrm>
        </p:grpSpPr>
        <p:sp>
          <p:nvSpPr>
            <p:cNvPr id="86035" name="Line 42"/>
            <p:cNvSpPr>
              <a:spLocks noChangeShapeType="1"/>
            </p:cNvSpPr>
            <p:nvPr/>
          </p:nvSpPr>
          <p:spPr bwMode="auto">
            <a:xfrm>
              <a:off x="7886700" y="4092575"/>
              <a:ext cx="3175" cy="12319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6" name="Line 43"/>
            <p:cNvSpPr>
              <a:spLocks noChangeShapeType="1"/>
            </p:cNvSpPr>
            <p:nvPr/>
          </p:nvSpPr>
          <p:spPr bwMode="auto">
            <a:xfrm>
              <a:off x="4762500" y="5316538"/>
              <a:ext cx="31242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22"/>
            <p:cNvSpPr>
              <a:spLocks noChangeShapeType="1"/>
            </p:cNvSpPr>
            <p:nvPr/>
          </p:nvSpPr>
          <p:spPr bwMode="auto">
            <a:xfrm>
              <a:off x="3326268" y="3534004"/>
              <a:ext cx="1465627" cy="176983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560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4DCC670-B33A-DC41-8B5B-D0F54B8F660F}" type="slidenum">
              <a:rPr lang="en-US" altLang="x-none" sz="1400">
                <a:solidFill>
                  <a:srgbClr val="000000"/>
                </a:solidFill>
              </a:rPr>
              <a:pPr/>
              <a:t>59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533400" y="239713"/>
            <a:ext cx="8264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UDP </a:t>
            </a:r>
            <a:r>
              <a:rPr lang="en-US" altLang="zh-CN" sz="3200" u="sng" dirty="0" err="1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Demultiplexing</a:t>
            </a:r>
            <a:endParaRPr lang="en-US" sz="3200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000000"/>
                </a:solidFill>
              </a:rPr>
              <a:t>server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793750" y="2170113"/>
            <a:ext cx="3259138" cy="388461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55" name="Text Box 6"/>
          <p:cNvSpPr txBox="1">
            <a:spLocks noChangeArrowheads="1"/>
          </p:cNvSpPr>
          <p:nvPr/>
        </p:nvSpPr>
        <p:spPr bwMode="auto">
          <a:xfrm>
            <a:off x="666750" y="1981200"/>
            <a:ext cx="1235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000">
                <a:solidFill>
                  <a:srgbClr val="FF0000"/>
                </a:solidFill>
              </a:rPr>
              <a:t>UDP</a:t>
            </a:r>
            <a:r>
              <a:rPr lang="en-US" sz="1000">
                <a:solidFill>
                  <a:srgbClr val="000000"/>
                </a:solidFill>
              </a:rPr>
              <a:t> socket space</a:t>
            </a:r>
          </a:p>
        </p:txBody>
      </p:sp>
      <p:sp>
        <p:nvSpPr>
          <p:cNvPr id="53258" name="Text Box 9"/>
          <p:cNvSpPr txBox="1">
            <a:spLocks noChangeArrowheads="1"/>
          </p:cNvSpPr>
          <p:nvPr/>
        </p:nvSpPr>
        <p:spPr bwMode="auto">
          <a:xfrm>
            <a:off x="1217613" y="1616075"/>
            <a:ext cx="2147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200" dirty="0">
                <a:solidFill>
                  <a:srgbClr val="000000"/>
                </a:solidFill>
              </a:rPr>
              <a:t>Public address: 128.36.59.2</a:t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Local address: 127.0.0.1</a:t>
            </a:r>
          </a:p>
        </p:txBody>
      </p:sp>
      <p:sp>
        <p:nvSpPr>
          <p:cNvPr id="53259" name="Rectangle 10"/>
          <p:cNvSpPr>
            <a:spLocks noChangeArrowheads="1"/>
          </p:cNvSpPr>
          <p:nvPr/>
        </p:nvSpPr>
        <p:spPr bwMode="auto">
          <a:xfrm>
            <a:off x="1063625" y="5216525"/>
            <a:ext cx="2830513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60" name="Line 11"/>
          <p:cNvSpPr>
            <a:spLocks noChangeShapeType="1"/>
          </p:cNvSpPr>
          <p:nvPr/>
        </p:nvSpPr>
        <p:spPr bwMode="auto">
          <a:xfrm>
            <a:off x="2471738" y="4611688"/>
            <a:ext cx="12700" cy="411162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61" name="Text Box 12"/>
          <p:cNvSpPr txBox="1">
            <a:spLocks noChangeArrowheads="1"/>
          </p:cNvSpPr>
          <p:nvPr/>
        </p:nvSpPr>
        <p:spPr bwMode="auto">
          <a:xfrm>
            <a:off x="1046163" y="5253038"/>
            <a:ext cx="1827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000">
                <a:solidFill>
                  <a:srgbClr val="000000"/>
                </a:solidFill>
              </a:rPr>
              <a:t>address:  {128.36.2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  <a:r>
              <a:rPr lang="en-US" sz="1000">
                <a:solidFill>
                  <a:srgbClr val="000000"/>
                </a:solidFill>
              </a:rPr>
              <a:t>2.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5:</a:t>
            </a:r>
            <a:r>
              <a:rPr lang="en-US" altLang="zh-CN" sz="1000" b="1">
                <a:solidFill>
                  <a:srgbClr val="000000"/>
                </a:solidFill>
                <a:ea typeface="宋体" charset="0"/>
                <a:cs typeface="宋体" charset="0"/>
              </a:rPr>
              <a:t>53</a:t>
            </a:r>
            <a:r>
              <a:rPr lang="en-US" sz="1000">
                <a:solidFill>
                  <a:srgbClr val="000000"/>
                </a:solidFill>
              </a:rPr>
              <a:t>}</a:t>
            </a:r>
          </a:p>
          <a:p>
            <a:pPr algn="l">
              <a:defRPr/>
            </a:pP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snd/</a:t>
            </a:r>
            <a:r>
              <a:rPr lang="en-US" sz="1000">
                <a:solidFill>
                  <a:srgbClr val="000000"/>
                </a:solidFill>
              </a:rPr>
              <a:t>recv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sz="1000">
                <a:solidFill>
                  <a:srgbClr val="000000"/>
                </a:solidFill>
              </a:rPr>
              <a:t>buf:</a:t>
            </a:r>
          </a:p>
        </p:txBody>
      </p:sp>
      <p:sp>
        <p:nvSpPr>
          <p:cNvPr id="53270" name="Text Box 21"/>
          <p:cNvSpPr txBox="1">
            <a:spLocks noChangeArrowheads="1"/>
          </p:cNvSpPr>
          <p:nvPr/>
        </p:nvSpPr>
        <p:spPr bwMode="auto">
          <a:xfrm>
            <a:off x="741363" y="6256338"/>
            <a:ext cx="7032625" cy="3698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 dirty="0">
                <a:solidFill>
                  <a:srgbClr val="000000"/>
                </a:solidFill>
              </a:rPr>
              <a:t>UDP </a:t>
            </a:r>
            <a:r>
              <a:rPr lang="en-US" sz="1800" dirty="0" err="1">
                <a:solidFill>
                  <a:srgbClr val="000000"/>
                </a:solidFill>
              </a:rPr>
              <a:t>demutiplexing</a:t>
            </a:r>
            <a:r>
              <a:rPr lang="en-US" sz="1800" dirty="0">
                <a:solidFill>
                  <a:srgbClr val="000000"/>
                </a:solidFill>
              </a:rPr>
              <a:t> is based </a:t>
            </a:r>
            <a:r>
              <a:rPr lang="en-US" sz="1800">
                <a:solidFill>
                  <a:srgbClr val="000000"/>
                </a:solidFill>
              </a:rPr>
              <a:t>on matching (</a:t>
            </a:r>
            <a:r>
              <a:rPr lang="en-US" sz="1800" dirty="0" err="1">
                <a:solidFill>
                  <a:srgbClr val="000000"/>
                </a:solidFill>
              </a:rPr>
              <a:t>dst</a:t>
            </a:r>
            <a:r>
              <a:rPr lang="en-US" sz="1800" dirty="0">
                <a:solidFill>
                  <a:srgbClr val="000000"/>
                </a:solidFill>
              </a:rPr>
              <a:t> address, </a:t>
            </a:r>
            <a:r>
              <a:rPr lang="en-US" sz="1800" dirty="0" err="1">
                <a:solidFill>
                  <a:srgbClr val="000000"/>
                </a:solidFill>
              </a:rPr>
              <a:t>dst</a:t>
            </a:r>
            <a:r>
              <a:rPr lang="en-US" sz="1800" dirty="0">
                <a:solidFill>
                  <a:srgbClr val="000000"/>
                </a:solidFill>
              </a:rPr>
              <a:t> port) </a:t>
            </a:r>
          </a:p>
        </p:txBody>
      </p:sp>
      <p:cxnSp>
        <p:nvCxnSpPr>
          <p:cNvPr id="88075" name="Straight Arrow Connector 4"/>
          <p:cNvCxnSpPr>
            <a:cxnSpLocks noChangeShapeType="1"/>
          </p:cNvCxnSpPr>
          <p:nvPr/>
        </p:nvCxnSpPr>
        <p:spPr bwMode="auto">
          <a:xfrm flipH="1" flipV="1">
            <a:off x="3827463" y="2611438"/>
            <a:ext cx="452437" cy="6985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grpSp>
        <p:nvGrpSpPr>
          <p:cNvPr id="88076" name="Group 4"/>
          <p:cNvGrpSpPr>
            <a:grpSpLocks/>
          </p:cNvGrpSpPr>
          <p:nvPr/>
        </p:nvGrpSpPr>
        <p:grpSpPr bwMode="auto">
          <a:xfrm>
            <a:off x="7291388" y="425450"/>
            <a:ext cx="1308100" cy="2511425"/>
            <a:chOff x="139" y="896"/>
            <a:chExt cx="824" cy="2044"/>
          </a:xfrm>
        </p:grpSpPr>
        <p:grpSp>
          <p:nvGrpSpPr>
            <p:cNvPr id="88119" name="Group 5"/>
            <p:cNvGrpSpPr>
              <a:grpSpLocks/>
            </p:cNvGrpSpPr>
            <p:nvPr/>
          </p:nvGrpSpPr>
          <p:grpSpPr bwMode="auto">
            <a:xfrm>
              <a:off x="240" y="1440"/>
              <a:ext cx="637" cy="1500"/>
              <a:chOff x="608" y="2454"/>
              <a:chExt cx="1261" cy="1500"/>
            </a:xfrm>
          </p:grpSpPr>
          <p:sp>
            <p:nvSpPr>
              <p:cNvPr id="88124" name="Rectangle 6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25" name="Rectangle 7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26" name="Rectangle 8"/>
              <p:cNvSpPr>
                <a:spLocks noChangeArrowheads="1"/>
              </p:cNvSpPr>
              <p:nvPr/>
            </p:nvSpPr>
            <p:spPr bwMode="auto">
              <a:xfrm>
                <a:off x="608" y="30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27" name="Rectangle 9"/>
              <p:cNvSpPr>
                <a:spLocks noChangeArrowheads="1"/>
              </p:cNvSpPr>
              <p:nvPr/>
            </p:nvSpPr>
            <p:spPr bwMode="auto">
              <a:xfrm>
                <a:off x="608" y="33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28" name="Rectangle 10"/>
              <p:cNvSpPr>
                <a:spLocks noChangeArrowheads="1"/>
              </p:cNvSpPr>
              <p:nvPr/>
            </p:nvSpPr>
            <p:spPr bwMode="auto">
              <a:xfrm>
                <a:off x="608" y="36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</p:grpSp>
        <p:grpSp>
          <p:nvGrpSpPr>
            <p:cNvPr id="88120" name="Group 11"/>
            <p:cNvGrpSpPr>
              <a:grpSpLocks/>
            </p:cNvGrpSpPr>
            <p:nvPr/>
          </p:nvGrpSpPr>
          <p:grpSpPr bwMode="auto">
            <a:xfrm>
              <a:off x="409" y="1484"/>
              <a:ext cx="377" cy="315"/>
              <a:chOff x="2614" y="2862"/>
              <a:chExt cx="377" cy="315"/>
            </a:xfrm>
          </p:grpSpPr>
          <p:sp>
            <p:nvSpPr>
              <p:cNvPr id="88122" name="Rectangle 12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88123" name="Oval 13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P1</a:t>
                </a:r>
              </a:p>
            </p:txBody>
          </p:sp>
        </p:grpSp>
        <p:sp>
          <p:nvSpPr>
            <p:cNvPr id="88121" name="Text Box 14"/>
            <p:cNvSpPr txBox="1">
              <a:spLocks noChangeArrowheads="1"/>
            </p:cNvSpPr>
            <p:nvPr/>
          </p:nvSpPr>
          <p:spPr bwMode="auto">
            <a:xfrm>
              <a:off x="139" y="896"/>
              <a:ext cx="824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Client</a:t>
              </a:r>
            </a:p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on server</a:t>
              </a:r>
            </a:p>
          </p:txBody>
        </p:sp>
      </p:grpSp>
      <p:grpSp>
        <p:nvGrpSpPr>
          <p:cNvPr id="88077" name="Group 1"/>
          <p:cNvGrpSpPr>
            <a:grpSpLocks/>
          </p:cNvGrpSpPr>
          <p:nvPr/>
        </p:nvGrpSpPr>
        <p:grpSpPr bwMode="auto">
          <a:xfrm>
            <a:off x="5513388" y="1447800"/>
            <a:ext cx="1660525" cy="1252538"/>
            <a:chOff x="7743915" y="3856556"/>
            <a:chExt cx="1046972" cy="1252954"/>
          </a:xfrm>
        </p:grpSpPr>
        <p:sp>
          <p:nvSpPr>
            <p:cNvPr id="88112" name="Rectangle 44"/>
            <p:cNvSpPr>
              <a:spLocks noChangeArrowheads="1"/>
            </p:cNvSpPr>
            <p:nvPr/>
          </p:nvSpPr>
          <p:spPr bwMode="auto">
            <a:xfrm>
              <a:off x="7793306" y="38565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SP: </a:t>
              </a:r>
              <a:r>
                <a:rPr lang="en-US" altLang="x-none" sz="1600">
                  <a:ea typeface="宋体" charset="-122"/>
                </a:rPr>
                <a:t>x</a:t>
              </a:r>
              <a:endParaRPr lang="en-US" altLang="x-none" sz="1600"/>
            </a:p>
          </p:txBody>
        </p:sp>
        <p:sp>
          <p:nvSpPr>
            <p:cNvPr id="88113" name="Rectangle 45"/>
            <p:cNvSpPr>
              <a:spLocks noChangeArrowheads="1"/>
            </p:cNvSpPr>
            <p:nvPr/>
          </p:nvSpPr>
          <p:spPr bwMode="auto">
            <a:xfrm>
              <a:off x="7793306" y="41613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DP: 9876</a:t>
              </a:r>
            </a:p>
          </p:txBody>
        </p:sp>
        <p:sp>
          <p:nvSpPr>
            <p:cNvPr id="88114" name="Rectangle 46"/>
            <p:cNvSpPr>
              <a:spLocks noChangeArrowheads="1"/>
            </p:cNvSpPr>
            <p:nvPr/>
          </p:nvSpPr>
          <p:spPr bwMode="auto">
            <a:xfrm>
              <a:off x="7793308" y="44661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8115" name="Rectangle 63"/>
            <p:cNvSpPr>
              <a:spLocks noChangeArrowheads="1"/>
            </p:cNvSpPr>
            <p:nvPr/>
          </p:nvSpPr>
          <p:spPr bwMode="auto">
            <a:xfrm>
              <a:off x="7793308" y="47709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8116" name="Text Box 65"/>
            <p:cNvSpPr txBox="1">
              <a:spLocks noChangeArrowheads="1"/>
            </p:cNvSpPr>
            <p:nvPr/>
          </p:nvSpPr>
          <p:spPr bwMode="auto">
            <a:xfrm>
              <a:off x="7929833" y="4378844"/>
              <a:ext cx="1296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>
                <a:latin typeface="Comic Sans MS" charset="0"/>
              </a:endParaRPr>
            </a:p>
          </p:txBody>
        </p:sp>
        <p:sp>
          <p:nvSpPr>
            <p:cNvPr id="88117" name="Text Box 66"/>
            <p:cNvSpPr txBox="1">
              <a:spLocks noChangeArrowheads="1"/>
            </p:cNvSpPr>
            <p:nvPr/>
          </p:nvSpPr>
          <p:spPr bwMode="auto">
            <a:xfrm>
              <a:off x="7758195" y="4466156"/>
              <a:ext cx="6088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S-IP: A</a:t>
              </a:r>
            </a:p>
          </p:txBody>
        </p:sp>
        <p:sp>
          <p:nvSpPr>
            <p:cNvPr id="88118" name="Text Box 67"/>
            <p:cNvSpPr txBox="1">
              <a:spLocks noChangeArrowheads="1"/>
            </p:cNvSpPr>
            <p:nvPr/>
          </p:nvSpPr>
          <p:spPr bwMode="auto">
            <a:xfrm>
              <a:off x="7743915" y="4770956"/>
              <a:ext cx="10469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D-IP:</a:t>
              </a:r>
              <a:r>
                <a:rPr lang="en-US" altLang="zh-CN" sz="1600">
                  <a:latin typeface="Comic Sans MS" charset="0"/>
                  <a:ea typeface="宋体" charset="-122"/>
                </a:rPr>
                <a:t> 127.0.0.1</a:t>
              </a:r>
              <a:endParaRPr lang="en-US" altLang="x-none" sz="1600">
                <a:latin typeface="Comic Sans MS" charset="0"/>
              </a:endParaRP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016250" y="1597025"/>
            <a:ext cx="4800600" cy="1231900"/>
            <a:chOff x="3016250" y="1597025"/>
            <a:chExt cx="4800600" cy="1231900"/>
          </a:xfrm>
        </p:grpSpPr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3016250" y="2487613"/>
              <a:ext cx="1677988" cy="33178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8110" name="Line 42"/>
            <p:cNvSpPr>
              <a:spLocks noChangeShapeType="1"/>
            </p:cNvSpPr>
            <p:nvPr/>
          </p:nvSpPr>
          <p:spPr bwMode="auto">
            <a:xfrm>
              <a:off x="7813675" y="1597025"/>
              <a:ext cx="3175" cy="12319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11" name="Line 43"/>
            <p:cNvSpPr>
              <a:spLocks noChangeShapeType="1"/>
            </p:cNvSpPr>
            <p:nvPr/>
          </p:nvSpPr>
          <p:spPr bwMode="auto">
            <a:xfrm>
              <a:off x="4689475" y="2819400"/>
              <a:ext cx="31242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079" name="Group 4"/>
          <p:cNvGrpSpPr>
            <a:grpSpLocks/>
          </p:cNvGrpSpPr>
          <p:nvPr/>
        </p:nvGrpSpPr>
        <p:grpSpPr bwMode="auto">
          <a:xfrm>
            <a:off x="7524750" y="3590925"/>
            <a:ext cx="1011238" cy="2644775"/>
            <a:chOff x="240" y="1440"/>
            <a:chExt cx="637" cy="2153"/>
          </a:xfrm>
        </p:grpSpPr>
        <p:grpSp>
          <p:nvGrpSpPr>
            <p:cNvPr id="88099" name="Group 5"/>
            <p:cNvGrpSpPr>
              <a:grpSpLocks/>
            </p:cNvGrpSpPr>
            <p:nvPr/>
          </p:nvGrpSpPr>
          <p:grpSpPr bwMode="auto">
            <a:xfrm>
              <a:off x="240" y="1440"/>
              <a:ext cx="637" cy="1500"/>
              <a:chOff x="608" y="2454"/>
              <a:chExt cx="1261" cy="1500"/>
            </a:xfrm>
          </p:grpSpPr>
          <p:sp>
            <p:nvSpPr>
              <p:cNvPr id="88104" name="Rectangle 6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05" name="Rectangle 7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06" name="Rectangle 8"/>
              <p:cNvSpPr>
                <a:spLocks noChangeArrowheads="1"/>
              </p:cNvSpPr>
              <p:nvPr/>
            </p:nvSpPr>
            <p:spPr bwMode="auto">
              <a:xfrm>
                <a:off x="608" y="30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07" name="Rectangle 9"/>
              <p:cNvSpPr>
                <a:spLocks noChangeArrowheads="1"/>
              </p:cNvSpPr>
              <p:nvPr/>
            </p:nvSpPr>
            <p:spPr bwMode="auto">
              <a:xfrm>
                <a:off x="608" y="33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08" name="Rectangle 10"/>
              <p:cNvSpPr>
                <a:spLocks noChangeArrowheads="1"/>
              </p:cNvSpPr>
              <p:nvPr/>
            </p:nvSpPr>
            <p:spPr bwMode="auto">
              <a:xfrm>
                <a:off x="608" y="36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</p:grpSp>
        <p:grpSp>
          <p:nvGrpSpPr>
            <p:cNvPr id="88100" name="Group 11"/>
            <p:cNvGrpSpPr>
              <a:grpSpLocks/>
            </p:cNvGrpSpPr>
            <p:nvPr/>
          </p:nvGrpSpPr>
          <p:grpSpPr bwMode="auto">
            <a:xfrm>
              <a:off x="409" y="1484"/>
              <a:ext cx="377" cy="315"/>
              <a:chOff x="2614" y="2862"/>
              <a:chExt cx="377" cy="315"/>
            </a:xfrm>
          </p:grpSpPr>
          <p:sp>
            <p:nvSpPr>
              <p:cNvPr id="88102" name="Rectangle 12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88103" name="Oval 13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P3</a:t>
                </a:r>
              </a:p>
            </p:txBody>
          </p:sp>
        </p:grpSp>
        <p:sp>
          <p:nvSpPr>
            <p:cNvPr id="88101" name="Text Box 14"/>
            <p:cNvSpPr txBox="1">
              <a:spLocks noChangeArrowheads="1"/>
            </p:cNvSpPr>
            <p:nvPr/>
          </p:nvSpPr>
          <p:spPr bwMode="auto">
            <a:xfrm>
              <a:off x="306" y="3017"/>
              <a:ext cx="53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client</a:t>
              </a:r>
            </a:p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 IP: C</a:t>
              </a:r>
            </a:p>
          </p:txBody>
        </p:sp>
      </p:grpSp>
      <p:grpSp>
        <p:nvGrpSpPr>
          <p:cNvPr id="88080" name="Group 54"/>
          <p:cNvGrpSpPr>
            <a:grpSpLocks/>
          </p:cNvGrpSpPr>
          <p:nvPr/>
        </p:nvGrpSpPr>
        <p:grpSpPr bwMode="auto">
          <a:xfrm>
            <a:off x="5264150" y="3943350"/>
            <a:ext cx="1943100" cy="1252538"/>
            <a:chOff x="7743915" y="3856556"/>
            <a:chExt cx="1050715" cy="1253066"/>
          </a:xfrm>
        </p:grpSpPr>
        <p:sp>
          <p:nvSpPr>
            <p:cNvPr id="88092" name="Rectangle 44"/>
            <p:cNvSpPr>
              <a:spLocks noChangeArrowheads="1"/>
            </p:cNvSpPr>
            <p:nvPr/>
          </p:nvSpPr>
          <p:spPr bwMode="auto">
            <a:xfrm>
              <a:off x="7793306" y="38565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SP: </a:t>
              </a:r>
              <a:r>
                <a:rPr lang="en-US" altLang="x-none" sz="1600">
                  <a:ea typeface="宋体" charset="-122"/>
                </a:rPr>
                <a:t>y</a:t>
              </a:r>
              <a:endParaRPr lang="en-US" altLang="x-none" sz="1600"/>
            </a:p>
          </p:txBody>
        </p:sp>
        <p:sp>
          <p:nvSpPr>
            <p:cNvPr id="88093" name="Rectangle 45"/>
            <p:cNvSpPr>
              <a:spLocks noChangeArrowheads="1"/>
            </p:cNvSpPr>
            <p:nvPr/>
          </p:nvSpPr>
          <p:spPr bwMode="auto">
            <a:xfrm>
              <a:off x="7793306" y="41613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DP: </a:t>
              </a:r>
              <a:r>
                <a:rPr lang="en-US" altLang="x-none" sz="1600" b="1">
                  <a:solidFill>
                    <a:srgbClr val="FF0000"/>
                  </a:solidFill>
                </a:rPr>
                <a:t>6789</a:t>
              </a:r>
            </a:p>
          </p:txBody>
        </p:sp>
        <p:sp>
          <p:nvSpPr>
            <p:cNvPr id="88094" name="Rectangle 46"/>
            <p:cNvSpPr>
              <a:spLocks noChangeArrowheads="1"/>
            </p:cNvSpPr>
            <p:nvPr/>
          </p:nvSpPr>
          <p:spPr bwMode="auto">
            <a:xfrm>
              <a:off x="7793308" y="44661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8095" name="Rectangle 63"/>
            <p:cNvSpPr>
              <a:spLocks noChangeArrowheads="1"/>
            </p:cNvSpPr>
            <p:nvPr/>
          </p:nvSpPr>
          <p:spPr bwMode="auto">
            <a:xfrm>
              <a:off x="7793308" y="47709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8096" name="Text Box 65"/>
            <p:cNvSpPr txBox="1">
              <a:spLocks noChangeArrowheads="1"/>
            </p:cNvSpPr>
            <p:nvPr/>
          </p:nvSpPr>
          <p:spPr bwMode="auto">
            <a:xfrm>
              <a:off x="7929833" y="4378844"/>
              <a:ext cx="1296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>
                <a:latin typeface="Comic Sans MS" charset="0"/>
              </a:endParaRPr>
            </a:p>
          </p:txBody>
        </p:sp>
        <p:sp>
          <p:nvSpPr>
            <p:cNvPr id="88097" name="Text Box 66"/>
            <p:cNvSpPr txBox="1">
              <a:spLocks noChangeArrowheads="1"/>
            </p:cNvSpPr>
            <p:nvPr/>
          </p:nvSpPr>
          <p:spPr bwMode="auto">
            <a:xfrm>
              <a:off x="7758195" y="4466156"/>
              <a:ext cx="51070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S-IP: C</a:t>
              </a:r>
            </a:p>
          </p:txBody>
        </p:sp>
        <p:sp>
          <p:nvSpPr>
            <p:cNvPr id="88098" name="Text Box 67"/>
            <p:cNvSpPr txBox="1">
              <a:spLocks noChangeArrowheads="1"/>
            </p:cNvSpPr>
            <p:nvPr/>
          </p:nvSpPr>
          <p:spPr bwMode="auto">
            <a:xfrm>
              <a:off x="7743915" y="4770956"/>
              <a:ext cx="1050715" cy="338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D-IP:</a:t>
              </a:r>
              <a:r>
                <a:rPr lang="en-US" altLang="zh-CN" sz="1600">
                  <a:latin typeface="Comic Sans MS" charset="0"/>
                  <a:ea typeface="宋体" charset="-122"/>
                </a:rPr>
                <a:t> 128.36.59.2</a:t>
              </a:r>
              <a:endParaRPr lang="en-US" altLang="x-none" sz="1600">
                <a:latin typeface="Comic Sans MS" charset="0"/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244850" y="4092575"/>
            <a:ext cx="4645025" cy="1231900"/>
            <a:chOff x="3243425" y="4092575"/>
            <a:chExt cx="4646450" cy="1231900"/>
          </a:xfrm>
        </p:grpSpPr>
        <p:sp>
          <p:nvSpPr>
            <p:cNvPr id="88089" name="Line 42"/>
            <p:cNvSpPr>
              <a:spLocks noChangeShapeType="1"/>
            </p:cNvSpPr>
            <p:nvPr/>
          </p:nvSpPr>
          <p:spPr bwMode="auto">
            <a:xfrm>
              <a:off x="7886700" y="4092575"/>
              <a:ext cx="3175" cy="12319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90" name="Line 43"/>
            <p:cNvSpPr>
              <a:spLocks noChangeShapeType="1"/>
            </p:cNvSpPr>
            <p:nvPr/>
          </p:nvSpPr>
          <p:spPr bwMode="auto">
            <a:xfrm>
              <a:off x="4762500" y="5316538"/>
              <a:ext cx="31242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22"/>
            <p:cNvSpPr>
              <a:spLocks noChangeShapeType="1"/>
            </p:cNvSpPr>
            <p:nvPr/>
          </p:nvSpPr>
          <p:spPr bwMode="auto">
            <a:xfrm>
              <a:off x="3243425" y="4141788"/>
              <a:ext cx="1548288" cy="116205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88082" name="Group 2"/>
          <p:cNvGrpSpPr>
            <a:grpSpLocks/>
          </p:cNvGrpSpPr>
          <p:nvPr/>
        </p:nvGrpSpPr>
        <p:grpSpPr bwMode="auto">
          <a:xfrm>
            <a:off x="992188" y="2332038"/>
            <a:ext cx="2865437" cy="1370012"/>
            <a:chOff x="992188" y="2279650"/>
            <a:chExt cx="2865270" cy="1370659"/>
          </a:xfrm>
        </p:grpSpPr>
        <p:sp>
          <p:nvSpPr>
            <p:cNvPr id="88085" name="Rectangle 7"/>
            <p:cNvSpPr>
              <a:spLocks noChangeArrowheads="1"/>
            </p:cNvSpPr>
            <p:nvPr/>
          </p:nvSpPr>
          <p:spPr bwMode="auto">
            <a:xfrm>
              <a:off x="996950" y="2279650"/>
              <a:ext cx="2830348" cy="5606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88086" name="Text Box 8"/>
            <p:cNvSpPr txBox="1">
              <a:spLocks noChangeArrowheads="1"/>
            </p:cNvSpPr>
            <p:nvPr/>
          </p:nvSpPr>
          <p:spPr bwMode="auto">
            <a:xfrm>
              <a:off x="992188" y="2349533"/>
              <a:ext cx="1742973" cy="40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{127.0.0.1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9876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snd/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buf:</a:t>
              </a:r>
            </a:p>
          </p:txBody>
        </p:sp>
        <p:sp>
          <p:nvSpPr>
            <p:cNvPr id="88087" name="Rectangle 7"/>
            <p:cNvSpPr>
              <a:spLocks noChangeArrowheads="1"/>
            </p:cNvSpPr>
            <p:nvPr/>
          </p:nvSpPr>
          <p:spPr bwMode="auto">
            <a:xfrm>
              <a:off x="1027111" y="3089657"/>
              <a:ext cx="2830347" cy="5606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88088" name="Text Box 8"/>
            <p:cNvSpPr txBox="1">
              <a:spLocks noChangeArrowheads="1"/>
            </p:cNvSpPr>
            <p:nvPr/>
          </p:nvSpPr>
          <p:spPr bwMode="auto">
            <a:xfrm>
              <a:off x="1022348" y="3159540"/>
              <a:ext cx="1919176" cy="40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{128.36.59.2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9876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snd/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buf:</a:t>
              </a:r>
            </a:p>
          </p:txBody>
        </p:sp>
      </p:grpSp>
      <p:sp>
        <p:nvSpPr>
          <p:cNvPr id="88083" name="Rectangle 7"/>
          <p:cNvSpPr>
            <a:spLocks noChangeArrowheads="1"/>
          </p:cNvSpPr>
          <p:nvPr/>
        </p:nvSpPr>
        <p:spPr bwMode="auto">
          <a:xfrm>
            <a:off x="1023938" y="3919538"/>
            <a:ext cx="2830512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8084" name="Text Box 8"/>
          <p:cNvSpPr txBox="1">
            <a:spLocks noChangeArrowheads="1"/>
          </p:cNvSpPr>
          <p:nvPr/>
        </p:nvSpPr>
        <p:spPr bwMode="auto">
          <a:xfrm>
            <a:off x="1019175" y="3989388"/>
            <a:ext cx="1285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address:  {*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:</a:t>
            </a:r>
            <a:r>
              <a:rPr lang="en-US" altLang="zh-CN" sz="1000" b="1">
                <a:solidFill>
                  <a:srgbClr val="000000"/>
                </a:solidFill>
                <a:latin typeface="Comic Sans MS" charset="0"/>
                <a:ea typeface="宋体" charset="-122"/>
              </a:rPr>
              <a:t>6789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}</a:t>
            </a:r>
          </a:p>
          <a:p>
            <a:pPr algn="l"/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snd/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recv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 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buf:</a:t>
            </a:r>
          </a:p>
        </p:txBody>
      </p:sp>
    </p:spTree>
    <p:extLst>
      <p:ext uri="{BB962C8B-B14F-4D97-AF65-F5344CB8AC3E}">
        <p14:creationId xmlns:p14="http://schemas.microsoft.com/office/powerpoint/2010/main" val="31604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A59A0B-5CA4-DB43-9588-41D3BCFC6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35" y="2349500"/>
            <a:ext cx="8251927" cy="42752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1024"/>
            <a:ext cx="7772400" cy="1143000"/>
          </a:xfrm>
        </p:spPr>
        <p:txBody>
          <a:bodyPr/>
          <a:lstStyle/>
          <a:p>
            <a:r>
              <a:rPr lang="en-US"/>
              <a:t>Message Compression </a:t>
            </a:r>
            <a:br>
              <a:rPr lang="en-US"/>
            </a:br>
            <a:r>
              <a:rPr lang="en-US"/>
              <a:t>(Label Pointer)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AE2F55-6B61-9448-9C9C-CCAA11676C8D}" type="slidenum">
              <a:rPr lang="en-US" altLang="x-none" smtClean="0"/>
              <a:pPr/>
              <a:t>6</a:t>
            </a:fld>
            <a:endParaRPr lang="en-US" altLang="x-non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50" y="1371600"/>
            <a:ext cx="6692900" cy="977900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 bwMode="auto">
          <a:xfrm>
            <a:off x="3407440" y="3046038"/>
            <a:ext cx="914400" cy="777875"/>
          </a:xfrm>
          <a:prstGeom prst="wedgeRectCallout">
            <a:avLst>
              <a:gd name="adj1" fmla="val 66434"/>
              <a:gd name="adj2" fmla="val 29737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DNS </a:t>
            </a:r>
            <a:br>
              <a:rPr 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start</a:t>
            </a: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7391399" y="2714624"/>
            <a:ext cx="1184275" cy="514351"/>
          </a:xfrm>
          <a:prstGeom prst="wedgeRectCallout">
            <a:avLst>
              <a:gd name="adj1" fmla="val -393878"/>
              <a:gd name="adj2" fmla="val 58270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question</a:t>
            </a: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7289491" y="3591676"/>
            <a:ext cx="1184275" cy="860427"/>
          </a:xfrm>
          <a:prstGeom prst="wedgeRectCallout">
            <a:avLst>
              <a:gd name="adj1" fmla="val -365520"/>
              <a:gd name="adj2" fmla="val 24807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Answer: </a:t>
            </a:r>
            <a:br>
              <a:rPr lang="en-US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offset 12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3D930C9A-28F6-904D-A3AD-2695FC3198A9}"/>
              </a:ext>
            </a:extLst>
          </p:cNvPr>
          <p:cNvSpPr/>
          <p:nvPr/>
        </p:nvSpPr>
        <p:spPr bwMode="auto">
          <a:xfrm>
            <a:off x="1406013" y="1578788"/>
            <a:ext cx="973393" cy="612648"/>
          </a:xfrm>
          <a:prstGeom prst="wedgeRectCallout">
            <a:avLst>
              <a:gd name="adj1" fmla="val 124178"/>
              <a:gd name="adj2" fmla="val 70124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3636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Per Socket State	</a:t>
            </a:r>
          </a:p>
        </p:txBody>
      </p:sp>
      <p:sp>
        <p:nvSpPr>
          <p:cNvPr id="115714" name="Content Placeholder 2"/>
          <p:cNvSpPr>
            <a:spLocks noGrp="1"/>
          </p:cNvSpPr>
          <p:nvPr>
            <p:ph idx="1"/>
          </p:nvPr>
        </p:nvSpPr>
        <p:spPr>
          <a:xfrm>
            <a:off x="533400" y="1535113"/>
            <a:ext cx="8248650" cy="4648200"/>
          </a:xfrm>
        </p:spPr>
        <p:txBody>
          <a:bodyPr/>
          <a:lstStyle/>
          <a:p>
            <a:pPr>
              <a:buFont typeface="Wingdings" pitchFamily="2" charset="2"/>
              <a:buChar char="q"/>
              <a:defRPr/>
            </a:pPr>
            <a:r>
              <a:rPr lang="en-US" dirty="0"/>
              <a:t>Each Datagram socket has a set of states: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local address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send buffer size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receive buffer size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timeout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traffic class</a:t>
            </a:r>
          </a:p>
          <a:p>
            <a:pPr lvl="1">
              <a:defRPr/>
            </a:pPr>
            <a:endParaRPr lang="en-US" sz="2000" dirty="0"/>
          </a:p>
          <a:p>
            <a:pPr marL="57150" lvl="1" indent="0">
              <a:buSzPct val="85000"/>
              <a:buFont typeface="ZapfDingbats" charset="0"/>
              <a:buNone/>
              <a:defRPr/>
            </a:pPr>
            <a:r>
              <a:rPr lang="en-US" dirty="0"/>
              <a:t>See http://</a:t>
            </a:r>
            <a:r>
              <a:rPr lang="en-US" dirty="0" err="1"/>
              <a:t>download.java.net</a:t>
            </a:r>
            <a:r>
              <a:rPr lang="en-US" dirty="0"/>
              <a:t>/jdk7/archive/b123/docs/</a:t>
            </a:r>
            <a:r>
              <a:rPr lang="en-US" dirty="0" err="1"/>
              <a:t>api</a:t>
            </a:r>
            <a:r>
              <a:rPr lang="en-US" dirty="0"/>
              <a:t>/java/net/</a:t>
            </a:r>
            <a:r>
              <a:rPr lang="en-US" dirty="0" err="1"/>
              <a:t>DatagramSocket.html</a:t>
            </a:r>
            <a:endParaRPr lang="en-US" dirty="0"/>
          </a:p>
          <a:p>
            <a:pPr marL="57150" indent="0">
              <a:buFont typeface="ZapfDingbats" charset="0"/>
              <a:buNone/>
              <a:defRPr/>
            </a:pPr>
            <a:endParaRPr lang="en-US" dirty="0"/>
          </a:p>
          <a:p>
            <a:pPr marL="57150" indent="0">
              <a:buFont typeface="ZapfDingbats" charset="0"/>
              <a:buNone/>
              <a:defRPr/>
            </a:pPr>
            <a:r>
              <a:rPr lang="en-US" dirty="0"/>
              <a:t>Example: socket state after clients sent </a:t>
            </a:r>
            <a:r>
              <a:rPr lang="en-US" dirty="0" err="1"/>
              <a:t>msgs</a:t>
            </a:r>
            <a:r>
              <a:rPr lang="en-US" dirty="0"/>
              <a:t> to the server</a:t>
            </a:r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33CB924-B79A-8449-9CE4-79295D34A829}" type="slidenum">
              <a:rPr lang="en-US" altLang="x-none" sz="1400"/>
              <a:pPr/>
              <a:t>60</a:t>
            </a:fld>
            <a:endParaRPr lang="en-US" altLang="x-none" sz="1400"/>
          </a:p>
        </p:txBody>
      </p:sp>
    </p:spTree>
    <p:extLst>
      <p:ext uri="{BB962C8B-B14F-4D97-AF65-F5344CB8AC3E}">
        <p14:creationId xmlns:p14="http://schemas.microsoft.com/office/powerpoint/2010/main" val="34772516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D913B86-8B1C-6A43-BD8A-73C6B7987599}" type="slidenum">
              <a:rPr lang="en-US" altLang="x-none" sz="1400">
                <a:solidFill>
                  <a:srgbClr val="000000"/>
                </a:solidFill>
              </a:rPr>
              <a:pPr/>
              <a:t>61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Java Server (UDP): Receiving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2565400" y="1377950"/>
            <a:ext cx="6154738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import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java.io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.*;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import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java.net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.*;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class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UDPServer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{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public static void main(String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[]) throws Exception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{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Arial" charset="0"/>
              <a:ea typeface="ＭＳ Ｐゴシック" charset="0"/>
            </a:endParaRPr>
          </a:p>
          <a:p>
            <a:pPr algn="l"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    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DatagramSocket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serverSocket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= new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DatagramSocket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(9876); </a:t>
            </a:r>
          </a:p>
          <a:p>
            <a:pPr algn="l"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     byte[]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receiveData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= new byte[1024]; </a:t>
            </a:r>
          </a:p>
          <a:p>
            <a:pPr algn="l"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     byte[]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sendData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= null;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while(true)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{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DatagramPacket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receivePacket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=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   new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DatagramPacket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receiveData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receiveData.length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);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serverSocket.receive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receivePacket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);</a:t>
            </a: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 </a:t>
            </a:r>
          </a:p>
          <a:p>
            <a:pPr algn="l">
              <a:defRPr/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           </a:t>
            </a:r>
            <a:b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            </a:t>
            </a: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311150" y="4884738"/>
            <a:ext cx="2168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Create space for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received datagram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1751" name="Text Box 6"/>
          <p:cNvSpPr txBox="1">
            <a:spLocks noChangeArrowheads="1"/>
          </p:cNvSpPr>
          <p:nvPr/>
        </p:nvSpPr>
        <p:spPr bwMode="auto">
          <a:xfrm>
            <a:off x="1328738" y="5654675"/>
            <a:ext cx="1225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Receive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datagram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1754" name="Freeform 9"/>
          <p:cNvSpPr>
            <a:spLocks/>
          </p:cNvSpPr>
          <p:nvPr/>
        </p:nvSpPr>
        <p:spPr bwMode="auto">
          <a:xfrm>
            <a:off x="2362200" y="4938713"/>
            <a:ext cx="85725" cy="5476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1755" name="Line 10"/>
          <p:cNvSpPr>
            <a:spLocks noChangeShapeType="1"/>
          </p:cNvSpPr>
          <p:nvPr/>
        </p:nvSpPr>
        <p:spPr bwMode="auto">
          <a:xfrm>
            <a:off x="2471738" y="5273675"/>
            <a:ext cx="604837" cy="12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1756" name="Freeform 11"/>
          <p:cNvSpPr>
            <a:spLocks/>
          </p:cNvSpPr>
          <p:nvPr/>
        </p:nvSpPr>
        <p:spPr bwMode="auto">
          <a:xfrm>
            <a:off x="2352675" y="5672138"/>
            <a:ext cx="138113" cy="5857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1757" name="Line 12"/>
          <p:cNvSpPr>
            <a:spLocks noChangeShapeType="1"/>
          </p:cNvSpPr>
          <p:nvPr/>
        </p:nvSpPr>
        <p:spPr bwMode="auto">
          <a:xfrm flipV="1">
            <a:off x="2490788" y="5838825"/>
            <a:ext cx="592137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1508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37CE91A-E162-1849-87B3-28D972F077DF}" type="slidenum">
              <a:rPr lang="en-US" altLang="x-none" sz="1400">
                <a:solidFill>
                  <a:srgbClr val="000000"/>
                </a:solidFill>
              </a:rPr>
              <a:pPr/>
              <a:t>62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61950"/>
            <a:ext cx="7772400" cy="881063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DatagramPacket</a:t>
            </a:r>
            <a:endParaRPr lang="en-US" altLang="x-none">
              <a:latin typeface="Courier New" charset="0"/>
              <a:ea typeface="ＭＳ Ｐゴシック" charset="-128"/>
            </a:endParaRP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1663" cy="50260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400" b="1" dirty="0">
                <a:ea typeface="宋体" charset="-122"/>
              </a:rPr>
              <a:t>Receiving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800" b="1" dirty="0" err="1">
                <a:ea typeface="宋体" charset="-122"/>
              </a:rPr>
              <a:t>DatagramPacket</a:t>
            </a:r>
            <a:r>
              <a:rPr lang="en-US" altLang="zh-CN" sz="1800" dirty="0">
                <a:ea typeface="宋体" charset="-122"/>
              </a:rPr>
              <a:t>(byte[] </a:t>
            </a:r>
            <a:r>
              <a:rPr lang="en-US" altLang="zh-CN" sz="1800" dirty="0" err="1">
                <a:ea typeface="宋体" charset="-122"/>
              </a:rPr>
              <a:t>buf</a:t>
            </a:r>
            <a:r>
              <a:rPr lang="en-US" altLang="zh-CN" sz="1800" dirty="0">
                <a:ea typeface="宋体" charset="-122"/>
              </a:rPr>
              <a:t>, </a:t>
            </a:r>
            <a:r>
              <a:rPr lang="en-US" altLang="zh-CN" sz="1800" dirty="0" err="1">
                <a:ea typeface="宋体" charset="-122"/>
              </a:rPr>
              <a:t>int</a:t>
            </a:r>
            <a:r>
              <a:rPr lang="en-US" altLang="zh-CN" sz="1800" dirty="0">
                <a:ea typeface="宋体" charset="-122"/>
              </a:rPr>
              <a:t> length) </a:t>
            </a: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2000" dirty="0">
                <a:ea typeface="宋体" charset="-122"/>
              </a:rPr>
              <a:t>	constructs a </a:t>
            </a:r>
            <a:r>
              <a:rPr lang="en-US" altLang="zh-CN" sz="2000" dirty="0" err="1">
                <a:ea typeface="宋体" charset="-122"/>
              </a:rPr>
              <a:t>DatagramPacket</a:t>
            </a:r>
            <a:r>
              <a:rPr lang="en-US" altLang="zh-CN" sz="2000" dirty="0">
                <a:ea typeface="宋体" charset="-122"/>
              </a:rPr>
              <a:t> for receiving packets of length length.</a:t>
            </a:r>
            <a:endParaRPr lang="en-US" altLang="zh-CN" b="1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800" b="1" dirty="0" err="1">
                <a:ea typeface="宋体" charset="-122"/>
              </a:rPr>
              <a:t>DatagramPacket</a:t>
            </a:r>
            <a:r>
              <a:rPr lang="en-US" altLang="zh-CN" sz="1800" dirty="0">
                <a:ea typeface="宋体" charset="-122"/>
              </a:rPr>
              <a:t>(byte[] </a:t>
            </a:r>
            <a:r>
              <a:rPr lang="en-US" altLang="zh-CN" sz="1800" dirty="0" err="1">
                <a:ea typeface="宋体" charset="-122"/>
              </a:rPr>
              <a:t>buf</a:t>
            </a:r>
            <a:r>
              <a:rPr lang="en-US" altLang="zh-CN" sz="1800" dirty="0">
                <a:ea typeface="宋体" charset="-122"/>
              </a:rPr>
              <a:t>, </a:t>
            </a:r>
            <a:r>
              <a:rPr lang="en-US" altLang="zh-CN" sz="1800" dirty="0" err="1">
                <a:ea typeface="宋体" charset="-122"/>
              </a:rPr>
              <a:t>int</a:t>
            </a:r>
            <a:r>
              <a:rPr lang="en-US" altLang="zh-CN" sz="1800" dirty="0">
                <a:ea typeface="宋体" charset="-122"/>
              </a:rPr>
              <a:t> offset, </a:t>
            </a:r>
            <a:r>
              <a:rPr lang="en-US" altLang="zh-CN" sz="1800" dirty="0" err="1">
                <a:ea typeface="宋体" charset="-122"/>
              </a:rPr>
              <a:t>int</a:t>
            </a:r>
            <a:r>
              <a:rPr lang="en-US" altLang="zh-CN" sz="1800" dirty="0">
                <a:ea typeface="宋体" charset="-122"/>
              </a:rPr>
              <a:t> length) </a:t>
            </a: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2000" dirty="0">
                <a:ea typeface="宋体" charset="-122"/>
              </a:rPr>
              <a:t>	constructs a </a:t>
            </a:r>
            <a:r>
              <a:rPr lang="en-US" altLang="zh-CN" sz="2000" dirty="0" err="1">
                <a:ea typeface="宋体" charset="-122"/>
              </a:rPr>
              <a:t>DatagramPacket</a:t>
            </a:r>
            <a:r>
              <a:rPr lang="en-US" altLang="zh-CN" sz="2000" dirty="0">
                <a:ea typeface="宋体" charset="-122"/>
              </a:rPr>
              <a:t> for receiving packets starting at offset,  length length.</a:t>
            </a:r>
          </a:p>
          <a:p>
            <a:pPr>
              <a:lnSpc>
                <a:spcPct val="80000"/>
              </a:lnSpc>
            </a:pPr>
            <a:endParaRPr lang="en-US" altLang="zh-CN" sz="2400" b="1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400" b="1" dirty="0">
                <a:ea typeface="宋体" charset="-122"/>
              </a:rPr>
              <a:t>Sending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2000" b="1" dirty="0" err="1">
                <a:ea typeface="宋体" charset="-122"/>
              </a:rPr>
              <a:t>DatagramPacket</a:t>
            </a:r>
            <a:r>
              <a:rPr lang="en-US" altLang="zh-CN" sz="2000" dirty="0">
                <a:ea typeface="宋体" charset="-122"/>
              </a:rPr>
              <a:t>(byte[] </a:t>
            </a:r>
            <a:r>
              <a:rPr lang="en-US" altLang="zh-CN" sz="2000" dirty="0" err="1">
                <a:ea typeface="宋体" charset="-122"/>
              </a:rPr>
              <a:t>buf</a:t>
            </a:r>
            <a:r>
              <a:rPr lang="en-US" altLang="zh-CN" sz="2000" dirty="0">
                <a:ea typeface="宋体" charset="-122"/>
              </a:rPr>
              <a:t>, </a:t>
            </a:r>
            <a:r>
              <a:rPr lang="en-US" altLang="zh-CN" sz="2000" dirty="0" err="1">
                <a:ea typeface="宋体" charset="-122"/>
              </a:rPr>
              <a:t>int</a:t>
            </a:r>
            <a:r>
              <a:rPr lang="en-US" altLang="zh-CN" sz="2000" dirty="0">
                <a:ea typeface="宋体" charset="-122"/>
              </a:rPr>
              <a:t> length, </a:t>
            </a:r>
            <a:r>
              <a:rPr lang="en-US" altLang="zh-CN" sz="2000" dirty="0" err="1">
                <a:ea typeface="宋体" charset="-122"/>
              </a:rPr>
              <a:t>InetAddress</a:t>
            </a:r>
            <a:r>
              <a:rPr lang="en-US" altLang="zh-CN" sz="2000" dirty="0">
                <a:ea typeface="宋体" charset="-122"/>
              </a:rPr>
              <a:t> address, </a:t>
            </a:r>
            <a:r>
              <a:rPr lang="en-US" altLang="zh-CN" sz="2000" dirty="0" err="1">
                <a:ea typeface="宋体" charset="-122"/>
              </a:rPr>
              <a:t>int</a:t>
            </a:r>
            <a:r>
              <a:rPr lang="en-US" altLang="zh-CN" sz="2000" dirty="0">
                <a:ea typeface="宋体" charset="-122"/>
              </a:rPr>
              <a:t> port) </a:t>
            </a:r>
            <a:br>
              <a:rPr lang="en-US" altLang="zh-CN" sz="2000" dirty="0">
                <a:ea typeface="宋体" charset="-122"/>
              </a:rPr>
            </a:br>
            <a:r>
              <a:rPr lang="en-US" altLang="zh-CN" sz="2000" dirty="0">
                <a:ea typeface="宋体" charset="-122"/>
              </a:rPr>
              <a:t>constructs a datagram packet for sending packets of length length to the specified port number on the specified host.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2000" b="1" dirty="0" err="1">
                <a:solidFill>
                  <a:srgbClr val="000000"/>
                </a:solidFill>
                <a:ea typeface="宋体" charset="-122"/>
              </a:rPr>
              <a:t>DatagramPacket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(byte[] </a:t>
            </a:r>
            <a:r>
              <a:rPr lang="en-US" altLang="zh-CN" sz="2000" dirty="0" err="1">
                <a:solidFill>
                  <a:srgbClr val="000000"/>
                </a:solidFill>
                <a:ea typeface="宋体" charset="-122"/>
              </a:rPr>
              <a:t>buf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, </a:t>
            </a:r>
            <a:r>
              <a:rPr lang="en-US" altLang="zh-CN" sz="2000" dirty="0" err="1">
                <a:solidFill>
                  <a:srgbClr val="000000"/>
                </a:solidFill>
                <a:ea typeface="宋体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 offset, </a:t>
            </a:r>
            <a:r>
              <a:rPr lang="en-US" altLang="zh-CN" sz="2000" dirty="0" err="1">
                <a:solidFill>
                  <a:srgbClr val="000000"/>
                </a:solidFill>
                <a:ea typeface="宋体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 length, </a:t>
            </a:r>
            <a:r>
              <a:rPr lang="en-US" altLang="zh-CN" sz="2000" dirty="0" err="1">
                <a:solidFill>
                  <a:srgbClr val="000000"/>
                </a:solidFill>
                <a:ea typeface="宋体" charset="-122"/>
              </a:rPr>
              <a:t>InetAddress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 address, </a:t>
            </a:r>
            <a:r>
              <a:rPr lang="en-US" altLang="zh-CN" sz="2000" dirty="0" err="1">
                <a:solidFill>
                  <a:srgbClr val="000000"/>
                </a:solidFill>
                <a:ea typeface="宋体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 port) </a:t>
            </a:r>
            <a:endParaRPr lang="en-US" altLang="zh-CN" sz="1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288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18B5D80-013C-F040-AAE1-71102C6A1D54}" type="slidenum">
              <a:rPr lang="en-US" altLang="x-none" sz="1400">
                <a:solidFill>
                  <a:srgbClr val="000000"/>
                </a:solidFill>
              </a:rPr>
              <a:pPr/>
              <a:t>63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Java Server (UDP): Processing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1046163" y="1470025"/>
            <a:ext cx="7399337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000">
                <a:solidFill>
                  <a:srgbClr val="E6E6E6"/>
                </a:solidFill>
                <a:latin typeface="Arial" charset="0"/>
              </a:rPr>
              <a:t>import java.io.*; </a:t>
            </a:r>
          </a:p>
          <a:p>
            <a:pPr algn="l"/>
            <a:r>
              <a:rPr lang="en-US" altLang="x-none" sz="2000">
                <a:solidFill>
                  <a:srgbClr val="E6E6E6"/>
                </a:solidFill>
                <a:latin typeface="Arial" charset="0"/>
              </a:rPr>
              <a:t>import java.net.*; </a:t>
            </a:r>
          </a:p>
          <a:p>
            <a:pPr algn="l"/>
            <a:r>
              <a:rPr lang="en-US" altLang="x-none" sz="2000">
                <a:solidFill>
                  <a:srgbClr val="E6E6E6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2000">
                <a:solidFill>
                  <a:srgbClr val="E6E6E6"/>
                </a:solidFill>
                <a:latin typeface="Arial" charset="0"/>
              </a:rPr>
              <a:t>class UDPServer { </a:t>
            </a:r>
          </a:p>
          <a:p>
            <a:pPr algn="l"/>
            <a:r>
              <a:rPr lang="en-US" altLang="x-none" sz="2000">
                <a:solidFill>
                  <a:srgbClr val="E6E6E6"/>
                </a:solidFill>
                <a:latin typeface="Arial" charset="0"/>
              </a:rPr>
              <a:t>  public static void main(String args[]) throws Exception  { </a:t>
            </a:r>
          </a:p>
          <a:p>
            <a:pPr algn="l"/>
            <a:r>
              <a:rPr lang="en-US" altLang="x-none" sz="2000">
                <a:solidFill>
                  <a:srgbClr val="E6E6E6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      …</a:t>
            </a:r>
          </a:p>
          <a:p>
            <a:pPr algn="l"/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      </a:t>
            </a:r>
            <a:r>
              <a:rPr lang="en-US" altLang="x-none" sz="2000"/>
              <a:t>// process data</a:t>
            </a:r>
          </a:p>
          <a:p>
            <a:pPr algn="l"/>
            <a:r>
              <a:rPr lang="en-US" altLang="x-none" sz="2000"/>
              <a:t>           String sentence = </a:t>
            </a:r>
            <a:r>
              <a:rPr lang="en-US" altLang="x-none" sz="2000" b="1"/>
              <a:t>new String(receivePacket.getData(), </a:t>
            </a:r>
            <a:br>
              <a:rPr lang="en-US" altLang="x-none" sz="2000" b="1"/>
            </a:br>
            <a:r>
              <a:rPr lang="en-US" altLang="x-none" sz="2000" b="1"/>
              <a:t>                                                            0, receivePacket.getLength());</a:t>
            </a:r>
          </a:p>
          <a:p>
            <a:pPr algn="l"/>
            <a:r>
              <a:rPr lang="en-US" altLang="x-none" sz="2000"/>
              <a:t>           String capitalizedSentence = sentence.toUpperCase();</a:t>
            </a:r>
          </a:p>
          <a:p>
            <a:pPr algn="l"/>
            <a:r>
              <a:rPr lang="en-US" altLang="x-none" sz="2000"/>
              <a:t>           sendData = capitalizedSentence.getBytes();</a:t>
            </a:r>
            <a:endParaRPr lang="en-US" altLang="x-none" sz="2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5494338" y="1398588"/>
            <a:ext cx="3513137" cy="14763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getData() returns a pointer to an underlying buffer array;</a:t>
            </a:r>
            <a:br>
              <a:rPr lang="en-US" altLang="x-none" sz="18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800">
                <a:solidFill>
                  <a:srgbClr val="FF0000"/>
                </a:solidFill>
                <a:latin typeface="Comic Sans MS" charset="0"/>
              </a:rPr>
              <a:t>for efficiency, don</a:t>
            </a:r>
            <a:r>
              <a:rPr lang="en-US" altLang="en-US" sz="1800">
                <a:solidFill>
                  <a:srgbClr val="FF0000"/>
                </a:solidFill>
                <a:latin typeface="Comic Sans MS" charset="0"/>
              </a:rPr>
              <a:t>’</a:t>
            </a:r>
            <a:r>
              <a:rPr lang="en-US" altLang="x-none" sz="1800">
                <a:solidFill>
                  <a:srgbClr val="FF0000"/>
                </a:solidFill>
                <a:latin typeface="Comic Sans MS" charset="0"/>
              </a:rPr>
              <a:t>t assume receive() will reset the rest of the array</a:t>
            </a: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 flipH="1">
            <a:off x="6257925" y="2881313"/>
            <a:ext cx="773113" cy="11906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5202238" y="5595938"/>
            <a:ext cx="3513137" cy="64611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 dirty="0" err="1">
                <a:solidFill>
                  <a:srgbClr val="000000"/>
                </a:solidFill>
              </a:rPr>
              <a:t>getLength</a:t>
            </a:r>
            <a:r>
              <a:rPr lang="en-US" sz="1800" dirty="0">
                <a:solidFill>
                  <a:srgbClr val="000000"/>
                </a:solidFill>
              </a:rPr>
              <a:t>() returns how much data is valid.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 flipV="1">
            <a:off x="7332663" y="4570413"/>
            <a:ext cx="300037" cy="10207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5994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7BA1FE8-AE46-9947-84A8-73209812737A}" type="slidenum">
              <a:rPr lang="en-US" altLang="x-none" sz="1400">
                <a:solidFill>
                  <a:srgbClr val="000000"/>
                </a:solidFill>
              </a:rPr>
              <a:pPr/>
              <a:t>64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83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Java Server (UDP): Response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9830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90650"/>
            <a:ext cx="4114800" cy="48069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Java </a:t>
            </a:r>
            <a:r>
              <a:rPr lang="en-US" altLang="zh-CN" sz="2400" dirty="0" err="1">
                <a:ea typeface="宋体" charset="-122"/>
              </a:rPr>
              <a:t>DatagramPacket</a:t>
            </a:r>
            <a:r>
              <a:rPr lang="en-US" altLang="zh-CN" sz="2400" dirty="0">
                <a:ea typeface="宋体" charset="-122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 err="1">
                <a:latin typeface="Courier New" charset="0"/>
                <a:ea typeface="ＭＳ Ｐゴシック" charset="-128"/>
              </a:rPr>
              <a:t>getAddress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()/</a:t>
            </a:r>
            <a:r>
              <a:rPr lang="en-US" altLang="x-none" sz="2000" dirty="0" err="1">
                <a:latin typeface="Courier New" charset="0"/>
                <a:ea typeface="ＭＳ Ｐゴシック" charset="-128"/>
              </a:rPr>
              <a:t>getPort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() </a:t>
            </a:r>
            <a:r>
              <a:rPr lang="en-US" altLang="x-none" sz="2000" dirty="0">
                <a:ea typeface="宋体" charset="-122"/>
              </a:rPr>
              <a:t>returns the </a:t>
            </a:r>
            <a:r>
              <a:rPr lang="en-US" altLang="x-none" sz="2000" dirty="0">
                <a:solidFill>
                  <a:srgbClr val="FF0000"/>
                </a:solidFill>
                <a:ea typeface="宋体" charset="-122"/>
              </a:rPr>
              <a:t>source</a:t>
            </a:r>
            <a:r>
              <a:rPr lang="en-US" altLang="x-none" sz="2000" dirty="0">
                <a:ea typeface="宋体" charset="-122"/>
              </a:rPr>
              <a:t> address/port</a:t>
            </a:r>
            <a:endParaRPr lang="en-US" altLang="x-none" sz="2000" dirty="0">
              <a:ea typeface="ＭＳ Ｐゴシック" charset="-128"/>
            </a:endParaRPr>
          </a:p>
        </p:txBody>
      </p:sp>
      <p:pic>
        <p:nvPicPr>
          <p:cNvPr id="9830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313" y="2909888"/>
            <a:ext cx="4314825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0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438" y="1385888"/>
            <a:ext cx="3863975" cy="151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797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32683C5-9C86-9745-A35F-3BAF01A7E466}" type="slidenum">
              <a:rPr lang="en-US" altLang="x-none" sz="1400">
                <a:solidFill>
                  <a:srgbClr val="000000"/>
                </a:solidFill>
              </a:rPr>
              <a:pPr/>
              <a:t>65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Java server (UDP): Reply</a:t>
            </a: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1851025" y="1524000"/>
            <a:ext cx="5649913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>
              <a:defRPr/>
            </a:pPr>
            <a:endParaRPr lang="en-US" sz="16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InetAddress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IPAddress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receivePacket.getAddress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();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port =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receivePacket.getPort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();  </a:t>
            </a:r>
          </a:p>
          <a:p>
            <a:pPr algn="l">
              <a:defRPr/>
            </a:pPr>
            <a:endParaRPr lang="en-US" sz="16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DatagramPacket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sendPacket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=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   new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DatagramPacket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sendData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sendData.length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, </a:t>
            </a:r>
            <a:b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</a:b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                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IPAddress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, port);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serverSocket.send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sendPacket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);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}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}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}</a:t>
            </a: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  </a:t>
            </a: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50800" y="1920875"/>
            <a:ext cx="209391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Get IP addr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port #, of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sender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2774" name="Freeform 5"/>
          <p:cNvSpPr>
            <a:spLocks/>
          </p:cNvSpPr>
          <p:nvPr/>
        </p:nvSpPr>
        <p:spPr bwMode="auto">
          <a:xfrm>
            <a:off x="1981200" y="1979613"/>
            <a:ext cx="133350" cy="8143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 flipV="1">
            <a:off x="2138363" y="2717800"/>
            <a:ext cx="28575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765175" y="4508500"/>
            <a:ext cx="13128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Write out 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datagram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to socket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2777" name="Freeform 8"/>
          <p:cNvSpPr>
            <a:spLocks/>
          </p:cNvSpPr>
          <p:nvPr/>
        </p:nvSpPr>
        <p:spPr bwMode="auto">
          <a:xfrm>
            <a:off x="1895475" y="4595813"/>
            <a:ext cx="161925" cy="819150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78" name="Line 9"/>
          <p:cNvSpPr>
            <a:spLocks noChangeShapeType="1"/>
          </p:cNvSpPr>
          <p:nvPr/>
        </p:nvSpPr>
        <p:spPr bwMode="auto">
          <a:xfrm flipV="1">
            <a:off x="2076450" y="4991100"/>
            <a:ext cx="3333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79" name="Text Box 10"/>
          <p:cNvSpPr txBox="1">
            <a:spLocks noChangeArrowheads="1"/>
          </p:cNvSpPr>
          <p:nvPr/>
        </p:nvSpPr>
        <p:spPr bwMode="auto">
          <a:xfrm>
            <a:off x="3228975" y="5632450"/>
            <a:ext cx="2540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>
                <a:solidFill>
                  <a:srgbClr val="3333CC"/>
                </a:solidFill>
              </a:rPr>
              <a:t>End of while loop,</a:t>
            </a:r>
          </a:p>
          <a:p>
            <a:pPr algn="l">
              <a:defRPr/>
            </a:pPr>
            <a:r>
              <a:rPr lang="en-US" sz="1800">
                <a:solidFill>
                  <a:srgbClr val="3333CC"/>
                </a:solidFill>
              </a:rPr>
              <a:t>loop back and wait for</a:t>
            </a:r>
          </a:p>
          <a:p>
            <a:pPr algn="l">
              <a:defRPr/>
            </a:pPr>
            <a:r>
              <a:rPr lang="en-US" sz="1800">
                <a:solidFill>
                  <a:srgbClr val="3333CC"/>
                </a:solidFill>
              </a:rPr>
              <a:t>another datagram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2780" name="Freeform 11"/>
          <p:cNvSpPr>
            <a:spLocks/>
          </p:cNvSpPr>
          <p:nvPr/>
        </p:nvSpPr>
        <p:spPr bwMode="auto">
          <a:xfrm rot="10784139">
            <a:off x="3209925" y="5622925"/>
            <a:ext cx="160338" cy="912813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81" name="Line 12"/>
          <p:cNvSpPr>
            <a:spLocks noChangeShapeType="1"/>
          </p:cNvSpPr>
          <p:nvPr/>
        </p:nvSpPr>
        <p:spPr bwMode="auto">
          <a:xfrm flipH="1" flipV="1">
            <a:off x="2562225" y="5295900"/>
            <a:ext cx="647700" cy="6048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82" name="Line 13"/>
          <p:cNvSpPr>
            <a:spLocks noChangeShapeType="1"/>
          </p:cNvSpPr>
          <p:nvPr/>
        </p:nvSpPr>
        <p:spPr bwMode="auto">
          <a:xfrm flipV="1">
            <a:off x="2128838" y="2279650"/>
            <a:ext cx="28575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83" name="Text Box 14"/>
          <p:cNvSpPr txBox="1">
            <a:spLocks noChangeArrowheads="1"/>
          </p:cNvSpPr>
          <p:nvPr/>
        </p:nvSpPr>
        <p:spPr bwMode="auto">
          <a:xfrm>
            <a:off x="117475" y="3702050"/>
            <a:ext cx="19796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Create datagram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to send to client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2784" name="Freeform 15"/>
          <p:cNvSpPr>
            <a:spLocks/>
          </p:cNvSpPr>
          <p:nvPr/>
        </p:nvSpPr>
        <p:spPr bwMode="auto">
          <a:xfrm>
            <a:off x="1933575" y="3757613"/>
            <a:ext cx="161925" cy="571500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85" name="Line 16"/>
          <p:cNvSpPr>
            <a:spLocks noChangeShapeType="1"/>
          </p:cNvSpPr>
          <p:nvPr/>
        </p:nvSpPr>
        <p:spPr bwMode="auto">
          <a:xfrm flipV="1">
            <a:off x="2114550" y="4019550"/>
            <a:ext cx="3333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1236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90B1F32-6DCD-4F47-9F9B-5881D13BC07D}" type="slidenum">
              <a:rPr lang="en-US" altLang="x-none" sz="1400">
                <a:solidFill>
                  <a:srgbClr val="000000"/>
                </a:solidFill>
              </a:rPr>
              <a:pPr/>
              <a:t>66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Example: UDPClient.java</a:t>
            </a:r>
            <a:endParaRPr lang="en-US" altLang="x-none">
              <a:ea typeface="ＭＳ Ｐゴシック" charset="-128"/>
            </a:endParaRPr>
          </a:p>
        </p:txBody>
      </p:sp>
      <p:graphicFrame>
        <p:nvGraphicFramePr>
          <p:cNvPr id="102403" name="Object 2"/>
          <p:cNvGraphicFramePr>
            <a:graphicFrameLocks noGrp="1" noChangeAspect="1"/>
          </p:cNvGraphicFramePr>
          <p:nvPr>
            <p:ph type="body" idx="1"/>
          </p:nvPr>
        </p:nvGraphicFramePr>
        <p:xfrm>
          <a:off x="4608513" y="1449388"/>
          <a:ext cx="4046537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09" name="Photo Editor Photo" r:id="rId4" imgW="11266667" imgH="9895238" progId="MSPhotoEd.3">
                  <p:embed/>
                </p:oleObj>
              </mc:Choice>
              <mc:Fallback>
                <p:oleObj name="Photo Editor Photo" r:id="rId4" imgW="11266667" imgH="9895238" progId="MSPhotoEd.3">
                  <p:embed/>
                  <p:pic>
                    <p:nvPicPr>
                      <p:cNvPr id="10240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3048" r="10498"/>
                      <a:stretch>
                        <a:fillRect/>
                      </a:stretch>
                    </p:blipFill>
                    <p:spPr bwMode="auto">
                      <a:xfrm>
                        <a:off x="4608513" y="1449388"/>
                        <a:ext cx="4046537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87350" y="2417763"/>
            <a:ext cx="4395788" cy="356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A simple UDP client which reads input from keyboard, sends the input to server, and reads the reply back from the server.</a:t>
            </a: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0023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236945E-44A6-4844-BE29-B47067F4528F}" type="slidenum">
              <a:rPr lang="en-US" altLang="x-none" sz="1400">
                <a:solidFill>
                  <a:srgbClr val="000000"/>
                </a:solidFill>
              </a:rPr>
              <a:pPr/>
              <a:t>67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Example: Java client (UDP)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2185988" y="1901825"/>
            <a:ext cx="6440487" cy="440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import java.io.*;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import java.net.*;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class UDPClient {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public static void main(String args[]) throws Exception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{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BufferedReader inFromUser =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new BufferedReader(new InputStreamReader(System.in));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String sentence = inFromUser.readLine();   </a:t>
            </a:r>
            <a:br>
              <a:rPr lang="en-US" altLang="x-none" sz="16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byte[] sendData = sentence.getBytes();</a:t>
            </a:r>
            <a:r>
              <a:rPr lang="en-US" altLang="x-none">
                <a:solidFill>
                  <a:srgbClr val="000000"/>
                </a:solidFill>
              </a:rPr>
              <a:t> </a:t>
            </a:r>
          </a:p>
          <a:p>
            <a:pPr algn="l"/>
            <a:endParaRPr lang="en-US" altLang="x-none" sz="16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DatagramSocket clientSocket = new DatagramSocket();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InetAddress sIPAddress = InetAddress.getByName(</a:t>
            </a:r>
            <a:r>
              <a:rPr lang="ja-JP" altLang="en-US" sz="1600">
                <a:solidFill>
                  <a:srgbClr val="000000"/>
                </a:solidFill>
                <a:latin typeface="Arial" charset="0"/>
              </a:rPr>
              <a:t>“</a:t>
            </a:r>
            <a:r>
              <a:rPr lang="en-US" altLang="ja-JP" sz="1600">
                <a:solidFill>
                  <a:srgbClr val="000000"/>
                </a:solidFill>
                <a:latin typeface="Arial" charset="0"/>
              </a:rPr>
              <a:t>servname");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588963" y="3300413"/>
            <a:ext cx="1533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Create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input stream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654050" y="4894263"/>
            <a:ext cx="15541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Create 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client socket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-55563" y="5557838"/>
            <a:ext cx="220503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dirty="0">
                <a:solidFill>
                  <a:srgbClr val="3333CC"/>
                </a:solidFill>
              </a:rPr>
              <a:t>Translate</a:t>
            </a:r>
          </a:p>
          <a:p>
            <a:pPr algn="r">
              <a:defRPr/>
            </a:pPr>
            <a:r>
              <a:rPr lang="en-US" sz="1800" dirty="0">
                <a:solidFill>
                  <a:srgbClr val="3333CC"/>
                </a:solidFill>
              </a:rPr>
              <a:t> hostname to IP </a:t>
            </a:r>
          </a:p>
          <a:p>
            <a:pPr algn="r">
              <a:defRPr/>
            </a:pPr>
            <a:r>
              <a:rPr lang="en-US" sz="1800" dirty="0">
                <a:solidFill>
                  <a:srgbClr val="3333CC"/>
                </a:solidFill>
              </a:rPr>
              <a:t>address </a:t>
            </a:r>
            <a:r>
              <a:rPr lang="en-US" sz="1800" dirty="0">
                <a:solidFill>
                  <a:srgbClr val="FF0000"/>
                </a:solidFill>
              </a:rPr>
              <a:t>using DNS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9704" name="Freeform 7"/>
          <p:cNvSpPr>
            <a:spLocks/>
          </p:cNvSpPr>
          <p:nvPr/>
        </p:nvSpPr>
        <p:spPr bwMode="auto">
          <a:xfrm>
            <a:off x="1979613" y="3352800"/>
            <a:ext cx="123825" cy="542925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9705" name="Line 8"/>
          <p:cNvSpPr>
            <a:spLocks noChangeShapeType="1"/>
          </p:cNvSpPr>
          <p:nvPr/>
        </p:nvSpPr>
        <p:spPr bwMode="auto">
          <a:xfrm flipV="1">
            <a:off x="2112963" y="3771900"/>
            <a:ext cx="323850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9706" name="Freeform 9"/>
          <p:cNvSpPr>
            <a:spLocks/>
          </p:cNvSpPr>
          <p:nvPr/>
        </p:nvSpPr>
        <p:spPr bwMode="auto">
          <a:xfrm>
            <a:off x="2025650" y="4972050"/>
            <a:ext cx="123825" cy="509588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9707" name="Line 10"/>
          <p:cNvSpPr>
            <a:spLocks noChangeShapeType="1"/>
          </p:cNvSpPr>
          <p:nvPr/>
        </p:nvSpPr>
        <p:spPr bwMode="auto">
          <a:xfrm flipV="1">
            <a:off x="2144713" y="5132388"/>
            <a:ext cx="328612" cy="6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9708" name="Freeform 11"/>
          <p:cNvSpPr>
            <a:spLocks/>
          </p:cNvSpPr>
          <p:nvPr/>
        </p:nvSpPr>
        <p:spPr bwMode="auto">
          <a:xfrm>
            <a:off x="2025650" y="5668963"/>
            <a:ext cx="123825" cy="804862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 flipV="1">
            <a:off x="2154238" y="5699125"/>
            <a:ext cx="434975" cy="1174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0903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407CEA6-8D92-A340-A11F-F575F0A964E2}" type="slidenum">
              <a:rPr lang="en-US" altLang="x-none" sz="1400">
                <a:solidFill>
                  <a:srgbClr val="000000"/>
                </a:solidFill>
              </a:rPr>
              <a:pPr/>
              <a:t>68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Example: Java client (UDP), cont.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2176463" y="1612900"/>
            <a:ext cx="712152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DatagramPacket sendPacket =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new DatagramPacket(sendData, sendData.length, sIPAddress, 9876);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clientSocket.send(sendPacket);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byte[] receiveData = new byte[1024];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DatagramPacket receivePacket =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new DatagramPacket(receiveData, receiveData.length);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clientSocket.receive(receivePacket);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String modifiedSentence =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new String(receivePacket.getData());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System.out.println("FROM SERVER:" + modifiedSentence);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clientSocket.close();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}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}</a:t>
            </a:r>
            <a:r>
              <a:rPr lang="en-US">
                <a:solidFill>
                  <a:srgbClr val="000000"/>
                </a:solidFill>
                <a:ea typeface="ＭＳ Ｐゴシック" charset="0"/>
              </a:rPr>
              <a:t> </a:t>
            </a: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0" y="1446213"/>
            <a:ext cx="239236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Create datagram with data-to-send,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length, IP addr, port</a:t>
            </a:r>
          </a:p>
          <a:p>
            <a:pPr algn="r"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0726" name="Text Box 5"/>
          <p:cNvSpPr txBox="1">
            <a:spLocks noChangeArrowheads="1"/>
          </p:cNvSpPr>
          <p:nvPr/>
        </p:nvSpPr>
        <p:spPr bwMode="auto">
          <a:xfrm>
            <a:off x="466725" y="2473325"/>
            <a:ext cx="1793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Send datagram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to server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0727" name="Text Box 6"/>
          <p:cNvSpPr txBox="1">
            <a:spLocks noChangeArrowheads="1"/>
          </p:cNvSpPr>
          <p:nvPr/>
        </p:nvSpPr>
        <p:spPr bwMode="auto">
          <a:xfrm>
            <a:off x="482600" y="3630613"/>
            <a:ext cx="17764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Read datagram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from server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0728" name="Freeform 7"/>
          <p:cNvSpPr>
            <a:spLocks/>
          </p:cNvSpPr>
          <p:nvPr/>
        </p:nvSpPr>
        <p:spPr bwMode="auto">
          <a:xfrm>
            <a:off x="2228850" y="1528763"/>
            <a:ext cx="114300" cy="790575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0729" name="Line 8"/>
          <p:cNvSpPr>
            <a:spLocks noChangeShapeType="1"/>
          </p:cNvSpPr>
          <p:nvPr/>
        </p:nvSpPr>
        <p:spPr bwMode="auto">
          <a:xfrm flipV="1">
            <a:off x="2343150" y="2181225"/>
            <a:ext cx="34290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0730" name="Freeform 9"/>
          <p:cNvSpPr>
            <a:spLocks/>
          </p:cNvSpPr>
          <p:nvPr/>
        </p:nvSpPr>
        <p:spPr bwMode="auto">
          <a:xfrm>
            <a:off x="2076450" y="2509838"/>
            <a:ext cx="123825" cy="5857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0731" name="Line 10"/>
          <p:cNvSpPr>
            <a:spLocks noChangeShapeType="1"/>
          </p:cNvSpPr>
          <p:nvPr/>
        </p:nvSpPr>
        <p:spPr bwMode="auto">
          <a:xfrm flipV="1">
            <a:off x="2214563" y="2647950"/>
            <a:ext cx="309562" cy="158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0732" name="Freeform 11"/>
          <p:cNvSpPr>
            <a:spLocks/>
          </p:cNvSpPr>
          <p:nvPr/>
        </p:nvSpPr>
        <p:spPr bwMode="auto">
          <a:xfrm>
            <a:off x="2095500" y="3697288"/>
            <a:ext cx="123825" cy="5095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0733" name="Line 12"/>
          <p:cNvSpPr>
            <a:spLocks noChangeShapeType="1"/>
          </p:cNvSpPr>
          <p:nvPr/>
        </p:nvSpPr>
        <p:spPr bwMode="auto">
          <a:xfrm flipV="1">
            <a:off x="2233613" y="4016375"/>
            <a:ext cx="2952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8164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Demo</a:t>
            </a:r>
          </a:p>
        </p:txBody>
      </p:sp>
      <p:sp>
        <p:nvSpPr>
          <p:cNvPr id="108546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ZapfDingbats" charset="0"/>
              <a:buNone/>
            </a:pPr>
            <a:r>
              <a:rPr lang="en-US" altLang="x-none" dirty="0">
                <a:ea typeface="ＭＳ Ｐゴシック" charset="-128"/>
              </a:rPr>
              <a:t>%ubun</a:t>
            </a:r>
            <a:r>
              <a:rPr lang="en-US" altLang="zh-CN" dirty="0">
                <a:ea typeface="ＭＳ Ｐゴシック" charset="-128"/>
              </a:rPr>
              <a:t>tu</a:t>
            </a:r>
            <a:r>
              <a:rPr lang="en-US" altLang="x-none" dirty="0">
                <a:ea typeface="ＭＳ Ｐゴシック" charset="-128"/>
              </a:rPr>
              <a:t>: java </a:t>
            </a:r>
            <a:r>
              <a:rPr lang="en-US" altLang="x-none" dirty="0" err="1">
                <a:ea typeface="ＭＳ Ｐゴシック" charset="-128"/>
              </a:rPr>
              <a:t>UDPServer</a:t>
            </a:r>
            <a:endParaRPr lang="en-US" altLang="x-none" dirty="0">
              <a:ea typeface="ＭＳ Ｐゴシック" charset="-128"/>
            </a:endParaRPr>
          </a:p>
          <a:p>
            <a:pPr marL="0" indent="0">
              <a:buFont typeface="ZapfDingbats" charset="0"/>
              <a:buNone/>
            </a:pPr>
            <a:r>
              <a:rPr lang="en-US" altLang="x-none" dirty="0">
                <a:ea typeface="ＭＳ Ｐゴシック" charset="-128"/>
              </a:rPr>
              <a:t>%netstat to see buffer</a:t>
            </a:r>
          </a:p>
          <a:p>
            <a:pPr marL="0" indent="0">
              <a:buFont typeface="ZapfDingbats" charset="0"/>
              <a:buNone/>
            </a:pP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%</a:t>
            </a:r>
            <a:r>
              <a:rPr lang="en-US" altLang="zh-CN" dirty="0">
                <a:ea typeface="ＭＳ Ｐゴシック" charset="-128"/>
              </a:rPr>
              <a:t>ubuntu</a:t>
            </a:r>
            <a:r>
              <a:rPr lang="en-US" altLang="x-none" dirty="0">
                <a:ea typeface="ＭＳ Ｐゴシック" charset="-128"/>
              </a:rPr>
              <a:t>: java </a:t>
            </a:r>
            <a:r>
              <a:rPr lang="en-US" altLang="x-none" dirty="0" err="1">
                <a:ea typeface="ＭＳ Ｐゴシック" charset="-128"/>
              </a:rPr>
              <a:t>UDPClient</a:t>
            </a:r>
            <a:r>
              <a:rPr lang="en-US" altLang="x-none" dirty="0">
                <a:ea typeface="ＭＳ Ｐゴシック" charset="-128"/>
              </a:rPr>
              <a:t> &lt;server&gt;</a:t>
            </a:r>
          </a:p>
          <a:p>
            <a:pPr marL="0" indent="0">
              <a:buFont typeface="ZapfDingbats" charset="0"/>
              <a:buNone/>
            </a:pPr>
            <a:endParaRPr lang="en-US" altLang="x-none" dirty="0">
              <a:ea typeface="ＭＳ Ｐゴシック" charset="-128"/>
            </a:endParaRPr>
          </a:p>
          <a:p>
            <a:pPr marL="0" indent="0">
              <a:buFont typeface="ZapfDingbats" charset="0"/>
              <a:buNone/>
            </a:pPr>
            <a:r>
              <a:rPr lang="en-US" altLang="x-none" dirty="0">
                <a:ea typeface="ＭＳ Ｐゴシック" charset="-128"/>
              </a:rPr>
              <a:t>%</a:t>
            </a:r>
            <a:r>
              <a:rPr lang="en-US" altLang="x-none" dirty="0" err="1">
                <a:ea typeface="ＭＳ Ｐゴシック" charset="-128"/>
              </a:rPr>
              <a:t>wireshark</a:t>
            </a:r>
            <a:r>
              <a:rPr lang="en-US" altLang="x-none" dirty="0">
                <a:ea typeface="ＭＳ Ｐゴシック" charset="-128"/>
              </a:rPr>
              <a:t> to capture traffic</a:t>
            </a:r>
          </a:p>
        </p:txBody>
      </p:sp>
      <p:sp>
        <p:nvSpPr>
          <p:cNvPr id="108547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585D5B5-7D4C-3642-88A6-C4774BD995ED}" type="slidenum">
              <a:rPr lang="en-US" altLang="x-none" sz="1400">
                <a:solidFill>
                  <a:srgbClr val="000000"/>
                </a:solidFill>
              </a:rPr>
              <a:pPr/>
              <a:t>69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598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0A054E5-7A9C-5342-B36A-B116B9765E6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What DNS did Right?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Hierarchical delegation avoids central control, improving manageability and scalability</a:t>
            </a:r>
          </a:p>
          <a:p>
            <a:pPr lvl="1">
              <a:buFont typeface="ZapfDingbats" charset="0"/>
              <a:buNone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Redundant servers improve robustness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see </a:t>
            </a:r>
            <a:r>
              <a:rPr lang="en-US" altLang="x-none" sz="2000" dirty="0">
                <a:ea typeface="ＭＳ Ｐゴシック" charset="-128"/>
                <a:hlinkClick r:id="rId3"/>
              </a:rPr>
              <a:t>http://www.internetnews.com/dev-news/article.php/1486981</a:t>
            </a:r>
            <a:r>
              <a:rPr lang="en-US" altLang="x-none" sz="2000" dirty="0">
                <a:ea typeface="ＭＳ Ｐゴシック" charset="-128"/>
              </a:rPr>
              <a:t> for DDoS attack on root servers in Oct. 2002 (9 of the 13 root servers were crippled, but only slowed the network)</a:t>
            </a:r>
          </a:p>
          <a:p>
            <a:pPr lvl="1"/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Caching reduces workload and improves robustness</a:t>
            </a:r>
          </a:p>
          <a:p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Proactive answers reduce # queries on server and latency on client</a:t>
            </a:r>
          </a:p>
        </p:txBody>
      </p:sp>
    </p:spTree>
    <p:extLst>
      <p:ext uri="{BB962C8B-B14F-4D97-AF65-F5344CB8AC3E}">
        <p14:creationId xmlns:p14="http://schemas.microsoft.com/office/powerpoint/2010/main" val="67932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Discussion on Example Code</a:t>
            </a:r>
          </a:p>
        </p:txBody>
      </p:sp>
      <p:sp>
        <p:nvSpPr>
          <p:cNvPr id="11059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 simple upper-case UDP echo service is among the simplest network service.</a:t>
            </a: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Are there any problems with the program?</a:t>
            </a:r>
          </a:p>
        </p:txBody>
      </p:sp>
      <p:sp>
        <p:nvSpPr>
          <p:cNvPr id="110595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F5FFAE5-F10F-974D-B940-57895E62B15B}" type="slidenum">
              <a:rPr lang="en-US" altLang="x-none" sz="1400">
                <a:solidFill>
                  <a:srgbClr val="000000"/>
                </a:solidFill>
              </a:rPr>
              <a:pPr/>
              <a:t>70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6230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Data Encoding/Decoding</a:t>
            </a:r>
          </a:p>
        </p:txBody>
      </p:sp>
      <p:sp>
        <p:nvSpPr>
          <p:cNvPr id="112642" name="Content Placeholder 3"/>
          <p:cNvSpPr>
            <a:spLocks noGrp="1"/>
          </p:cNvSpPr>
          <p:nvPr>
            <p:ph idx="1"/>
          </p:nvPr>
        </p:nvSpPr>
        <p:spPr>
          <a:xfrm>
            <a:off x="481013" y="1462088"/>
            <a:ext cx="818832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Rule: ALWAYS pay attention to encoding/decoding of data</a:t>
            </a:r>
          </a:p>
        </p:txBody>
      </p:sp>
      <p:sp>
        <p:nvSpPr>
          <p:cNvPr id="11264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2952D6D-DB0A-7742-899D-171B534D637A}" type="slidenum">
              <a:rPr lang="en-US" altLang="x-none" sz="1400">
                <a:solidFill>
                  <a:srgbClr val="000000"/>
                </a:solidFill>
              </a:rPr>
              <a:pPr/>
              <a:t>71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31763" y="3138488"/>
            <a:ext cx="3875087" cy="3036887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sz="2000">
              <a:solidFill>
                <a:srgbClr val="000000"/>
              </a:solidFill>
              <a:latin typeface="Times New Roman" pitchFamily="18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12645" name="Group 6"/>
          <p:cNvGrpSpPr>
            <a:grpSpLocks/>
          </p:cNvGrpSpPr>
          <p:nvPr/>
        </p:nvGrpSpPr>
        <p:grpSpPr bwMode="auto">
          <a:xfrm>
            <a:off x="2435225" y="5127625"/>
            <a:ext cx="1217613" cy="563563"/>
            <a:chOff x="1466487" y="5289865"/>
            <a:chExt cx="1819275" cy="841375"/>
          </a:xfrm>
        </p:grpSpPr>
        <p:sp>
          <p:nvSpPr>
            <p:cNvPr id="112700" name="Rectangle 5"/>
            <p:cNvSpPr>
              <a:spLocks noChangeArrowheads="1"/>
            </p:cNvSpPr>
            <p:nvPr/>
          </p:nvSpPr>
          <p:spPr bwMode="auto">
            <a:xfrm>
              <a:off x="1466487" y="5289865"/>
              <a:ext cx="458787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112701" name="Rectangle 6"/>
            <p:cNvSpPr>
              <a:spLocks noChangeArrowheads="1"/>
            </p:cNvSpPr>
            <p:nvPr/>
          </p:nvSpPr>
          <p:spPr bwMode="auto">
            <a:xfrm>
              <a:off x="1925274" y="5289865"/>
              <a:ext cx="458788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112702" name="Rectangle 7"/>
            <p:cNvSpPr>
              <a:spLocks noChangeArrowheads="1"/>
            </p:cNvSpPr>
            <p:nvPr/>
          </p:nvSpPr>
          <p:spPr bwMode="auto">
            <a:xfrm>
              <a:off x="2368187" y="5289865"/>
              <a:ext cx="458787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112703" name="Rectangle 9"/>
            <p:cNvSpPr>
              <a:spLocks noChangeArrowheads="1"/>
            </p:cNvSpPr>
            <p:nvPr/>
          </p:nvSpPr>
          <p:spPr bwMode="auto">
            <a:xfrm>
              <a:off x="2826974" y="5289865"/>
              <a:ext cx="458788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</p:grpSp>
      <p:sp>
        <p:nvSpPr>
          <p:cNvPr id="112646" name="Rectangle 3"/>
          <p:cNvSpPr>
            <a:spLocks noChangeArrowheads="1"/>
          </p:cNvSpPr>
          <p:nvPr/>
        </p:nvSpPr>
        <p:spPr bwMode="auto">
          <a:xfrm>
            <a:off x="1627188" y="5137150"/>
            <a:ext cx="711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byte</a:t>
            </a:r>
          </a:p>
          <a:p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array</a:t>
            </a:r>
            <a:endParaRPr lang="en-US" altLang="x-none" sz="1600">
              <a:solidFill>
                <a:srgbClr val="000000"/>
              </a:solidFill>
            </a:endParaRPr>
          </a:p>
        </p:txBody>
      </p:sp>
      <p:grpSp>
        <p:nvGrpSpPr>
          <p:cNvPr id="112647" name="Group 5"/>
          <p:cNvGrpSpPr>
            <a:grpSpLocks/>
          </p:cNvGrpSpPr>
          <p:nvPr/>
        </p:nvGrpSpPr>
        <p:grpSpPr bwMode="auto">
          <a:xfrm>
            <a:off x="2449513" y="3603625"/>
            <a:ext cx="1281112" cy="647700"/>
            <a:chOff x="1441037" y="3803921"/>
            <a:chExt cx="1820862" cy="842963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441037" y="3805988"/>
              <a:ext cx="458035" cy="84089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899072" y="3805988"/>
              <a:ext cx="460292" cy="84089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343571" y="3803921"/>
              <a:ext cx="458035" cy="84089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803864" y="3805988"/>
              <a:ext cx="458035" cy="84089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12648" name="Rectangle 3"/>
          <p:cNvSpPr>
            <a:spLocks noChangeArrowheads="1"/>
          </p:cNvSpPr>
          <p:nvPr/>
        </p:nvSpPr>
        <p:spPr bwMode="auto">
          <a:xfrm>
            <a:off x="2184400" y="3243263"/>
            <a:ext cx="1968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query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cxnSp>
        <p:nvCxnSpPr>
          <p:cNvPr id="112649" name="Straight Arrow Connector 18"/>
          <p:cNvCxnSpPr>
            <a:cxnSpLocks noChangeShapeType="1"/>
          </p:cNvCxnSpPr>
          <p:nvPr/>
        </p:nvCxnSpPr>
        <p:spPr bwMode="auto">
          <a:xfrm>
            <a:off x="2901950" y="4251325"/>
            <a:ext cx="17463" cy="876300"/>
          </a:xfrm>
          <a:prstGeom prst="straightConnector1">
            <a:avLst/>
          </a:prstGeom>
          <a:noFill/>
          <a:ln w="412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650" name="Rectangle 20"/>
          <p:cNvSpPr>
            <a:spLocks noChangeArrowheads="1"/>
          </p:cNvSpPr>
          <p:nvPr/>
        </p:nvSpPr>
        <p:spPr bwMode="auto">
          <a:xfrm>
            <a:off x="2879725" y="4545013"/>
            <a:ext cx="1114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encoding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559425" y="3159125"/>
            <a:ext cx="3330575" cy="303847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sz="2000">
              <a:solidFill>
                <a:srgbClr val="000000"/>
              </a:solidFill>
              <a:latin typeface="Times New Roman" pitchFamily="18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12652" name="Group 56"/>
          <p:cNvGrpSpPr>
            <a:grpSpLocks/>
          </p:cNvGrpSpPr>
          <p:nvPr/>
        </p:nvGrpSpPr>
        <p:grpSpPr bwMode="auto">
          <a:xfrm>
            <a:off x="5795963" y="5162550"/>
            <a:ext cx="1217612" cy="563563"/>
            <a:chOff x="1466487" y="5289865"/>
            <a:chExt cx="1819275" cy="841375"/>
          </a:xfrm>
        </p:grpSpPr>
        <p:sp>
          <p:nvSpPr>
            <p:cNvPr id="112692" name="Rectangle 5"/>
            <p:cNvSpPr>
              <a:spLocks noChangeArrowheads="1"/>
            </p:cNvSpPr>
            <p:nvPr/>
          </p:nvSpPr>
          <p:spPr bwMode="auto">
            <a:xfrm>
              <a:off x="1466487" y="5289865"/>
              <a:ext cx="458787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112693" name="Rectangle 6"/>
            <p:cNvSpPr>
              <a:spLocks noChangeArrowheads="1"/>
            </p:cNvSpPr>
            <p:nvPr/>
          </p:nvSpPr>
          <p:spPr bwMode="auto">
            <a:xfrm>
              <a:off x="1925274" y="5289865"/>
              <a:ext cx="458788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112694" name="Rectangle 7"/>
            <p:cNvSpPr>
              <a:spLocks noChangeArrowheads="1"/>
            </p:cNvSpPr>
            <p:nvPr/>
          </p:nvSpPr>
          <p:spPr bwMode="auto">
            <a:xfrm>
              <a:off x="2368187" y="5289865"/>
              <a:ext cx="458787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112695" name="Rectangle 9"/>
            <p:cNvSpPr>
              <a:spLocks noChangeArrowheads="1"/>
            </p:cNvSpPr>
            <p:nvPr/>
          </p:nvSpPr>
          <p:spPr bwMode="auto">
            <a:xfrm>
              <a:off x="2826974" y="5289865"/>
              <a:ext cx="458788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</p:grpSp>
      <p:grpSp>
        <p:nvGrpSpPr>
          <p:cNvPr id="112653" name="Group 62"/>
          <p:cNvGrpSpPr>
            <a:grpSpLocks/>
          </p:cNvGrpSpPr>
          <p:nvPr/>
        </p:nvGrpSpPr>
        <p:grpSpPr bwMode="auto">
          <a:xfrm>
            <a:off x="5808663" y="3636963"/>
            <a:ext cx="1282700" cy="649287"/>
            <a:chOff x="1441037" y="3803921"/>
            <a:chExt cx="1820862" cy="842963"/>
          </a:xfrm>
        </p:grpSpPr>
        <p:sp>
          <p:nvSpPr>
            <p:cNvPr id="64" name="Rectangle 63"/>
            <p:cNvSpPr/>
            <p:nvPr/>
          </p:nvSpPr>
          <p:spPr bwMode="auto">
            <a:xfrm>
              <a:off x="1441037" y="3805981"/>
              <a:ext cx="459723" cy="8409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1900760" y="3805981"/>
              <a:ext cx="457468" cy="8409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342454" y="3803921"/>
              <a:ext cx="459723" cy="8409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802176" y="3805981"/>
              <a:ext cx="459723" cy="8409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</p:grpSp>
      <p:cxnSp>
        <p:nvCxnSpPr>
          <p:cNvPr id="112654" name="Straight Arrow Connector 18"/>
          <p:cNvCxnSpPr>
            <a:cxnSpLocks noChangeShapeType="1"/>
          </p:cNvCxnSpPr>
          <p:nvPr/>
        </p:nvCxnSpPr>
        <p:spPr bwMode="auto">
          <a:xfrm flipV="1">
            <a:off x="6038850" y="4276725"/>
            <a:ext cx="114300" cy="874713"/>
          </a:xfrm>
          <a:prstGeom prst="straightConnector1">
            <a:avLst/>
          </a:prstGeom>
          <a:noFill/>
          <a:ln w="412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655" name="Rectangle 20"/>
          <p:cNvSpPr>
            <a:spLocks noChangeArrowheads="1"/>
          </p:cNvSpPr>
          <p:nvPr/>
        </p:nvSpPr>
        <p:spPr bwMode="auto">
          <a:xfrm>
            <a:off x="6035675" y="4592638"/>
            <a:ext cx="1130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decoding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cxnSp>
        <p:nvCxnSpPr>
          <p:cNvPr id="112656" name="Straight Arrow Connector 18"/>
          <p:cNvCxnSpPr>
            <a:cxnSpLocks noChangeShapeType="1"/>
            <a:endCxn id="112692" idx="1"/>
          </p:cNvCxnSpPr>
          <p:nvPr/>
        </p:nvCxnSpPr>
        <p:spPr bwMode="auto">
          <a:xfrm>
            <a:off x="3665538" y="5408613"/>
            <a:ext cx="2130425" cy="36512"/>
          </a:xfrm>
          <a:prstGeom prst="straightConnector1">
            <a:avLst/>
          </a:prstGeom>
          <a:noFill/>
          <a:ln w="412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657" name="Rectangle 10"/>
          <p:cNvSpPr>
            <a:spLocks noChangeArrowheads="1"/>
          </p:cNvSpPr>
          <p:nvPr/>
        </p:nvSpPr>
        <p:spPr bwMode="auto">
          <a:xfrm>
            <a:off x="1550988" y="3076575"/>
            <a:ext cx="987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client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112658" name="Rectangle 72"/>
          <p:cNvSpPr>
            <a:spLocks noChangeArrowheads="1"/>
          </p:cNvSpPr>
          <p:nvPr/>
        </p:nvSpPr>
        <p:spPr bwMode="auto">
          <a:xfrm>
            <a:off x="6726238" y="3101975"/>
            <a:ext cx="1117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74" name="Text Box 21"/>
          <p:cNvSpPr txBox="1">
            <a:spLocks noChangeArrowheads="1"/>
          </p:cNvSpPr>
          <p:nvPr/>
        </p:nvSpPr>
        <p:spPr bwMode="auto">
          <a:xfrm>
            <a:off x="3578225" y="2325688"/>
            <a:ext cx="3260725" cy="64611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 dirty="0">
                <a:solidFill>
                  <a:srgbClr val="000000"/>
                </a:solidFill>
              </a:rPr>
              <a:t>if not careful, query sent != query received (how?)</a:t>
            </a:r>
          </a:p>
        </p:txBody>
      </p:sp>
      <p:cxnSp>
        <p:nvCxnSpPr>
          <p:cNvPr id="112660" name="Straight Arrow Connector 18"/>
          <p:cNvCxnSpPr>
            <a:cxnSpLocks noChangeShapeType="1"/>
            <a:endCxn id="64" idx="1"/>
          </p:cNvCxnSpPr>
          <p:nvPr/>
        </p:nvCxnSpPr>
        <p:spPr bwMode="auto">
          <a:xfrm>
            <a:off x="4910138" y="2981325"/>
            <a:ext cx="898525" cy="981075"/>
          </a:xfrm>
          <a:prstGeom prst="straightConnector1">
            <a:avLst/>
          </a:prstGeom>
          <a:noFill/>
          <a:ln w="222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661" name="Straight Arrow Connector 18"/>
          <p:cNvCxnSpPr>
            <a:cxnSpLocks noChangeShapeType="1"/>
          </p:cNvCxnSpPr>
          <p:nvPr/>
        </p:nvCxnSpPr>
        <p:spPr bwMode="auto">
          <a:xfrm flipH="1">
            <a:off x="3692525" y="2981325"/>
            <a:ext cx="1230313" cy="746125"/>
          </a:xfrm>
          <a:prstGeom prst="straightConnector1">
            <a:avLst/>
          </a:prstGeom>
          <a:noFill/>
          <a:ln w="222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2662" name="Group 62"/>
          <p:cNvGrpSpPr>
            <a:grpSpLocks/>
          </p:cNvGrpSpPr>
          <p:nvPr/>
        </p:nvGrpSpPr>
        <p:grpSpPr bwMode="auto">
          <a:xfrm>
            <a:off x="7588250" y="3644900"/>
            <a:ext cx="1282700" cy="649288"/>
            <a:chOff x="1441037" y="3803921"/>
            <a:chExt cx="1820862" cy="842963"/>
          </a:xfrm>
        </p:grpSpPr>
        <p:sp>
          <p:nvSpPr>
            <p:cNvPr id="41" name="Rectangle 40"/>
            <p:cNvSpPr/>
            <p:nvPr/>
          </p:nvSpPr>
          <p:spPr bwMode="auto">
            <a:xfrm>
              <a:off x="1441037" y="3805983"/>
              <a:ext cx="459723" cy="84090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900760" y="3805983"/>
              <a:ext cx="457470" cy="84090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342454" y="3803921"/>
              <a:ext cx="459723" cy="84090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802176" y="3805983"/>
              <a:ext cx="459723" cy="84090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12663" name="Group 56"/>
          <p:cNvGrpSpPr>
            <a:grpSpLocks/>
          </p:cNvGrpSpPr>
          <p:nvPr/>
        </p:nvGrpSpPr>
        <p:grpSpPr bwMode="auto">
          <a:xfrm>
            <a:off x="7615238" y="5183188"/>
            <a:ext cx="1217612" cy="563562"/>
            <a:chOff x="1466487" y="5289865"/>
            <a:chExt cx="1819275" cy="841375"/>
          </a:xfrm>
        </p:grpSpPr>
        <p:sp>
          <p:nvSpPr>
            <p:cNvPr id="112680" name="Rectangle 5"/>
            <p:cNvSpPr>
              <a:spLocks noChangeArrowheads="1"/>
            </p:cNvSpPr>
            <p:nvPr/>
          </p:nvSpPr>
          <p:spPr bwMode="auto">
            <a:xfrm>
              <a:off x="1466487" y="5289865"/>
              <a:ext cx="458787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112681" name="Rectangle 6"/>
            <p:cNvSpPr>
              <a:spLocks noChangeArrowheads="1"/>
            </p:cNvSpPr>
            <p:nvPr/>
          </p:nvSpPr>
          <p:spPr bwMode="auto">
            <a:xfrm>
              <a:off x="1925274" y="5289865"/>
              <a:ext cx="458788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112682" name="Rectangle 7"/>
            <p:cNvSpPr>
              <a:spLocks noChangeArrowheads="1"/>
            </p:cNvSpPr>
            <p:nvPr/>
          </p:nvSpPr>
          <p:spPr bwMode="auto">
            <a:xfrm>
              <a:off x="2368187" y="5289865"/>
              <a:ext cx="458787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112683" name="Rectangle 9"/>
            <p:cNvSpPr>
              <a:spLocks noChangeArrowheads="1"/>
            </p:cNvSpPr>
            <p:nvPr/>
          </p:nvSpPr>
          <p:spPr bwMode="auto">
            <a:xfrm>
              <a:off x="2826974" y="5289865"/>
              <a:ext cx="458788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</p:grpSp>
      <p:cxnSp>
        <p:nvCxnSpPr>
          <p:cNvPr id="112664" name="Straight Arrow Connector 18"/>
          <p:cNvCxnSpPr>
            <a:cxnSpLocks noChangeShapeType="1"/>
            <a:endCxn id="112681" idx="0"/>
          </p:cNvCxnSpPr>
          <p:nvPr/>
        </p:nvCxnSpPr>
        <p:spPr bwMode="auto">
          <a:xfrm>
            <a:off x="7883525" y="4273550"/>
            <a:ext cx="192088" cy="909638"/>
          </a:xfrm>
          <a:prstGeom prst="straightConnector1">
            <a:avLst/>
          </a:prstGeom>
          <a:noFill/>
          <a:ln w="412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2665" name="Group 5"/>
          <p:cNvGrpSpPr>
            <a:grpSpLocks/>
          </p:cNvGrpSpPr>
          <p:nvPr/>
        </p:nvGrpSpPr>
        <p:grpSpPr bwMode="auto">
          <a:xfrm>
            <a:off x="366713" y="3624263"/>
            <a:ext cx="1281112" cy="647700"/>
            <a:chOff x="1441037" y="3803921"/>
            <a:chExt cx="1820862" cy="842963"/>
          </a:xfrm>
        </p:grpSpPr>
        <p:sp>
          <p:nvSpPr>
            <p:cNvPr id="54" name="Rectangle 53"/>
            <p:cNvSpPr/>
            <p:nvPr/>
          </p:nvSpPr>
          <p:spPr bwMode="auto">
            <a:xfrm>
              <a:off x="1441037" y="3805986"/>
              <a:ext cx="458035" cy="84089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1899072" y="3805986"/>
              <a:ext cx="460292" cy="84089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343571" y="3803921"/>
              <a:ext cx="458035" cy="84089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803864" y="3805986"/>
              <a:ext cx="458035" cy="84089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12666" name="Group 6"/>
          <p:cNvGrpSpPr>
            <a:grpSpLocks/>
          </p:cNvGrpSpPr>
          <p:nvPr/>
        </p:nvGrpSpPr>
        <p:grpSpPr bwMode="auto">
          <a:xfrm>
            <a:off x="300038" y="5160963"/>
            <a:ext cx="1217612" cy="563562"/>
            <a:chOff x="1466487" y="5289865"/>
            <a:chExt cx="1819275" cy="841375"/>
          </a:xfrm>
        </p:grpSpPr>
        <p:sp>
          <p:nvSpPr>
            <p:cNvPr id="112672" name="Rectangle 5"/>
            <p:cNvSpPr>
              <a:spLocks noChangeArrowheads="1"/>
            </p:cNvSpPr>
            <p:nvPr/>
          </p:nvSpPr>
          <p:spPr bwMode="auto">
            <a:xfrm>
              <a:off x="1466487" y="5289865"/>
              <a:ext cx="458787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112673" name="Rectangle 6"/>
            <p:cNvSpPr>
              <a:spLocks noChangeArrowheads="1"/>
            </p:cNvSpPr>
            <p:nvPr/>
          </p:nvSpPr>
          <p:spPr bwMode="auto">
            <a:xfrm>
              <a:off x="1925274" y="5289865"/>
              <a:ext cx="458788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112674" name="Rectangle 7"/>
            <p:cNvSpPr>
              <a:spLocks noChangeArrowheads="1"/>
            </p:cNvSpPr>
            <p:nvPr/>
          </p:nvSpPr>
          <p:spPr bwMode="auto">
            <a:xfrm>
              <a:off x="2368187" y="5289865"/>
              <a:ext cx="458787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112675" name="Rectangle 9"/>
            <p:cNvSpPr>
              <a:spLocks noChangeArrowheads="1"/>
            </p:cNvSpPr>
            <p:nvPr/>
          </p:nvSpPr>
          <p:spPr bwMode="auto">
            <a:xfrm>
              <a:off x="2826974" y="5289865"/>
              <a:ext cx="458788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</p:grpSp>
      <p:cxnSp>
        <p:nvCxnSpPr>
          <p:cNvPr id="112667" name="Straight Arrow Connector 18"/>
          <p:cNvCxnSpPr>
            <a:cxnSpLocks noChangeShapeType="1"/>
            <a:stCxn id="112673" idx="0"/>
          </p:cNvCxnSpPr>
          <p:nvPr/>
        </p:nvCxnSpPr>
        <p:spPr bwMode="auto">
          <a:xfrm flipV="1">
            <a:off x="760413" y="4270375"/>
            <a:ext cx="69850" cy="890588"/>
          </a:xfrm>
          <a:prstGeom prst="straightConnector1">
            <a:avLst/>
          </a:prstGeom>
          <a:noFill/>
          <a:ln w="412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668" name="Freeform 5"/>
          <p:cNvSpPr>
            <a:spLocks/>
          </p:cNvSpPr>
          <p:nvPr/>
        </p:nvSpPr>
        <p:spPr bwMode="auto">
          <a:xfrm>
            <a:off x="954088" y="5729288"/>
            <a:ext cx="7127875" cy="728662"/>
          </a:xfrm>
          <a:custGeom>
            <a:avLst/>
            <a:gdLst>
              <a:gd name="T0" fmla="*/ 7131802 w 7127644"/>
              <a:gd name="T1" fmla="*/ 12798 h 730006"/>
              <a:gd name="T2" fmla="*/ 3716926 w 7127644"/>
              <a:gd name="T3" fmla="*/ 537525 h 730006"/>
              <a:gd name="T4" fmla="*/ 24113 w 7127644"/>
              <a:gd name="T5" fmla="*/ 0 h 73000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27644" h="730006">
                <a:moveTo>
                  <a:pt x="7127644" y="13230"/>
                </a:moveTo>
                <a:cubicBezTo>
                  <a:pt x="6013167" y="285543"/>
                  <a:pt x="4898691" y="557857"/>
                  <a:pt x="3714766" y="555652"/>
                </a:cubicBezTo>
                <a:cubicBezTo>
                  <a:pt x="2530841" y="553447"/>
                  <a:pt x="-288973" y="1206117"/>
                  <a:pt x="24095" y="0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12669" name="Straight Arrow Connector 18"/>
          <p:cNvCxnSpPr>
            <a:cxnSpLocks noChangeShapeType="1"/>
          </p:cNvCxnSpPr>
          <p:nvPr/>
        </p:nvCxnSpPr>
        <p:spPr bwMode="auto">
          <a:xfrm flipH="1">
            <a:off x="4298950" y="5773738"/>
            <a:ext cx="3698875" cy="404812"/>
          </a:xfrm>
          <a:prstGeom prst="straightConnector1">
            <a:avLst/>
          </a:prstGeom>
          <a:noFill/>
          <a:ln w="412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670" name="Straight Arrow Connector 18"/>
          <p:cNvCxnSpPr>
            <a:cxnSpLocks noChangeShapeType="1"/>
          </p:cNvCxnSpPr>
          <p:nvPr/>
        </p:nvCxnSpPr>
        <p:spPr bwMode="auto">
          <a:xfrm flipH="1" flipV="1">
            <a:off x="800100" y="5748338"/>
            <a:ext cx="3578225" cy="430212"/>
          </a:xfrm>
          <a:prstGeom prst="straightConnector1">
            <a:avLst/>
          </a:prstGeom>
          <a:noFill/>
          <a:ln w="412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671" name="Rectangle 3"/>
          <p:cNvSpPr>
            <a:spLocks noChangeArrowheads="1"/>
          </p:cNvSpPr>
          <p:nvPr/>
        </p:nvSpPr>
        <p:spPr bwMode="auto">
          <a:xfrm>
            <a:off x="7188200" y="3289300"/>
            <a:ext cx="1968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result</a:t>
            </a:r>
            <a:endParaRPr lang="en-US" altLang="x-none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2472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Example: Endianness of Numbers</a:t>
            </a:r>
          </a:p>
        </p:txBody>
      </p:sp>
      <p:sp>
        <p:nvSpPr>
          <p:cNvPr id="114690" name="Content Placeholder 3"/>
          <p:cNvSpPr>
            <a:spLocks noGrp="1"/>
          </p:cNvSpPr>
          <p:nvPr>
            <p:ph idx="1"/>
          </p:nvPr>
        </p:nvSpPr>
        <p:spPr>
          <a:xfrm>
            <a:off x="441325" y="1554163"/>
            <a:ext cx="818832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 err="1">
                <a:ea typeface="ＭＳ Ｐゴシック" charset="-128"/>
              </a:rPr>
              <a:t>int</a:t>
            </a:r>
            <a:r>
              <a:rPr lang="en-US" altLang="x-none" dirty="0">
                <a:ea typeface="ＭＳ Ｐゴシック" charset="-128"/>
              </a:rPr>
              <a:t> </a:t>
            </a:r>
            <a:r>
              <a:rPr lang="en-US" altLang="x-none" dirty="0" err="1">
                <a:ea typeface="ＭＳ Ｐゴシック" charset="-128"/>
              </a:rPr>
              <a:t>var</a:t>
            </a:r>
            <a:r>
              <a:rPr lang="en-US" altLang="x-none" dirty="0">
                <a:ea typeface="ＭＳ Ｐゴシック" charset="-128"/>
              </a:rPr>
              <a:t> = 0x0A0B0C0D</a:t>
            </a: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sent != received: take an </a:t>
            </a:r>
            <a:r>
              <a:rPr lang="en-US" altLang="x-none" dirty="0" err="1">
                <a:ea typeface="ＭＳ Ｐゴシック" charset="-128"/>
              </a:rPr>
              <a:t>int</a:t>
            </a:r>
            <a:r>
              <a:rPr lang="en-US" altLang="x-none" dirty="0">
                <a:ea typeface="ＭＳ Ｐゴシック" charset="-128"/>
              </a:rPr>
              <a:t> on a big-endian machine and send a little-endian machine </a:t>
            </a:r>
          </a:p>
        </p:txBody>
      </p:sp>
      <p:sp>
        <p:nvSpPr>
          <p:cNvPr id="11469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9F01A8B-E1F1-1C44-9685-A1B1383940F6}" type="slidenum">
              <a:rPr lang="en-US" altLang="x-none" sz="1400">
                <a:solidFill>
                  <a:srgbClr val="000000"/>
                </a:solidFill>
              </a:rPr>
              <a:pPr/>
              <a:t>72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103813" y="2162175"/>
            <a:ext cx="3556000" cy="3546475"/>
            <a:chOff x="5103813" y="2162175"/>
            <a:chExt cx="3556000" cy="3546475"/>
          </a:xfrm>
        </p:grpSpPr>
        <p:pic>
          <p:nvPicPr>
            <p:cNvPr id="114696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3813" y="2162175"/>
              <a:ext cx="3556000" cy="317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697" name="Rectangle 21"/>
            <p:cNvSpPr>
              <a:spLocks noChangeArrowheads="1"/>
            </p:cNvSpPr>
            <p:nvPr/>
          </p:nvSpPr>
          <p:spPr bwMode="auto">
            <a:xfrm>
              <a:off x="6080125" y="5246688"/>
              <a:ext cx="1287463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olidFill>
                    <a:srgbClr val="000000"/>
                  </a:solidFill>
                </a:rPr>
                <a:t>Intel x86 </a:t>
              </a: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66688" y="2116138"/>
            <a:ext cx="5018087" cy="3592512"/>
            <a:chOff x="165907" y="2116138"/>
            <a:chExt cx="5019273" cy="3592215"/>
          </a:xfrm>
        </p:grpSpPr>
        <p:pic>
          <p:nvPicPr>
            <p:cNvPr id="114694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950" y="2116138"/>
              <a:ext cx="3556000" cy="317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695" name="Rectangle 22"/>
            <p:cNvSpPr>
              <a:spLocks noChangeArrowheads="1"/>
            </p:cNvSpPr>
            <p:nvPr/>
          </p:nvSpPr>
          <p:spPr bwMode="auto">
            <a:xfrm>
              <a:off x="165907" y="5246688"/>
              <a:ext cx="50192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olidFill>
                    <a:srgbClr val="000000"/>
                  </a:solidFill>
                </a:rPr>
                <a:t>ARM, Power PC, Motorola 68k, IA-64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291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Example: String and Chars</a:t>
            </a:r>
          </a:p>
        </p:txBody>
      </p:sp>
      <p:sp>
        <p:nvSpPr>
          <p:cNvPr id="11673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E08A90C-79AE-7F43-A5D0-1682CDEC451A}" type="slidenum">
              <a:rPr lang="en-US" altLang="x-none" sz="1400">
                <a:solidFill>
                  <a:srgbClr val="000000"/>
                </a:solidFill>
              </a:rPr>
              <a:pPr/>
              <a:t>73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71438" y="2262188"/>
            <a:ext cx="3627437" cy="3614737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sz="2000">
              <a:solidFill>
                <a:srgbClr val="000000"/>
              </a:solidFill>
              <a:latin typeface="Times New Roman" pitchFamily="18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16740" name="Group 5"/>
          <p:cNvGrpSpPr>
            <a:grpSpLocks/>
          </p:cNvGrpSpPr>
          <p:nvPr/>
        </p:nvGrpSpPr>
        <p:grpSpPr bwMode="auto">
          <a:xfrm>
            <a:off x="1800225" y="2727325"/>
            <a:ext cx="1282700" cy="647700"/>
            <a:chOff x="1441037" y="3803921"/>
            <a:chExt cx="1820862" cy="842963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441037" y="3805988"/>
              <a:ext cx="459723" cy="84089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900760" y="3805988"/>
              <a:ext cx="457470" cy="84089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342454" y="3803921"/>
              <a:ext cx="459723" cy="84089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802176" y="3805988"/>
              <a:ext cx="459723" cy="84089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16741" name="Rectangle 3"/>
          <p:cNvSpPr>
            <a:spLocks noChangeArrowheads="1"/>
          </p:cNvSpPr>
          <p:nvPr/>
        </p:nvSpPr>
        <p:spPr bwMode="auto">
          <a:xfrm>
            <a:off x="369888" y="2711450"/>
            <a:ext cx="1639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String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176338" y="3362325"/>
            <a:ext cx="2024062" cy="2281238"/>
            <a:chOff x="1176338" y="3362325"/>
            <a:chExt cx="2024062" cy="2281238"/>
          </a:xfrm>
        </p:grpSpPr>
        <p:grpSp>
          <p:nvGrpSpPr>
            <p:cNvPr id="116772" name="Group 6"/>
            <p:cNvGrpSpPr>
              <a:grpSpLocks/>
            </p:cNvGrpSpPr>
            <p:nvPr/>
          </p:nvGrpSpPr>
          <p:grpSpPr bwMode="auto">
            <a:xfrm>
              <a:off x="1982788" y="5051425"/>
              <a:ext cx="1217612" cy="563563"/>
              <a:chOff x="1466487" y="5289865"/>
              <a:chExt cx="1819275" cy="841375"/>
            </a:xfrm>
          </p:grpSpPr>
          <p:sp>
            <p:nvSpPr>
              <p:cNvPr id="116775" name="Rectangle 5"/>
              <p:cNvSpPr>
                <a:spLocks noChangeArrowheads="1"/>
              </p:cNvSpPr>
              <p:nvPr/>
            </p:nvSpPr>
            <p:spPr bwMode="auto">
              <a:xfrm>
                <a:off x="1466487" y="5289865"/>
                <a:ext cx="458787" cy="84137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76" name="Rectangle 6"/>
              <p:cNvSpPr>
                <a:spLocks noChangeArrowheads="1"/>
              </p:cNvSpPr>
              <p:nvPr/>
            </p:nvSpPr>
            <p:spPr bwMode="auto">
              <a:xfrm>
                <a:off x="1925274" y="5289865"/>
                <a:ext cx="458788" cy="84137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77" name="Rectangle 7"/>
              <p:cNvSpPr>
                <a:spLocks noChangeArrowheads="1"/>
              </p:cNvSpPr>
              <p:nvPr/>
            </p:nvSpPr>
            <p:spPr bwMode="auto">
              <a:xfrm>
                <a:off x="2368187" y="5289865"/>
                <a:ext cx="458787" cy="84137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78" name="Rectangle 9"/>
              <p:cNvSpPr>
                <a:spLocks noChangeArrowheads="1"/>
              </p:cNvSpPr>
              <p:nvPr/>
            </p:nvSpPr>
            <p:spPr bwMode="auto">
              <a:xfrm>
                <a:off x="2826974" y="5289865"/>
                <a:ext cx="458788" cy="84137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 sz="20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6773" name="Rectangle 3"/>
            <p:cNvSpPr>
              <a:spLocks noChangeArrowheads="1"/>
            </p:cNvSpPr>
            <p:nvPr/>
          </p:nvSpPr>
          <p:spPr bwMode="auto">
            <a:xfrm>
              <a:off x="1176338" y="5059363"/>
              <a:ext cx="7112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byte</a:t>
              </a:r>
            </a:p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array</a:t>
              </a:r>
              <a:endParaRPr lang="en-US" altLang="x-none" sz="1600">
                <a:solidFill>
                  <a:srgbClr val="000000"/>
                </a:solidFill>
              </a:endParaRPr>
            </a:p>
          </p:txBody>
        </p:sp>
        <p:cxnSp>
          <p:nvCxnSpPr>
            <p:cNvPr id="116774" name="Straight Arrow Connector 18"/>
            <p:cNvCxnSpPr>
              <a:cxnSpLocks noChangeShapeType="1"/>
              <a:endCxn id="116776" idx="0"/>
            </p:cNvCxnSpPr>
            <p:nvPr/>
          </p:nvCxnSpPr>
          <p:spPr bwMode="auto">
            <a:xfrm>
              <a:off x="2371725" y="3362325"/>
              <a:ext cx="73025" cy="1689100"/>
            </a:xfrm>
            <a:prstGeom prst="straightConnector1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2937" name="Rectangle 20"/>
          <p:cNvSpPr>
            <a:spLocks noChangeArrowheads="1"/>
          </p:cNvSpPr>
          <p:nvPr/>
        </p:nvSpPr>
        <p:spPr bwMode="auto">
          <a:xfrm>
            <a:off x="0" y="3983038"/>
            <a:ext cx="2540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String.getBytes()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4911725" y="2284413"/>
            <a:ext cx="3932238" cy="3592512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sz="2000">
              <a:solidFill>
                <a:srgbClr val="000000"/>
              </a:solidFill>
              <a:latin typeface="Times New Roman" pitchFamily="18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16745" name="Group 62"/>
          <p:cNvGrpSpPr>
            <a:grpSpLocks/>
          </p:cNvGrpSpPr>
          <p:nvPr/>
        </p:nvGrpSpPr>
        <p:grpSpPr bwMode="auto">
          <a:xfrm>
            <a:off x="5160963" y="2762250"/>
            <a:ext cx="1282700" cy="647700"/>
            <a:chOff x="1441037" y="3803921"/>
            <a:chExt cx="1820862" cy="842963"/>
          </a:xfrm>
        </p:grpSpPr>
        <p:sp>
          <p:nvSpPr>
            <p:cNvPr id="64" name="Rectangle 63"/>
            <p:cNvSpPr/>
            <p:nvPr/>
          </p:nvSpPr>
          <p:spPr bwMode="auto">
            <a:xfrm>
              <a:off x="1441037" y="3805988"/>
              <a:ext cx="459723" cy="8408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1900760" y="3805988"/>
              <a:ext cx="457468" cy="8408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342454" y="3803921"/>
              <a:ext cx="459723" cy="84089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802176" y="3805988"/>
              <a:ext cx="459723" cy="8408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343525" y="3409950"/>
            <a:ext cx="1217613" cy="2238375"/>
            <a:chOff x="5343525" y="3409950"/>
            <a:chExt cx="1217613" cy="2238375"/>
          </a:xfrm>
        </p:grpSpPr>
        <p:grpSp>
          <p:nvGrpSpPr>
            <p:cNvPr id="116762" name="Group 56"/>
            <p:cNvGrpSpPr>
              <a:grpSpLocks/>
            </p:cNvGrpSpPr>
            <p:nvPr/>
          </p:nvGrpSpPr>
          <p:grpSpPr bwMode="auto">
            <a:xfrm>
              <a:off x="5343525" y="5086350"/>
              <a:ext cx="1217613" cy="561975"/>
              <a:chOff x="1466487" y="5289865"/>
              <a:chExt cx="1819275" cy="841375"/>
            </a:xfrm>
          </p:grpSpPr>
          <p:sp>
            <p:nvSpPr>
              <p:cNvPr id="116764" name="Rectangle 5"/>
              <p:cNvSpPr>
                <a:spLocks noChangeArrowheads="1"/>
              </p:cNvSpPr>
              <p:nvPr/>
            </p:nvSpPr>
            <p:spPr bwMode="auto">
              <a:xfrm>
                <a:off x="1466487" y="5289865"/>
                <a:ext cx="458787" cy="84137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65" name="Rectangle 6"/>
              <p:cNvSpPr>
                <a:spLocks noChangeArrowheads="1"/>
              </p:cNvSpPr>
              <p:nvPr/>
            </p:nvSpPr>
            <p:spPr bwMode="auto">
              <a:xfrm>
                <a:off x="1925274" y="5289865"/>
                <a:ext cx="458788" cy="84137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66" name="Rectangle 7"/>
              <p:cNvSpPr>
                <a:spLocks noChangeArrowheads="1"/>
              </p:cNvSpPr>
              <p:nvPr/>
            </p:nvSpPr>
            <p:spPr bwMode="auto">
              <a:xfrm>
                <a:off x="2368187" y="5289865"/>
                <a:ext cx="458787" cy="84137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67" name="Rectangle 9"/>
              <p:cNvSpPr>
                <a:spLocks noChangeArrowheads="1"/>
              </p:cNvSpPr>
              <p:nvPr/>
            </p:nvSpPr>
            <p:spPr bwMode="auto">
              <a:xfrm>
                <a:off x="2826974" y="5289865"/>
                <a:ext cx="458788" cy="84137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 sz="200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116763" name="Straight Arrow Connector 18"/>
            <p:cNvCxnSpPr>
              <a:cxnSpLocks noChangeShapeType="1"/>
              <a:endCxn id="65" idx="2"/>
            </p:cNvCxnSpPr>
            <p:nvPr/>
          </p:nvCxnSpPr>
          <p:spPr bwMode="auto">
            <a:xfrm flipV="1">
              <a:off x="5570538" y="3409950"/>
              <a:ext cx="74612" cy="1654175"/>
            </a:xfrm>
            <a:prstGeom prst="straightConnector1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52942" name="Straight Arrow Connector 18"/>
          <p:cNvCxnSpPr>
            <a:cxnSpLocks noChangeShapeType="1"/>
            <a:endCxn id="116764" idx="1"/>
          </p:cNvCxnSpPr>
          <p:nvPr/>
        </p:nvCxnSpPr>
        <p:spPr bwMode="auto">
          <a:xfrm>
            <a:off x="3214688" y="5332413"/>
            <a:ext cx="2128837" cy="34925"/>
          </a:xfrm>
          <a:prstGeom prst="straightConnector1">
            <a:avLst/>
          </a:prstGeom>
          <a:noFill/>
          <a:ln w="412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6748" name="Rectangle 10"/>
          <p:cNvSpPr>
            <a:spLocks noChangeArrowheads="1"/>
          </p:cNvSpPr>
          <p:nvPr/>
        </p:nvSpPr>
        <p:spPr bwMode="auto">
          <a:xfrm>
            <a:off x="903288" y="2200275"/>
            <a:ext cx="98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client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116749" name="Rectangle 72"/>
          <p:cNvSpPr>
            <a:spLocks noChangeArrowheads="1"/>
          </p:cNvSpPr>
          <p:nvPr/>
        </p:nvSpPr>
        <p:spPr bwMode="auto">
          <a:xfrm>
            <a:off x="5808663" y="2255838"/>
            <a:ext cx="1117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043238" y="1450975"/>
            <a:ext cx="4232275" cy="1635125"/>
            <a:chOff x="3043238" y="1450975"/>
            <a:chExt cx="4232275" cy="1635125"/>
          </a:xfrm>
        </p:grpSpPr>
        <p:sp>
          <p:nvSpPr>
            <p:cNvPr id="74" name="Text Box 21"/>
            <p:cNvSpPr txBox="1">
              <a:spLocks noChangeArrowheads="1"/>
            </p:cNvSpPr>
            <p:nvPr/>
          </p:nvSpPr>
          <p:spPr bwMode="auto">
            <a:xfrm>
              <a:off x="3967163" y="1450975"/>
              <a:ext cx="3308350" cy="646113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z="1800" dirty="0">
                  <a:solidFill>
                    <a:srgbClr val="000000"/>
                  </a:solidFill>
                </a:rPr>
                <a:t>Will we always get back the same string?</a:t>
              </a:r>
            </a:p>
          </p:txBody>
        </p:sp>
        <p:cxnSp>
          <p:nvCxnSpPr>
            <p:cNvPr id="116760" name="Straight Arrow Connector 18"/>
            <p:cNvCxnSpPr>
              <a:cxnSpLocks noChangeShapeType="1"/>
              <a:endCxn id="64" idx="1"/>
            </p:cNvCxnSpPr>
            <p:nvPr/>
          </p:nvCxnSpPr>
          <p:spPr bwMode="auto">
            <a:xfrm>
              <a:off x="4260850" y="2105025"/>
              <a:ext cx="900113" cy="981075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61" name="Straight Arrow Connector 18"/>
            <p:cNvCxnSpPr>
              <a:cxnSpLocks noChangeShapeType="1"/>
            </p:cNvCxnSpPr>
            <p:nvPr/>
          </p:nvCxnSpPr>
          <p:spPr bwMode="auto">
            <a:xfrm flipH="1">
              <a:off x="3043238" y="2105025"/>
              <a:ext cx="1231900" cy="746125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2948" name="Rectangle 2"/>
          <p:cNvSpPr>
            <a:spLocks noChangeArrowheads="1"/>
          </p:cNvSpPr>
          <p:nvPr/>
        </p:nvSpPr>
        <p:spPr bwMode="auto">
          <a:xfrm>
            <a:off x="5737225" y="4097338"/>
            <a:ext cx="3881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000">
                <a:solidFill>
                  <a:srgbClr val="000000"/>
                </a:solidFill>
              </a:rPr>
              <a:t>String(rcvPkt, </a:t>
            </a:r>
            <a:br>
              <a:rPr lang="en-US" altLang="x-none" sz="2000">
                <a:solidFill>
                  <a:srgbClr val="000000"/>
                </a:solidFill>
              </a:rPr>
            </a:br>
            <a:r>
              <a:rPr lang="en-US" altLang="x-none" sz="2000">
                <a:solidFill>
                  <a:srgbClr val="000000"/>
                </a:solidFill>
              </a:rPr>
              <a:t>           0, rcvPkt.getLength());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22250" y="4379913"/>
            <a:ext cx="6775450" cy="2457450"/>
            <a:chOff x="222250" y="4379913"/>
            <a:chExt cx="6775450" cy="2457450"/>
          </a:xfrm>
        </p:grpSpPr>
        <p:sp>
          <p:nvSpPr>
            <p:cNvPr id="116756" name="Rectangle 9"/>
            <p:cNvSpPr>
              <a:spLocks noChangeArrowheads="1"/>
            </p:cNvSpPr>
            <p:nvPr/>
          </p:nvSpPr>
          <p:spPr bwMode="auto">
            <a:xfrm>
              <a:off x="222250" y="6005513"/>
              <a:ext cx="6775450" cy="83185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dirty="0">
                  <a:solidFill>
                    <a:srgbClr val="000000"/>
                  </a:solidFill>
                </a:rPr>
                <a:t>Depends on default local platform char set : </a:t>
              </a:r>
              <a:r>
                <a:rPr lang="en-US" altLang="x-none" dirty="0" err="1">
                  <a:solidFill>
                    <a:srgbClr val="000000"/>
                  </a:solidFill>
                </a:rPr>
                <a:t>java.nio.charset.Charset.defaultCharset</a:t>
              </a:r>
              <a:r>
                <a:rPr lang="en-US" altLang="x-none" dirty="0">
                  <a:solidFill>
                    <a:srgbClr val="000000"/>
                  </a:solidFill>
                </a:rPr>
                <a:t>() </a:t>
              </a:r>
            </a:p>
          </p:txBody>
        </p:sp>
        <p:cxnSp>
          <p:nvCxnSpPr>
            <p:cNvPr id="116757" name="Straight Arrow Connector 18"/>
            <p:cNvCxnSpPr>
              <a:cxnSpLocks noChangeShapeType="1"/>
            </p:cNvCxnSpPr>
            <p:nvPr/>
          </p:nvCxnSpPr>
          <p:spPr bwMode="auto">
            <a:xfrm flipH="1" flipV="1">
              <a:off x="920750" y="4379913"/>
              <a:ext cx="71438" cy="1627187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58" name="Straight Arrow Connector 18"/>
            <p:cNvCxnSpPr>
              <a:cxnSpLocks noChangeShapeType="1"/>
            </p:cNvCxnSpPr>
            <p:nvPr/>
          </p:nvCxnSpPr>
          <p:spPr bwMode="auto">
            <a:xfrm flipV="1">
              <a:off x="5238750" y="4452938"/>
              <a:ext cx="1085850" cy="1579562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382588" y="3033713"/>
            <a:ext cx="1639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(UTF-16)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116754" name="Rectangle 3"/>
          <p:cNvSpPr>
            <a:spLocks noChangeArrowheads="1"/>
          </p:cNvSpPr>
          <p:nvPr/>
        </p:nvSpPr>
        <p:spPr bwMode="auto">
          <a:xfrm>
            <a:off x="6299200" y="2678113"/>
            <a:ext cx="1639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String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265863" y="3032125"/>
            <a:ext cx="1639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(UTF-16)</a:t>
            </a:r>
            <a:endParaRPr lang="en-US" altLang="x-none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64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7" grpId="0"/>
      <p:bldP spid="252948" grpId="0"/>
      <p:bldP spid="42" grpId="0"/>
      <p:bldP spid="4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Example: Charset Troubles</a:t>
            </a:r>
          </a:p>
        </p:txBody>
      </p:sp>
      <p:sp>
        <p:nvSpPr>
          <p:cNvPr id="118786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Try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java </a:t>
            </a:r>
            <a:r>
              <a:rPr lang="en-US" altLang="x-none" dirty="0" err="1">
                <a:ea typeface="ＭＳ Ｐゴシック" charset="-128"/>
              </a:rPr>
              <a:t>EncodingDecoding</a:t>
            </a:r>
            <a:r>
              <a:rPr lang="en-US" altLang="x-none" dirty="0">
                <a:ea typeface="ＭＳ Ｐゴシック" charset="-128"/>
              </a:rPr>
              <a:t> UTF-8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UTF-16</a:t>
            </a:r>
            <a:r>
              <a:rPr lang="en-US" altLang="x-none" dirty="0">
                <a:ea typeface="ＭＳ Ｐゴシック" charset="-128"/>
              </a:rPr>
              <a:t> </a:t>
            </a:r>
          </a:p>
        </p:txBody>
      </p:sp>
      <p:sp>
        <p:nvSpPr>
          <p:cNvPr id="118787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FC953F5-DC67-9C45-8F56-E95D148CECF3}" type="slidenum">
              <a:rPr lang="en-US" altLang="x-none" sz="1400">
                <a:solidFill>
                  <a:srgbClr val="000000"/>
                </a:solidFill>
              </a:rPr>
              <a:pPr/>
              <a:t>74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6579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Title 2"/>
          <p:cNvSpPr>
            <a:spLocks noGrp="1"/>
          </p:cNvSpPr>
          <p:nvPr>
            <p:ph type="title"/>
          </p:nvPr>
        </p:nvSpPr>
        <p:spPr>
          <a:xfrm>
            <a:off x="549275" y="58738"/>
            <a:ext cx="7772400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Encoding/Decoding as a Common Source of Errors</a:t>
            </a:r>
          </a:p>
        </p:txBody>
      </p:sp>
      <p:sp>
        <p:nvSpPr>
          <p:cNvPr id="12083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Please read chapter 2 (Streams) of Java Network Programming for more details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Java stream, reader/writer can always be confusing, but it is good to finally understand</a:t>
            </a: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Common mistake even in many (textbook) examples: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http://www.java2s.com/Code/Java/Network-Protocol/</a:t>
            </a:r>
            <a:r>
              <a:rPr lang="en-US" altLang="x-none" dirty="0" err="1">
                <a:ea typeface="ＭＳ Ｐゴシック" charset="-128"/>
              </a:rPr>
              <a:t>UseDatagramSockettosendoutandreceiveDatagramPacket.htm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120835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3AE4E59-53C5-E444-BF97-EF5E7E44BEF2}" type="slidenum">
              <a:rPr lang="en-US" altLang="x-none" sz="1400">
                <a:solidFill>
                  <a:srgbClr val="000000"/>
                </a:solidFill>
              </a:rPr>
              <a:pPr/>
              <a:t>75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36913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800" dirty="0">
                <a:ea typeface="ＭＳ Ｐゴシック" charset="-128"/>
              </a:rPr>
              <a:t>Exercise: UDP/DNS Server Pseudocode</a:t>
            </a:r>
          </a:p>
        </p:txBody>
      </p:sp>
      <p:sp>
        <p:nvSpPr>
          <p:cNvPr id="5222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0F77F14-E032-E247-8477-6B66BE231CE1}" type="slidenum">
              <a:rPr lang="en-US" altLang="x-none" sz="1400">
                <a:solidFill>
                  <a:srgbClr val="000000"/>
                </a:solidFill>
              </a:rPr>
              <a:pPr/>
              <a:t>76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2227" name="Content Placeholder 1"/>
          <p:cNvSpPr>
            <a:spLocks noGrp="1"/>
          </p:cNvSpPr>
          <p:nvPr>
            <p:ph idx="1"/>
          </p:nvPr>
        </p:nvSpPr>
        <p:spPr>
          <a:xfrm>
            <a:off x="488950" y="1406525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Modify the example UDP server code to implement a local DNS server.</a:t>
            </a:r>
          </a:p>
        </p:txBody>
      </p:sp>
      <p:graphicFrame>
        <p:nvGraphicFramePr>
          <p:cNvPr id="52228" name="Object 2"/>
          <p:cNvGraphicFramePr>
            <a:graphicFrameLocks noChangeAspect="1"/>
          </p:cNvGraphicFramePr>
          <p:nvPr/>
        </p:nvGraphicFramePr>
        <p:xfrm>
          <a:off x="804863" y="3140075"/>
          <a:ext cx="3616325" cy="215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9" name="Photo Editor Photo" r:id="rId4" imgW="11533333" imgH="6866667" progId="MSPhotoEd.3">
                  <p:embed/>
                </p:oleObj>
              </mc:Choice>
              <mc:Fallback>
                <p:oleObj name="Photo Editor Photo" r:id="rId4" imgW="11533333" imgH="6866667" progId="MSPhotoEd.3">
                  <p:embed/>
                  <p:pic>
                    <p:nvPicPr>
                      <p:cNvPr id="5222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3140075"/>
                        <a:ext cx="3616325" cy="215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432300" y="5788025"/>
            <a:ext cx="18415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solidFill>
                  <a:srgbClr val="000000"/>
                </a:solidFill>
              </a:rPr>
              <a:t>requesting host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  <a:p>
            <a:pPr>
              <a:defRPr/>
            </a:pPr>
            <a:r>
              <a:rPr lang="en-US" sz="1200" b="1">
                <a:solidFill>
                  <a:srgbClr val="000000"/>
                </a:solidFill>
                <a:latin typeface="Courier New" charset="0"/>
              </a:rPr>
              <a:t>cyndra.cs.yale.edu</a:t>
            </a:r>
            <a:endParaRPr lang="en-US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646863" y="6553200"/>
            <a:ext cx="19923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1">
                <a:solidFill>
                  <a:srgbClr val="000000"/>
                </a:solidFill>
                <a:latin typeface="Courier New" charset="0"/>
              </a:rPr>
              <a:t>gaia.cs.umass.edu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aphicFrame>
        <p:nvGraphicFramePr>
          <p:cNvPr id="52231" name="Object 3"/>
          <p:cNvGraphicFramePr>
            <a:graphicFrameLocks noChangeAspect="1"/>
          </p:cNvGraphicFramePr>
          <p:nvPr/>
        </p:nvGraphicFramePr>
        <p:xfrm>
          <a:off x="7142163" y="5961063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90" name="Clip" r:id="rId6" imgW="1307079" imgH="1083682" progId="MS_ClipArt_Gallery.2">
                  <p:embed/>
                </p:oleObj>
              </mc:Choice>
              <mc:Fallback>
                <p:oleObj name="Clip" r:id="rId6" imgW="1307079" imgH="1083682" progId="MS_ClipArt_Gallery.2">
                  <p:embed/>
                  <p:pic>
                    <p:nvPicPr>
                      <p:cNvPr id="522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2163" y="5961063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32" name="Group 8"/>
          <p:cNvGrpSpPr>
            <a:grpSpLocks/>
          </p:cNvGrpSpPr>
          <p:nvPr/>
        </p:nvGrpSpPr>
        <p:grpSpPr bwMode="auto">
          <a:xfrm>
            <a:off x="5265738" y="3086100"/>
            <a:ext cx="369887" cy="657225"/>
            <a:chOff x="4180" y="783"/>
            <a:chExt cx="150" cy="307"/>
          </a:xfrm>
        </p:grpSpPr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977063" y="2195513"/>
            <a:ext cx="2011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root name server</a:t>
            </a:r>
            <a:endParaRPr 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52234" name="Group 18"/>
          <p:cNvGrpSpPr>
            <a:grpSpLocks/>
          </p:cNvGrpSpPr>
          <p:nvPr/>
        </p:nvGrpSpPr>
        <p:grpSpPr bwMode="auto">
          <a:xfrm>
            <a:off x="5026025" y="3773488"/>
            <a:ext cx="311150" cy="1314450"/>
            <a:chOff x="3040" y="2322"/>
            <a:chExt cx="196" cy="828"/>
          </a:xfrm>
        </p:grpSpPr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H="1" flipV="1">
              <a:off x="3222" y="2322"/>
              <a:ext cx="0" cy="8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3040" y="286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52235" name="Group 21"/>
          <p:cNvGrpSpPr>
            <a:grpSpLocks/>
          </p:cNvGrpSpPr>
          <p:nvPr/>
        </p:nvGrpSpPr>
        <p:grpSpPr bwMode="auto">
          <a:xfrm>
            <a:off x="5429250" y="2401888"/>
            <a:ext cx="1273175" cy="647700"/>
            <a:chOff x="3294" y="1458"/>
            <a:chExt cx="802" cy="408"/>
          </a:xfrm>
        </p:grpSpPr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V="1">
              <a:off x="3294" y="1458"/>
              <a:ext cx="802" cy="40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3382" y="151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52236" name="Group 24"/>
          <p:cNvGrpSpPr>
            <a:grpSpLocks/>
          </p:cNvGrpSpPr>
          <p:nvPr/>
        </p:nvGrpSpPr>
        <p:grpSpPr bwMode="auto">
          <a:xfrm>
            <a:off x="5638800" y="2533650"/>
            <a:ext cx="1154113" cy="534988"/>
            <a:chOff x="3426" y="1541"/>
            <a:chExt cx="727" cy="337"/>
          </a:xfrm>
        </p:grpSpPr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3426" y="1554"/>
              <a:ext cx="708" cy="3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3957" y="154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3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52237" name="Group 27"/>
          <p:cNvGrpSpPr>
            <a:grpSpLocks/>
          </p:cNvGrpSpPr>
          <p:nvPr/>
        </p:nvGrpSpPr>
        <p:grpSpPr bwMode="auto">
          <a:xfrm>
            <a:off x="5715000" y="2838450"/>
            <a:ext cx="1485900" cy="411163"/>
            <a:chOff x="3474" y="1733"/>
            <a:chExt cx="936" cy="259"/>
          </a:xfrm>
        </p:grpSpPr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V="1">
              <a:off x="3474" y="1986"/>
              <a:ext cx="936" cy="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3856" y="173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4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52238" name="Group 30"/>
          <p:cNvGrpSpPr>
            <a:grpSpLocks/>
          </p:cNvGrpSpPr>
          <p:nvPr/>
        </p:nvGrpSpPr>
        <p:grpSpPr bwMode="auto">
          <a:xfrm>
            <a:off x="6762750" y="2079625"/>
            <a:ext cx="369888" cy="657225"/>
            <a:chOff x="4180" y="783"/>
            <a:chExt cx="150" cy="307"/>
          </a:xfrm>
        </p:grpSpPr>
        <p:sp>
          <p:nvSpPr>
            <p:cNvPr id="33" name="AutoShape 3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52239" name="Group 39"/>
          <p:cNvGrpSpPr>
            <a:grpSpLocks/>
          </p:cNvGrpSpPr>
          <p:nvPr/>
        </p:nvGrpSpPr>
        <p:grpSpPr bwMode="auto">
          <a:xfrm>
            <a:off x="7208838" y="3095625"/>
            <a:ext cx="369887" cy="657225"/>
            <a:chOff x="4180" y="783"/>
            <a:chExt cx="150" cy="307"/>
          </a:xfrm>
        </p:grpSpPr>
        <p:sp>
          <p:nvSpPr>
            <p:cNvPr id="42" name="AutoShape 4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" name="AutoShape 4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52240" name="Group 48"/>
          <p:cNvGrpSpPr>
            <a:grpSpLocks/>
          </p:cNvGrpSpPr>
          <p:nvPr/>
        </p:nvGrpSpPr>
        <p:grpSpPr bwMode="auto">
          <a:xfrm>
            <a:off x="7189788" y="4714875"/>
            <a:ext cx="369887" cy="657225"/>
            <a:chOff x="4180" y="783"/>
            <a:chExt cx="150" cy="307"/>
          </a:xfrm>
        </p:grpSpPr>
        <p:sp>
          <p:nvSpPr>
            <p:cNvPr id="51" name="AutoShape 4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4" name="AutoShape 5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59" name="Text Box 57"/>
          <p:cNvSpPr txBox="1">
            <a:spLocks noChangeArrowheads="1"/>
          </p:cNvSpPr>
          <p:nvPr/>
        </p:nvSpPr>
        <p:spPr bwMode="auto">
          <a:xfrm>
            <a:off x="6413500" y="5311775"/>
            <a:ext cx="23352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solidFill>
                  <a:srgbClr val="000000"/>
                </a:solidFill>
              </a:rPr>
              <a:t>authoritative name server</a:t>
            </a:r>
            <a:endParaRPr lang="en-US" sz="2000">
              <a:solidFill>
                <a:srgbClr val="000000"/>
              </a:solidFill>
              <a:latin typeface="Times New Roman" charset="0"/>
            </a:endParaRPr>
          </a:p>
          <a:p>
            <a:pPr>
              <a:defRPr/>
            </a:pPr>
            <a:r>
              <a:rPr lang="en-US" sz="1400" b="1">
                <a:solidFill>
                  <a:srgbClr val="000000"/>
                </a:solidFill>
                <a:latin typeface="Courier New" charset="0"/>
              </a:rPr>
              <a:t>dns.cs.umass.edu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52242" name="Group 58"/>
          <p:cNvGrpSpPr>
            <a:grpSpLocks/>
          </p:cNvGrpSpPr>
          <p:nvPr/>
        </p:nvGrpSpPr>
        <p:grpSpPr bwMode="auto">
          <a:xfrm>
            <a:off x="7508875" y="3802063"/>
            <a:ext cx="311150" cy="923925"/>
            <a:chOff x="4468" y="2340"/>
            <a:chExt cx="196" cy="582"/>
          </a:xfrm>
        </p:grpSpPr>
        <p:sp>
          <p:nvSpPr>
            <p:cNvPr id="61" name="Text Box 59"/>
            <p:cNvSpPr txBox="1">
              <a:spLocks noChangeArrowheads="1"/>
            </p:cNvSpPr>
            <p:nvPr/>
          </p:nvSpPr>
          <p:spPr bwMode="auto">
            <a:xfrm>
              <a:off x="4468" y="262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5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62" name="Line 60"/>
            <p:cNvSpPr>
              <a:spLocks noChangeShapeType="1"/>
            </p:cNvSpPr>
            <p:nvPr/>
          </p:nvSpPr>
          <p:spPr bwMode="auto">
            <a:xfrm>
              <a:off x="4470" y="2340"/>
              <a:ext cx="6" cy="5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52243" name="Group 61"/>
          <p:cNvGrpSpPr>
            <a:grpSpLocks/>
          </p:cNvGrpSpPr>
          <p:nvPr/>
        </p:nvGrpSpPr>
        <p:grpSpPr bwMode="auto">
          <a:xfrm>
            <a:off x="7024688" y="3794125"/>
            <a:ext cx="311150" cy="890588"/>
            <a:chOff x="4426" y="2346"/>
            <a:chExt cx="196" cy="561"/>
          </a:xfrm>
        </p:grpSpPr>
        <p:sp>
          <p:nvSpPr>
            <p:cNvPr id="64" name="Text Box 62"/>
            <p:cNvSpPr txBox="1">
              <a:spLocks noChangeArrowheads="1"/>
            </p:cNvSpPr>
            <p:nvPr/>
          </p:nvSpPr>
          <p:spPr bwMode="auto">
            <a:xfrm>
              <a:off x="4426" y="267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6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65" name="Line 63"/>
            <p:cNvSpPr>
              <a:spLocks noChangeShapeType="1"/>
            </p:cNvSpPr>
            <p:nvPr/>
          </p:nvSpPr>
          <p:spPr bwMode="auto">
            <a:xfrm flipH="1" flipV="1">
              <a:off x="4590" y="2346"/>
              <a:ext cx="0" cy="54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52244" name="Group 64"/>
          <p:cNvGrpSpPr>
            <a:grpSpLocks/>
          </p:cNvGrpSpPr>
          <p:nvPr/>
        </p:nvGrpSpPr>
        <p:grpSpPr bwMode="auto">
          <a:xfrm>
            <a:off x="6400800" y="3905250"/>
            <a:ext cx="2400300" cy="490538"/>
            <a:chOff x="4170" y="2163"/>
            <a:chExt cx="1512" cy="309"/>
          </a:xfrm>
        </p:grpSpPr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4170" y="2196"/>
              <a:ext cx="1512" cy="2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8" name="Text Box 66"/>
            <p:cNvSpPr txBox="1">
              <a:spLocks noChangeArrowheads="1"/>
            </p:cNvSpPr>
            <p:nvPr/>
          </p:nvSpPr>
          <p:spPr bwMode="auto">
            <a:xfrm>
              <a:off x="4440" y="2163"/>
              <a:ext cx="10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altLang="zh-CN" sz="1400">
                  <a:solidFill>
                    <a:srgbClr val="000000"/>
                  </a:solidFill>
                  <a:ea typeface="宋体" charset="0"/>
                  <a:cs typeface="宋体" charset="0"/>
                </a:rPr>
                <a:t>TLD</a:t>
              </a:r>
              <a:r>
                <a:rPr lang="en-US" sz="1400">
                  <a:solidFill>
                    <a:srgbClr val="000000"/>
                  </a:solidFill>
                </a:rPr>
                <a:t> name server</a:t>
              </a:r>
              <a:endParaRPr lang="en-US" sz="1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52245" name="Group 67"/>
          <p:cNvGrpSpPr>
            <a:grpSpLocks/>
          </p:cNvGrpSpPr>
          <p:nvPr/>
        </p:nvGrpSpPr>
        <p:grpSpPr bwMode="auto">
          <a:xfrm>
            <a:off x="5715000" y="3411538"/>
            <a:ext cx="1419225" cy="412750"/>
            <a:chOff x="3474" y="2094"/>
            <a:chExt cx="894" cy="260"/>
          </a:xfrm>
        </p:grpSpPr>
        <p:sp>
          <p:nvSpPr>
            <p:cNvPr id="70" name="Line 68"/>
            <p:cNvSpPr>
              <a:spLocks noChangeShapeType="1"/>
            </p:cNvSpPr>
            <p:nvPr/>
          </p:nvSpPr>
          <p:spPr bwMode="auto">
            <a:xfrm flipH="1" flipV="1">
              <a:off x="3474" y="2094"/>
              <a:ext cx="8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1" name="Text Box 69"/>
            <p:cNvSpPr txBox="1">
              <a:spLocks noChangeArrowheads="1"/>
            </p:cNvSpPr>
            <p:nvPr/>
          </p:nvSpPr>
          <p:spPr bwMode="auto">
            <a:xfrm>
              <a:off x="3880" y="212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7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52246" name="Group 70"/>
          <p:cNvGrpSpPr>
            <a:grpSpLocks/>
          </p:cNvGrpSpPr>
          <p:nvPr/>
        </p:nvGrpSpPr>
        <p:grpSpPr bwMode="auto">
          <a:xfrm>
            <a:off x="5505450" y="3802063"/>
            <a:ext cx="384175" cy="1323975"/>
            <a:chOff x="3342" y="2340"/>
            <a:chExt cx="242" cy="834"/>
          </a:xfrm>
        </p:grpSpPr>
        <p:sp>
          <p:nvSpPr>
            <p:cNvPr id="73" name="Line 71"/>
            <p:cNvSpPr>
              <a:spLocks noChangeShapeType="1"/>
            </p:cNvSpPr>
            <p:nvPr/>
          </p:nvSpPr>
          <p:spPr bwMode="auto">
            <a:xfrm>
              <a:off x="3342" y="2340"/>
              <a:ext cx="6" cy="83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4" name="Text Box 72"/>
            <p:cNvSpPr txBox="1">
              <a:spLocks noChangeArrowheads="1"/>
            </p:cNvSpPr>
            <p:nvPr/>
          </p:nvSpPr>
          <p:spPr bwMode="auto">
            <a:xfrm>
              <a:off x="3388" y="287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8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52247" name="Group 76"/>
          <p:cNvGrpSpPr>
            <a:grpSpLocks/>
          </p:cNvGrpSpPr>
          <p:nvPr/>
        </p:nvGrpSpPr>
        <p:grpSpPr bwMode="auto">
          <a:xfrm>
            <a:off x="4422775" y="3917950"/>
            <a:ext cx="1876425" cy="500063"/>
            <a:chOff x="2838" y="2163"/>
            <a:chExt cx="1182" cy="315"/>
          </a:xfrm>
        </p:grpSpPr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0" name="Text Box 78"/>
            <p:cNvSpPr txBox="1">
              <a:spLocks noChangeArrowheads="1"/>
            </p:cNvSpPr>
            <p:nvPr/>
          </p:nvSpPr>
          <p:spPr bwMode="auto">
            <a:xfrm>
              <a:off x="2919" y="2163"/>
              <a:ext cx="102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rgbClr val="000000"/>
                  </a:solidFill>
                </a:rPr>
                <a:t>local name server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  <a:p>
              <a:pPr>
                <a:defRPr/>
              </a:pPr>
              <a:r>
                <a:rPr lang="en-US" altLang="zh-CN" sz="1200" b="1">
                  <a:solidFill>
                    <a:srgbClr val="000000"/>
                  </a:solidFill>
                  <a:latin typeface="Courier New" charset="0"/>
                  <a:ea typeface="宋体" charset="0"/>
                  <a:cs typeface="宋体" charset="0"/>
                </a:rPr>
                <a:t>130.132.1.9</a:t>
              </a:r>
              <a:endParaRPr lang="en-US" sz="12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pic>
        <p:nvPicPr>
          <p:cNvPr id="52248" name="Picture 7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88" y="5133975"/>
            <a:ext cx="954087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10782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3368D5F-1B61-EF4D-91B8-9DD2736C5AC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77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UDP/DNS Implementation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54275" name="Rectangle 8"/>
          <p:cNvSpPr>
            <a:spLocks noChangeArrowheads="1"/>
          </p:cNvSpPr>
          <p:nvPr/>
        </p:nvSpPr>
        <p:spPr bwMode="auto">
          <a:xfrm>
            <a:off x="396875" y="1571625"/>
            <a:ext cx="381000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Standard UDP demultiplexing (find out return address by </a:t>
            </a:r>
            <a:r>
              <a:rPr lang="en-US" altLang="x-none" sz="2000" dirty="0" err="1">
                <a:solidFill>
                  <a:srgbClr val="000000"/>
                </a:solidFill>
                <a:latin typeface="Comic Sans MS" charset="0"/>
              </a:rPr>
              <a:t>src.addr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/</a:t>
            </a:r>
            <a:r>
              <a:rPr lang="en-US" altLang="x-none" sz="2000" dirty="0" err="1">
                <a:solidFill>
                  <a:srgbClr val="000000"/>
                </a:solidFill>
                <a:latin typeface="Comic Sans MS" charset="0"/>
              </a:rPr>
              <a:t>src.port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of UDP packet) does not always work</a:t>
            </a:r>
          </a:p>
          <a:p>
            <a:pPr lvl="1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</a:pPr>
            <a:endParaRPr lang="en-US" altLang="x-none" sz="2000" dirty="0">
              <a:solidFill>
                <a:srgbClr val="000000"/>
              </a:solidFill>
              <a:latin typeface="Comic Sans MS" charset="0"/>
            </a:endParaRPr>
          </a:p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3333CC"/>
                </a:solidFill>
                <a:latin typeface="Comic Sans MS" charset="0"/>
              </a:rPr>
              <a:t>DNS solution: identification: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remember the mapping</a:t>
            </a:r>
          </a:p>
        </p:txBody>
      </p:sp>
      <p:graphicFrame>
        <p:nvGraphicFramePr>
          <p:cNvPr id="54276" name="Object 2"/>
          <p:cNvGraphicFramePr>
            <a:graphicFrameLocks noChangeAspect="1"/>
          </p:cNvGraphicFramePr>
          <p:nvPr/>
        </p:nvGraphicFramePr>
        <p:xfrm>
          <a:off x="3952875" y="1762125"/>
          <a:ext cx="5114925" cy="304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07" name="Photo Editor Photo" r:id="rId4" imgW="11533333" imgH="6866667" progId="MSPhotoEd.3">
                  <p:embed/>
                </p:oleObj>
              </mc:Choice>
              <mc:Fallback>
                <p:oleObj name="Photo Editor Photo" r:id="rId4" imgW="11533333" imgH="6866667" progId="MSPhotoEd.3">
                  <p:embed/>
                  <p:pic>
                    <p:nvPicPr>
                      <p:cNvPr id="5427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75" y="1762125"/>
                        <a:ext cx="5114925" cy="304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803634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	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</a:t>
            </a:r>
            <a:r>
              <a:rPr lang="en-US" altLang="zh-CN" dirty="0">
                <a:ea typeface="ＭＳ Ｐゴシック" charset="-128"/>
              </a:rPr>
              <a:t>min.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and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r</a:t>
            </a:r>
            <a:r>
              <a:rPr lang="en-US" altLang="x-none" dirty="0">
                <a:ea typeface="ＭＳ Ｐゴシック" charset="-128"/>
              </a:rPr>
              <a:t>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Network application programming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Overview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UDP</a:t>
            </a:r>
          </a:p>
          <a:p>
            <a:pPr lvl="1">
              <a:buClr>
                <a:srgbClr val="C00000"/>
              </a:buClr>
              <a:buFont typeface="Wingdings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ＭＳ Ｐゴシック" charset="-128"/>
              </a:rPr>
              <a:t>Basic TCP</a:t>
            </a: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5C37E2B-A04A-E748-AD86-8D65EE791A3E}" type="slidenum">
              <a:rPr lang="en-US" altLang="x-none" sz="1400">
                <a:solidFill>
                  <a:srgbClr val="000000"/>
                </a:solidFill>
              </a:rPr>
              <a:pPr/>
              <a:t>78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5368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ChangeArrowheads="1"/>
          </p:cNvSpPr>
          <p:nvPr/>
        </p:nvSpPr>
        <p:spPr bwMode="auto">
          <a:xfrm>
            <a:off x="533400" y="239713"/>
            <a:ext cx="8264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 sz="3200" u="sng">
                <a:solidFill>
                  <a:srgbClr val="3333CC"/>
                </a:solidFill>
                <a:latin typeface="Comic Sans MS" charset="0"/>
                <a:ea typeface="宋体" charset="-122"/>
              </a:rPr>
              <a:t>TCP Socket Design: Starting w/ UDP</a:t>
            </a:r>
            <a:endParaRPr lang="en-US" altLang="x-none" sz="3200" u="sng">
              <a:solidFill>
                <a:srgbClr val="3333CC"/>
              </a:solidFill>
              <a:latin typeface="Comic Sans MS" charset="0"/>
            </a:endParaRPr>
          </a:p>
        </p:txBody>
      </p:sp>
      <p:sp>
        <p:nvSpPr>
          <p:cNvPr id="58370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58371" name="Rectangle 5"/>
          <p:cNvSpPr>
            <a:spLocks noChangeArrowheads="1"/>
          </p:cNvSpPr>
          <p:nvPr/>
        </p:nvSpPr>
        <p:spPr bwMode="auto">
          <a:xfrm>
            <a:off x="793750" y="2117725"/>
            <a:ext cx="3259138" cy="38846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8372" name="Text Box 6"/>
          <p:cNvSpPr txBox="1">
            <a:spLocks noChangeArrowheads="1"/>
          </p:cNvSpPr>
          <p:nvPr/>
        </p:nvSpPr>
        <p:spPr bwMode="auto">
          <a:xfrm>
            <a:off x="577850" y="1928813"/>
            <a:ext cx="1412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FF0000"/>
                </a:solidFill>
                <a:latin typeface="Comic Sans MS" charset="0"/>
              </a:rPr>
              <a:t>Socket 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socket space</a:t>
            </a:r>
          </a:p>
        </p:txBody>
      </p:sp>
      <p:sp>
        <p:nvSpPr>
          <p:cNvPr id="58373" name="Rectangle 7"/>
          <p:cNvSpPr>
            <a:spLocks noChangeArrowheads="1"/>
          </p:cNvSpPr>
          <p:nvPr/>
        </p:nvSpPr>
        <p:spPr bwMode="auto">
          <a:xfrm>
            <a:off x="996950" y="2279650"/>
            <a:ext cx="2830513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8374" name="Text Box 8"/>
          <p:cNvSpPr txBox="1">
            <a:spLocks noChangeArrowheads="1"/>
          </p:cNvSpPr>
          <p:nvPr/>
        </p:nvSpPr>
        <p:spPr bwMode="auto">
          <a:xfrm>
            <a:off x="992188" y="2349500"/>
            <a:ext cx="1274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address:  {*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:</a:t>
            </a:r>
            <a:r>
              <a:rPr lang="en-US" altLang="zh-CN" sz="1000" b="1">
                <a:solidFill>
                  <a:srgbClr val="000000"/>
                </a:solidFill>
                <a:latin typeface="Comic Sans MS" charset="0"/>
                <a:ea typeface="宋体" charset="-122"/>
              </a:rPr>
              <a:t>9876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}</a:t>
            </a:r>
          </a:p>
          <a:p>
            <a:pPr algn="l"/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snd/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recv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 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buf:</a:t>
            </a:r>
          </a:p>
        </p:txBody>
      </p:sp>
      <p:sp>
        <p:nvSpPr>
          <p:cNvPr id="58375" name="Text Box 9"/>
          <p:cNvSpPr txBox="1">
            <a:spLocks noChangeArrowheads="1"/>
          </p:cNvSpPr>
          <p:nvPr/>
        </p:nvSpPr>
        <p:spPr bwMode="auto">
          <a:xfrm>
            <a:off x="1827213" y="1616075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128.36.2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32</a:t>
            </a: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.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5</a:t>
            </a:r>
            <a:br>
              <a:rPr lang="en-US" altLang="x-none" sz="12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128.36.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230</a:t>
            </a: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.2</a:t>
            </a:r>
          </a:p>
        </p:txBody>
      </p:sp>
      <p:sp>
        <p:nvSpPr>
          <p:cNvPr id="58376" name="Line 11"/>
          <p:cNvSpPr>
            <a:spLocks noChangeShapeType="1"/>
          </p:cNvSpPr>
          <p:nvPr/>
        </p:nvSpPr>
        <p:spPr bwMode="auto">
          <a:xfrm>
            <a:off x="2484438" y="3022600"/>
            <a:ext cx="0" cy="1947863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377" name="Line 22"/>
          <p:cNvSpPr>
            <a:spLocks noChangeShapeType="1"/>
          </p:cNvSpPr>
          <p:nvPr/>
        </p:nvSpPr>
        <p:spPr bwMode="auto">
          <a:xfrm flipH="1">
            <a:off x="1331913" y="2513013"/>
            <a:ext cx="381000" cy="1003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378" name="Text Box 23"/>
          <p:cNvSpPr txBox="1">
            <a:spLocks noChangeArrowheads="1"/>
          </p:cNvSpPr>
          <p:nvPr/>
        </p:nvSpPr>
        <p:spPr bwMode="auto">
          <a:xfrm>
            <a:off x="787400" y="3500438"/>
            <a:ext cx="957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local address</a:t>
            </a:r>
          </a:p>
        </p:txBody>
      </p:sp>
      <p:sp>
        <p:nvSpPr>
          <p:cNvPr id="58379" name="Line 24"/>
          <p:cNvSpPr>
            <a:spLocks noChangeShapeType="1"/>
          </p:cNvSpPr>
          <p:nvPr/>
        </p:nvSpPr>
        <p:spPr bwMode="auto">
          <a:xfrm flipH="1" flipV="1">
            <a:off x="1963738" y="2574925"/>
            <a:ext cx="19050" cy="790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380" name="Text Box 25"/>
          <p:cNvSpPr txBox="1">
            <a:spLocks noChangeArrowheads="1"/>
          </p:cNvSpPr>
          <p:nvPr/>
        </p:nvSpPr>
        <p:spPr bwMode="auto">
          <a:xfrm>
            <a:off x="1627188" y="3357563"/>
            <a:ext cx="7445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local port</a:t>
            </a:r>
          </a:p>
        </p:txBody>
      </p:sp>
      <p:sp>
        <p:nvSpPr>
          <p:cNvPr id="58381" name="Line 8"/>
          <p:cNvSpPr>
            <a:spLocks noChangeShapeType="1"/>
          </p:cNvSpPr>
          <p:nvPr/>
        </p:nvSpPr>
        <p:spPr bwMode="auto">
          <a:xfrm flipH="1">
            <a:off x="2840038" y="1865313"/>
            <a:ext cx="3614737" cy="733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382" name="Line 8"/>
          <p:cNvSpPr>
            <a:spLocks noChangeShapeType="1"/>
          </p:cNvSpPr>
          <p:nvPr/>
        </p:nvSpPr>
        <p:spPr bwMode="auto">
          <a:xfrm flipH="1" flipV="1">
            <a:off x="2882899" y="2700337"/>
            <a:ext cx="3710877" cy="22430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090169" y="3244581"/>
            <a:ext cx="4692650" cy="2308324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dirty="0">
                <a:solidFill>
                  <a:srgbClr val="000000"/>
                </a:solidFill>
              </a:rPr>
              <a:t>Issue: If a single socket, data can be mixed, but TCP is designed to provide a pipe abstraction: server reads an ordered sequence of bytes from each individual client. </a:t>
            </a:r>
          </a:p>
          <a:p>
            <a:pPr algn="l"/>
            <a:endParaRPr lang="en-US" altLang="x-none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117157" y="5596438"/>
            <a:ext cx="4665662" cy="12001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dirty="0">
                <a:solidFill>
                  <a:srgbClr val="000000"/>
                </a:solidFill>
              </a:rPr>
              <a:t>Issue 2: How to notify an app that a new client is connected?</a:t>
            </a:r>
          </a:p>
          <a:p>
            <a:pPr algn="l"/>
            <a:endParaRPr lang="en-US" altLang="x-none" dirty="0">
              <a:solidFill>
                <a:srgbClr val="000000"/>
              </a:solidFill>
            </a:endParaRPr>
          </a:p>
        </p:txBody>
      </p:sp>
      <p:grpSp>
        <p:nvGrpSpPr>
          <p:cNvPr id="58385" name="Group 4"/>
          <p:cNvGrpSpPr>
            <a:grpSpLocks/>
          </p:cNvGrpSpPr>
          <p:nvPr/>
        </p:nvGrpSpPr>
        <p:grpSpPr bwMode="auto">
          <a:xfrm>
            <a:off x="6459538" y="1333500"/>
            <a:ext cx="803275" cy="849313"/>
            <a:chOff x="240" y="1046"/>
            <a:chExt cx="637" cy="994"/>
          </a:xfrm>
        </p:grpSpPr>
        <p:grpSp>
          <p:nvGrpSpPr>
            <p:cNvPr id="58396" name="Group 5"/>
            <p:cNvGrpSpPr>
              <a:grpSpLocks/>
            </p:cNvGrpSpPr>
            <p:nvPr/>
          </p:nvGrpSpPr>
          <p:grpSpPr bwMode="auto">
            <a:xfrm>
              <a:off x="240" y="1440"/>
              <a:ext cx="637" cy="600"/>
              <a:chOff x="608" y="2454"/>
              <a:chExt cx="1261" cy="600"/>
            </a:xfrm>
          </p:grpSpPr>
          <p:sp>
            <p:nvSpPr>
              <p:cNvPr id="58401" name="Rectangle 6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58402" name="Rectangle 7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1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8397" name="Group 11"/>
            <p:cNvGrpSpPr>
              <a:grpSpLocks/>
            </p:cNvGrpSpPr>
            <p:nvPr/>
          </p:nvGrpSpPr>
          <p:grpSpPr bwMode="auto">
            <a:xfrm>
              <a:off x="409" y="1484"/>
              <a:ext cx="377" cy="315"/>
              <a:chOff x="2614" y="2862"/>
              <a:chExt cx="377" cy="315"/>
            </a:xfrm>
          </p:grpSpPr>
          <p:sp>
            <p:nvSpPr>
              <p:cNvPr id="58399" name="Rectangle 12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58400" name="Oval 13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100">
                    <a:solidFill>
                      <a:srgbClr val="000000"/>
                    </a:solidFill>
                  </a:rPr>
                  <a:t>P1</a:t>
                </a:r>
              </a:p>
            </p:txBody>
          </p:sp>
        </p:grpSp>
        <p:sp>
          <p:nvSpPr>
            <p:cNvPr id="58398" name="Text Box 14"/>
            <p:cNvSpPr txBox="1">
              <a:spLocks noChangeArrowheads="1"/>
            </p:cNvSpPr>
            <p:nvPr/>
          </p:nvSpPr>
          <p:spPr bwMode="auto">
            <a:xfrm>
              <a:off x="258" y="1046"/>
              <a:ext cx="583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400">
                  <a:solidFill>
                    <a:srgbClr val="3333CC"/>
                  </a:solidFill>
                  <a:latin typeface="Comic Sans MS" charset="0"/>
                </a:rPr>
                <a:t>client1</a:t>
              </a:r>
            </a:p>
          </p:txBody>
        </p:sp>
      </p:grpSp>
      <p:grpSp>
        <p:nvGrpSpPr>
          <p:cNvPr id="58386" name="Group 4"/>
          <p:cNvGrpSpPr>
            <a:grpSpLocks/>
          </p:cNvGrpSpPr>
          <p:nvPr/>
        </p:nvGrpSpPr>
        <p:grpSpPr bwMode="auto">
          <a:xfrm>
            <a:off x="6584950" y="2332768"/>
            <a:ext cx="803275" cy="847725"/>
            <a:chOff x="240" y="1046"/>
            <a:chExt cx="637" cy="994"/>
          </a:xfrm>
        </p:grpSpPr>
        <p:grpSp>
          <p:nvGrpSpPr>
            <p:cNvPr id="58389" name="Group 5"/>
            <p:cNvGrpSpPr>
              <a:grpSpLocks/>
            </p:cNvGrpSpPr>
            <p:nvPr/>
          </p:nvGrpSpPr>
          <p:grpSpPr bwMode="auto">
            <a:xfrm>
              <a:off x="240" y="1440"/>
              <a:ext cx="637" cy="600"/>
              <a:chOff x="608" y="2454"/>
              <a:chExt cx="1261" cy="600"/>
            </a:xfrm>
          </p:grpSpPr>
          <p:sp>
            <p:nvSpPr>
              <p:cNvPr id="58394" name="Rectangle 6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58395" name="Rectangle 7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1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8390" name="Group 11"/>
            <p:cNvGrpSpPr>
              <a:grpSpLocks/>
            </p:cNvGrpSpPr>
            <p:nvPr/>
          </p:nvGrpSpPr>
          <p:grpSpPr bwMode="auto">
            <a:xfrm>
              <a:off x="409" y="1484"/>
              <a:ext cx="377" cy="315"/>
              <a:chOff x="2614" y="2862"/>
              <a:chExt cx="377" cy="315"/>
            </a:xfrm>
          </p:grpSpPr>
          <p:sp>
            <p:nvSpPr>
              <p:cNvPr id="58392" name="Rectangle 12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58393" name="Oval 13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100">
                    <a:solidFill>
                      <a:srgbClr val="000000"/>
                    </a:solidFill>
                  </a:rPr>
                  <a:t>P2</a:t>
                </a:r>
              </a:p>
            </p:txBody>
          </p:sp>
        </p:grpSp>
        <p:sp>
          <p:nvSpPr>
            <p:cNvPr id="58391" name="Text Box 14"/>
            <p:cNvSpPr txBox="1">
              <a:spLocks noChangeArrowheads="1"/>
            </p:cNvSpPr>
            <p:nvPr/>
          </p:nvSpPr>
          <p:spPr bwMode="auto">
            <a:xfrm>
              <a:off x="247" y="1046"/>
              <a:ext cx="605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400">
                  <a:solidFill>
                    <a:srgbClr val="3333CC"/>
                  </a:solidFill>
                  <a:latin typeface="Comic Sans MS" charset="0"/>
                </a:rPr>
                <a:t>client2</a:t>
              </a:r>
            </a:p>
          </p:txBody>
        </p: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109368" y="5060079"/>
            <a:ext cx="3116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>
                <a:solidFill>
                  <a:srgbClr val="000000"/>
                </a:solidFill>
              </a:rPr>
              <a:t>sock.nextByte</a:t>
            </a:r>
            <a:r>
              <a:rPr lang="en-US" altLang="x-none" dirty="0">
                <a:solidFill>
                  <a:srgbClr val="000000"/>
                </a:solidFill>
              </a:rPr>
              <a:t>(client1)?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208937" y="6253255"/>
            <a:ext cx="4546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dirty="0">
                <a:solidFill>
                  <a:srgbClr val="000000"/>
                </a:solidFill>
              </a:rPr>
              <a:t> </a:t>
            </a:r>
            <a:r>
              <a:rPr lang="en-US" altLang="x-none" dirty="0" err="1">
                <a:solidFill>
                  <a:srgbClr val="000000"/>
                </a:solidFill>
              </a:rPr>
              <a:t>newClient</a:t>
            </a:r>
            <a:r>
              <a:rPr lang="en-US" altLang="x-none" dirty="0">
                <a:solidFill>
                  <a:srgbClr val="000000"/>
                </a:solidFill>
              </a:rPr>
              <a:t> = </a:t>
            </a:r>
            <a:r>
              <a:rPr lang="en-US" altLang="x-none" dirty="0" err="1">
                <a:solidFill>
                  <a:srgbClr val="000000"/>
                </a:solidFill>
              </a:rPr>
              <a:t>sock.getNewClient</a:t>
            </a:r>
            <a:r>
              <a:rPr lang="en-US" altLang="x-none" dirty="0">
                <a:solidFill>
                  <a:srgbClr val="000000"/>
                </a:solidFill>
              </a:rPr>
              <a:t>()?</a:t>
            </a:r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4F098213-A11F-0846-BF29-940973A46A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3368D5F-1B61-EF4D-91B8-9DD2736C5AC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79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55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88E3219-B897-F643-AE59-FA89FB1C4608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7163"/>
            <a:ext cx="7772400" cy="1143000"/>
          </a:xfrm>
        </p:spPr>
        <p:txBody>
          <a:bodyPr/>
          <a:lstStyle/>
          <a:p>
            <a:r>
              <a:rPr lang="en-US" altLang="zh-CN" sz="3600">
                <a:ea typeface="宋体" charset="-122"/>
              </a:rPr>
              <a:t>Problems of DNS</a:t>
            </a:r>
            <a:endParaRPr lang="en-US" altLang="x-none" sz="3600">
              <a:ea typeface="ＭＳ Ｐゴシック" charset="-128"/>
            </a:endParaRP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000" dirty="0">
                <a:ea typeface="宋体" charset="-122"/>
              </a:rPr>
              <a:t>Simple query model, relatively static resource values and types make it harder to implement generic service discovery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600" dirty="0">
                <a:ea typeface="宋体" charset="-122"/>
              </a:rPr>
              <a:t>e.g.,</a:t>
            </a:r>
            <a:r>
              <a:rPr lang="zh-CN" altLang="en-US" sz="1600" dirty="0">
                <a:ea typeface="宋体" charset="-122"/>
              </a:rPr>
              <a:t> </a:t>
            </a:r>
            <a:r>
              <a:rPr lang="en-US" altLang="zh-CN" sz="1600" dirty="0">
                <a:ea typeface="宋体" charset="-122"/>
              </a:rPr>
              <a:t>service discovery of all printers</a:t>
            </a:r>
            <a:endParaRPr lang="en-US" altLang="zh-CN" sz="20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600" dirty="0">
                <a:ea typeface="宋体" charset="-122"/>
              </a:rPr>
              <a:t>Although theoretically you can update the values of the records, it is rarely enabled</a:t>
            </a:r>
          </a:p>
          <a:p>
            <a:pPr lvl="1">
              <a:lnSpc>
                <a:spcPct val="80000"/>
              </a:lnSpc>
            </a:pPr>
            <a:endParaRPr lang="en-US" altLang="zh-CN" sz="18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000" dirty="0">
                <a:ea typeface="宋体" charset="-122"/>
              </a:rPr>
              <a:t>Early binding (separation of DNS query from application query) does not work well in mobile, dynamic environments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800" dirty="0">
                <a:ea typeface="宋体" charset="-122"/>
              </a:rPr>
              <a:t>e.g., load balancing, locate the nearest printer</a:t>
            </a:r>
          </a:p>
          <a:p>
            <a:pPr lvl="1">
              <a:lnSpc>
                <a:spcPct val="80000"/>
              </a:lnSpc>
            </a:pPr>
            <a:endParaRPr lang="en-US" altLang="zh-CN" sz="18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200" dirty="0">
                <a:ea typeface="宋体" charset="-122"/>
              </a:rPr>
              <a:t>Each local domain needs servers, but an ad hoc domain may not have a DNS server</a:t>
            </a:r>
          </a:p>
        </p:txBody>
      </p:sp>
    </p:spTree>
    <p:extLst>
      <p:ext uri="{BB962C8B-B14F-4D97-AF65-F5344CB8AC3E}">
        <p14:creationId xmlns:p14="http://schemas.microsoft.com/office/powerpoint/2010/main" val="423716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 bwMode="auto">
          <a:xfrm>
            <a:off x="842963" y="2174875"/>
            <a:ext cx="3417887" cy="2617788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sz="2000">
              <a:solidFill>
                <a:srgbClr val="000000"/>
              </a:solidFill>
              <a:latin typeface="Times New Roman" pitchFamily="18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533400" y="239713"/>
            <a:ext cx="80533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 sz="3600" u="sng">
                <a:solidFill>
                  <a:srgbClr val="3333CC"/>
                </a:solidFill>
                <a:latin typeface="Comic Sans MS" charset="0"/>
                <a:ea typeface="宋体" charset="-122"/>
              </a:rPr>
              <a:t>BSD TCP Socket API Design</a:t>
            </a:r>
            <a:endParaRPr lang="en-US" altLang="x-none" sz="3600" u="sng">
              <a:solidFill>
                <a:srgbClr val="3333CC"/>
              </a:solidFill>
              <a:latin typeface="Comic Sans MS" charset="0"/>
            </a:endParaRP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60420" name="Text Box 6"/>
          <p:cNvSpPr txBox="1">
            <a:spLocks noChangeArrowheads="1"/>
          </p:cNvSpPr>
          <p:nvPr/>
        </p:nvSpPr>
        <p:spPr bwMode="auto">
          <a:xfrm>
            <a:off x="677863" y="1928813"/>
            <a:ext cx="1211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TCP socket space</a:t>
            </a:r>
          </a:p>
        </p:txBody>
      </p:sp>
      <p:sp>
        <p:nvSpPr>
          <p:cNvPr id="60421" name="Text Box 10"/>
          <p:cNvSpPr txBox="1">
            <a:spLocks noChangeArrowheads="1"/>
          </p:cNvSpPr>
          <p:nvPr/>
        </p:nvSpPr>
        <p:spPr bwMode="auto">
          <a:xfrm>
            <a:off x="1827213" y="1616075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128.36.2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3</a:t>
            </a: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2.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5</a:t>
            </a:r>
            <a:br>
              <a:rPr lang="en-US" altLang="x-none" sz="12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128.36.2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30</a:t>
            </a: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.2</a:t>
            </a:r>
          </a:p>
        </p:txBody>
      </p:sp>
      <p:sp>
        <p:nvSpPr>
          <p:cNvPr id="142353" name="Text Box 28"/>
          <p:cNvSpPr txBox="1">
            <a:spLocks noChangeArrowheads="1"/>
          </p:cNvSpPr>
          <p:nvPr/>
        </p:nvSpPr>
        <p:spPr bwMode="auto">
          <a:xfrm>
            <a:off x="512763" y="5286375"/>
            <a:ext cx="73404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Q: How to decide where to put a new TCP packet?</a:t>
            </a:r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996950" y="2279650"/>
            <a:ext cx="2830513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992188" y="2349500"/>
            <a:ext cx="1274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address:  {*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:</a:t>
            </a:r>
            <a:r>
              <a:rPr lang="en-US" altLang="zh-CN" sz="1000" b="1">
                <a:solidFill>
                  <a:srgbClr val="000000"/>
                </a:solidFill>
                <a:latin typeface="Comic Sans MS" charset="0"/>
                <a:ea typeface="宋体" charset="-122"/>
              </a:rPr>
              <a:t>9876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}</a:t>
            </a:r>
          </a:p>
          <a:p>
            <a:pPr algn="l"/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snd/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recv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 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buf:</a:t>
            </a:r>
          </a:p>
        </p:txBody>
      </p:sp>
      <p:sp>
        <p:nvSpPr>
          <p:cNvPr id="60425" name="Rectangle 7"/>
          <p:cNvSpPr>
            <a:spLocks noChangeArrowheads="1"/>
          </p:cNvSpPr>
          <p:nvPr/>
        </p:nvSpPr>
        <p:spPr bwMode="auto">
          <a:xfrm>
            <a:off x="1008063" y="2997200"/>
            <a:ext cx="2830512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0426" name="Text Box 8"/>
          <p:cNvSpPr txBox="1">
            <a:spLocks noChangeArrowheads="1"/>
          </p:cNvSpPr>
          <p:nvPr/>
        </p:nvSpPr>
        <p:spPr bwMode="auto">
          <a:xfrm>
            <a:off x="1019175" y="3051175"/>
            <a:ext cx="2384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address:  {*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:</a:t>
            </a:r>
            <a:r>
              <a:rPr lang="en-US" altLang="zh-CN" sz="1000" b="1">
                <a:solidFill>
                  <a:srgbClr val="000000"/>
                </a:solidFill>
                <a:latin typeface="Comic Sans MS" charset="0"/>
                <a:ea typeface="宋体" charset="-122"/>
              </a:rPr>
              <a:t>9876; client 1 IP/port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}</a:t>
            </a:r>
          </a:p>
          <a:p>
            <a:pPr algn="l"/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snd/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recv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 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buf:</a:t>
            </a:r>
          </a:p>
        </p:txBody>
      </p:sp>
      <p:sp>
        <p:nvSpPr>
          <p:cNvPr id="60427" name="Rectangle 7"/>
          <p:cNvSpPr>
            <a:spLocks noChangeArrowheads="1"/>
          </p:cNvSpPr>
          <p:nvPr/>
        </p:nvSpPr>
        <p:spPr bwMode="auto">
          <a:xfrm>
            <a:off x="987425" y="3776663"/>
            <a:ext cx="2830513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0428" name="Text Box 8"/>
          <p:cNvSpPr txBox="1">
            <a:spLocks noChangeArrowheads="1"/>
          </p:cNvSpPr>
          <p:nvPr/>
        </p:nvSpPr>
        <p:spPr bwMode="auto">
          <a:xfrm>
            <a:off x="1030288" y="3830638"/>
            <a:ext cx="2384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address:  {*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:</a:t>
            </a:r>
            <a:r>
              <a:rPr lang="en-US" altLang="zh-CN" sz="1000" b="1">
                <a:solidFill>
                  <a:srgbClr val="000000"/>
                </a:solidFill>
                <a:latin typeface="Comic Sans MS" charset="0"/>
                <a:ea typeface="宋体" charset="-122"/>
              </a:rPr>
              <a:t>9876; client 2 IP/port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}</a:t>
            </a:r>
          </a:p>
          <a:p>
            <a:pPr algn="l"/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snd/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recv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 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buf:</a:t>
            </a:r>
          </a:p>
        </p:txBody>
      </p:sp>
      <p:sp>
        <p:nvSpPr>
          <p:cNvPr id="60429" name="Line 8"/>
          <p:cNvSpPr>
            <a:spLocks noChangeShapeType="1"/>
          </p:cNvSpPr>
          <p:nvPr/>
        </p:nvSpPr>
        <p:spPr bwMode="auto">
          <a:xfrm flipH="1">
            <a:off x="2714625" y="3003550"/>
            <a:ext cx="3660775" cy="3952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30" name="Line 8"/>
          <p:cNvSpPr>
            <a:spLocks noChangeShapeType="1"/>
          </p:cNvSpPr>
          <p:nvPr/>
        </p:nvSpPr>
        <p:spPr bwMode="auto">
          <a:xfrm flipH="1" flipV="1">
            <a:off x="2835275" y="4143375"/>
            <a:ext cx="3698875" cy="904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31" name="Rectangle 39"/>
          <p:cNvSpPr>
            <a:spLocks noChangeArrowheads="1"/>
          </p:cNvSpPr>
          <p:nvPr/>
        </p:nvSpPr>
        <p:spPr bwMode="auto">
          <a:xfrm>
            <a:off x="5781675" y="1371600"/>
            <a:ext cx="30448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socket for new connected clients</a:t>
            </a:r>
          </a:p>
        </p:txBody>
      </p:sp>
      <p:sp>
        <p:nvSpPr>
          <p:cNvPr id="60432" name="Line 8"/>
          <p:cNvSpPr>
            <a:spLocks noChangeShapeType="1"/>
          </p:cNvSpPr>
          <p:nvPr/>
        </p:nvSpPr>
        <p:spPr bwMode="auto">
          <a:xfrm flipH="1">
            <a:off x="2303463" y="1976438"/>
            <a:ext cx="3951287" cy="6334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60433" name="Group 4"/>
          <p:cNvGrpSpPr>
            <a:grpSpLocks/>
          </p:cNvGrpSpPr>
          <p:nvPr/>
        </p:nvGrpSpPr>
        <p:grpSpPr bwMode="auto">
          <a:xfrm>
            <a:off x="6432550" y="2459038"/>
            <a:ext cx="803275" cy="847725"/>
            <a:chOff x="240" y="1046"/>
            <a:chExt cx="637" cy="994"/>
          </a:xfrm>
        </p:grpSpPr>
        <p:grpSp>
          <p:nvGrpSpPr>
            <p:cNvPr id="60445" name="Group 5"/>
            <p:cNvGrpSpPr>
              <a:grpSpLocks/>
            </p:cNvGrpSpPr>
            <p:nvPr/>
          </p:nvGrpSpPr>
          <p:grpSpPr bwMode="auto">
            <a:xfrm>
              <a:off x="240" y="1440"/>
              <a:ext cx="637" cy="600"/>
              <a:chOff x="608" y="2454"/>
              <a:chExt cx="1261" cy="600"/>
            </a:xfrm>
          </p:grpSpPr>
          <p:sp>
            <p:nvSpPr>
              <p:cNvPr id="60450" name="Rectangle 6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60451" name="Rectangle 7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1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0446" name="Group 11"/>
            <p:cNvGrpSpPr>
              <a:grpSpLocks/>
            </p:cNvGrpSpPr>
            <p:nvPr/>
          </p:nvGrpSpPr>
          <p:grpSpPr bwMode="auto">
            <a:xfrm>
              <a:off x="409" y="1484"/>
              <a:ext cx="377" cy="315"/>
              <a:chOff x="2614" y="2862"/>
              <a:chExt cx="377" cy="315"/>
            </a:xfrm>
          </p:grpSpPr>
          <p:sp>
            <p:nvSpPr>
              <p:cNvPr id="60448" name="Rectangle 12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60449" name="Oval 13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100">
                    <a:solidFill>
                      <a:srgbClr val="000000"/>
                    </a:solidFill>
                  </a:rPr>
                  <a:t>P1</a:t>
                </a:r>
              </a:p>
            </p:txBody>
          </p:sp>
        </p:grpSp>
        <p:sp>
          <p:nvSpPr>
            <p:cNvPr id="60447" name="Text Box 14"/>
            <p:cNvSpPr txBox="1">
              <a:spLocks noChangeArrowheads="1"/>
            </p:cNvSpPr>
            <p:nvPr/>
          </p:nvSpPr>
          <p:spPr bwMode="auto">
            <a:xfrm>
              <a:off x="258" y="1046"/>
              <a:ext cx="583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400">
                  <a:solidFill>
                    <a:srgbClr val="3333CC"/>
                  </a:solidFill>
                  <a:latin typeface="Comic Sans MS" charset="0"/>
                </a:rPr>
                <a:t>client1</a:t>
              </a:r>
            </a:p>
          </p:txBody>
        </p:sp>
      </p:grpSp>
      <p:grpSp>
        <p:nvGrpSpPr>
          <p:cNvPr id="60434" name="Group 4"/>
          <p:cNvGrpSpPr>
            <a:grpSpLocks/>
          </p:cNvGrpSpPr>
          <p:nvPr/>
        </p:nvGrpSpPr>
        <p:grpSpPr bwMode="auto">
          <a:xfrm>
            <a:off x="6545263" y="3576638"/>
            <a:ext cx="803275" cy="849312"/>
            <a:chOff x="240" y="1046"/>
            <a:chExt cx="637" cy="994"/>
          </a:xfrm>
        </p:grpSpPr>
        <p:grpSp>
          <p:nvGrpSpPr>
            <p:cNvPr id="60438" name="Group 5"/>
            <p:cNvGrpSpPr>
              <a:grpSpLocks/>
            </p:cNvGrpSpPr>
            <p:nvPr/>
          </p:nvGrpSpPr>
          <p:grpSpPr bwMode="auto">
            <a:xfrm>
              <a:off x="240" y="1440"/>
              <a:ext cx="637" cy="600"/>
              <a:chOff x="608" y="2454"/>
              <a:chExt cx="1261" cy="600"/>
            </a:xfrm>
          </p:grpSpPr>
          <p:sp>
            <p:nvSpPr>
              <p:cNvPr id="60443" name="Rectangle 6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60444" name="Rectangle 7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1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0439" name="Group 11"/>
            <p:cNvGrpSpPr>
              <a:grpSpLocks/>
            </p:cNvGrpSpPr>
            <p:nvPr/>
          </p:nvGrpSpPr>
          <p:grpSpPr bwMode="auto">
            <a:xfrm>
              <a:off x="409" y="1484"/>
              <a:ext cx="377" cy="315"/>
              <a:chOff x="2614" y="2862"/>
              <a:chExt cx="377" cy="315"/>
            </a:xfrm>
          </p:grpSpPr>
          <p:sp>
            <p:nvSpPr>
              <p:cNvPr id="60441" name="Rectangle 12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60442" name="Oval 13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100">
                    <a:solidFill>
                      <a:srgbClr val="000000"/>
                    </a:solidFill>
                  </a:rPr>
                  <a:t>P2</a:t>
                </a:r>
              </a:p>
            </p:txBody>
          </p:sp>
        </p:grpSp>
        <p:sp>
          <p:nvSpPr>
            <p:cNvPr id="60440" name="Text Box 14"/>
            <p:cNvSpPr txBox="1">
              <a:spLocks noChangeArrowheads="1"/>
            </p:cNvSpPr>
            <p:nvPr/>
          </p:nvSpPr>
          <p:spPr bwMode="auto">
            <a:xfrm>
              <a:off x="247" y="1046"/>
              <a:ext cx="605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400">
                  <a:solidFill>
                    <a:srgbClr val="3333CC"/>
                  </a:solidFill>
                  <a:latin typeface="Comic Sans MS" charset="0"/>
                </a:rPr>
                <a:t>client2</a:t>
              </a:r>
            </a:p>
          </p:txBody>
        </p:sp>
      </p:grpSp>
      <p:sp>
        <p:nvSpPr>
          <p:cNvPr id="47" name="Text Box 28"/>
          <p:cNvSpPr txBox="1">
            <a:spLocks noChangeArrowheads="1"/>
          </p:cNvSpPr>
          <p:nvPr/>
        </p:nvSpPr>
        <p:spPr bwMode="auto">
          <a:xfrm>
            <a:off x="555625" y="5903913"/>
            <a:ext cx="71657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A: Packet </a:t>
            </a:r>
            <a:r>
              <a:rPr lang="en-US" altLang="x-none" dirty="0" err="1">
                <a:solidFill>
                  <a:srgbClr val="000000"/>
                </a:solidFill>
                <a:latin typeface="Comic Sans MS" charset="0"/>
              </a:rPr>
              <a:t>demutiplexing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 is based on </a:t>
            </a:r>
            <a:r>
              <a:rPr lang="en-US" altLang="x-none" dirty="0">
                <a:solidFill>
                  <a:srgbClr val="FF0000"/>
                </a:solidFill>
                <a:latin typeface="Comic Sans MS" charset="0"/>
              </a:rPr>
              <a:t>four tuples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: </a:t>
            </a:r>
            <a:br>
              <a:rPr lang="en-US" altLang="x-none" dirty="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    (</a:t>
            </a:r>
            <a:r>
              <a:rPr lang="en-US" altLang="x-none" dirty="0" err="1">
                <a:solidFill>
                  <a:srgbClr val="000000"/>
                </a:solidFill>
                <a:latin typeface="Comic Sans MS" charset="0"/>
              </a:rPr>
              <a:t>dst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latin typeface="Comic Sans MS" charset="0"/>
              </a:rPr>
              <a:t>addr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, </a:t>
            </a:r>
            <a:r>
              <a:rPr lang="en-US" altLang="x-none" dirty="0" err="1">
                <a:solidFill>
                  <a:srgbClr val="000000"/>
                </a:solidFill>
                <a:latin typeface="Comic Sans MS" charset="0"/>
              </a:rPr>
              <a:t>dst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 port, </a:t>
            </a:r>
            <a:r>
              <a:rPr lang="en-US" altLang="x-none" dirty="0" err="1">
                <a:solidFill>
                  <a:srgbClr val="000000"/>
                </a:solidFill>
                <a:latin typeface="Comic Sans MS" charset="0"/>
              </a:rPr>
              <a:t>src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latin typeface="Comic Sans MS" charset="0"/>
              </a:rPr>
              <a:t>addr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, </a:t>
            </a:r>
            <a:r>
              <a:rPr lang="en-US" altLang="x-none" dirty="0" err="1">
                <a:solidFill>
                  <a:srgbClr val="000000"/>
                </a:solidFill>
                <a:latin typeface="Comic Sans MS" charset="0"/>
              </a:rPr>
              <a:t>src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 port)</a:t>
            </a:r>
          </a:p>
        </p:txBody>
      </p:sp>
      <p:sp>
        <p:nvSpPr>
          <p:cNvPr id="60436" name="Rectangle 39"/>
          <p:cNvSpPr>
            <a:spLocks noChangeArrowheads="1"/>
          </p:cNvSpPr>
          <p:nvPr/>
        </p:nvSpPr>
        <p:spPr bwMode="auto">
          <a:xfrm>
            <a:off x="7189788" y="2387600"/>
            <a:ext cx="19827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An individual socket </a:t>
            </a:r>
            <a:br>
              <a:rPr lang="en-US" altLang="x-none">
                <a:solidFill>
                  <a:srgbClr val="000000"/>
                </a:solidFill>
              </a:rPr>
            </a:br>
            <a:r>
              <a:rPr lang="en-US" altLang="x-none">
                <a:solidFill>
                  <a:srgbClr val="000000"/>
                </a:solidFill>
              </a:rPr>
              <a:t>for client 1</a:t>
            </a:r>
          </a:p>
        </p:txBody>
      </p:sp>
      <p:sp>
        <p:nvSpPr>
          <p:cNvPr id="60437" name="Rectangle 39"/>
          <p:cNvSpPr>
            <a:spLocks noChangeArrowheads="1"/>
          </p:cNvSpPr>
          <p:nvPr/>
        </p:nvSpPr>
        <p:spPr bwMode="auto">
          <a:xfrm>
            <a:off x="7370763" y="3694113"/>
            <a:ext cx="19827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An individual socket </a:t>
            </a:r>
            <a:br>
              <a:rPr lang="en-US" altLang="x-none">
                <a:solidFill>
                  <a:srgbClr val="000000"/>
                </a:solidFill>
              </a:rPr>
            </a:br>
            <a:r>
              <a:rPr lang="en-US" altLang="x-none">
                <a:solidFill>
                  <a:srgbClr val="000000"/>
                </a:solidFill>
              </a:rPr>
              <a:t>for client 2</a:t>
            </a: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B3ED9998-23CF-AF43-BABB-0CA0AAAC50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3368D5F-1B61-EF4D-91B8-9DD2736C5AC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80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18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53" grpId="0"/>
      <p:bldP spid="47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TCP Connection-</a:t>
            </a:r>
            <a:r>
              <a:rPr lang="en-US" altLang="zh-CN" sz="3600">
                <a:ea typeface="宋体" charset="-122"/>
              </a:rPr>
              <a:t>O</a:t>
            </a:r>
            <a:r>
              <a:rPr lang="en-US" altLang="x-none" sz="3600">
                <a:ea typeface="ＭＳ Ｐゴシック" charset="-128"/>
              </a:rPr>
              <a:t>riented </a:t>
            </a:r>
            <a:r>
              <a:rPr lang="en-US" altLang="zh-CN" sz="3600">
                <a:ea typeface="宋体" charset="-122"/>
              </a:rPr>
              <a:t>D</a:t>
            </a:r>
            <a:r>
              <a:rPr lang="en-US" altLang="x-none" sz="3600">
                <a:ea typeface="ＭＳ Ｐゴシック" charset="-128"/>
              </a:rPr>
              <a:t>emux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8788" y="1600200"/>
            <a:ext cx="7964487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TCP socket identified by 4-tuple: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source IP address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source port number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 err="1">
                <a:solidFill>
                  <a:srgbClr val="FF0000"/>
                </a:solidFill>
                <a:ea typeface="ＭＳ Ｐゴシック" charset="-128"/>
              </a:rPr>
              <a:t>dest</a:t>
            </a: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 IP address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 err="1">
                <a:solidFill>
                  <a:srgbClr val="FF0000"/>
                </a:solidFill>
                <a:ea typeface="ＭＳ Ｐゴシック" charset="-128"/>
              </a:rPr>
              <a:t>dest</a:t>
            </a: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 port number</a:t>
            </a:r>
          </a:p>
          <a:p>
            <a:pPr lvl="1"/>
            <a:endParaRPr lang="en-US" altLang="x-none" sz="2000" dirty="0">
              <a:solidFill>
                <a:srgbClr val="FF0000"/>
              </a:solidFill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 err="1">
                <a:ea typeface="ＭＳ Ｐゴシック" charset="-128"/>
              </a:rPr>
              <a:t>recv</a:t>
            </a:r>
            <a:r>
              <a:rPr lang="en-US" altLang="x-none" sz="2400" dirty="0">
                <a:ea typeface="ＭＳ Ｐゴシック" charset="-128"/>
              </a:rPr>
              <a:t> host uses all four values to direct segment to appropriate socket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different connections/sessions are automatically separated into different sockets</a:t>
            </a:r>
          </a:p>
          <a:p>
            <a:pPr lvl="1"/>
            <a:endParaRPr lang="en-US" altLang="x-none" sz="2000" dirty="0">
              <a:ea typeface="ＭＳ Ｐゴシック" charset="-128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8299CF4-8040-FD42-B85F-4ACBF99E52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3368D5F-1B61-EF4D-91B8-9DD2736C5AC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81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95799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9D68AAA-52CB-3F4D-BBA6-1979E9EF8051}" type="slidenum">
              <a:rPr lang="en-US" altLang="x-none" sz="1400">
                <a:solidFill>
                  <a:srgbClr val="000000"/>
                </a:solidFill>
              </a:rPr>
              <a:pPr/>
              <a:t>82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66113" cy="1143000"/>
          </a:xfrm>
        </p:spPr>
        <p:txBody>
          <a:bodyPr/>
          <a:lstStyle/>
          <a:p>
            <a:r>
              <a:rPr lang="en-US" altLang="zh-CN" sz="3600">
                <a:ea typeface="宋体" charset="-122"/>
              </a:rPr>
              <a:t>TCP Socket Big Picture</a:t>
            </a:r>
            <a:endParaRPr lang="en-US" altLang="x-none" sz="3600">
              <a:ea typeface="ＭＳ Ｐゴシック" charset="-128"/>
            </a:endParaRPr>
          </a:p>
        </p:txBody>
      </p:sp>
      <p:graphicFrame>
        <p:nvGraphicFramePr>
          <p:cNvPr id="64515" name="Object 2"/>
          <p:cNvGraphicFramePr>
            <a:graphicFrameLocks noGrp="1" noChangeAspect="1"/>
          </p:cNvGraphicFramePr>
          <p:nvPr>
            <p:ph type="body" idx="1"/>
          </p:nvPr>
        </p:nvGraphicFramePr>
        <p:xfrm>
          <a:off x="390525" y="1404938"/>
          <a:ext cx="7931150" cy="535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1" name="Photo Editor Photo" r:id="rId4" imgW="11155332" imgH="7535327" progId="MSPhotoEd.3">
                  <p:embed/>
                </p:oleObj>
              </mc:Choice>
              <mc:Fallback>
                <p:oleObj name="Photo Editor Photo" r:id="rId4" imgW="11155332" imgH="7535327" progId="MSPhotoEd.3">
                  <p:embed/>
                  <p:pic>
                    <p:nvPicPr>
                      <p:cNvPr id="6451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1404938"/>
                        <a:ext cx="7931150" cy="535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6" name="Rectangle 27"/>
          <p:cNvSpPr>
            <a:spLocks noChangeArrowheads="1"/>
          </p:cNvSpPr>
          <p:nvPr/>
        </p:nvSpPr>
        <p:spPr bwMode="auto">
          <a:xfrm>
            <a:off x="5270500" y="46038"/>
            <a:ext cx="41179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buFontTx/>
              <a:buChar char="-"/>
            </a:pPr>
            <a:r>
              <a:rPr lang="en-US" altLang="zh-CN" sz="1800" b="1">
                <a:solidFill>
                  <a:srgbClr val="000000"/>
                </a:solidFill>
                <a:latin typeface="Arial" charset="0"/>
                <a:ea typeface="宋体" charset="-122"/>
              </a:rPr>
              <a:t>Welcome socket: the waiting room</a:t>
            </a:r>
          </a:p>
          <a:p>
            <a:pPr algn="l" eaLnBrk="1" hangingPunct="1">
              <a:buFontTx/>
              <a:buChar char="-"/>
            </a:pPr>
            <a:r>
              <a:rPr lang="en-US" altLang="x-none" sz="1800" b="1">
                <a:solidFill>
                  <a:srgbClr val="000000"/>
                </a:solidFill>
                <a:latin typeface="Arial" charset="0"/>
                <a:ea typeface="宋体" charset="-122"/>
              </a:rPr>
              <a:t>connSocket: the operation room</a:t>
            </a:r>
            <a:endParaRPr lang="en-US" altLang="x-none" sz="18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89204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Client/server Socket Workflow: TCP</a:t>
            </a:r>
            <a:endParaRPr lang="en-US" altLang="x-none">
              <a:ea typeface="ＭＳ Ｐゴシック" charset="-128"/>
            </a:endParaRPr>
          </a:p>
        </p:txBody>
      </p:sp>
      <p:grpSp>
        <p:nvGrpSpPr>
          <p:cNvPr id="66562" name="Group 3"/>
          <p:cNvGrpSpPr>
            <a:grpSpLocks/>
          </p:cNvGrpSpPr>
          <p:nvPr/>
        </p:nvGrpSpPr>
        <p:grpSpPr bwMode="auto">
          <a:xfrm>
            <a:off x="1133475" y="3217863"/>
            <a:ext cx="2117725" cy="927100"/>
            <a:chOff x="827" y="2027"/>
            <a:chExt cx="1334" cy="584"/>
          </a:xfrm>
        </p:grpSpPr>
        <p:sp>
          <p:nvSpPr>
            <p:cNvPr id="66597" name="Text Box 4"/>
            <p:cNvSpPr txBox="1">
              <a:spLocks noChangeArrowheads="1"/>
            </p:cNvSpPr>
            <p:nvPr/>
          </p:nvSpPr>
          <p:spPr bwMode="auto">
            <a:xfrm>
              <a:off x="827" y="2027"/>
              <a:ext cx="105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400">
                  <a:solidFill>
                    <a:srgbClr val="000000"/>
                  </a:solidFill>
                  <a:latin typeface="Arial" charset="0"/>
                </a:rPr>
                <a:t>wait for incoming</a:t>
              </a:r>
            </a:p>
            <a:p>
              <a:pPr algn="l"/>
              <a:r>
                <a:rPr lang="en-US" altLang="x-none" sz="1400">
                  <a:solidFill>
                    <a:srgbClr val="000000"/>
                  </a:solidFill>
                  <a:latin typeface="Arial" charset="0"/>
                </a:rPr>
                <a:t>connection request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66598" name="Text Box 5"/>
            <p:cNvSpPr txBox="1">
              <a:spLocks noChangeArrowheads="1"/>
            </p:cNvSpPr>
            <p:nvPr/>
          </p:nvSpPr>
          <p:spPr bwMode="auto">
            <a:xfrm>
              <a:off x="828" y="2285"/>
              <a:ext cx="133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400">
                  <a:solidFill>
                    <a:srgbClr val="FF0000"/>
                  </a:solidFill>
                  <a:latin typeface="Arial" charset="0"/>
                </a:rPr>
                <a:t>connectionSocket =</a:t>
              </a:r>
            </a:p>
            <a:p>
              <a:pPr algn="l"/>
              <a:r>
                <a:rPr lang="en-US" altLang="x-none" sz="1400">
                  <a:solidFill>
                    <a:srgbClr val="FF0000"/>
                  </a:solidFill>
                  <a:latin typeface="Arial" charset="0"/>
                </a:rPr>
                <a:t>welcomeSocket.accept()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</p:grpSp>
      <p:grpSp>
        <p:nvGrpSpPr>
          <p:cNvPr id="66563" name="Group 6"/>
          <p:cNvGrpSpPr>
            <a:grpSpLocks/>
          </p:cNvGrpSpPr>
          <p:nvPr/>
        </p:nvGrpSpPr>
        <p:grpSpPr bwMode="auto">
          <a:xfrm>
            <a:off x="1123950" y="1881188"/>
            <a:ext cx="1635125" cy="1414462"/>
            <a:chOff x="821" y="1185"/>
            <a:chExt cx="1030" cy="891"/>
          </a:xfrm>
        </p:grpSpPr>
        <p:grpSp>
          <p:nvGrpSpPr>
            <p:cNvPr id="66593" name="Group 7"/>
            <p:cNvGrpSpPr>
              <a:grpSpLocks/>
            </p:cNvGrpSpPr>
            <p:nvPr/>
          </p:nvGrpSpPr>
          <p:grpSpPr bwMode="auto">
            <a:xfrm>
              <a:off x="821" y="1185"/>
              <a:ext cx="1030" cy="712"/>
              <a:chOff x="329" y="1209"/>
              <a:chExt cx="1030" cy="712"/>
            </a:xfrm>
          </p:grpSpPr>
          <p:sp>
            <p:nvSpPr>
              <p:cNvPr id="66595" name="Text Box 8"/>
              <p:cNvSpPr txBox="1">
                <a:spLocks noChangeArrowheads="1"/>
              </p:cNvSpPr>
              <p:nvPr/>
            </p:nvSpPr>
            <p:spPr bwMode="auto">
              <a:xfrm>
                <a:off x="329" y="1209"/>
                <a:ext cx="997" cy="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x-none" sz="1400">
                    <a:solidFill>
                      <a:srgbClr val="000000"/>
                    </a:solidFill>
                    <a:latin typeface="Arial" charset="0"/>
                  </a:rPr>
                  <a:t>create socket,</a:t>
                </a:r>
              </a:p>
              <a:p>
                <a:pPr algn="l"/>
                <a:r>
                  <a:rPr lang="en-US" altLang="x-none" sz="1400">
                    <a:solidFill>
                      <a:srgbClr val="000000"/>
                    </a:solidFill>
                    <a:latin typeface="Arial" charset="0"/>
                  </a:rPr>
                  <a:t>port=</a:t>
                </a:r>
                <a:r>
                  <a:rPr lang="en-US" altLang="x-none" sz="1400" b="1">
                    <a:solidFill>
                      <a:srgbClr val="000000"/>
                    </a:solidFill>
                    <a:latin typeface="Courier New" charset="0"/>
                  </a:rPr>
                  <a:t>x</a:t>
                </a:r>
                <a:r>
                  <a:rPr lang="en-US" altLang="x-none" sz="1400">
                    <a:solidFill>
                      <a:srgbClr val="000000"/>
                    </a:solidFill>
                    <a:latin typeface="Arial" charset="0"/>
                  </a:rPr>
                  <a:t>, for</a:t>
                </a:r>
              </a:p>
              <a:p>
                <a:pPr algn="l"/>
                <a:r>
                  <a:rPr lang="en-US" altLang="x-none" sz="1400">
                    <a:solidFill>
                      <a:srgbClr val="000000"/>
                    </a:solidFill>
                    <a:latin typeface="Arial" charset="0"/>
                  </a:rPr>
                  <a:t>incoming request: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66596" name="Text Box 9"/>
              <p:cNvSpPr txBox="1">
                <a:spLocks noChangeArrowheads="1"/>
              </p:cNvSpPr>
              <p:nvPr/>
            </p:nvSpPr>
            <p:spPr bwMode="auto">
              <a:xfrm>
                <a:off x="333" y="1595"/>
                <a:ext cx="1026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r"/>
                <a:r>
                  <a:rPr lang="en-US" altLang="x-none" sz="1400">
                    <a:solidFill>
                      <a:srgbClr val="FF0000"/>
                    </a:solidFill>
                    <a:latin typeface="Arial" charset="0"/>
                  </a:rPr>
                  <a:t>welcomeSocket = </a:t>
                </a:r>
              </a:p>
              <a:p>
                <a:pPr algn="r"/>
                <a:r>
                  <a:rPr lang="en-US" altLang="x-none" sz="1400">
                    <a:solidFill>
                      <a:srgbClr val="FF0000"/>
                    </a:solidFill>
                    <a:latin typeface="Arial" charset="0"/>
                  </a:rPr>
                  <a:t>ServerSocket(x)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6594" name="Line 10"/>
            <p:cNvSpPr>
              <a:spLocks noChangeShapeType="1"/>
            </p:cNvSpPr>
            <p:nvPr/>
          </p:nvSpPr>
          <p:spPr bwMode="auto">
            <a:xfrm>
              <a:off x="1284" y="1872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6564" name="Group 11"/>
          <p:cNvGrpSpPr>
            <a:grpSpLocks/>
          </p:cNvGrpSpPr>
          <p:nvPr/>
        </p:nvGrpSpPr>
        <p:grpSpPr bwMode="auto">
          <a:xfrm>
            <a:off x="4911725" y="3146425"/>
            <a:ext cx="2166938" cy="912813"/>
            <a:chOff x="3333" y="1154"/>
            <a:chExt cx="1365" cy="575"/>
          </a:xfrm>
        </p:grpSpPr>
        <p:sp>
          <p:nvSpPr>
            <p:cNvPr id="66591" name="Text Box 12"/>
            <p:cNvSpPr txBox="1">
              <a:spLocks noChangeArrowheads="1"/>
            </p:cNvSpPr>
            <p:nvPr/>
          </p:nvSpPr>
          <p:spPr bwMode="auto">
            <a:xfrm>
              <a:off x="3335" y="1154"/>
              <a:ext cx="136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400">
                  <a:solidFill>
                    <a:srgbClr val="000000"/>
                  </a:solidFill>
                  <a:latin typeface="Arial" charset="0"/>
                </a:rPr>
                <a:t>create socket,</a:t>
              </a:r>
            </a:p>
            <a:p>
              <a:pPr algn="l"/>
              <a:r>
                <a:rPr lang="en-US" altLang="x-none" sz="1400">
                  <a:solidFill>
                    <a:srgbClr val="000000"/>
                  </a:solidFill>
                  <a:latin typeface="Arial" charset="0"/>
                </a:rPr>
                <a:t>connect to hostid, port=</a:t>
              </a:r>
              <a:r>
                <a:rPr lang="en-US" altLang="x-none" sz="1400" b="1">
                  <a:solidFill>
                    <a:srgbClr val="000000"/>
                  </a:solidFill>
                  <a:latin typeface="Courier New" charset="0"/>
                </a:rPr>
                <a:t>x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66592" name="Text Box 13"/>
            <p:cNvSpPr txBox="1">
              <a:spLocks noChangeArrowheads="1"/>
            </p:cNvSpPr>
            <p:nvPr/>
          </p:nvSpPr>
          <p:spPr bwMode="auto">
            <a:xfrm>
              <a:off x="3333" y="1403"/>
              <a:ext cx="84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/>
              <a:r>
                <a:rPr lang="en-US" altLang="x-none" sz="1400">
                  <a:solidFill>
                    <a:srgbClr val="FF0000"/>
                  </a:solidFill>
                  <a:latin typeface="Arial" charset="0"/>
                </a:rPr>
                <a:t>clientSocket = </a:t>
              </a:r>
            </a:p>
            <a:p>
              <a:pPr algn="r"/>
              <a:r>
                <a:rPr lang="en-US" altLang="x-none" sz="1400">
                  <a:solidFill>
                    <a:srgbClr val="FF0000"/>
                  </a:solidFill>
                  <a:latin typeface="Arial" charset="0"/>
                </a:rPr>
                <a:t>Socket()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</p:grpSp>
      <p:grpSp>
        <p:nvGrpSpPr>
          <p:cNvPr id="66565" name="Group 14"/>
          <p:cNvGrpSpPr>
            <a:grpSpLocks/>
          </p:cNvGrpSpPr>
          <p:nvPr/>
        </p:nvGrpSpPr>
        <p:grpSpPr bwMode="auto">
          <a:xfrm>
            <a:off x="1096963" y="3124200"/>
            <a:ext cx="5440362" cy="3352800"/>
            <a:chOff x="804" y="1968"/>
            <a:chExt cx="3427" cy="2112"/>
          </a:xfrm>
        </p:grpSpPr>
        <p:sp>
          <p:nvSpPr>
            <p:cNvPr id="66584" name="Text Box 15"/>
            <p:cNvSpPr txBox="1">
              <a:spLocks noChangeArrowheads="1"/>
            </p:cNvSpPr>
            <p:nvPr/>
          </p:nvSpPr>
          <p:spPr bwMode="auto">
            <a:xfrm>
              <a:off x="839" y="3641"/>
              <a:ext cx="99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400">
                  <a:solidFill>
                    <a:srgbClr val="000000"/>
                  </a:solidFill>
                  <a:latin typeface="Arial" charset="0"/>
                </a:rPr>
                <a:t>close</a:t>
              </a:r>
            </a:p>
            <a:p>
              <a:pPr algn="l"/>
              <a:r>
                <a:rPr lang="en-US" altLang="x-none" sz="1400">
                  <a:solidFill>
                    <a:srgbClr val="FF0000"/>
                  </a:solidFill>
                  <a:latin typeface="Arial" charset="0"/>
                </a:rPr>
                <a:t>connectionSocket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66585" name="Line 16"/>
            <p:cNvSpPr>
              <a:spLocks noChangeShapeType="1"/>
            </p:cNvSpPr>
            <p:nvPr/>
          </p:nvSpPr>
          <p:spPr bwMode="auto">
            <a:xfrm>
              <a:off x="1290" y="3564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6586" name="Freeform 17"/>
            <p:cNvSpPr>
              <a:spLocks/>
            </p:cNvSpPr>
            <p:nvPr/>
          </p:nvSpPr>
          <p:spPr bwMode="auto">
            <a:xfrm>
              <a:off x="804" y="1968"/>
              <a:ext cx="492" cy="2112"/>
            </a:xfrm>
            <a:custGeom>
              <a:avLst/>
              <a:gdLst>
                <a:gd name="T0" fmla="*/ 492 w 492"/>
                <a:gd name="T1" fmla="*/ 1968 h 2112"/>
                <a:gd name="T2" fmla="*/ 492 w 492"/>
                <a:gd name="T3" fmla="*/ 2112 h 2112"/>
                <a:gd name="T4" fmla="*/ 0 w 492"/>
                <a:gd name="T5" fmla="*/ 2112 h 2112"/>
                <a:gd name="T6" fmla="*/ 0 w 492"/>
                <a:gd name="T7" fmla="*/ 0 h 2112"/>
                <a:gd name="T8" fmla="*/ 402 w 492"/>
                <a:gd name="T9" fmla="*/ 0 h 2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2"/>
                <a:gd name="T16" fmla="*/ 0 h 2112"/>
                <a:gd name="T17" fmla="*/ 492 w 492"/>
                <a:gd name="T18" fmla="*/ 2112 h 2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2" h="2112">
                  <a:moveTo>
                    <a:pt x="492" y="1968"/>
                  </a:moveTo>
                  <a:lnTo>
                    <a:pt x="492" y="2112"/>
                  </a:lnTo>
                  <a:lnTo>
                    <a:pt x="0" y="2112"/>
                  </a:lnTo>
                  <a:lnTo>
                    <a:pt x="0" y="0"/>
                  </a:lnTo>
                  <a:lnTo>
                    <a:pt x="402" y="0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6587" name="Group 18"/>
            <p:cNvGrpSpPr>
              <a:grpSpLocks/>
            </p:cNvGrpSpPr>
            <p:nvPr/>
          </p:nvGrpSpPr>
          <p:grpSpPr bwMode="auto">
            <a:xfrm>
              <a:off x="3365" y="3377"/>
              <a:ext cx="866" cy="692"/>
              <a:chOff x="3365" y="3377"/>
              <a:chExt cx="866" cy="692"/>
            </a:xfrm>
          </p:grpSpPr>
          <p:sp>
            <p:nvSpPr>
              <p:cNvPr id="66588" name="Text Box 19"/>
              <p:cNvSpPr txBox="1">
                <a:spLocks noChangeArrowheads="1"/>
              </p:cNvSpPr>
              <p:nvPr/>
            </p:nvSpPr>
            <p:spPr bwMode="auto">
              <a:xfrm>
                <a:off x="3365" y="3377"/>
                <a:ext cx="866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x-none" sz="1400">
                    <a:solidFill>
                      <a:srgbClr val="000000"/>
                    </a:solidFill>
                    <a:latin typeface="Arial" charset="0"/>
                  </a:rPr>
                  <a:t>read reply from</a:t>
                </a:r>
              </a:p>
              <a:p>
                <a:pPr algn="l"/>
                <a:r>
                  <a:rPr lang="en-US" altLang="x-none" sz="1400">
                    <a:solidFill>
                      <a:srgbClr val="FF0000"/>
                    </a:solidFill>
                    <a:latin typeface="Arial" charset="0"/>
                  </a:rPr>
                  <a:t>clientSocket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66589" name="Text Box 20"/>
              <p:cNvSpPr txBox="1">
                <a:spLocks noChangeArrowheads="1"/>
              </p:cNvSpPr>
              <p:nvPr/>
            </p:nvSpPr>
            <p:spPr bwMode="auto">
              <a:xfrm>
                <a:off x="3389" y="3743"/>
                <a:ext cx="719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x-none" sz="1400">
                    <a:solidFill>
                      <a:srgbClr val="000000"/>
                    </a:solidFill>
                    <a:latin typeface="Arial" charset="0"/>
                  </a:rPr>
                  <a:t>close</a:t>
                </a:r>
              </a:p>
              <a:p>
                <a:pPr algn="l"/>
                <a:r>
                  <a:rPr lang="en-US" altLang="x-none" sz="1400">
                    <a:solidFill>
                      <a:srgbClr val="FF0000"/>
                    </a:solidFill>
                    <a:latin typeface="Arial" charset="0"/>
                  </a:rPr>
                  <a:t>clientSocket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66590" name="Line 21"/>
              <p:cNvSpPr>
                <a:spLocks noChangeShapeType="1"/>
              </p:cNvSpPr>
              <p:nvPr/>
            </p:nvSpPr>
            <p:spPr bwMode="auto">
              <a:xfrm>
                <a:off x="3816" y="3690"/>
                <a:ext cx="0" cy="20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66566" name="Text Box 22"/>
          <p:cNvSpPr txBox="1">
            <a:spLocks noChangeArrowheads="1"/>
          </p:cNvSpPr>
          <p:nvPr/>
        </p:nvSpPr>
        <p:spPr bwMode="auto">
          <a:xfrm>
            <a:off x="406400" y="1314450"/>
            <a:ext cx="3392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Server (running on </a:t>
            </a:r>
            <a:r>
              <a:rPr lang="en-US" altLang="x-none" b="1">
                <a:solidFill>
                  <a:srgbClr val="000000"/>
                </a:solidFill>
                <a:latin typeface="Courier New" charset="0"/>
              </a:rPr>
              <a:t>hostid</a:t>
            </a: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)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66567" name="Text Box 23"/>
          <p:cNvSpPr txBox="1">
            <a:spLocks noChangeArrowheads="1"/>
          </p:cNvSpPr>
          <p:nvPr/>
        </p:nvSpPr>
        <p:spPr bwMode="auto">
          <a:xfrm>
            <a:off x="5076825" y="1333500"/>
            <a:ext cx="1008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Client</a:t>
            </a:r>
            <a:endParaRPr lang="en-US" altLang="x-none">
              <a:solidFill>
                <a:srgbClr val="000000"/>
              </a:solidFill>
            </a:endParaRPr>
          </a:p>
        </p:txBody>
      </p:sp>
      <p:grpSp>
        <p:nvGrpSpPr>
          <p:cNvPr id="66568" name="Group 24"/>
          <p:cNvGrpSpPr>
            <a:grpSpLocks/>
          </p:cNvGrpSpPr>
          <p:nvPr/>
        </p:nvGrpSpPr>
        <p:grpSpPr bwMode="auto">
          <a:xfrm>
            <a:off x="2754313" y="4010025"/>
            <a:ext cx="4041775" cy="1371600"/>
            <a:chOff x="1848" y="2526"/>
            <a:chExt cx="2546" cy="864"/>
          </a:xfrm>
        </p:grpSpPr>
        <p:sp>
          <p:nvSpPr>
            <p:cNvPr id="66579" name="Line 25"/>
            <p:cNvSpPr>
              <a:spLocks noChangeShapeType="1"/>
            </p:cNvSpPr>
            <p:nvPr/>
          </p:nvSpPr>
          <p:spPr bwMode="auto">
            <a:xfrm flipH="1">
              <a:off x="3792" y="2964"/>
              <a:ext cx="6" cy="42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6580" name="Group 26"/>
            <p:cNvGrpSpPr>
              <a:grpSpLocks/>
            </p:cNvGrpSpPr>
            <p:nvPr/>
          </p:nvGrpSpPr>
          <p:grpSpPr bwMode="auto">
            <a:xfrm>
              <a:off x="1848" y="2526"/>
              <a:ext cx="2546" cy="516"/>
              <a:chOff x="1848" y="2526"/>
              <a:chExt cx="2546" cy="516"/>
            </a:xfrm>
          </p:grpSpPr>
          <p:sp>
            <p:nvSpPr>
              <p:cNvPr id="66581" name="Text Box 27"/>
              <p:cNvSpPr txBox="1">
                <a:spLocks noChangeArrowheads="1"/>
              </p:cNvSpPr>
              <p:nvPr/>
            </p:nvSpPr>
            <p:spPr bwMode="auto">
              <a:xfrm>
                <a:off x="3335" y="2675"/>
                <a:ext cx="1059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x-none" sz="1400">
                    <a:solidFill>
                      <a:srgbClr val="000000"/>
                    </a:solidFill>
                    <a:latin typeface="Arial" charset="0"/>
                  </a:rPr>
                  <a:t>send request using</a:t>
                </a:r>
              </a:p>
              <a:p>
                <a:pPr algn="l"/>
                <a:r>
                  <a:rPr lang="en-US" altLang="x-none" sz="1400">
                    <a:solidFill>
                      <a:srgbClr val="FF0000"/>
                    </a:solidFill>
                    <a:latin typeface="Arial" charset="0"/>
                  </a:rPr>
                  <a:t>clientSocket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66582" name="Line 28"/>
              <p:cNvSpPr>
                <a:spLocks noChangeShapeType="1"/>
              </p:cNvSpPr>
              <p:nvPr/>
            </p:nvSpPr>
            <p:spPr bwMode="auto">
              <a:xfrm>
                <a:off x="3792" y="2526"/>
                <a:ext cx="0" cy="20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6583" name="Line 29"/>
              <p:cNvSpPr>
                <a:spLocks noChangeShapeType="1"/>
              </p:cNvSpPr>
              <p:nvPr/>
            </p:nvSpPr>
            <p:spPr bwMode="auto">
              <a:xfrm flipH="1">
                <a:off x="1848" y="2790"/>
                <a:ext cx="1518" cy="25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6569" name="Group 30"/>
          <p:cNvGrpSpPr>
            <a:grpSpLocks/>
          </p:cNvGrpSpPr>
          <p:nvPr/>
        </p:nvGrpSpPr>
        <p:grpSpPr bwMode="auto">
          <a:xfrm>
            <a:off x="1123950" y="4105275"/>
            <a:ext cx="4097338" cy="1487488"/>
            <a:chOff x="821" y="2586"/>
            <a:chExt cx="2581" cy="937"/>
          </a:xfrm>
        </p:grpSpPr>
        <p:sp>
          <p:nvSpPr>
            <p:cNvPr id="66574" name="Text Box 31"/>
            <p:cNvSpPr txBox="1">
              <a:spLocks noChangeArrowheads="1"/>
            </p:cNvSpPr>
            <p:nvPr/>
          </p:nvSpPr>
          <p:spPr bwMode="auto">
            <a:xfrm>
              <a:off x="821" y="2789"/>
              <a:ext cx="99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400">
                  <a:solidFill>
                    <a:srgbClr val="000000"/>
                  </a:solidFill>
                  <a:latin typeface="Arial" charset="0"/>
                </a:rPr>
                <a:t>read request from</a:t>
              </a:r>
            </a:p>
            <a:p>
              <a:pPr algn="l"/>
              <a:r>
                <a:rPr lang="en-US" altLang="x-none" sz="1400">
                  <a:solidFill>
                    <a:srgbClr val="FF0000"/>
                  </a:solidFill>
                  <a:latin typeface="Arial" charset="0"/>
                </a:rPr>
                <a:t>connectionSocket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66575" name="Text Box 32"/>
            <p:cNvSpPr txBox="1">
              <a:spLocks noChangeArrowheads="1"/>
            </p:cNvSpPr>
            <p:nvPr/>
          </p:nvSpPr>
          <p:spPr bwMode="auto">
            <a:xfrm>
              <a:off x="851" y="3197"/>
              <a:ext cx="99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400">
                  <a:solidFill>
                    <a:srgbClr val="000000"/>
                  </a:solidFill>
                  <a:latin typeface="Arial" charset="0"/>
                </a:rPr>
                <a:t>write reply to</a:t>
              </a:r>
            </a:p>
            <a:p>
              <a:pPr algn="l"/>
              <a:r>
                <a:rPr lang="en-US" altLang="x-none" sz="1400">
                  <a:solidFill>
                    <a:srgbClr val="FF0000"/>
                  </a:solidFill>
                  <a:latin typeface="Arial" charset="0"/>
                </a:rPr>
                <a:t>connectionSocket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66576" name="Line 33"/>
            <p:cNvSpPr>
              <a:spLocks noChangeShapeType="1"/>
            </p:cNvSpPr>
            <p:nvPr/>
          </p:nvSpPr>
          <p:spPr bwMode="auto">
            <a:xfrm>
              <a:off x="1278" y="2586"/>
              <a:ext cx="0" cy="2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6577" name="Line 34"/>
            <p:cNvSpPr>
              <a:spLocks noChangeShapeType="1"/>
            </p:cNvSpPr>
            <p:nvPr/>
          </p:nvSpPr>
          <p:spPr bwMode="auto">
            <a:xfrm flipH="1">
              <a:off x="1284" y="3090"/>
              <a:ext cx="6" cy="15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6578" name="Line 35"/>
            <p:cNvSpPr>
              <a:spLocks noChangeShapeType="1"/>
            </p:cNvSpPr>
            <p:nvPr/>
          </p:nvSpPr>
          <p:spPr bwMode="auto">
            <a:xfrm>
              <a:off x="1866" y="3306"/>
              <a:ext cx="1536" cy="1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6570" name="Group 36"/>
          <p:cNvGrpSpPr>
            <a:grpSpLocks/>
          </p:cNvGrpSpPr>
          <p:nvPr/>
        </p:nvGrpSpPr>
        <p:grpSpPr bwMode="auto">
          <a:xfrm>
            <a:off x="2744788" y="3041650"/>
            <a:ext cx="2200275" cy="641350"/>
            <a:chOff x="1842" y="1916"/>
            <a:chExt cx="1386" cy="404"/>
          </a:xfrm>
        </p:grpSpPr>
        <p:sp>
          <p:nvSpPr>
            <p:cNvPr id="66572" name="Line 37"/>
            <p:cNvSpPr>
              <a:spLocks noChangeShapeType="1"/>
            </p:cNvSpPr>
            <p:nvPr/>
          </p:nvSpPr>
          <p:spPr bwMode="auto">
            <a:xfrm>
              <a:off x="1842" y="2130"/>
              <a:ext cx="138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6573" name="Text Box 38"/>
            <p:cNvSpPr txBox="1">
              <a:spLocks noChangeArrowheads="1"/>
            </p:cNvSpPr>
            <p:nvPr/>
          </p:nvSpPr>
          <p:spPr bwMode="auto">
            <a:xfrm>
              <a:off x="1887" y="1916"/>
              <a:ext cx="124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olidFill>
                    <a:srgbClr val="FF0000"/>
                  </a:solidFill>
                  <a:latin typeface="Comic Sans MS" charset="0"/>
                </a:rPr>
                <a:t>TCP </a:t>
              </a:r>
            </a:p>
            <a:p>
              <a:r>
                <a:rPr lang="en-US" altLang="x-none">
                  <a:solidFill>
                    <a:srgbClr val="FF0000"/>
                  </a:solidFill>
                  <a:latin typeface="Comic Sans MS" charset="0"/>
                </a:rPr>
                <a:t>connection setup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66571" name="Object 3"/>
          <p:cNvGraphicFramePr>
            <a:graphicFrameLocks noChangeAspect="1"/>
          </p:cNvGraphicFramePr>
          <p:nvPr/>
        </p:nvGraphicFramePr>
        <p:xfrm>
          <a:off x="6262688" y="1420813"/>
          <a:ext cx="2881312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5" name="Photo Editor Photo" r:id="rId4" imgW="11155332" imgH="7535327" progId="MSPhotoEd.3">
                  <p:embed/>
                </p:oleObj>
              </mc:Choice>
              <mc:Fallback>
                <p:oleObj name="Photo Editor Photo" r:id="rId4" imgW="11155332" imgH="7535327" progId="MSPhotoEd.3">
                  <p:embed/>
                  <p:pic>
                    <p:nvPicPr>
                      <p:cNvPr id="665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2688" y="1420813"/>
                        <a:ext cx="2881312" cy="194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Slide Number Placeholder 5">
            <a:extLst>
              <a:ext uri="{FF2B5EF4-FFF2-40B4-BE49-F238E27FC236}">
                <a16:creationId xmlns:a16="http://schemas.microsoft.com/office/drawing/2014/main" id="{0C7DF017-5D0A-474D-94D1-5A11F3A879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3368D5F-1B61-EF4D-91B8-9DD2736C5AC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83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00265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Server Flow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68610" name="Rectangle 20"/>
          <p:cNvSpPr>
            <a:spLocks noChangeArrowheads="1"/>
          </p:cNvSpPr>
          <p:nvPr/>
        </p:nvSpPr>
        <p:spPr bwMode="auto">
          <a:xfrm>
            <a:off x="965200" y="2257425"/>
            <a:ext cx="2768600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-122"/>
              </a:rPr>
              <a:t>connSocket = accept()</a:t>
            </a:r>
            <a:endParaRPr lang="en-US" altLang="x-none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8611" name="Rectangle 22"/>
          <p:cNvSpPr>
            <a:spLocks noChangeArrowheads="1"/>
          </p:cNvSpPr>
          <p:nvPr/>
        </p:nvSpPr>
        <p:spPr bwMode="auto">
          <a:xfrm>
            <a:off x="942975" y="1466850"/>
            <a:ext cx="2767013" cy="3079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charset="-122"/>
              </a:rPr>
              <a:t>Create ServerSocket(6789)</a:t>
            </a:r>
            <a:endParaRPr lang="en-US" altLang="x-none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8612" name="Rectangle 23"/>
          <p:cNvSpPr>
            <a:spLocks noChangeArrowheads="1"/>
          </p:cNvSpPr>
          <p:nvPr/>
        </p:nvSpPr>
        <p:spPr bwMode="auto">
          <a:xfrm>
            <a:off x="973138" y="2986088"/>
            <a:ext cx="2768600" cy="6508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-122"/>
              </a:rPr>
              <a:t>read request from connSocket</a:t>
            </a:r>
            <a:endParaRPr lang="en-US" altLang="x-none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8613" name="Rectangle 24"/>
          <p:cNvSpPr>
            <a:spLocks noChangeArrowheads="1"/>
          </p:cNvSpPr>
          <p:nvPr/>
        </p:nvSpPr>
        <p:spPr bwMode="auto">
          <a:xfrm>
            <a:off x="1011238" y="4625975"/>
            <a:ext cx="2768600" cy="368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-122"/>
              </a:rPr>
              <a:t>Serve the request</a:t>
            </a:r>
            <a:endParaRPr lang="en-US" altLang="x-none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8614" name="Rectangle 26"/>
          <p:cNvSpPr>
            <a:spLocks noChangeArrowheads="1"/>
          </p:cNvSpPr>
          <p:nvPr/>
        </p:nvSpPr>
        <p:spPr bwMode="auto">
          <a:xfrm>
            <a:off x="1082675" y="5902325"/>
            <a:ext cx="2768600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-122"/>
              </a:rPr>
              <a:t>close connSocket</a:t>
            </a:r>
            <a:endParaRPr lang="en-US" altLang="x-none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8615" name="Line 27"/>
          <p:cNvSpPr>
            <a:spLocks noChangeShapeType="1"/>
          </p:cNvSpPr>
          <p:nvPr/>
        </p:nvSpPr>
        <p:spPr bwMode="auto">
          <a:xfrm>
            <a:off x="2322513" y="1846263"/>
            <a:ext cx="0" cy="392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16" name="Line 28"/>
          <p:cNvSpPr>
            <a:spLocks noChangeShapeType="1"/>
          </p:cNvSpPr>
          <p:nvPr/>
        </p:nvSpPr>
        <p:spPr bwMode="auto">
          <a:xfrm>
            <a:off x="2317750" y="2627313"/>
            <a:ext cx="0" cy="347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17" name="Line 29"/>
          <p:cNvSpPr>
            <a:spLocks noChangeShapeType="1"/>
          </p:cNvSpPr>
          <p:nvPr/>
        </p:nvSpPr>
        <p:spPr bwMode="auto">
          <a:xfrm>
            <a:off x="2281238" y="3651250"/>
            <a:ext cx="4762" cy="768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18" name="Line 31"/>
          <p:cNvSpPr>
            <a:spLocks noChangeShapeType="1"/>
          </p:cNvSpPr>
          <p:nvPr/>
        </p:nvSpPr>
        <p:spPr bwMode="auto">
          <a:xfrm flipH="1">
            <a:off x="2278063" y="5105400"/>
            <a:ext cx="7937" cy="790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19" name="Freeform 32"/>
          <p:cNvSpPr>
            <a:spLocks/>
          </p:cNvSpPr>
          <p:nvPr/>
        </p:nvSpPr>
        <p:spPr bwMode="auto">
          <a:xfrm>
            <a:off x="522288" y="2049463"/>
            <a:ext cx="1785937" cy="4441825"/>
          </a:xfrm>
          <a:custGeom>
            <a:avLst/>
            <a:gdLst>
              <a:gd name="T0" fmla="*/ 2147483647 w 1125"/>
              <a:gd name="T1" fmla="*/ 2147483647 h 2798"/>
              <a:gd name="T2" fmla="*/ 2147483647 w 1125"/>
              <a:gd name="T3" fmla="*/ 2147483647 h 2798"/>
              <a:gd name="T4" fmla="*/ 0 w 1125"/>
              <a:gd name="T5" fmla="*/ 2147483647 h 2798"/>
              <a:gd name="T6" fmla="*/ 0 w 1125"/>
              <a:gd name="T7" fmla="*/ 0 h 2798"/>
              <a:gd name="T8" fmla="*/ 2147483647 w 1125"/>
              <a:gd name="T9" fmla="*/ 0 h 27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5"/>
              <a:gd name="T16" fmla="*/ 0 h 2798"/>
              <a:gd name="T17" fmla="*/ 1125 w 1125"/>
              <a:gd name="T18" fmla="*/ 2798 h 27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5" h="2798">
                <a:moveTo>
                  <a:pt x="1079" y="2670"/>
                </a:moveTo>
                <a:lnTo>
                  <a:pt x="1079" y="2798"/>
                </a:lnTo>
                <a:lnTo>
                  <a:pt x="0" y="2798"/>
                </a:lnTo>
                <a:lnTo>
                  <a:pt x="0" y="0"/>
                </a:lnTo>
                <a:lnTo>
                  <a:pt x="1125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8620" name="Object 3"/>
          <p:cNvGraphicFramePr>
            <a:graphicFrameLocks noChangeAspect="1"/>
          </p:cNvGraphicFramePr>
          <p:nvPr/>
        </p:nvGraphicFramePr>
        <p:xfrm>
          <a:off x="4343400" y="304800"/>
          <a:ext cx="4397375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79" name="Photo Editor Photo" r:id="rId4" imgW="11155332" imgH="7535327" progId="MSPhotoEd.3">
                  <p:embed/>
                </p:oleObj>
              </mc:Choice>
              <mc:Fallback>
                <p:oleObj name="Photo Editor Photo" r:id="rId4" imgW="11155332" imgH="7535327" progId="MSPhotoEd.3">
                  <p:embed/>
                  <p:pic>
                    <p:nvPicPr>
                      <p:cNvPr id="6862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04800"/>
                        <a:ext cx="4397375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1" name="Rectangle 27"/>
          <p:cNvSpPr>
            <a:spLocks noChangeArrowheads="1"/>
          </p:cNvSpPr>
          <p:nvPr/>
        </p:nvSpPr>
        <p:spPr bwMode="auto">
          <a:xfrm>
            <a:off x="4953000" y="3581400"/>
            <a:ext cx="41179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buFontTx/>
              <a:buChar char="-"/>
            </a:pPr>
            <a:r>
              <a:rPr lang="en-US" altLang="zh-CN" sz="1800" b="1">
                <a:solidFill>
                  <a:srgbClr val="000000"/>
                </a:solidFill>
                <a:latin typeface="Arial" charset="0"/>
                <a:ea typeface="宋体" charset="-122"/>
              </a:rPr>
              <a:t>Welcome socket: the waiting room</a:t>
            </a:r>
          </a:p>
          <a:p>
            <a:pPr algn="l" eaLnBrk="1" hangingPunct="1">
              <a:buFontTx/>
              <a:buChar char="-"/>
            </a:pPr>
            <a:r>
              <a:rPr lang="en-US" altLang="x-none" sz="1800" b="1">
                <a:solidFill>
                  <a:srgbClr val="000000"/>
                </a:solidFill>
                <a:latin typeface="Arial" charset="0"/>
                <a:ea typeface="宋体" charset="-122"/>
              </a:rPr>
              <a:t>connSocket: the operation room</a:t>
            </a:r>
            <a:endParaRPr lang="en-US" altLang="x-none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91A3D01-BFE5-B44B-88DF-33266C639D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3368D5F-1B61-EF4D-91B8-9DD2736C5AC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84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46716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x-none" dirty="0">
                <a:ea typeface="ＭＳ Ｐゴシック" charset="-128"/>
              </a:rPr>
              <a:t>Backup Slides</a:t>
            </a:r>
            <a:r>
              <a:rPr lang="zh-CN" altLang="en-US" dirty="0">
                <a:ea typeface="ＭＳ Ｐゴシック" charset="-128"/>
              </a:rPr>
              <a:t> </a:t>
            </a:r>
            <a:br>
              <a:rPr lang="en-US" altLang="zh-CN" dirty="0">
                <a:ea typeface="ＭＳ Ｐゴシック" charset="-128"/>
              </a:rPr>
            </a:br>
            <a:r>
              <a:rPr lang="en-US" altLang="zh-CN" dirty="0">
                <a:ea typeface="ＭＳ Ｐゴシック" charset="-128"/>
              </a:rPr>
              <a:t>(</a:t>
            </a:r>
            <a:r>
              <a:rPr lang="en-US" altLang="zh-CN" dirty="0">
                <a:solidFill>
                  <a:srgbClr val="3333CC"/>
                </a:solidFill>
                <a:latin typeface="Comic Sans MS" charset="0"/>
                <a:cs typeface="宋体" charset="0"/>
              </a:rPr>
              <a:t>General Service/Naming Discovery)</a:t>
            </a:r>
            <a:endParaRPr lang="en-US" altLang="x-none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646609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616925" y="93489"/>
            <a:ext cx="7769126" cy="901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altLang="zh-CN" sz="3993" u="sng" dirty="0">
                <a:solidFill>
                  <a:srgbClr val="3333CC"/>
                </a:solidFill>
                <a:latin typeface="Comic Sans MS" charset="0"/>
                <a:ea typeface="ＭＳ Ｐゴシック" charset="0"/>
                <a:cs typeface="宋体" charset="0"/>
              </a:rPr>
              <a:t>General Service/Naming Discovery Paradigm: </a:t>
            </a:r>
            <a:r>
              <a:rPr lang="en-US" sz="3993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Linda</a:t>
            </a:r>
          </a:p>
        </p:txBody>
      </p:sp>
      <p:grpSp>
        <p:nvGrpSpPr>
          <p:cNvPr id="120835" name="Group 5"/>
          <p:cNvGrpSpPr>
            <a:grpSpLocks/>
          </p:cNvGrpSpPr>
          <p:nvPr/>
        </p:nvGrpSpPr>
        <p:grpSpPr bwMode="auto">
          <a:xfrm>
            <a:off x="1925776" y="1964862"/>
            <a:ext cx="5292449" cy="2928277"/>
            <a:chOff x="0" y="0"/>
            <a:chExt cx="3336" cy="1844"/>
          </a:xfrm>
        </p:grpSpPr>
        <p:sp>
          <p:nvSpPr>
            <p:cNvPr id="13318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 sz="2396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13319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3336" cy="1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kumimoji="1" lang="en-US" altLang="x-none" sz="1098">
                  <a:solidFill>
                    <a:srgbClr val="000000"/>
                  </a:solidFill>
                  <a:latin typeface="Verdana" charset="0"/>
                </a:rPr>
                <a:t>  </a:t>
              </a:r>
              <a:r>
                <a:rPr kumimoji="1" lang="en-US" altLang="x-none" sz="17469">
                  <a:solidFill>
                    <a:srgbClr val="000000"/>
                  </a:solidFill>
                  <a:latin typeface="Verdana" charset="0"/>
                </a:rPr>
                <a:t> </a:t>
              </a:r>
              <a:r>
                <a:rPr kumimoji="1" lang="en-US" altLang="x-none" sz="1098">
                  <a:solidFill>
                    <a:srgbClr val="000000"/>
                  </a:solidFill>
                  <a:latin typeface="Verdana" charset="0"/>
                </a:rPr>
                <a:t>                                                                                      </a:t>
              </a:r>
            </a:p>
            <a:p>
              <a:endParaRPr kumimoji="1" lang="en-US" altLang="x-none" sz="1098">
                <a:solidFill>
                  <a:srgbClr val="000000"/>
                </a:solidFill>
                <a:latin typeface="Verdana" charset="0"/>
              </a:endParaRPr>
            </a:p>
          </p:txBody>
        </p:sp>
      </p:grpSp>
      <p:sp>
        <p:nvSpPr>
          <p:cNvPr id="13317" name="Rectangle 8"/>
          <p:cNvSpPr>
            <a:spLocks noChangeArrowheads="1"/>
          </p:cNvSpPr>
          <p:nvPr/>
        </p:nvSpPr>
        <p:spPr bwMode="auto">
          <a:xfrm>
            <a:off x="662877" y="1582982"/>
            <a:ext cx="7921243" cy="4877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>
            <a:lvl1pPr marL="342900" indent="-3429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ja-JP" altLang="en-US" sz="2795" dirty="0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2795" dirty="0">
                <a:solidFill>
                  <a:srgbClr val="000000"/>
                </a:solidFill>
                <a:latin typeface="Comic Sans MS" charset="0"/>
              </a:rPr>
              <a:t>Distributed workspace</a:t>
            </a:r>
            <a:r>
              <a:rPr lang="ja-JP" altLang="en-US" sz="2795" dirty="0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2795" dirty="0">
                <a:solidFill>
                  <a:srgbClr val="000000"/>
                </a:solidFill>
                <a:latin typeface="Comic Sans MS" charset="0"/>
              </a:rPr>
              <a:t> by David Gelernter </a:t>
            </a:r>
            <a:r>
              <a:rPr lang="en-US" altLang="zh-CN" sz="2795" dirty="0">
                <a:solidFill>
                  <a:srgbClr val="000000"/>
                </a:solidFill>
                <a:latin typeface="Comic Sans MS" charset="0"/>
              </a:rPr>
              <a:t>in the 80’s </a:t>
            </a:r>
            <a:r>
              <a:rPr lang="en-US" altLang="ja-JP" sz="2795" dirty="0">
                <a:solidFill>
                  <a:srgbClr val="000000"/>
                </a:solidFill>
                <a:latin typeface="Comic Sans MS" charset="0"/>
              </a:rPr>
              <a:t>at Yale</a:t>
            </a: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endParaRPr lang="en-US" altLang="x-none" sz="2795" dirty="0">
              <a:solidFill>
                <a:srgbClr val="000000"/>
              </a:solidFill>
              <a:latin typeface="Comic Sans MS" charset="0"/>
            </a:endParaRP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795" dirty="0">
                <a:solidFill>
                  <a:srgbClr val="000000"/>
                </a:solidFill>
                <a:latin typeface="Comic Sans MS" charset="0"/>
              </a:rPr>
              <a:t>Very influential in naming and resource discovery</a:t>
            </a: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endParaRPr lang="en-US" altLang="x-none" sz="2795" dirty="0">
              <a:solidFill>
                <a:srgbClr val="000000"/>
              </a:solidFill>
              <a:latin typeface="Comic Sans MS" charset="0"/>
            </a:endParaRP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795" dirty="0">
                <a:solidFill>
                  <a:srgbClr val="000000"/>
                </a:solidFill>
                <a:latin typeface="Comic Sans MS" charset="0"/>
              </a:rPr>
              <a:t>Key issues</a:t>
            </a:r>
          </a:p>
          <a:p>
            <a:pPr marL="912754" lvl="1" indent="-456377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795" dirty="0">
                <a:solidFill>
                  <a:srgbClr val="000000"/>
                </a:solidFill>
                <a:latin typeface="Comic Sans MS" charset="0"/>
              </a:rPr>
              <a:t>How to name services/resources</a:t>
            </a:r>
          </a:p>
          <a:p>
            <a:pPr marL="912754" lvl="1" indent="-456377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795" dirty="0">
                <a:solidFill>
                  <a:srgbClr val="000000"/>
                </a:solidFill>
                <a:latin typeface="Comic Sans MS" charset="0"/>
              </a:rPr>
              <a:t>How to resolve names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60094617-18E7-0E48-9733-E5430E9D6F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585D5B5-7D4C-3642-88A6-C4774BD995ED}" type="slidenum">
              <a:rPr lang="en-US" altLang="x-none" sz="1400">
                <a:solidFill>
                  <a:srgbClr val="000000"/>
                </a:solidFill>
              </a:rPr>
              <a:pPr/>
              <a:t>86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04575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385578" y="272545"/>
            <a:ext cx="7769126" cy="901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altLang="zh-CN" sz="3993" u="sng" dirty="0">
                <a:solidFill>
                  <a:srgbClr val="3333CC"/>
                </a:solidFill>
                <a:latin typeface="Comic Sans MS" charset="0"/>
                <a:ea typeface="ＭＳ Ｐゴシック" charset="0"/>
                <a:cs typeface="宋体" charset="0"/>
              </a:rPr>
              <a:t>The Linda Paradigm</a:t>
            </a:r>
            <a:endParaRPr lang="en-US" sz="3993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122883" name="Group 5"/>
          <p:cNvGrpSpPr>
            <a:grpSpLocks/>
          </p:cNvGrpSpPr>
          <p:nvPr/>
        </p:nvGrpSpPr>
        <p:grpSpPr bwMode="auto">
          <a:xfrm>
            <a:off x="1925776" y="1964862"/>
            <a:ext cx="5292449" cy="2928277"/>
            <a:chOff x="0" y="0"/>
            <a:chExt cx="3336" cy="1844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 sz="2396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3336" cy="1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kumimoji="1" lang="en-US" altLang="x-none" sz="1098">
                  <a:solidFill>
                    <a:srgbClr val="000000"/>
                  </a:solidFill>
                  <a:latin typeface="Verdana" charset="0"/>
                </a:rPr>
                <a:t>  </a:t>
              </a:r>
              <a:r>
                <a:rPr kumimoji="1" lang="en-US" altLang="x-none" sz="17469">
                  <a:solidFill>
                    <a:srgbClr val="000000"/>
                  </a:solidFill>
                  <a:latin typeface="Verdana" charset="0"/>
                </a:rPr>
                <a:t> </a:t>
              </a:r>
              <a:r>
                <a:rPr kumimoji="1" lang="en-US" altLang="x-none" sz="1098">
                  <a:solidFill>
                    <a:srgbClr val="000000"/>
                  </a:solidFill>
                  <a:latin typeface="Verdana" charset="0"/>
                </a:rPr>
                <a:t>                                                                                      </a:t>
              </a:r>
            </a:p>
            <a:p>
              <a:endParaRPr kumimoji="1" lang="en-US" altLang="x-none" sz="1098">
                <a:solidFill>
                  <a:srgbClr val="000000"/>
                </a:solidFill>
                <a:latin typeface="Verdana" charset="0"/>
              </a:endParaRPr>
            </a:p>
          </p:txBody>
        </p:sp>
      </p:grpSp>
      <p:sp>
        <p:nvSpPr>
          <p:cNvPr id="14341" name="Rectangle 8"/>
          <p:cNvSpPr>
            <a:spLocks noChangeArrowheads="1"/>
          </p:cNvSpPr>
          <p:nvPr/>
        </p:nvSpPr>
        <p:spPr bwMode="auto">
          <a:xfrm>
            <a:off x="453714" y="1582982"/>
            <a:ext cx="7921243" cy="4877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/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altLang="zh-CN" sz="2795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宋体" charset="0"/>
              </a:rPr>
              <a:t>Naming scheme:</a:t>
            </a:r>
          </a:p>
          <a:p>
            <a:pPr marL="913392" lvl="1" indent="-456377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795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arbitrary tuples (heterogeneous-type vectors)</a:t>
            </a:r>
          </a:p>
          <a:p>
            <a:pPr marL="799776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  <a:defRPr/>
            </a:pPr>
            <a:endParaRPr lang="en-US" sz="2795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altLang="zh-CN" sz="2795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宋体" charset="0"/>
              </a:rPr>
              <a:t>Name resolution:</a:t>
            </a:r>
          </a:p>
          <a:p>
            <a:pPr marL="799776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altLang="zh-CN" sz="2795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宋体" charset="0"/>
              </a:rPr>
              <a:t>N</a:t>
            </a:r>
            <a:r>
              <a:rPr lang="en-US" sz="2795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odes write into shared memory</a:t>
            </a:r>
          </a:p>
          <a:p>
            <a:pPr marL="799776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795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宋体" charset="0"/>
              </a:rPr>
              <a:t>Nodes </a:t>
            </a:r>
            <a:r>
              <a:rPr lang="en-US" sz="2795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read matching tuples from shared memory</a:t>
            </a:r>
            <a:endParaRPr lang="en-US" altLang="zh-CN" sz="2795" dirty="0">
              <a:solidFill>
                <a:srgbClr val="000000"/>
              </a:solidFill>
              <a:latin typeface="Comic Sans MS" charset="0"/>
              <a:ea typeface="ＭＳ Ｐゴシック" charset="0"/>
              <a:cs typeface="宋体" charset="0"/>
            </a:endParaRPr>
          </a:p>
          <a:p>
            <a:pPr marL="1199664" lvl="2" indent="-285635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Wingdings" charset="0"/>
              <a:buChar char="§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exact matching is required for extraction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0C68ABF7-52AB-6E42-902D-6231538F71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585D5B5-7D4C-3642-88A6-C4774BD995ED}" type="slidenum">
              <a:rPr lang="en-US" altLang="x-none" sz="1400">
                <a:solidFill>
                  <a:srgbClr val="000000"/>
                </a:solidFill>
              </a:rPr>
              <a:pPr/>
              <a:t>87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22121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385578" y="207579"/>
            <a:ext cx="7769126" cy="934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sz="3993" u="sng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Linda</a:t>
            </a:r>
            <a:r>
              <a:rPr lang="en-US" altLang="zh-CN" sz="3993" u="sng">
                <a:solidFill>
                  <a:srgbClr val="3333CC"/>
                </a:solidFill>
                <a:latin typeface="Comic Sans MS" charset="0"/>
                <a:ea typeface="ＭＳ Ｐゴシック" charset="0"/>
                <a:cs typeface="宋体" charset="0"/>
              </a:rPr>
              <a:t>: Core API</a:t>
            </a:r>
            <a:endParaRPr lang="en-US" sz="3993" u="sng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124931" name="Group 5"/>
          <p:cNvGrpSpPr>
            <a:grpSpLocks/>
          </p:cNvGrpSpPr>
          <p:nvPr/>
        </p:nvGrpSpPr>
        <p:grpSpPr bwMode="auto">
          <a:xfrm>
            <a:off x="1925776" y="2521044"/>
            <a:ext cx="5292449" cy="2926692"/>
            <a:chOff x="0" y="0"/>
            <a:chExt cx="3336" cy="1844"/>
          </a:xfrm>
        </p:grpSpPr>
        <p:sp>
          <p:nvSpPr>
            <p:cNvPr id="15366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 sz="2396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3336" cy="1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kumimoji="1" lang="en-US" altLang="x-none" sz="1098">
                  <a:solidFill>
                    <a:srgbClr val="000000"/>
                  </a:solidFill>
                  <a:latin typeface="Verdana" charset="0"/>
                </a:rPr>
                <a:t>  </a:t>
              </a:r>
              <a:r>
                <a:rPr kumimoji="1" lang="en-US" altLang="x-none" sz="17469">
                  <a:solidFill>
                    <a:srgbClr val="000000"/>
                  </a:solidFill>
                  <a:latin typeface="Verdana" charset="0"/>
                </a:rPr>
                <a:t> </a:t>
              </a:r>
              <a:r>
                <a:rPr kumimoji="1" lang="en-US" altLang="x-none" sz="1098">
                  <a:solidFill>
                    <a:srgbClr val="000000"/>
                  </a:solidFill>
                  <a:latin typeface="Verdana" charset="0"/>
                </a:rPr>
                <a:t>                                                                                      </a:t>
              </a:r>
            </a:p>
            <a:p>
              <a:endParaRPr kumimoji="1" lang="en-US" altLang="x-none" sz="1098">
                <a:solidFill>
                  <a:srgbClr val="000000"/>
                </a:solidFill>
                <a:latin typeface="Verdana" charset="0"/>
              </a:endParaRPr>
            </a:p>
          </p:txBody>
        </p:sp>
      </p:grpSp>
      <p:sp>
        <p:nvSpPr>
          <p:cNvPr id="13317" name="Rectangle 8"/>
          <p:cNvSpPr>
            <a:spLocks noChangeArrowheads="1"/>
          </p:cNvSpPr>
          <p:nvPr/>
        </p:nvSpPr>
        <p:spPr bwMode="auto">
          <a:xfrm>
            <a:off x="306350" y="1470477"/>
            <a:ext cx="8607360" cy="4875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33" tIns="46017" rIns="92033" bIns="46017"/>
          <a:lstStyle>
            <a:lvl1pPr marL="342900" indent="-3429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1996" dirty="0">
                <a:solidFill>
                  <a:srgbClr val="000000"/>
                </a:solidFill>
                <a:latin typeface="Comic Sans MS" charset="0"/>
              </a:rPr>
              <a:t>out():  </a:t>
            </a: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writes tuples to shared space  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example: </a:t>
            </a:r>
            <a:r>
              <a:rPr lang="en-US" altLang="x-none" sz="1797" i="1" dirty="0">
                <a:solidFill>
                  <a:srgbClr val="000000"/>
                </a:solidFill>
                <a:latin typeface="Comic Sans MS" charset="0"/>
              </a:rPr>
              <a:t>out("</a:t>
            </a:r>
            <a:r>
              <a:rPr lang="en-US" altLang="x-none" sz="1797" i="1" dirty="0" err="1">
                <a:solidFill>
                  <a:srgbClr val="000000"/>
                </a:solidFill>
                <a:latin typeface="Comic Sans MS" charset="0"/>
              </a:rPr>
              <a:t>abc</a:t>
            </a:r>
            <a:r>
              <a:rPr lang="en-US" altLang="x-none" sz="1797" i="1" dirty="0">
                <a:solidFill>
                  <a:srgbClr val="000000"/>
                </a:solidFill>
                <a:latin typeface="Comic Sans MS" charset="0"/>
              </a:rPr>
              <a:t>", 1.5, 12)</a:t>
            </a: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.  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result: insert (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1797" dirty="0" err="1">
                <a:solidFill>
                  <a:srgbClr val="000000"/>
                </a:solidFill>
                <a:latin typeface="Comic Sans MS" charset="0"/>
              </a:rPr>
              <a:t>abc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, 1.5, 12) into space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ZapfDingbats" charset="0"/>
              <a:buChar char="m"/>
            </a:pPr>
            <a:endParaRPr lang="en-US" altLang="x-none" sz="1797" i="1" dirty="0">
              <a:solidFill>
                <a:srgbClr val="000000"/>
              </a:solidFill>
              <a:latin typeface="Comic Sans MS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1996" dirty="0">
                <a:solidFill>
                  <a:srgbClr val="000000"/>
                </a:solidFill>
                <a:latin typeface="Comic Sans MS" charset="0"/>
              </a:rPr>
              <a:t>read():  </a:t>
            </a: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retrieves tuple copy matching </a:t>
            </a:r>
            <a:r>
              <a:rPr lang="en-US" altLang="x-none" sz="1797" dirty="0" err="1">
                <a:solidFill>
                  <a:srgbClr val="000000"/>
                </a:solidFill>
                <a:latin typeface="Comic Sans MS" charset="0"/>
              </a:rPr>
              <a:t>arg</a:t>
            </a: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 list (blocking)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example: </a:t>
            </a:r>
            <a:r>
              <a:rPr lang="en-US" altLang="x-none" sz="1797" i="1" dirty="0">
                <a:solidFill>
                  <a:srgbClr val="000000"/>
                </a:solidFill>
                <a:latin typeface="Comic Sans MS" charset="0"/>
              </a:rPr>
              <a:t>read(</a:t>
            </a:r>
            <a:r>
              <a:rPr lang="ja-JP" altLang="en-US" sz="1797" i="1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1797" i="1" dirty="0" err="1">
                <a:solidFill>
                  <a:srgbClr val="000000"/>
                </a:solidFill>
                <a:latin typeface="Comic Sans MS" charset="0"/>
              </a:rPr>
              <a:t>abc</a:t>
            </a:r>
            <a:r>
              <a:rPr lang="ja-JP" altLang="en-US" sz="1797" i="1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1797" i="1" dirty="0">
                <a:solidFill>
                  <a:srgbClr val="000000"/>
                </a:solidFill>
                <a:latin typeface="Comic Sans MS" charset="0"/>
              </a:rPr>
              <a:t>, ? A, ? B)</a:t>
            </a: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 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result: finds (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1797" dirty="0" err="1">
                <a:solidFill>
                  <a:srgbClr val="000000"/>
                </a:solidFill>
                <a:latin typeface="Comic Sans MS" charset="0"/>
              </a:rPr>
              <a:t>abc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, 1.5, 12) and sets local variables </a:t>
            </a:r>
            <a:br>
              <a:rPr lang="en-US" altLang="ja-JP" sz="1797" dirty="0">
                <a:solidFill>
                  <a:srgbClr val="000000"/>
                </a:solidFill>
                <a:latin typeface="Comic Sans MS" charset="0"/>
              </a:rPr>
            </a:b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A = 1.5, B = 12.  Tuple (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1797" dirty="0" err="1">
                <a:solidFill>
                  <a:srgbClr val="000000"/>
                </a:solidFill>
                <a:latin typeface="Comic Sans MS" charset="0"/>
              </a:rPr>
              <a:t>abc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, 1.5, 12) is still resident in space.</a:t>
            </a:r>
            <a:br>
              <a:rPr lang="en-US" altLang="ja-JP" sz="1797" dirty="0">
                <a:solidFill>
                  <a:srgbClr val="000000"/>
                </a:solidFill>
                <a:latin typeface="Comic Sans MS" charset="0"/>
              </a:rPr>
            </a:br>
            <a:endParaRPr lang="en-US" altLang="ja-JP" sz="1797" dirty="0">
              <a:solidFill>
                <a:srgbClr val="000000"/>
              </a:solidFill>
              <a:latin typeface="Comic Sans MS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1996" dirty="0">
                <a:solidFill>
                  <a:srgbClr val="000000"/>
                </a:solidFill>
                <a:latin typeface="Comic Sans MS" charset="0"/>
              </a:rPr>
              <a:t>in(): </a:t>
            </a: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retrieves and deletes matching tuple from space (blocking)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example: same as above except (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1797" dirty="0" err="1">
                <a:solidFill>
                  <a:srgbClr val="000000"/>
                </a:solidFill>
                <a:latin typeface="Comic Sans MS" charset="0"/>
              </a:rPr>
              <a:t>abc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, 1.5, 12) is deleted</a:t>
            </a:r>
            <a:br>
              <a:rPr lang="en-US" altLang="ja-JP" sz="1797" dirty="0">
                <a:solidFill>
                  <a:srgbClr val="000000"/>
                </a:solidFill>
                <a:latin typeface="Comic Sans MS" charset="0"/>
              </a:rPr>
            </a:br>
            <a:endParaRPr lang="en-US" altLang="ja-JP" sz="1797" dirty="0">
              <a:solidFill>
                <a:srgbClr val="000000"/>
              </a:solidFill>
              <a:latin typeface="Comic Sans MS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1996" dirty="0" err="1">
                <a:solidFill>
                  <a:srgbClr val="000000"/>
                </a:solidFill>
                <a:latin typeface="Comic Sans MS" charset="0"/>
              </a:rPr>
              <a:t>eval</a:t>
            </a:r>
            <a:r>
              <a:rPr lang="en-US" altLang="x-none" sz="1996" dirty="0">
                <a:solidFill>
                  <a:srgbClr val="000000"/>
                </a:solidFill>
                <a:latin typeface="Comic Sans MS" charset="0"/>
              </a:rPr>
              <a:t>(expression): similar to out except that the tuple argument to </a:t>
            </a:r>
            <a:r>
              <a:rPr lang="en-US" altLang="x-none" sz="1996" dirty="0" err="1">
                <a:solidFill>
                  <a:srgbClr val="000000"/>
                </a:solidFill>
                <a:latin typeface="Comic Sans MS" charset="0"/>
              </a:rPr>
              <a:t>eval</a:t>
            </a:r>
            <a:r>
              <a:rPr lang="en-US" altLang="x-none" sz="1996" dirty="0">
                <a:solidFill>
                  <a:srgbClr val="000000"/>
                </a:solidFill>
                <a:latin typeface="Comic Sans MS" charset="0"/>
              </a:rPr>
              <a:t> is evaluated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example: </a:t>
            </a:r>
            <a:r>
              <a:rPr lang="en-US" altLang="x-none" sz="1797" dirty="0" err="1">
                <a:solidFill>
                  <a:srgbClr val="000000"/>
                </a:solidFill>
              </a:rPr>
              <a:t>eval</a:t>
            </a:r>
            <a:r>
              <a:rPr lang="en-US" altLang="x-none" sz="1797" dirty="0">
                <a:solidFill>
                  <a:srgbClr val="000000"/>
                </a:solidFill>
              </a:rPr>
              <a:t>("ab",-6,abs(-6)) </a:t>
            </a: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creates tuple (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ab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, -6, 6)</a:t>
            </a:r>
            <a:br>
              <a:rPr lang="en-US" altLang="ja-JP" sz="1797" dirty="0">
                <a:solidFill>
                  <a:srgbClr val="000000"/>
                </a:solidFill>
                <a:latin typeface="Comic Sans MS" charset="0"/>
              </a:rPr>
            </a:br>
            <a:endParaRPr lang="en-US" altLang="x-none" sz="1797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A1E3D06C-4CCD-6E4C-835A-C45BEE6D98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585D5B5-7D4C-3642-88A6-C4774BD995ED}" type="slidenum">
              <a:rPr lang="en-US" altLang="x-none" sz="1400">
                <a:solidFill>
                  <a:srgbClr val="000000"/>
                </a:solidFill>
              </a:rPr>
              <a:pPr/>
              <a:t>88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92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458467" y="204410"/>
            <a:ext cx="8683420" cy="11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sz="3993" u="sng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Linda Extension: JavaSpaces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13928" y="1411849"/>
            <a:ext cx="7498165" cy="518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>
            <a:lvl1pPr marL="342900" indent="-3429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795" dirty="0">
                <a:solidFill>
                  <a:srgbClr val="000000"/>
                </a:solidFill>
                <a:latin typeface="Comic Sans MS" charset="0"/>
              </a:rPr>
              <a:t>Industry took Linda principles and </a:t>
            </a:r>
            <a:r>
              <a:rPr lang="en-US" altLang="zh-CN" sz="2795" dirty="0">
                <a:solidFill>
                  <a:srgbClr val="000000"/>
                </a:solidFill>
                <a:latin typeface="Comic Sans MS" charset="0"/>
              </a:rPr>
              <a:t>made modifications</a:t>
            </a:r>
            <a:endParaRPr lang="en-US" altLang="x-none" sz="2795" dirty="0">
              <a:solidFill>
                <a:srgbClr val="000000"/>
              </a:solidFill>
              <a:latin typeface="Comic Sans MS" charset="0"/>
            </a:endParaRPr>
          </a:p>
          <a:p>
            <a:pPr marL="800100" lvl="1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2396" dirty="0">
                <a:solidFill>
                  <a:srgbClr val="000000"/>
                </a:solidFill>
                <a:latin typeface="Comic Sans MS" charset="0"/>
              </a:rPr>
              <a:t>add t</a:t>
            </a:r>
            <a:r>
              <a:rPr lang="en-US" altLang="x-none" sz="2396" dirty="0">
                <a:solidFill>
                  <a:srgbClr val="000000"/>
                </a:solidFill>
                <a:latin typeface="Comic Sans MS" charset="0"/>
              </a:rPr>
              <a:t>ransactions, leases, events</a:t>
            </a:r>
            <a:endParaRPr lang="en-US" altLang="zh-CN" sz="2396" dirty="0">
              <a:solidFill>
                <a:srgbClr val="000000"/>
              </a:solidFill>
              <a:latin typeface="Comic Sans MS" charset="0"/>
            </a:endParaRPr>
          </a:p>
          <a:p>
            <a:pPr marL="800100" lvl="1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2396" dirty="0">
                <a:solidFill>
                  <a:srgbClr val="000000"/>
                </a:solidFill>
                <a:latin typeface="Comic Sans MS" charset="0"/>
              </a:rPr>
              <a:t>s</a:t>
            </a:r>
            <a:r>
              <a:rPr lang="en-US" altLang="x-none" sz="2396" dirty="0">
                <a:solidFill>
                  <a:srgbClr val="000000"/>
                </a:solidFill>
                <a:latin typeface="Comic Sans MS" charset="0"/>
              </a:rPr>
              <a:t>tore Java objects instead of tuples</a:t>
            </a:r>
          </a:p>
          <a:p>
            <a:pPr marL="800100" lvl="1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396" dirty="0">
                <a:solidFill>
                  <a:srgbClr val="000000"/>
                </a:solidFill>
                <a:latin typeface="Comic Sans MS" charset="0"/>
              </a:rPr>
              <a:t>a very comprehensive service discovery system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</a:pPr>
            <a:endParaRPr lang="en-US" altLang="x-none" sz="2795" dirty="0">
              <a:solidFill>
                <a:srgbClr val="000000"/>
              </a:solidFill>
              <a:latin typeface="Comic Sans MS" charset="0"/>
            </a:endParaRP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795" dirty="0">
                <a:solidFill>
                  <a:srgbClr val="000000"/>
                </a:solidFill>
                <a:latin typeface="Comic Sans MS" charset="0"/>
              </a:rPr>
              <a:t>Definitive book, </a:t>
            </a:r>
            <a:r>
              <a:rPr lang="ja-JP" altLang="en-US" sz="2795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2795" dirty="0">
                <a:solidFill>
                  <a:srgbClr val="000000"/>
                </a:solidFill>
                <a:latin typeface="Comic Sans MS" charset="0"/>
              </a:rPr>
              <a:t>JavaSpaces Principles, Patterns, and Practice</a:t>
            </a:r>
            <a:r>
              <a:rPr lang="ja-JP" altLang="en-US" sz="2795">
                <a:solidFill>
                  <a:srgbClr val="000000"/>
                </a:solidFill>
                <a:latin typeface="Comic Sans MS" charset="0"/>
              </a:rPr>
              <a:t>”</a:t>
            </a:r>
            <a:endParaRPr lang="en-US" altLang="ja-JP" sz="2795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3429AD37-69ED-B342-B282-A4CD838D92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585D5B5-7D4C-3642-88A6-C4774BD995ED}" type="slidenum">
              <a:rPr lang="en-US" altLang="x-none" sz="1400">
                <a:solidFill>
                  <a:srgbClr val="000000"/>
                </a:solidFill>
              </a:rPr>
              <a:pPr/>
              <a:t>89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346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	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Admin</a:t>
            </a:r>
            <a:r>
              <a:rPr lang="en-US" altLang="zh-CN" dirty="0">
                <a:ea typeface="ＭＳ Ｐゴシック" charset="-128"/>
              </a:rPr>
              <a:t>.</a:t>
            </a:r>
            <a:r>
              <a:rPr lang="en-US" altLang="x-none" dirty="0">
                <a:ea typeface="ＭＳ Ｐゴシック" charset="-128"/>
              </a:rPr>
              <a:t>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DNS</a:t>
            </a:r>
          </a:p>
          <a:p>
            <a:pPr lvl="1">
              <a:buFont typeface="Wingdings" charset="2"/>
              <a:buChar char="Ø"/>
            </a:pPr>
            <a:r>
              <a:rPr lang="en-US" altLang="x-none" dirty="0">
                <a:ea typeface="ＭＳ Ｐゴシック" charset="-128"/>
              </a:rPr>
              <a:t>High-level design</a:t>
            </a:r>
          </a:p>
          <a:p>
            <a:pPr lvl="1">
              <a:buFont typeface="Wingdings" charset="2"/>
              <a:buChar char="Ø"/>
            </a:pPr>
            <a:r>
              <a:rPr lang="en-US" altLang="x-none" dirty="0">
                <a:ea typeface="ＭＳ Ｐゴシック" charset="-128"/>
              </a:rPr>
              <a:t>Details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ＭＳ Ｐゴシック" charset="-128"/>
              </a:rPr>
              <a:t>Extensions/alternatives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61C555E-4DF3-3444-96D8-90FEB3F8397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06923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9201</TotalTime>
  <Words>6130</Words>
  <Application>Microsoft Macintosh PowerPoint</Application>
  <PresentationFormat>On-screen Show (4:3)</PresentationFormat>
  <Paragraphs>1125</Paragraphs>
  <Slides>89</Slides>
  <Notes>79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89</vt:i4>
      </vt:variant>
    </vt:vector>
  </HeadingPairs>
  <TitlesOfParts>
    <vt:vector size="107" baseType="lpstr">
      <vt:lpstr>DejaVu Sans</vt:lpstr>
      <vt:lpstr>ＭＳ Ｐゴシック</vt:lpstr>
      <vt:lpstr>宋体</vt:lpstr>
      <vt:lpstr>ZapfDingbats</vt:lpstr>
      <vt:lpstr>Arial</vt:lpstr>
      <vt:lpstr>Calibri</vt:lpstr>
      <vt:lpstr>Comic Sans MS</vt:lpstr>
      <vt:lpstr>Courier New</vt:lpstr>
      <vt:lpstr>Monaco</vt:lpstr>
      <vt:lpstr>Tahoma</vt:lpstr>
      <vt:lpstr>Times New Roman</vt:lpstr>
      <vt:lpstr>Verdana</vt:lpstr>
      <vt:lpstr>Wingdings</vt:lpstr>
      <vt:lpstr>Wingdings 2</vt:lpstr>
      <vt:lpstr>Default Design</vt:lpstr>
      <vt:lpstr>2_Default Design</vt:lpstr>
      <vt:lpstr>Photo Editor Photo</vt:lpstr>
      <vt:lpstr>Clip</vt:lpstr>
      <vt:lpstr>Network Applications: Network Programming:  UDP, TCP</vt:lpstr>
      <vt:lpstr>Outline </vt:lpstr>
      <vt:lpstr>Admin</vt:lpstr>
      <vt:lpstr>Recap: DNS Protocol, Messages</vt:lpstr>
      <vt:lpstr>Name Encoding</vt:lpstr>
      <vt:lpstr>Message Compression  (Label Pointer)</vt:lpstr>
      <vt:lpstr>What DNS did Right?</vt:lpstr>
      <vt:lpstr>Problems of DNS</vt:lpstr>
      <vt:lpstr>Outline </vt:lpstr>
      <vt:lpstr>Discussions</vt:lpstr>
      <vt:lpstr>DNS-Service Discovery</vt:lpstr>
      <vt:lpstr>Realizing DNS-SD without Central DNS Server: mDNS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 </vt:lpstr>
      <vt:lpstr>High-level Picture</vt:lpstr>
      <vt:lpstr>Java Virtual Machine</vt:lpstr>
      <vt:lpstr>PowerPoint Presentation</vt:lpstr>
      <vt:lpstr>PowerPoint Presentation</vt:lpstr>
      <vt:lpstr>Comparing Traditional (e.g., C/C++) and Java Software Development</vt:lpstr>
      <vt:lpstr>High-level Picture</vt:lpstr>
      <vt:lpstr>PowerPoint Presentation</vt:lpstr>
      <vt:lpstr>PowerPoint Presentation</vt:lpstr>
      <vt:lpstr>PowerPoint Presentation</vt:lpstr>
      <vt:lpstr>PowerPoint Presentation</vt:lpstr>
      <vt:lpstr>First Java Program</vt:lpstr>
      <vt:lpstr>Another Java Program</vt:lpstr>
      <vt:lpstr>PowerPoint Presentation</vt:lpstr>
      <vt:lpstr>Java Syntax Structure: A Top-Down View</vt:lpstr>
      <vt:lpstr>The System.out.println statement </vt:lpstr>
      <vt:lpstr>Java program structure</vt:lpstr>
      <vt:lpstr>PowerPoint Presentation</vt:lpstr>
      <vt:lpstr>PowerPoint Presentation</vt:lpstr>
      <vt:lpstr>PowerPoint Presentation</vt:lpstr>
      <vt:lpstr>PowerPoint Presentation</vt:lpstr>
      <vt:lpstr>Syntax: Identifier</vt:lpstr>
      <vt:lpstr>PowerPoint Presentation</vt:lpstr>
      <vt:lpstr>PowerPoint Presentation</vt:lpstr>
      <vt:lpstr>Syntax: Strings</vt:lpstr>
      <vt:lpstr>Examples</vt:lpstr>
      <vt:lpstr>Escape Sequences</vt:lpstr>
      <vt:lpstr>Comment on syntax errors</vt:lpstr>
      <vt:lpstr>Outline </vt:lpstr>
      <vt:lpstr>Socket Programming</vt:lpstr>
      <vt:lpstr>Services Provided by Transport</vt:lpstr>
      <vt:lpstr>Big Picture: Socket</vt:lpstr>
      <vt:lpstr>Outline </vt:lpstr>
      <vt:lpstr>DatagramSocket(Java) (Basic)</vt:lpstr>
      <vt:lpstr>Connectionless UDP: Big Picture (Java version)</vt:lpstr>
      <vt:lpstr>Example: UDPServer.java</vt:lpstr>
      <vt:lpstr>Java Server (UDP): Create Socket</vt:lpstr>
      <vt:lpstr>PowerPoint Presentation</vt:lpstr>
      <vt:lpstr>PowerPoint Presentation</vt:lpstr>
      <vt:lpstr>PowerPoint Presentation</vt:lpstr>
      <vt:lpstr>PowerPoint Presentation</vt:lpstr>
      <vt:lpstr>Per Socket State </vt:lpstr>
      <vt:lpstr>Java Server (UDP): Receiving</vt:lpstr>
      <vt:lpstr>DatagramPacket</vt:lpstr>
      <vt:lpstr>Java Server (UDP): Processing</vt:lpstr>
      <vt:lpstr>Java Server (UDP): Response</vt:lpstr>
      <vt:lpstr>Java server (UDP): Reply</vt:lpstr>
      <vt:lpstr>Example: UDPClient.java</vt:lpstr>
      <vt:lpstr>Example: Java client (UDP)</vt:lpstr>
      <vt:lpstr>Example: Java client (UDP), cont.</vt:lpstr>
      <vt:lpstr>Demo</vt:lpstr>
      <vt:lpstr>Discussion on Example Code</vt:lpstr>
      <vt:lpstr>Data Encoding/Decoding</vt:lpstr>
      <vt:lpstr>Example: Endianness of Numbers</vt:lpstr>
      <vt:lpstr>Example: String and Chars</vt:lpstr>
      <vt:lpstr>Example: Charset Troubles</vt:lpstr>
      <vt:lpstr>Encoding/Decoding as a Common Source of Errors</vt:lpstr>
      <vt:lpstr>Exercise: UDP/DNS Server Pseudocode</vt:lpstr>
      <vt:lpstr>UDP/DNS Implementation</vt:lpstr>
      <vt:lpstr>Outline </vt:lpstr>
      <vt:lpstr>PowerPoint Presentation</vt:lpstr>
      <vt:lpstr>PowerPoint Presentation</vt:lpstr>
      <vt:lpstr>TCP Connection-Oriented Demux</vt:lpstr>
      <vt:lpstr>TCP Socket Big Picture</vt:lpstr>
      <vt:lpstr>Client/server Socket Workflow: TCP</vt:lpstr>
      <vt:lpstr>Server Flow</vt:lpstr>
      <vt:lpstr>Backup Slides  (General Service/Naming Discovery)</vt:lpstr>
      <vt:lpstr>PowerPoint Presentation</vt:lpstr>
      <vt:lpstr>PowerPoint Presentation</vt:lpstr>
      <vt:lpstr>PowerPoint Presentation</vt:lpstr>
      <vt:lpstr>PowerPoint Presentation</vt:lpstr>
    </vt:vector>
  </TitlesOfParts>
  <Company>Yale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I</dc:title>
  <dc:creator>Yang Richard Yang</dc:creator>
  <cp:lastModifiedBy>Qiao Xiang</cp:lastModifiedBy>
  <cp:revision>470</cp:revision>
  <cp:lastPrinted>2016-02-01T18:30:23Z</cp:lastPrinted>
  <dcterms:created xsi:type="dcterms:W3CDTF">1999-10-08T19:08:27Z</dcterms:created>
  <dcterms:modified xsi:type="dcterms:W3CDTF">2022-09-29T14:29:56Z</dcterms:modified>
</cp:coreProperties>
</file>