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850" r:id="rId2"/>
  </p:sldMasterIdLst>
  <p:notesMasterIdLst>
    <p:notesMasterId r:id="rId39"/>
  </p:notesMasterIdLst>
  <p:handoutMasterIdLst>
    <p:handoutMasterId r:id="rId40"/>
  </p:handoutMasterIdLst>
  <p:sldIdLst>
    <p:sldId id="355" r:id="rId3"/>
    <p:sldId id="530" r:id="rId4"/>
    <p:sldId id="531" r:id="rId5"/>
    <p:sldId id="430" r:id="rId6"/>
    <p:sldId id="2452" r:id="rId7"/>
    <p:sldId id="454" r:id="rId8"/>
    <p:sldId id="468" r:id="rId9"/>
    <p:sldId id="466" r:id="rId10"/>
    <p:sldId id="467" r:id="rId11"/>
    <p:sldId id="2477" r:id="rId12"/>
    <p:sldId id="584" r:id="rId13"/>
    <p:sldId id="480" r:id="rId14"/>
    <p:sldId id="563" r:id="rId15"/>
    <p:sldId id="586" r:id="rId16"/>
    <p:sldId id="481" r:id="rId17"/>
    <p:sldId id="482" r:id="rId18"/>
    <p:sldId id="483" r:id="rId19"/>
    <p:sldId id="587" r:id="rId20"/>
    <p:sldId id="2471" r:id="rId21"/>
    <p:sldId id="2473" r:id="rId22"/>
    <p:sldId id="2472" r:id="rId23"/>
    <p:sldId id="488" r:id="rId24"/>
    <p:sldId id="489" r:id="rId25"/>
    <p:sldId id="490" r:id="rId26"/>
    <p:sldId id="491" r:id="rId27"/>
    <p:sldId id="492" r:id="rId28"/>
    <p:sldId id="502" r:id="rId29"/>
    <p:sldId id="503" r:id="rId30"/>
    <p:sldId id="504" r:id="rId31"/>
    <p:sldId id="2474" r:id="rId32"/>
    <p:sldId id="2478" r:id="rId33"/>
    <p:sldId id="2479" r:id="rId34"/>
    <p:sldId id="590" r:id="rId35"/>
    <p:sldId id="533" r:id="rId36"/>
    <p:sldId id="2480" r:id="rId37"/>
    <p:sldId id="2094" r:id="rId3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FF0000"/>
    <a:srgbClr val="0099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9"/>
    <p:restoredTop sz="93836"/>
  </p:normalViewPr>
  <p:slideViewPr>
    <p:cSldViewPr snapToGrid="0">
      <p:cViewPr varScale="1">
        <p:scale>
          <a:sx n="144" d="100"/>
          <a:sy n="144" d="100"/>
        </p:scale>
        <p:origin x="145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D8ED75C-4A89-854D-82BE-E8CB942D6A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823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3217B48-3620-E341-8DBB-81E8940D2C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786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AA32EE-19D8-1F49-BDCE-9B9ADA095BAD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7555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C62E359-B9C1-F747-9A88-0D2AFB1A6A95}" type="slidenum">
              <a:rPr lang="en-US" altLang="en-US" sz="1300">
                <a:solidFill>
                  <a:srgbClr val="000000"/>
                </a:solidFill>
              </a:rPr>
              <a:pPr/>
              <a:t>10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8928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CB6900B-0EB8-1649-AFF9-D010C70A1517}" type="slidenum">
              <a:rPr lang="en-US" altLang="en-US" sz="1300">
                <a:solidFill>
                  <a:srgbClr val="000000"/>
                </a:solidFill>
              </a:rPr>
              <a:pPr/>
              <a:t>11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611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D9412A1-480B-CD4F-99E4-3ECE6D09B52C}" type="slidenum">
              <a:rPr lang="en-US" altLang="en-US" sz="1300">
                <a:solidFill>
                  <a:srgbClr val="000000"/>
                </a:solidFill>
              </a:rPr>
              <a:pPr/>
              <a:t>12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8534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13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7435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14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2674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65A9D59-2FC9-A946-9B96-638FEBD0CB73}" type="slidenum">
              <a:rPr lang="en-US" altLang="en-US" sz="1300">
                <a:solidFill>
                  <a:srgbClr val="000000"/>
                </a:solidFill>
              </a:rPr>
              <a:pPr/>
              <a:t>15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0909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CBBC4F9-8084-F747-873A-13AF0A796479}" type="slidenum">
              <a:rPr lang="en-US" altLang="en-US" sz="1300">
                <a:solidFill>
                  <a:srgbClr val="000000"/>
                </a:solidFill>
              </a:rPr>
              <a:pPr/>
              <a:t>16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690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8A4AB59-721B-A14B-9A8E-C3BA83A7A844}" type="slidenum">
              <a:rPr lang="en-US" altLang="en-US" sz="1300">
                <a:solidFill>
                  <a:srgbClr val="000000"/>
                </a:solidFill>
              </a:rPr>
              <a:pPr/>
              <a:t>17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841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18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2539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55C31EE-4A4F-804C-96EA-B894ED97A2C9}" type="slidenum">
              <a:rPr lang="en-US" altLang="en-US" sz="1300">
                <a:solidFill>
                  <a:srgbClr val="000000"/>
                </a:solidFill>
              </a:rPr>
              <a:pPr/>
              <a:t>19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368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AB86CB8-72B2-5E4B-B2A7-5D6FE0E0F604}" type="slidenum">
              <a:rPr lang="en-US" altLang="en-US" sz="1300"/>
              <a:pPr/>
              <a:t>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005503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CB6900B-0EB8-1649-AFF9-D010C70A1517}" type="slidenum">
              <a:rPr lang="en-US" altLang="en-US" sz="1300">
                <a:solidFill>
                  <a:srgbClr val="000000"/>
                </a:solidFill>
              </a:rPr>
              <a:pPr/>
              <a:t>20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9996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C96E42C-8423-9047-A48A-2009E1CDFE24}" type="slidenum">
              <a:rPr lang="en-US" altLang="en-US" sz="1300">
                <a:solidFill>
                  <a:srgbClr val="000000"/>
                </a:solidFill>
              </a:rPr>
              <a:pPr/>
              <a:t>21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7077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4725CA1-4AE2-6C4D-B82D-A36BFE8DB344}" type="slidenum">
              <a:rPr lang="en-US" altLang="en-US" sz="1300">
                <a:solidFill>
                  <a:srgbClr val="000000"/>
                </a:solidFill>
              </a:rPr>
              <a:pPr/>
              <a:t>22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2660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2142126-0B54-F74B-915F-23CACB1A77FE}" type="slidenum">
              <a:rPr lang="en-US" altLang="en-US" sz="1300">
                <a:solidFill>
                  <a:srgbClr val="000000"/>
                </a:solidFill>
              </a:rPr>
              <a:pPr/>
              <a:t>23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6984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EEBD8D1-9717-D940-A6E3-CAFB18FAF7AE}" type="slidenum">
              <a:rPr lang="en-US" altLang="en-US" sz="1300">
                <a:solidFill>
                  <a:srgbClr val="000000"/>
                </a:solidFill>
              </a:rPr>
              <a:pPr/>
              <a:t>24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024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8523815-F356-E441-8284-398C1FEB102A}" type="slidenum">
              <a:rPr lang="en-US" altLang="en-US" sz="1300">
                <a:solidFill>
                  <a:srgbClr val="000000"/>
                </a:solidFill>
              </a:rPr>
              <a:pPr/>
              <a:t>25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3710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59A625-5045-D349-95AC-199C0443BE6D}" type="slidenum">
              <a:rPr lang="en-US" altLang="en-US" sz="1300">
                <a:solidFill>
                  <a:srgbClr val="000000"/>
                </a:solidFill>
              </a:rPr>
              <a:pPr/>
              <a:t>26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0510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0E322AF-A7BD-4A42-9343-FCC456D7CA2B}" type="slidenum">
              <a:rPr lang="en-US" altLang="en-US" sz="1300">
                <a:solidFill>
                  <a:srgbClr val="000000"/>
                </a:solidFill>
              </a:rPr>
              <a:pPr/>
              <a:t>27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1136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AB7834-715C-EF4D-B211-564F2EE89C4B}" type="slidenum">
              <a:rPr lang="en-US" altLang="en-US" sz="1300">
                <a:solidFill>
                  <a:srgbClr val="000000"/>
                </a:solidFill>
              </a:rPr>
              <a:pPr/>
              <a:t>28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0350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DD13AC2-8BC8-C947-B1FA-9519221009C5}" type="slidenum">
              <a:rPr lang="en-US" altLang="en-US" sz="1300">
                <a:solidFill>
                  <a:srgbClr val="000000"/>
                </a:solidFill>
              </a:rPr>
              <a:pPr/>
              <a:t>29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513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CC889F9-3456-5B43-AB4C-1BA8E126C007}" type="slidenum">
              <a:rPr lang="en-US" altLang="en-US" sz="1300">
                <a:solidFill>
                  <a:srgbClr val="000000"/>
                </a:solidFill>
              </a:rPr>
              <a:pPr/>
              <a:t>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99516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A354192-DFE3-B049-8322-CE96502C1565}" type="slidenum">
              <a:rPr lang="en-US" altLang="en-US" sz="1300">
                <a:solidFill>
                  <a:srgbClr val="000000"/>
                </a:solidFill>
              </a:rPr>
              <a:pPr/>
              <a:t>30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84928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9BCDE5B-2EFC-0346-9C88-F62934DDB411}" type="slidenum">
              <a:rPr lang="en-US" altLang="en-US" sz="1300">
                <a:solidFill>
                  <a:srgbClr val="000000"/>
                </a:solidFill>
              </a:rPr>
              <a:pPr/>
              <a:t>31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19176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C214C3-4663-6B49-9DEF-1677AE85AC3D}" type="slidenum">
              <a:rPr lang="en-US" altLang="en-US" sz="1300">
                <a:solidFill>
                  <a:srgbClr val="000000"/>
                </a:solidFill>
              </a:rPr>
              <a:pPr/>
              <a:t>32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  <a:ea typeface="ＭＳ Ｐゴシック" charset="-128"/>
              </a:rPr>
              <a:t>AIAD: difference does not change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MIMD: ratio does not change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MIAD: difference becomes bigger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AIMD: difference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30380579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33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47725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F6C589D-D7F3-A148-98B4-3C084F9D4239}" type="slidenum">
              <a:rPr lang="en-US" altLang="en-US" sz="1300">
                <a:solidFill>
                  <a:srgbClr val="000000"/>
                </a:solidFill>
              </a:rPr>
              <a:pPr/>
              <a:t>34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031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A38290-E4D5-D749-A680-0A4438C57ABC}" type="slidenum">
              <a:rPr lang="en-US" altLang="en-US" sz="1300">
                <a:solidFill>
                  <a:srgbClr val="000000"/>
                </a:solidFill>
              </a:rPr>
              <a:pPr/>
              <a:t>35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Implement d(t): loss/delay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Adjust window size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b_D: exponential backoff timeout after window size is 1</a:t>
            </a:r>
          </a:p>
        </p:txBody>
      </p:sp>
    </p:spTree>
    <p:extLst>
      <p:ext uri="{BB962C8B-B14F-4D97-AF65-F5344CB8AC3E}">
        <p14:creationId xmlns:p14="http://schemas.microsoft.com/office/powerpoint/2010/main" val="14323748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AA6930-8950-EF41-B3C2-6199E9D6B68C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0976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6236C988-EB8D-0345-A74A-6145A20480D3}" type="slidenum">
              <a:rPr lang="en-US" altLang="x-none" sz="1300">
                <a:solidFill>
                  <a:srgbClr val="000000"/>
                </a:solidFill>
              </a:rPr>
              <a:pPr algn="r"/>
              <a:t>4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Syn(seq=x) could be duplicate or malicious</a:t>
            </a:r>
          </a:p>
        </p:txBody>
      </p:sp>
    </p:spTree>
    <p:extLst>
      <p:ext uri="{BB962C8B-B14F-4D97-AF65-F5344CB8AC3E}">
        <p14:creationId xmlns:p14="http://schemas.microsoft.com/office/powerpoint/2010/main" val="2577482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E4A8EA-76E8-B94F-9756-9D0DA9901DE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4648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6FE4A8EA-76E8-B94F-9756-9D0DA9901DEE}" type="slidenum">
              <a:rPr lang="en-US" altLang="x-none" sz="1300"/>
              <a:pPr algn="r"/>
              <a:t>6</a:t>
            </a:fld>
            <a:endParaRPr lang="en-US" altLang="x-none" sz="13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6331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35A275D1-B0A9-DF45-8A3D-BDA61DC848F0}" type="slidenum">
              <a:rPr lang="en-US" altLang="x-none" sz="1300">
                <a:solidFill>
                  <a:srgbClr val="000000"/>
                </a:solidFill>
              </a:rPr>
              <a:pPr algn="r"/>
              <a:t>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177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E51D7FB6-1E65-DD4A-8584-39355AABA725}" type="slidenum">
              <a:rPr lang="en-US" altLang="x-none" sz="1300">
                <a:solidFill>
                  <a:srgbClr val="000000"/>
                </a:solidFill>
              </a:rPr>
              <a:pPr algn="r"/>
              <a:t>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3462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94A9AC66-5554-D94A-9C45-368D60E78502}" type="slidenum">
              <a:rPr lang="en-US" altLang="x-none" sz="1300">
                <a:solidFill>
                  <a:srgbClr val="000000"/>
                </a:solidFill>
              </a:rPr>
              <a:pPr algn="r"/>
              <a:t>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98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841A5-F5BA-B44E-A7B6-A843B700C9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4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5B532-C662-204A-B081-69E6869E6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1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C7B01-ACDE-7B40-B981-C91656B53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10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267B1-F28C-234A-A954-FBCD80C328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135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C442E-A3EF-3540-9151-FED5573EA0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529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F48EE-A817-AA49-B472-401227490C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947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01FE0-B426-7E4D-A359-D11F02A9B5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89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9B6F9-A4A4-BA4C-8D94-418C0F516F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924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0EAD2-50A2-C44C-87B5-CC1241096B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290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5802E-658D-BD4C-8FD8-2A032DC3E1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73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E87D-B49A-824C-905A-453DC176E9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60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4AF7-D57A-5549-BAC0-476DB3CE5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22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7C2D4-7EE5-6341-83A0-8B1A4A0D85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05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C3BE4-8263-2F45-88B4-6B68A8204A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1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2E20A-176D-7040-9154-C5AD722D29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55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8E44C-9AB9-544A-8EDB-07817D2A61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04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75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C50C2-D1FC-4646-9037-CC8131C814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28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57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B94F0-48DF-8A4B-A44B-BB803C481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42EAA-F75E-C14C-89FD-8ECF4B073D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8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1EBE7-556D-6C4E-86BE-3CA3C3D779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1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4FA824C-AF7B-7D47-8459-9CEB7B3C9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1244600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9" r:id="rId1"/>
    <p:sldLayoutId id="2147485240" r:id="rId2"/>
    <p:sldLayoutId id="2147485241" r:id="rId3"/>
    <p:sldLayoutId id="2147485259" r:id="rId4"/>
    <p:sldLayoutId id="2147485242" r:id="rId5"/>
    <p:sldLayoutId id="2147485260" r:id="rId6"/>
    <p:sldLayoutId id="2147485243" r:id="rId7"/>
    <p:sldLayoutId id="2147485244" r:id="rId8"/>
    <p:sldLayoutId id="2147485245" r:id="rId9"/>
    <p:sldLayoutId id="2147485246" r:id="rId10"/>
    <p:sldLayoutId id="214748524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393EDEA-48A4-9245-A752-2B4FD295EB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557" name="Rectangle 7"/>
          <p:cNvSpPr>
            <a:spLocks noChangeArrowheads="1"/>
          </p:cNvSpPr>
          <p:nvPr userDrawn="1"/>
        </p:nvSpPr>
        <p:spPr bwMode="auto">
          <a:xfrm>
            <a:off x="0" y="1165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48" r:id="rId1"/>
    <p:sldLayoutId id="2147485249" r:id="rId2"/>
    <p:sldLayoutId id="2147485250" r:id="rId3"/>
    <p:sldLayoutId id="2147485251" r:id="rId4"/>
    <p:sldLayoutId id="2147485252" r:id="rId5"/>
    <p:sldLayoutId id="2147485253" r:id="rId6"/>
    <p:sldLayoutId id="2147485254" r:id="rId7"/>
    <p:sldLayoutId id="2147485255" r:id="rId8"/>
    <p:sldLayoutId id="2147485256" r:id="rId9"/>
    <p:sldLayoutId id="2147485257" r:id="rId10"/>
    <p:sldLayoutId id="214748525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4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1.wmf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4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1.wmf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16050"/>
            <a:ext cx="7772400" cy="2054225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charset="-128"/>
              </a:rPr>
              <a:t>Network Transport Layer: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sz="2800" dirty="0">
                <a:ea typeface="ＭＳ Ｐゴシック" charset="-128"/>
              </a:rPr>
              <a:t>TCP/Reno Analysis, TCP Cubic, TCP/Vegas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5960C3-98CA-A344-B937-6842E7DFF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</a:t>
            </a:r>
            <a:r>
              <a:rPr lang="en-US" altLang="x-none" sz="2400" kern="0">
                <a:ea typeface="ＭＳ Ｐゴシック" charset="-128"/>
              </a:rPr>
              <a:t>/cnns-xmuf2</a:t>
            </a:r>
            <a:r>
              <a:rPr lang="en-US" altLang="zh-CN" sz="2400" kern="0">
                <a:ea typeface="ＭＳ Ｐゴシック" charset="-128"/>
              </a:rPr>
              <a:t>2</a:t>
            </a:r>
            <a:r>
              <a:rPr lang="en-US" altLang="x-none" sz="2400" kern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11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03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8240A-9FA9-1D4D-A524-32EB6BDE207A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>
                <a:solidFill>
                  <a:srgbClr val="3333CC"/>
                </a:solidFill>
              </a:rPr>
              <a:t>A Summary of Questions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Basic structure: sliding window protocols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How to determine the </a:t>
            </a:r>
            <a:r>
              <a:rPr lang="ja-JP" altLang="en-US" dirty="0">
                <a:solidFill>
                  <a:srgbClr val="000000"/>
                </a:solidFill>
              </a:rPr>
              <a:t>“</a:t>
            </a:r>
            <a:r>
              <a:rPr lang="en-US" altLang="ja-JP" dirty="0">
                <a:solidFill>
                  <a:srgbClr val="000000"/>
                </a:solidFill>
              </a:rPr>
              <a:t>right</a:t>
            </a:r>
            <a:r>
              <a:rPr lang="ja-JP" altLang="en-US" dirty="0">
                <a:solidFill>
                  <a:srgbClr val="000000"/>
                </a:solidFill>
              </a:rPr>
              <a:t>”</a:t>
            </a:r>
            <a:r>
              <a:rPr lang="en-US" altLang="ja-JP" dirty="0">
                <a:solidFill>
                  <a:srgbClr val="000000"/>
                </a:solidFill>
              </a:rPr>
              <a:t> parameters?</a:t>
            </a:r>
          </a:p>
          <a:p>
            <a:pPr lvl="1">
              <a:buClr>
                <a:srgbClr val="3333CC"/>
              </a:buClr>
              <a:buSzPct val="85000"/>
              <a:buFont typeface="Wingdings" charset="2"/>
              <a:buChar char="ü"/>
            </a:pPr>
            <a:r>
              <a:rPr lang="en-US" altLang="en-US" dirty="0">
                <a:solidFill>
                  <a:srgbClr val="000000"/>
                </a:solidFill>
              </a:rPr>
              <a:t>timeout: mean + variation</a:t>
            </a:r>
          </a:p>
          <a:p>
            <a:pPr lvl="1"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sliding window size?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20D3A-D8B8-5C4F-80CE-72FAA9B19C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33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33375" y="873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rgbClr val="3333CC"/>
                </a:solidFill>
              </a:rPr>
              <a:t>Sliding Window Size Function: Rate Control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38138" y="1304925"/>
            <a:ext cx="791527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Transmission rate determined by congestion window size,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charset="0"/>
              </a:rPr>
              <a:t>cwnd</a:t>
            </a:r>
            <a:r>
              <a:rPr lang="en-US" altLang="en-US" dirty="0">
                <a:solidFill>
                  <a:srgbClr val="000000"/>
                </a:solidFill>
              </a:rPr>
              <a:t>, over segments:</a:t>
            </a:r>
          </a:p>
        </p:txBody>
      </p:sp>
      <p:pic>
        <p:nvPicPr>
          <p:cNvPr id="84996" name="Picture 4" descr="gbn_seq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841625"/>
            <a:ext cx="73279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485775" y="4591050"/>
            <a:ext cx="79152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 err="1">
                <a:solidFill>
                  <a:srgbClr val="000000"/>
                </a:solidFill>
              </a:rPr>
              <a:t>cwnd</a:t>
            </a:r>
            <a:r>
              <a:rPr lang="en-US" altLang="en-US" sz="2400" dirty="0">
                <a:solidFill>
                  <a:srgbClr val="000000"/>
                </a:solidFill>
              </a:rPr>
              <a:t> segments, each with MSS bytes sent in one RTT:</a:t>
            </a:r>
          </a:p>
        </p:txBody>
      </p:sp>
      <p:grpSp>
        <p:nvGrpSpPr>
          <p:cNvPr id="84998" name="Group 6"/>
          <p:cNvGrpSpPr>
            <a:grpSpLocks/>
          </p:cNvGrpSpPr>
          <p:nvPr/>
        </p:nvGrpSpPr>
        <p:grpSpPr bwMode="auto">
          <a:xfrm>
            <a:off x="2125663" y="5143500"/>
            <a:ext cx="4765675" cy="809625"/>
            <a:chOff x="1104" y="3564"/>
            <a:chExt cx="2778" cy="510"/>
          </a:xfrm>
        </p:grpSpPr>
        <p:sp>
          <p:nvSpPr>
            <p:cNvPr id="85002" name="Text Box 7"/>
            <p:cNvSpPr txBox="1">
              <a:spLocks noChangeArrowheads="1"/>
            </p:cNvSpPr>
            <p:nvPr/>
          </p:nvSpPr>
          <p:spPr bwMode="auto">
            <a:xfrm>
              <a:off x="1383" y="3671"/>
              <a:ext cx="5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Rate =</a:t>
              </a:r>
              <a:endParaRPr lang="en-US" altLang="en-US" sz="10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5003" name="Text Box 8"/>
            <p:cNvSpPr txBox="1">
              <a:spLocks noChangeArrowheads="1"/>
            </p:cNvSpPr>
            <p:nvPr/>
          </p:nvSpPr>
          <p:spPr bwMode="auto">
            <a:xfrm>
              <a:off x="2108" y="3575"/>
              <a:ext cx="10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cwnd * MSS</a:t>
              </a:r>
              <a:r>
                <a:rPr lang="en-US" altLang="en-US" sz="100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85004" name="Text Box 9"/>
            <p:cNvSpPr txBox="1">
              <a:spLocks noChangeArrowheads="1"/>
            </p:cNvSpPr>
            <p:nvPr/>
          </p:nvSpPr>
          <p:spPr bwMode="auto">
            <a:xfrm>
              <a:off x="2393" y="3797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RTT</a:t>
              </a:r>
              <a:r>
                <a:rPr lang="en-US" altLang="en-US" sz="100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85005" name="Text Box 10"/>
            <p:cNvSpPr txBox="1">
              <a:spLocks noChangeArrowheads="1"/>
            </p:cNvSpPr>
            <p:nvPr/>
          </p:nvSpPr>
          <p:spPr bwMode="auto">
            <a:xfrm>
              <a:off x="2953" y="3695"/>
              <a:ext cx="8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Bytes/sec</a:t>
              </a:r>
              <a:endParaRPr lang="en-US" alt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5006" name="Line 11"/>
            <p:cNvSpPr>
              <a:spLocks noChangeShapeType="1"/>
            </p:cNvSpPr>
            <p:nvPr/>
          </p:nvSpPr>
          <p:spPr bwMode="auto">
            <a:xfrm flipV="1">
              <a:off x="2262" y="3804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7" name="Rectangle 12"/>
            <p:cNvSpPr>
              <a:spLocks noChangeArrowheads="1"/>
            </p:cNvSpPr>
            <p:nvPr/>
          </p:nvSpPr>
          <p:spPr bwMode="auto">
            <a:xfrm>
              <a:off x="1104" y="3564"/>
              <a:ext cx="2778" cy="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84999" name="Rectangle 13"/>
          <p:cNvSpPr>
            <a:spLocks noChangeArrowheads="1"/>
          </p:cNvSpPr>
          <p:nvPr/>
        </p:nvSpPr>
        <p:spPr bwMode="auto">
          <a:xfrm>
            <a:off x="1914525" y="3924300"/>
            <a:ext cx="1190625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5000" name="Text Box 14"/>
          <p:cNvSpPr txBox="1">
            <a:spLocks noChangeArrowheads="1"/>
          </p:cNvSpPr>
          <p:nvPr/>
        </p:nvSpPr>
        <p:spPr bwMode="auto">
          <a:xfrm>
            <a:off x="2124075" y="3863975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</a:rPr>
              <a:t>cwnd</a:t>
            </a:r>
          </a:p>
        </p:txBody>
      </p:sp>
      <p:sp>
        <p:nvSpPr>
          <p:cNvPr id="85001" name="Text Box 15"/>
          <p:cNvSpPr txBox="1">
            <a:spLocks noChangeArrowheads="1"/>
          </p:cNvSpPr>
          <p:nvPr/>
        </p:nvSpPr>
        <p:spPr bwMode="auto">
          <a:xfrm>
            <a:off x="509588" y="6381750"/>
            <a:ext cx="751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Assume W is small enough. Ignore small details. MSS: Minimum Segment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AF784-E746-AA48-A9D8-EF2EEEA4B6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72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2" rIns="91420" bIns="45712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u="sng">
                <a:solidFill>
                  <a:srgbClr val="3333CC"/>
                </a:solidFill>
              </a:rPr>
              <a:t>Some General Questions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2" rIns="91420" bIns="45712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None/>
            </a:pPr>
            <a:r>
              <a:rPr lang="en-US" altLang="en-US" dirty="0">
                <a:solidFill>
                  <a:srgbClr val="FF0000"/>
                </a:solidFill>
              </a:rPr>
              <a:t>Big picture question:</a:t>
            </a: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How to determine a flow</a:t>
            </a:r>
            <a:r>
              <a:rPr lang="ja-JP" altLang="en-US" dirty="0"/>
              <a:t>’</a:t>
            </a:r>
            <a:r>
              <a:rPr lang="en-US" altLang="ja-JP" dirty="0"/>
              <a:t>s sending rate?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 dirty="0">
              <a:solidFill>
                <a:srgbClr val="000000"/>
              </a:solidFill>
            </a:endParaRPr>
          </a:p>
          <a:p>
            <a:pPr marL="0" indent="0">
              <a:buClr>
                <a:srgbClr val="3333CC"/>
              </a:buClr>
              <a:buNone/>
            </a:pPr>
            <a:r>
              <a:rPr lang="en-US" altLang="en-US" dirty="0">
                <a:solidFill>
                  <a:srgbClr val="000000"/>
                </a:solidFill>
              </a:rPr>
              <a:t>For better understanding, we need to look at a few basic questions: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What is congestion (cost of congestion)?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Why are desired properties of congestion control?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17DCA-418D-FC48-8B70-E8131512B5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1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 dirty="0">
                <a:solidFill>
                  <a:srgbClr val="3333CC"/>
                </a:solidFill>
                <a:ea typeface="宋体" charset="-122"/>
              </a:rPr>
              <a:t>Roadmap</a:t>
            </a:r>
            <a:endParaRPr lang="en-US" altLang="en-US" sz="4000" u="sng" dirty="0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</a:t>
            </a:r>
          </a:p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The basic CC </a:t>
            </a:r>
            <a:r>
              <a:rPr lang="en-US" altLang="zh-CN" dirty="0" err="1">
                <a:solidFill>
                  <a:srgbClr val="000000"/>
                </a:solidFill>
                <a:ea typeface="宋体" charset="-122"/>
              </a:rPr>
              <a:t>alg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TCP/</a:t>
            </a:r>
            <a:r>
              <a:rPr lang="en-US" altLang="zh-CN" dirty="0" err="1">
                <a:ea typeface="宋体" charset="-122"/>
              </a:rPr>
              <a:t>reno</a:t>
            </a:r>
            <a:r>
              <a:rPr lang="en-US" altLang="zh-CN" dirty="0">
                <a:ea typeface="宋体" charset="-122"/>
              </a:rPr>
              <a:t> CC</a:t>
            </a:r>
          </a:p>
          <a:p>
            <a:pPr>
              <a:buClr>
                <a:srgbClr val="2D2DB9"/>
              </a:buClr>
              <a:buFont typeface="Wingdings" charset="2"/>
              <a:buChar char="q"/>
            </a:pPr>
            <a:r>
              <a:rPr lang="en-US" altLang="en-US" dirty="0">
                <a:ea typeface="宋体" charset="-122"/>
              </a:rPr>
              <a:t>TCP/Vegas</a:t>
            </a:r>
          </a:p>
          <a:p>
            <a:pPr>
              <a:buClr>
                <a:srgbClr val="2D2DB9"/>
              </a:buClr>
              <a:buFont typeface="Wingdings" charset="2"/>
              <a:buChar char="q"/>
            </a:pPr>
            <a:r>
              <a:rPr lang="en-US" altLang="en-US" dirty="0">
                <a:ea typeface="宋体" charset="-122"/>
              </a:rPr>
              <a:t>A unifying view of TCP/Reno and TCP/Vegas</a:t>
            </a:r>
          </a:p>
          <a:p>
            <a:pPr>
              <a:buClr>
                <a:srgbClr val="2D2DB9"/>
              </a:buClr>
              <a:buFont typeface="Wingdings" charset="2"/>
              <a:buChar char="q"/>
            </a:pPr>
            <a:r>
              <a:rPr lang="en-US" altLang="en-US" dirty="0">
                <a:ea typeface="宋体" charset="-122"/>
              </a:rPr>
              <a:t>Network wide resource allocation</a:t>
            </a:r>
          </a:p>
          <a:p>
            <a:pPr lvl="1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2200" dirty="0">
                <a:ea typeface="宋体" charset="-122"/>
              </a:rPr>
              <a:t>Framework</a:t>
            </a:r>
          </a:p>
          <a:p>
            <a:pPr lvl="1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2200" dirty="0">
                <a:ea typeface="宋体" charset="-122"/>
              </a:rPr>
              <a:t>Axiom derivation of network-wide objective function</a:t>
            </a:r>
          </a:p>
          <a:p>
            <a:pPr lvl="1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2200" dirty="0">
                <a:ea typeface="宋体" charset="-122"/>
              </a:rPr>
              <a:t>Derive distributed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5C234-7BD8-924C-B405-E23D682F9D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51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Reliability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what is congestion (cost of congestion)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49678B-8DFE-2745-B44A-3A406A5FC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32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04800" y="2438400"/>
            <a:ext cx="1487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CC"/>
                </a:solidFill>
              </a:rPr>
              <a:t>flow 2 (</a:t>
            </a:r>
            <a:r>
              <a:rPr lang="en-US" altLang="en-US" sz="1400">
                <a:solidFill>
                  <a:srgbClr val="FF0000"/>
                </a:solidFill>
              </a:rPr>
              <a:t>5 Mbps</a:t>
            </a:r>
            <a:r>
              <a:rPr lang="en-US" altLang="en-US" sz="1400">
                <a:solidFill>
                  <a:srgbClr val="3333CC"/>
                </a:solidFill>
              </a:rPr>
              <a:t>)</a:t>
            </a:r>
            <a:endParaRPr lang="en-US" altLang="en-US" sz="1400">
              <a:solidFill>
                <a:srgbClr val="3333CC"/>
              </a:solidFill>
              <a:latin typeface="Times New Roman" charset="0"/>
            </a:endParaRP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990600" y="2743200"/>
          <a:ext cx="5937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09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72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5937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52413" y="1524000"/>
            <a:ext cx="750887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flow 1</a:t>
            </a:r>
            <a:endParaRPr lang="en-US" altLang="en-US" sz="160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1685925" y="1679575"/>
            <a:ext cx="5748338" cy="1371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1755775" y="1679575"/>
            <a:ext cx="560388" cy="3063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6451600" y="2951163"/>
            <a:ext cx="701675" cy="201612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33613" y="1663700"/>
          <a:ext cx="6286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0" name="Clip" r:id="rId6" imgW="1438275" imgH="1654175" progId="MS_ClipArt_Gallery.2">
                  <p:embed/>
                </p:oleObj>
              </mc:Choice>
              <mc:Fallback>
                <p:oleObj name="Clip" r:id="rId6" imgW="1438275" imgH="1654175" progId="MS_ClipArt_Gallery.2">
                  <p:embed/>
                  <p:pic>
                    <p:nvPicPr>
                      <p:cNvPr id="72712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1663700"/>
                        <a:ext cx="6286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5400675" y="2439988"/>
            <a:ext cx="701675" cy="407987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4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30913" y="2525713"/>
          <a:ext cx="6286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1" name="Clip" r:id="rId8" imgW="1438275" imgH="1654175" progId="MS_ClipArt_Gallery.2">
                  <p:embed/>
                </p:oleObj>
              </mc:Choice>
              <mc:Fallback>
                <p:oleObj name="Clip" r:id="rId8" imgW="1438275" imgH="1654175" progId="MS_ClipArt_Gallery.2">
                  <p:embed/>
                  <p:pic>
                    <p:nvPicPr>
                      <p:cNvPr id="72714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2525713"/>
                        <a:ext cx="6286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7119938" y="2951163"/>
          <a:ext cx="59531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2" name="Clip" r:id="rId9" imgW="1307079" imgH="1083682" progId="MS_ClipArt_Gallery.2">
                  <p:embed/>
                </p:oleObj>
              </mc:Choice>
              <mc:Fallback>
                <p:oleObj name="Clip" r:id="rId9" imgW="1307079" imgH="1083682" progId="MS_ClipArt_Gallery.2">
                  <p:embed/>
                  <p:pic>
                    <p:nvPicPr>
                      <p:cNvPr id="727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938" y="2951163"/>
                        <a:ext cx="59531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Line 12"/>
          <p:cNvSpPr>
            <a:spLocks noChangeShapeType="1"/>
          </p:cNvSpPr>
          <p:nvPr/>
        </p:nvSpPr>
        <p:spPr bwMode="auto">
          <a:xfrm flipV="1">
            <a:off x="3789363" y="2439988"/>
            <a:ext cx="1330325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7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49838" y="2085975"/>
          <a:ext cx="6302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3" name="Clip" r:id="rId10" imgW="1438275" imgH="1654175" progId="MS_ClipArt_Gallery.2">
                  <p:embed/>
                </p:oleObj>
              </mc:Choice>
              <mc:Fallback>
                <p:oleObj name="Clip" r:id="rId10" imgW="1438275" imgH="1654175" progId="MS_ClipArt_Gallery.2">
                  <p:embed/>
                  <p:pic>
                    <p:nvPicPr>
                      <p:cNvPr id="72717" name="Object 1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2085975"/>
                        <a:ext cx="63023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3359150" y="2641600"/>
            <a:ext cx="97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charset="0"/>
              </a:rPr>
              <a:t>router 1</a:t>
            </a: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4762500" y="2641600"/>
            <a:ext cx="97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charset="0"/>
              </a:rPr>
              <a:t>router 2</a:t>
            </a:r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 flipV="1">
            <a:off x="6592888" y="1679575"/>
            <a:ext cx="841375" cy="3063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1" name="Object 1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13488" y="1627188"/>
          <a:ext cx="6286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4" name="Clip" r:id="rId11" imgW="1438275" imgH="1654175" progId="MS_ClipArt_Gallery.2">
                  <p:embed/>
                </p:oleObj>
              </mc:Choice>
              <mc:Fallback>
                <p:oleObj name="Clip" r:id="rId11" imgW="1438275" imgH="1654175" progId="MS_ClipArt_Gallery.2">
                  <p:embed/>
                  <p:pic>
                    <p:nvPicPr>
                      <p:cNvPr id="72721" name="Object 1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1627188"/>
                        <a:ext cx="6286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2" name="Line 18"/>
          <p:cNvSpPr>
            <a:spLocks noChangeShapeType="1"/>
          </p:cNvSpPr>
          <p:nvPr/>
        </p:nvSpPr>
        <p:spPr bwMode="auto">
          <a:xfrm flipV="1">
            <a:off x="2387600" y="2490788"/>
            <a:ext cx="965200" cy="255587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3" name="Object 19"/>
          <p:cNvGraphicFramePr>
            <a:graphicFrameLocks noChangeAspect="1"/>
          </p:cNvGraphicFramePr>
          <p:nvPr/>
        </p:nvGraphicFramePr>
        <p:xfrm>
          <a:off x="7329488" y="1527175"/>
          <a:ext cx="5953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5" name="Clip" r:id="rId12" imgW="1307079" imgH="1083682" progId="MS_ClipArt_Gallery.2">
                  <p:embed/>
                </p:oleObj>
              </mc:Choice>
              <mc:Fallback>
                <p:oleObj name="Clip" r:id="rId12" imgW="1307079" imgH="1083682" progId="MS_ClipArt_Gallery.2">
                  <p:embed/>
                  <p:pic>
                    <p:nvPicPr>
                      <p:cNvPr id="727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488" y="1527175"/>
                        <a:ext cx="5953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4" name="Object 2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36763" y="2490788"/>
          <a:ext cx="6286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6" name="Clip" r:id="rId13" imgW="1438275" imgH="1654175" progId="MS_ClipArt_Gallery.2">
                  <p:embed/>
                </p:oleObj>
              </mc:Choice>
              <mc:Fallback>
                <p:oleObj name="Clip" r:id="rId13" imgW="1438275" imgH="1654175" progId="MS_ClipArt_Gallery.2">
                  <p:embed/>
                  <p:pic>
                    <p:nvPicPr>
                      <p:cNvPr id="72724" name="Object 2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2490788"/>
                        <a:ext cx="6286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3992563" y="2030413"/>
            <a:ext cx="81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10 Mbps</a:t>
            </a:r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 rot="-1200000">
            <a:off x="5508625" y="1798638"/>
            <a:ext cx="723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charset="0"/>
              </a:rPr>
              <a:t>5 Mbps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 rot="900000">
            <a:off x="2652713" y="1882775"/>
            <a:ext cx="81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20 Mbps</a:t>
            </a:r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 flipV="1">
            <a:off x="1660525" y="2841625"/>
            <a:ext cx="420688" cy="103188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 flipV="1">
            <a:off x="5464175" y="1839913"/>
            <a:ext cx="1050925" cy="40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30" name="Object 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43275" y="2125663"/>
          <a:ext cx="6286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7" name="Clip" r:id="rId14" imgW="1438275" imgH="1654175" progId="MS_ClipArt_Gallery.2">
                  <p:embed/>
                </p:oleObj>
              </mc:Choice>
              <mc:Fallback>
                <p:oleObj name="Clip" r:id="rId14" imgW="1438275" imgH="1654175" progId="MS_ClipArt_Gallery.2">
                  <p:embed/>
                  <p:pic>
                    <p:nvPicPr>
                      <p:cNvPr id="72730" name="Object 2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2125663"/>
                        <a:ext cx="6286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630488" y="2054225"/>
            <a:ext cx="744537" cy="2857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32" name="Object 28"/>
          <p:cNvGraphicFramePr>
            <a:graphicFrameLocks noChangeAspect="1"/>
          </p:cNvGraphicFramePr>
          <p:nvPr/>
        </p:nvGraphicFramePr>
        <p:xfrm>
          <a:off x="1066800" y="1447800"/>
          <a:ext cx="593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8" name="Clip" r:id="rId15" imgW="1307079" imgH="1083682" progId="MS_ClipArt_Gallery.2">
                  <p:embed/>
                </p:oleObj>
              </mc:Choice>
              <mc:Fallback>
                <p:oleObj name="Clip" r:id="rId15" imgW="1307079" imgH="1083682" progId="MS_ClipArt_Gallery.2">
                  <p:embed/>
                  <p:pic>
                    <p:nvPicPr>
                      <p:cNvPr id="7273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47800"/>
                        <a:ext cx="5937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3" name="Line 29"/>
          <p:cNvSpPr>
            <a:spLocks noChangeShapeType="1"/>
          </p:cNvSpPr>
          <p:nvPr/>
        </p:nvSpPr>
        <p:spPr bwMode="auto">
          <a:xfrm>
            <a:off x="3771900" y="2338388"/>
            <a:ext cx="13335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4" name="Rectangle 30"/>
          <p:cNvSpPr>
            <a:spLocks noChangeArrowheads="1"/>
          </p:cNvSpPr>
          <p:nvPr/>
        </p:nvSpPr>
        <p:spPr bwMode="auto">
          <a:xfrm>
            <a:off x="273050" y="419100"/>
            <a:ext cx="77724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2" rIns="91420" bIns="45712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rgbClr val="3333CC"/>
                </a:solidFill>
              </a:rPr>
              <a:t>Cause/Cost of Congestion: </a:t>
            </a:r>
            <a:r>
              <a:rPr lang="en-US" altLang="zh-CN" u="sng">
                <a:solidFill>
                  <a:srgbClr val="3333CC"/>
                </a:solidFill>
                <a:ea typeface="宋体" charset="-122"/>
              </a:rPr>
              <a:t>Single Bottleneck</a:t>
            </a:r>
            <a:endParaRPr lang="en-US" altLang="en-US" u="sng">
              <a:solidFill>
                <a:srgbClr val="3333CC"/>
              </a:solidFill>
            </a:endParaRP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379413" y="3290888"/>
            <a:ext cx="83613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- Flow 2 has a fixed sending rate of 5 </a:t>
            </a:r>
            <a:r>
              <a:rPr lang="en-US" altLang="en-US" sz="1800" dirty="0" err="1">
                <a:solidFill>
                  <a:srgbClr val="000000"/>
                </a:solidFill>
              </a:rPr>
              <a:t>Mbps</a:t>
            </a:r>
            <a:endParaRPr lang="en-US" altLang="en-US" sz="18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- We vary the sending rate of flow 1 from 0 to 20 </a:t>
            </a:r>
            <a:r>
              <a:rPr lang="en-US" altLang="en-US" sz="1800" dirty="0" err="1">
                <a:solidFill>
                  <a:srgbClr val="000000"/>
                </a:solidFill>
              </a:rPr>
              <a:t>Mbps</a:t>
            </a:r>
            <a:endParaRPr lang="en-US" altLang="en-US" sz="18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- Assume</a:t>
            </a:r>
          </a:p>
          <a:p>
            <a:pPr marL="742950" lvl="1" indent="-285750"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FF0000"/>
                </a:solidFill>
              </a:rPr>
              <a:t> no retransmission;</a:t>
            </a:r>
            <a:r>
              <a:rPr lang="en-US" altLang="en-US" sz="1800" dirty="0">
                <a:solidFill>
                  <a:srgbClr val="000000"/>
                </a:solidFill>
              </a:rPr>
              <a:t> link from router 1 to router 2 has </a:t>
            </a:r>
            <a:r>
              <a:rPr lang="en-US" altLang="en-US" sz="1800" dirty="0">
                <a:solidFill>
                  <a:srgbClr val="FF0000"/>
                </a:solidFill>
              </a:rPr>
              <a:t>infinite</a:t>
            </a:r>
            <a:r>
              <a:rPr lang="en-US" altLang="en-US" sz="1800" dirty="0">
                <a:solidFill>
                  <a:srgbClr val="000000"/>
                </a:solidFill>
              </a:rPr>
              <a:t> buffer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 rot="-840000">
            <a:off x="2520950" y="2562225"/>
            <a:ext cx="81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charset="0"/>
                <a:ea typeface="宋体" charset="-122"/>
              </a:rPr>
              <a:t>2</a:t>
            </a: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0 Mbps</a:t>
            </a:r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 rot="1740000">
            <a:off x="5419725" y="2379663"/>
            <a:ext cx="7207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20 Mbps</a:t>
            </a:r>
          </a:p>
        </p:txBody>
      </p:sp>
      <p:sp>
        <p:nvSpPr>
          <p:cNvPr id="72738" name="Rectangle 55"/>
          <p:cNvSpPr>
            <a:spLocks noChangeArrowheads="1"/>
          </p:cNvSpPr>
          <p:nvPr/>
        </p:nvSpPr>
        <p:spPr bwMode="auto">
          <a:xfrm>
            <a:off x="457200" y="4486275"/>
            <a:ext cx="2549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throughput: e2e packets delivered in unit time</a:t>
            </a:r>
            <a:endParaRPr lang="en-US" altLang="en-US" sz="1600">
              <a:latin typeface="Times New Roman" charset="0"/>
            </a:endParaRPr>
          </a:p>
        </p:txBody>
      </p:sp>
      <p:sp>
        <p:nvSpPr>
          <p:cNvPr id="72739" name="Rectangle 56"/>
          <p:cNvSpPr>
            <a:spLocks noChangeArrowheads="1"/>
          </p:cNvSpPr>
          <p:nvPr/>
        </p:nvSpPr>
        <p:spPr bwMode="auto">
          <a:xfrm>
            <a:off x="5243513" y="4576763"/>
            <a:ext cx="2549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Delay?</a:t>
            </a:r>
            <a:endParaRPr lang="en-US" altLang="en-US" sz="1600">
              <a:latin typeface="Times New Roman" charset="0"/>
            </a:endParaRP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92113" y="5059363"/>
            <a:ext cx="2813050" cy="1695450"/>
            <a:chOff x="144463" y="5091113"/>
            <a:chExt cx="2813050" cy="1695450"/>
          </a:xfrm>
        </p:grpSpPr>
        <p:sp>
          <p:nvSpPr>
            <p:cNvPr id="72751" name="Line 34"/>
            <p:cNvSpPr>
              <a:spLocks noChangeShapeType="1"/>
            </p:cNvSpPr>
            <p:nvPr/>
          </p:nvSpPr>
          <p:spPr bwMode="auto">
            <a:xfrm>
              <a:off x="503238" y="6540500"/>
              <a:ext cx="23780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2" name="Line 35"/>
            <p:cNvSpPr>
              <a:spLocks noChangeShapeType="1"/>
            </p:cNvSpPr>
            <p:nvPr/>
          </p:nvSpPr>
          <p:spPr bwMode="auto">
            <a:xfrm flipV="1">
              <a:off x="493713" y="51689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3" name="Text Box 36"/>
            <p:cNvSpPr txBox="1">
              <a:spLocks noChangeArrowheads="1"/>
            </p:cNvSpPr>
            <p:nvPr/>
          </p:nvSpPr>
          <p:spPr bwMode="auto">
            <a:xfrm>
              <a:off x="1703388" y="6086475"/>
              <a:ext cx="1254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sending rate </a:t>
              </a:r>
              <a:b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by flow 1 (Mbps)</a:t>
              </a:r>
            </a:p>
          </p:txBody>
        </p:sp>
        <p:sp>
          <p:nvSpPr>
            <p:cNvPr id="72754" name="Text Box 37"/>
            <p:cNvSpPr txBox="1">
              <a:spLocks noChangeArrowheads="1"/>
            </p:cNvSpPr>
            <p:nvPr/>
          </p:nvSpPr>
          <p:spPr bwMode="auto">
            <a:xfrm>
              <a:off x="407988" y="5091113"/>
              <a:ext cx="1335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throughput of </a:t>
              </a:r>
              <a:b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flow 1 &amp; 2 (Mbps)</a:t>
              </a:r>
            </a:p>
          </p:txBody>
        </p:sp>
        <p:sp>
          <p:nvSpPr>
            <p:cNvPr id="72755" name="Line 38"/>
            <p:cNvSpPr>
              <a:spLocks noChangeShapeType="1"/>
            </p:cNvSpPr>
            <p:nvPr/>
          </p:nvSpPr>
          <p:spPr bwMode="auto">
            <a:xfrm flipV="1">
              <a:off x="493713" y="5745163"/>
              <a:ext cx="685800" cy="78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6" name="Line 39"/>
            <p:cNvSpPr>
              <a:spLocks noChangeShapeType="1"/>
            </p:cNvSpPr>
            <p:nvPr/>
          </p:nvSpPr>
          <p:spPr bwMode="auto">
            <a:xfrm>
              <a:off x="1179513" y="5745163"/>
              <a:ext cx="1096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7" name="Text Box 40"/>
            <p:cNvSpPr txBox="1">
              <a:spLocks noChangeArrowheads="1"/>
            </p:cNvSpPr>
            <p:nvPr/>
          </p:nvSpPr>
          <p:spPr bwMode="auto">
            <a:xfrm>
              <a:off x="171451" y="6319838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72758" name="Text Box 41"/>
            <p:cNvSpPr txBox="1">
              <a:spLocks noChangeArrowheads="1"/>
            </p:cNvSpPr>
            <p:nvPr/>
          </p:nvSpPr>
          <p:spPr bwMode="auto">
            <a:xfrm>
              <a:off x="144463" y="5637213"/>
              <a:ext cx="361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10</a:t>
              </a:r>
            </a:p>
          </p:txBody>
        </p:sp>
        <p:sp>
          <p:nvSpPr>
            <p:cNvPr id="72759" name="Text Box 46"/>
            <p:cNvSpPr txBox="1">
              <a:spLocks noChangeArrowheads="1"/>
            </p:cNvSpPr>
            <p:nvPr/>
          </p:nvSpPr>
          <p:spPr bwMode="auto">
            <a:xfrm>
              <a:off x="1027113" y="647065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72760" name="Text Box 50"/>
            <p:cNvSpPr txBox="1">
              <a:spLocks noChangeArrowheads="1"/>
            </p:cNvSpPr>
            <p:nvPr/>
          </p:nvSpPr>
          <p:spPr bwMode="auto">
            <a:xfrm>
              <a:off x="387351" y="6481763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4124325" y="4972050"/>
            <a:ext cx="3822700" cy="1909763"/>
            <a:chOff x="4186292" y="4413959"/>
            <a:chExt cx="3822700" cy="1909243"/>
          </a:xfrm>
        </p:grpSpPr>
        <p:sp>
          <p:nvSpPr>
            <p:cNvPr id="72742" name="Line 42"/>
            <p:cNvSpPr>
              <a:spLocks noChangeShapeType="1"/>
            </p:cNvSpPr>
            <p:nvPr/>
          </p:nvSpPr>
          <p:spPr bwMode="auto">
            <a:xfrm>
              <a:off x="5554717" y="5940829"/>
              <a:ext cx="23780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3" name="Line 43"/>
            <p:cNvSpPr>
              <a:spLocks noChangeShapeType="1"/>
            </p:cNvSpPr>
            <p:nvPr/>
          </p:nvSpPr>
          <p:spPr bwMode="auto">
            <a:xfrm flipV="1">
              <a:off x="5545192" y="4569229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4" name="Text Box 44"/>
            <p:cNvSpPr txBox="1">
              <a:spLocks noChangeArrowheads="1"/>
            </p:cNvSpPr>
            <p:nvPr/>
          </p:nvSpPr>
          <p:spPr bwMode="auto">
            <a:xfrm>
              <a:off x="6754867" y="5486804"/>
              <a:ext cx="1254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sending rate </a:t>
              </a:r>
              <a:b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by flow 1 (Mbps)</a:t>
              </a:r>
            </a:p>
          </p:txBody>
        </p:sp>
        <p:sp>
          <p:nvSpPr>
            <p:cNvPr id="72745" name="Text Box 45"/>
            <p:cNvSpPr txBox="1">
              <a:spLocks noChangeArrowheads="1"/>
            </p:cNvSpPr>
            <p:nvPr/>
          </p:nvSpPr>
          <p:spPr bwMode="auto">
            <a:xfrm>
              <a:off x="5494853" y="4413959"/>
              <a:ext cx="1486304" cy="276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delay at  central link</a:t>
              </a:r>
            </a:p>
          </p:txBody>
        </p:sp>
        <p:sp>
          <p:nvSpPr>
            <p:cNvPr id="72746" name="Freeform 47"/>
            <p:cNvSpPr>
              <a:spLocks/>
            </p:cNvSpPr>
            <p:nvPr/>
          </p:nvSpPr>
          <p:spPr bwMode="auto">
            <a:xfrm>
              <a:off x="5548367" y="4680354"/>
              <a:ext cx="1087438" cy="1273175"/>
            </a:xfrm>
            <a:custGeom>
              <a:avLst/>
              <a:gdLst>
                <a:gd name="T0" fmla="*/ 0 w 743"/>
                <a:gd name="T1" fmla="*/ 2147483646 h 807"/>
                <a:gd name="T2" fmla="*/ 2147483646 w 743"/>
                <a:gd name="T3" fmla="*/ 2147483646 h 807"/>
                <a:gd name="T4" fmla="*/ 2147483646 w 743"/>
                <a:gd name="T5" fmla="*/ 2147483646 h 807"/>
                <a:gd name="T6" fmla="*/ 2147483646 w 743"/>
                <a:gd name="T7" fmla="*/ 0 h 8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"/>
                <a:gd name="T13" fmla="*/ 0 h 807"/>
                <a:gd name="T14" fmla="*/ 743 w 743"/>
                <a:gd name="T15" fmla="*/ 807 h 8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" h="807">
                  <a:moveTo>
                    <a:pt x="0" y="807"/>
                  </a:moveTo>
                  <a:cubicBezTo>
                    <a:pt x="192" y="787"/>
                    <a:pt x="384" y="768"/>
                    <a:pt x="484" y="732"/>
                  </a:cubicBezTo>
                  <a:cubicBezTo>
                    <a:pt x="584" y="696"/>
                    <a:pt x="556" y="710"/>
                    <a:pt x="599" y="588"/>
                  </a:cubicBezTo>
                  <a:cubicBezTo>
                    <a:pt x="642" y="466"/>
                    <a:pt x="692" y="233"/>
                    <a:pt x="74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7" name="Text Box 48"/>
            <p:cNvSpPr txBox="1">
              <a:spLocks noChangeArrowheads="1"/>
            </p:cNvSpPr>
            <p:nvPr/>
          </p:nvSpPr>
          <p:spPr bwMode="auto">
            <a:xfrm>
              <a:off x="6592593" y="5994591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72748" name="Text Box 51"/>
            <p:cNvSpPr txBox="1">
              <a:spLocks noChangeArrowheads="1"/>
            </p:cNvSpPr>
            <p:nvPr/>
          </p:nvSpPr>
          <p:spPr bwMode="auto">
            <a:xfrm>
              <a:off x="5435655" y="6018402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72749" name="Line 52"/>
            <p:cNvSpPr>
              <a:spLocks noChangeShapeType="1"/>
            </p:cNvSpPr>
            <p:nvPr/>
          </p:nvSpPr>
          <p:spPr bwMode="auto">
            <a:xfrm flipH="1" flipV="1">
              <a:off x="4967342" y="5150254"/>
              <a:ext cx="1195388" cy="70008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0" name="Text Box 53"/>
            <p:cNvSpPr txBox="1">
              <a:spLocks noChangeArrowheads="1"/>
            </p:cNvSpPr>
            <p:nvPr/>
          </p:nvSpPr>
          <p:spPr bwMode="auto">
            <a:xfrm>
              <a:off x="4186292" y="4696229"/>
              <a:ext cx="10541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delay due to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randomness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C36FD-BD6F-F145-8720-EE7C8BD0C9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304800" y="2438400"/>
            <a:ext cx="1487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CC"/>
                </a:solidFill>
              </a:rPr>
              <a:t>flow 2 (</a:t>
            </a:r>
            <a:r>
              <a:rPr lang="en-US" altLang="en-US" sz="1400">
                <a:solidFill>
                  <a:srgbClr val="FF0000"/>
                </a:solidFill>
              </a:rPr>
              <a:t>5 Mbps</a:t>
            </a:r>
            <a:r>
              <a:rPr lang="en-US" altLang="en-US" sz="1400">
                <a:solidFill>
                  <a:srgbClr val="3333CC"/>
                </a:solidFill>
              </a:rPr>
              <a:t>)</a:t>
            </a:r>
            <a:endParaRPr lang="en-US" altLang="en-US" sz="1400">
              <a:solidFill>
                <a:srgbClr val="3333CC"/>
              </a:solidFill>
              <a:latin typeface="Times New Roman" charset="0"/>
            </a:endParaRPr>
          </a:p>
        </p:txBody>
      </p:sp>
      <p:graphicFrame>
        <p:nvGraphicFramePr>
          <p:cNvPr id="74755" name="Object 2"/>
          <p:cNvGraphicFramePr>
            <a:graphicFrameLocks noChangeAspect="1"/>
          </p:cNvGraphicFramePr>
          <p:nvPr/>
        </p:nvGraphicFramePr>
        <p:xfrm>
          <a:off x="990600" y="2743200"/>
          <a:ext cx="5937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43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7475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5937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95275" y="1524000"/>
            <a:ext cx="75088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flow 1</a:t>
            </a:r>
            <a:endParaRPr lang="en-US" altLang="en-US" sz="160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1685925" y="1679575"/>
            <a:ext cx="5748338" cy="1371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1755775" y="1679575"/>
            <a:ext cx="560388" cy="3063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6451600" y="2951163"/>
            <a:ext cx="701675" cy="201612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60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33613" y="1663700"/>
          <a:ext cx="6286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44" name="Clip" r:id="rId6" imgW="1438275" imgH="1654175" progId="MS_ClipArt_Gallery.2">
                  <p:embed/>
                </p:oleObj>
              </mc:Choice>
              <mc:Fallback>
                <p:oleObj name="Clip" r:id="rId6" imgW="1438275" imgH="1654175" progId="MS_ClipArt_Gallery.2">
                  <p:embed/>
                  <p:pic>
                    <p:nvPicPr>
                      <p:cNvPr id="74760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1663700"/>
                        <a:ext cx="6286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5400675" y="2439988"/>
            <a:ext cx="701675" cy="407987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6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30913" y="2525713"/>
          <a:ext cx="6286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45" name="Clip" r:id="rId8" imgW="1438275" imgH="1654175" progId="MS_ClipArt_Gallery.2">
                  <p:embed/>
                </p:oleObj>
              </mc:Choice>
              <mc:Fallback>
                <p:oleObj name="Clip" r:id="rId8" imgW="1438275" imgH="1654175" progId="MS_ClipArt_Gallery.2">
                  <p:embed/>
                  <p:pic>
                    <p:nvPicPr>
                      <p:cNvPr id="74762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2525713"/>
                        <a:ext cx="6286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5"/>
          <p:cNvGraphicFramePr>
            <a:graphicFrameLocks noChangeAspect="1"/>
          </p:cNvGraphicFramePr>
          <p:nvPr/>
        </p:nvGraphicFramePr>
        <p:xfrm>
          <a:off x="7119938" y="2951163"/>
          <a:ext cx="59531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46" name="Clip" r:id="rId9" imgW="1307079" imgH="1083682" progId="MS_ClipArt_Gallery.2">
                  <p:embed/>
                </p:oleObj>
              </mc:Choice>
              <mc:Fallback>
                <p:oleObj name="Clip" r:id="rId9" imgW="1307079" imgH="1083682" progId="MS_ClipArt_Gallery.2">
                  <p:embed/>
                  <p:pic>
                    <p:nvPicPr>
                      <p:cNvPr id="7476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938" y="2951163"/>
                        <a:ext cx="59531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Line 12"/>
          <p:cNvSpPr>
            <a:spLocks noChangeShapeType="1"/>
          </p:cNvSpPr>
          <p:nvPr/>
        </p:nvSpPr>
        <p:spPr bwMode="auto">
          <a:xfrm flipV="1">
            <a:off x="3789363" y="2439988"/>
            <a:ext cx="1330325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65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49838" y="2085975"/>
          <a:ext cx="6302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47" name="Clip" r:id="rId10" imgW="1438275" imgH="1654175" progId="MS_ClipArt_Gallery.2">
                  <p:embed/>
                </p:oleObj>
              </mc:Choice>
              <mc:Fallback>
                <p:oleObj name="Clip" r:id="rId10" imgW="1438275" imgH="1654175" progId="MS_ClipArt_Gallery.2">
                  <p:embed/>
                  <p:pic>
                    <p:nvPicPr>
                      <p:cNvPr id="74765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2085975"/>
                        <a:ext cx="63023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3322638" y="2647950"/>
            <a:ext cx="663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router 1</a:t>
            </a: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 flipV="1">
            <a:off x="6592888" y="1679575"/>
            <a:ext cx="841375" cy="3063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68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13488" y="1627188"/>
          <a:ext cx="6286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48" name="Clip" r:id="rId11" imgW="1438275" imgH="1654175" progId="MS_ClipArt_Gallery.2">
                  <p:embed/>
                </p:oleObj>
              </mc:Choice>
              <mc:Fallback>
                <p:oleObj name="Clip" r:id="rId11" imgW="1438275" imgH="1654175" progId="MS_ClipArt_Gallery.2">
                  <p:embed/>
                  <p:pic>
                    <p:nvPicPr>
                      <p:cNvPr id="74768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1627188"/>
                        <a:ext cx="6286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9" name="Line 17"/>
          <p:cNvSpPr>
            <a:spLocks noChangeShapeType="1"/>
          </p:cNvSpPr>
          <p:nvPr/>
        </p:nvSpPr>
        <p:spPr bwMode="auto">
          <a:xfrm flipV="1">
            <a:off x="2387600" y="2490788"/>
            <a:ext cx="965200" cy="255587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70" name="Object 8"/>
          <p:cNvGraphicFramePr>
            <a:graphicFrameLocks noChangeAspect="1"/>
          </p:cNvGraphicFramePr>
          <p:nvPr/>
        </p:nvGraphicFramePr>
        <p:xfrm>
          <a:off x="7329488" y="1527175"/>
          <a:ext cx="5953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49" name="Clip" r:id="rId12" imgW="1307079" imgH="1083682" progId="MS_ClipArt_Gallery.2">
                  <p:embed/>
                </p:oleObj>
              </mc:Choice>
              <mc:Fallback>
                <p:oleObj name="Clip" r:id="rId12" imgW="1307079" imgH="1083682" progId="MS_ClipArt_Gallery.2">
                  <p:embed/>
                  <p:pic>
                    <p:nvPicPr>
                      <p:cNvPr id="7477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488" y="1527175"/>
                        <a:ext cx="5953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1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36763" y="2490788"/>
          <a:ext cx="6286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50" name="Clip" r:id="rId13" imgW="1438275" imgH="1654175" progId="MS_ClipArt_Gallery.2">
                  <p:embed/>
                </p:oleObj>
              </mc:Choice>
              <mc:Fallback>
                <p:oleObj name="Clip" r:id="rId13" imgW="1438275" imgH="1654175" progId="MS_ClipArt_Gallery.2">
                  <p:embed/>
                  <p:pic>
                    <p:nvPicPr>
                      <p:cNvPr id="74771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2490788"/>
                        <a:ext cx="6286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3992563" y="2030413"/>
            <a:ext cx="81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10 Mbps</a:t>
            </a:r>
          </a:p>
        </p:txBody>
      </p:sp>
      <p:sp>
        <p:nvSpPr>
          <p:cNvPr id="74773" name="Text Box 21"/>
          <p:cNvSpPr txBox="1">
            <a:spLocks noChangeArrowheads="1"/>
          </p:cNvSpPr>
          <p:nvPr/>
        </p:nvSpPr>
        <p:spPr bwMode="auto">
          <a:xfrm rot="-1200000">
            <a:off x="5508625" y="1798638"/>
            <a:ext cx="723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charset="0"/>
              </a:rPr>
              <a:t>5 Mbps</a:t>
            </a:r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 rot="900000">
            <a:off x="2652713" y="1882775"/>
            <a:ext cx="81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20 Mbps</a:t>
            </a:r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V="1">
            <a:off x="1660525" y="2841625"/>
            <a:ext cx="420688" cy="103188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 flipV="1">
            <a:off x="5464175" y="1839913"/>
            <a:ext cx="1050925" cy="40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77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43275" y="2125663"/>
          <a:ext cx="6286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51" name="Clip" r:id="rId14" imgW="1438275" imgH="1654175" progId="MS_ClipArt_Gallery.2">
                  <p:embed/>
                </p:oleObj>
              </mc:Choice>
              <mc:Fallback>
                <p:oleObj name="Clip" r:id="rId14" imgW="1438275" imgH="1654175" progId="MS_ClipArt_Gallery.2">
                  <p:embed/>
                  <p:pic>
                    <p:nvPicPr>
                      <p:cNvPr id="74777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2125663"/>
                        <a:ext cx="6286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2630488" y="2054225"/>
            <a:ext cx="744537" cy="2857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79" name="Object 11"/>
          <p:cNvGraphicFramePr>
            <a:graphicFrameLocks noChangeAspect="1"/>
          </p:cNvGraphicFramePr>
          <p:nvPr/>
        </p:nvGraphicFramePr>
        <p:xfrm>
          <a:off x="1066800" y="1447800"/>
          <a:ext cx="593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52" name="Clip" r:id="rId15" imgW="1307079" imgH="1083682" progId="MS_ClipArt_Gallery.2">
                  <p:embed/>
                </p:oleObj>
              </mc:Choice>
              <mc:Fallback>
                <p:oleObj name="Clip" r:id="rId15" imgW="1307079" imgH="1083682" progId="MS_ClipArt_Gallery.2">
                  <p:embed/>
                  <p:pic>
                    <p:nvPicPr>
                      <p:cNvPr id="747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47800"/>
                        <a:ext cx="5937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0" name="Line 28"/>
          <p:cNvSpPr>
            <a:spLocks noChangeShapeType="1"/>
          </p:cNvSpPr>
          <p:nvPr/>
        </p:nvSpPr>
        <p:spPr bwMode="auto">
          <a:xfrm>
            <a:off x="3771900" y="2338388"/>
            <a:ext cx="13335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1" name="Rectangle 29"/>
          <p:cNvSpPr>
            <a:spLocks noChangeArrowheads="1"/>
          </p:cNvSpPr>
          <p:nvPr/>
        </p:nvSpPr>
        <p:spPr bwMode="auto">
          <a:xfrm>
            <a:off x="273050" y="0"/>
            <a:ext cx="887095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2" rIns="91420" bIns="45712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rgbClr val="3333CC"/>
                </a:solidFill>
              </a:rPr>
              <a:t>Cause/Cost of Congestion: </a:t>
            </a:r>
            <a:r>
              <a:rPr lang="en-US" altLang="zh-CN" u="sng" dirty="0">
                <a:solidFill>
                  <a:srgbClr val="3333CC"/>
                </a:solidFill>
                <a:ea typeface="宋体" charset="-122"/>
              </a:rPr>
              <a:t>Single Bottleneck</a:t>
            </a:r>
            <a:endParaRPr lang="en-US" altLang="en-US" u="sng" dirty="0">
              <a:solidFill>
                <a:srgbClr val="3333CC"/>
              </a:solidFill>
            </a:endParaRPr>
          </a:p>
        </p:txBody>
      </p:sp>
      <p:sp>
        <p:nvSpPr>
          <p:cNvPr id="74782" name="Text Box 30"/>
          <p:cNvSpPr txBox="1">
            <a:spLocks noChangeArrowheads="1"/>
          </p:cNvSpPr>
          <p:nvPr/>
        </p:nvSpPr>
        <p:spPr bwMode="auto">
          <a:xfrm>
            <a:off x="379413" y="3290888"/>
            <a:ext cx="800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en-US" altLang="en-US" sz="1800" dirty="0">
                <a:solidFill>
                  <a:srgbClr val="000000"/>
                </a:solidFill>
              </a:rPr>
              <a:t>Assume</a:t>
            </a:r>
          </a:p>
          <a:p>
            <a:pPr marL="742950" lvl="1" indent="-285750"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FF0000"/>
                </a:solidFill>
              </a:rPr>
              <a:t> no retransmission</a:t>
            </a:r>
          </a:p>
          <a:p>
            <a:pPr marL="742950" lvl="1" indent="-285750"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000000"/>
                </a:solidFill>
              </a:rPr>
              <a:t> the link from router 1 to router 2 has </a:t>
            </a:r>
            <a:r>
              <a:rPr lang="en-US" altLang="en-US" sz="1800" dirty="0">
                <a:solidFill>
                  <a:srgbClr val="FF0000"/>
                </a:solidFill>
              </a:rPr>
              <a:t>finite</a:t>
            </a:r>
            <a:r>
              <a:rPr lang="en-US" altLang="en-US" sz="1800" dirty="0">
                <a:solidFill>
                  <a:srgbClr val="000000"/>
                </a:solidFill>
              </a:rPr>
              <a:t> buffer</a:t>
            </a:r>
          </a:p>
          <a:p>
            <a:pPr marL="742950" lvl="1" indent="-285750"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000000"/>
                </a:solidFill>
              </a:rPr>
              <a:t> throughput: e2e packets delivered in unit time</a:t>
            </a:r>
          </a:p>
        </p:txBody>
      </p:sp>
      <p:sp>
        <p:nvSpPr>
          <p:cNvPr id="74783" name="Text Box 31"/>
          <p:cNvSpPr txBox="1">
            <a:spLocks noChangeArrowheads="1"/>
          </p:cNvSpPr>
          <p:nvPr/>
        </p:nvSpPr>
        <p:spPr bwMode="auto">
          <a:xfrm rot="-840000">
            <a:off x="2520950" y="2562225"/>
            <a:ext cx="81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charset="0"/>
                <a:ea typeface="宋体" charset="-122"/>
              </a:rPr>
              <a:t>20</a:t>
            </a: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 Mbps</a:t>
            </a:r>
          </a:p>
        </p:txBody>
      </p:sp>
      <p:sp>
        <p:nvSpPr>
          <p:cNvPr id="74784" name="Text Box 32"/>
          <p:cNvSpPr txBox="1">
            <a:spLocks noChangeArrowheads="1"/>
          </p:cNvSpPr>
          <p:nvPr/>
        </p:nvSpPr>
        <p:spPr bwMode="auto">
          <a:xfrm rot="1740000">
            <a:off x="5419725" y="2379663"/>
            <a:ext cx="7207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Times New Roman" charset="0"/>
                <a:ea typeface="宋体" charset="-122"/>
              </a:rPr>
              <a:t>20</a:t>
            </a: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 Mbps</a:t>
            </a:r>
          </a:p>
        </p:txBody>
      </p:sp>
      <p:sp>
        <p:nvSpPr>
          <p:cNvPr id="9259" name="Rectangle 41"/>
          <p:cNvSpPr>
            <a:spLocks noChangeArrowheads="1"/>
          </p:cNvSpPr>
          <p:nvPr/>
        </p:nvSpPr>
        <p:spPr bwMode="auto">
          <a:xfrm>
            <a:off x="4933950" y="4527550"/>
            <a:ext cx="3668713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</a:rPr>
              <a:t>Zombie packet</a:t>
            </a:r>
            <a:r>
              <a:rPr lang="en-US" altLang="en-US" sz="2000" dirty="0">
                <a:solidFill>
                  <a:srgbClr val="000000"/>
                </a:solidFill>
              </a:rPr>
              <a:t>: a packet dropped at the link from router 2 to router 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5;</a:t>
            </a:r>
            <a:r>
              <a:rPr lang="en-US" altLang="en-US" sz="2000" dirty="0">
                <a:solidFill>
                  <a:srgbClr val="000000"/>
                </a:solidFill>
              </a:rPr>
              <a:t> the upstream transmission from router 1 to router 2 used for that packet was wasted!</a:t>
            </a:r>
          </a:p>
        </p:txBody>
      </p:sp>
      <p:sp>
        <p:nvSpPr>
          <p:cNvPr id="74786" name="Text Box 44"/>
          <p:cNvSpPr txBox="1">
            <a:spLocks noChangeArrowheads="1"/>
          </p:cNvSpPr>
          <p:nvPr/>
        </p:nvSpPr>
        <p:spPr bwMode="auto">
          <a:xfrm>
            <a:off x="2122488" y="1392238"/>
            <a:ext cx="663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router 3</a:t>
            </a:r>
          </a:p>
        </p:txBody>
      </p:sp>
      <p:sp>
        <p:nvSpPr>
          <p:cNvPr id="74787" name="Text Box 45"/>
          <p:cNvSpPr txBox="1">
            <a:spLocks noChangeArrowheads="1"/>
          </p:cNvSpPr>
          <p:nvPr/>
        </p:nvSpPr>
        <p:spPr bwMode="auto">
          <a:xfrm>
            <a:off x="1971675" y="3052763"/>
            <a:ext cx="663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router 4</a:t>
            </a:r>
          </a:p>
        </p:txBody>
      </p:sp>
      <p:sp>
        <p:nvSpPr>
          <p:cNvPr id="74788" name="Text Box 46"/>
          <p:cNvSpPr txBox="1">
            <a:spLocks noChangeArrowheads="1"/>
          </p:cNvSpPr>
          <p:nvPr/>
        </p:nvSpPr>
        <p:spPr bwMode="auto">
          <a:xfrm>
            <a:off x="4873625" y="2617788"/>
            <a:ext cx="663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router 2</a:t>
            </a:r>
          </a:p>
        </p:txBody>
      </p:sp>
      <p:sp>
        <p:nvSpPr>
          <p:cNvPr id="74789" name="Text Box 47"/>
          <p:cNvSpPr txBox="1">
            <a:spLocks noChangeArrowheads="1"/>
          </p:cNvSpPr>
          <p:nvPr/>
        </p:nvSpPr>
        <p:spPr bwMode="auto">
          <a:xfrm>
            <a:off x="6234113" y="1343025"/>
            <a:ext cx="663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router 5</a:t>
            </a:r>
          </a:p>
        </p:txBody>
      </p:sp>
      <p:sp>
        <p:nvSpPr>
          <p:cNvPr id="74790" name="Text Box 48"/>
          <p:cNvSpPr txBox="1">
            <a:spLocks noChangeArrowheads="1"/>
          </p:cNvSpPr>
          <p:nvPr/>
        </p:nvSpPr>
        <p:spPr bwMode="auto">
          <a:xfrm>
            <a:off x="5965825" y="3086100"/>
            <a:ext cx="663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router 6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687388" y="4727575"/>
            <a:ext cx="4159250" cy="1758950"/>
            <a:chOff x="687388" y="4727575"/>
            <a:chExt cx="4159250" cy="1758653"/>
          </a:xfrm>
        </p:grpSpPr>
        <p:sp>
          <p:nvSpPr>
            <p:cNvPr id="74792" name="Line 33"/>
            <p:cNvSpPr>
              <a:spLocks noChangeShapeType="1"/>
            </p:cNvSpPr>
            <p:nvPr/>
          </p:nvSpPr>
          <p:spPr bwMode="auto">
            <a:xfrm>
              <a:off x="1046163" y="6178550"/>
              <a:ext cx="23780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3" name="Line 34"/>
            <p:cNvSpPr>
              <a:spLocks noChangeShapeType="1"/>
            </p:cNvSpPr>
            <p:nvPr/>
          </p:nvSpPr>
          <p:spPr bwMode="auto">
            <a:xfrm flipV="1">
              <a:off x="1036638" y="480695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4" name="Text Box 35"/>
            <p:cNvSpPr txBox="1">
              <a:spLocks noChangeArrowheads="1"/>
            </p:cNvSpPr>
            <p:nvPr/>
          </p:nvSpPr>
          <p:spPr bwMode="auto">
            <a:xfrm>
              <a:off x="2398713" y="5724525"/>
              <a:ext cx="1254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sending rate </a:t>
              </a:r>
              <a:b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by flow 1 (Mbps)</a:t>
              </a:r>
            </a:p>
          </p:txBody>
        </p:sp>
        <p:sp>
          <p:nvSpPr>
            <p:cNvPr id="74795" name="Text Box 36"/>
            <p:cNvSpPr txBox="1">
              <a:spLocks noChangeArrowheads="1"/>
            </p:cNvSpPr>
            <p:nvPr/>
          </p:nvSpPr>
          <p:spPr bwMode="auto">
            <a:xfrm>
              <a:off x="950913" y="4729163"/>
              <a:ext cx="13350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throughput of </a:t>
              </a:r>
              <a:b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flow 1 &amp; 2 (Mbps)</a:t>
              </a:r>
            </a:p>
          </p:txBody>
        </p:sp>
        <p:sp>
          <p:nvSpPr>
            <p:cNvPr id="74796" name="Line 37"/>
            <p:cNvSpPr>
              <a:spLocks noChangeShapeType="1"/>
            </p:cNvSpPr>
            <p:nvPr/>
          </p:nvSpPr>
          <p:spPr bwMode="auto">
            <a:xfrm flipV="1">
              <a:off x="1036638" y="5383213"/>
              <a:ext cx="685800" cy="78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7" name="Text Box 38"/>
            <p:cNvSpPr txBox="1">
              <a:spLocks noChangeArrowheads="1"/>
            </p:cNvSpPr>
            <p:nvPr/>
          </p:nvSpPr>
          <p:spPr bwMode="auto">
            <a:xfrm>
              <a:off x="714375" y="5957888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74798" name="Text Box 39"/>
            <p:cNvSpPr txBox="1">
              <a:spLocks noChangeArrowheads="1"/>
            </p:cNvSpPr>
            <p:nvPr/>
          </p:nvSpPr>
          <p:spPr bwMode="auto">
            <a:xfrm>
              <a:off x="687388" y="5275263"/>
              <a:ext cx="361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10</a:t>
              </a:r>
            </a:p>
          </p:txBody>
        </p:sp>
        <p:sp>
          <p:nvSpPr>
            <p:cNvPr id="74799" name="Text Box 40"/>
            <p:cNvSpPr txBox="1">
              <a:spLocks noChangeArrowheads="1"/>
            </p:cNvSpPr>
            <p:nvPr/>
          </p:nvSpPr>
          <p:spPr bwMode="auto">
            <a:xfrm>
              <a:off x="1570038" y="61087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74800" name="Text Box 42"/>
            <p:cNvSpPr txBox="1">
              <a:spLocks noChangeArrowheads="1"/>
            </p:cNvSpPr>
            <p:nvPr/>
          </p:nvSpPr>
          <p:spPr bwMode="auto">
            <a:xfrm>
              <a:off x="930275" y="6119813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74801" name="Freeform 43"/>
            <p:cNvSpPr>
              <a:spLocks/>
            </p:cNvSpPr>
            <p:nvPr/>
          </p:nvSpPr>
          <p:spPr bwMode="auto">
            <a:xfrm>
              <a:off x="1709738" y="5386388"/>
              <a:ext cx="758825" cy="766762"/>
            </a:xfrm>
            <a:custGeom>
              <a:avLst/>
              <a:gdLst>
                <a:gd name="T0" fmla="*/ 0 w 478"/>
                <a:gd name="T1" fmla="*/ 0 h 483"/>
                <a:gd name="T2" fmla="*/ 2147483646 w 478"/>
                <a:gd name="T3" fmla="*/ 2147483646 h 483"/>
                <a:gd name="T4" fmla="*/ 2147483646 w 478"/>
                <a:gd name="T5" fmla="*/ 2147483646 h 483"/>
                <a:gd name="T6" fmla="*/ 2147483646 w 478"/>
                <a:gd name="T7" fmla="*/ 2147483646 h 4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"/>
                <a:gd name="T13" fmla="*/ 0 h 483"/>
                <a:gd name="T14" fmla="*/ 478 w 478"/>
                <a:gd name="T15" fmla="*/ 483 h 4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" h="483">
                  <a:moveTo>
                    <a:pt x="0" y="0"/>
                  </a:moveTo>
                  <a:cubicBezTo>
                    <a:pt x="42" y="113"/>
                    <a:pt x="84" y="227"/>
                    <a:pt x="138" y="299"/>
                  </a:cubicBezTo>
                  <a:cubicBezTo>
                    <a:pt x="192" y="371"/>
                    <a:pt x="266" y="401"/>
                    <a:pt x="323" y="432"/>
                  </a:cubicBezTo>
                  <a:cubicBezTo>
                    <a:pt x="380" y="463"/>
                    <a:pt x="429" y="473"/>
                    <a:pt x="478" y="48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flipV="1">
              <a:off x="1974850" y="5129213"/>
              <a:ext cx="1335088" cy="585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3" name="Text Box 51"/>
            <p:cNvSpPr txBox="1">
              <a:spLocks noChangeArrowheads="1"/>
            </p:cNvSpPr>
            <p:nvPr/>
          </p:nvSpPr>
          <p:spPr bwMode="auto">
            <a:xfrm>
              <a:off x="3302585" y="6024563"/>
              <a:ext cx="3385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x</a:t>
              </a:r>
            </a:p>
          </p:txBody>
        </p:sp>
        <p:graphicFrame>
          <p:nvGraphicFramePr>
            <p:cNvPr id="74804" name="Object 12"/>
            <p:cNvGraphicFramePr>
              <a:graphicFrameLocks noChangeAspect="1"/>
            </p:cNvGraphicFramePr>
            <p:nvPr/>
          </p:nvGraphicFramePr>
          <p:xfrm>
            <a:off x="2625725" y="4727575"/>
            <a:ext cx="22209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53" name="Equation" r:id="rId16" imgW="1295400" imgH="228600" progId="Equation.3">
                    <p:embed/>
                  </p:oleObj>
                </mc:Choice>
                <mc:Fallback>
                  <p:oleObj name="Equation" r:id="rId16" imgW="1295400" imgH="228600" progId="Equation.3">
                    <p:embed/>
                    <p:pic>
                      <p:nvPicPr>
                        <p:cNvPr id="7480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5725" y="4727575"/>
                          <a:ext cx="22209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A0754-646D-5041-A538-4197C15361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98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u="sng">
                <a:solidFill>
                  <a:srgbClr val="3333CC"/>
                </a:solidFill>
                <a:ea typeface="宋体" charset="-122"/>
              </a:rPr>
              <a:t>Summary</a:t>
            </a:r>
            <a:r>
              <a:rPr lang="en-US" altLang="en-US" sz="3200" u="sng">
                <a:solidFill>
                  <a:srgbClr val="3333CC"/>
                </a:solidFill>
              </a:rPr>
              <a:t>: The Cost of Congestion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33375" y="1436687"/>
            <a:ext cx="3913188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Clr>
                <a:srgbClr val="3333CC"/>
              </a:buClr>
              <a:buNone/>
            </a:pPr>
            <a:r>
              <a:rPr lang="en-US" altLang="en-US" sz="2400" dirty="0"/>
              <a:t>When</a:t>
            </a:r>
            <a:r>
              <a:rPr lang="en-US" altLang="ja-JP" sz="2400" dirty="0"/>
              <a:t> sources sending rate too high for the </a:t>
            </a:r>
            <a:r>
              <a:rPr lang="en-US" altLang="ja-JP" sz="2400" i="1" dirty="0">
                <a:solidFill>
                  <a:schemeClr val="accent2"/>
                </a:solidFill>
              </a:rPr>
              <a:t>network</a:t>
            </a:r>
            <a:r>
              <a:rPr lang="en-US" altLang="ja-JP" sz="2400" dirty="0"/>
              <a:t> to handle</a:t>
            </a:r>
            <a:r>
              <a:rPr lang="ja-JP" altLang="en-US" sz="2400" dirty="0"/>
              <a:t>”</a:t>
            </a:r>
            <a:r>
              <a:rPr lang="en-US" altLang="ja-JP" sz="2400" dirty="0"/>
              <a:t>: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C00000"/>
                </a:solidFill>
              </a:rPr>
              <a:t>Packet loss</a:t>
            </a:r>
            <a:r>
              <a:rPr lang="en-US" altLang="en-US" sz="2400" dirty="0">
                <a:solidFill>
                  <a:srgbClr val="000000"/>
                </a:solidFill>
              </a:rPr>
              <a:t> =&gt;</a:t>
            </a:r>
            <a:endParaRPr lang="en-US" altLang="zh-CN" sz="2400" dirty="0">
              <a:solidFill>
                <a:srgbClr val="000000"/>
              </a:solidFill>
              <a:ea typeface="宋体" charset="-122"/>
            </a:endParaRP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w</a:t>
            </a:r>
            <a:r>
              <a:rPr lang="en-US" altLang="en-US" sz="2000" dirty="0">
                <a:solidFill>
                  <a:srgbClr val="C00000"/>
                </a:solidFill>
              </a:rPr>
              <a:t>asted upstream bandwidth</a:t>
            </a:r>
            <a:r>
              <a:rPr lang="en-US" altLang="en-US" sz="2000" dirty="0">
                <a:solidFill>
                  <a:srgbClr val="000000"/>
                </a:solidFill>
              </a:rPr>
              <a:t> when a </a:t>
            </a:r>
            <a:r>
              <a:rPr lang="en-US" altLang="en-US" sz="2000" dirty="0" err="1">
                <a:solidFill>
                  <a:srgbClr val="000000"/>
                </a:solidFill>
              </a:rPr>
              <a:t>pkt</a:t>
            </a:r>
            <a:r>
              <a:rPr lang="en-US" altLang="en-US" sz="2000" dirty="0">
                <a:solidFill>
                  <a:srgbClr val="000000"/>
                </a:solidFill>
              </a:rPr>
              <a:t> is discarded at downstream</a:t>
            </a:r>
            <a:endParaRPr lang="en-US" altLang="zh-CN" sz="2000" dirty="0">
              <a:solidFill>
                <a:srgbClr val="000000"/>
              </a:solidFill>
              <a:ea typeface="宋体" charset="-122"/>
            </a:endParaRP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w</a:t>
            </a:r>
            <a:r>
              <a:rPr lang="en-US" altLang="en-US" sz="2000" dirty="0">
                <a:solidFill>
                  <a:srgbClr val="C00000"/>
                </a:solidFill>
              </a:rPr>
              <a:t>asted bandwidth due to retransmission</a:t>
            </a:r>
            <a:r>
              <a:rPr lang="en-US" altLang="en-US" sz="2000" dirty="0">
                <a:solidFill>
                  <a:srgbClr val="000000"/>
                </a:solidFill>
              </a:rPr>
              <a:t> (a </a:t>
            </a:r>
            <a:r>
              <a:rPr lang="en-US" altLang="en-US" sz="2000" dirty="0" err="1">
                <a:solidFill>
                  <a:srgbClr val="000000"/>
                </a:solidFill>
              </a:rPr>
              <a:t>pkt</a:t>
            </a:r>
            <a:r>
              <a:rPr lang="en-US" altLang="en-US" sz="2000" dirty="0">
                <a:solidFill>
                  <a:srgbClr val="000000"/>
                </a:solidFill>
              </a:rPr>
              <a:t> goes through a link multiple times)</a:t>
            </a:r>
            <a:endParaRPr lang="en-US" altLang="zh-CN" sz="2000" dirty="0">
              <a:solidFill>
                <a:srgbClr val="000000"/>
              </a:solidFill>
              <a:ea typeface="宋体" charset="-122"/>
            </a:endParaRPr>
          </a:p>
          <a:p>
            <a:pPr lvl="1">
              <a:buClr>
                <a:srgbClr val="3333CC"/>
              </a:buClr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C00000"/>
                </a:solidFill>
              </a:rPr>
              <a:t>High delay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6918325" y="1836738"/>
            <a:ext cx="685800" cy="41910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76805" name="Group 5"/>
          <p:cNvGrpSpPr>
            <a:grpSpLocks/>
          </p:cNvGrpSpPr>
          <p:nvPr/>
        </p:nvGrpSpPr>
        <p:grpSpPr bwMode="auto">
          <a:xfrm>
            <a:off x="4403725" y="3589338"/>
            <a:ext cx="3521075" cy="2832100"/>
            <a:chOff x="2789" y="2304"/>
            <a:chExt cx="2218" cy="1784"/>
          </a:xfrm>
        </p:grpSpPr>
        <p:sp>
          <p:nvSpPr>
            <p:cNvPr id="76821" name="Line 6"/>
            <p:cNvSpPr>
              <a:spLocks noChangeShapeType="1"/>
            </p:cNvSpPr>
            <p:nvPr/>
          </p:nvSpPr>
          <p:spPr bwMode="auto">
            <a:xfrm flipH="1" flipV="1">
              <a:off x="3039" y="2496"/>
              <a:ext cx="0" cy="1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22" name="Line 7"/>
            <p:cNvSpPr>
              <a:spLocks noChangeShapeType="1"/>
            </p:cNvSpPr>
            <p:nvPr/>
          </p:nvSpPr>
          <p:spPr bwMode="auto">
            <a:xfrm>
              <a:off x="3039" y="3840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23" name="Line 8"/>
            <p:cNvSpPr>
              <a:spLocks noChangeShapeType="1"/>
            </p:cNvSpPr>
            <p:nvPr/>
          </p:nvSpPr>
          <p:spPr bwMode="auto">
            <a:xfrm>
              <a:off x="3519" y="2496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24" name="Line 9"/>
            <p:cNvSpPr>
              <a:spLocks noChangeShapeType="1"/>
            </p:cNvSpPr>
            <p:nvPr/>
          </p:nvSpPr>
          <p:spPr bwMode="auto">
            <a:xfrm>
              <a:off x="4383" y="2496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25" name="Freeform 10"/>
            <p:cNvSpPr>
              <a:spLocks/>
            </p:cNvSpPr>
            <p:nvPr/>
          </p:nvSpPr>
          <p:spPr bwMode="auto">
            <a:xfrm>
              <a:off x="3039" y="2880"/>
              <a:ext cx="1344" cy="864"/>
            </a:xfrm>
            <a:custGeom>
              <a:avLst/>
              <a:gdLst>
                <a:gd name="T0" fmla="*/ 0 w 1344"/>
                <a:gd name="T1" fmla="*/ 864 h 864"/>
                <a:gd name="T2" fmla="*/ 480 w 1344"/>
                <a:gd name="T3" fmla="*/ 864 h 864"/>
                <a:gd name="T4" fmla="*/ 1344 w 1344"/>
                <a:gd name="T5" fmla="*/ 0 h 864"/>
                <a:gd name="T6" fmla="*/ 0 60000 65536"/>
                <a:gd name="T7" fmla="*/ 0 60000 65536"/>
                <a:gd name="T8" fmla="*/ 0 60000 65536"/>
                <a:gd name="T9" fmla="*/ 0 w 1344"/>
                <a:gd name="T10" fmla="*/ 0 h 864"/>
                <a:gd name="T11" fmla="*/ 1344 w 13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4" h="864">
                  <a:moveTo>
                    <a:pt x="0" y="864"/>
                  </a:moveTo>
                  <a:lnTo>
                    <a:pt x="480" y="864"/>
                  </a:lnTo>
                  <a:lnTo>
                    <a:pt x="1344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26" name="Freeform 11"/>
            <p:cNvSpPr>
              <a:spLocks/>
            </p:cNvSpPr>
            <p:nvPr/>
          </p:nvSpPr>
          <p:spPr bwMode="auto">
            <a:xfrm>
              <a:off x="3039" y="2496"/>
              <a:ext cx="1392" cy="1248"/>
            </a:xfrm>
            <a:custGeom>
              <a:avLst/>
              <a:gdLst>
                <a:gd name="T0" fmla="*/ 0 w 1392"/>
                <a:gd name="T1" fmla="*/ 1248 h 1248"/>
                <a:gd name="T2" fmla="*/ 480 w 1392"/>
                <a:gd name="T3" fmla="*/ 1152 h 1248"/>
                <a:gd name="T4" fmla="*/ 816 w 1392"/>
                <a:gd name="T5" fmla="*/ 912 h 1248"/>
                <a:gd name="T6" fmla="*/ 1104 w 1392"/>
                <a:gd name="T7" fmla="*/ 624 h 1248"/>
                <a:gd name="T8" fmla="*/ 1296 w 1392"/>
                <a:gd name="T9" fmla="*/ 384 h 1248"/>
                <a:gd name="T10" fmla="*/ 1344 w 1392"/>
                <a:gd name="T11" fmla="*/ 288 h 1248"/>
                <a:gd name="T12" fmla="*/ 1392 w 1392"/>
                <a:gd name="T13" fmla="*/ 0 h 12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92"/>
                <a:gd name="T22" fmla="*/ 0 h 1248"/>
                <a:gd name="T23" fmla="*/ 1392 w 1392"/>
                <a:gd name="T24" fmla="*/ 1248 h 12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92" h="1248">
                  <a:moveTo>
                    <a:pt x="0" y="1248"/>
                  </a:moveTo>
                  <a:lnTo>
                    <a:pt x="480" y="1152"/>
                  </a:lnTo>
                  <a:lnTo>
                    <a:pt x="816" y="912"/>
                  </a:lnTo>
                  <a:lnTo>
                    <a:pt x="1104" y="624"/>
                  </a:lnTo>
                  <a:lnTo>
                    <a:pt x="1296" y="384"/>
                  </a:lnTo>
                  <a:lnTo>
                    <a:pt x="1344" y="288"/>
                  </a:lnTo>
                  <a:lnTo>
                    <a:pt x="1392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27" name="Text Box 12"/>
            <p:cNvSpPr txBox="1">
              <a:spLocks noChangeArrowheads="1"/>
            </p:cNvSpPr>
            <p:nvPr/>
          </p:nvSpPr>
          <p:spPr bwMode="auto">
            <a:xfrm>
              <a:off x="4527" y="3840"/>
              <a:ext cx="47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Load</a:t>
              </a:r>
            </a:p>
          </p:txBody>
        </p:sp>
        <p:sp>
          <p:nvSpPr>
            <p:cNvPr id="76828" name="Text Box 13"/>
            <p:cNvSpPr txBox="1">
              <a:spLocks noChangeArrowheads="1"/>
            </p:cNvSpPr>
            <p:nvPr/>
          </p:nvSpPr>
          <p:spPr bwMode="auto">
            <a:xfrm>
              <a:off x="4527" y="2304"/>
              <a:ext cx="47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Load</a:t>
              </a:r>
            </a:p>
          </p:txBody>
        </p:sp>
        <p:sp>
          <p:nvSpPr>
            <p:cNvPr id="76829" name="Text Box 14"/>
            <p:cNvSpPr txBox="1">
              <a:spLocks noChangeArrowheads="1"/>
            </p:cNvSpPr>
            <p:nvPr/>
          </p:nvSpPr>
          <p:spPr bwMode="auto">
            <a:xfrm rot="-5400000">
              <a:off x="2651" y="2586"/>
              <a:ext cx="52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Delay</a:t>
              </a:r>
            </a:p>
          </p:txBody>
        </p:sp>
      </p:grpSp>
      <p:grpSp>
        <p:nvGrpSpPr>
          <p:cNvPr id="76806" name="Group 15"/>
          <p:cNvGrpSpPr>
            <a:grpSpLocks/>
          </p:cNvGrpSpPr>
          <p:nvPr/>
        </p:nvGrpSpPr>
        <p:grpSpPr bwMode="auto">
          <a:xfrm>
            <a:off x="4403725" y="1303338"/>
            <a:ext cx="4608513" cy="2514600"/>
            <a:chOff x="2791" y="816"/>
            <a:chExt cx="2903" cy="1584"/>
          </a:xfrm>
        </p:grpSpPr>
        <p:sp>
          <p:nvSpPr>
            <p:cNvPr id="76807" name="Line 16"/>
            <p:cNvSpPr>
              <a:spLocks noChangeShapeType="1"/>
            </p:cNvSpPr>
            <p:nvPr/>
          </p:nvSpPr>
          <p:spPr bwMode="auto">
            <a:xfrm flipH="1" flipV="1">
              <a:off x="3039" y="1104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08" name="Line 17"/>
            <p:cNvSpPr>
              <a:spLocks noChangeShapeType="1"/>
            </p:cNvSpPr>
            <p:nvPr/>
          </p:nvSpPr>
          <p:spPr bwMode="auto">
            <a:xfrm>
              <a:off x="3039" y="2304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09" name="Freeform 18"/>
            <p:cNvSpPr>
              <a:spLocks/>
            </p:cNvSpPr>
            <p:nvPr/>
          </p:nvSpPr>
          <p:spPr bwMode="auto">
            <a:xfrm>
              <a:off x="3039" y="1200"/>
              <a:ext cx="1584" cy="1116"/>
            </a:xfrm>
            <a:custGeom>
              <a:avLst/>
              <a:gdLst>
                <a:gd name="T0" fmla="*/ 0 w 1584"/>
                <a:gd name="T1" fmla="*/ 231 h 1212"/>
                <a:gd name="T2" fmla="*/ 0 w 1584"/>
                <a:gd name="T3" fmla="*/ 225 h 1212"/>
                <a:gd name="T4" fmla="*/ 96 w 1584"/>
                <a:gd name="T5" fmla="*/ 146 h 1212"/>
                <a:gd name="T6" fmla="*/ 240 w 1584"/>
                <a:gd name="T7" fmla="*/ 93 h 1212"/>
                <a:gd name="T8" fmla="*/ 480 w 1584"/>
                <a:gd name="T9" fmla="*/ 37 h 1212"/>
                <a:gd name="T10" fmla="*/ 816 w 1584"/>
                <a:gd name="T11" fmla="*/ 9 h 1212"/>
                <a:gd name="T12" fmla="*/ 1104 w 1584"/>
                <a:gd name="T13" fmla="*/ 0 h 1212"/>
                <a:gd name="T14" fmla="*/ 1344 w 1584"/>
                <a:gd name="T15" fmla="*/ 0 h 1212"/>
                <a:gd name="T16" fmla="*/ 1392 w 1584"/>
                <a:gd name="T17" fmla="*/ 93 h 1212"/>
                <a:gd name="T18" fmla="*/ 1488 w 1584"/>
                <a:gd name="T19" fmla="*/ 193 h 1212"/>
                <a:gd name="T20" fmla="*/ 1536 w 1584"/>
                <a:gd name="T21" fmla="*/ 222 h 1212"/>
                <a:gd name="T22" fmla="*/ 1584 w 1584"/>
                <a:gd name="T23" fmla="*/ 230 h 12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84"/>
                <a:gd name="T37" fmla="*/ 0 h 1212"/>
                <a:gd name="T38" fmla="*/ 1584 w 1584"/>
                <a:gd name="T39" fmla="*/ 1212 h 12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84" h="1212">
                  <a:moveTo>
                    <a:pt x="0" y="1212"/>
                  </a:moveTo>
                  <a:cubicBezTo>
                    <a:pt x="0" y="1198"/>
                    <a:pt x="0" y="1184"/>
                    <a:pt x="0" y="1170"/>
                  </a:cubicBezTo>
                  <a:lnTo>
                    <a:pt x="96" y="768"/>
                  </a:lnTo>
                  <a:lnTo>
                    <a:pt x="240" y="480"/>
                  </a:lnTo>
                  <a:lnTo>
                    <a:pt x="480" y="192"/>
                  </a:lnTo>
                  <a:lnTo>
                    <a:pt x="816" y="48"/>
                  </a:lnTo>
                  <a:lnTo>
                    <a:pt x="1104" y="0"/>
                  </a:lnTo>
                  <a:lnTo>
                    <a:pt x="1344" y="0"/>
                  </a:lnTo>
                  <a:lnTo>
                    <a:pt x="1392" y="480"/>
                  </a:lnTo>
                  <a:lnTo>
                    <a:pt x="1488" y="1008"/>
                  </a:lnTo>
                  <a:lnTo>
                    <a:pt x="1536" y="1152"/>
                  </a:lnTo>
                  <a:lnTo>
                    <a:pt x="1584" y="120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10" name="Line 19"/>
            <p:cNvSpPr>
              <a:spLocks noChangeShapeType="1"/>
            </p:cNvSpPr>
            <p:nvPr/>
          </p:nvSpPr>
          <p:spPr bwMode="auto">
            <a:xfrm>
              <a:off x="4383" y="1104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11" name="Line 20"/>
            <p:cNvSpPr>
              <a:spLocks noChangeShapeType="1"/>
            </p:cNvSpPr>
            <p:nvPr/>
          </p:nvSpPr>
          <p:spPr bwMode="auto">
            <a:xfrm>
              <a:off x="3519" y="1104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12" name="Line 21"/>
            <p:cNvSpPr>
              <a:spLocks noChangeShapeType="1"/>
            </p:cNvSpPr>
            <p:nvPr/>
          </p:nvSpPr>
          <p:spPr bwMode="auto">
            <a:xfrm>
              <a:off x="3519" y="120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13" name="Text Box 22"/>
            <p:cNvSpPr txBox="1">
              <a:spLocks noChangeArrowheads="1"/>
            </p:cNvSpPr>
            <p:nvPr/>
          </p:nvSpPr>
          <p:spPr bwMode="auto">
            <a:xfrm rot="-5400000">
              <a:off x="2449" y="1398"/>
              <a:ext cx="9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Throughput</a:t>
              </a:r>
            </a:p>
          </p:txBody>
        </p:sp>
        <p:sp>
          <p:nvSpPr>
            <p:cNvPr id="76814" name="Text Box 23"/>
            <p:cNvSpPr txBox="1">
              <a:spLocks noChangeArrowheads="1"/>
            </p:cNvSpPr>
            <p:nvPr/>
          </p:nvSpPr>
          <p:spPr bwMode="auto">
            <a:xfrm>
              <a:off x="3250" y="904"/>
              <a:ext cx="46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knee</a:t>
              </a:r>
            </a:p>
          </p:txBody>
        </p:sp>
        <p:sp>
          <p:nvSpPr>
            <p:cNvPr id="76815" name="Text Box 24"/>
            <p:cNvSpPr txBox="1">
              <a:spLocks noChangeArrowheads="1"/>
            </p:cNvSpPr>
            <p:nvPr/>
          </p:nvSpPr>
          <p:spPr bwMode="auto">
            <a:xfrm>
              <a:off x="4215" y="904"/>
              <a:ext cx="35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cliff</a:t>
              </a:r>
            </a:p>
          </p:txBody>
        </p:sp>
        <p:sp>
          <p:nvSpPr>
            <p:cNvPr id="76816" name="Text Box 25"/>
            <p:cNvSpPr txBox="1">
              <a:spLocks noChangeArrowheads="1"/>
            </p:cNvSpPr>
            <p:nvPr/>
          </p:nvSpPr>
          <p:spPr bwMode="auto">
            <a:xfrm>
              <a:off x="4806" y="1480"/>
              <a:ext cx="888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congestion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collapse</a:t>
              </a:r>
            </a:p>
          </p:txBody>
        </p:sp>
        <p:sp>
          <p:nvSpPr>
            <p:cNvPr id="76817" name="AutoShape 26"/>
            <p:cNvSpPr>
              <a:spLocks/>
            </p:cNvSpPr>
            <p:nvPr/>
          </p:nvSpPr>
          <p:spPr bwMode="auto">
            <a:xfrm rot="-5400000">
              <a:off x="4536" y="936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6818" name="Line 27"/>
            <p:cNvSpPr>
              <a:spLocks noChangeShapeType="1"/>
            </p:cNvSpPr>
            <p:nvPr/>
          </p:nvSpPr>
          <p:spPr bwMode="auto">
            <a:xfrm flipH="1">
              <a:off x="4608" y="1872"/>
              <a:ext cx="48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19" name="Text Box 28"/>
            <p:cNvSpPr txBox="1">
              <a:spLocks noChangeArrowheads="1"/>
            </p:cNvSpPr>
            <p:nvPr/>
          </p:nvSpPr>
          <p:spPr bwMode="auto">
            <a:xfrm>
              <a:off x="4935" y="816"/>
              <a:ext cx="585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packet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loss</a:t>
              </a:r>
            </a:p>
          </p:txBody>
        </p:sp>
        <p:sp>
          <p:nvSpPr>
            <p:cNvPr id="76820" name="Line 29"/>
            <p:cNvSpPr>
              <a:spLocks noChangeShapeType="1"/>
            </p:cNvSpPr>
            <p:nvPr/>
          </p:nvSpPr>
          <p:spPr bwMode="auto">
            <a:xfrm flipH="1">
              <a:off x="4608" y="1008"/>
              <a:ext cx="33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5E62BA-9221-5049-A84C-5377E4CC24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44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Reliability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basic congestion control alg.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9E1227-207A-1241-AEB2-E0569AFAB7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302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4494213" y="1627188"/>
            <a:ext cx="3929062" cy="3919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ZapfDingbats" charset="0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Window-based: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Congestion control by controlling the window size of a </a:t>
            </a:r>
            <a:r>
              <a:rPr lang="en-US" altLang="zh-CN" sz="2400" dirty="0">
                <a:solidFill>
                  <a:srgbClr val="FF0000"/>
                </a:solidFill>
              </a:rPr>
              <a:t>sliding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window</a:t>
            </a:r>
            <a:r>
              <a:rPr lang="en-US" altLang="en-US" sz="2400" dirty="0">
                <a:solidFill>
                  <a:srgbClr val="000000"/>
                </a:solidFill>
              </a:rPr>
              <a:t>, e.g., set window size to 64KBytes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Example: TCP</a:t>
            </a:r>
          </a:p>
          <a:p>
            <a:pPr>
              <a:buClr>
                <a:srgbClr val="3333CC"/>
              </a:buClr>
              <a:buFont typeface="ZapfDingbats" charset="0"/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66713" y="1614488"/>
            <a:ext cx="3959225" cy="3997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ZapfDingbats" charset="0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Rate-based: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Congestion control by explicitly controlling the sending rate of a flow, e.g., set sending rate to 128Kbps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Example: ATM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135063" y="6045200"/>
            <a:ext cx="521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Discussion: rate-based vs. window-based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333375" y="407988"/>
            <a:ext cx="80200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>
                <a:solidFill>
                  <a:srgbClr val="3333CC"/>
                </a:solidFill>
              </a:rPr>
              <a:t>Rate-based vs. Window-based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19952-C721-B949-BC71-8B4808F622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60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Admin.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447088" cy="47815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assignment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5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posted,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due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Dec.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31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ea typeface="ＭＳ Ｐゴシック" charset="-128"/>
              </a:rPr>
              <a:t>Fi</a:t>
            </a:r>
            <a:r>
              <a:rPr lang="en-US" altLang="zh-CN" dirty="0">
                <a:ea typeface="ＭＳ Ｐゴシック" charset="-128"/>
              </a:rPr>
              <a:t>nal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</a:t>
            </a:r>
            <a:r>
              <a:rPr lang="en-US" altLang="en-US" dirty="0">
                <a:ea typeface="ＭＳ Ｐゴシック" charset="-128"/>
              </a:rPr>
              <a:t>xam date</a:t>
            </a:r>
            <a:r>
              <a:rPr lang="en-US" altLang="zh-CN" dirty="0">
                <a:ea typeface="ＭＳ Ｐゴシック" charset="-128"/>
              </a:rPr>
              <a:t>: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2-4pm,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Jan.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5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779FBB-B093-F64E-B113-6FE422B082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804AF7-D57A-5549-BAC0-476DB3CE527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33375" y="873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rgbClr val="3333CC"/>
                </a:solidFill>
              </a:rPr>
              <a:t>Sliding Window Size Function: Rate Control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38138" y="1304925"/>
            <a:ext cx="791527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Transmission rate determined by </a:t>
            </a:r>
            <a:r>
              <a:rPr lang="en-US" altLang="en-US" dirty="0">
                <a:solidFill>
                  <a:srgbClr val="FF0000"/>
                </a:solidFill>
              </a:rPr>
              <a:t>congestion window</a:t>
            </a:r>
            <a:r>
              <a:rPr lang="en-US" altLang="en-US" dirty="0">
                <a:solidFill>
                  <a:srgbClr val="000000"/>
                </a:solidFill>
              </a:rPr>
              <a:t> size,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charset="0"/>
              </a:rPr>
              <a:t>cwnd</a:t>
            </a:r>
            <a:r>
              <a:rPr lang="en-US" altLang="en-US" dirty="0">
                <a:solidFill>
                  <a:srgbClr val="000000"/>
                </a:solidFill>
              </a:rPr>
              <a:t>, over segments:</a:t>
            </a:r>
          </a:p>
        </p:txBody>
      </p:sp>
      <p:pic>
        <p:nvPicPr>
          <p:cNvPr id="84996" name="Picture 4" descr="gbn_seq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841625"/>
            <a:ext cx="73279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485775" y="4591050"/>
            <a:ext cx="79152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 err="1">
                <a:solidFill>
                  <a:srgbClr val="000000"/>
                </a:solidFill>
              </a:rPr>
              <a:t>cwnd</a:t>
            </a:r>
            <a:r>
              <a:rPr lang="en-US" altLang="en-US" sz="2400" dirty="0">
                <a:solidFill>
                  <a:srgbClr val="000000"/>
                </a:solidFill>
              </a:rPr>
              <a:t> segments, each with MSS bytes sent in one RTT:</a:t>
            </a:r>
          </a:p>
        </p:txBody>
      </p:sp>
      <p:grpSp>
        <p:nvGrpSpPr>
          <p:cNvPr id="84998" name="Group 6"/>
          <p:cNvGrpSpPr>
            <a:grpSpLocks/>
          </p:cNvGrpSpPr>
          <p:nvPr/>
        </p:nvGrpSpPr>
        <p:grpSpPr bwMode="auto">
          <a:xfrm>
            <a:off x="2125663" y="5143500"/>
            <a:ext cx="4765675" cy="809625"/>
            <a:chOff x="1104" y="3564"/>
            <a:chExt cx="2778" cy="510"/>
          </a:xfrm>
        </p:grpSpPr>
        <p:sp>
          <p:nvSpPr>
            <p:cNvPr id="85002" name="Text Box 7"/>
            <p:cNvSpPr txBox="1">
              <a:spLocks noChangeArrowheads="1"/>
            </p:cNvSpPr>
            <p:nvPr/>
          </p:nvSpPr>
          <p:spPr bwMode="auto">
            <a:xfrm>
              <a:off x="1383" y="3671"/>
              <a:ext cx="5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Rate =</a:t>
              </a:r>
              <a:endParaRPr lang="en-US" altLang="en-US" sz="10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5003" name="Text Box 8"/>
            <p:cNvSpPr txBox="1">
              <a:spLocks noChangeArrowheads="1"/>
            </p:cNvSpPr>
            <p:nvPr/>
          </p:nvSpPr>
          <p:spPr bwMode="auto">
            <a:xfrm>
              <a:off x="2108" y="3575"/>
              <a:ext cx="10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cwnd * MSS</a:t>
              </a:r>
              <a:r>
                <a:rPr lang="en-US" altLang="en-US" sz="100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85004" name="Text Box 9"/>
            <p:cNvSpPr txBox="1">
              <a:spLocks noChangeArrowheads="1"/>
            </p:cNvSpPr>
            <p:nvPr/>
          </p:nvSpPr>
          <p:spPr bwMode="auto">
            <a:xfrm>
              <a:off x="2393" y="3797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RTT</a:t>
              </a:r>
              <a:r>
                <a:rPr lang="en-US" altLang="en-US" sz="100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85005" name="Text Box 10"/>
            <p:cNvSpPr txBox="1">
              <a:spLocks noChangeArrowheads="1"/>
            </p:cNvSpPr>
            <p:nvPr/>
          </p:nvSpPr>
          <p:spPr bwMode="auto">
            <a:xfrm>
              <a:off x="2953" y="3695"/>
              <a:ext cx="8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Bytes/sec</a:t>
              </a:r>
              <a:endParaRPr lang="en-US" alt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5006" name="Line 11"/>
            <p:cNvSpPr>
              <a:spLocks noChangeShapeType="1"/>
            </p:cNvSpPr>
            <p:nvPr/>
          </p:nvSpPr>
          <p:spPr bwMode="auto">
            <a:xfrm flipV="1">
              <a:off x="2262" y="3804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7" name="Rectangle 12"/>
            <p:cNvSpPr>
              <a:spLocks noChangeArrowheads="1"/>
            </p:cNvSpPr>
            <p:nvPr/>
          </p:nvSpPr>
          <p:spPr bwMode="auto">
            <a:xfrm>
              <a:off x="1104" y="3564"/>
              <a:ext cx="2778" cy="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84999" name="Rectangle 13"/>
          <p:cNvSpPr>
            <a:spLocks noChangeArrowheads="1"/>
          </p:cNvSpPr>
          <p:nvPr/>
        </p:nvSpPr>
        <p:spPr bwMode="auto">
          <a:xfrm>
            <a:off x="1914525" y="3924300"/>
            <a:ext cx="1190625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5000" name="Text Box 14"/>
          <p:cNvSpPr txBox="1">
            <a:spLocks noChangeArrowheads="1"/>
          </p:cNvSpPr>
          <p:nvPr/>
        </p:nvSpPr>
        <p:spPr bwMode="auto">
          <a:xfrm>
            <a:off x="2124075" y="3863975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</a:rPr>
              <a:t>cwnd</a:t>
            </a:r>
          </a:p>
        </p:txBody>
      </p:sp>
      <p:sp>
        <p:nvSpPr>
          <p:cNvPr id="85001" name="Text Box 15"/>
          <p:cNvSpPr txBox="1">
            <a:spLocks noChangeArrowheads="1"/>
          </p:cNvSpPr>
          <p:nvPr/>
        </p:nvSpPr>
        <p:spPr bwMode="auto">
          <a:xfrm>
            <a:off x="509588" y="6381750"/>
            <a:ext cx="7620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charset="0"/>
              </a:rPr>
              <a:t>Assume W is small enough. Ignore small details. MSS: M</a:t>
            </a:r>
            <a:r>
              <a:rPr lang="en-US" altLang="zh-CN" sz="1800" dirty="0">
                <a:solidFill>
                  <a:srgbClr val="000000"/>
                </a:solidFill>
                <a:latin typeface="Times New Roman" charset="0"/>
              </a:rPr>
              <a:t>ax</a:t>
            </a:r>
            <a:r>
              <a:rPr lang="en-US" altLang="en-US" sz="1800" dirty="0">
                <a:solidFill>
                  <a:srgbClr val="000000"/>
                </a:solidFill>
                <a:latin typeface="Times New Roman" charset="0"/>
              </a:rPr>
              <a:t>imum Segment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CC15A-E18C-9744-B83C-03EE97781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65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433388" y="26035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rgbClr val="3333CC"/>
                </a:solidFill>
              </a:rPr>
              <a:t>Window-based Congestion Control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466725" y="1709738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13532" y="4885531"/>
            <a:ext cx="8259762" cy="175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2" rIns="91420" bIns="45712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Window-based congestion control is </a:t>
            </a:r>
            <a:r>
              <a:rPr lang="en-US" altLang="en-US" sz="2400" dirty="0">
                <a:solidFill>
                  <a:srgbClr val="FF0000"/>
                </a:solidFill>
              </a:rPr>
              <a:t>self-clocking</a:t>
            </a:r>
            <a:r>
              <a:rPr lang="en-US" altLang="en-US" sz="2400" dirty="0">
                <a:solidFill>
                  <a:srgbClr val="000000"/>
                </a:solidFill>
              </a:rPr>
              <a:t>: considers flow conservation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, and</a:t>
            </a:r>
            <a:r>
              <a:rPr lang="en-US" altLang="en-US" sz="2400" dirty="0">
                <a:solidFill>
                  <a:srgbClr val="000000"/>
                </a:solidFill>
              </a:rPr>
              <a:t> adjusts to RTT variation automatically.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Hence, for better safety, more designs use window-based design.</a:t>
            </a:r>
          </a:p>
          <a:p>
            <a:pPr>
              <a:buClr>
                <a:srgbClr val="3333CC"/>
              </a:buClr>
              <a:buFontTx/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1347788"/>
            <a:ext cx="5789612" cy="342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C91C49-A11E-9B49-87BF-8EE8A64110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545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ChangeArrowheads="1"/>
          </p:cNvSpPr>
          <p:nvPr/>
        </p:nvSpPr>
        <p:spPr bwMode="auto">
          <a:xfrm>
            <a:off x="45561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>
                <a:solidFill>
                  <a:srgbClr val="3333CC"/>
                </a:solidFill>
              </a:rPr>
              <a:t>The Desired Properties of a </a:t>
            </a:r>
            <a:br>
              <a:rPr lang="en-US" altLang="en-US" sz="3200" u="sng">
                <a:solidFill>
                  <a:srgbClr val="3333CC"/>
                </a:solidFill>
              </a:rPr>
            </a:br>
            <a:r>
              <a:rPr lang="en-US" altLang="en-US" sz="3200" u="sng">
                <a:solidFill>
                  <a:srgbClr val="3333CC"/>
                </a:solidFill>
              </a:rPr>
              <a:t>Congestion </a:t>
            </a:r>
            <a:r>
              <a:rPr lang="en-US" altLang="zh-CN" sz="3200" u="sng">
                <a:solidFill>
                  <a:srgbClr val="3333CC"/>
                </a:solidFill>
                <a:ea typeface="宋体" charset="-122"/>
              </a:rPr>
              <a:t>Control</a:t>
            </a:r>
            <a:r>
              <a:rPr lang="en-US" altLang="en-US" sz="3200" u="sng">
                <a:solidFill>
                  <a:srgbClr val="3333CC"/>
                </a:solidFill>
              </a:rPr>
              <a:t> Scheme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511175" y="15113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Efficiency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: close to full</a:t>
            </a:r>
            <a:r>
              <a:rPr lang="en-US" altLang="en-US" dirty="0">
                <a:solidFill>
                  <a:srgbClr val="000000"/>
                </a:solidFill>
              </a:rPr>
              <a:t> utilization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but low delay</a:t>
            </a:r>
          </a:p>
          <a:p>
            <a:pPr lvl="1">
              <a:buClr>
                <a:srgbClr val="3333CC"/>
              </a:buClr>
              <a:buSzPct val="85000"/>
              <a:buFontTx/>
              <a:buChar char="-"/>
            </a:pPr>
            <a:r>
              <a:rPr lang="en-US" altLang="en-US" sz="2800" dirty="0">
                <a:solidFill>
                  <a:srgbClr val="000000"/>
                </a:solidFill>
              </a:rPr>
              <a:t>fast convergence after disturbance</a:t>
            </a:r>
          </a:p>
          <a:p>
            <a:pPr lvl="1">
              <a:buClr>
                <a:srgbClr val="3333CC"/>
              </a:buClr>
              <a:buSzPct val="85000"/>
              <a:buFontTx/>
              <a:buChar char="-"/>
            </a:pPr>
            <a:endParaRPr lang="en-US" altLang="en-US" sz="28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Fairness (resource sharing)</a:t>
            </a:r>
          </a:p>
          <a:p>
            <a:pPr>
              <a:buClr>
                <a:srgbClr val="3333CC"/>
              </a:buClr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 err="1">
                <a:solidFill>
                  <a:srgbClr val="000000"/>
                </a:solidFill>
              </a:rPr>
              <a:t>Distributedness</a:t>
            </a:r>
            <a:r>
              <a:rPr lang="en-US" altLang="en-US" dirty="0">
                <a:solidFill>
                  <a:srgbClr val="000000"/>
                </a:solidFill>
              </a:rPr>
              <a:t> (no central knowledge for scalability)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483E2-54A1-3F46-B2A6-34A40F0AC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65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Derive CC: A Simple Model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349375" y="1970088"/>
            <a:ext cx="1676400" cy="5921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3333CC"/>
                </a:solidFill>
                <a:latin typeface="Times New Roman" charset="0"/>
              </a:rPr>
              <a:t>User 1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349375" y="2768600"/>
            <a:ext cx="1676400" cy="5937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3333CC"/>
                </a:solidFill>
                <a:latin typeface="Times New Roman" charset="0"/>
              </a:rPr>
              <a:t>User 2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1349375" y="4321175"/>
            <a:ext cx="1676400" cy="5921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3333CC"/>
                </a:solidFill>
                <a:latin typeface="Times New Roman" charset="0"/>
              </a:rPr>
              <a:t>User n</a:t>
            </a:r>
          </a:p>
        </p:txBody>
      </p:sp>
      <p:sp>
        <p:nvSpPr>
          <p:cNvPr id="89094" name="Oval 6"/>
          <p:cNvSpPr>
            <a:spLocks noChangeArrowheads="1"/>
          </p:cNvSpPr>
          <p:nvPr/>
        </p:nvSpPr>
        <p:spPr bwMode="auto">
          <a:xfrm>
            <a:off x="3940175" y="2566988"/>
            <a:ext cx="1406525" cy="1169987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3333CC"/>
                </a:solidFill>
                <a:latin typeface="Times New Roman" charset="0"/>
                <a:sym typeface="Symbol" charset="2"/>
              </a:rPr>
              <a:t>sum xi</a:t>
            </a: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5921375" y="2347913"/>
            <a:ext cx="2514600" cy="15684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FF0000"/>
                </a:solidFill>
                <a:latin typeface="Times New Roman" charset="0"/>
                <a:sym typeface="Symbol" charset="2"/>
              </a:rPr>
              <a:t>d</a:t>
            </a:r>
            <a:r>
              <a:rPr lang="en-US" altLang="en-US" sz="3200">
                <a:solidFill>
                  <a:srgbClr val="3333CC"/>
                </a:solidFill>
                <a:latin typeface="Times New Roman" charset="0"/>
                <a:sym typeface="Symbol" charset="2"/>
              </a:rPr>
              <a:t> = </a:t>
            </a:r>
            <a:br>
              <a:rPr lang="en-US" altLang="en-US" sz="3200">
                <a:solidFill>
                  <a:srgbClr val="3333CC"/>
                </a:solidFill>
                <a:latin typeface="Times New Roman" charset="0"/>
                <a:sym typeface="Symbol" charset="2"/>
              </a:rPr>
            </a:br>
            <a:r>
              <a:rPr lang="en-US" altLang="en-US" sz="3200">
                <a:solidFill>
                  <a:srgbClr val="3333CC"/>
                </a:solidFill>
                <a:latin typeface="Times New Roman" charset="0"/>
                <a:sym typeface="Symbol" charset="2"/>
              </a:rPr>
              <a:t>sum </a:t>
            </a:r>
            <a:r>
              <a:rPr lang="en-US" altLang="en-US" sz="3200">
                <a:solidFill>
                  <a:srgbClr val="3333CC"/>
                </a:solidFill>
                <a:latin typeface="Times New Roman" charset="0"/>
              </a:rPr>
              <a:t>x</a:t>
            </a:r>
            <a:r>
              <a:rPr lang="en-US" altLang="en-US" sz="3200" baseline="-25000">
                <a:solidFill>
                  <a:srgbClr val="3333CC"/>
                </a:solidFill>
                <a:latin typeface="Times New Roman" charset="0"/>
              </a:rPr>
              <a:t>i</a:t>
            </a:r>
            <a:r>
              <a:rPr lang="en-US" altLang="en-US" sz="3200">
                <a:solidFill>
                  <a:srgbClr val="3333CC"/>
                </a:solidFill>
                <a:latin typeface="Times New Roman" charset="0"/>
              </a:rPr>
              <a:t> &gt; X</a:t>
            </a:r>
            <a:r>
              <a:rPr lang="en-US" altLang="en-US" sz="3200" baseline="-25000">
                <a:solidFill>
                  <a:srgbClr val="3333CC"/>
                </a:solidFill>
                <a:latin typeface="Times New Roman" charset="0"/>
              </a:rPr>
              <a:t>goal</a:t>
            </a:r>
            <a:r>
              <a:rPr lang="en-US" altLang="en-US" sz="3200">
                <a:solidFill>
                  <a:srgbClr val="3333CC"/>
                </a:solidFill>
                <a:latin typeface="Times New Roman" charset="0"/>
              </a:rPr>
              <a:t>?</a:t>
            </a:r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3025775" y="2259013"/>
            <a:ext cx="121920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3025775" y="31369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 flipV="1">
            <a:off x="3025775" y="3473450"/>
            <a:ext cx="1143000" cy="1147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099" name="Line 11"/>
          <p:cNvSpPr>
            <a:spLocks noChangeShapeType="1"/>
          </p:cNvSpPr>
          <p:nvPr/>
        </p:nvSpPr>
        <p:spPr bwMode="auto">
          <a:xfrm>
            <a:off x="5311775" y="31369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>
            <a:off x="8435975" y="31369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>
            <a:off x="8740775" y="3136900"/>
            <a:ext cx="0" cy="269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2" name="Line 14"/>
          <p:cNvSpPr>
            <a:spLocks noChangeShapeType="1"/>
          </p:cNvSpPr>
          <p:nvPr/>
        </p:nvSpPr>
        <p:spPr bwMode="auto">
          <a:xfrm flipH="1">
            <a:off x="434975" y="5835650"/>
            <a:ext cx="830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 flipV="1">
            <a:off x="434975" y="3338513"/>
            <a:ext cx="0" cy="2497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4" name="Line 16"/>
          <p:cNvSpPr>
            <a:spLocks noChangeShapeType="1"/>
          </p:cNvSpPr>
          <p:nvPr/>
        </p:nvSpPr>
        <p:spPr bwMode="auto">
          <a:xfrm flipV="1">
            <a:off x="434975" y="2259013"/>
            <a:ext cx="83820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5" name="Line 17"/>
          <p:cNvSpPr>
            <a:spLocks noChangeShapeType="1"/>
          </p:cNvSpPr>
          <p:nvPr/>
        </p:nvSpPr>
        <p:spPr bwMode="auto">
          <a:xfrm flipV="1">
            <a:off x="434975" y="3136900"/>
            <a:ext cx="838200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>
            <a:off x="434975" y="3338513"/>
            <a:ext cx="838200" cy="128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3409950" y="2093913"/>
            <a:ext cx="450850" cy="4699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3333CC"/>
                </a:solidFill>
                <a:latin typeface="Times New Roman" charset="0"/>
              </a:rPr>
              <a:t>x</a:t>
            </a:r>
            <a:r>
              <a:rPr lang="en-US" altLang="en-US" sz="2400" baseline="-25000">
                <a:solidFill>
                  <a:srgbClr val="3333CC"/>
                </a:solidFill>
                <a:latin typeface="Times New Roman" charset="0"/>
              </a:rPr>
              <a:t>1</a:t>
            </a:r>
          </a:p>
        </p:txBody>
      </p:sp>
      <p:sp>
        <p:nvSpPr>
          <p:cNvPr id="89108" name="Text Box 20"/>
          <p:cNvSpPr txBox="1">
            <a:spLocks noChangeArrowheads="1"/>
          </p:cNvSpPr>
          <p:nvPr/>
        </p:nvSpPr>
        <p:spPr bwMode="auto">
          <a:xfrm>
            <a:off x="3400425" y="2732088"/>
            <a:ext cx="450850" cy="4699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3333CC"/>
                </a:solidFill>
                <a:latin typeface="Times New Roman" charset="0"/>
              </a:rPr>
              <a:t>x</a:t>
            </a:r>
            <a:r>
              <a:rPr lang="en-US" altLang="en-US" sz="2400" baseline="-25000">
                <a:solidFill>
                  <a:srgbClr val="3333CC"/>
                </a:solidFill>
                <a:latin typeface="Times New Roman" charset="0"/>
              </a:rPr>
              <a:t>2</a:t>
            </a:r>
          </a:p>
        </p:txBody>
      </p:sp>
      <p:sp>
        <p:nvSpPr>
          <p:cNvPr id="89109" name="Text Box 21"/>
          <p:cNvSpPr txBox="1">
            <a:spLocks noChangeArrowheads="1"/>
          </p:cNvSpPr>
          <p:nvPr/>
        </p:nvSpPr>
        <p:spPr bwMode="auto">
          <a:xfrm>
            <a:off x="3400425" y="4013200"/>
            <a:ext cx="450850" cy="4699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3333CC"/>
                </a:solidFill>
                <a:latin typeface="Times New Roman" charset="0"/>
              </a:rPr>
              <a:t>x</a:t>
            </a:r>
            <a:r>
              <a:rPr lang="en-US" altLang="en-US" sz="2400" baseline="-25000">
                <a:solidFill>
                  <a:srgbClr val="3333CC"/>
                </a:solidFill>
                <a:latin typeface="Times New Roman" charset="0"/>
              </a:rPr>
              <a:t>n</a:t>
            </a:r>
          </a:p>
        </p:txBody>
      </p:sp>
      <p:sp>
        <p:nvSpPr>
          <p:cNvPr id="89110" name="Text Box 22"/>
          <p:cNvSpPr txBox="1">
            <a:spLocks noChangeArrowheads="1"/>
          </p:cNvSpPr>
          <p:nvPr/>
        </p:nvSpPr>
        <p:spPr bwMode="auto">
          <a:xfrm>
            <a:off x="4152900" y="53324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984250" y="6035675"/>
            <a:ext cx="65357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Flows observe congestion signal </a:t>
            </a:r>
            <a:r>
              <a:rPr lang="en-US" altLang="en-US" sz="2400">
                <a:solidFill>
                  <a:srgbClr val="FF0000"/>
                </a:solidFill>
                <a:latin typeface="Times New Roman" charset="0"/>
              </a:rPr>
              <a:t>d</a:t>
            </a: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, and locally take </a:t>
            </a:r>
            <a:br>
              <a:rPr lang="en-US" altLang="en-US" sz="24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actions to adjust rates.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2FE0D-EEF1-1F40-8EA6-F78788445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22356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Linear Control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533400" y="1600200"/>
            <a:ext cx="8153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Proposed by Chiu and Jain (1988) 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The simplest control strategy</a:t>
            </a:r>
          </a:p>
        </p:txBody>
      </p:sp>
      <p:graphicFrame>
        <p:nvGraphicFramePr>
          <p:cNvPr id="91140" name="Object 2"/>
          <p:cNvGraphicFramePr>
            <a:graphicFrameLocks noChangeAspect="1"/>
          </p:cNvGraphicFramePr>
          <p:nvPr/>
        </p:nvGraphicFramePr>
        <p:xfrm>
          <a:off x="466725" y="3006725"/>
          <a:ext cx="8039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7" name="Equation" r:id="rId4" imgW="2679700" imgH="482600" progId="Equation.3">
                  <p:embed/>
                </p:oleObj>
              </mc:Choice>
              <mc:Fallback>
                <p:oleObj name="Equation" r:id="rId4" imgW="2679700" imgH="482600" progId="Equation.3">
                  <p:embed/>
                  <p:pic>
                    <p:nvPicPr>
                      <p:cNvPr id="9114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3006725"/>
                        <a:ext cx="80391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362075" y="5526088"/>
            <a:ext cx="5662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Discussion: values of the parameters?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AF95AB-EA9A-D14F-BC07-7461C04E0F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793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325438" y="1952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State Space of Two Flows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522413" y="25114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grpSp>
        <p:nvGrpSpPr>
          <p:cNvPr id="93188" name="Group 4"/>
          <p:cNvGrpSpPr>
            <a:grpSpLocks/>
          </p:cNvGrpSpPr>
          <p:nvPr/>
        </p:nvGrpSpPr>
        <p:grpSpPr bwMode="auto">
          <a:xfrm>
            <a:off x="1930400" y="5938838"/>
            <a:ext cx="3616325" cy="61912"/>
            <a:chOff x="476" y="3583"/>
            <a:chExt cx="4640" cy="64"/>
          </a:xfrm>
        </p:grpSpPr>
        <p:sp>
          <p:nvSpPr>
            <p:cNvPr id="93207" name="Line 5"/>
            <p:cNvSpPr>
              <a:spLocks noChangeShapeType="1"/>
            </p:cNvSpPr>
            <p:nvPr/>
          </p:nvSpPr>
          <p:spPr bwMode="auto">
            <a:xfrm>
              <a:off x="476" y="3612"/>
              <a:ext cx="45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8" name="Freeform 6"/>
            <p:cNvSpPr>
              <a:spLocks/>
            </p:cNvSpPr>
            <p:nvPr/>
          </p:nvSpPr>
          <p:spPr bwMode="auto">
            <a:xfrm>
              <a:off x="5052" y="3583"/>
              <a:ext cx="64" cy="64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35 h 64"/>
                <a:gd name="T4" fmla="*/ 0 w 64"/>
                <a:gd name="T5" fmla="*/ 0 h 64"/>
                <a:gd name="T6" fmla="*/ 0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0" y="64"/>
                  </a:moveTo>
                  <a:lnTo>
                    <a:pt x="64" y="35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189" name="Group 7"/>
          <p:cNvGrpSpPr>
            <a:grpSpLocks/>
          </p:cNvGrpSpPr>
          <p:nvPr/>
        </p:nvGrpSpPr>
        <p:grpSpPr bwMode="auto">
          <a:xfrm>
            <a:off x="1887538" y="2628900"/>
            <a:ext cx="103187" cy="3325813"/>
            <a:chOff x="446" y="1336"/>
            <a:chExt cx="64" cy="2276"/>
          </a:xfrm>
        </p:grpSpPr>
        <p:sp>
          <p:nvSpPr>
            <p:cNvPr id="93205" name="Line 8"/>
            <p:cNvSpPr>
              <a:spLocks noChangeShapeType="1"/>
            </p:cNvSpPr>
            <p:nvPr/>
          </p:nvSpPr>
          <p:spPr bwMode="auto">
            <a:xfrm flipV="1">
              <a:off x="476" y="1383"/>
              <a:ext cx="1" cy="22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6" name="Freeform 9"/>
            <p:cNvSpPr>
              <a:spLocks/>
            </p:cNvSpPr>
            <p:nvPr/>
          </p:nvSpPr>
          <p:spPr bwMode="auto">
            <a:xfrm>
              <a:off x="446" y="1336"/>
              <a:ext cx="64" cy="64"/>
            </a:xfrm>
            <a:custGeom>
              <a:avLst/>
              <a:gdLst>
                <a:gd name="T0" fmla="*/ 64 w 64"/>
                <a:gd name="T1" fmla="*/ 64 h 64"/>
                <a:gd name="T2" fmla="*/ 3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64" y="64"/>
                  </a:moveTo>
                  <a:lnTo>
                    <a:pt x="30" y="0"/>
                  </a:lnTo>
                  <a:lnTo>
                    <a:pt x="0" y="64"/>
                  </a:lnTo>
                  <a:lnTo>
                    <a:pt x="64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190" name="Text Box 10"/>
          <p:cNvSpPr txBox="1">
            <a:spLocks noChangeArrowheads="1"/>
          </p:cNvSpPr>
          <p:nvPr/>
        </p:nvSpPr>
        <p:spPr bwMode="auto">
          <a:xfrm>
            <a:off x="5321300" y="59721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405515" name="Text Box 11"/>
          <p:cNvSpPr txBox="1">
            <a:spLocks noChangeArrowheads="1"/>
          </p:cNvSpPr>
          <p:nvPr/>
        </p:nvSpPr>
        <p:spPr bwMode="auto">
          <a:xfrm>
            <a:off x="4054475" y="4248150"/>
            <a:ext cx="1249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overload</a:t>
            </a:r>
          </a:p>
        </p:txBody>
      </p:sp>
      <p:sp>
        <p:nvSpPr>
          <p:cNvPr id="405516" name="Text Box 12"/>
          <p:cNvSpPr txBox="1">
            <a:spLocks noChangeArrowheads="1"/>
          </p:cNvSpPr>
          <p:nvPr/>
        </p:nvSpPr>
        <p:spPr bwMode="auto">
          <a:xfrm>
            <a:off x="2733675" y="5556250"/>
            <a:ext cx="1401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underload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30400" y="3057525"/>
            <a:ext cx="3944938" cy="2881313"/>
            <a:chOff x="1216" y="1926"/>
            <a:chExt cx="2485" cy="1815"/>
          </a:xfrm>
        </p:grpSpPr>
        <p:sp>
          <p:nvSpPr>
            <p:cNvPr id="93202" name="Line 14"/>
            <p:cNvSpPr>
              <a:spLocks noChangeShapeType="1"/>
            </p:cNvSpPr>
            <p:nvPr/>
          </p:nvSpPr>
          <p:spPr bwMode="auto">
            <a:xfrm>
              <a:off x="1216" y="1926"/>
              <a:ext cx="1784" cy="18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203" name="Text Box 15"/>
            <p:cNvSpPr txBox="1">
              <a:spLocks noChangeArrowheads="1"/>
            </p:cNvSpPr>
            <p:nvPr/>
          </p:nvSpPr>
          <p:spPr bwMode="auto">
            <a:xfrm>
              <a:off x="2749" y="3137"/>
              <a:ext cx="95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charset="0"/>
                </a:rPr>
                <a:t>efficiency line: x1+x2=C</a:t>
              </a:r>
            </a:p>
          </p:txBody>
        </p:sp>
        <p:sp>
          <p:nvSpPr>
            <p:cNvPr id="93204" name="Line 16"/>
            <p:cNvSpPr>
              <a:spLocks noChangeShapeType="1"/>
            </p:cNvSpPr>
            <p:nvPr/>
          </p:nvSpPr>
          <p:spPr bwMode="auto">
            <a:xfrm flipH="1">
              <a:off x="2936" y="3410"/>
              <a:ext cx="132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930400" y="2062163"/>
            <a:ext cx="3014663" cy="3876675"/>
            <a:chOff x="1216" y="1299"/>
            <a:chExt cx="1899" cy="2442"/>
          </a:xfrm>
        </p:grpSpPr>
        <p:sp>
          <p:nvSpPr>
            <p:cNvPr id="93199" name="Line 18"/>
            <p:cNvSpPr>
              <a:spLocks noChangeShapeType="1"/>
            </p:cNvSpPr>
            <p:nvPr/>
          </p:nvSpPr>
          <p:spPr bwMode="auto">
            <a:xfrm flipV="1">
              <a:off x="1216" y="1926"/>
              <a:ext cx="1899" cy="18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200" name="Text Box 19"/>
            <p:cNvSpPr txBox="1">
              <a:spLocks noChangeArrowheads="1"/>
            </p:cNvSpPr>
            <p:nvPr/>
          </p:nvSpPr>
          <p:spPr bwMode="auto">
            <a:xfrm>
              <a:off x="2088" y="1299"/>
              <a:ext cx="93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charset="0"/>
                </a:rPr>
                <a:t>fairness line: x1=x2</a:t>
              </a:r>
            </a:p>
          </p:txBody>
        </p:sp>
        <p:sp>
          <p:nvSpPr>
            <p:cNvPr id="93201" name="Line 20"/>
            <p:cNvSpPr>
              <a:spLocks noChangeShapeType="1"/>
            </p:cNvSpPr>
            <p:nvPr/>
          </p:nvSpPr>
          <p:spPr bwMode="auto">
            <a:xfrm>
              <a:off x="2686" y="1703"/>
              <a:ext cx="132" cy="4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3195" name="Object 2"/>
          <p:cNvGraphicFramePr>
            <a:graphicFrameLocks noChangeAspect="1"/>
          </p:cNvGraphicFramePr>
          <p:nvPr/>
        </p:nvGraphicFramePr>
        <p:xfrm>
          <a:off x="4241800" y="1276350"/>
          <a:ext cx="46672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1" name="Equation" r:id="rId4" imgW="2679700" imgH="482600" progId="Equation.3">
                  <p:embed/>
                </p:oleObj>
              </mc:Choice>
              <mc:Fallback>
                <p:oleObj name="Equation" r:id="rId4" imgW="2679700" imgH="482600" progId="Equation.3">
                  <p:embed/>
                  <p:pic>
                    <p:nvPicPr>
                      <p:cNvPr id="9319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1276350"/>
                        <a:ext cx="4667250" cy="850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862138" y="3790950"/>
            <a:ext cx="692150" cy="519113"/>
            <a:chOff x="1173" y="2388"/>
            <a:chExt cx="436" cy="327"/>
          </a:xfrm>
        </p:grpSpPr>
        <p:sp>
          <p:nvSpPr>
            <p:cNvPr id="93197" name="Text Box 23"/>
            <p:cNvSpPr txBox="1">
              <a:spLocks noChangeArrowheads="1"/>
            </p:cNvSpPr>
            <p:nvPr/>
          </p:nvSpPr>
          <p:spPr bwMode="auto">
            <a:xfrm>
              <a:off x="1173" y="2388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x(0)</a:t>
              </a:r>
            </a:p>
          </p:txBody>
        </p:sp>
        <p:sp>
          <p:nvSpPr>
            <p:cNvPr id="93198" name="Oval 24"/>
            <p:cNvSpPr>
              <a:spLocks noChangeArrowheads="1"/>
            </p:cNvSpPr>
            <p:nvPr/>
          </p:nvSpPr>
          <p:spPr bwMode="auto">
            <a:xfrm flipH="1">
              <a:off x="1521" y="2667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0B146A-676D-1847-A351-2162441397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95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5" grpId="0"/>
      <p:bldP spid="4055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971550" y="3036888"/>
            <a:ext cx="2914650" cy="49212"/>
            <a:chOff x="476" y="3583"/>
            <a:chExt cx="4640" cy="64"/>
          </a:xfrm>
        </p:grpSpPr>
        <p:sp>
          <p:nvSpPr>
            <p:cNvPr id="95292" name="Line 3"/>
            <p:cNvSpPr>
              <a:spLocks noChangeShapeType="1"/>
            </p:cNvSpPr>
            <p:nvPr/>
          </p:nvSpPr>
          <p:spPr bwMode="auto">
            <a:xfrm>
              <a:off x="476" y="3612"/>
              <a:ext cx="45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93" name="Freeform 4"/>
            <p:cNvSpPr>
              <a:spLocks/>
            </p:cNvSpPr>
            <p:nvPr/>
          </p:nvSpPr>
          <p:spPr bwMode="auto">
            <a:xfrm>
              <a:off x="5052" y="3583"/>
              <a:ext cx="64" cy="64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35 h 64"/>
                <a:gd name="T4" fmla="*/ 0 w 64"/>
                <a:gd name="T5" fmla="*/ 0 h 64"/>
                <a:gd name="T6" fmla="*/ 0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0" y="64"/>
                  </a:moveTo>
                  <a:lnTo>
                    <a:pt x="64" y="35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235" name="Group 5"/>
          <p:cNvGrpSpPr>
            <a:grpSpLocks/>
          </p:cNvGrpSpPr>
          <p:nvPr/>
        </p:nvGrpSpPr>
        <p:grpSpPr bwMode="auto">
          <a:xfrm>
            <a:off x="936625" y="342900"/>
            <a:ext cx="82550" cy="2705100"/>
            <a:chOff x="446" y="1336"/>
            <a:chExt cx="64" cy="2276"/>
          </a:xfrm>
        </p:grpSpPr>
        <p:sp>
          <p:nvSpPr>
            <p:cNvPr id="95290" name="Line 6"/>
            <p:cNvSpPr>
              <a:spLocks noChangeShapeType="1"/>
            </p:cNvSpPr>
            <p:nvPr/>
          </p:nvSpPr>
          <p:spPr bwMode="auto">
            <a:xfrm flipV="1">
              <a:off x="476" y="1383"/>
              <a:ext cx="1" cy="22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91" name="Freeform 7"/>
            <p:cNvSpPr>
              <a:spLocks/>
            </p:cNvSpPr>
            <p:nvPr/>
          </p:nvSpPr>
          <p:spPr bwMode="auto">
            <a:xfrm>
              <a:off x="446" y="1336"/>
              <a:ext cx="64" cy="64"/>
            </a:xfrm>
            <a:custGeom>
              <a:avLst/>
              <a:gdLst>
                <a:gd name="T0" fmla="*/ 64 w 64"/>
                <a:gd name="T1" fmla="*/ 64 h 64"/>
                <a:gd name="T2" fmla="*/ 3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64" y="64"/>
                  </a:moveTo>
                  <a:lnTo>
                    <a:pt x="30" y="0"/>
                  </a:lnTo>
                  <a:lnTo>
                    <a:pt x="0" y="64"/>
                  </a:lnTo>
                  <a:lnTo>
                    <a:pt x="64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36" name="Line 8"/>
          <p:cNvSpPr>
            <a:spLocks noChangeShapeType="1"/>
          </p:cNvSpPr>
          <p:nvPr/>
        </p:nvSpPr>
        <p:spPr bwMode="auto">
          <a:xfrm flipV="1">
            <a:off x="971550" y="692150"/>
            <a:ext cx="2428875" cy="23447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237" name="Line 9"/>
          <p:cNvSpPr>
            <a:spLocks noChangeShapeType="1"/>
          </p:cNvSpPr>
          <p:nvPr/>
        </p:nvSpPr>
        <p:spPr bwMode="auto">
          <a:xfrm>
            <a:off x="971550" y="692150"/>
            <a:ext cx="2332038" cy="2393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5238" name="Text Box 10"/>
          <p:cNvSpPr txBox="1">
            <a:spLocks noChangeArrowheads="1"/>
          </p:cNvSpPr>
          <p:nvPr/>
        </p:nvSpPr>
        <p:spPr bwMode="auto">
          <a:xfrm>
            <a:off x="1600200" y="5715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="1" baseline="-250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95239" name="Text Box 11"/>
          <p:cNvSpPr txBox="1">
            <a:spLocks noChangeArrowheads="1"/>
          </p:cNvSpPr>
          <p:nvPr/>
        </p:nvSpPr>
        <p:spPr bwMode="auto">
          <a:xfrm>
            <a:off x="1758950" y="3009900"/>
            <a:ext cx="140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efficiency</a:t>
            </a:r>
          </a:p>
        </p:txBody>
      </p:sp>
      <p:sp>
        <p:nvSpPr>
          <p:cNvPr id="95240" name="Line 12"/>
          <p:cNvSpPr>
            <a:spLocks noChangeShapeType="1"/>
          </p:cNvSpPr>
          <p:nvPr/>
        </p:nvSpPr>
        <p:spPr bwMode="auto">
          <a:xfrm>
            <a:off x="990600" y="419100"/>
            <a:ext cx="2590800" cy="266700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7565" name="AutoShape 13"/>
          <p:cNvSpPr>
            <a:spLocks noChangeArrowheads="1"/>
          </p:cNvSpPr>
          <p:nvPr/>
        </p:nvSpPr>
        <p:spPr bwMode="auto">
          <a:xfrm>
            <a:off x="990600" y="419100"/>
            <a:ext cx="2590800" cy="2667000"/>
          </a:xfrm>
          <a:prstGeom prst="rtTriangle">
            <a:avLst/>
          </a:prstGeom>
          <a:solidFill>
            <a:schemeClr val="accent1">
              <a:alpha val="1215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5242" name="Oval 14"/>
          <p:cNvSpPr>
            <a:spLocks noChangeArrowheads="1"/>
          </p:cNvSpPr>
          <p:nvPr/>
        </p:nvSpPr>
        <p:spPr bwMode="auto">
          <a:xfrm flipH="1">
            <a:off x="1676400" y="11049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905375" y="342900"/>
            <a:ext cx="4179888" cy="3124200"/>
            <a:chOff x="3090" y="216"/>
            <a:chExt cx="2633" cy="1968"/>
          </a:xfrm>
        </p:grpSpPr>
        <p:grpSp>
          <p:nvGrpSpPr>
            <p:cNvPr id="95277" name="Group 16"/>
            <p:cNvGrpSpPr>
              <a:grpSpLocks/>
            </p:cNvGrpSpPr>
            <p:nvPr/>
          </p:nvGrpSpPr>
          <p:grpSpPr bwMode="auto">
            <a:xfrm>
              <a:off x="3446" y="1913"/>
              <a:ext cx="1836" cy="31"/>
              <a:chOff x="476" y="3583"/>
              <a:chExt cx="4640" cy="64"/>
            </a:xfrm>
          </p:grpSpPr>
          <p:sp>
            <p:nvSpPr>
              <p:cNvPr id="95288" name="Line 17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9" name="Freeform 18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78" name="Group 19"/>
            <p:cNvGrpSpPr>
              <a:grpSpLocks/>
            </p:cNvGrpSpPr>
            <p:nvPr/>
          </p:nvGrpSpPr>
          <p:grpSpPr bwMode="auto">
            <a:xfrm>
              <a:off x="3424" y="216"/>
              <a:ext cx="52" cy="1704"/>
              <a:chOff x="446" y="1336"/>
              <a:chExt cx="64" cy="2276"/>
            </a:xfrm>
          </p:grpSpPr>
          <p:sp>
            <p:nvSpPr>
              <p:cNvPr id="95286" name="Line 20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7" name="Freeform 21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279" name="Line 22"/>
            <p:cNvSpPr>
              <a:spLocks noChangeShapeType="1"/>
            </p:cNvSpPr>
            <p:nvPr/>
          </p:nvSpPr>
          <p:spPr bwMode="auto">
            <a:xfrm flipV="1">
              <a:off x="3446" y="436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80" name="Line 23"/>
            <p:cNvSpPr>
              <a:spLocks noChangeShapeType="1"/>
            </p:cNvSpPr>
            <p:nvPr/>
          </p:nvSpPr>
          <p:spPr bwMode="auto">
            <a:xfrm>
              <a:off x="3446" y="436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81" name="Freeform 24"/>
            <p:cNvSpPr>
              <a:spLocks/>
            </p:cNvSpPr>
            <p:nvPr/>
          </p:nvSpPr>
          <p:spPr bwMode="auto">
            <a:xfrm>
              <a:off x="3442" y="360"/>
              <a:ext cx="680" cy="1569"/>
            </a:xfrm>
            <a:custGeom>
              <a:avLst/>
              <a:gdLst>
                <a:gd name="T0" fmla="*/ 0 w 680"/>
                <a:gd name="T1" fmla="*/ 1569 h 1569"/>
                <a:gd name="T2" fmla="*/ 680 w 680"/>
                <a:gd name="T3" fmla="*/ 0 h 1569"/>
                <a:gd name="T4" fmla="*/ 0 60000 65536"/>
                <a:gd name="T5" fmla="*/ 0 60000 65536"/>
                <a:gd name="T6" fmla="*/ 0 w 680"/>
                <a:gd name="T7" fmla="*/ 0 h 1569"/>
                <a:gd name="T8" fmla="*/ 680 w 680"/>
                <a:gd name="T9" fmla="*/ 1569 h 15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0" h="1569">
                  <a:moveTo>
                    <a:pt x="0" y="1569"/>
                  </a:moveTo>
                  <a:lnTo>
                    <a:pt x="680" y="0"/>
                  </a:lnTo>
                </a:path>
              </a:pathLst>
            </a:cu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82" name="Text Box 25"/>
            <p:cNvSpPr txBox="1">
              <a:spLocks noChangeArrowheads="1"/>
            </p:cNvSpPr>
            <p:nvPr/>
          </p:nvSpPr>
          <p:spPr bwMode="auto">
            <a:xfrm>
              <a:off x="3090" y="1896"/>
              <a:ext cx="26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efficiency: distributed linear rule</a:t>
              </a:r>
            </a:p>
          </p:txBody>
        </p:sp>
        <p:sp>
          <p:nvSpPr>
            <p:cNvPr id="95283" name="Oval 26"/>
            <p:cNvSpPr>
              <a:spLocks noChangeArrowheads="1"/>
            </p:cNvSpPr>
            <p:nvPr/>
          </p:nvSpPr>
          <p:spPr bwMode="auto">
            <a:xfrm flipH="1">
              <a:off x="3952" y="69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5284" name="Freeform 27"/>
            <p:cNvSpPr>
              <a:spLocks/>
            </p:cNvSpPr>
            <p:nvPr/>
          </p:nvSpPr>
          <p:spPr bwMode="auto">
            <a:xfrm>
              <a:off x="3435" y="708"/>
              <a:ext cx="535" cy="1229"/>
            </a:xfrm>
            <a:custGeom>
              <a:avLst/>
              <a:gdLst>
                <a:gd name="T0" fmla="*/ 535 w 535"/>
                <a:gd name="T1" fmla="*/ 0 h 1229"/>
                <a:gd name="T2" fmla="*/ 0 w 535"/>
                <a:gd name="T3" fmla="*/ 499 h 1229"/>
                <a:gd name="T4" fmla="*/ 15 w 535"/>
                <a:gd name="T5" fmla="*/ 1229 h 1229"/>
                <a:gd name="T6" fmla="*/ 535 w 535"/>
                <a:gd name="T7" fmla="*/ 0 h 1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5"/>
                <a:gd name="T13" fmla="*/ 0 h 1229"/>
                <a:gd name="T14" fmla="*/ 535 w 535"/>
                <a:gd name="T15" fmla="*/ 1229 h 1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5" h="1229">
                  <a:moveTo>
                    <a:pt x="535" y="0"/>
                  </a:moveTo>
                  <a:lnTo>
                    <a:pt x="0" y="499"/>
                  </a:lnTo>
                  <a:lnTo>
                    <a:pt x="15" y="1229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hlink">
                <a:alpha val="4901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85" name="Text Box 28"/>
            <p:cNvSpPr txBox="1">
              <a:spLocks noChangeArrowheads="1"/>
            </p:cNvSpPr>
            <p:nvPr/>
          </p:nvSpPr>
          <p:spPr bwMode="auto">
            <a:xfrm>
              <a:off x="3772" y="40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435600" y="3619500"/>
            <a:ext cx="2949575" cy="3124200"/>
            <a:chOff x="3424" y="2280"/>
            <a:chExt cx="1858" cy="1968"/>
          </a:xfrm>
        </p:grpSpPr>
        <p:sp>
          <p:nvSpPr>
            <p:cNvPr id="95262" name="Line 30"/>
            <p:cNvSpPr>
              <a:spLocks noChangeShapeType="1"/>
            </p:cNvSpPr>
            <p:nvPr/>
          </p:nvSpPr>
          <p:spPr bwMode="auto">
            <a:xfrm flipH="1">
              <a:off x="3447" y="2767"/>
              <a:ext cx="544" cy="12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63" name="Line 31"/>
            <p:cNvSpPr>
              <a:spLocks noChangeShapeType="1"/>
            </p:cNvSpPr>
            <p:nvPr/>
          </p:nvSpPr>
          <p:spPr bwMode="auto">
            <a:xfrm flipV="1">
              <a:off x="3445" y="2376"/>
              <a:ext cx="1008" cy="86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95264" name="Group 32"/>
            <p:cNvGrpSpPr>
              <a:grpSpLocks/>
            </p:cNvGrpSpPr>
            <p:nvPr/>
          </p:nvGrpSpPr>
          <p:grpSpPr bwMode="auto">
            <a:xfrm>
              <a:off x="3446" y="3977"/>
              <a:ext cx="1836" cy="31"/>
              <a:chOff x="476" y="3583"/>
              <a:chExt cx="4640" cy="64"/>
            </a:xfrm>
          </p:grpSpPr>
          <p:sp>
            <p:nvSpPr>
              <p:cNvPr id="95275" name="Line 33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6" name="Freeform 34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65" name="Group 35"/>
            <p:cNvGrpSpPr>
              <a:grpSpLocks/>
            </p:cNvGrpSpPr>
            <p:nvPr/>
          </p:nvGrpSpPr>
          <p:grpSpPr bwMode="auto">
            <a:xfrm>
              <a:off x="3424" y="2280"/>
              <a:ext cx="52" cy="1704"/>
              <a:chOff x="446" y="1336"/>
              <a:chExt cx="64" cy="2276"/>
            </a:xfrm>
          </p:grpSpPr>
          <p:sp>
            <p:nvSpPr>
              <p:cNvPr id="95273" name="Line 36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4" name="Freeform 37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266" name="Line 38"/>
            <p:cNvSpPr>
              <a:spLocks noChangeShapeType="1"/>
            </p:cNvSpPr>
            <p:nvPr/>
          </p:nvSpPr>
          <p:spPr bwMode="auto">
            <a:xfrm flipV="1">
              <a:off x="3446" y="2500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67" name="Line 39"/>
            <p:cNvSpPr>
              <a:spLocks noChangeShapeType="1"/>
            </p:cNvSpPr>
            <p:nvPr/>
          </p:nvSpPr>
          <p:spPr bwMode="auto">
            <a:xfrm>
              <a:off x="3446" y="2500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68" name="Line 40"/>
            <p:cNvSpPr>
              <a:spLocks noChangeShapeType="1"/>
            </p:cNvSpPr>
            <p:nvPr/>
          </p:nvSpPr>
          <p:spPr bwMode="auto">
            <a:xfrm flipV="1">
              <a:off x="3443" y="2431"/>
              <a:ext cx="714" cy="1536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69" name="Text Box 41"/>
            <p:cNvSpPr txBox="1">
              <a:spLocks noChangeArrowheads="1"/>
            </p:cNvSpPr>
            <p:nvPr/>
          </p:nvSpPr>
          <p:spPr bwMode="auto">
            <a:xfrm>
              <a:off x="3760" y="3960"/>
              <a:ext cx="10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intersection</a:t>
              </a: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5270" name="Oval 42"/>
            <p:cNvSpPr>
              <a:spLocks noChangeArrowheads="1"/>
            </p:cNvSpPr>
            <p:nvPr/>
          </p:nvSpPr>
          <p:spPr bwMode="auto">
            <a:xfrm flipH="1">
              <a:off x="3952" y="276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5271" name="Line 43"/>
            <p:cNvSpPr>
              <a:spLocks noChangeShapeType="1"/>
            </p:cNvSpPr>
            <p:nvPr/>
          </p:nvSpPr>
          <p:spPr bwMode="auto">
            <a:xfrm flipV="1">
              <a:off x="3452" y="3123"/>
              <a:ext cx="1824" cy="864"/>
            </a:xfrm>
            <a:prstGeom prst="line">
              <a:avLst/>
            </a:prstGeom>
            <a:noFill/>
            <a:ln w="3175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72" name="Text Box 44"/>
            <p:cNvSpPr txBox="1">
              <a:spLocks noChangeArrowheads="1"/>
            </p:cNvSpPr>
            <p:nvPr/>
          </p:nvSpPr>
          <p:spPr bwMode="auto">
            <a:xfrm>
              <a:off x="3712" y="247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sp>
        <p:nvSpPr>
          <p:cNvPr id="95245" name="Text Box 45"/>
          <p:cNvSpPr txBox="1">
            <a:spLocks noChangeArrowheads="1"/>
          </p:cNvSpPr>
          <p:nvPr/>
        </p:nvSpPr>
        <p:spPr bwMode="auto">
          <a:xfrm>
            <a:off x="3748088" y="2286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solidFill>
                  <a:srgbClr val="000000"/>
                </a:solidFill>
                <a:latin typeface="Times New Roman" charset="0"/>
                <a:ea typeface="宋体" charset="-122"/>
              </a:rPr>
              <a:t>congestion</a:t>
            </a:r>
            <a:endParaRPr lang="en-US" altLang="en-US" sz="2400" b="1" u="sng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990600" y="3543300"/>
            <a:ext cx="2971800" cy="3200400"/>
            <a:chOff x="624" y="2232"/>
            <a:chExt cx="1872" cy="2016"/>
          </a:xfrm>
        </p:grpSpPr>
        <p:grpSp>
          <p:nvGrpSpPr>
            <p:cNvPr id="95248" name="Group 47"/>
            <p:cNvGrpSpPr>
              <a:grpSpLocks/>
            </p:cNvGrpSpPr>
            <p:nvPr/>
          </p:nvGrpSpPr>
          <p:grpSpPr bwMode="auto">
            <a:xfrm>
              <a:off x="646" y="3977"/>
              <a:ext cx="1836" cy="31"/>
              <a:chOff x="476" y="3583"/>
              <a:chExt cx="4640" cy="64"/>
            </a:xfrm>
          </p:grpSpPr>
          <p:sp>
            <p:nvSpPr>
              <p:cNvPr id="95260" name="Line 48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61" name="Freeform 49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49" name="Group 50"/>
            <p:cNvGrpSpPr>
              <a:grpSpLocks/>
            </p:cNvGrpSpPr>
            <p:nvPr/>
          </p:nvGrpSpPr>
          <p:grpSpPr bwMode="auto">
            <a:xfrm>
              <a:off x="624" y="2280"/>
              <a:ext cx="52" cy="1704"/>
              <a:chOff x="446" y="1336"/>
              <a:chExt cx="64" cy="2276"/>
            </a:xfrm>
          </p:grpSpPr>
          <p:sp>
            <p:nvSpPr>
              <p:cNvPr id="95258" name="Line 51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9" name="Freeform 52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250" name="Line 53"/>
            <p:cNvSpPr>
              <a:spLocks noChangeShapeType="1"/>
            </p:cNvSpPr>
            <p:nvPr/>
          </p:nvSpPr>
          <p:spPr bwMode="auto">
            <a:xfrm flipV="1">
              <a:off x="646" y="2500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51" name="Line 54"/>
            <p:cNvSpPr>
              <a:spLocks noChangeShapeType="1"/>
            </p:cNvSpPr>
            <p:nvPr/>
          </p:nvSpPr>
          <p:spPr bwMode="auto">
            <a:xfrm>
              <a:off x="646" y="2500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52" name="Line 55"/>
            <p:cNvSpPr>
              <a:spLocks noChangeShapeType="1"/>
            </p:cNvSpPr>
            <p:nvPr/>
          </p:nvSpPr>
          <p:spPr bwMode="auto">
            <a:xfrm flipV="1">
              <a:off x="672" y="2232"/>
              <a:ext cx="672" cy="1776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53" name="Text Box 56"/>
            <p:cNvSpPr txBox="1">
              <a:spLocks noChangeArrowheads="1"/>
            </p:cNvSpPr>
            <p:nvPr/>
          </p:nvSpPr>
          <p:spPr bwMode="auto">
            <a:xfrm>
              <a:off x="1178" y="3960"/>
              <a:ext cx="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fairness</a:t>
              </a:r>
            </a:p>
          </p:txBody>
        </p:sp>
        <p:sp>
          <p:nvSpPr>
            <p:cNvPr id="95254" name="Line 57"/>
            <p:cNvSpPr>
              <a:spLocks noChangeShapeType="1"/>
            </p:cNvSpPr>
            <p:nvPr/>
          </p:nvSpPr>
          <p:spPr bwMode="auto">
            <a:xfrm flipV="1">
              <a:off x="672" y="3096"/>
              <a:ext cx="1824" cy="864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55" name="Freeform 58"/>
            <p:cNvSpPr>
              <a:spLocks/>
            </p:cNvSpPr>
            <p:nvPr/>
          </p:nvSpPr>
          <p:spPr bwMode="auto">
            <a:xfrm>
              <a:off x="693" y="2399"/>
              <a:ext cx="1536" cy="1554"/>
            </a:xfrm>
            <a:custGeom>
              <a:avLst/>
              <a:gdLst>
                <a:gd name="T0" fmla="*/ 603 w 1536"/>
                <a:gd name="T1" fmla="*/ 0 h 1554"/>
                <a:gd name="T2" fmla="*/ 0 w 1536"/>
                <a:gd name="T3" fmla="*/ 1554 h 1554"/>
                <a:gd name="T4" fmla="*/ 1536 w 1536"/>
                <a:gd name="T5" fmla="*/ 834 h 1554"/>
                <a:gd name="T6" fmla="*/ 624 w 1536"/>
                <a:gd name="T7" fmla="*/ 18 h 15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554"/>
                <a:gd name="T14" fmla="*/ 1536 w 1536"/>
                <a:gd name="T15" fmla="*/ 1554 h 15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554">
                  <a:moveTo>
                    <a:pt x="603" y="0"/>
                  </a:moveTo>
                  <a:lnTo>
                    <a:pt x="0" y="1554"/>
                  </a:lnTo>
                  <a:lnTo>
                    <a:pt x="1536" y="834"/>
                  </a:lnTo>
                  <a:lnTo>
                    <a:pt x="624" y="18"/>
                  </a:lnTo>
                </a:path>
              </a:pathLst>
            </a:custGeom>
            <a:solidFill>
              <a:srgbClr val="FFFF00">
                <a:alpha val="52156"/>
              </a:srgb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56" name="Text Box 59"/>
            <p:cNvSpPr txBox="1">
              <a:spLocks noChangeArrowheads="1"/>
            </p:cNvSpPr>
            <p:nvPr/>
          </p:nvSpPr>
          <p:spPr bwMode="auto">
            <a:xfrm>
              <a:off x="924" y="247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5257" name="Oval 60"/>
            <p:cNvSpPr>
              <a:spLocks noChangeArrowheads="1"/>
            </p:cNvSpPr>
            <p:nvPr/>
          </p:nvSpPr>
          <p:spPr bwMode="auto">
            <a:xfrm flipH="1">
              <a:off x="1138" y="270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aphicFrame>
        <p:nvGraphicFramePr>
          <p:cNvPr id="95247" name="Object 2"/>
          <p:cNvGraphicFramePr>
            <a:graphicFrameLocks noChangeAspect="1"/>
          </p:cNvGraphicFramePr>
          <p:nvPr/>
        </p:nvGraphicFramePr>
        <p:xfrm>
          <a:off x="5599113" y="0"/>
          <a:ext cx="354488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5" name="Equation" r:id="rId4" imgW="2717800" imgH="482600" progId="Equation.3">
                  <p:embed/>
                </p:oleObj>
              </mc:Choice>
              <mc:Fallback>
                <p:oleObj name="Equation" r:id="rId4" imgW="2717800" imgH="482600" progId="Equation.3">
                  <p:embed/>
                  <p:pic>
                    <p:nvPicPr>
                      <p:cNvPr id="9524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0"/>
                        <a:ext cx="3544887" cy="636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6F1F868-059A-BA44-8790-41120353CB99}"/>
              </a:ext>
            </a:extLst>
          </p:cNvPr>
          <p:cNvSpPr txBox="1"/>
          <p:nvPr/>
        </p:nvSpPr>
        <p:spPr>
          <a:xfrm>
            <a:off x="6995319" y="352991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b=1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35B07-868B-F547-B531-87081AC15522}"/>
              </a:ext>
            </a:extLst>
          </p:cNvPr>
          <p:cNvSpPr txBox="1"/>
          <p:nvPr/>
        </p:nvSpPr>
        <p:spPr>
          <a:xfrm>
            <a:off x="6200774" y="3459422"/>
            <a:ext cx="88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a=0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2EFF50-C856-0E4E-9143-1E76EE9E8C2B}"/>
              </a:ext>
            </a:extLst>
          </p:cNvPr>
          <p:cNvSpPr txBox="1"/>
          <p:nvPr/>
        </p:nvSpPr>
        <p:spPr>
          <a:xfrm>
            <a:off x="4918220" y="1962031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b=1</a:t>
            </a:r>
            <a:endParaRPr lang="en-US" sz="2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F05643-AAF6-CC47-925F-09E08FF73EEE}"/>
              </a:ext>
            </a:extLst>
          </p:cNvPr>
          <p:cNvSpPr txBox="1"/>
          <p:nvPr/>
        </p:nvSpPr>
        <p:spPr>
          <a:xfrm>
            <a:off x="6446606" y="607923"/>
            <a:ext cx="885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a=0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E728C-476F-AC47-A9DB-2459090A59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58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65" grpId="0" animBg="1"/>
      <p:bldP spid="2" grpId="0"/>
      <p:bldP spid="65" grpId="0"/>
      <p:bldP spid="66" grpId="0"/>
      <p:bldP spid="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Implication: Congestion (overload) Case</a:t>
            </a:r>
            <a:endParaRPr lang="en-US" altLang="en-US" sz="3200">
              <a:ea typeface="ＭＳ Ｐゴシック" charset="-128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In order to get closer to efficiency and fairness after each update, decreasing of rate must be 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multiplicative decrease </a:t>
            </a:r>
            <a:r>
              <a:rPr lang="en-US" altLang="zh-CN" dirty="0">
                <a:ea typeface="宋体" charset="-122"/>
              </a:rPr>
              <a:t>(MD)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 err="1">
                <a:ea typeface="宋体" charset="-122"/>
              </a:rPr>
              <a:t>a</a:t>
            </a:r>
            <a:r>
              <a:rPr lang="en-US" altLang="zh-CN" baseline="-25000" dirty="0" err="1">
                <a:ea typeface="宋体" charset="-122"/>
              </a:rPr>
              <a:t>D</a:t>
            </a:r>
            <a:r>
              <a:rPr lang="en-US" altLang="zh-CN" dirty="0">
                <a:ea typeface="宋体" charset="-122"/>
              </a:rPr>
              <a:t> = 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 err="1">
                <a:ea typeface="宋体" charset="-122"/>
              </a:rPr>
              <a:t>b</a:t>
            </a:r>
            <a:r>
              <a:rPr lang="en-US" altLang="zh-CN" baseline="-25000" dirty="0" err="1">
                <a:ea typeface="宋体" charset="-122"/>
              </a:rPr>
              <a:t>D</a:t>
            </a:r>
            <a:r>
              <a:rPr lang="en-US" altLang="zh-CN" dirty="0">
                <a:ea typeface="宋体" charset="-122"/>
              </a:rPr>
              <a:t> &lt; 1</a:t>
            </a:r>
            <a:endParaRPr lang="en-US" altLang="en-US" dirty="0">
              <a:ea typeface="ＭＳ Ｐゴシック" charset="-128"/>
            </a:endParaRPr>
          </a:p>
        </p:txBody>
      </p:sp>
      <p:graphicFrame>
        <p:nvGraphicFramePr>
          <p:cNvPr id="97284" name="Object 2"/>
          <p:cNvGraphicFramePr>
            <a:graphicFrameLocks noChangeAspect="1"/>
          </p:cNvGraphicFramePr>
          <p:nvPr/>
        </p:nvGraphicFramePr>
        <p:xfrm>
          <a:off x="1411288" y="4168775"/>
          <a:ext cx="66103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9" name="Equation" r:id="rId4" imgW="2628900" imgH="482600" progId="Equation.3">
                  <p:embed/>
                </p:oleObj>
              </mc:Choice>
              <mc:Fallback>
                <p:oleObj name="Equation" r:id="rId4" imgW="2628900" imgH="482600" progId="Equation.3">
                  <p:embed/>
                  <p:pic>
                    <p:nvPicPr>
                      <p:cNvPr id="972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4168775"/>
                        <a:ext cx="6610350" cy="1228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47A281-133F-BA4D-A83A-38C5AA5AA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477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498975" y="381000"/>
            <a:ext cx="4264025" cy="3200400"/>
            <a:chOff x="2834" y="240"/>
            <a:chExt cx="2686" cy="2016"/>
          </a:xfrm>
        </p:grpSpPr>
        <p:grpSp>
          <p:nvGrpSpPr>
            <p:cNvPr id="99376" name="Group 3"/>
            <p:cNvGrpSpPr>
              <a:grpSpLocks/>
            </p:cNvGrpSpPr>
            <p:nvPr/>
          </p:nvGrpSpPr>
          <p:grpSpPr bwMode="auto">
            <a:xfrm>
              <a:off x="3238" y="1937"/>
              <a:ext cx="1836" cy="31"/>
              <a:chOff x="476" y="3583"/>
              <a:chExt cx="4640" cy="64"/>
            </a:xfrm>
          </p:grpSpPr>
          <p:sp>
            <p:nvSpPr>
              <p:cNvPr id="99388" name="Line 4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89" name="Freeform 5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77" name="Group 6"/>
            <p:cNvGrpSpPr>
              <a:grpSpLocks/>
            </p:cNvGrpSpPr>
            <p:nvPr/>
          </p:nvGrpSpPr>
          <p:grpSpPr bwMode="auto">
            <a:xfrm>
              <a:off x="3216" y="240"/>
              <a:ext cx="52" cy="1704"/>
              <a:chOff x="446" y="1336"/>
              <a:chExt cx="64" cy="2276"/>
            </a:xfrm>
          </p:grpSpPr>
          <p:sp>
            <p:nvSpPr>
              <p:cNvPr id="99386" name="Line 7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87" name="Freeform 8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78" name="Line 9"/>
            <p:cNvSpPr>
              <a:spLocks noChangeShapeType="1"/>
            </p:cNvSpPr>
            <p:nvPr/>
          </p:nvSpPr>
          <p:spPr bwMode="auto">
            <a:xfrm flipV="1">
              <a:off x="3238" y="460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79" name="Line 10"/>
            <p:cNvSpPr>
              <a:spLocks noChangeShapeType="1"/>
            </p:cNvSpPr>
            <p:nvPr/>
          </p:nvSpPr>
          <p:spPr bwMode="auto">
            <a:xfrm>
              <a:off x="3238" y="460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80" name="Line 11"/>
            <p:cNvSpPr>
              <a:spLocks noChangeShapeType="1"/>
            </p:cNvSpPr>
            <p:nvPr/>
          </p:nvSpPr>
          <p:spPr bwMode="auto">
            <a:xfrm flipV="1">
              <a:off x="3264" y="1248"/>
              <a:ext cx="2256" cy="672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81" name="Line 12"/>
            <p:cNvSpPr>
              <a:spLocks noChangeShapeType="1"/>
            </p:cNvSpPr>
            <p:nvPr/>
          </p:nvSpPr>
          <p:spPr bwMode="auto">
            <a:xfrm flipV="1">
              <a:off x="3840" y="864"/>
              <a:ext cx="1152" cy="110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82" name="Text Box 13"/>
            <p:cNvSpPr txBox="1">
              <a:spLocks noChangeArrowheads="1"/>
            </p:cNvSpPr>
            <p:nvPr/>
          </p:nvSpPr>
          <p:spPr bwMode="auto">
            <a:xfrm>
              <a:off x="2834" y="1968"/>
              <a:ext cx="26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efficiency: distributed linear rule</a:t>
              </a:r>
            </a:p>
          </p:txBody>
        </p:sp>
        <p:sp>
          <p:nvSpPr>
            <p:cNvPr id="99383" name="Oval 14"/>
            <p:cNvSpPr>
              <a:spLocks noChangeArrowheads="1"/>
            </p:cNvSpPr>
            <p:nvPr/>
          </p:nvSpPr>
          <p:spPr bwMode="auto">
            <a:xfrm flipH="1">
              <a:off x="4128" y="163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9384" name="Freeform 15"/>
            <p:cNvSpPr>
              <a:spLocks/>
            </p:cNvSpPr>
            <p:nvPr/>
          </p:nvSpPr>
          <p:spPr bwMode="auto">
            <a:xfrm>
              <a:off x="4128" y="1056"/>
              <a:ext cx="1056" cy="624"/>
            </a:xfrm>
            <a:custGeom>
              <a:avLst/>
              <a:gdLst>
                <a:gd name="T0" fmla="*/ 672 w 1056"/>
                <a:gd name="T1" fmla="*/ 0 h 624"/>
                <a:gd name="T2" fmla="*/ 0 w 1056"/>
                <a:gd name="T3" fmla="*/ 624 h 624"/>
                <a:gd name="T4" fmla="*/ 1056 w 1056"/>
                <a:gd name="T5" fmla="*/ 288 h 624"/>
                <a:gd name="T6" fmla="*/ 672 w 1056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624"/>
                <a:gd name="T14" fmla="*/ 1056 w 1056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624">
                  <a:moveTo>
                    <a:pt x="672" y="0"/>
                  </a:moveTo>
                  <a:lnTo>
                    <a:pt x="0" y="624"/>
                  </a:lnTo>
                  <a:lnTo>
                    <a:pt x="1056" y="2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hlink">
                <a:alpha val="52156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85" name="Text Box 16"/>
            <p:cNvSpPr txBox="1">
              <a:spLocks noChangeArrowheads="1"/>
            </p:cNvSpPr>
            <p:nvPr/>
          </p:nvSpPr>
          <p:spPr bwMode="auto">
            <a:xfrm>
              <a:off x="4080" y="158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sp>
        <p:nvSpPr>
          <p:cNvPr id="99331" name="Rectangle 17"/>
          <p:cNvSpPr>
            <a:spLocks noChangeArrowheads="1"/>
          </p:cNvSpPr>
          <p:nvPr/>
        </p:nvSpPr>
        <p:spPr bwMode="auto">
          <a:xfrm>
            <a:off x="3540125" y="0"/>
            <a:ext cx="197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solidFill>
                  <a:srgbClr val="000000"/>
                </a:solidFill>
                <a:latin typeface="Times New Roman" charset="0"/>
                <a:ea typeface="宋体" charset="-122"/>
              </a:rPr>
              <a:t>no-congestion</a:t>
            </a:r>
            <a:endParaRPr lang="en-US" altLang="en-US" sz="2400" b="1" u="sng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99332" name="Group 18"/>
          <p:cNvGrpSpPr>
            <a:grpSpLocks/>
          </p:cNvGrpSpPr>
          <p:nvPr/>
        </p:nvGrpSpPr>
        <p:grpSpPr bwMode="auto">
          <a:xfrm>
            <a:off x="971550" y="3074988"/>
            <a:ext cx="2914650" cy="49212"/>
            <a:chOff x="476" y="3583"/>
            <a:chExt cx="4640" cy="64"/>
          </a:xfrm>
        </p:grpSpPr>
        <p:sp>
          <p:nvSpPr>
            <p:cNvPr id="99374" name="Line 19"/>
            <p:cNvSpPr>
              <a:spLocks noChangeShapeType="1"/>
            </p:cNvSpPr>
            <p:nvPr/>
          </p:nvSpPr>
          <p:spPr bwMode="auto">
            <a:xfrm>
              <a:off x="476" y="3612"/>
              <a:ext cx="45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75" name="Freeform 20"/>
            <p:cNvSpPr>
              <a:spLocks/>
            </p:cNvSpPr>
            <p:nvPr/>
          </p:nvSpPr>
          <p:spPr bwMode="auto">
            <a:xfrm>
              <a:off x="5052" y="3583"/>
              <a:ext cx="64" cy="64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35 h 64"/>
                <a:gd name="T4" fmla="*/ 0 w 64"/>
                <a:gd name="T5" fmla="*/ 0 h 64"/>
                <a:gd name="T6" fmla="*/ 0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0" y="64"/>
                  </a:moveTo>
                  <a:lnTo>
                    <a:pt x="64" y="35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333" name="Group 21"/>
          <p:cNvGrpSpPr>
            <a:grpSpLocks/>
          </p:cNvGrpSpPr>
          <p:nvPr/>
        </p:nvGrpSpPr>
        <p:grpSpPr bwMode="auto">
          <a:xfrm>
            <a:off x="936625" y="381000"/>
            <a:ext cx="82550" cy="2705100"/>
            <a:chOff x="446" y="1336"/>
            <a:chExt cx="64" cy="2276"/>
          </a:xfrm>
        </p:grpSpPr>
        <p:sp>
          <p:nvSpPr>
            <p:cNvPr id="99372" name="Line 22"/>
            <p:cNvSpPr>
              <a:spLocks noChangeShapeType="1"/>
            </p:cNvSpPr>
            <p:nvPr/>
          </p:nvSpPr>
          <p:spPr bwMode="auto">
            <a:xfrm flipV="1">
              <a:off x="476" y="1383"/>
              <a:ext cx="1" cy="22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73" name="Freeform 23"/>
            <p:cNvSpPr>
              <a:spLocks/>
            </p:cNvSpPr>
            <p:nvPr/>
          </p:nvSpPr>
          <p:spPr bwMode="auto">
            <a:xfrm>
              <a:off x="446" y="1336"/>
              <a:ext cx="64" cy="64"/>
            </a:xfrm>
            <a:custGeom>
              <a:avLst/>
              <a:gdLst>
                <a:gd name="T0" fmla="*/ 64 w 64"/>
                <a:gd name="T1" fmla="*/ 64 h 64"/>
                <a:gd name="T2" fmla="*/ 3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64" y="64"/>
                  </a:moveTo>
                  <a:lnTo>
                    <a:pt x="30" y="0"/>
                  </a:lnTo>
                  <a:lnTo>
                    <a:pt x="0" y="64"/>
                  </a:lnTo>
                  <a:lnTo>
                    <a:pt x="64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334" name="Line 24"/>
          <p:cNvSpPr>
            <a:spLocks noChangeShapeType="1"/>
          </p:cNvSpPr>
          <p:nvPr/>
        </p:nvSpPr>
        <p:spPr bwMode="auto">
          <a:xfrm flipV="1">
            <a:off x="971550" y="730250"/>
            <a:ext cx="2428875" cy="23447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9335" name="Text Box 25"/>
          <p:cNvSpPr txBox="1">
            <a:spLocks noChangeArrowheads="1"/>
          </p:cNvSpPr>
          <p:nvPr/>
        </p:nvSpPr>
        <p:spPr bwMode="auto">
          <a:xfrm>
            <a:off x="1847850" y="2438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="1" baseline="-250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99336" name="Text Box 26"/>
          <p:cNvSpPr txBox="1">
            <a:spLocks noChangeArrowheads="1"/>
          </p:cNvSpPr>
          <p:nvPr/>
        </p:nvSpPr>
        <p:spPr bwMode="auto">
          <a:xfrm>
            <a:off x="1758950" y="3048000"/>
            <a:ext cx="140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efficiency</a:t>
            </a:r>
          </a:p>
        </p:txBody>
      </p:sp>
      <p:sp>
        <p:nvSpPr>
          <p:cNvPr id="99337" name="Line 27"/>
          <p:cNvSpPr>
            <a:spLocks noChangeShapeType="1"/>
          </p:cNvSpPr>
          <p:nvPr/>
        </p:nvSpPr>
        <p:spPr bwMode="auto">
          <a:xfrm>
            <a:off x="990600" y="1295400"/>
            <a:ext cx="1752600" cy="182880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9338" name="Line 28"/>
          <p:cNvSpPr>
            <a:spLocks noChangeShapeType="1"/>
          </p:cNvSpPr>
          <p:nvPr/>
        </p:nvSpPr>
        <p:spPr bwMode="auto">
          <a:xfrm>
            <a:off x="990600" y="685800"/>
            <a:ext cx="2332038" cy="2393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1677" name="Freeform 29"/>
          <p:cNvSpPr>
            <a:spLocks/>
          </p:cNvSpPr>
          <p:nvPr/>
        </p:nvSpPr>
        <p:spPr bwMode="auto">
          <a:xfrm>
            <a:off x="960438" y="381000"/>
            <a:ext cx="2697162" cy="2743200"/>
          </a:xfrm>
          <a:custGeom>
            <a:avLst/>
            <a:gdLst>
              <a:gd name="T0" fmla="*/ 0 w 1699"/>
              <a:gd name="T1" fmla="*/ 2147483646 h 1728"/>
              <a:gd name="T2" fmla="*/ 2147483646 w 1699"/>
              <a:gd name="T3" fmla="*/ 2147483646 h 1728"/>
              <a:gd name="T4" fmla="*/ 2147483646 w 1699"/>
              <a:gd name="T5" fmla="*/ 2147483646 h 1728"/>
              <a:gd name="T6" fmla="*/ 2147483646 w 1699"/>
              <a:gd name="T7" fmla="*/ 2147483646 h 1728"/>
              <a:gd name="T8" fmla="*/ 2147483646 w 1699"/>
              <a:gd name="T9" fmla="*/ 2147483646 h 1728"/>
              <a:gd name="T10" fmla="*/ 2147483646 w 1699"/>
              <a:gd name="T11" fmla="*/ 0 h 17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"/>
              <a:gd name="T19" fmla="*/ 0 h 1728"/>
              <a:gd name="T20" fmla="*/ 1699 w 1699"/>
              <a:gd name="T21" fmla="*/ 1728 h 17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" h="1728">
                <a:moveTo>
                  <a:pt x="0" y="100"/>
                </a:moveTo>
                <a:cubicBezTo>
                  <a:pt x="18" y="158"/>
                  <a:pt x="13" y="127"/>
                  <a:pt x="13" y="194"/>
                </a:cubicBezTo>
                <a:lnTo>
                  <a:pt x="19" y="576"/>
                </a:lnTo>
                <a:lnTo>
                  <a:pt x="1123" y="1728"/>
                </a:lnTo>
                <a:lnTo>
                  <a:pt x="1699" y="1728"/>
                </a:lnTo>
                <a:lnTo>
                  <a:pt x="19" y="0"/>
                </a:lnTo>
              </a:path>
            </a:pathLst>
          </a:custGeom>
          <a:solidFill>
            <a:schemeClr val="accent1">
              <a:alpha val="54117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9340" name="Oval 30"/>
          <p:cNvSpPr>
            <a:spLocks noChangeArrowheads="1"/>
          </p:cNvSpPr>
          <p:nvPr/>
        </p:nvSpPr>
        <p:spPr bwMode="auto">
          <a:xfrm flipH="1">
            <a:off x="2209800" y="2590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990600" y="3657600"/>
            <a:ext cx="3195638" cy="3124200"/>
            <a:chOff x="624" y="2304"/>
            <a:chExt cx="2013" cy="1968"/>
          </a:xfrm>
        </p:grpSpPr>
        <p:sp>
          <p:nvSpPr>
            <p:cNvPr id="99358" name="Text Box 32"/>
            <p:cNvSpPr txBox="1">
              <a:spLocks noChangeArrowheads="1"/>
            </p:cNvSpPr>
            <p:nvPr/>
          </p:nvSpPr>
          <p:spPr bwMode="auto">
            <a:xfrm>
              <a:off x="1156" y="3984"/>
              <a:ext cx="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fairness</a:t>
              </a:r>
            </a:p>
          </p:txBody>
        </p:sp>
        <p:grpSp>
          <p:nvGrpSpPr>
            <p:cNvPr id="99359" name="Group 33"/>
            <p:cNvGrpSpPr>
              <a:grpSpLocks/>
            </p:cNvGrpSpPr>
            <p:nvPr/>
          </p:nvGrpSpPr>
          <p:grpSpPr bwMode="auto">
            <a:xfrm>
              <a:off x="646" y="4001"/>
              <a:ext cx="1836" cy="31"/>
              <a:chOff x="476" y="3583"/>
              <a:chExt cx="4640" cy="64"/>
            </a:xfrm>
          </p:grpSpPr>
          <p:sp>
            <p:nvSpPr>
              <p:cNvPr id="99370" name="Line 34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71" name="Freeform 35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60" name="Group 36"/>
            <p:cNvGrpSpPr>
              <a:grpSpLocks/>
            </p:cNvGrpSpPr>
            <p:nvPr/>
          </p:nvGrpSpPr>
          <p:grpSpPr bwMode="auto">
            <a:xfrm>
              <a:off x="624" y="2304"/>
              <a:ext cx="52" cy="1704"/>
              <a:chOff x="446" y="1336"/>
              <a:chExt cx="64" cy="2276"/>
            </a:xfrm>
          </p:grpSpPr>
          <p:sp>
            <p:nvSpPr>
              <p:cNvPr id="99368" name="Line 37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69" name="Freeform 38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61" name="Line 39"/>
            <p:cNvSpPr>
              <a:spLocks noChangeShapeType="1"/>
            </p:cNvSpPr>
            <p:nvPr/>
          </p:nvSpPr>
          <p:spPr bwMode="auto">
            <a:xfrm flipV="1">
              <a:off x="646" y="2524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62" name="Line 40"/>
            <p:cNvSpPr>
              <a:spLocks noChangeShapeType="1"/>
            </p:cNvSpPr>
            <p:nvPr/>
          </p:nvSpPr>
          <p:spPr bwMode="auto">
            <a:xfrm>
              <a:off x="646" y="2524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63" name="Freeform 41"/>
            <p:cNvSpPr>
              <a:spLocks/>
            </p:cNvSpPr>
            <p:nvPr/>
          </p:nvSpPr>
          <p:spPr bwMode="auto">
            <a:xfrm>
              <a:off x="672" y="3310"/>
              <a:ext cx="1965" cy="674"/>
            </a:xfrm>
            <a:custGeom>
              <a:avLst/>
              <a:gdLst>
                <a:gd name="T0" fmla="*/ 0 w 1965"/>
                <a:gd name="T1" fmla="*/ 674 h 674"/>
                <a:gd name="T2" fmla="*/ 1965 w 1965"/>
                <a:gd name="T3" fmla="*/ 0 h 674"/>
                <a:gd name="T4" fmla="*/ 0 60000 65536"/>
                <a:gd name="T5" fmla="*/ 0 60000 65536"/>
                <a:gd name="T6" fmla="*/ 0 w 1965"/>
                <a:gd name="T7" fmla="*/ 0 h 674"/>
                <a:gd name="T8" fmla="*/ 1965 w 1965"/>
                <a:gd name="T9" fmla="*/ 674 h 6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65" h="674">
                  <a:moveTo>
                    <a:pt x="0" y="674"/>
                  </a:moveTo>
                  <a:lnTo>
                    <a:pt x="1965" y="0"/>
                  </a:lnTo>
                </a:path>
              </a:pathLst>
            </a:cu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64" name="Line 42"/>
            <p:cNvSpPr>
              <a:spLocks noChangeShapeType="1"/>
            </p:cNvSpPr>
            <p:nvPr/>
          </p:nvSpPr>
          <p:spPr bwMode="auto">
            <a:xfrm flipV="1">
              <a:off x="638" y="2359"/>
              <a:ext cx="672" cy="1632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65" name="Freeform 43"/>
            <p:cNvSpPr>
              <a:spLocks/>
            </p:cNvSpPr>
            <p:nvPr/>
          </p:nvSpPr>
          <p:spPr bwMode="auto">
            <a:xfrm>
              <a:off x="638" y="2476"/>
              <a:ext cx="1597" cy="1536"/>
            </a:xfrm>
            <a:custGeom>
              <a:avLst/>
              <a:gdLst>
                <a:gd name="T0" fmla="*/ 624 w 1597"/>
                <a:gd name="T1" fmla="*/ 0 h 1536"/>
                <a:gd name="T2" fmla="*/ 0 w 1597"/>
                <a:gd name="T3" fmla="*/ 1536 h 1536"/>
                <a:gd name="T4" fmla="*/ 1597 w 1597"/>
                <a:gd name="T5" fmla="*/ 973 h 1536"/>
                <a:gd name="T6" fmla="*/ 624 w 1597"/>
                <a:gd name="T7" fmla="*/ 0 h 1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7"/>
                <a:gd name="T13" fmla="*/ 0 h 1536"/>
                <a:gd name="T14" fmla="*/ 1597 w 1597"/>
                <a:gd name="T15" fmla="*/ 1536 h 1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7" h="1536">
                  <a:moveTo>
                    <a:pt x="624" y="0"/>
                  </a:moveTo>
                  <a:lnTo>
                    <a:pt x="0" y="1536"/>
                  </a:lnTo>
                  <a:lnTo>
                    <a:pt x="1597" y="973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FFFF00">
                <a:alpha val="49019"/>
              </a:srgb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66" name="Text Box 44"/>
            <p:cNvSpPr txBox="1">
              <a:spLocks noChangeArrowheads="1"/>
            </p:cNvSpPr>
            <p:nvPr/>
          </p:nvSpPr>
          <p:spPr bwMode="auto">
            <a:xfrm>
              <a:off x="1500" y="364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9367" name="Oval 45"/>
            <p:cNvSpPr>
              <a:spLocks noChangeArrowheads="1"/>
            </p:cNvSpPr>
            <p:nvPr/>
          </p:nvSpPr>
          <p:spPr bwMode="auto">
            <a:xfrm flipH="1">
              <a:off x="1536" y="3675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5105400" y="3733800"/>
            <a:ext cx="3657600" cy="3048000"/>
            <a:chOff x="3216" y="2352"/>
            <a:chExt cx="2304" cy="1920"/>
          </a:xfrm>
        </p:grpSpPr>
        <p:sp>
          <p:nvSpPr>
            <p:cNvPr id="99344" name="Text Box 47"/>
            <p:cNvSpPr txBox="1">
              <a:spLocks noChangeArrowheads="1"/>
            </p:cNvSpPr>
            <p:nvPr/>
          </p:nvSpPr>
          <p:spPr bwMode="auto">
            <a:xfrm>
              <a:off x="3408" y="3984"/>
              <a:ext cx="10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convergence</a:t>
              </a:r>
            </a:p>
          </p:txBody>
        </p:sp>
        <p:grpSp>
          <p:nvGrpSpPr>
            <p:cNvPr id="99345" name="Group 48"/>
            <p:cNvGrpSpPr>
              <a:grpSpLocks/>
            </p:cNvGrpSpPr>
            <p:nvPr/>
          </p:nvGrpSpPr>
          <p:grpSpPr bwMode="auto">
            <a:xfrm>
              <a:off x="3238" y="4049"/>
              <a:ext cx="1836" cy="31"/>
              <a:chOff x="476" y="3583"/>
              <a:chExt cx="4640" cy="64"/>
            </a:xfrm>
          </p:grpSpPr>
          <p:sp>
            <p:nvSpPr>
              <p:cNvPr id="99356" name="Line 49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7" name="Freeform 50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46" name="Group 51"/>
            <p:cNvGrpSpPr>
              <a:grpSpLocks/>
            </p:cNvGrpSpPr>
            <p:nvPr/>
          </p:nvGrpSpPr>
          <p:grpSpPr bwMode="auto">
            <a:xfrm>
              <a:off x="3216" y="2352"/>
              <a:ext cx="52" cy="1704"/>
              <a:chOff x="446" y="1336"/>
              <a:chExt cx="64" cy="2276"/>
            </a:xfrm>
          </p:grpSpPr>
          <p:sp>
            <p:nvSpPr>
              <p:cNvPr id="99354" name="Line 52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5" name="Freeform 53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47" name="Line 54"/>
            <p:cNvSpPr>
              <a:spLocks noChangeShapeType="1"/>
            </p:cNvSpPr>
            <p:nvPr/>
          </p:nvSpPr>
          <p:spPr bwMode="auto">
            <a:xfrm flipV="1">
              <a:off x="3238" y="2572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48" name="Line 55"/>
            <p:cNvSpPr>
              <a:spLocks noChangeShapeType="1"/>
            </p:cNvSpPr>
            <p:nvPr/>
          </p:nvSpPr>
          <p:spPr bwMode="auto">
            <a:xfrm>
              <a:off x="3238" y="2572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49" name="Line 56"/>
            <p:cNvSpPr>
              <a:spLocks noChangeShapeType="1"/>
            </p:cNvSpPr>
            <p:nvPr/>
          </p:nvSpPr>
          <p:spPr bwMode="auto">
            <a:xfrm flipV="1">
              <a:off x="3264" y="3360"/>
              <a:ext cx="2256" cy="672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50" name="Line 57"/>
            <p:cNvSpPr>
              <a:spLocks noChangeShapeType="1"/>
            </p:cNvSpPr>
            <p:nvPr/>
          </p:nvSpPr>
          <p:spPr bwMode="auto">
            <a:xfrm flipV="1">
              <a:off x="3840" y="2976"/>
              <a:ext cx="1152" cy="110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51" name="Text Box 58"/>
            <p:cNvSpPr txBox="1">
              <a:spLocks noChangeArrowheads="1"/>
            </p:cNvSpPr>
            <p:nvPr/>
          </p:nvSpPr>
          <p:spPr bwMode="auto">
            <a:xfrm>
              <a:off x="4092" y="374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9352" name="Freeform 59"/>
            <p:cNvSpPr>
              <a:spLocks/>
            </p:cNvSpPr>
            <p:nvPr/>
          </p:nvSpPr>
          <p:spPr bwMode="auto">
            <a:xfrm>
              <a:off x="4152" y="3098"/>
              <a:ext cx="1010" cy="670"/>
            </a:xfrm>
            <a:custGeom>
              <a:avLst/>
              <a:gdLst>
                <a:gd name="T0" fmla="*/ 728 w 1010"/>
                <a:gd name="T1" fmla="*/ 0 h 670"/>
                <a:gd name="T2" fmla="*/ 0 w 1010"/>
                <a:gd name="T3" fmla="*/ 670 h 670"/>
                <a:gd name="T4" fmla="*/ 1010 w 1010"/>
                <a:gd name="T5" fmla="*/ 351 h 670"/>
                <a:gd name="T6" fmla="*/ 728 w 1010"/>
                <a:gd name="T7" fmla="*/ 0 h 6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0"/>
                <a:gd name="T13" fmla="*/ 0 h 670"/>
                <a:gd name="T14" fmla="*/ 1010 w 1010"/>
                <a:gd name="T15" fmla="*/ 670 h 6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0" h="670">
                  <a:moveTo>
                    <a:pt x="728" y="0"/>
                  </a:moveTo>
                  <a:lnTo>
                    <a:pt x="0" y="670"/>
                  </a:lnTo>
                  <a:lnTo>
                    <a:pt x="1010" y="351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FF0000">
                <a:alpha val="52156"/>
              </a:srgbClr>
            </a:solidFill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53" name="Oval 60"/>
            <p:cNvSpPr>
              <a:spLocks noChangeArrowheads="1"/>
            </p:cNvSpPr>
            <p:nvPr/>
          </p:nvSpPr>
          <p:spPr bwMode="auto">
            <a:xfrm flipH="1">
              <a:off x="4128" y="374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aphicFrame>
        <p:nvGraphicFramePr>
          <p:cNvPr id="99343" name="Object 2"/>
          <p:cNvGraphicFramePr>
            <a:graphicFrameLocks noChangeAspect="1"/>
          </p:cNvGraphicFramePr>
          <p:nvPr/>
        </p:nvGraphicFramePr>
        <p:xfrm>
          <a:off x="5599113" y="0"/>
          <a:ext cx="354488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63" name="Equation" r:id="rId4" imgW="2717800" imgH="482600" progId="Equation.3">
                  <p:embed/>
                </p:oleObj>
              </mc:Choice>
              <mc:Fallback>
                <p:oleObj name="Equation" r:id="rId4" imgW="2717800" imgH="482600" progId="Equation.3">
                  <p:embed/>
                  <p:pic>
                    <p:nvPicPr>
                      <p:cNvPr id="993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0"/>
                        <a:ext cx="3544887" cy="636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E02AB-89AE-D745-8262-DC48EAA110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7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Implication: No Congestion Case</a:t>
            </a:r>
            <a:endParaRPr lang="en-US" altLang="en-US" sz="3600">
              <a:ea typeface="ＭＳ Ｐゴシック" charset="-128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In order to get closer to efficiency and fairness after each update, additive and multiplicative increasing (AMI), i.e.,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a</a:t>
            </a:r>
            <a:r>
              <a:rPr lang="en-US" altLang="zh-CN" baseline="-25000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&gt; 0, </a:t>
            </a:r>
            <a:r>
              <a:rPr lang="en-US" altLang="zh-CN" dirty="0" err="1">
                <a:ea typeface="宋体" charset="-122"/>
              </a:rPr>
              <a:t>b</a:t>
            </a:r>
            <a:r>
              <a:rPr lang="en-US" altLang="zh-CN" baseline="-25000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&gt; 1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  <a:buFont typeface="ZapfDingbats" charset="0"/>
              <a:buNone/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Simply additive increase gives better improvement in fairness (i.e., getting closer to the fairness line)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>
                <a:ea typeface="宋体" charset="-122"/>
              </a:rPr>
              <a:t>Multiplicative increase may grow faster</a:t>
            </a:r>
            <a:endParaRPr lang="en-US" altLang="en-US" dirty="0">
              <a:ea typeface="ＭＳ Ｐゴシック" charset="-128"/>
            </a:endParaRPr>
          </a:p>
        </p:txBody>
      </p:sp>
      <p:graphicFrame>
        <p:nvGraphicFramePr>
          <p:cNvPr id="101380" name="Object 2"/>
          <p:cNvGraphicFramePr>
            <a:graphicFrameLocks noChangeAspect="1"/>
          </p:cNvGraphicFramePr>
          <p:nvPr/>
        </p:nvGraphicFramePr>
        <p:xfrm>
          <a:off x="1679575" y="3497263"/>
          <a:ext cx="52403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7" name="Equation" r:id="rId4" imgW="2628900" imgH="482600" progId="Equation.3">
                  <p:embed/>
                </p:oleObj>
              </mc:Choice>
              <mc:Fallback>
                <p:oleObj name="Equation" r:id="rId4" imgW="2628900" imgH="482600" progId="Equation.3">
                  <p:embed/>
                  <p:pic>
                    <p:nvPicPr>
                      <p:cNvPr id="10138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3497263"/>
                        <a:ext cx="5240338" cy="974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CD3C09-5A91-ED40-9D5A-D69D97CA35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15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 dirty="0">
                <a:solidFill>
                  <a:srgbClr val="3333CC"/>
                </a:solidFill>
              </a:rPr>
              <a:t>Recap: Transport Design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Basic structure/reliability: sliding window protocols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Determine the </a:t>
            </a:r>
            <a:r>
              <a:rPr lang="ja-JP" altLang="en-US" dirty="0">
                <a:solidFill>
                  <a:srgbClr val="000000"/>
                </a:solidFill>
              </a:rPr>
              <a:t>“</a:t>
            </a:r>
            <a:r>
              <a:rPr lang="en-US" altLang="ja-JP" dirty="0">
                <a:solidFill>
                  <a:srgbClr val="000000"/>
                </a:solidFill>
              </a:rPr>
              <a:t>right</a:t>
            </a:r>
            <a:r>
              <a:rPr lang="ja-JP" altLang="en-US" dirty="0">
                <a:solidFill>
                  <a:srgbClr val="000000"/>
                </a:solidFill>
              </a:rPr>
              <a:t>”</a:t>
            </a:r>
            <a:r>
              <a:rPr lang="en-US" altLang="ja-JP" dirty="0">
                <a:solidFill>
                  <a:srgbClr val="000000"/>
                </a:solidFill>
              </a:rPr>
              <a:t> parameters</a:t>
            </a:r>
          </a:p>
          <a:p>
            <a:pPr lvl="1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Timeout</a:t>
            </a:r>
          </a:p>
          <a:p>
            <a:pPr lvl="2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mean + variation</a:t>
            </a:r>
          </a:p>
          <a:p>
            <a:pPr lvl="1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Sliding window size</a:t>
            </a:r>
          </a:p>
          <a:p>
            <a:pPr lvl="2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Related w/ congestion control or more generally resource allocation</a:t>
            </a:r>
          </a:p>
          <a:p>
            <a:pPr lvl="3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Bad congestion control can lead to congestion collapse (e.g., zombie packets)</a:t>
            </a:r>
          </a:p>
          <a:p>
            <a:pPr lvl="2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Goals: </a:t>
            </a:r>
            <a:r>
              <a:rPr lang="en-US" altLang="en-US" dirty="0">
                <a:solidFill>
                  <a:srgbClr val="C00000"/>
                </a:solidFill>
              </a:rPr>
              <a:t>distributed</a:t>
            </a:r>
            <a:r>
              <a:rPr lang="en-US" altLang="en-US" dirty="0">
                <a:solidFill>
                  <a:srgbClr val="000000"/>
                </a:solidFill>
              </a:rPr>
              <a:t> algorithm to achieve </a:t>
            </a:r>
            <a:r>
              <a:rPr lang="en-US" altLang="en-US" dirty="0">
                <a:solidFill>
                  <a:srgbClr val="C00000"/>
                </a:solidFill>
              </a:rPr>
              <a:t>fairness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C00000"/>
                </a:solidFill>
              </a:rPr>
              <a:t>efficiency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C2E885-B0B1-DB4C-A1ED-847CD2295F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542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 dirty="0">
                <a:solidFill>
                  <a:srgbClr val="3333CC"/>
                </a:solidFill>
              </a:rPr>
              <a:t>Intuition: State Trace Analysis </a:t>
            </a:r>
            <a:br>
              <a:rPr lang="en-US" altLang="en-US" sz="3200" u="sng" dirty="0">
                <a:solidFill>
                  <a:srgbClr val="3333CC"/>
                </a:solidFill>
              </a:rPr>
            </a:br>
            <a:r>
              <a:rPr lang="en-US" altLang="en-US" sz="3200" u="sng" dirty="0">
                <a:solidFill>
                  <a:srgbClr val="3333CC"/>
                </a:solidFill>
              </a:rPr>
              <a:t>of Four Special Cases</a:t>
            </a:r>
          </a:p>
        </p:txBody>
      </p:sp>
      <p:graphicFrame>
        <p:nvGraphicFramePr>
          <p:cNvPr id="413699" name="Group 3"/>
          <p:cNvGraphicFramePr>
            <a:graphicFrameLocks noGrp="1"/>
          </p:cNvGraphicFramePr>
          <p:nvPr/>
        </p:nvGraphicFramePr>
        <p:xfrm>
          <a:off x="685800" y="1565275"/>
          <a:ext cx="7772400" cy="2846388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9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dditive </a:t>
                      </a: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ecrease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ultiplicative </a:t>
                      </a: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ecrease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dditive </a:t>
                      </a: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ncrease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AIAD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(b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=b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AIMD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(b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=1, a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ultiplicative </a:t>
                      </a: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ncrease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MIAD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(a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=0, b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&gt;1, b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MIMD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(a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=a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3445" name="Object 2"/>
          <p:cNvGraphicFramePr>
            <a:graphicFrameLocks noChangeAspect="1"/>
          </p:cNvGraphicFramePr>
          <p:nvPr/>
        </p:nvGraphicFramePr>
        <p:xfrm>
          <a:off x="387350" y="4629150"/>
          <a:ext cx="8355013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1" name="Equation" r:id="rId4" imgW="2679700" imgH="482600" progId="Equation.3">
                  <p:embed/>
                </p:oleObj>
              </mc:Choice>
              <mc:Fallback>
                <p:oleObj name="Equation" r:id="rId4" imgW="2679700" imgH="482600" progId="Equation.3">
                  <p:embed/>
                  <p:pic>
                    <p:nvPicPr>
                      <p:cNvPr id="10344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4629150"/>
                        <a:ext cx="8355013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6" name="Rectangle 5"/>
          <p:cNvSpPr>
            <a:spLocks noChangeArrowheads="1"/>
          </p:cNvSpPr>
          <p:nvPr/>
        </p:nvSpPr>
        <p:spPr bwMode="auto">
          <a:xfrm>
            <a:off x="755650" y="6162675"/>
            <a:ext cx="4248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Discussion: state transition trace.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78B6D1-2156-254D-9800-46DBDCF227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654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AIMD: State Transition Trace</a:t>
            </a:r>
          </a:p>
        </p:txBody>
      </p:sp>
      <p:grpSp>
        <p:nvGrpSpPr>
          <p:cNvPr id="105475" name="Group 3"/>
          <p:cNvGrpSpPr>
            <a:grpSpLocks/>
          </p:cNvGrpSpPr>
          <p:nvPr/>
        </p:nvGrpSpPr>
        <p:grpSpPr bwMode="auto">
          <a:xfrm>
            <a:off x="1676400" y="5715000"/>
            <a:ext cx="4572000" cy="76200"/>
            <a:chOff x="476" y="3583"/>
            <a:chExt cx="4640" cy="64"/>
          </a:xfrm>
        </p:grpSpPr>
        <p:sp>
          <p:nvSpPr>
            <p:cNvPr id="105503" name="Line 4"/>
            <p:cNvSpPr>
              <a:spLocks noChangeShapeType="1"/>
            </p:cNvSpPr>
            <p:nvPr/>
          </p:nvSpPr>
          <p:spPr bwMode="auto">
            <a:xfrm>
              <a:off x="476" y="3612"/>
              <a:ext cx="45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4" name="Freeform 5"/>
            <p:cNvSpPr>
              <a:spLocks/>
            </p:cNvSpPr>
            <p:nvPr/>
          </p:nvSpPr>
          <p:spPr bwMode="auto">
            <a:xfrm>
              <a:off x="5052" y="3583"/>
              <a:ext cx="64" cy="64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35 h 64"/>
                <a:gd name="T4" fmla="*/ 0 w 64"/>
                <a:gd name="T5" fmla="*/ 0 h 64"/>
                <a:gd name="T6" fmla="*/ 0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0" y="64"/>
                  </a:moveTo>
                  <a:lnTo>
                    <a:pt x="64" y="35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76" name="Group 6"/>
          <p:cNvGrpSpPr>
            <a:grpSpLocks/>
          </p:cNvGrpSpPr>
          <p:nvPr/>
        </p:nvGrpSpPr>
        <p:grpSpPr bwMode="auto">
          <a:xfrm>
            <a:off x="1622425" y="1600200"/>
            <a:ext cx="130175" cy="4133850"/>
            <a:chOff x="446" y="1336"/>
            <a:chExt cx="64" cy="2276"/>
          </a:xfrm>
        </p:grpSpPr>
        <p:sp>
          <p:nvSpPr>
            <p:cNvPr id="105501" name="Line 7"/>
            <p:cNvSpPr>
              <a:spLocks noChangeShapeType="1"/>
            </p:cNvSpPr>
            <p:nvPr/>
          </p:nvSpPr>
          <p:spPr bwMode="auto">
            <a:xfrm flipV="1">
              <a:off x="476" y="1383"/>
              <a:ext cx="1" cy="22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2" name="Freeform 8"/>
            <p:cNvSpPr>
              <a:spLocks/>
            </p:cNvSpPr>
            <p:nvPr/>
          </p:nvSpPr>
          <p:spPr bwMode="auto">
            <a:xfrm>
              <a:off x="446" y="1336"/>
              <a:ext cx="64" cy="64"/>
            </a:xfrm>
            <a:custGeom>
              <a:avLst/>
              <a:gdLst>
                <a:gd name="T0" fmla="*/ 64 w 64"/>
                <a:gd name="T1" fmla="*/ 64 h 64"/>
                <a:gd name="T2" fmla="*/ 3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64" y="64"/>
                  </a:moveTo>
                  <a:lnTo>
                    <a:pt x="30" y="0"/>
                  </a:lnTo>
                  <a:lnTo>
                    <a:pt x="0" y="64"/>
                  </a:lnTo>
                  <a:lnTo>
                    <a:pt x="64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77" name="Text Box 9"/>
          <p:cNvSpPr txBox="1">
            <a:spLocks noChangeArrowheads="1"/>
          </p:cNvSpPr>
          <p:nvPr/>
        </p:nvSpPr>
        <p:spPr bwMode="auto">
          <a:xfrm>
            <a:off x="6019800" y="5943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05478" name="Text Box 10"/>
          <p:cNvSpPr txBox="1">
            <a:spLocks noChangeArrowheads="1"/>
          </p:cNvSpPr>
          <p:nvPr/>
        </p:nvSpPr>
        <p:spPr bwMode="auto">
          <a:xfrm>
            <a:off x="762000" y="1371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417803" name="Line 11"/>
          <p:cNvSpPr>
            <a:spLocks noChangeShapeType="1"/>
          </p:cNvSpPr>
          <p:nvPr/>
        </p:nvSpPr>
        <p:spPr bwMode="auto">
          <a:xfrm flipV="1">
            <a:off x="2057400" y="2514600"/>
            <a:ext cx="990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676400" y="2514600"/>
            <a:ext cx="1371600" cy="3200400"/>
            <a:chOff x="1056" y="1584"/>
            <a:chExt cx="864" cy="2016"/>
          </a:xfrm>
        </p:grpSpPr>
        <p:sp>
          <p:nvSpPr>
            <p:cNvPr id="105499" name="Line 13"/>
            <p:cNvSpPr>
              <a:spLocks noChangeShapeType="1"/>
            </p:cNvSpPr>
            <p:nvPr/>
          </p:nvSpPr>
          <p:spPr bwMode="auto">
            <a:xfrm flipH="1">
              <a:off x="1056" y="1584"/>
              <a:ext cx="864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5500" name="Line 14"/>
            <p:cNvSpPr>
              <a:spLocks noChangeShapeType="1"/>
            </p:cNvSpPr>
            <p:nvPr/>
          </p:nvSpPr>
          <p:spPr bwMode="auto">
            <a:xfrm flipH="1">
              <a:off x="1584" y="1584"/>
              <a:ext cx="336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417807" name="Line 15"/>
          <p:cNvSpPr>
            <a:spLocks noChangeShapeType="1"/>
          </p:cNvSpPr>
          <p:nvPr/>
        </p:nvSpPr>
        <p:spPr bwMode="auto">
          <a:xfrm flipV="1">
            <a:off x="2514600" y="2819400"/>
            <a:ext cx="914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676400" y="2819400"/>
            <a:ext cx="1752600" cy="2971800"/>
            <a:chOff x="1056" y="1776"/>
            <a:chExt cx="1104" cy="1872"/>
          </a:xfrm>
        </p:grpSpPr>
        <p:sp>
          <p:nvSpPr>
            <p:cNvPr id="105497" name="Line 17"/>
            <p:cNvSpPr>
              <a:spLocks noChangeShapeType="1"/>
            </p:cNvSpPr>
            <p:nvPr/>
          </p:nvSpPr>
          <p:spPr bwMode="auto">
            <a:xfrm flipH="1">
              <a:off x="1056" y="1776"/>
              <a:ext cx="1104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5498" name="Line 18"/>
            <p:cNvSpPr>
              <a:spLocks noChangeShapeType="1"/>
            </p:cNvSpPr>
            <p:nvPr/>
          </p:nvSpPr>
          <p:spPr bwMode="auto">
            <a:xfrm flipH="1">
              <a:off x="1776" y="1776"/>
              <a:ext cx="38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417811" name="Line 19"/>
          <p:cNvSpPr>
            <a:spLocks noChangeShapeType="1"/>
          </p:cNvSpPr>
          <p:nvPr/>
        </p:nvSpPr>
        <p:spPr bwMode="auto">
          <a:xfrm flipV="1">
            <a:off x="2819400" y="3048000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7812" name="Text Box 20"/>
          <p:cNvSpPr txBox="1">
            <a:spLocks noChangeArrowheads="1"/>
          </p:cNvSpPr>
          <p:nvPr/>
        </p:nvSpPr>
        <p:spPr bwMode="auto">
          <a:xfrm>
            <a:off x="1847850" y="34290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="1" baseline="-250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752600" y="3048000"/>
            <a:ext cx="1905000" cy="2667000"/>
            <a:chOff x="1104" y="1920"/>
            <a:chExt cx="1200" cy="1680"/>
          </a:xfrm>
        </p:grpSpPr>
        <p:sp>
          <p:nvSpPr>
            <p:cNvPr id="105495" name="Line 22"/>
            <p:cNvSpPr>
              <a:spLocks noChangeShapeType="1"/>
            </p:cNvSpPr>
            <p:nvPr/>
          </p:nvSpPr>
          <p:spPr bwMode="auto">
            <a:xfrm flipH="1">
              <a:off x="1104" y="1920"/>
              <a:ext cx="120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496" name="Line 23"/>
            <p:cNvSpPr>
              <a:spLocks noChangeShapeType="1"/>
            </p:cNvSpPr>
            <p:nvPr/>
          </p:nvSpPr>
          <p:spPr bwMode="auto">
            <a:xfrm flipH="1">
              <a:off x="1853" y="1943"/>
              <a:ext cx="451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86" name="Group 24"/>
          <p:cNvGrpSpPr>
            <a:grpSpLocks/>
          </p:cNvGrpSpPr>
          <p:nvPr/>
        </p:nvGrpSpPr>
        <p:grpSpPr bwMode="auto">
          <a:xfrm>
            <a:off x="1676400" y="1866900"/>
            <a:ext cx="4219575" cy="3848100"/>
            <a:chOff x="1056" y="1176"/>
            <a:chExt cx="2658" cy="2424"/>
          </a:xfrm>
        </p:grpSpPr>
        <p:sp>
          <p:nvSpPr>
            <p:cNvPr id="105493" name="Line 25"/>
            <p:cNvSpPr>
              <a:spLocks noChangeShapeType="1"/>
            </p:cNvSpPr>
            <p:nvPr/>
          </p:nvSpPr>
          <p:spPr bwMode="auto">
            <a:xfrm flipV="1">
              <a:off x="1056" y="1344"/>
              <a:ext cx="2400" cy="2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494" name="Text Box 26"/>
            <p:cNvSpPr txBox="1">
              <a:spLocks noChangeArrowheads="1"/>
            </p:cNvSpPr>
            <p:nvPr/>
          </p:nvSpPr>
          <p:spPr bwMode="auto">
            <a:xfrm>
              <a:off x="2536" y="1176"/>
              <a:ext cx="117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charset="0"/>
                </a:rPr>
                <a:t>fairness line:</a:t>
              </a:r>
              <a:br>
                <a:rPr lang="en-US" altLang="en-US" sz="20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en-US" sz="2000">
                  <a:solidFill>
                    <a:srgbClr val="000000"/>
                  </a:solidFill>
                  <a:latin typeface="Times New Roman" charset="0"/>
                </a:rPr>
                <a:t>x1=x2</a:t>
              </a:r>
            </a:p>
          </p:txBody>
        </p:sp>
      </p:grpSp>
      <p:grpSp>
        <p:nvGrpSpPr>
          <p:cNvPr id="105487" name="Group 27"/>
          <p:cNvGrpSpPr>
            <a:grpSpLocks/>
          </p:cNvGrpSpPr>
          <p:nvPr/>
        </p:nvGrpSpPr>
        <p:grpSpPr bwMode="auto">
          <a:xfrm>
            <a:off x="1676400" y="2133600"/>
            <a:ext cx="4640263" cy="3581400"/>
            <a:chOff x="1056" y="1344"/>
            <a:chExt cx="2923" cy="2256"/>
          </a:xfrm>
        </p:grpSpPr>
        <p:sp>
          <p:nvSpPr>
            <p:cNvPr id="105491" name="Line 28"/>
            <p:cNvSpPr>
              <a:spLocks noChangeShapeType="1"/>
            </p:cNvSpPr>
            <p:nvPr/>
          </p:nvSpPr>
          <p:spPr bwMode="auto">
            <a:xfrm>
              <a:off x="1056" y="1344"/>
              <a:ext cx="2256" cy="2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492" name="Text Box 29"/>
            <p:cNvSpPr txBox="1">
              <a:spLocks noChangeArrowheads="1"/>
            </p:cNvSpPr>
            <p:nvPr/>
          </p:nvSpPr>
          <p:spPr bwMode="auto">
            <a:xfrm>
              <a:off x="2776" y="3047"/>
              <a:ext cx="120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charset="0"/>
                </a:rPr>
                <a:t>efficiency line: x1+x2=C</a:t>
              </a:r>
            </a:p>
          </p:txBody>
        </p:sp>
      </p:grpSp>
      <p:grpSp>
        <p:nvGrpSpPr>
          <p:cNvPr id="105488" name="Group 30"/>
          <p:cNvGrpSpPr>
            <a:grpSpLocks/>
          </p:cNvGrpSpPr>
          <p:nvPr/>
        </p:nvGrpSpPr>
        <p:grpSpPr bwMode="auto">
          <a:xfrm>
            <a:off x="2830513" y="3135313"/>
            <a:ext cx="2668587" cy="2392362"/>
            <a:chOff x="1783" y="1975"/>
            <a:chExt cx="1681" cy="1507"/>
          </a:xfrm>
        </p:grpSpPr>
        <p:sp>
          <p:nvSpPr>
            <p:cNvPr id="105489" name="Text Box 31"/>
            <p:cNvSpPr txBox="1">
              <a:spLocks noChangeArrowheads="1"/>
            </p:cNvSpPr>
            <p:nvPr/>
          </p:nvSpPr>
          <p:spPr bwMode="auto">
            <a:xfrm>
              <a:off x="2677" y="1975"/>
              <a:ext cx="7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overload</a:t>
              </a:r>
            </a:p>
          </p:txBody>
        </p:sp>
        <p:sp>
          <p:nvSpPr>
            <p:cNvPr id="105490" name="Text Box 32"/>
            <p:cNvSpPr txBox="1">
              <a:spLocks noChangeArrowheads="1"/>
            </p:cNvSpPr>
            <p:nvPr/>
          </p:nvSpPr>
          <p:spPr bwMode="auto">
            <a:xfrm>
              <a:off x="1783" y="3194"/>
              <a:ext cx="8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underload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914A9-74BF-964B-B699-433649475A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960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3" grpId="0" animBg="1"/>
      <p:bldP spid="417807" grpId="0" animBg="1"/>
      <p:bldP spid="417811" grpId="0" animBg="1"/>
      <p:bldP spid="4178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Intuition: Another Look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ea typeface="ＭＳ Ｐゴシック" charset="-128"/>
              </a:rPr>
              <a:t>Consider the difference or ratio of the rates of two flows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AIAD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difference does not change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MIMD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ratio does not change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MIAD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difference becomes bigger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AIMD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difference does not change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DCFC79-9B18-AF44-B9E1-5C720ACB5B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14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Reliability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TCP/</a:t>
            </a:r>
            <a:r>
              <a:rPr lang="en-US" altLang="zh-CN" i="1" dirty="0" err="1">
                <a:solidFill>
                  <a:srgbClr val="C00000"/>
                </a:solidFill>
                <a:ea typeface="宋体" charset="-122"/>
              </a:rPr>
              <a:t>reno</a:t>
            </a: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 congestion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9FDFE-A48A-1548-BAEE-8DA4BE7048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805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ext Box 9"/>
          <p:cNvSpPr txBox="1">
            <a:spLocks noChangeArrowheads="1"/>
          </p:cNvSpPr>
          <p:nvPr/>
        </p:nvSpPr>
        <p:spPr bwMode="auto">
          <a:xfrm>
            <a:off x="290513" y="6184900"/>
            <a:ext cx="7400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charset="0"/>
              </a:rPr>
              <a:t>For more details: see TCP/IP illustrated; or read</a:t>
            </a:r>
            <a:br>
              <a:rPr lang="en-US" altLang="en-US" sz="20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en-US" sz="2000">
                <a:solidFill>
                  <a:srgbClr val="000000"/>
                </a:solidFill>
                <a:latin typeface="Times New Roman" charset="0"/>
              </a:rPr>
              <a:t>http://lxr.linux.no/source/net/ipv4/tcp_input.c for linux implementation</a:t>
            </a:r>
          </a:p>
        </p:txBody>
      </p:sp>
      <p:sp>
        <p:nvSpPr>
          <p:cNvPr id="113666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TCP Congestion Control</a:t>
            </a:r>
          </a:p>
        </p:txBody>
      </p:sp>
      <p:sp>
        <p:nvSpPr>
          <p:cNvPr id="113667" name="Rectangle 5"/>
          <p:cNvSpPr>
            <a:spLocks noChangeArrowheads="1"/>
          </p:cNvSpPr>
          <p:nvPr/>
        </p:nvSpPr>
        <p:spPr bwMode="auto">
          <a:xfrm>
            <a:off x="411163" y="1300163"/>
            <a:ext cx="8137525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Closed-loop, end-to-end,  window-based  congestion control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Designed by Van Jacobson in late 1980s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, based on the AIMD alg. of Dah-Ming Chu and Raj Jain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W</a:t>
            </a:r>
            <a:r>
              <a:rPr lang="en-US" altLang="en-US" sz="2400" dirty="0">
                <a:solidFill>
                  <a:srgbClr val="000000"/>
                </a:solidFill>
              </a:rPr>
              <a:t>orked in a large range of bandwidth values: the bandwidth of the Internet has increased by more than 200,000 times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Many versions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TCP/Tahoe: this is a less optimized version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TCP/Reno: many OSs today  implement Reno type congestion control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TCP/Vegas: not currently used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025E73-D545-6248-B2F6-C8F63E5EB8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32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0013"/>
            <a:ext cx="8020050" cy="11430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Mapping A(M)I-MD to Protocol</a:t>
            </a:r>
            <a:endParaRPr lang="en-US" altLang="en-US" sz="3200">
              <a:ea typeface="ＭＳ Ｐゴシック" charset="-128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Basic questions to look at: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How to obtain d(t)--the congestion signal?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What values do we choose for the formula?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How to map formula to code?</a:t>
            </a:r>
          </a:p>
        </p:txBody>
      </p:sp>
      <p:graphicFrame>
        <p:nvGraphicFramePr>
          <p:cNvPr id="109572" name="Object 2"/>
          <p:cNvGraphicFramePr>
            <a:graphicFrameLocks noChangeAspect="1"/>
          </p:cNvGraphicFramePr>
          <p:nvPr>
            <p:extLst/>
          </p:nvPr>
        </p:nvGraphicFramePr>
        <p:xfrm>
          <a:off x="1206357" y="4377604"/>
          <a:ext cx="64198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5" name="Equation" r:id="rId4" imgW="2552700" imgH="482600" progId="Equation.3">
                  <p:embed/>
                </p:oleObj>
              </mc:Choice>
              <mc:Fallback>
                <p:oleObj name="Equation" r:id="rId4" imgW="2552700" imgH="482600" progId="Equation.3">
                  <p:embed/>
                  <p:pic>
                    <p:nvPicPr>
                      <p:cNvPr id="1095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357" y="4377604"/>
                        <a:ext cx="6419850" cy="1228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B74BFE-63F6-1A42-B345-0727CD0E44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312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6259-C8B1-C846-B51D-230D6D3B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3333CC"/>
                </a:solidFill>
                <a:ea typeface="宋体" charset="-122"/>
              </a:rPr>
              <a:t>Obtain d(t) Approach 1: End Hosts </a:t>
            </a:r>
            <a:br>
              <a:rPr lang="en-US" altLang="zh-CN" sz="3600" dirty="0">
                <a:solidFill>
                  <a:srgbClr val="3333CC"/>
                </a:solidFill>
                <a:ea typeface="宋体" charset="-122"/>
              </a:rPr>
            </a:br>
            <a:r>
              <a:rPr lang="en-US" altLang="zh-CN" sz="3600" dirty="0">
                <a:solidFill>
                  <a:srgbClr val="3333CC"/>
                </a:solidFill>
                <a:ea typeface="宋体" charset="-122"/>
              </a:rPr>
              <a:t>Consider Loss as Congestion</a:t>
            </a:r>
            <a:endParaRPr lang="en-US" sz="3600" dirty="0"/>
          </a:p>
        </p:txBody>
      </p:sp>
      <p:sp>
        <p:nvSpPr>
          <p:cNvPr id="162819" name="Rectangle 6"/>
          <p:cNvSpPr>
            <a:spLocks noChangeArrowheads="1"/>
          </p:cNvSpPr>
          <p:nvPr/>
        </p:nvSpPr>
        <p:spPr bwMode="auto">
          <a:xfrm>
            <a:off x="4115012" y="3512306"/>
            <a:ext cx="628359" cy="45698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0" name="Line 7"/>
          <p:cNvSpPr>
            <a:spLocks noChangeShapeType="1"/>
          </p:cNvSpPr>
          <p:nvPr/>
        </p:nvSpPr>
        <p:spPr bwMode="auto">
          <a:xfrm>
            <a:off x="1487327" y="3969294"/>
            <a:ext cx="59979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162821" name="Rectangle 8"/>
          <p:cNvSpPr>
            <a:spLocks noChangeArrowheads="1"/>
          </p:cNvSpPr>
          <p:nvPr/>
        </p:nvSpPr>
        <p:spPr bwMode="auto">
          <a:xfrm>
            <a:off x="1715821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2" name="Rectangle 9"/>
          <p:cNvSpPr>
            <a:spLocks noChangeArrowheads="1"/>
          </p:cNvSpPr>
          <p:nvPr/>
        </p:nvSpPr>
        <p:spPr bwMode="auto">
          <a:xfrm>
            <a:off x="331528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3" name="Rectangle 10"/>
          <p:cNvSpPr>
            <a:spLocks noChangeArrowheads="1"/>
          </p:cNvSpPr>
          <p:nvPr/>
        </p:nvSpPr>
        <p:spPr bwMode="auto">
          <a:xfrm>
            <a:off x="251555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4" name="Rectangle 11"/>
          <p:cNvSpPr>
            <a:spLocks noChangeArrowheads="1"/>
          </p:cNvSpPr>
          <p:nvPr/>
        </p:nvSpPr>
        <p:spPr bwMode="auto">
          <a:xfrm>
            <a:off x="491474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5" name="Rectangle 12"/>
          <p:cNvSpPr>
            <a:spLocks noChangeArrowheads="1"/>
          </p:cNvSpPr>
          <p:nvPr/>
        </p:nvSpPr>
        <p:spPr bwMode="auto">
          <a:xfrm>
            <a:off x="571447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6" name="Text Box 13"/>
          <p:cNvSpPr txBox="1">
            <a:spLocks noChangeArrowheads="1"/>
          </p:cNvSpPr>
          <p:nvPr/>
        </p:nvSpPr>
        <p:spPr bwMode="auto">
          <a:xfrm>
            <a:off x="1886002" y="3555149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1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7" name="Text Box 14"/>
          <p:cNvSpPr txBox="1">
            <a:spLocks noChangeArrowheads="1"/>
          </p:cNvSpPr>
          <p:nvPr/>
        </p:nvSpPr>
        <p:spPr bwMode="auto">
          <a:xfrm>
            <a:off x="268573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2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8" name="Text Box 15"/>
          <p:cNvSpPr txBox="1">
            <a:spLocks noChangeArrowheads="1"/>
          </p:cNvSpPr>
          <p:nvPr/>
        </p:nvSpPr>
        <p:spPr bwMode="auto">
          <a:xfrm>
            <a:off x="348546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3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9" name="Text Box 16"/>
          <p:cNvSpPr txBox="1">
            <a:spLocks noChangeArrowheads="1"/>
          </p:cNvSpPr>
          <p:nvPr/>
        </p:nvSpPr>
        <p:spPr bwMode="auto">
          <a:xfrm>
            <a:off x="428519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FF0000"/>
                </a:solidFill>
                <a:latin typeface="Tahoma" charset="0"/>
                <a:ea typeface="宋体" charset="-122"/>
              </a:rPr>
              <a:t>4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0" name="Text Box 17"/>
          <p:cNvSpPr txBox="1">
            <a:spLocks noChangeArrowheads="1"/>
          </p:cNvSpPr>
          <p:nvPr/>
        </p:nvSpPr>
        <p:spPr bwMode="auto">
          <a:xfrm>
            <a:off x="508492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5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1" name="Text Box 18"/>
          <p:cNvSpPr txBox="1">
            <a:spLocks noChangeArrowheads="1"/>
          </p:cNvSpPr>
          <p:nvPr/>
        </p:nvSpPr>
        <p:spPr bwMode="auto">
          <a:xfrm>
            <a:off x="5884654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6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2" name="Line 19"/>
          <p:cNvSpPr>
            <a:spLocks noChangeShapeType="1"/>
          </p:cNvSpPr>
          <p:nvPr/>
        </p:nvSpPr>
        <p:spPr bwMode="auto">
          <a:xfrm flipV="1">
            <a:off x="1487327" y="4997518"/>
            <a:ext cx="59979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162833" name="Text Box 27"/>
          <p:cNvSpPr txBox="1">
            <a:spLocks noChangeArrowheads="1"/>
          </p:cNvSpPr>
          <p:nvPr/>
        </p:nvSpPr>
        <p:spPr bwMode="auto">
          <a:xfrm>
            <a:off x="1361179" y="3169564"/>
            <a:ext cx="948337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x-none" sz="1799">
                <a:solidFill>
                  <a:srgbClr val="000000"/>
                </a:solidFill>
                <a:latin typeface="Tahoma" charset="0"/>
              </a:rPr>
              <a:t>Packets</a:t>
            </a:r>
          </a:p>
        </p:txBody>
      </p:sp>
      <p:sp>
        <p:nvSpPr>
          <p:cNvPr id="162834" name="Text Box 28"/>
          <p:cNvSpPr txBox="1">
            <a:spLocks noChangeArrowheads="1"/>
          </p:cNvSpPr>
          <p:nvPr/>
        </p:nvSpPr>
        <p:spPr bwMode="auto">
          <a:xfrm>
            <a:off x="1715822" y="4197789"/>
            <a:ext cx="3717684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x-none" sz="1799">
                <a:solidFill>
                  <a:srgbClr val="000000"/>
                </a:solidFill>
                <a:latin typeface="Tahoma" charset="0"/>
              </a:rPr>
              <a:t>Acknowledgements (waiting seq#)</a:t>
            </a:r>
          </a:p>
        </p:txBody>
      </p:sp>
      <p:sp>
        <p:nvSpPr>
          <p:cNvPr id="162835" name="Rectangle 34"/>
          <p:cNvSpPr>
            <a:spLocks noChangeArrowheads="1"/>
          </p:cNvSpPr>
          <p:nvPr/>
        </p:nvSpPr>
        <p:spPr bwMode="auto">
          <a:xfrm>
            <a:off x="6514203" y="350992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36" name="Text Box 35"/>
          <p:cNvSpPr txBox="1">
            <a:spLocks noChangeArrowheads="1"/>
          </p:cNvSpPr>
          <p:nvPr/>
        </p:nvSpPr>
        <p:spPr bwMode="auto">
          <a:xfrm>
            <a:off x="6685573" y="3567049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7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B5E54F-69A5-DC4A-B9EB-018B2D9AD9D6}"/>
              </a:ext>
            </a:extLst>
          </p:cNvPr>
          <p:cNvGrpSpPr/>
          <p:nvPr/>
        </p:nvGrpSpPr>
        <p:grpSpPr>
          <a:xfrm>
            <a:off x="2344180" y="4540534"/>
            <a:ext cx="332142" cy="472494"/>
            <a:chOff x="1602422" y="4920134"/>
            <a:chExt cx="443676" cy="631158"/>
          </a:xfrm>
        </p:grpSpPr>
        <p:sp>
          <p:nvSpPr>
            <p:cNvPr id="162840" name="Rectangle 20"/>
            <p:cNvSpPr>
              <a:spLocks noChangeArrowheads="1"/>
            </p:cNvSpPr>
            <p:nvPr/>
          </p:nvSpPr>
          <p:spPr bwMode="auto">
            <a:xfrm>
              <a:off x="1604012" y="4920134"/>
              <a:ext cx="379939" cy="610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2" name="Text Box 22"/>
            <p:cNvSpPr txBox="1">
              <a:spLocks noChangeArrowheads="1"/>
            </p:cNvSpPr>
            <p:nvPr/>
          </p:nvSpPr>
          <p:spPr bwMode="auto">
            <a:xfrm>
              <a:off x="1602422" y="4996440"/>
              <a:ext cx="443676" cy="554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2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AF29672-32CD-344A-AC24-945905187A72}"/>
              </a:ext>
            </a:extLst>
          </p:cNvPr>
          <p:cNvGrpSpPr/>
          <p:nvPr/>
        </p:nvGrpSpPr>
        <p:grpSpPr>
          <a:xfrm>
            <a:off x="3143910" y="4540534"/>
            <a:ext cx="332142" cy="472494"/>
            <a:chOff x="2670704" y="4920134"/>
            <a:chExt cx="443676" cy="631158"/>
          </a:xfrm>
        </p:grpSpPr>
        <p:sp>
          <p:nvSpPr>
            <p:cNvPr id="162841" name="Rectangle 21"/>
            <p:cNvSpPr>
              <a:spLocks noChangeArrowheads="1"/>
            </p:cNvSpPr>
            <p:nvPr/>
          </p:nvSpPr>
          <p:spPr bwMode="auto">
            <a:xfrm>
              <a:off x="2672294" y="4920134"/>
              <a:ext cx="379939" cy="610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3" name="Text Box 23"/>
            <p:cNvSpPr txBox="1">
              <a:spLocks noChangeArrowheads="1"/>
            </p:cNvSpPr>
            <p:nvPr/>
          </p:nvSpPr>
          <p:spPr bwMode="auto">
            <a:xfrm>
              <a:off x="2670704" y="4996440"/>
              <a:ext cx="443676" cy="554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3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162844" name="Group 24"/>
          <p:cNvGrpSpPr>
            <a:grpSpLocks/>
          </p:cNvGrpSpPr>
          <p:nvPr/>
        </p:nvGrpSpPr>
        <p:grpSpPr bwMode="auto">
          <a:xfrm>
            <a:off x="3943641" y="4540530"/>
            <a:ext cx="332031" cy="472460"/>
            <a:chOff x="2352" y="3408"/>
            <a:chExt cx="279" cy="397"/>
          </a:xfrm>
        </p:grpSpPr>
        <p:sp>
          <p:nvSpPr>
            <p:cNvPr id="162853" name="Rectangle 25"/>
            <p:cNvSpPr>
              <a:spLocks noChangeArrowheads="1"/>
            </p:cNvSpPr>
            <p:nvPr/>
          </p:nvSpPr>
          <p:spPr bwMode="auto">
            <a:xfrm>
              <a:off x="2353" y="3408"/>
              <a:ext cx="239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54" name="Text Box 26"/>
            <p:cNvSpPr txBox="1">
              <a:spLocks noChangeArrowheads="1"/>
            </p:cNvSpPr>
            <p:nvPr/>
          </p:nvSpPr>
          <p:spPr bwMode="auto">
            <a:xfrm>
              <a:off x="2352" y="3456"/>
              <a:ext cx="27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 dirty="0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 dirty="0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637F4A-5825-6B46-BE4B-313928993195}"/>
              </a:ext>
            </a:extLst>
          </p:cNvPr>
          <p:cNvGrpSpPr/>
          <p:nvPr/>
        </p:nvGrpSpPr>
        <p:grpSpPr>
          <a:xfrm>
            <a:off x="5543099" y="4540534"/>
            <a:ext cx="332142" cy="472494"/>
            <a:chOff x="5875549" y="4920134"/>
            <a:chExt cx="443676" cy="631158"/>
          </a:xfrm>
        </p:grpSpPr>
        <p:sp>
          <p:nvSpPr>
            <p:cNvPr id="162845" name="Rectangle 29"/>
            <p:cNvSpPr>
              <a:spLocks noChangeArrowheads="1"/>
            </p:cNvSpPr>
            <p:nvPr/>
          </p:nvSpPr>
          <p:spPr bwMode="auto">
            <a:xfrm>
              <a:off x="5877139" y="4920134"/>
              <a:ext cx="379939" cy="610447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6" name="Text Box 30"/>
            <p:cNvSpPr txBox="1">
              <a:spLocks noChangeArrowheads="1"/>
            </p:cNvSpPr>
            <p:nvPr/>
          </p:nvSpPr>
          <p:spPr bwMode="auto">
            <a:xfrm>
              <a:off x="5875549" y="4996440"/>
              <a:ext cx="443676" cy="5548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162847" name="Group 31"/>
          <p:cNvGrpSpPr>
            <a:grpSpLocks/>
          </p:cNvGrpSpPr>
          <p:nvPr/>
        </p:nvGrpSpPr>
        <p:grpSpPr bwMode="auto">
          <a:xfrm>
            <a:off x="6342829" y="4540530"/>
            <a:ext cx="332031" cy="472460"/>
            <a:chOff x="2352" y="3408"/>
            <a:chExt cx="279" cy="397"/>
          </a:xfrm>
        </p:grpSpPr>
        <p:sp>
          <p:nvSpPr>
            <p:cNvPr id="162851" name="Rectangle 32"/>
            <p:cNvSpPr>
              <a:spLocks noChangeArrowheads="1"/>
            </p:cNvSpPr>
            <p:nvPr/>
          </p:nvSpPr>
          <p:spPr bwMode="auto">
            <a:xfrm>
              <a:off x="2353" y="3408"/>
              <a:ext cx="239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52" name="Text Box 33"/>
            <p:cNvSpPr txBox="1">
              <a:spLocks noChangeArrowheads="1"/>
            </p:cNvSpPr>
            <p:nvPr/>
          </p:nvSpPr>
          <p:spPr bwMode="auto">
            <a:xfrm>
              <a:off x="2352" y="3456"/>
              <a:ext cx="279" cy="3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162848" name="Group 36"/>
          <p:cNvGrpSpPr>
            <a:grpSpLocks/>
          </p:cNvGrpSpPr>
          <p:nvPr/>
        </p:nvGrpSpPr>
        <p:grpSpPr bwMode="auto">
          <a:xfrm>
            <a:off x="7142559" y="4538151"/>
            <a:ext cx="332031" cy="472460"/>
            <a:chOff x="2352" y="3408"/>
            <a:chExt cx="279" cy="397"/>
          </a:xfrm>
        </p:grpSpPr>
        <p:sp>
          <p:nvSpPr>
            <p:cNvPr id="162849" name="Rectangle 37"/>
            <p:cNvSpPr>
              <a:spLocks noChangeArrowheads="1"/>
            </p:cNvSpPr>
            <p:nvPr/>
          </p:nvSpPr>
          <p:spPr bwMode="auto">
            <a:xfrm>
              <a:off x="2353" y="3408"/>
              <a:ext cx="239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50" name="Text Box 38"/>
            <p:cNvSpPr txBox="1">
              <a:spLocks noChangeArrowheads="1"/>
            </p:cNvSpPr>
            <p:nvPr/>
          </p:nvSpPr>
          <p:spPr bwMode="auto">
            <a:xfrm>
              <a:off x="2352" y="3456"/>
              <a:ext cx="279" cy="3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sp>
        <p:nvSpPr>
          <p:cNvPr id="162838" name="Line 39"/>
          <p:cNvSpPr>
            <a:spLocks noChangeShapeType="1"/>
          </p:cNvSpPr>
          <p:nvPr/>
        </p:nvSpPr>
        <p:spPr bwMode="auto">
          <a:xfrm flipV="1">
            <a:off x="4115012" y="3512306"/>
            <a:ext cx="628359" cy="44389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162839" name="Line 40"/>
          <p:cNvSpPr>
            <a:spLocks noChangeShapeType="1"/>
          </p:cNvSpPr>
          <p:nvPr/>
        </p:nvSpPr>
        <p:spPr bwMode="auto">
          <a:xfrm>
            <a:off x="4115012" y="3512306"/>
            <a:ext cx="628359" cy="45698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29612F6-24FC-C942-A2D3-581168AAC646}"/>
              </a:ext>
            </a:extLst>
          </p:cNvPr>
          <p:cNvSpPr/>
          <p:nvPr/>
        </p:nvSpPr>
        <p:spPr bwMode="auto">
          <a:xfrm>
            <a:off x="5084923" y="5339436"/>
            <a:ext cx="1600650" cy="611309"/>
          </a:xfrm>
          <a:prstGeom prst="wedgeRectCallout">
            <a:avLst>
              <a:gd name="adj1" fmla="val 87943"/>
              <a:gd name="adj2" fmla="val -10203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3" tIns="34226" rIns="68453" bIns="34226" numCol="1" rtlCol="0" anchor="t" anchorCtr="0" compatLnSpc="1">
            <a:prstTxWarp prst="textNoShape">
              <a:avLst/>
            </a:prstTxWarp>
          </a:bodyPr>
          <a:lstStyle/>
          <a:p>
            <a:pPr algn="ctr" defTabSz="684518">
              <a:defRPr/>
            </a:pPr>
            <a:r>
              <a:rPr lang="en-US" sz="1797" dirty="0">
                <a:solidFill>
                  <a:srgbClr val="000000"/>
                </a:solidFill>
                <a:latin typeface="Times New Roman" pitchFamily="18" charset="0"/>
              </a:rPr>
              <a:t>Assume loss</a:t>
            </a:r>
            <a:br>
              <a:rPr lang="en-US" sz="1797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797" dirty="0">
                <a:solidFill>
                  <a:srgbClr val="000000"/>
                </a:solidFill>
                <a:latin typeface="Times New Roman" pitchFamily="18" charset="0"/>
              </a:rPr>
              <a:t>=&gt; </a:t>
            </a:r>
            <a:r>
              <a:rPr lang="en-US" sz="1797" dirty="0" err="1">
                <a:solidFill>
                  <a:srgbClr val="000000"/>
                </a:solidFill>
                <a:latin typeface="Times New Roman" pitchFamily="18" charset="0"/>
              </a:rPr>
              <a:t>cong</a:t>
            </a:r>
            <a:endParaRPr lang="en-US" sz="1797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D1793-1502-8449-A50C-15921835A3D4}"/>
              </a:ext>
            </a:extLst>
          </p:cNvPr>
          <p:cNvSpPr txBox="1"/>
          <p:nvPr/>
        </p:nvSpPr>
        <p:spPr>
          <a:xfrm>
            <a:off x="1600978" y="5303243"/>
            <a:ext cx="2342663" cy="553100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defTabSz="684518">
              <a:defRPr/>
            </a:pPr>
            <a:r>
              <a:rPr lang="en-US" sz="1497" dirty="0">
                <a:solidFill>
                  <a:srgbClr val="000000"/>
                </a:solidFill>
              </a:rPr>
              <a:t>Pros and Cons of </a:t>
            </a:r>
            <a:r>
              <a:rPr lang="en-US" sz="1497" dirty="0" err="1">
                <a:solidFill>
                  <a:srgbClr val="000000"/>
                </a:solidFill>
              </a:rPr>
              <a:t>endhosts</a:t>
            </a:r>
            <a:r>
              <a:rPr lang="en-US" sz="1497" dirty="0">
                <a:solidFill>
                  <a:srgbClr val="000000"/>
                </a:solidFill>
              </a:rPr>
              <a:t> using loss as congestion?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EE04DA-87A3-804D-B210-B008785CE6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2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400">
                <a:ea typeface="ＭＳ Ｐゴシック" charset="-128"/>
              </a:rPr>
              <a:t>Three Way Handshake (TWH) [Tomlinson 1975]</a:t>
            </a:r>
          </a:p>
        </p:txBody>
      </p:sp>
      <p:graphicFrame>
        <p:nvGraphicFramePr>
          <p:cNvPr id="125955" name="Object 7"/>
          <p:cNvGraphicFramePr>
            <a:graphicFrameLocks noChangeAspect="1"/>
          </p:cNvGraphicFramePr>
          <p:nvPr/>
        </p:nvGraphicFramePr>
        <p:xfrm>
          <a:off x="2709863" y="179863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57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259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798638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6" name="Text Box 8"/>
          <p:cNvSpPr txBox="1">
            <a:spLocks noChangeArrowheads="1"/>
          </p:cNvSpPr>
          <p:nvPr/>
        </p:nvSpPr>
        <p:spPr bwMode="auto">
          <a:xfrm>
            <a:off x="3121025" y="1798638"/>
            <a:ext cx="849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Host A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122613" y="2466975"/>
            <a:ext cx="2533650" cy="590550"/>
            <a:chOff x="1967" y="1554"/>
            <a:chExt cx="1596" cy="372"/>
          </a:xfrm>
        </p:grpSpPr>
        <p:sp>
          <p:nvSpPr>
            <p:cNvPr id="125975" name="Line 6"/>
            <p:cNvSpPr>
              <a:spLocks noChangeShapeType="1"/>
            </p:cNvSpPr>
            <p:nvPr/>
          </p:nvSpPr>
          <p:spPr bwMode="auto">
            <a:xfrm>
              <a:off x="1967" y="1554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6" name="Text Box 9"/>
            <p:cNvSpPr txBox="1">
              <a:spLocks noChangeArrowheads="1"/>
            </p:cNvSpPr>
            <p:nvPr/>
          </p:nvSpPr>
          <p:spPr bwMode="auto">
            <a:xfrm rot="706751">
              <a:off x="2448" y="1580"/>
              <a:ext cx="7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SYN(seq=x)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aphicFrame>
        <p:nvGraphicFramePr>
          <p:cNvPr id="125958" name="Object 10"/>
          <p:cNvGraphicFramePr>
            <a:graphicFrameLocks noChangeAspect="1"/>
          </p:cNvGraphicFramePr>
          <p:nvPr/>
        </p:nvGraphicFramePr>
        <p:xfrm>
          <a:off x="5367338" y="18081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58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1259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1808163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11"/>
          <p:cNvSpPr txBox="1">
            <a:spLocks noChangeArrowheads="1"/>
          </p:cNvSpPr>
          <p:nvPr/>
        </p:nvSpPr>
        <p:spPr bwMode="auto">
          <a:xfrm>
            <a:off x="4645025" y="1817688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Host B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5960" name="Line 12"/>
          <p:cNvSpPr>
            <a:spLocks noChangeShapeType="1"/>
          </p:cNvSpPr>
          <p:nvPr/>
        </p:nvSpPr>
        <p:spPr bwMode="auto">
          <a:xfrm>
            <a:off x="5656263" y="2238375"/>
            <a:ext cx="11112" cy="381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021013" y="3652838"/>
            <a:ext cx="2732087" cy="752475"/>
            <a:chOff x="1903" y="2274"/>
            <a:chExt cx="1721" cy="474"/>
          </a:xfrm>
        </p:grpSpPr>
        <p:sp>
          <p:nvSpPr>
            <p:cNvPr id="125973" name="Line 13"/>
            <p:cNvSpPr>
              <a:spLocks noChangeShapeType="1"/>
            </p:cNvSpPr>
            <p:nvPr/>
          </p:nvSpPr>
          <p:spPr bwMode="auto">
            <a:xfrm flipH="1">
              <a:off x="1979" y="227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4" name="Text Box 14"/>
            <p:cNvSpPr txBox="1">
              <a:spLocks noChangeArrowheads="1"/>
            </p:cNvSpPr>
            <p:nvPr/>
          </p:nvSpPr>
          <p:spPr bwMode="auto">
            <a:xfrm rot="-1080000">
              <a:off x="1903" y="2334"/>
              <a:ext cx="17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ACK(seq=x), SYN(seq=y)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25962" name="Line 15"/>
          <p:cNvSpPr>
            <a:spLocks noChangeShapeType="1"/>
          </p:cNvSpPr>
          <p:nvPr/>
        </p:nvSpPr>
        <p:spPr bwMode="auto">
          <a:xfrm>
            <a:off x="3113088" y="2390775"/>
            <a:ext cx="11112" cy="3584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121025" y="4702175"/>
            <a:ext cx="2533650" cy="590550"/>
            <a:chOff x="1967" y="1554"/>
            <a:chExt cx="1596" cy="372"/>
          </a:xfrm>
        </p:grpSpPr>
        <p:sp>
          <p:nvSpPr>
            <p:cNvPr id="125971" name="Line 20"/>
            <p:cNvSpPr>
              <a:spLocks noChangeShapeType="1"/>
            </p:cNvSpPr>
            <p:nvPr/>
          </p:nvSpPr>
          <p:spPr bwMode="auto">
            <a:xfrm>
              <a:off x="1967" y="1554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2" name="Text Box 21"/>
            <p:cNvSpPr txBox="1">
              <a:spLocks noChangeArrowheads="1"/>
            </p:cNvSpPr>
            <p:nvPr/>
          </p:nvSpPr>
          <p:spPr bwMode="auto">
            <a:xfrm rot="706751">
              <a:off x="2450" y="1580"/>
              <a:ext cx="7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ACK(seq=y)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154363" y="5268913"/>
            <a:ext cx="2533650" cy="590550"/>
            <a:chOff x="1967" y="1554"/>
            <a:chExt cx="1596" cy="372"/>
          </a:xfrm>
        </p:grpSpPr>
        <p:sp>
          <p:nvSpPr>
            <p:cNvPr id="125969" name="Line 24"/>
            <p:cNvSpPr>
              <a:spLocks noChangeShapeType="1"/>
            </p:cNvSpPr>
            <p:nvPr/>
          </p:nvSpPr>
          <p:spPr bwMode="auto">
            <a:xfrm>
              <a:off x="1967" y="1554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0" name="Text Box 25"/>
            <p:cNvSpPr txBox="1">
              <a:spLocks noChangeArrowheads="1"/>
            </p:cNvSpPr>
            <p:nvPr/>
          </p:nvSpPr>
          <p:spPr bwMode="auto">
            <a:xfrm rot="706751">
              <a:off x="2351" y="1580"/>
              <a:ext cx="9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DATA(seq=x+1)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25965" name="Text Box 26"/>
          <p:cNvSpPr txBox="1">
            <a:spLocks noChangeArrowheads="1"/>
          </p:cNvSpPr>
          <p:nvPr/>
        </p:nvSpPr>
        <p:spPr bwMode="auto">
          <a:xfrm>
            <a:off x="165100" y="6259513"/>
            <a:ext cx="416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rgbClr val="000000"/>
                </a:solidFill>
                <a:latin typeface="Times New Roman" charset="0"/>
              </a:rPr>
              <a:t>SYN: indicates connection setup</a:t>
            </a:r>
          </a:p>
        </p:txBody>
      </p:sp>
      <p:sp>
        <p:nvSpPr>
          <p:cNvPr id="140315" name="Text Box 27"/>
          <p:cNvSpPr txBox="1">
            <a:spLocks noChangeArrowheads="1"/>
          </p:cNvSpPr>
          <p:nvPr/>
        </p:nvSpPr>
        <p:spPr bwMode="auto">
          <a:xfrm>
            <a:off x="5713413" y="4975225"/>
            <a:ext cx="34305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rgbClr val="000000"/>
                </a:solidFill>
                <a:latin typeface="Times New Roman" charset="0"/>
              </a:rPr>
              <a:t>accept data only after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rgbClr val="000000"/>
                </a:solidFill>
                <a:latin typeface="Times New Roman" charset="0"/>
              </a:rPr>
              <a:t>verified y is bounced back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rgbClr val="000000"/>
                </a:solidFill>
                <a:latin typeface="Times New Roman" charset="0"/>
              </a:rPr>
              <a:t>x is the init. seq</a:t>
            </a:r>
          </a:p>
        </p:txBody>
      </p:sp>
      <p:sp>
        <p:nvSpPr>
          <p:cNvPr id="140316" name="Text Box 28"/>
          <p:cNvSpPr txBox="1">
            <a:spLocks noChangeArrowheads="1"/>
          </p:cNvSpPr>
          <p:nvPr/>
        </p:nvSpPr>
        <p:spPr bwMode="auto">
          <a:xfrm>
            <a:off x="5648325" y="2709863"/>
            <a:ext cx="3495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rgbClr val="000000"/>
                </a:solidFill>
                <a:latin typeface="Times New Roman" charset="0"/>
              </a:rPr>
              <a:t>notify initial seq#. Accept?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649913" y="3663950"/>
            <a:ext cx="3494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rgbClr val="000000"/>
                </a:solidFill>
                <a:latin typeface="Times New Roman" charset="0"/>
              </a:rPr>
              <a:t>think of y as a challenge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73D3F-117A-2D4C-A3B6-75FAC31A9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90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15" grpId="0"/>
      <p:bldP spid="140316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>
                <a:ea typeface="ＭＳ Ｐゴシック" charset="-128"/>
              </a:rPr>
              <a:t>Time_Wait</a:t>
            </a:r>
            <a:r>
              <a:rPr lang="en-US" altLang="x-none" dirty="0">
                <a:ea typeface="ＭＳ Ｐゴシック" charset="-128"/>
              </a:rPr>
              <a:t> Design Options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70A7F4-1078-3846-9C2F-46E654077E7D}"/>
              </a:ext>
            </a:extLst>
          </p:cNvPr>
          <p:cNvGrpSpPr/>
          <p:nvPr/>
        </p:nvGrpSpPr>
        <p:grpSpPr>
          <a:xfrm>
            <a:off x="5122000" y="2070775"/>
            <a:ext cx="4199653" cy="3290474"/>
            <a:chOff x="6841782" y="1621082"/>
            <a:chExt cx="5609745" cy="4395297"/>
          </a:xfrm>
        </p:grpSpPr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3B279CC4-B42B-2F42-82DE-9A3EFBDAD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72257" y="3976531"/>
              <a:ext cx="1879270" cy="955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256695" indent="-256695" defTabSz="685752">
                <a:spcBef>
                  <a:spcPct val="0"/>
                </a:spcBef>
                <a:buClrTx/>
                <a:buSzTx/>
                <a:buFontTx/>
                <a:buChar char="-"/>
                <a:defRPr/>
              </a:pP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Time to retransmit </a:t>
              </a:r>
              <a:b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ACK</a:t>
              </a:r>
            </a:p>
          </p:txBody>
        </p:sp>
        <p:sp>
          <p:nvSpPr>
            <p:cNvPr id="25" name="Line 3">
              <a:extLst>
                <a:ext uri="{FF2B5EF4-FFF2-40B4-BE49-F238E27FC236}">
                  <a16:creationId xmlns:a16="http://schemas.microsoft.com/office/drawing/2014/main" id="{9D762E12-743B-6A4B-AC90-6912D3311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6039" y="3229946"/>
              <a:ext cx="2566400" cy="393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26" name="Object 4">
              <a:extLst>
                <a:ext uri="{FF2B5EF4-FFF2-40B4-BE49-F238E27FC236}">
                  <a16:creationId xmlns:a16="http://schemas.microsoft.com/office/drawing/2014/main" id="{F3FCD4FD-960B-B04E-93A6-A36286A25E5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752538" y="2416838"/>
            <a:ext cx="486661" cy="386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01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26" name="Object 4">
                          <a:extLst>
                            <a:ext uri="{FF2B5EF4-FFF2-40B4-BE49-F238E27FC236}">
                              <a16:creationId xmlns:a16="http://schemas.microsoft.com/office/drawing/2014/main" id="{F3FCD4FD-960B-B04E-93A6-A36286A25E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2538" y="2416838"/>
                          <a:ext cx="486661" cy="386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F1AFB392-329E-3C47-83A5-7AC18210C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9301" y="2416838"/>
              <a:ext cx="921159" cy="370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200">
                  <a:solidFill>
                    <a:srgbClr val="000000"/>
                  </a:solidFill>
                </a:rPr>
                <a:t>Host A</a:t>
              </a:r>
              <a:endParaRPr lang="en-US" altLang="x-none" sz="75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8" name="Text Box 6">
              <a:extLst>
                <a:ext uri="{FF2B5EF4-FFF2-40B4-BE49-F238E27FC236}">
                  <a16:creationId xmlns:a16="http://schemas.microsoft.com/office/drawing/2014/main" id="{5253CFAD-17C6-B148-A9C5-54A947166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706751">
              <a:off x="9226149" y="3110834"/>
              <a:ext cx="535738" cy="33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050" dirty="0">
                  <a:solidFill>
                    <a:srgbClr val="000000"/>
                  </a:solidFill>
                  <a:latin typeface="Arial" charset="0"/>
                </a:rPr>
                <a:t>FIN</a:t>
              </a:r>
              <a:endParaRPr lang="en-US" altLang="x-none" sz="75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graphicFrame>
          <p:nvGraphicFramePr>
            <p:cNvPr id="29" name="Object 7">
              <a:extLst>
                <a:ext uri="{FF2B5EF4-FFF2-40B4-BE49-F238E27FC236}">
                  <a16:creationId xmlns:a16="http://schemas.microsoft.com/office/drawing/2014/main" id="{FFBAD8B5-D91E-D44F-8D65-045EC3BE09D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414857" y="2426380"/>
            <a:ext cx="486661" cy="386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02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29" name="Object 7">
                          <a:extLst>
                            <a:ext uri="{FF2B5EF4-FFF2-40B4-BE49-F238E27FC236}">
                              <a16:creationId xmlns:a16="http://schemas.microsoft.com/office/drawing/2014/main" id="{FFBAD8B5-D91E-D44F-8D65-045EC3BE09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4857" y="2426380"/>
                          <a:ext cx="486661" cy="386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AF4E4F54-04CF-944C-8EF9-B6F63BEEF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5375" y="2435922"/>
              <a:ext cx="901889" cy="370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200">
                  <a:solidFill>
                    <a:srgbClr val="000000"/>
                  </a:solidFill>
                </a:rPr>
                <a:t>Host B</a:t>
              </a:r>
              <a:endParaRPr lang="en-US" altLang="x-none" sz="75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32" name="Text Box 14">
              <a:extLst>
                <a:ext uri="{FF2B5EF4-FFF2-40B4-BE49-F238E27FC236}">
                  <a16:creationId xmlns:a16="http://schemas.microsoft.com/office/drawing/2014/main" id="{FBF57581-0A35-3048-AB37-369A42D1B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87610">
              <a:off x="9080164" y="4261751"/>
              <a:ext cx="617104" cy="33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050" dirty="0">
                  <a:solidFill>
                    <a:srgbClr val="000000"/>
                  </a:solidFill>
                  <a:latin typeface="Arial" charset="0"/>
                </a:rPr>
                <a:t>ACK</a:t>
              </a:r>
            </a:p>
          </p:txBody>
        </p:sp>
        <p:sp>
          <p:nvSpPr>
            <p:cNvPr id="33" name="Line 15">
              <a:extLst>
                <a:ext uri="{FF2B5EF4-FFF2-40B4-BE49-F238E27FC236}">
                  <a16:creationId xmlns:a16="http://schemas.microsoft.com/office/drawing/2014/main" id="{AAD54ED4-FF91-CC45-A169-9EF032C3E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6949" y="3767116"/>
              <a:ext cx="2500099" cy="75384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Text Box 18">
              <a:extLst>
                <a:ext uri="{FF2B5EF4-FFF2-40B4-BE49-F238E27FC236}">
                  <a16:creationId xmlns:a16="http://schemas.microsoft.com/office/drawing/2014/main" id="{835F1DA3-8BE0-3343-8D6F-E2B7209C9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0663" y="2889186"/>
              <a:ext cx="790545" cy="40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350">
                  <a:solidFill>
                    <a:srgbClr val="000000"/>
                  </a:solidFill>
                </a:rPr>
                <a:t>close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0B60245-54A8-F845-A709-7743F128E5D0}"/>
                </a:ext>
              </a:extLst>
            </p:cNvPr>
            <p:cNvGrpSpPr/>
            <p:nvPr/>
          </p:nvGrpSpPr>
          <p:grpSpPr>
            <a:xfrm>
              <a:off x="10821799" y="3681118"/>
              <a:ext cx="219332" cy="1888407"/>
              <a:chOff x="3663259" y="3408666"/>
              <a:chExt cx="201079" cy="883148"/>
            </a:xfrm>
          </p:grpSpPr>
          <p:sp>
            <p:nvSpPr>
              <p:cNvPr id="38" name="Line 10">
                <a:extLst>
                  <a:ext uri="{FF2B5EF4-FFF2-40B4-BE49-F238E27FC236}">
                    <a16:creationId xmlns:a16="http://schemas.microsoft.com/office/drawing/2014/main" id="{E87B1550-07C6-444B-856A-8C94F0160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6344" y="3408666"/>
                <a:ext cx="22339" cy="88287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Line 21">
                <a:extLst>
                  <a:ext uri="{FF2B5EF4-FFF2-40B4-BE49-F238E27FC236}">
                    <a16:creationId xmlns:a16="http://schemas.microsoft.com/office/drawing/2014/main" id="{12D476A0-886C-4F42-8599-DA573F13B8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3491" y="3408666"/>
                <a:ext cx="1908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Line 22">
                <a:extLst>
                  <a:ext uri="{FF2B5EF4-FFF2-40B4-BE49-F238E27FC236}">
                    <a16:creationId xmlns:a16="http://schemas.microsoft.com/office/drawing/2014/main" id="{65272A6A-04D9-6E46-8DBF-4FDEE410B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259" y="4291814"/>
                <a:ext cx="1908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BBE73C-3733-1344-888C-C539259D3E55}"/>
                </a:ext>
              </a:extLst>
            </p:cNvPr>
            <p:cNvSpPr txBox="1"/>
            <p:nvPr/>
          </p:nvSpPr>
          <p:spPr>
            <a:xfrm>
              <a:off x="7799736" y="1621082"/>
              <a:ext cx="3861072" cy="49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7" dirty="0"/>
                <a:t>Design 2 (receiver time wait)</a:t>
              </a:r>
            </a:p>
          </p:txBody>
        </p:sp>
        <p:sp>
          <p:nvSpPr>
            <p:cNvPr id="43" name="Text Box 24">
              <a:extLst>
                <a:ext uri="{FF2B5EF4-FFF2-40B4-BE49-F238E27FC236}">
                  <a16:creationId xmlns:a16="http://schemas.microsoft.com/office/drawing/2014/main" id="{1070F33F-689E-C648-AE3C-28A9A7C8D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1782" y="4291662"/>
              <a:ext cx="1981069" cy="955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Close after </a:t>
              </a:r>
              <a:b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first ACK</a:t>
              </a:r>
            </a:p>
            <a:p>
              <a:pPr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All states removed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5541B8-5BF5-3444-A809-56C627F78CB5}"/>
                </a:ext>
              </a:extLst>
            </p:cNvPr>
            <p:cNvSpPr/>
            <p:nvPr/>
          </p:nvSpPr>
          <p:spPr>
            <a:xfrm>
              <a:off x="10194125" y="5615540"/>
              <a:ext cx="1981069" cy="4008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52">
                <a:defRPr/>
              </a:pPr>
              <a:r>
                <a:rPr lang="en-US" altLang="x-none" sz="1350" dirty="0">
                  <a:solidFill>
                    <a:srgbClr val="000000"/>
                  </a:solidFill>
                </a:rPr>
                <a:t>All states removed</a:t>
              </a:r>
            </a:p>
          </p:txBody>
        </p:sp>
        <p:sp>
          <p:nvSpPr>
            <p:cNvPr id="45" name="Line 17">
              <a:extLst>
                <a:ext uri="{FF2B5EF4-FFF2-40B4-BE49-F238E27FC236}">
                  <a16:creationId xmlns:a16="http://schemas.microsoft.com/office/drawing/2014/main" id="{475C716D-724A-EB48-9C90-2576447BC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3601" y="2901950"/>
              <a:ext cx="911" cy="2743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6" name="Line 17">
              <a:extLst>
                <a:ext uri="{FF2B5EF4-FFF2-40B4-BE49-F238E27FC236}">
                  <a16:creationId xmlns:a16="http://schemas.microsoft.com/office/drawing/2014/main" id="{D3735DAC-D6D7-454A-8065-B57660F85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79112" y="2901950"/>
              <a:ext cx="911" cy="2743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A6089E-27F4-4542-BC74-B828486F444B}"/>
              </a:ext>
            </a:extLst>
          </p:cNvPr>
          <p:cNvGrpSpPr/>
          <p:nvPr/>
        </p:nvGrpSpPr>
        <p:grpSpPr>
          <a:xfrm>
            <a:off x="-4582" y="2038217"/>
            <a:ext cx="5643715" cy="3045118"/>
            <a:chOff x="-6121" y="1577592"/>
            <a:chExt cx="7538671" cy="4067558"/>
          </a:xfrm>
        </p:grpSpPr>
        <p:sp>
          <p:nvSpPr>
            <p:cNvPr id="138243" name="Line 3"/>
            <p:cNvSpPr>
              <a:spLocks noChangeShapeType="1"/>
            </p:cNvSpPr>
            <p:nvPr/>
          </p:nvSpPr>
          <p:spPr bwMode="auto">
            <a:xfrm>
              <a:off x="2609633" y="3045640"/>
              <a:ext cx="2566400" cy="393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38244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196132" y="2232532"/>
            <a:ext cx="486661" cy="386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03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13824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132" y="2232532"/>
                          <a:ext cx="486661" cy="386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45" name="Text Box 5"/>
            <p:cNvSpPr txBox="1">
              <a:spLocks noChangeArrowheads="1"/>
            </p:cNvSpPr>
            <p:nvPr/>
          </p:nvSpPr>
          <p:spPr bwMode="auto">
            <a:xfrm>
              <a:off x="2572895" y="2232532"/>
              <a:ext cx="921159" cy="370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200">
                  <a:solidFill>
                    <a:srgbClr val="000000"/>
                  </a:solidFill>
                </a:rPr>
                <a:t>Host A</a:t>
              </a:r>
              <a:endParaRPr lang="en-US" altLang="x-none" sz="75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8246" name="Text Box 6"/>
            <p:cNvSpPr txBox="1">
              <a:spLocks noChangeArrowheads="1"/>
            </p:cNvSpPr>
            <p:nvPr/>
          </p:nvSpPr>
          <p:spPr bwMode="auto">
            <a:xfrm rot="706751">
              <a:off x="3669744" y="2926530"/>
              <a:ext cx="535738" cy="33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050" dirty="0">
                  <a:solidFill>
                    <a:srgbClr val="000000"/>
                  </a:solidFill>
                  <a:latin typeface="Arial" charset="0"/>
                </a:rPr>
                <a:t>FIN</a:t>
              </a:r>
              <a:endParaRPr lang="en-US" altLang="x-none" sz="75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graphicFrame>
          <p:nvGraphicFramePr>
            <p:cNvPr id="138247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4858451" y="2242074"/>
            <a:ext cx="486661" cy="386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04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13824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451" y="2242074"/>
                          <a:ext cx="486661" cy="386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48" name="Text Box 8"/>
            <p:cNvSpPr txBox="1">
              <a:spLocks noChangeArrowheads="1"/>
            </p:cNvSpPr>
            <p:nvPr/>
          </p:nvSpPr>
          <p:spPr bwMode="auto">
            <a:xfrm>
              <a:off x="4098969" y="2251616"/>
              <a:ext cx="901889" cy="370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200">
                  <a:solidFill>
                    <a:srgbClr val="000000"/>
                  </a:solidFill>
                </a:rPr>
                <a:t>Host B</a:t>
              </a:r>
              <a:endParaRPr lang="en-US" altLang="x-none" sz="75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8254" name="Text Box 14"/>
            <p:cNvSpPr txBox="1">
              <a:spLocks noChangeArrowheads="1"/>
            </p:cNvSpPr>
            <p:nvPr/>
          </p:nvSpPr>
          <p:spPr bwMode="auto">
            <a:xfrm rot="20587610">
              <a:off x="3523758" y="4077447"/>
              <a:ext cx="617104" cy="33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050" dirty="0">
                  <a:solidFill>
                    <a:srgbClr val="000000"/>
                  </a:solidFill>
                  <a:latin typeface="Arial" charset="0"/>
                </a:rPr>
                <a:t>ACK</a:t>
              </a:r>
            </a:p>
          </p:txBody>
        </p:sp>
        <p:sp>
          <p:nvSpPr>
            <p:cNvPr id="138255" name="Line 15"/>
            <p:cNvSpPr>
              <a:spLocks noChangeShapeType="1"/>
            </p:cNvSpPr>
            <p:nvPr/>
          </p:nvSpPr>
          <p:spPr bwMode="auto">
            <a:xfrm flipH="1">
              <a:off x="2610543" y="3582810"/>
              <a:ext cx="2500099" cy="75384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8257" name="Line 17"/>
            <p:cNvSpPr>
              <a:spLocks noChangeShapeType="1"/>
            </p:cNvSpPr>
            <p:nvPr/>
          </p:nvSpPr>
          <p:spPr bwMode="auto">
            <a:xfrm>
              <a:off x="2600090" y="2901950"/>
              <a:ext cx="911" cy="2743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8258" name="Text Box 18"/>
            <p:cNvSpPr txBox="1">
              <a:spLocks noChangeArrowheads="1"/>
            </p:cNvSpPr>
            <p:nvPr/>
          </p:nvSpPr>
          <p:spPr bwMode="auto">
            <a:xfrm>
              <a:off x="1834258" y="2704880"/>
              <a:ext cx="790545" cy="40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350">
                  <a:solidFill>
                    <a:srgbClr val="000000"/>
                  </a:solidFill>
                </a:rPr>
                <a:t>close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6DC5AF0-7115-8D42-8860-7E04F7B6AC78}"/>
                </a:ext>
              </a:extLst>
            </p:cNvPr>
            <p:cNvGrpSpPr/>
            <p:nvPr/>
          </p:nvGrpSpPr>
          <p:grpSpPr>
            <a:xfrm>
              <a:off x="2220912" y="3045640"/>
              <a:ext cx="461322" cy="2170698"/>
              <a:chOff x="3663259" y="3408666"/>
              <a:chExt cx="201079" cy="1180072"/>
            </a:xfrm>
          </p:grpSpPr>
          <p:sp>
            <p:nvSpPr>
              <p:cNvPr id="138250" name="Line 10"/>
              <p:cNvSpPr>
                <a:spLocks noChangeShapeType="1"/>
              </p:cNvSpPr>
              <p:nvPr/>
            </p:nvSpPr>
            <p:spPr bwMode="auto">
              <a:xfrm flipH="1">
                <a:off x="3758683" y="3408666"/>
                <a:ext cx="0" cy="11800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261" name="Line 21"/>
              <p:cNvSpPr>
                <a:spLocks noChangeShapeType="1"/>
              </p:cNvSpPr>
              <p:nvPr/>
            </p:nvSpPr>
            <p:spPr bwMode="auto">
              <a:xfrm>
                <a:off x="3673491" y="3408666"/>
                <a:ext cx="1908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262" name="Line 22"/>
              <p:cNvSpPr>
                <a:spLocks noChangeShapeType="1"/>
              </p:cNvSpPr>
              <p:nvPr/>
            </p:nvSpPr>
            <p:spPr bwMode="auto">
              <a:xfrm>
                <a:off x="3663259" y="4588738"/>
                <a:ext cx="1908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8264" name="Text Box 24"/>
            <p:cNvSpPr txBox="1">
              <a:spLocks noChangeArrowheads="1"/>
            </p:cNvSpPr>
            <p:nvPr/>
          </p:nvSpPr>
          <p:spPr bwMode="auto">
            <a:xfrm>
              <a:off x="-6121" y="3309416"/>
              <a:ext cx="2372486" cy="955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256695" indent="-256695" defTabSz="685752">
                <a:spcBef>
                  <a:spcPct val="0"/>
                </a:spcBef>
                <a:buClrTx/>
                <a:buSzTx/>
                <a:buFontTx/>
                <a:buChar char="-"/>
                <a:defRPr/>
              </a:pP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Time = n x timeout</a:t>
              </a:r>
            </a:p>
            <a:p>
              <a:pPr marL="256695" indent="-256695" defTabSz="685752">
                <a:spcBef>
                  <a:spcPct val="0"/>
                </a:spcBef>
                <a:buClrTx/>
                <a:buSzTx/>
                <a:buFontTx/>
                <a:buChar char="-"/>
                <a:defRPr/>
              </a:pP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Time to retry FIN </a:t>
              </a:r>
              <a:b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after each timeout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D848ED0-B764-1343-AEBB-2FD80E532004}"/>
                </a:ext>
              </a:extLst>
            </p:cNvPr>
            <p:cNvSpPr txBox="1"/>
            <p:nvPr/>
          </p:nvSpPr>
          <p:spPr>
            <a:xfrm>
              <a:off x="1947821" y="1577592"/>
              <a:ext cx="3843943" cy="49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7" dirty="0"/>
                <a:t>Design 1 (initiator time wait)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5CDC960E-8FE9-3041-A2F8-A3C4A29A2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1093" y="3359149"/>
              <a:ext cx="2411457" cy="67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Close after receive FIN</a:t>
              </a:r>
            </a:p>
            <a:p>
              <a:pPr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All states removed</a:t>
              </a:r>
            </a:p>
          </p:txBody>
        </p:sp>
        <p:sp>
          <p:nvSpPr>
            <p:cNvPr id="44" name="Line 17">
              <a:extLst>
                <a:ext uri="{FF2B5EF4-FFF2-40B4-BE49-F238E27FC236}">
                  <a16:creationId xmlns:a16="http://schemas.microsoft.com/office/drawing/2014/main" id="{15EE7DF3-2DA1-DA4C-92E3-AB1C7AC88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6512" y="2901950"/>
              <a:ext cx="911" cy="2743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5A221FF-8AB5-0146-8574-8C7537163AFA}"/>
                </a:ext>
              </a:extLst>
            </p:cNvPr>
            <p:cNvSpPr/>
            <p:nvPr/>
          </p:nvSpPr>
          <p:spPr>
            <a:xfrm>
              <a:off x="434299" y="5174003"/>
              <a:ext cx="2061736" cy="400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52">
                <a:defRPr/>
              </a:pPr>
              <a:r>
                <a:rPr lang="en-US" altLang="x-none" sz="1350" dirty="0">
                  <a:solidFill>
                    <a:srgbClr val="000000"/>
                  </a:solidFill>
                </a:rPr>
                <a:t>All states removed 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A8B22-5101-6D41-B87E-31FB1C195C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00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7970"/>
            <a:ext cx="802005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TCP Four Way Teardown </a:t>
            </a:r>
            <a:br>
              <a:rPr lang="en-US" altLang="x-none" sz="3600" dirty="0">
                <a:ea typeface="ＭＳ Ｐゴシック" charset="-128"/>
              </a:rPr>
            </a:br>
            <a:r>
              <a:rPr lang="en-US" altLang="x-none" sz="3600" dirty="0">
                <a:ea typeface="ＭＳ Ｐゴシック" charset="-128"/>
              </a:rPr>
              <a:t>(For Bi-Directional Transport)</a:t>
            </a:r>
          </a:p>
        </p:txBody>
      </p:sp>
      <p:sp>
        <p:nvSpPr>
          <p:cNvPr id="138243" name="Line 3"/>
          <p:cNvSpPr>
            <a:spLocks noChangeShapeType="1"/>
          </p:cNvSpPr>
          <p:nvPr/>
        </p:nvSpPr>
        <p:spPr bwMode="auto">
          <a:xfrm>
            <a:off x="3122613" y="24669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2709863" y="179863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5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38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798638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3121025" y="1798638"/>
            <a:ext cx="849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/>
              <a:t>Host A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 rot="706751">
            <a:off x="4213225" y="2508250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FIN</a:t>
            </a:r>
            <a:endParaRPr lang="en-US" altLang="x-none" sz="1000">
              <a:latin typeface="Times New Roman" charset="0"/>
            </a:endParaRPr>
          </a:p>
        </p:txBody>
      </p:sp>
      <p:graphicFrame>
        <p:nvGraphicFramePr>
          <p:cNvPr id="138247" name="Object 7"/>
          <p:cNvGraphicFramePr>
            <a:graphicFrameLocks noChangeAspect="1"/>
          </p:cNvGraphicFramePr>
          <p:nvPr/>
        </p:nvGraphicFramePr>
        <p:xfrm>
          <a:off x="5367338" y="18081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6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138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1808163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4645025" y="1817688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/>
              <a:t>Host B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>
            <a:off x="3132138" y="450532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0" name="Line 10"/>
          <p:cNvSpPr>
            <a:spLocks noChangeShapeType="1"/>
          </p:cNvSpPr>
          <p:nvPr/>
        </p:nvSpPr>
        <p:spPr bwMode="auto">
          <a:xfrm flipH="1">
            <a:off x="2960688" y="4527550"/>
            <a:ext cx="0" cy="1177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 flipH="1">
            <a:off x="5656263" y="2238375"/>
            <a:ext cx="0" cy="3409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2" name="Line 12"/>
          <p:cNvSpPr>
            <a:spLocks noChangeShapeType="1"/>
          </p:cNvSpPr>
          <p:nvPr/>
        </p:nvSpPr>
        <p:spPr bwMode="auto">
          <a:xfrm flipH="1">
            <a:off x="3094038" y="3200400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 rot="-926867">
            <a:off x="2973388" y="3295650"/>
            <a:ext cx="2732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 rot="706751">
            <a:off x="4097338" y="4510088"/>
            <a:ext cx="550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ACK</a:t>
            </a:r>
          </a:p>
        </p:txBody>
      </p:sp>
      <p:sp>
        <p:nvSpPr>
          <p:cNvPr id="138255" name="Line 15"/>
          <p:cNvSpPr>
            <a:spLocks noChangeShapeType="1"/>
          </p:cNvSpPr>
          <p:nvPr/>
        </p:nvSpPr>
        <p:spPr bwMode="auto">
          <a:xfrm flipH="1">
            <a:off x="3141663" y="360997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 rot="-926867">
            <a:off x="3021013" y="3705225"/>
            <a:ext cx="2732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FIN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38257" name="Line 17"/>
          <p:cNvSpPr>
            <a:spLocks noChangeShapeType="1"/>
          </p:cNvSpPr>
          <p:nvPr/>
        </p:nvSpPr>
        <p:spPr bwMode="auto">
          <a:xfrm>
            <a:off x="3113088" y="2390775"/>
            <a:ext cx="0" cy="3343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8" name="Text Box 18"/>
          <p:cNvSpPr txBox="1">
            <a:spLocks noChangeArrowheads="1"/>
          </p:cNvSpPr>
          <p:nvPr/>
        </p:nvSpPr>
        <p:spPr bwMode="auto">
          <a:xfrm>
            <a:off x="2382838" y="2270125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close</a:t>
            </a:r>
          </a:p>
        </p:txBody>
      </p: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5583238" y="3403600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close</a:t>
            </a:r>
          </a:p>
        </p:txBody>
      </p:sp>
      <p:sp>
        <p:nvSpPr>
          <p:cNvPr id="138260" name="Text Box 20"/>
          <p:cNvSpPr txBox="1">
            <a:spLocks noChangeArrowheads="1"/>
          </p:cNvSpPr>
          <p:nvPr/>
        </p:nvSpPr>
        <p:spPr bwMode="auto">
          <a:xfrm>
            <a:off x="320675" y="5546725"/>
            <a:ext cx="2328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closed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all states removed</a:t>
            </a:r>
          </a:p>
        </p:txBody>
      </p:sp>
      <p:sp>
        <p:nvSpPr>
          <p:cNvPr id="138261" name="Line 21"/>
          <p:cNvSpPr>
            <a:spLocks noChangeShapeType="1"/>
          </p:cNvSpPr>
          <p:nvPr/>
        </p:nvSpPr>
        <p:spPr bwMode="auto">
          <a:xfrm>
            <a:off x="2855913" y="4495800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2" name="Line 22"/>
          <p:cNvSpPr>
            <a:spLocks noChangeShapeType="1"/>
          </p:cNvSpPr>
          <p:nvPr/>
        </p:nvSpPr>
        <p:spPr bwMode="auto">
          <a:xfrm>
            <a:off x="2870200" y="5724525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3" name="Text Box 23"/>
          <p:cNvSpPr txBox="1">
            <a:spLocks noChangeArrowheads="1"/>
          </p:cNvSpPr>
          <p:nvPr/>
        </p:nvSpPr>
        <p:spPr bwMode="auto">
          <a:xfrm rot="-5400000">
            <a:off x="2105819" y="4950619"/>
            <a:ext cx="1308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FF0000"/>
                </a:solidFill>
              </a:rPr>
              <a:t>timed wait</a:t>
            </a:r>
          </a:p>
        </p:txBody>
      </p:sp>
      <p:sp>
        <p:nvSpPr>
          <p:cNvPr id="138264" name="Text Box 24"/>
          <p:cNvSpPr txBox="1">
            <a:spLocks noChangeArrowheads="1"/>
          </p:cNvSpPr>
          <p:nvPr/>
        </p:nvSpPr>
        <p:spPr bwMode="auto">
          <a:xfrm>
            <a:off x="144463" y="4756150"/>
            <a:ext cx="221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x-none" sz="1800">
                <a:latin typeface="Times New Roman" charset="0"/>
              </a:rPr>
              <a:t> can retransmit the </a:t>
            </a:r>
            <a:br>
              <a:rPr lang="en-US" altLang="x-none" sz="1800">
                <a:latin typeface="Times New Roman" charset="0"/>
              </a:rPr>
            </a:br>
            <a:r>
              <a:rPr lang="en-US" altLang="x-none" sz="1800">
                <a:latin typeface="Times New Roman" charset="0"/>
              </a:rPr>
              <a:t>ACKif its ACK is lost</a:t>
            </a:r>
          </a:p>
        </p:txBody>
      </p:sp>
      <p:sp>
        <p:nvSpPr>
          <p:cNvPr id="138265" name="Line 25"/>
          <p:cNvSpPr>
            <a:spLocks noChangeShapeType="1"/>
          </p:cNvSpPr>
          <p:nvPr/>
        </p:nvSpPr>
        <p:spPr bwMode="auto">
          <a:xfrm flipV="1">
            <a:off x="2114550" y="5216525"/>
            <a:ext cx="509588" cy="285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5726113" y="5067300"/>
            <a:ext cx="8556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closed</a:t>
            </a:r>
          </a:p>
        </p:txBody>
      </p:sp>
      <p:sp>
        <p:nvSpPr>
          <p:cNvPr id="138267" name="Text Box 27"/>
          <p:cNvSpPr txBox="1">
            <a:spLocks noChangeArrowheads="1"/>
          </p:cNvSpPr>
          <p:nvPr/>
        </p:nvSpPr>
        <p:spPr bwMode="auto">
          <a:xfrm>
            <a:off x="1500188" y="3635375"/>
            <a:ext cx="1476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latin typeface="Times New Roman" charset="0"/>
              </a:rPr>
              <a:t>A-&gt;B closed</a:t>
            </a:r>
          </a:p>
        </p:txBody>
      </p:sp>
      <p:sp>
        <p:nvSpPr>
          <p:cNvPr id="138268" name="Text Box 28"/>
          <p:cNvSpPr txBox="1">
            <a:spLocks noChangeArrowheads="1"/>
          </p:cNvSpPr>
          <p:nvPr/>
        </p:nvSpPr>
        <p:spPr bwMode="auto">
          <a:xfrm>
            <a:off x="5842000" y="2859088"/>
            <a:ext cx="1476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latin typeface="Times New Roman" charset="0"/>
              </a:rPr>
              <a:t>A-&gt;B closed</a:t>
            </a:r>
          </a:p>
        </p:txBody>
      </p:sp>
      <p:sp>
        <p:nvSpPr>
          <p:cNvPr id="138269" name="Text Box 29"/>
          <p:cNvSpPr txBox="1">
            <a:spLocks noChangeArrowheads="1"/>
          </p:cNvSpPr>
          <p:nvPr/>
        </p:nvSpPr>
        <p:spPr bwMode="auto">
          <a:xfrm>
            <a:off x="5697538" y="5365750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latin typeface="Times New Roman" charset="0"/>
              </a:rPr>
              <a:t>all states removed</a:t>
            </a:r>
          </a:p>
        </p:txBody>
      </p:sp>
      <p:sp>
        <p:nvSpPr>
          <p:cNvPr id="138270" name="Text Box 30"/>
          <p:cNvSpPr txBox="1">
            <a:spLocks noChangeArrowheads="1"/>
          </p:cNvSpPr>
          <p:nvPr/>
        </p:nvSpPr>
        <p:spPr bwMode="auto">
          <a:xfrm>
            <a:off x="750888" y="2173288"/>
            <a:ext cx="1571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latin typeface="Times New Roman" charset="0"/>
              </a:rPr>
              <a:t>propose close</a:t>
            </a:r>
            <a:br>
              <a:rPr lang="en-US" altLang="x-none" sz="2000">
                <a:latin typeface="Times New Roman" charset="0"/>
              </a:rPr>
            </a:br>
            <a:r>
              <a:rPr lang="en-US" altLang="x-none" sz="2000">
                <a:latin typeface="Times New Roman" charset="0"/>
              </a:rPr>
              <a:t>A-&gt;B</a:t>
            </a:r>
          </a:p>
        </p:txBody>
      </p:sp>
      <p:sp>
        <p:nvSpPr>
          <p:cNvPr id="138271" name="Text Box 31"/>
          <p:cNvSpPr txBox="1">
            <a:spLocks noChangeArrowheads="1"/>
          </p:cNvSpPr>
          <p:nvPr/>
        </p:nvSpPr>
        <p:spPr bwMode="auto">
          <a:xfrm>
            <a:off x="6329363" y="3330575"/>
            <a:ext cx="1571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latin typeface="Times New Roman" charset="0"/>
              </a:rPr>
              <a:t>propose close</a:t>
            </a:r>
            <a:br>
              <a:rPr lang="en-US" altLang="x-none" sz="2000">
                <a:latin typeface="Times New Roman" charset="0"/>
              </a:rPr>
            </a:br>
            <a:r>
              <a:rPr lang="en-US" altLang="x-none" sz="2000">
                <a:latin typeface="Times New Roman" charset="0"/>
              </a:rPr>
              <a:t>B-&gt;A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4BA2B-5124-F049-AEDD-F87676F59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82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45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268288" y="36513"/>
            <a:ext cx="2078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%netstat -t -a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8585200" y="198438"/>
            <a:ext cx="6286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CLOSED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8610600" y="360363"/>
            <a:ext cx="577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LISTEN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8658225" y="603250"/>
            <a:ext cx="501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SYN 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RCVD</a:t>
            </a:r>
          </a:p>
        </p:txBody>
      </p:sp>
      <p:grpSp>
        <p:nvGrpSpPr>
          <p:cNvPr id="171015" name="Group 7"/>
          <p:cNvGrpSpPr>
            <a:grpSpLocks/>
          </p:cNvGrpSpPr>
          <p:nvPr/>
        </p:nvGrpSpPr>
        <p:grpSpPr bwMode="auto">
          <a:xfrm>
            <a:off x="6153150" y="12700"/>
            <a:ext cx="2584450" cy="2625725"/>
            <a:chOff x="3876" y="8"/>
            <a:chExt cx="1628" cy="1654"/>
          </a:xfrm>
        </p:grpSpPr>
        <p:sp>
          <p:nvSpPr>
            <p:cNvPr id="171036" name="Line 8"/>
            <p:cNvSpPr>
              <a:spLocks noChangeShapeType="1"/>
            </p:cNvSpPr>
            <p:nvPr/>
          </p:nvSpPr>
          <p:spPr bwMode="auto">
            <a:xfrm>
              <a:off x="4394" y="213"/>
              <a:ext cx="1069" cy="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37" name="Text Box 9"/>
            <p:cNvSpPr txBox="1">
              <a:spLocks noChangeArrowheads="1"/>
            </p:cNvSpPr>
            <p:nvPr/>
          </p:nvSpPr>
          <p:spPr bwMode="auto">
            <a:xfrm rot="706751">
              <a:off x="4813" y="241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SYN</a:t>
              </a:r>
              <a:endParaRPr lang="en-US" altLang="x-none" sz="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1038" name="Line 10"/>
            <p:cNvSpPr>
              <a:spLocks noChangeShapeType="1"/>
            </p:cNvSpPr>
            <p:nvPr/>
          </p:nvSpPr>
          <p:spPr bwMode="auto">
            <a:xfrm>
              <a:off x="5463" y="92"/>
              <a:ext cx="10" cy="1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1039" name="Group 11"/>
            <p:cNvGrpSpPr>
              <a:grpSpLocks/>
            </p:cNvGrpSpPr>
            <p:nvPr/>
          </p:nvGrpSpPr>
          <p:grpSpPr bwMode="auto">
            <a:xfrm>
              <a:off x="4352" y="612"/>
              <a:ext cx="1152" cy="381"/>
              <a:chOff x="1904" y="2274"/>
              <a:chExt cx="1721" cy="474"/>
            </a:xfrm>
          </p:grpSpPr>
          <p:sp>
            <p:nvSpPr>
              <p:cNvPr id="171046" name="Line 12"/>
              <p:cNvSpPr>
                <a:spLocks noChangeShapeType="1"/>
              </p:cNvSpPr>
              <p:nvPr/>
            </p:nvSpPr>
            <p:spPr bwMode="auto">
              <a:xfrm flipH="1">
                <a:off x="1979" y="2274"/>
                <a:ext cx="1572" cy="47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47" name="Text Box 13"/>
              <p:cNvSpPr txBox="1">
                <a:spLocks noChangeArrowheads="1"/>
              </p:cNvSpPr>
              <p:nvPr/>
            </p:nvSpPr>
            <p:spPr bwMode="auto">
              <a:xfrm rot="-1080000">
                <a:off x="1904" y="2334"/>
                <a:ext cx="17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000">
                    <a:solidFill>
                      <a:srgbClr val="000000"/>
                    </a:solidFill>
                    <a:latin typeface="Arial" charset="0"/>
                  </a:rPr>
                  <a:t>SYN/ACK</a:t>
                </a:r>
                <a:endParaRPr lang="en-US" altLang="x-none" sz="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71040" name="Line 14"/>
            <p:cNvSpPr>
              <a:spLocks noChangeShapeType="1"/>
            </p:cNvSpPr>
            <p:nvPr/>
          </p:nvSpPr>
          <p:spPr bwMode="auto">
            <a:xfrm flipH="1">
              <a:off x="4390" y="169"/>
              <a:ext cx="1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41" name="Line 15"/>
            <p:cNvSpPr>
              <a:spLocks noChangeShapeType="1"/>
            </p:cNvSpPr>
            <p:nvPr/>
          </p:nvSpPr>
          <p:spPr bwMode="auto">
            <a:xfrm>
              <a:off x="4393" y="1144"/>
              <a:ext cx="1069" cy="2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42" name="Text Box 16"/>
            <p:cNvSpPr txBox="1">
              <a:spLocks noChangeArrowheads="1"/>
            </p:cNvSpPr>
            <p:nvPr/>
          </p:nvSpPr>
          <p:spPr bwMode="auto">
            <a:xfrm rot="706751">
              <a:off x="4815" y="1177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ACK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1043" name="Text Box 17"/>
            <p:cNvSpPr txBox="1">
              <a:spLocks noChangeArrowheads="1"/>
            </p:cNvSpPr>
            <p:nvPr/>
          </p:nvSpPr>
          <p:spPr bwMode="auto">
            <a:xfrm>
              <a:off x="4021" y="8"/>
              <a:ext cx="3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CLOSED</a:t>
              </a:r>
            </a:p>
          </p:txBody>
        </p:sp>
        <p:sp>
          <p:nvSpPr>
            <p:cNvPr id="171044" name="Text Box 18"/>
            <p:cNvSpPr txBox="1">
              <a:spLocks noChangeArrowheads="1"/>
            </p:cNvSpPr>
            <p:nvPr/>
          </p:nvSpPr>
          <p:spPr bwMode="auto">
            <a:xfrm>
              <a:off x="4071" y="134"/>
              <a:ext cx="2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SYN 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SENT</a:t>
              </a:r>
            </a:p>
          </p:txBody>
        </p:sp>
        <p:sp>
          <p:nvSpPr>
            <p:cNvPr id="171045" name="Text Box 19"/>
            <p:cNvSpPr txBox="1">
              <a:spLocks noChangeArrowheads="1"/>
            </p:cNvSpPr>
            <p:nvPr/>
          </p:nvSpPr>
          <p:spPr bwMode="auto">
            <a:xfrm>
              <a:off x="3876" y="879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ESTABLSIHED</a:t>
              </a:r>
            </a:p>
          </p:txBody>
        </p:sp>
      </p:grpSp>
      <p:sp>
        <p:nvSpPr>
          <p:cNvPr id="171016" name="Text Box 20"/>
          <p:cNvSpPr txBox="1">
            <a:spLocks noChangeArrowheads="1"/>
          </p:cNvSpPr>
          <p:nvPr/>
        </p:nvSpPr>
        <p:spPr bwMode="auto">
          <a:xfrm>
            <a:off x="8191500" y="2233613"/>
            <a:ext cx="952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ESTABLSIHED</a:t>
            </a:r>
          </a:p>
        </p:txBody>
      </p:sp>
      <p:sp>
        <p:nvSpPr>
          <p:cNvPr id="171017" name="Line 21"/>
          <p:cNvSpPr>
            <a:spLocks noChangeShapeType="1"/>
          </p:cNvSpPr>
          <p:nvPr/>
        </p:nvSpPr>
        <p:spPr bwMode="auto">
          <a:xfrm>
            <a:off x="7051675" y="4014788"/>
            <a:ext cx="1697038" cy="4762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8" name="Text Box 22"/>
          <p:cNvSpPr txBox="1">
            <a:spLocks noChangeArrowheads="1"/>
          </p:cNvSpPr>
          <p:nvPr/>
        </p:nvSpPr>
        <p:spPr bwMode="auto">
          <a:xfrm rot="706751">
            <a:off x="7743825" y="4059238"/>
            <a:ext cx="388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000">
                <a:solidFill>
                  <a:srgbClr val="000000"/>
                </a:solidFill>
                <a:latin typeface="Arial" charset="0"/>
              </a:rPr>
              <a:t>FIN</a:t>
            </a:r>
            <a:endParaRPr lang="en-US" altLang="x-none" sz="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1019" name="Line 23"/>
          <p:cNvSpPr>
            <a:spLocks noChangeShapeType="1"/>
          </p:cNvSpPr>
          <p:nvPr/>
        </p:nvSpPr>
        <p:spPr bwMode="auto">
          <a:xfrm>
            <a:off x="8748713" y="3822700"/>
            <a:ext cx="15875" cy="2492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020" name="Group 24"/>
          <p:cNvGrpSpPr>
            <a:grpSpLocks/>
          </p:cNvGrpSpPr>
          <p:nvPr/>
        </p:nvGrpSpPr>
        <p:grpSpPr bwMode="auto">
          <a:xfrm>
            <a:off x="6985000" y="4648200"/>
            <a:ext cx="1828800" cy="604838"/>
            <a:chOff x="1904" y="2274"/>
            <a:chExt cx="1721" cy="474"/>
          </a:xfrm>
        </p:grpSpPr>
        <p:sp>
          <p:nvSpPr>
            <p:cNvPr id="171034" name="Line 25"/>
            <p:cNvSpPr>
              <a:spLocks noChangeShapeType="1"/>
            </p:cNvSpPr>
            <p:nvPr/>
          </p:nvSpPr>
          <p:spPr bwMode="auto">
            <a:xfrm flipH="1">
              <a:off x="1979" y="227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35" name="Text Box 26"/>
            <p:cNvSpPr txBox="1">
              <a:spLocks noChangeArrowheads="1"/>
            </p:cNvSpPr>
            <p:nvPr/>
          </p:nvSpPr>
          <p:spPr bwMode="auto">
            <a:xfrm rot="-1080000">
              <a:off x="1904" y="2334"/>
              <a:ext cx="17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ACK</a:t>
              </a:r>
              <a:endParaRPr lang="en-US" altLang="x-none" sz="8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71021" name="Line 27"/>
          <p:cNvSpPr>
            <a:spLocks noChangeShapeType="1"/>
          </p:cNvSpPr>
          <p:nvPr/>
        </p:nvSpPr>
        <p:spPr bwMode="auto">
          <a:xfrm flipH="1">
            <a:off x="7045325" y="3944938"/>
            <a:ext cx="1588" cy="2287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22" name="Line 28"/>
          <p:cNvSpPr>
            <a:spLocks noChangeShapeType="1"/>
          </p:cNvSpPr>
          <p:nvPr/>
        </p:nvSpPr>
        <p:spPr bwMode="auto">
          <a:xfrm>
            <a:off x="7086600" y="5730875"/>
            <a:ext cx="1697038" cy="4746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23" name="Text Box 29"/>
          <p:cNvSpPr txBox="1">
            <a:spLocks noChangeArrowheads="1"/>
          </p:cNvSpPr>
          <p:nvPr/>
        </p:nvSpPr>
        <p:spPr bwMode="auto">
          <a:xfrm rot="706751">
            <a:off x="7720013" y="5710238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000">
                <a:solidFill>
                  <a:srgbClr val="000000"/>
                </a:solidFill>
                <a:latin typeface="Arial" charset="0"/>
              </a:rPr>
              <a:t>ACK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1024" name="Text Box 30"/>
          <p:cNvSpPr txBox="1">
            <a:spLocks noChangeArrowheads="1"/>
          </p:cNvSpPr>
          <p:nvPr/>
        </p:nvSpPr>
        <p:spPr bwMode="auto">
          <a:xfrm>
            <a:off x="6546850" y="3889375"/>
            <a:ext cx="568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FIN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WAIT 1</a:t>
            </a:r>
          </a:p>
        </p:txBody>
      </p:sp>
      <p:sp>
        <p:nvSpPr>
          <p:cNvPr id="171025" name="Text Box 31"/>
          <p:cNvSpPr txBox="1">
            <a:spLocks noChangeArrowheads="1"/>
          </p:cNvSpPr>
          <p:nvPr/>
        </p:nvSpPr>
        <p:spPr bwMode="auto">
          <a:xfrm>
            <a:off x="6573838" y="3554413"/>
            <a:ext cx="952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ESTABLSIHED</a:t>
            </a:r>
          </a:p>
        </p:txBody>
      </p:sp>
      <p:sp>
        <p:nvSpPr>
          <p:cNvPr id="171026" name="Text Box 32"/>
          <p:cNvSpPr txBox="1">
            <a:spLocks noChangeArrowheads="1"/>
          </p:cNvSpPr>
          <p:nvPr/>
        </p:nvSpPr>
        <p:spPr bwMode="auto">
          <a:xfrm>
            <a:off x="8191500" y="3551238"/>
            <a:ext cx="952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ESTABLSIHED</a:t>
            </a:r>
          </a:p>
        </p:txBody>
      </p:sp>
      <p:sp>
        <p:nvSpPr>
          <p:cNvPr id="171027" name="Text Box 33"/>
          <p:cNvSpPr txBox="1">
            <a:spLocks noChangeArrowheads="1"/>
          </p:cNvSpPr>
          <p:nvPr/>
        </p:nvSpPr>
        <p:spPr bwMode="auto">
          <a:xfrm>
            <a:off x="8683625" y="4530725"/>
            <a:ext cx="54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CLOSE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WAIT</a:t>
            </a:r>
          </a:p>
        </p:txBody>
      </p:sp>
      <p:grpSp>
        <p:nvGrpSpPr>
          <p:cNvPr id="171028" name="Group 34"/>
          <p:cNvGrpSpPr>
            <a:grpSpLocks/>
          </p:cNvGrpSpPr>
          <p:nvPr/>
        </p:nvGrpSpPr>
        <p:grpSpPr bwMode="auto">
          <a:xfrm>
            <a:off x="6975475" y="4981575"/>
            <a:ext cx="1828800" cy="604838"/>
            <a:chOff x="1904" y="2274"/>
            <a:chExt cx="1721" cy="474"/>
          </a:xfrm>
        </p:grpSpPr>
        <p:sp>
          <p:nvSpPr>
            <p:cNvPr id="171032" name="Line 35"/>
            <p:cNvSpPr>
              <a:spLocks noChangeShapeType="1"/>
            </p:cNvSpPr>
            <p:nvPr/>
          </p:nvSpPr>
          <p:spPr bwMode="auto">
            <a:xfrm flipH="1">
              <a:off x="1979" y="227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33" name="Text Box 36"/>
            <p:cNvSpPr txBox="1">
              <a:spLocks noChangeArrowheads="1"/>
            </p:cNvSpPr>
            <p:nvPr/>
          </p:nvSpPr>
          <p:spPr bwMode="auto">
            <a:xfrm rot="-1080000">
              <a:off x="1904" y="2334"/>
              <a:ext cx="17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FIN</a:t>
              </a:r>
              <a:endParaRPr lang="en-US" altLang="x-none" sz="8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71029" name="Text Box 37"/>
          <p:cNvSpPr txBox="1">
            <a:spLocks noChangeArrowheads="1"/>
          </p:cNvSpPr>
          <p:nvPr/>
        </p:nvSpPr>
        <p:spPr bwMode="auto">
          <a:xfrm>
            <a:off x="8674100" y="4916488"/>
            <a:ext cx="469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LAST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ACK</a:t>
            </a:r>
          </a:p>
        </p:txBody>
      </p:sp>
      <p:sp>
        <p:nvSpPr>
          <p:cNvPr id="171030" name="Text Box 38"/>
          <p:cNvSpPr txBox="1">
            <a:spLocks noChangeArrowheads="1"/>
          </p:cNvSpPr>
          <p:nvPr/>
        </p:nvSpPr>
        <p:spPr bwMode="auto">
          <a:xfrm>
            <a:off x="6546850" y="5146675"/>
            <a:ext cx="568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FIN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WAIT 2</a:t>
            </a:r>
          </a:p>
        </p:txBody>
      </p:sp>
      <p:sp>
        <p:nvSpPr>
          <p:cNvPr id="171031" name="Text Box 39"/>
          <p:cNvSpPr txBox="1">
            <a:spLocks noChangeArrowheads="1"/>
          </p:cNvSpPr>
          <p:nvPr/>
        </p:nvSpPr>
        <p:spPr bwMode="auto">
          <a:xfrm>
            <a:off x="6580188" y="5537200"/>
            <a:ext cx="48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TIME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WAIT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03F5E0-FA37-1149-A202-FC8FB95EC8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95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1613"/>
            <a:ext cx="7772400" cy="841375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TCP Connection Management</a:t>
            </a:r>
            <a:endParaRPr lang="en-US" altLang="x-none" sz="4400">
              <a:ea typeface="ＭＳ Ｐゴシック" charset="-128"/>
            </a:endParaRPr>
          </a:p>
        </p:txBody>
      </p:sp>
      <p:pic>
        <p:nvPicPr>
          <p:cNvPr id="173059" name="Picture 3" descr="transCli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2662238"/>
            <a:ext cx="52641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0" name="Text Box 5"/>
          <p:cNvSpPr txBox="1">
            <a:spLocks noChangeArrowheads="1"/>
          </p:cNvSpPr>
          <p:nvPr/>
        </p:nvSpPr>
        <p:spPr bwMode="auto">
          <a:xfrm>
            <a:off x="1103313" y="1649413"/>
            <a:ext cx="3800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TCP lifecycle: init SYN/FIN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3061" name="Text Box 20"/>
          <p:cNvSpPr txBox="1">
            <a:spLocks noChangeArrowheads="1"/>
          </p:cNvSpPr>
          <p:nvPr/>
        </p:nvSpPr>
        <p:spPr bwMode="auto">
          <a:xfrm>
            <a:off x="7893050" y="1471613"/>
            <a:ext cx="6286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CLOSED</a:t>
            </a:r>
          </a:p>
        </p:txBody>
      </p:sp>
      <p:sp>
        <p:nvSpPr>
          <p:cNvPr id="173062" name="Text Box 21"/>
          <p:cNvSpPr txBox="1">
            <a:spLocks noChangeArrowheads="1"/>
          </p:cNvSpPr>
          <p:nvPr/>
        </p:nvSpPr>
        <p:spPr bwMode="auto">
          <a:xfrm>
            <a:off x="7966075" y="1876425"/>
            <a:ext cx="501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SYN 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RCVD</a:t>
            </a:r>
          </a:p>
        </p:txBody>
      </p:sp>
      <p:grpSp>
        <p:nvGrpSpPr>
          <p:cNvPr id="173063" name="Group 22"/>
          <p:cNvGrpSpPr>
            <a:grpSpLocks/>
          </p:cNvGrpSpPr>
          <p:nvPr/>
        </p:nvGrpSpPr>
        <p:grpSpPr bwMode="auto">
          <a:xfrm>
            <a:off x="5461000" y="1285875"/>
            <a:ext cx="2584450" cy="2625725"/>
            <a:chOff x="3876" y="8"/>
            <a:chExt cx="1628" cy="1654"/>
          </a:xfrm>
        </p:grpSpPr>
        <p:sp>
          <p:nvSpPr>
            <p:cNvPr id="173085" name="Line 23"/>
            <p:cNvSpPr>
              <a:spLocks noChangeShapeType="1"/>
            </p:cNvSpPr>
            <p:nvPr/>
          </p:nvSpPr>
          <p:spPr bwMode="auto">
            <a:xfrm>
              <a:off x="4394" y="213"/>
              <a:ext cx="1069" cy="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86" name="Text Box 24"/>
            <p:cNvSpPr txBox="1">
              <a:spLocks noChangeArrowheads="1"/>
            </p:cNvSpPr>
            <p:nvPr/>
          </p:nvSpPr>
          <p:spPr bwMode="auto">
            <a:xfrm rot="706751">
              <a:off x="4813" y="241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SYN</a:t>
              </a:r>
              <a:endParaRPr lang="en-US" altLang="x-none" sz="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3087" name="Line 25"/>
            <p:cNvSpPr>
              <a:spLocks noChangeShapeType="1"/>
            </p:cNvSpPr>
            <p:nvPr/>
          </p:nvSpPr>
          <p:spPr bwMode="auto">
            <a:xfrm>
              <a:off x="5463" y="92"/>
              <a:ext cx="10" cy="1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088" name="Group 26"/>
            <p:cNvGrpSpPr>
              <a:grpSpLocks/>
            </p:cNvGrpSpPr>
            <p:nvPr/>
          </p:nvGrpSpPr>
          <p:grpSpPr bwMode="auto">
            <a:xfrm>
              <a:off x="4352" y="612"/>
              <a:ext cx="1152" cy="381"/>
              <a:chOff x="1904" y="2274"/>
              <a:chExt cx="1721" cy="474"/>
            </a:xfrm>
          </p:grpSpPr>
          <p:sp>
            <p:nvSpPr>
              <p:cNvPr id="173095" name="Line 27"/>
              <p:cNvSpPr>
                <a:spLocks noChangeShapeType="1"/>
              </p:cNvSpPr>
              <p:nvPr/>
            </p:nvSpPr>
            <p:spPr bwMode="auto">
              <a:xfrm flipH="1">
                <a:off x="1979" y="2274"/>
                <a:ext cx="1572" cy="47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96" name="Text Box 28"/>
              <p:cNvSpPr txBox="1">
                <a:spLocks noChangeArrowheads="1"/>
              </p:cNvSpPr>
              <p:nvPr/>
            </p:nvSpPr>
            <p:spPr bwMode="auto">
              <a:xfrm rot="-1080000">
                <a:off x="1904" y="2334"/>
                <a:ext cx="17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000">
                    <a:solidFill>
                      <a:srgbClr val="000000"/>
                    </a:solidFill>
                    <a:latin typeface="Arial" charset="0"/>
                  </a:rPr>
                  <a:t>SYN/ACK</a:t>
                </a:r>
                <a:endParaRPr lang="en-US" altLang="x-none" sz="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73089" name="Line 29"/>
            <p:cNvSpPr>
              <a:spLocks noChangeShapeType="1"/>
            </p:cNvSpPr>
            <p:nvPr/>
          </p:nvSpPr>
          <p:spPr bwMode="auto">
            <a:xfrm flipH="1">
              <a:off x="4390" y="169"/>
              <a:ext cx="1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90" name="Line 30"/>
            <p:cNvSpPr>
              <a:spLocks noChangeShapeType="1"/>
            </p:cNvSpPr>
            <p:nvPr/>
          </p:nvSpPr>
          <p:spPr bwMode="auto">
            <a:xfrm>
              <a:off x="4393" y="1144"/>
              <a:ext cx="1069" cy="2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91" name="Text Box 31"/>
            <p:cNvSpPr txBox="1">
              <a:spLocks noChangeArrowheads="1"/>
            </p:cNvSpPr>
            <p:nvPr/>
          </p:nvSpPr>
          <p:spPr bwMode="auto">
            <a:xfrm rot="706751">
              <a:off x="4815" y="1177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ACK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3092" name="Text Box 32"/>
            <p:cNvSpPr txBox="1">
              <a:spLocks noChangeArrowheads="1"/>
            </p:cNvSpPr>
            <p:nvPr/>
          </p:nvSpPr>
          <p:spPr bwMode="auto">
            <a:xfrm>
              <a:off x="4021" y="8"/>
              <a:ext cx="3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CLOSED</a:t>
              </a:r>
            </a:p>
          </p:txBody>
        </p:sp>
        <p:sp>
          <p:nvSpPr>
            <p:cNvPr id="173093" name="Text Box 33"/>
            <p:cNvSpPr txBox="1">
              <a:spLocks noChangeArrowheads="1"/>
            </p:cNvSpPr>
            <p:nvPr/>
          </p:nvSpPr>
          <p:spPr bwMode="auto">
            <a:xfrm>
              <a:off x="4071" y="134"/>
              <a:ext cx="2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SYN 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SENT</a:t>
              </a:r>
            </a:p>
          </p:txBody>
        </p:sp>
        <p:sp>
          <p:nvSpPr>
            <p:cNvPr id="173094" name="Text Box 34"/>
            <p:cNvSpPr txBox="1">
              <a:spLocks noChangeArrowheads="1"/>
            </p:cNvSpPr>
            <p:nvPr/>
          </p:nvSpPr>
          <p:spPr bwMode="auto">
            <a:xfrm>
              <a:off x="3876" y="879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ESTABLSIHED</a:t>
              </a:r>
            </a:p>
          </p:txBody>
        </p:sp>
      </p:grpSp>
      <p:grpSp>
        <p:nvGrpSpPr>
          <p:cNvPr id="173064" name="Group 56"/>
          <p:cNvGrpSpPr>
            <a:grpSpLocks/>
          </p:cNvGrpSpPr>
          <p:nvPr/>
        </p:nvGrpSpPr>
        <p:grpSpPr bwMode="auto">
          <a:xfrm>
            <a:off x="5799138" y="4010025"/>
            <a:ext cx="2682875" cy="2763838"/>
            <a:chOff x="3653" y="2526"/>
            <a:chExt cx="1690" cy="1741"/>
          </a:xfrm>
        </p:grpSpPr>
        <p:sp>
          <p:nvSpPr>
            <p:cNvPr id="173066" name="Line 37"/>
            <p:cNvSpPr>
              <a:spLocks noChangeShapeType="1"/>
            </p:cNvSpPr>
            <p:nvPr/>
          </p:nvSpPr>
          <p:spPr bwMode="auto">
            <a:xfrm>
              <a:off x="3971" y="2818"/>
              <a:ext cx="1069" cy="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7" name="Text Box 38"/>
            <p:cNvSpPr txBox="1">
              <a:spLocks noChangeArrowheads="1"/>
            </p:cNvSpPr>
            <p:nvPr/>
          </p:nvSpPr>
          <p:spPr bwMode="auto">
            <a:xfrm rot="706751">
              <a:off x="4407" y="2846"/>
              <a:ext cx="2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FIN</a:t>
              </a:r>
              <a:endParaRPr lang="en-US" altLang="x-none" sz="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3068" name="Line 39"/>
            <p:cNvSpPr>
              <a:spLocks noChangeShapeType="1"/>
            </p:cNvSpPr>
            <p:nvPr/>
          </p:nvSpPr>
          <p:spPr bwMode="auto">
            <a:xfrm>
              <a:off x="5040" y="2697"/>
              <a:ext cx="10" cy="1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069" name="Group 40"/>
            <p:cNvGrpSpPr>
              <a:grpSpLocks/>
            </p:cNvGrpSpPr>
            <p:nvPr/>
          </p:nvGrpSpPr>
          <p:grpSpPr bwMode="auto">
            <a:xfrm>
              <a:off x="3929" y="3217"/>
              <a:ext cx="1152" cy="381"/>
              <a:chOff x="1904" y="2274"/>
              <a:chExt cx="1721" cy="474"/>
            </a:xfrm>
          </p:grpSpPr>
          <p:sp>
            <p:nvSpPr>
              <p:cNvPr id="173083" name="Line 41"/>
              <p:cNvSpPr>
                <a:spLocks noChangeShapeType="1"/>
              </p:cNvSpPr>
              <p:nvPr/>
            </p:nvSpPr>
            <p:spPr bwMode="auto">
              <a:xfrm flipH="1">
                <a:off x="1979" y="2274"/>
                <a:ext cx="1572" cy="47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84" name="Text Box 42"/>
              <p:cNvSpPr txBox="1">
                <a:spLocks noChangeArrowheads="1"/>
              </p:cNvSpPr>
              <p:nvPr/>
            </p:nvSpPr>
            <p:spPr bwMode="auto">
              <a:xfrm rot="-1080000">
                <a:off x="1904" y="2334"/>
                <a:ext cx="17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000">
                    <a:solidFill>
                      <a:srgbClr val="000000"/>
                    </a:solidFill>
                    <a:latin typeface="Arial" charset="0"/>
                  </a:rPr>
                  <a:t>ACK</a:t>
                </a:r>
                <a:endParaRPr lang="en-US" altLang="x-none" sz="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73070" name="Line 43"/>
            <p:cNvSpPr>
              <a:spLocks noChangeShapeType="1"/>
            </p:cNvSpPr>
            <p:nvPr/>
          </p:nvSpPr>
          <p:spPr bwMode="auto">
            <a:xfrm flipH="1">
              <a:off x="3967" y="2774"/>
              <a:ext cx="1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71" name="Line 44"/>
            <p:cNvSpPr>
              <a:spLocks noChangeShapeType="1"/>
            </p:cNvSpPr>
            <p:nvPr/>
          </p:nvSpPr>
          <p:spPr bwMode="auto">
            <a:xfrm>
              <a:off x="3993" y="3899"/>
              <a:ext cx="1069" cy="2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72" name="Text Box 45"/>
            <p:cNvSpPr txBox="1">
              <a:spLocks noChangeArrowheads="1"/>
            </p:cNvSpPr>
            <p:nvPr/>
          </p:nvSpPr>
          <p:spPr bwMode="auto">
            <a:xfrm rot="706751">
              <a:off x="4392" y="3886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ACK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3073" name="Text Box 46"/>
            <p:cNvSpPr txBox="1">
              <a:spLocks noChangeArrowheads="1"/>
            </p:cNvSpPr>
            <p:nvPr/>
          </p:nvSpPr>
          <p:spPr bwMode="auto">
            <a:xfrm>
              <a:off x="3653" y="2739"/>
              <a:ext cx="3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FIN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 1</a:t>
              </a:r>
            </a:p>
          </p:txBody>
        </p:sp>
        <p:sp>
          <p:nvSpPr>
            <p:cNvPr id="173074" name="Text Box 47"/>
            <p:cNvSpPr txBox="1">
              <a:spLocks noChangeArrowheads="1"/>
            </p:cNvSpPr>
            <p:nvPr/>
          </p:nvSpPr>
          <p:spPr bwMode="auto">
            <a:xfrm>
              <a:off x="3670" y="2528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ESTABLSIHED</a:t>
              </a:r>
            </a:p>
          </p:txBody>
        </p:sp>
        <p:sp>
          <p:nvSpPr>
            <p:cNvPr id="173075" name="Text Box 48"/>
            <p:cNvSpPr txBox="1">
              <a:spLocks noChangeArrowheads="1"/>
            </p:cNvSpPr>
            <p:nvPr/>
          </p:nvSpPr>
          <p:spPr bwMode="auto">
            <a:xfrm>
              <a:off x="4689" y="2526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ESTABLSIHED</a:t>
              </a:r>
            </a:p>
          </p:txBody>
        </p:sp>
        <p:sp>
          <p:nvSpPr>
            <p:cNvPr id="173076" name="Text Box 49"/>
            <p:cNvSpPr txBox="1">
              <a:spLocks noChangeArrowheads="1"/>
            </p:cNvSpPr>
            <p:nvPr/>
          </p:nvSpPr>
          <p:spPr bwMode="auto">
            <a:xfrm>
              <a:off x="4999" y="3143"/>
              <a:ext cx="3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CLOSE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</a:t>
              </a:r>
            </a:p>
          </p:txBody>
        </p:sp>
        <p:grpSp>
          <p:nvGrpSpPr>
            <p:cNvPr id="173077" name="Group 50"/>
            <p:cNvGrpSpPr>
              <a:grpSpLocks/>
            </p:cNvGrpSpPr>
            <p:nvPr/>
          </p:nvGrpSpPr>
          <p:grpSpPr bwMode="auto">
            <a:xfrm>
              <a:off x="3923" y="3427"/>
              <a:ext cx="1152" cy="381"/>
              <a:chOff x="1904" y="2274"/>
              <a:chExt cx="1721" cy="474"/>
            </a:xfrm>
          </p:grpSpPr>
          <p:sp>
            <p:nvSpPr>
              <p:cNvPr id="173081" name="Line 51"/>
              <p:cNvSpPr>
                <a:spLocks noChangeShapeType="1"/>
              </p:cNvSpPr>
              <p:nvPr/>
            </p:nvSpPr>
            <p:spPr bwMode="auto">
              <a:xfrm flipH="1">
                <a:off x="1979" y="2274"/>
                <a:ext cx="1572" cy="47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82" name="Text Box 52"/>
              <p:cNvSpPr txBox="1">
                <a:spLocks noChangeArrowheads="1"/>
              </p:cNvSpPr>
              <p:nvPr/>
            </p:nvSpPr>
            <p:spPr bwMode="auto">
              <a:xfrm rot="-1080000">
                <a:off x="1904" y="2334"/>
                <a:ext cx="17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000">
                    <a:solidFill>
                      <a:srgbClr val="000000"/>
                    </a:solidFill>
                    <a:latin typeface="Arial" charset="0"/>
                  </a:rPr>
                  <a:t>FIN</a:t>
                </a:r>
                <a:endParaRPr lang="en-US" altLang="x-none" sz="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73078" name="Text Box 53"/>
            <p:cNvSpPr txBox="1">
              <a:spLocks noChangeArrowheads="1"/>
            </p:cNvSpPr>
            <p:nvPr/>
          </p:nvSpPr>
          <p:spPr bwMode="auto">
            <a:xfrm>
              <a:off x="4993" y="3386"/>
              <a:ext cx="2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LAST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ACK</a:t>
              </a:r>
            </a:p>
          </p:txBody>
        </p:sp>
        <p:sp>
          <p:nvSpPr>
            <p:cNvPr id="173079" name="Text Box 54"/>
            <p:cNvSpPr txBox="1">
              <a:spLocks noChangeArrowheads="1"/>
            </p:cNvSpPr>
            <p:nvPr/>
          </p:nvSpPr>
          <p:spPr bwMode="auto">
            <a:xfrm>
              <a:off x="3653" y="3531"/>
              <a:ext cx="3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FIN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 2</a:t>
              </a:r>
            </a:p>
          </p:txBody>
        </p:sp>
        <p:sp>
          <p:nvSpPr>
            <p:cNvPr id="173080" name="Text Box 55"/>
            <p:cNvSpPr txBox="1">
              <a:spLocks noChangeArrowheads="1"/>
            </p:cNvSpPr>
            <p:nvPr/>
          </p:nvSpPr>
          <p:spPr bwMode="auto">
            <a:xfrm>
              <a:off x="3674" y="3777"/>
              <a:ext cx="3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TIME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</a:t>
              </a:r>
            </a:p>
          </p:txBody>
        </p:sp>
      </p:grpSp>
      <p:sp>
        <p:nvSpPr>
          <p:cNvPr id="173065" name="Rectangle 40"/>
          <p:cNvSpPr>
            <a:spLocks noChangeArrowheads="1"/>
          </p:cNvSpPr>
          <p:nvPr/>
        </p:nvSpPr>
        <p:spPr bwMode="auto">
          <a:xfrm>
            <a:off x="0" y="6318250"/>
            <a:ext cx="563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http://dsd.lbl.gov/TCP-tuning/ip-sysctl-2.6.txt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1CAB70-2707-2E48-8B7B-A5D960655C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0EAD2-50A2-C44C-87B5-CC1241096B9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04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1613"/>
            <a:ext cx="7772400" cy="841375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TCP Connection Management</a:t>
            </a:r>
            <a:endParaRPr lang="en-US" altLang="x-none" sz="4400">
              <a:ea typeface="ＭＳ Ｐゴシック" charset="-128"/>
            </a:endParaRPr>
          </a:p>
        </p:txBody>
      </p:sp>
      <p:pic>
        <p:nvPicPr>
          <p:cNvPr id="175107" name="Picture 4" descr="transServ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176588"/>
            <a:ext cx="4702175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8" name="Text Box 6"/>
          <p:cNvSpPr txBox="1">
            <a:spLocks noChangeArrowheads="1"/>
          </p:cNvSpPr>
          <p:nvPr/>
        </p:nvSpPr>
        <p:spPr bwMode="auto">
          <a:xfrm>
            <a:off x="1143000" y="1857375"/>
            <a:ext cx="3003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TCP lifecycle: wait for SYN/FIN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5109" name="Text Box 7"/>
          <p:cNvSpPr txBox="1">
            <a:spLocks noChangeArrowheads="1"/>
          </p:cNvSpPr>
          <p:nvPr/>
        </p:nvSpPr>
        <p:spPr bwMode="auto">
          <a:xfrm>
            <a:off x="7893050" y="1471613"/>
            <a:ext cx="6286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CLOSED</a:t>
            </a:r>
          </a:p>
        </p:txBody>
      </p:sp>
      <p:sp>
        <p:nvSpPr>
          <p:cNvPr id="175110" name="Text Box 8"/>
          <p:cNvSpPr txBox="1">
            <a:spLocks noChangeArrowheads="1"/>
          </p:cNvSpPr>
          <p:nvPr/>
        </p:nvSpPr>
        <p:spPr bwMode="auto">
          <a:xfrm>
            <a:off x="7966075" y="1876425"/>
            <a:ext cx="501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SYN 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RCVD</a:t>
            </a:r>
          </a:p>
        </p:txBody>
      </p:sp>
      <p:grpSp>
        <p:nvGrpSpPr>
          <p:cNvPr id="175111" name="Group 9"/>
          <p:cNvGrpSpPr>
            <a:grpSpLocks/>
          </p:cNvGrpSpPr>
          <p:nvPr/>
        </p:nvGrpSpPr>
        <p:grpSpPr bwMode="auto">
          <a:xfrm>
            <a:off x="5461000" y="1285875"/>
            <a:ext cx="2584450" cy="2625725"/>
            <a:chOff x="3876" y="8"/>
            <a:chExt cx="1628" cy="1654"/>
          </a:xfrm>
        </p:grpSpPr>
        <p:sp>
          <p:nvSpPr>
            <p:cNvPr id="175132" name="Line 10"/>
            <p:cNvSpPr>
              <a:spLocks noChangeShapeType="1"/>
            </p:cNvSpPr>
            <p:nvPr/>
          </p:nvSpPr>
          <p:spPr bwMode="auto">
            <a:xfrm>
              <a:off x="4394" y="213"/>
              <a:ext cx="1069" cy="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3" name="Text Box 11"/>
            <p:cNvSpPr txBox="1">
              <a:spLocks noChangeArrowheads="1"/>
            </p:cNvSpPr>
            <p:nvPr/>
          </p:nvSpPr>
          <p:spPr bwMode="auto">
            <a:xfrm rot="706751">
              <a:off x="4813" y="241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SYN</a:t>
              </a:r>
              <a:endParaRPr lang="en-US" altLang="x-none" sz="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5134" name="Line 12"/>
            <p:cNvSpPr>
              <a:spLocks noChangeShapeType="1"/>
            </p:cNvSpPr>
            <p:nvPr/>
          </p:nvSpPr>
          <p:spPr bwMode="auto">
            <a:xfrm>
              <a:off x="5463" y="92"/>
              <a:ext cx="10" cy="1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135" name="Group 13"/>
            <p:cNvGrpSpPr>
              <a:grpSpLocks/>
            </p:cNvGrpSpPr>
            <p:nvPr/>
          </p:nvGrpSpPr>
          <p:grpSpPr bwMode="auto">
            <a:xfrm>
              <a:off x="4352" y="612"/>
              <a:ext cx="1152" cy="381"/>
              <a:chOff x="1904" y="2274"/>
              <a:chExt cx="1721" cy="474"/>
            </a:xfrm>
          </p:grpSpPr>
          <p:sp>
            <p:nvSpPr>
              <p:cNvPr id="175142" name="Line 14"/>
              <p:cNvSpPr>
                <a:spLocks noChangeShapeType="1"/>
              </p:cNvSpPr>
              <p:nvPr/>
            </p:nvSpPr>
            <p:spPr bwMode="auto">
              <a:xfrm flipH="1">
                <a:off x="1979" y="2274"/>
                <a:ext cx="1572" cy="47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43" name="Text Box 15"/>
              <p:cNvSpPr txBox="1">
                <a:spLocks noChangeArrowheads="1"/>
              </p:cNvSpPr>
              <p:nvPr/>
            </p:nvSpPr>
            <p:spPr bwMode="auto">
              <a:xfrm rot="-1080000">
                <a:off x="1904" y="2334"/>
                <a:ext cx="17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000">
                    <a:solidFill>
                      <a:srgbClr val="000000"/>
                    </a:solidFill>
                    <a:latin typeface="Arial" charset="0"/>
                  </a:rPr>
                  <a:t>SYN/ACK</a:t>
                </a:r>
                <a:endParaRPr lang="en-US" altLang="x-none" sz="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75136" name="Line 16"/>
            <p:cNvSpPr>
              <a:spLocks noChangeShapeType="1"/>
            </p:cNvSpPr>
            <p:nvPr/>
          </p:nvSpPr>
          <p:spPr bwMode="auto">
            <a:xfrm flipH="1">
              <a:off x="4390" y="169"/>
              <a:ext cx="1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7" name="Line 17"/>
            <p:cNvSpPr>
              <a:spLocks noChangeShapeType="1"/>
            </p:cNvSpPr>
            <p:nvPr/>
          </p:nvSpPr>
          <p:spPr bwMode="auto">
            <a:xfrm>
              <a:off x="4393" y="1144"/>
              <a:ext cx="1069" cy="2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8" name="Text Box 18"/>
            <p:cNvSpPr txBox="1">
              <a:spLocks noChangeArrowheads="1"/>
            </p:cNvSpPr>
            <p:nvPr/>
          </p:nvSpPr>
          <p:spPr bwMode="auto">
            <a:xfrm rot="706751">
              <a:off x="4815" y="1177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ACK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5139" name="Text Box 19"/>
            <p:cNvSpPr txBox="1">
              <a:spLocks noChangeArrowheads="1"/>
            </p:cNvSpPr>
            <p:nvPr/>
          </p:nvSpPr>
          <p:spPr bwMode="auto">
            <a:xfrm>
              <a:off x="4021" y="8"/>
              <a:ext cx="3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CLOSED</a:t>
              </a:r>
            </a:p>
          </p:txBody>
        </p:sp>
        <p:sp>
          <p:nvSpPr>
            <p:cNvPr id="175140" name="Text Box 20"/>
            <p:cNvSpPr txBox="1">
              <a:spLocks noChangeArrowheads="1"/>
            </p:cNvSpPr>
            <p:nvPr/>
          </p:nvSpPr>
          <p:spPr bwMode="auto">
            <a:xfrm>
              <a:off x="4071" y="134"/>
              <a:ext cx="2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SYN 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SENT</a:t>
              </a:r>
            </a:p>
          </p:txBody>
        </p:sp>
        <p:sp>
          <p:nvSpPr>
            <p:cNvPr id="175141" name="Text Box 21"/>
            <p:cNvSpPr txBox="1">
              <a:spLocks noChangeArrowheads="1"/>
            </p:cNvSpPr>
            <p:nvPr/>
          </p:nvSpPr>
          <p:spPr bwMode="auto">
            <a:xfrm>
              <a:off x="3876" y="879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ESTABLSIHED</a:t>
              </a:r>
            </a:p>
          </p:txBody>
        </p:sp>
      </p:grpSp>
      <p:grpSp>
        <p:nvGrpSpPr>
          <p:cNvPr id="175112" name="Group 22"/>
          <p:cNvGrpSpPr>
            <a:grpSpLocks/>
          </p:cNvGrpSpPr>
          <p:nvPr/>
        </p:nvGrpSpPr>
        <p:grpSpPr bwMode="auto">
          <a:xfrm>
            <a:off x="5799138" y="4010025"/>
            <a:ext cx="2682875" cy="2763838"/>
            <a:chOff x="3653" y="2526"/>
            <a:chExt cx="1690" cy="1741"/>
          </a:xfrm>
        </p:grpSpPr>
        <p:sp>
          <p:nvSpPr>
            <p:cNvPr id="175113" name="Line 23"/>
            <p:cNvSpPr>
              <a:spLocks noChangeShapeType="1"/>
            </p:cNvSpPr>
            <p:nvPr/>
          </p:nvSpPr>
          <p:spPr bwMode="auto">
            <a:xfrm>
              <a:off x="3971" y="2818"/>
              <a:ext cx="1069" cy="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4" name="Text Box 24"/>
            <p:cNvSpPr txBox="1">
              <a:spLocks noChangeArrowheads="1"/>
            </p:cNvSpPr>
            <p:nvPr/>
          </p:nvSpPr>
          <p:spPr bwMode="auto">
            <a:xfrm rot="706751">
              <a:off x="4407" y="2846"/>
              <a:ext cx="2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FIN</a:t>
              </a:r>
              <a:endParaRPr lang="en-US" altLang="x-none" sz="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5115" name="Line 25"/>
            <p:cNvSpPr>
              <a:spLocks noChangeShapeType="1"/>
            </p:cNvSpPr>
            <p:nvPr/>
          </p:nvSpPr>
          <p:spPr bwMode="auto">
            <a:xfrm>
              <a:off x="5040" y="2697"/>
              <a:ext cx="10" cy="1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116" name="Group 26"/>
            <p:cNvGrpSpPr>
              <a:grpSpLocks/>
            </p:cNvGrpSpPr>
            <p:nvPr/>
          </p:nvGrpSpPr>
          <p:grpSpPr bwMode="auto">
            <a:xfrm>
              <a:off x="3929" y="3217"/>
              <a:ext cx="1152" cy="381"/>
              <a:chOff x="1904" y="2274"/>
              <a:chExt cx="1721" cy="474"/>
            </a:xfrm>
          </p:grpSpPr>
          <p:sp>
            <p:nvSpPr>
              <p:cNvPr id="175130" name="Line 27"/>
              <p:cNvSpPr>
                <a:spLocks noChangeShapeType="1"/>
              </p:cNvSpPr>
              <p:nvPr/>
            </p:nvSpPr>
            <p:spPr bwMode="auto">
              <a:xfrm flipH="1">
                <a:off x="1979" y="2274"/>
                <a:ext cx="1572" cy="47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31" name="Text Box 28"/>
              <p:cNvSpPr txBox="1">
                <a:spLocks noChangeArrowheads="1"/>
              </p:cNvSpPr>
              <p:nvPr/>
            </p:nvSpPr>
            <p:spPr bwMode="auto">
              <a:xfrm rot="-1080000">
                <a:off x="1904" y="2334"/>
                <a:ext cx="17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000">
                    <a:solidFill>
                      <a:srgbClr val="000000"/>
                    </a:solidFill>
                    <a:latin typeface="Arial" charset="0"/>
                  </a:rPr>
                  <a:t>ACK</a:t>
                </a:r>
                <a:endParaRPr lang="en-US" altLang="x-none" sz="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75117" name="Line 29"/>
            <p:cNvSpPr>
              <a:spLocks noChangeShapeType="1"/>
            </p:cNvSpPr>
            <p:nvPr/>
          </p:nvSpPr>
          <p:spPr bwMode="auto">
            <a:xfrm flipH="1">
              <a:off x="3967" y="2774"/>
              <a:ext cx="1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8" name="Line 30"/>
            <p:cNvSpPr>
              <a:spLocks noChangeShapeType="1"/>
            </p:cNvSpPr>
            <p:nvPr/>
          </p:nvSpPr>
          <p:spPr bwMode="auto">
            <a:xfrm>
              <a:off x="3993" y="3899"/>
              <a:ext cx="1069" cy="2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9" name="Text Box 31"/>
            <p:cNvSpPr txBox="1">
              <a:spLocks noChangeArrowheads="1"/>
            </p:cNvSpPr>
            <p:nvPr/>
          </p:nvSpPr>
          <p:spPr bwMode="auto">
            <a:xfrm rot="706751">
              <a:off x="4392" y="3886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ACK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5120" name="Text Box 32"/>
            <p:cNvSpPr txBox="1">
              <a:spLocks noChangeArrowheads="1"/>
            </p:cNvSpPr>
            <p:nvPr/>
          </p:nvSpPr>
          <p:spPr bwMode="auto">
            <a:xfrm>
              <a:off x="3653" y="2739"/>
              <a:ext cx="3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FIN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 1</a:t>
              </a:r>
            </a:p>
          </p:txBody>
        </p:sp>
        <p:sp>
          <p:nvSpPr>
            <p:cNvPr id="175121" name="Text Box 33"/>
            <p:cNvSpPr txBox="1">
              <a:spLocks noChangeArrowheads="1"/>
            </p:cNvSpPr>
            <p:nvPr/>
          </p:nvSpPr>
          <p:spPr bwMode="auto">
            <a:xfrm>
              <a:off x="3670" y="2528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ESTABLSIHED</a:t>
              </a:r>
            </a:p>
          </p:txBody>
        </p:sp>
        <p:sp>
          <p:nvSpPr>
            <p:cNvPr id="175122" name="Text Box 34"/>
            <p:cNvSpPr txBox="1">
              <a:spLocks noChangeArrowheads="1"/>
            </p:cNvSpPr>
            <p:nvPr/>
          </p:nvSpPr>
          <p:spPr bwMode="auto">
            <a:xfrm>
              <a:off x="4689" y="2526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ESTABLSIHED</a:t>
              </a:r>
            </a:p>
          </p:txBody>
        </p:sp>
        <p:sp>
          <p:nvSpPr>
            <p:cNvPr id="175123" name="Text Box 35"/>
            <p:cNvSpPr txBox="1">
              <a:spLocks noChangeArrowheads="1"/>
            </p:cNvSpPr>
            <p:nvPr/>
          </p:nvSpPr>
          <p:spPr bwMode="auto">
            <a:xfrm>
              <a:off x="4999" y="3143"/>
              <a:ext cx="3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CLOSE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</a:t>
              </a:r>
            </a:p>
          </p:txBody>
        </p:sp>
        <p:grpSp>
          <p:nvGrpSpPr>
            <p:cNvPr id="175124" name="Group 36"/>
            <p:cNvGrpSpPr>
              <a:grpSpLocks/>
            </p:cNvGrpSpPr>
            <p:nvPr/>
          </p:nvGrpSpPr>
          <p:grpSpPr bwMode="auto">
            <a:xfrm>
              <a:off x="3923" y="3427"/>
              <a:ext cx="1152" cy="381"/>
              <a:chOff x="1904" y="2274"/>
              <a:chExt cx="1721" cy="474"/>
            </a:xfrm>
          </p:grpSpPr>
          <p:sp>
            <p:nvSpPr>
              <p:cNvPr id="175128" name="Line 37"/>
              <p:cNvSpPr>
                <a:spLocks noChangeShapeType="1"/>
              </p:cNvSpPr>
              <p:nvPr/>
            </p:nvSpPr>
            <p:spPr bwMode="auto">
              <a:xfrm flipH="1">
                <a:off x="1979" y="2274"/>
                <a:ext cx="1572" cy="47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29" name="Text Box 38"/>
              <p:cNvSpPr txBox="1">
                <a:spLocks noChangeArrowheads="1"/>
              </p:cNvSpPr>
              <p:nvPr/>
            </p:nvSpPr>
            <p:spPr bwMode="auto">
              <a:xfrm rot="-1080000">
                <a:off x="1904" y="2334"/>
                <a:ext cx="17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000">
                    <a:solidFill>
                      <a:srgbClr val="000000"/>
                    </a:solidFill>
                    <a:latin typeface="Arial" charset="0"/>
                  </a:rPr>
                  <a:t>FIN</a:t>
                </a:r>
                <a:endParaRPr lang="en-US" altLang="x-none" sz="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75125" name="Text Box 39"/>
            <p:cNvSpPr txBox="1">
              <a:spLocks noChangeArrowheads="1"/>
            </p:cNvSpPr>
            <p:nvPr/>
          </p:nvSpPr>
          <p:spPr bwMode="auto">
            <a:xfrm>
              <a:off x="4993" y="3386"/>
              <a:ext cx="2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LAST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ACK</a:t>
              </a:r>
            </a:p>
          </p:txBody>
        </p:sp>
        <p:sp>
          <p:nvSpPr>
            <p:cNvPr id="175126" name="Text Box 40"/>
            <p:cNvSpPr txBox="1">
              <a:spLocks noChangeArrowheads="1"/>
            </p:cNvSpPr>
            <p:nvPr/>
          </p:nvSpPr>
          <p:spPr bwMode="auto">
            <a:xfrm>
              <a:off x="3653" y="3531"/>
              <a:ext cx="3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FIN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 2</a:t>
              </a:r>
            </a:p>
          </p:txBody>
        </p:sp>
        <p:sp>
          <p:nvSpPr>
            <p:cNvPr id="175127" name="Text Box 41"/>
            <p:cNvSpPr txBox="1">
              <a:spLocks noChangeArrowheads="1"/>
            </p:cNvSpPr>
            <p:nvPr/>
          </p:nvSpPr>
          <p:spPr bwMode="auto">
            <a:xfrm>
              <a:off x="3674" y="3777"/>
              <a:ext cx="3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TIME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AB827F-7B6B-054B-9415-7EEBA2667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0EAD2-50A2-C44C-87B5-CC1241096B9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7361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8547</TotalTime>
  <Words>1911</Words>
  <Application>Microsoft Macintosh PowerPoint</Application>
  <PresentationFormat>On-screen Show (4:3)</PresentationFormat>
  <Paragraphs>480</Paragraphs>
  <Slides>36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ＭＳ Ｐゴシック</vt:lpstr>
      <vt:lpstr>宋体</vt:lpstr>
      <vt:lpstr>ZapfDingbats</vt:lpstr>
      <vt:lpstr>Arial</vt:lpstr>
      <vt:lpstr>Comic Sans MS</vt:lpstr>
      <vt:lpstr>Courier New</vt:lpstr>
      <vt:lpstr>Symbol</vt:lpstr>
      <vt:lpstr>Tahoma</vt:lpstr>
      <vt:lpstr>Times New Roman</vt:lpstr>
      <vt:lpstr>Wingdings</vt:lpstr>
      <vt:lpstr>Default Design</vt:lpstr>
      <vt:lpstr>2_Default Design</vt:lpstr>
      <vt:lpstr>Clip</vt:lpstr>
      <vt:lpstr>Equation</vt:lpstr>
      <vt:lpstr>Network Transport Layer: TCP/Reno Analysis, TCP Cubic, TCP/Vegas</vt:lpstr>
      <vt:lpstr>Admin.</vt:lpstr>
      <vt:lpstr>PowerPoint Presentation</vt:lpstr>
      <vt:lpstr>Three Way Handshake (TWH) [Tomlinson 1975]</vt:lpstr>
      <vt:lpstr>Time_Wait Design Options</vt:lpstr>
      <vt:lpstr>TCP Four Way Teardown  (For Bi-Directional Transport)</vt:lpstr>
      <vt:lpstr>PowerPoint Presentation</vt:lpstr>
      <vt:lpstr>TCP Connection Management</vt:lpstr>
      <vt:lpstr>TCP Connection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Derive CC: A Simple Model</vt:lpstr>
      <vt:lpstr>PowerPoint Presentation</vt:lpstr>
      <vt:lpstr>PowerPoint Presentation</vt:lpstr>
      <vt:lpstr>PowerPoint Presentation</vt:lpstr>
      <vt:lpstr>Implication: Congestion (overload) Case</vt:lpstr>
      <vt:lpstr>PowerPoint Presentation</vt:lpstr>
      <vt:lpstr>Implication: No Congestion Case</vt:lpstr>
      <vt:lpstr>PowerPoint Presentation</vt:lpstr>
      <vt:lpstr>PowerPoint Presentation</vt:lpstr>
      <vt:lpstr>Intuition: Another Look</vt:lpstr>
      <vt:lpstr>PowerPoint Presentation</vt:lpstr>
      <vt:lpstr>PowerPoint Presentation</vt:lpstr>
      <vt:lpstr>Mapping A(M)I-MD to Protocol</vt:lpstr>
      <vt:lpstr>Obtain d(t) Approach 1: End Hosts  Consider Loss as Congestion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Overview</dc:title>
  <dc:subject/>
  <dc:creator>Yang Richard Yang</dc:creator>
  <cp:keywords/>
  <dc:description/>
  <cp:lastModifiedBy>Qiao Xiang</cp:lastModifiedBy>
  <cp:revision>381</cp:revision>
  <cp:lastPrinted>2017-11-07T22:27:12Z</cp:lastPrinted>
  <dcterms:created xsi:type="dcterms:W3CDTF">1999-10-08T19:08:27Z</dcterms:created>
  <dcterms:modified xsi:type="dcterms:W3CDTF">2022-11-03T12:49:44Z</dcterms:modified>
  <cp:category/>
</cp:coreProperties>
</file>