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应用建模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需求模型图如下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7" y="2176528"/>
            <a:ext cx="9581881" cy="46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" y="738613"/>
            <a:ext cx="9903853" cy="5136169"/>
          </a:xfrm>
        </p:spPr>
      </p:pic>
    </p:spTree>
    <p:extLst>
      <p:ext uri="{BB962C8B-B14F-4D97-AF65-F5344CB8AC3E}">
        <p14:creationId xmlns:p14="http://schemas.microsoft.com/office/powerpoint/2010/main" val="24267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8" y="1825625"/>
            <a:ext cx="9543245" cy="4351338"/>
          </a:xfrm>
        </p:spPr>
      </p:pic>
    </p:spTree>
    <p:extLst>
      <p:ext uri="{BB962C8B-B14F-4D97-AF65-F5344CB8AC3E}">
        <p14:creationId xmlns:p14="http://schemas.microsoft.com/office/powerpoint/2010/main" val="29240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过程模型图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" y="1825625"/>
            <a:ext cx="9942490" cy="4351338"/>
          </a:xfrm>
        </p:spPr>
      </p:pic>
    </p:spTree>
    <p:extLst>
      <p:ext uri="{BB962C8B-B14F-4D97-AF65-F5344CB8AC3E}">
        <p14:creationId xmlns:p14="http://schemas.microsoft.com/office/powerpoint/2010/main" val="21258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导航模型静态模型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7" y="1825625"/>
            <a:ext cx="9620518" cy="4351338"/>
          </a:xfrm>
        </p:spPr>
      </p:pic>
    </p:spTree>
    <p:extLst>
      <p:ext uri="{BB962C8B-B14F-4D97-AF65-F5344CB8AC3E}">
        <p14:creationId xmlns:p14="http://schemas.microsoft.com/office/powerpoint/2010/main" val="11235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1470" y="247650"/>
            <a:ext cx="40805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Web</a:t>
            </a:r>
            <a:r>
              <a:rPr lang="zh-CN" altLang="en-US" sz="3200" dirty="0" smtClean="0"/>
              <a:t>应用架构</a:t>
            </a:r>
            <a:endParaRPr lang="en-US" altLang="zh-CN" sz="3200" dirty="0" smtClean="0"/>
          </a:p>
          <a:p>
            <a:r>
              <a:rPr lang="en-US" altLang="zh-CN" dirty="0" smtClean="0"/>
              <a:t>web</a:t>
            </a:r>
            <a:r>
              <a:rPr lang="zh-CN" altLang="en-US" dirty="0"/>
              <a:t>新闻系统结构图：</a:t>
            </a:r>
          </a:p>
        </p:txBody>
      </p:sp>
      <p:sp>
        <p:nvSpPr>
          <p:cNvPr id="5" name="矩形 4"/>
          <p:cNvSpPr/>
          <p:nvPr/>
        </p:nvSpPr>
        <p:spPr>
          <a:xfrm>
            <a:off x="1617345" y="2617470"/>
            <a:ext cx="2214880" cy="49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新闻前台功能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594995" y="3633470"/>
            <a:ext cx="393700" cy="22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新闻分类</a:t>
            </a:r>
          </a:p>
        </p:txBody>
      </p:sp>
      <p:sp>
        <p:nvSpPr>
          <p:cNvPr id="7" name="矩形 6"/>
          <p:cNvSpPr/>
          <p:nvPr/>
        </p:nvSpPr>
        <p:spPr>
          <a:xfrm>
            <a:off x="1489710" y="3633470"/>
            <a:ext cx="383540" cy="22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新闻详细信息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4794885" y="3632835"/>
            <a:ext cx="398780" cy="22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后台登陆口</a:t>
            </a:r>
          </a:p>
        </p:txBody>
      </p:sp>
      <p:sp>
        <p:nvSpPr>
          <p:cNvPr id="9" name="矩形 8"/>
          <p:cNvSpPr/>
          <p:nvPr/>
        </p:nvSpPr>
        <p:spPr>
          <a:xfrm>
            <a:off x="4004945" y="3632835"/>
            <a:ext cx="405765" cy="2287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相关新闻链接</a:t>
            </a:r>
          </a:p>
        </p:txBody>
      </p:sp>
      <p:sp>
        <p:nvSpPr>
          <p:cNvPr id="10" name="矩形 9"/>
          <p:cNvSpPr/>
          <p:nvPr/>
        </p:nvSpPr>
        <p:spPr>
          <a:xfrm>
            <a:off x="2294255" y="3633470"/>
            <a:ext cx="405130" cy="22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新闻信息查询</a:t>
            </a:r>
          </a:p>
        </p:txBody>
      </p:sp>
      <p:sp>
        <p:nvSpPr>
          <p:cNvPr id="11" name="矩形 10"/>
          <p:cNvSpPr/>
          <p:nvPr/>
        </p:nvSpPr>
        <p:spPr>
          <a:xfrm>
            <a:off x="3141980" y="3632835"/>
            <a:ext cx="393065" cy="2287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新闻人物投票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64540" y="3315335"/>
            <a:ext cx="4204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64540" y="3315335"/>
            <a:ext cx="15875" cy="31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0"/>
          </p:cNvCxnSpPr>
          <p:nvPr/>
        </p:nvCxnSpPr>
        <p:spPr>
          <a:xfrm flipH="1" flipV="1">
            <a:off x="1680845" y="3304540"/>
            <a:ext cx="635" cy="328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0"/>
          </p:cNvCxnSpPr>
          <p:nvPr/>
        </p:nvCxnSpPr>
        <p:spPr>
          <a:xfrm flipV="1">
            <a:off x="2496820" y="3293745"/>
            <a:ext cx="3810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0"/>
          </p:cNvCxnSpPr>
          <p:nvPr/>
        </p:nvCxnSpPr>
        <p:spPr>
          <a:xfrm flipV="1">
            <a:off x="3338830" y="3304540"/>
            <a:ext cx="2540" cy="32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0"/>
          </p:cNvCxnSpPr>
          <p:nvPr/>
        </p:nvCxnSpPr>
        <p:spPr>
          <a:xfrm flipH="1" flipV="1">
            <a:off x="4203700" y="3304540"/>
            <a:ext cx="4445" cy="32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0"/>
          </p:cNvCxnSpPr>
          <p:nvPr/>
        </p:nvCxnSpPr>
        <p:spPr>
          <a:xfrm flipH="1" flipV="1">
            <a:off x="4990465" y="3315335"/>
            <a:ext cx="381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2"/>
          </p:cNvCxnSpPr>
          <p:nvPr/>
        </p:nvCxnSpPr>
        <p:spPr>
          <a:xfrm>
            <a:off x="2724785" y="3108325"/>
            <a:ext cx="1905" cy="19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833995" y="2617470"/>
            <a:ext cx="2214880" cy="49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新闻后台功能</a:t>
            </a:r>
          </a:p>
        </p:txBody>
      </p:sp>
      <p:sp>
        <p:nvSpPr>
          <p:cNvPr id="21" name="矩形 20"/>
          <p:cNvSpPr/>
          <p:nvPr/>
        </p:nvSpPr>
        <p:spPr>
          <a:xfrm>
            <a:off x="6272530" y="3631565"/>
            <a:ext cx="393700" cy="22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总管理员修改密码</a:t>
            </a:r>
          </a:p>
        </p:txBody>
      </p:sp>
      <p:sp>
        <p:nvSpPr>
          <p:cNvPr id="22" name="矩形 21"/>
          <p:cNvSpPr/>
          <p:nvPr/>
        </p:nvSpPr>
        <p:spPr>
          <a:xfrm>
            <a:off x="6976745" y="3633470"/>
            <a:ext cx="383540" cy="22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添加管理员</a:t>
            </a:r>
          </a:p>
        </p:txBody>
      </p:sp>
      <p:sp>
        <p:nvSpPr>
          <p:cNvPr id="23" name="矩形 22"/>
          <p:cNvSpPr/>
          <p:nvPr/>
        </p:nvSpPr>
        <p:spPr>
          <a:xfrm>
            <a:off x="9748520" y="3634105"/>
            <a:ext cx="398780" cy="22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新闻信息管理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9058275" y="3631565"/>
            <a:ext cx="405765" cy="2287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新闻详细类型管理</a:t>
            </a:r>
          </a:p>
        </p:txBody>
      </p:sp>
      <p:sp>
        <p:nvSpPr>
          <p:cNvPr id="25" name="矩形 24"/>
          <p:cNvSpPr/>
          <p:nvPr/>
        </p:nvSpPr>
        <p:spPr>
          <a:xfrm>
            <a:off x="7700645" y="3633470"/>
            <a:ext cx="405130" cy="22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管理员信息设置</a:t>
            </a:r>
          </a:p>
        </p:txBody>
      </p:sp>
      <p:sp>
        <p:nvSpPr>
          <p:cNvPr id="26" name="矩形 25"/>
          <p:cNvSpPr/>
          <p:nvPr/>
        </p:nvSpPr>
        <p:spPr>
          <a:xfrm>
            <a:off x="8413115" y="3633470"/>
            <a:ext cx="393065" cy="2287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新闻类型管理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507480" y="3315335"/>
            <a:ext cx="4204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" idx="0"/>
          </p:cNvCxnSpPr>
          <p:nvPr/>
        </p:nvCxnSpPr>
        <p:spPr>
          <a:xfrm flipH="1" flipV="1">
            <a:off x="7167880" y="3304540"/>
            <a:ext cx="635" cy="328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5" idx="0"/>
          </p:cNvCxnSpPr>
          <p:nvPr/>
        </p:nvCxnSpPr>
        <p:spPr>
          <a:xfrm flipV="1">
            <a:off x="7903210" y="3293745"/>
            <a:ext cx="3810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6" idx="0"/>
          </p:cNvCxnSpPr>
          <p:nvPr/>
        </p:nvCxnSpPr>
        <p:spPr>
          <a:xfrm flipV="1">
            <a:off x="8609965" y="3305175"/>
            <a:ext cx="2540" cy="32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4" idx="0"/>
          </p:cNvCxnSpPr>
          <p:nvPr/>
        </p:nvCxnSpPr>
        <p:spPr>
          <a:xfrm flipH="1" flipV="1">
            <a:off x="9257030" y="3303270"/>
            <a:ext cx="4445" cy="32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0"/>
          </p:cNvCxnSpPr>
          <p:nvPr/>
        </p:nvCxnSpPr>
        <p:spPr>
          <a:xfrm flipH="1" flipV="1">
            <a:off x="9944100" y="3316605"/>
            <a:ext cx="381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2"/>
          </p:cNvCxnSpPr>
          <p:nvPr/>
        </p:nvCxnSpPr>
        <p:spPr>
          <a:xfrm>
            <a:off x="8941435" y="3108325"/>
            <a:ext cx="1905" cy="19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1638915" y="3632200"/>
            <a:ext cx="393700" cy="22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退出后台</a:t>
            </a:r>
          </a:p>
        </p:txBody>
      </p:sp>
      <p:sp>
        <p:nvSpPr>
          <p:cNvPr id="36" name="矩形 35"/>
          <p:cNvSpPr/>
          <p:nvPr/>
        </p:nvSpPr>
        <p:spPr>
          <a:xfrm>
            <a:off x="11031855" y="3633470"/>
            <a:ext cx="393700" cy="22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新闻人物管理</a:t>
            </a:r>
          </a:p>
        </p:txBody>
      </p:sp>
      <p:sp>
        <p:nvSpPr>
          <p:cNvPr id="37" name="矩形 36"/>
          <p:cNvSpPr/>
          <p:nvPr/>
        </p:nvSpPr>
        <p:spPr>
          <a:xfrm>
            <a:off x="5568950" y="3633470"/>
            <a:ext cx="393700" cy="22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总管理员设置</a:t>
            </a:r>
          </a:p>
        </p:txBody>
      </p:sp>
      <p:sp>
        <p:nvSpPr>
          <p:cNvPr id="38" name="矩形 37"/>
          <p:cNvSpPr/>
          <p:nvPr/>
        </p:nvSpPr>
        <p:spPr>
          <a:xfrm>
            <a:off x="10393045" y="3632200"/>
            <a:ext cx="393700" cy="22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新闻连接管理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5777230" y="3315335"/>
            <a:ext cx="755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7" idx="0"/>
          </p:cNvCxnSpPr>
          <p:nvPr/>
        </p:nvCxnSpPr>
        <p:spPr>
          <a:xfrm flipV="1">
            <a:off x="5765800" y="3326130"/>
            <a:ext cx="635" cy="30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1" idx="0"/>
          </p:cNvCxnSpPr>
          <p:nvPr/>
        </p:nvCxnSpPr>
        <p:spPr>
          <a:xfrm flipH="1" flipV="1">
            <a:off x="6467475" y="3304540"/>
            <a:ext cx="1905" cy="32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681970" y="3315335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8" idx="0"/>
          </p:cNvCxnSpPr>
          <p:nvPr/>
        </p:nvCxnSpPr>
        <p:spPr>
          <a:xfrm flipH="1" flipV="1">
            <a:off x="10585450" y="3315335"/>
            <a:ext cx="4445" cy="31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0"/>
          </p:cNvCxnSpPr>
          <p:nvPr/>
        </p:nvCxnSpPr>
        <p:spPr>
          <a:xfrm flipV="1">
            <a:off x="11228705" y="3315335"/>
            <a:ext cx="3175" cy="31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0"/>
          </p:cNvCxnSpPr>
          <p:nvPr/>
        </p:nvCxnSpPr>
        <p:spPr>
          <a:xfrm flipV="1">
            <a:off x="11835765" y="3315335"/>
            <a:ext cx="0" cy="31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624070" y="889635"/>
            <a:ext cx="2285365" cy="50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</a:t>
            </a:r>
            <a:r>
              <a:rPr lang="zh-CN" altLang="en-US"/>
              <a:t>新闻系统</a:t>
            </a:r>
          </a:p>
        </p:txBody>
      </p:sp>
      <p:cxnSp>
        <p:nvCxnSpPr>
          <p:cNvPr id="49" name="直接连接符 48"/>
          <p:cNvCxnSpPr>
            <a:stCxn id="5" idx="0"/>
          </p:cNvCxnSpPr>
          <p:nvPr/>
        </p:nvCxnSpPr>
        <p:spPr>
          <a:xfrm flipV="1">
            <a:off x="2724785" y="1956435"/>
            <a:ext cx="1905" cy="66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2726690" y="1945640"/>
            <a:ext cx="61766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0" idx="0"/>
          </p:cNvCxnSpPr>
          <p:nvPr/>
        </p:nvCxnSpPr>
        <p:spPr>
          <a:xfrm flipH="1" flipV="1">
            <a:off x="8935720" y="1934845"/>
            <a:ext cx="5715" cy="682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892540" y="1945640"/>
            <a:ext cx="43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8" idx="2"/>
          </p:cNvCxnSpPr>
          <p:nvPr/>
        </p:nvCxnSpPr>
        <p:spPr>
          <a:xfrm flipH="1">
            <a:off x="5766435" y="1396365"/>
            <a:ext cx="635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290" y="91440"/>
            <a:ext cx="3879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新闻系统的的分布式架构设计：</a:t>
            </a:r>
          </a:p>
        </p:txBody>
      </p:sp>
      <p:sp>
        <p:nvSpPr>
          <p:cNvPr id="3" name="矩形 2"/>
          <p:cNvSpPr/>
          <p:nvPr/>
        </p:nvSpPr>
        <p:spPr>
          <a:xfrm>
            <a:off x="336550" y="2579370"/>
            <a:ext cx="1491615" cy="41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</a:t>
            </a:r>
            <a:r>
              <a:rPr lang="zh-CN" altLang="en-US"/>
              <a:t>客户端</a:t>
            </a:r>
          </a:p>
        </p:txBody>
      </p:sp>
      <p:sp>
        <p:nvSpPr>
          <p:cNvPr id="4" name="矩形 3"/>
          <p:cNvSpPr/>
          <p:nvPr/>
        </p:nvSpPr>
        <p:spPr>
          <a:xfrm>
            <a:off x="336550" y="3500755"/>
            <a:ext cx="1491615" cy="41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2774950" y="2143760"/>
            <a:ext cx="1470025" cy="1991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</a:t>
            </a:r>
            <a:r>
              <a:rPr lang="zh-CN" altLang="en-US"/>
              <a:t>服务器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38960" y="2677160"/>
            <a:ext cx="935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838960" y="358076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1838960" y="3885565"/>
            <a:ext cx="925195" cy="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828165" y="2938145"/>
            <a:ext cx="935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磁盘 12"/>
          <p:cNvSpPr/>
          <p:nvPr/>
        </p:nvSpPr>
        <p:spPr>
          <a:xfrm>
            <a:off x="2949575" y="4963160"/>
            <a:ext cx="124079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本地数据库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188970" y="4124960"/>
            <a:ext cx="0" cy="859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950970" y="4135755"/>
            <a:ext cx="0" cy="859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180965" y="1621155"/>
            <a:ext cx="1208405" cy="131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局域服务器</a:t>
            </a:r>
            <a:r>
              <a:rPr lang="en-US" altLang="zh-CN"/>
              <a:t>1</a:t>
            </a:r>
          </a:p>
          <a:p>
            <a:pPr algn="ctr"/>
            <a:r>
              <a:rPr lang="zh-CN" altLang="en-US"/>
              <a:t>新闻</a:t>
            </a:r>
            <a:r>
              <a:rPr lang="en-US" altLang="zh-CN"/>
              <a:t>EJB</a:t>
            </a:r>
          </a:p>
        </p:txBody>
      </p:sp>
      <p:sp>
        <p:nvSpPr>
          <p:cNvPr id="17" name="矩形 16"/>
          <p:cNvSpPr/>
          <p:nvPr/>
        </p:nvSpPr>
        <p:spPr>
          <a:xfrm>
            <a:off x="5180965" y="3500755"/>
            <a:ext cx="1208405" cy="131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局域服务器</a:t>
            </a:r>
            <a:r>
              <a:rPr lang="en-US" altLang="zh-CN"/>
              <a:t>2</a:t>
            </a:r>
          </a:p>
          <a:p>
            <a:pPr algn="ctr"/>
            <a:r>
              <a:rPr lang="zh-CN" altLang="en-US"/>
              <a:t>管理员</a:t>
            </a:r>
            <a:r>
              <a:rPr lang="en-US" altLang="zh-CN"/>
              <a:t>EJB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255770" y="1882775"/>
            <a:ext cx="925195" cy="4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266565" y="2480945"/>
            <a:ext cx="903605" cy="3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7" idx="1"/>
          </p:cNvCxnSpPr>
          <p:nvPr/>
        </p:nvCxnSpPr>
        <p:spPr>
          <a:xfrm>
            <a:off x="4244975" y="3602355"/>
            <a:ext cx="935990" cy="556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233545" y="4016375"/>
            <a:ext cx="947420" cy="4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磁盘 21"/>
          <p:cNvSpPr/>
          <p:nvPr/>
        </p:nvSpPr>
        <p:spPr>
          <a:xfrm>
            <a:off x="7006590" y="3602355"/>
            <a:ext cx="124079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本地数据库</a:t>
            </a:r>
          </a:p>
        </p:txBody>
      </p:sp>
      <p:sp>
        <p:nvSpPr>
          <p:cNvPr id="23" name="流程图: 磁盘 22"/>
          <p:cNvSpPr/>
          <p:nvPr/>
        </p:nvSpPr>
        <p:spPr>
          <a:xfrm>
            <a:off x="6925945" y="1708150"/>
            <a:ext cx="124079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本地数据库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400165" y="209994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6400165" y="2535555"/>
            <a:ext cx="522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400165" y="3983355"/>
            <a:ext cx="598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400165" y="4408170"/>
            <a:ext cx="598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373745" y="91440"/>
            <a:ext cx="3480435" cy="667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整个系统架构采用的是Java平台，客户端有“Web客户端”，“移动客户端”然后有</a:t>
            </a:r>
            <a:r>
              <a:rPr lang="en-US" altLang="zh-CN"/>
              <a:t>3</a:t>
            </a:r>
            <a:r>
              <a:rPr lang="zh-CN" altLang="en-US"/>
              <a:t>台服务器“Web服务器”映射的是公网IP，然后在该服务器搭建一个局域网，局域网内有2台服务器：“局域服务器1”和“局域服务器2”，这两台服务器就是业务处理机，也就是EJB服务器，专门负责业务的处理。在这个架构中，“Web服务器”还充当着均衡负载机的角色，若还有多台局域服务器，则可以采用均衡算法来选择业务处理机服务器，来处理业务。</a:t>
            </a:r>
          </a:p>
          <a:p>
            <a:r>
              <a:rPr lang="zh-CN" altLang="en-US"/>
              <a:t> Web客户端和移动客户端(发送http请求)通过访问Web服务器，Web服务器根据业务的类型，选择相应的业务处理机，调用进行业务处理，</a:t>
            </a:r>
          </a:p>
          <a:p>
            <a:r>
              <a:rPr lang="zh-CN" altLang="en-US"/>
              <a:t>例如：用户登录：web服务器选择服务器2进行验证</a:t>
            </a:r>
          </a:p>
          <a:p>
            <a:r>
              <a:rPr lang="zh-CN" altLang="en-US"/>
              <a:t>         新闻的发布：web服务器选择服务器1进行处理</a:t>
            </a:r>
          </a:p>
          <a:p>
            <a:r>
              <a:rPr lang="zh-CN" altLang="en-US"/>
              <a:t>这就实现了分布式的系统架构。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应用设计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zh-CN" altLang="en-US" dirty="0"/>
              <a:t>一、交互设计</a:t>
            </a:r>
          </a:p>
          <a:p>
            <a:pPr marL="0" lvl="0" indent="0">
              <a:buNone/>
            </a:pPr>
            <a:r>
              <a:rPr lang="zh-CN" altLang="en-US" dirty="0"/>
              <a:t>主页中包含导航栏和推荐内容。导航栏位于整个页面最上方，接着是各种不同领域的新闻推荐模块。页面做到尽量简洁以便使用户较快速地浏览新闻</a:t>
            </a:r>
            <a:r>
              <a:rPr lang="en-US" altLang="zh-CN" dirty="0"/>
              <a:t>	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二、展示设计</a:t>
            </a:r>
          </a:p>
          <a:p>
            <a:pPr marL="0" lvl="0" indent="0">
              <a:buNone/>
            </a:pPr>
            <a:r>
              <a:rPr lang="zh-CN" altLang="en-US" dirty="0"/>
              <a:t>利用</a:t>
            </a:r>
            <a:r>
              <a:rPr lang="en-US" altLang="zh-CN" dirty="0"/>
              <a:t>DIV + CSS </a:t>
            </a:r>
            <a:r>
              <a:rPr lang="zh-CN" altLang="zh-CN" dirty="0"/>
              <a:t>页面布局技术进行页面布局（</a:t>
            </a:r>
            <a:r>
              <a:rPr lang="en-US" altLang="zh-CN" dirty="0"/>
              <a:t>CSS</a:t>
            </a:r>
            <a:r>
              <a:rPr lang="zh-CN" altLang="en-US" dirty="0"/>
              <a:t>用于控制</a:t>
            </a:r>
            <a:r>
              <a:rPr lang="en-US" altLang="zh-CN" dirty="0"/>
              <a:t>Web</a:t>
            </a:r>
            <a:r>
              <a:rPr lang="zh-CN" altLang="en-US" dirty="0"/>
              <a:t>页面样式；</a:t>
            </a:r>
            <a:r>
              <a:rPr lang="en-US" altLang="zh-CN" dirty="0"/>
              <a:t>DIV</a:t>
            </a:r>
            <a:r>
              <a:rPr lang="zh-CN" altLang="en-US" dirty="0"/>
              <a:t>元素</a:t>
            </a:r>
          </a:p>
          <a:p>
            <a:pPr marL="0" lvl="0" indent="0">
              <a:buNone/>
            </a:pPr>
            <a:r>
              <a:rPr lang="zh-CN" altLang="en-US" dirty="0"/>
              <a:t>用来为</a:t>
            </a:r>
            <a:r>
              <a:rPr lang="en-US" altLang="zh-CN" dirty="0"/>
              <a:t>HTML</a:t>
            </a:r>
            <a:r>
              <a:rPr lang="zh-CN" altLang="en-US" dirty="0"/>
              <a:t>文档内大块内容提供结构和背景的元素</a:t>
            </a:r>
            <a:r>
              <a:rPr lang="zh-CN" altLang="zh-CN" dirty="0"/>
              <a:t>）</a:t>
            </a:r>
          </a:p>
          <a:p>
            <a:pPr marL="0" lvl="0" indent="0">
              <a:buNone/>
            </a:pPr>
            <a:r>
              <a:rPr lang="zh-CN" altLang="zh-CN" dirty="0"/>
              <a:t>用微软的</a:t>
            </a:r>
            <a:r>
              <a:rPr lang="en-US" altLang="zh-CN" dirty="0"/>
              <a:t>FrontPage</a:t>
            </a:r>
            <a:r>
              <a:rPr lang="zh-CN" altLang="en-US" dirty="0"/>
              <a:t>制作页面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2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应用设计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三、内容设计</a:t>
            </a:r>
          </a:p>
          <a:p>
            <a:pPr marL="0" indent="0">
              <a:buNone/>
            </a:pPr>
            <a:r>
              <a:rPr lang="zh-CN" altLang="en-US" dirty="0"/>
              <a:t>以信息可获取和易获取的目的构建内容。采用自顶向下的信息设计方法强调主要内容种类的总体组织、相互关系和结构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四、功能设计</a:t>
            </a:r>
          </a:p>
          <a:p>
            <a:pPr marL="0" indent="0">
              <a:buNone/>
            </a:pPr>
            <a:r>
              <a:rPr lang="zh-CN" altLang="en-US" dirty="0"/>
              <a:t>集成数据层、应用层和过程层三个功能层次。实现可扩展性、可伸缩性和可维护性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4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398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Web应用建模</vt:lpstr>
      <vt:lpstr> </vt:lpstr>
      <vt:lpstr>内容类图</vt:lpstr>
      <vt:lpstr>Web 类app过程模型图</vt:lpstr>
      <vt:lpstr>导航模型静态模型</vt:lpstr>
      <vt:lpstr>PowerPoint 演示文稿</vt:lpstr>
      <vt:lpstr>PowerPoint 演示文稿</vt:lpstr>
      <vt:lpstr>Web应用设计</vt:lpstr>
      <vt:lpstr>Web应用设计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青栞</dc:creator>
  <cp:lastModifiedBy>lenovo</cp:lastModifiedBy>
  <cp:revision>4</cp:revision>
  <dcterms:created xsi:type="dcterms:W3CDTF">2016-06-14T09:37:03Z</dcterms:created>
  <dcterms:modified xsi:type="dcterms:W3CDTF">2016-06-14T11:14:49Z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