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EE7283C-3CF3-47DC-8721-378D4A62B228}" styleName="">
    <a:wholeTbl>
      <a:tcTxStyle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5"/>
            </a:schemeClr>
          </a:solidFill>
        </a:fill>
      </a:tcStyle>
    </a:firstRow>
  </a:tblStyle>
  <a:tblStyle styleId="{4C3C2611-4C71-4FC5-86AE-919BDF0F9419}" styleName="">
    <a:wholeTbl>
      <a:tcTxStyle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Style>
        <a:tcBdr/>
        <a:fill>
          <a:solidFill>
            <a:schemeClr val="accent1">
              <a:hueOff val="178262"/>
              <a:satOff val="-8647"/>
              <a:lumOff val="-7250"/>
              <a:alpha val="29000"/>
            </a:schemeClr>
          </a:solidFill>
        </a:fill>
      </a:tcStyle>
    </a:band2H>
    <a:firstCol>
      <a:tcTxStyle b="on"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与副标题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 hasCustomPrompt="1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14" name="Shape 14"/>
          <p:cNvSpPr/>
          <p:nvPr>
            <p:ph type="body" sz="quarter" idx="1" hasCustomPrompt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 hasCustomPrompt="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r>
              <a:t>文本</a:t>
            </a:r>
          </a:p>
        </p:txBody>
      </p:sp>
      <p:sp>
        <p:nvSpPr>
          <p:cNvPr id="103" name="Shape 103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3 联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pPr>
          </a:p>
        </p:txBody>
      </p:sp>
      <p:sp>
        <p:nvSpPr>
          <p:cNvPr id="122" name="Shape 122"/>
          <p:cNvSpPr/>
          <p:nvPr>
            <p:ph type="body" sz="quarter" idx="13" hasCustomPrompt="1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23" name="Shape 123"/>
          <p:cNvSpPr/>
          <p:nvPr>
            <p:ph type="body" sz="quarter" idx="14" hasCustomPrompt="1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 hasCustomPrompt="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r>
              <a:t>文本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引文（备选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 hasCustomPrompt="1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4" name="Shape 134"/>
          <p:cNvSpPr/>
          <p:nvPr>
            <p:ph type="body" sz="quarter" idx="15" hasCustomPrompt="1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-216264" y="1486437"/>
            <a:ext cx="677335" cy="41994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27093" tIns="27093" rIns="27093" bIns="27093" anchor="ctr"/>
          <a:lstStyle/>
          <a:p>
            <a:pPr algn="ctr" defTabSz="586740">
              <a:spcBef>
                <a:spcPts val="0"/>
              </a:spcBef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5" name="Shape 165"/>
          <p:cNvSpPr/>
          <p:nvPr>
            <p:ph type="title" hasCustomPrompt="1"/>
          </p:nvPr>
        </p:nvSpPr>
        <p:spPr>
          <a:xfrm>
            <a:off x="551039" y="1447679"/>
            <a:ext cx="12268802" cy="497281"/>
          </a:xfrm>
          <a:prstGeom prst="rect">
            <a:avLst/>
          </a:prstGeom>
        </p:spPr>
        <p:txBody>
          <a:bodyPr lIns="0" tIns="0" rIns="0" bIns="0" anchor="ctr"/>
          <a:lstStyle>
            <a:lvl1pPr defTabSz="586740">
              <a:lnSpc>
                <a:spcPct val="100000"/>
              </a:lnSpc>
              <a:spcBef>
                <a:spcPts val="0"/>
              </a:spcBef>
              <a:defRPr sz="3800" cap="none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66" name="Shape 166"/>
          <p:cNvSpPr/>
          <p:nvPr>
            <p:ph type="body" sz="half" idx="1" hasCustomPrompt="1"/>
          </p:nvPr>
        </p:nvSpPr>
        <p:spPr>
          <a:xfrm>
            <a:off x="1875839" y="3102719"/>
            <a:ext cx="9745921" cy="4907522"/>
          </a:xfrm>
          <a:prstGeom prst="rect">
            <a:avLst/>
          </a:prstGeom>
        </p:spPr>
        <p:txBody>
          <a:bodyPr lIns="0" tIns="0" rIns="0" bIns="0"/>
          <a:lstStyle>
            <a:lvl1pPr marL="548005" indent="-357505" defTabSz="58674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Font typeface="Arial" panose="020B0604020202020204"/>
              <a:buChar char="•"/>
              <a:defRPr sz="3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  <a:lvl2pPr marL="0" indent="457200" defTabSz="58674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 panose="020B0604020202020204"/>
              <a:buNone/>
              <a:defRPr sz="3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2pPr>
            <a:lvl3pPr marL="0" indent="914400" defTabSz="58674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 panose="020B0604020202020204"/>
              <a:buNone/>
              <a:defRPr sz="3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3pPr>
            <a:lvl4pPr marL="0" indent="1371600" defTabSz="58674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 panose="020B0604020202020204"/>
              <a:buNone/>
              <a:defRPr sz="3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4pPr>
            <a:lvl5pPr marL="0" indent="1828800" defTabSz="58674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 panose="020B0604020202020204"/>
              <a:buNone/>
              <a:defRPr sz="3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7" name="Shape 167"/>
          <p:cNvSpPr/>
          <p:nvPr>
            <p:ph type="sldNum" sz="quarter" idx="2"/>
          </p:nvPr>
        </p:nvSpPr>
        <p:spPr>
          <a:xfrm>
            <a:off x="6285653" y="7802457"/>
            <a:ext cx="3034455" cy="393701"/>
          </a:xfrm>
          <a:prstGeom prst="rect">
            <a:avLst/>
          </a:prstGeom>
        </p:spPr>
        <p:txBody>
          <a:bodyPr lIns="24383" tIns="24383" rIns="24383" bIns="24383" anchor="ctr"/>
          <a:lstStyle>
            <a:lvl1pPr defTabSz="586740">
              <a:lnSpc>
                <a:spcPct val="100000"/>
              </a:lnSpc>
              <a:defRPr sz="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水平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 hasCustomPrompt="1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25" name="Shape 25"/>
          <p:cNvSpPr/>
          <p:nvPr>
            <p:ph type="body" sz="quarter" idx="1" hasCustomPrompt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 hasCustomPrompt="1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35" name="Shape 35"/>
          <p:cNvSpPr/>
          <p:nvPr>
            <p:ph type="body" sz="quarter" idx="1" hasCustomPrompt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 - 居中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 hasCustomPrompt="1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垂直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53" name="Shape 53"/>
          <p:cNvSpPr/>
          <p:nvPr>
            <p:ph type="title" hasCustomPrompt="1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54" name="Shape 54"/>
          <p:cNvSpPr/>
          <p:nvPr>
            <p:ph type="body" sz="quarter" idx="1" hasCustomPrompt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 hasCustomPrompt="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r>
              <a:t>文本</a:t>
            </a:r>
          </a:p>
        </p:txBody>
      </p:sp>
      <p:sp>
        <p:nvSpPr>
          <p:cNvPr id="63" name="Shape 63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 hasCustomPrompt="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r>
              <a:t>文本</a:t>
            </a:r>
          </a:p>
        </p:txBody>
      </p:sp>
      <p:sp>
        <p:nvSpPr>
          <p:cNvPr id="72" name="Shape 72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3" name="Shape 73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 hasCustomPrompt="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r>
              <a:t>文本</a:t>
            </a:r>
          </a:p>
        </p:txBody>
      </p:sp>
      <p:sp>
        <p:nvSpPr>
          <p:cNvPr id="82" name="Shape 82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Shape 83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 hasCustomPrompt="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r>
              <a:t>文本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93" name="Shape 93"/>
          <p:cNvSpPr/>
          <p:nvPr>
            <p:ph type="title" hasCustomPrompt="1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Shape 94"/>
          <p:cNvSpPr/>
          <p:nvPr>
            <p:ph type="body" sz="half" idx="1" hasCustomPrompt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5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5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5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5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5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5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5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5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5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ctrTitle"/>
          </p:nvPr>
        </p:nvSpPr>
        <p:spPr>
          <a:xfrm>
            <a:off x="306812" y="3151999"/>
            <a:ext cx="12391176" cy="172800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 defTabSz="824865">
              <a:lnSpc>
                <a:spcPct val="100000"/>
              </a:lnSpc>
              <a:defRPr sz="4600" cap="none">
                <a:solidFill>
                  <a:srgbClr val="FFFFFF"/>
                </a:solidFill>
                <a:latin typeface="Noto Sans CJK SC Black"/>
                <a:ea typeface="Noto Sans CJK SC Black"/>
                <a:cs typeface="Noto Sans CJK SC Black"/>
                <a:sym typeface="Noto Sans CJK SC Black"/>
              </a:defRPr>
            </a:pPr>
            <a:r>
              <a:t>CSS3 布局属性全接触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829733" y="-1227667"/>
            <a:ext cx="12192001" cy="4521201"/>
          </a:xfrm>
          <a:prstGeom prst="rect">
            <a:avLst/>
          </a:prstGeom>
        </p:spPr>
        <p:txBody>
          <a:bodyPr lIns="0" tIns="0" rIns="0" bIns="0" anchor="ctr"/>
          <a:lstStyle/>
          <a:p>
            <a:pPr defTabSz="824865">
              <a:lnSpc>
                <a:spcPct val="100000"/>
              </a:lnSpc>
              <a:defRPr sz="5400" cap="none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pPr>
            <a:r>
              <a:rPr>
                <a:solidFill>
                  <a:srgbClr val="FFFFFF"/>
                </a:solidFill>
              </a:rPr>
              <a:t>弹性盒模型介绍</a:t>
            </a:r>
            <a:r>
              <a:t> — </a:t>
            </a:r>
            <a:r>
              <a:rPr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属性分类</a:t>
            </a:r>
            <a:endParaRPr>
              <a:solidFill>
                <a:srgbClr val="35B558"/>
              </a:solidFill>
              <a:latin typeface="Noto Sans CJK SC Bold"/>
              <a:ea typeface="Noto Sans CJK SC Bold"/>
              <a:cs typeface="Noto Sans CJK SC Bold"/>
              <a:sym typeface="Noto Sans CJK SC Bold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724779" y="1800355"/>
            <a:ext cx="3850941" cy="802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indent="190500" defTabSz="824865">
              <a:lnSpc>
                <a:spcPct val="1400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r>
              <a:t>弹性子元素属性</a:t>
            </a:r>
          </a:p>
        </p:txBody>
      </p:sp>
      <p:graphicFrame>
        <p:nvGraphicFramePr>
          <p:cNvPr id="220" name="Table 220"/>
          <p:cNvGraphicFramePr/>
          <p:nvPr/>
        </p:nvGraphicFramePr>
        <p:xfrm>
          <a:off x="1234639" y="3642935"/>
          <a:ext cx="11394889" cy="8031481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873707"/>
                <a:gridCol w="9508480"/>
              </a:tblGrid>
              <a:tr h="586740">
                <a:tc>
                  <a:txBody>
                    <a:bodyPr/>
                    <a:lstStyle/>
                    <a:p>
                      <a:pPr algn="ctr" defTabSz="824865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700" b="1">
                          <a:solidFill>
                            <a:srgbClr val="FFFFFF"/>
                          </a:solidFill>
                          <a:latin typeface="Noto Sans CJK SC Bold"/>
                          <a:ea typeface="Noto Sans CJK SC Bold"/>
                          <a:cs typeface="Noto Sans CJK SC Bold"/>
                          <a:sym typeface="Noto Sans CJK SC Bold"/>
                        </a:rPr>
                        <a:t>属性</a:t>
                      </a:r>
                      <a:endParaRPr sz="2700" b="1">
                        <a:solidFill>
                          <a:srgbClr val="FFFFFF"/>
                        </a:solidFill>
                        <a:latin typeface="Noto Sans CJK SC Bold"/>
                        <a:ea typeface="Noto Sans CJK SC Bold"/>
                        <a:cs typeface="Noto Sans CJK SC Bold"/>
                        <a:sym typeface="Noto Sans CJK SC Bold"/>
                      </a:endParaRPr>
                    </a:p>
                  </a:txBody>
                  <a:tcPr marL="45720" marR="45720" anchor="ctr" anchorCtr="0" horzOverflow="overflow">
                    <a:lnB w="12700">
                      <a:miter lim="400000"/>
                    </a:lnB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24865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700" b="1">
                          <a:solidFill>
                            <a:srgbClr val="FFFFFF"/>
                          </a:solidFill>
                          <a:latin typeface="Noto Sans CJK SC Bold"/>
                          <a:ea typeface="Noto Sans CJK SC Bold"/>
                          <a:cs typeface="Noto Sans CJK SC Bold"/>
                          <a:sym typeface="Noto Sans CJK SC Bold"/>
                        </a:rPr>
                        <a:t>属性说明</a:t>
                      </a:r>
                      <a:endParaRPr sz="2700" b="1">
                        <a:solidFill>
                          <a:srgbClr val="FFFFFF"/>
                        </a:solidFill>
                        <a:latin typeface="Noto Sans CJK SC Bold"/>
                        <a:ea typeface="Noto Sans CJK SC Bold"/>
                        <a:cs typeface="Noto Sans CJK SC Bold"/>
                        <a:sym typeface="Noto Sans CJK SC Bold"/>
                      </a:endParaRPr>
                    </a:p>
                  </a:txBody>
                  <a:tcPr marL="45720" marR="45720" anchor="ctr" anchorCtr="0" horzOverflow="overflow">
                    <a:lnB w="12700">
                      <a:miter lim="400000"/>
                    </a:lnB>
                    <a:solidFill>
                      <a:srgbClr val="2EAA46"/>
                    </a:solidFill>
                  </a:tcPr>
                </a:tc>
              </a:tr>
              <a:tr h="586740">
                <a:tc>
                  <a:txBody>
                    <a:bodyPr/>
                    <a:lstStyle/>
                    <a:p>
                      <a:pPr algn="l" defTabSz="824865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order</a:t>
                      </a:r>
                      <a:endParaRPr sz="2700">
                        <a:solidFill>
                          <a:srgbClr val="66666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Noto Sans CJK SC Regular"/>
                      </a:endParaRPr>
                    </a:p>
                  </a:txBody>
                  <a:tcPr marL="45720" marR="4572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4865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控制弹性容器里子元素的顺序</a:t>
                      </a:r>
                      <a:endParaRPr sz="2700">
                        <a:solidFill>
                          <a:srgbClr val="66666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Noto Sans CJK SC Regular"/>
                      </a:endParaRPr>
                    </a:p>
                  </a:txBody>
                  <a:tcPr marL="45720" marR="4572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</a:tr>
              <a:tr h="586740">
                <a:tc>
                  <a:txBody>
                    <a:bodyPr/>
                    <a:lstStyle/>
                    <a:p>
                      <a:pPr algn="l" defTabSz="824865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flex-grow</a:t>
                      </a:r>
                      <a:endParaRPr sz="2700">
                        <a:solidFill>
                          <a:srgbClr val="66666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Noto Sans CJK SC Regular"/>
                      </a:endParaRPr>
                    </a:p>
                  </a:txBody>
                  <a:tcPr marL="45720" marR="4572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4865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设置弹性子元素的扩展比率</a:t>
                      </a:r>
                      <a:endParaRPr sz="2700">
                        <a:solidFill>
                          <a:srgbClr val="66666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Noto Sans CJK SC Regular"/>
                      </a:endParaRPr>
                    </a:p>
                  </a:txBody>
                  <a:tcPr marL="45720" marR="4572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86740">
                <a:tc>
                  <a:txBody>
                    <a:bodyPr/>
                    <a:lstStyle/>
                    <a:p>
                      <a:pPr algn="l" defTabSz="824865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flex-shrink</a:t>
                      </a:r>
                      <a:endParaRPr sz="2700">
                        <a:solidFill>
                          <a:srgbClr val="66666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Noto Sans CJK SC Regular"/>
                      </a:endParaRPr>
                    </a:p>
                  </a:txBody>
                  <a:tcPr marL="45720" marR="4572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4865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设置弹性子元素的收缩比率</a:t>
                      </a:r>
                      <a:endParaRPr sz="2700">
                        <a:solidFill>
                          <a:srgbClr val="66666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Noto Sans CJK SC Regular"/>
                      </a:endParaRPr>
                    </a:p>
                  </a:txBody>
                  <a:tcPr marL="45720" marR="4572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</a:tr>
              <a:tr h="1069340">
                <a:tc>
                  <a:txBody>
                    <a:bodyPr/>
                    <a:lstStyle/>
                    <a:p>
                      <a:pPr algn="l" defTabSz="824865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flex-basis</a:t>
                      </a:r>
                      <a:endParaRPr sz="2700">
                        <a:solidFill>
                          <a:srgbClr val="66666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Noto Sans CJK SC Regular"/>
                      </a:endParaRPr>
                    </a:p>
                  </a:txBody>
                  <a:tcPr marL="45720" marR="4572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4865">
                        <a:lnSpc>
                          <a:spcPct val="100000"/>
                        </a:lnSpc>
                        <a:defRPr sz="27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指定弹性子元素伸缩前的默认大小值，相当于width和height属性。</a:t>
                      </a:r>
                    </a:p>
                  </a:txBody>
                  <a:tcPr marL="45720" marR="4572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86740">
                <a:tc>
                  <a:txBody>
                    <a:bodyPr/>
                    <a:lstStyle/>
                    <a:p>
                      <a:pPr algn="l" defTabSz="824865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flex</a:t>
                      </a:r>
                      <a:endParaRPr sz="2700">
                        <a:solidFill>
                          <a:srgbClr val="66666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Noto Sans CJK SC Regular"/>
                      </a:endParaRPr>
                    </a:p>
                  </a:txBody>
                  <a:tcPr marL="45720" marR="4572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4865">
                        <a:lnSpc>
                          <a:spcPct val="100000"/>
                        </a:lnSpc>
                        <a:defRPr sz="27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flex-grow, flex-shrink和flex-basis属性的复合属性</a:t>
                      </a:r>
                    </a:p>
                  </a:txBody>
                  <a:tcPr marL="45720" marR="4572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</a:tr>
              <a:tr h="993139">
                <a:tc>
                  <a:txBody>
                    <a:bodyPr/>
                    <a:lstStyle/>
                    <a:p>
                      <a:pPr algn="l" defTabSz="824865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align-self</a:t>
                      </a:r>
                      <a:endParaRPr sz="2700">
                        <a:solidFill>
                          <a:srgbClr val="66666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Noto Sans CJK SC Regular"/>
                      </a:endParaRPr>
                    </a:p>
                  </a:txBody>
                  <a:tcPr marL="45720" marR="4572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4865">
                        <a:lnSpc>
                          <a:spcPct val="100000"/>
                        </a:lnSpc>
                        <a:defRPr sz="27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允许独立的弹性子元素覆盖弹性容器的默认对齐设置(align-items)</a:t>
                      </a:r>
                    </a:p>
                  </a:txBody>
                  <a:tcPr marL="45720" marR="4572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1320613" y="1060450"/>
            <a:ext cx="2486944" cy="723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824865">
              <a:spcBef>
                <a:spcPts val="0"/>
              </a:spcBef>
              <a:defRPr sz="4100">
                <a:solidFill>
                  <a:srgbClr val="FFFFFF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r>
              <a:t>flex-shrink</a:t>
            </a:r>
          </a:p>
        </p:txBody>
      </p:sp>
      <p:sp>
        <p:nvSpPr>
          <p:cNvPr id="223" name="Shape 223"/>
          <p:cNvSpPr/>
          <p:nvPr/>
        </p:nvSpPr>
        <p:spPr>
          <a:xfrm>
            <a:off x="1903729" y="2688273"/>
            <a:ext cx="9197341" cy="56705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chemeClr val="accent5"/>
                </a:solidFill>
              </a:defRPr>
            </a:lvl1pPr>
          </a:lstStyle>
          <a:p>
            <a:r>
              <a:t>（（子元素宽*子元素个数-父元素宽）/格子总和）*单个缩放格子</a:t>
            </a:r>
          </a:p>
        </p:txBody>
      </p:sp>
      <p:sp>
        <p:nvSpPr>
          <p:cNvPr id="224" name="Shape 224"/>
          <p:cNvSpPr/>
          <p:nvPr/>
        </p:nvSpPr>
        <p:spPr>
          <a:xfrm>
            <a:off x="2203450" y="3600450"/>
            <a:ext cx="4737100" cy="609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结果为每一个盒子移除的部分</a:t>
            </a:r>
          </a:p>
        </p:txBody>
      </p:sp>
      <p:sp>
        <p:nvSpPr>
          <p:cNvPr id="225" name="Shape 225"/>
          <p:cNvSpPr/>
          <p:nvPr/>
        </p:nvSpPr>
        <p:spPr>
          <a:xfrm>
            <a:off x="1782793" y="5054600"/>
            <a:ext cx="2098986" cy="660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824865">
              <a:spcBef>
                <a:spcPts val="0"/>
              </a:spcBef>
              <a:defRPr sz="3700">
                <a:solidFill>
                  <a:srgbClr val="FFFFFF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r>
              <a:t>flex-basis</a:t>
            </a:r>
          </a:p>
        </p:txBody>
      </p:sp>
      <p:sp>
        <p:nvSpPr>
          <p:cNvPr id="226" name="Shape 226"/>
          <p:cNvSpPr/>
          <p:nvPr/>
        </p:nvSpPr>
        <p:spPr>
          <a:xfrm>
            <a:off x="2279650" y="6501409"/>
            <a:ext cx="2881376" cy="58008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chemeClr val="accent5">
                    <a:hueOff val="-180946"/>
                    <a:satOff val="-2346"/>
                    <a:lumOff val="-8711"/>
                  </a:schemeClr>
                </a:solidFill>
              </a:defRPr>
            </a:lvl1pPr>
          </a:lstStyle>
          <a:p>
            <a:r>
              <a:t>超出部分/格子总和</a:t>
            </a:r>
          </a:p>
        </p:txBody>
      </p:sp>
      <p:sp>
        <p:nvSpPr>
          <p:cNvPr id="227" name="Shape 227"/>
          <p:cNvSpPr/>
          <p:nvPr/>
        </p:nvSpPr>
        <p:spPr>
          <a:xfrm>
            <a:off x="6343650" y="6559549"/>
            <a:ext cx="2748534" cy="46380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格子总和=basis/默认值</a:t>
            </a:r>
          </a:p>
        </p:txBody>
      </p:sp>
      <p:sp>
        <p:nvSpPr>
          <p:cNvPr id="228" name="Shape 228"/>
          <p:cNvSpPr/>
          <p:nvPr/>
        </p:nvSpPr>
        <p:spPr>
          <a:xfrm>
            <a:off x="2203450" y="7867903"/>
            <a:ext cx="4737100" cy="609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结果为每一个盒子移除的部分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1110915" y="793749"/>
            <a:ext cx="2604716" cy="850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824865">
              <a:spcBef>
                <a:spcPts val="0"/>
              </a:spcBef>
              <a:defRPr sz="4900">
                <a:solidFill>
                  <a:srgbClr val="FFFFFF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r>
              <a:t>align-self</a:t>
            </a:r>
          </a:p>
        </p:txBody>
      </p:sp>
      <p:sp>
        <p:nvSpPr>
          <p:cNvPr id="231" name="Shape 231"/>
          <p:cNvSpPr/>
          <p:nvPr/>
        </p:nvSpPr>
        <p:spPr>
          <a:xfrm>
            <a:off x="2424176" y="2647950"/>
            <a:ext cx="8156449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align-self: auto|stretch|center|flex-start|flex-end|baseline|initial|inherit;</a:t>
            </a:r>
          </a:p>
        </p:txBody>
      </p:sp>
      <p:sp>
        <p:nvSpPr>
          <p:cNvPr id="232" name="Shape 232"/>
          <p:cNvSpPr/>
          <p:nvPr/>
        </p:nvSpPr>
        <p:spPr>
          <a:xfrm>
            <a:off x="1474469" y="4399790"/>
            <a:ext cx="10693401" cy="37988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auto	默认值。元素继承了它的父容器的 align-items 属性。如果没有父容器则为 "stretch"。	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stretch	元素被拉伸以适应容器。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center	元素位于容器的中心。	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flex-start	元素位于容器的开头。	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flex-end	元素位于容器的结尾。	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baseline	元素位于容器的基线上。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5149850" y="751416"/>
            <a:ext cx="2705100" cy="1003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媒介查询</a:t>
            </a:r>
          </a:p>
        </p:txBody>
      </p:sp>
      <p:sp>
        <p:nvSpPr>
          <p:cNvPr id="235" name="Shape 235"/>
          <p:cNvSpPr/>
          <p:nvPr/>
        </p:nvSpPr>
        <p:spPr>
          <a:xfrm>
            <a:off x="230495" y="2646679"/>
            <a:ext cx="12543810" cy="4460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defTabSz="914400">
              <a:spcBef>
                <a:spcPts val="0"/>
              </a:spcBef>
              <a:defRPr sz="2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esponsive Web Design</a:t>
            </a:r>
          </a:p>
          <a:p>
            <a:pPr defTabSz="914400">
              <a:spcBef>
                <a:spcPts val="0"/>
              </a:spcBef>
              <a:defRPr sz="2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defTabSz="914400">
              <a:spcBef>
                <a:spcPts val="0"/>
              </a:spcBef>
              <a:defRPr sz="2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将已有的开发技巧（弹性网格布局、弹性图片、媒体和媒体查询）</a:t>
            </a:r>
          </a:p>
          <a:p>
            <a:pPr defTabSz="914400">
              <a:spcBef>
                <a:spcPts val="0"/>
              </a:spcBef>
              <a:defRPr sz="2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defTabSz="914400">
              <a:spcBef>
                <a:spcPts val="0"/>
              </a:spcBef>
              <a:defRPr sz="2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整合起来，命名为响应式网页设计</a:t>
            </a:r>
          </a:p>
          <a:p>
            <a:pPr defTabSz="914400">
              <a:spcBef>
                <a:spcPts val="0"/>
              </a:spcBef>
              <a:defRPr sz="2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defTabSz="914400">
              <a:spcBef>
                <a:spcPts val="0"/>
              </a:spcBef>
              <a:defRPr sz="2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是一种针对任意设备对网页内容进行“完美”布局的一种显示机制。</a:t>
            </a:r>
          </a:p>
          <a:p>
            <a:pPr defTabSz="914400">
              <a:spcBef>
                <a:spcPts val="0"/>
              </a:spcBef>
              <a:defRPr sz="2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defTabSz="914400">
              <a:spcBef>
                <a:spcPts val="0"/>
              </a:spcBef>
              <a:defRPr sz="2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简言之，是</a:t>
            </a:r>
            <a:r>
              <a:rPr b="1"/>
              <a:t>一个网站能够兼容多个终端</a:t>
            </a:r>
            <a:r>
              <a:t>——而不是为每个终端做一个特定的版本。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5149850" y="751416"/>
            <a:ext cx="2705100" cy="1003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媒介查询</a:t>
            </a:r>
          </a:p>
        </p:txBody>
      </p:sp>
      <p:sp>
        <p:nvSpPr>
          <p:cNvPr id="238" name="Shape 238"/>
          <p:cNvSpPr/>
          <p:nvPr/>
        </p:nvSpPr>
        <p:spPr>
          <a:xfrm>
            <a:off x="1384518" y="1976437"/>
            <a:ext cx="10235764" cy="7343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defTabSz="914400">
              <a:spcBef>
                <a:spcPts val="0"/>
              </a:spcBef>
              <a:defRPr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优势</a:t>
            </a:r>
          </a:p>
          <a:p>
            <a:pPr defTabSz="914400">
              <a:spcBef>
                <a:spcPts val="0"/>
              </a:spcBef>
              <a:defRPr sz="3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多终端视觉和操作体验非常风格统一</a:t>
            </a:r>
          </a:p>
          <a:p>
            <a:pPr defTabSz="914400">
              <a:spcBef>
                <a:spcPts val="0"/>
              </a:spcBef>
              <a:defRPr sz="3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兼容当前及未来新设备</a:t>
            </a:r>
          </a:p>
          <a:p>
            <a:pPr defTabSz="914400">
              <a:spcBef>
                <a:spcPts val="0"/>
              </a:spcBef>
              <a:defRPr sz="3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响应式web设计中的大部分技术可以用在WebApp开发中</a:t>
            </a:r>
          </a:p>
          <a:p>
            <a:pPr defTabSz="914400">
              <a:spcBef>
                <a:spcPts val="0"/>
              </a:spcBef>
              <a:defRPr sz="3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节约了开发成本，维护成本也降低很多</a:t>
            </a:r>
          </a:p>
          <a:p>
            <a:pPr defTabSz="914400">
              <a:spcBef>
                <a:spcPts val="0"/>
              </a:spcBef>
              <a:defRPr sz="3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defTabSz="914400">
              <a:spcBef>
                <a:spcPts val="0"/>
              </a:spcBef>
              <a:defRPr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不足</a:t>
            </a:r>
          </a:p>
          <a:p>
            <a:pPr defTabSz="914400">
              <a:spcBef>
                <a:spcPts val="0"/>
              </a:spcBef>
              <a:defRPr sz="3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兼容性：低版本浏览器兼容性有问题</a:t>
            </a:r>
          </a:p>
          <a:p>
            <a:pPr defTabSz="914400">
              <a:spcBef>
                <a:spcPts val="0"/>
              </a:spcBef>
              <a:defRPr sz="3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移动带宽流量：相比较手机定制网站，流量稍大，</a:t>
            </a:r>
          </a:p>
          <a:p>
            <a:pPr defTabSz="914400">
              <a:spcBef>
                <a:spcPts val="0"/>
              </a:spcBef>
              <a:defRPr sz="3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但比较加载一个完整pc端网站显然是小得多</a:t>
            </a:r>
          </a:p>
          <a:p>
            <a:pPr defTabSz="914400">
              <a:spcBef>
                <a:spcPts val="0"/>
              </a:spcBef>
              <a:defRPr sz="3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代码累赘，会出现隐藏无用的元素，加载时间加长</a:t>
            </a:r>
          </a:p>
          <a:p>
            <a:pPr defTabSz="914400">
              <a:spcBef>
                <a:spcPts val="0"/>
              </a:spcBef>
              <a:defRPr sz="3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兼容各种设备工作量大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5149850" y="751416"/>
            <a:ext cx="2705100" cy="1003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媒介查询</a:t>
            </a:r>
          </a:p>
        </p:txBody>
      </p:sp>
      <p:sp>
        <p:nvSpPr>
          <p:cNvPr id="241" name="Shape 241"/>
          <p:cNvSpPr/>
          <p:nvPr/>
        </p:nvSpPr>
        <p:spPr>
          <a:xfrm>
            <a:off x="328070" y="1988820"/>
            <a:ext cx="12348660" cy="55778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914400">
              <a:lnSpc>
                <a:spcPct val="120000"/>
              </a:lnSpc>
              <a:spcBef>
                <a:spcPts val="0"/>
              </a:spcBef>
              <a:defRPr sz="25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defTabSz="914400">
              <a:lnSpc>
                <a:spcPct val="120000"/>
              </a:lnSpc>
              <a:spcBef>
                <a:spcPts val="0"/>
              </a:spcBef>
              <a:defRPr sz="25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基本语法</a:t>
            </a:r>
          </a:p>
          <a:p>
            <a:pPr defTabSz="914400">
              <a:lnSpc>
                <a:spcPct val="120000"/>
              </a:lnSpc>
              <a:spcBef>
                <a:spcPts val="0"/>
              </a:spcBef>
              <a:defRPr sz="25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外联CSS语法</a:t>
            </a:r>
          </a:p>
          <a:p>
            <a:pPr defTabSz="914400">
              <a:lnSpc>
                <a:spcPct val="120000"/>
              </a:lnSpc>
              <a:spcBef>
                <a:spcPts val="0"/>
              </a:spcBef>
              <a:defRPr sz="25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&lt;link rel="stylesheet" href="wide.css" media="screen and (min-width:1024px)" /&gt;</a:t>
            </a:r>
          </a:p>
          <a:p>
            <a:pPr defTabSz="914400">
              <a:lnSpc>
                <a:spcPct val="120000"/>
              </a:lnSpc>
              <a:spcBef>
                <a:spcPts val="0"/>
              </a:spcBef>
              <a:defRPr sz="25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&lt;link rel="stylesheet" href="mobile.css" media="screen and (max-width:320px)" /&gt;</a:t>
            </a:r>
          </a:p>
          <a:p>
            <a:pPr defTabSz="914400">
              <a:lnSpc>
                <a:spcPct val="120000"/>
              </a:lnSpc>
              <a:spcBef>
                <a:spcPts val="0"/>
              </a:spcBef>
              <a:defRPr sz="25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内嵌样式的语法</a:t>
            </a:r>
          </a:p>
          <a:p>
            <a:pPr defTabSz="914400">
              <a:lnSpc>
                <a:spcPct val="120000"/>
              </a:lnSpc>
              <a:spcBef>
                <a:spcPts val="0"/>
              </a:spcBef>
              <a:defRPr sz="25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&lt;style&gt;</a:t>
            </a:r>
          </a:p>
          <a:p>
            <a:pPr defTabSz="914400">
              <a:lnSpc>
                <a:spcPct val="120000"/>
              </a:lnSpc>
              <a:spcBef>
                <a:spcPts val="0"/>
              </a:spcBef>
              <a:defRPr sz="25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@media screen and (min-width:500px) { … }</a:t>
            </a:r>
          </a:p>
          <a:p>
            <a:pPr defTabSz="914400">
              <a:lnSpc>
                <a:spcPct val="120000"/>
              </a:lnSpc>
              <a:spcBef>
                <a:spcPts val="0"/>
              </a:spcBef>
              <a:defRPr sz="25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&lt;/style&gt;</a:t>
            </a:r>
          </a:p>
          <a:p>
            <a:pPr defTabSz="914400">
              <a:lnSpc>
                <a:spcPct val="120000"/>
              </a:lnSpc>
              <a:spcBef>
                <a:spcPts val="0"/>
              </a:spcBef>
              <a:defRPr sz="25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5149850" y="751416"/>
            <a:ext cx="2705100" cy="1003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r>
              <a:t>媒介查询</a:t>
            </a:r>
          </a:p>
        </p:txBody>
      </p:sp>
      <p:sp>
        <p:nvSpPr>
          <p:cNvPr id="244" name="Shape 244"/>
          <p:cNvSpPr/>
          <p:nvPr/>
        </p:nvSpPr>
        <p:spPr>
          <a:xfrm>
            <a:off x="1541003" y="2302439"/>
            <a:ext cx="10378605" cy="3735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2100">
                <a:solidFill>
                  <a:srgbClr val="2EAFA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solidFill>
                  <a:srgbClr val="596972"/>
                </a:solidFill>
              </a:rPr>
              <a:t>&lt;</a:t>
            </a:r>
            <a:r>
              <a:rPr>
                <a:solidFill>
                  <a:srgbClr val="2B9EDB"/>
                </a:solidFill>
              </a:rPr>
              <a:t>meta </a:t>
            </a:r>
            <a:r>
              <a:rPr>
                <a:solidFill>
                  <a:srgbClr val="D76019"/>
                </a:solidFill>
              </a:rPr>
              <a:t>name</a:t>
            </a:r>
            <a:r>
              <a:rPr>
                <a:solidFill>
                  <a:srgbClr val="596972"/>
                </a:solidFill>
              </a:rPr>
              <a:t>=</a:t>
            </a:r>
            <a:r>
              <a:t>"viewport" </a:t>
            </a:r>
            <a:r>
              <a:rPr>
                <a:solidFill>
                  <a:srgbClr val="D76019"/>
                </a:solidFill>
              </a:rPr>
              <a:t>content</a:t>
            </a:r>
            <a:r>
              <a:rPr>
                <a:solidFill>
                  <a:srgbClr val="596972"/>
                </a:solidFill>
              </a:rPr>
              <a:t>=</a:t>
            </a:r>
            <a:r>
              <a:t>"width=device-width, initial-scale=1.0"</a:t>
            </a:r>
            <a:r>
              <a:rPr>
                <a:solidFill>
                  <a:srgbClr val="596972"/>
                </a:solidFill>
              </a:rPr>
              <a:t>&gt;</a:t>
            </a:r>
            <a:endParaRPr>
              <a:solidFill>
                <a:srgbClr val="596972"/>
              </a:solidFill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2139704" y="3521639"/>
            <a:ext cx="2900326" cy="3735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0"/>
              </a:spcBef>
              <a:defRPr sz="2100">
                <a:solidFill>
                  <a:srgbClr val="2EAFA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1pPr>
          </a:lstStyle>
          <a:p>
            <a:r>
              <a:t>width=device-width,</a:t>
            </a:r>
          </a:p>
        </p:txBody>
      </p:sp>
      <p:sp>
        <p:nvSpPr>
          <p:cNvPr id="246" name="Shape 246"/>
          <p:cNvSpPr/>
          <p:nvPr/>
        </p:nvSpPr>
        <p:spPr>
          <a:xfrm>
            <a:off x="5395383" y="3479799"/>
            <a:ext cx="2908301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宽度等于当前设备的宽度</a:t>
            </a:r>
          </a:p>
        </p:txBody>
      </p:sp>
      <p:sp>
        <p:nvSpPr>
          <p:cNvPr id="247" name="Shape 247"/>
          <p:cNvSpPr/>
          <p:nvPr/>
        </p:nvSpPr>
        <p:spPr>
          <a:xfrm>
            <a:off x="2286336" y="4690039"/>
            <a:ext cx="2607061" cy="3735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0"/>
              </a:spcBef>
              <a:defRPr sz="2100">
                <a:solidFill>
                  <a:srgbClr val="2EAFA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1pPr>
          </a:lstStyle>
          <a:p>
            <a:r>
              <a:t>initial-scale=1.0</a:t>
            </a:r>
          </a:p>
        </p:txBody>
      </p:sp>
      <p:sp>
        <p:nvSpPr>
          <p:cNvPr id="248" name="Shape 248"/>
          <p:cNvSpPr/>
          <p:nvPr/>
        </p:nvSpPr>
        <p:spPr>
          <a:xfrm>
            <a:off x="5383318" y="4644898"/>
            <a:ext cx="2932431" cy="46380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初始的缩放比例 默认为 1</a:t>
            </a:r>
          </a:p>
        </p:txBody>
      </p:sp>
      <p:sp>
        <p:nvSpPr>
          <p:cNvPr id="249" name="Shape 249"/>
          <p:cNvSpPr/>
          <p:nvPr/>
        </p:nvSpPr>
        <p:spPr>
          <a:xfrm>
            <a:off x="1714690" y="5075766"/>
            <a:ext cx="8925074" cy="376021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/* 大屏幕 */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@media (min-width: 1200px) { ... }  /* 平板电脑和小屏电脑之间的分辨率 */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@media (min-width: 768px) and (max-width: 979px) { ... }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/* 横向放置的手机和竖向放置的平板之间的分辨率 */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@media (max-width: 767px) { ... }  /* 横向放置的手机及分辨率更小的设备 */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@media (max-width: 480px) { ... 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1365250" y="951615"/>
            <a:ext cx="2847760" cy="6706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r>
              <a:t>box-sizing 属性</a:t>
            </a:r>
          </a:p>
        </p:txBody>
      </p:sp>
      <p:sp>
        <p:nvSpPr>
          <p:cNvPr id="179" name="Shape 179"/>
          <p:cNvSpPr/>
          <p:nvPr/>
        </p:nvSpPr>
        <p:spPr>
          <a:xfrm>
            <a:off x="2635250" y="1907116"/>
            <a:ext cx="773430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属性允许您以特定的方式定义匹配某个区域的特定元素。</a:t>
            </a:r>
          </a:p>
        </p:txBody>
      </p:sp>
      <p:graphicFrame>
        <p:nvGraphicFramePr>
          <p:cNvPr id="180" name="Table 180"/>
          <p:cNvGraphicFramePr/>
          <p:nvPr/>
        </p:nvGraphicFramePr>
        <p:xfrm>
          <a:off x="1477645" y="5280660"/>
          <a:ext cx="10861675" cy="2703830"/>
        </p:xfrm>
        <a:graphic>
          <a:graphicData uri="http://schemas.openxmlformats.org/drawingml/2006/table">
            <a:tbl>
              <a:tblPr bandRow="1">
                <a:tableStyleId>{EEE7283C-3CF3-47DC-8721-378D4A62B228}</a:tableStyleId>
              </a:tblPr>
              <a:tblGrid>
                <a:gridCol w="3320415"/>
                <a:gridCol w="7541260"/>
              </a:tblGrid>
              <a:tr h="655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sym typeface="Avenir Next Medium"/>
                        </a:rPr>
                        <a:t>值</a:t>
                      </a:r>
                      <a:endParaRPr sz="3000">
                        <a:solidFill>
                          <a:srgbClr val="FFFFFF"/>
                        </a:solidFill>
                        <a:sym typeface="Avenir Next Medium"/>
                      </a:endParaR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sym typeface="Avenir Next Medium"/>
                        </a:rPr>
                        <a:t>描述</a:t>
                      </a:r>
                      <a:endParaRPr sz="3000">
                        <a:solidFill>
                          <a:srgbClr val="FFFFFF"/>
                        </a:solidFill>
                        <a:sym typeface="Avenir Next Medium"/>
                      </a:endParaR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</a:tr>
              <a:tr h="6623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sym typeface="Avenir Next Medium"/>
                        </a:rPr>
                        <a:t>content-box</a:t>
                      </a:r>
                      <a:endParaRPr sz="3000">
                        <a:solidFill>
                          <a:srgbClr val="FFFFFF"/>
                        </a:solidFill>
                        <a:sym typeface="Avenir Next Medium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sym typeface="Avenir Next Medium"/>
                        </a:rPr>
                        <a:t>在宽度和高度之外绘制元素的内边距和边框</a:t>
                      </a:r>
                      <a:endParaRPr sz="3000">
                        <a:solidFill>
                          <a:srgbClr val="FFFFFF"/>
                        </a:solidFill>
                        <a:sym typeface="Avenir Next Medium"/>
                      </a:endParaRPr>
                    </a:p>
                  </a:txBody>
                  <a:tcPr marL="50800" marR="50800" marT="50800" marB="50800" anchor="ctr" anchorCtr="0" horzOverflow="overflow"/>
                </a:tc>
              </a:tr>
              <a:tr h="723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sym typeface="Avenir Next Medium"/>
                        </a:rPr>
                        <a:t>border-box</a:t>
                      </a:r>
                      <a:endParaRPr sz="3000">
                        <a:solidFill>
                          <a:srgbClr val="FFFFFF"/>
                        </a:solidFill>
                        <a:sym typeface="Avenir Next Medium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sym typeface="Avenir Next Medium"/>
                        </a:rPr>
                        <a:t>将边框看做内边框计算盒子宽度高度</a:t>
                      </a:r>
                      <a:endParaRPr sz="3000">
                        <a:solidFill>
                          <a:srgbClr val="FFFFFF"/>
                        </a:solidFill>
                        <a:sym typeface="Avenir Next Medium"/>
                      </a:endParaRPr>
                    </a:p>
                  </a:txBody>
                  <a:tcPr marL="50800" marR="50800" marT="50800" marB="50800" anchor="ctr" anchorCtr="0" horzOverflow="overflow"/>
                </a:tc>
              </a:tr>
              <a:tr h="6623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3000">
                        <a:solidFill>
                          <a:srgbClr val="FFFFFF"/>
                        </a:solidFill>
                        <a:sym typeface="Avenir Next Medium"/>
                      </a:endParaR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3000">
                        <a:solidFill>
                          <a:srgbClr val="FFFFFF"/>
                        </a:solidFill>
                        <a:sym typeface="Avenir Next Medium"/>
                      </a:endParaR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1" name="Shape 181"/>
          <p:cNvSpPr/>
          <p:nvPr/>
        </p:nvSpPr>
        <p:spPr>
          <a:xfrm>
            <a:off x="2139312" y="3286231"/>
            <a:ext cx="2868296" cy="56705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默认值 content-cox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924983" y="1015281"/>
            <a:ext cx="7314439" cy="64490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r>
              <a:t>神奇flex布局 主要结局排排坐吃果果的问题</a:t>
            </a:r>
          </a:p>
        </p:txBody>
      </p:sp>
      <p:sp>
        <p:nvSpPr>
          <p:cNvPr id="184" name="Shape 184"/>
          <p:cNvSpPr/>
          <p:nvPr>
            <p:ph type="body" idx="4294967295"/>
          </p:nvPr>
        </p:nvSpPr>
        <p:spPr>
          <a:xfrm>
            <a:off x="1145436" y="2559633"/>
            <a:ext cx="11207631" cy="10281601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824865">
              <a:lnSpc>
                <a:spcPct val="140000"/>
              </a:lnSpc>
              <a:spcBef>
                <a:spcPts val="0"/>
              </a:spcBef>
              <a:buClrTx/>
              <a:buSzTx/>
              <a:buFontTx/>
              <a:buNone/>
              <a:defRPr sz="27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rPr>
                <a:solidFill>
                  <a:srgbClr val="FFFFFF"/>
                </a:solidFill>
              </a:rPr>
              <a:t>弹性盒模型（</a:t>
            </a:r>
            <a:r>
              <a:rPr b="1">
                <a:solidFill>
                  <a:srgbClr val="FFFFFF"/>
                </a:solidFill>
              </a:rPr>
              <a:t> Flexible Box</a:t>
            </a:r>
            <a:r>
              <a:rPr>
                <a:solidFill>
                  <a:srgbClr val="FFFFFF"/>
                </a:solidFill>
              </a:rPr>
              <a:t> 或 </a:t>
            </a:r>
            <a:r>
              <a:rPr b="1">
                <a:solidFill>
                  <a:srgbClr val="FFFFFF"/>
                </a:solidFill>
              </a:rPr>
              <a:t>Flexbox</a:t>
            </a:r>
            <a:r>
              <a:rPr>
                <a:solidFill>
                  <a:srgbClr val="FFFFFF"/>
                </a:solidFill>
              </a:rPr>
              <a:t>）是一个CSS3新增布局模块，官方称为</a:t>
            </a:r>
            <a:r>
              <a:rPr>
                <a:solidFill>
                  <a:srgbClr val="FF5C00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CSS Flexible Box Layout Module</a:t>
            </a:r>
            <a:r>
              <a:rPr>
                <a:solidFill>
                  <a:srgbClr val="FFFFFF"/>
                </a:solidFill>
              </a:rPr>
              <a:t>，用于实现容器里项目的对齐、方向、排序（即使在项目大小位置、动态生成的情况）。</a:t>
            </a:r>
            <a:endParaRPr>
              <a:solidFill>
                <a:srgbClr val="FFFFFF"/>
              </a:solidFill>
            </a:endParaRPr>
          </a:p>
          <a:p>
            <a:pPr marL="0" indent="0" defTabSz="824865">
              <a:lnSpc>
                <a:spcPct val="140000"/>
              </a:lnSpc>
              <a:spcBef>
                <a:spcPts val="0"/>
              </a:spcBef>
              <a:buClrTx/>
              <a:buSzTx/>
              <a:buFontTx/>
              <a:buNone/>
              <a:defRPr sz="2700">
                <a:solidFill>
                  <a:srgbClr val="FFFFFF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弹性盒模型最大的特性在于，能够动态修改子元素的宽度和高度，以满足在不同尺寸屏幕下的恰当布局。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1" animBg="1" advAuto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xfrm>
            <a:off x="626533" y="-1058334"/>
            <a:ext cx="12192001" cy="4521201"/>
          </a:xfrm>
          <a:prstGeom prst="rect">
            <a:avLst/>
          </a:prstGeom>
        </p:spPr>
        <p:txBody>
          <a:bodyPr lIns="0" tIns="0" rIns="0" bIns="0" anchor="ctr"/>
          <a:lstStyle/>
          <a:p>
            <a:pPr defTabSz="824865">
              <a:lnSpc>
                <a:spcPct val="100000"/>
              </a:lnSpc>
              <a:defRPr sz="4100" cap="none">
                <a:solidFill>
                  <a:srgbClr val="FFFFFF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pPr>
            <a:r>
              <a:t>弹性盒模型介绍 — </a:t>
            </a:r>
            <a:r>
              <a:rPr>
                <a:latin typeface="Noto Sans CJK SC Bold"/>
                <a:ea typeface="Noto Sans CJK SC Bold"/>
                <a:cs typeface="Noto Sans CJK SC Bold"/>
                <a:sym typeface="Noto Sans CJK SC Bold"/>
              </a:rPr>
              <a:t>基础知识</a:t>
            </a:r>
            <a:endParaRPr>
              <a:latin typeface="Noto Sans CJK SC Bold"/>
              <a:ea typeface="Noto Sans CJK SC Bold"/>
              <a:cs typeface="Noto Sans CJK SC Bold"/>
              <a:sym typeface="Noto Sans CJK SC Bold"/>
            </a:endParaRPr>
          </a:p>
        </p:txBody>
      </p:sp>
      <p:pic>
        <p:nvPicPr>
          <p:cNvPr id="187" name="image5.png"/>
          <p:cNvPicPr>
            <a:picLocks noChangeAspect="1"/>
          </p:cNvPicPr>
          <p:nvPr/>
        </p:nvPicPr>
        <p:blipFill>
          <a:blip r:embed="rId1"/>
          <a:srcRect l="965" t="1620" r="1361" b="2339"/>
          <a:stretch>
            <a:fillRect/>
          </a:stretch>
        </p:blipFill>
        <p:spPr>
          <a:xfrm>
            <a:off x="6381750" y="1877695"/>
            <a:ext cx="10798810" cy="6280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8" name="Shape 188"/>
          <p:cNvSpPr/>
          <p:nvPr/>
        </p:nvSpPr>
        <p:spPr>
          <a:xfrm>
            <a:off x="508266" y="1877906"/>
            <a:ext cx="4867197" cy="758952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698500" indent="-507365" defTabSz="8248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 typeface="Arial" panose="020B0604020202020204"/>
              <a:buChar char="•"/>
              <a:defRPr sz="2500">
                <a:solidFill>
                  <a:srgbClr val="FFFFFF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弹性容器(flex container)</a:t>
            </a:r>
          </a:p>
          <a:p>
            <a:pPr marL="698500" indent="-507365" defTabSz="8248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 typeface="Arial" panose="020B0604020202020204"/>
              <a:buChar char="•"/>
              <a:defRPr sz="2500">
                <a:solidFill>
                  <a:srgbClr val="FFFFFF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弹性子元素(flex item)</a:t>
            </a:r>
          </a:p>
          <a:p>
            <a:pPr marL="698500" indent="-507365" defTabSz="8248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 typeface="Arial" panose="020B0604020202020204"/>
              <a:buChar char="•"/>
              <a:defRPr sz="2500">
                <a:solidFill>
                  <a:srgbClr val="FFFFFF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轴分为主轴(main axis) 侧轴(cross axis)，弹性子元素沿着主轴依次排列，侧轴垂直于主轴。</a:t>
            </a:r>
          </a:p>
          <a:p>
            <a:pPr marL="698500" indent="-507365" defTabSz="8248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 typeface="Arial" panose="020B0604020202020204"/>
              <a:buChar char="•"/>
              <a:defRPr sz="2500">
                <a:solidFill>
                  <a:srgbClr val="FFFFFF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弹性容器的主轴开始(main start)、主轴结束(main end)和侧轴开始(cross start)、侧轴结束(cross end) 代表了弹性子元素排列的起始和结束位置。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2" bldLvl="0" animBg="1" advAuto="0"/>
      <p:bldP spid="188" grpId="1" bldLvl="5" animBg="1" advAuto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xfrm>
            <a:off x="762000" y="-1193800"/>
            <a:ext cx="12192000" cy="4521200"/>
          </a:xfrm>
          <a:prstGeom prst="rect">
            <a:avLst/>
          </a:prstGeom>
        </p:spPr>
        <p:txBody>
          <a:bodyPr lIns="0" tIns="0" rIns="0" bIns="0" anchor="ctr"/>
          <a:lstStyle/>
          <a:p>
            <a:pPr defTabSz="824865">
              <a:lnSpc>
                <a:spcPct val="100000"/>
              </a:lnSpc>
              <a:defRPr sz="5400" cap="none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pPr>
            <a:r>
              <a:rPr>
                <a:solidFill>
                  <a:srgbClr val="FFFFFF"/>
                </a:solidFill>
              </a:rPr>
              <a:t>弹性盒模型介绍</a:t>
            </a:r>
            <a:r>
              <a:t> — </a:t>
            </a:r>
            <a:r>
              <a:rPr>
                <a:solidFill>
                  <a:schemeClr val="accent5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属性分类</a:t>
            </a:r>
            <a:endParaRPr>
              <a:solidFill>
                <a:schemeClr val="accent5"/>
              </a:solidFill>
              <a:latin typeface="Noto Sans CJK SC Bold"/>
              <a:ea typeface="Noto Sans CJK SC Bold"/>
              <a:cs typeface="Noto Sans CJK SC Bold"/>
              <a:sym typeface="Noto Sans CJK SC Bold"/>
            </a:endParaRPr>
          </a:p>
        </p:txBody>
      </p:sp>
      <p:graphicFrame>
        <p:nvGraphicFramePr>
          <p:cNvPr id="191" name="Table 191"/>
          <p:cNvGraphicFramePr/>
          <p:nvPr/>
        </p:nvGraphicFramePr>
        <p:xfrm>
          <a:off x="1572712" y="3496027"/>
          <a:ext cx="22103738" cy="66193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44440"/>
                <a:gridCol w="7425712"/>
              </a:tblGrid>
              <a:tr h="523240">
                <a:tc>
                  <a:txBody>
                    <a:bodyPr/>
                    <a:lstStyle/>
                    <a:p>
                      <a:pPr algn="ctr" defTabSz="824865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  <a:latin typeface="Noto Sans CJK SC Bold"/>
                          <a:ea typeface="Noto Sans CJK SC Bold"/>
                          <a:cs typeface="Noto Sans CJK SC Bold"/>
                          <a:sym typeface="Noto Sans CJK SC Bold"/>
                        </a:rPr>
                        <a:t>属性</a:t>
                      </a:r>
                      <a:endParaRPr sz="2400" b="1">
                        <a:solidFill>
                          <a:srgbClr val="FFFFFF"/>
                        </a:solidFill>
                        <a:latin typeface="Noto Sans CJK SC Bold"/>
                        <a:ea typeface="Noto Sans CJK SC Bold"/>
                        <a:cs typeface="Noto Sans CJK SC Bold"/>
                        <a:sym typeface="Noto Sans CJK SC Bold"/>
                      </a:endParaRPr>
                    </a:p>
                  </a:txBody>
                  <a:tcPr marL="45720" marR="45720" anchor="ctr" anchorCtr="0" horzOverflow="overflow">
                    <a:lnB w="12700">
                      <a:miter lim="400000"/>
                    </a:lnB>
                    <a:solidFill>
                      <a:srgbClr val="2FAA4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24865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  <a:latin typeface="Noto Sans CJK SC Bold"/>
                          <a:ea typeface="Noto Sans CJK SC Bold"/>
                          <a:cs typeface="Noto Sans CJK SC Bold"/>
                          <a:sym typeface="Noto Sans CJK SC Bold"/>
                        </a:rPr>
                        <a:t>属性说明</a:t>
                      </a:r>
                      <a:endParaRPr sz="2400" b="1">
                        <a:solidFill>
                          <a:srgbClr val="FFFFFF"/>
                        </a:solidFill>
                        <a:latin typeface="Noto Sans CJK SC Bold"/>
                        <a:ea typeface="Noto Sans CJK SC Bold"/>
                        <a:cs typeface="Noto Sans CJK SC Bold"/>
                        <a:sym typeface="Noto Sans CJK SC Bold"/>
                      </a:endParaRPr>
                    </a:p>
                  </a:txBody>
                  <a:tcPr marL="45720" marR="45720" anchor="ctr" anchorCtr="0" horzOverflow="overflow">
                    <a:lnB w="12700">
                      <a:miter lim="400000"/>
                    </a:lnB>
                    <a:solidFill>
                      <a:srgbClr val="2FAA46"/>
                    </a:solidFill>
                  </a:tcPr>
                </a:tc>
              </a:tr>
              <a:tr h="614110">
                <a:tc>
                  <a:txBody>
                    <a:bodyPr/>
                    <a:lstStyle/>
                    <a:p>
                      <a:pPr algn="l" defTabSz="824865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flex-direction</a:t>
                      </a:r>
                      <a:endParaRPr sz="2400">
                        <a:solidFill>
                          <a:srgbClr val="66666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Noto Sans CJK SC Regular"/>
                      </a:endParaRPr>
                    </a:p>
                  </a:txBody>
                  <a:tcPr marL="45720" marR="4572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4865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设置主轴方向，确定弹性子元素排列方式</a:t>
                      </a:r>
                      <a:endParaRPr sz="2400">
                        <a:solidFill>
                          <a:srgbClr val="66666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Noto Sans CJK SC Regular"/>
                      </a:endParaRPr>
                    </a:p>
                  </a:txBody>
                  <a:tcPr marL="45720" marR="4572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</a:tr>
              <a:tr h="615631">
                <a:tc>
                  <a:txBody>
                    <a:bodyPr/>
                    <a:lstStyle/>
                    <a:p>
                      <a:pPr algn="l" defTabSz="824865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flex-wrap</a:t>
                      </a:r>
                      <a:endParaRPr sz="2400">
                        <a:solidFill>
                          <a:srgbClr val="66666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Noto Sans CJK SC Regular"/>
                      </a:endParaRPr>
                    </a:p>
                  </a:txBody>
                  <a:tcPr marL="45720" marR="4572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4865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当弹性子元素超出弹性容器范围时是否换行</a:t>
                      </a:r>
                      <a:endParaRPr sz="2400">
                        <a:solidFill>
                          <a:srgbClr val="66666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Noto Sans CJK SC Regular"/>
                      </a:endParaRPr>
                    </a:p>
                  </a:txBody>
                  <a:tcPr marL="45720" marR="4572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56575">
                <a:tc>
                  <a:txBody>
                    <a:bodyPr/>
                    <a:lstStyle/>
                    <a:p>
                      <a:pPr algn="l" defTabSz="824865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flex-flow</a:t>
                      </a:r>
                      <a:endParaRPr sz="2400">
                        <a:solidFill>
                          <a:srgbClr val="66666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Noto Sans CJK SC Regular"/>
                      </a:endParaRPr>
                    </a:p>
                  </a:txBody>
                  <a:tcPr marL="45720" marR="4572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4865">
                        <a:lnSpc>
                          <a:spcPct val="100000"/>
                        </a:lnSpc>
                        <a:defRPr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flex-direction和flex-wrap属性的快捷方式，复合属性</a:t>
                      </a:r>
                    </a:p>
                  </a:txBody>
                  <a:tcPr marL="45720" marR="4572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</a:tr>
              <a:tr h="625685">
                <a:tc>
                  <a:txBody>
                    <a:bodyPr/>
                    <a:lstStyle/>
                    <a:p>
                      <a:pPr algn="l" defTabSz="824865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justify-content</a:t>
                      </a:r>
                      <a:endParaRPr sz="2400">
                        <a:solidFill>
                          <a:srgbClr val="66666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Noto Sans CJK SC Regular"/>
                      </a:endParaRPr>
                    </a:p>
                  </a:txBody>
                  <a:tcPr marL="45720" marR="4572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4865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主轴上的对齐方式</a:t>
                      </a:r>
                      <a:endParaRPr sz="2400">
                        <a:solidFill>
                          <a:srgbClr val="66666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Noto Sans CJK SC Regular"/>
                      </a:endParaRPr>
                    </a:p>
                  </a:txBody>
                  <a:tcPr marL="45720" marR="4572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algn="l" defTabSz="824865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align-items</a:t>
                      </a:r>
                      <a:endParaRPr sz="2400">
                        <a:solidFill>
                          <a:srgbClr val="66666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Noto Sans CJK SC Regular"/>
                      </a:endParaRPr>
                    </a:p>
                  </a:txBody>
                  <a:tcPr marL="45720" marR="4572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4865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侧轴上的对齐方式</a:t>
                      </a:r>
                      <a:endParaRPr sz="2400">
                        <a:solidFill>
                          <a:srgbClr val="66666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Noto Sans CJK SC Regular"/>
                      </a:endParaRPr>
                    </a:p>
                  </a:txBody>
                  <a:tcPr marL="45720" marR="4572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</a:tr>
              <a:tr h="596132">
                <a:tc>
                  <a:txBody>
                    <a:bodyPr/>
                    <a:lstStyle/>
                    <a:p>
                      <a:pPr algn="l" defTabSz="824865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align-content</a:t>
                      </a:r>
                      <a:endParaRPr sz="2400">
                        <a:solidFill>
                          <a:srgbClr val="66666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Noto Sans CJK SC Regular"/>
                      </a:endParaRPr>
                    </a:p>
                  </a:txBody>
                  <a:tcPr marL="45720" marR="4572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4865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侧轴上有空白时，侧轴的对齐方式</a:t>
                      </a:r>
                      <a:endParaRPr sz="2400">
                        <a:solidFill>
                          <a:srgbClr val="66666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Noto Sans CJK SC Regular"/>
                      </a:endParaRPr>
                    </a:p>
                  </a:txBody>
                  <a:tcPr marL="45720" marR="4572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2" name="Shape 192"/>
          <p:cNvSpPr/>
          <p:nvPr/>
        </p:nvSpPr>
        <p:spPr>
          <a:xfrm>
            <a:off x="724779" y="1800355"/>
            <a:ext cx="3342941" cy="802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indent="190500" defTabSz="824865">
              <a:lnSpc>
                <a:spcPct val="1400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r>
              <a:t>弹性容器属性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1009302" y="933450"/>
            <a:ext cx="2346165" cy="571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824865">
              <a:spcBef>
                <a:spcPts val="0"/>
              </a:spcBef>
              <a:defRPr sz="3100">
                <a:solidFill>
                  <a:srgbClr val="FFFFFF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r>
              <a:t>flex-direction</a:t>
            </a:r>
          </a:p>
        </p:txBody>
      </p:sp>
      <p:sp>
        <p:nvSpPr>
          <p:cNvPr id="195" name="Shape 195"/>
          <p:cNvSpPr/>
          <p:nvPr/>
        </p:nvSpPr>
        <p:spPr>
          <a:xfrm>
            <a:off x="2269870" y="2291165"/>
            <a:ext cx="6941059" cy="46380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flex-direction：row | row-reverse | column | column-reverse</a:t>
            </a:r>
          </a:p>
        </p:txBody>
      </p:sp>
      <p:sp>
        <p:nvSpPr>
          <p:cNvPr id="196" name="Shape 196"/>
          <p:cNvSpPr/>
          <p:nvPr/>
        </p:nvSpPr>
        <p:spPr>
          <a:xfrm>
            <a:off x="1463675" y="3603924"/>
            <a:ext cx="10077450" cy="379881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row：主轴与行内轴方向作为默认的书写模式。即横向从左到右排列（左对齐）。</a:t>
            </a:r>
          </a:p>
          <a:p>
            <a:pPr lvl="4">
              <a:defRPr>
                <a:solidFill>
                  <a:schemeClr val="accent5"/>
                </a:solidFill>
              </a:defRPr>
            </a:pPr>
            <a:r>
              <a:t>从主轴开始点 开始排列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row-reverse：对齐方式与row相反。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column：主轴与块轴方向作为默认的书写模式。即纵向从上往下排列（顶对齐）。</a:t>
            </a:r>
          </a:p>
          <a:p>
            <a:pPr lvl="6">
              <a:defRPr>
                <a:solidFill>
                  <a:schemeClr val="accent5">
                    <a:hueOff val="-180946"/>
                    <a:satOff val="-2346"/>
                    <a:lumOff val="-8711"/>
                  </a:schemeClr>
                </a:solidFill>
              </a:defRPr>
            </a:pPr>
            <a:r>
              <a:t>从侧轴开始点 开始排列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column-reverse：对齐方式与column相反。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1441284" y="768349"/>
            <a:ext cx="2123555" cy="698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824865">
              <a:spcBef>
                <a:spcPts val="0"/>
              </a:spcBef>
              <a:defRPr sz="3900">
                <a:solidFill>
                  <a:srgbClr val="FFFFFF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r>
              <a:t>flex-wrap</a:t>
            </a:r>
          </a:p>
        </p:txBody>
      </p:sp>
      <p:sp>
        <p:nvSpPr>
          <p:cNvPr id="199" name="Shape 199"/>
          <p:cNvSpPr/>
          <p:nvPr/>
        </p:nvSpPr>
        <p:spPr>
          <a:xfrm>
            <a:off x="2591604" y="1905601"/>
            <a:ext cx="5276775" cy="48986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r>
              <a:t>flex-wrap：nowrap | wrap | wrap-reverse</a:t>
            </a:r>
          </a:p>
        </p:txBody>
      </p:sp>
      <p:sp>
        <p:nvSpPr>
          <p:cNvPr id="200" name="Shape 200"/>
          <p:cNvSpPr/>
          <p:nvPr/>
        </p:nvSpPr>
        <p:spPr>
          <a:xfrm>
            <a:off x="1676907" y="3647695"/>
            <a:ext cx="10488677" cy="24582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nowrap：flex容器为单行。该情况下flex子项可能会溢出容器</a:t>
            </a:r>
          </a:p>
          <a:p>
            <a:pPr lvl="2">
              <a:defRPr>
                <a:solidFill>
                  <a:schemeClr val="accent5"/>
                </a:solidFill>
              </a:defRPr>
            </a:pPr>
            <a:r>
              <a:t>默认值不换行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wrap：flex容器为多行。该情况下flex子项溢出的部分会被放置到新行，子项内部会发生断行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wrap-reverse：反转 wrap 排列。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1686859" y="1244600"/>
            <a:ext cx="1837650" cy="660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824865">
              <a:spcBef>
                <a:spcPts val="0"/>
              </a:spcBef>
              <a:defRPr sz="3700">
                <a:solidFill>
                  <a:srgbClr val="FFFFFF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r>
              <a:t>flex-flow</a:t>
            </a:r>
          </a:p>
        </p:txBody>
      </p:sp>
      <p:sp>
        <p:nvSpPr>
          <p:cNvPr id="203" name="Shape 203"/>
          <p:cNvSpPr/>
          <p:nvPr/>
        </p:nvSpPr>
        <p:spPr>
          <a:xfrm>
            <a:off x="2982722" y="2155698"/>
            <a:ext cx="5413757" cy="46380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flex-flow：&lt;' flex-direction '&gt; || &lt;' flex-wrap '&gt;</a:t>
            </a:r>
          </a:p>
        </p:txBody>
      </p:sp>
      <p:sp>
        <p:nvSpPr>
          <p:cNvPr id="204" name="Shape 204"/>
          <p:cNvSpPr/>
          <p:nvPr/>
        </p:nvSpPr>
        <p:spPr>
          <a:xfrm>
            <a:off x="2805277" y="3007530"/>
            <a:ext cx="7394246" cy="113080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&lt;' flex-direction '&gt;：定义弹性盒子元素的排列方向。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&lt;' flex-wrap '&gt;：控制flex容器是单行或者多行。</a:t>
            </a:r>
          </a:p>
        </p:txBody>
      </p:sp>
      <p:sp>
        <p:nvSpPr>
          <p:cNvPr id="205" name="Shape 205"/>
          <p:cNvSpPr/>
          <p:nvPr/>
        </p:nvSpPr>
        <p:spPr>
          <a:xfrm>
            <a:off x="1608312" y="4591050"/>
            <a:ext cx="2543207" cy="571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824865">
              <a:spcBef>
                <a:spcPts val="0"/>
              </a:spcBef>
              <a:defRPr sz="3100">
                <a:solidFill>
                  <a:srgbClr val="FFFFFF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r>
              <a:t>justify-content</a:t>
            </a:r>
          </a:p>
        </p:txBody>
      </p:sp>
      <p:sp>
        <p:nvSpPr>
          <p:cNvPr id="206" name="Shape 206"/>
          <p:cNvSpPr/>
          <p:nvPr/>
        </p:nvSpPr>
        <p:spPr>
          <a:xfrm>
            <a:off x="4895601" y="4591050"/>
            <a:ext cx="2017826" cy="571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824865">
              <a:spcBef>
                <a:spcPts val="0"/>
              </a:spcBef>
              <a:defRPr sz="3100">
                <a:solidFill>
                  <a:srgbClr val="FFFFFF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r>
              <a:t>align-items</a:t>
            </a:r>
          </a:p>
        </p:txBody>
      </p:sp>
      <p:sp>
        <p:nvSpPr>
          <p:cNvPr id="207" name="Shape 207"/>
          <p:cNvSpPr/>
          <p:nvPr/>
        </p:nvSpPr>
        <p:spPr>
          <a:xfrm>
            <a:off x="2702983" y="5615263"/>
            <a:ext cx="4559301" cy="46380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定义主轴的对齐方式 和 侧轴的对其方式</a:t>
            </a:r>
          </a:p>
        </p:txBody>
      </p:sp>
      <p:sp>
        <p:nvSpPr>
          <p:cNvPr id="208" name="Shape 208"/>
          <p:cNvSpPr/>
          <p:nvPr/>
        </p:nvSpPr>
        <p:spPr>
          <a:xfrm>
            <a:off x="1664970" y="6172625"/>
            <a:ext cx="5435601" cy="313181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stretch	默认值。项目被拉伸以适应容器。	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center	项目位于容器的中心。	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flex-start	项目位于容器的开头。	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flex-end	项目位于容器的结尾。	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baseline   项目位于容器的基线上。</a:t>
            </a:r>
          </a:p>
        </p:txBody>
      </p:sp>
      <p:sp>
        <p:nvSpPr>
          <p:cNvPr id="209" name="Shape 209"/>
          <p:cNvSpPr/>
          <p:nvPr/>
        </p:nvSpPr>
        <p:spPr>
          <a:xfrm>
            <a:off x="7626603" y="5567765"/>
            <a:ext cx="2698329" cy="558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824865">
              <a:spcBef>
                <a:spcPts val="0"/>
              </a:spcBef>
              <a:defRPr sz="3000">
                <a:solidFill>
                  <a:srgbClr val="FFFFFF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r>
              <a:t>space-between</a:t>
            </a:r>
          </a:p>
        </p:txBody>
      </p:sp>
      <p:sp>
        <p:nvSpPr>
          <p:cNvPr id="210" name="Shape 210"/>
          <p:cNvSpPr/>
          <p:nvPr/>
        </p:nvSpPr>
        <p:spPr>
          <a:xfrm>
            <a:off x="7388940" y="6201580"/>
            <a:ext cx="4733219" cy="10414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defTabSz="824865">
              <a:spcBef>
                <a:spcPts val="0"/>
              </a:spcBef>
              <a:defRPr sz="2600">
                <a:solidFill>
                  <a:srgbClr val="FFFFFF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r>
              <a:t>第一个、最后一个对齐弹性容器的边缘，其余均匀分布。 </a:t>
            </a:r>
          </a:p>
        </p:txBody>
      </p:sp>
      <p:sp>
        <p:nvSpPr>
          <p:cNvPr id="211" name="Shape 211"/>
          <p:cNvSpPr/>
          <p:nvPr/>
        </p:nvSpPr>
        <p:spPr>
          <a:xfrm>
            <a:off x="7485707" y="7446433"/>
            <a:ext cx="2599532" cy="584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824865">
              <a:spcBef>
                <a:spcPts val="0"/>
              </a:spcBef>
              <a:defRPr sz="3200">
                <a:solidFill>
                  <a:srgbClr val="FFFFFF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r>
              <a:t>space-around</a:t>
            </a:r>
          </a:p>
        </p:txBody>
      </p:sp>
      <p:sp>
        <p:nvSpPr>
          <p:cNvPr id="212" name="Shape 212"/>
          <p:cNvSpPr/>
          <p:nvPr/>
        </p:nvSpPr>
        <p:spPr>
          <a:xfrm>
            <a:off x="7585323" y="8234086"/>
            <a:ext cx="240030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824865">
              <a:spcBef>
                <a:spcPts val="0"/>
              </a:spcBef>
              <a:defRPr sz="3000">
                <a:solidFill>
                  <a:srgbClr val="FFFFFF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r>
              <a:t>全部均匀分布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1559396" y="1043516"/>
            <a:ext cx="2586820" cy="622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824865">
              <a:spcBef>
                <a:spcPts val="0"/>
              </a:spcBef>
              <a:defRPr sz="3400">
                <a:solidFill>
                  <a:srgbClr val="FFFFFF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r>
              <a:t>align-content</a:t>
            </a:r>
          </a:p>
        </p:txBody>
      </p:sp>
      <p:sp>
        <p:nvSpPr>
          <p:cNvPr id="215" name="Shape 215"/>
          <p:cNvSpPr/>
          <p:nvPr>
            <p:ph type="body" idx="4294967295"/>
          </p:nvPr>
        </p:nvSpPr>
        <p:spPr>
          <a:xfrm>
            <a:off x="364915" y="1372116"/>
            <a:ext cx="22927085" cy="9144091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824865">
              <a:lnSpc>
                <a:spcPct val="140000"/>
              </a:lnSpc>
              <a:spcBef>
                <a:spcPts val="0"/>
              </a:spcBef>
              <a:buClrTx/>
              <a:buSzTx/>
              <a:buFontTx/>
              <a:buNone/>
              <a:defRPr sz="2400" b="1">
                <a:solidFill>
                  <a:srgbClr val="FFFFFF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defRPr>
            </a:pPr>
            <a:r>
              <a:t>语法</a:t>
            </a:r>
          </a:p>
          <a:p>
            <a:pPr marL="0" indent="0" defTabSz="824865">
              <a:lnSpc>
                <a:spcPct val="140000"/>
              </a:lnSpc>
              <a:spcBef>
                <a:spcPts val="0"/>
              </a:spcBef>
              <a:buClrTx/>
              <a:buSzTx/>
              <a:buFontTx/>
              <a:buNone/>
              <a:defRPr sz="2400" b="1">
                <a:solidFill>
                  <a:srgbClr val="FFFFFF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	align-content</a:t>
            </a:r>
            <a:r>
              <a:rPr b="0"/>
              <a:t>：flex-start | flex-end | center | space-between | space-around | stretch</a:t>
            </a:r>
            <a:endParaRPr b="0"/>
          </a:p>
          <a:p>
            <a:pPr marL="0" indent="0" defTabSz="824865">
              <a:lnSpc>
                <a:spcPct val="140000"/>
              </a:lnSpc>
              <a:spcBef>
                <a:spcPts val="0"/>
              </a:spcBef>
              <a:buClrTx/>
              <a:buSzTx/>
              <a:buFontTx/>
              <a:buNone/>
              <a:defRPr sz="2400" b="1">
                <a:solidFill>
                  <a:srgbClr val="FFFFFF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defRPr>
            </a:pPr>
            <a:r>
              <a:t>含义</a:t>
            </a:r>
          </a:p>
          <a:p>
            <a:pPr marL="0" indent="0" defTabSz="824865">
              <a:lnSpc>
                <a:spcPct val="14000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FFFFF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	侧轴有空白且有多行时，设置弹性子元素侧轴上的</a:t>
            </a:r>
            <a:r>
              <a:rPr>
                <a:latin typeface="Noto Sans CJK SC Bold"/>
                <a:ea typeface="Noto Sans CJK SC Bold"/>
                <a:cs typeface="Noto Sans CJK SC Bold"/>
                <a:sym typeface="Noto Sans CJK SC Bold"/>
              </a:rPr>
              <a:t>对齐方式</a:t>
            </a:r>
            <a:endParaRPr>
              <a:latin typeface="Noto Sans CJK SC Bold"/>
              <a:ea typeface="Noto Sans CJK SC Bold"/>
              <a:cs typeface="Noto Sans CJK SC Bold"/>
              <a:sym typeface="Noto Sans CJK SC Bold"/>
            </a:endParaRPr>
          </a:p>
        </p:txBody>
      </p:sp>
      <p:graphicFrame>
        <p:nvGraphicFramePr>
          <p:cNvPr id="216" name="Table 216"/>
          <p:cNvGraphicFramePr/>
          <p:nvPr/>
        </p:nvGraphicFramePr>
        <p:xfrm>
          <a:off x="713889" y="3864824"/>
          <a:ext cx="11996122" cy="624203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34223"/>
                <a:gridCol w="8749197"/>
              </a:tblGrid>
              <a:tr h="706532">
                <a:tc>
                  <a:txBody>
                    <a:bodyPr/>
                    <a:lstStyle/>
                    <a:p>
                      <a:pPr algn="l" defTabSz="824865">
                        <a:lnSpc>
                          <a:spcPct val="12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Noto Sans CJK SC Bold"/>
                          <a:ea typeface="Noto Sans CJK SC Bold"/>
                          <a:cs typeface="Noto Sans CJK SC Bold"/>
                          <a:sym typeface="Noto Sans CJK SC Bold"/>
                        </a:rPr>
                        <a:t>属性值</a:t>
                      </a:r>
                      <a:endParaRPr sz="2200" b="1">
                        <a:solidFill>
                          <a:srgbClr val="FFFFFF"/>
                        </a:solidFill>
                        <a:latin typeface="Noto Sans CJK SC Bold"/>
                        <a:ea typeface="Noto Sans CJK SC Bold"/>
                        <a:cs typeface="Noto Sans CJK SC Bold"/>
                        <a:sym typeface="Noto Sans CJK SC Bold"/>
                      </a:endParaRPr>
                    </a:p>
                  </a:txBody>
                  <a:tcPr marL="28575" marR="28575" marT="28575" marB="28575" anchor="ctr" anchorCtr="0" horzOverflow="overflow">
                    <a:lnB w="12700">
                      <a:miter lim="400000"/>
                    </a:lnB>
                    <a:solidFill>
                      <a:srgbClr val="2FAA4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4865">
                        <a:lnSpc>
                          <a:spcPct val="12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Noto Sans CJK SC Bold"/>
                          <a:ea typeface="Noto Sans CJK SC Bold"/>
                          <a:cs typeface="Noto Sans CJK SC Bold"/>
                          <a:sym typeface="Noto Sans CJK SC Bold"/>
                        </a:rPr>
                        <a:t>含义</a:t>
                      </a:r>
                      <a:endParaRPr sz="2200" b="1">
                        <a:solidFill>
                          <a:srgbClr val="FFFFFF"/>
                        </a:solidFill>
                        <a:latin typeface="Noto Sans CJK SC Bold"/>
                        <a:ea typeface="Noto Sans CJK SC Bold"/>
                        <a:cs typeface="Noto Sans CJK SC Bold"/>
                        <a:sym typeface="Noto Sans CJK SC Bold"/>
                      </a:endParaRPr>
                    </a:p>
                  </a:txBody>
                  <a:tcPr marL="28575" marR="28575" marT="28575" marB="28575" anchor="ctr" anchorCtr="0" horzOverflow="overflow">
                    <a:lnB w="12700">
                      <a:miter lim="400000"/>
                    </a:lnB>
                    <a:solidFill>
                      <a:srgbClr val="2FAA46"/>
                    </a:solidFill>
                  </a:tcPr>
                </a:tc>
              </a:tr>
              <a:tr h="710776">
                <a:tc>
                  <a:txBody>
                    <a:bodyPr/>
                    <a:lstStyle/>
                    <a:p>
                      <a:pPr algn="l" defTabSz="824865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flex-start 默认值</a:t>
                      </a:r>
                      <a:endParaRPr sz="2200">
                        <a:solidFill>
                          <a:srgbClr val="66666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Noto Sans CJK SC Regular"/>
                      </a:endParaRPr>
                    </a:p>
                  </a:txBody>
                  <a:tcPr marL="28575" marR="28575" marT="28575" marB="28575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4865">
                        <a:lnSpc>
                          <a:spcPct val="120000"/>
                        </a:lnSpc>
                        <a:defRPr sz="22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主轴开始对齐，主轴为横轴，ltr环境下，左对齐</a:t>
                      </a:r>
                    </a:p>
                  </a:txBody>
                  <a:tcPr marL="28575" marR="28575" marT="28575" marB="28575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</a:tr>
              <a:tr h="710776">
                <a:tc>
                  <a:txBody>
                    <a:bodyPr/>
                    <a:lstStyle/>
                    <a:p>
                      <a:pPr algn="l" defTabSz="824865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flex-end</a:t>
                      </a:r>
                      <a:endParaRPr sz="2200">
                        <a:solidFill>
                          <a:srgbClr val="66666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Noto Sans CJK SC Regular"/>
                      </a:endParaRPr>
                    </a:p>
                  </a:txBody>
                  <a:tcPr marL="28575" marR="28575" marT="28575" marB="28575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4865">
                        <a:lnSpc>
                          <a:spcPct val="120000"/>
                        </a:lnSpc>
                        <a:defRPr sz="22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主轴结束对齐，主轴为横轴，ltr环境下，右对齐</a:t>
                      </a:r>
                    </a:p>
                  </a:txBody>
                  <a:tcPr marL="28575" marR="28575" marT="28575" marB="28575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710776">
                <a:tc>
                  <a:txBody>
                    <a:bodyPr/>
                    <a:lstStyle/>
                    <a:p>
                      <a:pPr algn="l" defTabSz="824865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center</a:t>
                      </a:r>
                      <a:endParaRPr sz="2200">
                        <a:solidFill>
                          <a:srgbClr val="66666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Noto Sans CJK SC Regular"/>
                      </a:endParaRPr>
                    </a:p>
                  </a:txBody>
                  <a:tcPr marL="28575" marR="28575" marT="28575" marB="28575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4865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居中对齐</a:t>
                      </a:r>
                      <a:endParaRPr sz="2200">
                        <a:solidFill>
                          <a:srgbClr val="66666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Noto Sans CJK SC Regular"/>
                      </a:endParaRPr>
                    </a:p>
                  </a:txBody>
                  <a:tcPr marL="28575" marR="28575" marT="28575" marB="28575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</a:tr>
              <a:tr h="725586">
                <a:tc>
                  <a:txBody>
                    <a:bodyPr/>
                    <a:lstStyle/>
                    <a:p>
                      <a:pPr algn="l" defTabSz="824865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space-between</a:t>
                      </a:r>
                      <a:endParaRPr sz="2200">
                        <a:solidFill>
                          <a:srgbClr val="66666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Noto Sans CJK SC Regular"/>
                      </a:endParaRPr>
                    </a:p>
                  </a:txBody>
                  <a:tcPr marL="28575" marR="28575" marT="28575" marB="28575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4865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第一个、最后一个对齐弹性容器的边缘，其余均匀分布。 </a:t>
                      </a:r>
                      <a:endParaRPr sz="2200">
                        <a:solidFill>
                          <a:srgbClr val="66666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Noto Sans CJK SC Regular"/>
                      </a:endParaRPr>
                    </a:p>
                  </a:txBody>
                  <a:tcPr marL="28575" marR="28575" marT="28575" marB="28575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710776">
                <a:tc>
                  <a:txBody>
                    <a:bodyPr/>
                    <a:lstStyle/>
                    <a:p>
                      <a:pPr algn="l" defTabSz="824865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space-around</a:t>
                      </a:r>
                      <a:endParaRPr sz="2200">
                        <a:solidFill>
                          <a:srgbClr val="66666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Noto Sans CJK SC Regular"/>
                      </a:endParaRPr>
                    </a:p>
                  </a:txBody>
                  <a:tcPr marL="28575" marR="28575" marT="28575" marB="28575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4865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全部均匀分布</a:t>
                      </a:r>
                      <a:endParaRPr sz="2200">
                        <a:solidFill>
                          <a:srgbClr val="66666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Noto Sans CJK SC Regular"/>
                      </a:endParaRPr>
                    </a:p>
                  </a:txBody>
                  <a:tcPr marL="28575" marR="28575" marT="28575" marB="28575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</a:tr>
              <a:tr h="1046559">
                <a:tc>
                  <a:txBody>
                    <a:bodyPr/>
                    <a:lstStyle/>
                    <a:p>
                      <a:pPr algn="l" defTabSz="824865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stretch</a:t>
                      </a:r>
                      <a:endParaRPr sz="2200">
                        <a:solidFill>
                          <a:srgbClr val="66666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Noto Sans CJK SC Regular"/>
                      </a:endParaRPr>
                    </a:p>
                  </a:txBody>
                  <a:tcPr marL="28575" marR="28575" marT="28575" marB="28575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4865">
                        <a:lnSpc>
                          <a:spcPct val="120000"/>
                        </a:lnSpc>
                        <a:defRPr sz="2200">
                          <a:solidFill>
                            <a:srgbClr val="66666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各行伸展以占用剩余空间。如果剩余空间是负数，该值等效于flex-start</a:t>
                      </a:r>
                    </a:p>
                  </a:txBody>
                  <a:tcPr marL="28575" marR="28575" marT="28575" marB="28575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2" animBg="1" advAuto="0"/>
      <p:bldP spid="215" grpId="1" animBg="1" advAuto="0" build="p"/>
    </p:bld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 SemiBold"/>
        <a:ea typeface="Baskerville SemiBold"/>
        <a:cs typeface="Baskerville SemiBold"/>
      </a:majorFont>
      <a:minorFont>
        <a:latin typeface="Baskerville SemiBold"/>
        <a:ea typeface="Baskerville SemiBold"/>
        <a:cs typeface="Baskerville Semi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 SemiBold"/>
        <a:ea typeface="Baskerville SemiBold"/>
        <a:cs typeface="Baskerville SemiBold"/>
      </a:majorFont>
      <a:minorFont>
        <a:latin typeface="Baskerville SemiBold"/>
        <a:ea typeface="Baskerville SemiBold"/>
        <a:cs typeface="Baskerville Semi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3215</Words>
  <Application>WPS 演示</Application>
  <PresentationFormat/>
  <Paragraphs>261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6" baseType="lpstr">
      <vt:lpstr>Arial</vt:lpstr>
      <vt:lpstr>宋体</vt:lpstr>
      <vt:lpstr>Wingdings</vt:lpstr>
      <vt:lpstr>Avenir Next Medium</vt:lpstr>
      <vt:lpstr>Baskerville SemiBold</vt:lpstr>
      <vt:lpstr>Helvetica</vt:lpstr>
      <vt:lpstr>Baskerville</vt:lpstr>
      <vt:lpstr>Avenir Next</vt:lpstr>
      <vt:lpstr>Helvetica Light</vt:lpstr>
      <vt:lpstr>Noto Sans CJK SC Light</vt:lpstr>
      <vt:lpstr>Arial</vt:lpstr>
      <vt:lpstr>Noto Sans CJK SC Regular</vt:lpstr>
      <vt:lpstr>Helvetica Neue</vt:lpstr>
      <vt:lpstr>Noto Sans CJK SC Black</vt:lpstr>
      <vt:lpstr>Noto Sans CJK SC Bold</vt:lpstr>
      <vt:lpstr>微软雅黑</vt:lpstr>
      <vt:lpstr>Consolas</vt:lpstr>
      <vt:lpstr>Segoe Print</vt:lpstr>
      <vt:lpstr>Baskerville SemiBold</vt:lpstr>
      <vt:lpstr>New_Template7</vt:lpstr>
      <vt:lpstr>CSS3 布局属性全接触</vt:lpstr>
      <vt:lpstr>PowerPoint 演示文稿</vt:lpstr>
      <vt:lpstr>PowerPoint 演示文稿</vt:lpstr>
      <vt:lpstr>弹性盒模型介绍 — 基础知识</vt:lpstr>
      <vt:lpstr>弹性盒模型介绍 — 属性分类</vt:lpstr>
      <vt:lpstr>PowerPoint 演示文稿</vt:lpstr>
      <vt:lpstr>PowerPoint 演示文稿</vt:lpstr>
      <vt:lpstr>PowerPoint 演示文稿</vt:lpstr>
      <vt:lpstr>PowerPoint 演示文稿</vt:lpstr>
      <vt:lpstr>弹性盒模型介绍 — 属性分类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 布局属性全接触</dc:title>
  <dc:creator/>
  <cp:lastModifiedBy>Administrator</cp:lastModifiedBy>
  <cp:revision>4</cp:revision>
  <dcterms:created xsi:type="dcterms:W3CDTF">2016-07-01T04:25:00Z</dcterms:created>
  <dcterms:modified xsi:type="dcterms:W3CDTF">2016-08-26T02:25:44Z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