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58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1" r:id="rId17"/>
    <p:sldId id="282" r:id="rId18"/>
    <p:sldId id="275" r:id="rId19"/>
    <p:sldId id="277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7" r:id="rId35"/>
    <p:sldId id="29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.jpeg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 smtClean="0"/>
              <a:t>Html5</a:t>
            </a:r>
            <a:endParaRPr lang="en-US" altLang="zh-CN" dirty="0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 smtClean="0"/>
              <a:t> 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的语法的改变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244975"/>
          </a:xfrm>
        </p:spPr>
        <p:txBody>
          <a:bodyPr>
            <a:normAutofit lnSpcReduction="10000"/>
          </a:bodyPr>
          <a:p>
            <a:r>
              <a:rPr lang="en-US"/>
              <a:t>5.</a:t>
            </a:r>
            <a:r>
              <a:rPr lang="zh-CN" altLang="en-US"/>
              <a:t>省略引号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标签属性的值双引号（规范）、单引号、甚至不加引号（如果属性值里有空格就不行）都可以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244975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虽然</a:t>
            </a:r>
            <a:r>
              <a:rPr lang="en-US" altLang="zh-CN"/>
              <a:t>H5</a:t>
            </a:r>
            <a:r>
              <a:rPr lang="zh-CN" altLang="en-US"/>
              <a:t>开始对标签的语法要求更加的人性化，但是咱们还是要根据一定的语法规范来写，比如引号的方面，还是要写双引号，还有可省略的那些结构标签最好还是不要省略，这样才会使我们的代码是规范的代码</a:t>
            </a:r>
            <a:endParaRPr lang="zh-CN" altLang="en-US"/>
          </a:p>
          <a:p>
            <a:r>
              <a:rPr lang="zh-CN" altLang="zh-CN"/>
              <a:t>优雅的代码</a:t>
            </a:r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16735" y="2401570"/>
            <a:ext cx="2988310" cy="4981575"/>
          </a:xfrm>
        </p:spPr>
        <p:txBody>
          <a:bodyPr>
            <a:normAutofit lnSpcReduction="10000"/>
          </a:bodyPr>
          <a:p>
            <a:r>
              <a:rPr lang="zh-CN" altLang="en-US"/>
              <a:t>新增：</a:t>
            </a:r>
            <a:endParaRPr lang="zh-CN" altLang="en-US"/>
          </a:p>
          <a:p>
            <a:r>
              <a:rPr lang="en-US" altLang="zh-CN"/>
              <a:t>	1.</a:t>
            </a:r>
            <a:r>
              <a:rPr lang="zh-CN" altLang="en-US"/>
              <a:t>结构标签</a:t>
            </a:r>
            <a:endParaRPr lang="zh-CN" altLang="en-US"/>
          </a:p>
          <a:p>
            <a:r>
              <a:rPr lang="en-US" altLang="zh-CN"/>
              <a:t>	2.</a:t>
            </a:r>
            <a:r>
              <a:rPr lang="zh-CN" altLang="en-US"/>
              <a:t>表单标签</a:t>
            </a:r>
            <a:endParaRPr lang="zh-CN" altLang="en-US"/>
          </a:p>
          <a:p>
            <a:r>
              <a:rPr lang="en-US" altLang="zh-CN"/>
              <a:t>	3.</a:t>
            </a:r>
            <a:r>
              <a:rPr lang="zh-CN" altLang="en-US"/>
              <a:t>媒体标签</a:t>
            </a:r>
            <a:endParaRPr lang="zh-CN" altLang="en-US"/>
          </a:p>
          <a:p>
            <a:r>
              <a:rPr lang="en-US" altLang="zh-CN"/>
              <a:t>	4.</a:t>
            </a:r>
            <a:r>
              <a:rPr lang="zh-CN" altLang="en-US"/>
              <a:t>功能标签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446520" y="2401570"/>
            <a:ext cx="4643755" cy="4981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废除：</a:t>
            </a:r>
            <a:endParaRPr lang="zh-CN" altLang="en-US"/>
          </a:p>
          <a:p>
            <a:r>
              <a:rPr lang="en-US" altLang="zh-CN"/>
              <a:t>	1.</a:t>
            </a:r>
            <a:r>
              <a:rPr lang="zh-CN" altLang="en-US"/>
              <a:t>可以用</a:t>
            </a:r>
            <a:r>
              <a:rPr lang="en-US" altLang="zh-CN"/>
              <a:t>CSS</a:t>
            </a:r>
            <a:r>
              <a:rPr lang="zh-CN" altLang="en-US"/>
              <a:t>代替的标签</a:t>
            </a:r>
            <a:endParaRPr lang="zh-CN" altLang="en-US"/>
          </a:p>
          <a:p>
            <a:r>
              <a:rPr lang="en-US" altLang="zh-CN"/>
              <a:t>	2.</a:t>
            </a:r>
            <a:r>
              <a:rPr lang="zh-CN" altLang="en-US"/>
              <a:t>不在使用</a:t>
            </a:r>
            <a:r>
              <a:rPr lang="en-US" altLang="zh-CN"/>
              <a:t>frame</a:t>
            </a:r>
            <a:endParaRPr lang="en-US" altLang="zh-CN"/>
          </a:p>
          <a:p>
            <a:r>
              <a:rPr lang="en-US" altLang="zh-CN"/>
              <a:t>	3.</a:t>
            </a:r>
            <a:r>
              <a:rPr lang="zh-CN" altLang="en-US"/>
              <a:t>只有部分浏览器支持的标签</a:t>
            </a:r>
            <a:endParaRPr lang="zh-CN" altLang="en-US"/>
          </a:p>
          <a:p>
            <a:r>
              <a:rPr lang="en-US" altLang="zh-CN"/>
              <a:t>	4.</a:t>
            </a:r>
            <a:r>
              <a:rPr lang="zh-CN" altLang="en-US"/>
              <a:t>其他不常用的标签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2755" y="1724660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新增的结构标签：</a:t>
            </a:r>
            <a:endParaRPr lang="zh-CN" altLang="en-US"/>
          </a:p>
          <a:p>
            <a:r>
              <a:rPr lang="en-US" altLang="zh-CN"/>
              <a:t>1.section</a:t>
            </a:r>
            <a:endParaRPr lang="en-US" altLang="zh-CN"/>
          </a:p>
          <a:p>
            <a:r>
              <a:rPr lang="zh-CN" altLang="en-US"/>
              <a:t>表示页面中一个独立的区域，里面可以有自己的一些大纲结构</a:t>
            </a:r>
            <a:endParaRPr lang="zh-CN" altLang="en-US"/>
          </a:p>
          <a:p>
            <a:r>
              <a:rPr lang="en-US" altLang="zh-CN"/>
              <a:t>2.article</a:t>
            </a:r>
            <a:endParaRPr lang="en-US" altLang="zh-CN"/>
          </a:p>
          <a:p>
            <a:r>
              <a:rPr lang="zh-CN" altLang="en-US"/>
              <a:t>表示页面中一个更独立的内容，比如一篇文章</a:t>
            </a:r>
            <a:endParaRPr lang="zh-CN" altLang="en-US"/>
          </a:p>
          <a:p>
            <a:r>
              <a:rPr lang="en-US" altLang="zh-CN"/>
              <a:t>3.aside</a:t>
            </a:r>
            <a:endParaRPr lang="en-US" altLang="zh-CN"/>
          </a:p>
          <a:p>
            <a:r>
              <a:rPr lang="en-US" altLang="zh-CN" dirty="0" smtClean="0">
                <a:sym typeface="+mn-ea"/>
              </a:rPr>
              <a:t>Aside</a:t>
            </a:r>
            <a:r>
              <a:rPr lang="zh-CN" altLang="en-US" dirty="0" smtClean="0">
                <a:sym typeface="+mn-ea"/>
              </a:rPr>
              <a:t>表示</a:t>
            </a:r>
            <a:r>
              <a:rPr lang="en-US" altLang="zh-CN" dirty="0" err="1" smtClean="0">
                <a:sym typeface="+mn-ea"/>
              </a:rPr>
              <a:t>acticle</a:t>
            </a:r>
            <a:r>
              <a:rPr lang="zh-CN" altLang="en-US" dirty="0" smtClean="0">
                <a:sym typeface="+mn-ea"/>
              </a:rPr>
              <a:t>元素的内容之外的，与</a:t>
            </a:r>
            <a:r>
              <a:rPr lang="en-US" altLang="zh-CN" dirty="0" smtClean="0">
                <a:sym typeface="+mn-ea"/>
              </a:rPr>
              <a:t>article</a:t>
            </a:r>
            <a:r>
              <a:rPr lang="zh-CN" altLang="en-US" dirty="0" smtClean="0">
                <a:sym typeface="+mn-ea"/>
              </a:rPr>
              <a:t>元素的内容相关的辅助信息。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4.header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表示页面中一个内容区块或者整个页面的标题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5.footer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表示整个页面或者页面中的一个内容区块的脚注。一般来说，他会包含创作者的姓名、创作日期以及创作者联系信息。</a:t>
            </a:r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763395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新增的结构标签：</a:t>
            </a:r>
            <a:endParaRPr lang="zh-CN" altLang="en-US"/>
          </a:p>
          <a:p>
            <a:r>
              <a:rPr lang="en-US" altLang="zh-CN"/>
              <a:t>6.nav</a:t>
            </a:r>
            <a:endParaRPr lang="en-US" altLang="zh-CN"/>
          </a:p>
          <a:p>
            <a:r>
              <a:rPr lang="zh-CN" altLang="en-US" dirty="0" smtClean="0">
                <a:sym typeface="+mn-ea"/>
              </a:rPr>
              <a:t>表示页面中导航链接的部分</a:t>
            </a:r>
            <a:endParaRPr lang="zh-CN" altLang="en-US"/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763395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新增的结构标签：</a:t>
            </a:r>
            <a:endParaRPr lang="zh-CN" altLang="en-US"/>
          </a:p>
          <a:p>
            <a:r>
              <a:rPr lang="en-US" altLang="zh-CN"/>
              <a:t>6.nav</a:t>
            </a:r>
            <a:endParaRPr lang="en-US" altLang="zh-CN"/>
          </a:p>
          <a:p>
            <a:r>
              <a:rPr lang="zh-CN" altLang="en-US" dirty="0" smtClean="0">
                <a:sym typeface="+mn-ea"/>
              </a:rPr>
              <a:t>表示页面中导航链接的部分</a:t>
            </a:r>
            <a:endParaRPr lang="zh-CN" altLang="en-US"/>
          </a:p>
          <a:p>
            <a:r>
              <a:rPr lang="en-US" altLang="zh-CN"/>
              <a:t>7.</a:t>
            </a:r>
            <a:r>
              <a:rPr lang="en-US" altLang="zh-CN" dirty="0" smtClean="0">
                <a:sym typeface="+mn-ea"/>
              </a:rPr>
              <a:t>figure</a:t>
            </a:r>
            <a:endParaRPr lang="en-US" altLang="zh-CN"/>
          </a:p>
          <a:p>
            <a:r>
              <a:rPr lang="zh-CN" altLang="en-US" dirty="0" smtClean="0">
                <a:sym typeface="+mn-ea"/>
              </a:rPr>
              <a:t>表示一段独立的流内容，一般表示文档主体流内容中的一个独立单元。使用</a:t>
            </a:r>
            <a:r>
              <a:rPr lang="en-US" altLang="zh-CN" dirty="0" err="1" smtClean="0">
                <a:sym typeface="+mn-ea"/>
              </a:rPr>
              <a:t>figcaption</a:t>
            </a:r>
            <a:r>
              <a:rPr lang="zh-CN" altLang="en-US" dirty="0" smtClean="0">
                <a:sym typeface="+mn-ea"/>
              </a:rPr>
              <a:t>元素为</a:t>
            </a:r>
            <a:r>
              <a:rPr lang="en-US" altLang="zh-CN" dirty="0" smtClean="0">
                <a:sym typeface="+mn-ea"/>
              </a:rPr>
              <a:t>figure</a:t>
            </a:r>
            <a:r>
              <a:rPr lang="zh-CN" altLang="en-US" dirty="0" smtClean="0">
                <a:sym typeface="+mn-ea"/>
              </a:rPr>
              <a:t>元素添加标题。</a:t>
            </a:r>
            <a:endParaRPr lang="zh-CN" altLang="en-US"/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9400" y="914400"/>
            <a:ext cx="9092565" cy="571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763395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新增的结构标签：</a:t>
            </a:r>
            <a:endParaRPr lang="zh-CN" altLang="en-US"/>
          </a:p>
          <a:p>
            <a:r>
              <a:rPr lang="en-US" altLang="zh-CN"/>
              <a:t>6.nav</a:t>
            </a:r>
            <a:endParaRPr lang="en-US" altLang="zh-CN"/>
          </a:p>
          <a:p>
            <a:r>
              <a:rPr lang="zh-CN" altLang="en-US" dirty="0" smtClean="0">
                <a:sym typeface="+mn-ea"/>
              </a:rPr>
              <a:t>表示页面中导航链接的部分</a:t>
            </a:r>
            <a:endParaRPr lang="zh-CN" altLang="en-US"/>
          </a:p>
          <a:p>
            <a:r>
              <a:rPr lang="en-US" altLang="zh-CN"/>
              <a:t>7.</a:t>
            </a:r>
            <a:r>
              <a:rPr lang="en-US" altLang="zh-CN" dirty="0" smtClean="0">
                <a:sym typeface="+mn-ea"/>
              </a:rPr>
              <a:t>figure</a:t>
            </a:r>
            <a:endParaRPr lang="en-US" altLang="zh-CN"/>
          </a:p>
          <a:p>
            <a:r>
              <a:rPr lang="zh-CN" altLang="en-US" dirty="0" smtClean="0">
                <a:sym typeface="+mn-ea"/>
              </a:rPr>
              <a:t>表示一段独立的流内容，一般表示文档主体流内容中的一个独立单元。使用</a:t>
            </a:r>
            <a:r>
              <a:rPr lang="en-US" altLang="zh-CN" dirty="0" err="1" smtClean="0">
                <a:sym typeface="+mn-ea"/>
              </a:rPr>
              <a:t>figcaption</a:t>
            </a:r>
            <a:r>
              <a:rPr lang="zh-CN" altLang="en-US" dirty="0" smtClean="0">
                <a:sym typeface="+mn-ea"/>
              </a:rPr>
              <a:t>元素为</a:t>
            </a:r>
            <a:r>
              <a:rPr lang="en-US" altLang="zh-CN" dirty="0" smtClean="0">
                <a:sym typeface="+mn-ea"/>
              </a:rPr>
              <a:t>figure</a:t>
            </a:r>
            <a:r>
              <a:rPr lang="zh-CN" altLang="en-US" dirty="0" smtClean="0">
                <a:sym typeface="+mn-ea"/>
              </a:rPr>
              <a:t>元素添加标题。</a:t>
            </a:r>
            <a:endParaRPr lang="zh-CN" altLang="en-US"/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09420" y="279400"/>
            <a:ext cx="8945245" cy="646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763395"/>
            <a:ext cx="9073515" cy="4981575"/>
          </a:xfrm>
        </p:spPr>
        <p:txBody>
          <a:bodyPr>
            <a:normAutofit lnSpcReduction="10000"/>
          </a:bodyPr>
          <a:p>
            <a:r>
              <a:rPr lang="zh-CN" altLang="en-US"/>
              <a:t>新增的表单标签：</a:t>
            </a:r>
            <a:endParaRPr lang="zh-CN" altLang="en-US"/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1.email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必须输入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email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2.url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必须输入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3.number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必须输入数值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4.range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必须输入范围内的数字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5.datepicker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（选择时间日期）：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（日月年）、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month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（月年）、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week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（周年）、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datetime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（时间日月年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UTC  </a:t>
            </a:r>
            <a:r>
              <a:rPr lang="zh-CN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都不支持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datetime-local(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时间日月年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-local)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6.color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664970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新增的媒体标签：</a:t>
            </a:r>
            <a:endParaRPr lang="zh-CN" altLang="en-US"/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1.video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&lt;video src="movie.ogg" controls="controls"&gt;&lt;/video&gt;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H4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&lt;object data="video/mp4" type="1.mp4"&gt;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&lt;param name="src" value="1.mp4"/&gt;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&lt;/object&gt;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2.audio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&lt;audio src="song.ogg" controls="controls"&gt;&lt;/audio&gt;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H4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&lt;object tyle="application/ogg" data="1.wav"&gt;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&lt;param name="src" value="1.wav"/&gt;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&lt;/object&gt;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664970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新增的功能标签：</a:t>
            </a:r>
            <a:endParaRPr lang="zh-CN" altLang="en-US"/>
          </a:p>
          <a:p>
            <a:r>
              <a:rPr lang="en-US" altLang="zh-CN"/>
              <a:t>1.canvas</a:t>
            </a:r>
            <a:endParaRPr lang="en-US" altLang="zh-CN"/>
          </a:p>
          <a:p>
            <a:r>
              <a:rPr lang="zh-CN" altLang="en-US" sz="2000" dirty="0" smtClean="0">
                <a:sym typeface="+mn-ea"/>
              </a:rPr>
              <a:t>表示图形，比如图标和其他图像。这个元素本身没有行为，仅提供一块画布，但它把一个绘图</a:t>
            </a:r>
            <a:r>
              <a:rPr lang="en-US" altLang="zh-CN" sz="2000" dirty="0" smtClean="0">
                <a:sym typeface="+mn-ea"/>
              </a:rPr>
              <a:t>API</a:t>
            </a:r>
            <a:r>
              <a:rPr lang="zh-CN" altLang="en-US" sz="2000" dirty="0" smtClean="0">
                <a:sym typeface="+mn-ea"/>
              </a:rPr>
              <a:t>展现给客户端</a:t>
            </a:r>
            <a:r>
              <a:rPr lang="en-US" altLang="zh-CN" sz="2000" dirty="0" err="1" smtClean="0">
                <a:sym typeface="+mn-ea"/>
              </a:rPr>
              <a:t>js</a:t>
            </a:r>
            <a:r>
              <a:rPr lang="zh-CN" altLang="en-US" sz="1800" dirty="0" smtClean="0">
                <a:sym typeface="+mn-ea"/>
              </a:rPr>
              <a:t>，以使脚本能够把想绘制的东西绘制到这块画布上</a:t>
            </a:r>
            <a:endParaRPr lang="zh-CN" altLang="en-US" sz="1800" dirty="0" smtClean="0">
              <a:sym typeface="+mn-ea"/>
            </a:endParaRPr>
          </a:p>
          <a:p>
            <a:endParaRPr lang="zh-CN" altLang="en-US" sz="1600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&lt;canvas id=“</a:t>
            </a:r>
            <a:r>
              <a:rPr lang="en-US" altLang="zh-CN" sz="2000" dirty="0" err="1" smtClean="0">
                <a:sym typeface="+mn-ea"/>
              </a:rPr>
              <a:t>myCanvas</a:t>
            </a:r>
            <a:r>
              <a:rPr lang="en-US" altLang="zh-CN" sz="2000" dirty="0" smtClean="0">
                <a:sym typeface="+mn-ea"/>
              </a:rPr>
              <a:t>” width=“200” height=“200”&gt;&lt;/canvas&gt;</a:t>
            </a:r>
            <a:endParaRPr lang="en-US" altLang="zh-CN" sz="2000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2.</a:t>
            </a:r>
            <a:r>
              <a:rPr lang="zh-CN" altLang="en-US" sz="2000" dirty="0" smtClean="0">
                <a:sym typeface="+mn-ea"/>
              </a:rPr>
              <a:t>其他</a:t>
            </a:r>
            <a:endParaRPr lang="zh-CN" altLang="en-US" sz="2000" dirty="0" smtClean="0"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mark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progress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ruby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detail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datalist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23765" y="232375"/>
            <a:ext cx="5144400" cy="946800"/>
          </a:xfrm>
        </p:spPr>
        <p:txBody>
          <a:bodyPr/>
          <a:p>
            <a:r>
              <a:rPr lang="en-US" altLang="zh-CN" smtClean="0"/>
              <a:t>Html</a:t>
            </a:r>
            <a:r>
              <a:rPr lang="zh-CN" altLang="en-US" smtClean="0"/>
              <a:t>的发展</a:t>
            </a:r>
            <a:endParaRPr lang="zh-CN" altLang="en-US" smtClean="0"/>
          </a:p>
        </p:txBody>
      </p:sp>
      <p:pic>
        <p:nvPicPr>
          <p:cNvPr id="5124" name="Picture 5" descr="5f044a4dgd9edb01cd8e8&amp;690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820" y="1069975"/>
            <a:ext cx="8214995" cy="420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973580" y="5520055"/>
            <a:ext cx="83299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2014年10月29日，万维网联盟宣布，经过接近8年的艰苦努力，该标准规范终于制定完成。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新增和废除的标签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664970"/>
            <a:ext cx="9073515" cy="4981575"/>
          </a:xfrm>
        </p:spPr>
        <p:txBody>
          <a:bodyPr>
            <a:normAutofit lnSpcReduction="20000"/>
          </a:bodyPr>
          <a:p>
            <a:r>
              <a:rPr lang="zh-CN" altLang="en-US"/>
              <a:t>废除的标签：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能用</a:t>
            </a:r>
            <a:r>
              <a:rPr lang="en-US" altLang="zh-CN"/>
              <a:t>css</a:t>
            </a:r>
            <a:r>
              <a:rPr lang="zh-CN" altLang="en-US"/>
              <a:t>代替的标签：</a:t>
            </a:r>
            <a:endParaRPr lang="zh-CN" altLang="en-US"/>
          </a:p>
          <a:p>
            <a:r>
              <a:rPr lang="en-US" altLang="zh-CN" sz="2000" dirty="0" smtClean="0">
                <a:sym typeface="+mn-ea"/>
              </a:rPr>
              <a:t>big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en-US" altLang="zh-CN" sz="2000" dirty="0" smtClean="0">
                <a:sym typeface="+mn-ea"/>
              </a:rPr>
              <a:t>center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en-US" altLang="zh-CN" sz="2000" dirty="0" smtClean="0">
                <a:sym typeface="+mn-ea"/>
              </a:rPr>
              <a:t>font</a:t>
            </a:r>
            <a:r>
              <a:rPr lang="zh-CN" altLang="en-US" sz="2000" dirty="0" smtClean="0">
                <a:sym typeface="+mn-ea"/>
              </a:rPr>
              <a:t>等</a:t>
            </a:r>
            <a:endParaRPr lang="zh-CN" altLang="en-US" sz="2000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2.</a:t>
            </a:r>
            <a:r>
              <a:rPr lang="zh-CN" altLang="en-US" sz="2000" dirty="0" smtClean="0">
                <a:sym typeface="+mn-ea"/>
              </a:rPr>
              <a:t>不再使用</a:t>
            </a:r>
            <a:r>
              <a:rPr lang="en-US" altLang="zh-CN" sz="2000" dirty="0" smtClean="0">
                <a:sym typeface="+mn-ea"/>
              </a:rPr>
              <a:t>frame</a:t>
            </a:r>
            <a:r>
              <a:rPr lang="zh-CN" altLang="en-US" sz="2000" dirty="0" smtClean="0">
                <a:sym typeface="+mn-ea"/>
              </a:rPr>
              <a:t>框架</a:t>
            </a:r>
            <a:endParaRPr lang="zh-CN" altLang="en-US" sz="2000" dirty="0" smtClean="0">
              <a:sym typeface="+mn-ea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只有部分浏览器支持的标签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bgsound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blink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被替代的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ruby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替代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rb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替代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dri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替代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listing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全局属性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285" y="1664970"/>
            <a:ext cx="9073515" cy="4981575"/>
          </a:xfrm>
        </p:spPr>
        <p:txBody>
          <a:bodyPr>
            <a:normAutofit lnSpcReduction="20000"/>
          </a:bodyPr>
          <a:p>
            <a:r>
              <a:rPr lang="en-US"/>
              <a:t>1.data-yourtype </a:t>
            </a:r>
            <a:endParaRPr lang="en-US"/>
          </a:p>
          <a:p>
            <a:r>
              <a:rPr lang="en-US"/>
              <a:t>2.hidden</a:t>
            </a:r>
            <a:endParaRPr lang="en-US"/>
          </a:p>
          <a:p>
            <a:r>
              <a:rPr lang="en-US"/>
              <a:t>3.spellcheck</a:t>
            </a:r>
            <a:endParaRPr lang="en-US"/>
          </a:p>
          <a:p>
            <a:r>
              <a:rPr lang="en-US"/>
              <a:t>4.tabindex</a:t>
            </a:r>
            <a:endParaRPr lang="en-US"/>
          </a:p>
          <a:p>
            <a:r>
              <a:rPr lang="en-US"/>
              <a:t>5.contenteditable</a:t>
            </a:r>
            <a:endParaRPr lang="en-US"/>
          </a:p>
          <a:p>
            <a:r>
              <a:rPr lang="en-US"/>
              <a:t>6.window.document.designMode</a:t>
            </a:r>
            <a:endParaRPr lang="en-US"/>
          </a:p>
          <a:p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18945" y="2854960"/>
            <a:ext cx="9073515" cy="1988185"/>
          </a:xfrm>
        </p:spPr>
        <p:txBody>
          <a:bodyPr>
            <a:normAutofit lnSpcReduction="20000"/>
          </a:bodyPr>
          <a:p>
            <a:r>
              <a:rPr lang="zh-CN" altLang="en-US"/>
              <a:t>合理运用</a:t>
            </a:r>
            <a:r>
              <a:rPr lang="en-US" altLang="zh-CN"/>
              <a:t>H5</a:t>
            </a:r>
            <a:r>
              <a:rPr lang="zh-CN" altLang="en-US"/>
              <a:t>的新特性可以使我们的开发效率更高，但是还是要注意规范性</a:t>
            </a:r>
            <a:endParaRPr lang="zh-CN" altLang="en-US"/>
          </a:p>
          <a:p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组合 3"/>
          <p:cNvGrpSpPr/>
          <p:nvPr/>
        </p:nvGrpSpPr>
        <p:grpSpPr bwMode="auto">
          <a:xfrm>
            <a:off x="1994218" y="1184275"/>
            <a:ext cx="7648575" cy="647700"/>
            <a:chOff x="0" y="0"/>
            <a:chExt cx="7648027" cy="648444"/>
          </a:xfrm>
        </p:grpSpPr>
        <p:sp>
          <p:nvSpPr>
            <p:cNvPr id="43010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444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11" name="文本框 6"/>
            <p:cNvSpPr txBox="1">
              <a:spLocks noChangeArrowheads="1"/>
            </p:cNvSpPr>
            <p:nvPr/>
          </p:nvSpPr>
          <p:spPr bwMode="auto">
            <a:xfrm>
              <a:off x="1082597" y="71520"/>
              <a:ext cx="5665381" cy="5492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样让老浏览器兼容新标签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012" name="文本框 4"/>
          <p:cNvSpPr txBox="1">
            <a:spLocks noChangeArrowheads="1"/>
          </p:cNvSpPr>
          <p:nvPr/>
        </p:nvSpPr>
        <p:spPr bwMode="auto">
          <a:xfrm>
            <a:off x="2227263" y="2205038"/>
            <a:ext cx="7648575" cy="3931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&lt;!--[if lt IE 9]&gt;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&lt;script type="text/javascript"&gt;</a:t>
            </a:r>
            <a:endParaRPr lang="en-US"/>
          </a:p>
          <a:p>
            <a:pPr eaLnBrk="0" hangingPunct="0"/>
            <a:r>
              <a:rPr lang="en-US"/>
              <a:t>  var e=("abbr,article,aside,audio,canvas,datalist,details,"+</a:t>
            </a:r>
            <a:endParaRPr lang="en-US"/>
          </a:p>
          <a:p>
            <a:pPr eaLnBrk="0" hangingPunct="0"/>
            <a:r>
              <a:rPr lang="en-US"/>
              <a:t>  "figure,footer,header,hgroup,mark,menu,meter,nav,output,"+</a:t>
            </a:r>
            <a:endParaRPr lang="en-US"/>
          </a:p>
          <a:p>
            <a:pPr eaLnBrk="0" hangingPunct="0"/>
            <a:r>
              <a:rPr lang="en-US"/>
              <a:t>  "progress,section,time,video").split(',');</a:t>
            </a:r>
            <a:endParaRPr lang="en-US"/>
          </a:p>
          <a:p>
            <a:pPr eaLnBrk="0" hangingPunct="0"/>
            <a:r>
              <a:rPr lang="en-US"/>
              <a:t>  for(var i=0;i&lt;e .length;i++){</a:t>
            </a:r>
            <a:endParaRPr lang="en-US"/>
          </a:p>
          <a:p>
            <a:pPr eaLnBrk="0" hangingPunct="0"/>
            <a:r>
              <a:rPr lang="en-US"/>
              <a:t>    document.createElement(e[i]);</a:t>
            </a:r>
            <a:endParaRPr lang="en-US"/>
          </a:p>
          <a:p>
            <a:pPr eaLnBrk="0" hangingPunct="0"/>
            <a:r>
              <a:rPr lang="en-US"/>
              <a:t>  }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&lt;/script&gt;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&lt;![endif]--&gt;</a:t>
            </a:r>
            <a:endParaRPr lang="en-US"/>
          </a:p>
          <a:p>
            <a:pPr eaLnBrk="0" hangingPunct="0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组合 3"/>
          <p:cNvGrpSpPr/>
          <p:nvPr/>
        </p:nvGrpSpPr>
        <p:grpSpPr bwMode="auto">
          <a:xfrm>
            <a:off x="2227263" y="1196975"/>
            <a:ext cx="7648575" cy="674053"/>
            <a:chOff x="0" y="0"/>
            <a:chExt cx="7648027" cy="674982"/>
          </a:xfrm>
        </p:grpSpPr>
        <p:sp>
          <p:nvSpPr>
            <p:cNvPr id="44034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593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35" name="文本框 6"/>
            <p:cNvSpPr txBox="1">
              <a:spLocks noChangeArrowheads="1"/>
            </p:cNvSpPr>
            <p:nvPr/>
          </p:nvSpPr>
          <p:spPr bwMode="auto">
            <a:xfrm>
              <a:off x="1011165" y="125586"/>
              <a:ext cx="5665382" cy="5493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样让老浏览器兼容新标签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036" name="文本框 4"/>
          <p:cNvSpPr txBox="1">
            <a:spLocks noChangeArrowheads="1"/>
          </p:cNvSpPr>
          <p:nvPr/>
        </p:nvSpPr>
        <p:spPr bwMode="auto">
          <a:xfrm>
            <a:off x="2227263" y="2205038"/>
            <a:ext cx="7648575" cy="2834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CSS</a:t>
            </a:r>
            <a:r>
              <a:rPr lang="zh-CN" altLang="en-US"/>
              <a:t>样式设置默认样式：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zh-CN" altLang="en-US"/>
              <a:t> &lt;style&gt; </a:t>
            </a:r>
            <a:endParaRPr lang="zh-CN" altLang="en-US"/>
          </a:p>
          <a:p>
            <a:pPr eaLnBrk="0" hangingPunct="0"/>
            <a:r>
              <a:rPr lang="zh-CN" altLang="en-US"/>
              <a:t>   	article, aside, canvas, details, figcaption, figure,</a:t>
            </a:r>
            <a:endParaRPr lang="zh-CN" altLang="en-US"/>
          </a:p>
          <a:p>
            <a:pPr eaLnBrk="0" hangingPunct="0"/>
            <a:r>
              <a:rPr lang="zh-CN" altLang="en-US"/>
              <a:t>    	footer, header, hgroup, menu, nav, section, summary</a:t>
            </a:r>
            <a:endParaRPr lang="zh-CN" altLang="en-US"/>
          </a:p>
          <a:p>
            <a:pPr eaLnBrk="0" hangingPunct="0"/>
            <a:r>
              <a:rPr lang="zh-CN" altLang="en-US"/>
              <a:t>    	{ </a:t>
            </a:r>
            <a:endParaRPr lang="zh-CN" altLang="en-US"/>
          </a:p>
          <a:p>
            <a:pPr eaLnBrk="0" hangingPunct="0"/>
            <a:r>
              <a:rPr lang="zh-CN" altLang="en-US"/>
              <a:t>    		display: block;</a:t>
            </a:r>
            <a:endParaRPr lang="zh-CN" altLang="en-US"/>
          </a:p>
          <a:p>
            <a:pPr eaLnBrk="0" hangingPunct="0"/>
            <a:r>
              <a:rPr lang="zh-CN" altLang="en-US"/>
              <a:t>    	 } </a:t>
            </a:r>
            <a:endParaRPr lang="zh-CN" altLang="en-US"/>
          </a:p>
          <a:p>
            <a:pPr eaLnBrk="0" hangingPunct="0"/>
            <a:r>
              <a:rPr lang="zh-CN" altLang="en-US"/>
              <a:t>&lt;/style&gt;  </a:t>
            </a:r>
            <a:endParaRPr lang="zh-CN" altLang="en-US"/>
          </a:p>
          <a:p>
            <a:pPr eaLnBrk="0" hangingPunct="0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组合 3"/>
          <p:cNvGrpSpPr/>
          <p:nvPr/>
        </p:nvGrpSpPr>
        <p:grpSpPr bwMode="auto">
          <a:xfrm>
            <a:off x="2227263" y="1196975"/>
            <a:ext cx="7648575" cy="647700"/>
            <a:chOff x="0" y="0"/>
            <a:chExt cx="7648027" cy="648444"/>
          </a:xfrm>
        </p:grpSpPr>
        <p:sp>
          <p:nvSpPr>
            <p:cNvPr id="45058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444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59" name="文本框 6"/>
            <p:cNvSpPr txBox="1">
              <a:spLocks noChangeArrowheads="1"/>
            </p:cNvSpPr>
            <p:nvPr/>
          </p:nvSpPr>
          <p:spPr bwMode="auto">
            <a:xfrm>
              <a:off x="773057" y="71520"/>
              <a:ext cx="5665382" cy="5492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样让老浏览器兼容新标签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060" name="文本框 4"/>
          <p:cNvSpPr txBox="1">
            <a:spLocks noChangeArrowheads="1"/>
          </p:cNvSpPr>
          <p:nvPr/>
        </p:nvSpPr>
        <p:spPr bwMode="auto">
          <a:xfrm>
            <a:off x="2227263" y="2205038"/>
            <a:ext cx="7648575" cy="3931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再者还有一种办法就是用框架的方法，用到条件注释加</a:t>
            </a:r>
            <a:r>
              <a:rPr lang="en-US"/>
              <a:t>JS</a:t>
            </a:r>
            <a:r>
              <a:rPr lang="zh-CN" altLang="en-US"/>
              <a:t>代码实现 </a:t>
            </a:r>
            <a:br>
              <a:rPr lang="zh-CN" altLang="en-US"/>
            </a:br>
            <a:endParaRPr lang="zh-CN" altLang="en-US"/>
          </a:p>
          <a:p>
            <a:pPr eaLnBrk="0" hangingPunct="0"/>
            <a:r>
              <a:rPr lang="zh-CN" altLang="en-US"/>
              <a:t>代码如下</a:t>
            </a:r>
            <a:r>
              <a:rPr lang="en-US"/>
              <a:t>:</a:t>
            </a:r>
            <a:endParaRPr lang="en-US"/>
          </a:p>
          <a:p>
            <a:pPr eaLnBrk="0" latinLnBrk="1" hangingPunct="0"/>
            <a:br>
              <a:rPr lang="en-US"/>
            </a:br>
            <a:r>
              <a:rPr lang="en-US"/>
              <a:t>&lt;!--[if lt IE 9]&gt;</a:t>
            </a:r>
            <a:endParaRPr lang="en-US"/>
          </a:p>
          <a:p>
            <a:pPr eaLnBrk="0" latinLnBrk="1" hangingPunct="0"/>
            <a:r>
              <a:rPr lang="en-US"/>
              <a:t>&lt;script src="html5shiv.js"&gt;&lt;/script&gt;</a:t>
            </a:r>
            <a:endParaRPr lang="en-US"/>
          </a:p>
          <a:p>
            <a:pPr eaLnBrk="0" latinLnBrk="1" hangingPunct="0"/>
            <a:r>
              <a:rPr lang="en-US"/>
              <a:t>&lt;![endif]--&gt;</a:t>
            </a:r>
            <a:endParaRPr lang="en-US"/>
          </a:p>
          <a:p>
            <a:pPr eaLnBrk="0" latinLnBrk="1" hangingPunct="0"/>
            <a:br>
              <a:rPr lang="en-US"/>
            </a:br>
            <a:r>
              <a:rPr lang="zh-CN" altLang="en-US"/>
              <a:t>直接加入这一句代码就可实现兼容问题，关于条件注意中的 </a:t>
            </a:r>
            <a:br>
              <a:rPr lang="zh-CN" altLang="en-US"/>
            </a:br>
            <a:br>
              <a:rPr lang="en-US"/>
            </a:br>
            <a:br>
              <a:rPr lang="en-US"/>
            </a:br>
            <a:r>
              <a:rPr lang="zh-CN" altLang="en-US"/>
              <a:t>是判断是否小于</a:t>
            </a:r>
            <a:r>
              <a:rPr lang="en-US"/>
              <a:t>IE9</a:t>
            </a:r>
            <a:r>
              <a:rPr lang="zh-CN" altLang="en-US"/>
              <a:t>以下浏</a:t>
            </a:r>
            <a:r>
              <a:rPr lang="en-US" altLang="zh-CN"/>
              <a:t>	</a:t>
            </a:r>
            <a:r>
              <a:rPr lang="zh-CN" altLang="en-US"/>
              <a:t>览器，如果是就执行这段</a:t>
            </a:r>
            <a:r>
              <a:rPr lang="en-US"/>
              <a:t>JS</a:t>
            </a:r>
            <a:r>
              <a:rPr lang="zh-CN" altLang="en-US"/>
              <a:t>代码 ，如果不是，就忽略掉。至于</a:t>
            </a:r>
            <a:r>
              <a:rPr lang="en-US"/>
              <a:t>JS</a:t>
            </a:r>
            <a:r>
              <a:rPr lang="zh-CN" altLang="en-US"/>
              <a:t>中的链接直接打开进去看看就知道了，也是一大段的代码。</a:t>
            </a:r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组合 3"/>
          <p:cNvGrpSpPr/>
          <p:nvPr/>
        </p:nvGrpSpPr>
        <p:grpSpPr bwMode="auto">
          <a:xfrm>
            <a:off x="2263775" y="620713"/>
            <a:ext cx="7648575" cy="647700"/>
            <a:chOff x="0" y="0"/>
            <a:chExt cx="7648027" cy="648072"/>
          </a:xfrm>
        </p:grpSpPr>
        <p:sp>
          <p:nvSpPr>
            <p:cNvPr id="46082" name="矩形 9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83" name="文本框 6"/>
            <p:cNvSpPr txBox="1">
              <a:spLocks noChangeArrowheads="1"/>
            </p:cNvSpPr>
            <p:nvPr/>
          </p:nvSpPr>
          <p:spPr bwMode="auto">
            <a:xfrm>
              <a:off x="1996932" y="68301"/>
              <a:ext cx="4392298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的表单元素</a:t>
              </a:r>
              <a:endPara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084" name="文本框 1"/>
          <p:cNvSpPr txBox="1">
            <a:spLocks noChangeArrowheads="1"/>
          </p:cNvSpPr>
          <p:nvPr/>
        </p:nvSpPr>
        <p:spPr bwMode="auto">
          <a:xfrm>
            <a:off x="2208213" y="1484313"/>
            <a:ext cx="7462837" cy="2011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新</a:t>
            </a:r>
            <a:r>
              <a:rPr lang="zh-CN" altLang="en-US" dirty="0"/>
              <a:t>增的</a:t>
            </a:r>
            <a:r>
              <a:rPr lang="en-US" altLang="zh-CN" dirty="0"/>
              <a:t>input</a:t>
            </a:r>
            <a:r>
              <a:rPr lang="zh-CN" altLang="en-US" dirty="0"/>
              <a:t>元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tel/url/email/number/range/color</a:t>
            </a:r>
            <a:endParaRPr lang="en-US" altLang="zh-CN" dirty="0" smtClean="0"/>
          </a:p>
          <a:p>
            <a:r>
              <a:rPr lang="en-US" altLang="zh-CN" dirty="0" err="1" smtClean="0"/>
              <a:t>Datetime/date/month/week/time/datetime</a:t>
            </a:r>
            <a:r>
              <a:rPr lang="en-US" altLang="zh-CN" dirty="0" smtClean="0"/>
              <a:t>-local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4"/>
          <p:cNvSpPr txBox="1">
            <a:spLocks noChangeArrowheads="1"/>
          </p:cNvSpPr>
          <p:nvPr/>
        </p:nvSpPr>
        <p:spPr bwMode="auto">
          <a:xfrm>
            <a:off x="2227263" y="1916113"/>
            <a:ext cx="7648575" cy="2773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1</a:t>
            </a:r>
            <a:r>
              <a:rPr lang="zh-CN" altLang="en-US" b="1"/>
              <a:t>、</a:t>
            </a:r>
            <a:r>
              <a:rPr lang="en-US" b="1"/>
              <a:t>input</a:t>
            </a:r>
            <a:r>
              <a:rPr lang="zh-CN" altLang="en-US" b="1"/>
              <a:t>类型设置</a:t>
            </a:r>
            <a:endParaRPr lang="en-US" b="1"/>
          </a:p>
          <a:p>
            <a:pPr eaLnBrk="0" hangingPunct="0"/>
            <a:endParaRPr lang="en-US" b="1"/>
          </a:p>
          <a:p>
            <a:pPr eaLnBrk="0" hangingPunct="0"/>
            <a:r>
              <a:rPr lang="en-US" sz="2000"/>
              <a:t>email</a:t>
            </a:r>
            <a:r>
              <a:rPr lang="zh-CN" altLang="en-US" sz="2000"/>
              <a:t>：专门用来输入</a:t>
            </a:r>
            <a:r>
              <a:rPr lang="en-US" sz="2000"/>
              <a:t>email</a:t>
            </a:r>
            <a:r>
              <a:rPr lang="zh-CN" altLang="en-US" sz="2000"/>
              <a:t>地址的文本框</a:t>
            </a:r>
            <a:r>
              <a:rPr lang="en-US" sz="2000"/>
              <a:t>,</a:t>
            </a:r>
            <a:r>
              <a:rPr lang="zh-CN" altLang="en-US" sz="2000"/>
              <a:t>如果该文本框中内容不是</a:t>
            </a:r>
            <a:r>
              <a:rPr lang="en-US" sz="2000"/>
              <a:t>email</a:t>
            </a:r>
            <a:r>
              <a:rPr lang="zh-CN" altLang="en-US" sz="2000"/>
              <a:t>地址格式的，则不允许提交。但它不检查</a:t>
            </a:r>
            <a:r>
              <a:rPr lang="en-US" sz="2000"/>
              <a:t>email</a:t>
            </a:r>
            <a:r>
              <a:rPr lang="zh-CN" altLang="en-US" sz="2000"/>
              <a:t>地址是否存在。提交时可以为空，除非加上了</a:t>
            </a:r>
            <a:r>
              <a:rPr lang="en-US" sz="2000"/>
              <a:t>required</a:t>
            </a:r>
            <a:r>
              <a:rPr lang="zh-CN" altLang="en-US" sz="2000"/>
              <a:t>属性。</a:t>
            </a:r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zh-CN" altLang="en-US" sz="2000"/>
              <a:t>具有</a:t>
            </a:r>
            <a:r>
              <a:rPr lang="en-US" sz="2000"/>
              <a:t>multiple</a:t>
            </a:r>
            <a:r>
              <a:rPr lang="zh-CN" altLang="en-US" sz="2000"/>
              <a:t>属性，它允许在该文本框中输入一串以逗号分隔的</a:t>
            </a:r>
            <a:r>
              <a:rPr lang="en-US" sz="2000"/>
              <a:t>email</a:t>
            </a:r>
            <a:r>
              <a:rPr lang="zh-CN" altLang="en-US" sz="2000"/>
              <a:t>地址。</a:t>
            </a:r>
            <a:endParaRPr lang="en-US" sz="2000"/>
          </a:p>
          <a:p>
            <a:pPr eaLnBrk="0" hangingPunct="0"/>
            <a:endParaRPr lang="en-US" sz="2000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614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8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单</a:t>
              </a:r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4"/>
          <p:cNvSpPr txBox="1">
            <a:spLocks noChangeArrowheads="1"/>
          </p:cNvSpPr>
          <p:nvPr/>
        </p:nvSpPr>
        <p:spPr bwMode="auto">
          <a:xfrm>
            <a:off x="2227263" y="1916113"/>
            <a:ext cx="7648575" cy="1463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url</a:t>
            </a:r>
            <a:r>
              <a:rPr lang="zh-CN" altLang="en-US"/>
              <a:t>：专门用来输入</a:t>
            </a:r>
            <a:r>
              <a:rPr lang="en-US"/>
              <a:t>URL</a:t>
            </a:r>
            <a:r>
              <a:rPr lang="zh-CN" altLang="en-US"/>
              <a:t>地址的文本框。如果该文本框中内容不是</a:t>
            </a:r>
            <a:r>
              <a:rPr lang="en-US"/>
              <a:t>URL</a:t>
            </a:r>
            <a:r>
              <a:rPr lang="zh-CN" altLang="en-US"/>
              <a:t>地址格式的，则不允许提交。</a:t>
            </a:r>
            <a:endParaRPr lang="en-US"/>
          </a:p>
          <a:p>
            <a:pPr eaLnBrk="0" hangingPunct="0"/>
            <a:r>
              <a:rPr lang="en-US"/>
              <a:t>   </a:t>
            </a:r>
            <a:endParaRPr lang="en-US"/>
          </a:p>
          <a:p>
            <a:pPr eaLnBrk="0" hangingPunct="0"/>
            <a:r>
              <a:rPr lang="zh-CN" altLang="en-US"/>
              <a:t>例：</a:t>
            </a:r>
            <a:r>
              <a:rPr lang="en-US"/>
              <a:t>&lt;input name=‘url1’ type=‘url’  value=‘’http:</a:t>
            </a:r>
            <a:r>
              <a:rPr lang="zh-CN" altLang="en-US"/>
              <a:t>//</a:t>
            </a:r>
            <a:r>
              <a:rPr lang="en-US"/>
              <a:t>www.baidu.com”&gt;</a:t>
            </a:r>
            <a:endParaRPr lang="en-US"/>
          </a:p>
          <a:p>
            <a:pPr eaLnBrk="0" hangingPunct="0"/>
            <a:endParaRPr lang="en-US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7171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2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单</a:t>
              </a:r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2227263" y="1916113"/>
            <a:ext cx="7648575" cy="2011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Number</a:t>
            </a:r>
            <a:r>
              <a:rPr lang="zh-CN" altLang="en-US"/>
              <a:t>：专门用来输入数字的文本框。在提交时会检查其中的内容是否为数字，具有</a:t>
            </a:r>
            <a:r>
              <a:rPr lang="en-US"/>
              <a:t>min</a:t>
            </a:r>
            <a:r>
              <a:rPr lang="zh-CN" altLang="en-US"/>
              <a:t>、</a:t>
            </a:r>
            <a:r>
              <a:rPr lang="en-US"/>
              <a:t>max</a:t>
            </a:r>
            <a:r>
              <a:rPr lang="zh-CN" altLang="en-US"/>
              <a:t>、</a:t>
            </a:r>
            <a:r>
              <a:rPr lang="en-US"/>
              <a:t>step</a:t>
            </a:r>
            <a:r>
              <a:rPr lang="zh-CN" altLang="en-US"/>
              <a:t>的属性。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 </a:t>
            </a:r>
            <a:r>
              <a:rPr lang="zh-CN" altLang="en-US"/>
              <a:t>例：</a:t>
            </a:r>
            <a:r>
              <a:rPr lang="en-US">
                <a:sym typeface="+mn-ea"/>
              </a:rPr>
              <a:t>e=“number1”  type=“number”  value=“25”  min=“10”  max=“100”  step=“5” /&gt;</a:t>
            </a:r>
            <a:endParaRPr lang="en-US"/>
          </a:p>
          <a:p>
            <a:pPr eaLnBrk="0" hangingPunct="0"/>
            <a:r>
              <a:rPr lang="en-US"/>
              <a:t>&lt;input  nam</a:t>
            </a:r>
            <a:endParaRPr lang="en-US"/>
          </a:p>
          <a:p>
            <a:pPr eaLnBrk="0" hangingPunct="0"/>
            <a:endParaRPr lang="en-US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8195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6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四、表  单</a:t>
              </a:r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的推出目的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203670" y="1952371"/>
            <a:ext cx="9784800" cy="2270498"/>
          </a:xfrm>
        </p:spPr>
        <p:txBody>
          <a:bodyPr>
            <a:normAutofit lnSpcReduction="10000"/>
          </a:bodyPr>
          <a:p>
            <a:r>
              <a:rPr lang="en-US" altLang="zh-CN"/>
              <a:t>H5</a:t>
            </a:r>
            <a:r>
              <a:rPr lang="zh-CN" altLang="en-US"/>
              <a:t>的推出是为了把现在</a:t>
            </a:r>
            <a:r>
              <a:rPr lang="en-US" altLang="zh-CN"/>
              <a:t>Web</a:t>
            </a:r>
            <a:r>
              <a:rPr lang="zh-CN" altLang="en-US"/>
              <a:t>开发中的各种问题一并解决掉：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浏览器兼容性很低</a:t>
            </a:r>
            <a:r>
              <a:rPr lang="en-US" altLang="zh-CN"/>
              <a:t>--</a:t>
            </a:r>
            <a:r>
              <a:rPr lang="zh-CN" altLang="en-US"/>
              <a:t>谷歌、火狐、</a:t>
            </a:r>
            <a:r>
              <a:rPr lang="en-US" altLang="zh-CN"/>
              <a:t>safari</a:t>
            </a:r>
            <a:r>
              <a:rPr lang="zh-CN" altLang="en-US"/>
              <a:t>等</a:t>
            </a:r>
            <a:r>
              <a:rPr lang="en-US" altLang="zh-CN"/>
              <a:t>ie6,7,8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文档结构不明确（</a:t>
            </a:r>
            <a:r>
              <a:rPr lang="en-US" altLang="zh-CN"/>
              <a:t>div</a:t>
            </a:r>
            <a:r>
              <a:rPr lang="zh-CN" altLang="en-US"/>
              <a:t>等标签不够语义化）</a:t>
            </a:r>
            <a:endParaRPr lang="zh-CN" altLang="en-US"/>
          </a:p>
          <a:p>
            <a:r>
              <a:rPr lang="en-US" altLang="zh-CN"/>
              <a:t>3.Web</a:t>
            </a:r>
            <a:r>
              <a:rPr lang="zh-CN" altLang="en-US"/>
              <a:t>应用程序的功能受到限制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那么有哪些浏览器厂商对</a:t>
            </a:r>
            <a:r>
              <a:rPr lang="en-US" altLang="zh-CN"/>
              <a:t>H5</a:t>
            </a:r>
            <a:r>
              <a:rPr lang="zh-CN" altLang="en-US"/>
              <a:t>支持呢？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9221" name="图片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28765" y="4328795"/>
            <a:ext cx="4190365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4"/>
          <p:cNvSpPr txBox="1">
            <a:spLocks noChangeArrowheads="1"/>
          </p:cNvSpPr>
          <p:nvPr/>
        </p:nvSpPr>
        <p:spPr bwMode="auto">
          <a:xfrm>
            <a:off x="2227263" y="1916113"/>
            <a:ext cx="7648575" cy="396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range</a:t>
            </a:r>
            <a:r>
              <a:rPr lang="zh-CN" altLang="en-US"/>
              <a:t>：是用来只允话输入一段范围内数值的文本框，它具有</a:t>
            </a:r>
            <a:r>
              <a:rPr lang="en-US"/>
              <a:t>min</a:t>
            </a:r>
            <a:r>
              <a:rPr lang="zh-CN" altLang="en-US"/>
              <a:t>属性与</a:t>
            </a:r>
            <a:r>
              <a:rPr lang="en-US"/>
              <a:t>max</a:t>
            </a:r>
            <a:r>
              <a:rPr lang="zh-CN" altLang="en-US"/>
              <a:t>属性，及</a:t>
            </a:r>
            <a:r>
              <a:rPr lang="en-US"/>
              <a:t>step</a:t>
            </a:r>
            <a:r>
              <a:rPr lang="zh-CN" altLang="en-US"/>
              <a:t>属性，可以指定每次拖动的步幅。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zh-CN" altLang="en-US"/>
              <a:t>例：</a:t>
            </a:r>
            <a:endParaRPr lang="en-US"/>
          </a:p>
          <a:p>
            <a:pPr eaLnBrk="0" hangingPunct="0"/>
            <a:r>
              <a:rPr lang="en-US"/>
              <a:t> &lt;input  name=“range1” type=“range” value=“25” min=“0”  max=“100”  step=“5”    /&gt;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 min  </a:t>
            </a:r>
            <a:r>
              <a:rPr lang="zh-CN" altLang="en-US"/>
              <a:t>最小值</a:t>
            </a:r>
            <a:endParaRPr lang="en-US"/>
          </a:p>
          <a:p>
            <a:pPr eaLnBrk="0" hangingPunct="0"/>
            <a:r>
              <a:rPr lang="en-US"/>
              <a:t> max  </a:t>
            </a:r>
            <a:r>
              <a:rPr lang="zh-CN" altLang="en-US"/>
              <a:t>最大值</a:t>
            </a:r>
            <a:endParaRPr lang="en-US"/>
          </a:p>
          <a:p>
            <a:pPr eaLnBrk="0" hangingPunct="0"/>
            <a:r>
              <a:rPr lang="en-US"/>
              <a:t> step  </a:t>
            </a:r>
            <a:r>
              <a:rPr lang="zh-CN" altLang="en-US"/>
              <a:t>数字间隔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endParaRPr lang="zh-CN" altLang="en-US">
              <a:ea typeface="微软雅黑" panose="020B0503020204020204" pitchFamily="34" charset="-122"/>
            </a:endParaRPr>
          </a:p>
          <a:p>
            <a:pPr eaLnBrk="0" hangingPunct="0"/>
            <a:endParaRPr lang="en-US" sz="2000"/>
          </a:p>
          <a:p>
            <a:pPr eaLnBrk="0" hangingPunct="0"/>
            <a:endParaRPr lang="en-US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9219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0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单</a:t>
              </a:r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2227263" y="1916113"/>
            <a:ext cx="7648575" cy="5882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date pickers (date, month, week, time, datetime, datetime-local)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zh-CN" altLang="en-US"/>
              <a:t>拥有多个可供选取日期和时间的新输入类型。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date - </a:t>
            </a:r>
            <a:r>
              <a:rPr lang="zh-CN" altLang="en-US"/>
              <a:t>选取日、月、年</a:t>
            </a:r>
            <a:endParaRPr lang="zh-CN" altLang="en-US"/>
          </a:p>
          <a:p>
            <a:pPr eaLnBrk="0" hangingPunct="0"/>
            <a:r>
              <a:rPr lang="en-US"/>
              <a:t>month - </a:t>
            </a:r>
            <a:r>
              <a:rPr lang="zh-CN" altLang="en-US"/>
              <a:t>选取月、年</a:t>
            </a:r>
            <a:endParaRPr lang="zh-CN" altLang="en-US"/>
          </a:p>
          <a:p>
            <a:pPr eaLnBrk="0" hangingPunct="0"/>
            <a:r>
              <a:rPr lang="en-US"/>
              <a:t>week - </a:t>
            </a:r>
            <a:r>
              <a:rPr lang="zh-CN" altLang="en-US"/>
              <a:t>选取周和年</a:t>
            </a:r>
            <a:endParaRPr lang="zh-CN" altLang="en-US"/>
          </a:p>
          <a:p>
            <a:pPr eaLnBrk="0" hangingPunct="0"/>
            <a:r>
              <a:rPr lang="en-US"/>
              <a:t>time - </a:t>
            </a:r>
            <a:r>
              <a:rPr lang="zh-CN" altLang="en-US"/>
              <a:t>选取时间（小时和分钟）</a:t>
            </a:r>
            <a:endParaRPr lang="zh-CN" altLang="en-US"/>
          </a:p>
          <a:p>
            <a:pPr eaLnBrk="0" hangingPunct="0"/>
            <a:r>
              <a:rPr lang="en-US"/>
              <a:t>datetime - </a:t>
            </a:r>
            <a:r>
              <a:rPr lang="zh-CN" altLang="en-US"/>
              <a:t>选取时间、日、月、年（</a:t>
            </a:r>
            <a:r>
              <a:rPr lang="en-US"/>
              <a:t>UTC </a:t>
            </a:r>
            <a:r>
              <a:rPr lang="zh-CN" altLang="en-US"/>
              <a:t>时间）</a:t>
            </a:r>
            <a:endParaRPr lang="zh-CN" altLang="en-US"/>
          </a:p>
          <a:p>
            <a:pPr eaLnBrk="0" hangingPunct="0"/>
            <a:r>
              <a:rPr lang="en-US"/>
              <a:t>datetime-local - </a:t>
            </a:r>
            <a:r>
              <a:rPr lang="zh-CN" altLang="en-US"/>
              <a:t>选取时间、日、月、年（本地时间）</a:t>
            </a:r>
            <a:endParaRPr lang="zh-CN" altLang="en-US"/>
          </a:p>
          <a:p>
            <a:pPr eaLnBrk="0" hangingPunct="0"/>
            <a:endParaRPr lang="en-US"/>
          </a:p>
          <a:p>
            <a:pPr eaLnBrk="0" hangingPunct="0"/>
            <a:r>
              <a:rPr lang="zh-CN" altLang="en-US"/>
              <a:t>例：</a:t>
            </a:r>
            <a:r>
              <a:rPr lang="en-US"/>
              <a:t>&lt;input  type=“month”  &gt;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Color</a:t>
            </a:r>
            <a:r>
              <a:rPr lang="zh-CN" altLang="en-US"/>
              <a:t>：用来选取颜色。</a:t>
            </a:r>
            <a:endParaRPr lang="en-US"/>
          </a:p>
          <a:p>
            <a:pPr eaLnBrk="0" hangingPunct="0"/>
            <a:endParaRPr lang="zh-CN" altLang="en-US"/>
          </a:p>
          <a:p>
            <a:pPr eaLnBrk="0" hangingPunct="0"/>
            <a:endParaRPr 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ea typeface="微软雅黑" panose="020B0503020204020204" pitchFamily="34" charset="-122"/>
            </a:endParaRPr>
          </a:p>
          <a:p>
            <a:pPr eaLnBrk="0" hangingPunct="0"/>
            <a:endParaRPr lang="en-US" sz="2000"/>
          </a:p>
          <a:p>
            <a:pPr eaLnBrk="0" hangingPunct="0"/>
            <a:endParaRPr lang="en-US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10243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4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单</a:t>
              </a:r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2227263" y="1916113"/>
            <a:ext cx="7648575" cy="2061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对新元素样式的使用：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注意，跟 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标签设置样式一样，但是要设置标签中局部的样式不能实现。如改变日历的背景色，颜色框的按钮效果，等，这些都不可以实现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endParaRPr lang="en-US" sz="2000" dirty="0"/>
          </a:p>
          <a:p>
            <a:pPr eaLnBrk="0" hangingPunct="0"/>
            <a:endParaRPr lang="en-US" dirty="0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12291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2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单</a:t>
              </a:r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14338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单 验 证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0" name="文本框 4"/>
          <p:cNvSpPr txBox="1">
            <a:spLocks noChangeArrowheads="1"/>
          </p:cNvSpPr>
          <p:nvPr/>
        </p:nvSpPr>
        <p:spPr bwMode="auto">
          <a:xfrm>
            <a:off x="2208213" y="1700213"/>
            <a:ext cx="7648575" cy="5303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HTML5</a:t>
            </a:r>
            <a:r>
              <a:rPr lang="zh-CN" altLang="en-US" b="1"/>
              <a:t>增加了大量在提交时对表单及表单元素内容有效性验证的功能。</a:t>
            </a:r>
            <a:endParaRPr lang="en-US" b="1"/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1</a:t>
            </a:r>
            <a:r>
              <a:rPr lang="zh-CN" altLang="en-US" b="1"/>
              <a:t>、自动验证</a:t>
            </a:r>
            <a:endParaRPr lang="en-US" b="1"/>
          </a:p>
          <a:p>
            <a:pPr eaLnBrk="0" hangingPunct="0"/>
            <a:endParaRPr lang="en-US" b="1"/>
          </a:p>
          <a:p>
            <a:pPr eaLnBrk="0" hangingPunct="0"/>
            <a:r>
              <a:rPr lang="en-US"/>
              <a:t>  </a:t>
            </a:r>
            <a:r>
              <a:rPr lang="en-US" b="1"/>
              <a:t> 1</a:t>
            </a:r>
            <a:r>
              <a:rPr lang="zh-CN" altLang="en-US" b="1"/>
              <a:t>）、</a:t>
            </a:r>
            <a:r>
              <a:rPr lang="en-US" b="1"/>
              <a:t>required</a:t>
            </a:r>
            <a:endParaRPr lang="en-US" b="1"/>
          </a:p>
          <a:p>
            <a:pPr eaLnBrk="0" hangingPunct="0"/>
            <a:r>
              <a:rPr lang="en-US" b="1"/>
              <a:t>      </a:t>
            </a:r>
            <a:r>
              <a:rPr lang="zh-CN" altLang="en-US" b="1"/>
              <a:t>可以应用在大多数输入元素上（除了隐藏元素和图片），在提交时如果元素内容为空白，则不允许提交，同时显示提示文字。</a:t>
            </a:r>
            <a:endParaRPr lang="en-US" b="1"/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  2</a:t>
            </a:r>
            <a:r>
              <a:rPr lang="zh-CN" altLang="en-US" b="1"/>
              <a:t>）、</a:t>
            </a:r>
            <a:r>
              <a:rPr lang="en-US" b="1"/>
              <a:t>pattern</a:t>
            </a:r>
            <a:endParaRPr lang="en-US" b="1"/>
          </a:p>
          <a:p>
            <a:pPr eaLnBrk="0" hangingPunct="0"/>
            <a:r>
              <a:rPr lang="en-US" b="1"/>
              <a:t>      </a:t>
            </a:r>
            <a:r>
              <a:rPr lang="zh-CN" altLang="en-US" b="1"/>
              <a:t>将属性值设为某个格式的正则表达式，在提交时会检查其内容是否符合给定格式。</a:t>
            </a:r>
            <a:endParaRPr lang="en-US" b="1"/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    </a:t>
            </a:r>
            <a:r>
              <a:rPr lang="zh-CN" altLang="en-US" b="1"/>
              <a:t>例：</a:t>
            </a:r>
            <a:r>
              <a:rPr lang="en-US" b="1"/>
              <a:t>&lt;input pattern = “[0-9][A-Z]{3}” title="</a:t>
            </a:r>
            <a:r>
              <a:rPr lang="zh-CN" altLang="en-US" b="1">
                <a:sym typeface="Arial" panose="020B0604020202020204" pitchFamily="34" charset="0"/>
              </a:rPr>
              <a:t>输入内容：一个数与三个大写字母</a:t>
            </a:r>
            <a:r>
              <a:rPr lang="en-US" b="1"/>
              <a:t>" placeholder=‘</a:t>
            </a:r>
            <a:r>
              <a:rPr lang="zh-CN" altLang="en-US" b="1"/>
              <a:t>输入内容：一个数与三个大写字母</a:t>
            </a:r>
            <a:r>
              <a:rPr lang="en-US" b="1"/>
              <a:t>’&gt;</a:t>
            </a:r>
            <a:endParaRPr lang="en-US" b="1"/>
          </a:p>
          <a:p>
            <a:pPr eaLnBrk="0" hangingPunct="0"/>
            <a:endParaRPr lang="en-US" b="1"/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endParaRPr 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2227263" y="908050"/>
            <a:ext cx="7648575" cy="647700"/>
            <a:chOff x="0" y="0"/>
            <a:chExt cx="7648027" cy="648072"/>
          </a:xfrm>
        </p:grpSpPr>
        <p:sp>
          <p:nvSpPr>
            <p:cNvPr id="4098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9" name="文本框 6"/>
            <p:cNvSpPr txBox="1">
              <a:spLocks noChangeArrowheads="1"/>
            </p:cNvSpPr>
            <p:nvPr/>
          </p:nvSpPr>
          <p:spPr bwMode="auto">
            <a:xfrm>
              <a:off x="1563575" y="71479"/>
              <a:ext cx="4762159" cy="5489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新增元素与属性</a:t>
              </a:r>
              <a:endParaRPr lang="zh-CN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00" name="文本框 4"/>
          <p:cNvSpPr txBox="1">
            <a:spLocks noChangeArrowheads="1"/>
          </p:cNvSpPr>
          <p:nvPr/>
        </p:nvSpPr>
        <p:spPr bwMode="auto">
          <a:xfrm>
            <a:off x="2279650" y="1700213"/>
            <a:ext cx="7648575" cy="3383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smtClean="0"/>
              <a:t>2/</a:t>
            </a:r>
            <a:r>
              <a:rPr lang="zh-CN" altLang="en-US" b="1" dirty="0" smtClean="0"/>
              <a:t>新</a:t>
            </a:r>
            <a:r>
              <a:rPr lang="zh-CN" altLang="en-US" b="1" dirty="0"/>
              <a:t>增属性</a:t>
            </a:r>
            <a:endParaRPr lang="zh-CN" altLang="en-US" b="1" dirty="0"/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ea typeface="微软雅黑" panose="020B0503020204020204" pitchFamily="34" charset="-122"/>
              </a:rPr>
              <a:t>   placeholder</a:t>
            </a:r>
            <a:r>
              <a:rPr lang="zh-CN" altLang="en-US" dirty="0">
                <a:ea typeface="微软雅黑" panose="020B0503020204020204" pitchFamily="34" charset="-122"/>
              </a:rPr>
              <a:t>属性：文本框处于未输入状态时文本框中显示的输入提示。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ea typeface="微软雅黑" panose="020B0503020204020204" pitchFamily="34" charset="-122"/>
              </a:rPr>
              <a:t>autofocus</a:t>
            </a:r>
            <a:r>
              <a:rPr lang="zh-CN" altLang="en-US" dirty="0">
                <a:ea typeface="微软雅黑" panose="020B0503020204020204" pitchFamily="34" charset="-122"/>
              </a:rPr>
              <a:t>属性：给文本框、选择框、或者按钮控件加上该属性，当打开页面时，该控件自动获得国标焦点，一个页面只能有一个。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ea typeface="微软雅黑" panose="020B0503020204020204" pitchFamily="34" charset="-122"/>
              </a:rPr>
              <a:t>required</a:t>
            </a:r>
            <a:r>
              <a:rPr lang="zh-CN" altLang="zh-CN" dirty="0">
                <a:ea typeface="微软雅黑" panose="020B0503020204020204" pitchFamily="34" charset="-122"/>
              </a:rPr>
              <a:t>属性：验证输入不能为空</a:t>
            </a:r>
            <a:endParaRPr lang="zh-CN" altLang="zh-CN" dirty="0"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ea typeface="微软雅黑" panose="020B0503020204020204" pitchFamily="34" charset="-122"/>
              </a:rPr>
              <a:t>    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3670" y="2293366"/>
            <a:ext cx="9784800" cy="2270498"/>
          </a:xfrm>
        </p:spPr>
        <p:txBody>
          <a:bodyPr>
            <a:normAutofit lnSpcReduction="10000"/>
          </a:bodyPr>
          <a:p>
            <a:r>
              <a:rPr lang="en-US" altLang="en-US">
                <a:sym typeface="+mn-ea"/>
              </a:rPr>
              <a:t>1</a:t>
            </a:r>
            <a:r>
              <a:rPr lang="zh-CN" altLang="en-US">
                <a:sym typeface="+mn-ea"/>
              </a:rPr>
              <a:t>、更简单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、标签的语义化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、语法更宽松</a:t>
            </a:r>
            <a:endParaRPr lang="zh-CN" altLang="en-US"/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、多设备跨平台</a:t>
            </a:r>
            <a:endParaRPr lang="zh-CN" altLang="en-US"/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、自适应网页设计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的语法的改变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3325" y="1959610"/>
            <a:ext cx="9784715" cy="3596005"/>
          </a:xfrm>
        </p:spPr>
        <p:txBody>
          <a:bodyPr>
            <a:normAutofit/>
          </a:bodyPr>
          <a:p>
            <a:r>
              <a:rPr lang="en-US" altLang="zh-CN"/>
              <a:t>1.DOCTYPE</a:t>
            </a:r>
            <a:r>
              <a:rPr lang="zh-CN" altLang="en-US"/>
              <a:t>声明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指定字符编码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可以省略标记的元素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具有</a:t>
            </a:r>
            <a:r>
              <a:rPr lang="en-US" altLang="zh-CN"/>
              <a:t>boolean</a:t>
            </a:r>
            <a:r>
              <a:rPr lang="zh-CN" altLang="en-US"/>
              <a:t>值的属性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省略引号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的语法的改变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244975"/>
          </a:xfrm>
        </p:spPr>
        <p:txBody>
          <a:bodyPr>
            <a:normAutofit lnSpcReduction="10000"/>
          </a:bodyPr>
          <a:p>
            <a:r>
              <a:rPr lang="en-US" altLang="zh-CN"/>
              <a:t>1.DOCTYPE</a:t>
            </a:r>
            <a:r>
              <a:rPr lang="zh-CN" altLang="en-US"/>
              <a:t>声明的改变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H4</a:t>
            </a:r>
            <a:r>
              <a:rPr lang="zh-CN" altLang="en-US"/>
              <a:t>：&lt;!DOCTYPE HTML PUBLIC "-//W3C//DTD HTML 4.01 Transitional//EN"</a:t>
            </a:r>
            <a:endParaRPr lang="zh-CN" altLang="en-US"/>
          </a:p>
          <a:p>
            <a:r>
              <a:rPr lang="zh-CN" altLang="en-US"/>
              <a:t>        "http://www.w3.org/TR/html4/loose.dtd"&gt;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H5</a:t>
            </a:r>
            <a:r>
              <a:rPr lang="zh-CN" altLang="en-US"/>
              <a:t>：&lt;!DOCTYPE html&gt; </a:t>
            </a:r>
            <a:r>
              <a:rPr lang="en-US" altLang="zh-CN"/>
              <a:t>|| &lt;!doctype html&gt;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的语法的改变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244975"/>
          </a:xfrm>
        </p:spPr>
        <p:txBody>
          <a:bodyPr>
            <a:normAutofit lnSpcReduction="10000"/>
          </a:bodyPr>
          <a:p>
            <a:r>
              <a:rPr lang="en-US" altLang="zh-CN"/>
              <a:t>2.</a:t>
            </a:r>
            <a:r>
              <a:rPr lang="zh-CN" altLang="en-US"/>
              <a:t>指定字符编码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H4</a:t>
            </a:r>
            <a:r>
              <a:rPr lang="zh-CN" altLang="en-US"/>
              <a:t>：&lt;meta http-equiv="content-type" content="text/html;charset=UTF-8"/&gt;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H5</a:t>
            </a:r>
            <a:r>
              <a:rPr lang="zh-CN" altLang="en-US"/>
              <a:t>：</a:t>
            </a:r>
            <a:r>
              <a:t>&lt;meta charset="UTF-8"&gt;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的语法的改变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244975"/>
          </a:xfrm>
        </p:spPr>
        <p:txBody>
          <a:bodyPr>
            <a:normAutofit lnSpcReduction="10000"/>
          </a:bodyPr>
          <a:p>
            <a:r>
              <a:rPr lang="en-US"/>
              <a:t>3.</a:t>
            </a:r>
            <a:r>
              <a:rPr lang="zh-CN" altLang="en-US"/>
              <a:t>可以省略标记的元素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单标签</a:t>
            </a:r>
            <a:endParaRPr lang="zh-CN" altLang="en-US"/>
          </a:p>
          <a:p>
            <a:r>
              <a:rPr lang="en-US" altLang="zh-CN"/>
              <a:t>	hr</a:t>
            </a:r>
            <a:r>
              <a:rPr lang="zh-CN" altLang="en-US"/>
              <a:t>、</a:t>
            </a:r>
            <a:r>
              <a:rPr lang="en-US" altLang="zh-CN"/>
              <a:t>img</a:t>
            </a:r>
            <a:r>
              <a:rPr lang="zh-CN" altLang="en-US"/>
              <a:t>、</a:t>
            </a:r>
            <a:r>
              <a:rPr lang="en-US" altLang="zh-CN"/>
              <a:t>input</a:t>
            </a:r>
            <a:r>
              <a:rPr lang="zh-CN" altLang="en-US"/>
              <a:t>、</a:t>
            </a:r>
            <a:r>
              <a:rPr lang="en-US" altLang="zh-CN"/>
              <a:t>link</a:t>
            </a:r>
            <a:r>
              <a:rPr lang="zh-CN" altLang="en-US"/>
              <a:t>、</a:t>
            </a:r>
            <a:r>
              <a:rPr lang="en-US" altLang="zh-CN"/>
              <a:t>meta</a:t>
            </a:r>
            <a:r>
              <a:rPr lang="zh-CN" altLang="en-US"/>
              <a:t>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双标签</a:t>
            </a:r>
            <a:endParaRPr lang="zh-CN" altLang="en-US"/>
          </a:p>
          <a:p>
            <a:r>
              <a:rPr lang="en-US" altLang="zh-CN"/>
              <a:t>	div</a:t>
            </a:r>
            <a:r>
              <a:rPr lang="zh-CN" altLang="en-US"/>
              <a:t>、</a:t>
            </a:r>
            <a:r>
              <a:rPr lang="en-US" altLang="zh-CN"/>
              <a:t>li</a:t>
            </a:r>
            <a:r>
              <a:rPr lang="zh-CN" altLang="en-US"/>
              <a:t>、</a:t>
            </a:r>
            <a:r>
              <a:rPr lang="en-US" altLang="zh-CN"/>
              <a:t>ul</a:t>
            </a:r>
            <a:r>
              <a:rPr lang="zh-CN" altLang="en-US"/>
              <a:t>、</a:t>
            </a:r>
            <a:r>
              <a:rPr lang="en-US" altLang="zh-CN"/>
              <a:t>dl</a:t>
            </a:r>
            <a:r>
              <a:rPr lang="zh-CN" altLang="en-US"/>
              <a:t>、</a:t>
            </a:r>
            <a:r>
              <a:rPr lang="en-US" altLang="zh-CN"/>
              <a:t>table</a:t>
            </a:r>
            <a:r>
              <a:rPr lang="zh-CN" altLang="en-US"/>
              <a:t>、</a:t>
            </a:r>
            <a:r>
              <a:rPr lang="en-US" altLang="zh-CN"/>
              <a:t>tr</a:t>
            </a:r>
            <a:r>
              <a:rPr lang="zh-CN" altLang="en-US"/>
              <a:t>、</a:t>
            </a:r>
            <a:r>
              <a:rPr lang="en-US" altLang="zh-CN"/>
              <a:t>td</a:t>
            </a:r>
            <a:r>
              <a:rPr lang="zh-CN" altLang="en-US"/>
              <a:t>、</a:t>
            </a:r>
            <a:r>
              <a:rPr lang="en-US" altLang="zh-CN"/>
              <a:t>form</a:t>
            </a:r>
            <a:r>
              <a:rPr lang="zh-CN" altLang="en-US"/>
              <a:t>等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可以省略的标签</a:t>
            </a:r>
            <a:endParaRPr lang="zh-CN" altLang="en-US"/>
          </a:p>
          <a:p>
            <a:r>
              <a:rPr lang="en-US" altLang="zh-CN"/>
              <a:t>	html</a:t>
            </a:r>
            <a:r>
              <a:rPr lang="zh-CN" altLang="en-US"/>
              <a:t>、</a:t>
            </a:r>
            <a:r>
              <a:rPr lang="en-US" altLang="zh-CN"/>
              <a:t>head</a:t>
            </a:r>
            <a:r>
              <a:rPr lang="zh-CN" altLang="en-US"/>
              <a:t>、</a:t>
            </a:r>
            <a:r>
              <a:rPr lang="en-US" altLang="zh-CN"/>
              <a:t>body</a:t>
            </a:r>
            <a:r>
              <a:rPr lang="zh-CN" altLang="en-US"/>
              <a:t>、</a:t>
            </a:r>
            <a:r>
              <a:rPr lang="en-US" altLang="zh-CN"/>
              <a:t>tbody</a:t>
            </a:r>
            <a:endParaRPr lang="en-US" altLang="zh-CN"/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的语法的改变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244975"/>
          </a:xfrm>
        </p:spPr>
        <p:txBody>
          <a:bodyPr>
            <a:normAutofit lnSpcReduction="10000"/>
          </a:bodyPr>
          <a:p>
            <a:r>
              <a:rPr lang="en-US"/>
              <a:t>4.</a:t>
            </a:r>
            <a:r>
              <a:rPr lang="zh-CN" altLang="en-US"/>
              <a:t>具有</a:t>
            </a:r>
            <a:r>
              <a:rPr lang="en-US" altLang="zh-CN"/>
              <a:t>boolean</a:t>
            </a:r>
            <a:r>
              <a:rPr lang="zh-CN" altLang="en-US"/>
              <a:t>值的属性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/>
              <a:t>对于标签的某些属性来说，可以不给其添加值来表示</a:t>
            </a:r>
            <a:r>
              <a:rPr lang="en-US" altLang="zh-CN"/>
              <a:t>true</a:t>
            </a:r>
            <a:r>
              <a:rPr lang="zh-CN" altLang="en-US"/>
              <a:t>，不写这个属性代表</a:t>
            </a:r>
            <a:r>
              <a:rPr lang="en-US" altLang="zh-CN"/>
              <a:t>false</a:t>
            </a:r>
            <a:r>
              <a:rPr lang="zh-CN" altLang="en-US"/>
              <a:t>，例如</a:t>
            </a:r>
            <a:r>
              <a:rPr lang="en-US" altLang="zh-CN"/>
              <a:t>checked</a:t>
            </a:r>
            <a:r>
              <a:rPr lang="zh-CN" altLang="en-US"/>
              <a:t>、</a:t>
            </a:r>
            <a:r>
              <a:rPr lang="en-US" altLang="zh-CN"/>
              <a:t>disabled readonly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25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25"/>
  <p:tag name="KSO_WM_SLIDE_INDEX" val="25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95*233"/>
  <p:tag name="KSO_WM_SLIDE_SIZE" val="770*259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4599</Words>
  <Application>WPS 演示</Application>
  <PresentationFormat>宽屏</PresentationFormat>
  <Paragraphs>405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1_自定义设计方案</vt:lpstr>
      <vt:lpstr>Html5</vt:lpstr>
      <vt:lpstr>Html的发展</vt:lpstr>
      <vt:lpstr>H5的推出目的</vt:lpstr>
      <vt:lpstr>H5的特点</vt:lpstr>
      <vt:lpstr>H5的语法的改变</vt:lpstr>
      <vt:lpstr>H5的语法的改变</vt:lpstr>
      <vt:lpstr>H5的语法的改变</vt:lpstr>
      <vt:lpstr>H5的语法的改变</vt:lpstr>
      <vt:lpstr>H5的语法的改变</vt:lpstr>
      <vt:lpstr>H5的语法的改变</vt:lpstr>
      <vt:lpstr>注意</vt:lpstr>
      <vt:lpstr>H5新增和废除的标签</vt:lpstr>
      <vt:lpstr>H5新增和废除的标签</vt:lpstr>
      <vt:lpstr>H5新增和废除的标签</vt:lpstr>
      <vt:lpstr>H5新增和废除的标签</vt:lpstr>
      <vt:lpstr>H5新增和废除的标签</vt:lpstr>
      <vt:lpstr>H5新增和废除的标签</vt:lpstr>
      <vt:lpstr>H5新增和废除的标签</vt:lpstr>
      <vt:lpstr>H5新增和废除的标签</vt:lpstr>
      <vt:lpstr>H5新增和废除的标签</vt:lpstr>
      <vt:lpstr>H5全局属性</vt:lpstr>
      <vt:lpstr>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</cp:revision>
  <dcterms:created xsi:type="dcterms:W3CDTF">2016-06-21T06:56:00Z</dcterms:created>
  <dcterms:modified xsi:type="dcterms:W3CDTF">2017-08-09T05:22:38Z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