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mpd="sng">
            <a:solidFill>
              <a:srgbClr val="000000"/>
            </a:solidFill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9048" tIns="49524" rIns="99048" bIns="49524" anchor="t"/>
          <a:p>
            <a:pPr lvl="0"/>
            <a:r>
              <a:rPr lang="zh-CN" altLang="en-US" dirty="0"/>
              <a:t>这个智能手机和将平板电脑大爆炸的时代，移动优先已成趋势，不管是开发什么，都以移动为主。</a:t>
            </a: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/>
        </p:nvSpPr>
        <p:spPr>
          <a:xfrm>
            <a:off x="3883025" y="8685213"/>
            <a:ext cx="2973388" cy="455612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2" charset="0"/>
              </a:rPr>
            </a:fld>
            <a:endParaRPr lang="zh-CN" altLang="en-US" sz="1300" dirty="0">
              <a:latin typeface="Calibri" panose="020F0502020204030204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7263" y="685800"/>
            <a:ext cx="4941887" cy="3427413"/>
          </a:xfrm>
          <a:ln cmpd="sng">
            <a:solidFill>
              <a:srgbClr val="000000"/>
            </a:solidFill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7987" cy="4114800"/>
          </a:xfrm>
        </p:spPr>
        <p:txBody>
          <a:bodyPr vert="horz" wrap="square" lIns="99048" tIns="49524" rIns="99048" bIns="49524" anchor="t"/>
          <a:p>
            <a:pPr lvl="0"/>
            <a:r>
              <a:rPr lang="zh-CN" altLang="en-US" dirty="0"/>
              <a:t>这个智能手机和将平板电脑大爆炸的时代，移动优先已成趋势，不管是开发什么，都以移动为主。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2" charset="0"/>
              </a:rPr>
            </a:fld>
            <a:endParaRPr lang="zh-CN" altLang="en-US" sz="1300" dirty="0">
              <a:latin typeface="Calibri" panose="020F0502020204030204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7263" y="685800"/>
            <a:ext cx="4941887" cy="3427413"/>
          </a:xfrm>
          <a:ln cmpd="sng">
            <a:solidFill>
              <a:srgbClr val="000000"/>
            </a:solidFill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7987" cy="4114800"/>
          </a:xfrm>
        </p:spPr>
        <p:txBody>
          <a:bodyPr vert="horz" wrap="square" lIns="99048" tIns="49524" rIns="99048" bIns="49524" anchor="t"/>
          <a:p>
            <a:pPr lvl="0"/>
            <a:r>
              <a:rPr lang="zh-CN" altLang="en-US" dirty="0"/>
              <a:t>这个智能手机和将平板电脑大爆炸的时代，移动优先已成趋势，不管是开发什么，都以移动为主。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2" charset="0"/>
              </a:rPr>
            </a:fld>
            <a:endParaRPr lang="zh-CN" altLang="en-US" sz="1300" dirty="0">
              <a:latin typeface="Calibri" panose="020F0502020204030204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7263" y="685800"/>
            <a:ext cx="4941887" cy="3427413"/>
          </a:xfrm>
          <a:ln cmpd="sng">
            <a:solidFill>
              <a:srgbClr val="000000"/>
            </a:solidFill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7987" cy="4114800"/>
          </a:xfrm>
        </p:spPr>
        <p:txBody>
          <a:bodyPr vert="horz" wrap="square" lIns="99048" tIns="49524" rIns="99048" bIns="49524" anchor="t"/>
          <a:p>
            <a:pPr lvl="0"/>
            <a:r>
              <a:rPr lang="zh-CN" altLang="en-US" dirty="0"/>
              <a:t>这个智能手机和将平板电脑大爆炸的时代，移动优先已成趋势，不管是开发什么，都以移动为主。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2" charset="0"/>
              </a:rPr>
            </a:fld>
            <a:endParaRPr lang="zh-CN" altLang="en-US" sz="1300" dirty="0">
              <a:latin typeface="Calibri" panose="020F0502020204030204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mpd="sng">
            <a:solidFill>
              <a:srgbClr val="000000"/>
            </a:solidFill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9048" tIns="49524" rIns="99048" bIns="49524" anchor="t"/>
          <a:p>
            <a:pPr lvl="0"/>
            <a:r>
              <a:rPr lang="zh-CN" altLang="en-US" dirty="0"/>
              <a:t>这个智能手机和将平板电脑大爆炸的时代，移动优先已成趋势，不管是开发什么，都以移动为主。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>
          <a:xfrm>
            <a:off x="3883025" y="8685213"/>
            <a:ext cx="2973388" cy="455612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2" charset="0"/>
              </a:rPr>
            </a:fld>
            <a:endParaRPr lang="zh-CN" altLang="en-US" sz="1300" dirty="0">
              <a:latin typeface="Calibri" panose="020F0502020204030204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7974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zh-CN" altLang="en-US" dirty="0"/>
              <a:t>本地存储</a:t>
            </a:r>
            <a:endParaRPr lang="zh-CN" altLang="en-US" dirty="0"/>
          </a:p>
        </p:txBody>
      </p:sp>
      <p:sp>
        <p:nvSpPr>
          <p:cNvPr id="20" name="副标题 1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4854300"/>
            <a:ext cx="9144000" cy="106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en-US" altLang="zh-CN" dirty="0"/>
              <a:t> 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组合 3"/>
          <p:cNvGrpSpPr/>
          <p:nvPr/>
        </p:nvGrpSpPr>
        <p:grpSpPr>
          <a:xfrm>
            <a:off x="2279650" y="1196975"/>
            <a:ext cx="7648575" cy="647700"/>
            <a:chOff x="0" y="0"/>
            <a:chExt cx="7648027" cy="648072"/>
          </a:xfrm>
        </p:grpSpPr>
        <p:sp>
          <p:nvSpPr>
            <p:cNvPr id="4099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 eaLnBrk="1" hangingPunct="1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0" name="文本框 6"/>
            <p:cNvSpPr txBox="1"/>
            <p:nvPr/>
          </p:nvSpPr>
          <p:spPr>
            <a:xfrm>
              <a:off x="2139797" y="68302"/>
              <a:ext cx="4176413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x-none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 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01" name="TextBox 15"/>
          <p:cNvSpPr txBox="1"/>
          <p:nvPr/>
        </p:nvSpPr>
        <p:spPr>
          <a:xfrm>
            <a:off x="2208213" y="2565400"/>
            <a:ext cx="7704137" cy="2560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HTML4中使用cookies在客户端保存诸如用户名等简单的信息，但是，使用cookies存储永久数据存在以下问题：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大小：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cookies的大小限制在4KB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带宽：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cookies是随HTTP事务一起被发送的，因此会浪费一部分带宽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复杂性：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正确的操纵cookies是很困难的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HTML5重新提供了一种在客户端本地保存数据的功能，Web Storage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3"/>
          <p:cNvGrpSpPr/>
          <p:nvPr/>
        </p:nvGrpSpPr>
        <p:grpSpPr>
          <a:xfrm>
            <a:off x="2227263" y="1196975"/>
            <a:ext cx="7648575" cy="647700"/>
            <a:chOff x="0" y="0"/>
            <a:chExt cx="7648027" cy="648072"/>
          </a:xfrm>
        </p:grpSpPr>
        <p:sp>
          <p:nvSpPr>
            <p:cNvPr id="6147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 eaLnBrk="1" hangingPunct="1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8" name="文本框 6"/>
            <p:cNvSpPr txBox="1"/>
            <p:nvPr/>
          </p:nvSpPr>
          <p:spPr>
            <a:xfrm>
              <a:off x="2139797" y="68302"/>
              <a:ext cx="4176413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x-none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 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9" name="TextBox 15"/>
          <p:cNvSpPr txBox="1"/>
          <p:nvPr/>
        </p:nvSpPr>
        <p:spPr>
          <a:xfrm>
            <a:off x="2329498" y="2553335"/>
            <a:ext cx="7704137" cy="3322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Web Storage功能，就是在Web上存储数据，分为两种：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sessionStorage：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将数据保存在session对象中。所谓session，是指用户在浏览某个网站时，从进入网站到浏览器关闭所经过的这段时间，session对象可用来保存在这段时间内所要求保存的任何数据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localStorage：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将数据保存在客户端本地的硬件设备中，即使浏览器关闭了，该数据仍然存在，下次打开浏览器访问网站时仍然可用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区别：sessionStorage为临时保存，localStorage为永久保存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globalStorage FF         </a:t>
            </a:r>
            <a:r>
              <a:rPr lang="zh-CN" altLang="en-US" dirty="0">
                <a:sym typeface="+mn-ea"/>
              </a:rPr>
              <a:t>Web Sql Database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3"/>
          <p:cNvGrpSpPr/>
          <p:nvPr/>
        </p:nvGrpSpPr>
        <p:grpSpPr>
          <a:xfrm>
            <a:off x="2227263" y="1196975"/>
            <a:ext cx="7648575" cy="647700"/>
            <a:chOff x="0" y="0"/>
            <a:chExt cx="7648027" cy="648072"/>
          </a:xfrm>
        </p:grpSpPr>
        <p:sp>
          <p:nvSpPr>
            <p:cNvPr id="8195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 eaLnBrk="1" hangingPunct="1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6" name="文本框 6"/>
            <p:cNvSpPr txBox="1"/>
            <p:nvPr/>
          </p:nvSpPr>
          <p:spPr>
            <a:xfrm>
              <a:off x="2139797" y="68302"/>
              <a:ext cx="4176413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x-none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 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197" name="TextBox 15"/>
          <p:cNvSpPr txBox="1"/>
          <p:nvPr/>
        </p:nvSpPr>
        <p:spPr>
          <a:xfrm>
            <a:off x="2208213" y="2565400"/>
            <a:ext cx="7704137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HTML5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中提供了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对象可以将数据长期保存在客户端，直到人为清除。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提供了几个方法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、存储：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localStorage.setItem(key,value)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key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存在时，更新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value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b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、获取：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localStorage.getItem(key)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key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不存在返回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b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、删除：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localStorage.removeItem(key)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一旦删除，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key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对应的数据将会全部删除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2" name="组合 3"/>
          <p:cNvGrpSpPr/>
          <p:nvPr/>
        </p:nvGrpSpPr>
        <p:grpSpPr>
          <a:xfrm>
            <a:off x="2227263" y="1196975"/>
            <a:ext cx="7648575" cy="647700"/>
            <a:chOff x="0" y="0"/>
            <a:chExt cx="7648027" cy="648072"/>
          </a:xfrm>
        </p:grpSpPr>
        <p:sp>
          <p:nvSpPr>
            <p:cNvPr id="10243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 eaLnBrk="1" hangingPunct="1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4" name="文本框 6"/>
            <p:cNvSpPr txBox="1"/>
            <p:nvPr/>
          </p:nvSpPr>
          <p:spPr>
            <a:xfrm>
              <a:off x="2139797" y="68302"/>
              <a:ext cx="4176413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x-none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 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5" name="TextBox 15"/>
          <p:cNvSpPr txBox="1"/>
          <p:nvPr/>
        </p:nvSpPr>
        <p:spPr>
          <a:xfrm>
            <a:off x="2243773" y="2300288"/>
            <a:ext cx="7704137" cy="4754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、全部清除：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localStorage.clear()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某些时候使用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removeItem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逐个删除太麻烦，可以使用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clear,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执行的后果是会清除所有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对象保存的数据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、遍历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存储的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key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.length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数据总量，例：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localStorage.length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.key(index)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获取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key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，例：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var key=localStorage.key(index);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、存储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JSON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格式数据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JSON.stringify(data)  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将一个对象转换成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JSON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格式的数据串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返回转换后的串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JSON.parse(data)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将数据解析成对象，返回解析后的对象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0" name="组合 3"/>
          <p:cNvGrpSpPr/>
          <p:nvPr/>
        </p:nvGrpSpPr>
        <p:grpSpPr>
          <a:xfrm>
            <a:off x="2227263" y="1196975"/>
            <a:ext cx="7648575" cy="647700"/>
            <a:chOff x="0" y="0"/>
            <a:chExt cx="7648027" cy="648072"/>
          </a:xfrm>
        </p:grpSpPr>
        <p:sp>
          <p:nvSpPr>
            <p:cNvPr id="12291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 eaLnBrk="1" hangingPunct="1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2" name="文本框 6"/>
            <p:cNvSpPr txBox="1"/>
            <p:nvPr/>
          </p:nvSpPr>
          <p:spPr>
            <a:xfrm>
              <a:off x="2139797" y="68302"/>
              <a:ext cx="4176413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x-none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 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3" name="TextBox 15"/>
          <p:cNvSpPr txBox="1"/>
          <p:nvPr/>
        </p:nvSpPr>
        <p:spPr>
          <a:xfrm>
            <a:off x="2135188" y="2300288"/>
            <a:ext cx="7704137" cy="4754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、全部清除：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localStorage.clear()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某些时候使用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removeItem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逐个删除太麻烦，可以使用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clear,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执行的后果是会清除所有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对象保存的数据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、遍历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存储的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key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.length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数据总量，例：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localStorage.length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.key(index)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获取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key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，例：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var key=localStorage.key(index);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、存储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JSON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格式数据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JSON.stringify(data)  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将一个对象转换成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JSON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格式的数据串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返回转换后的串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JSON.parse(data)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将数据解析成对象，返回解析后的对象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WPS 演示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黑体</vt:lpstr>
      <vt:lpstr>Consolas</vt:lpstr>
      <vt:lpstr>Calibri</vt:lpstr>
      <vt:lpstr>Arial Unicode MS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2016-07-03T09:05:00Z</dcterms:created>
  <dcterms:modified xsi:type="dcterms:W3CDTF">2017-08-08T07:55:39Z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