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81" r:id="rId3"/>
    <p:sldId id="291" r:id="rId4"/>
    <p:sldId id="286" r:id="rId6"/>
    <p:sldId id="288" r:id="rId7"/>
    <p:sldId id="295" r:id="rId8"/>
    <p:sldId id="283" r:id="rId9"/>
  </p:sldIdLst>
  <p:sldSz cx="9601200" cy="5400675"/>
  <p:notesSz cx="6858000" cy="9144000"/>
  <p:embeddedFontLst>
    <p:embeddedFont>
      <p:font typeface="经典繁方篆" panose="02010609000101010101" pitchFamily="49" charset="-122"/>
      <p:regular r:id="rId13"/>
    </p:embeddedFont>
    <p:embeddedFont>
      <p:font typeface="Calibri" panose="020F0502020204030204" charset="0"/>
      <p:regular r:id="rId14"/>
      <p:bold r:id="rId15"/>
      <p:italic r:id="rId16"/>
      <p:boldItalic r:id="rId17"/>
    </p:embeddedFont>
    <p:embeddedFont>
      <p:font typeface="Calibri Light" panose="020F0302020204030204" charset="0"/>
      <p:regular r:id="rId18"/>
      <p:italic r:id="rId19"/>
    </p:embeddedFont>
  </p:embeddedFontLst>
  <p:defaultTextStyle>
    <a:defPPr>
      <a:defRPr lang="zh-CN"/>
    </a:defPPr>
    <a:lvl1pPr marL="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1pPr>
    <a:lvl2pPr marL="38862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2pPr>
    <a:lvl3pPr marL="777875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3pPr>
    <a:lvl4pPr marL="1166495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4pPr>
    <a:lvl5pPr marL="1555115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5pPr>
    <a:lvl6pPr marL="1943735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6pPr>
    <a:lvl7pPr marL="233299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7pPr>
    <a:lvl8pPr marL="272161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8pPr>
    <a:lvl9pPr marL="311023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3F3F2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8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24" y="108"/>
      </p:cViewPr>
      <p:guideLst>
        <p:guide orient="horz" pos="1707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90295-A4CA-4163-8A63-EF4B3DAB6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015B7-38AA-4B20-BB4D-7C35CD61FA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1pPr>
    <a:lvl2pPr marL="38862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2pPr>
    <a:lvl3pPr marL="777875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3pPr>
    <a:lvl4pPr marL="1166495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4pPr>
    <a:lvl5pPr marL="1555115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5pPr>
    <a:lvl6pPr marL="1943735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6pPr>
    <a:lvl7pPr marL="233299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7pPr>
    <a:lvl8pPr marL="272161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8pPr>
    <a:lvl9pPr marL="311023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015B7-38AA-4B20-BB4D-7C35CD61FA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015B7-38AA-4B20-BB4D-7C35CD61FA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015B7-38AA-4B20-BB4D-7C35CD61FA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015B7-38AA-4B20-BB4D-7C35CD61FA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883861"/>
            <a:ext cx="720090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2836605"/>
            <a:ext cx="72009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20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9789-FCD6-481A-9923-32E656DF23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288B-7458-47DA-BB60-683206BA41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9789-FCD6-481A-9923-32E656DF23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288B-7458-47DA-BB60-683206BA41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287536"/>
            <a:ext cx="2070259" cy="457682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287536"/>
            <a:ext cx="6090761" cy="457682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9789-FCD6-481A-9923-32E656DF23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288B-7458-47DA-BB60-683206BA41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9789-FCD6-481A-9923-32E656DF23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288B-7458-47DA-BB60-683206BA41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346419"/>
            <a:ext cx="828103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3614203"/>
            <a:ext cx="828103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9789-FCD6-481A-9923-32E656DF23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288B-7458-47DA-BB60-683206BA41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437680"/>
            <a:ext cx="4080510" cy="34266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437680"/>
            <a:ext cx="4080510" cy="34266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9789-FCD6-481A-9923-32E656DF23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288B-7458-47DA-BB60-683206BA41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287536"/>
            <a:ext cx="8281035" cy="10438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323916"/>
            <a:ext cx="406175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20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1972747"/>
            <a:ext cx="4061757" cy="2901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7" y="1323916"/>
            <a:ext cx="4081761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20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7" y="1972747"/>
            <a:ext cx="4081761" cy="2901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9789-FCD6-481A-9923-32E656DF23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288B-7458-47DA-BB60-683206BA41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9789-FCD6-481A-9923-32E656DF23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288B-7458-47DA-BB60-683206BA41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9789-FCD6-481A-9923-32E656DF23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288B-7458-47DA-BB60-683206BA41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777597"/>
            <a:ext cx="48606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5"/>
            </a:lvl2pPr>
            <a:lvl3pPr marL="720090" indent="0">
              <a:buNone/>
              <a:defRPr sz="945"/>
            </a:lvl3pPr>
            <a:lvl4pPr marL="1080135" indent="0">
              <a:buNone/>
              <a:defRPr sz="790"/>
            </a:lvl4pPr>
            <a:lvl5pPr marL="1440180" indent="0">
              <a:buNone/>
              <a:defRPr sz="790"/>
            </a:lvl5pPr>
            <a:lvl6pPr marL="1800225" indent="0">
              <a:buNone/>
              <a:defRPr sz="790"/>
            </a:lvl6pPr>
            <a:lvl7pPr marL="2160270" indent="0">
              <a:buNone/>
              <a:defRPr sz="790"/>
            </a:lvl7pPr>
            <a:lvl8pPr marL="2520315" indent="0">
              <a:buNone/>
              <a:defRPr sz="790"/>
            </a:lvl8pPr>
            <a:lvl9pPr marL="2880360" indent="0">
              <a:buNone/>
              <a:defRPr sz="7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9789-FCD6-481A-9923-32E656DF23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288B-7458-47DA-BB60-683206BA41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777597"/>
            <a:ext cx="48606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5"/>
            </a:lvl2pPr>
            <a:lvl3pPr marL="720090" indent="0">
              <a:buNone/>
              <a:defRPr sz="945"/>
            </a:lvl3pPr>
            <a:lvl4pPr marL="1080135" indent="0">
              <a:buNone/>
              <a:defRPr sz="790"/>
            </a:lvl4pPr>
            <a:lvl5pPr marL="1440180" indent="0">
              <a:buNone/>
              <a:defRPr sz="790"/>
            </a:lvl5pPr>
            <a:lvl6pPr marL="1800225" indent="0">
              <a:buNone/>
              <a:defRPr sz="790"/>
            </a:lvl6pPr>
            <a:lvl7pPr marL="2160270" indent="0">
              <a:buNone/>
              <a:defRPr sz="790"/>
            </a:lvl7pPr>
            <a:lvl8pPr marL="2520315" indent="0">
              <a:buNone/>
              <a:defRPr sz="790"/>
            </a:lvl8pPr>
            <a:lvl9pPr marL="2880360" indent="0">
              <a:buNone/>
              <a:defRPr sz="7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9789-FCD6-481A-9923-32E656DF23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9288B-7458-47DA-BB60-683206BA41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287536"/>
            <a:ext cx="828103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437680"/>
            <a:ext cx="828103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09789-FCD6-481A-9923-32E656DF23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5005626"/>
            <a:ext cx="324040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9288B-7458-47DA-BB60-683206BA417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340" indent="-180340" algn="l" defTabSz="720090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385" indent="-180340" algn="l" defTabSz="72009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430" indent="-180340" algn="l" defTabSz="72009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180340" algn="l" defTabSz="72009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4pPr>
      <a:lvl5pPr marL="1620520" indent="-180340" algn="l" defTabSz="72009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5pPr>
      <a:lvl6pPr marL="1980565" indent="-180340" algn="l" defTabSz="72009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6pPr>
      <a:lvl7pPr marL="2340610" indent="-180340" algn="l" defTabSz="72009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7pPr>
      <a:lvl8pPr marL="2700655" indent="-180340" algn="l" defTabSz="72009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8pPr>
      <a:lvl9pPr marL="3060700" indent="-180340" algn="l" defTabSz="72009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microsoft.com/office/2007/relationships/hdphoto" Target="../media/hdphoto2.wdp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61"/>
          <a:stretch>
            <a:fillRect/>
          </a:stretch>
        </p:blipFill>
        <p:spPr>
          <a:xfrm flipH="1">
            <a:off x="4648277" y="0"/>
            <a:ext cx="4957805" cy="540067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61"/>
          <a:stretch>
            <a:fillRect/>
          </a:stretch>
        </p:blipFill>
        <p:spPr>
          <a:xfrm>
            <a:off x="1" y="-1"/>
            <a:ext cx="5028057" cy="5400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2" b="96991" l="100" r="99700">
                        <a14:foregroundMark x1="53100" y1="602" x2="8900" y2="33200"/>
                        <a14:foregroundMark x1="11200" y1="32197" x2="100" y2="39920"/>
                        <a14:foregroundMark x1="3700" y1="67101" x2="8700" y2="71715"/>
                        <a14:foregroundMark x1="57800" y1="7322" x2="62000" y2="7523"/>
                        <a14:foregroundMark x1="93300" y1="38415" x2="99700" y2="42828"/>
                        <a14:foregroundMark x1="7200" y1="41825" x2="7600" y2="86760"/>
                        <a14:foregroundMark x1="28300" y1="48746" x2="500" y2="72919"/>
                        <a14:foregroundMark x1="11800" y1="78435" x2="34500" y2="94684"/>
                        <a14:foregroundMark x1="86600" y1="84654" x2="59100" y2="96991"/>
                        <a14:foregroundMark x1="92000" y1="76530" x2="98700" y2="612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928" y="861703"/>
            <a:ext cx="3554538" cy="354387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97544" y="1456415"/>
            <a:ext cx="965289" cy="2477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7825" dirty="0">
                <a:latin typeface="经典繁方篆" panose="02010609000101010101" pitchFamily="49" charset="-122"/>
                <a:ea typeface="经典繁方篆" panose="02010609000101010101" pitchFamily="49" charset="-122"/>
                <a:cs typeface="经典繁方篆" panose="02010609000101010101" pitchFamily="49" charset="-122"/>
              </a:rPr>
              <a:t>闭包</a:t>
            </a:r>
            <a:endParaRPr lang="zh-CN" altLang="zh-CN" sz="7825" dirty="0">
              <a:latin typeface="经典繁方篆" panose="02010609000101010101" pitchFamily="49" charset="-122"/>
              <a:ea typeface="经典繁方篆" panose="02010609000101010101" pitchFamily="49" charset="-122"/>
              <a:cs typeface="经典繁方篆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9804" b="92157" l="3000" r="95800">
                        <a14:foregroundMark x1="33200" y1="49673" x2="3000" y2="49020"/>
                        <a14:foregroundMark x1="30600" y1="14379" x2="63000" y2="14379"/>
                        <a14:foregroundMark x1="92000" y1="32026" x2="95800" y2="33333"/>
                        <a14:foregroundMark x1="81000" y1="17647" x2="81800" y2="18954"/>
                        <a14:foregroundMark x1="72600" y1="13725" x2="69800" y2="11111"/>
                        <a14:foregroundMark x1="38400" y1="75163" x2="37400" y2="921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046" y="1353976"/>
            <a:ext cx="2098879" cy="6422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84935" y="1415415"/>
            <a:ext cx="1758315" cy="525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45" dirty="0">
                <a:solidFill>
                  <a:schemeClr val="bg1"/>
                </a:solidFill>
                <a:latin typeface="叶根友毛笔行书2.0版" pitchFamily="2" charset="-122"/>
                <a:ea typeface="叶根友毛笔行书2.0版" pitchFamily="2" charset="-122"/>
                <a:cs typeface="经典繁方篆" panose="02010609000101010101" pitchFamily="49" charset="-122"/>
              </a:rPr>
              <a:t>官方解释</a:t>
            </a:r>
            <a:endParaRPr lang="zh-CN" altLang="en-US" sz="2845" dirty="0">
              <a:solidFill>
                <a:schemeClr val="bg1"/>
              </a:solidFill>
              <a:latin typeface="叶根友毛笔行书2.0版" pitchFamily="2" charset="-122"/>
              <a:ea typeface="叶根友毛笔行书2.0版" pitchFamily="2" charset="-122"/>
              <a:cs typeface="经典繁方篆" panose="0201060900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88030" y="1353820"/>
            <a:ext cx="5619115" cy="106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dirty="0">
                <a:latin typeface="叶根友毛笔行书2.0版" pitchFamily="2" charset="-122"/>
                <a:ea typeface="叶根友毛笔行书2.0版" pitchFamily="2" charset="-122"/>
              </a:rPr>
              <a:t>一个拥有许多变量和绑定了这些变量的环境的表达式（通常是一个函数），因而这些变量也是该表达式的一部分</a:t>
            </a:r>
            <a:endParaRPr lang="zh-CN" altLang="en-US" sz="2135" dirty="0">
              <a:latin typeface="叶根友毛笔行书2.0版" pitchFamily="2" charset="-122"/>
              <a:ea typeface="叶根友毛笔行书2.0版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9804" b="92157" l="3000" r="95800">
                        <a14:foregroundMark x1="33200" y1="49673" x2="3000" y2="49020"/>
                        <a14:foregroundMark x1="30600" y1="14379" x2="63000" y2="14379"/>
                        <a14:foregroundMark x1="92000" y1="32026" x2="95800" y2="33333"/>
                        <a14:foregroundMark x1="81000" y1="17647" x2="81800" y2="18954"/>
                        <a14:foregroundMark x1="72600" y1="13725" x2="69800" y2="11111"/>
                        <a14:foregroundMark x1="38400" y1="75163" x2="37400" y2="921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046" y="3035561"/>
            <a:ext cx="2098879" cy="642257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385570" y="3096895"/>
            <a:ext cx="1757680" cy="525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45" dirty="0">
                <a:solidFill>
                  <a:schemeClr val="bg1"/>
                </a:solidFill>
                <a:latin typeface="叶根友毛笔行书2.0版" pitchFamily="2" charset="-122"/>
                <a:ea typeface="叶根友毛笔行书2.0版" pitchFamily="2" charset="-122"/>
                <a:cs typeface="经典繁方篆" panose="02010609000101010101" pitchFamily="49" charset="-122"/>
              </a:rPr>
              <a:t>简单理解</a:t>
            </a:r>
            <a:endParaRPr lang="zh-CN" altLang="en-US" sz="2845" dirty="0">
              <a:solidFill>
                <a:schemeClr val="bg1"/>
              </a:solidFill>
              <a:latin typeface="叶根友毛笔行书2.0版" pitchFamily="2" charset="-122"/>
              <a:ea typeface="叶根友毛笔行书2.0版" pitchFamily="2" charset="-122"/>
              <a:cs typeface="经典繁方篆" panose="0201060900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77260" y="2931160"/>
            <a:ext cx="5492750" cy="237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dirty="0">
                <a:latin typeface="叶根友毛笔行书2.0版" pitchFamily="2" charset="-122"/>
                <a:ea typeface="叶根友毛笔行书2.0版" pitchFamily="2" charset="-122"/>
              </a:rPr>
              <a:t>Javascript允许使用内部函数---即函数定义和函数表达式位于另一个函数的函数体内。而且，这些内部函数可以访问它们所在的外部函数中声明的所有局部变量、参数和声明的其他内部函数。当其中一个这样的内部函数在包含它们的外部函数之外被调用时，就会形成闭包。</a:t>
            </a:r>
            <a:endParaRPr lang="zh-CN" altLang="en-US" sz="2135" dirty="0">
              <a:latin typeface="叶根友毛笔行书2.0版" pitchFamily="2" charset="-122"/>
              <a:ea typeface="叶根友毛笔行书2.0版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391" y="3271727"/>
            <a:ext cx="2139497" cy="213949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6292601" y="632227"/>
            <a:ext cx="2759912" cy="4705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90" dirty="0">
                <a:latin typeface="叶根友毛笔行书2.0版" pitchFamily="2" charset="-122"/>
                <a:ea typeface="叶根友毛笔行书2.0版" pitchFamily="2" charset="-122"/>
              </a:rPr>
              <a:t>什么是闭包？？</a:t>
            </a:r>
            <a:endParaRPr lang="zh-CN" altLang="en-US" sz="2490" dirty="0">
              <a:latin typeface="叶根友毛笔行书2.0版" pitchFamily="2" charset="-122"/>
              <a:ea typeface="叶根友毛笔行书2.0版" pitchFamily="2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97" b="28895"/>
          <a:stretch>
            <a:fillRect/>
          </a:stretch>
        </p:blipFill>
        <p:spPr>
          <a:xfrm flipV="1">
            <a:off x="8652983" y="375633"/>
            <a:ext cx="966609" cy="814272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24" grpId="0"/>
      <p:bldP spid="25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720"/>
            <a:ext cx="2709545" cy="48012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52165" y="601345"/>
            <a:ext cx="5877560" cy="4056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function fun(n,o) {</a:t>
            </a:r>
            <a:endParaRPr lang="zh-CN" altLang="en-US" sz="2000"/>
          </a:p>
          <a:p>
            <a:r>
              <a:rPr lang="zh-CN" altLang="en-US" sz="2000"/>
              <a:t>       console.log(o)</a:t>
            </a:r>
            <a:endParaRPr lang="zh-CN" altLang="en-US" sz="2000"/>
          </a:p>
          <a:p>
            <a:r>
              <a:rPr lang="zh-CN" altLang="en-US" sz="2000"/>
              <a:t>        return {</a:t>
            </a:r>
            <a:endParaRPr lang="zh-CN" altLang="en-US" sz="2000"/>
          </a:p>
          <a:p>
            <a:r>
              <a:rPr lang="zh-CN" altLang="en-US" sz="2000"/>
              <a:t>            fun:function(m){</a:t>
            </a:r>
            <a:endParaRPr lang="zh-CN" altLang="en-US" sz="2000"/>
          </a:p>
          <a:p>
            <a:r>
              <a:rPr lang="zh-CN" altLang="en-US" sz="2000"/>
              <a:t>                return fun(m,n);</a:t>
            </a:r>
            <a:endParaRPr lang="zh-CN" altLang="en-US" sz="2000"/>
          </a:p>
          <a:p>
            <a:r>
              <a:rPr lang="zh-CN" altLang="en-US" sz="2000"/>
              <a:t>                </a:t>
            </a:r>
            <a:endParaRPr lang="zh-CN" altLang="en-US" sz="2000"/>
          </a:p>
          <a:p>
            <a:r>
              <a:rPr lang="zh-CN" altLang="en-US" sz="2000"/>
              <a:t>            }</a:t>
            </a:r>
            <a:endParaRPr lang="zh-CN" altLang="en-US" sz="2000"/>
          </a:p>
          <a:p>
            <a:r>
              <a:rPr lang="zh-CN" altLang="en-US" sz="2000"/>
              <a:t>        };</a:t>
            </a:r>
            <a:endParaRPr lang="zh-CN" altLang="en-US" sz="2000"/>
          </a:p>
          <a:p>
            <a:r>
              <a:rPr lang="zh-CN" altLang="en-US" sz="2000"/>
              <a:t>    }</a:t>
            </a:r>
            <a:endParaRPr lang="zh-CN" altLang="en-US" sz="2000"/>
          </a:p>
          <a:p>
            <a:r>
              <a:rPr lang="zh-CN" altLang="en-US" sz="2000"/>
              <a:t>    var a = fun(0);  a.fun(1);  a.fun(2);  a.fun(3);</a:t>
            </a:r>
            <a:endParaRPr lang="zh-CN" altLang="en-US" sz="2000"/>
          </a:p>
          <a:p>
            <a:r>
              <a:rPr lang="zh-CN" altLang="en-US" sz="2000"/>
              <a:t>    var b = fun(0).fun(1).fun(2).fun(3);</a:t>
            </a:r>
            <a:endParaRPr lang="zh-CN" altLang="en-US" sz="2000"/>
          </a:p>
          <a:p>
            <a:r>
              <a:rPr lang="zh-CN" altLang="en-US" sz="2000"/>
              <a:t>    var c = fun(0).fun(1);  c.fun(2);  c.fun(3);</a:t>
            </a:r>
            <a:endParaRPr lang="zh-CN" altLang="en-US" sz="2000"/>
          </a:p>
          <a:p>
            <a:r>
              <a:rPr lang="zh-CN" altLang="en-US" sz="2000"/>
              <a:t>    问:三行a,b,c的输出分别是什么？</a:t>
            </a:r>
            <a:endParaRPr lang="zh-CN" altLang="en-US" sz="2000"/>
          </a:p>
        </p:txBody>
      </p:sp>
      <p:sp>
        <p:nvSpPr>
          <p:cNvPr id="34" name="文本框 33"/>
          <p:cNvSpPr txBox="1"/>
          <p:nvPr/>
        </p:nvSpPr>
        <p:spPr>
          <a:xfrm>
            <a:off x="6251326" y="299487"/>
            <a:ext cx="2759912" cy="4705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r>
              <a:rPr lang="zh-CN" altLang="zh-CN" sz="2490" dirty="0">
                <a:latin typeface="叶根友毛笔行书2.0版" pitchFamily="2" charset="-122"/>
                <a:ea typeface="叶根友毛笔行书2.0版" pitchFamily="2" charset="-122"/>
              </a:rPr>
              <a:t>经典闭包面试题</a:t>
            </a:r>
            <a:endParaRPr lang="zh-CN" altLang="zh-CN" sz="2490" dirty="0">
              <a:latin typeface="叶根友毛笔行书2.0版" pitchFamily="2" charset="-122"/>
              <a:ea typeface="叶根友毛笔行书2.0版" pitchFamily="2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97" b="28895"/>
          <a:stretch>
            <a:fillRect/>
          </a:stretch>
        </p:blipFill>
        <p:spPr>
          <a:xfrm flipV="1">
            <a:off x="8621868" y="127348"/>
            <a:ext cx="966609" cy="814272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5" y="626169"/>
            <a:ext cx="928284" cy="92828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78076" y="743026"/>
            <a:ext cx="474467" cy="5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45" dirty="0">
                <a:latin typeface="经典繁方篆" panose="02010609000101010101" pitchFamily="49" charset="-122"/>
                <a:ea typeface="经典繁方篆" panose="02010609000101010101" pitchFamily="49" charset="-122"/>
                <a:cs typeface="经典繁方篆" panose="02010609000101010101" pitchFamily="49" charset="-122"/>
              </a:rPr>
              <a:t>壹</a:t>
            </a:r>
            <a:endParaRPr lang="zh-CN" altLang="en-US" sz="2845" dirty="0">
              <a:latin typeface="经典繁方篆" panose="02010609000101010101" pitchFamily="49" charset="-122"/>
              <a:ea typeface="经典繁方篆" panose="02010609000101010101" pitchFamily="49" charset="-122"/>
              <a:cs typeface="经典繁方篆" panose="0201060900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1000" y="1663700"/>
            <a:ext cx="4032250" cy="523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ym typeface="+mn-ea"/>
              </a:rPr>
              <a:t>var a = fun(0);  a.fun(1);  a.fun(2);  a.fun(3);</a:t>
            </a:r>
            <a:endParaRPr lang="zh-CN" altLang="en-US" sz="2000">
              <a:sym typeface="+mn-ea"/>
            </a:endParaRPr>
          </a:p>
          <a:p>
            <a:r>
              <a:rPr lang="en-US" altLang="zh-CN" sz="2000"/>
              <a:t>1. a={ </a:t>
            </a:r>
            <a:r>
              <a:rPr lang="zh-CN" altLang="en-US" sz="2000">
                <a:sym typeface="+mn-ea"/>
              </a:rPr>
              <a:t>fun:function(m){return fun(m,</a:t>
            </a:r>
            <a:r>
              <a:rPr lang="en-US" altLang="zh-CN" sz="2000">
                <a:sym typeface="+mn-ea"/>
              </a:rPr>
              <a:t>0</a:t>
            </a:r>
            <a:r>
              <a:rPr lang="zh-CN" altLang="en-US" sz="2000">
                <a:sym typeface="+mn-ea"/>
              </a:rPr>
              <a:t>);} </a:t>
            </a:r>
            <a:r>
              <a:rPr lang="en-US" altLang="zh-CN" sz="2000"/>
              <a:t>}</a:t>
            </a:r>
            <a:endParaRPr lang="en-US" altLang="zh-CN" sz="2000"/>
          </a:p>
          <a:p>
            <a:r>
              <a:rPr lang="en-US" altLang="zh-CN" sz="2000"/>
              <a:t>2.</a:t>
            </a:r>
            <a:r>
              <a:rPr lang="zh-CN" altLang="en-US" sz="2000">
                <a:sym typeface="+mn-ea"/>
              </a:rPr>
              <a:t> a.fun(1) </a:t>
            </a:r>
            <a:r>
              <a:rPr lang="en-US" altLang="zh-CN" sz="2000">
                <a:sym typeface="+mn-ea"/>
              </a:rPr>
              <a:t>-----fun(1,0)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2.</a:t>
            </a:r>
            <a:r>
              <a:rPr lang="zh-CN" altLang="en-US" sz="2000">
                <a:sym typeface="+mn-ea"/>
              </a:rPr>
              <a:t> a.fun(1) </a:t>
            </a:r>
            <a:r>
              <a:rPr lang="en-US" altLang="zh-CN" sz="2000">
                <a:sym typeface="+mn-ea"/>
              </a:rPr>
              <a:t>-----fun(2,0)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2.</a:t>
            </a:r>
            <a:r>
              <a:rPr lang="zh-CN" altLang="en-US" sz="2000">
                <a:sym typeface="+mn-ea"/>
              </a:rPr>
              <a:t> a.fun(1) </a:t>
            </a:r>
            <a:r>
              <a:rPr lang="en-US" altLang="zh-CN" sz="2000">
                <a:sym typeface="+mn-ea"/>
              </a:rPr>
              <a:t>-----fun(3,0)</a:t>
            </a:r>
            <a:endParaRPr lang="en-US" altLang="zh-CN" sz="2000">
              <a:sym typeface="+mn-ea"/>
            </a:endParaRPr>
          </a:p>
          <a:p>
            <a:endParaRPr lang="zh-CN" altLang="en-US" sz="2000"/>
          </a:p>
          <a:p>
            <a:r>
              <a:rPr lang="zh-CN" altLang="en-US" sz="2000"/>
              <a:t>最终答案为undefined,0,0,0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48785" y="601345"/>
            <a:ext cx="5125085" cy="4056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function fun(n,o) {</a:t>
            </a:r>
            <a:endParaRPr lang="zh-CN" altLang="en-US" sz="2000"/>
          </a:p>
          <a:p>
            <a:r>
              <a:rPr lang="zh-CN" altLang="en-US" sz="2000"/>
              <a:t>       console.log(o)</a:t>
            </a:r>
            <a:endParaRPr lang="zh-CN" altLang="en-US" sz="2000"/>
          </a:p>
          <a:p>
            <a:r>
              <a:rPr lang="zh-CN" altLang="en-US" sz="2000"/>
              <a:t>        return {</a:t>
            </a:r>
            <a:endParaRPr lang="zh-CN" altLang="en-US" sz="2000"/>
          </a:p>
          <a:p>
            <a:r>
              <a:rPr lang="zh-CN" altLang="en-US" sz="2000"/>
              <a:t>            fun:function(m){</a:t>
            </a:r>
            <a:endParaRPr lang="zh-CN" altLang="en-US" sz="2000"/>
          </a:p>
          <a:p>
            <a:r>
              <a:rPr lang="zh-CN" altLang="en-US" sz="2000"/>
              <a:t>                return fun(m,n);</a:t>
            </a:r>
            <a:endParaRPr lang="zh-CN" altLang="en-US" sz="2000"/>
          </a:p>
          <a:p>
            <a:r>
              <a:rPr lang="zh-CN" altLang="en-US" sz="2000"/>
              <a:t>                </a:t>
            </a:r>
            <a:endParaRPr lang="zh-CN" altLang="en-US" sz="2000"/>
          </a:p>
          <a:p>
            <a:r>
              <a:rPr lang="zh-CN" altLang="en-US" sz="2000"/>
              <a:t>            }</a:t>
            </a:r>
            <a:endParaRPr lang="zh-CN" altLang="en-US" sz="2000"/>
          </a:p>
          <a:p>
            <a:r>
              <a:rPr lang="zh-CN" altLang="en-US" sz="2000"/>
              <a:t>        };</a:t>
            </a:r>
            <a:endParaRPr lang="zh-CN" altLang="en-US" sz="2000"/>
          </a:p>
          <a:p>
            <a:r>
              <a:rPr lang="zh-CN" altLang="en-US" sz="2000"/>
              <a:t>    }</a:t>
            </a:r>
            <a:endParaRPr lang="zh-CN" altLang="en-US" sz="2000"/>
          </a:p>
          <a:p>
            <a:r>
              <a:rPr lang="zh-CN" altLang="en-US" sz="2000"/>
              <a:t>    var a = fun(0);  a.fun(1);  a.fun(2);  a.fun(3);</a:t>
            </a:r>
            <a:endParaRPr lang="zh-CN" altLang="en-US" sz="2000"/>
          </a:p>
          <a:p>
            <a:r>
              <a:rPr lang="zh-CN" altLang="en-US" sz="2000"/>
              <a:t>    var b = fun(0).fun(1).fun(2).fun(3);</a:t>
            </a:r>
            <a:endParaRPr lang="zh-CN" altLang="en-US" sz="2000"/>
          </a:p>
          <a:p>
            <a:r>
              <a:rPr lang="zh-CN" altLang="en-US" sz="2000"/>
              <a:t>    var c = fun(0).fun(1);  c.fun(2);  c.fun(3);</a:t>
            </a:r>
            <a:endParaRPr lang="zh-CN" altLang="en-US" sz="2000"/>
          </a:p>
          <a:p>
            <a:r>
              <a:rPr lang="zh-CN" altLang="en-US" sz="2000"/>
              <a:t>    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5" y="626169"/>
            <a:ext cx="928284" cy="92828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1000" y="1663700"/>
            <a:ext cx="4619625" cy="5848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ym typeface="+mn-ea"/>
              </a:rPr>
              <a:t> var b = fun(0).fun(1).fun(2).fun(3);</a:t>
            </a:r>
            <a:endParaRPr lang="zh-CN" altLang="en-US" sz="2000">
              <a:sym typeface="+mn-ea"/>
            </a:endParaRPr>
          </a:p>
          <a:p>
            <a:r>
              <a:rPr lang="en-US" altLang="zh-CN" sz="2000"/>
              <a:t>1. b1={</a:t>
            </a:r>
            <a:r>
              <a:rPr lang="zh-CN" altLang="en-US" sz="2000">
                <a:sym typeface="+mn-ea"/>
              </a:rPr>
              <a:t>fun:function(m){return fun(m,</a:t>
            </a:r>
            <a:r>
              <a:rPr lang="en-US" altLang="zh-CN" sz="2000">
                <a:sym typeface="+mn-ea"/>
              </a:rPr>
              <a:t>0</a:t>
            </a:r>
            <a:r>
              <a:rPr lang="zh-CN" altLang="en-US" sz="2000">
                <a:sym typeface="+mn-ea"/>
              </a:rPr>
              <a:t>);}</a:t>
            </a:r>
            <a:r>
              <a:rPr lang="en-US" altLang="zh-CN" sz="2000"/>
              <a:t>}  </a:t>
            </a:r>
            <a:endParaRPr lang="en-US" altLang="zh-CN" sz="2000"/>
          </a:p>
          <a:p>
            <a:r>
              <a:rPr lang="en-US" altLang="zh-CN" sz="2000"/>
              <a:t>2.</a:t>
            </a: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b1.fun(1)-----fun(1,0)  </a:t>
            </a:r>
            <a:r>
              <a:rPr lang="zh-CN" altLang="zh-CN" sz="2000">
                <a:sym typeface="+mn-ea"/>
              </a:rPr>
              <a:t>返回值也是一个对象  </a:t>
            </a:r>
            <a:r>
              <a:rPr lang="en-US" altLang="zh-CN" sz="2000">
                <a:sym typeface="+mn-ea"/>
              </a:rPr>
              <a:t>{</a:t>
            </a:r>
            <a:r>
              <a:rPr lang="zh-CN" altLang="en-US" sz="2000">
                <a:sym typeface="+mn-ea"/>
              </a:rPr>
              <a:t>fun:function(m){return fun(m,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);}</a:t>
            </a:r>
            <a:r>
              <a:rPr lang="en-US" altLang="zh-CN" sz="2000">
                <a:sym typeface="+mn-ea"/>
              </a:rPr>
              <a:t>} </a:t>
            </a:r>
            <a:endParaRPr lang="zh-CN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3.</a:t>
            </a:r>
            <a:r>
              <a:rPr lang="en-US" altLang="zh-CN" sz="2000">
                <a:sym typeface="+mn-ea"/>
              </a:rPr>
              <a:t>b1.fun(1).fun(2)----fun(2,1)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4.b1.fun(1).fun(2).fun(3)------fun(3,2)</a:t>
            </a:r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r>
              <a:rPr lang="zh-CN" altLang="en-US" sz="2000"/>
              <a:t>最终答案为undefined,0,1,2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>
                <a:sym typeface="+mn-ea"/>
              </a:rPr>
              <a:t>var c = fun(0).fun(1);  c.fun(2);  c.fun(3);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最终答案为undefined,0,1,1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77791" y="757772"/>
            <a:ext cx="474467" cy="5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45" dirty="0">
                <a:latin typeface="经典繁方篆" panose="02010609000101010101" pitchFamily="49" charset="-122"/>
                <a:ea typeface="经典繁方篆" panose="02010609000101010101" pitchFamily="49" charset="-122"/>
                <a:cs typeface="经典繁方篆" panose="02010609000101010101" pitchFamily="49" charset="-122"/>
              </a:rPr>
              <a:t>贰</a:t>
            </a:r>
            <a:endParaRPr lang="zh-CN" altLang="en-US" sz="2845" dirty="0">
              <a:latin typeface="经典繁方篆" panose="02010609000101010101" pitchFamily="49" charset="-122"/>
              <a:ea typeface="经典繁方篆" panose="02010609000101010101" pitchFamily="49" charset="-122"/>
              <a:cs typeface="经典繁方篆" panose="0201060900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5565" y="601345"/>
            <a:ext cx="4218305" cy="4665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function fun(n,o) {</a:t>
            </a:r>
            <a:endParaRPr lang="zh-CN" altLang="en-US" sz="2000"/>
          </a:p>
          <a:p>
            <a:r>
              <a:rPr lang="zh-CN" altLang="en-US" sz="2000"/>
              <a:t>       console.log(o)</a:t>
            </a:r>
            <a:endParaRPr lang="zh-CN" altLang="en-US" sz="2000"/>
          </a:p>
          <a:p>
            <a:r>
              <a:rPr lang="zh-CN" altLang="en-US" sz="2000"/>
              <a:t>        return {</a:t>
            </a:r>
            <a:endParaRPr lang="zh-CN" altLang="en-US" sz="2000"/>
          </a:p>
          <a:p>
            <a:r>
              <a:rPr lang="zh-CN" altLang="en-US" sz="2000"/>
              <a:t>            fun:function(m){</a:t>
            </a:r>
            <a:endParaRPr lang="zh-CN" altLang="en-US" sz="2000"/>
          </a:p>
          <a:p>
            <a:r>
              <a:rPr lang="zh-CN" altLang="en-US" sz="2000"/>
              <a:t>                return fun(m,n);</a:t>
            </a:r>
            <a:endParaRPr lang="zh-CN" altLang="en-US" sz="2000"/>
          </a:p>
          <a:p>
            <a:r>
              <a:rPr lang="zh-CN" altLang="en-US" sz="2000"/>
              <a:t>                </a:t>
            </a:r>
            <a:endParaRPr lang="zh-CN" altLang="en-US" sz="2000"/>
          </a:p>
          <a:p>
            <a:r>
              <a:rPr lang="zh-CN" altLang="en-US" sz="2000"/>
              <a:t>            }</a:t>
            </a:r>
            <a:endParaRPr lang="zh-CN" altLang="en-US" sz="2000"/>
          </a:p>
          <a:p>
            <a:r>
              <a:rPr lang="zh-CN" altLang="en-US" sz="2000"/>
              <a:t>        };</a:t>
            </a:r>
            <a:endParaRPr lang="zh-CN" altLang="en-US" sz="2000"/>
          </a:p>
          <a:p>
            <a:r>
              <a:rPr lang="zh-CN" altLang="en-US" sz="2000"/>
              <a:t>    }</a:t>
            </a:r>
            <a:endParaRPr lang="zh-CN" altLang="en-US" sz="2000"/>
          </a:p>
          <a:p>
            <a:r>
              <a:rPr lang="zh-CN" altLang="en-US" sz="2000"/>
              <a:t>    var a = fun(0);  a.fun(1);  a.fun(2);  a.fun(3);</a:t>
            </a:r>
            <a:endParaRPr lang="zh-CN" altLang="en-US" sz="2000"/>
          </a:p>
          <a:p>
            <a:r>
              <a:rPr lang="zh-CN" altLang="en-US" sz="2000"/>
              <a:t>    var b = fun(0).fun(1).fun(2).fun(3);</a:t>
            </a:r>
            <a:endParaRPr lang="zh-CN" altLang="en-US" sz="2000"/>
          </a:p>
          <a:p>
            <a:r>
              <a:rPr lang="zh-CN" altLang="en-US" sz="2000"/>
              <a:t>    var c = fun(0).fun(1);  c.fun(2);  c.fun(3);</a:t>
            </a:r>
            <a:endParaRPr lang="zh-CN" altLang="en-US" sz="2000"/>
          </a:p>
          <a:p>
            <a:r>
              <a:rPr lang="zh-CN" altLang="en-US" sz="2000"/>
              <a:t>    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8" y="2051650"/>
            <a:ext cx="1821862" cy="179149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F4F0ED"/>
              </a:clrFrom>
              <a:clrTo>
                <a:srgbClr val="F4F0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105" y="475729"/>
            <a:ext cx="6542098" cy="46252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12267" y="2413843"/>
            <a:ext cx="1162599" cy="107721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叶根友毛笔行书2.0版" pitchFamily="2" charset="-122"/>
                <a:ea typeface="叶根友毛笔行书2.0版" pitchFamily="2" charset="-122"/>
              </a:rPr>
              <a:t>谢谢收看</a:t>
            </a:r>
            <a:endParaRPr lang="en-US" altLang="zh-CN" sz="3200" dirty="0">
              <a:solidFill>
                <a:schemeClr val="bg1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1628</Words>
  <Application>WPS 演示</Application>
  <PresentationFormat>自定义</PresentationFormat>
  <Paragraphs>101</Paragraphs>
  <Slides>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经典繁方篆</vt:lpstr>
      <vt:lpstr>叶根友毛笔行书2.0版</vt:lpstr>
      <vt:lpstr>微软雅黑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94</cp:revision>
  <dcterms:created xsi:type="dcterms:W3CDTF">2015-05-01T10:15:00Z</dcterms:created>
  <dcterms:modified xsi:type="dcterms:W3CDTF">2016-09-28T06:16:09Z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