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313" r:id="rId7"/>
    <p:sldId id="316" r:id="rId8"/>
    <p:sldId id="314" r:id="rId9"/>
    <p:sldId id="315" r:id="rId10"/>
    <p:sldId id="317" r:id="rId11"/>
    <p:sldId id="318" r:id="rId12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 varScale="1">
        <p:scale>
          <a:sx n="74" d="100"/>
          <a:sy n="74" d="100"/>
        </p:scale>
        <p:origin x="720" y="6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CFCBA-35FA-4624-B8D9-9466017D23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B4E8B1-1605-4E3C-83D1-3C9660B5232E}">
      <dgm:prSet/>
      <dgm:spPr/>
      <dgm:t>
        <a:bodyPr/>
        <a:lstStyle/>
        <a:p>
          <a:r>
            <a:rPr lang="en-SG"/>
            <a:t>PQM</a:t>
          </a:r>
          <a:endParaRPr lang="en-US"/>
        </a:p>
      </dgm:t>
    </dgm:pt>
    <dgm:pt modelId="{F54E160E-2659-4F8A-892A-E451367F9E05}" type="parTrans" cxnId="{779FBCDD-5D00-419D-9366-5FD2262118F2}">
      <dgm:prSet/>
      <dgm:spPr/>
      <dgm:t>
        <a:bodyPr/>
        <a:lstStyle/>
        <a:p>
          <a:endParaRPr lang="en-US"/>
        </a:p>
      </dgm:t>
    </dgm:pt>
    <dgm:pt modelId="{940ADA46-FF64-40FE-BBB1-0E1940862F23}" type="sibTrans" cxnId="{779FBCDD-5D00-419D-9366-5FD2262118F2}">
      <dgm:prSet/>
      <dgm:spPr/>
      <dgm:t>
        <a:bodyPr/>
        <a:lstStyle/>
        <a:p>
          <a:endParaRPr lang="en-US"/>
        </a:p>
      </dgm:t>
    </dgm:pt>
    <dgm:pt modelId="{69A13420-0359-476E-BB78-801603A56629}">
      <dgm:prSet/>
      <dgm:spPr/>
      <dgm:t>
        <a:bodyPr/>
        <a:lstStyle/>
        <a:p>
          <a:r>
            <a:rPr lang="en-SG"/>
            <a:t>AIOD </a:t>
          </a:r>
          <a:endParaRPr lang="en-US"/>
        </a:p>
      </dgm:t>
    </dgm:pt>
    <dgm:pt modelId="{9E6BF036-58EE-419E-9278-3D9B438E8331}" type="parTrans" cxnId="{51891C31-56F1-427F-ACBF-0D7561D526D6}">
      <dgm:prSet/>
      <dgm:spPr/>
      <dgm:t>
        <a:bodyPr/>
        <a:lstStyle/>
        <a:p>
          <a:endParaRPr lang="en-US"/>
        </a:p>
      </dgm:t>
    </dgm:pt>
    <dgm:pt modelId="{B84A0567-C01C-4D76-B74F-D1BB23DB7514}" type="sibTrans" cxnId="{51891C31-56F1-427F-ACBF-0D7561D526D6}">
      <dgm:prSet/>
      <dgm:spPr/>
      <dgm:t>
        <a:bodyPr/>
        <a:lstStyle/>
        <a:p>
          <a:endParaRPr lang="en-US"/>
        </a:p>
      </dgm:t>
    </dgm:pt>
    <dgm:pt modelId="{711BF2CF-A456-42F4-9EC5-4BE5259F16FE}">
      <dgm:prSet/>
      <dgm:spPr/>
      <dgm:t>
        <a:bodyPr/>
        <a:lstStyle/>
        <a:p>
          <a:r>
            <a:rPr lang="en-SG"/>
            <a:t>Tableau </a:t>
          </a:r>
          <a:endParaRPr lang="en-US"/>
        </a:p>
      </dgm:t>
    </dgm:pt>
    <dgm:pt modelId="{98AACC4A-67ED-4815-8F24-86FAD5120564}" type="parTrans" cxnId="{22F0FC2F-1591-4E40-952E-DB6DFA59C6F0}">
      <dgm:prSet/>
      <dgm:spPr/>
      <dgm:t>
        <a:bodyPr/>
        <a:lstStyle/>
        <a:p>
          <a:endParaRPr lang="en-US"/>
        </a:p>
      </dgm:t>
    </dgm:pt>
    <dgm:pt modelId="{7242FA2C-D29E-456A-AC03-937ABE974068}" type="sibTrans" cxnId="{22F0FC2F-1591-4E40-952E-DB6DFA59C6F0}">
      <dgm:prSet/>
      <dgm:spPr/>
      <dgm:t>
        <a:bodyPr/>
        <a:lstStyle/>
        <a:p>
          <a:endParaRPr lang="en-US"/>
        </a:p>
      </dgm:t>
    </dgm:pt>
    <dgm:pt modelId="{115EFA4C-ECF8-4675-92A9-F8925FF8B2D1}" type="pres">
      <dgm:prSet presAssocID="{74CCFCBA-35FA-4624-B8D9-9466017D23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AED197-A6F4-4F09-B586-ECAF7A0F7AE8}" type="pres">
      <dgm:prSet presAssocID="{EDB4E8B1-1605-4E3C-83D1-3C9660B5232E}" presName="hierRoot1" presStyleCnt="0"/>
      <dgm:spPr/>
    </dgm:pt>
    <dgm:pt modelId="{A054F95C-1B76-4599-BFF5-87F68BEB0F91}" type="pres">
      <dgm:prSet presAssocID="{EDB4E8B1-1605-4E3C-83D1-3C9660B5232E}" presName="composite" presStyleCnt="0"/>
      <dgm:spPr/>
    </dgm:pt>
    <dgm:pt modelId="{B1748F1E-7C35-49A6-869D-D302C2ED3405}" type="pres">
      <dgm:prSet presAssocID="{EDB4E8B1-1605-4E3C-83D1-3C9660B5232E}" presName="background" presStyleLbl="node0" presStyleIdx="0" presStyleCnt="3"/>
      <dgm:spPr/>
    </dgm:pt>
    <dgm:pt modelId="{FAE652C7-22C9-4EA9-9005-C48CC3E8798F}" type="pres">
      <dgm:prSet presAssocID="{EDB4E8B1-1605-4E3C-83D1-3C9660B5232E}" presName="text" presStyleLbl="fgAcc0" presStyleIdx="0" presStyleCnt="3">
        <dgm:presLayoutVars>
          <dgm:chPref val="3"/>
        </dgm:presLayoutVars>
      </dgm:prSet>
      <dgm:spPr/>
    </dgm:pt>
    <dgm:pt modelId="{DB3054C6-7E1D-4227-8B16-197FF769087B}" type="pres">
      <dgm:prSet presAssocID="{EDB4E8B1-1605-4E3C-83D1-3C9660B5232E}" presName="hierChild2" presStyleCnt="0"/>
      <dgm:spPr/>
    </dgm:pt>
    <dgm:pt modelId="{D5B9BD9B-7466-4665-824D-F0CA3724C833}" type="pres">
      <dgm:prSet presAssocID="{69A13420-0359-476E-BB78-801603A56629}" presName="hierRoot1" presStyleCnt="0"/>
      <dgm:spPr/>
    </dgm:pt>
    <dgm:pt modelId="{3ED044C9-338C-4BC5-BEDA-9EE120870BB4}" type="pres">
      <dgm:prSet presAssocID="{69A13420-0359-476E-BB78-801603A56629}" presName="composite" presStyleCnt="0"/>
      <dgm:spPr/>
    </dgm:pt>
    <dgm:pt modelId="{D9A928ED-5BEB-454B-8446-AFB3828471B4}" type="pres">
      <dgm:prSet presAssocID="{69A13420-0359-476E-BB78-801603A56629}" presName="background" presStyleLbl="node0" presStyleIdx="1" presStyleCnt="3"/>
      <dgm:spPr/>
    </dgm:pt>
    <dgm:pt modelId="{E5D333F5-459B-43C5-AD85-5B95392EF315}" type="pres">
      <dgm:prSet presAssocID="{69A13420-0359-476E-BB78-801603A56629}" presName="text" presStyleLbl="fgAcc0" presStyleIdx="1" presStyleCnt="3">
        <dgm:presLayoutVars>
          <dgm:chPref val="3"/>
        </dgm:presLayoutVars>
      </dgm:prSet>
      <dgm:spPr/>
    </dgm:pt>
    <dgm:pt modelId="{56B3B3E3-3086-45F5-A798-361A215ED278}" type="pres">
      <dgm:prSet presAssocID="{69A13420-0359-476E-BB78-801603A56629}" presName="hierChild2" presStyleCnt="0"/>
      <dgm:spPr/>
    </dgm:pt>
    <dgm:pt modelId="{6CBDDE31-AB76-453B-8702-5BC558C92FB8}" type="pres">
      <dgm:prSet presAssocID="{711BF2CF-A456-42F4-9EC5-4BE5259F16FE}" presName="hierRoot1" presStyleCnt="0"/>
      <dgm:spPr/>
    </dgm:pt>
    <dgm:pt modelId="{050BA1B9-5665-4CAD-AC30-D5BB9B09E2F8}" type="pres">
      <dgm:prSet presAssocID="{711BF2CF-A456-42F4-9EC5-4BE5259F16FE}" presName="composite" presStyleCnt="0"/>
      <dgm:spPr/>
    </dgm:pt>
    <dgm:pt modelId="{DF33215C-8890-4DB4-BF9C-48904AA52250}" type="pres">
      <dgm:prSet presAssocID="{711BF2CF-A456-42F4-9EC5-4BE5259F16FE}" presName="background" presStyleLbl="node0" presStyleIdx="2" presStyleCnt="3"/>
      <dgm:spPr/>
    </dgm:pt>
    <dgm:pt modelId="{880688C4-13B3-4D13-B011-064A7B0AB931}" type="pres">
      <dgm:prSet presAssocID="{711BF2CF-A456-42F4-9EC5-4BE5259F16FE}" presName="text" presStyleLbl="fgAcc0" presStyleIdx="2" presStyleCnt="3">
        <dgm:presLayoutVars>
          <dgm:chPref val="3"/>
        </dgm:presLayoutVars>
      </dgm:prSet>
      <dgm:spPr/>
    </dgm:pt>
    <dgm:pt modelId="{5FC399EA-505D-456D-9CE9-C03121A04859}" type="pres">
      <dgm:prSet presAssocID="{711BF2CF-A456-42F4-9EC5-4BE5259F16FE}" presName="hierChild2" presStyleCnt="0"/>
      <dgm:spPr/>
    </dgm:pt>
  </dgm:ptLst>
  <dgm:cxnLst>
    <dgm:cxn modelId="{22F0FC2F-1591-4E40-952E-DB6DFA59C6F0}" srcId="{74CCFCBA-35FA-4624-B8D9-9466017D23AB}" destId="{711BF2CF-A456-42F4-9EC5-4BE5259F16FE}" srcOrd="2" destOrd="0" parTransId="{98AACC4A-67ED-4815-8F24-86FAD5120564}" sibTransId="{7242FA2C-D29E-456A-AC03-937ABE974068}"/>
    <dgm:cxn modelId="{51891C31-56F1-427F-ACBF-0D7561D526D6}" srcId="{74CCFCBA-35FA-4624-B8D9-9466017D23AB}" destId="{69A13420-0359-476E-BB78-801603A56629}" srcOrd="1" destOrd="0" parTransId="{9E6BF036-58EE-419E-9278-3D9B438E8331}" sibTransId="{B84A0567-C01C-4D76-B74F-D1BB23DB7514}"/>
    <dgm:cxn modelId="{8C265E34-177C-468C-8186-F65D1E69F1A3}" type="presOf" srcId="{EDB4E8B1-1605-4E3C-83D1-3C9660B5232E}" destId="{FAE652C7-22C9-4EA9-9005-C48CC3E8798F}" srcOrd="0" destOrd="0" presId="urn:microsoft.com/office/officeart/2005/8/layout/hierarchy1"/>
    <dgm:cxn modelId="{6E9C1E75-A04A-4165-9ABF-95C2FCFE85A6}" type="presOf" srcId="{74CCFCBA-35FA-4624-B8D9-9466017D23AB}" destId="{115EFA4C-ECF8-4675-92A9-F8925FF8B2D1}" srcOrd="0" destOrd="0" presId="urn:microsoft.com/office/officeart/2005/8/layout/hierarchy1"/>
    <dgm:cxn modelId="{B857EBAE-8D94-4B83-9C91-4D362FD8A3D7}" type="presOf" srcId="{69A13420-0359-476E-BB78-801603A56629}" destId="{E5D333F5-459B-43C5-AD85-5B95392EF315}" srcOrd="0" destOrd="0" presId="urn:microsoft.com/office/officeart/2005/8/layout/hierarchy1"/>
    <dgm:cxn modelId="{6CA284B1-498E-4EDC-8E9B-B4611F473266}" type="presOf" srcId="{711BF2CF-A456-42F4-9EC5-4BE5259F16FE}" destId="{880688C4-13B3-4D13-B011-064A7B0AB931}" srcOrd="0" destOrd="0" presId="urn:microsoft.com/office/officeart/2005/8/layout/hierarchy1"/>
    <dgm:cxn modelId="{779FBCDD-5D00-419D-9366-5FD2262118F2}" srcId="{74CCFCBA-35FA-4624-B8D9-9466017D23AB}" destId="{EDB4E8B1-1605-4E3C-83D1-3C9660B5232E}" srcOrd="0" destOrd="0" parTransId="{F54E160E-2659-4F8A-892A-E451367F9E05}" sibTransId="{940ADA46-FF64-40FE-BBB1-0E1940862F23}"/>
    <dgm:cxn modelId="{1CC387D4-4AC4-4D3A-986E-A62B26BF3607}" type="presParOf" srcId="{115EFA4C-ECF8-4675-92A9-F8925FF8B2D1}" destId="{27AED197-A6F4-4F09-B586-ECAF7A0F7AE8}" srcOrd="0" destOrd="0" presId="urn:microsoft.com/office/officeart/2005/8/layout/hierarchy1"/>
    <dgm:cxn modelId="{71873BD0-AC5C-40C0-97E3-094EBD6339A4}" type="presParOf" srcId="{27AED197-A6F4-4F09-B586-ECAF7A0F7AE8}" destId="{A054F95C-1B76-4599-BFF5-87F68BEB0F91}" srcOrd="0" destOrd="0" presId="urn:microsoft.com/office/officeart/2005/8/layout/hierarchy1"/>
    <dgm:cxn modelId="{B26FC4C6-3493-4176-80BF-4E9DE76D710F}" type="presParOf" srcId="{A054F95C-1B76-4599-BFF5-87F68BEB0F91}" destId="{B1748F1E-7C35-49A6-869D-D302C2ED3405}" srcOrd="0" destOrd="0" presId="urn:microsoft.com/office/officeart/2005/8/layout/hierarchy1"/>
    <dgm:cxn modelId="{E83E08F9-B7AC-4535-BAB3-02A71F73A37C}" type="presParOf" srcId="{A054F95C-1B76-4599-BFF5-87F68BEB0F91}" destId="{FAE652C7-22C9-4EA9-9005-C48CC3E8798F}" srcOrd="1" destOrd="0" presId="urn:microsoft.com/office/officeart/2005/8/layout/hierarchy1"/>
    <dgm:cxn modelId="{C2E6DBC5-FA38-4F42-AFBC-51CBB37C9425}" type="presParOf" srcId="{27AED197-A6F4-4F09-B586-ECAF7A0F7AE8}" destId="{DB3054C6-7E1D-4227-8B16-197FF769087B}" srcOrd="1" destOrd="0" presId="urn:microsoft.com/office/officeart/2005/8/layout/hierarchy1"/>
    <dgm:cxn modelId="{C8FD94C5-810C-4B30-8ABB-0EFF4EAD694A}" type="presParOf" srcId="{115EFA4C-ECF8-4675-92A9-F8925FF8B2D1}" destId="{D5B9BD9B-7466-4665-824D-F0CA3724C833}" srcOrd="1" destOrd="0" presId="urn:microsoft.com/office/officeart/2005/8/layout/hierarchy1"/>
    <dgm:cxn modelId="{C09BBB02-46A6-4B91-985E-E36700D01F0E}" type="presParOf" srcId="{D5B9BD9B-7466-4665-824D-F0CA3724C833}" destId="{3ED044C9-338C-4BC5-BEDA-9EE120870BB4}" srcOrd="0" destOrd="0" presId="urn:microsoft.com/office/officeart/2005/8/layout/hierarchy1"/>
    <dgm:cxn modelId="{B672CFDA-088F-415B-ABE6-6CF3A1293D69}" type="presParOf" srcId="{3ED044C9-338C-4BC5-BEDA-9EE120870BB4}" destId="{D9A928ED-5BEB-454B-8446-AFB3828471B4}" srcOrd="0" destOrd="0" presId="urn:microsoft.com/office/officeart/2005/8/layout/hierarchy1"/>
    <dgm:cxn modelId="{A8066ED3-69BC-4FA6-B77B-4C0F3ACE3E88}" type="presParOf" srcId="{3ED044C9-338C-4BC5-BEDA-9EE120870BB4}" destId="{E5D333F5-459B-43C5-AD85-5B95392EF315}" srcOrd="1" destOrd="0" presId="urn:microsoft.com/office/officeart/2005/8/layout/hierarchy1"/>
    <dgm:cxn modelId="{81A2925A-74CD-4F13-9F13-8D0CBF19D20B}" type="presParOf" srcId="{D5B9BD9B-7466-4665-824D-F0CA3724C833}" destId="{56B3B3E3-3086-45F5-A798-361A215ED278}" srcOrd="1" destOrd="0" presId="urn:microsoft.com/office/officeart/2005/8/layout/hierarchy1"/>
    <dgm:cxn modelId="{42DD70E7-F4C5-4468-A753-88002F789139}" type="presParOf" srcId="{115EFA4C-ECF8-4675-92A9-F8925FF8B2D1}" destId="{6CBDDE31-AB76-453B-8702-5BC558C92FB8}" srcOrd="2" destOrd="0" presId="urn:microsoft.com/office/officeart/2005/8/layout/hierarchy1"/>
    <dgm:cxn modelId="{6F5FDCBE-C3B7-459E-B3A0-90959B55BF1D}" type="presParOf" srcId="{6CBDDE31-AB76-453B-8702-5BC558C92FB8}" destId="{050BA1B9-5665-4CAD-AC30-D5BB9B09E2F8}" srcOrd="0" destOrd="0" presId="urn:microsoft.com/office/officeart/2005/8/layout/hierarchy1"/>
    <dgm:cxn modelId="{387F0D42-489F-478F-965A-CFEE5DD497EC}" type="presParOf" srcId="{050BA1B9-5665-4CAD-AC30-D5BB9B09E2F8}" destId="{DF33215C-8890-4DB4-BF9C-48904AA52250}" srcOrd="0" destOrd="0" presId="urn:microsoft.com/office/officeart/2005/8/layout/hierarchy1"/>
    <dgm:cxn modelId="{B3F8F18E-AEF9-42F0-BC3B-044915918A69}" type="presParOf" srcId="{050BA1B9-5665-4CAD-AC30-D5BB9B09E2F8}" destId="{880688C4-13B3-4D13-B011-064A7B0AB931}" srcOrd="1" destOrd="0" presId="urn:microsoft.com/office/officeart/2005/8/layout/hierarchy1"/>
    <dgm:cxn modelId="{C51FF875-8836-4E84-A978-F0D30241F7AA}" type="presParOf" srcId="{6CBDDE31-AB76-453B-8702-5BC558C92FB8}" destId="{5FC399EA-505D-456D-9CE9-C03121A048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48F1E-7C35-49A6-869D-D302C2ED3405}">
      <dsp:nvSpPr>
        <dsp:cNvPr id="0" name=""/>
        <dsp:cNvSpPr/>
      </dsp:nvSpPr>
      <dsp:spPr>
        <a:xfrm>
          <a:off x="0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52C7-22C9-4EA9-9005-C48CC3E8798F}">
      <dsp:nvSpPr>
        <dsp:cNvPr id="0" name=""/>
        <dsp:cNvSpPr/>
      </dsp:nvSpPr>
      <dsp:spPr>
        <a:xfrm>
          <a:off x="321521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800" kern="1200"/>
            <a:t>PQM</a:t>
          </a:r>
          <a:endParaRPr lang="en-US" sz="5800" kern="1200"/>
        </a:p>
      </dsp:txBody>
      <dsp:txXfrm>
        <a:off x="375339" y="1118116"/>
        <a:ext cx="2786058" cy="1729860"/>
      </dsp:txXfrm>
    </dsp:sp>
    <dsp:sp modelId="{D9A928ED-5BEB-454B-8446-AFB3828471B4}">
      <dsp:nvSpPr>
        <dsp:cNvPr id="0" name=""/>
        <dsp:cNvSpPr/>
      </dsp:nvSpPr>
      <dsp:spPr>
        <a:xfrm>
          <a:off x="3536738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33F5-459B-43C5-AD85-5B95392EF315}">
      <dsp:nvSpPr>
        <dsp:cNvPr id="0" name=""/>
        <dsp:cNvSpPr/>
      </dsp:nvSpPr>
      <dsp:spPr>
        <a:xfrm>
          <a:off x="3858259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800" kern="1200"/>
            <a:t>AIOD </a:t>
          </a:r>
          <a:endParaRPr lang="en-US" sz="5800" kern="1200"/>
        </a:p>
      </dsp:txBody>
      <dsp:txXfrm>
        <a:off x="3912077" y="1118116"/>
        <a:ext cx="2786058" cy="1729860"/>
      </dsp:txXfrm>
    </dsp:sp>
    <dsp:sp modelId="{DF33215C-8890-4DB4-BF9C-48904AA52250}">
      <dsp:nvSpPr>
        <dsp:cNvPr id="0" name=""/>
        <dsp:cNvSpPr/>
      </dsp:nvSpPr>
      <dsp:spPr>
        <a:xfrm>
          <a:off x="7073476" y="758853"/>
          <a:ext cx="2893694" cy="18374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688C4-13B3-4D13-B011-064A7B0AB931}">
      <dsp:nvSpPr>
        <dsp:cNvPr id="0" name=""/>
        <dsp:cNvSpPr/>
      </dsp:nvSpPr>
      <dsp:spPr>
        <a:xfrm>
          <a:off x="7394998" y="1064298"/>
          <a:ext cx="2893694" cy="18374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800" kern="1200"/>
            <a:t>Tableau </a:t>
          </a:r>
          <a:endParaRPr lang="en-US" sz="5800" kern="1200"/>
        </a:p>
      </dsp:txBody>
      <dsp:txXfrm>
        <a:off x="7448816" y="1118116"/>
        <a:ext cx="2786058" cy="1729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1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SG" altLang="zh-CN" dirty="0"/>
              <a:t>Mizuho dashboard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SG" altLang="en-US" dirty="0"/>
              <a:t>PQM </a:t>
            </a:r>
            <a:r>
              <a:rPr lang="en-SG" altLang="en-US" dirty="0" err="1"/>
              <a:t>InnoTeam</a:t>
            </a:r>
            <a:r>
              <a:rPr lang="zh-CN" altLang="en-US" dirty="0"/>
              <a:t> </a:t>
            </a:r>
            <a:endParaRPr lang="zh-CN" altLang="en-US" dirty="0"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00924"/>
            <a:ext cx="10805160" cy="1652982"/>
          </a:xfrm>
        </p:spPr>
        <p:txBody>
          <a:bodyPr rtlCol="0">
            <a:normAutofit/>
          </a:bodyPr>
          <a:lstStyle/>
          <a:p>
            <a:r>
              <a:rPr lang="en-SG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lvl="1"/>
            <a:r>
              <a:rPr lang="en-SG" altLang="en-US" sz="2400" dirty="0"/>
              <a:t>Using tools such as Tableau, Qlik Sense, Microsoft BI (business intelligence) which are popular analytical dashboard tools</a:t>
            </a:r>
          </a:p>
          <a:p>
            <a:endParaRPr lang="en-SG" altLang="en-US" sz="2800" dirty="0"/>
          </a:p>
          <a:p>
            <a:pPr lvl="1"/>
            <a:r>
              <a:rPr lang="en-SG" altLang="en-US" sz="2400" dirty="0"/>
              <a:t>Business users and non-IT savvy staff can easily create the dashboards</a:t>
            </a:r>
            <a:endParaRPr lang="en-US" sz="240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r>
              <a:rPr lang="en-SG" altLang="en-US" dirty="0"/>
              <a:t>To bring Dashboard culture to Mizuho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altLang="zh-CN" dirty="0"/>
              <a:t>Goal</a:t>
            </a:r>
            <a:endParaRPr lang="zh-CN" altLang="en-US" b="0" kern="1200" cap="all" spc="100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内容占位符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412926" y="2108597"/>
            <a:ext cx="6115121" cy="36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Deploy Tableau Server to enable collaboration and empower more users to gain insights from the dashboard while ensuring data governance</a:t>
            </a:r>
          </a:p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Centralized environment</a:t>
            </a:r>
          </a:p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Using Active Directory to access i.e. login using own Windows ID</a:t>
            </a:r>
          </a:p>
          <a:p>
            <a:r>
              <a:rPr lang="en-SG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Using web browser, no installation required</a:t>
            </a:r>
          </a:p>
        </p:txBody>
      </p:sp>
      <p:pic>
        <p:nvPicPr>
          <p:cNvPr id="11" name="Content Placeholder 9" descr="手机屏幕截图&#10;&#10;描述已自动生成">
            <a:extLst>
              <a:ext uri="{FF2B5EF4-FFF2-40B4-BE49-F238E27FC236}">
                <a16:creationId xmlns:a16="http://schemas.microsoft.com/office/drawing/2014/main" id="{2847F199-75F0-41DF-8F9A-9758AA1B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5" y="2210162"/>
            <a:ext cx="5013959" cy="3146258"/>
          </a:xfrm>
          <a:prstGeom prst="rect">
            <a:avLst/>
          </a:prstGeom>
          <a:noFill/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altLang="zh-CN" smtClean="0"/>
              <a:pPr>
                <a:spcAft>
                  <a:spcPts val="600"/>
                </a:spcAft>
              </a:pPr>
              <a:t>3</a:t>
            </a:fld>
            <a:endParaRPr lang="zh-CN" altLang="en-US"/>
          </a:p>
        </p:txBody>
      </p:sp>
      <p:sp>
        <p:nvSpPr>
          <p:cNvPr id="5" name="文本占位符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80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88BE9-DD3C-4ADB-84DA-CCF1B160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/>
          <a:p>
            <a:r>
              <a:rPr lang="en-SG" dirty="0"/>
              <a:t>involved Parties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71816-AE6A-45D1-965B-715E9C8063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" y="1676400"/>
            <a:ext cx="10837333" cy="424732"/>
          </a:xfrm>
        </p:spPr>
        <p:txBody>
          <a:bodyPr wrap="square">
            <a:normAutofit/>
          </a:bodyPr>
          <a:lstStyle/>
          <a:p>
            <a:r>
              <a:rPr lang="en-SG" altLang="en-US" dirty="0"/>
              <a:t>This is a collaboration between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A905F-ADF6-445C-AFDE-3DDA73AF2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altLang="zh-CN" smtClean="0"/>
              <a:pPr>
                <a:spcAft>
                  <a:spcPts val="600"/>
                </a:spcAft>
              </a:pPr>
              <a:t>4</a:t>
            </a:fld>
            <a:endParaRPr lang="zh-CN" altLang="en-US"/>
          </a:p>
        </p:txBody>
      </p:sp>
      <p:graphicFrame>
        <p:nvGraphicFramePr>
          <p:cNvPr id="15" name="内容占位符 2">
            <a:extLst>
              <a:ext uri="{FF2B5EF4-FFF2-40B4-BE49-F238E27FC236}">
                <a16:creationId xmlns:a16="http://schemas.microsoft.com/office/drawing/2014/main" id="{F1FA8FA9-405A-48C3-8FFF-792E6B2FAC6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06650520"/>
              </p:ext>
            </p:extLst>
          </p:nvPr>
        </p:nvGraphicFramePr>
        <p:xfrm>
          <a:off x="521324" y="2206752"/>
          <a:ext cx="10288693" cy="366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03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2906-F006-4784-B879-A94A23A3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>
                <a:solidFill>
                  <a:schemeClr val="accent2">
                    <a:lumMod val="75000"/>
                  </a:schemeClr>
                </a:solidFill>
              </a:rPr>
              <a:t>Dashboard Tool - Tableau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FF8F4-825D-40CF-8792-136797F822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622" y="2384286"/>
            <a:ext cx="10288693" cy="3714581"/>
          </a:xfrm>
        </p:spPr>
        <p:txBody>
          <a:bodyPr/>
          <a:lstStyle/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Grand master” of data visualization software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over 60,000 user accounts across a multitude of industries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interactive interface with simple drag-and-drop functionality speeds up and simplifies the creation process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can easily handle large, fast-changing datasets</a:t>
            </a:r>
          </a:p>
          <a:p>
            <a:pPr marL="914400" lvl="1" indent="-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800" dirty="0">
                <a:solidFill>
                  <a:prstClr val="black"/>
                </a:solidFill>
                <a:latin typeface="Calibri"/>
                <a:ea typeface="+mn-ea"/>
              </a:rPr>
              <a:t>integrates smoothly with various technologies e.g. Hadoop, AWS, MySQL, SAP and Teradata</a:t>
            </a:r>
          </a:p>
          <a:p>
            <a:endParaRPr lang="en-SG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AA592C28-E759-4D7D-A561-165A439ECC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64329-96C9-4A68-8CB3-DA3E350E08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SG" altLang="en-US" dirty="0"/>
              <a:t>What's Tableau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1F28F-E2D8-428F-B40C-A1F48C20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6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682C6-1608-4DBE-8F80-1CDB210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Dashboard Tool - Tableau 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EDC19-E2FC-4C0E-8424-FCE48BADA9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4" y="2384286"/>
            <a:ext cx="10288693" cy="3660648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</a:pPr>
            <a:r>
              <a:rPr lang="en-SG" altLang="en-US" sz="3200" dirty="0">
                <a:solidFill>
                  <a:prstClr val="black"/>
                </a:solidFill>
                <a:latin typeface="Calibri"/>
                <a:ea typeface="+mn-ea"/>
              </a:rPr>
              <a:t>Currently we have 22 desktop licences </a:t>
            </a:r>
            <a:r>
              <a:rPr lang="en-SG" altLang="en-US" sz="3200" dirty="0">
                <a:solidFill>
                  <a:srgbClr val="FF0000"/>
                </a:solidFill>
                <a:latin typeface="Calibri"/>
                <a:ea typeface="+mn-ea"/>
              </a:rPr>
              <a:t>(9 desktop, 13 creator) </a:t>
            </a:r>
            <a:r>
              <a:rPr lang="en-SG" altLang="en-US" sz="3200" dirty="0">
                <a:solidFill>
                  <a:prstClr val="black"/>
                </a:solidFill>
                <a:latin typeface="Calibri"/>
                <a:ea typeface="+mn-ea"/>
              </a:rPr>
              <a:t>managed by different departments and having different expiry date</a:t>
            </a:r>
            <a:r>
              <a:rPr lang="en-US" altLang="en-SG" sz="3200" dirty="0">
                <a:solidFill>
                  <a:prstClr val="black"/>
                </a:solidFill>
                <a:latin typeface="Calibri"/>
                <a:ea typeface="+mn-ea"/>
              </a:rPr>
              <a:t>s</a:t>
            </a:r>
            <a:endParaRPr lang="en-SG" altLang="en-US" sz="3200" dirty="0">
              <a:solidFill>
                <a:prstClr val="black"/>
              </a:solidFill>
              <a:latin typeface="Calibri"/>
              <a:ea typeface="+mn-ea"/>
            </a:endParaRP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AOOP/AOAD 	7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(Desktop-6    Creator-1)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AOTD 		3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(Desktop-3)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RMD 			3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(Creator-3)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MRD 			4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(Creator-4)</a:t>
            </a:r>
          </a:p>
          <a:p>
            <a:pPr marL="1143000" lvl="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en-SG" altLang="en-US" sz="2400" dirty="0">
                <a:solidFill>
                  <a:prstClr val="black"/>
                </a:solidFill>
                <a:latin typeface="Calibri"/>
                <a:ea typeface="+mn-ea"/>
              </a:rPr>
              <a:t>AIOD 		5	</a:t>
            </a:r>
            <a:r>
              <a:rPr lang="en-SG" altLang="en-US" sz="2400" dirty="0">
                <a:solidFill>
                  <a:srgbClr val="FF0000"/>
                </a:solidFill>
                <a:latin typeface="Calibri"/>
                <a:ea typeface="+mn-ea"/>
              </a:rPr>
              <a:t>(Creator-5)</a:t>
            </a:r>
          </a:p>
          <a:p>
            <a:endParaRPr lang="en-SG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A5D84-1F6F-4A40-B8D2-C58C32F94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SG" altLang="en-US" dirty="0"/>
              <a:t>Tableau is not new to Mizuho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ABE55-0110-4F4B-936E-AF77374C5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07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1C5C-5C22-4E4E-987E-172DAE7F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Infra &amp; Deployment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E945E-AC65-4A79-949B-A9681312F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7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397175-1214-4F4C-A699-69762407E1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4" y="2384286"/>
            <a:ext cx="10288693" cy="3660648"/>
          </a:xfrm>
        </p:spPr>
        <p:txBody>
          <a:bodyPr>
            <a:normAutofit/>
          </a:bodyPr>
          <a:lstStyle/>
          <a:p>
            <a:pPr fontAlgn="t"/>
            <a:r>
              <a:rPr lang="en-SG" dirty="0"/>
              <a:t>Hardware</a:t>
            </a:r>
          </a:p>
          <a:p>
            <a:pPr marL="228600" lvl="1" indent="0" fontAlgn="t">
              <a:buNone/>
            </a:pPr>
            <a:r>
              <a:rPr lang="en-SG" dirty="0"/>
              <a:t>- AIOD will prepare server by using existing hardware for production. </a:t>
            </a:r>
            <a:r>
              <a:rPr lang="en-US" dirty="0"/>
              <a:t>Dev server to be confirmed.</a:t>
            </a:r>
            <a:endParaRPr lang="en-SG" dirty="0"/>
          </a:p>
          <a:p>
            <a:pPr fontAlgn="t"/>
            <a:r>
              <a:rPr lang="en-SG" dirty="0"/>
              <a:t>Software</a:t>
            </a:r>
          </a:p>
          <a:p>
            <a:pPr marL="228600" lvl="1" indent="0" fontAlgn="t">
              <a:buNone/>
            </a:pPr>
            <a:r>
              <a:rPr lang="en-SG" dirty="0"/>
              <a:t>- Convert desktop to </a:t>
            </a:r>
            <a:r>
              <a:rPr lang="en-US" dirty="0"/>
              <a:t>server</a:t>
            </a:r>
            <a:r>
              <a:rPr lang="en-SG" dirty="0"/>
              <a:t> licence</a:t>
            </a:r>
          </a:p>
          <a:p>
            <a:pPr marL="228600" lvl="1" indent="0" fontAlgn="t">
              <a:buNone/>
            </a:pPr>
            <a:r>
              <a:rPr lang="en-SG" dirty="0"/>
              <a:t>- Align to same expiry date(Same annual cost when we renew desktop licences)</a:t>
            </a:r>
          </a:p>
          <a:p>
            <a:pPr marL="228600" lvl="1" indent="0" fontAlgn="t">
              <a:buNone/>
            </a:pPr>
            <a:r>
              <a:rPr lang="en-SG" dirty="0"/>
              <a:t>- </a:t>
            </a:r>
            <a:r>
              <a:rPr lang="en-SG" dirty="0" err="1"/>
              <a:t>InnoTeam</a:t>
            </a:r>
            <a:r>
              <a:rPr lang="en-SG" dirty="0"/>
              <a:t> to decide on how many new licences to purchase</a:t>
            </a:r>
          </a:p>
          <a:p>
            <a:pPr marL="228600" lvl="1" indent="0" fontAlgn="t">
              <a:buNone/>
            </a:pPr>
            <a:r>
              <a:rPr lang="en-SG" dirty="0"/>
              <a:t>- Viewer licence</a:t>
            </a:r>
          </a:p>
          <a:p>
            <a:endParaRPr lang="en-SG" dirty="0"/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9A71DBCA-8260-4043-A4AA-22BD1FC52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424732"/>
          </a:xfrm>
        </p:spPr>
        <p:txBody>
          <a:bodyPr/>
          <a:lstStyle/>
          <a:p>
            <a:r>
              <a:rPr lang="en-SG" altLang="en-US" dirty="0"/>
              <a:t>Tableau and Licences</a:t>
            </a:r>
          </a:p>
        </p:txBody>
      </p:sp>
    </p:spTree>
    <p:extLst>
      <p:ext uri="{BB962C8B-B14F-4D97-AF65-F5344CB8AC3E}">
        <p14:creationId xmlns:p14="http://schemas.microsoft.com/office/powerpoint/2010/main" val="299576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C734-4A59-4F5A-9419-646A6B32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CCEA0-89A3-4DA3-9071-DC33E7046B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492896"/>
            <a:ext cx="10288693" cy="3660648"/>
          </a:xfrm>
        </p:spPr>
        <p:txBody>
          <a:bodyPr>
            <a:normAutofit/>
          </a:bodyPr>
          <a:lstStyle/>
          <a:p>
            <a:r>
              <a:rPr lang="en-SG" altLang="en-US" dirty="0"/>
              <a:t>Tableau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SG" dirty="0"/>
              <a:t>Tableau Virtual Bootcamp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SG" dirty="0"/>
              <a:t>Tableau online eLearning</a:t>
            </a:r>
          </a:p>
          <a:p>
            <a:r>
              <a:rPr lang="en-SG" altLang="en-US" dirty="0"/>
              <a:t>PQM</a:t>
            </a:r>
          </a:p>
          <a:p>
            <a:pPr lvl="1"/>
            <a:r>
              <a:rPr lang="en-SG" altLang="en-US" dirty="0"/>
              <a:t>Workshops</a:t>
            </a:r>
          </a:p>
          <a:p>
            <a:pPr lvl="1"/>
            <a:r>
              <a:rPr lang="en-SG" altLang="en-US" dirty="0"/>
              <a:t>For users who need to create new workbooks, dashboards (Creators)</a:t>
            </a:r>
          </a:p>
          <a:p>
            <a:pPr lvl="1"/>
            <a:r>
              <a:rPr lang="en-SG" altLang="en-US" dirty="0"/>
              <a:t>For users who need to view and interact with published workbooks, dashboards (Viewers)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AE0ABAB1-BDE6-4946-BC7A-7ECFEF4DE0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266EB2-EF7C-44B9-8C91-7917BCB8E1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SG" dirty="0"/>
              <a:t>Training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F5679-F449-4453-A0F9-5CA1FD4BE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CN" smtClean="0"/>
              <a:pPr/>
              <a:t>8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80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宽屏</PresentationFormat>
  <Paragraphs>60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Arial</vt:lpstr>
      <vt:lpstr>Calibri</vt:lpstr>
      <vt:lpstr>Wingdings 3</vt:lpstr>
      <vt:lpstr>ModernClassicBlock-3</vt:lpstr>
      <vt:lpstr>Mizuho dashboard </vt:lpstr>
      <vt:lpstr>Objective</vt:lpstr>
      <vt:lpstr>Goal</vt:lpstr>
      <vt:lpstr>involved Parties</vt:lpstr>
      <vt:lpstr>Dashboard Tool - Tableau</vt:lpstr>
      <vt:lpstr>Dashboard Tool - Tableau </vt:lpstr>
      <vt:lpstr>Infra &amp; Deployment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2020-07-06T07:06:58Z</dcterms:created>
  <dcterms:modified xsi:type="dcterms:W3CDTF">2020-07-07T01:25:53Z</dcterms:modified>
</cp:coreProperties>
</file>