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26"/>
  </p:notesMasterIdLst>
  <p:handoutMasterIdLst>
    <p:handoutMasterId r:id="rId27"/>
  </p:handoutMasterIdLst>
  <p:sldIdLst>
    <p:sldId id="261" r:id="rId5"/>
    <p:sldId id="316" r:id="rId6"/>
    <p:sldId id="273" r:id="rId7"/>
    <p:sldId id="314" r:id="rId8"/>
    <p:sldId id="313" r:id="rId9"/>
    <p:sldId id="315" r:id="rId10"/>
    <p:sldId id="319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25" d="100"/>
          <a:sy n="25" d="100"/>
        </p:scale>
        <p:origin x="-304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CFCBA-35FA-4624-B8D9-9466017D23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4E8B1-1605-4E3C-83D1-3C9660B5232E}">
      <dgm:prSet/>
      <dgm:spPr/>
      <dgm:t>
        <a:bodyPr/>
        <a:lstStyle/>
        <a:p>
          <a:r>
            <a:rPr lang="en-SG" dirty="0"/>
            <a:t>PQM</a:t>
          </a:r>
          <a:endParaRPr lang="en-US" dirty="0"/>
        </a:p>
      </dgm:t>
    </dgm:pt>
    <dgm:pt modelId="{F54E160E-2659-4F8A-892A-E451367F9E05}" type="parTrans" cxnId="{779FBCDD-5D00-419D-9366-5FD2262118F2}">
      <dgm:prSet/>
      <dgm:spPr/>
      <dgm:t>
        <a:bodyPr/>
        <a:lstStyle/>
        <a:p>
          <a:endParaRPr lang="en-US"/>
        </a:p>
      </dgm:t>
    </dgm:pt>
    <dgm:pt modelId="{940ADA46-FF64-40FE-BBB1-0E1940862F23}" type="sibTrans" cxnId="{779FBCDD-5D00-419D-9366-5FD2262118F2}">
      <dgm:prSet/>
      <dgm:spPr/>
      <dgm:t>
        <a:bodyPr/>
        <a:lstStyle/>
        <a:p>
          <a:endParaRPr lang="en-US"/>
        </a:p>
      </dgm:t>
    </dgm:pt>
    <dgm:pt modelId="{69A13420-0359-476E-BB78-801603A56629}">
      <dgm:prSet/>
      <dgm:spPr/>
      <dgm:t>
        <a:bodyPr/>
        <a:lstStyle/>
        <a:p>
          <a:r>
            <a:rPr lang="en-SG"/>
            <a:t>AIOD </a:t>
          </a:r>
          <a:endParaRPr lang="en-US"/>
        </a:p>
      </dgm:t>
    </dgm:pt>
    <dgm:pt modelId="{9E6BF036-58EE-419E-9278-3D9B438E8331}" type="parTrans" cxnId="{51891C31-56F1-427F-ACBF-0D7561D526D6}">
      <dgm:prSet/>
      <dgm:spPr/>
      <dgm:t>
        <a:bodyPr/>
        <a:lstStyle/>
        <a:p>
          <a:endParaRPr lang="en-US"/>
        </a:p>
      </dgm:t>
    </dgm:pt>
    <dgm:pt modelId="{B84A0567-C01C-4D76-B74F-D1BB23DB7514}" type="sibTrans" cxnId="{51891C31-56F1-427F-ACBF-0D7561D526D6}">
      <dgm:prSet/>
      <dgm:spPr/>
      <dgm:t>
        <a:bodyPr/>
        <a:lstStyle/>
        <a:p>
          <a:endParaRPr lang="en-US"/>
        </a:p>
      </dgm:t>
    </dgm:pt>
    <dgm:pt modelId="{711BF2CF-A456-42F4-9EC5-4BE5259F16FE}">
      <dgm:prSet/>
      <dgm:spPr/>
      <dgm:t>
        <a:bodyPr/>
        <a:lstStyle/>
        <a:p>
          <a:r>
            <a:rPr lang="en-SG" dirty="0" smtClean="0"/>
            <a:t>Tableau</a:t>
          </a:r>
        </a:p>
        <a:p>
          <a:r>
            <a:rPr lang="en-SG" dirty="0" smtClean="0"/>
            <a:t>Users </a:t>
          </a:r>
        </a:p>
        <a:p>
          <a:r>
            <a:rPr lang="en-SG" dirty="0" smtClean="0"/>
            <a:t>(SG Mizuho Stakeholders)</a:t>
          </a:r>
          <a:endParaRPr lang="en-US" dirty="0"/>
        </a:p>
      </dgm:t>
    </dgm:pt>
    <dgm:pt modelId="{98AACC4A-67ED-4815-8F24-86FAD5120564}" type="parTrans" cxnId="{22F0FC2F-1591-4E40-952E-DB6DFA59C6F0}">
      <dgm:prSet/>
      <dgm:spPr/>
      <dgm:t>
        <a:bodyPr/>
        <a:lstStyle/>
        <a:p>
          <a:endParaRPr lang="en-US"/>
        </a:p>
      </dgm:t>
    </dgm:pt>
    <dgm:pt modelId="{7242FA2C-D29E-456A-AC03-937ABE974068}" type="sibTrans" cxnId="{22F0FC2F-1591-4E40-952E-DB6DFA59C6F0}">
      <dgm:prSet/>
      <dgm:spPr/>
      <dgm:t>
        <a:bodyPr/>
        <a:lstStyle/>
        <a:p>
          <a:endParaRPr lang="en-US"/>
        </a:p>
      </dgm:t>
    </dgm:pt>
    <dgm:pt modelId="{115EFA4C-ECF8-4675-92A9-F8925FF8B2D1}" type="pres">
      <dgm:prSet presAssocID="{74CCFCBA-35FA-4624-B8D9-9466017D23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AED197-A6F4-4F09-B586-ECAF7A0F7AE8}" type="pres">
      <dgm:prSet presAssocID="{EDB4E8B1-1605-4E3C-83D1-3C9660B5232E}" presName="hierRoot1" presStyleCnt="0"/>
      <dgm:spPr/>
    </dgm:pt>
    <dgm:pt modelId="{A054F95C-1B76-4599-BFF5-87F68BEB0F91}" type="pres">
      <dgm:prSet presAssocID="{EDB4E8B1-1605-4E3C-83D1-3C9660B5232E}" presName="composite" presStyleCnt="0"/>
      <dgm:spPr/>
    </dgm:pt>
    <dgm:pt modelId="{B1748F1E-7C35-49A6-869D-D302C2ED3405}" type="pres">
      <dgm:prSet presAssocID="{EDB4E8B1-1605-4E3C-83D1-3C9660B5232E}" presName="background" presStyleLbl="node0" presStyleIdx="0" presStyleCnt="3"/>
      <dgm:spPr/>
    </dgm:pt>
    <dgm:pt modelId="{FAE652C7-22C9-4EA9-9005-C48CC3E8798F}" type="pres">
      <dgm:prSet presAssocID="{EDB4E8B1-1605-4E3C-83D1-3C9660B5232E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054C6-7E1D-4227-8B16-197FF769087B}" type="pres">
      <dgm:prSet presAssocID="{EDB4E8B1-1605-4E3C-83D1-3C9660B5232E}" presName="hierChild2" presStyleCnt="0"/>
      <dgm:spPr/>
    </dgm:pt>
    <dgm:pt modelId="{D5B9BD9B-7466-4665-824D-F0CA3724C833}" type="pres">
      <dgm:prSet presAssocID="{69A13420-0359-476E-BB78-801603A56629}" presName="hierRoot1" presStyleCnt="0"/>
      <dgm:spPr/>
    </dgm:pt>
    <dgm:pt modelId="{3ED044C9-338C-4BC5-BEDA-9EE120870BB4}" type="pres">
      <dgm:prSet presAssocID="{69A13420-0359-476E-BB78-801603A56629}" presName="composite" presStyleCnt="0"/>
      <dgm:spPr/>
    </dgm:pt>
    <dgm:pt modelId="{D9A928ED-5BEB-454B-8446-AFB3828471B4}" type="pres">
      <dgm:prSet presAssocID="{69A13420-0359-476E-BB78-801603A56629}" presName="background" presStyleLbl="node0" presStyleIdx="1" presStyleCnt="3"/>
      <dgm:spPr/>
    </dgm:pt>
    <dgm:pt modelId="{E5D333F5-459B-43C5-AD85-5B95392EF315}" type="pres">
      <dgm:prSet presAssocID="{69A13420-0359-476E-BB78-801603A5662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3B3E3-3086-45F5-A798-361A215ED278}" type="pres">
      <dgm:prSet presAssocID="{69A13420-0359-476E-BB78-801603A56629}" presName="hierChild2" presStyleCnt="0"/>
      <dgm:spPr/>
    </dgm:pt>
    <dgm:pt modelId="{6CBDDE31-AB76-453B-8702-5BC558C92FB8}" type="pres">
      <dgm:prSet presAssocID="{711BF2CF-A456-42F4-9EC5-4BE5259F16FE}" presName="hierRoot1" presStyleCnt="0"/>
      <dgm:spPr/>
    </dgm:pt>
    <dgm:pt modelId="{050BA1B9-5665-4CAD-AC30-D5BB9B09E2F8}" type="pres">
      <dgm:prSet presAssocID="{711BF2CF-A456-42F4-9EC5-4BE5259F16FE}" presName="composite" presStyleCnt="0"/>
      <dgm:spPr/>
    </dgm:pt>
    <dgm:pt modelId="{DF33215C-8890-4DB4-BF9C-48904AA52250}" type="pres">
      <dgm:prSet presAssocID="{711BF2CF-A456-42F4-9EC5-4BE5259F16FE}" presName="background" presStyleLbl="node0" presStyleIdx="2" presStyleCnt="3"/>
      <dgm:spPr/>
    </dgm:pt>
    <dgm:pt modelId="{880688C4-13B3-4D13-B011-064A7B0AB931}" type="pres">
      <dgm:prSet presAssocID="{711BF2CF-A456-42F4-9EC5-4BE5259F16FE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C399EA-505D-456D-9CE9-C03121A04859}" type="pres">
      <dgm:prSet presAssocID="{711BF2CF-A456-42F4-9EC5-4BE5259F16FE}" presName="hierChild2" presStyleCnt="0"/>
      <dgm:spPr/>
    </dgm:pt>
  </dgm:ptLst>
  <dgm:cxnLst>
    <dgm:cxn modelId="{779FBCDD-5D00-419D-9366-5FD2262118F2}" srcId="{74CCFCBA-35FA-4624-B8D9-9466017D23AB}" destId="{EDB4E8B1-1605-4E3C-83D1-3C9660B5232E}" srcOrd="0" destOrd="0" parTransId="{F54E160E-2659-4F8A-892A-E451367F9E05}" sibTransId="{940ADA46-FF64-40FE-BBB1-0E1940862F23}"/>
    <dgm:cxn modelId="{8C265E34-177C-468C-8186-F65D1E69F1A3}" type="presOf" srcId="{EDB4E8B1-1605-4E3C-83D1-3C9660B5232E}" destId="{FAE652C7-22C9-4EA9-9005-C48CC3E8798F}" srcOrd="0" destOrd="0" presId="urn:microsoft.com/office/officeart/2005/8/layout/hierarchy1"/>
    <dgm:cxn modelId="{22F0FC2F-1591-4E40-952E-DB6DFA59C6F0}" srcId="{74CCFCBA-35FA-4624-B8D9-9466017D23AB}" destId="{711BF2CF-A456-42F4-9EC5-4BE5259F16FE}" srcOrd="2" destOrd="0" parTransId="{98AACC4A-67ED-4815-8F24-86FAD5120564}" sibTransId="{7242FA2C-D29E-456A-AC03-937ABE974068}"/>
    <dgm:cxn modelId="{6E9C1E75-A04A-4165-9ABF-95C2FCFE85A6}" type="presOf" srcId="{74CCFCBA-35FA-4624-B8D9-9466017D23AB}" destId="{115EFA4C-ECF8-4675-92A9-F8925FF8B2D1}" srcOrd="0" destOrd="0" presId="urn:microsoft.com/office/officeart/2005/8/layout/hierarchy1"/>
    <dgm:cxn modelId="{51891C31-56F1-427F-ACBF-0D7561D526D6}" srcId="{74CCFCBA-35FA-4624-B8D9-9466017D23AB}" destId="{69A13420-0359-476E-BB78-801603A56629}" srcOrd="1" destOrd="0" parTransId="{9E6BF036-58EE-419E-9278-3D9B438E8331}" sibTransId="{B84A0567-C01C-4D76-B74F-D1BB23DB7514}"/>
    <dgm:cxn modelId="{6CA284B1-498E-4EDC-8E9B-B4611F473266}" type="presOf" srcId="{711BF2CF-A456-42F4-9EC5-4BE5259F16FE}" destId="{880688C4-13B3-4D13-B011-064A7B0AB931}" srcOrd="0" destOrd="0" presId="urn:microsoft.com/office/officeart/2005/8/layout/hierarchy1"/>
    <dgm:cxn modelId="{B857EBAE-8D94-4B83-9C91-4D362FD8A3D7}" type="presOf" srcId="{69A13420-0359-476E-BB78-801603A56629}" destId="{E5D333F5-459B-43C5-AD85-5B95392EF315}" srcOrd="0" destOrd="0" presId="urn:microsoft.com/office/officeart/2005/8/layout/hierarchy1"/>
    <dgm:cxn modelId="{1CC387D4-4AC4-4D3A-986E-A62B26BF3607}" type="presParOf" srcId="{115EFA4C-ECF8-4675-92A9-F8925FF8B2D1}" destId="{27AED197-A6F4-4F09-B586-ECAF7A0F7AE8}" srcOrd="0" destOrd="0" presId="urn:microsoft.com/office/officeart/2005/8/layout/hierarchy1"/>
    <dgm:cxn modelId="{71873BD0-AC5C-40C0-97E3-094EBD6339A4}" type="presParOf" srcId="{27AED197-A6F4-4F09-B586-ECAF7A0F7AE8}" destId="{A054F95C-1B76-4599-BFF5-87F68BEB0F91}" srcOrd="0" destOrd="0" presId="urn:microsoft.com/office/officeart/2005/8/layout/hierarchy1"/>
    <dgm:cxn modelId="{B26FC4C6-3493-4176-80BF-4E9DE76D710F}" type="presParOf" srcId="{A054F95C-1B76-4599-BFF5-87F68BEB0F91}" destId="{B1748F1E-7C35-49A6-869D-D302C2ED3405}" srcOrd="0" destOrd="0" presId="urn:microsoft.com/office/officeart/2005/8/layout/hierarchy1"/>
    <dgm:cxn modelId="{E83E08F9-B7AC-4535-BAB3-02A71F73A37C}" type="presParOf" srcId="{A054F95C-1B76-4599-BFF5-87F68BEB0F91}" destId="{FAE652C7-22C9-4EA9-9005-C48CC3E8798F}" srcOrd="1" destOrd="0" presId="urn:microsoft.com/office/officeart/2005/8/layout/hierarchy1"/>
    <dgm:cxn modelId="{C2E6DBC5-FA38-4F42-AFBC-51CBB37C9425}" type="presParOf" srcId="{27AED197-A6F4-4F09-B586-ECAF7A0F7AE8}" destId="{DB3054C6-7E1D-4227-8B16-197FF769087B}" srcOrd="1" destOrd="0" presId="urn:microsoft.com/office/officeart/2005/8/layout/hierarchy1"/>
    <dgm:cxn modelId="{C8FD94C5-810C-4B30-8ABB-0EFF4EAD694A}" type="presParOf" srcId="{115EFA4C-ECF8-4675-92A9-F8925FF8B2D1}" destId="{D5B9BD9B-7466-4665-824D-F0CA3724C833}" srcOrd="1" destOrd="0" presId="urn:microsoft.com/office/officeart/2005/8/layout/hierarchy1"/>
    <dgm:cxn modelId="{C09BBB02-46A6-4B91-985E-E36700D01F0E}" type="presParOf" srcId="{D5B9BD9B-7466-4665-824D-F0CA3724C833}" destId="{3ED044C9-338C-4BC5-BEDA-9EE120870BB4}" srcOrd="0" destOrd="0" presId="urn:microsoft.com/office/officeart/2005/8/layout/hierarchy1"/>
    <dgm:cxn modelId="{B672CFDA-088F-415B-ABE6-6CF3A1293D69}" type="presParOf" srcId="{3ED044C9-338C-4BC5-BEDA-9EE120870BB4}" destId="{D9A928ED-5BEB-454B-8446-AFB3828471B4}" srcOrd="0" destOrd="0" presId="urn:microsoft.com/office/officeart/2005/8/layout/hierarchy1"/>
    <dgm:cxn modelId="{A8066ED3-69BC-4FA6-B77B-4C0F3ACE3E88}" type="presParOf" srcId="{3ED044C9-338C-4BC5-BEDA-9EE120870BB4}" destId="{E5D333F5-459B-43C5-AD85-5B95392EF315}" srcOrd="1" destOrd="0" presId="urn:microsoft.com/office/officeart/2005/8/layout/hierarchy1"/>
    <dgm:cxn modelId="{81A2925A-74CD-4F13-9F13-8D0CBF19D20B}" type="presParOf" srcId="{D5B9BD9B-7466-4665-824D-F0CA3724C833}" destId="{56B3B3E3-3086-45F5-A798-361A215ED278}" srcOrd="1" destOrd="0" presId="urn:microsoft.com/office/officeart/2005/8/layout/hierarchy1"/>
    <dgm:cxn modelId="{42DD70E7-F4C5-4468-A753-88002F789139}" type="presParOf" srcId="{115EFA4C-ECF8-4675-92A9-F8925FF8B2D1}" destId="{6CBDDE31-AB76-453B-8702-5BC558C92FB8}" srcOrd="2" destOrd="0" presId="urn:microsoft.com/office/officeart/2005/8/layout/hierarchy1"/>
    <dgm:cxn modelId="{6F5FDCBE-C3B7-459E-B3A0-90959B55BF1D}" type="presParOf" srcId="{6CBDDE31-AB76-453B-8702-5BC558C92FB8}" destId="{050BA1B9-5665-4CAD-AC30-D5BB9B09E2F8}" srcOrd="0" destOrd="0" presId="urn:microsoft.com/office/officeart/2005/8/layout/hierarchy1"/>
    <dgm:cxn modelId="{387F0D42-489F-478F-965A-CFEE5DD497EC}" type="presParOf" srcId="{050BA1B9-5665-4CAD-AC30-D5BB9B09E2F8}" destId="{DF33215C-8890-4DB4-BF9C-48904AA52250}" srcOrd="0" destOrd="0" presId="urn:microsoft.com/office/officeart/2005/8/layout/hierarchy1"/>
    <dgm:cxn modelId="{B3F8F18E-AEF9-42F0-BC3B-044915918A69}" type="presParOf" srcId="{050BA1B9-5665-4CAD-AC30-D5BB9B09E2F8}" destId="{880688C4-13B3-4D13-B011-064A7B0AB931}" srcOrd="1" destOrd="0" presId="urn:microsoft.com/office/officeart/2005/8/layout/hierarchy1"/>
    <dgm:cxn modelId="{C51FF875-8836-4E84-A978-F0D30241F7AA}" type="presParOf" srcId="{6CBDDE31-AB76-453B-8702-5BC558C92FB8}" destId="{5FC399EA-505D-456D-9CE9-C03121A048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EFE5C-4C8F-45A3-8DC0-9C906241BA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1DFDB-8A22-4DED-902B-F643B9DEE4F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smtClean="0"/>
            <a:t>Transaction Banking Promotion</a:t>
          </a:r>
          <a:endParaRPr lang="en-US" sz="2000" dirty="0"/>
        </a:p>
      </dgm:t>
    </dgm:pt>
    <dgm:pt modelId="{48F06CE1-D54A-43B9-94D2-D43D0AD39957}" type="parTrans" cxnId="{D722DFB9-D2B6-4829-96D3-971A0CD766C9}">
      <dgm:prSet/>
      <dgm:spPr/>
      <dgm:t>
        <a:bodyPr/>
        <a:lstStyle/>
        <a:p>
          <a:endParaRPr lang="en-US" sz="1400"/>
        </a:p>
      </dgm:t>
    </dgm:pt>
    <dgm:pt modelId="{6EB66FA2-FC25-48E5-98C8-B058C8209670}" type="sibTrans" cxnId="{D722DFB9-D2B6-4829-96D3-971A0CD766C9}">
      <dgm:prSet/>
      <dgm:spPr/>
      <dgm:t>
        <a:bodyPr/>
        <a:lstStyle/>
        <a:p>
          <a:endParaRPr lang="en-US" sz="1400"/>
        </a:p>
      </dgm:t>
    </dgm:pt>
    <dgm:pt modelId="{E1168B71-1074-473B-9956-45425C598FD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smtClean="0"/>
            <a:t>Branch Support &amp; Implementation </a:t>
          </a:r>
          <a:endParaRPr lang="en-US" sz="2000" dirty="0"/>
        </a:p>
      </dgm:t>
    </dgm:pt>
    <dgm:pt modelId="{F4122604-EA2C-4151-951A-C92D87D7F9A4}" type="parTrans" cxnId="{FF8292E7-0638-4E57-A101-2B32FDC9E494}">
      <dgm:prSet/>
      <dgm:spPr/>
      <dgm:t>
        <a:bodyPr/>
        <a:lstStyle/>
        <a:p>
          <a:endParaRPr lang="en-US" sz="1400"/>
        </a:p>
      </dgm:t>
    </dgm:pt>
    <dgm:pt modelId="{D7CB7CC6-FA44-4EE7-849B-EECDF535AB27}" type="sibTrans" cxnId="{FF8292E7-0638-4E57-A101-2B32FDC9E494}">
      <dgm:prSet/>
      <dgm:spPr/>
      <dgm:t>
        <a:bodyPr/>
        <a:lstStyle/>
        <a:p>
          <a:endParaRPr lang="en-US" sz="1400"/>
        </a:p>
      </dgm:t>
    </dgm:pt>
    <dgm:pt modelId="{4F274E83-4AF9-4866-9E08-EE9A24E9ED2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smtClean="0"/>
            <a:t>Corporate Treasury Advisory</a:t>
          </a:r>
          <a:endParaRPr lang="en-US" sz="2000" dirty="0"/>
        </a:p>
      </dgm:t>
    </dgm:pt>
    <dgm:pt modelId="{0436C936-FF46-4603-B683-7A208230FD10}" type="parTrans" cxnId="{9EC34347-EACA-4CA9-A0C8-4D7CD1425C90}">
      <dgm:prSet/>
      <dgm:spPr/>
      <dgm:t>
        <a:bodyPr/>
        <a:lstStyle/>
        <a:p>
          <a:endParaRPr lang="en-US" sz="1400"/>
        </a:p>
      </dgm:t>
    </dgm:pt>
    <dgm:pt modelId="{B19D90A1-6DEF-4554-861F-ECE43731B663}" type="sibTrans" cxnId="{9EC34347-EACA-4CA9-A0C8-4D7CD1425C90}">
      <dgm:prSet/>
      <dgm:spPr/>
      <dgm:t>
        <a:bodyPr/>
        <a:lstStyle/>
        <a:p>
          <a:endParaRPr lang="en-US" sz="1400"/>
        </a:p>
      </dgm:t>
    </dgm:pt>
    <dgm:pt modelId="{3D6874AE-18A3-4CCA-930E-9AD29A167EA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smtClean="0"/>
            <a:t>Strategic Marketing</a:t>
          </a:r>
          <a:endParaRPr lang="en-US" sz="2000" dirty="0"/>
        </a:p>
      </dgm:t>
    </dgm:pt>
    <dgm:pt modelId="{3CD66889-B119-4A05-9936-BB2FDA46D68B}" type="parTrans" cxnId="{C7C236B1-5A31-4951-AC2F-78B405ADDB53}">
      <dgm:prSet/>
      <dgm:spPr/>
      <dgm:t>
        <a:bodyPr/>
        <a:lstStyle/>
        <a:p>
          <a:endParaRPr lang="en-US" sz="1400"/>
        </a:p>
      </dgm:t>
    </dgm:pt>
    <dgm:pt modelId="{C8C767C1-B8C0-4463-9AD9-AA7E358FE5DB}" type="sibTrans" cxnId="{C7C236B1-5A31-4951-AC2F-78B405ADDB53}">
      <dgm:prSet/>
      <dgm:spPr/>
      <dgm:t>
        <a:bodyPr/>
        <a:lstStyle/>
        <a:p>
          <a:endParaRPr lang="en-US" sz="1400"/>
        </a:p>
      </dgm:t>
    </dgm:pt>
    <dgm:pt modelId="{DF1A82D6-CF89-4E49-BDC4-3275748EE490}" type="pres">
      <dgm:prSet presAssocID="{55FEFE5C-4C8F-45A3-8DC0-9C906241BA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10B18E-8308-421A-9162-DE143344FA55}" type="pres">
      <dgm:prSet presAssocID="{70A1DFDB-8A22-4DED-902B-F643B9DEE4F9}" presName="hierRoot1" presStyleCnt="0">
        <dgm:presLayoutVars>
          <dgm:hierBranch val="init"/>
        </dgm:presLayoutVars>
      </dgm:prSet>
      <dgm:spPr/>
    </dgm:pt>
    <dgm:pt modelId="{06D1A352-B4DE-4B3E-B216-0B134D847A6F}" type="pres">
      <dgm:prSet presAssocID="{70A1DFDB-8A22-4DED-902B-F643B9DEE4F9}" presName="rootComposite1" presStyleCnt="0"/>
      <dgm:spPr/>
    </dgm:pt>
    <dgm:pt modelId="{96D86FEE-63CC-4BD7-A459-2F23D9CFB710}" type="pres">
      <dgm:prSet presAssocID="{70A1DFDB-8A22-4DED-902B-F643B9DEE4F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5CAEEF-EED1-4878-8D88-26CAAF8E83AC}" type="pres">
      <dgm:prSet presAssocID="{70A1DFDB-8A22-4DED-902B-F643B9DEE4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7623D41-D257-43F6-A551-5DC1B26FE6DC}" type="pres">
      <dgm:prSet presAssocID="{70A1DFDB-8A22-4DED-902B-F643B9DEE4F9}" presName="hierChild2" presStyleCnt="0"/>
      <dgm:spPr/>
    </dgm:pt>
    <dgm:pt modelId="{6CCB9989-6A81-4076-AFB7-91F6AB99BFCF}" type="pres">
      <dgm:prSet presAssocID="{F4122604-EA2C-4151-951A-C92D87D7F9A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D7298B5-843B-4103-AE47-8B7DF141ECB0}" type="pres">
      <dgm:prSet presAssocID="{E1168B71-1074-473B-9956-45425C598FD3}" presName="hierRoot2" presStyleCnt="0">
        <dgm:presLayoutVars>
          <dgm:hierBranch val="init"/>
        </dgm:presLayoutVars>
      </dgm:prSet>
      <dgm:spPr/>
    </dgm:pt>
    <dgm:pt modelId="{CF29AAF5-44A0-4754-9959-000250883DE7}" type="pres">
      <dgm:prSet presAssocID="{E1168B71-1074-473B-9956-45425C598FD3}" presName="rootComposite" presStyleCnt="0"/>
      <dgm:spPr/>
    </dgm:pt>
    <dgm:pt modelId="{943359E7-9BF7-45D8-ABFB-90C6DC34F1F0}" type="pres">
      <dgm:prSet presAssocID="{E1168B71-1074-473B-9956-45425C598FD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72D99-A5EF-47D3-9EA8-E7F3983D30F9}" type="pres">
      <dgm:prSet presAssocID="{E1168B71-1074-473B-9956-45425C598FD3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546725-01DC-417F-9B59-DED1C9926706}" type="pres">
      <dgm:prSet presAssocID="{E1168B71-1074-473B-9956-45425C598FD3}" presName="hierChild4" presStyleCnt="0"/>
      <dgm:spPr/>
    </dgm:pt>
    <dgm:pt modelId="{FB3AD54D-A30C-46B6-B246-2EB644C43380}" type="pres">
      <dgm:prSet presAssocID="{E1168B71-1074-473B-9956-45425C598FD3}" presName="hierChild5" presStyleCnt="0"/>
      <dgm:spPr/>
    </dgm:pt>
    <dgm:pt modelId="{0A441586-556A-424A-9070-34898BB0EF04}" type="pres">
      <dgm:prSet presAssocID="{0436C936-FF46-4603-B683-7A208230FD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05C0F09-6E18-4D1D-BD94-3F27E584AA54}" type="pres">
      <dgm:prSet presAssocID="{4F274E83-4AF9-4866-9E08-EE9A24E9ED23}" presName="hierRoot2" presStyleCnt="0">
        <dgm:presLayoutVars>
          <dgm:hierBranch val="init"/>
        </dgm:presLayoutVars>
      </dgm:prSet>
      <dgm:spPr/>
    </dgm:pt>
    <dgm:pt modelId="{9CCAC603-E9D4-4A2F-8D4E-509B397648E8}" type="pres">
      <dgm:prSet presAssocID="{4F274E83-4AF9-4866-9E08-EE9A24E9ED23}" presName="rootComposite" presStyleCnt="0"/>
      <dgm:spPr/>
    </dgm:pt>
    <dgm:pt modelId="{64613B41-04BC-4585-B4E8-7B91FAAACCBA}" type="pres">
      <dgm:prSet presAssocID="{4F274E83-4AF9-4866-9E08-EE9A24E9ED2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E5585-7A63-4BF1-8D50-9AA706FE5924}" type="pres">
      <dgm:prSet presAssocID="{4F274E83-4AF9-4866-9E08-EE9A24E9ED23}" presName="rootConnector" presStyleLbl="node2" presStyleIdx="1" presStyleCnt="3"/>
      <dgm:spPr/>
      <dgm:t>
        <a:bodyPr/>
        <a:lstStyle/>
        <a:p>
          <a:endParaRPr lang="en-US"/>
        </a:p>
      </dgm:t>
    </dgm:pt>
    <dgm:pt modelId="{86DEF9D8-2E97-4D44-9096-A2D6B1D97F64}" type="pres">
      <dgm:prSet presAssocID="{4F274E83-4AF9-4866-9E08-EE9A24E9ED23}" presName="hierChild4" presStyleCnt="0"/>
      <dgm:spPr/>
    </dgm:pt>
    <dgm:pt modelId="{989BF07B-70EE-4300-A4CE-9415E3B91908}" type="pres">
      <dgm:prSet presAssocID="{4F274E83-4AF9-4866-9E08-EE9A24E9ED23}" presName="hierChild5" presStyleCnt="0"/>
      <dgm:spPr/>
    </dgm:pt>
    <dgm:pt modelId="{A6DBB3F6-E770-4D83-8D8F-9E74885B34FA}" type="pres">
      <dgm:prSet presAssocID="{3CD66889-B119-4A05-9936-BB2FDA46D68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E2F0E2D-D0AF-4FC6-9D9B-AEAB7773B851}" type="pres">
      <dgm:prSet presAssocID="{3D6874AE-18A3-4CCA-930E-9AD29A167EAE}" presName="hierRoot2" presStyleCnt="0">
        <dgm:presLayoutVars>
          <dgm:hierBranch val="init"/>
        </dgm:presLayoutVars>
      </dgm:prSet>
      <dgm:spPr/>
    </dgm:pt>
    <dgm:pt modelId="{DB73F435-38EB-4799-B1AA-3F113757A937}" type="pres">
      <dgm:prSet presAssocID="{3D6874AE-18A3-4CCA-930E-9AD29A167EAE}" presName="rootComposite" presStyleCnt="0"/>
      <dgm:spPr/>
    </dgm:pt>
    <dgm:pt modelId="{DC738A55-2441-46B4-84BF-11E428DB70A4}" type="pres">
      <dgm:prSet presAssocID="{3D6874AE-18A3-4CCA-930E-9AD29A167EA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72CB48-4E1E-4126-901C-F809D10C3779}" type="pres">
      <dgm:prSet presAssocID="{3D6874AE-18A3-4CCA-930E-9AD29A167EAE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4596C3-F3AF-4104-B4D3-F6CA3C405C20}" type="pres">
      <dgm:prSet presAssocID="{3D6874AE-18A3-4CCA-930E-9AD29A167EAE}" presName="hierChild4" presStyleCnt="0"/>
      <dgm:spPr/>
    </dgm:pt>
    <dgm:pt modelId="{A19C2E1C-CD95-477F-A505-1D5EBB9B6BD9}" type="pres">
      <dgm:prSet presAssocID="{3D6874AE-18A3-4CCA-930E-9AD29A167EAE}" presName="hierChild5" presStyleCnt="0"/>
      <dgm:spPr/>
    </dgm:pt>
    <dgm:pt modelId="{97612F6C-42A6-4868-88DF-843DED951C5F}" type="pres">
      <dgm:prSet presAssocID="{70A1DFDB-8A22-4DED-902B-F643B9DEE4F9}" presName="hierChild3" presStyleCnt="0"/>
      <dgm:spPr/>
    </dgm:pt>
  </dgm:ptLst>
  <dgm:cxnLst>
    <dgm:cxn modelId="{2286BCC6-B70C-451F-81AF-8092E860CA9B}" type="presOf" srcId="{4F274E83-4AF9-4866-9E08-EE9A24E9ED23}" destId="{64613B41-04BC-4585-B4E8-7B91FAAACCBA}" srcOrd="0" destOrd="0" presId="urn:microsoft.com/office/officeart/2005/8/layout/orgChart1"/>
    <dgm:cxn modelId="{7D1C0CB6-D677-48D9-B2D2-566989A0ED65}" type="presOf" srcId="{E1168B71-1074-473B-9956-45425C598FD3}" destId="{15D72D99-A5EF-47D3-9EA8-E7F3983D30F9}" srcOrd="1" destOrd="0" presId="urn:microsoft.com/office/officeart/2005/8/layout/orgChart1"/>
    <dgm:cxn modelId="{4FE13503-A37D-4A0A-83F7-81EF64A374D2}" type="presOf" srcId="{55FEFE5C-4C8F-45A3-8DC0-9C906241BA48}" destId="{DF1A82D6-CF89-4E49-BDC4-3275748EE490}" srcOrd="0" destOrd="0" presId="urn:microsoft.com/office/officeart/2005/8/layout/orgChart1"/>
    <dgm:cxn modelId="{92471E87-DC5D-45CE-9279-984620C58957}" type="presOf" srcId="{F4122604-EA2C-4151-951A-C92D87D7F9A4}" destId="{6CCB9989-6A81-4076-AFB7-91F6AB99BFCF}" srcOrd="0" destOrd="0" presId="urn:microsoft.com/office/officeart/2005/8/layout/orgChart1"/>
    <dgm:cxn modelId="{F60837C9-F87F-42DA-833D-449023119DA6}" type="presOf" srcId="{E1168B71-1074-473B-9956-45425C598FD3}" destId="{943359E7-9BF7-45D8-ABFB-90C6DC34F1F0}" srcOrd="0" destOrd="0" presId="urn:microsoft.com/office/officeart/2005/8/layout/orgChart1"/>
    <dgm:cxn modelId="{FF8292E7-0638-4E57-A101-2B32FDC9E494}" srcId="{70A1DFDB-8A22-4DED-902B-F643B9DEE4F9}" destId="{E1168B71-1074-473B-9956-45425C598FD3}" srcOrd="0" destOrd="0" parTransId="{F4122604-EA2C-4151-951A-C92D87D7F9A4}" sibTransId="{D7CB7CC6-FA44-4EE7-849B-EECDF535AB27}"/>
    <dgm:cxn modelId="{4BCF33B8-336E-4BF2-8D8B-424FB20812C5}" type="presOf" srcId="{3D6874AE-18A3-4CCA-930E-9AD29A167EAE}" destId="{1B72CB48-4E1E-4126-901C-F809D10C3779}" srcOrd="1" destOrd="0" presId="urn:microsoft.com/office/officeart/2005/8/layout/orgChart1"/>
    <dgm:cxn modelId="{47DE7C49-573F-4BBD-8362-12BCB6753724}" type="presOf" srcId="{4F274E83-4AF9-4866-9E08-EE9A24E9ED23}" destId="{40EE5585-7A63-4BF1-8D50-9AA706FE5924}" srcOrd="1" destOrd="0" presId="urn:microsoft.com/office/officeart/2005/8/layout/orgChart1"/>
    <dgm:cxn modelId="{767A894B-30BF-4544-99AA-1E1587BEA534}" type="presOf" srcId="{3D6874AE-18A3-4CCA-930E-9AD29A167EAE}" destId="{DC738A55-2441-46B4-84BF-11E428DB70A4}" srcOrd="0" destOrd="0" presId="urn:microsoft.com/office/officeart/2005/8/layout/orgChart1"/>
    <dgm:cxn modelId="{015EA30A-7E7C-400B-9197-5D6DEA3F40AE}" type="presOf" srcId="{3CD66889-B119-4A05-9936-BB2FDA46D68B}" destId="{A6DBB3F6-E770-4D83-8D8F-9E74885B34FA}" srcOrd="0" destOrd="0" presId="urn:microsoft.com/office/officeart/2005/8/layout/orgChart1"/>
    <dgm:cxn modelId="{0B426697-F5BA-47F7-AE1F-C431A9717B23}" type="presOf" srcId="{70A1DFDB-8A22-4DED-902B-F643B9DEE4F9}" destId="{695CAEEF-EED1-4878-8D88-26CAAF8E83AC}" srcOrd="1" destOrd="0" presId="urn:microsoft.com/office/officeart/2005/8/layout/orgChart1"/>
    <dgm:cxn modelId="{D722DFB9-D2B6-4829-96D3-971A0CD766C9}" srcId="{55FEFE5C-4C8F-45A3-8DC0-9C906241BA48}" destId="{70A1DFDB-8A22-4DED-902B-F643B9DEE4F9}" srcOrd="0" destOrd="0" parTransId="{48F06CE1-D54A-43B9-94D2-D43D0AD39957}" sibTransId="{6EB66FA2-FC25-48E5-98C8-B058C8209670}"/>
    <dgm:cxn modelId="{FADF5575-FA9B-4C7D-A2EA-D664799A4D15}" type="presOf" srcId="{0436C936-FF46-4603-B683-7A208230FD10}" destId="{0A441586-556A-424A-9070-34898BB0EF04}" srcOrd="0" destOrd="0" presId="urn:microsoft.com/office/officeart/2005/8/layout/orgChart1"/>
    <dgm:cxn modelId="{9EC34347-EACA-4CA9-A0C8-4D7CD1425C90}" srcId="{70A1DFDB-8A22-4DED-902B-F643B9DEE4F9}" destId="{4F274E83-4AF9-4866-9E08-EE9A24E9ED23}" srcOrd="1" destOrd="0" parTransId="{0436C936-FF46-4603-B683-7A208230FD10}" sibTransId="{B19D90A1-6DEF-4554-861F-ECE43731B663}"/>
    <dgm:cxn modelId="{366DA488-238F-4376-9C8B-752802506C7D}" type="presOf" srcId="{70A1DFDB-8A22-4DED-902B-F643B9DEE4F9}" destId="{96D86FEE-63CC-4BD7-A459-2F23D9CFB710}" srcOrd="0" destOrd="0" presId="urn:microsoft.com/office/officeart/2005/8/layout/orgChart1"/>
    <dgm:cxn modelId="{C7C236B1-5A31-4951-AC2F-78B405ADDB53}" srcId="{70A1DFDB-8A22-4DED-902B-F643B9DEE4F9}" destId="{3D6874AE-18A3-4CCA-930E-9AD29A167EAE}" srcOrd="2" destOrd="0" parTransId="{3CD66889-B119-4A05-9936-BB2FDA46D68B}" sibTransId="{C8C767C1-B8C0-4463-9AD9-AA7E358FE5DB}"/>
    <dgm:cxn modelId="{6816C7DF-C7AB-4AF9-AEA2-B85D34C44266}" type="presParOf" srcId="{DF1A82D6-CF89-4E49-BDC4-3275748EE490}" destId="{3D10B18E-8308-421A-9162-DE143344FA55}" srcOrd="0" destOrd="0" presId="urn:microsoft.com/office/officeart/2005/8/layout/orgChart1"/>
    <dgm:cxn modelId="{B9F446A5-1022-41FE-8DBA-F7F883869D94}" type="presParOf" srcId="{3D10B18E-8308-421A-9162-DE143344FA55}" destId="{06D1A352-B4DE-4B3E-B216-0B134D847A6F}" srcOrd="0" destOrd="0" presId="urn:microsoft.com/office/officeart/2005/8/layout/orgChart1"/>
    <dgm:cxn modelId="{40368247-1E77-4C5A-8B6C-230DE04F8205}" type="presParOf" srcId="{06D1A352-B4DE-4B3E-B216-0B134D847A6F}" destId="{96D86FEE-63CC-4BD7-A459-2F23D9CFB710}" srcOrd="0" destOrd="0" presId="urn:microsoft.com/office/officeart/2005/8/layout/orgChart1"/>
    <dgm:cxn modelId="{DBB13B5A-9905-4453-B422-52FBBC128C0C}" type="presParOf" srcId="{06D1A352-B4DE-4B3E-B216-0B134D847A6F}" destId="{695CAEEF-EED1-4878-8D88-26CAAF8E83AC}" srcOrd="1" destOrd="0" presId="urn:microsoft.com/office/officeart/2005/8/layout/orgChart1"/>
    <dgm:cxn modelId="{C1892777-C4E2-44A3-B4A7-4EA1EA7ADBF7}" type="presParOf" srcId="{3D10B18E-8308-421A-9162-DE143344FA55}" destId="{47623D41-D257-43F6-A551-5DC1B26FE6DC}" srcOrd="1" destOrd="0" presId="urn:microsoft.com/office/officeart/2005/8/layout/orgChart1"/>
    <dgm:cxn modelId="{A0F6E39B-2449-4AD1-832F-0EA5CDD6BEF9}" type="presParOf" srcId="{47623D41-D257-43F6-A551-5DC1B26FE6DC}" destId="{6CCB9989-6A81-4076-AFB7-91F6AB99BFCF}" srcOrd="0" destOrd="0" presId="urn:microsoft.com/office/officeart/2005/8/layout/orgChart1"/>
    <dgm:cxn modelId="{268CAAC5-33E9-4678-9C44-C6C267E76B94}" type="presParOf" srcId="{47623D41-D257-43F6-A551-5DC1B26FE6DC}" destId="{3D7298B5-843B-4103-AE47-8B7DF141ECB0}" srcOrd="1" destOrd="0" presId="urn:microsoft.com/office/officeart/2005/8/layout/orgChart1"/>
    <dgm:cxn modelId="{BCC6CD4A-1601-4D9E-AF63-14BE2B94188F}" type="presParOf" srcId="{3D7298B5-843B-4103-AE47-8B7DF141ECB0}" destId="{CF29AAF5-44A0-4754-9959-000250883DE7}" srcOrd="0" destOrd="0" presId="urn:microsoft.com/office/officeart/2005/8/layout/orgChart1"/>
    <dgm:cxn modelId="{7BDE58E6-53AB-49BB-B93C-5B6CD775F6CF}" type="presParOf" srcId="{CF29AAF5-44A0-4754-9959-000250883DE7}" destId="{943359E7-9BF7-45D8-ABFB-90C6DC34F1F0}" srcOrd="0" destOrd="0" presId="urn:microsoft.com/office/officeart/2005/8/layout/orgChart1"/>
    <dgm:cxn modelId="{5CDAD357-33C9-4256-9783-B07171190DF5}" type="presParOf" srcId="{CF29AAF5-44A0-4754-9959-000250883DE7}" destId="{15D72D99-A5EF-47D3-9EA8-E7F3983D30F9}" srcOrd="1" destOrd="0" presId="urn:microsoft.com/office/officeart/2005/8/layout/orgChart1"/>
    <dgm:cxn modelId="{B98CA0CB-A490-421D-95C3-42B4303C4C21}" type="presParOf" srcId="{3D7298B5-843B-4103-AE47-8B7DF141ECB0}" destId="{CF546725-01DC-417F-9B59-DED1C9926706}" srcOrd="1" destOrd="0" presId="urn:microsoft.com/office/officeart/2005/8/layout/orgChart1"/>
    <dgm:cxn modelId="{CF0185C2-7860-4551-95C4-5C93A31C9702}" type="presParOf" srcId="{3D7298B5-843B-4103-AE47-8B7DF141ECB0}" destId="{FB3AD54D-A30C-46B6-B246-2EB644C43380}" srcOrd="2" destOrd="0" presId="urn:microsoft.com/office/officeart/2005/8/layout/orgChart1"/>
    <dgm:cxn modelId="{D68A1563-158A-4EEA-9083-B6EBD8F0F23C}" type="presParOf" srcId="{47623D41-D257-43F6-A551-5DC1B26FE6DC}" destId="{0A441586-556A-424A-9070-34898BB0EF04}" srcOrd="2" destOrd="0" presId="urn:microsoft.com/office/officeart/2005/8/layout/orgChart1"/>
    <dgm:cxn modelId="{61E5E777-1A4B-42CB-A7E2-3CCA98F15039}" type="presParOf" srcId="{47623D41-D257-43F6-A551-5DC1B26FE6DC}" destId="{105C0F09-6E18-4D1D-BD94-3F27E584AA54}" srcOrd="3" destOrd="0" presId="urn:microsoft.com/office/officeart/2005/8/layout/orgChart1"/>
    <dgm:cxn modelId="{2427E1E3-B994-4E1E-9E96-CAFF73CD0532}" type="presParOf" srcId="{105C0F09-6E18-4D1D-BD94-3F27E584AA54}" destId="{9CCAC603-E9D4-4A2F-8D4E-509B397648E8}" srcOrd="0" destOrd="0" presId="urn:microsoft.com/office/officeart/2005/8/layout/orgChart1"/>
    <dgm:cxn modelId="{E8AC90A0-865A-436E-A3C2-91D6677AF12B}" type="presParOf" srcId="{9CCAC603-E9D4-4A2F-8D4E-509B397648E8}" destId="{64613B41-04BC-4585-B4E8-7B91FAAACCBA}" srcOrd="0" destOrd="0" presId="urn:microsoft.com/office/officeart/2005/8/layout/orgChart1"/>
    <dgm:cxn modelId="{C8E7468B-661D-4AA7-A876-1EC8ECD9DF9E}" type="presParOf" srcId="{9CCAC603-E9D4-4A2F-8D4E-509B397648E8}" destId="{40EE5585-7A63-4BF1-8D50-9AA706FE5924}" srcOrd="1" destOrd="0" presId="urn:microsoft.com/office/officeart/2005/8/layout/orgChart1"/>
    <dgm:cxn modelId="{DD5F6004-D0E8-4226-B042-39F9C41A8274}" type="presParOf" srcId="{105C0F09-6E18-4D1D-BD94-3F27E584AA54}" destId="{86DEF9D8-2E97-4D44-9096-A2D6B1D97F64}" srcOrd="1" destOrd="0" presId="urn:microsoft.com/office/officeart/2005/8/layout/orgChart1"/>
    <dgm:cxn modelId="{580BAB3B-1153-402B-8BFC-718C32995F7C}" type="presParOf" srcId="{105C0F09-6E18-4D1D-BD94-3F27E584AA54}" destId="{989BF07B-70EE-4300-A4CE-9415E3B91908}" srcOrd="2" destOrd="0" presId="urn:microsoft.com/office/officeart/2005/8/layout/orgChart1"/>
    <dgm:cxn modelId="{A531FE82-FAD4-4561-AAF6-BFF43633FA5F}" type="presParOf" srcId="{47623D41-D257-43F6-A551-5DC1B26FE6DC}" destId="{A6DBB3F6-E770-4D83-8D8F-9E74885B34FA}" srcOrd="4" destOrd="0" presId="urn:microsoft.com/office/officeart/2005/8/layout/orgChart1"/>
    <dgm:cxn modelId="{6069AF35-5575-4896-9511-4CCAFA622C3B}" type="presParOf" srcId="{47623D41-D257-43F6-A551-5DC1B26FE6DC}" destId="{5E2F0E2D-D0AF-4FC6-9D9B-AEAB7773B851}" srcOrd="5" destOrd="0" presId="urn:microsoft.com/office/officeart/2005/8/layout/orgChart1"/>
    <dgm:cxn modelId="{8EADE45C-038D-457A-A5EB-82565589DFFA}" type="presParOf" srcId="{5E2F0E2D-D0AF-4FC6-9D9B-AEAB7773B851}" destId="{DB73F435-38EB-4799-B1AA-3F113757A937}" srcOrd="0" destOrd="0" presId="urn:microsoft.com/office/officeart/2005/8/layout/orgChart1"/>
    <dgm:cxn modelId="{D03C424D-E595-4BBA-A62C-26016CA12CE8}" type="presParOf" srcId="{DB73F435-38EB-4799-B1AA-3F113757A937}" destId="{DC738A55-2441-46B4-84BF-11E428DB70A4}" srcOrd="0" destOrd="0" presId="urn:microsoft.com/office/officeart/2005/8/layout/orgChart1"/>
    <dgm:cxn modelId="{BE0E8FEC-8AF7-47AF-990D-FBA5706E843A}" type="presParOf" srcId="{DB73F435-38EB-4799-B1AA-3F113757A937}" destId="{1B72CB48-4E1E-4126-901C-F809D10C3779}" srcOrd="1" destOrd="0" presId="urn:microsoft.com/office/officeart/2005/8/layout/orgChart1"/>
    <dgm:cxn modelId="{345534B4-B6ED-4B23-9A46-E5BEA1DE5BB4}" type="presParOf" srcId="{5E2F0E2D-D0AF-4FC6-9D9B-AEAB7773B851}" destId="{C94596C3-F3AF-4104-B4D3-F6CA3C405C20}" srcOrd="1" destOrd="0" presId="urn:microsoft.com/office/officeart/2005/8/layout/orgChart1"/>
    <dgm:cxn modelId="{995C512C-C9F8-43F8-B154-3ABA77C12B79}" type="presParOf" srcId="{5E2F0E2D-D0AF-4FC6-9D9B-AEAB7773B851}" destId="{A19C2E1C-CD95-477F-A505-1D5EBB9B6BD9}" srcOrd="2" destOrd="0" presId="urn:microsoft.com/office/officeart/2005/8/layout/orgChart1"/>
    <dgm:cxn modelId="{562C05ED-3B71-46C6-A0F2-8521764D7B78}" type="presParOf" srcId="{3D10B18E-8308-421A-9162-DE143344FA55}" destId="{97612F6C-42A6-4868-88DF-843DED951C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48F1E-7C35-49A6-869D-D302C2ED3405}">
      <dsp:nvSpPr>
        <dsp:cNvPr id="0" name=""/>
        <dsp:cNvSpPr/>
      </dsp:nvSpPr>
      <dsp:spPr>
        <a:xfrm>
          <a:off x="0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52C7-22C9-4EA9-9005-C48CC3E8798F}">
      <dsp:nvSpPr>
        <dsp:cNvPr id="0" name=""/>
        <dsp:cNvSpPr/>
      </dsp:nvSpPr>
      <dsp:spPr>
        <a:xfrm>
          <a:off x="321521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/>
            <a:t>PQM</a:t>
          </a:r>
          <a:endParaRPr lang="en-US" sz="2400" kern="1200" dirty="0"/>
        </a:p>
      </dsp:txBody>
      <dsp:txXfrm>
        <a:off x="375339" y="1118116"/>
        <a:ext cx="2786058" cy="1729860"/>
      </dsp:txXfrm>
    </dsp:sp>
    <dsp:sp modelId="{D9A928ED-5BEB-454B-8446-AFB3828471B4}">
      <dsp:nvSpPr>
        <dsp:cNvPr id="0" name=""/>
        <dsp:cNvSpPr/>
      </dsp:nvSpPr>
      <dsp:spPr>
        <a:xfrm>
          <a:off x="3536738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33F5-459B-43C5-AD85-5B95392EF315}">
      <dsp:nvSpPr>
        <dsp:cNvPr id="0" name=""/>
        <dsp:cNvSpPr/>
      </dsp:nvSpPr>
      <dsp:spPr>
        <a:xfrm>
          <a:off x="3858259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/>
            <a:t>AIOD </a:t>
          </a:r>
          <a:endParaRPr lang="en-US" sz="2400" kern="1200"/>
        </a:p>
      </dsp:txBody>
      <dsp:txXfrm>
        <a:off x="3912077" y="1118116"/>
        <a:ext cx="2786058" cy="1729860"/>
      </dsp:txXfrm>
    </dsp:sp>
    <dsp:sp modelId="{DF33215C-8890-4DB4-BF9C-48904AA52250}">
      <dsp:nvSpPr>
        <dsp:cNvPr id="0" name=""/>
        <dsp:cNvSpPr/>
      </dsp:nvSpPr>
      <dsp:spPr>
        <a:xfrm>
          <a:off x="7073476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88C4-13B3-4D13-B011-064A7B0AB931}">
      <dsp:nvSpPr>
        <dsp:cNvPr id="0" name=""/>
        <dsp:cNvSpPr/>
      </dsp:nvSpPr>
      <dsp:spPr>
        <a:xfrm>
          <a:off x="7394998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Tableau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Users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(SG Mizuho Stakeholders)</a:t>
          </a:r>
          <a:endParaRPr lang="en-US" sz="2400" kern="1200" dirty="0"/>
        </a:p>
      </dsp:txBody>
      <dsp:txXfrm>
        <a:off x="7448816" y="1118116"/>
        <a:ext cx="2786058" cy="172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BB3F6-E770-4D83-8D8F-9E74885B34FA}">
      <dsp:nvSpPr>
        <dsp:cNvPr id="0" name=""/>
        <dsp:cNvSpPr/>
      </dsp:nvSpPr>
      <dsp:spPr>
        <a:xfrm>
          <a:off x="4855818" y="2194027"/>
          <a:ext cx="3435527" cy="59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124"/>
              </a:lnTo>
              <a:lnTo>
                <a:pt x="3435527" y="298124"/>
              </a:lnTo>
              <a:lnTo>
                <a:pt x="3435527" y="596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41586-556A-424A-9070-34898BB0EF04}">
      <dsp:nvSpPr>
        <dsp:cNvPr id="0" name=""/>
        <dsp:cNvSpPr/>
      </dsp:nvSpPr>
      <dsp:spPr>
        <a:xfrm>
          <a:off x="4810098" y="2194027"/>
          <a:ext cx="91440" cy="596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B9989-6A81-4076-AFB7-91F6AB99BFCF}">
      <dsp:nvSpPr>
        <dsp:cNvPr id="0" name=""/>
        <dsp:cNvSpPr/>
      </dsp:nvSpPr>
      <dsp:spPr>
        <a:xfrm>
          <a:off x="1420291" y="2194027"/>
          <a:ext cx="3435527" cy="596248"/>
        </a:xfrm>
        <a:custGeom>
          <a:avLst/>
          <a:gdLst/>
          <a:ahLst/>
          <a:cxnLst/>
          <a:rect l="0" t="0" r="0" b="0"/>
          <a:pathLst>
            <a:path>
              <a:moveTo>
                <a:pt x="3435527" y="0"/>
              </a:moveTo>
              <a:lnTo>
                <a:pt x="3435527" y="298124"/>
              </a:lnTo>
              <a:lnTo>
                <a:pt x="0" y="298124"/>
              </a:lnTo>
              <a:lnTo>
                <a:pt x="0" y="596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86FEE-63CC-4BD7-A459-2F23D9CFB710}">
      <dsp:nvSpPr>
        <dsp:cNvPr id="0" name=""/>
        <dsp:cNvSpPr/>
      </dsp:nvSpPr>
      <dsp:spPr>
        <a:xfrm>
          <a:off x="3436179" y="774388"/>
          <a:ext cx="2839278" cy="1419639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Transaction Banking Promotion</a:t>
          </a:r>
          <a:endParaRPr lang="en-US" sz="2000" kern="1200" dirty="0"/>
        </a:p>
      </dsp:txBody>
      <dsp:txXfrm>
        <a:off x="3436179" y="774388"/>
        <a:ext cx="2839278" cy="1419639"/>
      </dsp:txXfrm>
    </dsp:sp>
    <dsp:sp modelId="{943359E7-9BF7-45D8-ABFB-90C6DC34F1F0}">
      <dsp:nvSpPr>
        <dsp:cNvPr id="0" name=""/>
        <dsp:cNvSpPr/>
      </dsp:nvSpPr>
      <dsp:spPr>
        <a:xfrm>
          <a:off x="652" y="2790276"/>
          <a:ext cx="2839278" cy="1419639"/>
        </a:xfrm>
        <a:prstGeom prst="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Support &amp; Implementation </a:t>
          </a:r>
          <a:endParaRPr lang="en-US" sz="2000" kern="1200" dirty="0"/>
        </a:p>
      </dsp:txBody>
      <dsp:txXfrm>
        <a:off x="652" y="2790276"/>
        <a:ext cx="2839278" cy="1419639"/>
      </dsp:txXfrm>
    </dsp:sp>
    <dsp:sp modelId="{64613B41-04BC-4585-B4E8-7B91FAAACCBA}">
      <dsp:nvSpPr>
        <dsp:cNvPr id="0" name=""/>
        <dsp:cNvSpPr/>
      </dsp:nvSpPr>
      <dsp:spPr>
        <a:xfrm>
          <a:off x="3436179" y="2790276"/>
          <a:ext cx="2839278" cy="1419639"/>
        </a:xfrm>
        <a:prstGeom prst="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Corporate Treasury Advisory</a:t>
          </a:r>
          <a:endParaRPr lang="en-US" sz="2000" kern="1200" dirty="0"/>
        </a:p>
      </dsp:txBody>
      <dsp:txXfrm>
        <a:off x="3436179" y="2790276"/>
        <a:ext cx="2839278" cy="1419639"/>
      </dsp:txXfrm>
    </dsp:sp>
    <dsp:sp modelId="{DC738A55-2441-46B4-84BF-11E428DB70A4}">
      <dsp:nvSpPr>
        <dsp:cNvPr id="0" name=""/>
        <dsp:cNvSpPr/>
      </dsp:nvSpPr>
      <dsp:spPr>
        <a:xfrm>
          <a:off x="6871706" y="2790276"/>
          <a:ext cx="2839278" cy="1419639"/>
        </a:xfrm>
        <a:prstGeom prst="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Strategic Marketing</a:t>
          </a:r>
          <a:endParaRPr lang="en-US" sz="2000" kern="1200" dirty="0"/>
        </a:p>
      </dsp:txBody>
      <dsp:txXfrm>
        <a:off x="6871706" y="2790276"/>
        <a:ext cx="2839278" cy="141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1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xmlns="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xmlns="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xmlns="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xmlns="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xmlns="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xmlns="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xmlns="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xmlns="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xmlns="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xmlns="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xmlns="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xmlns="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xmlns="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xmlns="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xmlns="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xmlns="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xmlns="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xmlns="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xmlns="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xmlns="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xmlns="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xmlns="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xmlns="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xmlns="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xmlns="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xmlns="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xmlns="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xmlns="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xmlns="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xmlns="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xmlns="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xmlns="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xmlns="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xmlns="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xmlns="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xmlns="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xmlns="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xmlns="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xmlns="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xmlns="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xmlns="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xmlns="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xmlns="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xmlns="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xmlns="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xmlns="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xmlns="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xmlns="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xmlns="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xmlns="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xmlns="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xmlns="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xmlns="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xmlns="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xmlns="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xmlns="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xmlns="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xmlns="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xmlns="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xmlns="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xmlns="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xmlns="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xmlns="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xmlns="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xmlns="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xmlns="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xmlns="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xmlns="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xmlns="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xmlns="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xmlns="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xmlns="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xmlns="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xmlns="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xmlns="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xmlns="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xmlns="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xmlns="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xmlns="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xmlns="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xmlns="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xmlns="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xmlns="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xmlns="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xmlns="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xmlns="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xmlns="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xmlns="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xmlns="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xmlns="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xmlns="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xmlns="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xmlns="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xmlns="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xmlns="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xmlns="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xmlns="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xmlns="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xmlns="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xmlns="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xmlns="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xmlns="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xmlns="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xmlns="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xmlns="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xmlns="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xmlns="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xmlns="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xmlns="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xmlns="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xmlns="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xmlns="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xmlns="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xmlns="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xmlns="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xmlns="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xmlns="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xmlns="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xmlns="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xmlns="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xmlns="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xmlns="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xmlns="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xmlns="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xmlns="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xmlns="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xmlns="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xmlns="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xmlns="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xmlns="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xmlns="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xmlns="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xmlns="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xmlns="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xmlns="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xmlns="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xmlns="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xmlns="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xmlns="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xmlns="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xmlns="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xmlns="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xmlns="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xmlns="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xmlns="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xmlns="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xmlns="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xmlns="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xmlns="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xmlns="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xmlns="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xmlns="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xmlns="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xmlns="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xmlns="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xmlns="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xmlns="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xmlns="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xmlns="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xmlns="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xmlns="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xmlns="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xmlns="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xmlns="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xmlns="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xmlns="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xmlns="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xmlns="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xmlns="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xmlns="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xmlns="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xmlns="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xmlns="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xmlns="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xmlns="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xmlns="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xmlns="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xmlns="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xmlns="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xmlns="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xmlns="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xmlns="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xmlns="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ture Frame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43398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9" name="Frame 8"/>
          <p:cNvSpPr/>
          <p:nvPr/>
        </p:nvSpPr>
        <p:spPr>
          <a:xfrm>
            <a:off x="1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84" y="519438"/>
            <a:ext cx="6886337" cy="2839599"/>
          </a:xfrm>
          <a:prstGeom prst="rect">
            <a:avLst/>
          </a:prstGeom>
        </p:spPr>
        <p:txBody>
          <a:bodyPr lIns="365760" tIns="365760" rIns="365760" bIns="182880" anchor="b" anchorCtr="0">
            <a:normAutofit/>
          </a:bodyPr>
          <a:lstStyle>
            <a:lvl1pPr algn="l">
              <a:lnSpc>
                <a:spcPct val="90000"/>
              </a:lnSpc>
              <a:defRPr lang="en-US" sz="3800" b="0" kern="1200" spc="0" baseline="0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84" y="3359037"/>
            <a:ext cx="6886337" cy="1558317"/>
          </a:xfrm>
          <a:prstGeom prst="rect">
            <a:avLst/>
          </a:prstGeom>
        </p:spPr>
        <p:txBody>
          <a:bodyPr lIns="365760" tIns="182880" rIns="365760" bIns="18288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600" b="1" kern="1200" spc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1584" y="5090500"/>
            <a:ext cx="6886337" cy="623327"/>
          </a:xfrm>
          <a:prstGeom prst="rect">
            <a:avLst/>
          </a:prstGeom>
        </p:spPr>
        <p:txBody>
          <a:bodyPr lIns="365760" tIns="0" rIns="365760" bIns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1200" b="0" kern="1200" spc="0" baseline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0"/>
              </a:spcBef>
              <a:buNone/>
              <a:defRPr sz="150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Additional information can go here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A64D35FA-6320-4DEC-8366-4BBB74CB4967}"/>
              </a:ext>
            </a:extLst>
          </p:cNvPr>
          <p:cNvSpPr txBox="1"/>
          <p:nvPr/>
        </p:nvSpPr>
        <p:spPr>
          <a:xfrm>
            <a:off x="641584" y="5713827"/>
            <a:ext cx="6886337" cy="623327"/>
          </a:xfrm>
          <a:prstGeom prst="rect">
            <a:avLst/>
          </a:prstGeom>
          <a:noFill/>
        </p:spPr>
        <p:txBody>
          <a:bodyPr wrap="square" lIns="367200" tIns="183600" rIns="367200" bIns="183600" rtlCol="0" anchor="ctr" anchorCtr="0">
            <a:normAutofit/>
          </a:bodyPr>
          <a:lstStyle/>
          <a:p>
            <a:r>
              <a:rPr lang="en-US" altLang="ja-JP" sz="1000" smtClean="0">
                <a:latin typeface="+mn-lt"/>
                <a:ea typeface="ＭＳ Ｐゴシック" panose="020B0600070205080204" pitchFamily="50" charset="-128"/>
              </a:rPr>
              <a:t>Private and confidential</a:t>
            </a:r>
            <a:endParaRPr kumimoji="1" lang="ja-JP" altLang="en-US" sz="1000">
              <a:latin typeface="+mn-lt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815042C6-8C2E-4E2F-8EA8-E0690B8B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42" y="5090501"/>
            <a:ext cx="3519994" cy="6245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43398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1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  <a:ea typeface="ＭＳ Ｐゴシック" panose="020B0600070205080204" pitchFamily="50" charset="-128"/>
            </a:endParaRPr>
          </a:p>
        </p:txBody>
      </p:sp>
      <p:pic>
        <p:nvPicPr>
          <p:cNvPr id="15" name="図 9">
            <a:extLst>
              <a:ext uri="{FF2B5EF4-FFF2-40B4-BE49-F238E27FC236}">
                <a16:creationId xmlns:a16="http://schemas.microsoft.com/office/drawing/2014/main" xmlns="" id="{815042C6-8C2E-4E2F-8EA8-E0690B8BC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442" y="5090501"/>
            <a:ext cx="3519994" cy="6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9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0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23" y="934990"/>
            <a:ext cx="11334653" cy="5506052"/>
          </a:xfrm>
          <a:prstGeom prst="rect">
            <a:avLst/>
          </a:prstGeom>
        </p:spPr>
        <p:txBody>
          <a:bodyPr>
            <a:noAutofit/>
          </a:bodyPr>
          <a:lstStyle>
            <a:lvl1pPr marL="288925" indent="-288925">
              <a:buFont typeface="+mj-lt"/>
              <a:buAutoNum type="arabicPeriod"/>
              <a:defRPr lang="en-US" dirty="0">
                <a:latin typeface="+mn-lt"/>
              </a:defRPr>
            </a:lvl1pPr>
            <a:lvl2pPr marL="517525" indent="-228600">
              <a:buFont typeface="+mj-lt"/>
              <a:buAutoNum type="alphaUcPeriod"/>
              <a:defRPr>
                <a:latin typeface="+mn-lt"/>
                <a:ea typeface="ＭＳ Ｐゴシック" panose="020B0600070205080204" pitchFamily="50" charset="-128"/>
              </a:defRPr>
            </a:lvl2pPr>
            <a:lvl3pPr marL="746125" indent="-228600">
              <a:buFont typeface="+mj-lt"/>
              <a:buAutoNum type="arabicParenR"/>
              <a:defRPr>
                <a:latin typeface="+mn-lt"/>
                <a:ea typeface="ＭＳ Ｐゴシック" panose="020B0600070205080204" pitchFamily="50" charset="-128"/>
              </a:defRPr>
            </a:lvl3pPr>
            <a:lvl4pPr marL="974725" indent="-228600">
              <a:buFont typeface="+mj-lt"/>
              <a:buAutoNum type="alphaLcParenR"/>
              <a:defRPr>
                <a:latin typeface="+mn-lt"/>
                <a:ea typeface="ＭＳ Ｐゴシック" panose="020B0600070205080204" pitchFamily="50" charset="-128"/>
              </a:defRPr>
            </a:lvl4pPr>
            <a:lvl5pPr marL="1143000" indent="-171450">
              <a:buFont typeface="+mj-lt"/>
              <a:buAutoNum type="romanLcPeriod"/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702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7723" y="0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xmlns="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xmlns="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xmlns="" id="{784E3CE5-008C-407C-9AD7-225E154298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7723" y="0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3A3C232C-8782-424F-9DCE-F42F158C6FFC}"/>
              </a:ext>
            </a:extLst>
          </p:cNvPr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427723" y="934990"/>
            <a:ext cx="11334653" cy="5506052"/>
          </a:xfrm>
        </p:spPr>
        <p:txBody>
          <a:bodyPr/>
          <a:lstStyle>
            <a:lvl1pPr>
              <a:defRPr baseline="0">
                <a:ea typeface="ＭＳ Ｐゴシック" panose="020B0600070205080204" pitchFamily="50" charset="-128"/>
              </a:defRPr>
            </a:lvl1pPr>
            <a:lvl2pPr>
              <a:defRPr baseline="0">
                <a:ea typeface="ＭＳ Ｐゴシック" panose="020B0600070205080204" pitchFamily="50" charset="-128"/>
              </a:defRPr>
            </a:lvl2pPr>
            <a:lvl3pPr>
              <a:defRPr baseline="0">
                <a:ea typeface="ＭＳ Ｐゴシック" panose="020B0600070205080204" pitchFamily="50" charset="-128"/>
              </a:defRPr>
            </a:lvl3pPr>
            <a:lvl4pPr>
              <a:defRPr baseline="0">
                <a:ea typeface="ＭＳ Ｐゴシック" panose="020B0600070205080204" pitchFamily="50" charset="-128"/>
              </a:defRPr>
            </a:lvl4pPr>
            <a:lvl5pPr>
              <a:defRPr baseline="0"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en-US" altLang="ja-JP" dirty="0"/>
              <a:t>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xmlns="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xmlns="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xmlns="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  <p:sldLayoutId id="2147484013" r:id="rId57"/>
    <p:sldLayoutId id="2147484014" r:id="rId58"/>
    <p:sldLayoutId id="2147484015" r:id="rId59"/>
    <p:sldLayoutId id="2147484016" r:id="rId6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xmlns="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xmlns="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xmlns="" id="{9626180B-FF05-48CF-BFB3-C95C9B5DA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SG" altLang="zh-CN" dirty="0"/>
              <a:t>Mizuho dashboard</a:t>
            </a:r>
            <a:r>
              <a:rPr lang="zh-CN" altLang="en-US" dirty="0">
                <a:ea typeface="Microsoft YaHei UI" panose="020B0503020204020204" pitchFamily="34" charset="-122"/>
              </a:rPr>
              <a:t/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SG" altLang="en-US" dirty="0" smtClean="0"/>
              <a:t>SG Innovation Team</a:t>
            </a:r>
            <a:r>
              <a:rPr lang="zh-CN" altLang="en-US" dirty="0" smtClean="0"/>
              <a:t> </a:t>
            </a:r>
            <a:endParaRPr lang="zh-CN" altLang="en-US" dirty="0"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End of Rotation </a:t>
            </a:r>
            <a:r>
              <a:rPr lang="en-US" sz="3200" b="1" dirty="0" smtClean="0"/>
              <a:t>Presentation</a:t>
            </a:r>
            <a:endParaRPr lang="en-US" sz="1600" b="1" dirty="0">
              <a:latin typeface="+mj-lt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1 Oct 2019</a:t>
            </a:r>
            <a:endParaRPr lang="en-US" b="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Mizuho Singapore Graduate Program 3.0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Banking Promotion </a:t>
            </a:r>
            <a:r>
              <a:rPr lang="en-US" dirty="0" smtClean="0"/>
              <a:t>(TBP) - Bing Hong</a:t>
            </a:r>
            <a:endParaRPr lang="en-US" dirty="0"/>
          </a:p>
          <a:p>
            <a:r>
              <a:rPr lang="en-US" dirty="0"/>
              <a:t>Commodity and Structured Trade </a:t>
            </a:r>
            <a:r>
              <a:rPr lang="en-US" dirty="0" smtClean="0"/>
              <a:t>Finance (CTF) - </a:t>
            </a:r>
            <a:r>
              <a:rPr lang="en-US" dirty="0" err="1" smtClean="0"/>
              <a:t>Thiru</a:t>
            </a:r>
            <a:r>
              <a:rPr lang="en-US" dirty="0" smtClean="0"/>
              <a:t> </a:t>
            </a:r>
          </a:p>
          <a:p>
            <a:r>
              <a:rPr lang="en-US" dirty="0"/>
              <a:t>Trade Product Execution (TPE) </a:t>
            </a:r>
            <a:r>
              <a:rPr lang="en-US" dirty="0" smtClean="0"/>
              <a:t>- Sheng </a:t>
            </a:r>
            <a:r>
              <a:rPr lang="en-US" dirty="0" err="1" smtClean="0"/>
              <a:t>Xun</a:t>
            </a:r>
            <a:r>
              <a:rPr lang="en-US" dirty="0" smtClean="0"/>
              <a:t> </a:t>
            </a:r>
          </a:p>
          <a:p>
            <a:r>
              <a:rPr lang="en-US" dirty="0" smtClean="0"/>
              <a:t>Knowledge Management &amp; Presence (KMP) – </a:t>
            </a:r>
            <a:r>
              <a:rPr lang="en-US" dirty="0" err="1" smtClean="0"/>
              <a:t>Zelia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Asia Oceania Corporate Banking 1 (CB1) – Gideon &amp; Shawn </a:t>
            </a:r>
          </a:p>
          <a:p>
            <a:r>
              <a:rPr lang="en-US" dirty="0"/>
              <a:t>Asia Oceania Corporate Banking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CB2) </a:t>
            </a:r>
            <a:r>
              <a:rPr lang="en-US" dirty="0"/>
              <a:t>– </a:t>
            </a:r>
            <a:r>
              <a:rPr lang="en-US" dirty="0" smtClean="0"/>
              <a:t>Kin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Transaction Banking </a:t>
            </a:r>
            <a:r>
              <a:rPr lang="en-US" sz="2400" b="1" dirty="0" smtClean="0"/>
              <a:t>Promotion  (TBP)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Presented by Ho Bing Hong</a:t>
            </a:r>
          </a:p>
          <a:p>
            <a:r>
              <a:rPr lang="en-US" b="1" dirty="0" smtClean="0"/>
              <a:t>MSGP 3.0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End of rotation presentation 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45084" y="1249567"/>
            <a:ext cx="1707226" cy="1298432"/>
          </a:xfrm>
          <a:prstGeom prst="rect">
            <a:avLst/>
          </a:prstGeom>
          <a:solidFill>
            <a:srgbClr val="1E5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5085" y="2785345"/>
            <a:ext cx="1707226" cy="1298432"/>
          </a:xfrm>
          <a:prstGeom prst="rect">
            <a:avLst/>
          </a:prstGeom>
          <a:solidFill>
            <a:srgbClr val="328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5083" y="4363011"/>
            <a:ext cx="1707226" cy="1298432"/>
          </a:xfrm>
          <a:prstGeom prst="rect">
            <a:avLst/>
          </a:prstGeom>
          <a:solidFill>
            <a:srgbClr val="86B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4578" y="707323"/>
            <a:ext cx="9669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 smtClean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lang="en-US" sz="16000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9818" y="2205922"/>
            <a:ext cx="1215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>
                <a:solidFill>
                  <a:srgbClr val="FFFFFF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6389" y="3783588"/>
            <a:ext cx="1273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 smtClean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lang="en-US" sz="16000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249" y="4760578"/>
            <a:ext cx="239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Key Takeaways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20249" y="1416005"/>
            <a:ext cx="3362780" cy="985475"/>
            <a:chOff x="3131210" y="1299382"/>
            <a:chExt cx="2830340" cy="1024484"/>
          </a:xfrm>
        </p:grpSpPr>
        <p:sp>
          <p:nvSpPr>
            <p:cNvPr id="12" name="TextBox 11"/>
            <p:cNvSpPr txBox="1"/>
            <p:nvPr/>
          </p:nvSpPr>
          <p:spPr>
            <a:xfrm>
              <a:off x="3131210" y="1299382"/>
              <a:ext cx="2830340" cy="54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pitchFamily="34" charset="0"/>
                </a:rPr>
                <a:t>Overview of Rotation</a:t>
              </a:r>
              <a:endParaRPr lang="en-US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8636" y="1779935"/>
              <a:ext cx="1918339" cy="54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Department 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Activities  &amp; Deliverables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20250" y="2984127"/>
            <a:ext cx="4284506" cy="920787"/>
            <a:chOff x="3131210" y="2895599"/>
            <a:chExt cx="3606126" cy="957235"/>
          </a:xfrm>
        </p:grpSpPr>
        <p:sp>
          <p:nvSpPr>
            <p:cNvPr id="13" name="TextBox 12"/>
            <p:cNvSpPr txBox="1"/>
            <p:nvPr/>
          </p:nvSpPr>
          <p:spPr>
            <a:xfrm>
              <a:off x="3131210" y="2895599"/>
              <a:ext cx="3606126" cy="54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pitchFamily="34" charset="0"/>
                </a:rPr>
                <a:t>Challenges &amp; Opportunities</a:t>
              </a:r>
              <a:endParaRPr lang="en-US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636" y="3308903"/>
              <a:ext cx="2210627" cy="54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Database Marketing Initiative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Corporate Treasury Advisory 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4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Banking Promotion Department Structure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9300036"/>
              </p:ext>
            </p:extLst>
          </p:nvPr>
        </p:nvGraphicFramePr>
        <p:xfrm>
          <a:off x="1290479" y="321123"/>
          <a:ext cx="9711637" cy="498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0480" y="4300189"/>
            <a:ext cx="29172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Support branch to develop TB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Enhance Database Marketing to promote regional TB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Support implementation of solutions to customers at the branch level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040" y="4300189"/>
            <a:ext cx="2917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Support marketing by consultation approach with regulatory/ accounting/ risk management expertise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868" y="4307173"/>
            <a:ext cx="2917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Support inbound/outbound business for branches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Support TB without dedicated GTBD desk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Activities &amp; Deliverables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331" y="812274"/>
            <a:ext cx="517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5A5A5A"/>
                </a:solidFill>
              </a:rPr>
              <a:t>Overview of the past 14 weeks</a:t>
            </a:r>
            <a:endParaRPr lang="en-US" sz="1400" b="1" dirty="0">
              <a:solidFill>
                <a:srgbClr val="5A5A5A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67352" y="1168173"/>
            <a:ext cx="2553113" cy="363514"/>
            <a:chOff x="1865092" y="0"/>
            <a:chExt cx="2173276" cy="645067"/>
          </a:xfrm>
        </p:grpSpPr>
        <p:sp>
          <p:nvSpPr>
            <p:cNvPr id="7" name="Chevron 6"/>
            <p:cNvSpPr/>
            <p:nvPr/>
          </p:nvSpPr>
          <p:spPr>
            <a:xfrm>
              <a:off x="1865092" y="0"/>
              <a:ext cx="2173276" cy="645067"/>
            </a:xfrm>
            <a:prstGeom prst="chevron">
              <a:avLst/>
            </a:prstGeom>
            <a:solidFill>
              <a:srgbClr val="96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" name="Chevron 4"/>
            <p:cNvSpPr/>
            <p:nvPr/>
          </p:nvSpPr>
          <p:spPr>
            <a:xfrm>
              <a:off x="2187626" y="0"/>
              <a:ext cx="1528209" cy="645067"/>
            </a:xfrm>
            <a:prstGeom prst="rect">
              <a:avLst/>
            </a:prstGeom>
            <a:solidFill>
              <a:srgbClr val="96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September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54919" y="1168173"/>
            <a:ext cx="2553113" cy="363514"/>
            <a:chOff x="1865092" y="0"/>
            <a:chExt cx="2173276" cy="645067"/>
          </a:xfrm>
        </p:grpSpPr>
        <p:sp>
          <p:nvSpPr>
            <p:cNvPr id="10" name="Chevron 9"/>
            <p:cNvSpPr/>
            <p:nvPr/>
          </p:nvSpPr>
          <p:spPr>
            <a:xfrm>
              <a:off x="1865092" y="0"/>
              <a:ext cx="2173276" cy="645067"/>
            </a:xfrm>
            <a:prstGeom prst="chevron">
              <a:avLst/>
            </a:prstGeom>
            <a:solidFill>
              <a:srgbClr val="68B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1" name="Chevron 4"/>
            <p:cNvSpPr/>
            <p:nvPr/>
          </p:nvSpPr>
          <p:spPr>
            <a:xfrm>
              <a:off x="2187626" y="0"/>
              <a:ext cx="1528209" cy="645067"/>
            </a:xfrm>
            <a:prstGeom prst="rect">
              <a:avLst/>
            </a:prstGeom>
            <a:solidFill>
              <a:srgbClr val="68B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August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3148" y="1168173"/>
            <a:ext cx="2553113" cy="363514"/>
            <a:chOff x="1865092" y="0"/>
            <a:chExt cx="2173276" cy="645067"/>
          </a:xfrm>
        </p:grpSpPr>
        <p:sp>
          <p:nvSpPr>
            <p:cNvPr id="13" name="Chevron 12"/>
            <p:cNvSpPr/>
            <p:nvPr/>
          </p:nvSpPr>
          <p:spPr>
            <a:xfrm>
              <a:off x="1865092" y="0"/>
              <a:ext cx="2173276" cy="645067"/>
            </a:xfrm>
            <a:prstGeom prst="chevron">
              <a:avLst/>
            </a:prstGeom>
            <a:solidFill>
              <a:srgbClr val="30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4" name="Chevron 4"/>
            <p:cNvSpPr/>
            <p:nvPr/>
          </p:nvSpPr>
          <p:spPr>
            <a:xfrm>
              <a:off x="2187626" y="0"/>
              <a:ext cx="1528209" cy="645067"/>
            </a:xfrm>
            <a:prstGeom prst="rect">
              <a:avLst/>
            </a:prstGeom>
            <a:solidFill>
              <a:srgbClr val="30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July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82" y="1168173"/>
            <a:ext cx="2553113" cy="363514"/>
            <a:chOff x="1820704" y="0"/>
            <a:chExt cx="2173276" cy="645067"/>
          </a:xfrm>
        </p:grpSpPr>
        <p:sp>
          <p:nvSpPr>
            <p:cNvPr id="16" name="Chevron 15"/>
            <p:cNvSpPr/>
            <p:nvPr/>
          </p:nvSpPr>
          <p:spPr>
            <a:xfrm>
              <a:off x="1820704" y="0"/>
              <a:ext cx="2173276" cy="645067"/>
            </a:xfrm>
            <a:prstGeom prst="homePlate">
              <a:avLst/>
            </a:prstGeom>
            <a:solidFill>
              <a:srgbClr val="286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7" name="Chevron 4"/>
            <p:cNvSpPr/>
            <p:nvPr/>
          </p:nvSpPr>
          <p:spPr>
            <a:xfrm>
              <a:off x="2187626" y="0"/>
              <a:ext cx="1528209" cy="645067"/>
            </a:xfrm>
            <a:prstGeom prst="homePlate">
              <a:avLst/>
            </a:prstGeom>
            <a:solidFill>
              <a:srgbClr val="286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June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15332" y="1620557"/>
            <a:ext cx="1873160" cy="1171770"/>
          </a:xfrm>
          <a:prstGeom prst="roundRect">
            <a:avLst/>
          </a:prstGeom>
          <a:solidFill>
            <a:srgbClr val="DCAA1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262626"/>
                </a:solidFill>
              </a:rPr>
              <a:t>Trainings &amp; Exposures</a:t>
            </a:r>
            <a:endParaRPr 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5331" y="3103793"/>
            <a:ext cx="1873160" cy="1796741"/>
          </a:xfrm>
          <a:prstGeom prst="roundRect">
            <a:avLst/>
          </a:prstGeom>
          <a:solidFill>
            <a:srgbClr val="EBC96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262626"/>
                </a:solidFill>
              </a:rPr>
              <a:t>Database Marketing</a:t>
            </a:r>
            <a:endParaRPr lang="en-US" sz="1400" b="1" dirty="0">
              <a:solidFill>
                <a:srgbClr val="26262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5331" y="5272463"/>
            <a:ext cx="1873160" cy="11727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262626"/>
                </a:solidFill>
              </a:rPr>
              <a:t>Corporate Treasury Advisory</a:t>
            </a:r>
            <a:endParaRPr lang="en-US" sz="1400" b="1" dirty="0">
              <a:solidFill>
                <a:srgbClr val="262626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4158" y="2957213"/>
            <a:ext cx="118766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158" y="5100601"/>
            <a:ext cx="118766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16643" y="5225542"/>
            <a:ext cx="24545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Industry Analysis for U.S. Textiles &amp; Apparel Market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Detailed Analysis of Shared Service Environment (“SSE”) of the AO Region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03878" y="3014635"/>
            <a:ext cx="23153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DBM Presentation Deck for Asia-Oceania (“AO”) Region GM Conference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TB Profitability </a:t>
            </a:r>
            <a:r>
              <a:rPr lang="en-US" sz="1050" dirty="0"/>
              <a:t>Report India (Bangalore, Chennai, Mumbai, New Delhi) </a:t>
            </a: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Macros to automate the combination of segmented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Mizuho-Mizuho transactions report (remittances)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7126851" y="3039921"/>
            <a:ext cx="2315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Customer’s Remittance Data and the utility of Mizuho’s TB Services (Vietnam, Philippines, Singapore, Malaysia)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Singapore Non-Japanese (“NJP”) customers’ TB Profitability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9526750" y="3039921"/>
            <a:ext cx="25903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Analytical Report of Customer’s historical Dividend Remittances (Singapore) for FY2015-2018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SWIFT Watch Data extraction for MT103, MT202c and MT700 FIN messages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SWIFT Watch data  mapping with existing TRICS data and identified business opportunities for GTBD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41441" y="1625603"/>
            <a:ext cx="2315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Transaction Banking (“TB”) Foundation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Understand Mizuho Cash &amp; Trade Products/Capabilities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Understand the Database Marketing (“DBM”) Initiative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126851" y="1620557"/>
            <a:ext cx="23153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Role of the Implementation Manager in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Basic functions of </a:t>
            </a:r>
            <a:r>
              <a:rPr lang="en-US" sz="1050" dirty="0" err="1" smtClean="0"/>
              <a:t>MGeB</a:t>
            </a: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TB Sales to Client Servicing Process </a:t>
            </a:r>
          </a:p>
          <a:p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9538266" y="1620557"/>
            <a:ext cx="24329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Limitations of TRICS/SAIL/SAFE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Database (TRICS/SAIL/SAFE) </a:t>
            </a:r>
            <a:r>
              <a:rPr lang="en-US" sz="1050" dirty="0" err="1"/>
              <a:t>U</a:t>
            </a:r>
            <a:r>
              <a:rPr lang="en-US" sz="1050" dirty="0" err="1" smtClean="0"/>
              <a:t>tilisation</a:t>
            </a:r>
            <a:r>
              <a:rPr lang="en-US" sz="1050" dirty="0" smtClean="0"/>
              <a:t> Training for RMs</a:t>
            </a:r>
          </a:p>
          <a:p>
            <a:pPr marL="171450" indent="-171450">
              <a:buFontTx/>
              <a:buChar char="-"/>
            </a:pP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319818" y="3039921"/>
            <a:ext cx="23153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TB Profitability Report (Philippines)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BMI TB Profitability Report</a:t>
            </a:r>
          </a:p>
        </p:txBody>
      </p:sp>
    </p:spTree>
    <p:extLst>
      <p:ext uri="{BB962C8B-B14F-4D97-AF65-F5344CB8AC3E}">
        <p14:creationId xmlns:p14="http://schemas.microsoft.com/office/powerpoint/2010/main" val="1268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36349" y="6984"/>
            <a:ext cx="11334653" cy="796473"/>
          </a:xfrm>
          <a:prstGeom prst="rect">
            <a:avLst/>
          </a:prstGeom>
        </p:spPr>
        <p:txBody>
          <a:bodyPr vert="horz" lIns="0" tIns="91440" rIns="0" bIns="91440" rtlCol="0" anchor="b" anchorCtr="0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2200" b="1" kern="1200" baseline="0">
                <a:solidFill>
                  <a:schemeClr val="tx2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dirty="0" smtClean="0"/>
              <a:t>Database Marketing (“DBM”) Initiative – Overview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412634" y="1042900"/>
            <a:ext cx="3592871" cy="342060"/>
          </a:xfrm>
          <a:prstGeom prst="homePlate">
            <a:avLst/>
          </a:prstGeom>
          <a:solidFill>
            <a:srgbClr val="286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Background / Objectives</a:t>
            </a:r>
            <a:endParaRPr lang="en-US" sz="1400" b="1" dirty="0"/>
          </a:p>
        </p:txBody>
      </p:sp>
      <p:sp>
        <p:nvSpPr>
          <p:cNvPr id="11" name="Pentagon 10"/>
          <p:cNvSpPr/>
          <p:nvPr/>
        </p:nvSpPr>
        <p:spPr>
          <a:xfrm>
            <a:off x="4292151" y="1042900"/>
            <a:ext cx="3592871" cy="342060"/>
          </a:xfrm>
          <a:prstGeom prst="homePlate">
            <a:avLst/>
          </a:prstGeom>
          <a:solidFill>
            <a:srgbClr val="30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Challenges</a:t>
            </a:r>
            <a:endParaRPr lang="en-US" sz="1400" b="1" dirty="0"/>
          </a:p>
        </p:txBody>
      </p:sp>
      <p:sp>
        <p:nvSpPr>
          <p:cNvPr id="12" name="Pentagon 11"/>
          <p:cNvSpPr/>
          <p:nvPr/>
        </p:nvSpPr>
        <p:spPr>
          <a:xfrm>
            <a:off x="8150970" y="1042900"/>
            <a:ext cx="3592871" cy="342060"/>
          </a:xfrm>
          <a:prstGeom prst="homePlate">
            <a:avLst/>
          </a:prstGeom>
          <a:solidFill>
            <a:srgbClr val="68B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Approach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634" y="1509846"/>
            <a:ext cx="3592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“</a:t>
            </a:r>
            <a:r>
              <a:rPr lang="en-US" sz="1400" u="sng" dirty="0"/>
              <a:t>Transaction &amp; Corporate Banking Model</a:t>
            </a:r>
            <a:r>
              <a:rPr lang="en-US" sz="1400" u="sng" dirty="0" smtClean="0"/>
              <a:t>”</a:t>
            </a:r>
          </a:p>
          <a:p>
            <a:r>
              <a:rPr lang="en-US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Enhance TB know-how of RMs – supported through training </a:t>
            </a:r>
            <a:r>
              <a:rPr lang="en-US" sz="1400" dirty="0" err="1" smtClean="0"/>
              <a:t>programmes</a:t>
            </a:r>
            <a:r>
              <a:rPr lang="en-US" sz="1400" dirty="0" smtClean="0"/>
              <a:t> conducted by GTBD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Provide clear targets to RMs to identify business opportunities – supported through database marketing activities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Improve profitability of the bank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90845" y="1397177"/>
            <a:ext cx="0" cy="42247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09703" y="1372744"/>
            <a:ext cx="0" cy="42247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2151" y="1509846"/>
            <a:ext cx="359287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+mj-lt"/>
              <a:buAutoNum type="arabicPeriod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Limited use of self-help database tools by RMs in the Asia-Oceania (“AO”) Region</a:t>
            </a:r>
          </a:p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+mj-lt"/>
              <a:buAutoNum type="arabicPeriod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Multiple sources of data are available within the bank (e.g. TRICS, SWIFT Watch, REMIX – Hyperion / IGCIS) </a:t>
            </a:r>
          </a:p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+mj-lt"/>
              <a:buAutoNum type="arabicPeriod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Databases exist in silo and primary key identifiers (e.g. names and GCIF/CCIF) are inconsistent</a:t>
            </a:r>
          </a:p>
          <a:p>
            <a:pPr lvl="0">
              <a:lnSpc>
                <a:spcPct val="110000"/>
              </a:lnSpc>
              <a:spcBef>
                <a:spcPts val="900"/>
              </a:spcBef>
              <a:buSzPct val="90000"/>
            </a:pPr>
            <a:endParaRPr kumimoji="1" lang="en-US" sz="1400" dirty="0" smtClean="0">
              <a:solidFill>
                <a:prstClr val="black"/>
              </a:solidFill>
              <a:latin typeface="Arial Body"/>
              <a:ea typeface="ＭＳ Ｐゴシック" panose="020B0600070205080204" pitchFamily="5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3042" y="1509845"/>
            <a:ext cx="3592871" cy="328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Develop and use Excel VBA macros to automate the consolidation and sorting of data sets into a more intuitive presentation format</a:t>
            </a:r>
          </a:p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Gather and consolidate information from multiple data sources into intuitive reports for RMs</a:t>
            </a:r>
          </a:p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Engage with PQM and external IT vendor to develop an ontology-based data aggregation and analysis solution </a:t>
            </a:r>
          </a:p>
          <a:p>
            <a:pPr marL="342900" lvl="0" indent="-342900">
              <a:lnSpc>
                <a:spcPct val="110000"/>
              </a:lnSpc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kumimoji="1" lang="en-US" sz="1400" dirty="0" smtClean="0">
                <a:solidFill>
                  <a:prstClr val="black"/>
                </a:solidFill>
                <a:latin typeface="Arial Body"/>
                <a:ea typeface="ＭＳ Ｐゴシック" panose="020B0600070205080204" pitchFamily="50" charset="-128"/>
              </a:rPr>
              <a:t>Engage RMs through database training sessions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51272" y="3122517"/>
            <a:ext cx="3007937" cy="954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36349" y="6984"/>
            <a:ext cx="11334653" cy="796473"/>
          </a:xfrm>
          <a:prstGeom prst="rect">
            <a:avLst/>
          </a:prstGeom>
        </p:spPr>
        <p:txBody>
          <a:bodyPr vert="horz" lIns="0" tIns="91440" rIns="0" bIns="91440" rtlCol="0" anchor="b" anchorCtr="0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2200" b="1" kern="1200" baseline="0">
                <a:solidFill>
                  <a:schemeClr val="tx2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dirty="0" smtClean="0"/>
              <a:t>DBM Initiative – Branch 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723" y="997600"/>
            <a:ext cx="4414643" cy="3878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</a:rPr>
              <a:t>Dividend Remittances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723" y="4894023"/>
            <a:ext cx="111865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 smtClean="0"/>
              <a:t>Objective:</a:t>
            </a:r>
            <a:r>
              <a:rPr lang="en-US" sz="1400" dirty="0" smtClean="0"/>
              <a:t> To identify potential customers to create FX and Deposit Profit Opportunities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 smtClean="0"/>
              <a:t>Deliverable:</a:t>
            </a:r>
            <a:r>
              <a:rPr lang="en-US" sz="1400" dirty="0" smtClean="0"/>
              <a:t> Developed a model to easily identify customers with specific dividend payment patterns using simple keyword searches such as ‘</a:t>
            </a:r>
            <a:r>
              <a:rPr lang="en-US" sz="1400" dirty="0" err="1" smtClean="0"/>
              <a:t>Div</a:t>
            </a:r>
            <a:r>
              <a:rPr lang="en-US" sz="1400" dirty="0" smtClean="0"/>
              <a:t>’ and ‘</a:t>
            </a:r>
            <a:r>
              <a:rPr lang="en-US" sz="1400" dirty="0" err="1" smtClean="0"/>
              <a:t>Devid</a:t>
            </a:r>
            <a:r>
              <a:rPr lang="en-US" sz="1400" dirty="0" smtClean="0"/>
              <a:t>’</a:t>
            </a:r>
          </a:p>
          <a:p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 smtClean="0"/>
              <a:t>Outcome:</a:t>
            </a:r>
            <a:r>
              <a:rPr lang="en-US" sz="1400" dirty="0" smtClean="0"/>
              <a:t> RMs can better identify target customers based on their respective dividend payment cycle and reach out to them in a timely manner </a:t>
            </a:r>
            <a:endParaRPr lang="en-US" sz="14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7" y="1498480"/>
            <a:ext cx="9192705" cy="2662090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rgbClr val="0A50A0"/>
            </a:solidFill>
          </a:ln>
          <a:extLst/>
        </p:spPr>
      </p:pic>
      <p:sp>
        <p:nvSpPr>
          <p:cNvPr id="10" name="Rectangle 9"/>
          <p:cNvSpPr/>
          <p:nvPr/>
        </p:nvSpPr>
        <p:spPr>
          <a:xfrm>
            <a:off x="419887" y="2455652"/>
            <a:ext cx="1226590" cy="1696834"/>
          </a:xfrm>
          <a:prstGeom prst="rect">
            <a:avLst/>
          </a:prstGeom>
          <a:solidFill>
            <a:schemeClr val="bg2"/>
          </a:solidFill>
          <a:ln>
            <a:solidFill>
              <a:srgbClr val="0A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666354" y="3653036"/>
            <a:ext cx="7947952" cy="968378"/>
            <a:chOff x="3355617" y="3821904"/>
            <a:chExt cx="6689526" cy="100671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750" y="3821904"/>
              <a:ext cx="6678393" cy="1006710"/>
            </a:xfrm>
            <a:prstGeom prst="rect">
              <a:avLst/>
            </a:prstGeom>
            <a:noFill/>
            <a:ln w="9525">
              <a:solidFill>
                <a:srgbClr val="0A5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3355617" y="4268487"/>
              <a:ext cx="860244" cy="5601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A5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28607" y="1498946"/>
            <a:ext cx="5485699" cy="1544247"/>
            <a:chOff x="7473269" y="4612821"/>
            <a:chExt cx="8334375" cy="23145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269" y="4612821"/>
              <a:ext cx="8334375" cy="2314575"/>
            </a:xfrm>
            <a:prstGeom prst="rect">
              <a:avLst/>
            </a:prstGeom>
            <a:noFill/>
            <a:ln w="9525">
              <a:solidFill>
                <a:srgbClr val="0A5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473269" y="4808355"/>
              <a:ext cx="1402217" cy="21190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A5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5026189" y="2231407"/>
            <a:ext cx="768030" cy="281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7"/>
          </p:cNvCxnSpPr>
          <p:nvPr/>
        </p:nvCxnSpPr>
        <p:spPr>
          <a:xfrm flipV="1">
            <a:off x="5681742" y="1718949"/>
            <a:ext cx="664306" cy="5536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29188" y="3130649"/>
            <a:ext cx="0" cy="6529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1"/>
          <a:stretch/>
        </p:blipFill>
        <p:spPr bwMode="auto">
          <a:xfrm>
            <a:off x="6211946" y="4282349"/>
            <a:ext cx="5560396" cy="21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 Initiative – Consolidation of Product-Specific TB Profit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7" y="1535779"/>
            <a:ext cx="5560396" cy="21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98798" y="3989156"/>
            <a:ext cx="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8"/>
          <a:stretch/>
        </p:blipFill>
        <p:spPr bwMode="auto">
          <a:xfrm>
            <a:off x="1870495" y="4900534"/>
            <a:ext cx="3961050" cy="15310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1148" y="3752245"/>
            <a:ext cx="5560396" cy="3878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</a:rPr>
              <a:t>3. Automated Aggregation of Profit Data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1145" y="1033598"/>
            <a:ext cx="5560396" cy="3878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</a:rPr>
              <a:t>1. Extract Customer Profit Files from Hyperion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1945" y="1048650"/>
            <a:ext cx="5560396" cy="3878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2</a:t>
            </a:r>
            <a:r>
              <a:rPr lang="en-US" sz="1400" b="1" dirty="0" smtClean="0">
                <a:solidFill>
                  <a:srgbClr val="FFFFFF"/>
                </a:solidFill>
              </a:rPr>
              <a:t>. Consolidate Customer List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1945" y="3752245"/>
            <a:ext cx="5560396" cy="3878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4</a:t>
            </a:r>
            <a:r>
              <a:rPr lang="en-US" sz="1400" b="1" dirty="0" smtClean="0">
                <a:solidFill>
                  <a:srgbClr val="FFFFFF"/>
                </a:solidFill>
              </a:rPr>
              <a:t>. Automated Segregation of Product Profits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38" y="4425838"/>
            <a:ext cx="2110212" cy="197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003414" y="2750443"/>
            <a:ext cx="2690173" cy="72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Limited Capacity on Hyperion for file extraction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46" y="1535779"/>
            <a:ext cx="3703754" cy="21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822828" y="1642929"/>
            <a:ext cx="922941" cy="2042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A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44215" y="2750443"/>
            <a:ext cx="2690173" cy="72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Consolidated Customer List with duplicates removed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7" y="4283276"/>
            <a:ext cx="3229526" cy="14828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003418" y="5475600"/>
            <a:ext cx="2690173" cy="72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Formulated cells to auto-populate values from raw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44214" y="5475599"/>
            <a:ext cx="2690173" cy="72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Macro to automate creation of product-specific TB profit worksheets for the FY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363" y="4454562"/>
            <a:ext cx="177044" cy="1311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A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9695" y="5766155"/>
            <a:ext cx="163205" cy="665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A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Treasury Advisory – Client 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253" y="930562"/>
            <a:ext cx="876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Project: Considerations and banking solutions for a Shared Service Environment  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252" y="1148473"/>
            <a:ext cx="81735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Objective: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Description of the Shared Services </a:t>
            </a:r>
            <a:r>
              <a:rPr lang="en-US" sz="1400" dirty="0" err="1" smtClean="0"/>
              <a:t>Centres</a:t>
            </a:r>
            <a:r>
              <a:rPr lang="en-US" sz="1400" dirty="0" smtClean="0"/>
              <a:t> (“SSC”) concept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B</a:t>
            </a:r>
            <a:r>
              <a:rPr lang="en-US" sz="1400" dirty="0" smtClean="0"/>
              <a:t>anking solutions available with the SSC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Bank Account </a:t>
            </a:r>
            <a:r>
              <a:rPr lang="en-US" sz="1400" dirty="0" err="1" smtClean="0"/>
              <a:t>Rationalisation</a:t>
            </a:r>
            <a:r>
              <a:rPr lang="en-US" sz="1400" dirty="0" smtClean="0"/>
              <a:t> – Streamline banking needs across AO region to 1-2 major banks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8" y="2593227"/>
            <a:ext cx="4555679" cy="2575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2" y="2593227"/>
            <a:ext cx="4555679" cy="2575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8" y="3092095"/>
            <a:ext cx="4569844" cy="2575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48" y="3092094"/>
            <a:ext cx="4641215" cy="2575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7" y="3568566"/>
            <a:ext cx="4568079" cy="2571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94" y="3641375"/>
            <a:ext cx="4568079" cy="258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7577" y="3413308"/>
            <a:ext cx="421593" cy="10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E88BE9-DD3C-4ADB-84DA-CCF1B160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SG" dirty="0"/>
              <a:t>involved Parties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DE71816-AE6A-45D1-965B-715E9C8063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 wrap="square">
            <a:normAutofit/>
          </a:bodyPr>
          <a:lstStyle/>
          <a:p>
            <a:r>
              <a:rPr lang="en-SG" altLang="en-US" dirty="0"/>
              <a:t>This is a collaboration between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A905F-ADF6-445C-AFDE-3DDA73AF2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altLang="zh-CN" smtClean="0"/>
              <a:pPr>
                <a:spcAft>
                  <a:spcPts val="600"/>
                </a:spcAft>
              </a:pPr>
              <a:t>2</a:t>
            </a:fld>
            <a:endParaRPr lang="zh-CN" altLang="en-US"/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xmlns="" id="{F1FA8FA9-405A-48C3-8FFF-792E6B2FAC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634043"/>
              </p:ext>
            </p:extLst>
          </p:nvPr>
        </p:nvGraphicFramePr>
        <p:xfrm>
          <a:off x="521324" y="2206752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03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2" name="AutoShape 2" descr="Image result for noun project prioritize"/>
          <p:cNvSpPr>
            <a:spLocks noChangeAspect="1" noChangeArrowheads="1"/>
          </p:cNvSpPr>
          <p:nvPr/>
        </p:nvSpPr>
        <p:spPr bwMode="auto">
          <a:xfrm>
            <a:off x="184841" y="-138962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noun project prioritize"/>
          <p:cNvSpPr>
            <a:spLocks noChangeAspect="1" noChangeArrowheads="1"/>
          </p:cNvSpPr>
          <p:nvPr/>
        </p:nvSpPr>
        <p:spPr bwMode="auto">
          <a:xfrm>
            <a:off x="365911" y="7635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noun project prioritiz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2" t="16983" r="33771" b="31140"/>
          <a:stretch/>
        </p:blipFill>
        <p:spPr bwMode="auto">
          <a:xfrm>
            <a:off x="1234157" y="1960936"/>
            <a:ext cx="1811964" cy="16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46981" y="3843070"/>
            <a:ext cx="3357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Juggling Multiple </a:t>
            </a:r>
            <a:r>
              <a:rPr lang="en-US" sz="1400" b="1" dirty="0">
                <a:solidFill>
                  <a:srgbClr val="000000"/>
                </a:solidFill>
              </a:rPr>
              <a:t>W</a:t>
            </a:r>
            <a:r>
              <a:rPr lang="en-US" sz="1400" b="1" dirty="0" smtClean="0">
                <a:solidFill>
                  <a:srgbClr val="000000"/>
                </a:solidFill>
              </a:rPr>
              <a:t>orkloads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85180" y="1693526"/>
            <a:ext cx="0" cy="36758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Image result for people icon png"/>
          <p:cNvSpPr>
            <a:spLocks noChangeAspect="1" noChangeArrowheads="1"/>
          </p:cNvSpPr>
          <p:nvPr/>
        </p:nvSpPr>
        <p:spPr bwMode="auto">
          <a:xfrm>
            <a:off x="546980" y="154233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people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091" y1="22317" x2="19091" y2="22317"/>
                        <a14:foregroundMark x1="42500" y1="27939" x2="42500" y2="27939"/>
                        <a14:foregroundMark x1="75114" y1="22317" x2="75114" y2="22317"/>
                        <a14:foregroundMark x1="89205" y1="67121" x2="89205" y2="67121"/>
                        <a14:foregroundMark x1="14432" y1="61499" x2="14432" y2="61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1" y="1960937"/>
            <a:ext cx="3093415" cy="166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45597" y="4309568"/>
            <a:ext cx="33579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Understanding differing perspectives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Understanding the needs and objectives of target audience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77838" y="1721970"/>
            <a:ext cx="0" cy="36758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2927" y="4309568"/>
            <a:ext cx="27744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400" dirty="0"/>
              <a:t>Prioritise deliverables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400" dirty="0"/>
              <a:t>To-do List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400" dirty="0"/>
              <a:t>Request for help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45595" y="3841637"/>
            <a:ext cx="3357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Stakeholder Management</a:t>
            </a:r>
          </a:p>
        </p:txBody>
      </p:sp>
      <p:sp>
        <p:nvSpPr>
          <p:cNvPr id="8" name="AutoShape 6" descr="Image result for mountaineering black and white"/>
          <p:cNvSpPr>
            <a:spLocks noChangeAspect="1" noChangeArrowheads="1"/>
          </p:cNvSpPr>
          <p:nvPr/>
        </p:nvSpPr>
        <p:spPr bwMode="auto">
          <a:xfrm>
            <a:off x="728049" y="300830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mountaineering black and white"/>
          <p:cNvSpPr>
            <a:spLocks noChangeAspect="1" noChangeArrowheads="1"/>
          </p:cNvSpPr>
          <p:nvPr/>
        </p:nvSpPr>
        <p:spPr bwMode="auto">
          <a:xfrm>
            <a:off x="909119" y="447427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Image result for mountaineering black and white"/>
          <p:cNvSpPr>
            <a:spLocks noChangeAspect="1" noChangeArrowheads="1"/>
          </p:cNvSpPr>
          <p:nvPr/>
        </p:nvSpPr>
        <p:spPr bwMode="auto">
          <a:xfrm>
            <a:off x="1090188" y="594024"/>
            <a:ext cx="362139" cy="2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8859" r="9412" b="14716"/>
          <a:stretch/>
        </p:blipFill>
        <p:spPr bwMode="auto">
          <a:xfrm>
            <a:off x="9105199" y="1693526"/>
            <a:ext cx="2000385" cy="19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8426417" y="3843070"/>
            <a:ext cx="3357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Steep Learning Curve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26417" y="4309567"/>
            <a:ext cx="33579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Clarify doubts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Self-study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End of Rotation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latin typeface="+mj-lt"/>
              </a:rPr>
              <a:t>Global Transaction Banking Department</a:t>
            </a:r>
            <a:br>
              <a:rPr lang="en-US" sz="1800" b="1" dirty="0" smtClean="0">
                <a:latin typeface="+mj-lt"/>
              </a:rPr>
            </a:br>
            <a:r>
              <a:rPr lang="en-US" sz="1800" b="1" dirty="0" smtClean="0">
                <a:latin typeface="+mj-lt"/>
              </a:rPr>
              <a:t>Commodity and Structured Trade Finance</a:t>
            </a:r>
            <a:endParaRPr lang="en-US" sz="1800" b="1" dirty="0">
              <a:latin typeface="+mj-lt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  <a:p>
            <a:r>
              <a:rPr lang="en-US" b="0" dirty="0" smtClean="0"/>
              <a:t>Oct 1, 2019</a:t>
            </a:r>
            <a:endParaRPr lang="en-US" b="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 smtClean="0"/>
              <a:t>Thiru</a:t>
            </a:r>
            <a:r>
              <a:rPr lang="en-US" dirty="0" smtClean="0"/>
              <a:t> Naidu</a:t>
            </a:r>
            <a:endParaRPr lang="en-US" dirty="0"/>
          </a:p>
          <a:p>
            <a:r>
              <a:rPr lang="en-US" dirty="0" smtClean="0"/>
              <a:t>Mizuho Singapore Graduate Program 3.0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76851" y="531653"/>
            <a:ext cx="936564" cy="37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58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00924"/>
            <a:ext cx="10805160" cy="1652982"/>
          </a:xfrm>
        </p:spPr>
        <p:txBody>
          <a:bodyPr rtlCol="0">
            <a:normAutofit/>
          </a:bodyPr>
          <a:lstStyle/>
          <a:p>
            <a:r>
              <a:rPr lang="en-SG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xmlns="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lvl="1"/>
            <a:r>
              <a:rPr lang="en-SG" altLang="en-US" sz="2400" dirty="0"/>
              <a:t>Using tools such as Tableau, Qlik Sense, Microsoft BI (business intelligence) which are popular analytical dashboard tools</a:t>
            </a:r>
          </a:p>
          <a:p>
            <a:endParaRPr lang="en-SG" altLang="en-US" sz="2800" dirty="0"/>
          </a:p>
          <a:p>
            <a:pPr lvl="1"/>
            <a:r>
              <a:rPr lang="en-SG" altLang="en-US" sz="2400" dirty="0"/>
              <a:t>Business users and non-IT savvy staff can easily create the </a:t>
            </a:r>
            <a:r>
              <a:rPr lang="en-SG" altLang="en-US" sz="2400" dirty="0" smtClean="0"/>
              <a:t>dashboards</a:t>
            </a:r>
          </a:p>
          <a:p>
            <a:pPr lvl="1"/>
            <a:endParaRPr lang="en-SG" sz="2400" dirty="0"/>
          </a:p>
          <a:p>
            <a:pPr lvl="4"/>
            <a:r>
              <a:rPr lang="en-SG" sz="2000" dirty="0" smtClean="0"/>
              <a:t>Centralising Tableau is the top priority</a:t>
            </a:r>
            <a:endParaRPr lang="en-US" sz="200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en-SG" altLang="en-US" dirty="0"/>
              <a:t>To bring Dashboard culture to Mizuho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xmlns="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xmlns="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DB2906-F006-4784-B879-A94A23A3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2">
                    <a:lumMod val="75000"/>
                  </a:schemeClr>
                </a:solidFill>
              </a:rPr>
              <a:t>Dashboard Tool - Tableau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FF8F4-825D-40CF-8792-136797F822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622" y="2384286"/>
            <a:ext cx="10288693" cy="3714581"/>
          </a:xfrm>
        </p:spPr>
        <p:txBody>
          <a:bodyPr/>
          <a:lstStyle/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Grand master” of data visualization software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over 60,000 user accounts across a multitude of industries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interactive interface with simple drag-and-drop functionality speeds up and simplifies the creation process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can easily handle large, fast-changing datasets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integrates smoothly with various technologies e.g. Hadoop, AWS, MySQL, SAP and Teradata</a:t>
            </a:r>
          </a:p>
          <a:p>
            <a:endParaRPr lang="en-SG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xmlns="" id="{AA592C28-E759-4D7D-A561-165A439ECC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DD64329-96C9-4A68-8CB3-DA3E350E08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What's Tableau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61F28F-E2D8-428F-B40C-A1F48C20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6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altLang="zh-CN" dirty="0"/>
              <a:t>Goal</a:t>
            </a:r>
            <a:endParaRPr lang="zh-CN" altLang="en-US" b="0" kern="1200" cap="all" spc="1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内容占位符 12">
            <a:extLst>
              <a:ext uri="{FF2B5EF4-FFF2-40B4-BE49-F238E27FC236}">
                <a16:creationId xmlns:a16="http://schemas.microsoft.com/office/drawing/2014/main" xmlns="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12926" y="2108597"/>
            <a:ext cx="6115121" cy="36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Deploy Tableau Server to enable collaboration and empower more users to gain insights from the dashboard while ensuring data governance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Centralized environment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Active Directory to access i.e. login using own Windows ID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web browser, no installation required</a:t>
            </a:r>
          </a:p>
        </p:txBody>
      </p:sp>
      <p:pic>
        <p:nvPicPr>
          <p:cNvPr id="11" name="Content Placeholder 9" descr="手机屏幕截图&#10;&#10;描述已自动生成">
            <a:extLst>
              <a:ext uri="{FF2B5EF4-FFF2-40B4-BE49-F238E27FC236}">
                <a16:creationId xmlns:a16="http://schemas.microsoft.com/office/drawing/2014/main" xmlns="" id="{2847F199-75F0-41DF-8F9A-9758AA1B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5" y="2210162"/>
            <a:ext cx="5013959" cy="3146258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altLang="zh-CN" smtClean="0"/>
              <a:pPr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p:sp>
        <p:nvSpPr>
          <p:cNvPr id="5" name="文本占位符 119">
            <a:extLst>
              <a:ext uri="{FF2B5EF4-FFF2-40B4-BE49-F238E27FC236}">
                <a16:creationId xmlns:a16="http://schemas.microsoft.com/office/drawing/2014/main" xmlns="" id="{A8F5C4E3-6105-466B-A340-80D73DB2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80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8682C6-1608-4DBE-8F80-1CDB210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Dashboard Tool - Tableau 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1EDC19-E2FC-4C0E-8424-FCE48BADA9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2384286"/>
            <a:ext cx="10288693" cy="3660648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SG" altLang="en-US" sz="3200" dirty="0">
                <a:solidFill>
                  <a:prstClr val="black"/>
                </a:solidFill>
                <a:latin typeface="Calibri"/>
                <a:ea typeface="+mn-ea"/>
              </a:rPr>
              <a:t>Currently we have 22 desktop licences </a:t>
            </a:r>
            <a:r>
              <a:rPr lang="en-SG" altLang="en-US" sz="3200" dirty="0">
                <a:solidFill>
                  <a:srgbClr val="FF0000"/>
                </a:solidFill>
                <a:latin typeface="Calibri"/>
                <a:ea typeface="+mn-ea"/>
              </a:rPr>
              <a:t>(9 desktop, 13 creator) </a:t>
            </a:r>
            <a:r>
              <a:rPr lang="en-SG" altLang="en-US" sz="3200" dirty="0">
                <a:solidFill>
                  <a:prstClr val="black"/>
                </a:solidFill>
                <a:latin typeface="Calibri"/>
                <a:ea typeface="+mn-ea"/>
              </a:rPr>
              <a:t>managed by different departments and having different expiry date</a:t>
            </a:r>
            <a:r>
              <a:rPr lang="en-US" altLang="en-SG" sz="3200" dirty="0">
                <a:solidFill>
                  <a:prstClr val="black"/>
                </a:solidFill>
                <a:latin typeface="Calibri"/>
                <a:ea typeface="+mn-ea"/>
              </a:rPr>
              <a:t>s</a:t>
            </a:r>
            <a:endParaRPr lang="en-SG" altLang="en-US" sz="320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AOOP/AOAD 	7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(Desktop-6    Creator-1)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AOTD 		3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(Desktop-3)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RMD 			3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MRD 			4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(Creator-4)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AIOD 		5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(Creator-5)</a:t>
            </a:r>
          </a:p>
          <a:p>
            <a:endParaRPr lang="en-SG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18A5D84-1F6F-4A40-B8D2-C58C32F94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Tableau is not new to Mizuho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1ABE55-0110-4F4B-936E-AF77374C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07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8682C6-1608-4DBE-8F80-1CDB210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Dashboard Tool - Tableau </a:t>
            </a:r>
            <a:endParaRPr lang="en-SG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18A5D84-1F6F-4A40-B8D2-C58C32F94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 smtClean="0"/>
              <a:t>Time Line</a:t>
            </a:r>
            <a:endParaRPr lang="en-SG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1ABE55-0110-4F4B-936E-AF77374C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5440" y="2708920"/>
            <a:ext cx="6096000" cy="25114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 err="1" smtClean="0">
                <a:solidFill>
                  <a:prstClr val="black"/>
                </a:solidFill>
                <a:latin typeface="Calibri"/>
              </a:rPr>
              <a:t>Bootcamp</a:t>
            </a: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SG" alt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July Date from To</a:t>
            </a:r>
            <a:endParaRPr lang="en-SG" altLang="en-US" sz="2400" dirty="0">
              <a:solidFill>
                <a:srgbClr val="FF0000"/>
              </a:solidFill>
              <a:latin typeface="Calibri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Training</a:t>
            </a:r>
            <a:r>
              <a:rPr lang="en-SG" alt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Aug</a:t>
            </a:r>
            <a:endParaRPr lang="en-SG" altLang="en-US" sz="2400" dirty="0">
              <a:solidFill>
                <a:srgbClr val="FF0000"/>
              </a:solidFill>
              <a:latin typeface="Calibri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Testing </a:t>
            </a:r>
            <a:r>
              <a:rPr lang="en-SG" alt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Aug/Sep</a:t>
            </a:r>
            <a:endParaRPr lang="en-SG" altLang="en-US" sz="2400" dirty="0">
              <a:solidFill>
                <a:srgbClr val="FF0000"/>
              </a:solidFill>
              <a:latin typeface="Calibri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UAT</a:t>
            </a:r>
            <a:r>
              <a:rPr lang="en-SG" alt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 	Sep</a:t>
            </a:r>
            <a:endParaRPr lang="en-SG" altLang="en-US" sz="2400" dirty="0">
              <a:solidFill>
                <a:srgbClr val="FF0000"/>
              </a:solidFill>
              <a:latin typeface="Calibri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 smtClean="0">
                <a:solidFill>
                  <a:prstClr val="black"/>
                </a:solidFill>
                <a:latin typeface="Calibri"/>
              </a:rPr>
              <a:t>PROD		Oct</a:t>
            </a:r>
            <a:endParaRPr lang="en-SG" altLang="en-US" sz="2400" dirty="0">
              <a:solidFill>
                <a:srgbClr val="FF0000"/>
              </a:solidFill>
              <a:latin typeface="Calibri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35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4B1C5C-5C22-4E4E-987E-172DAE7F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Infra &amp; Deployment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6E945E-AC65-4A79-949B-A9681312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47397175-1214-4F4C-A699-69762407E1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2384286"/>
            <a:ext cx="10288693" cy="3660648"/>
          </a:xfrm>
        </p:spPr>
        <p:txBody>
          <a:bodyPr>
            <a:normAutofit/>
          </a:bodyPr>
          <a:lstStyle/>
          <a:p>
            <a:pPr fontAlgn="t"/>
            <a:r>
              <a:rPr lang="en-SG" dirty="0"/>
              <a:t>Hardware</a:t>
            </a:r>
          </a:p>
          <a:p>
            <a:pPr lvl="1" fontAlgn="t">
              <a:buFontTx/>
              <a:buChar char="-"/>
            </a:pPr>
            <a:r>
              <a:rPr lang="en-SG" dirty="0" smtClean="0"/>
              <a:t>AIOD </a:t>
            </a:r>
            <a:r>
              <a:rPr lang="en-SG" dirty="0"/>
              <a:t>will prepare server by using existing hardware for </a:t>
            </a:r>
            <a:endParaRPr lang="en-SG" dirty="0" smtClean="0"/>
          </a:p>
          <a:p>
            <a:pPr lvl="2" fontAlgn="t">
              <a:buFontTx/>
              <a:buChar char="-"/>
            </a:pPr>
            <a:r>
              <a:rPr lang="en-SG" dirty="0" smtClean="0"/>
              <a:t>Development</a:t>
            </a:r>
          </a:p>
          <a:p>
            <a:pPr lvl="2" fontAlgn="t">
              <a:buFontTx/>
              <a:buChar char="-"/>
            </a:pPr>
            <a:r>
              <a:rPr lang="en-SG" dirty="0" smtClean="0"/>
              <a:t>Production.  S</a:t>
            </a:r>
            <a:r>
              <a:rPr lang="en-US" dirty="0" err="1" smtClean="0"/>
              <a:t>ervers</a:t>
            </a:r>
            <a:r>
              <a:rPr lang="en-US" dirty="0" smtClean="0"/>
              <a:t> are </a:t>
            </a:r>
            <a:r>
              <a:rPr lang="en-US" dirty="0"/>
              <a:t>to be confirmed.</a:t>
            </a:r>
            <a:endParaRPr lang="en-SG" dirty="0"/>
          </a:p>
          <a:p>
            <a:pPr fontAlgn="t"/>
            <a:r>
              <a:rPr lang="en-SG" dirty="0" smtClean="0"/>
              <a:t>Software</a:t>
            </a:r>
          </a:p>
          <a:p>
            <a:pPr marL="228600" lvl="1" indent="0" fontAlgn="t">
              <a:buNone/>
            </a:pPr>
            <a:r>
              <a:rPr lang="en-SG" dirty="0" smtClean="0"/>
              <a:t>- </a:t>
            </a:r>
            <a:r>
              <a:rPr lang="en-SG" dirty="0"/>
              <a:t>Convert desktop to </a:t>
            </a:r>
            <a:r>
              <a:rPr lang="en-US" dirty="0"/>
              <a:t>server</a:t>
            </a:r>
            <a:r>
              <a:rPr lang="en-SG" dirty="0"/>
              <a:t> licence</a:t>
            </a:r>
          </a:p>
          <a:p>
            <a:pPr marL="228600" lvl="1" indent="0" fontAlgn="t">
              <a:buNone/>
            </a:pPr>
            <a:r>
              <a:rPr lang="en-SG" dirty="0"/>
              <a:t>- Align to same expiry date(Same annual cost when we renew desktop licences)</a:t>
            </a:r>
          </a:p>
          <a:p>
            <a:pPr marL="228600" lvl="1" indent="0" fontAlgn="t">
              <a:buNone/>
            </a:pPr>
            <a:r>
              <a:rPr lang="en-SG" dirty="0"/>
              <a:t>- Innovation Team to decide on how many new licences to purchase</a:t>
            </a:r>
          </a:p>
          <a:p>
            <a:pPr lvl="1" fontAlgn="t">
              <a:buFontTx/>
              <a:buChar char="-"/>
            </a:pPr>
            <a:r>
              <a:rPr lang="en-SG" dirty="0"/>
              <a:t>Viewer licence</a:t>
            </a:r>
          </a:p>
          <a:p>
            <a:pPr fontAlgn="t"/>
            <a:r>
              <a:rPr lang="en-SG" dirty="0" smtClean="0"/>
              <a:t>Other Documentation</a:t>
            </a:r>
            <a:endParaRPr lang="en-SG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xmlns="" id="{9A71DBCA-8260-4043-A4AA-22BD1FC52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Tableau and Licences</a:t>
            </a:r>
          </a:p>
        </p:txBody>
      </p:sp>
    </p:spTree>
    <p:extLst>
      <p:ext uri="{BB962C8B-B14F-4D97-AF65-F5344CB8AC3E}">
        <p14:creationId xmlns:p14="http://schemas.microsoft.com/office/powerpoint/2010/main" val="29957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11C734-4A59-4F5A-9419-646A6B32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6CCEA0-89A3-4DA3-9071-DC33E7046B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492896"/>
            <a:ext cx="10288693" cy="3660648"/>
          </a:xfrm>
        </p:spPr>
        <p:txBody>
          <a:bodyPr>
            <a:normAutofit/>
          </a:bodyPr>
          <a:lstStyle/>
          <a:p>
            <a:r>
              <a:rPr lang="en-SG" altLang="en-US" dirty="0"/>
              <a:t>Tableau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SG" dirty="0"/>
              <a:t>Tableau Virtual </a:t>
            </a:r>
            <a:r>
              <a:rPr lang="en-SG" dirty="0" err="1" smtClean="0"/>
              <a:t>Bootcamp</a:t>
            </a:r>
            <a:r>
              <a:rPr lang="en-SG" dirty="0" smtClean="0"/>
              <a:t> – Time line</a:t>
            </a:r>
            <a:endParaRPr lang="en-SG" dirty="0"/>
          </a:p>
          <a:p>
            <a:pPr marL="571500" lvl="1" indent="-342900">
              <a:buFont typeface="+mj-lt"/>
              <a:buAutoNum type="arabicPeriod"/>
            </a:pPr>
            <a:r>
              <a:rPr lang="en-SG" dirty="0"/>
              <a:t>Tableau online </a:t>
            </a:r>
            <a:r>
              <a:rPr lang="en-SG" dirty="0" smtClean="0"/>
              <a:t>eLearning – Time Line</a:t>
            </a:r>
            <a:endParaRPr lang="en-SG" dirty="0"/>
          </a:p>
          <a:p>
            <a:r>
              <a:rPr lang="en-SG" altLang="en-US" dirty="0" smtClean="0"/>
              <a:t>Innovation Team</a:t>
            </a:r>
            <a:endParaRPr lang="en-SG" altLang="en-US" dirty="0"/>
          </a:p>
          <a:p>
            <a:pPr lvl="1"/>
            <a:r>
              <a:rPr lang="en-SG" altLang="en-US" dirty="0" smtClean="0"/>
              <a:t>Workshops – Time Line</a:t>
            </a:r>
            <a:endParaRPr lang="en-SG" altLang="en-US" dirty="0"/>
          </a:p>
          <a:p>
            <a:pPr lvl="1"/>
            <a:r>
              <a:rPr lang="en-SG" altLang="en-US" dirty="0"/>
              <a:t>For users who need to create new workbooks, dashboards (Creators)</a:t>
            </a:r>
          </a:p>
          <a:p>
            <a:pPr lvl="1"/>
            <a:r>
              <a:rPr lang="en-SG" altLang="en-US" dirty="0"/>
              <a:t>For users who need to view and interact with published workbooks, dashboards (Viewers)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xmlns="" id="{AE0ABAB1-BDE6-4946-BC7A-7ECFEF4DE0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1266EB2-EF7C-44B9-8C91-7917BCB8E1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AF5679-F449-4453-A0F9-5CA1FD4B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9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803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Custom</PresentationFormat>
  <Paragraphs>201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ModernClassicBlock-3</vt:lpstr>
      <vt:lpstr>Mizuho dashboard </vt:lpstr>
      <vt:lpstr>involved Parties</vt:lpstr>
      <vt:lpstr>Objective</vt:lpstr>
      <vt:lpstr>Dashboard Tool - Tableau</vt:lpstr>
      <vt:lpstr>Goal</vt:lpstr>
      <vt:lpstr>Dashboard Tool - Tableau </vt:lpstr>
      <vt:lpstr>Dashboard Tool - Tableau </vt:lpstr>
      <vt:lpstr>Infra &amp; Deployment</vt:lpstr>
      <vt:lpstr>Next Steps</vt:lpstr>
      <vt:lpstr>End of Rotation Presentation</vt:lpstr>
      <vt:lpstr>Agenda</vt:lpstr>
      <vt:lpstr>Transaction Banking Promotion  (TBP)</vt:lpstr>
      <vt:lpstr>Outline</vt:lpstr>
      <vt:lpstr>Transaction Banking Promotion Department Structure</vt:lpstr>
      <vt:lpstr>Activities &amp; Deliverables</vt:lpstr>
      <vt:lpstr> </vt:lpstr>
      <vt:lpstr> </vt:lpstr>
      <vt:lpstr>DBM Initiative – Consolidation of Product-Specific TB Profit Data</vt:lpstr>
      <vt:lpstr>Corporate Treasury Advisory – Client N</vt:lpstr>
      <vt:lpstr>Key Takeaways</vt:lpstr>
      <vt:lpstr>End of Rotation Presentation Global Transaction Banking Department Commodity and Structured Trade Finance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2020-07-06T07:06:58Z</dcterms:created>
  <dcterms:modified xsi:type="dcterms:W3CDTF">2020-07-09T02:04:26Z</dcterms:modified>
</cp:coreProperties>
</file>