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8" r:id="rId2"/>
    <p:sldMasterId id="2147483715" r:id="rId3"/>
  </p:sldMasterIdLst>
  <p:notesMasterIdLst>
    <p:notesMasterId r:id="rId29"/>
  </p:notesMasterIdLst>
  <p:handoutMasterIdLst>
    <p:handoutMasterId r:id="rId30"/>
  </p:handoutMasterIdLst>
  <p:sldIdLst>
    <p:sldId id="386" r:id="rId4"/>
    <p:sldId id="334" r:id="rId5"/>
    <p:sldId id="418" r:id="rId6"/>
    <p:sldId id="403" r:id="rId7"/>
    <p:sldId id="373" r:id="rId8"/>
    <p:sldId id="399" r:id="rId9"/>
    <p:sldId id="420" r:id="rId10"/>
    <p:sldId id="374" r:id="rId11"/>
    <p:sldId id="356" r:id="rId12"/>
    <p:sldId id="419" r:id="rId13"/>
    <p:sldId id="375" r:id="rId14"/>
    <p:sldId id="424" r:id="rId15"/>
    <p:sldId id="426" r:id="rId16"/>
    <p:sldId id="434" r:id="rId17"/>
    <p:sldId id="435" r:id="rId18"/>
    <p:sldId id="427" r:id="rId19"/>
    <p:sldId id="431" r:id="rId20"/>
    <p:sldId id="432" r:id="rId21"/>
    <p:sldId id="433" r:id="rId22"/>
    <p:sldId id="436" r:id="rId23"/>
    <p:sldId id="376" r:id="rId24"/>
    <p:sldId id="368" r:id="rId25"/>
    <p:sldId id="335" r:id="rId26"/>
    <p:sldId id="338" r:id="rId27"/>
    <p:sldId id="30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7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pos="288">
          <p15:clr>
            <a:srgbClr val="A4A3A4"/>
          </p15:clr>
        </p15:guide>
        <p15:guide id="5" pos="559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74AE"/>
    <a:srgbClr val="2196C3"/>
    <a:srgbClr val="E8E7E9"/>
    <a:srgbClr val="1DA9AB"/>
    <a:srgbClr val="F57700"/>
    <a:srgbClr val="F3BD5B"/>
    <a:srgbClr val="E7E7E7"/>
    <a:srgbClr val="FF8A14"/>
    <a:srgbClr val="15A5C0"/>
    <a:srgbClr val="207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804" y="48"/>
      </p:cViewPr>
      <p:guideLst>
        <p:guide orient="horz" pos="3077"/>
        <p:guide orient="horz" pos="1619"/>
        <p:guide orient="horz" pos="158"/>
        <p:guide pos="288"/>
        <p:guide pos="55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Whitney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811A6-0727-AE40-82A8-C4387BD3C216}" type="datetimeFigureOut">
              <a:rPr lang="en-US" smtClean="0">
                <a:latin typeface="Whitney Light"/>
              </a:rPr>
              <a:pPr/>
              <a:t>6/3/2021</a:t>
            </a:fld>
            <a:endParaRPr lang="en-US" dirty="0">
              <a:latin typeface="Whitney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Whitney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58A1-6A4C-ED4E-94CA-365463769AFD}" type="slidenum">
              <a:rPr lang="en-US" smtClean="0">
                <a:latin typeface="Whitney Light"/>
              </a:rPr>
              <a:pPr/>
              <a:t>‹#›</a:t>
            </a:fld>
            <a:endParaRPr lang="en-US" dirty="0">
              <a:latin typeface="Whitne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8262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Whitney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Whitney Light"/>
              </a:defRPr>
            </a:lvl1pPr>
          </a:lstStyle>
          <a:p>
            <a:fld id="{90BE3000-7E6A-3047-9A2F-881E58942024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Whitney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Whitney Light"/>
              </a:defRPr>
            </a:lvl1pPr>
          </a:lstStyle>
          <a:p>
            <a:fld id="{26E1A499-87FB-EF4D-8544-996064F5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7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Whitney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Whitney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Whitney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Whitney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Whitney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B9544-C2B9-40E7-90D6-C78B7CEB3AF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14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33B9544-C2B9-40E7-90D6-C78B7CEB3AF4}" type="slidenum">
              <a:rPr lang="en-US">
                <a:solidFill>
                  <a:prstClr val="black"/>
                </a:solidFill>
                <a:latin typeface="Arial" charset="0"/>
              </a:rPr>
              <a:pPr defTabSz="93177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2017_cover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357250" y="672672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" name="Picture 19" descr="UCLAAndersonLOGOTAG_LockUp_PMScoated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8222" y="2695331"/>
            <a:ext cx="1524000" cy="298938"/>
          </a:xfrm>
          <a:prstGeom prst="rect">
            <a:avLst/>
          </a:prstGeom>
        </p:spPr>
      </p:pic>
      <p:sp>
        <p:nvSpPr>
          <p:cNvPr id="21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80822" y="904875"/>
            <a:ext cx="81788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</a:t>
            </a:r>
            <a:r>
              <a:rPr lang="en-US" dirty="0"/>
              <a:t>/image.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idx="1" hasCustomPrompt="1"/>
          </p:nvPr>
        </p:nvSpPr>
        <p:spPr>
          <a:xfrm>
            <a:off x="480822" y="1936629"/>
            <a:ext cx="8170333" cy="58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Place subhead here.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3467" y="673536"/>
            <a:ext cx="7865533" cy="448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91440" bIns="73152" anchor="t">
            <a:spAutoFit/>
          </a:bodyPr>
          <a:lstStyle>
            <a:lvl1pPr algn="ctr">
              <a:defRPr kumimoji="0" lang="en-US" sz="2200" u="none" strike="noStrike" kern="1400" cap="all" spc="4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80000"/>
              </a:lnSpc>
              <a:spcAft>
                <a:spcPts val="1200"/>
              </a:spcAft>
              <a:buClrTx/>
              <a:buSzTx/>
              <a:buFontTx/>
              <a:tabLst/>
            </a:pPr>
            <a:r>
              <a:rPr lang="en-US" dirty="0"/>
              <a:t>Layout for a page with charts.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42860" y="569769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9763" y="1272374"/>
            <a:ext cx="785773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/>
            </a:lvl1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lvl4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Whitney Light"/>
                <a:ea typeface="+mn-ea"/>
                <a:cs typeface="Whitney Light"/>
              </a:rPr>
              <a:t>Body Copy. Use the below instead of default PowerPoint 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3467" y="673536"/>
            <a:ext cx="7865533" cy="448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91440" bIns="73152" anchor="t">
            <a:spAutoFit/>
          </a:bodyPr>
          <a:lstStyle>
            <a:lvl1pPr algn="ctr">
              <a:defRPr kumimoji="0" lang="en-US" sz="2200" u="none" strike="noStrike" kern="1400" cap="all" spc="4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80000"/>
              </a:lnSpc>
              <a:spcAft>
                <a:spcPts val="1200"/>
              </a:spcAft>
              <a:buClrTx/>
              <a:buSzTx/>
              <a:buFontTx/>
              <a:tabLst/>
            </a:pPr>
            <a:r>
              <a:rPr lang="en-US" dirty="0"/>
              <a:t>Layout for table.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42860" y="569769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9763" y="1272374"/>
            <a:ext cx="785773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/>
            </a:lvl1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lvl4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Whitney Light"/>
                <a:ea typeface="+mn-ea"/>
                <a:cs typeface="Whitney Light"/>
              </a:rPr>
              <a:t>Body Copy belongs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467" y="-8466"/>
            <a:ext cx="9169400" cy="4851399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  <a:gd name="connsiteX0" fmla="*/ 0 w 9169400"/>
              <a:gd name="connsiteY0" fmla="*/ 0 h 5012266"/>
              <a:gd name="connsiteX1" fmla="*/ 0 w 9169400"/>
              <a:gd name="connsiteY1" fmla="*/ 4470400 h 5012266"/>
              <a:gd name="connsiteX2" fmla="*/ 4631267 w 9169400"/>
              <a:gd name="connsiteY2" fmla="*/ 5012266 h 5012266"/>
              <a:gd name="connsiteX3" fmla="*/ 9169400 w 9169400"/>
              <a:gd name="connsiteY3" fmla="*/ 4470400 h 5012266"/>
              <a:gd name="connsiteX4" fmla="*/ 9160934 w 9169400"/>
              <a:gd name="connsiteY4" fmla="*/ 609600 h 5012266"/>
              <a:gd name="connsiteX5" fmla="*/ 0 w 9169400"/>
              <a:gd name="connsiteY5" fmla="*/ 0 h 5012266"/>
              <a:gd name="connsiteX0" fmla="*/ 0 w 9169400"/>
              <a:gd name="connsiteY0" fmla="*/ 0 h 5012266"/>
              <a:gd name="connsiteX1" fmla="*/ 0 w 9169400"/>
              <a:gd name="connsiteY1" fmla="*/ 4470400 h 5012266"/>
              <a:gd name="connsiteX2" fmla="*/ 4631267 w 9169400"/>
              <a:gd name="connsiteY2" fmla="*/ 5012266 h 5012266"/>
              <a:gd name="connsiteX3" fmla="*/ 9169400 w 9169400"/>
              <a:gd name="connsiteY3" fmla="*/ 4470400 h 5012266"/>
              <a:gd name="connsiteX4" fmla="*/ 9160934 w 9169400"/>
              <a:gd name="connsiteY4" fmla="*/ 0 h 5012266"/>
              <a:gd name="connsiteX5" fmla="*/ 0 w 9169400"/>
              <a:gd name="connsiteY5" fmla="*/ 0 h 501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5012266">
                <a:moveTo>
                  <a:pt x="0" y="0"/>
                </a:moveTo>
                <a:lnTo>
                  <a:pt x="0" y="4470400"/>
                </a:lnTo>
                <a:lnTo>
                  <a:pt x="4631267" y="5012266"/>
                </a:lnTo>
                <a:lnTo>
                  <a:pt x="9169400" y="4470400"/>
                </a:lnTo>
                <a:lnTo>
                  <a:pt x="91609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1">
                  <a:lumMod val="25000"/>
                  <a:lumOff val="75000"/>
                </a:schemeClr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0944" y="417368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08001" y="588105"/>
            <a:ext cx="8111067" cy="67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 for small photo with caption slide.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20068" y="1481667"/>
            <a:ext cx="3564466" cy="25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815043" y="1481667"/>
            <a:ext cx="2105025" cy="2540000"/>
          </a:xfrm>
          <a:solidFill>
            <a:srgbClr val="FF8A14"/>
          </a:solidFill>
        </p:spPr>
        <p:txBody>
          <a:bodyPr/>
          <a:lstStyle/>
          <a:p>
            <a:r>
              <a:rPr lang="en-US" dirty="0"/>
              <a:t>Drag image here or click to place image.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idx="1" hasCustomPrompt="1"/>
          </p:nvPr>
        </p:nvSpPr>
        <p:spPr>
          <a:xfrm>
            <a:off x="4157074" y="1682162"/>
            <a:ext cx="3090454" cy="216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cap="none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Whitney Light"/>
                <a:ea typeface="+mn-ea"/>
                <a:cs typeface="Whitney Light"/>
              </a:rPr>
              <a:t>Subhead or picture caption goes here.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52466" cy="4058180"/>
          </a:xfrm>
          <a:custGeom>
            <a:avLst/>
            <a:gdLst>
              <a:gd name="connsiteX0" fmla="*/ 0 w 9144000"/>
              <a:gd name="connsiteY0" fmla="*/ 0 h 4125913"/>
              <a:gd name="connsiteX1" fmla="*/ 8456334 w 9144000"/>
              <a:gd name="connsiteY1" fmla="*/ 0 h 4125913"/>
              <a:gd name="connsiteX2" fmla="*/ 9144000 w 9144000"/>
              <a:gd name="connsiteY2" fmla="*/ 687666 h 4125913"/>
              <a:gd name="connsiteX3" fmla="*/ 9144000 w 9144000"/>
              <a:gd name="connsiteY3" fmla="*/ 4125913 h 4125913"/>
              <a:gd name="connsiteX4" fmla="*/ 0 w 9144000"/>
              <a:gd name="connsiteY4" fmla="*/ 4125913 h 4125913"/>
              <a:gd name="connsiteX5" fmla="*/ 0 w 9144000"/>
              <a:gd name="connsiteY5" fmla="*/ 0 h 4125913"/>
              <a:gd name="connsiteX0" fmla="*/ 0 w 9144000"/>
              <a:gd name="connsiteY0" fmla="*/ 0 h 4125913"/>
              <a:gd name="connsiteX1" fmla="*/ 8456334 w 9144000"/>
              <a:gd name="connsiteY1" fmla="*/ 0 h 4125913"/>
              <a:gd name="connsiteX2" fmla="*/ 9144000 w 9144000"/>
              <a:gd name="connsiteY2" fmla="*/ 687666 h 4125913"/>
              <a:gd name="connsiteX3" fmla="*/ 9144000 w 9144000"/>
              <a:gd name="connsiteY3" fmla="*/ 4125913 h 4125913"/>
              <a:gd name="connsiteX4" fmla="*/ 0 w 9144000"/>
              <a:gd name="connsiteY4" fmla="*/ 3533246 h 4125913"/>
              <a:gd name="connsiteX5" fmla="*/ 0 w 9144000"/>
              <a:gd name="connsiteY5" fmla="*/ 0 h 4125913"/>
              <a:gd name="connsiteX0" fmla="*/ 0 w 9144000"/>
              <a:gd name="connsiteY0" fmla="*/ 0 h 3981980"/>
              <a:gd name="connsiteX1" fmla="*/ 8456334 w 9144000"/>
              <a:gd name="connsiteY1" fmla="*/ 0 h 3981980"/>
              <a:gd name="connsiteX2" fmla="*/ 9144000 w 9144000"/>
              <a:gd name="connsiteY2" fmla="*/ 687666 h 3981980"/>
              <a:gd name="connsiteX3" fmla="*/ 4588933 w 9144000"/>
              <a:gd name="connsiteY3" fmla="*/ 3981980 h 3981980"/>
              <a:gd name="connsiteX4" fmla="*/ 0 w 9144000"/>
              <a:gd name="connsiteY4" fmla="*/ 3533246 h 3981980"/>
              <a:gd name="connsiteX5" fmla="*/ 0 w 9144000"/>
              <a:gd name="connsiteY5" fmla="*/ 0 h 3981980"/>
              <a:gd name="connsiteX0" fmla="*/ 0 w 9144000"/>
              <a:gd name="connsiteY0" fmla="*/ 0 h 4185180"/>
              <a:gd name="connsiteX1" fmla="*/ 8456334 w 9144000"/>
              <a:gd name="connsiteY1" fmla="*/ 0 h 4185180"/>
              <a:gd name="connsiteX2" fmla="*/ 9144000 w 9144000"/>
              <a:gd name="connsiteY2" fmla="*/ 687666 h 4185180"/>
              <a:gd name="connsiteX3" fmla="*/ 4572000 w 9144000"/>
              <a:gd name="connsiteY3" fmla="*/ 4185180 h 4185180"/>
              <a:gd name="connsiteX4" fmla="*/ 0 w 9144000"/>
              <a:gd name="connsiteY4" fmla="*/ 3533246 h 4185180"/>
              <a:gd name="connsiteX5" fmla="*/ 0 w 9144000"/>
              <a:gd name="connsiteY5" fmla="*/ 0 h 4185180"/>
              <a:gd name="connsiteX0" fmla="*/ 0 w 9144000"/>
              <a:gd name="connsiteY0" fmla="*/ 0 h 4058180"/>
              <a:gd name="connsiteX1" fmla="*/ 8456334 w 9144000"/>
              <a:gd name="connsiteY1" fmla="*/ 0 h 4058180"/>
              <a:gd name="connsiteX2" fmla="*/ 9144000 w 9144000"/>
              <a:gd name="connsiteY2" fmla="*/ 687666 h 4058180"/>
              <a:gd name="connsiteX3" fmla="*/ 4546600 w 9144000"/>
              <a:gd name="connsiteY3" fmla="*/ 4058180 h 4058180"/>
              <a:gd name="connsiteX4" fmla="*/ 0 w 9144000"/>
              <a:gd name="connsiteY4" fmla="*/ 3533246 h 4058180"/>
              <a:gd name="connsiteX5" fmla="*/ 0 w 9144000"/>
              <a:gd name="connsiteY5" fmla="*/ 0 h 4058180"/>
              <a:gd name="connsiteX0" fmla="*/ 0 w 9152466"/>
              <a:gd name="connsiteY0" fmla="*/ 0 h 4058180"/>
              <a:gd name="connsiteX1" fmla="*/ 8456334 w 9152466"/>
              <a:gd name="connsiteY1" fmla="*/ 0 h 4058180"/>
              <a:gd name="connsiteX2" fmla="*/ 9152466 w 9152466"/>
              <a:gd name="connsiteY2" fmla="*/ 3456266 h 4058180"/>
              <a:gd name="connsiteX3" fmla="*/ 4546600 w 9152466"/>
              <a:gd name="connsiteY3" fmla="*/ 4058180 h 4058180"/>
              <a:gd name="connsiteX4" fmla="*/ 0 w 9152466"/>
              <a:gd name="connsiteY4" fmla="*/ 3533246 h 4058180"/>
              <a:gd name="connsiteX5" fmla="*/ 0 w 9152466"/>
              <a:gd name="connsiteY5" fmla="*/ 0 h 4058180"/>
              <a:gd name="connsiteX0" fmla="*/ 0 w 9152466"/>
              <a:gd name="connsiteY0" fmla="*/ 0 h 4058180"/>
              <a:gd name="connsiteX1" fmla="*/ 9150601 w 9152466"/>
              <a:gd name="connsiteY1" fmla="*/ 33867 h 4058180"/>
              <a:gd name="connsiteX2" fmla="*/ 9152466 w 9152466"/>
              <a:gd name="connsiteY2" fmla="*/ 3456266 h 4058180"/>
              <a:gd name="connsiteX3" fmla="*/ 4546600 w 9152466"/>
              <a:gd name="connsiteY3" fmla="*/ 4058180 h 4058180"/>
              <a:gd name="connsiteX4" fmla="*/ 0 w 9152466"/>
              <a:gd name="connsiteY4" fmla="*/ 3533246 h 4058180"/>
              <a:gd name="connsiteX5" fmla="*/ 0 w 9152466"/>
              <a:gd name="connsiteY5" fmla="*/ 0 h 4058180"/>
              <a:gd name="connsiteX0" fmla="*/ 0 w 9152466"/>
              <a:gd name="connsiteY0" fmla="*/ 0 h 4058180"/>
              <a:gd name="connsiteX1" fmla="*/ 9150601 w 9152466"/>
              <a:gd name="connsiteY1" fmla="*/ 16934 h 4058180"/>
              <a:gd name="connsiteX2" fmla="*/ 9152466 w 9152466"/>
              <a:gd name="connsiteY2" fmla="*/ 3456266 h 4058180"/>
              <a:gd name="connsiteX3" fmla="*/ 4546600 w 9152466"/>
              <a:gd name="connsiteY3" fmla="*/ 4058180 h 4058180"/>
              <a:gd name="connsiteX4" fmla="*/ 0 w 9152466"/>
              <a:gd name="connsiteY4" fmla="*/ 3533246 h 4058180"/>
              <a:gd name="connsiteX5" fmla="*/ 0 w 9152466"/>
              <a:gd name="connsiteY5" fmla="*/ 0 h 405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466" h="4058180">
                <a:moveTo>
                  <a:pt x="0" y="0"/>
                </a:moveTo>
                <a:lnTo>
                  <a:pt x="9150601" y="16934"/>
                </a:lnTo>
                <a:cubicBezTo>
                  <a:pt x="9151223" y="1157734"/>
                  <a:pt x="9151844" y="2315466"/>
                  <a:pt x="9152466" y="3456266"/>
                </a:cubicBezTo>
                <a:lnTo>
                  <a:pt x="4546600" y="4058180"/>
                </a:lnTo>
                <a:lnTo>
                  <a:pt x="0" y="3533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algn="ctr">
              <a:defRPr baseline="0"/>
            </a:lvl1pPr>
          </a:lstStyle>
          <a:p>
            <a:endParaRPr lang="en-US" dirty="0"/>
          </a:p>
          <a:p>
            <a:r>
              <a:rPr lang="en-US" dirty="0"/>
              <a:t>Drag image here or click to place image. Size picture to fill out area.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8467" y="3522133"/>
            <a:ext cx="9152467" cy="1625600"/>
          </a:xfrm>
          <a:custGeom>
            <a:avLst/>
            <a:gdLst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625600 h 1625600"/>
              <a:gd name="connsiteX5" fmla="*/ 0 w 9152467"/>
              <a:gd name="connsiteY5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467" h="1625600">
                <a:moveTo>
                  <a:pt x="0" y="1625600"/>
                </a:moveTo>
                <a:lnTo>
                  <a:pt x="0" y="0"/>
                </a:lnTo>
                <a:lnTo>
                  <a:pt x="4631267" y="541867"/>
                </a:lnTo>
                <a:lnTo>
                  <a:pt x="9152467" y="8467"/>
                </a:lnTo>
                <a:lnTo>
                  <a:pt x="9152467" y="1625600"/>
                </a:lnTo>
                <a:lnTo>
                  <a:pt x="0" y="1625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idx="1" hasCustomPrompt="1"/>
          </p:nvPr>
        </p:nvSpPr>
        <p:spPr>
          <a:xfrm>
            <a:off x="508000" y="4299947"/>
            <a:ext cx="8170333" cy="8054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Large photo layout. Place caption here.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</p:spTree>
    <p:extLst>
      <p:ext uri="{BB962C8B-B14F-4D97-AF65-F5344CB8AC3E}">
        <p14:creationId xmlns:p14="http://schemas.microsoft.com/office/powerpoint/2010/main" val="13346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52466" cy="40581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ctr">
              <a:defRPr baseline="0"/>
            </a:lvl1pPr>
          </a:lstStyle>
          <a:p>
            <a:endParaRPr lang="en-US" dirty="0"/>
          </a:p>
          <a:p>
            <a:r>
              <a:rPr lang="en-US" dirty="0"/>
              <a:t>Drag image here or click to place image. Size picture to fill out area.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7" y="4160519"/>
            <a:ext cx="9152467" cy="987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idx="1" hasCustomPrompt="1"/>
          </p:nvPr>
        </p:nvSpPr>
        <p:spPr>
          <a:xfrm>
            <a:off x="508000" y="4299947"/>
            <a:ext cx="8170333" cy="8054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Large photo layout. Place caption here.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467" y="-16933"/>
            <a:ext cx="9169400" cy="4402666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4402666">
                <a:moveTo>
                  <a:pt x="0" y="16933"/>
                </a:moveTo>
                <a:lnTo>
                  <a:pt x="0" y="3860800"/>
                </a:lnTo>
                <a:lnTo>
                  <a:pt x="4631267" y="4402666"/>
                </a:lnTo>
                <a:lnTo>
                  <a:pt x="9169400" y="3860800"/>
                </a:lnTo>
                <a:lnTo>
                  <a:pt x="9160934" y="0"/>
                </a:lnTo>
                <a:lnTo>
                  <a:pt x="0" y="16933"/>
                </a:lnTo>
                <a:close/>
              </a:path>
            </a:pathLst>
          </a:custGeom>
          <a:gradFill flip="none" rotWithShape="1">
            <a:gsLst>
              <a:gs pos="0">
                <a:srgbClr val="2196C3"/>
              </a:gs>
              <a:gs pos="100000">
                <a:srgbClr val="1DA9A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0944" y="1670436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18065" y="1841173"/>
            <a:ext cx="7916333" cy="67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divider 1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9169400" cy="4402666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4402666">
                <a:moveTo>
                  <a:pt x="0" y="16933"/>
                </a:moveTo>
                <a:lnTo>
                  <a:pt x="0" y="3860800"/>
                </a:lnTo>
                <a:lnTo>
                  <a:pt x="4631267" y="4402666"/>
                </a:lnTo>
                <a:lnTo>
                  <a:pt x="9169400" y="3860800"/>
                </a:lnTo>
                <a:lnTo>
                  <a:pt x="9160934" y="0"/>
                </a:lnTo>
                <a:lnTo>
                  <a:pt x="0" y="16933"/>
                </a:lnTo>
                <a:close/>
              </a:path>
            </a:pathLst>
          </a:custGeom>
          <a:gradFill flip="none" rotWithShape="1">
            <a:gsLst>
              <a:gs pos="61000">
                <a:srgbClr val="F57700"/>
              </a:gs>
              <a:gs pos="100000">
                <a:srgbClr val="F3BD5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0944" y="1670436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  <p:sp>
        <p:nvSpPr>
          <p:cNvPr id="7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18065" y="1841173"/>
            <a:ext cx="7916333" cy="67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divider 2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2017_section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72026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-8467" y="3835400"/>
            <a:ext cx="9152467" cy="1308100"/>
          </a:xfrm>
          <a:custGeom>
            <a:avLst/>
            <a:gdLst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625600 h 1625600"/>
              <a:gd name="connsiteX5" fmla="*/ 0 w 9152467"/>
              <a:gd name="connsiteY5" fmla="*/ 1625600 h 1625600"/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244600 h 1625600"/>
              <a:gd name="connsiteX5" fmla="*/ 0 w 9152467"/>
              <a:gd name="connsiteY5" fmla="*/ 1625600 h 1625600"/>
              <a:gd name="connsiteX0" fmla="*/ 0 w 9152467"/>
              <a:gd name="connsiteY0" fmla="*/ 1308100 h 1308100"/>
              <a:gd name="connsiteX1" fmla="*/ 0 w 9152467"/>
              <a:gd name="connsiteY1" fmla="*/ 0 h 1308100"/>
              <a:gd name="connsiteX2" fmla="*/ 4631267 w 9152467"/>
              <a:gd name="connsiteY2" fmla="*/ 541867 h 1308100"/>
              <a:gd name="connsiteX3" fmla="*/ 9152467 w 9152467"/>
              <a:gd name="connsiteY3" fmla="*/ 8467 h 1308100"/>
              <a:gd name="connsiteX4" fmla="*/ 9152467 w 9152467"/>
              <a:gd name="connsiteY4" fmla="*/ 1244600 h 1308100"/>
              <a:gd name="connsiteX5" fmla="*/ 0 w 9152467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467" h="1308100">
                <a:moveTo>
                  <a:pt x="0" y="1308100"/>
                </a:moveTo>
                <a:lnTo>
                  <a:pt x="0" y="0"/>
                </a:lnTo>
                <a:lnTo>
                  <a:pt x="4631267" y="541867"/>
                </a:lnTo>
                <a:lnTo>
                  <a:pt x="9152467" y="8467"/>
                </a:lnTo>
                <a:lnTo>
                  <a:pt x="9152467" y="1244600"/>
                </a:lnTo>
                <a:lnTo>
                  <a:pt x="0" y="1308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0944" y="1670436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18065" y="1841173"/>
            <a:ext cx="7916333" cy="67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divider 3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2017_lastslid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27797" y="2455380"/>
            <a:ext cx="2297551" cy="2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74"/>
            <a:ext cx="8229600" cy="569214"/>
          </a:xfrm>
        </p:spPr>
        <p:txBody>
          <a:bodyPr/>
          <a:lstStyle>
            <a:lvl1pPr>
              <a:defRPr spc="-7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654"/>
            <a:ext cx="8229600" cy="3807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2256-659F-43E3-8193-4838C78BD9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fld id="{0530552C-B587-4AD7-BD88-FAE63D3BC1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2017_cover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876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342860" y="942303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1642532" y="1146909"/>
            <a:ext cx="5808135" cy="1274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</a:t>
            </a:r>
            <a:r>
              <a:rPr lang="en-US" dirty="0"/>
              <a:t>/image.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280" y="441860"/>
            <a:ext cx="1213104" cy="327012"/>
          </a:xfrm>
          <a:prstGeom prst="rect">
            <a:avLst/>
          </a:prstGeom>
        </p:spPr>
      </p:pic>
      <p:sp>
        <p:nvSpPr>
          <p:cNvPr id="9" name="Freeform 8"/>
          <p:cNvSpPr/>
          <p:nvPr userDrawn="1"/>
        </p:nvSpPr>
        <p:spPr>
          <a:xfrm>
            <a:off x="-8467" y="3975100"/>
            <a:ext cx="9152467" cy="1193800"/>
          </a:xfrm>
          <a:custGeom>
            <a:avLst/>
            <a:gdLst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625600 h 1625600"/>
              <a:gd name="connsiteX5" fmla="*/ 0 w 9152467"/>
              <a:gd name="connsiteY5" fmla="*/ 1625600 h 1625600"/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193800 h 1625600"/>
              <a:gd name="connsiteX5" fmla="*/ 0 w 9152467"/>
              <a:gd name="connsiteY5" fmla="*/ 1625600 h 1625600"/>
              <a:gd name="connsiteX0" fmla="*/ 0 w 9152467"/>
              <a:gd name="connsiteY0" fmla="*/ 1130300 h 1193800"/>
              <a:gd name="connsiteX1" fmla="*/ 0 w 9152467"/>
              <a:gd name="connsiteY1" fmla="*/ 0 h 1193800"/>
              <a:gd name="connsiteX2" fmla="*/ 4631267 w 9152467"/>
              <a:gd name="connsiteY2" fmla="*/ 541867 h 1193800"/>
              <a:gd name="connsiteX3" fmla="*/ 9152467 w 9152467"/>
              <a:gd name="connsiteY3" fmla="*/ 8467 h 1193800"/>
              <a:gd name="connsiteX4" fmla="*/ 9152467 w 9152467"/>
              <a:gd name="connsiteY4" fmla="*/ 1193800 h 1193800"/>
              <a:gd name="connsiteX5" fmla="*/ 0 w 9152467"/>
              <a:gd name="connsiteY5" fmla="*/ 1130300 h 1193800"/>
              <a:gd name="connsiteX0" fmla="*/ 0 w 9152467"/>
              <a:gd name="connsiteY0" fmla="*/ 1130300 h 1193800"/>
              <a:gd name="connsiteX1" fmla="*/ 0 w 9152467"/>
              <a:gd name="connsiteY1" fmla="*/ 0 h 1193800"/>
              <a:gd name="connsiteX2" fmla="*/ 4631267 w 9152467"/>
              <a:gd name="connsiteY2" fmla="*/ 541867 h 1193800"/>
              <a:gd name="connsiteX3" fmla="*/ 9152467 w 9152467"/>
              <a:gd name="connsiteY3" fmla="*/ 8467 h 1193800"/>
              <a:gd name="connsiteX4" fmla="*/ 9152467 w 9152467"/>
              <a:gd name="connsiteY4" fmla="*/ 1193800 h 1193800"/>
              <a:gd name="connsiteX5" fmla="*/ 0 w 9152467"/>
              <a:gd name="connsiteY5" fmla="*/ 1130300 h 1193800"/>
              <a:gd name="connsiteX0" fmla="*/ 0 w 9152467"/>
              <a:gd name="connsiteY0" fmla="*/ 1130300 h 1193800"/>
              <a:gd name="connsiteX1" fmla="*/ 0 w 9152467"/>
              <a:gd name="connsiteY1" fmla="*/ 0 h 1193800"/>
              <a:gd name="connsiteX2" fmla="*/ 4631267 w 9152467"/>
              <a:gd name="connsiteY2" fmla="*/ 541867 h 1193800"/>
              <a:gd name="connsiteX3" fmla="*/ 9152467 w 9152467"/>
              <a:gd name="connsiteY3" fmla="*/ 8467 h 1193800"/>
              <a:gd name="connsiteX4" fmla="*/ 9152467 w 9152467"/>
              <a:gd name="connsiteY4" fmla="*/ 1193800 h 1193800"/>
              <a:gd name="connsiteX5" fmla="*/ 0 w 9152467"/>
              <a:gd name="connsiteY5" fmla="*/ 11303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467" h="1193800">
                <a:moveTo>
                  <a:pt x="0" y="1130300"/>
                </a:moveTo>
                <a:lnTo>
                  <a:pt x="0" y="0"/>
                </a:lnTo>
                <a:lnTo>
                  <a:pt x="4631267" y="541867"/>
                </a:lnTo>
                <a:lnTo>
                  <a:pt x="9152467" y="8467"/>
                </a:lnTo>
                <a:lnTo>
                  <a:pt x="9152467" y="1193800"/>
                </a:lnTo>
                <a:lnTo>
                  <a:pt x="0" y="1130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680" y="4665180"/>
            <a:ext cx="1670304" cy="1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2017_cover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5177" y="0"/>
            <a:ext cx="9708444" cy="54610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136073" y="672672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259645" y="772368"/>
            <a:ext cx="81788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sz="32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Headline Goes Here.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idx="1" hasCustomPrompt="1"/>
          </p:nvPr>
        </p:nvSpPr>
        <p:spPr>
          <a:xfrm>
            <a:off x="268112" y="1941513"/>
            <a:ext cx="8170333" cy="58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 baseline="0">
                <a:solidFill>
                  <a:schemeClr val="bg2"/>
                </a:solidFill>
                <a:latin typeface="Whitney Book" pitchFamily="2" charset="0"/>
                <a:cs typeface="Whitney Book" pitchFamily="2" charset="0"/>
              </a:defRPr>
            </a:lvl1pPr>
          </a:lstStyle>
          <a:p>
            <a:pPr lvl="0"/>
            <a:r>
              <a:rPr lang="en-US" dirty="0"/>
              <a:t>Place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C2271-413C-F442-9B50-C7C1B03FD5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803" y="2705100"/>
            <a:ext cx="1516483" cy="3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4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400" cap="none" spc="0" normalizeH="0" baseline="0" noProof="0" dirty="0" err="1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Whitney Light"/>
              <a:ea typeface="+mn-ea"/>
              <a:cs typeface="Whitney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3467" y="673536"/>
            <a:ext cx="7865533" cy="448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91440" bIns="73152" anchor="t">
            <a:spAutoFit/>
          </a:bodyPr>
          <a:lstStyle>
            <a:lvl1pPr algn="ctr">
              <a:defRPr kumimoji="0" lang="en-US" sz="2200" u="none" strike="noStrike" kern="1400" cap="none" spc="4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80000"/>
              </a:lnSpc>
              <a:spcAft>
                <a:spcPts val="1200"/>
              </a:spcAft>
              <a:buClrTx/>
              <a:buSzTx/>
              <a:buFontTx/>
              <a:tabLst/>
            </a:pPr>
            <a:r>
              <a:rPr lang="en-US" dirty="0"/>
              <a:t>Layout For a Page With Charts.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42860" y="569769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9763" y="1272374"/>
            <a:ext cx="785773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tx2">
                    <a:lumMod val="50000"/>
                  </a:schemeClr>
                </a:solidFill>
                <a:latin typeface="Whitney Medium" pitchFamily="2" charset="0"/>
                <a:cs typeface="Whitney Medium" pitchFamily="2" charset="0"/>
              </a:defRPr>
            </a:lvl1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lvl4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Chart description text. Use the below instead of the default PowerPoint charts.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44824-7C1E-244E-A5AC-0BF5A4EC14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4655099"/>
            <a:ext cx="706967" cy="1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7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400" cap="none" spc="0" normalizeH="0" baseline="0" noProof="0" dirty="0" err="1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Whitney Light"/>
              <a:ea typeface="+mn-ea"/>
              <a:cs typeface="Whitney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3467" y="673536"/>
            <a:ext cx="7865533" cy="448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91440" bIns="73152" anchor="t">
            <a:spAutoFit/>
          </a:bodyPr>
          <a:lstStyle>
            <a:lvl1pPr algn="ctr">
              <a:defRPr kumimoji="0" lang="en-US" sz="2200" u="none" strike="noStrike" kern="1400" cap="none" spc="4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80000"/>
              </a:lnSpc>
              <a:spcAft>
                <a:spcPts val="1200"/>
              </a:spcAft>
              <a:buClrTx/>
              <a:buSzTx/>
              <a:buFontTx/>
              <a:tabLst/>
            </a:pPr>
            <a:r>
              <a:rPr lang="en-US" dirty="0"/>
              <a:t>Layout For Table.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42860" y="569769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9763" y="1272374"/>
            <a:ext cx="785773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tx2">
                    <a:lumMod val="50000"/>
                  </a:schemeClr>
                </a:solidFill>
                <a:latin typeface="Whitney Book" pitchFamily="2" charset="0"/>
                <a:cs typeface="Whitney Book" pitchFamily="2" charset="0"/>
              </a:defRPr>
            </a:lvl1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lvl4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Chart description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4D792-5709-EF49-8975-A8BF1C751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4655099"/>
            <a:ext cx="706967" cy="1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74"/>
            <a:ext cx="8229600" cy="569214"/>
          </a:xfrm>
        </p:spPr>
        <p:txBody>
          <a:bodyPr/>
          <a:lstStyle>
            <a:lvl1pPr>
              <a:defRPr spc="-7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654"/>
            <a:ext cx="8229600" cy="3807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fld id="{3E1F2256-659F-43E3-8193-4838C78BD9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t>6/3/2021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fld id="{0530552C-B587-4AD7-BD88-FAE63D3BC145}" type="slidenum">
              <a:rPr lang="en-US" sz="1350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5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342860" y="4106190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 descr="ppt2017_cover2.jpg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0"/>
            <a:ext cx="9144000" cy="25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 userDrawn="1"/>
        </p:nvSpPr>
        <p:spPr>
          <a:xfrm>
            <a:off x="0" y="1527154"/>
            <a:ext cx="9152467" cy="1625600"/>
          </a:xfrm>
          <a:custGeom>
            <a:avLst/>
            <a:gdLst>
              <a:gd name="connsiteX0" fmla="*/ 0 w 9152467"/>
              <a:gd name="connsiteY0" fmla="*/ 1625600 h 1625600"/>
              <a:gd name="connsiteX1" fmla="*/ 0 w 9152467"/>
              <a:gd name="connsiteY1" fmla="*/ 0 h 1625600"/>
              <a:gd name="connsiteX2" fmla="*/ 4631267 w 9152467"/>
              <a:gd name="connsiteY2" fmla="*/ 541867 h 1625600"/>
              <a:gd name="connsiteX3" fmla="*/ 9152467 w 9152467"/>
              <a:gd name="connsiteY3" fmla="*/ 8467 h 1625600"/>
              <a:gd name="connsiteX4" fmla="*/ 9152467 w 9152467"/>
              <a:gd name="connsiteY4" fmla="*/ 1625600 h 1625600"/>
              <a:gd name="connsiteX5" fmla="*/ 0 w 9152467"/>
              <a:gd name="connsiteY5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467" h="1625600">
                <a:moveTo>
                  <a:pt x="0" y="1625600"/>
                </a:moveTo>
                <a:lnTo>
                  <a:pt x="0" y="0"/>
                </a:lnTo>
                <a:lnTo>
                  <a:pt x="4631267" y="541867"/>
                </a:lnTo>
                <a:lnTo>
                  <a:pt x="9152467" y="8467"/>
                </a:lnTo>
                <a:lnTo>
                  <a:pt x="9152467" y="1625600"/>
                </a:lnTo>
                <a:lnTo>
                  <a:pt x="0" y="1625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1642532" y="2980880"/>
            <a:ext cx="5808135" cy="1274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</a:t>
            </a:r>
            <a:r>
              <a:rPr lang="en-US" dirty="0"/>
              <a:t>/image.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pic>
        <p:nvPicPr>
          <p:cNvPr id="17" name="Picture 16" descr="UCLAAndersonLOGOTAG_LockUp_PMScoated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114" y="4376901"/>
            <a:ext cx="1524000" cy="29893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8467" y="-16933"/>
            <a:ext cx="9169400" cy="2523066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  <a:gd name="connsiteX0" fmla="*/ 0 w 9169400"/>
              <a:gd name="connsiteY0" fmla="*/ 2294467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2294467 h 4402666"/>
              <a:gd name="connsiteX0" fmla="*/ 0 w 9169400"/>
              <a:gd name="connsiteY0" fmla="*/ 1879600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879600 h 4402666"/>
              <a:gd name="connsiteX0" fmla="*/ 0 w 9169400"/>
              <a:gd name="connsiteY0" fmla="*/ 0 h 2523066"/>
              <a:gd name="connsiteX1" fmla="*/ 0 w 9169400"/>
              <a:gd name="connsiteY1" fmla="*/ 1981200 h 2523066"/>
              <a:gd name="connsiteX2" fmla="*/ 4631267 w 9169400"/>
              <a:gd name="connsiteY2" fmla="*/ 2523066 h 2523066"/>
              <a:gd name="connsiteX3" fmla="*/ 9169400 w 9169400"/>
              <a:gd name="connsiteY3" fmla="*/ 1981200 h 2523066"/>
              <a:gd name="connsiteX4" fmla="*/ 9160934 w 9169400"/>
              <a:gd name="connsiteY4" fmla="*/ 342900 h 2523066"/>
              <a:gd name="connsiteX5" fmla="*/ 0 w 9169400"/>
              <a:gd name="connsiteY5" fmla="*/ 0 h 2523066"/>
              <a:gd name="connsiteX0" fmla="*/ 0 w 9169400"/>
              <a:gd name="connsiteY0" fmla="*/ 0 h 2523066"/>
              <a:gd name="connsiteX1" fmla="*/ 0 w 9169400"/>
              <a:gd name="connsiteY1" fmla="*/ 1981200 h 2523066"/>
              <a:gd name="connsiteX2" fmla="*/ 4631267 w 9169400"/>
              <a:gd name="connsiteY2" fmla="*/ 2523066 h 2523066"/>
              <a:gd name="connsiteX3" fmla="*/ 9169400 w 9169400"/>
              <a:gd name="connsiteY3" fmla="*/ 1981200 h 2523066"/>
              <a:gd name="connsiteX4" fmla="*/ 9160934 w 9169400"/>
              <a:gd name="connsiteY4" fmla="*/ 0 h 2523066"/>
              <a:gd name="connsiteX5" fmla="*/ 0 w 9169400"/>
              <a:gd name="connsiteY5" fmla="*/ 0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2523066">
                <a:moveTo>
                  <a:pt x="0" y="0"/>
                </a:moveTo>
                <a:lnTo>
                  <a:pt x="0" y="1981200"/>
                </a:lnTo>
                <a:lnTo>
                  <a:pt x="4631267" y="2523066"/>
                </a:lnTo>
                <a:lnTo>
                  <a:pt x="9169400" y="1981200"/>
                </a:lnTo>
                <a:lnTo>
                  <a:pt x="916093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196C3"/>
              </a:gs>
              <a:gs pos="100000">
                <a:srgbClr val="1DA9A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pic>
        <p:nvPicPr>
          <p:cNvPr id="14" name="Picture 13" descr="UCLAAndersonLOGOTAG_LockUp_PMScoat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4565162"/>
            <a:ext cx="1524000" cy="29893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350944" y="584200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 Placeholder 1"/>
          <p:cNvSpPr>
            <a:spLocks noGrp="1"/>
          </p:cNvSpPr>
          <p:nvPr>
            <p:ph idx="1" hasCustomPrompt="1"/>
          </p:nvPr>
        </p:nvSpPr>
        <p:spPr>
          <a:xfrm>
            <a:off x="508000" y="3733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ts val="0"/>
              </a:spcBef>
              <a:defRPr sz="16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Caption for event, person or image above</a:t>
            </a:r>
          </a:p>
        </p:txBody>
      </p:sp>
      <p:sp>
        <p:nvSpPr>
          <p:cNvPr id="1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23331" y="698175"/>
            <a:ext cx="8280401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Event or speaker name w/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615793" y="1763183"/>
            <a:ext cx="1895475" cy="1778000"/>
          </a:xfrm>
          <a:prstGeom prst="roundRect">
            <a:avLst/>
          </a:prstGeom>
          <a:solidFill>
            <a:schemeClr val="bg2">
              <a:lumMod val="65000"/>
            </a:schemeClr>
          </a:solidFill>
        </p:spPr>
        <p:txBody>
          <a:bodyPr/>
          <a:lstStyle/>
          <a:p>
            <a:r>
              <a:rPr lang="en-US" dirty="0"/>
              <a:t>Drag image here or click to place image.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467" y="-16933"/>
            <a:ext cx="9169400" cy="4402666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4402666">
                <a:moveTo>
                  <a:pt x="0" y="16933"/>
                </a:moveTo>
                <a:lnTo>
                  <a:pt x="0" y="3860800"/>
                </a:lnTo>
                <a:lnTo>
                  <a:pt x="4631267" y="4402666"/>
                </a:lnTo>
                <a:lnTo>
                  <a:pt x="9169400" y="3860800"/>
                </a:lnTo>
                <a:lnTo>
                  <a:pt x="9160934" y="0"/>
                </a:lnTo>
                <a:lnTo>
                  <a:pt x="0" y="16933"/>
                </a:lnTo>
                <a:close/>
              </a:path>
            </a:pathLst>
          </a:custGeom>
          <a:gradFill flip="none" rotWithShape="1">
            <a:gsLst>
              <a:gs pos="0">
                <a:srgbClr val="2196C3"/>
              </a:gs>
              <a:gs pos="100000">
                <a:srgbClr val="1DA9A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0944" y="1610941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23331" y="1891975"/>
            <a:ext cx="8280401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withouT</a:t>
            </a:r>
            <a:r>
              <a:rPr lang="en-US" dirty="0"/>
              <a:t> 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680" y="4665180"/>
            <a:ext cx="1670304" cy="152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232" y="1062335"/>
            <a:ext cx="1219200" cy="3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8467" y="-16933"/>
            <a:ext cx="9169400" cy="4402666"/>
          </a:xfrm>
          <a:custGeom>
            <a:avLst/>
            <a:gdLst>
              <a:gd name="connsiteX0" fmla="*/ 0 w 9169400"/>
              <a:gd name="connsiteY0" fmla="*/ 16933 h 4402666"/>
              <a:gd name="connsiteX1" fmla="*/ 0 w 9169400"/>
              <a:gd name="connsiteY1" fmla="*/ 3860800 h 4402666"/>
              <a:gd name="connsiteX2" fmla="*/ 4631267 w 9169400"/>
              <a:gd name="connsiteY2" fmla="*/ 4402666 h 4402666"/>
              <a:gd name="connsiteX3" fmla="*/ 9169400 w 9169400"/>
              <a:gd name="connsiteY3" fmla="*/ 3860800 h 4402666"/>
              <a:gd name="connsiteX4" fmla="*/ 9160934 w 9169400"/>
              <a:gd name="connsiteY4" fmla="*/ 0 h 4402666"/>
              <a:gd name="connsiteX5" fmla="*/ 0 w 9169400"/>
              <a:gd name="connsiteY5" fmla="*/ 16933 h 440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9400" h="4402666">
                <a:moveTo>
                  <a:pt x="0" y="16933"/>
                </a:moveTo>
                <a:lnTo>
                  <a:pt x="0" y="3860800"/>
                </a:lnTo>
                <a:lnTo>
                  <a:pt x="4631267" y="4402666"/>
                </a:lnTo>
                <a:lnTo>
                  <a:pt x="9169400" y="3860800"/>
                </a:lnTo>
                <a:lnTo>
                  <a:pt x="9160934" y="0"/>
                </a:lnTo>
                <a:lnTo>
                  <a:pt x="0" y="16933"/>
                </a:lnTo>
                <a:close/>
              </a:path>
            </a:pathLst>
          </a:custGeom>
          <a:solidFill>
            <a:srgbClr val="E8E7E9"/>
          </a:solidFill>
          <a:ln>
            <a:noFill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1">
                  <a:lumMod val="25000"/>
                  <a:lumOff val="75000"/>
                </a:schemeClr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63261" y="1609980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36033" y="1891975"/>
            <a:ext cx="8280401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withouT</a:t>
            </a:r>
            <a:r>
              <a:rPr lang="en-US" dirty="0"/>
              <a:t> 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680" y="4665180"/>
            <a:ext cx="1670304" cy="152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9681" y="1109537"/>
            <a:ext cx="1213104" cy="3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59028" y="4136232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 descr="UCLAAndersonLOGOTAG_LockUp_PMScoat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114" y="4376901"/>
            <a:ext cx="1524000" cy="298938"/>
          </a:xfrm>
          <a:prstGeom prst="rect">
            <a:avLst/>
          </a:prstGeom>
        </p:spPr>
      </p:pic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09600" y="2951546"/>
            <a:ext cx="7924800" cy="137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Cover slide </a:t>
            </a:r>
            <a:r>
              <a:rPr lang="en-US" dirty="0" err="1"/>
              <a:t>w</a:t>
            </a:r>
            <a:r>
              <a:rPr lang="en-US" dirty="0"/>
              <a:t>/image.</a:t>
            </a:r>
            <a:br>
              <a:rPr lang="en-US" dirty="0"/>
            </a:br>
            <a:r>
              <a:rPr lang="en-US" dirty="0"/>
              <a:t>Place your headline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406588" y="555346"/>
            <a:ext cx="2348753" cy="2237035"/>
          </a:xfrm>
          <a:prstGeom prst="roundRect">
            <a:avLst/>
          </a:prstGeom>
          <a:solidFill>
            <a:srgbClr val="E7E7E7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Drag image here or click to place image.</a:t>
            </a:r>
          </a:p>
        </p:txBody>
      </p:sp>
    </p:spTree>
    <p:extLst>
      <p:ext uri="{BB962C8B-B14F-4D97-AF65-F5344CB8AC3E}">
        <p14:creationId xmlns:p14="http://schemas.microsoft.com/office/powerpoint/2010/main" val="3484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sp>
        <p:nvSpPr>
          <p:cNvPr id="12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09600" y="4012687"/>
            <a:ext cx="7924800" cy="420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000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Large Photo Layout. Place Caption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2224" y="555346"/>
            <a:ext cx="5577840" cy="3349142"/>
          </a:xfrm>
          <a:prstGeom prst="rect">
            <a:avLst/>
          </a:prstGeom>
          <a:solidFill>
            <a:srgbClr val="E7E7E7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Drag image here or click to place image.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9763" y="1526374"/>
            <a:ext cx="7857734" cy="236988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spcBef>
                <a:spcPts val="0"/>
              </a:spcBef>
              <a:defRPr sz="1600"/>
            </a:lvl1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lvl4pPr>
          </a:lstStyle>
          <a:p>
            <a:pPr lvl="0"/>
            <a:r>
              <a:rPr lang="en-US" dirty="0"/>
              <a:t>Click to edit Master text styles. </a:t>
            </a:r>
          </a:p>
          <a:p>
            <a:pPr lvl="0"/>
            <a:endParaRPr lang="en-US" dirty="0"/>
          </a:p>
          <a:p>
            <a:pPr lvl="2"/>
            <a:r>
              <a:rPr lang="en-US" dirty="0"/>
              <a:t>Main bullet</a:t>
            </a:r>
          </a:p>
          <a:p>
            <a:pPr lvl="3"/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endParaRPr lang="en-US" dirty="0"/>
          </a:p>
          <a:p>
            <a:pPr lvl="2"/>
            <a:r>
              <a:rPr lang="en-US" dirty="0"/>
              <a:t>Main bullet</a:t>
            </a:r>
          </a:p>
          <a:p>
            <a:pPr lvl="3"/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r>
              <a:rPr lang="en-US" dirty="0"/>
              <a:t>Sub-bullet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3467" y="673536"/>
            <a:ext cx="7865533" cy="448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91440" bIns="73152" anchor="t">
            <a:spAutoFit/>
          </a:bodyPr>
          <a:lstStyle>
            <a:lvl1pPr algn="ctr">
              <a:defRPr kumimoji="0" lang="en-US" sz="2200" u="none" strike="noStrike" kern="1400" cap="all" spc="4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80000"/>
              </a:lnSpc>
              <a:spcAft>
                <a:spcPts val="1200"/>
              </a:spcAft>
              <a:buClrTx/>
              <a:buSzTx/>
              <a:buFontTx/>
              <a:tabLst/>
            </a:pPr>
            <a:r>
              <a:rPr lang="en-US" dirty="0"/>
              <a:t>Layout for a page with bullets or text.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7416" y="127416"/>
            <a:ext cx="8889168" cy="4894289"/>
          </a:xfrm>
          <a:prstGeom prst="rect">
            <a:avLst/>
          </a:prstGeom>
          <a:noFill/>
          <a:ln w="254000" cap="flat" cmpd="sng" algn="ctr">
            <a:solidFill>
              <a:srgbClr val="E7E7E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42860" y="569769"/>
            <a:ext cx="425944" cy="1587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94652" y="4878800"/>
            <a:ext cx="10935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kern="140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UCLA</a:t>
            </a:r>
            <a:r>
              <a:rPr lang="en-US" sz="900" kern="14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Whitney Book"/>
                <a:cs typeface="Whitney Book"/>
              </a:rPr>
              <a:t> ANDERSON</a:t>
            </a:r>
            <a:endParaRPr lang="en-US" sz="900" kern="1400" dirty="0">
              <a:solidFill>
                <a:schemeClr val="tx2">
                  <a:lumMod val="60000"/>
                  <a:lumOff val="40000"/>
                </a:schemeClr>
              </a:solidFill>
              <a:latin typeface="Whitney Book"/>
              <a:cs typeface="Whitney Book"/>
            </a:endParaRPr>
          </a:p>
        </p:txBody>
      </p:sp>
    </p:spTree>
    <p:extLst>
      <p:ext uri="{BB962C8B-B14F-4D97-AF65-F5344CB8AC3E}">
        <p14:creationId xmlns:p14="http://schemas.microsoft.com/office/powerpoint/2010/main" val="2991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styles. </a:t>
            </a:r>
          </a:p>
          <a:p>
            <a:pPr lvl="0"/>
            <a:endParaRPr lang="en-US" dirty="0"/>
          </a:p>
          <a:p>
            <a:pPr lvl="2"/>
            <a:r>
              <a:rPr lang="en-US" dirty="0"/>
              <a:t>Main bullet</a:t>
            </a:r>
          </a:p>
          <a:p>
            <a:pPr lvl="3"/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endParaRPr lang="en-US" dirty="0"/>
          </a:p>
          <a:p>
            <a:pPr lvl="2"/>
            <a:r>
              <a:rPr lang="en-US" dirty="0"/>
              <a:t>Main bullet</a:t>
            </a:r>
          </a:p>
          <a:p>
            <a:pPr lvl="3"/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r>
              <a:rPr lang="en-US" dirty="0"/>
              <a:t>Sub-bullet level</a:t>
            </a:r>
          </a:p>
          <a:p>
            <a:pPr marL="398463" marR="0" lvl="3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87865"/>
            <a:ext cx="8229600" cy="67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88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704" r:id="rId3"/>
    <p:sldLayoutId id="2147483694" r:id="rId4"/>
    <p:sldLayoutId id="2147483693" r:id="rId5"/>
    <p:sldLayoutId id="2147483703" r:id="rId6"/>
    <p:sldLayoutId id="2147483691" r:id="rId7"/>
    <p:sldLayoutId id="2147483706" r:id="rId8"/>
    <p:sldLayoutId id="2147483664" r:id="rId9"/>
    <p:sldLayoutId id="2147483695" r:id="rId10"/>
    <p:sldLayoutId id="2147483701" r:id="rId11"/>
    <p:sldLayoutId id="2147483702" r:id="rId12"/>
    <p:sldLayoutId id="2147483649" r:id="rId13"/>
    <p:sldLayoutId id="2147483705" r:id="rId14"/>
    <p:sldLayoutId id="2147483696" r:id="rId15"/>
    <p:sldLayoutId id="2147483697" r:id="rId16"/>
    <p:sldLayoutId id="2147483698" r:id="rId17"/>
    <p:sldLayoutId id="2147483700" r:id="rId18"/>
    <p:sldLayoutId id="214748370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400" b="0" i="0" kern="1200" cap="all">
          <a:solidFill>
            <a:schemeClr val="tx2"/>
          </a:solidFill>
          <a:latin typeface="Whitney Light"/>
          <a:ea typeface="+mj-ea"/>
          <a:cs typeface="Whitney Light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800" b="0" i="0" kern="1200" baseline="0">
          <a:solidFill>
            <a:schemeClr val="tx2"/>
          </a:solidFill>
          <a:latin typeface="Whitney Light"/>
          <a:ea typeface="+mn-ea"/>
          <a:cs typeface="Whitney Light"/>
        </a:defRPr>
      </a:lvl1pPr>
      <a:lvl2pPr marL="0" indent="0" algn="l" defTabSz="457200" rtl="0" eaLnBrk="1" latinLnBrk="0" hangingPunct="1">
        <a:spcBef>
          <a:spcPts val="1200"/>
        </a:spcBef>
        <a:buFont typeface="Arial"/>
        <a:buNone/>
        <a:defRPr lang="en-US" sz="1600" b="0" i="0" kern="1200" cap="all" spc="90" baseline="0" dirty="0" smtClean="0">
          <a:solidFill>
            <a:schemeClr val="bg1">
              <a:lumMod val="75000"/>
              <a:lumOff val="25000"/>
            </a:schemeClr>
          </a:solidFill>
          <a:latin typeface="Whitney Bold"/>
          <a:ea typeface="+mn-ea"/>
          <a:cs typeface="Whitney Bold"/>
        </a:defRPr>
      </a:lvl2pPr>
      <a:lvl3pPr marL="0" indent="-182880" algn="l" defTabSz="4572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40000"/>
        <a:buFont typeface="Arial"/>
        <a:buChar char="•"/>
        <a:defRPr lang="en-US" sz="1600" b="0" i="0" kern="1200" spc="0" baseline="0" dirty="0" smtClean="0">
          <a:solidFill>
            <a:schemeClr val="accent3"/>
          </a:solidFill>
          <a:latin typeface="Whitney Light"/>
          <a:ea typeface="+mn-ea"/>
          <a:cs typeface="Whitney Light"/>
        </a:defRPr>
      </a:lvl3pPr>
      <a:lvl4pPr marL="398463" marR="0" indent="-11112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5000"/>
        <a:buFont typeface="Arial"/>
        <a:buChar char="•"/>
        <a:tabLst/>
        <a:defRPr sz="1400" b="0" i="0" kern="1200" baseline="0">
          <a:solidFill>
            <a:schemeClr val="bg1">
              <a:lumMod val="75000"/>
              <a:lumOff val="25000"/>
            </a:schemeClr>
          </a:solidFill>
          <a:latin typeface="Whitney Light"/>
          <a:ea typeface="+mn-ea"/>
          <a:cs typeface="Whitney Light"/>
        </a:defRPr>
      </a:lvl4pPr>
      <a:lvl5pPr marL="515938" indent="-117475" algn="l" defTabSz="457200" rtl="0" eaLnBrk="1" latinLnBrk="0" hangingPunct="1">
        <a:spcBef>
          <a:spcPct val="20000"/>
        </a:spcBef>
        <a:buClr>
          <a:schemeClr val="accent3"/>
        </a:buClr>
        <a:buFont typeface="Lucida Grande"/>
        <a:buChar char="›"/>
        <a:defRPr lang="en-US" sz="1600" b="0" i="1" kern="1200" baseline="0" dirty="0">
          <a:solidFill>
            <a:schemeClr val="bg1">
              <a:lumMod val="75000"/>
              <a:lumOff val="25000"/>
            </a:schemeClr>
          </a:solidFill>
          <a:latin typeface="Whitney Light"/>
          <a:ea typeface="+mn-ea"/>
          <a:cs typeface="Whitney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59D2-FFBB-D44A-99D2-24F0A6E2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FFB4E-18D4-7D4B-826B-4BCF0FD1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B8FC-1EB3-644F-9471-B0B48188D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Whitney Medium" pitchFamily="2" charset="0"/>
                <a:cs typeface="Whitney Medium" pitchFamily="2" charset="0"/>
              </a:defRPr>
            </a:lvl1pPr>
          </a:lstStyle>
          <a:p>
            <a:fld id="{E01423D3-880E-314C-AFCC-E6A8787B78B0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D9D0-0603-C841-BC85-16C59352D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Whitney Medium" pitchFamily="2" charset="0"/>
                <a:cs typeface="Whitney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A47C-84F5-F244-8BD4-9537A0274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C140-5140-7B40-9110-627BCC98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2" r:id="rId2"/>
    <p:sldLayoutId id="2147483714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bg2">
              <a:lumMod val="10000"/>
            </a:schemeClr>
          </a:solidFill>
          <a:latin typeface="Whitney Book" pitchFamily="2" charset="0"/>
          <a:ea typeface="+mj-ea"/>
          <a:cs typeface="Whitney Boo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b="0" i="0" kern="1200">
          <a:solidFill>
            <a:srgbClr val="2774AE"/>
          </a:solidFill>
          <a:latin typeface="Whitney Book" pitchFamily="2" charset="0"/>
          <a:ea typeface="+mn-ea"/>
          <a:cs typeface="Whitney Boo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hitney Book" pitchFamily="2" charset="0"/>
          <a:ea typeface="+mn-ea"/>
          <a:cs typeface="Whitney Boo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Whitney Medium" pitchFamily="2" charset="0"/>
          <a:ea typeface="+mn-ea"/>
          <a:cs typeface="Whitney Medium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03B5C"/>
          </a:solidFill>
          <a:latin typeface="Whitney Medium" pitchFamily="2" charset="0"/>
          <a:ea typeface="+mn-ea"/>
          <a:cs typeface="Whitney Medium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>
          <a:solidFill>
            <a:schemeClr val="bg2">
              <a:lumMod val="50000"/>
            </a:schemeClr>
          </a:solidFill>
          <a:latin typeface="Whitney Semibold" pitchFamily="2" charset="0"/>
          <a:ea typeface="+mn-ea"/>
          <a:cs typeface="Whitney Semibol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059724" y="4810913"/>
            <a:ext cx="6084277" cy="205740"/>
          </a:xfrm>
          <a:custGeom>
            <a:avLst/>
            <a:gdLst>
              <a:gd name="connsiteX0" fmla="*/ 0 w 3810000"/>
              <a:gd name="connsiteY0" fmla="*/ 0 h 274320"/>
              <a:gd name="connsiteX1" fmla="*/ 3810000 w 3810000"/>
              <a:gd name="connsiteY1" fmla="*/ 0 h 274320"/>
              <a:gd name="connsiteX2" fmla="*/ 3810000 w 3810000"/>
              <a:gd name="connsiteY2" fmla="*/ 274320 h 274320"/>
              <a:gd name="connsiteX3" fmla="*/ 0 w 3810000"/>
              <a:gd name="connsiteY3" fmla="*/ 274320 h 274320"/>
              <a:gd name="connsiteX4" fmla="*/ 0 w 3810000"/>
              <a:gd name="connsiteY4" fmla="*/ 0 h 274320"/>
              <a:gd name="connsiteX0" fmla="*/ 104775 w 3810000"/>
              <a:gd name="connsiteY0" fmla="*/ 0 h 274320"/>
              <a:gd name="connsiteX1" fmla="*/ 3810000 w 3810000"/>
              <a:gd name="connsiteY1" fmla="*/ 0 h 274320"/>
              <a:gd name="connsiteX2" fmla="*/ 3810000 w 3810000"/>
              <a:gd name="connsiteY2" fmla="*/ 274320 h 274320"/>
              <a:gd name="connsiteX3" fmla="*/ 0 w 3810000"/>
              <a:gd name="connsiteY3" fmla="*/ 274320 h 274320"/>
              <a:gd name="connsiteX4" fmla="*/ 104775 w 3810000"/>
              <a:gd name="connsiteY4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74320">
                <a:moveTo>
                  <a:pt x="104775" y="0"/>
                </a:moveTo>
                <a:lnTo>
                  <a:pt x="3810000" y="0"/>
                </a:lnTo>
                <a:lnTo>
                  <a:pt x="3810000" y="274320"/>
                </a:lnTo>
                <a:lnTo>
                  <a:pt x="0" y="274320"/>
                </a:lnTo>
                <a:lnTo>
                  <a:pt x="104775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24000">
                <a:schemeClr val="tx2">
                  <a:lumMod val="20000"/>
                  <a:lumOff val="80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rgbClr val="00619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E1F2256-659F-43E3-8193-4838C78BD92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19600" y="4809908"/>
            <a:ext cx="449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spc="75" baseline="0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PARKER CAREER MANAGEMENT CENTER  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95"/>
          <a:stretch>
            <a:fillRect/>
          </a:stretch>
        </p:blipFill>
        <p:spPr bwMode="auto">
          <a:xfrm>
            <a:off x="219408" y="4686300"/>
            <a:ext cx="2371393" cy="4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0"/>
            <a:ext cx="841248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43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685783" rtl="0" eaLnBrk="1" latinLnBrk="0" hangingPunct="1">
        <a:spcBef>
          <a:spcPct val="0"/>
        </a:spcBef>
        <a:buNone/>
        <a:defRPr sz="2400" b="1" kern="1200" spc="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fecareers@anderson.ucla.edu" TargetMode="External"/><Relationship Id="rId2" Type="http://schemas.openxmlformats.org/officeDocument/2006/relationships/hyperlink" Target="https://career.ucla.edu/vmock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ED3-BC15-954C-BE9F-2F165530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5" y="895905"/>
            <a:ext cx="8178800" cy="61424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MFE CLASS OF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7214-19E0-0A48-9662-52394D4E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30" y="1600755"/>
            <a:ext cx="8170333" cy="5841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RESUMES</a:t>
            </a:r>
          </a:p>
        </p:txBody>
      </p:sp>
    </p:spTree>
    <p:extLst>
      <p:ext uri="{BB962C8B-B14F-4D97-AF65-F5344CB8AC3E}">
        <p14:creationId xmlns:p14="http://schemas.microsoft.com/office/powerpoint/2010/main" val="5756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77" y="3572853"/>
            <a:ext cx="7415147" cy="498598"/>
          </a:xfrm>
        </p:spPr>
        <p:txBody>
          <a:bodyPr/>
          <a:lstStyle/>
          <a:p>
            <a:r>
              <a:rPr lang="en-US" sz="2400" b="1" cap="all" dirty="0">
                <a:solidFill>
                  <a:schemeClr val="tx1"/>
                </a:solidFill>
                <a:latin typeface="+mn-lt"/>
                <a:cs typeface="Whitney Medium" pitchFamily="50" charset="0"/>
              </a:rPr>
              <a:t>Situation – Action – Result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183" y="1786920"/>
            <a:ext cx="29578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S-A-R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852" y="810322"/>
            <a:ext cx="678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TO WRITE STRONG BULLET POINTS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613" y="534991"/>
            <a:ext cx="7865533" cy="504754"/>
          </a:xfrm>
        </p:spPr>
        <p:txBody>
          <a:bodyPr/>
          <a:lstStyle/>
          <a:p>
            <a:r>
              <a:rPr lang="en-US" dirty="0"/>
              <a:t>How to write a strong bullet point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4855" y="1039745"/>
            <a:ext cx="8265926" cy="3718109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Identify </a:t>
            </a:r>
            <a:r>
              <a:rPr lang="en-US" b="1" u="sng" dirty="0">
                <a:solidFill>
                  <a:schemeClr val="tx2"/>
                </a:solidFill>
              </a:rPr>
              <a:t>situations</a:t>
            </a:r>
            <a:r>
              <a:rPr lang="en-US" dirty="0">
                <a:solidFill>
                  <a:schemeClr val="tx2"/>
                </a:solidFill>
              </a:rPr>
              <a:t> in which you demonstrated the skills you are emphasizing.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What </a:t>
            </a:r>
            <a:r>
              <a:rPr lang="en-US" b="1" u="sng" dirty="0">
                <a:solidFill>
                  <a:schemeClr val="tx2"/>
                </a:solidFill>
              </a:rPr>
              <a:t>action</a:t>
            </a:r>
            <a:r>
              <a:rPr lang="en-US" dirty="0">
                <a:solidFill>
                  <a:schemeClr val="tx2"/>
                </a:solidFill>
              </a:rPr>
              <a:t> did you take? – start each bullet with an action verb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What were your </a:t>
            </a:r>
            <a:r>
              <a:rPr lang="en-US" b="1" u="sng" dirty="0">
                <a:solidFill>
                  <a:schemeClr val="tx2"/>
                </a:solidFill>
              </a:rPr>
              <a:t>results</a:t>
            </a:r>
            <a:r>
              <a:rPr lang="en-US" dirty="0">
                <a:solidFill>
                  <a:schemeClr val="tx2"/>
                </a:solidFill>
              </a:rPr>
              <a:t>? Did a system improve? Did you exceed goals? Receive commendation?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92" y="2646556"/>
            <a:ext cx="6078174" cy="1920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38868" y="2601951"/>
            <a:ext cx="1159727" cy="202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wrap="square" lIns="91440" rIns="91440" rtlCol="0" anchor="ctr">
            <a:noAutofit/>
          </a:bodyPr>
          <a:lstStyle/>
          <a:p>
            <a:pPr algn="ctr"/>
            <a:endParaRPr lang="en-US" sz="2200" kern="1400" dirty="0" err="1">
              <a:solidFill>
                <a:schemeClr val="bg2"/>
              </a:solidFill>
              <a:latin typeface="Whitney Light"/>
              <a:cs typeface="Whitne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5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613" y="534991"/>
            <a:ext cx="7865533" cy="50475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SAR IN THIS BULLET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987" y="1011304"/>
            <a:ext cx="8265926" cy="32321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Designed and created quasi-</a:t>
            </a:r>
            <a:r>
              <a:rPr lang="en-US" sz="2100" dirty="0" err="1">
                <a:latin typeface="Whitney Book" pitchFamily="50" charset="0"/>
                <a:cs typeface="Whitney Book" pitchFamily="50" charset="0"/>
              </a:rPr>
              <a:t>VaR</a:t>
            </a:r>
            <a:r>
              <a:rPr lang="en-US" sz="2100" dirty="0">
                <a:latin typeface="Whitney Book" pitchFamily="50" charset="0"/>
                <a:cs typeface="Whitney Book" pitchFamily="50" charset="0"/>
              </a:rPr>
              <a:t> (Value at Risk) tool using SQL, R &amp; Shiny to evaluate risks faced by investors’ portfolios during market downturns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27" y="2297150"/>
            <a:ext cx="7040845" cy="22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613" y="534991"/>
            <a:ext cx="7865533" cy="50475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SAR IN THIS BULLET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987" y="1011304"/>
            <a:ext cx="8265926" cy="41319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Designed and created quasi-</a:t>
            </a:r>
            <a:r>
              <a:rPr lang="en-US" sz="2100" dirty="0" err="1">
                <a:latin typeface="Whitney Book" pitchFamily="50" charset="0"/>
                <a:cs typeface="Whitney Book" pitchFamily="50" charset="0"/>
              </a:rPr>
              <a:t>VaR</a:t>
            </a:r>
            <a:r>
              <a:rPr lang="en-US" sz="2100" dirty="0">
                <a:latin typeface="Whitney Book" pitchFamily="50" charset="0"/>
                <a:cs typeface="Whitney Book" pitchFamily="50" charset="0"/>
              </a:rPr>
              <a:t> (Value at Risk) tool using SQL, R &amp; Shiny to evaluate risks faced by investors’ portfolios during market downturns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Situation: </a:t>
            </a:r>
            <a:r>
              <a:rPr lang="en-US" dirty="0">
                <a:latin typeface="Whitney Book" pitchFamily="50" charset="0"/>
                <a:cs typeface="Whitney Book" pitchFamily="50" charset="0"/>
              </a:rPr>
              <a:t>during market downturns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Action: </a:t>
            </a:r>
            <a:r>
              <a:rPr lang="en-US" dirty="0">
                <a:latin typeface="Whitney Book" pitchFamily="50" charset="0"/>
                <a:cs typeface="Whitney Book" pitchFamily="50" charset="0"/>
              </a:rPr>
              <a:t>Designed and created quasi-</a:t>
            </a:r>
            <a:r>
              <a:rPr lang="en-US" dirty="0" err="1">
                <a:latin typeface="Whitney Book" pitchFamily="50" charset="0"/>
                <a:cs typeface="Whitney Book" pitchFamily="50" charset="0"/>
              </a:rPr>
              <a:t>VaR</a:t>
            </a:r>
            <a:r>
              <a:rPr lang="en-US" dirty="0">
                <a:latin typeface="Whitney Book" pitchFamily="50" charset="0"/>
                <a:cs typeface="Whitney Book" pitchFamily="50" charset="0"/>
              </a:rPr>
              <a:t> (Value at Risk) tool using SQL, R &amp; Shiny </a:t>
            </a: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Result: </a:t>
            </a:r>
            <a:r>
              <a:rPr lang="en-US" dirty="0">
                <a:latin typeface="Whitney Book" pitchFamily="50" charset="0"/>
                <a:cs typeface="Whitney Book" pitchFamily="50" charset="0"/>
              </a:rPr>
              <a:t>to evaluate risks faced by investors’ portfolios </a:t>
            </a: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3037" y="3708400"/>
            <a:ext cx="4279826" cy="584775"/>
          </a:xfrm>
          <a:prstGeom prst="rect">
            <a:avLst/>
          </a:prstGeom>
          <a:ln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Write the phrase in a way that makes sense, 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sharing the most important information first.</a:t>
            </a:r>
          </a:p>
        </p:txBody>
      </p:sp>
    </p:spTree>
    <p:extLst>
      <p:ext uri="{BB962C8B-B14F-4D97-AF65-F5344CB8AC3E}">
        <p14:creationId xmlns:p14="http://schemas.microsoft.com/office/powerpoint/2010/main" val="4161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613" y="534991"/>
            <a:ext cx="7865533" cy="535531"/>
          </a:xfrm>
        </p:spPr>
        <p:txBody>
          <a:bodyPr/>
          <a:lstStyle/>
          <a:p>
            <a:pPr defTabSz="685783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ON INVESTMENT (ROI)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29416" y="1620904"/>
            <a:ext cx="8265926" cy="2616101"/>
          </a:xfrm>
        </p:spPr>
        <p:txBody>
          <a:bodyPr/>
          <a:lstStyle/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Initiated coverage on Mexican financial sectors &amp; Andean Region corporate sectors; recommended BBVA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Bancomer’s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sub debt into portfolio,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a 10% return</a:t>
            </a:r>
          </a:p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four-person team to conduct software audits for blue-chip hardware and software client ($50B market cap); identified over $40MM in breaches of contract,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producing 6x ROI for client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613" y="534991"/>
            <a:ext cx="7865533" cy="535531"/>
          </a:xfrm>
        </p:spPr>
        <p:txBody>
          <a:bodyPr/>
          <a:lstStyle/>
          <a:p>
            <a:pPr defTabSz="685783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29416" y="1620904"/>
            <a:ext cx="8265926" cy="2616101"/>
          </a:xfrm>
        </p:spPr>
        <p:txBody>
          <a:bodyPr/>
          <a:lstStyle/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a quantitative model in Python for an equity trading strategy, after proving the initial model produced a profitable strategy,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it to different markets and then advanced it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daily to an intraday model</a:t>
            </a:r>
          </a:p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 an analytics platform and user interface for data anomaly detection using proprietary languages, allowing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accurate and efficient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of financial positions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498598"/>
          </a:xfrm>
        </p:spPr>
        <p:txBody>
          <a:bodyPr/>
          <a:lstStyle/>
          <a:p>
            <a:pPr defTabSz="685783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REVENUE/PROFITABILITY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2300" y="1892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900" y="1338302"/>
            <a:ext cx="70802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user feedback and product knowledge and vision into refined requirements for data acquisition tools used by five product teams, powering more than 300 distinct client implementation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totaling $120M in contract value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9719" y="281563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Management Buy-in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1900" y="3277295"/>
            <a:ext cx="688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a comprehensive evaluation of two PAAMCO asset managers’ risk profiles and trading patterns; presented 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 with findings and suggestions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improvement to PAAMCO’s Head of Portfolio Solutions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498598"/>
          </a:xfrm>
        </p:spPr>
        <p:txBody>
          <a:bodyPr/>
          <a:lstStyle/>
          <a:p>
            <a:pPr defTabSz="685783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STRUGGLING WITH RESULTS?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3467" y="1238250"/>
            <a:ext cx="7922683" cy="3492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Ask yourself: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How did this fit into the overall company strategy?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What were you most proud of?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What problems were you able to solve?</a:t>
            </a:r>
          </a:p>
          <a:p>
            <a:pPr lvl="1"/>
            <a:r>
              <a:rPr lang="en-US" sz="15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What did you help create or build?</a:t>
            </a:r>
          </a:p>
          <a:p>
            <a:r>
              <a:rPr lang="en-US" sz="18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Describe to a friend what you did</a:t>
            </a:r>
          </a:p>
          <a:p>
            <a:r>
              <a:rPr lang="en-US" sz="18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Brainstorm your previous tasks  &amp; accomplishments</a:t>
            </a:r>
          </a:p>
          <a:p>
            <a:r>
              <a:rPr lang="en-US" sz="1800" dirty="0">
                <a:solidFill>
                  <a:schemeClr val="tx2"/>
                </a:solidFill>
                <a:latin typeface="Whitney Book" pitchFamily="50" charset="0"/>
                <a:cs typeface="Whitney Book" pitchFamily="50" charset="0"/>
              </a:rPr>
              <a:t>Dig up your performance reviews or original job description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Whitney Book" pitchFamily="50" charset="0"/>
              <a:cs typeface="Whitney Book" pitchFamily="50" charset="0"/>
            </a:endParaRPr>
          </a:p>
          <a:p>
            <a:endParaRPr lang="en-US" sz="1800" dirty="0">
              <a:solidFill>
                <a:schemeClr val="bg1"/>
              </a:solidFill>
              <a:latin typeface="Whitney Book" pitchFamily="50" charset="0"/>
              <a:cs typeface="Whitney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8136"/>
            <a:ext cx="7865533" cy="498598"/>
          </a:xfrm>
        </p:spPr>
        <p:txBody>
          <a:bodyPr/>
          <a:lstStyle/>
          <a:p>
            <a:pPr defTabSz="685783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3468" y="1612154"/>
            <a:ext cx="7642320" cy="23184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No hanging words (when there are only one or two words on a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Six bullets max in a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Consolidate early/less relevant work experience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Cut any bullets of tasks you no longer want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Whitney Book" pitchFamily="50" charset="0"/>
                <a:cs typeface="Whitney Book" pitchFamily="50" charset="0"/>
              </a:rPr>
              <a:t>Adjust margins &amp; font as a last resort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682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hart 1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691036"/>
            <a:ext cx="6515100" cy="398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9900" y="321704"/>
            <a:ext cx="8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Typos!</a:t>
            </a:r>
          </a:p>
        </p:txBody>
      </p:sp>
    </p:spTree>
    <p:extLst>
      <p:ext uri="{BB962C8B-B14F-4D97-AF65-F5344CB8AC3E}">
        <p14:creationId xmlns:p14="http://schemas.microsoft.com/office/powerpoint/2010/main" val="9389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</a:t>
            </a:r>
            <a:br>
              <a:rPr lang="en-US" dirty="0"/>
            </a:br>
            <a:r>
              <a:rPr lang="en-US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3338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8136"/>
            <a:ext cx="7865533" cy="498598"/>
          </a:xfrm>
        </p:spPr>
        <p:txBody>
          <a:bodyPr/>
          <a:lstStyle/>
          <a:p>
            <a:pPr defTabSz="685783"/>
            <a:r>
              <a:rPr lang="en-US" sz="2400" b="1" dirty="0">
                <a:solidFill>
                  <a:srgbClr val="002B4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Save Your Resume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5" descr="https://upload.wikimedia.org/wikipedia/commons/thumb/4/4f/Microsoft_Word_2013_logo.svg/2000px-Microsoft_Word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311061"/>
            <a:ext cx="2514600" cy="24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hikashop.com/media/com_hikashop/upload/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1146734"/>
            <a:ext cx="277177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9550" y="385152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Whitney Book" pitchFamily="50" charset="0"/>
                <a:cs typeface="Whitney Book" pitchFamily="50" charset="0"/>
              </a:rPr>
              <a:t>REVISIONS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2400" y="385616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Whitney Book" pitchFamily="50" charset="0"/>
                <a:cs typeface="Whitney Book" pitchFamily="50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7001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5047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review of resume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15636" y="1500975"/>
            <a:ext cx="8596745" cy="4154984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Prioritize the order of the bullets based on their relevance to the targeted company or position.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Target the resume to the job/internship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b="1" u="sng" dirty="0">
                <a:solidFill>
                  <a:schemeClr val="bg1"/>
                </a:solidFill>
              </a:rPr>
              <a:t>Proofread!</a:t>
            </a:r>
            <a:r>
              <a:rPr lang="en-US" dirty="0">
                <a:solidFill>
                  <a:schemeClr val="bg1"/>
                </a:solidFill>
              </a:rPr>
              <a:t> No typos are acceptable. Have at least one other person review it for you.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Update your resume throughout the year as you take classes, acquire skills, do projects.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7992" y="574978"/>
            <a:ext cx="7865533" cy="53553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Access TO VMOCK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37992" y="1280906"/>
            <a:ext cx="801401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600" b="0" i="0" kern="1200" baseline="0">
                <a:solidFill>
                  <a:schemeClr val="tx2"/>
                </a:solidFill>
                <a:latin typeface="Whitney Light"/>
                <a:ea typeface="+mn-ea"/>
                <a:cs typeface="Whitney Light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i="0" kern="1200" cap="all" spc="9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Whitney Bold"/>
                <a:ea typeface="+mn-ea"/>
                <a:cs typeface="Whitney Bold"/>
              </a:defRPr>
            </a:lvl2pPr>
            <a:lvl3pPr marL="0" indent="-18288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40000"/>
              <a:buFont typeface="Arial"/>
              <a:buChar char="•"/>
              <a:defRPr lang="en-US" sz="1600" b="0" i="0" kern="1200" spc="0" baseline="0" dirty="0" smtClean="0">
                <a:solidFill>
                  <a:schemeClr val="accent3"/>
                </a:solidFill>
                <a:latin typeface="Whitney Light"/>
                <a:ea typeface="+mn-ea"/>
                <a:cs typeface="Whitney Light"/>
              </a:defRPr>
            </a:lvl3pPr>
            <a:lvl4pPr marL="398463" marR="0" indent="-111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/>
              <a:defRPr sz="1400" b="0" i="0" kern="1200" baseline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ea typeface="+mn-ea"/>
                <a:cs typeface="Whitney Light"/>
              </a:defRPr>
            </a:lvl4pPr>
            <a:lvl5pPr marL="515938" indent="-117475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Lucida Grande"/>
              <a:buChar char="›"/>
              <a:defRPr lang="en-US" sz="1600" b="0" i="1" kern="120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ea typeface="+mn-ea"/>
                <a:cs typeface="Whitney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defRPr/>
            </a:pPr>
            <a:endParaRPr lang="en-US" dirty="0">
              <a:solidFill>
                <a:srgbClr val="2196C3"/>
              </a:solidFill>
            </a:endParaRPr>
          </a:p>
          <a:p>
            <a:pPr lvl="2">
              <a:defRPr/>
            </a:pPr>
            <a:endParaRPr lang="en-US" dirty="0">
              <a:solidFill>
                <a:srgbClr val="2196C3"/>
              </a:solidFill>
            </a:endParaRPr>
          </a:p>
          <a:p>
            <a:pPr lvl="2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1A9C27-DE50-47D6-BA09-912E147AECE5}"/>
              </a:ext>
            </a:extLst>
          </p:cNvPr>
          <p:cNvSpPr/>
          <p:nvPr/>
        </p:nvSpPr>
        <p:spPr>
          <a:xfrm>
            <a:off x="3006728" y="2715095"/>
            <a:ext cx="327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F5E86"/>
                </a:solidFill>
                <a:latin typeface="Cambria" panose="02040503050406030204" pitchFamily="18" charset="0"/>
                <a:ea typeface="MS Mincho" panose="02020609040205080304" pitchFamily="49" charset="-128"/>
                <a:cs typeface="Cambria" panose="02040503050406030204" pitchFamily="18" charset="0"/>
                <a:hlinkClick r:id="rId2"/>
              </a:rPr>
              <a:t>https://career.ucla.edu/vmock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Cambria" panose="02040503050406030204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A718B-784A-4F1A-AD8F-AFA12BD03A0B}"/>
              </a:ext>
            </a:extLst>
          </p:cNvPr>
          <p:cNvSpPr txBox="1"/>
          <p:nvPr/>
        </p:nvSpPr>
        <p:spPr>
          <a:xfrm>
            <a:off x="747423" y="1373239"/>
            <a:ext cx="7756101" cy="923330"/>
          </a:xfrm>
          <a:prstGeom prst="rect">
            <a:avLst/>
          </a:prstGeom>
          <a:ln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dirty="0" err="1"/>
              <a:t>VMock</a:t>
            </a:r>
            <a:r>
              <a:rPr lang="en-US" dirty="0"/>
              <a:t> is a 24/7 online resume review tool available for all UCLA students. It provides instant personalized feedback on your resume based on criteria gathered from employers and UCLA community standards.</a:t>
            </a: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Whitney Light"/>
              <a:cs typeface="Whitne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55B30-6A69-480E-A8B3-041C694621A6}"/>
              </a:ext>
            </a:extLst>
          </p:cNvPr>
          <p:cNvSpPr txBox="1"/>
          <p:nvPr/>
        </p:nvSpPr>
        <p:spPr>
          <a:xfrm>
            <a:off x="898499" y="3872285"/>
            <a:ext cx="7307248" cy="584775"/>
          </a:xfrm>
          <a:prstGeom prst="rect">
            <a:avLst/>
          </a:prstGeom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This tool is available once you SIR –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contact 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  <a:hlinkClick r:id="rId3"/>
              </a:rPr>
              <a:t>mfecareers@anderson.ucla.edu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41660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504754"/>
          </a:xfrm>
        </p:spPr>
        <p:txBody>
          <a:bodyPr/>
          <a:lstStyle/>
          <a:p>
            <a:r>
              <a:rPr lang="en-US" dirty="0"/>
              <a:t>write Your Resume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50434" y="1360926"/>
            <a:ext cx="6489520" cy="3782574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Follow the examples for resume format for UCLA MFE</a:t>
            </a:r>
          </a:p>
          <a:p>
            <a:pPr lvl="2" indent="0">
              <a:lnSpc>
                <a:spcPct val="150000"/>
              </a:lnSpc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 (handouts will be sent)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Submit your resume in Word document to me to permit revisions  </a:t>
            </a:r>
          </a:p>
          <a:p>
            <a:pPr marL="684213" lvl="3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 final draft will be pdf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DO NOT use a template from the internet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Email draft for review to: mfecareers@anderson.ucla.edu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Document title: LastName_FirstName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First Draft Due June 11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</a:rPr>
              <a:t>Your resume will be reviewed and feedback provided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504754"/>
          </a:xfrm>
        </p:spPr>
        <p:txBody>
          <a:bodyPr/>
          <a:lstStyle/>
          <a:p>
            <a:r>
              <a:rPr lang="en-US" dirty="0"/>
              <a:t>Action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42800" y="1500975"/>
            <a:ext cx="7857734" cy="1200329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Draft of Resume due on June 11, 2021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Send in </a:t>
            </a:r>
            <a:r>
              <a:rPr lang="en-US" b="1" dirty="0">
                <a:solidFill>
                  <a:schemeClr val="tx2"/>
                </a:solidFill>
              </a:rPr>
              <a:t>Word document </a:t>
            </a:r>
            <a:r>
              <a:rPr lang="en-US" dirty="0">
                <a:solidFill>
                  <a:schemeClr val="tx2"/>
                </a:solidFill>
              </a:rPr>
              <a:t>(not pdf)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Title of resume document: Last Name_First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9677" y="3762652"/>
            <a:ext cx="3921009" cy="584775"/>
          </a:xfrm>
          <a:prstGeom prst="rect">
            <a:avLst/>
          </a:prstGeom>
          <a:ln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Send resume draft to Riana Olson by June 11.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mfecareers@anderson.ucla.edu</a:t>
            </a:r>
          </a:p>
        </p:txBody>
      </p:sp>
    </p:spTree>
    <p:extLst>
      <p:ext uri="{BB962C8B-B14F-4D97-AF65-F5344CB8AC3E}">
        <p14:creationId xmlns:p14="http://schemas.microsoft.com/office/powerpoint/2010/main" val="11508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C887-0192-194E-AD53-1D7E21C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2" y="1587936"/>
            <a:ext cx="3814078" cy="830997"/>
          </a:xfrm>
        </p:spPr>
        <p:txBody>
          <a:bodyPr/>
          <a:lstStyle/>
          <a:p>
            <a:pPr algn="l"/>
            <a:r>
              <a:rPr lang="en-US" sz="2400" dirty="0"/>
              <a:t>MFE Anderson template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34060" t="24821" r="33849" b="3770"/>
          <a:stretch/>
        </p:blipFill>
        <p:spPr bwMode="auto">
          <a:xfrm>
            <a:off x="4565650" y="514350"/>
            <a:ext cx="3738292" cy="44471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3750" y="3194050"/>
            <a:ext cx="32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Handouts will be emailed to you.</a:t>
            </a:r>
          </a:p>
        </p:txBody>
      </p:sp>
    </p:spTree>
    <p:extLst>
      <p:ext uri="{BB962C8B-B14F-4D97-AF65-F5344CB8AC3E}">
        <p14:creationId xmlns:p14="http://schemas.microsoft.com/office/powerpoint/2010/main" val="30026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8" y="1227564"/>
            <a:ext cx="2400299" cy="2057400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rgbClr val="002B49"/>
                </a:solidFill>
                <a:effectLst/>
                <a:latin typeface="+mn-lt"/>
                <a:cs typeface="Whitney Medium" pitchFamily="50" charset="0"/>
              </a:rPr>
              <a:t>HOW A RECRUITER SCANS A RESUME</a:t>
            </a:r>
          </a:p>
        </p:txBody>
      </p:sp>
      <p:pic>
        <p:nvPicPr>
          <p:cNvPr id="145410" name="Picture 2" descr="%20%28TheLadders%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2757" y="43771"/>
            <a:ext cx="4743450" cy="4727371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 flipV="1">
            <a:off x="3086100" y="0"/>
            <a:ext cx="0" cy="4955971"/>
          </a:xfrm>
          <a:prstGeom prst="line">
            <a:avLst/>
          </a:prstGeom>
          <a:ln>
            <a:solidFill>
              <a:srgbClr val="C69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378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40" y="314558"/>
            <a:ext cx="2286000" cy="5715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B4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ANDERSON MFE TEMPLATE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00450" y="27862"/>
            <a:ext cx="0" cy="4955971"/>
          </a:xfrm>
          <a:prstGeom prst="line">
            <a:avLst/>
          </a:prstGeom>
          <a:ln>
            <a:solidFill>
              <a:srgbClr val="C69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450" y="1160204"/>
            <a:ext cx="2969980" cy="1815882"/>
          </a:xfrm>
          <a:prstGeom prst="rect">
            <a:avLst/>
          </a:prstGeom>
          <a:ln>
            <a:noFill/>
          </a:ln>
        </p:spPr>
        <p:txBody>
          <a:bodyPr vert="horz"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One page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Reverse chronological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Font size: 10-12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Name is larger font: 14-16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Font style: Times, Calibri, Ariel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Margins: no smaller than ½ inch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Use action verbs for bullets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Consistent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750" y="3168846"/>
            <a:ext cx="3296095" cy="1569660"/>
          </a:xfrm>
          <a:prstGeom prst="rect">
            <a:avLst/>
          </a:prstGeom>
          <a:ln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Experience can be paid or unpaid.</a:t>
            </a: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It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Internships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Academic or work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Leadership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Whitney Light"/>
                <a:cs typeface="Whitney Light"/>
              </a:rPr>
              <a:t>Volunteer work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34060" t="24821" r="33849" b="3770"/>
          <a:stretch/>
        </p:blipFill>
        <p:spPr bwMode="auto">
          <a:xfrm>
            <a:off x="4518428" y="115196"/>
            <a:ext cx="3785514" cy="4846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48914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E5BA-EDF8-C34E-8FAC-A35A2097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470898"/>
          </a:xfrm>
        </p:spPr>
        <p:txBody>
          <a:bodyPr/>
          <a:lstStyle/>
          <a:p>
            <a:r>
              <a:rPr lang="en-US" dirty="0">
                <a:latin typeface="Whitney Light" pitchFamily="50" charset="0"/>
              </a:rPr>
              <a:t>RESUMES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22A6BA6-E51F-0746-B5DF-FB82FF19921D}"/>
              </a:ext>
            </a:extLst>
          </p:cNvPr>
          <p:cNvSpPr txBox="1">
            <a:spLocks/>
          </p:cNvSpPr>
          <p:nvPr/>
        </p:nvSpPr>
        <p:spPr>
          <a:xfrm>
            <a:off x="546487" y="1283332"/>
            <a:ext cx="8223440" cy="118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b="0" i="0" kern="1200">
                <a:solidFill>
                  <a:srgbClr val="2774AE"/>
                </a:solidFill>
                <a:latin typeface="Whitney Book" pitchFamily="2" charset="0"/>
                <a:ea typeface="+mn-ea"/>
                <a:cs typeface="Whitney Book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Whitney Book" pitchFamily="2" charset="0"/>
                <a:ea typeface="+mn-ea"/>
                <a:cs typeface="Whitney Book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Whitney Medium" pitchFamily="2" charset="0"/>
                <a:ea typeface="+mn-ea"/>
                <a:cs typeface="Whitney Medium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03B5C"/>
                </a:solidFill>
                <a:latin typeface="Whitney Medium" pitchFamily="2" charset="0"/>
                <a:ea typeface="+mn-ea"/>
                <a:cs typeface="Whitney Medium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bg2">
                    <a:lumMod val="50000"/>
                  </a:schemeClr>
                </a:solidFill>
                <a:latin typeface="Whitney Semibold" pitchFamily="2" charset="0"/>
                <a:ea typeface="+mn-ea"/>
                <a:cs typeface="Whitney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Concerned all your resumes will look the same to the employer?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They don’t - each of you has different backgrounds, experiences, skills, etc.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Your job is to write the resume in a way that targets your talent to the position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78" y="2468897"/>
            <a:ext cx="2342285" cy="1758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48" y="2680854"/>
            <a:ext cx="3156331" cy="1701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2873" y="4329546"/>
            <a:ext cx="166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how……..</a:t>
            </a:r>
          </a:p>
        </p:txBody>
      </p:sp>
    </p:spTree>
    <p:extLst>
      <p:ext uri="{BB962C8B-B14F-4D97-AF65-F5344CB8AC3E}">
        <p14:creationId xmlns:p14="http://schemas.microsoft.com/office/powerpoint/2010/main" val="33291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504754"/>
          </a:xfrm>
        </p:spPr>
        <p:txBody>
          <a:bodyPr/>
          <a:lstStyle/>
          <a:p>
            <a:r>
              <a:rPr lang="en-US" dirty="0"/>
              <a:t>maximize Your Resume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51266" y="1559279"/>
            <a:ext cx="7857734" cy="2599971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Target the resume to the position of interest </a:t>
            </a:r>
          </a:p>
          <a:p>
            <a:pPr marL="684213" lvl="3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show the connection between you and the job requirements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Determine 5-7 skills, experiences &amp; traits that are important to your target audience (the employer)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Review the job posting and identify the skills and/or qualities the employer seeks, and you have.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673536"/>
            <a:ext cx="7865533" cy="504754"/>
          </a:xfrm>
        </p:spPr>
        <p:txBody>
          <a:bodyPr/>
          <a:lstStyle/>
          <a:p>
            <a:r>
              <a:rPr lang="en-US" dirty="0"/>
              <a:t>maximize Your Resume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189567" y="1686279"/>
            <a:ext cx="7128934" cy="2677656"/>
          </a:xfrm>
        </p:spPr>
        <p:txBody>
          <a:bodyPr/>
          <a:lstStyle/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Demonstrate results and accomplishments where possible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Quantify when possible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Do not use pronouns: I, we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Use strong action verbs to begin each bullet point</a:t>
            </a:r>
          </a:p>
          <a:p>
            <a:pPr marL="285750" lvl="2" indent="-285750">
              <a:lnSpc>
                <a:spcPct val="15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 thorough – don’t assume you will ‘explain it’ in the interview</a:t>
            </a: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285750" lvl="2" indent="-285750">
              <a:lnSpc>
                <a:spcPct val="150000"/>
              </a:lnSpc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7314" t="24055" r="26365" b="3624"/>
          <a:stretch/>
        </p:blipFill>
        <p:spPr bwMode="auto">
          <a:xfrm>
            <a:off x="1638301" y="368301"/>
            <a:ext cx="5937250" cy="442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07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5AndersonPresentationTemplate_16x9">
  <a:themeElements>
    <a:clrScheme name="Custom 2">
      <a:dk1>
        <a:srgbClr val="333333"/>
      </a:dk1>
      <a:lt1>
        <a:srgbClr val="006198"/>
      </a:lt1>
      <a:dk2>
        <a:srgbClr val="FFFFFF"/>
      </a:dk2>
      <a:lt2>
        <a:srgbClr val="666666"/>
      </a:lt2>
      <a:accent1>
        <a:srgbClr val="F47C30"/>
      </a:accent1>
      <a:accent2>
        <a:srgbClr val="92A7A8"/>
      </a:accent2>
      <a:accent3>
        <a:srgbClr val="0096D1"/>
      </a:accent3>
      <a:accent4>
        <a:srgbClr val="F1C403"/>
      </a:accent4>
      <a:accent5>
        <a:srgbClr val="B8D8D9"/>
      </a:accent5>
      <a:accent6>
        <a:srgbClr val="18375D"/>
      </a:accent6>
      <a:hlink>
        <a:srgbClr val="CB981D"/>
      </a:hlink>
      <a:folHlink>
        <a:srgbClr val="6798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vert="horz" wrap="square" lIns="91440" rIns="91440" rtlCol="0" anchor="ctr">
        <a:noAutofit/>
      </a:bodyPr>
      <a:lstStyle>
        <a:defPPr algn="ctr">
          <a:defRPr sz="2200" kern="1400" dirty="0" err="1" smtClean="0">
            <a:solidFill>
              <a:schemeClr val="bg2"/>
            </a:solidFill>
            <a:latin typeface="Whitney Light"/>
            <a:cs typeface="Whitney Light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none" rtlCol="0">
        <a:spAutoFit/>
      </a:bodyPr>
      <a:lstStyle>
        <a:defPPr>
          <a:defRPr sz="1600" dirty="0" err="1">
            <a:solidFill>
              <a:schemeClr val="bg1">
                <a:lumMod val="75000"/>
                <a:lumOff val="25000"/>
              </a:schemeClr>
            </a:solidFill>
            <a:latin typeface="Whitney Light"/>
            <a:cs typeface="Whitney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CM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MC Theme" id="{CA052B08-74DE-4C19-B494-E265D09E7B13}" vid="{DB446A27-EE9F-4372-A3A9-D77ED1E12A9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22457</TotalTime>
  <Words>991</Words>
  <Application>Microsoft Office PowerPoint</Application>
  <PresentationFormat>On-screen Show (16:9)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MS Mincho</vt:lpstr>
      <vt:lpstr>Arial</vt:lpstr>
      <vt:lpstr>Calibri</vt:lpstr>
      <vt:lpstr>Cambria</vt:lpstr>
      <vt:lpstr>Lucida Grande</vt:lpstr>
      <vt:lpstr>Times New Roman</vt:lpstr>
      <vt:lpstr>Verdana</vt:lpstr>
      <vt:lpstr>Whitney Bold</vt:lpstr>
      <vt:lpstr>Whitney Book</vt:lpstr>
      <vt:lpstr>Whitney Light</vt:lpstr>
      <vt:lpstr>Whitney Medium</vt:lpstr>
      <vt:lpstr>Whitney Semibold</vt:lpstr>
      <vt:lpstr>2015AndersonPresentationTemplate_16x9</vt:lpstr>
      <vt:lpstr>Custom Design</vt:lpstr>
      <vt:lpstr>PCMC Theme</vt:lpstr>
      <vt:lpstr>MFE CLASS OF 2022</vt:lpstr>
      <vt:lpstr>Step one: resume</vt:lpstr>
      <vt:lpstr>MFE Anderson template</vt:lpstr>
      <vt:lpstr>HOW A RECRUITER SCANS A RESUME</vt:lpstr>
      <vt:lpstr>ANDERSON MFE TEMPLATE</vt:lpstr>
      <vt:lpstr>RESUMES</vt:lpstr>
      <vt:lpstr>maximize Your Resume</vt:lpstr>
      <vt:lpstr>maximize Your Resume</vt:lpstr>
      <vt:lpstr>PowerPoint Presentation</vt:lpstr>
      <vt:lpstr>Situation – Action – Result </vt:lpstr>
      <vt:lpstr>How to write a strong bullet point</vt:lpstr>
      <vt:lpstr>IDENTIFY SAR IN THIS BULLET </vt:lpstr>
      <vt:lpstr>IDENTIFY SAR IN THIS BULLET </vt:lpstr>
      <vt:lpstr>RETURN ON INVESTMENT (ROI)</vt:lpstr>
      <vt:lpstr>improvement</vt:lpstr>
      <vt:lpstr>INCREASED REVENUE/PROFITABILITY</vt:lpstr>
      <vt:lpstr>STILL STRUGGLING WITH RESULTS?</vt:lpstr>
      <vt:lpstr>Additional tips</vt:lpstr>
      <vt:lpstr>PowerPoint Presentation</vt:lpstr>
      <vt:lpstr>How to Save Your Resume</vt:lpstr>
      <vt:lpstr>Final review of resume</vt:lpstr>
      <vt:lpstr>Access TO VMOCK</vt:lpstr>
      <vt:lpstr>write Your Resume</vt:lpstr>
      <vt:lpstr>Action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marsh/cornelia</dc:creator>
  <cp:lastModifiedBy>Windows User</cp:lastModifiedBy>
  <cp:revision>576</cp:revision>
  <dcterms:created xsi:type="dcterms:W3CDTF">2017-01-17T23:49:50Z</dcterms:created>
  <dcterms:modified xsi:type="dcterms:W3CDTF">2021-06-04T00:13:54Z</dcterms:modified>
</cp:coreProperties>
</file>