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6" r:id="rId2"/>
    <p:sldId id="263" r:id="rId3"/>
    <p:sldId id="297" r:id="rId4"/>
    <p:sldId id="298" r:id="rId5"/>
    <p:sldId id="260" r:id="rId6"/>
    <p:sldId id="299" r:id="rId7"/>
    <p:sldId id="300" r:id="rId8"/>
    <p:sldId id="301" r:id="rId9"/>
    <p:sldId id="302" r:id="rId10"/>
    <p:sldId id="277" r:id="rId11"/>
    <p:sldId id="303" r:id="rId12"/>
    <p:sldId id="266" r:id="rId13"/>
    <p:sldId id="27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67" autoAdjust="0"/>
  </p:normalViewPr>
  <p:slideViewPr>
    <p:cSldViewPr>
      <p:cViewPr varScale="1">
        <p:scale>
          <a:sx n="52" d="100"/>
          <a:sy n="52" d="100"/>
        </p:scale>
        <p:origin x="1120" y="-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90D6-BDD1-488C-AED7-AF380B851271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05071-DFCF-4632-A020-B1E7636CC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74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5071-DFCF-4632-A020-B1E7636CCC6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03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05071-DFCF-4632-A020-B1E7636CCC6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04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2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41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3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3DBC-54E6-44EA-A023-6764C6388343}" type="datetimeFigureOut">
              <a:rPr lang="en-US" smtClean="0"/>
              <a:t>24/06/2020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B43A-510E-4123-ABCE-7917BFA0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ovid-19%20data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covid-19-coronavirus-data-resources/global-track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altLang="en-US" sz="5000" dirty="0"/>
              <a:t>Mizuho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altLang="en-US"/>
              <a:t>by PQM InnoTeam</a:t>
            </a:r>
          </a:p>
          <a:p>
            <a:r>
              <a:rPr lang="en-SG" altLang="en-US"/>
              <a:t>3 Jun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 (4)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968375"/>
            <a:ext cx="5384800" cy="4953000"/>
          </a:xfrm>
        </p:spPr>
        <p:txBody>
          <a:bodyPr/>
          <a:lstStyle/>
          <a:p>
            <a:pPr marL="675005" indent="-675005">
              <a:buNone/>
            </a:pPr>
            <a:r>
              <a:rPr lang="en-SG" altLang="en-US"/>
              <a:t>2. Server Licence Type</a:t>
            </a:r>
            <a:endParaRPr lang="en-SG" altLang="en-US" sz="2800"/>
          </a:p>
          <a:p>
            <a:pPr>
              <a:buNone/>
            </a:pPr>
            <a:r>
              <a:rPr lang="en-SG" altLang="en-US" sz="2800">
                <a:sym typeface="+mn-ea"/>
              </a:rPr>
              <a:t>	</a:t>
            </a:r>
            <a:endParaRPr lang="en-SG" altLang="en-US" sz="2800"/>
          </a:p>
          <a:p>
            <a:pPr marL="935990" indent="0" defTabSz="0">
              <a:buNone/>
              <a:tabLst>
                <a:tab pos="1163955" algn="l"/>
              </a:tabLst>
            </a:pPr>
            <a:endParaRPr lang="en-SG" altLang="en-US"/>
          </a:p>
          <a:p>
            <a:pPr marL="1377950" indent="-441960" defTabSz="0">
              <a:tabLst>
                <a:tab pos="1163955" algn="l"/>
              </a:tabLst>
            </a:pPr>
            <a:endParaRPr lang="en-SG" altLang="en-US"/>
          </a:p>
          <a:p>
            <a:pPr marL="1377950" indent="-441960" defTabSz="0">
              <a:tabLst>
                <a:tab pos="1163955" algn="l"/>
              </a:tabLst>
            </a:pPr>
            <a:endParaRPr lang="en-SG" altLang="en-US"/>
          </a:p>
          <a:p>
            <a:pPr marL="0" indent="0" defTabSz="0">
              <a:buNone/>
              <a:tabLst>
                <a:tab pos="1163955" algn="l"/>
              </a:tabLst>
            </a:pPr>
            <a:endParaRPr lang="en-SG" altLang="en-US"/>
          </a:p>
          <a:p>
            <a:pPr lvl="1"/>
            <a:endParaRPr lang="en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436880" y="1621790"/>
          <a:ext cx="1074547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1. Tableau Creator</a:t>
                      </a:r>
                    </a:p>
                    <a:p>
                      <a:pPr marL="622935" indent="-288290" defTabSz="914400"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-  to create and publish data sources</a:t>
                      </a:r>
                    </a:p>
                    <a:p>
                      <a:pPr marL="567055" indent="-245745">
                        <a:buNone/>
                      </a:pPr>
                      <a:endParaRPr lang="en-SG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SG" sz="20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en-SG" altLang="en-US" sz="2000">
                          <a:solidFill>
                            <a:schemeClr val="tx1"/>
                          </a:solidFill>
                          <a:sym typeface="+mn-ea"/>
                        </a:rPr>
                        <a:t>. Tableau Viewer</a:t>
                      </a:r>
                    </a:p>
                    <a:p>
                      <a:pPr marL="610870" indent="-287655"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  <a:sym typeface="+mn-ea"/>
                        </a:rPr>
                        <a:t>-  </a:t>
                      </a:r>
                      <a:r>
                        <a:rPr lang="en-US" altLang="en-SG" sz="2000">
                          <a:solidFill>
                            <a:schemeClr val="tx1"/>
                          </a:solidFill>
                          <a:sym typeface="+mn-ea"/>
                        </a:rPr>
                        <a:t>to view </a:t>
                      </a:r>
                      <a:r>
                        <a:rPr lang="en-SG" altLang="en-US" sz="2000">
                          <a:solidFill>
                            <a:schemeClr val="tx1"/>
                          </a:solidFill>
                          <a:sym typeface="+mn-ea"/>
                        </a:rPr>
                        <a:t>and interact with trusted content </a:t>
                      </a:r>
                      <a:r>
                        <a:rPr lang="en-US" altLang="en-SG" sz="2000">
                          <a:solidFill>
                            <a:schemeClr val="tx1"/>
                          </a:solidFill>
                          <a:sym typeface="+mn-ea"/>
                        </a:rPr>
                        <a:t>in the server</a:t>
                      </a:r>
                      <a:endParaRPr lang="en-SG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610870" indent="-287655"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  <a:sym typeface="+mn-ea"/>
                        </a:rPr>
                        <a:t>-  gives users access to the right data within a governed platform without the exporting and emailing that puts the security of the data at risk</a:t>
                      </a:r>
                    </a:p>
                    <a:p>
                      <a:pPr>
                        <a:buNone/>
                      </a:pPr>
                      <a:endParaRPr lang="en-SG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SG" sz="2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. Tableau Explorer</a:t>
                      </a:r>
                    </a:p>
                    <a:p>
                      <a:pPr marL="541655" indent="-219075"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-  can create new workbook using data sources published to Tableau Server</a:t>
                      </a:r>
                    </a:p>
                    <a:p>
                      <a:pPr marL="541655" indent="-219075"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-  but cannot create new data sources</a:t>
                      </a:r>
                    </a:p>
                    <a:p>
                      <a:pPr>
                        <a:buNone/>
                      </a:pPr>
                      <a:endParaRPr lang="en-SG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4. Tableau Server</a:t>
                      </a:r>
                    </a:p>
                    <a:p>
                      <a:pPr marL="565150" indent="-231140">
                        <a:buNone/>
                      </a:pPr>
                      <a:r>
                        <a:rPr lang="en-US" altLang="en-SG" sz="200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allows users to save workbooks securely</a:t>
                      </a:r>
                    </a:p>
                    <a:p>
                      <a:pPr marL="565150" indent="-231140">
                        <a:buNone/>
                      </a:pPr>
                      <a:r>
                        <a:rPr lang="en-SG" altLang="en-US" sz="2000">
                          <a:solidFill>
                            <a:schemeClr val="tx1"/>
                          </a:solidFill>
                        </a:rPr>
                        <a:t>-  to centrally manage collaboration, security and performance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 (5)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877570"/>
            <a:ext cx="10972800" cy="4375785"/>
          </a:xfrm>
        </p:spPr>
        <p:txBody>
          <a:bodyPr/>
          <a:lstStyle/>
          <a:p>
            <a:pPr marL="0" indent="0">
              <a:buNone/>
            </a:pPr>
            <a:r>
              <a:rPr lang="en-SG" altLang="en-US" dirty="0"/>
              <a:t>3. Cost </a:t>
            </a:r>
            <a:r>
              <a:rPr lang="en-US" altLang="en-SG" dirty="0" smtClean="0"/>
              <a:t>(US$16,346 till 12 May 2021 ; thereafter US$36,200/</a:t>
            </a:r>
            <a:r>
              <a:rPr lang="en-US" altLang="en-SG" dirty="0" err="1" smtClean="0"/>
              <a:t>yr</a:t>
            </a:r>
            <a:r>
              <a:rPr lang="en-US" altLang="en-SG" dirty="0" smtClean="0"/>
              <a:t> </a:t>
            </a:r>
          </a:p>
          <a:p>
            <a:pPr marL="0" indent="0">
              <a:buNone/>
            </a:pPr>
            <a:r>
              <a:rPr lang="en-US" altLang="en-SG" dirty="0" smtClean="0">
                <a:sym typeface="Wingdings" panose="05000000000000000000" pitchFamily="2" charset="2"/>
              </a:rPr>
              <a:t> </a:t>
            </a:r>
            <a:r>
              <a:rPr lang="en-US" altLang="en-SG" dirty="0" smtClean="0"/>
              <a:t>excluding additional creator </a:t>
            </a:r>
            <a:r>
              <a:rPr lang="en-US" altLang="en-SG" dirty="0" err="1" smtClean="0"/>
              <a:t>licence</a:t>
            </a:r>
            <a:r>
              <a:rPr lang="en-US" altLang="en-SG" dirty="0" smtClean="0"/>
              <a:t>)</a:t>
            </a:r>
            <a:endParaRPr lang="en-SG" altLang="en-US" dirty="0"/>
          </a:p>
          <a:p>
            <a:pPr marL="1835150" lvl="1" indent="-441960" defTabSz="0">
              <a:tabLst>
                <a:tab pos="1163955" algn="l"/>
              </a:tabLst>
            </a:pPr>
            <a:endParaRPr lang="en-SG" altLang="en-US" sz="2450" dirty="0"/>
          </a:p>
          <a:p>
            <a:pPr marL="1377950" indent="-441960" defTabSz="0">
              <a:tabLst>
                <a:tab pos="1163955" algn="l"/>
              </a:tabLst>
            </a:pPr>
            <a:endParaRPr lang="en-SG" altLang="en-US" sz="2800" dirty="0"/>
          </a:p>
          <a:p>
            <a:pPr marL="935990" indent="0" defTabSz="0">
              <a:buNone/>
              <a:tabLst>
                <a:tab pos="1163955" algn="l"/>
              </a:tabLst>
            </a:pPr>
            <a:endParaRPr lang="en-SG" altLang="en-US" dirty="0"/>
          </a:p>
          <a:p>
            <a:pPr marL="1377950" indent="-441960" defTabSz="0">
              <a:tabLst>
                <a:tab pos="1163955" algn="l"/>
              </a:tabLst>
            </a:pPr>
            <a:endParaRPr lang="en-SG" altLang="en-US" dirty="0"/>
          </a:p>
          <a:p>
            <a:pPr marL="1377950" indent="-441960" defTabSz="0">
              <a:tabLst>
                <a:tab pos="1163955" algn="l"/>
              </a:tabLst>
            </a:pPr>
            <a:endParaRPr lang="en-SG" altLang="en-US" dirty="0"/>
          </a:p>
          <a:p>
            <a:pPr marL="0" indent="0" defTabSz="0">
              <a:buNone/>
              <a:tabLst>
                <a:tab pos="1163955" algn="l"/>
              </a:tabLst>
            </a:pPr>
            <a:endParaRPr lang="en-SG" altLang="en-US" dirty="0"/>
          </a:p>
          <a:p>
            <a:pPr lvl="1"/>
            <a:endParaRPr lang="en-SG" altLang="en-US" dirty="0"/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3516956612"/>
              </p:ext>
            </p:extLst>
          </p:nvPr>
        </p:nvGraphicFramePr>
        <p:xfrm>
          <a:off x="379094" y="1982919"/>
          <a:ext cx="11355705" cy="517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altLang="en-US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alt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alt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5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 dirty="0">
                          <a:solidFill>
                            <a:srgbClr val="00B0F0"/>
                          </a:solidFill>
                        </a:rPr>
                        <a:t>US$0</a:t>
                      </a:r>
                    </a:p>
                    <a:p>
                      <a:pPr marL="0" lvl="1" indent="0" defTabSz="0">
                        <a:tabLst>
                          <a:tab pos="1163955" algn="l"/>
                        </a:tabLst>
                      </a:pPr>
                      <a:r>
                        <a:rPr lang="en-SG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- </a:t>
                      </a:r>
                      <a:r>
                        <a:rPr lang="en-SG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AIOD will prepare server by using existing hardware for (Production and DR server</a:t>
                      </a:r>
                      <a:r>
                        <a:rPr lang="en-US" altLang="en-SG" sz="1800" dirty="0">
                          <a:solidFill>
                            <a:schemeClr val="tx1"/>
                          </a:solidFill>
                          <a:sym typeface="+mn-ea"/>
                        </a:rPr>
                        <a:t>).  Dev server to be confirmed.</a:t>
                      </a:r>
                      <a:endParaRPr lang="en-SG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/>
                        <a:t>Software</a:t>
                      </a:r>
                    </a:p>
                    <a:p>
                      <a:pPr>
                        <a:buNone/>
                      </a:pPr>
                      <a:r>
                        <a:rPr lang="en-SG" altLang="en-US"/>
                        <a:t>- convert desktop to </a:t>
                      </a:r>
                      <a:r>
                        <a:rPr lang="en-US" altLang="en-SG"/>
                        <a:t>server</a:t>
                      </a:r>
                      <a:r>
                        <a:rPr lang="en-SG" altLang="en-US"/>
                        <a:t>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 dirty="0">
                          <a:solidFill>
                            <a:srgbClr val="00B0F0"/>
                          </a:solidFill>
                        </a:rPr>
                        <a:t>US$0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0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/>
                        <a:t>Software</a:t>
                      </a:r>
                    </a:p>
                    <a:p>
                      <a:pPr>
                        <a:buNone/>
                      </a:pPr>
                      <a:r>
                        <a:rPr lang="en-SG" altLang="en-US"/>
                        <a:t>- align to same 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 dirty="0" smtClean="0">
                          <a:solidFill>
                            <a:srgbClr val="FF0000"/>
                          </a:solidFill>
                        </a:rPr>
                        <a:t>US$3,879 </a:t>
                      </a:r>
                      <a:r>
                        <a:rPr lang="en-SG" altLang="en-US" dirty="0">
                          <a:solidFill>
                            <a:srgbClr val="FF0000"/>
                          </a:solidFill>
                        </a:rPr>
                        <a:t>(align to </a:t>
                      </a:r>
                      <a:r>
                        <a:rPr lang="en-SG" altLang="en-US" dirty="0" smtClean="0">
                          <a:solidFill>
                            <a:srgbClr val="FF0000"/>
                          </a:solidFill>
                        </a:rPr>
                        <a:t>12 May 2021) </a:t>
                      </a:r>
                    </a:p>
                    <a:p>
                      <a:pPr>
                        <a:buNone/>
                      </a:pPr>
                      <a:r>
                        <a:rPr lang="en-SG" altLang="en-US" dirty="0" smtClean="0">
                          <a:solidFill>
                            <a:srgbClr val="FF0000"/>
                          </a:solidFill>
                        </a:rPr>
                        <a:t>US$17,600/</a:t>
                      </a:r>
                      <a:r>
                        <a:rPr lang="en-SG" altLang="en-US" dirty="0" err="1" smtClean="0">
                          <a:solidFill>
                            <a:srgbClr val="FF0000"/>
                          </a:solidFill>
                        </a:rPr>
                        <a:t>yr</a:t>
                      </a:r>
                      <a:r>
                        <a:rPr lang="en-SG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altLang="en-US" dirty="0">
                          <a:solidFill>
                            <a:srgbClr val="FF0000"/>
                          </a:solidFill>
                        </a:rPr>
                        <a:t>(after </a:t>
                      </a:r>
                      <a:r>
                        <a:rPr lang="en-SG" altLang="en-US" dirty="0" smtClean="0">
                          <a:solidFill>
                            <a:srgbClr val="FF0000"/>
                          </a:solidFill>
                        </a:rPr>
                        <a:t>12 May 2021)</a:t>
                      </a:r>
                      <a:endParaRPr lang="en-SG" altLang="en-US" dirty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SG" altLang="en-US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r>
                        <a:rPr lang="en-SG" altLang="en-US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Same annual cost when we renew desktop </a:t>
                      </a:r>
                      <a:r>
                        <a:rPr lang="en-SG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licences</a:t>
                      </a:r>
                    </a:p>
                    <a:p>
                      <a:pPr>
                        <a:buNone/>
                      </a:pPr>
                      <a:endParaRPr lang="en-SG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SG" altLang="en-US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Additionally, </a:t>
                      </a:r>
                      <a:r>
                        <a:rPr lang="en-SG" altLang="en-US" sz="1800" dirty="0" err="1" smtClean="0">
                          <a:solidFill>
                            <a:srgbClr val="FF0000"/>
                          </a:solidFill>
                          <a:sym typeface="+mn-ea"/>
                        </a:rPr>
                        <a:t>InnoTeam</a:t>
                      </a:r>
                      <a:r>
                        <a:rPr lang="en-SG" altLang="en-US" sz="1800" baseline="0" dirty="0" smtClean="0">
                          <a:solidFill>
                            <a:srgbClr val="FF0000"/>
                          </a:solidFill>
                          <a:sym typeface="+mn-ea"/>
                        </a:rPr>
                        <a:t> to decide on how many new licences to purchase starting 1 Aug 2020 to 12 May 2021</a:t>
                      </a:r>
                      <a:endParaRPr lang="en-SG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0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SG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/>
                        <a:t>Software</a:t>
                      </a:r>
                    </a:p>
                    <a:p>
                      <a:pPr>
                        <a:buNone/>
                      </a:pPr>
                      <a:r>
                        <a:rPr lang="en-SG" altLang="en-US"/>
                        <a:t>- viewer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altLang="en-US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US$12,467 for 100 users (to</a:t>
                      </a:r>
                      <a:r>
                        <a:rPr lang="en-SG" altLang="en-US" sz="1800" baseline="0" dirty="0" smtClean="0">
                          <a:solidFill>
                            <a:srgbClr val="FF0000"/>
                          </a:solidFill>
                          <a:sym typeface="+mn-ea"/>
                        </a:rPr>
                        <a:t> 12 May 2021)</a:t>
                      </a:r>
                      <a:endParaRPr lang="en-SG" altLang="en-US" sz="18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SG" altLang="en-US" sz="1800" dirty="0" smtClean="0">
                          <a:solidFill>
                            <a:srgbClr val="00B0F0"/>
                          </a:solidFill>
                          <a:sym typeface="+mn-ea"/>
                        </a:rPr>
                        <a:t>US$14,400/</a:t>
                      </a:r>
                      <a:r>
                        <a:rPr lang="en-SG" altLang="en-US" sz="1800" dirty="0" err="1" smtClean="0">
                          <a:solidFill>
                            <a:srgbClr val="00B0F0"/>
                          </a:solidFill>
                          <a:sym typeface="+mn-ea"/>
                        </a:rPr>
                        <a:t>yr</a:t>
                      </a:r>
                      <a:r>
                        <a:rPr lang="en-SG" altLang="en-US" sz="1800" dirty="0" smtClean="0">
                          <a:solidFill>
                            <a:srgbClr val="00B0F0"/>
                          </a:solidFill>
                          <a:sym typeface="+mn-ea"/>
                        </a:rPr>
                        <a:t> </a:t>
                      </a:r>
                      <a:r>
                        <a:rPr lang="en-SG" altLang="en-US" sz="1800" dirty="0">
                          <a:solidFill>
                            <a:srgbClr val="00B0F0"/>
                          </a:solidFill>
                          <a:sym typeface="+mn-ea"/>
                        </a:rPr>
                        <a:t>for 100 </a:t>
                      </a:r>
                      <a:r>
                        <a:rPr lang="en-SG" altLang="en-US" sz="1800" dirty="0" smtClean="0">
                          <a:solidFill>
                            <a:srgbClr val="00B0F0"/>
                          </a:solidFill>
                          <a:sym typeface="+mn-ea"/>
                        </a:rPr>
                        <a:t>users </a:t>
                      </a:r>
                      <a:r>
                        <a:rPr lang="en-SG" altLang="en-US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(after 12 May 2021)</a:t>
                      </a:r>
                      <a:endParaRPr lang="en-SG" altLang="en-US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0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SG"/>
                        <a:t>Software</a:t>
                      </a:r>
                    </a:p>
                    <a:p>
                      <a:pPr>
                        <a:buNone/>
                      </a:pPr>
                      <a:r>
                        <a:rPr lang="en-US" altLang="en-SG"/>
                        <a:t>- explorer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SG" sz="1800" dirty="0">
                          <a:solidFill>
                            <a:srgbClr val="00B0F0"/>
                          </a:solidFill>
                          <a:sym typeface="+mn-ea"/>
                        </a:rPr>
                        <a:t>US$4,200/</a:t>
                      </a:r>
                      <a:r>
                        <a:rPr lang="en-US" altLang="en-SG" sz="1800" dirty="0" err="1">
                          <a:solidFill>
                            <a:srgbClr val="00B0F0"/>
                          </a:solidFill>
                          <a:sym typeface="+mn-ea"/>
                        </a:rPr>
                        <a:t>yr</a:t>
                      </a:r>
                      <a:r>
                        <a:rPr lang="en-US" altLang="en-SG" sz="1800" dirty="0">
                          <a:solidFill>
                            <a:srgbClr val="00B0F0"/>
                          </a:solidFill>
                          <a:sym typeface="+mn-ea"/>
                        </a:rPr>
                        <a:t> for 10 </a:t>
                      </a:r>
                      <a:r>
                        <a:rPr lang="en-US" altLang="en-SG" sz="1800" dirty="0" smtClean="0">
                          <a:solidFill>
                            <a:srgbClr val="00B0F0"/>
                          </a:solidFill>
                          <a:sym typeface="+mn-ea"/>
                        </a:rPr>
                        <a:t>users </a:t>
                      </a:r>
                      <a:r>
                        <a:rPr lang="en-US" altLang="en-SG" sz="1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not necessary for now</a:t>
                      </a:r>
                      <a:endParaRPr lang="en-US" altLang="en-SG" sz="18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34430"/>
            <a:ext cx="2844800" cy="476250"/>
          </a:xfrm>
        </p:spPr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 (6)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53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4"/>
            </a:pPr>
            <a:r>
              <a:rPr lang="en-SG" altLang="en-US" dirty="0" smtClean="0"/>
              <a:t>Training</a:t>
            </a:r>
          </a:p>
          <a:p>
            <a:pPr marL="0" indent="0">
              <a:buNone/>
            </a:pPr>
            <a:r>
              <a:rPr lang="en-SG" altLang="en-US" dirty="0" smtClean="0"/>
              <a:t>	To </a:t>
            </a:r>
            <a:r>
              <a:rPr lang="en-SG" altLang="en-US" dirty="0"/>
              <a:t>be conducted by PQM and/or vendor</a:t>
            </a:r>
          </a:p>
          <a:p>
            <a:pPr marL="1377950" indent="-441960" defTabSz="0">
              <a:tabLst>
                <a:tab pos="1163955" algn="l"/>
              </a:tabLst>
            </a:pPr>
            <a:r>
              <a:rPr lang="en-SG" altLang="en-US" dirty="0" smtClean="0"/>
              <a:t>for </a:t>
            </a:r>
            <a:r>
              <a:rPr lang="en-SG" altLang="en-US" dirty="0"/>
              <a:t>users who need to create new workbooks, dashboards</a:t>
            </a:r>
          </a:p>
          <a:p>
            <a:pPr marL="1377950" indent="-441960" defTabSz="0">
              <a:tabLst>
                <a:tab pos="1163955" algn="l"/>
              </a:tabLst>
            </a:pPr>
            <a:r>
              <a:rPr lang="en-SG" altLang="en-US" dirty="0" smtClean="0"/>
              <a:t>for </a:t>
            </a:r>
            <a:r>
              <a:rPr lang="en-SG" altLang="en-US" dirty="0"/>
              <a:t>users who need to view and interact with published workbooks, </a:t>
            </a:r>
            <a:r>
              <a:rPr lang="en-SG" altLang="en-US" dirty="0" smtClean="0"/>
              <a:t>dashboards</a:t>
            </a:r>
          </a:p>
          <a:p>
            <a:pPr marL="935990" indent="0" defTabSz="0">
              <a:buNone/>
              <a:tabLst>
                <a:tab pos="1163955" algn="l"/>
              </a:tabLst>
            </a:pPr>
            <a:endParaRPr lang="en-SG" altLang="en-US" dirty="0" smtClean="0"/>
          </a:p>
          <a:p>
            <a:pPr marL="514350" indent="-514350">
              <a:buAutoNum type="arabicPeriod" startAt="5"/>
            </a:pPr>
            <a:r>
              <a:rPr lang="en-SG" altLang="en-US" dirty="0" smtClean="0">
                <a:solidFill>
                  <a:srgbClr val="FF0000"/>
                </a:solidFill>
              </a:rPr>
              <a:t>Updates on Servers from AIOD</a:t>
            </a:r>
          </a:p>
          <a:p>
            <a:pPr marL="1346200"/>
            <a:r>
              <a:rPr lang="en-SG" altLang="en-US" dirty="0" smtClean="0">
                <a:solidFill>
                  <a:srgbClr val="FF0000"/>
                </a:solidFill>
              </a:rPr>
              <a:t>Production and DR </a:t>
            </a:r>
            <a:r>
              <a:rPr lang="en-SG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not decided yet</a:t>
            </a:r>
          </a:p>
          <a:p>
            <a:pPr marL="1346200"/>
            <a:r>
              <a:rPr lang="en-SG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Development  likely standalone</a:t>
            </a:r>
            <a:endParaRPr lang="en-SG" altLang="en-US" dirty="0" smtClean="0">
              <a:solidFill>
                <a:srgbClr val="FF0000"/>
              </a:solidFill>
            </a:endParaRPr>
          </a:p>
          <a:p>
            <a:pPr marL="1346200"/>
            <a:endParaRPr lang="en-SG" altLang="en-US" dirty="0" smtClean="0"/>
          </a:p>
          <a:p>
            <a:pPr marL="1346200" lvl="1" indent="-444500">
              <a:buFont typeface="Arial" panose="020B0604020202020204" pitchFamily="34" charset="0"/>
              <a:buChar char="•"/>
            </a:pPr>
            <a:endParaRPr lang="en-SG" altLang="en-US" dirty="0"/>
          </a:p>
          <a:p>
            <a:pPr marL="0" indent="0">
              <a:buNone/>
            </a:pPr>
            <a:r>
              <a:rPr lang="en-SG" altLang="en-US" dirty="0"/>
              <a:t>	</a:t>
            </a:r>
            <a:endParaRPr lang="en-SG" altLang="en-US" sz="2800" dirty="0"/>
          </a:p>
          <a:p>
            <a:pPr marL="1377950" indent="-441960" defTabSz="0">
              <a:tabLst>
                <a:tab pos="1163955" algn="l"/>
              </a:tabLst>
            </a:pPr>
            <a:endParaRPr lang="en-SG" altLang="en-US" sz="2800" dirty="0"/>
          </a:p>
          <a:p>
            <a:pPr marL="1377950" indent="-441960" defTabSz="0">
              <a:tabLst>
                <a:tab pos="1163955" algn="l"/>
              </a:tabLst>
            </a:pPr>
            <a:endParaRPr lang="en-SG" altLang="en-US" sz="2800" dirty="0"/>
          </a:p>
          <a:p>
            <a:pPr marL="935990" indent="0" defTabSz="0">
              <a:buNone/>
              <a:tabLst>
                <a:tab pos="1163955" algn="l"/>
              </a:tabLst>
            </a:pPr>
            <a:endParaRPr lang="en-SG" altLang="en-US" dirty="0"/>
          </a:p>
          <a:p>
            <a:pPr marL="1377950" indent="-441960" defTabSz="0">
              <a:tabLst>
                <a:tab pos="1163955" algn="l"/>
              </a:tabLst>
            </a:pPr>
            <a:endParaRPr lang="en-SG" altLang="en-US" dirty="0"/>
          </a:p>
          <a:p>
            <a:pPr marL="1377950" indent="-441960" defTabSz="0">
              <a:tabLst>
                <a:tab pos="1163955" algn="l"/>
              </a:tabLst>
            </a:pPr>
            <a:endParaRPr lang="en-SG" altLang="en-US" dirty="0"/>
          </a:p>
          <a:p>
            <a:pPr marL="0" indent="0" defTabSz="0">
              <a:buNone/>
              <a:tabLst>
                <a:tab pos="1163955" algn="l"/>
              </a:tabLst>
            </a:pPr>
            <a:endParaRPr lang="en-SG" altLang="en-US" dirty="0"/>
          </a:p>
          <a:p>
            <a:pPr lvl="1"/>
            <a:endParaRPr lang="en-SG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Schedule - Tentative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defTabSz="0">
              <a:buNone/>
              <a:tabLst>
                <a:tab pos="1163955" algn="l"/>
              </a:tabLst>
            </a:pPr>
            <a:endParaRPr lang="en-SG" altLang="en-US"/>
          </a:p>
          <a:p>
            <a:pPr lvl="1"/>
            <a:endParaRPr lang="en-SG" alt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8765" y="762000"/>
            <a:ext cx="10858500" cy="5939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537874" y="2362200"/>
            <a:ext cx="324852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4400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724400" y="3892153"/>
            <a:ext cx="324848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cs typeface="Arial" pitchFamily="34" charset="0"/>
              </a:rPr>
              <a:t> </a:t>
            </a:r>
          </a:p>
          <a:p>
            <a:pPr algn="ctr"/>
            <a:endParaRPr lang="ko-KR" altLang="en-US" sz="1400" dirty="0">
              <a:solidFill>
                <a:srgbClr val="00FF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en-US"/>
              <a:t>To bring Dashboard culture to Mizuho</a:t>
            </a:r>
          </a:p>
          <a:p>
            <a:endParaRPr lang="en-SG" altLang="en-US"/>
          </a:p>
          <a:p>
            <a:pPr lvl="1"/>
            <a:r>
              <a:rPr lang="en-SG" altLang="en-US"/>
              <a:t>using tools such as Tableau, Qlik Sense, Microsoft BI (business intelligence) which are popular analytical dashboard tools</a:t>
            </a:r>
          </a:p>
          <a:p>
            <a:endParaRPr lang="en-SG" altLang="en-US"/>
          </a:p>
          <a:p>
            <a:pPr lvl="1"/>
            <a:r>
              <a:rPr lang="en-SG" altLang="en-US"/>
              <a:t>business users and non-IT savvy staff can easily create the dashboards</a:t>
            </a:r>
            <a:endParaRPr lang="en-US"/>
          </a:p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en-US"/>
              <a:t>A </a:t>
            </a:r>
            <a:r>
              <a:rPr lang="en-SG" altLang="en-US" u="sng"/>
              <a:t>consolidated</a:t>
            </a:r>
            <a:r>
              <a:rPr lang="en-SG" altLang="en-US"/>
              <a:t> display of many data and related information in a </a:t>
            </a:r>
            <a:r>
              <a:rPr lang="en-SG" altLang="en-US" u="sng"/>
              <a:t>single place</a:t>
            </a:r>
            <a:endParaRPr lang="en-SG" altLang="en-US"/>
          </a:p>
          <a:p>
            <a:endParaRPr lang="en-SG" altLang="en-US"/>
          </a:p>
          <a:p>
            <a:r>
              <a:rPr lang="en-SG" altLang="en-US"/>
              <a:t>We use it to </a:t>
            </a:r>
            <a:r>
              <a:rPr lang="en-SG" altLang="en-US" u="sng"/>
              <a:t>compare and monitor</a:t>
            </a:r>
            <a:r>
              <a:rPr lang="en-SG" altLang="en-US"/>
              <a:t> a variety of data </a:t>
            </a:r>
            <a:r>
              <a:rPr lang="en-SG" altLang="en-US" u="sng"/>
              <a:t>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do we need 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991235"/>
            <a:ext cx="10972800" cy="5634990"/>
          </a:xfrm>
        </p:spPr>
        <p:txBody>
          <a:bodyPr/>
          <a:lstStyle/>
          <a:p>
            <a:r>
              <a:rPr lang="en-SG" altLang="en-US"/>
              <a:t>Current method to explore data and find insights is using Excel, etc</a:t>
            </a:r>
          </a:p>
          <a:p>
            <a:pPr lvl="1"/>
            <a:r>
              <a:rPr lang="en-SG" altLang="en-US" sz="2800">
                <a:hlinkClick r:id="rId3" action="ppaction://hlinkfile"/>
              </a:rPr>
              <a:t>excelfile</a:t>
            </a:r>
          </a:p>
          <a:p>
            <a:pPr marL="1054735" lvl="1" indent="-268605">
              <a:buFont typeface="Arial" panose="020B0604020202020204" pitchFamily="34" charset="0"/>
              <a:buChar char="•"/>
            </a:pPr>
            <a:r>
              <a:rPr lang="en-SG" altLang="en-US" sz="2400" i="1">
                <a:sym typeface="+mn-ea"/>
              </a:rPr>
              <a:t>need to know where data is to find insights</a:t>
            </a:r>
          </a:p>
          <a:p>
            <a:pPr marL="1054735" lvl="1" indent="-268605">
              <a:buFont typeface="Arial" panose="020B0604020202020204" pitchFamily="34" charset="0"/>
              <a:buChar char="•"/>
            </a:pPr>
            <a:r>
              <a:rPr lang="en-SG" altLang="en-US" sz="2400" i="1">
                <a:sym typeface="+mn-ea"/>
              </a:rPr>
              <a:t>process of drilling down into data is less flexible, making it harder to explore information</a:t>
            </a:r>
            <a:endParaRPr lang="en-SG" altLang="en-US" sz="2400" i="1"/>
          </a:p>
          <a:p>
            <a:pPr lvl="2"/>
            <a:endParaRPr lang="en-SG" altLang="en-US"/>
          </a:p>
          <a:p>
            <a:r>
              <a:rPr lang="en-SG" altLang="en-US"/>
              <a:t>In Dashboard, we use Data visualization</a:t>
            </a:r>
          </a:p>
          <a:p>
            <a:pPr lvl="1"/>
            <a:r>
              <a:rPr lang="en-SG" altLang="en-US">
                <a:hlinkClick r:id="rId4" action="ppaction://hlinkfile"/>
              </a:rPr>
              <a:t>link</a:t>
            </a:r>
          </a:p>
          <a:p>
            <a:pPr marL="1087755" indent="-335280">
              <a:buFont typeface="Arial" panose="020B0604020202020204" pitchFamily="34" charset="0"/>
              <a:buChar char="•"/>
            </a:pPr>
            <a:r>
              <a:rPr lang="en-SG" altLang="en-US" sz="2400" i="1">
                <a:sym typeface="+mn-ea"/>
              </a:rPr>
              <a:t>freely explore data without knowing the answer you want ahead of time</a:t>
            </a:r>
          </a:p>
          <a:p>
            <a:pPr marL="1087755" indent="-335280">
              <a:buFont typeface="Arial" panose="020B0604020202020204" pitchFamily="34" charset="0"/>
              <a:buChar char="•"/>
            </a:pPr>
            <a:r>
              <a:rPr lang="en-SG" altLang="en-US" sz="2400" i="1">
                <a:sym typeface="+mn-ea"/>
              </a:rPr>
              <a:t>able to spot correlations and trends, and then dig down to understand what caused them to happen, rather than the other way around</a:t>
            </a:r>
            <a:endParaRPr lang="en-SG" altLang="en-US" sz="2400" i="1"/>
          </a:p>
          <a:p>
            <a:pPr lvl="1"/>
            <a:endParaRPr lang="en-SG" altLang="en-US" sz="2400" i="1"/>
          </a:p>
          <a:p>
            <a:pPr marL="457200" lvl="1" indent="0">
              <a:buNone/>
            </a:pPr>
            <a:endParaRPr lang="en-SG" altLang="en-US" sz="24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SG" altLang="en-US">
                <a:solidFill>
                  <a:schemeClr val="accent2">
                    <a:lumMod val="75000"/>
                  </a:schemeClr>
                </a:solidFill>
                <a:effectLst/>
              </a:rPr>
              <a:t>Dashboard Tool - Tableau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en-US"/>
              <a:t>What's Tableau</a:t>
            </a:r>
          </a:p>
          <a:p>
            <a:pPr lvl="1"/>
            <a:r>
              <a:rPr lang="en-SG" altLang="en-US"/>
              <a:t>“Grand master” of data visualization software</a:t>
            </a:r>
          </a:p>
          <a:p>
            <a:pPr lvl="1"/>
            <a:r>
              <a:rPr lang="en-SG" altLang="en-US"/>
              <a:t>over 60,000 user accounts across a multitude of industries</a:t>
            </a:r>
          </a:p>
          <a:p>
            <a:pPr lvl="1"/>
            <a:r>
              <a:rPr lang="en-SG" altLang="en-US"/>
              <a:t>interactive interface with simple drag-and-drop functionality speeds up and simplifies the creation process</a:t>
            </a:r>
          </a:p>
          <a:p>
            <a:pPr lvl="1"/>
            <a:r>
              <a:rPr lang="en-SG" altLang="en-US"/>
              <a:t>can easily handle large, fast-changing datasets</a:t>
            </a:r>
          </a:p>
          <a:p>
            <a:pPr lvl="1"/>
            <a:r>
              <a:rPr lang="en-SG" altLang="en-US"/>
              <a:t>integrates smoothly with various technologies e.g. Hadoop, AWS, MySQL, SAP and Teradata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>
                <a:solidFill>
                  <a:schemeClr val="accent2">
                    <a:lumMod val="75000"/>
                  </a:schemeClr>
                </a:solidFill>
                <a:effectLst/>
                <a:sym typeface="+mn-ea"/>
              </a:rPr>
              <a:t>Dashboard Tool - Tableau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altLang="en-US" dirty="0"/>
              <a:t>Tableau is not new to Mizuho</a:t>
            </a:r>
          </a:p>
          <a:p>
            <a:pPr marL="0" indent="0">
              <a:buNone/>
            </a:pPr>
            <a:endParaRPr lang="en-SG" altLang="en-US" dirty="0"/>
          </a:p>
          <a:p>
            <a:r>
              <a:rPr lang="en-SG" altLang="en-US" dirty="0"/>
              <a:t>Currently we have 22 desktop </a:t>
            </a:r>
            <a:r>
              <a:rPr lang="en-SG" altLang="en-US" dirty="0" smtClean="0"/>
              <a:t>licences </a:t>
            </a:r>
            <a:r>
              <a:rPr lang="en-SG" altLang="en-US" dirty="0" smtClean="0">
                <a:solidFill>
                  <a:srgbClr val="FF0000"/>
                </a:solidFill>
              </a:rPr>
              <a:t>(9 desktop, 13 creator) </a:t>
            </a:r>
            <a:r>
              <a:rPr lang="en-SG" altLang="en-US" dirty="0"/>
              <a:t>managed by different departments and having different expiry date</a:t>
            </a:r>
            <a:r>
              <a:rPr lang="en-US" altLang="en-SG" dirty="0"/>
              <a:t>s</a:t>
            </a:r>
            <a:endParaRPr lang="en-SG" altLang="en-US" dirty="0"/>
          </a:p>
          <a:p>
            <a:pPr lvl="2"/>
            <a:r>
              <a:rPr lang="en-SG" altLang="en-US" dirty="0"/>
              <a:t>AOOP/AOAD 	</a:t>
            </a:r>
            <a:r>
              <a:rPr lang="en-SG" altLang="en-US" dirty="0" smtClean="0"/>
              <a:t>7	</a:t>
            </a:r>
            <a:r>
              <a:rPr lang="en-SG" altLang="en-US" dirty="0" smtClean="0">
                <a:solidFill>
                  <a:srgbClr val="FF0000"/>
                </a:solidFill>
              </a:rPr>
              <a:t>(Desktop-6    Creator-1)</a:t>
            </a:r>
            <a:endParaRPr lang="en-SG" altLang="en-US" dirty="0">
              <a:solidFill>
                <a:srgbClr val="FF0000"/>
              </a:solidFill>
            </a:endParaRPr>
          </a:p>
          <a:p>
            <a:pPr lvl="2"/>
            <a:r>
              <a:rPr lang="en-SG" altLang="en-US" dirty="0"/>
              <a:t>AOTD 		</a:t>
            </a:r>
            <a:r>
              <a:rPr lang="en-SG" altLang="en-US" dirty="0" smtClean="0"/>
              <a:t>3	</a:t>
            </a:r>
            <a:r>
              <a:rPr lang="en-SG" altLang="en-US" dirty="0" smtClean="0">
                <a:solidFill>
                  <a:srgbClr val="FF0000"/>
                </a:solidFill>
              </a:rPr>
              <a:t>(Desktop-3)</a:t>
            </a:r>
            <a:endParaRPr lang="en-SG" altLang="en-US" dirty="0">
              <a:solidFill>
                <a:srgbClr val="FF0000"/>
              </a:solidFill>
            </a:endParaRPr>
          </a:p>
          <a:p>
            <a:pPr lvl="2"/>
            <a:r>
              <a:rPr lang="en-SG" altLang="en-US" dirty="0"/>
              <a:t>RMD 		</a:t>
            </a:r>
            <a:r>
              <a:rPr lang="en-SG" altLang="en-US" dirty="0" smtClean="0"/>
              <a:t>	3	</a:t>
            </a:r>
            <a:r>
              <a:rPr lang="en-SG" altLang="en-US" dirty="0" smtClean="0">
                <a:solidFill>
                  <a:srgbClr val="FF0000"/>
                </a:solidFill>
              </a:rPr>
              <a:t>(Creator-3)</a:t>
            </a:r>
            <a:endParaRPr lang="en-SG" altLang="en-US" dirty="0">
              <a:solidFill>
                <a:srgbClr val="FF0000"/>
              </a:solidFill>
            </a:endParaRPr>
          </a:p>
          <a:p>
            <a:pPr lvl="2"/>
            <a:r>
              <a:rPr lang="en-SG" altLang="en-US" dirty="0"/>
              <a:t>MRD 		</a:t>
            </a:r>
            <a:r>
              <a:rPr lang="en-SG" altLang="en-US" dirty="0" smtClean="0"/>
              <a:t>	4	</a:t>
            </a:r>
            <a:r>
              <a:rPr lang="en-SG" altLang="en-US" dirty="0" smtClean="0">
                <a:solidFill>
                  <a:srgbClr val="FF0000"/>
                </a:solidFill>
              </a:rPr>
              <a:t>(Creator-4)</a:t>
            </a:r>
          </a:p>
          <a:p>
            <a:pPr lvl="2"/>
            <a:r>
              <a:rPr lang="en-SG" altLang="en-US" dirty="0"/>
              <a:t>AIOD 		</a:t>
            </a:r>
            <a:r>
              <a:rPr lang="en-SG" altLang="en-US" dirty="0" smtClean="0"/>
              <a:t>5	</a:t>
            </a:r>
            <a:r>
              <a:rPr lang="en-SG" altLang="en-US" dirty="0" smtClean="0">
                <a:solidFill>
                  <a:srgbClr val="FF0000"/>
                </a:solidFill>
              </a:rPr>
              <a:t>(Creator-5)</a:t>
            </a:r>
            <a:endParaRPr lang="en-SG" altLang="en-US" dirty="0">
              <a:solidFill>
                <a:srgbClr val="FF0000"/>
              </a:solidFill>
            </a:endParaRPr>
          </a:p>
          <a:p>
            <a:pPr lvl="1"/>
            <a:endParaRPr lang="en-SG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7815" y="926465"/>
            <a:ext cx="11468735" cy="5795010"/>
          </a:xfrm>
        </p:spPr>
        <p:txBody>
          <a:bodyPr/>
          <a:lstStyle/>
          <a:p>
            <a:pPr marL="675005" indent="-675005">
              <a:buNone/>
            </a:pPr>
            <a:r>
              <a:rPr lang="en-SG" altLang="en-US"/>
              <a:t>1.	Convert Tableau desktop to server licence</a:t>
            </a:r>
          </a:p>
          <a:p>
            <a:pPr marL="675005" indent="-675005">
              <a:buNone/>
            </a:pPr>
            <a:r>
              <a:rPr lang="en-SG" altLang="en-US"/>
              <a:t>	</a:t>
            </a:r>
            <a:r>
              <a:rPr lang="en-SG" altLang="en-US" sz="2800"/>
              <a:t>This is a collaboration between</a:t>
            </a:r>
          </a:p>
          <a:p>
            <a:pPr marL="675005" indent="-675005">
              <a:buNone/>
            </a:pPr>
            <a:r>
              <a:rPr lang="en-SG" altLang="en-US" sz="2800"/>
              <a:t>	PQM - Guru, Siew Lan, Jeena, Shawn</a:t>
            </a:r>
          </a:p>
          <a:p>
            <a:pPr marL="675005" indent="-675005">
              <a:buNone/>
            </a:pPr>
            <a:r>
              <a:rPr lang="en-SG" altLang="en-US" sz="2800"/>
              <a:t>	AIOD - Okuno san and Bryan with support from Fujita san</a:t>
            </a:r>
            <a:endParaRPr lang="en-SG" altLang="en-US"/>
          </a:p>
          <a:p>
            <a:pPr marL="675005" indent="-675005">
              <a:buNone/>
            </a:pPr>
            <a:endParaRPr lang="en-SG" altLang="en-US"/>
          </a:p>
          <a:p>
            <a:pPr marL="1065530" indent="-380365">
              <a:buNone/>
            </a:pPr>
            <a:r>
              <a:rPr lang="en-SG" altLang="en-US" sz="2800"/>
              <a:t>- 	goal is to deploy Tableau Server to enable collaboration and empower more users to gain insights from the dashboard while ensuring data governance</a:t>
            </a:r>
          </a:p>
          <a:p>
            <a:pPr marL="1065530" indent="-380365">
              <a:buNone/>
            </a:pPr>
            <a:r>
              <a:rPr lang="en-SG" altLang="en-US" sz="2800"/>
              <a:t>-	central environment</a:t>
            </a:r>
          </a:p>
          <a:p>
            <a:pPr marL="1065530" indent="-380365">
              <a:buNone/>
            </a:pPr>
            <a:r>
              <a:rPr lang="en-SG" altLang="en-US" sz="2800"/>
              <a:t>-	using Active Directory to access i.e. login using own Windows ID</a:t>
            </a:r>
          </a:p>
          <a:p>
            <a:pPr marL="1065530" indent="-380365">
              <a:buNone/>
            </a:pPr>
            <a:r>
              <a:rPr lang="en-SG" altLang="en-US" sz="2800"/>
              <a:t>-	Using web browser, no installation required</a:t>
            </a:r>
          </a:p>
          <a:p>
            <a:pPr marL="1377950" indent="-441960" defTabSz="0">
              <a:tabLst>
                <a:tab pos="1163955" algn="l"/>
              </a:tabLst>
            </a:pPr>
            <a:endParaRPr lang="en-SG" altLang="en-US" sz="2800"/>
          </a:p>
          <a:p>
            <a:pPr marL="935990" indent="0" defTabSz="0">
              <a:buNone/>
              <a:tabLst>
                <a:tab pos="1163955" algn="l"/>
              </a:tabLst>
            </a:pPr>
            <a:endParaRPr lang="en-SG" altLang="en-US"/>
          </a:p>
          <a:p>
            <a:pPr marL="1377950" indent="-441960" defTabSz="0">
              <a:tabLst>
                <a:tab pos="1163955" algn="l"/>
              </a:tabLst>
            </a:pPr>
            <a:endParaRPr lang="en-SG" altLang="en-US"/>
          </a:p>
          <a:p>
            <a:pPr marL="1377950" indent="-441960" defTabSz="0">
              <a:tabLst>
                <a:tab pos="1163955" algn="l"/>
              </a:tabLst>
            </a:pPr>
            <a:endParaRPr lang="en-SG" altLang="en-US"/>
          </a:p>
          <a:p>
            <a:pPr marL="0" indent="0" defTabSz="0">
              <a:buNone/>
              <a:tabLst>
                <a:tab pos="1163955" algn="l"/>
              </a:tabLst>
            </a:pPr>
            <a:endParaRPr lang="en-SG" altLang="en-US"/>
          </a:p>
          <a:p>
            <a:pPr lvl="1"/>
            <a:endParaRPr lang="en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67766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altLang="en-US"/>
              <a:t>Tableau Desktop Flow (As-is)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75760" y="2897505"/>
            <a:ext cx="2644140" cy="114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324735"/>
            <a:ext cx="3306445" cy="2656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65" y="2322830"/>
            <a:ext cx="3522345" cy="265620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451350" y="3014345"/>
            <a:ext cx="228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en-US"/>
              <a:t>send workbook</a:t>
            </a:r>
          </a:p>
          <a:p>
            <a:r>
              <a:rPr lang="en-SG" altLang="en-US"/>
              <a:t>via email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9128760" y="2308860"/>
            <a:ext cx="1293495" cy="15125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Next Steps</a:t>
            </a:r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" y="1163320"/>
            <a:ext cx="5384800" cy="4953000"/>
          </a:xfrm>
        </p:spPr>
        <p:txBody>
          <a:bodyPr/>
          <a:lstStyle/>
          <a:p>
            <a:pPr marL="333375" indent="-333375">
              <a:buFont typeface="Arial" panose="020B0604020202020204" pitchFamily="34" charset="0"/>
              <a:buChar char="•"/>
            </a:pPr>
            <a:r>
              <a:rPr lang="en-SG" altLang="en-US"/>
              <a:t>Tableau</a:t>
            </a:r>
          </a:p>
          <a:p>
            <a:pPr marL="0" indent="0">
              <a:buNone/>
            </a:pPr>
            <a:r>
              <a:rPr lang="en-SG" altLang="en-US"/>
              <a:t>   Server</a:t>
            </a:r>
          </a:p>
          <a:p>
            <a:pPr marL="0" indent="0">
              <a:buNone/>
            </a:pPr>
            <a:r>
              <a:rPr lang="en-SG" altLang="en-US"/>
              <a:t>   Flow</a:t>
            </a:r>
          </a:p>
          <a:p>
            <a:pPr marL="0" indent="0">
              <a:buNone/>
            </a:pPr>
            <a:r>
              <a:rPr lang="en-SG" altLang="en-US"/>
              <a:t>   (To-be)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Next Steps</a:t>
            </a:r>
            <a:r>
              <a:rPr lang="en-SG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(3)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5665" y="773430"/>
            <a:ext cx="9492615" cy="5947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16024</TotalTime>
  <Words>584</Words>
  <Application>Microsoft Office PowerPoint</Application>
  <PresentationFormat>Widescreen</PresentationFormat>
  <Paragraphs>152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SimSun</vt:lpstr>
      <vt:lpstr>Arial</vt:lpstr>
      <vt:lpstr>Calibri</vt:lpstr>
      <vt:lpstr>Wingdings</vt:lpstr>
      <vt:lpstr>Office Theme</vt:lpstr>
      <vt:lpstr>Mizuho Dashboard</vt:lpstr>
      <vt:lpstr>Objective</vt:lpstr>
      <vt:lpstr>What is a Dashboard</vt:lpstr>
      <vt:lpstr>Why do we need a Dashboard</vt:lpstr>
      <vt:lpstr>Dashboard Tool - Tableau (1)</vt:lpstr>
      <vt:lpstr>Dashboard Tool - Tableau (2)</vt:lpstr>
      <vt:lpstr>Next Steps (1)</vt:lpstr>
      <vt:lpstr>Next Steps (2)</vt:lpstr>
      <vt:lpstr>Next Steps (3)</vt:lpstr>
      <vt:lpstr>Next Steps (4)</vt:lpstr>
      <vt:lpstr>Next Steps (5)</vt:lpstr>
      <vt:lpstr>Next Steps (6)</vt:lpstr>
      <vt:lpstr>Schedule - Tentative</vt:lpstr>
      <vt:lpstr>PowerPoint Presentation</vt:lpstr>
    </vt:vector>
  </TitlesOfParts>
  <Company>Mizuho Bank,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</dc:title>
  <dc:creator>Anand Guru Subramanian</dc:creator>
  <cp:lastModifiedBy>admin</cp:lastModifiedBy>
  <cp:revision>160</cp:revision>
  <dcterms:created xsi:type="dcterms:W3CDTF">2019-07-08T09:40:07Z</dcterms:created>
  <dcterms:modified xsi:type="dcterms:W3CDTF">2020-06-24T02:47:43Z</dcterms:modified>
</cp:coreProperties>
</file>