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6" r:id="rId4"/>
    <p:sldId id="259" r:id="rId5"/>
    <p:sldId id="260" r:id="rId6"/>
    <p:sldId id="264" r:id="rId7"/>
    <p:sldId id="265" r:id="rId8"/>
    <p:sldId id="267" r:id="rId9"/>
    <p:sldId id="26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323" autoAdjust="0"/>
    <p:restoredTop sz="94660"/>
  </p:normalViewPr>
  <p:slideViewPr>
    <p:cSldViewPr snapToGrid="0">
      <p:cViewPr varScale="1">
        <p:scale>
          <a:sx n="145" d="100"/>
          <a:sy n="145" d="100"/>
        </p:scale>
        <p:origin x="109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DC648-A295-446C-AD20-9640DB6BF6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CA49670-DF61-4CAA-8A9F-3C9AD86112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CD49C52-CCBB-4A4B-9378-C3420B7BDCAE}"/>
              </a:ext>
            </a:extLst>
          </p:cNvPr>
          <p:cNvSpPr>
            <a:spLocks noGrp="1"/>
          </p:cNvSpPr>
          <p:nvPr>
            <p:ph type="dt" sz="half" idx="10"/>
          </p:nvPr>
        </p:nvSpPr>
        <p:spPr/>
        <p:txBody>
          <a:bodyPr/>
          <a:lstStyle/>
          <a:p>
            <a:fld id="{CCF39288-C9BE-411C-8287-FC5D6539A5FE}" type="datetimeFigureOut">
              <a:rPr lang="en-US" smtClean="0"/>
              <a:t>2/28/19</a:t>
            </a:fld>
            <a:endParaRPr lang="en-US"/>
          </a:p>
        </p:txBody>
      </p:sp>
      <p:sp>
        <p:nvSpPr>
          <p:cNvPr id="5" name="Footer Placeholder 4">
            <a:extLst>
              <a:ext uri="{FF2B5EF4-FFF2-40B4-BE49-F238E27FC236}">
                <a16:creationId xmlns:a16="http://schemas.microsoft.com/office/drawing/2014/main" id="{B0765DCD-D641-4349-9077-2B41DCF242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5F4C61-A078-4FAC-8BEA-6689F4C9D29C}"/>
              </a:ext>
            </a:extLst>
          </p:cNvPr>
          <p:cNvSpPr>
            <a:spLocks noGrp="1"/>
          </p:cNvSpPr>
          <p:nvPr>
            <p:ph type="sldNum" sz="quarter" idx="12"/>
          </p:nvPr>
        </p:nvSpPr>
        <p:spPr/>
        <p:txBody>
          <a:bodyPr/>
          <a:lstStyle/>
          <a:p>
            <a:fld id="{856BEC07-5D8B-4789-940F-CFC87FFB5C01}" type="slidenum">
              <a:rPr lang="en-US" smtClean="0"/>
              <a:t>‹#›</a:t>
            </a:fld>
            <a:endParaRPr lang="en-US"/>
          </a:p>
        </p:txBody>
      </p:sp>
    </p:spTree>
    <p:extLst>
      <p:ext uri="{BB962C8B-B14F-4D97-AF65-F5344CB8AC3E}">
        <p14:creationId xmlns:p14="http://schemas.microsoft.com/office/powerpoint/2010/main" val="2573108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80C20-8292-4AD0-A695-886E4856106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821190C-2409-41EF-B1AB-DC74D595F12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0FDC74-B7C7-418D-91B5-4F9359341F65}"/>
              </a:ext>
            </a:extLst>
          </p:cNvPr>
          <p:cNvSpPr>
            <a:spLocks noGrp="1"/>
          </p:cNvSpPr>
          <p:nvPr>
            <p:ph type="dt" sz="half" idx="10"/>
          </p:nvPr>
        </p:nvSpPr>
        <p:spPr/>
        <p:txBody>
          <a:bodyPr/>
          <a:lstStyle/>
          <a:p>
            <a:fld id="{CCF39288-C9BE-411C-8287-FC5D6539A5FE}" type="datetimeFigureOut">
              <a:rPr lang="en-US" smtClean="0"/>
              <a:t>2/28/19</a:t>
            </a:fld>
            <a:endParaRPr lang="en-US"/>
          </a:p>
        </p:txBody>
      </p:sp>
      <p:sp>
        <p:nvSpPr>
          <p:cNvPr id="5" name="Footer Placeholder 4">
            <a:extLst>
              <a:ext uri="{FF2B5EF4-FFF2-40B4-BE49-F238E27FC236}">
                <a16:creationId xmlns:a16="http://schemas.microsoft.com/office/drawing/2014/main" id="{89942F06-8D00-4445-AC3C-3AE2CF13DC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385985-BF58-413C-8273-E2F03EE105E7}"/>
              </a:ext>
            </a:extLst>
          </p:cNvPr>
          <p:cNvSpPr>
            <a:spLocks noGrp="1"/>
          </p:cNvSpPr>
          <p:nvPr>
            <p:ph type="sldNum" sz="quarter" idx="12"/>
          </p:nvPr>
        </p:nvSpPr>
        <p:spPr/>
        <p:txBody>
          <a:bodyPr/>
          <a:lstStyle/>
          <a:p>
            <a:fld id="{856BEC07-5D8B-4789-940F-CFC87FFB5C01}" type="slidenum">
              <a:rPr lang="en-US" smtClean="0"/>
              <a:t>‹#›</a:t>
            </a:fld>
            <a:endParaRPr lang="en-US"/>
          </a:p>
        </p:txBody>
      </p:sp>
    </p:spTree>
    <p:extLst>
      <p:ext uri="{BB962C8B-B14F-4D97-AF65-F5344CB8AC3E}">
        <p14:creationId xmlns:p14="http://schemas.microsoft.com/office/powerpoint/2010/main" val="121303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01AE01-5C54-4CD1-AA6C-0E972078785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5086B4E-88A9-469C-AF08-878E81408B0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B605E5-6655-465C-A6A2-922E510B04C3}"/>
              </a:ext>
            </a:extLst>
          </p:cNvPr>
          <p:cNvSpPr>
            <a:spLocks noGrp="1"/>
          </p:cNvSpPr>
          <p:nvPr>
            <p:ph type="dt" sz="half" idx="10"/>
          </p:nvPr>
        </p:nvSpPr>
        <p:spPr/>
        <p:txBody>
          <a:bodyPr/>
          <a:lstStyle/>
          <a:p>
            <a:fld id="{CCF39288-C9BE-411C-8287-FC5D6539A5FE}" type="datetimeFigureOut">
              <a:rPr lang="en-US" smtClean="0"/>
              <a:t>2/28/19</a:t>
            </a:fld>
            <a:endParaRPr lang="en-US"/>
          </a:p>
        </p:txBody>
      </p:sp>
      <p:sp>
        <p:nvSpPr>
          <p:cNvPr id="5" name="Footer Placeholder 4">
            <a:extLst>
              <a:ext uri="{FF2B5EF4-FFF2-40B4-BE49-F238E27FC236}">
                <a16:creationId xmlns:a16="http://schemas.microsoft.com/office/drawing/2014/main" id="{24835972-343C-49CC-A7E4-6770FFDD2E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C5A378-E701-440D-BCE0-CE03A76147DC}"/>
              </a:ext>
            </a:extLst>
          </p:cNvPr>
          <p:cNvSpPr>
            <a:spLocks noGrp="1"/>
          </p:cNvSpPr>
          <p:nvPr>
            <p:ph type="sldNum" sz="quarter" idx="12"/>
          </p:nvPr>
        </p:nvSpPr>
        <p:spPr/>
        <p:txBody>
          <a:bodyPr/>
          <a:lstStyle/>
          <a:p>
            <a:fld id="{856BEC07-5D8B-4789-940F-CFC87FFB5C01}" type="slidenum">
              <a:rPr lang="en-US" smtClean="0"/>
              <a:t>‹#›</a:t>
            </a:fld>
            <a:endParaRPr lang="en-US"/>
          </a:p>
        </p:txBody>
      </p:sp>
    </p:spTree>
    <p:extLst>
      <p:ext uri="{BB962C8B-B14F-4D97-AF65-F5344CB8AC3E}">
        <p14:creationId xmlns:p14="http://schemas.microsoft.com/office/powerpoint/2010/main" val="1308717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C667F-36CB-42FB-850B-58792470CE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405F4F-4832-4928-8883-2BCB927FE38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DAEF38-95CF-48B3-A11A-5B499436DD9F}"/>
              </a:ext>
            </a:extLst>
          </p:cNvPr>
          <p:cNvSpPr>
            <a:spLocks noGrp="1"/>
          </p:cNvSpPr>
          <p:nvPr>
            <p:ph type="dt" sz="half" idx="10"/>
          </p:nvPr>
        </p:nvSpPr>
        <p:spPr/>
        <p:txBody>
          <a:bodyPr/>
          <a:lstStyle/>
          <a:p>
            <a:fld id="{CCF39288-C9BE-411C-8287-FC5D6539A5FE}" type="datetimeFigureOut">
              <a:rPr lang="en-US" smtClean="0"/>
              <a:t>2/28/19</a:t>
            </a:fld>
            <a:endParaRPr lang="en-US"/>
          </a:p>
        </p:txBody>
      </p:sp>
      <p:sp>
        <p:nvSpPr>
          <p:cNvPr id="5" name="Footer Placeholder 4">
            <a:extLst>
              <a:ext uri="{FF2B5EF4-FFF2-40B4-BE49-F238E27FC236}">
                <a16:creationId xmlns:a16="http://schemas.microsoft.com/office/drawing/2014/main" id="{0BF9D57C-CC0B-4589-8B49-AD0689264D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C1FEC6-19B9-4B5C-AAC0-98BB1225239E}"/>
              </a:ext>
            </a:extLst>
          </p:cNvPr>
          <p:cNvSpPr>
            <a:spLocks noGrp="1"/>
          </p:cNvSpPr>
          <p:nvPr>
            <p:ph type="sldNum" sz="quarter" idx="12"/>
          </p:nvPr>
        </p:nvSpPr>
        <p:spPr/>
        <p:txBody>
          <a:bodyPr/>
          <a:lstStyle/>
          <a:p>
            <a:fld id="{856BEC07-5D8B-4789-940F-CFC87FFB5C01}" type="slidenum">
              <a:rPr lang="en-US" smtClean="0"/>
              <a:t>‹#›</a:t>
            </a:fld>
            <a:endParaRPr lang="en-US"/>
          </a:p>
        </p:txBody>
      </p:sp>
    </p:spTree>
    <p:extLst>
      <p:ext uri="{BB962C8B-B14F-4D97-AF65-F5344CB8AC3E}">
        <p14:creationId xmlns:p14="http://schemas.microsoft.com/office/powerpoint/2010/main" val="3827682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5D4BD-C135-415C-8389-DE5EC4EF52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EE21914-7FF6-4F05-81E0-62436ADC95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B513B9E-87B9-4004-AC10-2F515D2A9B10}"/>
              </a:ext>
            </a:extLst>
          </p:cNvPr>
          <p:cNvSpPr>
            <a:spLocks noGrp="1"/>
          </p:cNvSpPr>
          <p:nvPr>
            <p:ph type="dt" sz="half" idx="10"/>
          </p:nvPr>
        </p:nvSpPr>
        <p:spPr/>
        <p:txBody>
          <a:bodyPr/>
          <a:lstStyle/>
          <a:p>
            <a:fld id="{CCF39288-C9BE-411C-8287-FC5D6539A5FE}" type="datetimeFigureOut">
              <a:rPr lang="en-US" smtClean="0"/>
              <a:t>2/28/19</a:t>
            </a:fld>
            <a:endParaRPr lang="en-US"/>
          </a:p>
        </p:txBody>
      </p:sp>
      <p:sp>
        <p:nvSpPr>
          <p:cNvPr id="5" name="Footer Placeholder 4">
            <a:extLst>
              <a:ext uri="{FF2B5EF4-FFF2-40B4-BE49-F238E27FC236}">
                <a16:creationId xmlns:a16="http://schemas.microsoft.com/office/drawing/2014/main" id="{E3C604BD-8C86-48A9-AC81-97CDC09B76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946C94-AB71-491E-8B7F-88BE0CC15762}"/>
              </a:ext>
            </a:extLst>
          </p:cNvPr>
          <p:cNvSpPr>
            <a:spLocks noGrp="1"/>
          </p:cNvSpPr>
          <p:nvPr>
            <p:ph type="sldNum" sz="quarter" idx="12"/>
          </p:nvPr>
        </p:nvSpPr>
        <p:spPr/>
        <p:txBody>
          <a:bodyPr/>
          <a:lstStyle/>
          <a:p>
            <a:fld id="{856BEC07-5D8B-4789-940F-CFC87FFB5C01}" type="slidenum">
              <a:rPr lang="en-US" smtClean="0"/>
              <a:t>‹#›</a:t>
            </a:fld>
            <a:endParaRPr lang="en-US"/>
          </a:p>
        </p:txBody>
      </p:sp>
    </p:spTree>
    <p:extLst>
      <p:ext uri="{BB962C8B-B14F-4D97-AF65-F5344CB8AC3E}">
        <p14:creationId xmlns:p14="http://schemas.microsoft.com/office/powerpoint/2010/main" val="3276402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7AF57-6FEE-4C76-8D76-5A164F346A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AD53F9-A0F3-41C8-ABC6-9D38221CB21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687DBB-CDFB-4FC1-96EC-D2058F8E6E9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FCD0C0E-0208-4FF5-BCFE-809F8063BBEF}"/>
              </a:ext>
            </a:extLst>
          </p:cNvPr>
          <p:cNvSpPr>
            <a:spLocks noGrp="1"/>
          </p:cNvSpPr>
          <p:nvPr>
            <p:ph type="dt" sz="half" idx="10"/>
          </p:nvPr>
        </p:nvSpPr>
        <p:spPr/>
        <p:txBody>
          <a:bodyPr/>
          <a:lstStyle/>
          <a:p>
            <a:fld id="{CCF39288-C9BE-411C-8287-FC5D6539A5FE}" type="datetimeFigureOut">
              <a:rPr lang="en-US" smtClean="0"/>
              <a:t>2/28/19</a:t>
            </a:fld>
            <a:endParaRPr lang="en-US"/>
          </a:p>
        </p:txBody>
      </p:sp>
      <p:sp>
        <p:nvSpPr>
          <p:cNvPr id="6" name="Footer Placeholder 5">
            <a:extLst>
              <a:ext uri="{FF2B5EF4-FFF2-40B4-BE49-F238E27FC236}">
                <a16:creationId xmlns:a16="http://schemas.microsoft.com/office/drawing/2014/main" id="{D78181CD-00F9-4D9A-BEFC-932C892A02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AE99C3-B26D-4491-86BC-67CD8F433902}"/>
              </a:ext>
            </a:extLst>
          </p:cNvPr>
          <p:cNvSpPr>
            <a:spLocks noGrp="1"/>
          </p:cNvSpPr>
          <p:nvPr>
            <p:ph type="sldNum" sz="quarter" idx="12"/>
          </p:nvPr>
        </p:nvSpPr>
        <p:spPr/>
        <p:txBody>
          <a:bodyPr/>
          <a:lstStyle/>
          <a:p>
            <a:fld id="{856BEC07-5D8B-4789-940F-CFC87FFB5C01}" type="slidenum">
              <a:rPr lang="en-US" smtClean="0"/>
              <a:t>‹#›</a:t>
            </a:fld>
            <a:endParaRPr lang="en-US"/>
          </a:p>
        </p:txBody>
      </p:sp>
    </p:spTree>
    <p:extLst>
      <p:ext uri="{BB962C8B-B14F-4D97-AF65-F5344CB8AC3E}">
        <p14:creationId xmlns:p14="http://schemas.microsoft.com/office/powerpoint/2010/main" val="3479499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AB24D-3EDF-425F-A00B-204ECFEB4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2232713-CA8F-4321-833D-117A293653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217C903-BEBA-4F94-8D58-E03334DA269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9B4ECA8-D572-426E-9096-7EDBADFF0A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0AD3CED-CCD2-4DC6-89FF-39D715941DD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54EEF74-B78F-455E-8183-4D7B2BA838B8}"/>
              </a:ext>
            </a:extLst>
          </p:cNvPr>
          <p:cNvSpPr>
            <a:spLocks noGrp="1"/>
          </p:cNvSpPr>
          <p:nvPr>
            <p:ph type="dt" sz="half" idx="10"/>
          </p:nvPr>
        </p:nvSpPr>
        <p:spPr/>
        <p:txBody>
          <a:bodyPr/>
          <a:lstStyle/>
          <a:p>
            <a:fld id="{CCF39288-C9BE-411C-8287-FC5D6539A5FE}" type="datetimeFigureOut">
              <a:rPr lang="en-US" smtClean="0"/>
              <a:t>2/28/19</a:t>
            </a:fld>
            <a:endParaRPr lang="en-US"/>
          </a:p>
        </p:txBody>
      </p:sp>
      <p:sp>
        <p:nvSpPr>
          <p:cNvPr id="8" name="Footer Placeholder 7">
            <a:extLst>
              <a:ext uri="{FF2B5EF4-FFF2-40B4-BE49-F238E27FC236}">
                <a16:creationId xmlns:a16="http://schemas.microsoft.com/office/drawing/2014/main" id="{137D3670-C90B-44A4-9F76-231A2F108A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E7DC899-AC61-429C-A1EA-17A983634A2B}"/>
              </a:ext>
            </a:extLst>
          </p:cNvPr>
          <p:cNvSpPr>
            <a:spLocks noGrp="1"/>
          </p:cNvSpPr>
          <p:nvPr>
            <p:ph type="sldNum" sz="quarter" idx="12"/>
          </p:nvPr>
        </p:nvSpPr>
        <p:spPr/>
        <p:txBody>
          <a:bodyPr/>
          <a:lstStyle/>
          <a:p>
            <a:fld id="{856BEC07-5D8B-4789-940F-CFC87FFB5C01}" type="slidenum">
              <a:rPr lang="en-US" smtClean="0"/>
              <a:t>‹#›</a:t>
            </a:fld>
            <a:endParaRPr lang="en-US"/>
          </a:p>
        </p:txBody>
      </p:sp>
    </p:spTree>
    <p:extLst>
      <p:ext uri="{BB962C8B-B14F-4D97-AF65-F5344CB8AC3E}">
        <p14:creationId xmlns:p14="http://schemas.microsoft.com/office/powerpoint/2010/main" val="2941011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9CF74-8D77-4FF1-A2A7-F6569CF7429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1C3D3DE-2B4D-4431-AE52-B3A76008EB7E}"/>
              </a:ext>
            </a:extLst>
          </p:cNvPr>
          <p:cNvSpPr>
            <a:spLocks noGrp="1"/>
          </p:cNvSpPr>
          <p:nvPr>
            <p:ph type="dt" sz="half" idx="10"/>
          </p:nvPr>
        </p:nvSpPr>
        <p:spPr/>
        <p:txBody>
          <a:bodyPr/>
          <a:lstStyle/>
          <a:p>
            <a:fld id="{CCF39288-C9BE-411C-8287-FC5D6539A5FE}" type="datetimeFigureOut">
              <a:rPr lang="en-US" smtClean="0"/>
              <a:t>2/28/19</a:t>
            </a:fld>
            <a:endParaRPr lang="en-US"/>
          </a:p>
        </p:txBody>
      </p:sp>
      <p:sp>
        <p:nvSpPr>
          <p:cNvPr id="4" name="Footer Placeholder 3">
            <a:extLst>
              <a:ext uri="{FF2B5EF4-FFF2-40B4-BE49-F238E27FC236}">
                <a16:creationId xmlns:a16="http://schemas.microsoft.com/office/drawing/2014/main" id="{23E6C8C9-74E5-409E-BB46-D8A840AE652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B242A6-04EC-41A9-9F25-02601A593346}"/>
              </a:ext>
            </a:extLst>
          </p:cNvPr>
          <p:cNvSpPr>
            <a:spLocks noGrp="1"/>
          </p:cNvSpPr>
          <p:nvPr>
            <p:ph type="sldNum" sz="quarter" idx="12"/>
          </p:nvPr>
        </p:nvSpPr>
        <p:spPr/>
        <p:txBody>
          <a:bodyPr/>
          <a:lstStyle/>
          <a:p>
            <a:fld id="{856BEC07-5D8B-4789-940F-CFC87FFB5C01}" type="slidenum">
              <a:rPr lang="en-US" smtClean="0"/>
              <a:t>‹#›</a:t>
            </a:fld>
            <a:endParaRPr lang="en-US"/>
          </a:p>
        </p:txBody>
      </p:sp>
    </p:spTree>
    <p:extLst>
      <p:ext uri="{BB962C8B-B14F-4D97-AF65-F5344CB8AC3E}">
        <p14:creationId xmlns:p14="http://schemas.microsoft.com/office/powerpoint/2010/main" val="3904566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610A91-69C5-44E6-A208-0149B599C041}"/>
              </a:ext>
            </a:extLst>
          </p:cNvPr>
          <p:cNvSpPr>
            <a:spLocks noGrp="1"/>
          </p:cNvSpPr>
          <p:nvPr>
            <p:ph type="dt" sz="half" idx="10"/>
          </p:nvPr>
        </p:nvSpPr>
        <p:spPr/>
        <p:txBody>
          <a:bodyPr/>
          <a:lstStyle/>
          <a:p>
            <a:fld id="{CCF39288-C9BE-411C-8287-FC5D6539A5FE}" type="datetimeFigureOut">
              <a:rPr lang="en-US" smtClean="0"/>
              <a:t>2/28/19</a:t>
            </a:fld>
            <a:endParaRPr lang="en-US"/>
          </a:p>
        </p:txBody>
      </p:sp>
      <p:sp>
        <p:nvSpPr>
          <p:cNvPr id="3" name="Footer Placeholder 2">
            <a:extLst>
              <a:ext uri="{FF2B5EF4-FFF2-40B4-BE49-F238E27FC236}">
                <a16:creationId xmlns:a16="http://schemas.microsoft.com/office/drawing/2014/main" id="{89A52802-59FD-44CB-A6D7-938A1197AC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92CC632-4CFA-4C59-94AE-ABB1DF65BD69}"/>
              </a:ext>
            </a:extLst>
          </p:cNvPr>
          <p:cNvSpPr>
            <a:spLocks noGrp="1"/>
          </p:cNvSpPr>
          <p:nvPr>
            <p:ph type="sldNum" sz="quarter" idx="12"/>
          </p:nvPr>
        </p:nvSpPr>
        <p:spPr/>
        <p:txBody>
          <a:bodyPr/>
          <a:lstStyle/>
          <a:p>
            <a:fld id="{856BEC07-5D8B-4789-940F-CFC87FFB5C01}" type="slidenum">
              <a:rPr lang="en-US" smtClean="0"/>
              <a:t>‹#›</a:t>
            </a:fld>
            <a:endParaRPr lang="en-US"/>
          </a:p>
        </p:txBody>
      </p:sp>
    </p:spTree>
    <p:extLst>
      <p:ext uri="{BB962C8B-B14F-4D97-AF65-F5344CB8AC3E}">
        <p14:creationId xmlns:p14="http://schemas.microsoft.com/office/powerpoint/2010/main" val="569816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1A6ED-257B-439B-8EE4-3BBC566A93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22FFB4-31B2-441D-B6F5-88D5289FE8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1E1725D-FCDD-4D27-86B2-4F8BE79E6C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3717ED0-7E05-4C23-905D-A09F4D40E394}"/>
              </a:ext>
            </a:extLst>
          </p:cNvPr>
          <p:cNvSpPr>
            <a:spLocks noGrp="1"/>
          </p:cNvSpPr>
          <p:nvPr>
            <p:ph type="dt" sz="half" idx="10"/>
          </p:nvPr>
        </p:nvSpPr>
        <p:spPr/>
        <p:txBody>
          <a:bodyPr/>
          <a:lstStyle/>
          <a:p>
            <a:fld id="{CCF39288-C9BE-411C-8287-FC5D6539A5FE}" type="datetimeFigureOut">
              <a:rPr lang="en-US" smtClean="0"/>
              <a:t>2/28/19</a:t>
            </a:fld>
            <a:endParaRPr lang="en-US"/>
          </a:p>
        </p:txBody>
      </p:sp>
      <p:sp>
        <p:nvSpPr>
          <p:cNvPr id="6" name="Footer Placeholder 5">
            <a:extLst>
              <a:ext uri="{FF2B5EF4-FFF2-40B4-BE49-F238E27FC236}">
                <a16:creationId xmlns:a16="http://schemas.microsoft.com/office/drawing/2014/main" id="{CBE376D4-8706-46B1-BBDC-AEC62CF383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ECA4A2-9788-4873-B312-6FEDD3318D93}"/>
              </a:ext>
            </a:extLst>
          </p:cNvPr>
          <p:cNvSpPr>
            <a:spLocks noGrp="1"/>
          </p:cNvSpPr>
          <p:nvPr>
            <p:ph type="sldNum" sz="quarter" idx="12"/>
          </p:nvPr>
        </p:nvSpPr>
        <p:spPr/>
        <p:txBody>
          <a:bodyPr/>
          <a:lstStyle/>
          <a:p>
            <a:fld id="{856BEC07-5D8B-4789-940F-CFC87FFB5C01}" type="slidenum">
              <a:rPr lang="en-US" smtClean="0"/>
              <a:t>‹#›</a:t>
            </a:fld>
            <a:endParaRPr lang="en-US"/>
          </a:p>
        </p:txBody>
      </p:sp>
    </p:spTree>
    <p:extLst>
      <p:ext uri="{BB962C8B-B14F-4D97-AF65-F5344CB8AC3E}">
        <p14:creationId xmlns:p14="http://schemas.microsoft.com/office/powerpoint/2010/main" val="654435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8D0BF-B647-404E-8EBF-421BFDA294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DC8BD9-C45B-416D-BB14-0CFAC653CA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AA6323E-247E-4132-A60C-49CA4F5DEA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D2E19E9-41DE-4B28-996E-3D9BC486C7E5}"/>
              </a:ext>
            </a:extLst>
          </p:cNvPr>
          <p:cNvSpPr>
            <a:spLocks noGrp="1"/>
          </p:cNvSpPr>
          <p:nvPr>
            <p:ph type="dt" sz="half" idx="10"/>
          </p:nvPr>
        </p:nvSpPr>
        <p:spPr/>
        <p:txBody>
          <a:bodyPr/>
          <a:lstStyle/>
          <a:p>
            <a:fld id="{CCF39288-C9BE-411C-8287-FC5D6539A5FE}" type="datetimeFigureOut">
              <a:rPr lang="en-US" smtClean="0"/>
              <a:t>2/28/19</a:t>
            </a:fld>
            <a:endParaRPr lang="en-US"/>
          </a:p>
        </p:txBody>
      </p:sp>
      <p:sp>
        <p:nvSpPr>
          <p:cNvPr id="6" name="Footer Placeholder 5">
            <a:extLst>
              <a:ext uri="{FF2B5EF4-FFF2-40B4-BE49-F238E27FC236}">
                <a16:creationId xmlns:a16="http://schemas.microsoft.com/office/drawing/2014/main" id="{FFABC45B-D85E-473D-8271-7B9C45BA51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062325-E0CF-46D2-8C0F-75C45F33D020}"/>
              </a:ext>
            </a:extLst>
          </p:cNvPr>
          <p:cNvSpPr>
            <a:spLocks noGrp="1"/>
          </p:cNvSpPr>
          <p:nvPr>
            <p:ph type="sldNum" sz="quarter" idx="12"/>
          </p:nvPr>
        </p:nvSpPr>
        <p:spPr/>
        <p:txBody>
          <a:bodyPr/>
          <a:lstStyle/>
          <a:p>
            <a:fld id="{856BEC07-5D8B-4789-940F-CFC87FFB5C01}" type="slidenum">
              <a:rPr lang="en-US" smtClean="0"/>
              <a:t>‹#›</a:t>
            </a:fld>
            <a:endParaRPr lang="en-US"/>
          </a:p>
        </p:txBody>
      </p:sp>
    </p:spTree>
    <p:extLst>
      <p:ext uri="{BB962C8B-B14F-4D97-AF65-F5344CB8AC3E}">
        <p14:creationId xmlns:p14="http://schemas.microsoft.com/office/powerpoint/2010/main" val="2232511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D4A620-DFAA-4BD4-97A2-721EB02993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6640EA4-1EBE-4987-A653-9FDA8C97B3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C999C0-2F8C-4F65-ABE6-EFAA1D851E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F39288-C9BE-411C-8287-FC5D6539A5FE}" type="datetimeFigureOut">
              <a:rPr lang="en-US" smtClean="0"/>
              <a:t>2/28/19</a:t>
            </a:fld>
            <a:endParaRPr lang="en-US"/>
          </a:p>
        </p:txBody>
      </p:sp>
      <p:sp>
        <p:nvSpPr>
          <p:cNvPr id="5" name="Footer Placeholder 4">
            <a:extLst>
              <a:ext uri="{FF2B5EF4-FFF2-40B4-BE49-F238E27FC236}">
                <a16:creationId xmlns:a16="http://schemas.microsoft.com/office/drawing/2014/main" id="{F3BA9001-D622-4846-BE25-BABE5B72F9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DC22DAC-98D1-4DC0-BFA8-DF3A2F004D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6BEC07-5D8B-4789-940F-CFC87FFB5C01}" type="slidenum">
              <a:rPr lang="en-US" smtClean="0"/>
              <a:t>‹#›</a:t>
            </a:fld>
            <a:endParaRPr lang="en-US"/>
          </a:p>
        </p:txBody>
      </p:sp>
    </p:spTree>
    <p:extLst>
      <p:ext uri="{BB962C8B-B14F-4D97-AF65-F5344CB8AC3E}">
        <p14:creationId xmlns:p14="http://schemas.microsoft.com/office/powerpoint/2010/main" val="29649221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hyperlink" Target="https://github.com/jupyter/jupyter/wiki/Jupyter-kernels" TargetMode="External"/><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jpeg"/><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6.jpe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9E3F0-900F-4180-8C97-8ED6C99F1E73}"/>
              </a:ext>
            </a:extLst>
          </p:cNvPr>
          <p:cNvSpPr>
            <a:spLocks noGrp="1"/>
          </p:cNvSpPr>
          <p:nvPr>
            <p:ph type="ctrTitle"/>
          </p:nvPr>
        </p:nvSpPr>
        <p:spPr/>
        <p:txBody>
          <a:bodyPr/>
          <a:lstStyle/>
          <a:p>
            <a:r>
              <a:rPr lang="en-US" dirty="0"/>
              <a:t>Introduction to Python</a:t>
            </a:r>
          </a:p>
        </p:txBody>
      </p:sp>
      <p:sp>
        <p:nvSpPr>
          <p:cNvPr id="3" name="Subtitle 2">
            <a:extLst>
              <a:ext uri="{FF2B5EF4-FFF2-40B4-BE49-F238E27FC236}">
                <a16:creationId xmlns:a16="http://schemas.microsoft.com/office/drawing/2014/main" id="{2BE4E9F8-73B9-4504-B40A-FF522829AF2A}"/>
              </a:ext>
            </a:extLst>
          </p:cNvPr>
          <p:cNvSpPr>
            <a:spLocks noGrp="1"/>
          </p:cNvSpPr>
          <p:nvPr>
            <p:ph type="subTitle" idx="1"/>
          </p:nvPr>
        </p:nvSpPr>
        <p:spPr/>
        <p:txBody>
          <a:bodyPr/>
          <a:lstStyle/>
          <a:p>
            <a:r>
              <a:rPr lang="en-US" dirty="0"/>
              <a:t>Xiangshi Yin</a:t>
            </a:r>
          </a:p>
          <a:p>
            <a:r>
              <a:rPr lang="en-US"/>
              <a:t>01/24/2018</a:t>
            </a:r>
            <a:endParaRPr lang="en-US" dirty="0"/>
          </a:p>
        </p:txBody>
      </p:sp>
    </p:spTree>
    <p:extLst>
      <p:ext uri="{BB962C8B-B14F-4D97-AF65-F5344CB8AC3E}">
        <p14:creationId xmlns:p14="http://schemas.microsoft.com/office/powerpoint/2010/main" val="2740875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014F3587-4EDC-4C18-8995-62B6DC64E526}"/>
              </a:ext>
            </a:extLst>
          </p:cNvPr>
          <p:cNvGrpSpPr/>
          <p:nvPr/>
        </p:nvGrpSpPr>
        <p:grpSpPr>
          <a:xfrm>
            <a:off x="483027" y="697477"/>
            <a:ext cx="9449538" cy="6005327"/>
            <a:chOff x="592084" y="370306"/>
            <a:chExt cx="9449538" cy="6005327"/>
          </a:xfrm>
        </p:grpSpPr>
        <p:pic>
          <p:nvPicPr>
            <p:cNvPr id="4" name="Picture 3">
              <a:extLst>
                <a:ext uri="{FF2B5EF4-FFF2-40B4-BE49-F238E27FC236}">
                  <a16:creationId xmlns:a16="http://schemas.microsoft.com/office/drawing/2014/main" id="{BE071AF4-FC06-4843-86B4-DEC490E29B2E}"/>
                </a:ext>
              </a:extLst>
            </p:cNvPr>
            <p:cNvPicPr>
              <a:picLocks noChangeAspect="1"/>
            </p:cNvPicPr>
            <p:nvPr/>
          </p:nvPicPr>
          <p:blipFill>
            <a:blip r:embed="rId2"/>
            <a:stretch>
              <a:fillRect/>
            </a:stretch>
          </p:blipFill>
          <p:spPr>
            <a:xfrm>
              <a:off x="592084" y="370306"/>
              <a:ext cx="4474866" cy="4982732"/>
            </a:xfrm>
            <a:prstGeom prst="rect">
              <a:avLst/>
            </a:prstGeom>
          </p:spPr>
        </p:pic>
        <p:pic>
          <p:nvPicPr>
            <p:cNvPr id="5" name="Picture 4">
              <a:extLst>
                <a:ext uri="{FF2B5EF4-FFF2-40B4-BE49-F238E27FC236}">
                  <a16:creationId xmlns:a16="http://schemas.microsoft.com/office/drawing/2014/main" id="{F46E009F-250B-46C5-90DD-55DFBC65D6B8}"/>
                </a:ext>
              </a:extLst>
            </p:cNvPr>
            <p:cNvPicPr>
              <a:picLocks noChangeAspect="1"/>
            </p:cNvPicPr>
            <p:nvPr/>
          </p:nvPicPr>
          <p:blipFill rotWithShape="1">
            <a:blip r:embed="rId3"/>
            <a:srcRect b="39524"/>
            <a:stretch/>
          </p:blipFill>
          <p:spPr>
            <a:xfrm>
              <a:off x="592084" y="5544795"/>
              <a:ext cx="9449538" cy="830838"/>
            </a:xfrm>
            <a:prstGeom prst="rect">
              <a:avLst/>
            </a:prstGeom>
          </p:spPr>
        </p:pic>
      </p:grpSp>
      <p:sp>
        <p:nvSpPr>
          <p:cNvPr id="7" name="TextBox 6">
            <a:extLst>
              <a:ext uri="{FF2B5EF4-FFF2-40B4-BE49-F238E27FC236}">
                <a16:creationId xmlns:a16="http://schemas.microsoft.com/office/drawing/2014/main" id="{4E0DDDF5-734A-45BC-B4A6-8E80BC96D6BC}"/>
              </a:ext>
            </a:extLst>
          </p:cNvPr>
          <p:cNvSpPr txBox="1"/>
          <p:nvPr/>
        </p:nvSpPr>
        <p:spPr>
          <a:xfrm>
            <a:off x="5207796" y="683613"/>
            <a:ext cx="6867457" cy="2246769"/>
          </a:xfrm>
          <a:prstGeom prst="rect">
            <a:avLst/>
          </a:prstGeom>
          <a:noFill/>
        </p:spPr>
        <p:txBody>
          <a:bodyPr wrap="square" rtlCol="0">
            <a:spAutoFit/>
          </a:bodyPr>
          <a:lstStyle/>
          <a:p>
            <a:pPr marL="285750" indent="-285750">
              <a:buFont typeface="Wingdings" panose="05000000000000000000" pitchFamily="2" charset="2"/>
              <a:buChar char="§"/>
            </a:pPr>
            <a:r>
              <a:rPr lang="en-US" sz="1400" dirty="0"/>
              <a:t>High-level programming language for general-purpose programming</a:t>
            </a:r>
          </a:p>
          <a:p>
            <a:pPr marL="285750" indent="-285750">
              <a:buFont typeface="Wingdings" panose="05000000000000000000" pitchFamily="2" charset="2"/>
              <a:buChar char="§"/>
            </a:pPr>
            <a:r>
              <a:rPr lang="en-US" sz="1400" dirty="0"/>
              <a:t>Supports multiple programming paradigms</a:t>
            </a:r>
          </a:p>
          <a:p>
            <a:pPr marL="742950" lvl="1" indent="-285750">
              <a:buFont typeface="Wingdings" panose="05000000000000000000" pitchFamily="2" charset="2"/>
              <a:buChar char="§"/>
            </a:pPr>
            <a:r>
              <a:rPr lang="en-US" sz="1400" dirty="0"/>
              <a:t>Object-oriented</a:t>
            </a:r>
          </a:p>
          <a:p>
            <a:pPr marL="742950" lvl="1" indent="-285750">
              <a:buFont typeface="Wingdings" panose="05000000000000000000" pitchFamily="2" charset="2"/>
              <a:buChar char="§"/>
            </a:pPr>
            <a:r>
              <a:rPr lang="en-US" sz="1400" dirty="0"/>
              <a:t>Functional</a:t>
            </a:r>
          </a:p>
          <a:p>
            <a:pPr marL="742950" lvl="1" indent="-285750">
              <a:buFont typeface="Wingdings" panose="05000000000000000000" pitchFamily="2" charset="2"/>
              <a:buChar char="§"/>
            </a:pPr>
            <a:r>
              <a:rPr lang="en-US" sz="1400" dirty="0"/>
              <a:t>Procedural</a:t>
            </a:r>
          </a:p>
          <a:p>
            <a:pPr marL="742950" lvl="1" indent="-285750">
              <a:buFont typeface="Wingdings" panose="05000000000000000000" pitchFamily="2" charset="2"/>
              <a:buChar char="§"/>
            </a:pPr>
            <a:r>
              <a:rPr lang="en-US" sz="1400" dirty="0"/>
              <a:t>Imperative</a:t>
            </a:r>
          </a:p>
          <a:p>
            <a:pPr marL="285750" indent="-285750">
              <a:buFont typeface="Wingdings" panose="05000000000000000000" pitchFamily="2" charset="2"/>
              <a:buChar char="§"/>
            </a:pPr>
            <a:r>
              <a:rPr lang="en-US" sz="1400" dirty="0"/>
              <a:t>Easy interface with other languages, such as C++/Java</a:t>
            </a:r>
          </a:p>
          <a:p>
            <a:pPr marL="285750" indent="-285750">
              <a:buFont typeface="Wingdings" panose="05000000000000000000" pitchFamily="2" charset="2"/>
              <a:buChar char="§"/>
            </a:pPr>
            <a:r>
              <a:rPr lang="en-US" sz="1400" dirty="0"/>
              <a:t>A large and comprehensive standard library</a:t>
            </a:r>
          </a:p>
          <a:p>
            <a:pPr marL="285750" indent="-285750">
              <a:buFont typeface="Wingdings" panose="05000000000000000000" pitchFamily="2" charset="2"/>
              <a:buChar char="§"/>
            </a:pPr>
            <a:endParaRPr lang="en-US" sz="1400" dirty="0"/>
          </a:p>
          <a:p>
            <a:pPr marL="285750" indent="-285750">
              <a:buFont typeface="Wingdings" panose="05000000000000000000" pitchFamily="2" charset="2"/>
              <a:buChar char="§"/>
            </a:pPr>
            <a:r>
              <a:rPr lang="en-US" sz="1400" dirty="0"/>
              <a:t>Not so fast though …</a:t>
            </a:r>
          </a:p>
        </p:txBody>
      </p:sp>
      <p:grpSp>
        <p:nvGrpSpPr>
          <p:cNvPr id="2" name="Group 1">
            <a:extLst>
              <a:ext uri="{FF2B5EF4-FFF2-40B4-BE49-F238E27FC236}">
                <a16:creationId xmlns:a16="http://schemas.microsoft.com/office/drawing/2014/main" id="{22432EC7-4A7E-44ED-A393-AC94B06EC0C7}"/>
              </a:ext>
            </a:extLst>
          </p:cNvPr>
          <p:cNvGrpSpPr/>
          <p:nvPr/>
        </p:nvGrpSpPr>
        <p:grpSpPr>
          <a:xfrm>
            <a:off x="5207796" y="3037902"/>
            <a:ext cx="4672346" cy="2943224"/>
            <a:chOff x="5207796" y="2719120"/>
            <a:chExt cx="4672346" cy="2943224"/>
          </a:xfrm>
        </p:grpSpPr>
        <p:pic>
          <p:nvPicPr>
            <p:cNvPr id="8" name="Picture 7">
              <a:extLst>
                <a:ext uri="{FF2B5EF4-FFF2-40B4-BE49-F238E27FC236}">
                  <a16:creationId xmlns:a16="http://schemas.microsoft.com/office/drawing/2014/main" id="{8B69066F-D8E3-4DBD-9386-361F099EE975}"/>
                </a:ext>
              </a:extLst>
            </p:cNvPr>
            <p:cNvPicPr>
              <a:picLocks noChangeAspect="1"/>
            </p:cNvPicPr>
            <p:nvPr/>
          </p:nvPicPr>
          <p:blipFill>
            <a:blip r:embed="rId4"/>
            <a:stretch>
              <a:fillRect/>
            </a:stretch>
          </p:blipFill>
          <p:spPr>
            <a:xfrm>
              <a:off x="5228884" y="2719120"/>
              <a:ext cx="3045962" cy="1475273"/>
            </a:xfrm>
            <a:prstGeom prst="rect">
              <a:avLst/>
            </a:prstGeom>
          </p:spPr>
        </p:pic>
        <p:pic>
          <p:nvPicPr>
            <p:cNvPr id="9" name="Picture 8">
              <a:extLst>
                <a:ext uri="{FF2B5EF4-FFF2-40B4-BE49-F238E27FC236}">
                  <a16:creationId xmlns:a16="http://schemas.microsoft.com/office/drawing/2014/main" id="{E9463EC9-3C92-4356-A423-68C0743A3F6A}"/>
                </a:ext>
              </a:extLst>
            </p:cNvPr>
            <p:cNvPicPr>
              <a:picLocks noChangeAspect="1"/>
            </p:cNvPicPr>
            <p:nvPr/>
          </p:nvPicPr>
          <p:blipFill>
            <a:blip r:embed="rId5"/>
            <a:stretch>
              <a:fillRect/>
            </a:stretch>
          </p:blipFill>
          <p:spPr>
            <a:xfrm>
              <a:off x="5207796" y="4633644"/>
              <a:ext cx="3067050" cy="1028700"/>
            </a:xfrm>
            <a:prstGeom prst="rect">
              <a:avLst/>
            </a:prstGeom>
          </p:spPr>
        </p:pic>
        <p:sp>
          <p:nvSpPr>
            <p:cNvPr id="10" name="TextBox 9">
              <a:extLst>
                <a:ext uri="{FF2B5EF4-FFF2-40B4-BE49-F238E27FC236}">
                  <a16:creationId xmlns:a16="http://schemas.microsoft.com/office/drawing/2014/main" id="{E240D311-8D08-4C14-B2FC-4F13332D273D}"/>
                </a:ext>
              </a:extLst>
            </p:cNvPr>
            <p:cNvSpPr txBox="1"/>
            <p:nvPr/>
          </p:nvSpPr>
          <p:spPr>
            <a:xfrm>
              <a:off x="9009776" y="3305262"/>
              <a:ext cx="575799" cy="369332"/>
            </a:xfrm>
            <a:prstGeom prst="rect">
              <a:avLst/>
            </a:prstGeom>
            <a:noFill/>
          </p:spPr>
          <p:txBody>
            <a:bodyPr wrap="square" rtlCol="0">
              <a:spAutoFit/>
            </a:bodyPr>
            <a:lstStyle/>
            <a:p>
              <a:r>
                <a:rPr lang="en-US" dirty="0"/>
                <a:t>ABC</a:t>
              </a:r>
            </a:p>
          </p:txBody>
        </p:sp>
        <p:sp>
          <p:nvSpPr>
            <p:cNvPr id="12" name="TextBox 11">
              <a:extLst>
                <a:ext uri="{FF2B5EF4-FFF2-40B4-BE49-F238E27FC236}">
                  <a16:creationId xmlns:a16="http://schemas.microsoft.com/office/drawing/2014/main" id="{E9740437-7D0D-476E-B845-3ECDC0C9A900}"/>
                </a:ext>
              </a:extLst>
            </p:cNvPr>
            <p:cNvSpPr txBox="1"/>
            <p:nvPr/>
          </p:nvSpPr>
          <p:spPr>
            <a:xfrm>
              <a:off x="9009776" y="4963328"/>
              <a:ext cx="870366" cy="369332"/>
            </a:xfrm>
            <a:prstGeom prst="rect">
              <a:avLst/>
            </a:prstGeom>
            <a:noFill/>
          </p:spPr>
          <p:txBody>
            <a:bodyPr wrap="square" rtlCol="0">
              <a:spAutoFit/>
            </a:bodyPr>
            <a:lstStyle/>
            <a:p>
              <a:r>
                <a:rPr lang="en-US" dirty="0"/>
                <a:t>Python</a:t>
              </a:r>
            </a:p>
          </p:txBody>
        </p:sp>
      </p:grpSp>
      <p:sp>
        <p:nvSpPr>
          <p:cNvPr id="13" name="TextBox 12">
            <a:extLst>
              <a:ext uri="{FF2B5EF4-FFF2-40B4-BE49-F238E27FC236}">
                <a16:creationId xmlns:a16="http://schemas.microsoft.com/office/drawing/2014/main" id="{8227788D-1906-4750-8FFF-9DF776B255EC}"/>
              </a:ext>
            </a:extLst>
          </p:cNvPr>
          <p:cNvSpPr txBox="1"/>
          <p:nvPr/>
        </p:nvSpPr>
        <p:spPr>
          <a:xfrm>
            <a:off x="483027" y="192701"/>
            <a:ext cx="1560042" cy="369332"/>
          </a:xfrm>
          <a:prstGeom prst="rect">
            <a:avLst/>
          </a:prstGeom>
          <a:noFill/>
          <a:ln>
            <a:solidFill>
              <a:schemeClr val="tx1"/>
            </a:solidFill>
          </a:ln>
        </p:spPr>
        <p:txBody>
          <a:bodyPr wrap="none" rtlCol="0">
            <a:spAutoFit/>
          </a:bodyPr>
          <a:lstStyle/>
          <a:p>
            <a:r>
              <a:rPr lang="en-US" b="1" dirty="0"/>
              <a:t>In a nutshell …</a:t>
            </a:r>
          </a:p>
        </p:txBody>
      </p:sp>
    </p:spTree>
    <p:extLst>
      <p:ext uri="{BB962C8B-B14F-4D97-AF65-F5344CB8AC3E}">
        <p14:creationId xmlns:p14="http://schemas.microsoft.com/office/powerpoint/2010/main" val="1839643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BF8B2BC-778A-CA45-BEF9-8B60642B4870}"/>
              </a:ext>
            </a:extLst>
          </p:cNvPr>
          <p:cNvGrpSpPr/>
          <p:nvPr/>
        </p:nvGrpSpPr>
        <p:grpSpPr>
          <a:xfrm>
            <a:off x="483027" y="697477"/>
            <a:ext cx="9449538" cy="6005327"/>
            <a:chOff x="592084" y="370306"/>
            <a:chExt cx="9449538" cy="6005327"/>
          </a:xfrm>
        </p:grpSpPr>
        <p:pic>
          <p:nvPicPr>
            <p:cNvPr id="3" name="Picture 2">
              <a:extLst>
                <a:ext uri="{FF2B5EF4-FFF2-40B4-BE49-F238E27FC236}">
                  <a16:creationId xmlns:a16="http://schemas.microsoft.com/office/drawing/2014/main" id="{30D4B1D8-A965-754A-AEF5-998EA9E4F0B8}"/>
                </a:ext>
              </a:extLst>
            </p:cNvPr>
            <p:cNvPicPr>
              <a:picLocks noChangeAspect="1"/>
            </p:cNvPicPr>
            <p:nvPr/>
          </p:nvPicPr>
          <p:blipFill>
            <a:blip r:embed="rId2"/>
            <a:stretch>
              <a:fillRect/>
            </a:stretch>
          </p:blipFill>
          <p:spPr>
            <a:xfrm>
              <a:off x="592084" y="370306"/>
              <a:ext cx="4474866" cy="4982732"/>
            </a:xfrm>
            <a:prstGeom prst="rect">
              <a:avLst/>
            </a:prstGeom>
          </p:spPr>
        </p:pic>
        <p:pic>
          <p:nvPicPr>
            <p:cNvPr id="4" name="Picture 3">
              <a:extLst>
                <a:ext uri="{FF2B5EF4-FFF2-40B4-BE49-F238E27FC236}">
                  <a16:creationId xmlns:a16="http://schemas.microsoft.com/office/drawing/2014/main" id="{972B2104-42D4-4049-AB82-B0ADF8EB61E2}"/>
                </a:ext>
              </a:extLst>
            </p:cNvPr>
            <p:cNvPicPr>
              <a:picLocks noChangeAspect="1"/>
            </p:cNvPicPr>
            <p:nvPr/>
          </p:nvPicPr>
          <p:blipFill rotWithShape="1">
            <a:blip r:embed="rId3"/>
            <a:srcRect b="39524"/>
            <a:stretch/>
          </p:blipFill>
          <p:spPr>
            <a:xfrm>
              <a:off x="592084" y="5544795"/>
              <a:ext cx="9449538" cy="830838"/>
            </a:xfrm>
            <a:prstGeom prst="rect">
              <a:avLst/>
            </a:prstGeom>
          </p:spPr>
        </p:pic>
      </p:grpSp>
      <p:grpSp>
        <p:nvGrpSpPr>
          <p:cNvPr id="5" name="Group 4">
            <a:extLst>
              <a:ext uri="{FF2B5EF4-FFF2-40B4-BE49-F238E27FC236}">
                <a16:creationId xmlns:a16="http://schemas.microsoft.com/office/drawing/2014/main" id="{D2974F7D-E0D3-E640-A51B-FDDE0BD68B10}"/>
              </a:ext>
            </a:extLst>
          </p:cNvPr>
          <p:cNvGrpSpPr/>
          <p:nvPr/>
        </p:nvGrpSpPr>
        <p:grpSpPr>
          <a:xfrm>
            <a:off x="5207796" y="3037902"/>
            <a:ext cx="4672346" cy="2943224"/>
            <a:chOff x="5207796" y="2719120"/>
            <a:chExt cx="4672346" cy="2943224"/>
          </a:xfrm>
        </p:grpSpPr>
        <p:pic>
          <p:nvPicPr>
            <p:cNvPr id="6" name="Picture 5">
              <a:extLst>
                <a:ext uri="{FF2B5EF4-FFF2-40B4-BE49-F238E27FC236}">
                  <a16:creationId xmlns:a16="http://schemas.microsoft.com/office/drawing/2014/main" id="{44E6A1AA-9C2E-FE47-830D-99721808958F}"/>
                </a:ext>
              </a:extLst>
            </p:cNvPr>
            <p:cNvPicPr>
              <a:picLocks noChangeAspect="1"/>
            </p:cNvPicPr>
            <p:nvPr/>
          </p:nvPicPr>
          <p:blipFill>
            <a:blip r:embed="rId4"/>
            <a:stretch>
              <a:fillRect/>
            </a:stretch>
          </p:blipFill>
          <p:spPr>
            <a:xfrm>
              <a:off x="5228884" y="2719120"/>
              <a:ext cx="3045962" cy="1475273"/>
            </a:xfrm>
            <a:prstGeom prst="rect">
              <a:avLst/>
            </a:prstGeom>
          </p:spPr>
        </p:pic>
        <p:pic>
          <p:nvPicPr>
            <p:cNvPr id="7" name="Picture 6">
              <a:extLst>
                <a:ext uri="{FF2B5EF4-FFF2-40B4-BE49-F238E27FC236}">
                  <a16:creationId xmlns:a16="http://schemas.microsoft.com/office/drawing/2014/main" id="{9AB33F7B-E8AE-AD48-BD60-6B04658C7A8B}"/>
                </a:ext>
              </a:extLst>
            </p:cNvPr>
            <p:cNvPicPr>
              <a:picLocks noChangeAspect="1"/>
            </p:cNvPicPr>
            <p:nvPr/>
          </p:nvPicPr>
          <p:blipFill>
            <a:blip r:embed="rId5"/>
            <a:stretch>
              <a:fillRect/>
            </a:stretch>
          </p:blipFill>
          <p:spPr>
            <a:xfrm>
              <a:off x="5207796" y="4633644"/>
              <a:ext cx="3067050" cy="1028700"/>
            </a:xfrm>
            <a:prstGeom prst="rect">
              <a:avLst/>
            </a:prstGeom>
          </p:spPr>
        </p:pic>
        <p:sp>
          <p:nvSpPr>
            <p:cNvPr id="8" name="TextBox 7">
              <a:extLst>
                <a:ext uri="{FF2B5EF4-FFF2-40B4-BE49-F238E27FC236}">
                  <a16:creationId xmlns:a16="http://schemas.microsoft.com/office/drawing/2014/main" id="{FA161EE5-08B5-3B47-B466-E678DD17EF30}"/>
                </a:ext>
              </a:extLst>
            </p:cNvPr>
            <p:cNvSpPr txBox="1"/>
            <p:nvPr/>
          </p:nvSpPr>
          <p:spPr>
            <a:xfrm>
              <a:off x="9009776" y="3305262"/>
              <a:ext cx="575799" cy="369332"/>
            </a:xfrm>
            <a:prstGeom prst="rect">
              <a:avLst/>
            </a:prstGeom>
            <a:noFill/>
          </p:spPr>
          <p:txBody>
            <a:bodyPr wrap="square" rtlCol="0">
              <a:spAutoFit/>
            </a:bodyPr>
            <a:lstStyle/>
            <a:p>
              <a:r>
                <a:rPr lang="en-US" dirty="0"/>
                <a:t>ABC</a:t>
              </a:r>
            </a:p>
          </p:txBody>
        </p:sp>
        <p:sp>
          <p:nvSpPr>
            <p:cNvPr id="9" name="TextBox 8">
              <a:extLst>
                <a:ext uri="{FF2B5EF4-FFF2-40B4-BE49-F238E27FC236}">
                  <a16:creationId xmlns:a16="http://schemas.microsoft.com/office/drawing/2014/main" id="{9A259DAE-7A51-614F-8513-9EAF3BAF979C}"/>
                </a:ext>
              </a:extLst>
            </p:cNvPr>
            <p:cNvSpPr txBox="1"/>
            <p:nvPr/>
          </p:nvSpPr>
          <p:spPr>
            <a:xfrm>
              <a:off x="9009776" y="4963328"/>
              <a:ext cx="870366" cy="369332"/>
            </a:xfrm>
            <a:prstGeom prst="rect">
              <a:avLst/>
            </a:prstGeom>
            <a:noFill/>
          </p:spPr>
          <p:txBody>
            <a:bodyPr wrap="square" rtlCol="0">
              <a:spAutoFit/>
            </a:bodyPr>
            <a:lstStyle/>
            <a:p>
              <a:r>
                <a:rPr lang="en-US" dirty="0"/>
                <a:t>Python</a:t>
              </a:r>
            </a:p>
          </p:txBody>
        </p:sp>
      </p:grpSp>
    </p:spTree>
    <p:extLst>
      <p:ext uri="{BB962C8B-B14F-4D97-AF65-F5344CB8AC3E}">
        <p14:creationId xmlns:p14="http://schemas.microsoft.com/office/powerpoint/2010/main" val="2338613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2544370-A691-49FA-9A8D-01DD0FD96DA1}"/>
              </a:ext>
            </a:extLst>
          </p:cNvPr>
          <p:cNvSpPr txBox="1"/>
          <p:nvPr/>
        </p:nvSpPr>
        <p:spPr>
          <a:xfrm>
            <a:off x="483027" y="192701"/>
            <a:ext cx="2208490" cy="369332"/>
          </a:xfrm>
          <a:prstGeom prst="rect">
            <a:avLst/>
          </a:prstGeom>
          <a:noFill/>
          <a:ln>
            <a:solidFill>
              <a:schemeClr val="tx1"/>
            </a:solidFill>
          </a:ln>
        </p:spPr>
        <p:txBody>
          <a:bodyPr wrap="none" rtlCol="0">
            <a:spAutoFit/>
          </a:bodyPr>
          <a:lstStyle/>
          <a:p>
            <a:r>
              <a:rPr lang="en-US" b="1" dirty="0"/>
              <a:t>Python2 or Python3?</a:t>
            </a:r>
          </a:p>
        </p:txBody>
      </p:sp>
      <p:sp>
        <p:nvSpPr>
          <p:cNvPr id="5" name="TextBox 4">
            <a:extLst>
              <a:ext uri="{FF2B5EF4-FFF2-40B4-BE49-F238E27FC236}">
                <a16:creationId xmlns:a16="http://schemas.microsoft.com/office/drawing/2014/main" id="{A22619BC-BE53-4BCB-910C-DE0744027478}"/>
              </a:ext>
            </a:extLst>
          </p:cNvPr>
          <p:cNvSpPr txBox="1"/>
          <p:nvPr/>
        </p:nvSpPr>
        <p:spPr>
          <a:xfrm>
            <a:off x="483027" y="815042"/>
            <a:ext cx="11060224" cy="1384995"/>
          </a:xfrm>
          <a:prstGeom prst="rect">
            <a:avLst/>
          </a:prstGeom>
          <a:noFill/>
        </p:spPr>
        <p:txBody>
          <a:bodyPr wrap="square" rtlCol="0">
            <a:spAutoFit/>
          </a:bodyPr>
          <a:lstStyle/>
          <a:p>
            <a:pPr marL="285750" indent="-285750">
              <a:buFont typeface="Wingdings" panose="05000000000000000000" pitchFamily="2" charset="2"/>
              <a:buChar char="§"/>
            </a:pPr>
            <a:r>
              <a:rPr lang="en-US" sz="1400" dirty="0"/>
              <a:t>Python 2.x is legacy, Python 3.x is the present and future of the language</a:t>
            </a:r>
          </a:p>
          <a:p>
            <a:pPr marL="285750" indent="-285750">
              <a:buFont typeface="Wingdings" panose="05000000000000000000" pitchFamily="2" charset="2"/>
              <a:buChar char="§"/>
            </a:pPr>
            <a:r>
              <a:rPr lang="en-US" sz="1400" dirty="0"/>
              <a:t>The final 2.x version 2.7 release came out in mid-2010, with a statement of extended support for this end of life release. There is no new major releases after that.</a:t>
            </a:r>
          </a:p>
          <a:p>
            <a:pPr marL="285750" indent="-285750">
              <a:buFont typeface="Wingdings" panose="05000000000000000000" pitchFamily="2" charset="2"/>
              <a:buChar char="§"/>
            </a:pPr>
            <a:r>
              <a:rPr lang="en-US" sz="1400" dirty="0"/>
              <a:t>Python 3.0 was released in 2008. 3.x is under active development and has already seen multiple stable releases. All recent standard library improvements are only available by default in Python 3.x (</a:t>
            </a:r>
            <a:r>
              <a:rPr lang="en-US" sz="1400" b="1" dirty="0"/>
              <a:t>latest: 3.6.3 released on 2017-10-03</a:t>
            </a:r>
            <a:r>
              <a:rPr lang="en-US" sz="1400" dirty="0"/>
              <a:t>). </a:t>
            </a:r>
          </a:p>
          <a:p>
            <a:pPr marL="285750" indent="-285750">
              <a:buFont typeface="Wingdings" panose="05000000000000000000" pitchFamily="2" charset="2"/>
              <a:buChar char="§"/>
            </a:pPr>
            <a:r>
              <a:rPr lang="en-US" sz="1400" dirty="0"/>
              <a:t>Python 2.7 will not be maintained past 2020, although official date has not been given.</a:t>
            </a:r>
          </a:p>
        </p:txBody>
      </p:sp>
      <p:sp>
        <p:nvSpPr>
          <p:cNvPr id="6" name="TextBox 5">
            <a:extLst>
              <a:ext uri="{FF2B5EF4-FFF2-40B4-BE49-F238E27FC236}">
                <a16:creationId xmlns:a16="http://schemas.microsoft.com/office/drawing/2014/main" id="{4CD6456D-890E-4F31-89B8-54EF6EFC6F16}"/>
              </a:ext>
            </a:extLst>
          </p:cNvPr>
          <p:cNvSpPr txBox="1"/>
          <p:nvPr/>
        </p:nvSpPr>
        <p:spPr>
          <a:xfrm>
            <a:off x="483027" y="2620074"/>
            <a:ext cx="11060224" cy="954107"/>
          </a:xfrm>
          <a:prstGeom prst="rect">
            <a:avLst/>
          </a:prstGeom>
          <a:noFill/>
        </p:spPr>
        <p:txBody>
          <a:bodyPr wrap="square" rtlCol="0">
            <a:spAutoFit/>
          </a:bodyPr>
          <a:lstStyle/>
          <a:p>
            <a:r>
              <a:rPr lang="en-US" sz="1400" dirty="0"/>
              <a:t>Differences:</a:t>
            </a:r>
          </a:p>
          <a:p>
            <a:pPr marL="285750" indent="-285750">
              <a:buFont typeface="Wingdings" panose="05000000000000000000" pitchFamily="2" charset="2"/>
              <a:buChar char="§"/>
            </a:pPr>
            <a:r>
              <a:rPr lang="en-US" sz="1400" dirty="0"/>
              <a:t>Most obvious one: print function</a:t>
            </a:r>
          </a:p>
          <a:p>
            <a:r>
              <a:rPr lang="en-US" sz="1400" dirty="0"/>
              <a:t>	print ‘abc’ vs. print(‘abc’)</a:t>
            </a:r>
          </a:p>
          <a:p>
            <a:pPr marL="285750" indent="-285750">
              <a:buFont typeface="Wingdings" panose="05000000000000000000" pitchFamily="2" charset="2"/>
              <a:buChar char="§"/>
            </a:pPr>
            <a:r>
              <a:rPr lang="en-US" sz="1400" dirty="0"/>
              <a:t>There are still many packages/libraries only support Python2 …</a:t>
            </a:r>
          </a:p>
        </p:txBody>
      </p:sp>
    </p:spTree>
    <p:extLst>
      <p:ext uri="{BB962C8B-B14F-4D97-AF65-F5344CB8AC3E}">
        <p14:creationId xmlns:p14="http://schemas.microsoft.com/office/powerpoint/2010/main" val="4052654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20C2A0-7D1B-4E07-B609-40DC991F779E}"/>
              </a:ext>
            </a:extLst>
          </p:cNvPr>
          <p:cNvSpPr txBox="1"/>
          <p:nvPr/>
        </p:nvSpPr>
        <p:spPr>
          <a:xfrm>
            <a:off x="483027" y="192701"/>
            <a:ext cx="2771464" cy="369332"/>
          </a:xfrm>
          <a:prstGeom prst="rect">
            <a:avLst/>
          </a:prstGeom>
          <a:noFill/>
          <a:ln>
            <a:solidFill>
              <a:schemeClr val="tx1"/>
            </a:solidFill>
          </a:ln>
        </p:spPr>
        <p:txBody>
          <a:bodyPr wrap="none" rtlCol="0">
            <a:spAutoFit/>
          </a:bodyPr>
          <a:lstStyle/>
          <a:p>
            <a:r>
              <a:rPr lang="en-US" b="1" dirty="0"/>
              <a:t>Module management tools</a:t>
            </a:r>
          </a:p>
        </p:txBody>
      </p:sp>
      <p:sp>
        <p:nvSpPr>
          <p:cNvPr id="3" name="TextBox 2">
            <a:extLst>
              <a:ext uri="{FF2B5EF4-FFF2-40B4-BE49-F238E27FC236}">
                <a16:creationId xmlns:a16="http://schemas.microsoft.com/office/drawing/2014/main" id="{618ECBD4-8B66-4E2B-8055-6076E2E76A6F}"/>
              </a:ext>
            </a:extLst>
          </p:cNvPr>
          <p:cNvSpPr txBox="1"/>
          <p:nvPr/>
        </p:nvSpPr>
        <p:spPr>
          <a:xfrm>
            <a:off x="483027" y="562033"/>
            <a:ext cx="11060224" cy="2677656"/>
          </a:xfrm>
          <a:prstGeom prst="rect">
            <a:avLst/>
          </a:prstGeom>
          <a:noFill/>
        </p:spPr>
        <p:txBody>
          <a:bodyPr wrap="square" rtlCol="0">
            <a:spAutoFit/>
          </a:bodyPr>
          <a:lstStyle/>
          <a:p>
            <a:r>
              <a:rPr lang="en-US" sz="2800" b="1" dirty="0"/>
              <a:t>pip</a:t>
            </a:r>
            <a:r>
              <a:rPr lang="en-US" sz="1400" dirty="0"/>
              <a:t> (preferred installer program) is a package management system used to install and manage software packages written in Python. </a:t>
            </a:r>
          </a:p>
          <a:p>
            <a:pPr marL="285750" indent="-285750">
              <a:buFont typeface="Wingdings" panose="05000000000000000000" pitchFamily="2" charset="2"/>
              <a:buChar char="§"/>
            </a:pPr>
            <a:r>
              <a:rPr lang="en-US" sz="1400" dirty="0"/>
              <a:t>Python 2.7.9 and later (on the python2 series), and Python 3.4 and later include pip (pip3 for Python 3) by default</a:t>
            </a:r>
          </a:p>
          <a:p>
            <a:pPr marL="285750" indent="-285750">
              <a:buFont typeface="Wingdings" panose="05000000000000000000" pitchFamily="2" charset="2"/>
              <a:buChar char="§"/>
            </a:pPr>
            <a:r>
              <a:rPr lang="en-US" sz="1400" dirty="0"/>
              <a:t>Example:</a:t>
            </a:r>
          </a:p>
          <a:p>
            <a:pPr marL="742950" lvl="1" indent="-285750">
              <a:buFont typeface="Wingdings" panose="05000000000000000000" pitchFamily="2" charset="2"/>
              <a:buChar char="§"/>
            </a:pPr>
            <a:r>
              <a:rPr lang="en-US" sz="1400" dirty="0"/>
              <a:t>pip help </a:t>
            </a:r>
          </a:p>
          <a:p>
            <a:pPr marL="742950" lvl="1" indent="-285750">
              <a:buFont typeface="Wingdings" panose="05000000000000000000" pitchFamily="2" charset="2"/>
              <a:buChar char="§"/>
            </a:pPr>
            <a:r>
              <a:rPr lang="en-US" sz="1400" dirty="0"/>
              <a:t>pip search package-name</a:t>
            </a:r>
          </a:p>
          <a:p>
            <a:pPr marL="742950" lvl="1" indent="-285750">
              <a:buFont typeface="Wingdings" panose="05000000000000000000" pitchFamily="2" charset="2"/>
              <a:buChar char="§"/>
            </a:pPr>
            <a:r>
              <a:rPr lang="en-US" sz="1400" dirty="0"/>
              <a:t>pip install package-name</a:t>
            </a:r>
          </a:p>
          <a:p>
            <a:pPr marL="742950" lvl="1" indent="-285750">
              <a:buFont typeface="Wingdings" panose="05000000000000000000" pitchFamily="2" charset="2"/>
              <a:buChar char="§"/>
            </a:pPr>
            <a:r>
              <a:rPr lang="en-US" sz="1400" dirty="0"/>
              <a:t>pip uninstall package-name</a:t>
            </a:r>
          </a:p>
          <a:p>
            <a:pPr marL="742950" lvl="1" indent="-285750">
              <a:buFont typeface="Wingdings" panose="05000000000000000000" pitchFamily="2" charset="2"/>
              <a:buChar char="§"/>
            </a:pPr>
            <a:r>
              <a:rPr lang="en-US" sz="1400" dirty="0"/>
              <a:t>pip list</a:t>
            </a:r>
          </a:p>
          <a:p>
            <a:pPr marL="742950" lvl="1" indent="-285750">
              <a:buFont typeface="Wingdings" panose="05000000000000000000" pitchFamily="2" charset="2"/>
              <a:buChar char="§"/>
            </a:pPr>
            <a:r>
              <a:rPr lang="en-US" sz="1400" dirty="0"/>
              <a:t>pip freeze [&gt; requirements.txt]</a:t>
            </a:r>
          </a:p>
          <a:p>
            <a:pPr marL="742950" lvl="1" indent="-285750">
              <a:buFont typeface="Wingdings" panose="05000000000000000000" pitchFamily="2" charset="2"/>
              <a:buChar char="§"/>
            </a:pPr>
            <a:r>
              <a:rPr lang="en-US" sz="1400" dirty="0"/>
              <a:t>pip install –r requirements.txt</a:t>
            </a:r>
          </a:p>
          <a:p>
            <a:pPr marL="742950" lvl="1" indent="-285750">
              <a:buFont typeface="Wingdings" panose="05000000000000000000" pitchFamily="2" charset="2"/>
              <a:buChar char="§"/>
            </a:pPr>
            <a:endParaRPr lang="en-US" sz="1400" dirty="0"/>
          </a:p>
        </p:txBody>
      </p:sp>
      <p:sp>
        <p:nvSpPr>
          <p:cNvPr id="4" name="TextBox 3">
            <a:extLst>
              <a:ext uri="{FF2B5EF4-FFF2-40B4-BE49-F238E27FC236}">
                <a16:creationId xmlns:a16="http://schemas.microsoft.com/office/drawing/2014/main" id="{DDAD03D8-42F5-4FA0-A02F-296438FA1B8F}"/>
              </a:ext>
            </a:extLst>
          </p:cNvPr>
          <p:cNvSpPr txBox="1"/>
          <p:nvPr/>
        </p:nvSpPr>
        <p:spPr>
          <a:xfrm>
            <a:off x="483027" y="3073079"/>
            <a:ext cx="11060224" cy="738664"/>
          </a:xfrm>
          <a:prstGeom prst="rect">
            <a:avLst/>
          </a:prstGeom>
          <a:noFill/>
        </p:spPr>
        <p:txBody>
          <a:bodyPr wrap="square" rtlCol="0">
            <a:spAutoFit/>
          </a:bodyPr>
          <a:lstStyle/>
          <a:p>
            <a:r>
              <a:rPr lang="en-US" sz="2800" b="1" dirty="0"/>
              <a:t>virtualenv</a:t>
            </a:r>
            <a:r>
              <a:rPr lang="en-US" sz="1400" dirty="0"/>
              <a:t> to create isolated Python environments with different python versions or different sets of packages/libraries for different developing purposes.</a:t>
            </a:r>
          </a:p>
        </p:txBody>
      </p:sp>
      <p:sp>
        <p:nvSpPr>
          <p:cNvPr id="5" name="TextBox 4">
            <a:extLst>
              <a:ext uri="{FF2B5EF4-FFF2-40B4-BE49-F238E27FC236}">
                <a16:creationId xmlns:a16="http://schemas.microsoft.com/office/drawing/2014/main" id="{F6A61366-1D0D-4B4C-A14B-C2A7CC1752C3}"/>
              </a:ext>
            </a:extLst>
          </p:cNvPr>
          <p:cNvSpPr txBox="1"/>
          <p:nvPr/>
        </p:nvSpPr>
        <p:spPr>
          <a:xfrm>
            <a:off x="483027" y="3811743"/>
            <a:ext cx="11060224" cy="738664"/>
          </a:xfrm>
          <a:prstGeom prst="rect">
            <a:avLst/>
          </a:prstGeom>
          <a:noFill/>
        </p:spPr>
        <p:txBody>
          <a:bodyPr wrap="square" rtlCol="0">
            <a:spAutoFit/>
          </a:bodyPr>
          <a:lstStyle/>
          <a:p>
            <a:r>
              <a:rPr lang="en-US" sz="2800" b="1" dirty="0"/>
              <a:t>Anaconda</a:t>
            </a:r>
            <a:r>
              <a:rPr lang="en-US" sz="1400" dirty="0"/>
              <a:t> is a distribution of Python data science and machine learning packages/libraries. It also has its own module management tool called conda.</a:t>
            </a:r>
          </a:p>
        </p:txBody>
      </p:sp>
    </p:spTree>
    <p:extLst>
      <p:ext uri="{BB962C8B-B14F-4D97-AF65-F5344CB8AC3E}">
        <p14:creationId xmlns:p14="http://schemas.microsoft.com/office/powerpoint/2010/main" val="3310384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56D210D2-9CD9-4F3C-9E09-69FDA4F66B26}"/>
              </a:ext>
            </a:extLst>
          </p:cNvPr>
          <p:cNvSpPr txBox="1"/>
          <p:nvPr/>
        </p:nvSpPr>
        <p:spPr>
          <a:xfrm>
            <a:off x="477987" y="5401898"/>
            <a:ext cx="9457239" cy="307777"/>
          </a:xfrm>
          <a:prstGeom prst="rect">
            <a:avLst/>
          </a:prstGeom>
          <a:noFill/>
        </p:spPr>
        <p:txBody>
          <a:bodyPr wrap="square" rtlCol="0">
            <a:spAutoFit/>
          </a:bodyPr>
          <a:lstStyle/>
          <a:p>
            <a:pPr marL="742950" lvl="1" indent="-285750">
              <a:buFont typeface="Wingdings" panose="05000000000000000000" pitchFamily="2" charset="2"/>
              <a:buChar char="§"/>
            </a:pPr>
            <a:r>
              <a:rPr lang="en-US" sz="1400" b="1" dirty="0"/>
              <a:t>TensorFlow</a:t>
            </a:r>
          </a:p>
        </p:txBody>
      </p:sp>
      <p:sp>
        <p:nvSpPr>
          <p:cNvPr id="25" name="TextBox 24">
            <a:extLst>
              <a:ext uri="{FF2B5EF4-FFF2-40B4-BE49-F238E27FC236}">
                <a16:creationId xmlns:a16="http://schemas.microsoft.com/office/drawing/2014/main" id="{02C220BA-F331-4565-9E64-82EC4CDC45F6}"/>
              </a:ext>
            </a:extLst>
          </p:cNvPr>
          <p:cNvSpPr txBox="1"/>
          <p:nvPr/>
        </p:nvSpPr>
        <p:spPr>
          <a:xfrm>
            <a:off x="477987" y="5829698"/>
            <a:ext cx="9457239" cy="307777"/>
          </a:xfrm>
          <a:prstGeom prst="rect">
            <a:avLst/>
          </a:prstGeom>
          <a:noFill/>
        </p:spPr>
        <p:txBody>
          <a:bodyPr wrap="square" rtlCol="0">
            <a:spAutoFit/>
          </a:bodyPr>
          <a:lstStyle/>
          <a:p>
            <a:pPr marL="742950" lvl="1" indent="-285750">
              <a:buFont typeface="Wingdings" panose="05000000000000000000" pitchFamily="2" charset="2"/>
              <a:buChar char="§"/>
            </a:pPr>
            <a:r>
              <a:rPr lang="en-US" sz="1400" b="1" dirty="0"/>
              <a:t>PyTorch</a:t>
            </a:r>
          </a:p>
        </p:txBody>
      </p:sp>
      <p:sp>
        <p:nvSpPr>
          <p:cNvPr id="2" name="TextBox 1">
            <a:extLst>
              <a:ext uri="{FF2B5EF4-FFF2-40B4-BE49-F238E27FC236}">
                <a16:creationId xmlns:a16="http://schemas.microsoft.com/office/drawing/2014/main" id="{EC9303E1-A2F1-4751-A978-39AF09266FF6}"/>
              </a:ext>
            </a:extLst>
          </p:cNvPr>
          <p:cNvSpPr txBox="1"/>
          <p:nvPr/>
        </p:nvSpPr>
        <p:spPr>
          <a:xfrm>
            <a:off x="483027" y="192701"/>
            <a:ext cx="3113096" cy="369332"/>
          </a:xfrm>
          <a:prstGeom prst="rect">
            <a:avLst/>
          </a:prstGeom>
          <a:noFill/>
          <a:ln>
            <a:solidFill>
              <a:schemeClr val="tx1"/>
            </a:solidFill>
          </a:ln>
        </p:spPr>
        <p:txBody>
          <a:bodyPr wrap="none" rtlCol="0">
            <a:spAutoFit/>
          </a:bodyPr>
          <a:lstStyle/>
          <a:p>
            <a:r>
              <a:rPr lang="en-US" b="1" dirty="0"/>
              <a:t>General use cases and libraries</a:t>
            </a:r>
          </a:p>
        </p:txBody>
      </p:sp>
      <p:grpSp>
        <p:nvGrpSpPr>
          <p:cNvPr id="4" name="Group 3">
            <a:extLst>
              <a:ext uri="{FF2B5EF4-FFF2-40B4-BE49-F238E27FC236}">
                <a16:creationId xmlns:a16="http://schemas.microsoft.com/office/drawing/2014/main" id="{DAB18DFA-E2BC-41BF-9C91-839339E0BDFE}"/>
              </a:ext>
            </a:extLst>
          </p:cNvPr>
          <p:cNvGrpSpPr/>
          <p:nvPr/>
        </p:nvGrpSpPr>
        <p:grpSpPr>
          <a:xfrm>
            <a:off x="483027" y="562033"/>
            <a:ext cx="9457239" cy="4328749"/>
            <a:chOff x="483027" y="975832"/>
            <a:chExt cx="11060224" cy="5062464"/>
          </a:xfrm>
        </p:grpSpPr>
        <p:sp>
          <p:nvSpPr>
            <p:cNvPr id="3" name="TextBox 2">
              <a:extLst>
                <a:ext uri="{FF2B5EF4-FFF2-40B4-BE49-F238E27FC236}">
                  <a16:creationId xmlns:a16="http://schemas.microsoft.com/office/drawing/2014/main" id="{40470CA5-006C-4EBF-A174-B32E1D5A7B02}"/>
                </a:ext>
              </a:extLst>
            </p:cNvPr>
            <p:cNvSpPr txBox="1"/>
            <p:nvPr/>
          </p:nvSpPr>
          <p:spPr>
            <a:xfrm>
              <a:off x="483027" y="975832"/>
              <a:ext cx="11060224" cy="523220"/>
            </a:xfrm>
            <a:prstGeom prst="rect">
              <a:avLst/>
            </a:prstGeom>
            <a:noFill/>
          </p:spPr>
          <p:txBody>
            <a:bodyPr wrap="square" rtlCol="0">
              <a:spAutoFit/>
            </a:bodyPr>
            <a:lstStyle/>
            <a:p>
              <a:pPr marL="285750" indent="-285750">
                <a:buFont typeface="Wingdings" panose="05000000000000000000" pitchFamily="2" charset="2"/>
                <a:buChar char="§"/>
              </a:pPr>
              <a:r>
                <a:rPr lang="en-US" sz="1400" dirty="0"/>
                <a:t>Data analysis</a:t>
              </a:r>
            </a:p>
            <a:p>
              <a:pPr marL="742950" lvl="1" indent="-285750">
                <a:buFont typeface="Wingdings" panose="05000000000000000000" pitchFamily="2" charset="2"/>
                <a:buChar char="§"/>
              </a:pPr>
              <a:r>
                <a:rPr lang="en-US" sz="1400" dirty="0"/>
                <a:t>The Scipy eco-system</a:t>
              </a:r>
            </a:p>
          </p:txBody>
        </p:sp>
        <p:sp>
          <p:nvSpPr>
            <p:cNvPr id="7" name="TextBox 6">
              <a:extLst>
                <a:ext uri="{FF2B5EF4-FFF2-40B4-BE49-F238E27FC236}">
                  <a16:creationId xmlns:a16="http://schemas.microsoft.com/office/drawing/2014/main" id="{09E62DE4-ABC5-4B96-B952-A45A45F9DBC1}"/>
                </a:ext>
              </a:extLst>
            </p:cNvPr>
            <p:cNvSpPr txBox="1"/>
            <p:nvPr/>
          </p:nvSpPr>
          <p:spPr>
            <a:xfrm>
              <a:off x="1914393" y="3917192"/>
              <a:ext cx="5988050" cy="738664"/>
            </a:xfrm>
            <a:prstGeom prst="rect">
              <a:avLst/>
            </a:prstGeom>
            <a:noFill/>
          </p:spPr>
          <p:txBody>
            <a:bodyPr wrap="none" rtlCol="0">
              <a:spAutoFit/>
            </a:bodyPr>
            <a:lstStyle/>
            <a:p>
              <a:r>
                <a:rPr lang="en-US" sz="1400" b="1" dirty="0"/>
                <a:t>IPython</a:t>
              </a:r>
            </a:p>
            <a:p>
              <a:pPr marL="285750" indent="-285750">
                <a:buFont typeface="Wingdings" panose="05000000000000000000" pitchFamily="2" charset="2"/>
                <a:buChar char="§"/>
              </a:pPr>
              <a:r>
                <a:rPr lang="en-US" sz="1400" dirty="0"/>
                <a:t>Interactive shell interface</a:t>
              </a:r>
            </a:p>
            <a:p>
              <a:pPr marL="285750" indent="-285750">
                <a:buFont typeface="Wingdings" panose="05000000000000000000" pitchFamily="2" charset="2"/>
                <a:buChar char="§"/>
              </a:pPr>
              <a:r>
                <a:rPr lang="en-US" sz="1400" dirty="0"/>
                <a:t>Jupyter notebook(</a:t>
              </a:r>
              <a:r>
                <a:rPr lang="en-US" sz="1400" dirty="0">
                  <a:hlinkClick r:id="rId2"/>
                </a:rPr>
                <a:t>https://github.com/jupyter/jupyter/wiki/Jupyter-kernels</a:t>
              </a:r>
              <a:r>
                <a:rPr lang="en-US" sz="1400" dirty="0"/>
                <a:t>)</a:t>
              </a:r>
            </a:p>
          </p:txBody>
        </p:sp>
        <p:grpSp>
          <p:nvGrpSpPr>
            <p:cNvPr id="24" name="Group 23">
              <a:extLst>
                <a:ext uri="{FF2B5EF4-FFF2-40B4-BE49-F238E27FC236}">
                  <a16:creationId xmlns:a16="http://schemas.microsoft.com/office/drawing/2014/main" id="{00DB780A-1BDE-4D07-B4EC-C1ED64FD0BC0}"/>
                </a:ext>
              </a:extLst>
            </p:cNvPr>
            <p:cNvGrpSpPr/>
            <p:nvPr/>
          </p:nvGrpSpPr>
          <p:grpSpPr>
            <a:xfrm>
              <a:off x="1093365" y="1646399"/>
              <a:ext cx="614478" cy="4344927"/>
              <a:chOff x="5791200" y="1654788"/>
              <a:chExt cx="614478" cy="4344927"/>
            </a:xfrm>
          </p:grpSpPr>
          <p:pic>
            <p:nvPicPr>
              <p:cNvPr id="2050" name="Picture 2" descr="https://www.scipy.org/_static/images/ipython.png">
                <a:extLst>
                  <a:ext uri="{FF2B5EF4-FFF2-40B4-BE49-F238E27FC236}">
                    <a16:creationId xmlns:a16="http://schemas.microsoft.com/office/drawing/2014/main" id="{445F3F6D-D269-44E7-91C1-E93F33D77E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3925581"/>
                <a:ext cx="614478" cy="61447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www.scipy.org/_static/images/pandas_badge2.jpg">
                <a:extLst>
                  <a:ext uri="{FF2B5EF4-FFF2-40B4-BE49-F238E27FC236}">
                    <a16:creationId xmlns:a16="http://schemas.microsoft.com/office/drawing/2014/main" id="{5AEBB973-5F79-404F-BE30-D25648BEAC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57875" y="5523465"/>
                <a:ext cx="476250" cy="47625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www.scipy.org/_static/images/sympy_logo.png">
                <a:extLst>
                  <a:ext uri="{FF2B5EF4-FFF2-40B4-BE49-F238E27FC236}">
                    <a16:creationId xmlns:a16="http://schemas.microsoft.com/office/drawing/2014/main" id="{0B5DE48B-F516-4F55-8F6C-AFE32547B57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1200" y="4726962"/>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s://www.scipy.org/_static/images/matplotlib_med.png">
                <a:extLst>
                  <a:ext uri="{FF2B5EF4-FFF2-40B4-BE49-F238E27FC236}">
                    <a16:creationId xmlns:a16="http://schemas.microsoft.com/office/drawing/2014/main" id="{B9D9A542-4F82-48E0-A4D7-5989AEB57E2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91200" y="3124200"/>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https://www.scipy.org/_static/images/scipy_med.png">
                <a:extLst>
                  <a:ext uri="{FF2B5EF4-FFF2-40B4-BE49-F238E27FC236}">
                    <a16:creationId xmlns:a16="http://schemas.microsoft.com/office/drawing/2014/main" id="{E9305254-7943-4734-8A3F-6BD978E4C85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91200" y="2322819"/>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https://www.scipy.org/_static/images/numpylogo_med.png">
                <a:extLst>
                  <a:ext uri="{FF2B5EF4-FFF2-40B4-BE49-F238E27FC236}">
                    <a16:creationId xmlns:a16="http://schemas.microsoft.com/office/drawing/2014/main" id="{48FE72BE-81B6-42FB-9615-3D8D94B9A78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91200" y="1654788"/>
                <a:ext cx="476250" cy="476250"/>
              </a:xfrm>
              <a:prstGeom prst="rect">
                <a:avLst/>
              </a:prstGeom>
              <a:noFill/>
              <a:extLst>
                <a:ext uri="{909E8E84-426E-40DD-AFC4-6F175D3DCCD1}">
                  <a14:hiddenFill xmlns:a14="http://schemas.microsoft.com/office/drawing/2010/main">
                    <a:solidFill>
                      <a:srgbClr val="FFFFFF"/>
                    </a:solidFill>
                  </a14:hiddenFill>
                </a:ext>
              </a:extLst>
            </p:spPr>
          </p:pic>
        </p:grpSp>
        <p:sp>
          <p:nvSpPr>
            <p:cNvPr id="31" name="TextBox 30">
              <a:extLst>
                <a:ext uri="{FF2B5EF4-FFF2-40B4-BE49-F238E27FC236}">
                  <a16:creationId xmlns:a16="http://schemas.microsoft.com/office/drawing/2014/main" id="{64125F8D-72E6-4E89-8353-2A9424058FFF}"/>
                </a:ext>
              </a:extLst>
            </p:cNvPr>
            <p:cNvSpPr txBox="1"/>
            <p:nvPr/>
          </p:nvSpPr>
          <p:spPr>
            <a:xfrm>
              <a:off x="1914393" y="3024641"/>
              <a:ext cx="4092852" cy="738664"/>
            </a:xfrm>
            <a:prstGeom prst="rect">
              <a:avLst/>
            </a:prstGeom>
            <a:noFill/>
          </p:spPr>
          <p:txBody>
            <a:bodyPr wrap="none" rtlCol="0">
              <a:spAutoFit/>
            </a:bodyPr>
            <a:lstStyle/>
            <a:p>
              <a:r>
                <a:rPr lang="en-US" sz="1400" b="1" dirty="0"/>
                <a:t>Matplotlib</a:t>
              </a:r>
            </a:p>
            <a:p>
              <a:pPr marL="285750" indent="-285750">
                <a:buFont typeface="Wingdings" panose="05000000000000000000" pitchFamily="2" charset="2"/>
                <a:buChar char="§"/>
              </a:pPr>
              <a:r>
                <a:rPr lang="en-US" sz="1400" dirty="0"/>
                <a:t>2D plotting library</a:t>
              </a:r>
            </a:p>
            <a:p>
              <a:pPr marL="285750" indent="-285750">
                <a:buFont typeface="Wingdings" panose="05000000000000000000" pitchFamily="2" charset="2"/>
                <a:buChar char="§"/>
              </a:pPr>
              <a:r>
                <a:rPr lang="en-US" sz="1400" dirty="0"/>
                <a:t>Example: pyplot (provides a matlab-like interface)</a:t>
              </a:r>
            </a:p>
          </p:txBody>
        </p:sp>
        <p:sp>
          <p:nvSpPr>
            <p:cNvPr id="32" name="TextBox 31">
              <a:extLst>
                <a:ext uri="{FF2B5EF4-FFF2-40B4-BE49-F238E27FC236}">
                  <a16:creationId xmlns:a16="http://schemas.microsoft.com/office/drawing/2014/main" id="{8AE8465D-1E09-497E-B95B-D92D36A9D130}"/>
                </a:ext>
              </a:extLst>
            </p:cNvPr>
            <p:cNvSpPr txBox="1"/>
            <p:nvPr/>
          </p:nvSpPr>
          <p:spPr>
            <a:xfrm>
              <a:off x="1914393" y="4718573"/>
              <a:ext cx="2113977" cy="523220"/>
            </a:xfrm>
            <a:prstGeom prst="rect">
              <a:avLst/>
            </a:prstGeom>
            <a:noFill/>
          </p:spPr>
          <p:txBody>
            <a:bodyPr wrap="none" rtlCol="0">
              <a:spAutoFit/>
            </a:bodyPr>
            <a:lstStyle/>
            <a:p>
              <a:r>
                <a:rPr lang="en-US" sz="1400" b="1" dirty="0"/>
                <a:t>Sympy</a:t>
              </a:r>
            </a:p>
            <a:p>
              <a:pPr marL="285750" indent="-285750">
                <a:buFont typeface="Wingdings" panose="05000000000000000000" pitchFamily="2" charset="2"/>
                <a:buChar char="§"/>
              </a:pPr>
              <a:r>
                <a:rPr lang="en-US" sz="1400" dirty="0"/>
                <a:t>Symbolic mathematics</a:t>
              </a:r>
            </a:p>
          </p:txBody>
        </p:sp>
        <p:sp>
          <p:nvSpPr>
            <p:cNvPr id="33" name="TextBox 32">
              <a:extLst>
                <a:ext uri="{FF2B5EF4-FFF2-40B4-BE49-F238E27FC236}">
                  <a16:creationId xmlns:a16="http://schemas.microsoft.com/office/drawing/2014/main" id="{363D470A-C464-455C-9EC5-46F50A81DEE8}"/>
                </a:ext>
              </a:extLst>
            </p:cNvPr>
            <p:cNvSpPr txBox="1"/>
            <p:nvPr/>
          </p:nvSpPr>
          <p:spPr>
            <a:xfrm>
              <a:off x="1914393" y="5515076"/>
              <a:ext cx="1245341" cy="523220"/>
            </a:xfrm>
            <a:prstGeom prst="rect">
              <a:avLst/>
            </a:prstGeom>
            <a:noFill/>
          </p:spPr>
          <p:txBody>
            <a:bodyPr wrap="none" rtlCol="0">
              <a:spAutoFit/>
            </a:bodyPr>
            <a:lstStyle/>
            <a:p>
              <a:r>
                <a:rPr lang="en-US" sz="1400" b="1" dirty="0"/>
                <a:t>Pandas</a:t>
              </a:r>
            </a:p>
            <a:p>
              <a:pPr marL="285750" indent="-285750">
                <a:buFont typeface="Wingdings" panose="05000000000000000000" pitchFamily="2" charset="2"/>
                <a:buChar char="§"/>
              </a:pPr>
              <a:r>
                <a:rPr lang="en-US" sz="1400" dirty="0"/>
                <a:t>Dataframe</a:t>
              </a:r>
            </a:p>
          </p:txBody>
        </p:sp>
        <p:sp>
          <p:nvSpPr>
            <p:cNvPr id="34" name="TextBox 33">
              <a:extLst>
                <a:ext uri="{FF2B5EF4-FFF2-40B4-BE49-F238E27FC236}">
                  <a16:creationId xmlns:a16="http://schemas.microsoft.com/office/drawing/2014/main" id="{77D83CE9-6CF6-404D-886B-9E71040194DC}"/>
                </a:ext>
              </a:extLst>
            </p:cNvPr>
            <p:cNvSpPr txBox="1"/>
            <p:nvPr/>
          </p:nvSpPr>
          <p:spPr>
            <a:xfrm>
              <a:off x="1914393" y="2314430"/>
              <a:ext cx="3700950" cy="523220"/>
            </a:xfrm>
            <a:prstGeom prst="rect">
              <a:avLst/>
            </a:prstGeom>
            <a:noFill/>
          </p:spPr>
          <p:txBody>
            <a:bodyPr wrap="none" rtlCol="0">
              <a:spAutoFit/>
            </a:bodyPr>
            <a:lstStyle/>
            <a:p>
              <a:r>
                <a:rPr lang="en-US" sz="1400" b="1" dirty="0"/>
                <a:t>Scipy</a:t>
              </a:r>
            </a:p>
            <a:p>
              <a:pPr marL="285750" indent="-285750">
                <a:buFont typeface="Wingdings" panose="05000000000000000000" pitchFamily="2" charset="2"/>
                <a:buChar char="§"/>
              </a:pPr>
              <a:r>
                <a:rPr lang="en-US" sz="1400" dirty="0"/>
                <a:t>Fundamental library for scientific computing</a:t>
              </a:r>
            </a:p>
          </p:txBody>
        </p:sp>
        <p:sp>
          <p:nvSpPr>
            <p:cNvPr id="35" name="TextBox 34">
              <a:extLst>
                <a:ext uri="{FF2B5EF4-FFF2-40B4-BE49-F238E27FC236}">
                  <a16:creationId xmlns:a16="http://schemas.microsoft.com/office/drawing/2014/main" id="{36F11746-3142-4DE5-903E-2BA5BDE519F7}"/>
                </a:ext>
              </a:extLst>
            </p:cNvPr>
            <p:cNvSpPr txBox="1"/>
            <p:nvPr/>
          </p:nvSpPr>
          <p:spPr>
            <a:xfrm>
              <a:off x="1914393" y="1537409"/>
              <a:ext cx="2957476" cy="523220"/>
            </a:xfrm>
            <a:prstGeom prst="rect">
              <a:avLst/>
            </a:prstGeom>
            <a:noFill/>
          </p:spPr>
          <p:txBody>
            <a:bodyPr wrap="none" rtlCol="0">
              <a:spAutoFit/>
            </a:bodyPr>
            <a:lstStyle/>
            <a:p>
              <a:r>
                <a:rPr lang="en-US" sz="1400" b="1" dirty="0"/>
                <a:t>Numpy</a:t>
              </a:r>
            </a:p>
            <a:p>
              <a:pPr marL="285750" indent="-285750">
                <a:buFont typeface="Wingdings" panose="05000000000000000000" pitchFamily="2" charset="2"/>
                <a:buChar char="§"/>
              </a:pPr>
              <a:r>
                <a:rPr lang="en-US" sz="1400" dirty="0"/>
                <a:t>Base N-dimensional array package</a:t>
              </a:r>
            </a:p>
          </p:txBody>
        </p:sp>
      </p:grpSp>
      <p:sp>
        <p:nvSpPr>
          <p:cNvPr id="18" name="TextBox 17">
            <a:extLst>
              <a:ext uri="{FF2B5EF4-FFF2-40B4-BE49-F238E27FC236}">
                <a16:creationId xmlns:a16="http://schemas.microsoft.com/office/drawing/2014/main" id="{2C571CD4-B132-4283-915A-8F950A4E9DB9}"/>
              </a:ext>
            </a:extLst>
          </p:cNvPr>
          <p:cNvSpPr txBox="1"/>
          <p:nvPr/>
        </p:nvSpPr>
        <p:spPr>
          <a:xfrm>
            <a:off x="483027" y="4971388"/>
            <a:ext cx="9457239" cy="307777"/>
          </a:xfrm>
          <a:prstGeom prst="rect">
            <a:avLst/>
          </a:prstGeom>
          <a:noFill/>
        </p:spPr>
        <p:txBody>
          <a:bodyPr wrap="square" rtlCol="0">
            <a:spAutoFit/>
          </a:bodyPr>
          <a:lstStyle/>
          <a:p>
            <a:pPr marL="742950" lvl="1" indent="-285750">
              <a:buFont typeface="Wingdings" panose="05000000000000000000" pitchFamily="2" charset="2"/>
              <a:buChar char="§"/>
            </a:pPr>
            <a:r>
              <a:rPr lang="en-US" sz="1400" b="1" dirty="0"/>
              <a:t>Sci-kit Learn</a:t>
            </a:r>
          </a:p>
        </p:txBody>
      </p:sp>
      <p:pic>
        <p:nvPicPr>
          <p:cNvPr id="1026" name="Picture 2" descr="Image result for sklearn">
            <a:extLst>
              <a:ext uri="{FF2B5EF4-FFF2-40B4-BE49-F238E27FC236}">
                <a16:creationId xmlns:a16="http://schemas.microsoft.com/office/drawing/2014/main" id="{553517DF-8D12-4D6C-9D96-F1A274CC08D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71363" y="4733015"/>
            <a:ext cx="702035" cy="70203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tensorflow">
            <a:extLst>
              <a:ext uri="{FF2B5EF4-FFF2-40B4-BE49-F238E27FC236}">
                <a16:creationId xmlns:a16="http://schemas.microsoft.com/office/drawing/2014/main" id="{CF36C5CA-991F-4546-931B-A610F63D711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90915" y="5240967"/>
            <a:ext cx="690778" cy="58873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pytorch">
            <a:extLst>
              <a:ext uri="{FF2B5EF4-FFF2-40B4-BE49-F238E27FC236}">
                <a16:creationId xmlns:a16="http://schemas.microsoft.com/office/drawing/2014/main" id="{1E2AA335-A6B4-4240-A3FC-AD2FF1931B9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29104" y="5734580"/>
            <a:ext cx="702035" cy="491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5149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6C6798-F8F2-49D4-BBDC-1699BA34C921}"/>
              </a:ext>
            </a:extLst>
          </p:cNvPr>
          <p:cNvSpPr txBox="1"/>
          <p:nvPr/>
        </p:nvSpPr>
        <p:spPr>
          <a:xfrm>
            <a:off x="483027" y="562033"/>
            <a:ext cx="9457239" cy="3323987"/>
          </a:xfrm>
          <a:prstGeom prst="rect">
            <a:avLst/>
          </a:prstGeom>
          <a:noFill/>
        </p:spPr>
        <p:txBody>
          <a:bodyPr wrap="square" rtlCol="0">
            <a:spAutoFit/>
          </a:bodyPr>
          <a:lstStyle/>
          <a:p>
            <a:pPr marL="285750" indent="-285750">
              <a:buFont typeface="Wingdings" panose="05000000000000000000" pitchFamily="2" charset="2"/>
              <a:buChar char="§"/>
            </a:pPr>
            <a:r>
              <a:rPr lang="en-US" sz="1400" dirty="0"/>
              <a:t>Web and internet development</a:t>
            </a:r>
          </a:p>
          <a:p>
            <a:pPr marL="742950" lvl="1" indent="-285750">
              <a:buFont typeface="Wingdings" panose="05000000000000000000" pitchFamily="2" charset="2"/>
              <a:buChar char="§"/>
            </a:pPr>
            <a:r>
              <a:rPr lang="en-US" sz="1400" dirty="0"/>
              <a:t>Django</a:t>
            </a:r>
          </a:p>
          <a:p>
            <a:pPr marL="1200150" lvl="2" indent="-285750">
              <a:buFont typeface="Wingdings" panose="05000000000000000000" pitchFamily="2" charset="2"/>
              <a:buChar char="§"/>
            </a:pPr>
            <a:r>
              <a:rPr lang="en-US" sz="1400" dirty="0"/>
              <a:t>Instagram, Bitbucket, Firefox, etc.</a:t>
            </a:r>
          </a:p>
          <a:p>
            <a:pPr marL="742950" lvl="1" indent="-285750">
              <a:buFont typeface="Wingdings" panose="05000000000000000000" pitchFamily="2" charset="2"/>
              <a:buChar char="§"/>
            </a:pPr>
            <a:endParaRPr lang="en-US" sz="1400" dirty="0"/>
          </a:p>
          <a:p>
            <a:pPr marL="742950" lvl="1" indent="-285750">
              <a:buFont typeface="Wingdings" panose="05000000000000000000" pitchFamily="2" charset="2"/>
              <a:buChar char="§"/>
            </a:pPr>
            <a:endParaRPr lang="en-US" sz="1400" dirty="0"/>
          </a:p>
          <a:p>
            <a:pPr marL="742950" lvl="1" indent="-285750">
              <a:buFont typeface="Wingdings" panose="05000000000000000000" pitchFamily="2" charset="2"/>
              <a:buChar char="§"/>
            </a:pPr>
            <a:r>
              <a:rPr lang="en-US" sz="1400" dirty="0"/>
              <a:t>Pyramid</a:t>
            </a:r>
          </a:p>
          <a:p>
            <a:pPr marL="1200150" lvl="2" indent="-285750">
              <a:buFont typeface="Wingdings" panose="05000000000000000000" pitchFamily="2" charset="2"/>
              <a:buChar char="§"/>
            </a:pPr>
            <a:r>
              <a:rPr lang="en-US" sz="1400" dirty="0"/>
              <a:t>Dropbox, Quora, etc.</a:t>
            </a:r>
          </a:p>
          <a:p>
            <a:pPr marL="742950" lvl="1" indent="-285750">
              <a:buFont typeface="Wingdings" panose="05000000000000000000" pitchFamily="2" charset="2"/>
              <a:buChar char="§"/>
            </a:pPr>
            <a:endParaRPr lang="en-US" sz="1400" dirty="0"/>
          </a:p>
          <a:p>
            <a:pPr marL="742950" lvl="1" indent="-285750">
              <a:buFont typeface="Wingdings" panose="05000000000000000000" pitchFamily="2" charset="2"/>
              <a:buChar char="§"/>
            </a:pPr>
            <a:endParaRPr lang="en-US" sz="1400" dirty="0"/>
          </a:p>
          <a:p>
            <a:pPr lvl="1"/>
            <a:r>
              <a:rPr lang="en-US" sz="1400" dirty="0"/>
              <a:t>[Micro-framework]</a:t>
            </a:r>
          </a:p>
          <a:p>
            <a:pPr marL="742950" lvl="1" indent="-285750">
              <a:buFont typeface="Wingdings" panose="05000000000000000000" pitchFamily="2" charset="2"/>
              <a:buChar char="§"/>
            </a:pPr>
            <a:r>
              <a:rPr lang="en-US" sz="1400" dirty="0"/>
              <a:t>Flask</a:t>
            </a:r>
          </a:p>
          <a:p>
            <a:pPr marL="1200150" lvl="2" indent="-285750">
              <a:buFont typeface="Wingdings" panose="05000000000000000000" pitchFamily="2" charset="2"/>
              <a:buChar char="§"/>
            </a:pPr>
            <a:r>
              <a:rPr lang="en-US" sz="1400" dirty="0"/>
              <a:t>Pinterest, Lyft backend, Obama 2012 campaign, etc.</a:t>
            </a:r>
          </a:p>
          <a:p>
            <a:pPr marL="742950" lvl="1" indent="-285750">
              <a:buFont typeface="Wingdings" panose="05000000000000000000" pitchFamily="2" charset="2"/>
              <a:buChar char="§"/>
            </a:pPr>
            <a:endParaRPr lang="en-US" sz="1400" dirty="0"/>
          </a:p>
          <a:p>
            <a:pPr lvl="1"/>
            <a:endParaRPr lang="en-US" sz="1400" dirty="0"/>
          </a:p>
          <a:p>
            <a:pPr marL="742950" lvl="1" indent="-285750">
              <a:buFont typeface="Wingdings" panose="05000000000000000000" pitchFamily="2" charset="2"/>
              <a:buChar char="§"/>
            </a:pPr>
            <a:r>
              <a:rPr lang="en-US" sz="1400" dirty="0"/>
              <a:t>Bottle</a:t>
            </a:r>
          </a:p>
        </p:txBody>
      </p:sp>
      <p:pic>
        <p:nvPicPr>
          <p:cNvPr id="2050" name="Picture 2" descr="Image result for Django">
            <a:extLst>
              <a:ext uri="{FF2B5EF4-FFF2-40B4-BE49-F238E27FC236}">
                <a16:creationId xmlns:a16="http://schemas.microsoft.com/office/drawing/2014/main" id="{655455E6-1364-4C27-8E30-44BD0539D1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2017" y="731364"/>
            <a:ext cx="751514" cy="25989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pyramid python">
            <a:extLst>
              <a:ext uri="{FF2B5EF4-FFF2-40B4-BE49-F238E27FC236}">
                <a16:creationId xmlns:a16="http://schemas.microsoft.com/office/drawing/2014/main" id="{9DAF49D4-A4E3-4B7E-869F-736DBA4B9F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2017" y="1678135"/>
            <a:ext cx="1550877" cy="35682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flask">
            <a:extLst>
              <a:ext uri="{FF2B5EF4-FFF2-40B4-BE49-F238E27FC236}">
                <a16:creationId xmlns:a16="http://schemas.microsoft.com/office/drawing/2014/main" id="{77C51638-D643-423D-AB17-8FA6620712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12017" y="2509157"/>
            <a:ext cx="1087073" cy="425346"/>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bottle web framework">
            <a:extLst>
              <a:ext uri="{FF2B5EF4-FFF2-40B4-BE49-F238E27FC236}">
                <a16:creationId xmlns:a16="http://schemas.microsoft.com/office/drawing/2014/main" id="{2557CB70-E4D5-485F-A3CE-B980370F7E4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12017" y="3588290"/>
            <a:ext cx="842234" cy="296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0673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FDC535F-AC0A-417D-96AB-6706BECACD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000"/>
          </a:xfrm>
          <a:prstGeom prst="rect">
            <a:avLst/>
          </a:prstGeom>
          <a:solidFill>
            <a:srgbClr val="3235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7AAAF8E-31DB-4148-8FCA-4D8233D691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5953" y="484068"/>
            <a:ext cx="6898027" cy="58893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ell phone&#10;&#10;Description automatically generated">
            <a:extLst>
              <a:ext uri="{FF2B5EF4-FFF2-40B4-BE49-F238E27FC236}">
                <a16:creationId xmlns:a16="http://schemas.microsoft.com/office/drawing/2014/main" id="{4E66AAD6-17C7-B04D-99FF-08D9BAB682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842" y="806754"/>
            <a:ext cx="6224248" cy="5243929"/>
          </a:xfrm>
          <a:prstGeom prst="rect">
            <a:avLst/>
          </a:prstGeom>
        </p:spPr>
      </p:pic>
      <p:sp>
        <p:nvSpPr>
          <p:cNvPr id="16" name="Rectangle 15">
            <a:extLst>
              <a:ext uri="{FF2B5EF4-FFF2-40B4-BE49-F238E27FC236}">
                <a16:creationId xmlns:a16="http://schemas.microsoft.com/office/drawing/2014/main" id="{AA274328-4774-4DF9-BA53-452565122F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61393" y="484069"/>
            <a:ext cx="4145975" cy="349989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E777B17C-4814-6C44-A69B-26F11C6129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3059" y="1527344"/>
            <a:ext cx="3502643" cy="1413347"/>
          </a:xfrm>
          <a:prstGeom prst="rect">
            <a:avLst/>
          </a:prstGeom>
        </p:spPr>
      </p:pic>
      <p:sp>
        <p:nvSpPr>
          <p:cNvPr id="18" name="Rectangle 17">
            <a:extLst>
              <a:ext uri="{FF2B5EF4-FFF2-40B4-BE49-F238E27FC236}">
                <a16:creationId xmlns:a16="http://schemas.microsoft.com/office/drawing/2014/main" id="{01C7B46D-2FEF-4FAA-915B-8B21A66BB6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61393" y="4144834"/>
            <a:ext cx="4145975" cy="221151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cell phone&#10;&#10;Description automatically generated">
            <a:extLst>
              <a:ext uri="{FF2B5EF4-FFF2-40B4-BE49-F238E27FC236}">
                <a16:creationId xmlns:a16="http://schemas.microsoft.com/office/drawing/2014/main" id="{5996B32F-EEEB-C646-BEFC-8489E3634DB6}"/>
              </a:ext>
            </a:extLst>
          </p:cNvPr>
          <p:cNvPicPr>
            <a:picLocks noChangeAspect="1"/>
          </p:cNvPicPr>
          <p:nvPr/>
        </p:nvPicPr>
        <p:blipFill>
          <a:blip r:embed="rId4"/>
          <a:stretch>
            <a:fillRect/>
          </a:stretch>
        </p:blipFill>
        <p:spPr>
          <a:xfrm>
            <a:off x="7883059" y="4642008"/>
            <a:ext cx="3502643" cy="1217168"/>
          </a:xfrm>
          <a:prstGeom prst="rect">
            <a:avLst/>
          </a:prstGeom>
        </p:spPr>
      </p:pic>
    </p:spTree>
    <p:extLst>
      <p:ext uri="{BB962C8B-B14F-4D97-AF65-F5344CB8AC3E}">
        <p14:creationId xmlns:p14="http://schemas.microsoft.com/office/powerpoint/2010/main" val="3749231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s://www.scipy.org/_static/images/ipython.png">
            <a:extLst>
              <a:ext uri="{FF2B5EF4-FFF2-40B4-BE49-F238E27FC236}">
                <a16:creationId xmlns:a16="http://schemas.microsoft.com/office/drawing/2014/main" id="{F093B5C1-CB18-4A4A-A5F9-CA40605AC9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4907" y="3077094"/>
            <a:ext cx="525420" cy="52542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https://www.scipy.org/_static/images/pandas_badge2.jpg">
            <a:extLst>
              <a:ext uri="{FF2B5EF4-FFF2-40B4-BE49-F238E27FC236}">
                <a16:creationId xmlns:a16="http://schemas.microsoft.com/office/drawing/2014/main" id="{44C65F0D-D000-124F-B7FB-D214F2D7CF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318" y="3762328"/>
            <a:ext cx="407226" cy="40722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https://www.scipy.org/_static/images/matplotlib_med.png">
            <a:extLst>
              <a:ext uri="{FF2B5EF4-FFF2-40B4-BE49-F238E27FC236}">
                <a16:creationId xmlns:a16="http://schemas.microsoft.com/office/drawing/2014/main" id="{9EB2BB2D-7F2E-4E4C-90D3-4BE4157662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4907" y="2391859"/>
            <a:ext cx="521249" cy="52124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https://www.scipy.org/_static/images/scipy_med.png">
            <a:extLst>
              <a:ext uri="{FF2B5EF4-FFF2-40B4-BE49-F238E27FC236}">
                <a16:creationId xmlns:a16="http://schemas.microsoft.com/office/drawing/2014/main" id="{52D3AEEB-CADF-5A43-A170-5CBDD55CE33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4907" y="1706625"/>
            <a:ext cx="521249" cy="52124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2" descr="https://www.scipy.org/_static/images/numpylogo_med.png">
            <a:extLst>
              <a:ext uri="{FF2B5EF4-FFF2-40B4-BE49-F238E27FC236}">
                <a16:creationId xmlns:a16="http://schemas.microsoft.com/office/drawing/2014/main" id="{69260687-E53E-4C49-9CD8-926FA8EBA7F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4907" y="1135413"/>
            <a:ext cx="407226" cy="40722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mage result for sklearn">
            <a:extLst>
              <a:ext uri="{FF2B5EF4-FFF2-40B4-BE49-F238E27FC236}">
                <a16:creationId xmlns:a16="http://schemas.microsoft.com/office/drawing/2014/main" id="{A021782B-ED36-F94E-A7F7-0643047B527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27556" y="2295247"/>
            <a:ext cx="702035" cy="70203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Image result for tensorflow">
            <a:extLst>
              <a:ext uri="{FF2B5EF4-FFF2-40B4-BE49-F238E27FC236}">
                <a16:creationId xmlns:a16="http://schemas.microsoft.com/office/drawing/2014/main" id="{F7D2110B-469C-B745-B39A-EA53BB789B6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75898" y="3013783"/>
            <a:ext cx="690778" cy="58873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0" descr="Image result for pytorch">
            <a:extLst>
              <a:ext uri="{FF2B5EF4-FFF2-40B4-BE49-F238E27FC236}">
                <a16:creationId xmlns:a16="http://schemas.microsoft.com/office/drawing/2014/main" id="{CC89DA48-0047-1C43-9BF3-F8AAEBE0E12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64641" y="3678129"/>
            <a:ext cx="702035" cy="49142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Image result for Django">
            <a:extLst>
              <a:ext uri="{FF2B5EF4-FFF2-40B4-BE49-F238E27FC236}">
                <a16:creationId xmlns:a16="http://schemas.microsoft.com/office/drawing/2014/main" id="{53164ED2-2326-054F-B3BD-16B651D0CB7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94540" y="1871071"/>
            <a:ext cx="556206" cy="19235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Image result for pyramid python">
            <a:extLst>
              <a:ext uri="{FF2B5EF4-FFF2-40B4-BE49-F238E27FC236}">
                <a16:creationId xmlns:a16="http://schemas.microsoft.com/office/drawing/2014/main" id="{514FA017-F297-7B4E-A1B6-3FED6C18FB6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494540" y="3905464"/>
            <a:ext cx="1147826" cy="26409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descr="Image result for flask">
            <a:extLst>
              <a:ext uri="{FF2B5EF4-FFF2-40B4-BE49-F238E27FC236}">
                <a16:creationId xmlns:a16="http://schemas.microsoft.com/office/drawing/2014/main" id="{962ADE96-0E86-E647-8422-DA16EFC9AFE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94540" y="2488863"/>
            <a:ext cx="804558" cy="31480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8" descr="Image result for bottle web framework">
            <a:extLst>
              <a:ext uri="{FF2B5EF4-FFF2-40B4-BE49-F238E27FC236}">
                <a16:creationId xmlns:a16="http://schemas.microsoft.com/office/drawing/2014/main" id="{24169539-5F41-4F41-BD8A-821404DA4890}"/>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494540" y="3384625"/>
            <a:ext cx="623349" cy="219211"/>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Straight Connector 15">
            <a:extLst>
              <a:ext uri="{FF2B5EF4-FFF2-40B4-BE49-F238E27FC236}">
                <a16:creationId xmlns:a16="http://schemas.microsoft.com/office/drawing/2014/main" id="{FEBB9E5D-9838-EE4F-9067-46E4FC8A4097}"/>
              </a:ext>
            </a:extLst>
          </p:cNvPr>
          <p:cNvCxnSpPr/>
          <p:nvPr/>
        </p:nvCxnSpPr>
        <p:spPr>
          <a:xfrm>
            <a:off x="1802423" y="1011115"/>
            <a:ext cx="0" cy="3947747"/>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7" name="Straight Connector 16">
            <a:extLst>
              <a:ext uri="{FF2B5EF4-FFF2-40B4-BE49-F238E27FC236}">
                <a16:creationId xmlns:a16="http://schemas.microsoft.com/office/drawing/2014/main" id="{26633D08-7F9D-B24B-9F93-8C39F5C4BBB6}"/>
              </a:ext>
            </a:extLst>
          </p:cNvPr>
          <p:cNvCxnSpPr/>
          <p:nvPr/>
        </p:nvCxnSpPr>
        <p:spPr>
          <a:xfrm>
            <a:off x="3159370" y="1011115"/>
            <a:ext cx="0" cy="3947747"/>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9" name="TextBox 18">
            <a:extLst>
              <a:ext uri="{FF2B5EF4-FFF2-40B4-BE49-F238E27FC236}">
                <a16:creationId xmlns:a16="http://schemas.microsoft.com/office/drawing/2014/main" id="{77F1CE99-8242-5346-B907-FD4CE740D4EF}"/>
              </a:ext>
            </a:extLst>
          </p:cNvPr>
          <p:cNvSpPr txBox="1"/>
          <p:nvPr/>
        </p:nvSpPr>
        <p:spPr>
          <a:xfrm>
            <a:off x="752634" y="4589530"/>
            <a:ext cx="1025794" cy="369332"/>
          </a:xfrm>
          <a:prstGeom prst="rect">
            <a:avLst/>
          </a:prstGeom>
          <a:noFill/>
        </p:spPr>
        <p:txBody>
          <a:bodyPr wrap="none" rtlCol="0">
            <a:spAutoFit/>
          </a:bodyPr>
          <a:lstStyle/>
          <a:p>
            <a:r>
              <a:rPr lang="en-US" u="sng" dirty="0"/>
              <a:t>Analytics</a:t>
            </a:r>
          </a:p>
        </p:txBody>
      </p:sp>
      <p:sp>
        <p:nvSpPr>
          <p:cNvPr id="20" name="TextBox 19">
            <a:extLst>
              <a:ext uri="{FF2B5EF4-FFF2-40B4-BE49-F238E27FC236}">
                <a16:creationId xmlns:a16="http://schemas.microsoft.com/office/drawing/2014/main" id="{72F3F3D5-70EB-DD42-87DC-BB5513CDDF8A}"/>
              </a:ext>
            </a:extLst>
          </p:cNvPr>
          <p:cNvSpPr txBox="1"/>
          <p:nvPr/>
        </p:nvSpPr>
        <p:spPr>
          <a:xfrm>
            <a:off x="1826419" y="4597781"/>
            <a:ext cx="1380378" cy="369332"/>
          </a:xfrm>
          <a:prstGeom prst="rect">
            <a:avLst/>
          </a:prstGeom>
          <a:noFill/>
        </p:spPr>
        <p:txBody>
          <a:bodyPr wrap="none" rtlCol="0">
            <a:spAutoFit/>
          </a:bodyPr>
          <a:lstStyle/>
          <a:p>
            <a:r>
              <a:rPr lang="en-US" u="sng" dirty="0"/>
              <a:t>Data Science</a:t>
            </a:r>
          </a:p>
        </p:txBody>
      </p:sp>
      <p:sp>
        <p:nvSpPr>
          <p:cNvPr id="21" name="TextBox 20">
            <a:extLst>
              <a:ext uri="{FF2B5EF4-FFF2-40B4-BE49-F238E27FC236}">
                <a16:creationId xmlns:a16="http://schemas.microsoft.com/office/drawing/2014/main" id="{4403AC96-10B8-154D-A16F-8994343F5096}"/>
              </a:ext>
            </a:extLst>
          </p:cNvPr>
          <p:cNvSpPr txBox="1"/>
          <p:nvPr/>
        </p:nvSpPr>
        <p:spPr>
          <a:xfrm>
            <a:off x="3206797" y="4597781"/>
            <a:ext cx="1938800" cy="369332"/>
          </a:xfrm>
          <a:prstGeom prst="rect">
            <a:avLst/>
          </a:prstGeom>
          <a:noFill/>
        </p:spPr>
        <p:txBody>
          <a:bodyPr wrap="none" rtlCol="0">
            <a:spAutoFit/>
          </a:bodyPr>
          <a:lstStyle/>
          <a:p>
            <a:r>
              <a:rPr lang="en-US" u="sng" dirty="0"/>
              <a:t>Web Development</a:t>
            </a:r>
          </a:p>
        </p:txBody>
      </p:sp>
    </p:spTree>
    <p:extLst>
      <p:ext uri="{BB962C8B-B14F-4D97-AF65-F5344CB8AC3E}">
        <p14:creationId xmlns:p14="http://schemas.microsoft.com/office/powerpoint/2010/main" val="27869035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410</Words>
  <Application>Microsoft Macintosh PowerPoint</Application>
  <PresentationFormat>Widescreen</PresentationFormat>
  <Paragraphs>78</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Wingdings</vt:lpstr>
      <vt:lpstr>Office Theme</vt:lpstr>
      <vt:lpstr>Introduction to Python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Python</dc:title>
  <dc:creator>Yin, Xiangshi (CAI - Atlanta)</dc:creator>
  <cp:lastModifiedBy>Yin, Xiangshi (CAI - Atlanta)</cp:lastModifiedBy>
  <cp:revision>11</cp:revision>
  <cp:lastPrinted>2019-02-28T13:57:23Z</cp:lastPrinted>
  <dcterms:created xsi:type="dcterms:W3CDTF">2019-02-28T13:55:01Z</dcterms:created>
  <dcterms:modified xsi:type="dcterms:W3CDTF">2019-02-28T14:15:19Z</dcterms:modified>
</cp:coreProperties>
</file>