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58" r:id="rId5"/>
    <p:sldId id="277" r:id="rId6"/>
    <p:sldId id="278" r:id="rId7"/>
    <p:sldId id="259" r:id="rId8"/>
    <p:sldId id="260" r:id="rId9"/>
    <p:sldId id="275" r:id="rId10"/>
    <p:sldId id="261" r:id="rId11"/>
    <p:sldId id="274" r:id="rId12"/>
    <p:sldId id="266" r:id="rId13"/>
    <p:sldId id="263" r:id="rId14"/>
    <p:sldId id="269" r:id="rId15"/>
    <p:sldId id="270" r:id="rId16"/>
    <p:sldId id="264" r:id="rId17"/>
    <p:sldId id="265" r:id="rId18"/>
    <p:sldId id="267" r:id="rId19"/>
    <p:sldId id="268" r:id="rId20"/>
    <p:sldId id="276" r:id="rId21"/>
    <p:sldId id="271"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7335F-A096-41F3-9B18-6129B5C52E5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AB51464-EF9B-4648-B475-D5EE1D9808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69A7A9F-284A-46CE-9D74-30AE4DEB3B9D}"/>
              </a:ext>
            </a:extLst>
          </p:cNvPr>
          <p:cNvSpPr>
            <a:spLocks noGrp="1"/>
          </p:cNvSpPr>
          <p:nvPr>
            <p:ph type="dt" sz="half" idx="10"/>
          </p:nvPr>
        </p:nvSpPr>
        <p:spPr/>
        <p:txBody>
          <a:bodyPr/>
          <a:lstStyle/>
          <a:p>
            <a:fld id="{F2FEA586-6A6D-4C67-B3D6-B7B62C93FEA1}" type="datetimeFigureOut">
              <a:rPr lang="zh-CN" altLang="en-US" smtClean="0"/>
              <a:t>2020/7/20</a:t>
            </a:fld>
            <a:endParaRPr lang="zh-CN" altLang="en-US"/>
          </a:p>
        </p:txBody>
      </p:sp>
      <p:sp>
        <p:nvSpPr>
          <p:cNvPr id="5" name="页脚占位符 4">
            <a:extLst>
              <a:ext uri="{FF2B5EF4-FFF2-40B4-BE49-F238E27FC236}">
                <a16:creationId xmlns:a16="http://schemas.microsoft.com/office/drawing/2014/main" id="{50469430-1FE3-439D-AA8E-D061769B9E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007399-FCCB-4E11-B893-C92A4E1FBB24}"/>
              </a:ext>
            </a:extLst>
          </p:cNvPr>
          <p:cNvSpPr>
            <a:spLocks noGrp="1"/>
          </p:cNvSpPr>
          <p:nvPr>
            <p:ph type="sldNum" sz="quarter" idx="12"/>
          </p:nvPr>
        </p:nvSpPr>
        <p:spPr/>
        <p:txBody>
          <a:bodyPr/>
          <a:lstStyle/>
          <a:p>
            <a:fld id="{369C3166-04B6-4AE4-B9D0-89CE28175CB0}" type="slidenum">
              <a:rPr lang="zh-CN" altLang="en-US" smtClean="0"/>
              <a:t>‹#›</a:t>
            </a:fld>
            <a:endParaRPr lang="zh-CN" altLang="en-US"/>
          </a:p>
        </p:txBody>
      </p:sp>
    </p:spTree>
    <p:extLst>
      <p:ext uri="{BB962C8B-B14F-4D97-AF65-F5344CB8AC3E}">
        <p14:creationId xmlns:p14="http://schemas.microsoft.com/office/powerpoint/2010/main" val="1649126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2768F-C6BF-4134-941C-4BB38F9C0F6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CA88D74-3E20-4F9E-89C1-43AD8F7B5D4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EA063A-34A1-4A7F-9274-56B1147CCE1A}"/>
              </a:ext>
            </a:extLst>
          </p:cNvPr>
          <p:cNvSpPr>
            <a:spLocks noGrp="1"/>
          </p:cNvSpPr>
          <p:nvPr>
            <p:ph type="dt" sz="half" idx="10"/>
          </p:nvPr>
        </p:nvSpPr>
        <p:spPr/>
        <p:txBody>
          <a:bodyPr/>
          <a:lstStyle/>
          <a:p>
            <a:fld id="{F2FEA586-6A6D-4C67-B3D6-B7B62C93FEA1}" type="datetimeFigureOut">
              <a:rPr lang="zh-CN" altLang="en-US" smtClean="0"/>
              <a:t>2020/7/20</a:t>
            </a:fld>
            <a:endParaRPr lang="zh-CN" altLang="en-US"/>
          </a:p>
        </p:txBody>
      </p:sp>
      <p:sp>
        <p:nvSpPr>
          <p:cNvPr id="5" name="页脚占位符 4">
            <a:extLst>
              <a:ext uri="{FF2B5EF4-FFF2-40B4-BE49-F238E27FC236}">
                <a16:creationId xmlns:a16="http://schemas.microsoft.com/office/drawing/2014/main" id="{B7984369-AE37-45FB-97E5-4D56340511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B9C571-92A4-4001-825D-845283A64A3B}"/>
              </a:ext>
            </a:extLst>
          </p:cNvPr>
          <p:cNvSpPr>
            <a:spLocks noGrp="1"/>
          </p:cNvSpPr>
          <p:nvPr>
            <p:ph type="sldNum" sz="quarter" idx="12"/>
          </p:nvPr>
        </p:nvSpPr>
        <p:spPr/>
        <p:txBody>
          <a:bodyPr/>
          <a:lstStyle/>
          <a:p>
            <a:fld id="{369C3166-04B6-4AE4-B9D0-89CE28175CB0}" type="slidenum">
              <a:rPr lang="zh-CN" altLang="en-US" smtClean="0"/>
              <a:t>‹#›</a:t>
            </a:fld>
            <a:endParaRPr lang="zh-CN" altLang="en-US"/>
          </a:p>
        </p:txBody>
      </p:sp>
    </p:spTree>
    <p:extLst>
      <p:ext uri="{BB962C8B-B14F-4D97-AF65-F5344CB8AC3E}">
        <p14:creationId xmlns:p14="http://schemas.microsoft.com/office/powerpoint/2010/main" val="3468325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8F887A6-6F13-49A9-A1F1-C8225E45DD2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AEC95C9-3EAC-402F-975C-0ACCB5FD7A1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9755D7-375D-418F-A678-2DFCDA6A23FC}"/>
              </a:ext>
            </a:extLst>
          </p:cNvPr>
          <p:cNvSpPr>
            <a:spLocks noGrp="1"/>
          </p:cNvSpPr>
          <p:nvPr>
            <p:ph type="dt" sz="half" idx="10"/>
          </p:nvPr>
        </p:nvSpPr>
        <p:spPr/>
        <p:txBody>
          <a:bodyPr/>
          <a:lstStyle/>
          <a:p>
            <a:fld id="{F2FEA586-6A6D-4C67-B3D6-B7B62C93FEA1}" type="datetimeFigureOut">
              <a:rPr lang="zh-CN" altLang="en-US" smtClean="0"/>
              <a:t>2020/7/20</a:t>
            </a:fld>
            <a:endParaRPr lang="zh-CN" altLang="en-US"/>
          </a:p>
        </p:txBody>
      </p:sp>
      <p:sp>
        <p:nvSpPr>
          <p:cNvPr id="5" name="页脚占位符 4">
            <a:extLst>
              <a:ext uri="{FF2B5EF4-FFF2-40B4-BE49-F238E27FC236}">
                <a16:creationId xmlns:a16="http://schemas.microsoft.com/office/drawing/2014/main" id="{263EC8D0-894E-43CB-BF76-C73A8D449B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0F69BB-1138-4256-B4CB-D2E642DDB140}"/>
              </a:ext>
            </a:extLst>
          </p:cNvPr>
          <p:cNvSpPr>
            <a:spLocks noGrp="1"/>
          </p:cNvSpPr>
          <p:nvPr>
            <p:ph type="sldNum" sz="quarter" idx="12"/>
          </p:nvPr>
        </p:nvSpPr>
        <p:spPr/>
        <p:txBody>
          <a:bodyPr/>
          <a:lstStyle/>
          <a:p>
            <a:fld id="{369C3166-04B6-4AE4-B9D0-89CE28175CB0}" type="slidenum">
              <a:rPr lang="zh-CN" altLang="en-US" smtClean="0"/>
              <a:t>‹#›</a:t>
            </a:fld>
            <a:endParaRPr lang="zh-CN" altLang="en-US"/>
          </a:p>
        </p:txBody>
      </p:sp>
    </p:spTree>
    <p:extLst>
      <p:ext uri="{BB962C8B-B14F-4D97-AF65-F5344CB8AC3E}">
        <p14:creationId xmlns:p14="http://schemas.microsoft.com/office/powerpoint/2010/main" val="116843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84B81E-23E6-4038-AB87-EA5880FBCB1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864940-E782-4B9F-B18C-5AFF5B2F7F8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5B513B-8408-45A8-B504-DEA5870DEAC3}"/>
              </a:ext>
            </a:extLst>
          </p:cNvPr>
          <p:cNvSpPr>
            <a:spLocks noGrp="1"/>
          </p:cNvSpPr>
          <p:nvPr>
            <p:ph type="dt" sz="half" idx="10"/>
          </p:nvPr>
        </p:nvSpPr>
        <p:spPr/>
        <p:txBody>
          <a:bodyPr/>
          <a:lstStyle/>
          <a:p>
            <a:fld id="{F2FEA586-6A6D-4C67-B3D6-B7B62C93FEA1}" type="datetimeFigureOut">
              <a:rPr lang="zh-CN" altLang="en-US" smtClean="0"/>
              <a:t>2020/7/20</a:t>
            </a:fld>
            <a:endParaRPr lang="zh-CN" altLang="en-US"/>
          </a:p>
        </p:txBody>
      </p:sp>
      <p:sp>
        <p:nvSpPr>
          <p:cNvPr id="5" name="页脚占位符 4">
            <a:extLst>
              <a:ext uri="{FF2B5EF4-FFF2-40B4-BE49-F238E27FC236}">
                <a16:creationId xmlns:a16="http://schemas.microsoft.com/office/drawing/2014/main" id="{4A1007C8-18FA-41A9-AF42-12B150E5D4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421B98-E8A5-41A1-B15B-FF4223F80F26}"/>
              </a:ext>
            </a:extLst>
          </p:cNvPr>
          <p:cNvSpPr>
            <a:spLocks noGrp="1"/>
          </p:cNvSpPr>
          <p:nvPr>
            <p:ph type="sldNum" sz="quarter" idx="12"/>
          </p:nvPr>
        </p:nvSpPr>
        <p:spPr/>
        <p:txBody>
          <a:bodyPr/>
          <a:lstStyle/>
          <a:p>
            <a:fld id="{369C3166-04B6-4AE4-B9D0-89CE28175CB0}" type="slidenum">
              <a:rPr lang="zh-CN" altLang="en-US" smtClean="0"/>
              <a:t>‹#›</a:t>
            </a:fld>
            <a:endParaRPr lang="zh-CN" altLang="en-US"/>
          </a:p>
        </p:txBody>
      </p:sp>
    </p:spTree>
    <p:extLst>
      <p:ext uri="{BB962C8B-B14F-4D97-AF65-F5344CB8AC3E}">
        <p14:creationId xmlns:p14="http://schemas.microsoft.com/office/powerpoint/2010/main" val="438084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14A29-C362-40B0-A1E9-BBFCF5EA636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28F5D66-96FC-4A08-AC3E-DD411CB751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8964CE9-907F-43AD-BF8F-020C07A866BB}"/>
              </a:ext>
            </a:extLst>
          </p:cNvPr>
          <p:cNvSpPr>
            <a:spLocks noGrp="1"/>
          </p:cNvSpPr>
          <p:nvPr>
            <p:ph type="dt" sz="half" idx="10"/>
          </p:nvPr>
        </p:nvSpPr>
        <p:spPr/>
        <p:txBody>
          <a:bodyPr/>
          <a:lstStyle/>
          <a:p>
            <a:fld id="{F2FEA586-6A6D-4C67-B3D6-B7B62C93FEA1}" type="datetimeFigureOut">
              <a:rPr lang="zh-CN" altLang="en-US" smtClean="0"/>
              <a:t>2020/7/20</a:t>
            </a:fld>
            <a:endParaRPr lang="zh-CN" altLang="en-US"/>
          </a:p>
        </p:txBody>
      </p:sp>
      <p:sp>
        <p:nvSpPr>
          <p:cNvPr id="5" name="页脚占位符 4">
            <a:extLst>
              <a:ext uri="{FF2B5EF4-FFF2-40B4-BE49-F238E27FC236}">
                <a16:creationId xmlns:a16="http://schemas.microsoft.com/office/drawing/2014/main" id="{F63FA6A4-AEF4-4B27-A5BA-59B8BBB8A8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91079E-250C-4796-83B6-F0A296B393C9}"/>
              </a:ext>
            </a:extLst>
          </p:cNvPr>
          <p:cNvSpPr>
            <a:spLocks noGrp="1"/>
          </p:cNvSpPr>
          <p:nvPr>
            <p:ph type="sldNum" sz="quarter" idx="12"/>
          </p:nvPr>
        </p:nvSpPr>
        <p:spPr/>
        <p:txBody>
          <a:bodyPr/>
          <a:lstStyle/>
          <a:p>
            <a:fld id="{369C3166-04B6-4AE4-B9D0-89CE28175CB0}" type="slidenum">
              <a:rPr lang="zh-CN" altLang="en-US" smtClean="0"/>
              <a:t>‹#›</a:t>
            </a:fld>
            <a:endParaRPr lang="zh-CN" altLang="en-US"/>
          </a:p>
        </p:txBody>
      </p:sp>
    </p:spTree>
    <p:extLst>
      <p:ext uri="{BB962C8B-B14F-4D97-AF65-F5344CB8AC3E}">
        <p14:creationId xmlns:p14="http://schemas.microsoft.com/office/powerpoint/2010/main" val="926219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72B63-4C92-41D3-BBD2-E0899E277E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1409A3F-D028-48C8-B9CE-C511D84676F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62A14BC-5D7A-4FC2-A312-0BD2151C455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D03202C-50FB-4E13-8510-3F094D452C53}"/>
              </a:ext>
            </a:extLst>
          </p:cNvPr>
          <p:cNvSpPr>
            <a:spLocks noGrp="1"/>
          </p:cNvSpPr>
          <p:nvPr>
            <p:ph type="dt" sz="half" idx="10"/>
          </p:nvPr>
        </p:nvSpPr>
        <p:spPr/>
        <p:txBody>
          <a:bodyPr/>
          <a:lstStyle/>
          <a:p>
            <a:fld id="{F2FEA586-6A6D-4C67-B3D6-B7B62C93FEA1}" type="datetimeFigureOut">
              <a:rPr lang="zh-CN" altLang="en-US" smtClean="0"/>
              <a:t>2020/7/20</a:t>
            </a:fld>
            <a:endParaRPr lang="zh-CN" altLang="en-US"/>
          </a:p>
        </p:txBody>
      </p:sp>
      <p:sp>
        <p:nvSpPr>
          <p:cNvPr id="6" name="页脚占位符 5">
            <a:extLst>
              <a:ext uri="{FF2B5EF4-FFF2-40B4-BE49-F238E27FC236}">
                <a16:creationId xmlns:a16="http://schemas.microsoft.com/office/drawing/2014/main" id="{0D9BAC5A-2335-4666-977E-53E0E342B4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E43294-0C1E-40AD-93D2-2E1CF1BF6B61}"/>
              </a:ext>
            </a:extLst>
          </p:cNvPr>
          <p:cNvSpPr>
            <a:spLocks noGrp="1"/>
          </p:cNvSpPr>
          <p:nvPr>
            <p:ph type="sldNum" sz="quarter" idx="12"/>
          </p:nvPr>
        </p:nvSpPr>
        <p:spPr/>
        <p:txBody>
          <a:bodyPr/>
          <a:lstStyle/>
          <a:p>
            <a:fld id="{369C3166-04B6-4AE4-B9D0-89CE28175CB0}" type="slidenum">
              <a:rPr lang="zh-CN" altLang="en-US" smtClean="0"/>
              <a:t>‹#›</a:t>
            </a:fld>
            <a:endParaRPr lang="zh-CN" altLang="en-US"/>
          </a:p>
        </p:txBody>
      </p:sp>
    </p:spTree>
    <p:extLst>
      <p:ext uri="{BB962C8B-B14F-4D97-AF65-F5344CB8AC3E}">
        <p14:creationId xmlns:p14="http://schemas.microsoft.com/office/powerpoint/2010/main" val="224185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8C82AF-ECDF-4BCE-B086-FA59108F326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73FAE69-89DC-4F74-9B4A-88BD707D40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6CC1B62-FB1E-4065-BCCF-07643F99D9C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5CB1968-1F76-4629-BC23-3EED0D5530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CC19E64-B4E4-4125-AEE3-776B79D707C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262F17B-0351-4D71-A7B8-A720E57A4E05}"/>
              </a:ext>
            </a:extLst>
          </p:cNvPr>
          <p:cNvSpPr>
            <a:spLocks noGrp="1"/>
          </p:cNvSpPr>
          <p:nvPr>
            <p:ph type="dt" sz="half" idx="10"/>
          </p:nvPr>
        </p:nvSpPr>
        <p:spPr/>
        <p:txBody>
          <a:bodyPr/>
          <a:lstStyle/>
          <a:p>
            <a:fld id="{F2FEA586-6A6D-4C67-B3D6-B7B62C93FEA1}" type="datetimeFigureOut">
              <a:rPr lang="zh-CN" altLang="en-US" smtClean="0"/>
              <a:t>2020/7/20</a:t>
            </a:fld>
            <a:endParaRPr lang="zh-CN" altLang="en-US"/>
          </a:p>
        </p:txBody>
      </p:sp>
      <p:sp>
        <p:nvSpPr>
          <p:cNvPr id="8" name="页脚占位符 7">
            <a:extLst>
              <a:ext uri="{FF2B5EF4-FFF2-40B4-BE49-F238E27FC236}">
                <a16:creationId xmlns:a16="http://schemas.microsoft.com/office/drawing/2014/main" id="{C3318AF7-3338-415C-AF27-34AB7B841DB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1C90BFF-227A-42A5-A54B-63043D0B9967}"/>
              </a:ext>
            </a:extLst>
          </p:cNvPr>
          <p:cNvSpPr>
            <a:spLocks noGrp="1"/>
          </p:cNvSpPr>
          <p:nvPr>
            <p:ph type="sldNum" sz="quarter" idx="12"/>
          </p:nvPr>
        </p:nvSpPr>
        <p:spPr/>
        <p:txBody>
          <a:bodyPr/>
          <a:lstStyle/>
          <a:p>
            <a:fld id="{369C3166-04B6-4AE4-B9D0-89CE28175CB0}" type="slidenum">
              <a:rPr lang="zh-CN" altLang="en-US" smtClean="0"/>
              <a:t>‹#›</a:t>
            </a:fld>
            <a:endParaRPr lang="zh-CN" altLang="en-US"/>
          </a:p>
        </p:txBody>
      </p:sp>
    </p:spTree>
    <p:extLst>
      <p:ext uri="{BB962C8B-B14F-4D97-AF65-F5344CB8AC3E}">
        <p14:creationId xmlns:p14="http://schemas.microsoft.com/office/powerpoint/2010/main" val="241246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EB7834-0073-4C1A-8581-D646C1DC9AC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5930764-925E-42D5-912F-B6C334E094E1}"/>
              </a:ext>
            </a:extLst>
          </p:cNvPr>
          <p:cNvSpPr>
            <a:spLocks noGrp="1"/>
          </p:cNvSpPr>
          <p:nvPr>
            <p:ph type="dt" sz="half" idx="10"/>
          </p:nvPr>
        </p:nvSpPr>
        <p:spPr/>
        <p:txBody>
          <a:bodyPr/>
          <a:lstStyle/>
          <a:p>
            <a:fld id="{F2FEA586-6A6D-4C67-B3D6-B7B62C93FEA1}" type="datetimeFigureOut">
              <a:rPr lang="zh-CN" altLang="en-US" smtClean="0"/>
              <a:t>2020/7/20</a:t>
            </a:fld>
            <a:endParaRPr lang="zh-CN" altLang="en-US"/>
          </a:p>
        </p:txBody>
      </p:sp>
      <p:sp>
        <p:nvSpPr>
          <p:cNvPr id="4" name="页脚占位符 3">
            <a:extLst>
              <a:ext uri="{FF2B5EF4-FFF2-40B4-BE49-F238E27FC236}">
                <a16:creationId xmlns:a16="http://schemas.microsoft.com/office/drawing/2014/main" id="{77377A0A-7581-4AF8-814F-35F01826BC8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2EDA376-9B14-4CF0-B960-564F218E3402}"/>
              </a:ext>
            </a:extLst>
          </p:cNvPr>
          <p:cNvSpPr>
            <a:spLocks noGrp="1"/>
          </p:cNvSpPr>
          <p:nvPr>
            <p:ph type="sldNum" sz="quarter" idx="12"/>
          </p:nvPr>
        </p:nvSpPr>
        <p:spPr/>
        <p:txBody>
          <a:bodyPr/>
          <a:lstStyle/>
          <a:p>
            <a:fld id="{369C3166-04B6-4AE4-B9D0-89CE28175CB0}" type="slidenum">
              <a:rPr lang="zh-CN" altLang="en-US" smtClean="0"/>
              <a:t>‹#›</a:t>
            </a:fld>
            <a:endParaRPr lang="zh-CN" altLang="en-US"/>
          </a:p>
        </p:txBody>
      </p:sp>
    </p:spTree>
    <p:extLst>
      <p:ext uri="{BB962C8B-B14F-4D97-AF65-F5344CB8AC3E}">
        <p14:creationId xmlns:p14="http://schemas.microsoft.com/office/powerpoint/2010/main" val="1514771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AB28DB9-A186-425A-8832-146D4F7C514E}"/>
              </a:ext>
            </a:extLst>
          </p:cNvPr>
          <p:cNvSpPr>
            <a:spLocks noGrp="1"/>
          </p:cNvSpPr>
          <p:nvPr>
            <p:ph type="dt" sz="half" idx="10"/>
          </p:nvPr>
        </p:nvSpPr>
        <p:spPr/>
        <p:txBody>
          <a:bodyPr/>
          <a:lstStyle/>
          <a:p>
            <a:fld id="{F2FEA586-6A6D-4C67-B3D6-B7B62C93FEA1}" type="datetimeFigureOut">
              <a:rPr lang="zh-CN" altLang="en-US" smtClean="0"/>
              <a:t>2020/7/20</a:t>
            </a:fld>
            <a:endParaRPr lang="zh-CN" altLang="en-US"/>
          </a:p>
        </p:txBody>
      </p:sp>
      <p:sp>
        <p:nvSpPr>
          <p:cNvPr id="3" name="页脚占位符 2">
            <a:extLst>
              <a:ext uri="{FF2B5EF4-FFF2-40B4-BE49-F238E27FC236}">
                <a16:creationId xmlns:a16="http://schemas.microsoft.com/office/drawing/2014/main" id="{D83AEFDF-F78A-4132-A389-270A0FE9E21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D637EA3-2F29-4065-B584-F48608C89916}"/>
              </a:ext>
            </a:extLst>
          </p:cNvPr>
          <p:cNvSpPr>
            <a:spLocks noGrp="1"/>
          </p:cNvSpPr>
          <p:nvPr>
            <p:ph type="sldNum" sz="quarter" idx="12"/>
          </p:nvPr>
        </p:nvSpPr>
        <p:spPr/>
        <p:txBody>
          <a:bodyPr/>
          <a:lstStyle/>
          <a:p>
            <a:fld id="{369C3166-04B6-4AE4-B9D0-89CE28175CB0}" type="slidenum">
              <a:rPr lang="zh-CN" altLang="en-US" smtClean="0"/>
              <a:t>‹#›</a:t>
            </a:fld>
            <a:endParaRPr lang="zh-CN" altLang="en-US"/>
          </a:p>
        </p:txBody>
      </p:sp>
    </p:spTree>
    <p:extLst>
      <p:ext uri="{BB962C8B-B14F-4D97-AF65-F5344CB8AC3E}">
        <p14:creationId xmlns:p14="http://schemas.microsoft.com/office/powerpoint/2010/main" val="154359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3B4EA3-E1D1-447C-8B1A-0CEF3115C9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D80355A-7A91-4EBE-8550-E6BE888987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0F411BF-41D4-4A68-A4AB-2266C24DE9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00ACB12-39D2-4C03-BA08-ECFB47C9B5C6}"/>
              </a:ext>
            </a:extLst>
          </p:cNvPr>
          <p:cNvSpPr>
            <a:spLocks noGrp="1"/>
          </p:cNvSpPr>
          <p:nvPr>
            <p:ph type="dt" sz="half" idx="10"/>
          </p:nvPr>
        </p:nvSpPr>
        <p:spPr/>
        <p:txBody>
          <a:bodyPr/>
          <a:lstStyle/>
          <a:p>
            <a:fld id="{F2FEA586-6A6D-4C67-B3D6-B7B62C93FEA1}" type="datetimeFigureOut">
              <a:rPr lang="zh-CN" altLang="en-US" smtClean="0"/>
              <a:t>2020/7/20</a:t>
            </a:fld>
            <a:endParaRPr lang="zh-CN" altLang="en-US"/>
          </a:p>
        </p:txBody>
      </p:sp>
      <p:sp>
        <p:nvSpPr>
          <p:cNvPr id="6" name="页脚占位符 5">
            <a:extLst>
              <a:ext uri="{FF2B5EF4-FFF2-40B4-BE49-F238E27FC236}">
                <a16:creationId xmlns:a16="http://schemas.microsoft.com/office/drawing/2014/main" id="{7868213A-21BD-48B0-BADD-6795B6A365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030ECB4-FCB7-4BAF-A201-48DC8D8A277C}"/>
              </a:ext>
            </a:extLst>
          </p:cNvPr>
          <p:cNvSpPr>
            <a:spLocks noGrp="1"/>
          </p:cNvSpPr>
          <p:nvPr>
            <p:ph type="sldNum" sz="quarter" idx="12"/>
          </p:nvPr>
        </p:nvSpPr>
        <p:spPr/>
        <p:txBody>
          <a:bodyPr/>
          <a:lstStyle/>
          <a:p>
            <a:fld id="{369C3166-04B6-4AE4-B9D0-89CE28175CB0}" type="slidenum">
              <a:rPr lang="zh-CN" altLang="en-US" smtClean="0"/>
              <a:t>‹#›</a:t>
            </a:fld>
            <a:endParaRPr lang="zh-CN" altLang="en-US"/>
          </a:p>
        </p:txBody>
      </p:sp>
    </p:spTree>
    <p:extLst>
      <p:ext uri="{BB962C8B-B14F-4D97-AF65-F5344CB8AC3E}">
        <p14:creationId xmlns:p14="http://schemas.microsoft.com/office/powerpoint/2010/main" val="4203110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8FB95C-8D77-43B9-B977-02CC1CD0CA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94D4AEC-2EA1-47F2-824E-99ED7D71F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C80F686-FC42-432C-9753-53C02DBBF0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E0EC670-BDBE-442F-9297-1A244AF2A080}"/>
              </a:ext>
            </a:extLst>
          </p:cNvPr>
          <p:cNvSpPr>
            <a:spLocks noGrp="1"/>
          </p:cNvSpPr>
          <p:nvPr>
            <p:ph type="dt" sz="half" idx="10"/>
          </p:nvPr>
        </p:nvSpPr>
        <p:spPr/>
        <p:txBody>
          <a:bodyPr/>
          <a:lstStyle/>
          <a:p>
            <a:fld id="{F2FEA586-6A6D-4C67-B3D6-B7B62C93FEA1}" type="datetimeFigureOut">
              <a:rPr lang="zh-CN" altLang="en-US" smtClean="0"/>
              <a:t>2020/7/20</a:t>
            </a:fld>
            <a:endParaRPr lang="zh-CN" altLang="en-US"/>
          </a:p>
        </p:txBody>
      </p:sp>
      <p:sp>
        <p:nvSpPr>
          <p:cNvPr id="6" name="页脚占位符 5">
            <a:extLst>
              <a:ext uri="{FF2B5EF4-FFF2-40B4-BE49-F238E27FC236}">
                <a16:creationId xmlns:a16="http://schemas.microsoft.com/office/drawing/2014/main" id="{AE25AF0C-DC6F-4F95-888F-7FF28056159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83D47DD-A685-4264-981D-D1F0FE696B64}"/>
              </a:ext>
            </a:extLst>
          </p:cNvPr>
          <p:cNvSpPr>
            <a:spLocks noGrp="1"/>
          </p:cNvSpPr>
          <p:nvPr>
            <p:ph type="sldNum" sz="quarter" idx="12"/>
          </p:nvPr>
        </p:nvSpPr>
        <p:spPr/>
        <p:txBody>
          <a:bodyPr/>
          <a:lstStyle/>
          <a:p>
            <a:fld id="{369C3166-04B6-4AE4-B9D0-89CE28175CB0}" type="slidenum">
              <a:rPr lang="zh-CN" altLang="en-US" smtClean="0"/>
              <a:t>‹#›</a:t>
            </a:fld>
            <a:endParaRPr lang="zh-CN" altLang="en-US"/>
          </a:p>
        </p:txBody>
      </p:sp>
    </p:spTree>
    <p:extLst>
      <p:ext uri="{BB962C8B-B14F-4D97-AF65-F5344CB8AC3E}">
        <p14:creationId xmlns:p14="http://schemas.microsoft.com/office/powerpoint/2010/main" val="2602225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257CA23-2239-448C-AE54-D48EC2C36B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AA5536B-FB4B-4C7D-8A0D-4E37683E2C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E5DE8D-B09A-45D7-85B8-EF41025B7F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EA586-6A6D-4C67-B3D6-B7B62C93FEA1}" type="datetimeFigureOut">
              <a:rPr lang="zh-CN" altLang="en-US" smtClean="0"/>
              <a:t>2020/7/20</a:t>
            </a:fld>
            <a:endParaRPr lang="zh-CN" altLang="en-US"/>
          </a:p>
        </p:txBody>
      </p:sp>
      <p:sp>
        <p:nvSpPr>
          <p:cNvPr id="5" name="页脚占位符 4">
            <a:extLst>
              <a:ext uri="{FF2B5EF4-FFF2-40B4-BE49-F238E27FC236}">
                <a16:creationId xmlns:a16="http://schemas.microsoft.com/office/drawing/2014/main" id="{1880219F-6D88-4432-8352-009189D3D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3E39ECE-2608-4CE1-A114-5F2504C395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9C3166-04B6-4AE4-B9D0-89CE28175CB0}" type="slidenum">
              <a:rPr lang="zh-CN" altLang="en-US" smtClean="0"/>
              <a:t>‹#›</a:t>
            </a:fld>
            <a:endParaRPr lang="zh-CN" altLang="en-US"/>
          </a:p>
        </p:txBody>
      </p:sp>
    </p:spTree>
    <p:extLst>
      <p:ext uri="{BB962C8B-B14F-4D97-AF65-F5344CB8AC3E}">
        <p14:creationId xmlns:p14="http://schemas.microsoft.com/office/powerpoint/2010/main" val="4279666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9A6F6EA-E531-4208-A1B4-42533B3230FD}"/>
              </a:ext>
            </a:extLst>
          </p:cNvPr>
          <p:cNvSpPr txBox="1"/>
          <p:nvPr/>
        </p:nvSpPr>
        <p:spPr>
          <a:xfrm>
            <a:off x="905435" y="968188"/>
            <a:ext cx="10569389" cy="954107"/>
          </a:xfrm>
          <a:prstGeom prst="rect">
            <a:avLst/>
          </a:prstGeom>
          <a:noFill/>
        </p:spPr>
        <p:txBody>
          <a:bodyPr wrap="square" rtlCol="0">
            <a:spAutoFit/>
          </a:bodyPr>
          <a:lstStyle/>
          <a:p>
            <a:r>
              <a:rPr lang="en-US" altLang="zh-CN" sz="2800" dirty="0"/>
              <a:t>Report about the experiments on learning parameters of different queueing network</a:t>
            </a:r>
            <a:endParaRPr lang="zh-CN" altLang="en-US" sz="2800" dirty="0"/>
          </a:p>
        </p:txBody>
      </p:sp>
      <p:sp>
        <p:nvSpPr>
          <p:cNvPr id="5" name="文本框 4">
            <a:extLst>
              <a:ext uri="{FF2B5EF4-FFF2-40B4-BE49-F238E27FC236}">
                <a16:creationId xmlns:a16="http://schemas.microsoft.com/office/drawing/2014/main" id="{F83C6088-9093-42F9-B008-DD437692F48C}"/>
              </a:ext>
            </a:extLst>
          </p:cNvPr>
          <p:cNvSpPr txBox="1"/>
          <p:nvPr/>
        </p:nvSpPr>
        <p:spPr>
          <a:xfrm>
            <a:off x="905435" y="2420471"/>
            <a:ext cx="10004612" cy="3416320"/>
          </a:xfrm>
          <a:prstGeom prst="rect">
            <a:avLst/>
          </a:prstGeom>
          <a:noFill/>
        </p:spPr>
        <p:txBody>
          <a:bodyPr wrap="square" rtlCol="0">
            <a:spAutoFit/>
          </a:bodyPr>
          <a:lstStyle/>
          <a:p>
            <a:pPr marL="342900" indent="-342900">
              <a:buAutoNum type="arabicPeriod"/>
            </a:pPr>
            <a:r>
              <a:rPr lang="en-US" altLang="zh-CN" dirty="0"/>
              <a:t>Discriminator choice: LSTM/simple RNN vs Conv1d</a:t>
            </a:r>
          </a:p>
          <a:p>
            <a:pPr marL="342900" indent="-342900">
              <a:buAutoNum type="arabicPeriod"/>
            </a:pPr>
            <a:endParaRPr lang="en-US" altLang="zh-CN" dirty="0"/>
          </a:p>
          <a:p>
            <a:pPr marL="342900" indent="-342900">
              <a:buAutoNum type="arabicPeriod"/>
            </a:pPr>
            <a:r>
              <a:rPr lang="en-US" altLang="zh-CN" dirty="0"/>
              <a:t>System structure and distributions</a:t>
            </a:r>
          </a:p>
          <a:p>
            <a:pPr marL="342900" indent="-342900">
              <a:buAutoNum type="arabicPeriod"/>
            </a:pPr>
            <a:endParaRPr lang="en-US" altLang="zh-CN" dirty="0"/>
          </a:p>
          <a:p>
            <a:pPr marL="342900" indent="-342900">
              <a:buAutoNum type="arabicPeriod"/>
            </a:pPr>
            <a:r>
              <a:rPr lang="en-US" altLang="zh-CN" dirty="0"/>
              <a:t>Experiments:</a:t>
            </a:r>
          </a:p>
          <a:p>
            <a:r>
              <a:rPr lang="en-US" altLang="zh-CN" dirty="0"/>
              <a:t>     3.1  settings</a:t>
            </a:r>
          </a:p>
          <a:p>
            <a:r>
              <a:rPr lang="en-US" altLang="zh-CN" dirty="0"/>
              <a:t>     3.2  input flow</a:t>
            </a:r>
          </a:p>
          <a:p>
            <a:r>
              <a:rPr lang="en-US" altLang="zh-CN" dirty="0"/>
              <a:t>	Homogeneous </a:t>
            </a:r>
            <a:r>
              <a:rPr lang="en-US" altLang="zh-CN" dirty="0" err="1"/>
              <a:t>poisson</a:t>
            </a:r>
            <a:r>
              <a:rPr lang="en-US" altLang="zh-CN" dirty="0"/>
              <a:t> process</a:t>
            </a:r>
          </a:p>
          <a:p>
            <a:r>
              <a:rPr lang="en-US" altLang="zh-CN" dirty="0"/>
              <a:t>	Nonhomogeneous </a:t>
            </a:r>
            <a:r>
              <a:rPr lang="en-US" altLang="zh-CN" dirty="0" err="1"/>
              <a:t>poisson</a:t>
            </a:r>
            <a:r>
              <a:rPr lang="en-US" altLang="zh-CN" dirty="0"/>
              <a:t> process</a:t>
            </a:r>
          </a:p>
          <a:p>
            <a:r>
              <a:rPr lang="en-US" altLang="zh-CN" dirty="0"/>
              <a:t>	A simple case of cox process: mixed </a:t>
            </a:r>
            <a:r>
              <a:rPr lang="en-US" altLang="zh-CN" dirty="0" err="1"/>
              <a:t>poisson</a:t>
            </a:r>
            <a:r>
              <a:rPr lang="en-US" altLang="zh-CN" dirty="0"/>
              <a:t> process</a:t>
            </a:r>
          </a:p>
          <a:p>
            <a:r>
              <a:rPr lang="en-US" altLang="zh-CN" dirty="0"/>
              <a:t>      3.3 a tough task:  Situations when we could only get the states of the network sometimes</a:t>
            </a:r>
          </a:p>
          <a:p>
            <a:r>
              <a:rPr lang="en-US" altLang="zh-CN" dirty="0"/>
              <a:t>      3.4 learning the routing of the network</a:t>
            </a:r>
          </a:p>
        </p:txBody>
      </p:sp>
    </p:spTree>
    <p:extLst>
      <p:ext uri="{BB962C8B-B14F-4D97-AF65-F5344CB8AC3E}">
        <p14:creationId xmlns:p14="http://schemas.microsoft.com/office/powerpoint/2010/main" val="76621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3F9BC90-78B9-41FA-AA5F-5589133C64FA}"/>
              </a:ext>
            </a:extLst>
          </p:cNvPr>
          <p:cNvSpPr>
            <a:spLocks noGrp="1"/>
          </p:cNvSpPr>
          <p:nvPr>
            <p:ph idx="1"/>
          </p:nvPr>
        </p:nvSpPr>
        <p:spPr>
          <a:xfrm>
            <a:off x="703730" y="588495"/>
            <a:ext cx="10515600" cy="4351338"/>
          </a:xfrm>
        </p:spPr>
        <p:txBody>
          <a:bodyPr/>
          <a:lstStyle/>
          <a:p>
            <a:pPr marL="0" indent="0">
              <a:buNone/>
            </a:pPr>
            <a:r>
              <a:rPr lang="en-US" altLang="zh-CN" dirty="0"/>
              <a:t>Our focus and settings:</a:t>
            </a:r>
          </a:p>
          <a:p>
            <a:pPr marL="457200" indent="-457200">
              <a:buAutoNum type="arabicPeriod"/>
            </a:pPr>
            <a:r>
              <a:rPr lang="en-US" altLang="zh-CN" sz="2000" dirty="0"/>
              <a:t>We expect to learn the distribution of the service time and input </a:t>
            </a:r>
            <a:r>
              <a:rPr lang="en-US" altLang="zh-CN" sz="2000" dirty="0" err="1"/>
              <a:t>poisson</a:t>
            </a:r>
            <a:r>
              <a:rPr lang="en-US" altLang="zh-CN" sz="2000" dirty="0"/>
              <a:t>(to be brief, params that could define the network) </a:t>
            </a:r>
          </a:p>
          <a:p>
            <a:pPr marL="0" indent="0">
              <a:buNone/>
            </a:pPr>
            <a:endParaRPr lang="en-US" altLang="zh-CN" sz="2000" dirty="0"/>
          </a:p>
          <a:p>
            <a:pPr marL="457200" indent="-457200">
              <a:buAutoNum type="arabicPeriod" startAt="2"/>
            </a:pPr>
            <a:r>
              <a:rPr lang="en-US" altLang="zh-CN" sz="2000" dirty="0"/>
              <a:t>We assume that the data we can observe or we obtain is not complete(no detailed time moments records of individuals, and just the data from a time interval).</a:t>
            </a:r>
          </a:p>
          <a:p>
            <a:pPr marL="457200" indent="-457200">
              <a:buAutoNum type="arabicPeriod" startAt="2"/>
            </a:pPr>
            <a:endParaRPr lang="en-US" altLang="zh-CN" sz="2000" dirty="0"/>
          </a:p>
          <a:p>
            <a:pPr marL="457200" indent="-457200">
              <a:buAutoNum type="arabicPeriod" startAt="2"/>
            </a:pPr>
            <a:r>
              <a:rPr lang="en-US" altLang="zh-CN" sz="2000" dirty="0" err="1"/>
              <a:t>Wgan</a:t>
            </a:r>
            <a:r>
              <a:rPr lang="en-US" altLang="zh-CN" sz="2000" dirty="0"/>
              <a:t> is the tool</a:t>
            </a:r>
          </a:p>
          <a:p>
            <a:pPr marL="0" indent="0">
              <a:buNone/>
            </a:pPr>
            <a:r>
              <a:rPr lang="en-US" altLang="zh-CN" sz="2000" dirty="0"/>
              <a:t> </a:t>
            </a:r>
          </a:p>
          <a:p>
            <a:pPr marL="0" indent="0">
              <a:buNone/>
            </a:pPr>
            <a:r>
              <a:rPr lang="en-US" altLang="zh-CN" sz="2000" dirty="0"/>
              <a:t>4.   Lipschitz constraint: weight clipping or gradient penalty(not necessary, what matters most is the learning rate for generator and discriminator)</a:t>
            </a:r>
            <a:endParaRPr lang="zh-CN" altLang="en-US" sz="2000" dirty="0"/>
          </a:p>
        </p:txBody>
      </p:sp>
    </p:spTree>
    <p:extLst>
      <p:ext uri="{BB962C8B-B14F-4D97-AF65-F5344CB8AC3E}">
        <p14:creationId xmlns:p14="http://schemas.microsoft.com/office/powerpoint/2010/main" val="2393897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62E1F37-EC57-4052-A381-47C9896B816F}"/>
              </a:ext>
            </a:extLst>
          </p:cNvPr>
          <p:cNvSpPr>
            <a:spLocks noGrp="1"/>
          </p:cNvSpPr>
          <p:nvPr>
            <p:ph idx="1"/>
          </p:nvPr>
        </p:nvSpPr>
        <p:spPr>
          <a:xfrm>
            <a:off x="694765" y="355414"/>
            <a:ext cx="10515600" cy="4351338"/>
          </a:xfrm>
        </p:spPr>
        <p:txBody>
          <a:bodyPr>
            <a:normAutofit/>
          </a:bodyPr>
          <a:lstStyle/>
          <a:p>
            <a:pPr marL="0" indent="0">
              <a:buNone/>
            </a:pPr>
            <a:r>
              <a:rPr lang="en-US" altLang="zh-CN" sz="2000" dirty="0" err="1"/>
              <a:t>wgan</a:t>
            </a:r>
            <a:r>
              <a:rPr lang="en-US" altLang="zh-CN" sz="2000" dirty="0"/>
              <a:t> algorithm:</a:t>
            </a:r>
            <a:endParaRPr lang="zh-CN" altLang="en-US" sz="2000" dirty="0"/>
          </a:p>
        </p:txBody>
      </p:sp>
      <p:pic>
        <p:nvPicPr>
          <p:cNvPr id="4" name="图片 3">
            <a:extLst>
              <a:ext uri="{FF2B5EF4-FFF2-40B4-BE49-F238E27FC236}">
                <a16:creationId xmlns:a16="http://schemas.microsoft.com/office/drawing/2014/main" id="{E18326B2-11B1-4304-A203-841E7FE6934E}"/>
              </a:ext>
            </a:extLst>
          </p:cNvPr>
          <p:cNvPicPr>
            <a:picLocks noChangeAspect="1"/>
          </p:cNvPicPr>
          <p:nvPr/>
        </p:nvPicPr>
        <p:blipFill>
          <a:blip r:embed="rId2"/>
          <a:stretch>
            <a:fillRect/>
          </a:stretch>
        </p:blipFill>
        <p:spPr>
          <a:xfrm>
            <a:off x="1851211" y="904594"/>
            <a:ext cx="8135151" cy="4734206"/>
          </a:xfrm>
          <a:prstGeom prst="rect">
            <a:avLst/>
          </a:prstGeom>
        </p:spPr>
      </p:pic>
      <p:sp>
        <p:nvSpPr>
          <p:cNvPr id="2" name="文本框 1">
            <a:extLst>
              <a:ext uri="{FF2B5EF4-FFF2-40B4-BE49-F238E27FC236}">
                <a16:creationId xmlns:a16="http://schemas.microsoft.com/office/drawing/2014/main" id="{137FADB1-1990-4F72-9D6E-429037389B36}"/>
              </a:ext>
            </a:extLst>
          </p:cNvPr>
          <p:cNvSpPr txBox="1"/>
          <p:nvPr/>
        </p:nvSpPr>
        <p:spPr>
          <a:xfrm>
            <a:off x="1065320" y="6187980"/>
            <a:ext cx="7670307" cy="369332"/>
          </a:xfrm>
          <a:prstGeom prst="rect">
            <a:avLst/>
          </a:prstGeom>
          <a:noFill/>
        </p:spPr>
        <p:txBody>
          <a:bodyPr wrap="square" rtlCol="0">
            <a:spAutoFit/>
          </a:bodyPr>
          <a:lstStyle/>
          <a:p>
            <a:r>
              <a:rPr lang="en-US" altLang="zh-CN" dirty="0">
                <a:solidFill>
                  <a:srgbClr val="FF0000"/>
                </a:solidFill>
              </a:rPr>
              <a:t>The g in above is the </a:t>
            </a:r>
            <a:r>
              <a:rPr lang="en-US" altLang="zh-CN" dirty="0" err="1">
                <a:solidFill>
                  <a:srgbClr val="FF0000"/>
                </a:solidFill>
              </a:rPr>
              <a:t>ciw</a:t>
            </a:r>
            <a:r>
              <a:rPr lang="en-US" altLang="zh-CN" dirty="0">
                <a:solidFill>
                  <a:srgbClr val="FF0000"/>
                </a:solidFill>
              </a:rPr>
              <a:t> simulator in our project</a:t>
            </a:r>
            <a:endParaRPr lang="zh-CN" altLang="en-US" dirty="0">
              <a:solidFill>
                <a:srgbClr val="FF0000"/>
              </a:solidFill>
            </a:endParaRPr>
          </a:p>
        </p:txBody>
      </p:sp>
    </p:spTree>
    <p:extLst>
      <p:ext uri="{BB962C8B-B14F-4D97-AF65-F5344CB8AC3E}">
        <p14:creationId xmlns:p14="http://schemas.microsoft.com/office/powerpoint/2010/main" val="125264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6824C58-84F2-4F16-89E7-168EE7FF5B09}"/>
              </a:ext>
            </a:extLst>
          </p:cNvPr>
          <p:cNvSpPr>
            <a:spLocks noGrp="1"/>
          </p:cNvSpPr>
          <p:nvPr>
            <p:ph idx="1"/>
          </p:nvPr>
        </p:nvSpPr>
        <p:spPr>
          <a:xfrm>
            <a:off x="730624" y="722966"/>
            <a:ext cx="10515600" cy="4351338"/>
          </a:xfrm>
        </p:spPr>
        <p:txBody>
          <a:bodyPr>
            <a:normAutofit/>
          </a:bodyPr>
          <a:lstStyle/>
          <a:p>
            <a:pPr marL="0" indent="0">
              <a:buNone/>
            </a:pPr>
            <a:r>
              <a:rPr lang="en-US" altLang="zh-CN" sz="1800" dirty="0"/>
              <a:t>Our method need to promise that the gradients could backpropagate through the generator to the parameters that we care about. Gradients could not pass though the sampling operation in generator(in our task it is the </a:t>
            </a:r>
            <a:r>
              <a:rPr lang="en-US" altLang="zh-CN" sz="1800" dirty="0" err="1"/>
              <a:t>ciw</a:t>
            </a:r>
            <a:r>
              <a:rPr lang="en-US" altLang="zh-CN" sz="1800" dirty="0"/>
              <a:t> simulator), we use reparameterization trick(continuous variable) and </a:t>
            </a:r>
            <a:r>
              <a:rPr lang="en-US" altLang="zh-CN" sz="1800" dirty="0" err="1"/>
              <a:t>gumbel</a:t>
            </a:r>
            <a:r>
              <a:rPr lang="en-US" altLang="zh-CN" sz="1800" dirty="0"/>
              <a:t> trick(discrete variable) to solve it</a:t>
            </a:r>
            <a:endParaRPr lang="zh-CN" altLang="en-US" sz="1800" dirty="0"/>
          </a:p>
        </p:txBody>
      </p:sp>
      <p:pic>
        <p:nvPicPr>
          <p:cNvPr id="4" name="图片 3">
            <a:extLst>
              <a:ext uri="{FF2B5EF4-FFF2-40B4-BE49-F238E27FC236}">
                <a16:creationId xmlns:a16="http://schemas.microsoft.com/office/drawing/2014/main" id="{BF4973DC-2EA1-4240-BE7D-FD59E24EF056}"/>
              </a:ext>
            </a:extLst>
          </p:cNvPr>
          <p:cNvPicPr>
            <a:picLocks noChangeAspect="1"/>
          </p:cNvPicPr>
          <p:nvPr/>
        </p:nvPicPr>
        <p:blipFill>
          <a:blip r:embed="rId2"/>
          <a:stretch>
            <a:fillRect/>
          </a:stretch>
        </p:blipFill>
        <p:spPr>
          <a:xfrm>
            <a:off x="6650131" y="1878445"/>
            <a:ext cx="4811245" cy="4512364"/>
          </a:xfrm>
          <a:prstGeom prst="rect">
            <a:avLst/>
          </a:prstGeom>
        </p:spPr>
      </p:pic>
      <p:pic>
        <p:nvPicPr>
          <p:cNvPr id="5" name="图片 4">
            <a:extLst>
              <a:ext uri="{FF2B5EF4-FFF2-40B4-BE49-F238E27FC236}">
                <a16:creationId xmlns:a16="http://schemas.microsoft.com/office/drawing/2014/main" id="{CB55CA20-68E4-426E-95D8-7B0A4AD5E65B}"/>
              </a:ext>
            </a:extLst>
          </p:cNvPr>
          <p:cNvPicPr>
            <a:picLocks noChangeAspect="1"/>
          </p:cNvPicPr>
          <p:nvPr/>
        </p:nvPicPr>
        <p:blipFill>
          <a:blip r:embed="rId3"/>
          <a:stretch>
            <a:fillRect/>
          </a:stretch>
        </p:blipFill>
        <p:spPr>
          <a:xfrm>
            <a:off x="350198" y="2191590"/>
            <a:ext cx="6236848" cy="3943444"/>
          </a:xfrm>
          <a:prstGeom prst="rect">
            <a:avLst/>
          </a:prstGeom>
        </p:spPr>
      </p:pic>
    </p:spTree>
    <p:extLst>
      <p:ext uri="{BB962C8B-B14F-4D97-AF65-F5344CB8AC3E}">
        <p14:creationId xmlns:p14="http://schemas.microsoft.com/office/powerpoint/2010/main" val="86001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A2A256A-FA75-451F-8268-DF79BC3ECB92}"/>
              </a:ext>
            </a:extLst>
          </p:cNvPr>
          <p:cNvSpPr>
            <a:spLocks noGrp="1"/>
          </p:cNvSpPr>
          <p:nvPr>
            <p:ph idx="1"/>
          </p:nvPr>
        </p:nvSpPr>
        <p:spPr>
          <a:xfrm>
            <a:off x="255494" y="265767"/>
            <a:ext cx="10515600" cy="4351338"/>
          </a:xfrm>
        </p:spPr>
        <p:txBody>
          <a:bodyPr>
            <a:normAutofit fontScale="92500" lnSpcReduction="10000"/>
          </a:bodyPr>
          <a:lstStyle/>
          <a:p>
            <a:pPr marL="0" indent="0">
              <a:buNone/>
            </a:pPr>
            <a:r>
              <a:rPr lang="en-US" altLang="zh-CN" dirty="0"/>
              <a:t>3.2 input flow</a:t>
            </a:r>
          </a:p>
          <a:p>
            <a:pPr marL="0" indent="0">
              <a:buNone/>
            </a:pPr>
            <a:endParaRPr lang="en-US" altLang="zh-CN" dirty="0"/>
          </a:p>
          <a:p>
            <a:pPr marL="0" indent="0">
              <a:buNone/>
            </a:pPr>
            <a:r>
              <a:rPr lang="en-US" altLang="zh-CN" dirty="0"/>
              <a:t>Homogeneous </a:t>
            </a:r>
            <a:r>
              <a:rPr lang="en-US" altLang="zh-CN" dirty="0" err="1"/>
              <a:t>poisson</a:t>
            </a:r>
            <a:r>
              <a:rPr lang="en-US" altLang="zh-CN" dirty="0"/>
              <a:t> process:</a:t>
            </a:r>
          </a:p>
          <a:p>
            <a:pPr marL="0" indent="0">
              <a:buNone/>
            </a:pPr>
            <a:r>
              <a:rPr lang="en-US" altLang="zh-CN" sz="2000" dirty="0"/>
              <a:t>The EM distance converges in about 1000 </a:t>
            </a:r>
            <a:r>
              <a:rPr lang="en-US" altLang="zh-CN" sz="2000" dirty="0" err="1"/>
              <a:t>Epoches</a:t>
            </a:r>
            <a:r>
              <a:rPr lang="en-US" altLang="zh-CN" sz="2000" dirty="0"/>
              <a:t>, and the parameters also converges to the neighbor of real value. Besides, we can see that the discriminator finds it harder and harder to distinguish real data and </a:t>
            </a:r>
            <a:r>
              <a:rPr lang="en-US" altLang="zh-CN" sz="2000" dirty="0" err="1"/>
              <a:t>simu</a:t>
            </a:r>
            <a:r>
              <a:rPr lang="en-US" altLang="zh-CN" sz="2000" dirty="0"/>
              <a:t> data after 600 epochs</a:t>
            </a:r>
          </a:p>
          <a:p>
            <a:pPr marL="0" indent="0">
              <a:buNone/>
            </a:pPr>
            <a:endParaRPr lang="en-US" altLang="zh-CN" sz="2000" dirty="0"/>
          </a:p>
          <a:p>
            <a:pPr marL="0" indent="0">
              <a:buNone/>
            </a:pPr>
            <a:r>
              <a:rPr lang="en-US" altLang="zh-CN" sz="2000" dirty="0"/>
              <a:t>Training trick: </a:t>
            </a:r>
          </a:p>
          <a:p>
            <a:pPr marL="0" indent="0">
              <a:buNone/>
            </a:pPr>
            <a:r>
              <a:rPr lang="en-US" altLang="zh-CN" sz="1800" b="1" dirty="0"/>
              <a:t>we must control the speed that discriminator updates itself ,</a:t>
            </a:r>
          </a:p>
          <a:p>
            <a:pPr marL="0" indent="0">
              <a:buNone/>
            </a:pPr>
            <a:r>
              <a:rPr lang="en-US" altLang="zh-CN" sz="1800" b="1" dirty="0"/>
              <a:t>namely avoid discriminator learns how to distinguish real </a:t>
            </a:r>
          </a:p>
          <a:p>
            <a:pPr marL="0" indent="0">
              <a:buNone/>
            </a:pPr>
            <a:r>
              <a:rPr lang="en-US" altLang="zh-CN" sz="1800" b="1" dirty="0"/>
              <a:t>and fake data too early.</a:t>
            </a:r>
          </a:p>
          <a:p>
            <a:pPr marL="0" indent="0">
              <a:buNone/>
            </a:pPr>
            <a:r>
              <a:rPr lang="en-US" altLang="zh-CN" sz="1800" b="1" dirty="0"/>
              <a:t> If this is achievable, then the loss will converge. </a:t>
            </a:r>
          </a:p>
          <a:p>
            <a:pPr marL="0" indent="0">
              <a:buNone/>
            </a:pPr>
            <a:endParaRPr lang="zh-CN" altLang="en-US" dirty="0"/>
          </a:p>
        </p:txBody>
      </p:sp>
      <p:pic>
        <p:nvPicPr>
          <p:cNvPr id="4" name="图片 3">
            <a:extLst>
              <a:ext uri="{FF2B5EF4-FFF2-40B4-BE49-F238E27FC236}">
                <a16:creationId xmlns:a16="http://schemas.microsoft.com/office/drawing/2014/main" id="{9A7990CE-DA72-4357-BB62-66F85FEE4D2B}"/>
              </a:ext>
            </a:extLst>
          </p:cNvPr>
          <p:cNvPicPr>
            <a:picLocks noChangeAspect="1"/>
          </p:cNvPicPr>
          <p:nvPr/>
        </p:nvPicPr>
        <p:blipFill>
          <a:blip r:embed="rId2"/>
          <a:stretch>
            <a:fillRect/>
          </a:stretch>
        </p:blipFill>
        <p:spPr>
          <a:xfrm>
            <a:off x="7109012" y="2922635"/>
            <a:ext cx="5234251" cy="3765456"/>
          </a:xfrm>
          <a:prstGeom prst="rect">
            <a:avLst/>
          </a:prstGeom>
        </p:spPr>
      </p:pic>
    </p:spTree>
    <p:extLst>
      <p:ext uri="{BB962C8B-B14F-4D97-AF65-F5344CB8AC3E}">
        <p14:creationId xmlns:p14="http://schemas.microsoft.com/office/powerpoint/2010/main" val="414280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44EC8-B144-4CFD-8CA1-30C1051156BD}"/>
              </a:ext>
            </a:extLst>
          </p:cNvPr>
          <p:cNvSpPr>
            <a:spLocks noGrp="1"/>
          </p:cNvSpPr>
          <p:nvPr>
            <p:ph type="title"/>
          </p:nvPr>
        </p:nvSpPr>
        <p:spPr>
          <a:xfrm>
            <a:off x="443753" y="409948"/>
            <a:ext cx="10515600" cy="441699"/>
          </a:xfrm>
        </p:spPr>
        <p:txBody>
          <a:bodyPr>
            <a:normAutofit/>
          </a:bodyPr>
          <a:lstStyle/>
          <a:p>
            <a:r>
              <a:rPr lang="en-US" altLang="zh-CN" sz="2400" b="1" dirty="0"/>
              <a:t>Mixed </a:t>
            </a:r>
            <a:r>
              <a:rPr lang="en-US" altLang="zh-CN" sz="2400" b="1" dirty="0" err="1"/>
              <a:t>poisson</a:t>
            </a:r>
            <a:r>
              <a:rPr lang="en-US" altLang="zh-CN" sz="2400" b="1" dirty="0"/>
              <a:t> process: the intensity is a random variate</a:t>
            </a:r>
            <a:endParaRPr lang="zh-CN" altLang="en-US" sz="2400" b="1" dirty="0"/>
          </a:p>
        </p:txBody>
      </p:sp>
      <p:sp>
        <p:nvSpPr>
          <p:cNvPr id="3" name="内容占位符 2">
            <a:extLst>
              <a:ext uri="{FF2B5EF4-FFF2-40B4-BE49-F238E27FC236}">
                <a16:creationId xmlns:a16="http://schemas.microsoft.com/office/drawing/2014/main" id="{62789AD8-5186-4EFA-BE3F-75890F8C8613}"/>
              </a:ext>
            </a:extLst>
          </p:cNvPr>
          <p:cNvSpPr>
            <a:spLocks noGrp="1"/>
          </p:cNvSpPr>
          <p:nvPr>
            <p:ph idx="1"/>
          </p:nvPr>
        </p:nvSpPr>
        <p:spPr>
          <a:xfrm>
            <a:off x="838200" y="1036731"/>
            <a:ext cx="10515600" cy="4351338"/>
          </a:xfrm>
        </p:spPr>
        <p:txBody>
          <a:bodyPr>
            <a:normAutofit fontScale="85000" lnSpcReduction="20000"/>
          </a:bodyPr>
          <a:lstStyle/>
          <a:p>
            <a:pPr marL="0" indent="0">
              <a:buNone/>
            </a:pPr>
            <a:r>
              <a:rPr lang="en-US" altLang="zh-CN" sz="2000" dirty="0"/>
              <a:t>I test the situation when the rate variate follows gamma distribution.</a:t>
            </a:r>
          </a:p>
          <a:p>
            <a:pPr marL="0" indent="0">
              <a:buNone/>
            </a:pPr>
            <a:endParaRPr lang="en-US" altLang="zh-CN" sz="2000" dirty="0"/>
          </a:p>
          <a:p>
            <a:pPr marL="0" indent="0">
              <a:buNone/>
            </a:pPr>
            <a:r>
              <a:rPr lang="en-US" altLang="zh-CN" sz="1800" dirty="0"/>
              <a:t>From the curve and the parameters we can </a:t>
            </a:r>
          </a:p>
          <a:p>
            <a:pPr marL="0" indent="0">
              <a:buNone/>
            </a:pPr>
            <a:r>
              <a:rPr lang="en-US" altLang="zh-CN" sz="1800" dirty="0"/>
              <a:t>See that in about 800 epochs, the loss </a:t>
            </a:r>
          </a:p>
          <a:p>
            <a:pPr marL="0" indent="0">
              <a:buNone/>
            </a:pPr>
            <a:r>
              <a:rPr lang="en-US" altLang="zh-CN" sz="1800" dirty="0"/>
              <a:t>Converges and we learn a pretty good </a:t>
            </a:r>
          </a:p>
          <a:p>
            <a:pPr marL="0" indent="0">
              <a:buNone/>
            </a:pPr>
            <a:r>
              <a:rPr lang="en-US" altLang="zh-CN" sz="1800" dirty="0"/>
              <a:t>Network that is a good approximation of</a:t>
            </a:r>
          </a:p>
          <a:p>
            <a:pPr marL="0" indent="0">
              <a:buNone/>
            </a:pPr>
            <a:r>
              <a:rPr lang="en-US" altLang="zh-CN" sz="1800" dirty="0"/>
              <a:t>Real network. </a:t>
            </a:r>
          </a:p>
          <a:p>
            <a:pPr marL="0" indent="0">
              <a:buNone/>
            </a:pPr>
            <a:endParaRPr lang="en-US" altLang="zh-CN" sz="1800" dirty="0"/>
          </a:p>
          <a:p>
            <a:pPr marL="0" indent="0">
              <a:buNone/>
            </a:pPr>
            <a:r>
              <a:rPr lang="en-US" altLang="zh-CN" sz="1800" dirty="0">
                <a:solidFill>
                  <a:schemeClr val="accent1"/>
                </a:solidFill>
              </a:rPr>
              <a:t>The loss diverges:</a:t>
            </a:r>
          </a:p>
          <a:p>
            <a:pPr marL="0" indent="0">
              <a:buNone/>
            </a:pPr>
            <a:r>
              <a:rPr lang="en-US" altLang="zh-CN" sz="1800" dirty="0">
                <a:solidFill>
                  <a:schemeClr val="accent1"/>
                </a:solidFill>
              </a:rPr>
              <a:t>Why: 1. initial learning rate is large</a:t>
            </a:r>
          </a:p>
          <a:p>
            <a:pPr marL="0" indent="0">
              <a:buNone/>
            </a:pPr>
            <a:r>
              <a:rPr lang="en-US" altLang="zh-CN" sz="1800" dirty="0">
                <a:solidFill>
                  <a:schemeClr val="accent1"/>
                </a:solidFill>
              </a:rPr>
              <a:t>         2.  the convergence point is a shallow </a:t>
            </a:r>
          </a:p>
          <a:p>
            <a:pPr marL="0" indent="0">
              <a:buNone/>
            </a:pPr>
            <a:r>
              <a:rPr lang="en-US" altLang="zh-CN" sz="1800" dirty="0">
                <a:solidFill>
                  <a:schemeClr val="accent1"/>
                </a:solidFill>
              </a:rPr>
              <a:t>              local optimal point, which is easy to</a:t>
            </a:r>
          </a:p>
          <a:p>
            <a:pPr marL="0" indent="0">
              <a:buNone/>
            </a:pPr>
            <a:r>
              <a:rPr lang="en-US" altLang="zh-CN" sz="1800" dirty="0">
                <a:solidFill>
                  <a:schemeClr val="accent1"/>
                </a:solidFill>
              </a:rPr>
              <a:t>              jump out</a:t>
            </a:r>
          </a:p>
          <a:p>
            <a:pPr marL="0" indent="0">
              <a:buNone/>
            </a:pPr>
            <a:r>
              <a:rPr lang="en-US" altLang="zh-CN" sz="1800" dirty="0">
                <a:solidFill>
                  <a:schemeClr val="accent1"/>
                </a:solidFill>
              </a:rPr>
              <a:t>         3. add the capacity constrains on every node</a:t>
            </a:r>
          </a:p>
          <a:p>
            <a:pPr marL="0" indent="0">
              <a:buNone/>
            </a:pPr>
            <a:r>
              <a:rPr lang="en-US" altLang="zh-CN" sz="1800" dirty="0">
                <a:solidFill>
                  <a:schemeClr val="accent1"/>
                </a:solidFill>
              </a:rPr>
              <a:t>Solution: schedule the learning rate</a:t>
            </a:r>
            <a:endParaRPr lang="zh-CN" altLang="en-US" sz="1800" dirty="0">
              <a:solidFill>
                <a:schemeClr val="accent1"/>
              </a:solidFill>
            </a:endParaRPr>
          </a:p>
        </p:txBody>
      </p:sp>
      <p:pic>
        <p:nvPicPr>
          <p:cNvPr id="4" name="图片 3">
            <a:extLst>
              <a:ext uri="{FF2B5EF4-FFF2-40B4-BE49-F238E27FC236}">
                <a16:creationId xmlns:a16="http://schemas.microsoft.com/office/drawing/2014/main" id="{EE95E8FA-C880-4C2A-8B1E-6E599FA9B7D7}"/>
              </a:ext>
            </a:extLst>
          </p:cNvPr>
          <p:cNvPicPr>
            <a:picLocks noChangeAspect="1"/>
          </p:cNvPicPr>
          <p:nvPr/>
        </p:nvPicPr>
        <p:blipFill>
          <a:blip r:embed="rId2"/>
          <a:stretch>
            <a:fillRect/>
          </a:stretch>
        </p:blipFill>
        <p:spPr>
          <a:xfrm>
            <a:off x="5656730" y="1610470"/>
            <a:ext cx="6036888" cy="4294750"/>
          </a:xfrm>
          <a:prstGeom prst="rect">
            <a:avLst/>
          </a:prstGeom>
        </p:spPr>
      </p:pic>
    </p:spTree>
    <p:extLst>
      <p:ext uri="{BB962C8B-B14F-4D97-AF65-F5344CB8AC3E}">
        <p14:creationId xmlns:p14="http://schemas.microsoft.com/office/powerpoint/2010/main" val="1842983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1610F-EE42-4E59-9648-896B4A03EE2C}"/>
              </a:ext>
            </a:extLst>
          </p:cNvPr>
          <p:cNvSpPr>
            <a:spLocks noGrp="1"/>
          </p:cNvSpPr>
          <p:nvPr>
            <p:ph type="title"/>
          </p:nvPr>
        </p:nvSpPr>
        <p:spPr>
          <a:xfrm>
            <a:off x="838200" y="365125"/>
            <a:ext cx="10515600" cy="468593"/>
          </a:xfrm>
        </p:spPr>
        <p:txBody>
          <a:bodyPr>
            <a:normAutofit fontScale="90000"/>
          </a:bodyPr>
          <a:lstStyle/>
          <a:p>
            <a:r>
              <a:rPr lang="en-US" altLang="zh-CN" dirty="0"/>
              <a:t>MPP fit the HPP</a:t>
            </a:r>
            <a:endParaRPr lang="zh-CN" altLang="en-US" dirty="0"/>
          </a:p>
        </p:txBody>
      </p:sp>
      <p:sp>
        <p:nvSpPr>
          <p:cNvPr id="6" name="内容占位符 5">
            <a:extLst>
              <a:ext uri="{FF2B5EF4-FFF2-40B4-BE49-F238E27FC236}">
                <a16:creationId xmlns:a16="http://schemas.microsoft.com/office/drawing/2014/main" id="{273BDF4B-578A-47EB-8761-1E9BBE0D3E41}"/>
              </a:ext>
            </a:extLst>
          </p:cNvPr>
          <p:cNvSpPr>
            <a:spLocks noGrp="1"/>
          </p:cNvSpPr>
          <p:nvPr>
            <p:ph idx="1"/>
          </p:nvPr>
        </p:nvSpPr>
        <p:spPr>
          <a:xfrm>
            <a:off x="838200" y="911225"/>
            <a:ext cx="10515600" cy="4351338"/>
          </a:xfrm>
        </p:spPr>
        <p:txBody>
          <a:bodyPr/>
          <a:lstStyle/>
          <a:p>
            <a:pPr marL="0" indent="0">
              <a:buNone/>
            </a:pPr>
            <a:r>
              <a:rPr lang="en-US" altLang="zh-CN" sz="2000" dirty="0"/>
              <a:t>If the input is a nonhomogeneous process with density that does not change rapidly or is constrained in a small interval like [3,3.5], we could still use the </a:t>
            </a:r>
            <a:r>
              <a:rPr lang="en-US" altLang="zh-CN" sz="2000" dirty="0" err="1"/>
              <a:t>mpp</a:t>
            </a:r>
            <a:r>
              <a:rPr lang="en-US" altLang="zh-CN" sz="2000" dirty="0"/>
              <a:t> input model to simulate. We can still get a good approximation of the real network by taking the result after 800 </a:t>
            </a:r>
            <a:r>
              <a:rPr lang="en-US" altLang="zh-CN" sz="2000" dirty="0" err="1"/>
              <a:t>epoches</a:t>
            </a:r>
            <a:r>
              <a:rPr lang="en-US" altLang="zh-CN" sz="2000" dirty="0"/>
              <a:t> .</a:t>
            </a:r>
          </a:p>
          <a:p>
            <a:pPr marL="0" indent="0">
              <a:buNone/>
            </a:pPr>
            <a:endParaRPr lang="zh-CN" altLang="en-US" dirty="0"/>
          </a:p>
        </p:txBody>
      </p:sp>
      <p:pic>
        <p:nvPicPr>
          <p:cNvPr id="7" name="图片 6">
            <a:extLst>
              <a:ext uri="{FF2B5EF4-FFF2-40B4-BE49-F238E27FC236}">
                <a16:creationId xmlns:a16="http://schemas.microsoft.com/office/drawing/2014/main" id="{88754D3D-3774-4E4B-A8AE-D1016D4B98D8}"/>
              </a:ext>
            </a:extLst>
          </p:cNvPr>
          <p:cNvPicPr>
            <a:picLocks noChangeAspect="1"/>
          </p:cNvPicPr>
          <p:nvPr/>
        </p:nvPicPr>
        <p:blipFill>
          <a:blip r:embed="rId2"/>
          <a:stretch>
            <a:fillRect/>
          </a:stretch>
        </p:blipFill>
        <p:spPr>
          <a:xfrm>
            <a:off x="5029200" y="2049182"/>
            <a:ext cx="5986006" cy="4443693"/>
          </a:xfrm>
          <a:prstGeom prst="rect">
            <a:avLst/>
          </a:prstGeom>
        </p:spPr>
      </p:pic>
    </p:spTree>
    <p:extLst>
      <p:ext uri="{BB962C8B-B14F-4D97-AF65-F5344CB8AC3E}">
        <p14:creationId xmlns:p14="http://schemas.microsoft.com/office/powerpoint/2010/main" val="4240454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6D3B35C-E357-40C3-9308-1563B7285617}"/>
              </a:ext>
            </a:extLst>
          </p:cNvPr>
          <p:cNvSpPr>
            <a:spLocks noGrp="1"/>
          </p:cNvSpPr>
          <p:nvPr>
            <p:ph idx="1"/>
          </p:nvPr>
        </p:nvSpPr>
        <p:spPr>
          <a:xfrm>
            <a:off x="838200" y="373343"/>
            <a:ext cx="10515600" cy="4351338"/>
          </a:xfrm>
        </p:spPr>
        <p:txBody>
          <a:bodyPr>
            <a:normAutofit/>
          </a:bodyPr>
          <a:lstStyle/>
          <a:p>
            <a:r>
              <a:rPr lang="en-US" altLang="zh-CN" dirty="0" err="1"/>
              <a:t>Nhpp,cox,hawkes</a:t>
            </a:r>
            <a:endParaRPr lang="en-US" altLang="zh-CN" dirty="0"/>
          </a:p>
          <a:p>
            <a:pPr marL="0" indent="0">
              <a:buNone/>
            </a:pPr>
            <a:r>
              <a:rPr lang="en-US" altLang="zh-CN" sz="2000" dirty="0"/>
              <a:t>	we need to generate the sequence strictly with its parameters utilizing traditional simulating methods.</a:t>
            </a:r>
          </a:p>
          <a:p>
            <a:pPr marL="0" indent="0">
              <a:buNone/>
            </a:pPr>
            <a:r>
              <a:rPr lang="en-US" altLang="zh-CN" sz="2000" dirty="0"/>
              <a:t>	typically there are three classic simulation methods: </a:t>
            </a:r>
            <a:r>
              <a:rPr lang="en-US" altLang="zh-CN" sz="2000" dirty="0" err="1"/>
              <a:t>thining</a:t>
            </a:r>
            <a:r>
              <a:rPr lang="en-US" altLang="zh-CN" sz="2000" dirty="0"/>
              <a:t>, integration, conditional theorem.</a:t>
            </a:r>
          </a:p>
          <a:p>
            <a:pPr marL="0" indent="0">
              <a:buNone/>
            </a:pPr>
            <a:r>
              <a:rPr lang="en-US" altLang="zh-CN" sz="2000" dirty="0"/>
              <a:t>	Only integration methods promise the gradient to pass through the generator, but the integration and the solution of inverse are hard for ordinary situation with random intensity function. So we can </a:t>
            </a:r>
            <a:r>
              <a:rPr lang="en-US" altLang="zh-CN" sz="2000" dirty="0" err="1"/>
              <a:t>simplfy</a:t>
            </a:r>
            <a:r>
              <a:rPr lang="en-US" altLang="zh-CN" sz="2000" dirty="0"/>
              <a:t> by using piecewise constant rate.</a:t>
            </a:r>
          </a:p>
          <a:p>
            <a:pPr marL="0" indent="0">
              <a:buNone/>
            </a:pPr>
            <a:endParaRPr lang="en-US" altLang="zh-CN" sz="2000" dirty="0"/>
          </a:p>
          <a:p>
            <a:pPr marL="0" indent="0">
              <a:buNone/>
            </a:pPr>
            <a:endParaRPr lang="en-US" altLang="zh-CN" sz="2000" b="1" dirty="0"/>
          </a:p>
          <a:p>
            <a:pPr marL="0" indent="0">
              <a:buNone/>
            </a:pPr>
            <a:endParaRPr lang="en-US" altLang="zh-CN" sz="2000" b="1" dirty="0"/>
          </a:p>
          <a:p>
            <a:pPr marL="0" indent="0">
              <a:buNone/>
            </a:pPr>
            <a:endParaRPr lang="en-US" altLang="zh-CN" sz="2000" b="1" dirty="0"/>
          </a:p>
          <a:p>
            <a:pPr marL="0" indent="0">
              <a:buNone/>
            </a:pPr>
            <a:endParaRPr lang="zh-CN" altLang="en-US" dirty="0"/>
          </a:p>
        </p:txBody>
      </p:sp>
    </p:spTree>
    <p:extLst>
      <p:ext uri="{BB962C8B-B14F-4D97-AF65-F5344CB8AC3E}">
        <p14:creationId xmlns:p14="http://schemas.microsoft.com/office/powerpoint/2010/main" val="3452435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46BE2D5-6884-42B9-80E1-64C9DCA9170C}"/>
              </a:ext>
            </a:extLst>
          </p:cNvPr>
          <p:cNvPicPr>
            <a:picLocks noChangeAspect="1"/>
          </p:cNvPicPr>
          <p:nvPr/>
        </p:nvPicPr>
        <p:blipFill>
          <a:blip r:embed="rId2"/>
          <a:stretch>
            <a:fillRect/>
          </a:stretch>
        </p:blipFill>
        <p:spPr>
          <a:xfrm>
            <a:off x="327213" y="3169865"/>
            <a:ext cx="6624358" cy="1556638"/>
          </a:xfrm>
          <a:prstGeom prst="rect">
            <a:avLst/>
          </a:prstGeom>
        </p:spPr>
      </p:pic>
      <p:pic>
        <p:nvPicPr>
          <p:cNvPr id="5" name="图片 4">
            <a:extLst>
              <a:ext uri="{FF2B5EF4-FFF2-40B4-BE49-F238E27FC236}">
                <a16:creationId xmlns:a16="http://schemas.microsoft.com/office/drawing/2014/main" id="{FF164769-4BA9-4812-9F26-0D1B04AD800C}"/>
              </a:ext>
            </a:extLst>
          </p:cNvPr>
          <p:cNvPicPr>
            <a:picLocks noChangeAspect="1"/>
          </p:cNvPicPr>
          <p:nvPr/>
        </p:nvPicPr>
        <p:blipFill>
          <a:blip r:embed="rId3"/>
          <a:stretch>
            <a:fillRect/>
          </a:stretch>
        </p:blipFill>
        <p:spPr>
          <a:xfrm>
            <a:off x="327213" y="4986551"/>
            <a:ext cx="8286750" cy="1704975"/>
          </a:xfrm>
          <a:prstGeom prst="rect">
            <a:avLst/>
          </a:prstGeom>
        </p:spPr>
      </p:pic>
      <p:pic>
        <p:nvPicPr>
          <p:cNvPr id="6" name="图片 5">
            <a:extLst>
              <a:ext uri="{FF2B5EF4-FFF2-40B4-BE49-F238E27FC236}">
                <a16:creationId xmlns:a16="http://schemas.microsoft.com/office/drawing/2014/main" id="{98FD2F56-8775-4E62-8400-ADFA3B4517B6}"/>
              </a:ext>
            </a:extLst>
          </p:cNvPr>
          <p:cNvPicPr>
            <a:picLocks noChangeAspect="1"/>
          </p:cNvPicPr>
          <p:nvPr/>
        </p:nvPicPr>
        <p:blipFill>
          <a:blip r:embed="rId4"/>
          <a:stretch>
            <a:fillRect/>
          </a:stretch>
        </p:blipFill>
        <p:spPr>
          <a:xfrm>
            <a:off x="327213" y="350299"/>
            <a:ext cx="5634318" cy="2559518"/>
          </a:xfrm>
          <a:prstGeom prst="rect">
            <a:avLst/>
          </a:prstGeom>
        </p:spPr>
      </p:pic>
    </p:spTree>
    <p:extLst>
      <p:ext uri="{BB962C8B-B14F-4D97-AF65-F5344CB8AC3E}">
        <p14:creationId xmlns:p14="http://schemas.microsoft.com/office/powerpoint/2010/main" val="2808874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B06659-7864-4C90-9893-EE2370329165}"/>
              </a:ext>
            </a:extLst>
          </p:cNvPr>
          <p:cNvPicPr>
            <a:picLocks noChangeAspect="1"/>
          </p:cNvPicPr>
          <p:nvPr/>
        </p:nvPicPr>
        <p:blipFill>
          <a:blip r:embed="rId2"/>
          <a:stretch>
            <a:fillRect/>
          </a:stretch>
        </p:blipFill>
        <p:spPr>
          <a:xfrm>
            <a:off x="168088" y="362043"/>
            <a:ext cx="4893570" cy="3424238"/>
          </a:xfrm>
          <a:prstGeom prst="rect">
            <a:avLst/>
          </a:prstGeom>
        </p:spPr>
      </p:pic>
      <p:pic>
        <p:nvPicPr>
          <p:cNvPr id="5" name="图片 4">
            <a:extLst>
              <a:ext uri="{FF2B5EF4-FFF2-40B4-BE49-F238E27FC236}">
                <a16:creationId xmlns:a16="http://schemas.microsoft.com/office/drawing/2014/main" id="{03F8B796-D980-454E-86C7-516576E3A1BD}"/>
              </a:ext>
            </a:extLst>
          </p:cNvPr>
          <p:cNvPicPr>
            <a:picLocks noChangeAspect="1"/>
          </p:cNvPicPr>
          <p:nvPr/>
        </p:nvPicPr>
        <p:blipFill>
          <a:blip r:embed="rId3"/>
          <a:stretch>
            <a:fillRect/>
          </a:stretch>
        </p:blipFill>
        <p:spPr>
          <a:xfrm>
            <a:off x="6795248" y="445019"/>
            <a:ext cx="4526056" cy="3258286"/>
          </a:xfrm>
          <a:prstGeom prst="rect">
            <a:avLst/>
          </a:prstGeom>
        </p:spPr>
      </p:pic>
      <p:sp>
        <p:nvSpPr>
          <p:cNvPr id="6" name="箭头: 右 5">
            <a:extLst>
              <a:ext uri="{FF2B5EF4-FFF2-40B4-BE49-F238E27FC236}">
                <a16:creationId xmlns:a16="http://schemas.microsoft.com/office/drawing/2014/main" id="{3652A597-474B-4594-876D-561BAE64D56E}"/>
              </a:ext>
            </a:extLst>
          </p:cNvPr>
          <p:cNvSpPr/>
          <p:nvPr/>
        </p:nvSpPr>
        <p:spPr>
          <a:xfrm>
            <a:off x="4794417" y="1564201"/>
            <a:ext cx="1667435" cy="7084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986FCD3-E524-4226-BACE-488351574AA9}"/>
              </a:ext>
            </a:extLst>
          </p:cNvPr>
          <p:cNvSpPr txBox="1"/>
          <p:nvPr/>
        </p:nvSpPr>
        <p:spPr>
          <a:xfrm>
            <a:off x="5167534" y="2552433"/>
            <a:ext cx="1294318" cy="954107"/>
          </a:xfrm>
          <a:prstGeom prst="rect">
            <a:avLst/>
          </a:prstGeom>
          <a:noFill/>
        </p:spPr>
        <p:txBody>
          <a:bodyPr wrap="square" rtlCol="0">
            <a:spAutoFit/>
          </a:bodyPr>
          <a:lstStyle/>
          <a:p>
            <a:r>
              <a:rPr lang="en-US" altLang="zh-CN" sz="1400" dirty="0"/>
              <a:t>Control the learning speed of discriminator</a:t>
            </a:r>
            <a:endParaRPr lang="zh-CN" altLang="en-US" sz="1400" dirty="0"/>
          </a:p>
        </p:txBody>
      </p:sp>
      <p:sp>
        <p:nvSpPr>
          <p:cNvPr id="2" name="文本框 1">
            <a:extLst>
              <a:ext uri="{FF2B5EF4-FFF2-40B4-BE49-F238E27FC236}">
                <a16:creationId xmlns:a16="http://schemas.microsoft.com/office/drawing/2014/main" id="{75AA8DC1-3440-446B-9D1D-BC51C29EC386}"/>
              </a:ext>
            </a:extLst>
          </p:cNvPr>
          <p:cNvSpPr txBox="1"/>
          <p:nvPr/>
        </p:nvSpPr>
        <p:spPr>
          <a:xfrm>
            <a:off x="905435" y="4240306"/>
            <a:ext cx="7234518" cy="1477328"/>
          </a:xfrm>
          <a:prstGeom prst="rect">
            <a:avLst/>
          </a:prstGeom>
          <a:noFill/>
        </p:spPr>
        <p:txBody>
          <a:bodyPr wrap="square" rtlCol="0">
            <a:spAutoFit/>
          </a:bodyPr>
          <a:lstStyle/>
          <a:p>
            <a:r>
              <a:rPr lang="en-US" altLang="zh-CN" dirty="0"/>
              <a:t>Reason: I set the capacity(maximal people that is allowed) for each node, it is not reasonable because for generator it will reject quite a lot customers when the initial </a:t>
            </a:r>
            <a:r>
              <a:rPr lang="en-US" altLang="zh-CN" dirty="0" err="1"/>
              <a:t>parametes</a:t>
            </a:r>
            <a:r>
              <a:rPr lang="en-US" altLang="zh-CN" dirty="0"/>
              <a:t> are bad( cause the network to be crowded) , removing this </a:t>
            </a:r>
            <a:r>
              <a:rPr lang="en-US" altLang="zh-CN" dirty="0" err="1"/>
              <a:t>constrant</a:t>
            </a:r>
            <a:r>
              <a:rPr lang="en-US" altLang="zh-CN" dirty="0"/>
              <a:t> and we still get perfect converge result</a:t>
            </a:r>
            <a:endParaRPr lang="zh-CN" altLang="en-US" dirty="0"/>
          </a:p>
        </p:txBody>
      </p:sp>
    </p:spTree>
    <p:extLst>
      <p:ext uri="{BB962C8B-B14F-4D97-AF65-F5344CB8AC3E}">
        <p14:creationId xmlns:p14="http://schemas.microsoft.com/office/powerpoint/2010/main" val="4030579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FDBDD6-B665-41CA-B742-D1F0B8154C2F}"/>
              </a:ext>
            </a:extLst>
          </p:cNvPr>
          <p:cNvSpPr>
            <a:spLocks noGrp="1"/>
          </p:cNvSpPr>
          <p:nvPr>
            <p:ph type="title"/>
          </p:nvPr>
        </p:nvSpPr>
        <p:spPr>
          <a:xfrm>
            <a:off x="838200" y="365125"/>
            <a:ext cx="10515600" cy="629957"/>
          </a:xfrm>
        </p:spPr>
        <p:txBody>
          <a:bodyPr>
            <a:noAutofit/>
          </a:bodyPr>
          <a:lstStyle/>
          <a:p>
            <a:r>
              <a:rPr lang="en-US" altLang="zh-CN" sz="2400" dirty="0"/>
              <a:t>3.3 a tough task:  Situations when we could only get the states of the network sometimes</a:t>
            </a:r>
            <a:endParaRPr lang="zh-CN" altLang="en-US" sz="2400" dirty="0"/>
          </a:p>
        </p:txBody>
      </p:sp>
      <p:sp>
        <p:nvSpPr>
          <p:cNvPr id="3" name="内容占位符 2">
            <a:extLst>
              <a:ext uri="{FF2B5EF4-FFF2-40B4-BE49-F238E27FC236}">
                <a16:creationId xmlns:a16="http://schemas.microsoft.com/office/drawing/2014/main" id="{B4FA8484-FC41-4058-A5D7-BB8028338936}"/>
              </a:ext>
            </a:extLst>
          </p:cNvPr>
          <p:cNvSpPr>
            <a:spLocks noGrp="1"/>
          </p:cNvSpPr>
          <p:nvPr>
            <p:ph idx="1"/>
          </p:nvPr>
        </p:nvSpPr>
        <p:spPr>
          <a:xfrm>
            <a:off x="1530658" y="1683941"/>
            <a:ext cx="10515600" cy="4351338"/>
          </a:xfrm>
        </p:spPr>
        <p:txBody>
          <a:bodyPr>
            <a:normAutofit/>
          </a:bodyPr>
          <a:lstStyle/>
          <a:p>
            <a:pPr marL="0" indent="0">
              <a:buNone/>
            </a:pPr>
            <a:r>
              <a:rPr lang="en-US" altLang="zh-CN" sz="1800" b="1" dirty="0"/>
              <a:t>The key focus is that could our method deals with this kind of data, and there are two data forms</a:t>
            </a:r>
          </a:p>
          <a:p>
            <a:pPr marL="0" indent="0">
              <a:buNone/>
            </a:pPr>
            <a:r>
              <a:rPr lang="en-US" altLang="zh-CN" sz="1800" b="1" dirty="0"/>
              <a:t>	</a:t>
            </a:r>
            <a:r>
              <a:rPr lang="en-US" altLang="zh-CN" sz="1800" dirty="0"/>
              <a:t>data form 1: number of people in each nodes in the system at different time</a:t>
            </a:r>
          </a:p>
          <a:p>
            <a:pPr marL="0" indent="0">
              <a:buNone/>
            </a:pPr>
            <a:r>
              <a:rPr lang="en-US" altLang="zh-CN" sz="1800" b="1" dirty="0"/>
              <a:t>	</a:t>
            </a:r>
            <a:r>
              <a:rPr lang="en-US" altLang="zh-CN" sz="1800" dirty="0"/>
              <a:t>data form 2: accumulated number of people that have pass the nodes at different time</a:t>
            </a:r>
          </a:p>
          <a:p>
            <a:pPr marL="0" indent="0">
              <a:buNone/>
            </a:pPr>
            <a:endParaRPr lang="en-US" altLang="zh-CN" sz="2000" dirty="0"/>
          </a:p>
          <a:p>
            <a:pPr marL="0" indent="0">
              <a:buNone/>
            </a:pPr>
            <a:endParaRPr lang="en-US" altLang="zh-CN" sz="2000" dirty="0"/>
          </a:p>
        </p:txBody>
      </p:sp>
    </p:spTree>
    <p:extLst>
      <p:ext uri="{BB962C8B-B14F-4D97-AF65-F5344CB8AC3E}">
        <p14:creationId xmlns:p14="http://schemas.microsoft.com/office/powerpoint/2010/main" val="103833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CB722A-A4CF-4CA4-8C3F-1D7EE3602C13}"/>
              </a:ext>
            </a:extLst>
          </p:cNvPr>
          <p:cNvSpPr>
            <a:spLocks noGrp="1"/>
          </p:cNvSpPr>
          <p:nvPr>
            <p:ph type="title"/>
          </p:nvPr>
        </p:nvSpPr>
        <p:spPr/>
        <p:txBody>
          <a:bodyPr>
            <a:normAutofit/>
          </a:bodyPr>
          <a:lstStyle/>
          <a:p>
            <a:r>
              <a:rPr lang="en-US" altLang="zh-CN" sz="3100" dirty="0"/>
              <a:t>1. Discriminator choice: LSTM vs (1d-CNN+Linear)</a:t>
            </a:r>
            <a:br>
              <a:rPr lang="en-US" altLang="zh-CN" dirty="0"/>
            </a:br>
            <a:endParaRPr lang="zh-CN" altLang="en-US" dirty="0"/>
          </a:p>
        </p:txBody>
      </p:sp>
      <p:sp>
        <p:nvSpPr>
          <p:cNvPr id="3" name="内容占位符 2">
            <a:extLst>
              <a:ext uri="{FF2B5EF4-FFF2-40B4-BE49-F238E27FC236}">
                <a16:creationId xmlns:a16="http://schemas.microsoft.com/office/drawing/2014/main" id="{125366C9-A598-40F0-A79E-FA20B7FD29C3}"/>
              </a:ext>
            </a:extLst>
          </p:cNvPr>
          <p:cNvSpPr>
            <a:spLocks noGrp="1"/>
          </p:cNvSpPr>
          <p:nvPr>
            <p:ph idx="1"/>
          </p:nvPr>
        </p:nvSpPr>
        <p:spPr>
          <a:xfrm>
            <a:off x="838200" y="1253331"/>
            <a:ext cx="10515600" cy="4351338"/>
          </a:xfrm>
        </p:spPr>
        <p:txBody>
          <a:bodyPr>
            <a:normAutofit/>
          </a:bodyPr>
          <a:lstStyle/>
          <a:p>
            <a:pPr marL="0" indent="0">
              <a:buNone/>
            </a:pPr>
            <a:r>
              <a:rPr lang="en-US" altLang="zh-CN" sz="2000" b="1" dirty="0"/>
              <a:t>Data that we have</a:t>
            </a:r>
            <a:r>
              <a:rPr lang="en-US" altLang="zh-CN" sz="2000" dirty="0"/>
              <a:t>: the time when customers enter or leave nodes in the system, namely</a:t>
            </a:r>
          </a:p>
          <a:p>
            <a:pPr marL="0" indent="0">
              <a:buNone/>
            </a:pPr>
            <a:r>
              <a:rPr lang="en-US" altLang="zh-CN" sz="2000" dirty="0"/>
              <a:t>the arrival and exit time sequences of each node(extracted from </a:t>
            </a:r>
            <a:r>
              <a:rPr lang="en-US" altLang="zh-CN" sz="2000" dirty="0" err="1"/>
              <a:t>ciw’s</a:t>
            </a:r>
            <a:r>
              <a:rPr lang="en-US" altLang="zh-CN" sz="2000" dirty="0"/>
              <a:t> records), without any information about a specific individual.</a:t>
            </a:r>
          </a:p>
          <a:p>
            <a:pPr marL="0" indent="0">
              <a:buNone/>
            </a:pPr>
            <a:endParaRPr lang="en-US" altLang="zh-CN" sz="2000" dirty="0"/>
          </a:p>
          <a:p>
            <a:pPr marL="0" indent="0">
              <a:buNone/>
            </a:pPr>
            <a:r>
              <a:rPr lang="en-US" altLang="zh-CN" sz="2000" dirty="0"/>
              <a:t>1d-CNN+Linear:</a:t>
            </a:r>
          </a:p>
          <a:p>
            <a:pPr marL="0" indent="0">
              <a:buNone/>
            </a:pPr>
            <a:r>
              <a:rPr lang="en-US" altLang="zh-CN" sz="2000" dirty="0"/>
              <a:t>       it requires the length of input data to be constant, so we need to set the length of sequence first.</a:t>
            </a:r>
          </a:p>
          <a:p>
            <a:pPr marL="0" indent="0">
              <a:buNone/>
            </a:pPr>
            <a:endParaRPr lang="en-US" altLang="zh-CN" sz="2000" dirty="0"/>
          </a:p>
          <a:p>
            <a:pPr marL="0" indent="0">
              <a:buNone/>
            </a:pPr>
            <a:r>
              <a:rPr lang="en-US" altLang="zh-CN" sz="2000" dirty="0" err="1"/>
              <a:t>LSTM+Linear</a:t>
            </a:r>
            <a:r>
              <a:rPr lang="en-US" altLang="zh-CN" sz="2000" dirty="0"/>
              <a:t>:</a:t>
            </a:r>
          </a:p>
          <a:p>
            <a:pPr marL="0" indent="0">
              <a:buNone/>
            </a:pPr>
            <a:r>
              <a:rPr lang="en-US" altLang="zh-CN" sz="2000" dirty="0"/>
              <a:t>       can handle sequences of random length</a:t>
            </a:r>
          </a:p>
        </p:txBody>
      </p:sp>
    </p:spTree>
    <p:extLst>
      <p:ext uri="{BB962C8B-B14F-4D97-AF65-F5344CB8AC3E}">
        <p14:creationId xmlns:p14="http://schemas.microsoft.com/office/powerpoint/2010/main" val="1743236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C0C796E-4B72-46A8-96E2-A242A8104DE0}"/>
              </a:ext>
            </a:extLst>
          </p:cNvPr>
          <p:cNvSpPr txBox="1"/>
          <p:nvPr/>
        </p:nvSpPr>
        <p:spPr>
          <a:xfrm>
            <a:off x="674703" y="355107"/>
            <a:ext cx="10724225" cy="4247317"/>
          </a:xfrm>
          <a:prstGeom prst="rect">
            <a:avLst/>
          </a:prstGeom>
          <a:noFill/>
        </p:spPr>
        <p:txBody>
          <a:bodyPr wrap="square" rtlCol="0">
            <a:spAutoFit/>
          </a:bodyPr>
          <a:lstStyle/>
          <a:p>
            <a:r>
              <a:rPr lang="en-US" altLang="zh-CN" b="1" dirty="0"/>
              <a:t>Difference of these two forms</a:t>
            </a:r>
            <a:r>
              <a:rPr lang="en-US" altLang="zh-CN" dirty="0"/>
              <a:t>: </a:t>
            </a:r>
          </a:p>
          <a:p>
            <a:r>
              <a:rPr lang="en-US" altLang="zh-CN" dirty="0"/>
              <a:t>	data form 1 is  incomplete, this is because given only states of the network indifferent time may not be enough to define the network. It is not hard to imagine that there could be two totally different network with almost the same states in different time.</a:t>
            </a:r>
          </a:p>
          <a:p>
            <a:endParaRPr lang="en-US" altLang="zh-CN" b="1" dirty="0"/>
          </a:p>
          <a:p>
            <a:r>
              <a:rPr lang="en-US" altLang="zh-CN" b="1" dirty="0"/>
              <a:t>Why I propose data form 2:</a:t>
            </a:r>
          </a:p>
          <a:p>
            <a:r>
              <a:rPr lang="en-US" altLang="zh-CN" b="1" dirty="0"/>
              <a:t>	</a:t>
            </a:r>
            <a:r>
              <a:rPr lang="en-US" altLang="zh-CN" dirty="0"/>
              <a:t>from the experiments, I found that the </a:t>
            </a:r>
            <a:r>
              <a:rPr lang="en-US" altLang="zh-CN" dirty="0" err="1"/>
              <a:t>wgan</a:t>
            </a:r>
            <a:r>
              <a:rPr lang="en-US" altLang="zh-CN" dirty="0"/>
              <a:t> </a:t>
            </a:r>
            <a:r>
              <a:rPr lang="en-US" altLang="zh-CN" dirty="0" err="1"/>
              <a:t>perfoms</a:t>
            </a:r>
            <a:r>
              <a:rPr lang="en-US" altLang="zh-CN" dirty="0"/>
              <a:t> well when the input data is ascending time moments(T1,T2,…) of each node, and time interval(ΔT1,ΔT2,…) is a bad form or is hard to train.</a:t>
            </a:r>
          </a:p>
          <a:p>
            <a:r>
              <a:rPr lang="en-US" altLang="zh-CN" b="1" dirty="0"/>
              <a:t>	</a:t>
            </a:r>
            <a:r>
              <a:rPr lang="en-US" altLang="zh-CN" dirty="0"/>
              <a:t>data form 2 is similar to the first kind of data that </a:t>
            </a:r>
            <a:r>
              <a:rPr lang="en-US" altLang="zh-CN" dirty="0" err="1"/>
              <a:t>wgan</a:t>
            </a:r>
            <a:r>
              <a:rPr lang="en-US" altLang="zh-CN" dirty="0"/>
              <a:t> likes, and provides relatively complete information about the network.</a:t>
            </a:r>
          </a:p>
          <a:p>
            <a:endParaRPr lang="en-US" altLang="zh-CN" b="1" dirty="0"/>
          </a:p>
          <a:p>
            <a:r>
              <a:rPr lang="en-US" altLang="zh-CN" b="1" dirty="0" err="1"/>
              <a:t>Performace</a:t>
            </a:r>
            <a:r>
              <a:rPr lang="en-US" altLang="zh-CN" b="1" dirty="0"/>
              <a:t>:</a:t>
            </a:r>
          </a:p>
          <a:p>
            <a:r>
              <a:rPr lang="en-US" altLang="zh-CN" b="1" dirty="0"/>
              <a:t>	</a:t>
            </a:r>
            <a:r>
              <a:rPr lang="en-US" altLang="zh-CN" dirty="0" err="1"/>
              <a:t>wgan</a:t>
            </a:r>
            <a:r>
              <a:rPr lang="en-US" altLang="zh-CN" dirty="0"/>
              <a:t> can not learn from data with form 1, </a:t>
            </a:r>
            <a:r>
              <a:rPr lang="en-US" altLang="zh-CN" dirty="0" err="1"/>
              <a:t>wgan</a:t>
            </a:r>
            <a:r>
              <a:rPr lang="en-US" altLang="zh-CN" dirty="0"/>
              <a:t> could learn a approximate results from data form2, but the result is not </a:t>
            </a:r>
            <a:r>
              <a:rPr lang="en-US" altLang="zh-CN" dirty="0" err="1"/>
              <a:t>satifactary</a:t>
            </a:r>
            <a:r>
              <a:rPr lang="en-US" altLang="zh-CN" dirty="0"/>
              <a:t>.</a:t>
            </a:r>
          </a:p>
          <a:p>
            <a:endParaRPr lang="zh-CN" altLang="en-US" dirty="0"/>
          </a:p>
        </p:txBody>
      </p:sp>
    </p:spTree>
    <p:extLst>
      <p:ext uri="{BB962C8B-B14F-4D97-AF65-F5344CB8AC3E}">
        <p14:creationId xmlns:p14="http://schemas.microsoft.com/office/powerpoint/2010/main" val="668008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8993EE-3ADE-4FDD-8C43-B7BEE1869940}"/>
              </a:ext>
            </a:extLst>
          </p:cNvPr>
          <p:cNvSpPr>
            <a:spLocks noGrp="1"/>
          </p:cNvSpPr>
          <p:nvPr>
            <p:ph type="title"/>
          </p:nvPr>
        </p:nvSpPr>
        <p:spPr>
          <a:xfrm>
            <a:off x="838200" y="365125"/>
            <a:ext cx="10515600" cy="701675"/>
          </a:xfrm>
        </p:spPr>
        <p:txBody>
          <a:bodyPr>
            <a:normAutofit/>
          </a:bodyPr>
          <a:lstStyle/>
          <a:p>
            <a:r>
              <a:rPr lang="en-US" altLang="zh-CN" sz="2400" dirty="0"/>
              <a:t>3.4 learning the routing of the network</a:t>
            </a:r>
            <a:endParaRPr lang="zh-CN" altLang="en-US" sz="2400" dirty="0"/>
          </a:p>
        </p:txBody>
      </p:sp>
      <p:sp>
        <p:nvSpPr>
          <p:cNvPr id="3" name="内容占位符 2">
            <a:extLst>
              <a:ext uri="{FF2B5EF4-FFF2-40B4-BE49-F238E27FC236}">
                <a16:creationId xmlns:a16="http://schemas.microsoft.com/office/drawing/2014/main" id="{1F2A3255-69AF-4FB0-B71A-ACFFEE5417D7}"/>
              </a:ext>
            </a:extLst>
          </p:cNvPr>
          <p:cNvSpPr>
            <a:spLocks noGrp="1"/>
          </p:cNvSpPr>
          <p:nvPr>
            <p:ph idx="1"/>
          </p:nvPr>
        </p:nvSpPr>
        <p:spPr>
          <a:xfrm>
            <a:off x="838200" y="1129553"/>
            <a:ext cx="10515600" cy="5047410"/>
          </a:xfrm>
        </p:spPr>
        <p:txBody>
          <a:bodyPr>
            <a:normAutofit/>
          </a:bodyPr>
          <a:lstStyle/>
          <a:p>
            <a:r>
              <a:rPr lang="en-US" altLang="zh-CN" sz="2000" dirty="0"/>
              <a:t>It is a tough task even if all the distribution parameters are known. </a:t>
            </a:r>
          </a:p>
          <a:p>
            <a:endParaRPr lang="en-US" altLang="zh-CN" sz="2000" dirty="0"/>
          </a:p>
          <a:p>
            <a:r>
              <a:rPr lang="en-US" altLang="zh-CN" sz="2000" dirty="0"/>
              <a:t>In RL, we can learn the policy with policy gradient methods, however, to parameterize the routing matrix and learn the parameters, rewards must be good enough and there is almost no such thing that could play the part of rewards.</a:t>
            </a:r>
          </a:p>
          <a:p>
            <a:pPr marL="0" indent="0">
              <a:buNone/>
            </a:pPr>
            <a:endParaRPr lang="en-US" altLang="zh-CN" sz="2000" dirty="0"/>
          </a:p>
          <a:p>
            <a:r>
              <a:rPr lang="en-US" altLang="zh-CN" sz="2000" dirty="0"/>
              <a:t>if the real routing is [0.1, 0.3, 0.2, 0.4] and we get [0.2,0.1 ,0.4,0.3], or if the real routing is [0.3, 0.7] and we get [0.55, 0.45], is this a good result?</a:t>
            </a:r>
          </a:p>
          <a:p>
            <a:endParaRPr lang="en-US" altLang="zh-CN" sz="2000" dirty="0"/>
          </a:p>
          <a:p>
            <a:pPr marL="0" indent="0">
              <a:buNone/>
            </a:pPr>
            <a:r>
              <a:rPr lang="en-US" altLang="zh-CN" sz="2000" dirty="0"/>
              <a:t>A good thing is that we do not need to care about precise routing matrix, because a rough estimation is enough for the </a:t>
            </a:r>
            <a:r>
              <a:rPr lang="en-US" altLang="zh-CN" sz="2000" dirty="0" err="1"/>
              <a:t>wgan</a:t>
            </a:r>
            <a:r>
              <a:rPr lang="en-US" altLang="zh-CN" sz="2000" dirty="0"/>
              <a:t> to learn the parameters.</a:t>
            </a:r>
          </a:p>
        </p:txBody>
      </p:sp>
    </p:spTree>
    <p:extLst>
      <p:ext uri="{BB962C8B-B14F-4D97-AF65-F5344CB8AC3E}">
        <p14:creationId xmlns:p14="http://schemas.microsoft.com/office/powerpoint/2010/main" val="2346559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5214AD-40C0-4DEA-80DA-83AE42C28F95}"/>
              </a:ext>
            </a:extLst>
          </p:cNvPr>
          <p:cNvSpPr>
            <a:spLocks noGrp="1"/>
          </p:cNvSpPr>
          <p:nvPr>
            <p:ph idx="1"/>
          </p:nvPr>
        </p:nvSpPr>
        <p:spPr>
          <a:xfrm>
            <a:off x="640977" y="310590"/>
            <a:ext cx="10515600" cy="4351338"/>
          </a:xfrm>
        </p:spPr>
        <p:txBody>
          <a:bodyPr>
            <a:normAutofit/>
          </a:bodyPr>
          <a:lstStyle/>
          <a:p>
            <a:pPr marL="0" indent="0">
              <a:buNone/>
            </a:pPr>
            <a:r>
              <a:rPr lang="en-US" altLang="zh-CN" sz="2000" dirty="0"/>
              <a:t>1d-CNN+Linear(Conv layer + Conv layer + Fc layer, activation </a:t>
            </a:r>
            <a:r>
              <a:rPr lang="en-US" altLang="zh-CN" sz="2000" dirty="0" err="1"/>
              <a:t>function:LeakyRELU</a:t>
            </a:r>
            <a:r>
              <a:rPr lang="en-US" altLang="zh-CN" sz="2000" dirty="0"/>
              <a:t>)</a:t>
            </a:r>
          </a:p>
          <a:p>
            <a:pPr marL="0" indent="0">
              <a:buNone/>
            </a:pPr>
            <a:r>
              <a:rPr lang="en-US" altLang="zh-CN" sz="2000" dirty="0"/>
              <a:t>    </a:t>
            </a:r>
            <a:r>
              <a:rPr lang="en-US" altLang="zh-CN" sz="1800" dirty="0"/>
              <a:t>requirements of conv and fc layer: </a:t>
            </a:r>
            <a:r>
              <a:rPr lang="en-US" altLang="zh-CN" sz="1800" b="1" dirty="0"/>
              <a:t>size of the feature tensor must be fixed, </a:t>
            </a:r>
            <a:r>
              <a:rPr lang="en-US" altLang="zh-CN" sz="1800" dirty="0"/>
              <a:t>therefore, we need to set the length of the feature first.</a:t>
            </a:r>
          </a:p>
          <a:p>
            <a:pPr marL="0" indent="0">
              <a:buNone/>
            </a:pPr>
            <a:r>
              <a:rPr lang="en-US" altLang="zh-CN" sz="1800" dirty="0"/>
              <a:t>    </a:t>
            </a:r>
            <a:r>
              <a:rPr lang="en-US" altLang="zh-CN" sz="1800" b="1" dirty="0"/>
              <a:t>disadvantages of fixed length feature tensor</a:t>
            </a:r>
            <a:r>
              <a:rPr lang="en-US" altLang="zh-CN" sz="1800" dirty="0"/>
              <a:t>: the time sequence of a queueing system vary in lengths in different time period or different day, so it is not easy to choose a good fixed length.</a:t>
            </a:r>
          </a:p>
          <a:p>
            <a:pPr marL="0" indent="0">
              <a:buNone/>
            </a:pPr>
            <a:r>
              <a:rPr lang="en-US" altLang="zh-CN" sz="1800" dirty="0"/>
              <a:t>    </a:t>
            </a:r>
            <a:r>
              <a:rPr lang="en-US" altLang="zh-CN" sz="1800" b="1" dirty="0"/>
              <a:t>advantages of fixed length feature tensor</a:t>
            </a:r>
            <a:r>
              <a:rPr lang="en-US" altLang="zh-CN" sz="1800" dirty="0"/>
              <a:t>: enable the discriminator to be sensitive to the parameters. To be more precisely, it could easily tell if the feature tensor correspond to a sparse or dense network and provide useful gradients information. This is very important in the good performance on different task.</a:t>
            </a:r>
          </a:p>
          <a:p>
            <a:pPr marL="0" indent="0">
              <a:buNone/>
            </a:pPr>
            <a:endParaRPr lang="en-US" altLang="zh-CN" sz="1800" dirty="0"/>
          </a:p>
          <a:p>
            <a:pPr marL="0" indent="0">
              <a:buNone/>
            </a:pPr>
            <a:r>
              <a:rPr lang="en-US" altLang="zh-CN" sz="1800" dirty="0">
                <a:solidFill>
                  <a:srgbClr val="FF0000"/>
                </a:solidFill>
              </a:rPr>
              <a:t>How I set the fixed length: slightly larger than the longest sequence is OK</a:t>
            </a:r>
          </a:p>
          <a:p>
            <a:pPr marL="0" indent="0">
              <a:buNone/>
            </a:pPr>
            <a:r>
              <a:rPr lang="en-US" altLang="zh-CN" sz="1800" dirty="0">
                <a:solidFill>
                  <a:srgbClr val="FF0000"/>
                </a:solidFill>
              </a:rPr>
              <a:t>Performance: great in very complicated network even with limited data</a:t>
            </a:r>
          </a:p>
          <a:p>
            <a:pPr marL="0" indent="0">
              <a:buNone/>
            </a:pPr>
            <a:endParaRPr lang="en-US" altLang="zh-CN" sz="1800" dirty="0"/>
          </a:p>
          <a:p>
            <a:pPr marL="0" indent="0">
              <a:buNone/>
            </a:pPr>
            <a:endParaRPr lang="en-US" altLang="zh-CN" sz="1800" dirty="0"/>
          </a:p>
        </p:txBody>
      </p:sp>
      <p:pic>
        <p:nvPicPr>
          <p:cNvPr id="5" name="图片 4">
            <a:extLst>
              <a:ext uri="{FF2B5EF4-FFF2-40B4-BE49-F238E27FC236}">
                <a16:creationId xmlns:a16="http://schemas.microsoft.com/office/drawing/2014/main" id="{1B737D67-3A01-45D5-A3BC-001E1DACBD8B}"/>
              </a:ext>
            </a:extLst>
          </p:cNvPr>
          <p:cNvPicPr>
            <a:picLocks noChangeAspect="1"/>
          </p:cNvPicPr>
          <p:nvPr/>
        </p:nvPicPr>
        <p:blipFill>
          <a:blip r:embed="rId2"/>
          <a:stretch>
            <a:fillRect/>
          </a:stretch>
        </p:blipFill>
        <p:spPr>
          <a:xfrm>
            <a:off x="5818094" y="4661928"/>
            <a:ext cx="5600139" cy="1757421"/>
          </a:xfrm>
          <a:prstGeom prst="rect">
            <a:avLst/>
          </a:prstGeom>
        </p:spPr>
      </p:pic>
    </p:spTree>
    <p:extLst>
      <p:ext uri="{BB962C8B-B14F-4D97-AF65-F5344CB8AC3E}">
        <p14:creationId xmlns:p14="http://schemas.microsoft.com/office/powerpoint/2010/main" val="3940935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883E19D-3355-4069-86C9-CD4CAE7DEB77}"/>
              </a:ext>
            </a:extLst>
          </p:cNvPr>
          <p:cNvSpPr>
            <a:spLocks noGrp="1"/>
          </p:cNvSpPr>
          <p:nvPr>
            <p:ph idx="1"/>
          </p:nvPr>
        </p:nvSpPr>
        <p:spPr>
          <a:xfrm>
            <a:off x="623047" y="276178"/>
            <a:ext cx="10515600" cy="4351338"/>
          </a:xfrm>
        </p:spPr>
        <p:txBody>
          <a:bodyPr>
            <a:normAutofit fontScale="92500" lnSpcReduction="20000"/>
          </a:bodyPr>
          <a:lstStyle/>
          <a:p>
            <a:pPr marL="0" indent="0">
              <a:buNone/>
            </a:pPr>
            <a:r>
              <a:rPr lang="en-US" altLang="zh-CN" sz="2400" dirty="0"/>
              <a:t>LSTM/RNN:</a:t>
            </a:r>
          </a:p>
          <a:p>
            <a:pPr marL="0" indent="0">
              <a:buNone/>
            </a:pPr>
            <a:endParaRPr lang="en-US" altLang="zh-CN" sz="2400" dirty="0"/>
          </a:p>
          <a:p>
            <a:pPr marL="0" indent="0">
              <a:buNone/>
            </a:pPr>
            <a:r>
              <a:rPr lang="en-US" altLang="zh-CN" sz="2000" dirty="0"/>
              <a:t>Advantages:</a:t>
            </a:r>
          </a:p>
          <a:p>
            <a:pPr marL="0" indent="0">
              <a:buNone/>
            </a:pPr>
            <a:r>
              <a:rPr lang="en-US" altLang="zh-CN" sz="2000" dirty="0"/>
              <a:t>        1.top choice for processing sequences that is related with time</a:t>
            </a:r>
          </a:p>
          <a:p>
            <a:pPr marL="0" indent="0">
              <a:buNone/>
            </a:pPr>
            <a:r>
              <a:rPr lang="en-US" altLang="zh-CN" sz="2000" dirty="0"/>
              <a:t>        2.do not require the input feature to be a constant number</a:t>
            </a:r>
          </a:p>
          <a:p>
            <a:pPr marL="0" indent="0">
              <a:buNone/>
            </a:pPr>
            <a:r>
              <a:rPr lang="en-US" altLang="zh-CN" sz="2000" dirty="0"/>
              <a:t>Disadvantages in our task and settings:</a:t>
            </a:r>
          </a:p>
          <a:p>
            <a:pPr marL="0" indent="0">
              <a:buNone/>
            </a:pPr>
            <a:r>
              <a:rPr lang="en-US" altLang="zh-CN" sz="2000" dirty="0"/>
              <a:t>         1. hard to train</a:t>
            </a:r>
          </a:p>
          <a:p>
            <a:pPr marL="0" indent="0">
              <a:buNone/>
            </a:pPr>
            <a:r>
              <a:rPr lang="en-US" altLang="zh-CN" sz="2000" dirty="0"/>
              <a:t>         2. when the time sequence is long, previous information will lost</a:t>
            </a:r>
          </a:p>
          <a:p>
            <a:pPr marL="0" indent="0">
              <a:buNone/>
            </a:pPr>
            <a:r>
              <a:rPr lang="en-US" altLang="zh-CN" sz="2000" dirty="0"/>
              <a:t>         3.LSTM contains 4 gates in each cell, and the activation function is sigmoid and tanh, these function will cause gradient diminish when input data is large and the sequence is long. So elementary RNN with </a:t>
            </a:r>
            <a:r>
              <a:rPr lang="en-US" altLang="zh-CN" sz="2000" dirty="0" err="1"/>
              <a:t>nonlinearity:relu</a:t>
            </a:r>
            <a:r>
              <a:rPr lang="en-US" altLang="zh-CN" sz="2000" dirty="0"/>
              <a:t> fits better for our task</a:t>
            </a:r>
          </a:p>
          <a:p>
            <a:pPr marL="0" indent="0">
              <a:buNone/>
            </a:pPr>
            <a:r>
              <a:rPr lang="en-US" altLang="zh-CN" sz="2000" dirty="0"/>
              <a:t>         </a:t>
            </a:r>
          </a:p>
          <a:p>
            <a:pPr marL="0" indent="0">
              <a:buNone/>
            </a:pPr>
            <a:r>
              <a:rPr lang="en-US" altLang="zh-CN" sz="2400" dirty="0"/>
              <a:t>         </a:t>
            </a:r>
          </a:p>
        </p:txBody>
      </p:sp>
      <p:pic>
        <p:nvPicPr>
          <p:cNvPr id="2" name="图片 1">
            <a:extLst>
              <a:ext uri="{FF2B5EF4-FFF2-40B4-BE49-F238E27FC236}">
                <a16:creationId xmlns:a16="http://schemas.microsoft.com/office/drawing/2014/main" id="{54664299-1DF8-4A49-9310-529B8E0145AD}"/>
              </a:ext>
            </a:extLst>
          </p:cNvPr>
          <p:cNvPicPr>
            <a:picLocks noChangeAspect="1"/>
          </p:cNvPicPr>
          <p:nvPr/>
        </p:nvPicPr>
        <p:blipFill>
          <a:blip r:embed="rId2"/>
          <a:stretch>
            <a:fillRect/>
          </a:stretch>
        </p:blipFill>
        <p:spPr>
          <a:xfrm>
            <a:off x="4986430" y="3853787"/>
            <a:ext cx="6403621" cy="2493891"/>
          </a:xfrm>
          <a:prstGeom prst="rect">
            <a:avLst/>
          </a:prstGeom>
        </p:spPr>
      </p:pic>
    </p:spTree>
    <p:extLst>
      <p:ext uri="{BB962C8B-B14F-4D97-AF65-F5344CB8AC3E}">
        <p14:creationId xmlns:p14="http://schemas.microsoft.com/office/powerpoint/2010/main" val="4229952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050C53-BAC7-48E2-A96B-FFFCE5E1412C}"/>
              </a:ext>
            </a:extLst>
          </p:cNvPr>
          <p:cNvSpPr>
            <a:spLocks noGrp="1"/>
          </p:cNvSpPr>
          <p:nvPr>
            <p:ph idx="1"/>
          </p:nvPr>
        </p:nvSpPr>
        <p:spPr>
          <a:xfrm>
            <a:off x="713913" y="378564"/>
            <a:ext cx="10515600" cy="4351338"/>
          </a:xfrm>
        </p:spPr>
        <p:txBody>
          <a:bodyPr/>
          <a:lstStyle/>
          <a:p>
            <a:pPr marL="0" indent="0">
              <a:buNone/>
            </a:pPr>
            <a:r>
              <a:rPr lang="en-US" altLang="zh-CN" dirty="0"/>
              <a:t>Attention in RNN:</a:t>
            </a:r>
          </a:p>
          <a:p>
            <a:pPr marL="0" indent="0">
              <a:buNone/>
            </a:pPr>
            <a:endParaRPr lang="zh-CN" altLang="en-US" dirty="0"/>
          </a:p>
        </p:txBody>
      </p:sp>
      <p:pic>
        <p:nvPicPr>
          <p:cNvPr id="4" name="图片 3">
            <a:extLst>
              <a:ext uri="{FF2B5EF4-FFF2-40B4-BE49-F238E27FC236}">
                <a16:creationId xmlns:a16="http://schemas.microsoft.com/office/drawing/2014/main" id="{73844705-53F2-4614-B7F9-ED093B03C1DA}"/>
              </a:ext>
            </a:extLst>
          </p:cNvPr>
          <p:cNvPicPr>
            <a:picLocks noChangeAspect="1"/>
          </p:cNvPicPr>
          <p:nvPr/>
        </p:nvPicPr>
        <p:blipFill>
          <a:blip r:embed="rId2"/>
          <a:stretch>
            <a:fillRect/>
          </a:stretch>
        </p:blipFill>
        <p:spPr>
          <a:xfrm>
            <a:off x="1347695" y="810225"/>
            <a:ext cx="8715375" cy="4829175"/>
          </a:xfrm>
          <a:prstGeom prst="rect">
            <a:avLst/>
          </a:prstGeom>
        </p:spPr>
      </p:pic>
    </p:spTree>
    <p:extLst>
      <p:ext uri="{BB962C8B-B14F-4D97-AF65-F5344CB8AC3E}">
        <p14:creationId xmlns:p14="http://schemas.microsoft.com/office/powerpoint/2010/main" val="3092796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C4AD176-07F9-4127-AB01-6B2708A32A06}"/>
              </a:ext>
            </a:extLst>
          </p:cNvPr>
          <p:cNvSpPr>
            <a:spLocks noGrp="1"/>
          </p:cNvSpPr>
          <p:nvPr>
            <p:ph idx="1"/>
          </p:nvPr>
        </p:nvSpPr>
        <p:spPr>
          <a:xfrm>
            <a:off x="722790" y="547241"/>
            <a:ext cx="10515600" cy="4351338"/>
          </a:xfrm>
        </p:spPr>
        <p:txBody>
          <a:bodyPr>
            <a:normAutofit lnSpcReduction="10000"/>
          </a:bodyPr>
          <a:lstStyle/>
          <a:p>
            <a:pPr marL="0" indent="0">
              <a:buNone/>
            </a:pPr>
            <a:r>
              <a:rPr lang="en-US" altLang="zh-CN" dirty="0"/>
              <a:t>Our dilemma:</a:t>
            </a:r>
          </a:p>
          <a:p>
            <a:pPr marL="0" indent="0">
              <a:buNone/>
            </a:pPr>
            <a:r>
              <a:rPr lang="en-US" altLang="zh-CN" dirty="0"/>
              <a:t>	</a:t>
            </a:r>
            <a:r>
              <a:rPr lang="en-US" altLang="zh-CN" sz="2000" dirty="0"/>
              <a:t>attention in traditional </a:t>
            </a:r>
            <a:r>
              <a:rPr lang="en-US" altLang="zh-CN" sz="2000" dirty="0" err="1"/>
              <a:t>nlp</a:t>
            </a:r>
            <a:r>
              <a:rPr lang="en-US" altLang="zh-CN" sz="2000" dirty="0"/>
              <a:t> and cv tasks have quite distinct meaning and goals: focus on the most relevant part. </a:t>
            </a:r>
          </a:p>
          <a:p>
            <a:pPr marL="0" indent="0">
              <a:buNone/>
            </a:pPr>
            <a:r>
              <a:rPr lang="en-US" altLang="zh-CN" sz="2000" dirty="0"/>
              <a:t>	In our task, each data is equally important, so </a:t>
            </a:r>
            <a:r>
              <a:rPr lang="en-US" altLang="zh-CN" sz="2000" dirty="0" err="1"/>
              <a:t>whats</a:t>
            </a:r>
            <a:r>
              <a:rPr lang="en-US" altLang="zh-CN" sz="2000" dirty="0"/>
              <a:t> the difference between attention and fully connected layer and how we design our attention structure?</a:t>
            </a:r>
          </a:p>
          <a:p>
            <a:pPr marL="0" indent="0">
              <a:buNone/>
            </a:pPr>
            <a:endParaRPr lang="en-US" altLang="zh-CN" sz="2000" dirty="0"/>
          </a:p>
          <a:p>
            <a:pPr marL="0" indent="0">
              <a:buNone/>
            </a:pPr>
            <a:r>
              <a:rPr lang="en-US" altLang="zh-CN" dirty="0"/>
              <a:t>My way:</a:t>
            </a:r>
          </a:p>
          <a:p>
            <a:pPr marL="0" indent="0">
              <a:buNone/>
            </a:pPr>
            <a:r>
              <a:rPr lang="en-US" altLang="zh-CN" dirty="0"/>
              <a:t>	</a:t>
            </a:r>
            <a:r>
              <a:rPr lang="en-US" altLang="zh-CN" sz="2000" dirty="0"/>
              <a:t>attention is in fact a weighting method, and from the pictures in the last ppt(attention in Seq2seq task), we can see that by introducing attention in the process, it actually considers every hidden states in the first unrolled LSTM. </a:t>
            </a:r>
          </a:p>
          <a:p>
            <a:pPr marL="0" indent="0">
              <a:buNone/>
            </a:pPr>
            <a:r>
              <a:rPr lang="en-US" altLang="zh-CN" sz="2000" dirty="0"/>
              <a:t>	Hence, when I use the LSTM to design discriminator network, I use just one decoder cell, the input of which is calculated using attention mechanism.</a:t>
            </a:r>
            <a:endParaRPr lang="en-US" altLang="zh-CN" dirty="0"/>
          </a:p>
          <a:p>
            <a:pPr marL="0" indent="0">
              <a:buNone/>
            </a:pPr>
            <a:endParaRPr lang="en-US" altLang="zh-CN" sz="2000" dirty="0"/>
          </a:p>
          <a:p>
            <a:pPr marL="0" indent="0">
              <a:buNone/>
            </a:pPr>
            <a:endParaRPr lang="zh-CN" altLang="en-US" sz="2000" dirty="0"/>
          </a:p>
        </p:txBody>
      </p:sp>
    </p:spTree>
    <p:extLst>
      <p:ext uri="{BB962C8B-B14F-4D97-AF65-F5344CB8AC3E}">
        <p14:creationId xmlns:p14="http://schemas.microsoft.com/office/powerpoint/2010/main" val="3212504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B4E883-AF4A-4024-9E1F-811D77481D08}"/>
              </a:ext>
            </a:extLst>
          </p:cNvPr>
          <p:cNvSpPr>
            <a:spLocks noGrp="1"/>
          </p:cNvSpPr>
          <p:nvPr>
            <p:ph type="title"/>
          </p:nvPr>
        </p:nvSpPr>
        <p:spPr/>
        <p:txBody>
          <a:bodyPr>
            <a:normAutofit/>
          </a:bodyPr>
          <a:lstStyle/>
          <a:p>
            <a:r>
              <a:rPr lang="en-US" altLang="zh-CN" sz="3200" dirty="0"/>
              <a:t>2.System structure and distributions</a:t>
            </a:r>
            <a:endParaRPr lang="zh-CN" altLang="en-US" sz="3200" dirty="0"/>
          </a:p>
        </p:txBody>
      </p:sp>
      <p:sp>
        <p:nvSpPr>
          <p:cNvPr id="3" name="内容占位符 2">
            <a:extLst>
              <a:ext uri="{FF2B5EF4-FFF2-40B4-BE49-F238E27FC236}">
                <a16:creationId xmlns:a16="http://schemas.microsoft.com/office/drawing/2014/main" id="{5ADE0127-0625-47FF-91C0-D02C1CF54838}"/>
              </a:ext>
            </a:extLst>
          </p:cNvPr>
          <p:cNvSpPr>
            <a:spLocks noGrp="1"/>
          </p:cNvSpPr>
          <p:nvPr>
            <p:ph idx="1"/>
          </p:nvPr>
        </p:nvSpPr>
        <p:spPr/>
        <p:txBody>
          <a:bodyPr>
            <a:normAutofit/>
          </a:bodyPr>
          <a:lstStyle/>
          <a:p>
            <a:r>
              <a:rPr lang="en-US" altLang="zh-CN" sz="1800" dirty="0"/>
              <a:t>There are many nodes in the network</a:t>
            </a:r>
          </a:p>
          <a:p>
            <a:r>
              <a:rPr lang="en-US" altLang="zh-CN" sz="1800" dirty="0" err="1"/>
              <a:t>Custmors</a:t>
            </a:r>
            <a:r>
              <a:rPr lang="en-US" altLang="zh-CN" sz="1800" dirty="0"/>
              <a:t> might return to a node that he/she have visited before, which means the network may  be cyclic.</a:t>
            </a:r>
          </a:p>
          <a:p>
            <a:r>
              <a:rPr lang="en-US" altLang="zh-CN" sz="1800" dirty="0"/>
              <a:t>input flow: various </a:t>
            </a:r>
            <a:r>
              <a:rPr lang="en-US" altLang="zh-CN" sz="1800" dirty="0" err="1"/>
              <a:t>poisson</a:t>
            </a:r>
            <a:r>
              <a:rPr lang="en-US" altLang="zh-CN" sz="1800" dirty="0"/>
              <a:t> flow(</a:t>
            </a:r>
            <a:r>
              <a:rPr lang="en-US" altLang="zh-CN" sz="1800" dirty="0" err="1"/>
              <a:t>hpp</a:t>
            </a:r>
            <a:r>
              <a:rPr lang="en-US" altLang="zh-CN" sz="1800" dirty="0"/>
              <a:t>, </a:t>
            </a:r>
            <a:r>
              <a:rPr lang="en-US" altLang="zh-CN" sz="1800" dirty="0" err="1"/>
              <a:t>nhpp</a:t>
            </a:r>
            <a:r>
              <a:rPr lang="en-US" altLang="zh-CN" sz="1800" dirty="0"/>
              <a:t>, cox ,</a:t>
            </a:r>
            <a:r>
              <a:rPr lang="en-US" altLang="zh-CN" sz="1800" dirty="0" err="1"/>
              <a:t>hawkes</a:t>
            </a:r>
            <a:r>
              <a:rPr lang="en-US" altLang="zh-CN" sz="1800" dirty="0"/>
              <a:t>)</a:t>
            </a:r>
          </a:p>
          <a:p>
            <a:r>
              <a:rPr lang="en-US" altLang="zh-CN" sz="1800" dirty="0"/>
              <a:t>Service time distribution: exponential, gamma, lognormal, deterministic,…</a:t>
            </a:r>
          </a:p>
          <a:p>
            <a:pPr marL="0" indent="0">
              <a:buNone/>
            </a:pPr>
            <a:endParaRPr lang="en-US" altLang="zh-CN" sz="1800" dirty="0"/>
          </a:p>
          <a:p>
            <a:r>
              <a:rPr lang="en-US" altLang="zh-CN" sz="1800" dirty="0">
                <a:solidFill>
                  <a:srgbClr val="FF0000"/>
                </a:solidFill>
              </a:rPr>
              <a:t>Capacity: each node </a:t>
            </a:r>
            <a:r>
              <a:rPr lang="en-US" altLang="zh-CN" sz="1800" dirty="0" err="1">
                <a:solidFill>
                  <a:srgbClr val="FF0000"/>
                </a:solidFill>
              </a:rPr>
              <a:t>posess</a:t>
            </a:r>
            <a:r>
              <a:rPr lang="en-US" altLang="zh-CN" sz="1800" dirty="0">
                <a:solidFill>
                  <a:srgbClr val="FF0000"/>
                </a:solidFill>
              </a:rPr>
              <a:t> a capacity which is the maximal customers it can hold</a:t>
            </a:r>
          </a:p>
          <a:p>
            <a:r>
              <a:rPr lang="en-US" altLang="zh-CN" sz="1800" dirty="0">
                <a:solidFill>
                  <a:srgbClr val="FF0000"/>
                </a:solidFill>
              </a:rPr>
              <a:t>Rejection: when  people at the entrance node reach its capacity, new coming customers will be rejected, so the input flow is not </a:t>
            </a:r>
            <a:r>
              <a:rPr lang="en-US" altLang="zh-CN" sz="1800" dirty="0" err="1">
                <a:solidFill>
                  <a:srgbClr val="FF0000"/>
                </a:solidFill>
              </a:rPr>
              <a:t>stricted</a:t>
            </a:r>
            <a:r>
              <a:rPr lang="en-US" altLang="zh-CN" sz="1800" dirty="0">
                <a:solidFill>
                  <a:srgbClr val="FF0000"/>
                </a:solidFill>
              </a:rPr>
              <a:t> </a:t>
            </a:r>
            <a:r>
              <a:rPr lang="en-US" altLang="zh-CN" sz="1800" dirty="0" err="1">
                <a:solidFill>
                  <a:srgbClr val="FF0000"/>
                </a:solidFill>
              </a:rPr>
              <a:t>poisson</a:t>
            </a:r>
            <a:endParaRPr lang="en-US" altLang="zh-CN" sz="1800" dirty="0">
              <a:solidFill>
                <a:srgbClr val="FF0000"/>
              </a:solidFill>
            </a:endParaRPr>
          </a:p>
          <a:p>
            <a:pPr marL="0" indent="0">
              <a:buNone/>
            </a:pPr>
            <a:r>
              <a:rPr lang="en-US" altLang="zh-CN" sz="1400" dirty="0">
                <a:solidFill>
                  <a:schemeClr val="accent2">
                    <a:lumMod val="75000"/>
                  </a:schemeClr>
                </a:solidFill>
              </a:rPr>
              <a:t>Note: if we add the capacity constrains on the network, it would cause great </a:t>
            </a:r>
            <a:r>
              <a:rPr lang="en-US" altLang="zh-CN" sz="1400" dirty="0" err="1">
                <a:solidFill>
                  <a:schemeClr val="accent2">
                    <a:lumMod val="75000"/>
                  </a:schemeClr>
                </a:solidFill>
              </a:rPr>
              <a:t>resistence</a:t>
            </a:r>
            <a:r>
              <a:rPr lang="en-US" altLang="zh-CN" sz="1400" dirty="0">
                <a:solidFill>
                  <a:schemeClr val="accent2">
                    <a:lumMod val="75000"/>
                  </a:schemeClr>
                </a:solidFill>
              </a:rPr>
              <a:t> on the training, this is because we initialize the parameters randomly and the network may be very crowded, in this situation, the capacity will easily be reached, and most customers will be rejected from the entrance.</a:t>
            </a:r>
          </a:p>
          <a:p>
            <a:pPr marL="0" indent="0">
              <a:buNone/>
            </a:pPr>
            <a:r>
              <a:rPr lang="en-US" altLang="zh-CN" sz="1800" dirty="0" err="1"/>
              <a:t>Ciw</a:t>
            </a:r>
            <a:r>
              <a:rPr lang="en-US" altLang="zh-CN" sz="1800" dirty="0"/>
              <a:t> guides the transition of customers in the network with a routing matrix</a:t>
            </a:r>
            <a:endParaRPr lang="zh-CN" altLang="en-US" sz="1800" dirty="0"/>
          </a:p>
        </p:txBody>
      </p:sp>
    </p:spTree>
    <p:extLst>
      <p:ext uri="{BB962C8B-B14F-4D97-AF65-F5344CB8AC3E}">
        <p14:creationId xmlns:p14="http://schemas.microsoft.com/office/powerpoint/2010/main" val="1961947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A07340-6162-4BB5-A252-839D54F5627C}"/>
              </a:ext>
            </a:extLst>
          </p:cNvPr>
          <p:cNvSpPr>
            <a:spLocks noGrp="1"/>
          </p:cNvSpPr>
          <p:nvPr>
            <p:ph type="title"/>
          </p:nvPr>
        </p:nvSpPr>
        <p:spPr>
          <a:xfrm>
            <a:off x="264459" y="275479"/>
            <a:ext cx="10515600" cy="531346"/>
          </a:xfrm>
        </p:spPr>
        <p:txBody>
          <a:bodyPr>
            <a:normAutofit/>
          </a:bodyPr>
          <a:lstStyle/>
          <a:p>
            <a:r>
              <a:rPr lang="en-US" altLang="zh-CN" sz="2800" dirty="0"/>
              <a:t>3. Experiments</a:t>
            </a:r>
            <a:endParaRPr lang="zh-CN" altLang="en-US" sz="2800" dirty="0"/>
          </a:p>
        </p:txBody>
      </p:sp>
      <p:sp>
        <p:nvSpPr>
          <p:cNvPr id="3" name="内容占位符 2">
            <a:extLst>
              <a:ext uri="{FF2B5EF4-FFF2-40B4-BE49-F238E27FC236}">
                <a16:creationId xmlns:a16="http://schemas.microsoft.com/office/drawing/2014/main" id="{3AAD2355-6635-48D1-9076-7618A523211D}"/>
              </a:ext>
            </a:extLst>
          </p:cNvPr>
          <p:cNvSpPr>
            <a:spLocks noGrp="1"/>
          </p:cNvSpPr>
          <p:nvPr>
            <p:ph idx="1"/>
          </p:nvPr>
        </p:nvSpPr>
        <p:spPr>
          <a:xfrm>
            <a:off x="775447" y="806825"/>
            <a:ext cx="10515600" cy="4915834"/>
          </a:xfrm>
        </p:spPr>
        <p:txBody>
          <a:bodyPr/>
          <a:lstStyle/>
          <a:p>
            <a:pPr marL="0" indent="0">
              <a:buNone/>
            </a:pPr>
            <a:r>
              <a:rPr lang="en-US" altLang="zh-CN" sz="2400" dirty="0"/>
              <a:t>3.1 settings:</a:t>
            </a:r>
          </a:p>
          <a:p>
            <a:pPr marL="0" indent="0">
              <a:buNone/>
            </a:pPr>
            <a:r>
              <a:rPr lang="en-US" altLang="zh-CN" sz="2000" dirty="0"/>
              <a:t>take a look at this paper: </a:t>
            </a:r>
            <a:r>
              <a:rPr lang="en-US" altLang="zh-CN" sz="2000" b="1" dirty="0"/>
              <a:t>Wasserstein Learning of Deep Generative Point Process Models</a:t>
            </a:r>
          </a:p>
          <a:p>
            <a:pPr marL="0" indent="0">
              <a:buNone/>
            </a:pPr>
            <a:r>
              <a:rPr lang="en-US" altLang="zh-CN" sz="2000" dirty="0"/>
              <a:t>key point:</a:t>
            </a:r>
          </a:p>
          <a:p>
            <a:r>
              <a:rPr lang="en-US" altLang="zh-CN" sz="1800" dirty="0"/>
              <a:t>Generator and discriminator are both LSTM</a:t>
            </a:r>
          </a:p>
          <a:p>
            <a:r>
              <a:rPr lang="en-US" altLang="zh-CN" sz="2000" dirty="0"/>
              <a:t>Sequential data is complete</a:t>
            </a:r>
          </a:p>
          <a:p>
            <a:r>
              <a:rPr lang="en-US" altLang="zh-CN" sz="2000" dirty="0"/>
              <a:t>focus on intensity</a:t>
            </a:r>
          </a:p>
          <a:p>
            <a:r>
              <a:rPr lang="en-US" altLang="zh-CN" sz="2000" dirty="0"/>
              <a:t>a new norm defined for the EM-distance</a:t>
            </a:r>
          </a:p>
          <a:p>
            <a:endParaRPr lang="en-US" altLang="zh-CN" sz="2000" dirty="0"/>
          </a:p>
        </p:txBody>
      </p:sp>
      <p:pic>
        <p:nvPicPr>
          <p:cNvPr id="4" name="图片 3">
            <a:extLst>
              <a:ext uri="{FF2B5EF4-FFF2-40B4-BE49-F238E27FC236}">
                <a16:creationId xmlns:a16="http://schemas.microsoft.com/office/drawing/2014/main" id="{CC94679F-772B-44EA-9571-8A2B21E3FF6A}"/>
              </a:ext>
            </a:extLst>
          </p:cNvPr>
          <p:cNvPicPr>
            <a:picLocks noChangeAspect="1"/>
          </p:cNvPicPr>
          <p:nvPr/>
        </p:nvPicPr>
        <p:blipFill>
          <a:blip r:embed="rId2"/>
          <a:stretch>
            <a:fillRect/>
          </a:stretch>
        </p:blipFill>
        <p:spPr>
          <a:xfrm>
            <a:off x="5691188" y="2425932"/>
            <a:ext cx="6500812" cy="3900487"/>
          </a:xfrm>
          <a:prstGeom prst="rect">
            <a:avLst/>
          </a:prstGeom>
        </p:spPr>
      </p:pic>
    </p:spTree>
    <p:extLst>
      <p:ext uri="{BB962C8B-B14F-4D97-AF65-F5344CB8AC3E}">
        <p14:creationId xmlns:p14="http://schemas.microsoft.com/office/powerpoint/2010/main" val="1270635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14EE51B-A647-43C9-935F-B06E029CD7D7}"/>
              </a:ext>
            </a:extLst>
          </p:cNvPr>
          <p:cNvSpPr txBox="1"/>
          <p:nvPr/>
        </p:nvSpPr>
        <p:spPr>
          <a:xfrm>
            <a:off x="994299" y="692458"/>
            <a:ext cx="9836458" cy="4524315"/>
          </a:xfrm>
          <a:prstGeom prst="rect">
            <a:avLst/>
          </a:prstGeom>
          <a:noFill/>
        </p:spPr>
        <p:txBody>
          <a:bodyPr wrap="square" rtlCol="0">
            <a:spAutoFit/>
          </a:bodyPr>
          <a:lstStyle/>
          <a:p>
            <a:pPr marL="0" indent="0">
              <a:buNone/>
            </a:pPr>
            <a:r>
              <a:rPr lang="en-US" altLang="zh-CN" sz="1800" dirty="0">
                <a:solidFill>
                  <a:srgbClr val="FF0000"/>
                </a:solidFill>
              </a:rPr>
              <a:t>Its limitation: </a:t>
            </a:r>
          </a:p>
          <a:p>
            <a:pPr marL="0" indent="0">
              <a:buNone/>
            </a:pPr>
            <a:r>
              <a:rPr lang="en-US" altLang="zh-CN" dirty="0">
                <a:solidFill>
                  <a:srgbClr val="FF0000"/>
                </a:solidFill>
              </a:rPr>
              <a:t>	</a:t>
            </a:r>
            <a:r>
              <a:rPr lang="en-US" altLang="zh-CN" sz="1800" dirty="0"/>
              <a:t>the norm and EM-distance is carefully designed, so it could not(or could be hard) be applied </a:t>
            </a:r>
            <a:r>
              <a:rPr lang="en-US" altLang="zh-CN" dirty="0"/>
              <a:t>t</a:t>
            </a:r>
            <a:r>
              <a:rPr lang="en-US" altLang="zh-CN" sz="1800" dirty="0"/>
              <a:t>o more </a:t>
            </a:r>
            <a:r>
              <a:rPr lang="en-US" altLang="zh-CN" sz="1800" dirty="0" err="1"/>
              <a:t>sophiscated</a:t>
            </a:r>
            <a:r>
              <a:rPr lang="en-US" altLang="zh-CN" sz="1800" dirty="0"/>
              <a:t> situations like a queueing system.</a:t>
            </a:r>
          </a:p>
          <a:p>
            <a:endParaRPr lang="en-US" altLang="zh-CN" dirty="0">
              <a:solidFill>
                <a:srgbClr val="FF0000"/>
              </a:solidFill>
            </a:endParaRPr>
          </a:p>
          <a:p>
            <a:r>
              <a:rPr lang="en-US" altLang="zh-CN" dirty="0">
                <a:solidFill>
                  <a:srgbClr val="FF0000"/>
                </a:solidFill>
              </a:rPr>
              <a:t>One question: </a:t>
            </a:r>
          </a:p>
          <a:p>
            <a:r>
              <a:rPr lang="en-US" altLang="zh-CN" dirty="0"/>
              <a:t>	the input data form: T1, T2, …, Tn is a pretty bad input form for LSTM, cause as n becomes larger, the norm of hidden state entries will be relative large(more than 5), and the sigmoid and tanh activation function that take these hidden states will output 1/-1, so the output of LSTM will be extremely small and provides little useful information.</a:t>
            </a:r>
          </a:p>
          <a:p>
            <a:r>
              <a:rPr lang="en-US" altLang="zh-CN" dirty="0"/>
              <a:t>	I am a little bit wondering how the authors of the paper solve the problem  </a:t>
            </a:r>
          </a:p>
          <a:p>
            <a:endParaRPr lang="en-US" altLang="zh-CN" dirty="0">
              <a:solidFill>
                <a:srgbClr val="FF0000"/>
              </a:solidFill>
            </a:endParaRPr>
          </a:p>
          <a:p>
            <a:r>
              <a:rPr lang="en-US" altLang="zh-CN" dirty="0">
                <a:solidFill>
                  <a:srgbClr val="FF0000"/>
                </a:solidFill>
              </a:rPr>
              <a:t>Performance of RNN in our task:</a:t>
            </a:r>
          </a:p>
          <a:p>
            <a:r>
              <a:rPr lang="en-US" altLang="zh-CN" dirty="0"/>
              <a:t>	could deal with simple network with </a:t>
            </a:r>
            <a:r>
              <a:rPr lang="en-US" altLang="zh-CN" dirty="0" err="1"/>
              <a:t>hpp</a:t>
            </a:r>
            <a:r>
              <a:rPr lang="en-US" altLang="zh-CN" dirty="0"/>
              <a:t> flow as input, but the training takes a lot of time and the parameters it finally learns is not precise.</a:t>
            </a:r>
          </a:p>
          <a:p>
            <a:endParaRPr lang="en-US" altLang="zh-CN" dirty="0"/>
          </a:p>
          <a:p>
            <a:r>
              <a:rPr lang="en-US" altLang="zh-CN" dirty="0"/>
              <a:t> </a:t>
            </a:r>
            <a:endParaRPr lang="zh-CN" altLang="en-US" dirty="0"/>
          </a:p>
        </p:txBody>
      </p:sp>
      <p:sp>
        <p:nvSpPr>
          <p:cNvPr id="5" name="文本框 4">
            <a:extLst>
              <a:ext uri="{FF2B5EF4-FFF2-40B4-BE49-F238E27FC236}">
                <a16:creationId xmlns:a16="http://schemas.microsoft.com/office/drawing/2014/main" id="{D98FD602-441F-4899-9237-944D00FA87FD}"/>
              </a:ext>
            </a:extLst>
          </p:cNvPr>
          <p:cNvSpPr txBox="1"/>
          <p:nvPr/>
        </p:nvSpPr>
        <p:spPr>
          <a:xfrm>
            <a:off x="7208668" y="5069150"/>
            <a:ext cx="4287915" cy="1477328"/>
          </a:xfrm>
          <a:prstGeom prst="rect">
            <a:avLst/>
          </a:prstGeom>
          <a:noFill/>
        </p:spPr>
        <p:txBody>
          <a:bodyPr wrap="square" rtlCol="0">
            <a:spAutoFit/>
          </a:bodyPr>
          <a:lstStyle/>
          <a:p>
            <a:r>
              <a:rPr lang="en-US" altLang="zh-CN" dirty="0">
                <a:solidFill>
                  <a:srgbClr val="FF0000"/>
                </a:solidFill>
              </a:rPr>
              <a:t>Notes: the ordinary performance of RNN is mainly due to the fact that it can deal with sequences of different length but it is not sensitive to the length of the sequence which is very important.</a:t>
            </a:r>
            <a:endParaRPr lang="zh-CN" altLang="en-US" dirty="0">
              <a:solidFill>
                <a:srgbClr val="FF0000"/>
              </a:solidFill>
            </a:endParaRPr>
          </a:p>
        </p:txBody>
      </p:sp>
    </p:spTree>
    <p:extLst>
      <p:ext uri="{BB962C8B-B14F-4D97-AF65-F5344CB8AC3E}">
        <p14:creationId xmlns:p14="http://schemas.microsoft.com/office/powerpoint/2010/main" val="1674714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1949</Words>
  <Application>Microsoft Office PowerPoint</Application>
  <PresentationFormat>宽屏</PresentationFormat>
  <Paragraphs>147</Paragraphs>
  <Slides>21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21</vt:i4>
      </vt:variant>
    </vt:vector>
  </HeadingPairs>
  <TitlesOfParts>
    <vt:vector size="25" baseType="lpstr">
      <vt:lpstr>等线</vt:lpstr>
      <vt:lpstr>等线 Light</vt:lpstr>
      <vt:lpstr>Arial</vt:lpstr>
      <vt:lpstr>Office 主题​​</vt:lpstr>
      <vt:lpstr>PowerPoint 演示文稿</vt:lpstr>
      <vt:lpstr>1. Discriminator choice: LSTM vs (1d-CNN+Linear) </vt:lpstr>
      <vt:lpstr>PowerPoint 演示文稿</vt:lpstr>
      <vt:lpstr>PowerPoint 演示文稿</vt:lpstr>
      <vt:lpstr>PowerPoint 演示文稿</vt:lpstr>
      <vt:lpstr>PowerPoint 演示文稿</vt:lpstr>
      <vt:lpstr>2.System structure and distributions</vt:lpstr>
      <vt:lpstr>3. Experiments</vt:lpstr>
      <vt:lpstr>PowerPoint 演示文稿</vt:lpstr>
      <vt:lpstr>PowerPoint 演示文稿</vt:lpstr>
      <vt:lpstr>PowerPoint 演示文稿</vt:lpstr>
      <vt:lpstr>PowerPoint 演示文稿</vt:lpstr>
      <vt:lpstr>PowerPoint 演示文稿</vt:lpstr>
      <vt:lpstr>Mixed poisson process: the intensity is a random variate</vt:lpstr>
      <vt:lpstr>MPP fit the HPP</vt:lpstr>
      <vt:lpstr>PowerPoint 演示文稿</vt:lpstr>
      <vt:lpstr>PowerPoint 演示文稿</vt:lpstr>
      <vt:lpstr>PowerPoint 演示文稿</vt:lpstr>
      <vt:lpstr>3.3 a tough task:  Situations when we could only get the states of the network sometimes</vt:lpstr>
      <vt:lpstr>PowerPoint 演示文稿</vt:lpstr>
      <vt:lpstr>3.4 learning the routing of the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deng xun</dc:creator>
  <cp:lastModifiedBy>deng xun</cp:lastModifiedBy>
  <cp:revision>37</cp:revision>
  <dcterms:created xsi:type="dcterms:W3CDTF">2020-07-06T23:54:55Z</dcterms:created>
  <dcterms:modified xsi:type="dcterms:W3CDTF">2020-07-20T02:34:04Z</dcterms:modified>
</cp:coreProperties>
</file>