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20"/>
  </p:notesMasterIdLst>
  <p:sldIdLst>
    <p:sldId id="265" r:id="rId3"/>
    <p:sldId id="305" r:id="rId4"/>
    <p:sldId id="299" r:id="rId5"/>
    <p:sldId id="301" r:id="rId6"/>
    <p:sldId id="300" r:id="rId7"/>
    <p:sldId id="316" r:id="rId8"/>
    <p:sldId id="320" r:id="rId9"/>
    <p:sldId id="311" r:id="rId10"/>
    <p:sldId id="325" r:id="rId11"/>
    <p:sldId id="304" r:id="rId12"/>
    <p:sldId id="322" r:id="rId13"/>
    <p:sldId id="321" r:id="rId14"/>
    <p:sldId id="323" r:id="rId15"/>
    <p:sldId id="324" r:id="rId16"/>
    <p:sldId id="326" r:id="rId17"/>
    <p:sldId id="327" r:id="rId18"/>
    <p:sldId id="26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55" d="100"/>
          <a:sy n="55" d="100"/>
        </p:scale>
        <p:origin x="42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>
                <a:latin typeface="华文琥珀" panose="02010800040101010101" pitchFamily="2" charset="-122"/>
                <a:ea typeface="华文琥珀" panose="02010800040101010101" pitchFamily="2" charset="-122"/>
              </a:rPr>
              <a:t>老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司机学语言</a:t>
            </a:r>
            <a:endParaRPr lang="en-US" altLang="zh-CN" sz="480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python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篇</a:t>
            </a:r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(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初级</a:t>
            </a:r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)</a:t>
            </a:r>
            <a:endParaRPr lang="zh-CN" altLang="en-US" sz="4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学技术讲究的是套路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接上页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48656"/>
            <a:ext cx="11477090" cy="54093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smtClean="0"/>
              <a:t>2</a:t>
            </a:r>
            <a:r>
              <a:rPr lang="zh-CN" altLang="en-US" sz="2400" smtClean="0"/>
              <a:t>、必须有个变量与表名进行对应，且变量名必须是 </a:t>
            </a:r>
            <a:r>
              <a:rPr lang="en-US" sz="2400"/>
              <a:t>__tablename__ = 'xxx</a:t>
            </a:r>
            <a:r>
              <a:rPr lang="en-US" sz="2400" smtClean="0"/>
              <a:t>'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3</a:t>
            </a:r>
            <a:r>
              <a:rPr lang="zh-CN" altLang="en-US" sz="2400" smtClean="0"/>
              <a:t>、需要创建和表字段之间的映射</a:t>
            </a:r>
            <a:r>
              <a:rPr lang="en-US" altLang="zh-CN" sz="2400" smtClean="0"/>
              <a:t>.</a:t>
            </a:r>
            <a:r>
              <a:rPr lang="zh-CN" altLang="en-US" sz="2400" smtClean="0"/>
              <a:t>以课程中的表字段为例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class News(Base):</a:t>
            </a:r>
          </a:p>
          <a:p>
            <a:pPr marL="0" indent="0">
              <a:buNone/>
            </a:pPr>
            <a:r>
              <a:rPr lang="en-US" altLang="zh-CN" sz="2400"/>
              <a:t>     __</a:t>
            </a:r>
            <a:r>
              <a:rPr lang="en-US" altLang="zh-CN" sz="2400" smtClean="0"/>
              <a:t>tablename</a:t>
            </a:r>
            <a:r>
              <a:rPr lang="en-US" altLang="zh-CN" sz="2400"/>
              <a:t>__="jt_news"</a:t>
            </a:r>
          </a:p>
          <a:p>
            <a:pPr marL="0" indent="0">
              <a:buNone/>
            </a:pPr>
            <a:r>
              <a:rPr lang="en-US" altLang="zh-CN" sz="2400"/>
              <a:t>     news_id=Column(Integer,primary_key=True,autoincrement=True)</a:t>
            </a:r>
          </a:p>
          <a:p>
            <a:pPr marL="0" indent="0">
              <a:buNone/>
            </a:pPr>
            <a:r>
              <a:rPr lang="en-US" altLang="zh-CN" sz="2400"/>
              <a:t>     news_title=Column(String(50),nullable=False)</a:t>
            </a:r>
          </a:p>
          <a:p>
            <a:pPr marL="0" indent="0">
              <a:buNone/>
            </a:pPr>
            <a:r>
              <a:rPr lang="en-US" altLang="zh-CN" sz="2400"/>
              <a:t>     news_abstract=Column(TEXT)</a:t>
            </a:r>
          </a:p>
          <a:p>
            <a:pPr marL="0" indent="0">
              <a:buNone/>
            </a:pPr>
            <a:r>
              <a:rPr lang="en-US" altLang="zh-CN" sz="2400"/>
              <a:t>     news_updatetime=Column(TIMESTAMP)</a:t>
            </a:r>
          </a:p>
          <a:p>
            <a:pPr marL="0" indent="0">
              <a:buNone/>
            </a:pPr>
            <a:r>
              <a:rPr lang="en-US" altLang="zh-CN" sz="2400"/>
              <a:t>     news_clicknum=Column(Integer,default=0)</a:t>
            </a:r>
          </a:p>
        </p:txBody>
      </p:sp>
    </p:spTree>
    <p:extLst>
      <p:ext uri="{BB962C8B-B14F-4D97-AF65-F5344CB8AC3E}">
        <p14:creationId xmlns:p14="http://schemas.microsoft.com/office/powerpoint/2010/main" val="318930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创建会话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48656"/>
            <a:ext cx="11477090" cy="54093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连接是一个物理概念。譬如</a:t>
            </a:r>
            <a:r>
              <a:rPr lang="en-US" altLang="zh-CN" sz="2400" smtClean="0"/>
              <a:t>A</a:t>
            </a:r>
            <a:r>
              <a:rPr lang="zh-CN" altLang="en-US" sz="2400" smtClean="0"/>
              <a:t>打电话给</a:t>
            </a:r>
            <a:r>
              <a:rPr lang="en-US" altLang="zh-CN" sz="2400" smtClean="0"/>
              <a:t>B</a:t>
            </a:r>
            <a:r>
              <a:rPr lang="zh-CN" altLang="en-US" sz="2400"/>
              <a:t>对骂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1</a:t>
            </a:r>
            <a:r>
              <a:rPr lang="zh-CN" altLang="en-US" sz="2400" smtClean="0"/>
              <a:t>、电话接通，则代表连接创建了。</a:t>
            </a:r>
            <a:r>
              <a:rPr lang="en-US" altLang="zh-CN" sz="2400" smtClean="0"/>
              <a:t>A</a:t>
            </a:r>
            <a:r>
              <a:rPr lang="zh-CN" altLang="en-US" sz="2400" smtClean="0"/>
              <a:t>和</a:t>
            </a:r>
            <a:r>
              <a:rPr lang="en-US" altLang="zh-CN" sz="2400" smtClean="0"/>
              <a:t>B</a:t>
            </a:r>
            <a:r>
              <a:rPr lang="zh-CN" altLang="en-US" sz="2400" smtClean="0"/>
              <a:t>可以开骂（当然也可以不说话）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2</a:t>
            </a:r>
            <a:r>
              <a:rPr lang="zh-CN" altLang="en-US" sz="2400" smtClean="0"/>
              <a:t>、</a:t>
            </a:r>
            <a:r>
              <a:rPr lang="en-US" altLang="zh-CN" sz="2400" smtClean="0"/>
              <a:t>A</a:t>
            </a:r>
            <a:r>
              <a:rPr lang="zh-CN" altLang="en-US" sz="2400" smtClean="0"/>
              <a:t>骂累了，换</a:t>
            </a:r>
            <a:r>
              <a:rPr lang="en-US" altLang="zh-CN" sz="2400" smtClean="0"/>
              <a:t>C</a:t>
            </a:r>
            <a:r>
              <a:rPr lang="zh-CN" altLang="en-US" sz="2400" smtClean="0"/>
              <a:t>和</a:t>
            </a:r>
            <a:r>
              <a:rPr lang="en-US" altLang="zh-CN" sz="2400" smtClean="0"/>
              <a:t>B</a:t>
            </a:r>
            <a:r>
              <a:rPr lang="zh-CN" altLang="en-US" sz="2400" smtClean="0"/>
              <a:t>继续对骂。这个就是会话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对于数据库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1</a:t>
            </a:r>
            <a:r>
              <a:rPr lang="zh-CN" altLang="en-US" sz="2400" smtClean="0"/>
              <a:t>、一个连接可以拥有多个会话或没有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2</a:t>
            </a:r>
            <a:r>
              <a:rPr lang="zh-CN" altLang="en-US" sz="2400" smtClean="0"/>
              <a:t>、会话之间互相不影响（</a:t>
            </a:r>
            <a:r>
              <a:rPr lang="en-US" altLang="zh-CN" sz="2400" smtClean="0"/>
              <a:t>A</a:t>
            </a:r>
            <a:r>
              <a:rPr lang="zh-CN" altLang="en-US" sz="2400" smtClean="0"/>
              <a:t>和</a:t>
            </a:r>
            <a:r>
              <a:rPr lang="en-US" altLang="zh-CN" sz="2400" smtClean="0"/>
              <a:t>C</a:t>
            </a:r>
            <a:r>
              <a:rPr lang="zh-CN" altLang="en-US" sz="2400" smtClean="0"/>
              <a:t>之间不会对骂）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67938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会话代码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48656"/>
            <a:ext cx="11477090" cy="54093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/>
              <a:t>from sqlalchemy.orm </a:t>
            </a:r>
            <a:r>
              <a:rPr lang="en-US" altLang="zh-CN" sz="2400"/>
              <a:t>import </a:t>
            </a:r>
            <a:r>
              <a:rPr lang="en-US" altLang="zh-CN" sz="2400"/>
              <a:t>sessionmaker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Session=sessionmaker(bind=engine</a:t>
            </a:r>
            <a:r>
              <a:rPr lang="en-US" altLang="zh-CN" sz="2400" smtClean="0"/>
              <a:t>) #</a:t>
            </a:r>
            <a:r>
              <a:rPr lang="zh-CN" altLang="en-US" sz="2400" smtClean="0"/>
              <a:t>创建一个</a:t>
            </a:r>
            <a:r>
              <a:rPr lang="en-US" altLang="zh-CN" sz="2400" smtClean="0"/>
              <a:t>Session</a:t>
            </a:r>
            <a:r>
              <a:rPr lang="zh-CN" altLang="en-US" sz="2400" smtClean="0"/>
              <a:t>对象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session=Session</a:t>
            </a:r>
            <a:r>
              <a:rPr lang="en-US" altLang="zh-CN" sz="2400" smtClean="0"/>
              <a:t>() #</a:t>
            </a:r>
            <a:r>
              <a:rPr lang="zh-CN" altLang="en-US" sz="2400" smtClean="0"/>
              <a:t>实例化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开始调用刚从创建的映射类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1</a:t>
            </a:r>
            <a:r>
              <a:rPr lang="zh-CN" altLang="en-US" sz="2400" smtClean="0"/>
              <a:t>、查询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/>
              <a:t> result=session.query(News).all()</a:t>
            </a:r>
          </a:p>
          <a:p>
            <a:pPr marL="0" indent="0">
              <a:buNone/>
            </a:pPr>
            <a:r>
              <a:rPr lang="en-US" altLang="zh-CN" sz="2400" smtClean="0"/>
              <a:t>  print(result)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 </a:t>
            </a:r>
            <a:r>
              <a:rPr lang="zh-CN" altLang="en-US" sz="2400" smtClean="0"/>
              <a:t>猜也能猜出结果是一个对象列表 。</a:t>
            </a: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/>
              <a:t>我们</a:t>
            </a:r>
            <a:r>
              <a:rPr lang="zh-CN" altLang="en-US" sz="2400" smtClean="0"/>
              <a:t>可以通过调用对象的</a:t>
            </a:r>
            <a:r>
              <a:rPr lang="en-US" altLang="zh-CN" sz="2400" smtClean="0"/>
              <a:t>__dict__</a:t>
            </a:r>
            <a:r>
              <a:rPr lang="zh-CN" altLang="en-US" sz="2400" smtClean="0"/>
              <a:t>内置属性，来获取类的对象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44771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过滤条件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48656"/>
            <a:ext cx="11477090" cy="54093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smtClean="0"/>
              <a:t>  </a:t>
            </a:r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/>
              <a:t> result=session.query(News).filter_by(news_id=2).limit(5).offset(0).</a:t>
            </a:r>
            <a:r>
              <a:rPr lang="en-US" altLang="zh-CN" sz="2400"/>
              <a:t>all</a:t>
            </a:r>
            <a:r>
              <a:rPr lang="en-US" altLang="zh-CN" sz="2400" smtClean="0"/>
              <a:t>()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  </a:t>
            </a:r>
            <a:r>
              <a:rPr lang="zh-CN" altLang="en-US" sz="2400" smtClean="0"/>
              <a:t>也可以使用 </a:t>
            </a:r>
            <a:r>
              <a:rPr lang="en-US" altLang="zh-CN" sz="2400"/>
              <a:t>result=session.query(News).filter(News.news_id</a:t>
            </a:r>
            <a:r>
              <a:rPr lang="en-US" altLang="zh-CN" sz="2400">
                <a:solidFill>
                  <a:srgbClr val="FF0000"/>
                </a:solidFill>
              </a:rPr>
              <a:t>==</a:t>
            </a:r>
            <a:r>
              <a:rPr lang="en-US" altLang="zh-CN" sz="2400"/>
              <a:t>2).</a:t>
            </a:r>
            <a:r>
              <a:rPr lang="en-US" altLang="zh-CN" sz="2400"/>
              <a:t>first</a:t>
            </a:r>
            <a:r>
              <a:rPr lang="en-US" altLang="zh-CN" sz="2400" smtClean="0"/>
              <a:t>()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  </a:t>
            </a:r>
            <a:r>
              <a:rPr lang="zh-CN" altLang="en-US" sz="2400" smtClean="0"/>
              <a:t>排序：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/>
              <a:t> session.query(News).order_by(News.news_id).</a:t>
            </a:r>
            <a:r>
              <a:rPr lang="en-US" altLang="zh-CN" sz="2400"/>
              <a:t>all</a:t>
            </a:r>
            <a:r>
              <a:rPr lang="en-US" altLang="zh-CN" sz="2400" smtClean="0"/>
              <a:t>()</a:t>
            </a:r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zh-CN" altLang="en-US" sz="2400" smtClean="0"/>
              <a:t>倒排序</a:t>
            </a:r>
            <a:r>
              <a:rPr lang="en-US" altLang="zh-CN" sz="2400" smtClean="0"/>
              <a:t>:</a:t>
            </a:r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/>
              <a:t> result=session.query(News).order_by(</a:t>
            </a:r>
            <a:r>
              <a:rPr lang="en-US" altLang="zh-CN" sz="2400">
                <a:solidFill>
                  <a:srgbClr val="FF0000"/>
                </a:solidFill>
              </a:rPr>
              <a:t>desc</a:t>
            </a:r>
            <a:r>
              <a:rPr lang="en-US" altLang="zh-CN" sz="2400"/>
              <a:t>(News.news_id)).all()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8412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自定义过滤条件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48656"/>
            <a:ext cx="11477090" cy="54093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如果 有些需求或者为了逼格 你需要自己写过滤条件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session.query(News).filter(text("news_id=:id and news_class=:newsclass"))\</a:t>
            </a:r>
          </a:p>
          <a:p>
            <a:pPr marL="0" indent="0">
              <a:buNone/>
            </a:pPr>
            <a:r>
              <a:rPr lang="en-US" altLang="zh-CN" sz="2400"/>
              <a:t>    .</a:t>
            </a:r>
            <a:r>
              <a:rPr lang="en-US" altLang="zh-CN" sz="2400">
                <a:solidFill>
                  <a:srgbClr val="FF0000"/>
                </a:solidFill>
              </a:rPr>
              <a:t>params</a:t>
            </a:r>
            <a:r>
              <a:rPr lang="en-US" altLang="zh-CN" sz="2400"/>
              <a:t>(id=2,newsclass="</a:t>
            </a:r>
            <a:r>
              <a:rPr lang="zh-CN" altLang="en-US" sz="2400"/>
              <a:t>编程语言</a:t>
            </a:r>
            <a:r>
              <a:rPr lang="en-US" altLang="zh-CN" sz="2400"/>
              <a:t>").order_by(desc(News.news_id)).</a:t>
            </a:r>
            <a:r>
              <a:rPr lang="en-US" altLang="zh-CN" sz="2400"/>
              <a:t>all</a:t>
            </a:r>
            <a:r>
              <a:rPr lang="en-US" altLang="zh-CN" sz="2400" smtClean="0"/>
              <a:t>()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75244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新增和修改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48656"/>
            <a:ext cx="11477090" cy="54093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/>
              <a:t>news=News(news_title='</a:t>
            </a:r>
            <a:r>
              <a:rPr lang="zh-CN" altLang="en-US" sz="2400"/>
              <a:t>测试新闻</a:t>
            </a:r>
            <a:r>
              <a:rPr lang="en-US" altLang="zh-CN" sz="2400"/>
              <a:t>')</a:t>
            </a:r>
          </a:p>
          <a:p>
            <a:pPr marL="0" indent="0">
              <a:buNone/>
            </a:pPr>
            <a:r>
              <a:rPr lang="en-US" altLang="zh-CN" sz="2400"/>
              <a:t>session.add(news)</a:t>
            </a:r>
          </a:p>
          <a:p>
            <a:pPr marL="0" indent="0">
              <a:buNone/>
            </a:pPr>
            <a:r>
              <a:rPr lang="en-US" altLang="zh-CN" sz="2400"/>
              <a:t>session.commit</a:t>
            </a:r>
            <a:r>
              <a:rPr lang="en-US" altLang="zh-CN" sz="2400" smtClean="0"/>
              <a:t>()</a:t>
            </a:r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修改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session.query(News).filter(News.news_id==21).update({"news_title":"222"})</a:t>
            </a:r>
          </a:p>
          <a:p>
            <a:pPr marL="0" indent="0">
              <a:buNone/>
            </a:pPr>
            <a:r>
              <a:rPr lang="en-US" altLang="zh-CN" sz="2400"/>
              <a:t>session.commit()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75331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课后思考和预习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1</a:t>
            </a:r>
            <a:r>
              <a:rPr lang="zh-CN" altLang="en-US" smtClean="0"/>
              <a:t>、通过文档和百度的方式研究批量新增的方式</a:t>
            </a:r>
            <a:endParaRPr lang="en-US" altLang="zh-CN" smtClean="0"/>
          </a:p>
          <a:p>
            <a:endParaRPr lang="en-US"/>
          </a:p>
          <a:p>
            <a:r>
              <a:rPr lang="en-US" smtClean="0"/>
              <a:t>2</a:t>
            </a:r>
            <a:r>
              <a:rPr lang="zh-CN" altLang="en-US" smtClean="0"/>
              <a:t>、下节课是训练课。我们要把基金网站页面 按照分页抓取并入库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7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443" y="2491875"/>
            <a:ext cx="10515600" cy="1325563"/>
          </a:xfrm>
        </p:spPr>
        <p:txBody>
          <a:bodyPr/>
          <a:lstStyle/>
          <a:p>
            <a:r>
              <a:rPr lang="zh-CN" altLang="en-US" smtClean="0"/>
              <a:t>入手</a:t>
            </a:r>
            <a:r>
              <a:rPr lang="en-US" altLang="zh-CN" smtClean="0"/>
              <a:t>ORM</a:t>
            </a:r>
            <a:r>
              <a:rPr lang="zh-CN" altLang="en-US" smtClean="0"/>
              <a:t>框架</a:t>
            </a:r>
            <a:r>
              <a:rPr lang="en-US" altLang="zh-CN" smtClean="0"/>
              <a:t>sqlalchemy</a:t>
            </a:r>
            <a:r>
              <a:rPr lang="zh-CN" altLang="en-US" smtClean="0"/>
              <a:t>和基本使用引导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继续打开文档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76045"/>
            <a:ext cx="12061861" cy="58819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 smtClean="0"/>
          </a:p>
          <a:p>
            <a:pPr marL="0" indent="0">
              <a:buNone/>
            </a:pPr>
            <a:r>
              <a:rPr lang="zh-CN" altLang="en-US" sz="2000" smtClean="0"/>
              <a:t>打开文档：</a:t>
            </a:r>
            <a:endParaRPr lang="en-US" altLang="zh-CN" sz="2000" smtClean="0"/>
          </a:p>
          <a:p>
            <a:pPr marL="0" indent="0">
              <a:buNone/>
            </a:pPr>
            <a:r>
              <a:rPr lang="en-US" sz="2000"/>
              <a:t>  https://docs.python.org/3</a:t>
            </a:r>
            <a:r>
              <a:rPr lang="en-US" sz="2000" smtClean="0"/>
              <a:t>/  </a:t>
            </a:r>
            <a:r>
              <a:rPr lang="zh-CN" altLang="en-US" sz="2000" smtClean="0"/>
              <a:t>（一切请自行搞定 安装和环境配置）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https://docs.python.org/3/tutorial/index.html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zh-CN" altLang="en-US" sz="2000" smtClean="0"/>
              <a:t>学习技术的套路</a:t>
            </a:r>
            <a:r>
              <a:rPr lang="en-US" altLang="zh-CN" sz="2000" smtClean="0">
                <a:sym typeface="Wingdings" panose="05000000000000000000" pitchFamily="2" charset="2"/>
              </a:rPr>
              <a:t>:  (</a:t>
            </a:r>
            <a:r>
              <a:rPr lang="zh-CN" altLang="en-US" sz="2000" smtClean="0">
                <a:sym typeface="Wingdings" panose="05000000000000000000" pitchFamily="2" charset="2"/>
              </a:rPr>
              <a:t>知识点之间要相互牵扯，而不是独立的一个个过。最后把各个知识点整合，融会贯通</a:t>
            </a:r>
            <a:r>
              <a:rPr lang="en-US" altLang="zh-CN" sz="2000" smtClean="0">
                <a:sym typeface="Wingdings" panose="05000000000000000000" pitchFamily="2" charset="2"/>
              </a:rPr>
              <a:t>)</a:t>
            </a:r>
            <a:endParaRPr lang="en-US" altLang="zh-CN" sz="2000" smtClean="0"/>
          </a:p>
          <a:p>
            <a:pPr marL="0" indent="0">
              <a:buNone/>
            </a:pPr>
            <a:endParaRPr lang="en-US" sz="2000" smtClean="0"/>
          </a:p>
          <a:p>
            <a:pPr marL="0" indent="0">
              <a:buNone/>
            </a:pPr>
            <a:r>
              <a:rPr lang="en-US" altLang="zh-CN" sz="2000" smtClean="0"/>
              <a:t> </a:t>
            </a:r>
            <a:endParaRPr lang="en-US" sz="2000"/>
          </a:p>
        </p:txBody>
      </p:sp>
      <p:sp>
        <p:nvSpPr>
          <p:cNvPr id="4" name="椭圆 3"/>
          <p:cNvSpPr/>
          <p:nvPr/>
        </p:nvSpPr>
        <p:spPr>
          <a:xfrm>
            <a:off x="821933" y="4530903"/>
            <a:ext cx="1541123" cy="986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思考后  带疑问？</a:t>
            </a: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3606229" y="4232523"/>
            <a:ext cx="1458931" cy="482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知识点</a:t>
            </a:r>
            <a:r>
              <a:rPr lang="en-US" altLang="zh-CN" smtClean="0"/>
              <a:t>1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3606229" y="5496673"/>
            <a:ext cx="1458931" cy="482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知识</a:t>
            </a:r>
            <a:r>
              <a:rPr lang="zh-CN" altLang="en-US" smtClean="0"/>
              <a:t>点</a:t>
            </a:r>
            <a:r>
              <a:rPr lang="en-US" altLang="zh-CN"/>
              <a:t>2</a:t>
            </a: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030930" y="4857963"/>
            <a:ext cx="1458931" cy="482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知识</a:t>
            </a:r>
            <a:r>
              <a:rPr lang="zh-CN" altLang="en-US" smtClean="0"/>
              <a:t>点</a:t>
            </a:r>
            <a:r>
              <a:rPr lang="en-US" altLang="zh-CN"/>
              <a:t>3</a:t>
            </a:r>
            <a:endParaRPr lang="en-US"/>
          </a:p>
        </p:txBody>
      </p:sp>
      <p:cxnSp>
        <p:nvCxnSpPr>
          <p:cNvPr id="9" name="直接箭头连接符 8"/>
          <p:cNvCxnSpPr>
            <a:stCxn id="5" idx="3"/>
          </p:cNvCxnSpPr>
          <p:nvPr/>
        </p:nvCxnSpPr>
        <p:spPr>
          <a:xfrm>
            <a:off x="5065160" y="4473966"/>
            <a:ext cx="1417833" cy="4263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4489807" y="5240676"/>
            <a:ext cx="1541123" cy="2765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335694" y="4695290"/>
            <a:ext cx="154113" cy="8013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2476072" y="4880225"/>
            <a:ext cx="965771" cy="360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右箭头 14"/>
          <p:cNvSpPr/>
          <p:nvPr/>
        </p:nvSpPr>
        <p:spPr>
          <a:xfrm>
            <a:off x="8166243" y="4880224"/>
            <a:ext cx="965771" cy="360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9452225" y="4530903"/>
            <a:ext cx="1859622" cy="109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留坑，后面慢慢排</a:t>
            </a:r>
            <a:endParaRPr lang="en-US"/>
          </a:p>
        </p:txBody>
      </p:sp>
      <p:sp>
        <p:nvSpPr>
          <p:cNvPr id="17" name="文本框 16"/>
          <p:cNvSpPr txBox="1"/>
          <p:nvPr/>
        </p:nvSpPr>
        <p:spPr>
          <a:xfrm>
            <a:off x="8044665" y="5979559"/>
            <a:ext cx="399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C00000"/>
                </a:solidFill>
              </a:rPr>
              <a:t>不要妄想一口吃一个胖子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82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上节课的疑问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76045"/>
            <a:ext cx="12061861" cy="5881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smtClean="0"/>
              <a:t>都逃不出如下套路（部分）</a:t>
            </a:r>
            <a:endParaRPr lang="en-US" altLang="zh-CN" sz="2000" smtClean="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smtClean="0"/>
              <a:t>1</a:t>
            </a:r>
            <a:r>
              <a:rPr lang="zh-CN" altLang="en-US" sz="2000" smtClean="0"/>
              <a:t>、</a:t>
            </a:r>
            <a:r>
              <a:rPr lang="zh-CN" altLang="en-US" sz="2000" smtClean="0">
                <a:solidFill>
                  <a:schemeClr val="bg2">
                    <a:lumMod val="75000"/>
                  </a:schemeClr>
                </a:solidFill>
              </a:rPr>
              <a:t>怎么定义变量、</a:t>
            </a:r>
            <a:r>
              <a:rPr lang="zh-CN" altLang="en-US" sz="2000" smtClean="0">
                <a:solidFill>
                  <a:schemeClr val="bg1">
                    <a:lumMod val="85000"/>
                  </a:schemeClr>
                </a:solidFill>
              </a:rPr>
              <a:t>是否有数据类型</a:t>
            </a:r>
            <a:r>
              <a:rPr lang="zh-CN" altLang="en-US" sz="2000" smtClean="0">
                <a:solidFill>
                  <a:schemeClr val="bg2">
                    <a:lumMod val="75000"/>
                  </a:schemeClr>
                </a:solidFill>
              </a:rPr>
              <a:t>、怎么在控制台输出</a:t>
            </a:r>
            <a:r>
              <a:rPr lang="zh-CN" altLang="en-US" sz="2000" smtClean="0"/>
              <a:t>？</a:t>
            </a:r>
            <a:endParaRPr lang="en-US" altLang="zh-CN" sz="2000" smtClean="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smtClean="0"/>
              <a:t>2</a:t>
            </a:r>
            <a:r>
              <a:rPr lang="zh-CN" altLang="en-US" sz="2000" smtClean="0"/>
              <a:t>、</a:t>
            </a:r>
            <a:r>
              <a:rPr lang="zh-CN" altLang="en-US" sz="2000">
                <a:solidFill>
                  <a:schemeClr val="bg2">
                    <a:lumMod val="75000"/>
                  </a:schemeClr>
                </a:solidFill>
              </a:rPr>
              <a:t>如何定义函数</a:t>
            </a:r>
            <a:r>
              <a:rPr lang="zh-CN" altLang="en-US" sz="2000" smtClean="0"/>
              <a:t>、</a:t>
            </a:r>
            <a:r>
              <a:rPr lang="zh-CN" altLang="en-US" sz="2000" smtClean="0">
                <a:solidFill>
                  <a:schemeClr val="bg2">
                    <a:lumMod val="50000"/>
                  </a:schemeClr>
                </a:solidFill>
              </a:rPr>
              <a:t>如何定义类。面向对象的写法是如何的？</a:t>
            </a:r>
            <a:endParaRPr lang="en-US" altLang="zh-CN" sz="200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zh-CN" altLang="en-US" sz="2000" smtClean="0">
                <a:solidFill>
                  <a:schemeClr val="bg2">
                    <a:lumMod val="50000"/>
                  </a:schemeClr>
                </a:solidFill>
              </a:rPr>
              <a:t>、如何调用外部类（或函数）、安装外部模块？</a:t>
            </a:r>
            <a:endParaRPr lang="en-US" altLang="zh-CN" sz="200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smtClean="0"/>
              <a:t>4</a:t>
            </a:r>
            <a:r>
              <a:rPr lang="zh-CN" altLang="en-US" sz="2000" smtClean="0"/>
              <a:t>、</a:t>
            </a:r>
            <a:r>
              <a:rPr lang="zh-CN" altLang="en-US" sz="2000" smtClean="0">
                <a:solidFill>
                  <a:schemeClr val="bg2">
                    <a:lumMod val="50000"/>
                  </a:schemeClr>
                </a:solidFill>
              </a:rPr>
              <a:t>如何读写文件</a:t>
            </a:r>
            <a:r>
              <a:rPr lang="zh-CN" altLang="en-US" sz="2000" smtClean="0"/>
              <a:t>、</a:t>
            </a:r>
            <a:r>
              <a:rPr lang="zh-CN" altLang="en-US" sz="2000" smtClean="0">
                <a:solidFill>
                  <a:srgbClr val="FF0000"/>
                </a:solidFill>
              </a:rPr>
              <a:t>网络编程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smtClean="0"/>
              <a:t>5</a:t>
            </a:r>
            <a:r>
              <a:rPr lang="zh-CN" altLang="en-US" sz="2000" smtClean="0"/>
              <a:t>、</a:t>
            </a:r>
            <a:r>
              <a:rPr lang="zh-CN" altLang="en-US" sz="2000" smtClean="0">
                <a:solidFill>
                  <a:srgbClr val="FF0000"/>
                </a:solidFill>
              </a:rPr>
              <a:t>如何与数据库交互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smtClean="0"/>
              <a:t>6</a:t>
            </a:r>
            <a:r>
              <a:rPr lang="zh-CN" altLang="en-US" sz="2000" smtClean="0"/>
              <a:t>、如何和各种第三方库交互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r>
              <a:rPr lang="en-US" sz="2000" smtClean="0"/>
              <a:t>7</a:t>
            </a:r>
            <a:r>
              <a:rPr lang="zh-CN" altLang="en-US" sz="2000" smtClean="0"/>
              <a:t>、是否有啥好的框架可以用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7834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今天要保存的文档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/>
              <a:t>sqlalchemy</a:t>
            </a:r>
          </a:p>
          <a:p>
            <a:pPr marL="0" indent="0">
              <a:buNone/>
            </a:pPr>
            <a:r>
              <a:rPr lang="en-US" altLang="zh-CN"/>
              <a:t>http://docs.sqlalchemy.org/en/rel_1_1/</a:t>
            </a:r>
            <a:endParaRPr lang="en-US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r>
              <a:rPr lang="zh-CN" altLang="en-US" smtClean="0"/>
              <a:t>安装</a:t>
            </a:r>
            <a:endParaRPr lang="en-US" altLang="zh-CN" smtClean="0"/>
          </a:p>
          <a:p>
            <a:pPr marL="0" indent="0">
              <a:buNone/>
            </a:pPr>
            <a:r>
              <a:rPr lang="en-US" smtClean="0"/>
              <a:t>1</a:t>
            </a:r>
            <a:r>
              <a:rPr lang="zh-CN" altLang="en-US" smtClean="0"/>
              <a:t>、进入虚拟环境</a:t>
            </a:r>
            <a:endParaRPr lang="en-US" altLang="zh-CN" smtClean="0"/>
          </a:p>
          <a:p>
            <a:pPr marL="0" indent="0">
              <a:buNone/>
            </a:pPr>
            <a:r>
              <a:rPr lang="en-US" smtClean="0"/>
              <a:t>2</a:t>
            </a:r>
            <a:r>
              <a:rPr lang="zh-CN" altLang="en-US" smtClean="0"/>
              <a:t>、</a:t>
            </a:r>
            <a:r>
              <a:rPr lang="en-US" altLang="zh-CN"/>
              <a:t>python36 -m pip </a:t>
            </a:r>
            <a:r>
              <a:rPr lang="en-US" altLang="zh-CN" smtClean="0"/>
              <a:t>install SQLAlchemy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zh-CN" altLang="en-US" smtClean="0"/>
              <a:t>（当前课程使用的是 </a:t>
            </a:r>
            <a:r>
              <a:rPr lang="en-US" altLang="zh-CN" smtClean="0"/>
              <a:t>1.1.14</a:t>
            </a:r>
            <a:r>
              <a:rPr lang="zh-CN" altLang="en-US" smtClean="0"/>
              <a:t>版本）</a:t>
            </a:r>
            <a:endParaRPr lang="en-US" altLang="zh-CN" smtClean="0"/>
          </a:p>
          <a:p>
            <a:pPr marL="0" indent="0">
              <a:buNone/>
            </a:pPr>
            <a:r>
              <a:rPr lang="en-US" smtClean="0"/>
              <a:t>3</a:t>
            </a:r>
            <a:r>
              <a:rPr lang="zh-CN" altLang="en-US" smtClean="0"/>
              <a:t>、</a:t>
            </a:r>
            <a:r>
              <a:rPr lang="en-US" smtClean="0"/>
              <a:t>import </a:t>
            </a:r>
            <a:r>
              <a:rPr lang="en-US"/>
              <a:t>sqlalchemy</a:t>
            </a:r>
          </a:p>
          <a:p>
            <a:pPr marL="0" indent="0">
              <a:buNone/>
            </a:pPr>
            <a:r>
              <a:rPr lang="en-US"/>
              <a:t>print(sqlalchemy.__version__)</a:t>
            </a:r>
          </a:p>
        </p:txBody>
      </p:sp>
    </p:spTree>
    <p:extLst>
      <p:ext uri="{BB962C8B-B14F-4D97-AF65-F5344CB8AC3E}">
        <p14:creationId xmlns:p14="http://schemas.microsoft.com/office/powerpoint/2010/main" val="16566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上节课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、我们快速入手了</a:t>
            </a:r>
            <a:r>
              <a:rPr lang="en-US" altLang="zh-CN" smtClean="0"/>
              <a:t>pymysql</a:t>
            </a:r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、通过手写</a:t>
            </a:r>
            <a:r>
              <a:rPr lang="en-US" altLang="zh-CN" smtClean="0"/>
              <a:t>SQL</a:t>
            </a:r>
            <a:r>
              <a:rPr lang="zh-CN" altLang="en-US" smtClean="0"/>
              <a:t>的方式 把抓取到的基金数据入库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zh-CN" altLang="en-US" smtClean="0"/>
              <a:t>那么这节课我们要入手</a:t>
            </a:r>
            <a:r>
              <a:rPr lang="en-US" altLang="zh-CN" smtClean="0"/>
              <a:t>ORM</a:t>
            </a:r>
            <a:r>
              <a:rPr lang="zh-CN" altLang="en-US" smtClean="0"/>
              <a:t>。让我们的代码更加有可维护性、可读性，而不是各种</a:t>
            </a:r>
            <a:r>
              <a:rPr lang="en-US" altLang="zh-CN" smtClean="0"/>
              <a:t>SQL</a:t>
            </a:r>
            <a:r>
              <a:rPr lang="zh-CN" altLang="en-US"/>
              <a:t>满屏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5089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创建连接对象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r>
              <a:rPr lang="zh-CN" altLang="en-US" sz="2000" smtClean="0"/>
              <a:t>官方示例</a:t>
            </a:r>
            <a:endParaRPr lang="en-US" altLang="zh-CN" sz="2000" smtClean="0"/>
          </a:p>
          <a:p>
            <a:pPr marL="0" indent="0">
              <a:buNone/>
            </a:pPr>
            <a:r>
              <a:rPr lang="zh-CN" altLang="en-US" sz="2000" smtClean="0"/>
              <a:t>参考代码</a:t>
            </a:r>
            <a:r>
              <a:rPr lang="en-US" altLang="zh-CN" sz="2000"/>
              <a:t>:http://</a:t>
            </a:r>
            <a:r>
              <a:rPr lang="en-US" altLang="zh-CN" sz="2000" smtClean="0"/>
              <a:t>docs.sqlalchemy.org/en/latest/faq/connections.html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from sqlalchemy import create_engine</a:t>
            </a:r>
          </a:p>
          <a:p>
            <a:pPr marL="0" indent="0">
              <a:buNone/>
            </a:pPr>
            <a:r>
              <a:rPr lang="en-US" altLang="zh-CN" sz="2000" smtClean="0"/>
              <a:t>engine </a:t>
            </a:r>
            <a:r>
              <a:rPr lang="en-US" altLang="zh-CN" sz="2000"/>
              <a:t>= create_engine('mysql</a:t>
            </a:r>
            <a:r>
              <a:rPr lang="en-US" altLang="zh-CN" sz="2000" smtClean="0"/>
              <a:t>://root:123123@localhost/test?charset=utf8')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猜也</a:t>
            </a:r>
            <a:r>
              <a:rPr lang="zh-CN" altLang="en-US" sz="2000" smtClean="0"/>
              <a:t>能猜出 这是干嘛的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 smtClean="0"/>
              <a:t>运行会出错 ？ 因为 需要驱动库，默认会调用</a:t>
            </a:r>
            <a:r>
              <a:rPr lang="en-US" altLang="zh-CN" sz="2000" smtClean="0"/>
              <a:t>MySQLDb </a:t>
            </a:r>
            <a:r>
              <a:rPr lang="zh-CN" altLang="en-US" sz="2000" smtClean="0"/>
              <a:t>，我们昨天安装了</a:t>
            </a:r>
            <a:r>
              <a:rPr lang="en-US" altLang="zh-CN" sz="2000" smtClean="0"/>
              <a:t>pymysql</a:t>
            </a:r>
          </a:p>
          <a:p>
            <a:pPr marL="0" indent="0">
              <a:buNone/>
            </a:pPr>
            <a:r>
              <a:rPr lang="zh-CN" altLang="en-US" sz="2000" smtClean="0"/>
              <a:t>因此完整的要这么写：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/>
              <a:t>  engine = create_engine(</a:t>
            </a:r>
            <a:r>
              <a:rPr lang="en-US" altLang="zh-CN" sz="2000" smtClean="0"/>
              <a:t>'mysql+</a:t>
            </a:r>
            <a:r>
              <a:rPr lang="en-US" altLang="zh-CN" sz="2000" smtClean="0">
                <a:solidFill>
                  <a:srgbClr val="FF0000"/>
                </a:solidFill>
              </a:rPr>
              <a:t>pymysql</a:t>
            </a:r>
            <a:r>
              <a:rPr lang="en-US" altLang="zh-CN" sz="2000" smtClean="0"/>
              <a:t>://</a:t>
            </a:r>
            <a:r>
              <a:rPr lang="en-US" altLang="zh-CN" sz="2000"/>
              <a:t>root:123123@localhost/test',connect_args={"encoding": "utf8"})</a:t>
            </a:r>
          </a:p>
          <a:p>
            <a:pPr marL="0" indent="0">
              <a:buNone/>
            </a:pP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1606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直接执行</a:t>
            </a:r>
            <a:r>
              <a:rPr lang="en-US" altLang="zh-CN" smtClean="0"/>
              <a:t>SQL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smtClean="0"/>
              <a:t>既然是</a:t>
            </a:r>
            <a:r>
              <a:rPr lang="en-US" altLang="zh-CN" sz="1800" smtClean="0"/>
              <a:t>ORM</a:t>
            </a:r>
            <a:r>
              <a:rPr lang="zh-CN" altLang="en-US" sz="1800" smtClean="0"/>
              <a:t>肯定需要创建数据表和对象之间的映射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zh-CN" altLang="en-US" sz="1800" smtClean="0"/>
              <a:t>首先我们根据文档测试下直接使用</a:t>
            </a:r>
            <a:r>
              <a:rPr lang="en-US" altLang="zh-CN" sz="1800" smtClean="0"/>
              <a:t>SQL</a:t>
            </a:r>
            <a:r>
              <a:rPr lang="zh-CN" altLang="en-US" sz="1800" smtClean="0"/>
              <a:t>行不行？ 肯定行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 smtClean="0"/>
              <a:t>result = engine.execute('select * from jt_news')</a:t>
            </a:r>
          </a:p>
          <a:p>
            <a:pPr marL="0" indent="0">
              <a:buNone/>
            </a:pPr>
            <a:r>
              <a:rPr lang="en-US" altLang="zh-CN" sz="1800" smtClean="0"/>
              <a:t>res = result.fetchall()</a:t>
            </a:r>
          </a:p>
          <a:p>
            <a:pPr marL="0" indent="0">
              <a:buNone/>
            </a:pPr>
            <a:r>
              <a:rPr lang="en-US" altLang="zh-CN" sz="1800" smtClean="0"/>
              <a:t>print(res)</a:t>
            </a:r>
          </a:p>
          <a:p>
            <a:pPr marL="0" indent="0">
              <a:buNone/>
            </a:pPr>
            <a:endParaRPr lang="en-US" altLang="zh-CN" sz="1800" smtClean="0"/>
          </a:p>
          <a:p>
            <a:pPr marL="0" indent="0">
              <a:buNone/>
            </a:pPr>
            <a:r>
              <a:rPr lang="zh-CN" altLang="en-US" sz="1800" smtClean="0"/>
              <a:t>只不过 这没啥意思了，还不如直接使用</a:t>
            </a:r>
            <a:r>
              <a:rPr lang="en-US" altLang="zh-CN" sz="1800" smtClean="0"/>
              <a:t>pymysql</a:t>
            </a:r>
            <a:r>
              <a:rPr lang="zh-CN" altLang="en-US" sz="1800" smtClean="0"/>
              <a:t>了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76225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创建映射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smtClean="0"/>
              <a:t>既然是</a:t>
            </a:r>
            <a:r>
              <a:rPr lang="en-US" altLang="zh-CN" sz="1800" smtClean="0"/>
              <a:t>ORM</a:t>
            </a:r>
            <a:r>
              <a:rPr lang="zh-CN" altLang="en-US" sz="1800" smtClean="0"/>
              <a:t>肯定需要创建数据表和对象之间的映射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zh-CN" altLang="en-US" sz="1800" smtClean="0"/>
              <a:t>譬如我们的</a:t>
            </a:r>
            <a:r>
              <a:rPr lang="en-US" altLang="zh-CN" sz="1800" smtClean="0"/>
              <a:t>jt_news</a:t>
            </a:r>
            <a:r>
              <a:rPr lang="zh-CN" altLang="en-US" sz="1800" smtClean="0"/>
              <a:t>表</a:t>
            </a:r>
            <a:endParaRPr lang="en-US" altLang="zh-CN" sz="1800" smtClean="0"/>
          </a:p>
          <a:p>
            <a:pPr marL="0" indent="0">
              <a:buNone/>
            </a:pPr>
            <a:r>
              <a:rPr lang="zh-CN" altLang="en-US" sz="1800" smtClean="0"/>
              <a:t>字段类型</a:t>
            </a:r>
            <a:r>
              <a:rPr lang="en-US" altLang="zh-CN" sz="1800" smtClean="0"/>
              <a:t>: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from sqlalchemy import </a:t>
            </a:r>
            <a:r>
              <a:rPr lang="en-US" altLang="zh-CN" sz="1800" smtClean="0"/>
              <a:t>Column,Integer,String,DateTime</a:t>
            </a:r>
          </a:p>
          <a:p>
            <a:pPr marL="0" indent="0">
              <a:buNone/>
            </a:pPr>
            <a:endParaRPr lang="en-US" altLang="zh-CN" sz="1800" smtClean="0"/>
          </a:p>
          <a:p>
            <a:pPr marL="0" indent="0">
              <a:buNone/>
            </a:pPr>
            <a:endParaRPr lang="en-US" altLang="zh-CN" sz="1800" smtClean="0"/>
          </a:p>
          <a:p>
            <a:pPr marL="0" indent="0">
              <a:buNone/>
            </a:pPr>
            <a:r>
              <a:rPr lang="zh-CN" altLang="en-US" sz="1800"/>
              <a:t>老外</a:t>
            </a:r>
            <a:r>
              <a:rPr lang="zh-CN" altLang="en-US" sz="1800" smtClean="0"/>
              <a:t>规定的最基本要素</a:t>
            </a:r>
            <a:r>
              <a:rPr lang="en-US" altLang="zh-CN" sz="1800" smtClean="0"/>
              <a:t>:</a:t>
            </a:r>
          </a:p>
          <a:p>
            <a:pPr marL="0" indent="0">
              <a:buNone/>
            </a:pPr>
            <a:r>
              <a:rPr lang="en-US" altLang="zh-CN" sz="1800" smtClean="0"/>
              <a:t>1</a:t>
            </a:r>
            <a:r>
              <a:rPr lang="zh-CN" altLang="en-US" sz="1800" smtClean="0"/>
              <a:t>、必须创建一个类 ，继承老外帮你封装好的基类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/>
              <a:t>from sqlalchemy.ext.declarative import declarative_base</a:t>
            </a:r>
          </a:p>
          <a:p>
            <a:pPr marL="0" indent="0">
              <a:buNone/>
            </a:pPr>
            <a:r>
              <a:rPr lang="en-US" altLang="zh-CN" sz="1800"/>
              <a:t>Base = declarative_base()</a:t>
            </a:r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 smtClean="0"/>
              <a:t> 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71762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10563</TotalTime>
  <Words>833</Words>
  <Application>Microsoft Office PowerPoint</Application>
  <PresentationFormat>宽屏</PresentationFormat>
  <Paragraphs>154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入手ORM框架sqlalchemy和基本使用引导</vt:lpstr>
      <vt:lpstr>继续打开文档</vt:lpstr>
      <vt:lpstr>上节课的疑问</vt:lpstr>
      <vt:lpstr>今天要保存的文档</vt:lpstr>
      <vt:lpstr>上节课</vt:lpstr>
      <vt:lpstr>创建连接对象</vt:lpstr>
      <vt:lpstr>直接执行SQL</vt:lpstr>
      <vt:lpstr>创建映射</vt:lpstr>
      <vt:lpstr>接上页</vt:lpstr>
      <vt:lpstr>创建会话</vt:lpstr>
      <vt:lpstr>会话代码</vt:lpstr>
      <vt:lpstr>过滤条件</vt:lpstr>
      <vt:lpstr>自定义过滤条件</vt:lpstr>
      <vt:lpstr>新增和修改</vt:lpstr>
      <vt:lpstr>课后思考和预习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1330</cp:revision>
  <dcterms:created xsi:type="dcterms:W3CDTF">2016-05-22T15:40:23Z</dcterms:created>
  <dcterms:modified xsi:type="dcterms:W3CDTF">2017-09-10T15:12:05Z</dcterms:modified>
</cp:coreProperties>
</file>