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3"/>
  </p:notesMasterIdLst>
  <p:sldIdLst>
    <p:sldId id="265" r:id="rId3"/>
    <p:sldId id="305" r:id="rId4"/>
    <p:sldId id="299" r:id="rId5"/>
    <p:sldId id="301" r:id="rId6"/>
    <p:sldId id="316" r:id="rId7"/>
    <p:sldId id="320" r:id="rId8"/>
    <p:sldId id="327" r:id="rId9"/>
    <p:sldId id="311" r:id="rId10"/>
    <p:sldId id="328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55" d="100"/>
          <a:sy n="55" d="100"/>
        </p:scale>
        <p:origin x="4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老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司机学语言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篇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(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初级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)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zh-CN" altLang="en-US" smtClean="0"/>
              <a:t>入手爬虫利器</a:t>
            </a:r>
            <a:r>
              <a:rPr lang="en-US" altLang="zh-CN" smtClean="0"/>
              <a:t>:</a:t>
            </a:r>
            <a:r>
              <a:rPr lang="en-US" smtClean="0"/>
              <a:t>phantomjs+</a:t>
            </a:r>
            <a:r>
              <a:rPr lang="en-US" altLang="zh-CN" smtClean="0"/>
              <a:t>selenium</a:t>
            </a:r>
            <a:r>
              <a:rPr lang="zh-CN" altLang="en-US"/>
              <a:t>、</a:t>
            </a:r>
            <a:r>
              <a:rPr lang="zh-CN" altLang="en-US" smtClean="0"/>
              <a:t>自动填充文本框、自动点按钮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继续打开文档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76045"/>
            <a:ext cx="12061861" cy="58819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r>
              <a:rPr lang="zh-CN" altLang="en-US" sz="2000" smtClean="0"/>
              <a:t>打开文档：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sz="2000"/>
              <a:t>  https://docs.python.org/3</a:t>
            </a:r>
            <a:r>
              <a:rPr lang="en-US" sz="2000" smtClean="0"/>
              <a:t>/  </a:t>
            </a:r>
            <a:r>
              <a:rPr lang="zh-CN" altLang="en-US" sz="2000" smtClean="0"/>
              <a:t>（一切请自行搞定 安装和环境配置）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https://docs.python.org/3/tutorial/index.html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 smtClean="0"/>
              <a:t>学习技术的套路</a:t>
            </a:r>
            <a:r>
              <a:rPr lang="en-US" altLang="zh-CN" sz="2000" smtClean="0">
                <a:sym typeface="Wingdings" panose="05000000000000000000" pitchFamily="2" charset="2"/>
              </a:rPr>
              <a:t>:  (</a:t>
            </a:r>
            <a:r>
              <a:rPr lang="zh-CN" altLang="en-US" sz="2000" smtClean="0">
                <a:sym typeface="Wingdings" panose="05000000000000000000" pitchFamily="2" charset="2"/>
              </a:rPr>
              <a:t>知识点之间要相互牵扯，而不是独立的一个个过。最后把各个知识点整合，融会贯通</a:t>
            </a:r>
            <a:r>
              <a:rPr lang="en-US" altLang="zh-CN" sz="2000" smtClean="0">
                <a:sym typeface="Wingdings" panose="05000000000000000000" pitchFamily="2" charset="2"/>
              </a:rPr>
              <a:t>)</a:t>
            </a:r>
            <a:endParaRPr lang="en-US" altLang="zh-CN" sz="2000" smtClean="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r>
              <a:rPr lang="en-US" altLang="zh-CN" sz="2000" smtClean="0"/>
              <a:t> </a:t>
            </a:r>
            <a:endParaRPr lang="en-US" sz="2000"/>
          </a:p>
        </p:txBody>
      </p:sp>
      <p:sp>
        <p:nvSpPr>
          <p:cNvPr id="4" name="椭圆 3"/>
          <p:cNvSpPr/>
          <p:nvPr/>
        </p:nvSpPr>
        <p:spPr>
          <a:xfrm>
            <a:off x="821933" y="4530903"/>
            <a:ext cx="1541123" cy="986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思考后  带疑问？</a:t>
            </a: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606229" y="4232523"/>
            <a:ext cx="1458931" cy="48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知识点</a:t>
            </a:r>
            <a:r>
              <a:rPr lang="en-US" altLang="zh-CN" smtClean="0"/>
              <a:t>1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606229" y="5496673"/>
            <a:ext cx="1458931" cy="48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知识</a:t>
            </a:r>
            <a:r>
              <a:rPr lang="zh-CN" altLang="en-US" smtClean="0"/>
              <a:t>点</a:t>
            </a:r>
            <a:r>
              <a:rPr lang="en-US" altLang="zh-CN"/>
              <a:t>2</a:t>
            </a: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030930" y="4857963"/>
            <a:ext cx="1458931" cy="48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知识</a:t>
            </a:r>
            <a:r>
              <a:rPr lang="zh-CN" altLang="en-US" smtClean="0"/>
              <a:t>点</a:t>
            </a:r>
            <a:r>
              <a:rPr lang="en-US" altLang="zh-CN"/>
              <a:t>3</a:t>
            </a:r>
            <a:endParaRPr lang="en-US"/>
          </a:p>
        </p:txBody>
      </p:sp>
      <p:cxnSp>
        <p:nvCxnSpPr>
          <p:cNvPr id="9" name="直接箭头连接符 8"/>
          <p:cNvCxnSpPr>
            <a:stCxn id="5" idx="3"/>
          </p:cNvCxnSpPr>
          <p:nvPr/>
        </p:nvCxnSpPr>
        <p:spPr>
          <a:xfrm>
            <a:off x="5065160" y="4473966"/>
            <a:ext cx="1417833" cy="426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489807" y="5240676"/>
            <a:ext cx="1541123" cy="276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335694" y="4695290"/>
            <a:ext cx="154113" cy="8013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2476072" y="4880225"/>
            <a:ext cx="965771" cy="360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右箭头 14"/>
          <p:cNvSpPr/>
          <p:nvPr/>
        </p:nvSpPr>
        <p:spPr>
          <a:xfrm>
            <a:off x="8166243" y="4880224"/>
            <a:ext cx="965771" cy="360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9452225" y="4530903"/>
            <a:ext cx="1859622" cy="109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留坑，后面慢慢排</a:t>
            </a:r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8044665" y="5979559"/>
            <a:ext cx="39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C00000"/>
                </a:solidFill>
              </a:rPr>
              <a:t>不要妄想一口吃一个胖子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上节课的疑问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76045"/>
            <a:ext cx="12061861" cy="5881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都逃不出如下套路（部分）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1</a:t>
            </a:r>
            <a:r>
              <a:rPr lang="zh-CN" altLang="en-US" sz="2000" smtClean="0"/>
              <a:t>、</a:t>
            </a:r>
            <a:r>
              <a:rPr lang="zh-CN" altLang="en-US" sz="2000" smtClean="0">
                <a:solidFill>
                  <a:schemeClr val="bg2">
                    <a:lumMod val="75000"/>
                  </a:schemeClr>
                </a:solidFill>
              </a:rPr>
              <a:t>怎么定义变量、</a:t>
            </a:r>
            <a:r>
              <a:rPr lang="zh-CN" altLang="en-US" sz="2000" smtClean="0">
                <a:solidFill>
                  <a:schemeClr val="bg1">
                    <a:lumMod val="85000"/>
                  </a:schemeClr>
                </a:solidFill>
              </a:rPr>
              <a:t>是否有数据类型</a:t>
            </a:r>
            <a:r>
              <a:rPr lang="zh-CN" altLang="en-US" sz="2000" smtClean="0">
                <a:solidFill>
                  <a:schemeClr val="bg2">
                    <a:lumMod val="75000"/>
                  </a:schemeClr>
                </a:solidFill>
              </a:rPr>
              <a:t>、怎么在控制台输出</a:t>
            </a:r>
            <a:r>
              <a:rPr lang="zh-CN" altLang="en-US" sz="2000" smtClean="0"/>
              <a:t>？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2</a:t>
            </a:r>
            <a:r>
              <a:rPr lang="zh-CN" altLang="en-US" sz="2000" smtClean="0"/>
              <a:t>、</a:t>
            </a:r>
            <a:r>
              <a:rPr lang="zh-CN" altLang="en-US" sz="2000">
                <a:solidFill>
                  <a:schemeClr val="bg2">
                    <a:lumMod val="75000"/>
                  </a:schemeClr>
                </a:solidFill>
              </a:rPr>
              <a:t>如何定义函数</a:t>
            </a:r>
            <a:r>
              <a:rPr lang="zh-CN" altLang="en-US" sz="2000" smtClean="0"/>
              <a:t>、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</a:rPr>
              <a:t>如何定义类。面向对象的写法是如何的？</a:t>
            </a:r>
            <a:endParaRPr lang="en-US" altLang="zh-CN" sz="200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</a:rPr>
              <a:t>、如何调用外部类（或函数）、安装外部模块？</a:t>
            </a:r>
            <a:endParaRPr lang="en-US" altLang="zh-CN" sz="200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4</a:t>
            </a:r>
            <a:r>
              <a:rPr lang="zh-CN" altLang="en-US" sz="2000" smtClean="0"/>
              <a:t>、</a:t>
            </a:r>
            <a:r>
              <a:rPr lang="zh-CN" altLang="en-US" sz="2000" smtClean="0">
                <a:solidFill>
                  <a:schemeClr val="bg2">
                    <a:lumMod val="50000"/>
                  </a:schemeClr>
                </a:solidFill>
              </a:rPr>
              <a:t>如何读写文件</a:t>
            </a:r>
            <a:r>
              <a:rPr lang="zh-CN" altLang="en-US" sz="2000" smtClean="0"/>
              <a:t>、</a:t>
            </a:r>
            <a:r>
              <a:rPr lang="zh-CN" altLang="en-US" sz="2000" smtClean="0">
                <a:solidFill>
                  <a:srgbClr val="FF0000"/>
                </a:solidFill>
              </a:rPr>
              <a:t>网络编程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5</a:t>
            </a:r>
            <a:r>
              <a:rPr lang="zh-CN" altLang="en-US" sz="2000" smtClean="0"/>
              <a:t>、</a:t>
            </a:r>
            <a:r>
              <a:rPr lang="zh-CN" altLang="en-US" sz="2000" smtClean="0">
                <a:solidFill>
                  <a:srgbClr val="FF0000"/>
                </a:solidFill>
              </a:rPr>
              <a:t>如何与数据库交互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smtClean="0"/>
              <a:t>6</a:t>
            </a:r>
            <a:r>
              <a:rPr lang="zh-CN" altLang="en-US" sz="2000" smtClean="0"/>
              <a:t>、如何和各种第三方库交互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sz="2000" smtClean="0"/>
              <a:t>7</a:t>
            </a:r>
            <a:r>
              <a:rPr lang="zh-CN" altLang="en-US" sz="2000" smtClean="0"/>
              <a:t>、是否有啥好的框架可以用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783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</a:t>
            </a:r>
            <a:r>
              <a:rPr lang="zh-CN" altLang="en-US" smtClean="0"/>
              <a:t>课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mtClean="0"/>
              <a:t> 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、通过</a:t>
            </a:r>
            <a:r>
              <a:rPr lang="zh-CN" altLang="en-US" smtClean="0">
                <a:solidFill>
                  <a:srgbClr val="FF0000"/>
                </a:solidFill>
              </a:rPr>
              <a:t>眼球的方式</a:t>
            </a:r>
            <a:r>
              <a:rPr lang="zh-CN" altLang="en-US" smtClean="0"/>
              <a:t>抓取基金网站第二页</a:t>
            </a:r>
            <a:r>
              <a:rPr lang="en-US" altLang="zh-CN" smtClean="0"/>
              <a:t>(JS)</a:t>
            </a:r>
            <a:r>
              <a:rPr lang="zh-CN" altLang="en-US" smtClean="0"/>
              <a:t>方式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、并入门了几个外部包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1</a:t>
            </a:r>
            <a:r>
              <a:rPr lang="zh-CN" altLang="en-US" smtClean="0"/>
              <a:t>）</a:t>
            </a:r>
            <a:r>
              <a:rPr lang="en-US" altLang="zh-CN" smtClean="0"/>
              <a:t>execjs </a:t>
            </a:r>
            <a:r>
              <a:rPr lang="zh-CN" altLang="en-US" smtClean="0"/>
              <a:t>连接外部运行时（如</a:t>
            </a:r>
            <a:r>
              <a:rPr lang="en-US" altLang="zh-CN" smtClean="0"/>
              <a:t>node</a:t>
            </a:r>
            <a:r>
              <a:rPr lang="zh-CN" altLang="en-US" smtClean="0"/>
              <a:t>）运行</a:t>
            </a:r>
            <a:r>
              <a:rPr lang="en-US" altLang="zh-CN" smtClean="0"/>
              <a:t>JS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2</a:t>
            </a:r>
            <a:r>
              <a:rPr lang="zh-CN" altLang="en-US" smtClean="0"/>
              <a:t>）</a:t>
            </a:r>
            <a:r>
              <a:rPr lang="en-US" altLang="zh-CN" smtClean="0"/>
              <a:t>chardet </a:t>
            </a:r>
            <a:r>
              <a:rPr lang="zh-CN" altLang="en-US" smtClean="0"/>
              <a:t>自动判断网页编码</a:t>
            </a: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zh-CN" altLang="en-US" smtClean="0"/>
              <a:t>这节课我们来学习自动获取</a:t>
            </a:r>
            <a:r>
              <a:rPr lang="en-US" altLang="zh-CN" smtClean="0"/>
              <a:t>JS</a:t>
            </a:r>
            <a:r>
              <a:rPr lang="zh-CN" altLang="en-US" smtClean="0"/>
              <a:t>方式的抓取内容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508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入手 </a:t>
            </a:r>
            <a:r>
              <a:rPr lang="en-US" smtClean="0"/>
              <a:t>phantomjs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smtClean="0"/>
              <a:t>好比是一个无</a:t>
            </a:r>
            <a:r>
              <a:rPr lang="zh-CN" altLang="en-US" sz="2000"/>
              <a:t>界面</a:t>
            </a:r>
            <a:r>
              <a:rPr lang="zh-CN" altLang="en-US" sz="2000" smtClean="0"/>
              <a:t>的</a:t>
            </a:r>
            <a:r>
              <a:rPr lang="zh-CN" altLang="en-US" sz="2000" smtClean="0"/>
              <a:t>浏览器内核，</a:t>
            </a:r>
            <a:r>
              <a:rPr lang="zh-CN" altLang="en-US" sz="2000" smtClean="0"/>
              <a:t>可以用它来执行脚本</a:t>
            </a:r>
            <a:r>
              <a:rPr lang="en-US" altLang="zh-CN" sz="2000" smtClean="0"/>
              <a:t> </a:t>
            </a:r>
            <a:r>
              <a:rPr lang="zh-CN" altLang="en-US" sz="2000"/>
              <a:t>。</a:t>
            </a:r>
            <a:r>
              <a:rPr lang="zh-CN" altLang="en-US" sz="2000">
                <a:solidFill>
                  <a:srgbClr val="FF0000"/>
                </a:solidFill>
              </a:rPr>
              <a:t>隐形的</a:t>
            </a:r>
            <a:r>
              <a:rPr lang="zh-CN" altLang="en-US" sz="2000" smtClean="0"/>
              <a:t>执行</a:t>
            </a:r>
            <a:r>
              <a:rPr lang="en-US" altLang="zh-CN" sz="2000" smtClean="0"/>
              <a:t>CSS</a:t>
            </a:r>
            <a:r>
              <a:rPr lang="zh-CN" altLang="en-US" sz="2000" smtClean="0"/>
              <a:t>选择、</a:t>
            </a:r>
            <a:r>
              <a:rPr lang="en-US" altLang="zh-CN" sz="2000"/>
              <a:t>DOM</a:t>
            </a:r>
            <a:r>
              <a:rPr lang="zh-CN" altLang="en-US" sz="2000" smtClean="0"/>
              <a:t>操作等 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官网地址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http://</a:t>
            </a:r>
            <a:r>
              <a:rPr lang="en-US" altLang="zh-CN" sz="2000" smtClean="0"/>
              <a:t>phantomjs.org/download.html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下载 后，并把里面的 可执行</a:t>
            </a:r>
            <a:r>
              <a:rPr lang="en-US" altLang="zh-CN" sz="2000" smtClean="0"/>
              <a:t>exe</a:t>
            </a:r>
            <a:r>
              <a:rPr lang="zh-CN" altLang="en-US" sz="2000" smtClean="0"/>
              <a:t>拷贝出来。放到你喜欢的目录，譬如本课程是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C</a:t>
            </a:r>
            <a:r>
              <a:rPr lang="en-US" altLang="zh-CN" sz="2000"/>
              <a:t>:\</a:t>
            </a:r>
            <a:r>
              <a:rPr lang="en-US" altLang="zh-CN" sz="2000" smtClean="0"/>
              <a:t>phantomjs2.1</a:t>
            </a:r>
          </a:p>
          <a:p>
            <a:pPr marL="0" indent="0">
              <a:buNone/>
            </a:pPr>
            <a:r>
              <a:rPr lang="zh-CN" altLang="en-US" sz="2000" smtClean="0"/>
              <a:t>然后设置环境变量，在</a:t>
            </a:r>
            <a:r>
              <a:rPr lang="en-US" altLang="zh-CN" sz="2000" smtClean="0"/>
              <a:t>PATH</a:t>
            </a:r>
            <a:r>
              <a:rPr lang="zh-CN" altLang="en-US" sz="2000" smtClean="0"/>
              <a:t>中加入 这个地址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重新打开一个</a:t>
            </a:r>
            <a:r>
              <a:rPr lang="en-US" altLang="zh-CN" sz="2000" smtClean="0"/>
              <a:t>cmd</a:t>
            </a:r>
            <a:r>
              <a:rPr lang="zh-CN" altLang="en-US" sz="2000" smtClean="0"/>
              <a:t>终端，如果执行 </a:t>
            </a:r>
            <a:r>
              <a:rPr lang="en-US" altLang="zh-CN" sz="2000" smtClean="0"/>
              <a:t>phantomjs -v </a:t>
            </a:r>
            <a:r>
              <a:rPr lang="zh-CN" altLang="en-US" sz="2000" smtClean="0"/>
              <a:t>出现正常结果，则代表</a:t>
            </a:r>
            <a:r>
              <a:rPr lang="en-US" altLang="zh-CN" sz="2000" smtClean="0"/>
              <a:t>OK</a:t>
            </a:r>
            <a:r>
              <a:rPr lang="zh-CN" altLang="en-US" sz="2000" smtClean="0"/>
              <a:t>了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1606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代码测试下</a:t>
            </a:r>
            <a:r>
              <a:rPr lang="en-US"/>
              <a:t>phantomjs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smtClean="0"/>
              <a:t>在任意目录下创建一个</a:t>
            </a:r>
            <a:r>
              <a:rPr lang="en-US" altLang="zh-CN" sz="2000" smtClean="0"/>
              <a:t>JS</a:t>
            </a:r>
            <a:r>
              <a:rPr lang="zh-CN" altLang="en-US" sz="2000" smtClean="0"/>
              <a:t>文件</a:t>
            </a:r>
            <a:r>
              <a:rPr lang="en-US" altLang="zh-CN" sz="2000" smtClean="0"/>
              <a:t>(</a:t>
            </a:r>
            <a:r>
              <a:rPr lang="zh-CN" altLang="en-US" sz="2000" smtClean="0"/>
              <a:t>譬如叫做</a:t>
            </a:r>
            <a:r>
              <a:rPr lang="en-US" altLang="zh-CN" sz="2000" smtClean="0"/>
              <a:t>test.js)</a:t>
            </a:r>
            <a:r>
              <a:rPr lang="zh-CN" altLang="en-US" sz="2000" smtClean="0"/>
              <a:t>。写入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console.log("hi,python");</a:t>
            </a:r>
          </a:p>
          <a:p>
            <a:pPr marL="0" indent="0">
              <a:buNone/>
            </a:pPr>
            <a:r>
              <a:rPr lang="en-US" altLang="zh-CN" sz="2000"/>
              <a:t>phantom.exit</a:t>
            </a:r>
            <a:r>
              <a:rPr lang="en-US" altLang="zh-CN" sz="2000" smtClean="0"/>
              <a:t>(); //</a:t>
            </a:r>
            <a:r>
              <a:rPr lang="zh-CN" altLang="en-US" sz="2000" smtClean="0">
                <a:solidFill>
                  <a:srgbClr val="FF0000"/>
                </a:solidFill>
              </a:rPr>
              <a:t>这句要写，否则会阻塞而不退出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然后在控制台中执行 </a:t>
            </a:r>
            <a:r>
              <a:rPr lang="en-US" altLang="zh-CN" sz="2000" smtClean="0"/>
              <a:t>phantomjs test.js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/>
              <a:t>注意；不是用</a:t>
            </a:r>
            <a:r>
              <a:rPr lang="en-US" altLang="zh-CN" sz="2000" smtClean="0"/>
              <a:t>python</a:t>
            </a:r>
            <a:r>
              <a:rPr lang="zh-CN" altLang="en-US" sz="2000" smtClean="0"/>
              <a:t>测试。 它只能用</a:t>
            </a:r>
            <a:r>
              <a:rPr lang="en-US" altLang="zh-CN" sz="2000" smtClean="0"/>
              <a:t>JS</a:t>
            </a:r>
            <a:r>
              <a:rPr lang="zh-CN" altLang="en-US" sz="2000" smtClean="0"/>
              <a:t>来运行 </a:t>
            </a:r>
            <a:r>
              <a:rPr lang="en-US" altLang="zh-CN" sz="2000" smtClean="0"/>
              <a:t>(</a:t>
            </a:r>
            <a:r>
              <a:rPr lang="zh-CN" altLang="en-US" sz="2000" smtClean="0"/>
              <a:t>当今年代，同时掌握多门语言是基本功）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>
                <a:solidFill>
                  <a:srgbClr val="FF0000"/>
                </a:solidFill>
              </a:rPr>
              <a:t>精通一门是指</a:t>
            </a:r>
            <a:r>
              <a:rPr lang="zh-CN" altLang="en-US" sz="2000" smtClean="0"/>
              <a:t>：若干语言或技术知识都有涉及，且能快速上手</a:t>
            </a:r>
            <a:r>
              <a:rPr lang="en-US" altLang="zh-CN" sz="2000" smtClean="0"/>
              <a:t>,</a:t>
            </a:r>
            <a:r>
              <a:rPr lang="zh-CN" altLang="en-US" sz="2000" smtClean="0"/>
              <a:t>能够触类旁通。但是主要擅长使用某一语言来实现业务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000" b="1" smtClean="0"/>
              <a:t>而不是：</a:t>
            </a:r>
            <a:endParaRPr lang="en-US" altLang="zh-CN" sz="2000" b="1" smtClean="0"/>
          </a:p>
          <a:p>
            <a:pPr marL="0" indent="0">
              <a:buNone/>
            </a:pPr>
            <a:r>
              <a:rPr lang="zh-CN" altLang="en-US" sz="2000"/>
              <a:t>只</a:t>
            </a:r>
            <a:r>
              <a:rPr lang="zh-CN" altLang="en-US" sz="2000" smtClean="0"/>
              <a:t>会某一个单一语言或单一知识点，</a:t>
            </a:r>
            <a:r>
              <a:rPr lang="zh-CN" altLang="en-US" sz="2000" smtClean="0">
                <a:solidFill>
                  <a:srgbClr val="FF0000"/>
                </a:solidFill>
              </a:rPr>
              <a:t>其他什么都不会，并以此为荣</a:t>
            </a:r>
            <a:r>
              <a:rPr lang="en-US" altLang="zh-CN" sz="2000" smtClean="0"/>
              <a:t>.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9627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入手第二个神器</a:t>
            </a:r>
            <a:r>
              <a:rPr lang="en-US" altLang="zh-CN"/>
              <a:t>(</a:t>
            </a:r>
            <a:r>
              <a:rPr lang="en-US" altLang="zh-CN" smtClean="0"/>
              <a:t>selenium)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/>
              <a:t>它是一</a:t>
            </a:r>
            <a:r>
              <a:rPr lang="zh-CN" altLang="en-US" sz="1800" smtClean="0"/>
              <a:t>个 </a:t>
            </a:r>
            <a:r>
              <a:rPr lang="en-US" altLang="zh-CN" sz="1800" smtClean="0"/>
              <a:t>web</a:t>
            </a:r>
            <a:r>
              <a:rPr lang="zh-CN" altLang="en-US" sz="1800" smtClean="0"/>
              <a:t>自动化</a:t>
            </a:r>
            <a:r>
              <a:rPr lang="zh-CN" altLang="en-US" sz="1800"/>
              <a:t>测试框架</a:t>
            </a:r>
            <a:r>
              <a:rPr lang="zh-CN" altLang="en-US" sz="1800" smtClean="0"/>
              <a:t>，可以模拟一些人工</a:t>
            </a:r>
            <a:r>
              <a:rPr lang="zh-CN" altLang="en-US" sz="1800"/>
              <a:t>操作，</a:t>
            </a:r>
            <a:r>
              <a:rPr lang="zh-CN" altLang="en-US" sz="1800" smtClean="0"/>
              <a:t>比如点击</a:t>
            </a:r>
            <a:r>
              <a:rPr lang="zh-CN" altLang="en-US" sz="1800"/>
              <a:t>按钮</a:t>
            </a:r>
            <a:r>
              <a:rPr lang="zh-CN" altLang="en-US" sz="1800" smtClean="0"/>
              <a:t>、输入</a:t>
            </a:r>
            <a:r>
              <a:rPr lang="zh-CN" altLang="en-US" sz="1800"/>
              <a:t>文本</a:t>
            </a:r>
            <a:r>
              <a:rPr lang="zh-CN" altLang="en-US" sz="1800" smtClean="0"/>
              <a:t>、填充</a:t>
            </a:r>
            <a:r>
              <a:rPr lang="zh-CN" altLang="en-US" sz="1800"/>
              <a:t>表</a:t>
            </a:r>
            <a:r>
              <a:rPr lang="zh-CN" altLang="en-US" sz="1800" smtClean="0"/>
              <a:t>单等等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python </a:t>
            </a:r>
            <a:r>
              <a:rPr lang="zh-CN" altLang="en-US" sz="1800" smtClean="0"/>
              <a:t>文档地址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http://seleniumhq.github.io/selenium/docs/api/py/</a:t>
            </a:r>
          </a:p>
          <a:p>
            <a:pPr marL="0" indent="0">
              <a:buNone/>
            </a:pPr>
            <a:r>
              <a:rPr lang="en-US" altLang="zh-CN" sz="1800" smtClean="0"/>
              <a:t> </a:t>
            </a:r>
            <a:r>
              <a:rPr lang="zh-CN" altLang="en-US" sz="1800" smtClean="0"/>
              <a:t>安装</a:t>
            </a:r>
            <a:r>
              <a:rPr lang="en-US" altLang="zh-CN" sz="1800" smtClean="0"/>
              <a:t>(</a:t>
            </a:r>
            <a:r>
              <a:rPr lang="zh-CN" altLang="en-US" sz="1800" smtClean="0"/>
              <a:t>进入虚拟环境）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1</a:t>
            </a:r>
            <a:r>
              <a:rPr lang="zh-CN" altLang="en-US" sz="1800" smtClean="0"/>
              <a:t>、</a:t>
            </a:r>
            <a:r>
              <a:rPr lang="en-US" altLang="zh-CN" sz="1800" smtClean="0"/>
              <a:t>python36  </a:t>
            </a:r>
            <a:r>
              <a:rPr lang="en-US" altLang="zh-CN" sz="1800"/>
              <a:t>-m pip install selenium</a:t>
            </a:r>
            <a:endParaRPr lang="en-US" altLang="zh-CN" sz="1800" smtClean="0"/>
          </a:p>
          <a:p>
            <a:pPr marL="0" indent="0">
              <a:buNone/>
            </a:pPr>
            <a:r>
              <a:rPr lang="zh-CN" altLang="en-US" sz="1800" smtClean="0"/>
              <a:t>根据老外的说明，它最终运行需要驱动。可以使用官方告诉我们的</a:t>
            </a:r>
            <a:r>
              <a:rPr lang="en-US" altLang="zh-CN" sz="1800" smtClean="0"/>
              <a:t>chrome</a:t>
            </a:r>
            <a:r>
              <a:rPr lang="zh-CN" altLang="en-US" sz="1800" smtClean="0"/>
              <a:t>或</a:t>
            </a:r>
            <a:r>
              <a:rPr lang="en-US" altLang="zh-CN" sz="1800" smtClean="0"/>
              <a:t>firefox</a:t>
            </a:r>
            <a:r>
              <a:rPr lang="zh-CN" altLang="en-US" sz="1800" smtClean="0"/>
              <a:t>等，但是这些都不是我们想要的。我们需要的是刚刚我们创建的</a:t>
            </a:r>
            <a:r>
              <a:rPr lang="en-US" sz="1800"/>
              <a:t>phantomjs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  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376225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最基本的代码测试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smtClean="0"/>
              <a:t>我们以百度为例。我们让程序自动打开百度，并且输入关键字，然后搜索 （一切都是自动的）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from selenium import webdriver</a:t>
            </a:r>
          </a:p>
          <a:p>
            <a:pPr marL="0" indent="0">
              <a:buNone/>
            </a:pPr>
            <a:r>
              <a:rPr lang="en-US" altLang="zh-CN" sz="1800"/>
              <a:t>from selenium.webdriver.common.keys import Keys</a:t>
            </a:r>
          </a:p>
          <a:p>
            <a:pPr marL="0" indent="0">
              <a:buNone/>
            </a:pPr>
            <a:r>
              <a:rPr lang="en-US" altLang="zh-CN" sz="1800"/>
              <a:t>from selenium.webdriver.support.ui import WebDriverWait</a:t>
            </a:r>
          </a:p>
          <a:p>
            <a:pPr marL="0" indent="0">
              <a:buNone/>
            </a:pPr>
            <a:r>
              <a:rPr lang="en-US" altLang="zh-CN" sz="1800"/>
              <a:t>from selenium.webdriver.support import expected_conditions as EC</a:t>
            </a:r>
          </a:p>
          <a:p>
            <a:pPr marL="0" indent="0">
              <a:buNone/>
            </a:pPr>
            <a:r>
              <a:rPr lang="en-US" altLang="zh-CN" sz="1800"/>
              <a:t>driver = webdriver.PhantomJS();</a:t>
            </a:r>
          </a:p>
          <a:p>
            <a:pPr marL="0" indent="0">
              <a:buNone/>
            </a:pPr>
            <a:r>
              <a:rPr lang="en-US" altLang="zh-CN" sz="1800"/>
              <a:t>driver.get("https://www.baidu.com</a:t>
            </a:r>
            <a:r>
              <a:rPr lang="en-US" altLang="zh-CN" sz="1800" smtClean="0"/>
              <a:t>/")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searchBox=driver.find_element_by_id("kw")</a:t>
            </a:r>
          </a:p>
          <a:p>
            <a:pPr marL="0" indent="0">
              <a:buNone/>
            </a:pPr>
            <a:r>
              <a:rPr lang="en-US" altLang="zh-CN" sz="1800"/>
              <a:t>searchBtn=driver.find_element_by_id("su</a:t>
            </a:r>
            <a:r>
              <a:rPr lang="en-US" altLang="zh-CN" sz="1800" smtClean="0"/>
              <a:t>")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searchBox.send_keys("jtthink.com</a:t>
            </a:r>
            <a:r>
              <a:rPr lang="en-US" altLang="zh-CN" sz="1800" smtClean="0"/>
              <a:t>")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searchBtn.click()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WebDriverWait(driver,20).until(EC.title_contains("jtthink"))</a:t>
            </a:r>
          </a:p>
          <a:p>
            <a:pPr marL="0" indent="0">
              <a:buNone/>
            </a:pPr>
            <a:r>
              <a:rPr lang="en-US" altLang="zh-CN" sz="1800"/>
              <a:t>print(driver.page_source)</a:t>
            </a:r>
          </a:p>
          <a:p>
            <a:pPr marL="0" indent="0">
              <a:buNone/>
            </a:pPr>
            <a:r>
              <a:rPr lang="en-US" altLang="zh-CN" sz="1800"/>
              <a:t>driver.quit()</a:t>
            </a:r>
          </a:p>
        </p:txBody>
      </p:sp>
    </p:spTree>
    <p:extLst>
      <p:ext uri="{BB962C8B-B14F-4D97-AF65-F5344CB8AC3E}">
        <p14:creationId xmlns:p14="http://schemas.microsoft.com/office/powerpoint/2010/main" val="34134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11156</TotalTime>
  <Words>694</Words>
  <Application>Microsoft Office PowerPoint</Application>
  <PresentationFormat>宽屏</PresentationFormat>
  <Paragraphs>108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入手爬虫利器:phantomjs+selenium、自动填充文本框、自动点按钮</vt:lpstr>
      <vt:lpstr>继续打开文档</vt:lpstr>
      <vt:lpstr>上节课的疑问</vt:lpstr>
      <vt:lpstr>上节课</vt:lpstr>
      <vt:lpstr>入手 phantomjs</vt:lpstr>
      <vt:lpstr>代码测试下phantomjs</vt:lpstr>
      <vt:lpstr>入手第二个神器(selenium)</vt:lpstr>
      <vt:lpstr>最基本的代码测试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1432</cp:revision>
  <dcterms:created xsi:type="dcterms:W3CDTF">2016-05-22T15:40:23Z</dcterms:created>
  <dcterms:modified xsi:type="dcterms:W3CDTF">2017-09-17T13:45:54Z</dcterms:modified>
</cp:coreProperties>
</file>