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87" r:id="rId2"/>
    <p:sldId id="271" r:id="rId3"/>
    <p:sldId id="294" r:id="rId4"/>
    <p:sldId id="296" r:id="rId5"/>
    <p:sldId id="291" r:id="rId6"/>
    <p:sldId id="290" r:id="rId7"/>
    <p:sldId id="292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93" r:id="rId19"/>
    <p:sldId id="28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06" autoAdjust="0"/>
  </p:normalViewPr>
  <p:slideViewPr>
    <p:cSldViewPr snapToGrid="0">
      <p:cViewPr varScale="1">
        <p:scale>
          <a:sx n="88" d="100"/>
          <a:sy n="88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77A6D-5179-4B4E-A2D6-E37488751D3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904A5-756B-4B28-B95D-6C5A8E07B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904A5-756B-4B28-B95D-6C5A8E07B22C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64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904A5-756B-4B28-B95D-6C5A8E07B22C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6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904A5-756B-4B28-B95D-6C5A8E07B22C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4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904A5-756B-4B28-B95D-6C5A8E07B2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0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904A5-756B-4B28-B95D-6C5A8E07B2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5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904A5-756B-4B28-B95D-6C5A8E07B2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0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904A5-756B-4B28-B95D-6C5A8E07B2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1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904A5-756B-4B28-B95D-6C5A8E07B22C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7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8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90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3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95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9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6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3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1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2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8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9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2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5B13-6D5E-4887-BE8B-EFDACCA22EEF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B7465C-E22E-4148-947A-3588BE929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0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7-reasons-to-consider-svgs-instead-of-canvas/" TargetMode="External"/><Relationship Id="rId7" Type="http://schemas.openxmlformats.org/officeDocument/2006/relationships/hyperlink" Target="https://www.kirupa.com/html5/dom_vs_canvas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WebGL_API/Tutorial/Getting_started_with_WebGL" TargetMode="External"/><Relationship Id="rId5" Type="http://schemas.openxmlformats.org/officeDocument/2006/relationships/hyperlink" Target="https://msdn.microsoft.com/zh-cn/library/dn265058(v=vs.85).aspx" TargetMode="External"/><Relationship Id="rId4" Type="http://schemas.openxmlformats.org/officeDocument/2006/relationships/hyperlink" Target="http://www.xiaofang.me/2013/06/28/%E4%BB%80%E4%B9%88%E6%97%B6%E5%80%99%E8%AF%A5%E7%94%A8svg%EF%BC%8C%E4%BB%80%E4%B9%88%E6%97%B6%E5%80%99%E8%AF%A5%E7%94%A8canvas-%E4%BC%98%E7%BC%BA%E7%82%B9%E5%88%86%E6%9E%90-svg-or-ca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j-ea"/>
                <a:ea typeface="+mj-ea"/>
              </a:rPr>
              <a:t>                 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　　　　　　</a:t>
            </a:r>
            <a:endParaRPr lang="en-US" altLang="zh-CN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+mj-ea"/>
                <a:ea typeface="+mj-ea"/>
              </a:rPr>
              <a:t>						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+mj-ea"/>
                <a:ea typeface="+mj-ea"/>
              </a:rPr>
              <a:t>						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+mj-ea"/>
                <a:ea typeface="+mj-ea"/>
              </a:rPr>
              <a:t>						      </a:t>
            </a:r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Canvas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简单游戏开发</a:t>
            </a:r>
            <a:endParaRPr lang="en-US" altLang="zh-CN" sz="28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   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+mj-ea"/>
                <a:ea typeface="+mj-ea"/>
              </a:rPr>
              <a:t>									</a:t>
            </a:r>
            <a:endParaRPr lang="zh-CN" altLang="en-US" sz="2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+mj-ea"/>
                <a:ea typeface="+mj-ea"/>
              </a:rPr>
              <a:t>			</a:t>
            </a:r>
            <a:endParaRPr lang="en-US" altLang="zh-CN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+mj-ea"/>
                <a:ea typeface="+mj-ea"/>
              </a:rPr>
              <a:t>	                                                                      </a:t>
            </a:r>
            <a:endParaRPr lang="en-US" altLang="zh-CN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                                                                                                      </a:t>
            </a:r>
            <a:r>
              <a:rPr lang="zh-CN" altLang="en-US" sz="1800" dirty="0" smtClean="0">
                <a:solidFill>
                  <a:schemeClr val="accent1"/>
                </a:solidFill>
                <a:latin typeface="+mj-ea"/>
                <a:ea typeface="+mj-ea"/>
              </a:rPr>
              <a:t>作者：胡祥文</a:t>
            </a:r>
            <a:endParaRPr lang="en-US" altLang="zh-CN" sz="18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	</a:t>
            </a:r>
            <a:r>
              <a:rPr lang="en-US" altLang="zh-CN" dirty="0" smtClean="0">
                <a:solidFill>
                  <a:schemeClr val="accent1"/>
                </a:solidFill>
                <a:latin typeface="+mj-ea"/>
                <a:ea typeface="+mj-ea"/>
              </a:rPr>
              <a:t>														  </a:t>
            </a:r>
            <a:r>
              <a:rPr lang="zh-CN" altLang="en-US" dirty="0" smtClean="0">
                <a:solidFill>
                  <a:schemeClr val="accent1"/>
                </a:solidFill>
                <a:latin typeface="+mj-ea"/>
                <a:ea typeface="+mj-ea"/>
              </a:rPr>
              <a:t>日期：</a:t>
            </a:r>
            <a:r>
              <a:rPr lang="en-US" altLang="zh-CN" dirty="0" smtClean="0">
                <a:solidFill>
                  <a:schemeClr val="accent1"/>
                </a:solidFill>
                <a:latin typeface="+mj-ea"/>
                <a:ea typeface="+mj-ea"/>
              </a:rPr>
              <a:t>2016/5/26			</a:t>
            </a:r>
            <a:endParaRPr lang="en-US" altLang="zh-CN" sz="18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51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绘图基础类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17914"/>
            <a:ext cx="8596668" cy="4223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rgbClr val="92D050"/>
                </a:solidFill>
              </a:rPr>
              <a:t>一听</a:t>
            </a:r>
            <a:r>
              <a:rPr lang="en-US" altLang="zh-CN" sz="2000" dirty="0" smtClean="0">
                <a:solidFill>
                  <a:srgbClr val="92D050"/>
                </a:solidFill>
              </a:rPr>
              <a:t>Canvas</a:t>
            </a:r>
            <a:r>
              <a:rPr lang="zh-CN" altLang="en-US" sz="2000" dirty="0" smtClean="0">
                <a:solidFill>
                  <a:srgbClr val="92D050"/>
                </a:solidFill>
              </a:rPr>
              <a:t>，哇塞，什么东西，没什么把握，其实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92D050"/>
                </a:solidFill>
              </a:rPr>
              <a:t>说是</a:t>
            </a:r>
            <a:r>
              <a:rPr lang="en-US" altLang="zh-CN" sz="2000" dirty="0" smtClean="0">
                <a:solidFill>
                  <a:srgbClr val="92D050"/>
                </a:solidFill>
              </a:rPr>
              <a:t>Canvas</a:t>
            </a:r>
            <a:r>
              <a:rPr lang="zh-CN" altLang="en-US" sz="2000" dirty="0" smtClean="0">
                <a:solidFill>
                  <a:srgbClr val="92D050"/>
                </a:solidFill>
              </a:rPr>
              <a:t>游戏，其实我们看看界面上究竟有哪集中图形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pPr>
              <a:buAutoNum type="arabicPeriod"/>
            </a:pPr>
            <a:r>
              <a:rPr lang="zh-CN" altLang="en-US" sz="2000" dirty="0" smtClean="0">
                <a:solidFill>
                  <a:srgbClr val="92D050"/>
                </a:solidFill>
              </a:rPr>
              <a:t>主角 </a:t>
            </a:r>
            <a:r>
              <a:rPr lang="en-US" altLang="zh-CN" sz="2000" dirty="0" smtClean="0">
                <a:solidFill>
                  <a:srgbClr val="92D050"/>
                </a:solidFill>
              </a:rPr>
              <a:t>– </a:t>
            </a:r>
            <a:r>
              <a:rPr lang="zh-CN" altLang="en-US" sz="2000" dirty="0" smtClean="0">
                <a:solidFill>
                  <a:srgbClr val="92D050"/>
                </a:solidFill>
              </a:rPr>
              <a:t>图标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pPr>
              <a:buAutoNum type="arabicPeriod"/>
            </a:pPr>
            <a:r>
              <a:rPr lang="zh-CN" altLang="en-US" sz="2000" dirty="0" smtClean="0">
                <a:solidFill>
                  <a:srgbClr val="92D050"/>
                </a:solidFill>
              </a:rPr>
              <a:t>消息 </a:t>
            </a:r>
            <a:r>
              <a:rPr lang="en-US" altLang="zh-CN" sz="2000" dirty="0" smtClean="0">
                <a:solidFill>
                  <a:srgbClr val="92D050"/>
                </a:solidFill>
              </a:rPr>
              <a:t>– </a:t>
            </a:r>
            <a:r>
              <a:rPr lang="zh-CN" altLang="en-US" sz="2000" dirty="0" smtClean="0">
                <a:solidFill>
                  <a:srgbClr val="92D050"/>
                </a:solidFill>
              </a:rPr>
              <a:t>文本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pPr>
              <a:buAutoNum type="arabicPeriod"/>
            </a:pPr>
            <a:r>
              <a:rPr lang="zh-CN" altLang="en-US" sz="2000" dirty="0" smtClean="0">
                <a:solidFill>
                  <a:srgbClr val="92D050"/>
                </a:solidFill>
              </a:rPr>
              <a:t>背景 </a:t>
            </a:r>
            <a:r>
              <a:rPr lang="en-US" altLang="zh-CN" sz="2000" dirty="0" smtClean="0">
                <a:solidFill>
                  <a:srgbClr val="92D050"/>
                </a:solidFill>
              </a:rPr>
              <a:t>– </a:t>
            </a:r>
            <a:r>
              <a:rPr lang="zh-CN" altLang="en-US" sz="2000" dirty="0" smtClean="0">
                <a:solidFill>
                  <a:srgbClr val="92D050"/>
                </a:solidFill>
              </a:rPr>
              <a:t>矩形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92D050"/>
                </a:solidFill>
              </a:rPr>
              <a:t>简单的封装（</a:t>
            </a:r>
            <a:r>
              <a:rPr lang="en-US" altLang="zh-CN" sz="2000" dirty="0" err="1" smtClean="0">
                <a:solidFill>
                  <a:srgbClr val="92D050"/>
                </a:solidFill>
              </a:rPr>
              <a:t>baseDraw</a:t>
            </a:r>
            <a:r>
              <a:rPr lang="zh-CN" altLang="en-US" sz="2000" dirty="0" smtClean="0">
                <a:solidFill>
                  <a:srgbClr val="92D050"/>
                </a:solidFill>
              </a:rPr>
              <a:t>），然后我就可以装着不知道什么</a:t>
            </a:r>
            <a:r>
              <a:rPr lang="en-US" altLang="zh-CN" sz="2000" dirty="0" smtClean="0">
                <a:solidFill>
                  <a:srgbClr val="92D050"/>
                </a:solidFill>
              </a:rPr>
              <a:t>Canvas</a:t>
            </a:r>
            <a:endParaRPr lang="en-US" altLang="zh-CN" sz="20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/>
              <a:t>绘图基础类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275114"/>
            <a:ext cx="4373638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绘图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一个图片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>
                <a:solidFill>
                  <a:srgbClr val="92D050"/>
                </a:solidFill>
              </a:rPr>
              <a:t>敌动我不动（水平</a:t>
            </a:r>
            <a:r>
              <a:rPr lang="zh-CN" altLang="en-US" dirty="0" smtClean="0">
                <a:solidFill>
                  <a:srgbClr val="92D050"/>
                </a:solidFill>
              </a:rPr>
              <a:t>），水平背景移动</a:t>
            </a:r>
            <a:r>
              <a:rPr lang="en-US" altLang="zh-CN" dirty="0" smtClean="0">
                <a:solidFill>
                  <a:srgbClr val="92D050"/>
                </a:solidFill>
              </a:rPr>
              <a:t>【</a:t>
            </a:r>
            <a:r>
              <a:rPr lang="zh-CN" altLang="en-US" dirty="0" smtClean="0">
                <a:solidFill>
                  <a:srgbClr val="92D050"/>
                </a:solidFill>
              </a:rPr>
              <a:t>背景绘制</a:t>
            </a:r>
            <a:r>
              <a:rPr lang="en-US" altLang="zh-CN" dirty="0" smtClean="0">
                <a:solidFill>
                  <a:srgbClr val="92D050"/>
                </a:solidFill>
              </a:rPr>
              <a:t>】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zh-CN" altLang="en-US" dirty="0" smtClean="0">
                <a:solidFill>
                  <a:srgbClr val="92D050"/>
                </a:solidFill>
              </a:rPr>
              <a:t>我动敌不动（</a:t>
            </a:r>
            <a:r>
              <a:rPr lang="zh-CN" altLang="en-US" dirty="0">
                <a:solidFill>
                  <a:srgbClr val="92D050"/>
                </a:solidFill>
              </a:rPr>
              <a:t>垂直</a:t>
            </a:r>
            <a:r>
              <a:rPr lang="zh-CN" altLang="en-US" dirty="0" smtClean="0">
                <a:solidFill>
                  <a:srgbClr val="92D050"/>
                </a:solidFill>
              </a:rPr>
              <a:t>），垂直我运动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 smtClean="0">
                <a:solidFill>
                  <a:srgbClr val="92D050"/>
                </a:solidFill>
              </a:rPr>
              <a:t>我停敌停，我的暂停，会引发游戏的暂停等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6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游戏模块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zh-CN" altLang="en-US" dirty="0"/>
              <a:t>绘图</a:t>
            </a:r>
            <a:r>
              <a:rPr lang="en-US" altLang="zh-CN" dirty="0" smtClean="0"/>
              <a:t>-</a:t>
            </a:r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随机的柱子，上下间距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 smtClean="0">
                <a:solidFill>
                  <a:srgbClr val="92D050"/>
                </a:solidFill>
              </a:rPr>
              <a:t>随机的柱子，左右间距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 smtClean="0">
                <a:solidFill>
                  <a:srgbClr val="92D050"/>
                </a:solidFill>
              </a:rPr>
              <a:t>速度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 smtClean="0">
                <a:solidFill>
                  <a:srgbClr val="92D050"/>
                </a:solidFill>
              </a:rPr>
              <a:t>离开屏幕的柱子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 smtClean="0">
                <a:solidFill>
                  <a:srgbClr val="92D050"/>
                </a:solidFill>
              </a:rPr>
              <a:t>新的柱子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 smtClean="0">
                <a:solidFill>
                  <a:srgbClr val="92D050"/>
                </a:solidFill>
              </a:rPr>
              <a:t>暂停，继续等操作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92D050"/>
              </a:solidFill>
            </a:endParaRPr>
          </a:p>
          <a:p>
            <a:endParaRPr lang="en-US" altLang="zh-CN" dirty="0" smtClean="0">
              <a:solidFill>
                <a:srgbClr val="92D05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89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游戏模块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zh-CN" altLang="en-US" dirty="0"/>
              <a:t>绘图</a:t>
            </a:r>
            <a:r>
              <a:rPr lang="en-US" altLang="zh-CN" dirty="0" smtClean="0"/>
              <a:t>-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文本消息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 smtClean="0">
                <a:solidFill>
                  <a:srgbClr val="92D050"/>
                </a:solidFill>
              </a:rPr>
              <a:t>配置</a:t>
            </a:r>
            <a:r>
              <a:rPr lang="zh-CN" altLang="en-US" dirty="0" smtClean="0">
                <a:solidFill>
                  <a:srgbClr val="92D050"/>
                </a:solidFill>
              </a:rPr>
              <a:t>化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5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游戏模块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zh-CN" altLang="en-US" dirty="0"/>
              <a:t>绘图</a:t>
            </a:r>
            <a:r>
              <a:rPr lang="en-US" altLang="zh-CN" dirty="0" smtClean="0"/>
              <a:t>-</a:t>
            </a:r>
            <a:r>
              <a:rPr lang="zh-CN" altLang="en-US" dirty="0"/>
              <a:t>声音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HTML5 </a:t>
            </a:r>
            <a:r>
              <a:rPr lang="en-US" altLang="zh-CN" dirty="0" smtClean="0">
                <a:solidFill>
                  <a:srgbClr val="92D050"/>
                </a:solidFill>
              </a:rPr>
              <a:t>Audio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 smtClean="0">
                <a:solidFill>
                  <a:srgbClr val="92D050"/>
                </a:solidFill>
              </a:rPr>
              <a:t>使用越简单越好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6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主模块和交互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主模块</a:t>
            </a:r>
            <a:r>
              <a:rPr lang="zh-CN" altLang="en-US" dirty="0">
                <a:solidFill>
                  <a:srgbClr val="92D050"/>
                </a:solidFill>
              </a:rPr>
              <a:t>，</a:t>
            </a:r>
            <a:r>
              <a:rPr lang="zh-CN" altLang="en-US" dirty="0" smtClean="0">
                <a:solidFill>
                  <a:srgbClr val="92D050"/>
                </a:solidFill>
              </a:rPr>
              <a:t>驱动模块，</a:t>
            </a:r>
            <a:r>
              <a:rPr lang="en-US" altLang="zh-CN" dirty="0" smtClean="0">
                <a:solidFill>
                  <a:srgbClr val="92D050"/>
                </a:solidFill>
              </a:rPr>
              <a:t>runner</a:t>
            </a:r>
          </a:p>
          <a:p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92D050"/>
                </a:solidFill>
              </a:rPr>
              <a:t>交互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92D050"/>
                </a:solidFill>
              </a:rPr>
              <a:t>主角和声音： 跳跃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92D050"/>
                </a:solidFill>
              </a:rPr>
              <a:t>主角和背景： 碰撞，游戏外围基本操作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92D050"/>
                </a:solidFill>
              </a:rPr>
              <a:t>主角和消息：  操作提示，计分板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1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蜻蜓点水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92D050"/>
                </a:solidFill>
              </a:rPr>
              <a:t>Bla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en-US" altLang="zh-CN" dirty="0" err="1" smtClean="0">
                <a:solidFill>
                  <a:srgbClr val="92D050"/>
                </a:solidFill>
              </a:rPr>
              <a:t>Bla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en-US" altLang="zh-CN" dirty="0" err="1" smtClean="0">
                <a:solidFill>
                  <a:srgbClr val="92D050"/>
                </a:solidFill>
              </a:rPr>
              <a:t>Bla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5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下一步的思考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rgbClr val="92D050"/>
                </a:solidFill>
              </a:rPr>
              <a:t>碰撞检测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>
                <a:solidFill>
                  <a:srgbClr val="92D050"/>
                </a:solidFill>
              </a:rPr>
              <a:t>人物角色</a:t>
            </a:r>
            <a:r>
              <a:rPr lang="zh-CN" altLang="en-US" sz="2000" dirty="0" smtClean="0">
                <a:solidFill>
                  <a:srgbClr val="92D050"/>
                </a:solidFill>
              </a:rPr>
              <a:t>动作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 smtClean="0">
                <a:solidFill>
                  <a:srgbClr val="92D050"/>
                </a:solidFill>
              </a:rPr>
              <a:t>多个</a:t>
            </a:r>
            <a:r>
              <a:rPr lang="en-US" altLang="zh-CN" sz="2000" dirty="0" smtClean="0">
                <a:solidFill>
                  <a:srgbClr val="92D050"/>
                </a:solidFill>
              </a:rPr>
              <a:t>Canvas</a:t>
            </a:r>
            <a:r>
              <a:rPr lang="zh-CN" altLang="en-US" sz="2000" dirty="0" smtClean="0">
                <a:solidFill>
                  <a:srgbClr val="92D050"/>
                </a:solidFill>
              </a:rPr>
              <a:t>分层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 smtClean="0">
                <a:solidFill>
                  <a:srgbClr val="92D050"/>
                </a:solidFill>
              </a:rPr>
              <a:t>背景（柱子）生成算法升级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 smtClean="0">
                <a:solidFill>
                  <a:srgbClr val="92D050"/>
                </a:solidFill>
              </a:rPr>
              <a:t>图形生成和绘制分离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 smtClean="0">
                <a:solidFill>
                  <a:srgbClr val="92D050"/>
                </a:solidFill>
              </a:rPr>
              <a:t>资源加载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 smtClean="0">
                <a:solidFill>
                  <a:srgbClr val="92D050"/>
                </a:solidFill>
              </a:rPr>
              <a:t>声音</a:t>
            </a:r>
            <a:r>
              <a:rPr lang="zh-CN" altLang="en-US" sz="2000" dirty="0" smtClean="0">
                <a:solidFill>
                  <a:srgbClr val="92D050"/>
                </a:solidFill>
              </a:rPr>
              <a:t>处理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 smtClean="0">
                <a:solidFill>
                  <a:srgbClr val="92D050"/>
                </a:solidFill>
              </a:rPr>
              <a:t>游戏录制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 smtClean="0">
                <a:solidFill>
                  <a:srgbClr val="92D050"/>
                </a:solidFill>
              </a:rPr>
              <a:t>等等</a:t>
            </a:r>
            <a:r>
              <a:rPr lang="en-US" altLang="zh-CN" sz="2000" dirty="0" smtClean="0">
                <a:solidFill>
                  <a:srgbClr val="92D050"/>
                </a:solidFill>
              </a:rPr>
              <a:t>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36389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chemeClr val="tx1"/>
                </a:solidFill>
              </a:rPr>
              <a:t>                                                     </a:t>
            </a:r>
            <a:r>
              <a:rPr lang="zh-CN" altLang="en-US" sz="9600" dirty="0">
                <a:solidFill>
                  <a:schemeClr val="accent1"/>
                </a:solidFill>
              </a:rPr>
              <a:t>谢谢！</a:t>
            </a:r>
            <a:endParaRPr lang="en-US" altLang="zh-CN" sz="9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400050" lvl="1" indent="0">
              <a:buNone/>
            </a:pPr>
            <a:endParaRPr lang="en-US" altLang="zh-CN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CN" altLang="en-US" sz="4000" b="1" dirty="0" smtClean="0">
                <a:solidFill>
                  <a:srgbClr val="92D050"/>
                </a:solidFill>
                <a:latin typeface="+mj-ea"/>
                <a:ea typeface="+mj-ea"/>
              </a:rPr>
              <a:t>图形绘制</a:t>
            </a:r>
            <a:endParaRPr lang="en-US" altLang="zh-CN" sz="4000" b="1" dirty="0" smtClean="0">
              <a:solidFill>
                <a:srgbClr val="92D05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92D050"/>
                </a:solidFill>
                <a:latin typeface="+mj-ea"/>
                <a:ea typeface="+mj-ea"/>
              </a:rPr>
              <a:t>	</a:t>
            </a:r>
            <a:r>
              <a:rPr lang="en-US" altLang="zh-CN" b="1" dirty="0" smtClean="0">
                <a:solidFill>
                  <a:srgbClr val="92D050"/>
                </a:solidFill>
                <a:latin typeface="+mj-ea"/>
                <a:ea typeface="+mj-ea"/>
              </a:rPr>
              <a:t>JS</a:t>
            </a:r>
            <a:r>
              <a:rPr lang="zh-CN" altLang="en-US" b="1" dirty="0" smtClean="0">
                <a:solidFill>
                  <a:srgbClr val="92D050"/>
                </a:solidFill>
                <a:latin typeface="+mj-ea"/>
                <a:ea typeface="+mj-ea"/>
              </a:rPr>
              <a:t>库</a:t>
            </a:r>
            <a:endParaRPr lang="en-US" altLang="zh-CN" b="1" dirty="0" smtClean="0">
              <a:solidFill>
                <a:srgbClr val="92D05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92D050"/>
                </a:solidFill>
                <a:latin typeface="+mj-ea"/>
                <a:ea typeface="+mj-ea"/>
              </a:rPr>
              <a:t>	</a:t>
            </a:r>
            <a:r>
              <a:rPr lang="en-US" altLang="zh-CN" b="1" dirty="0" smtClean="0">
                <a:solidFill>
                  <a:srgbClr val="92D050"/>
                </a:solidFill>
                <a:latin typeface="+mj-ea"/>
                <a:ea typeface="+mj-ea"/>
              </a:rPr>
              <a:t>Canvas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92D050"/>
                </a:solidFill>
                <a:latin typeface="+mj-ea"/>
                <a:ea typeface="+mj-ea"/>
              </a:rPr>
              <a:t> </a:t>
            </a:r>
            <a:r>
              <a:rPr lang="en-US" altLang="zh-CN" b="1" dirty="0" smtClean="0">
                <a:solidFill>
                  <a:srgbClr val="92D050"/>
                </a:solidFill>
                <a:latin typeface="+mj-ea"/>
                <a:ea typeface="+mj-ea"/>
              </a:rPr>
              <a:t>	SVG        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92D050"/>
                </a:solidFill>
                <a:latin typeface="+mj-ea"/>
                <a:ea typeface="+mj-ea"/>
              </a:rPr>
              <a:t>	</a:t>
            </a:r>
            <a:r>
              <a:rPr lang="en-US" altLang="zh-CN" b="1" dirty="0" err="1" smtClean="0">
                <a:solidFill>
                  <a:srgbClr val="92D050"/>
                </a:solidFill>
                <a:latin typeface="+mj-ea"/>
                <a:ea typeface="+mj-ea"/>
              </a:rPr>
              <a:t>WebGL</a:t>
            </a:r>
            <a:endParaRPr lang="en-US" altLang="zh-CN" b="1" dirty="0">
              <a:solidFill>
                <a:srgbClr val="92D05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92D050"/>
                </a:solidFill>
                <a:latin typeface="+mj-ea"/>
                <a:ea typeface="+mj-ea"/>
              </a:rPr>
              <a:t>	</a:t>
            </a:r>
            <a:endParaRPr lang="zh-CN" altLang="en-US" sz="2400" b="1" dirty="0">
              <a:solidFill>
                <a:srgbClr val="92D05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92D050"/>
                </a:solidFill>
                <a:latin typeface="+mj-ea"/>
                <a:ea typeface="+mj-ea"/>
              </a:rPr>
              <a:t>			</a:t>
            </a:r>
            <a:endParaRPr lang="en-US" altLang="zh-CN" b="1" dirty="0">
              <a:solidFill>
                <a:srgbClr val="92D05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92D050"/>
                </a:solidFill>
                <a:latin typeface="+mj-ea"/>
                <a:ea typeface="+mj-ea"/>
              </a:rPr>
              <a:t>	</a:t>
            </a:r>
            <a:r>
              <a:rPr lang="zh-CN" altLang="en-US" b="1" dirty="0" smtClean="0">
                <a:solidFill>
                  <a:srgbClr val="92D050"/>
                </a:solidFill>
                <a:latin typeface="+mj-ea"/>
                <a:ea typeface="+mj-ea"/>
              </a:rPr>
              <a:t>参考：</a:t>
            </a: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  <a:hlinkClick r:id="rId3"/>
              </a:rPr>
              <a:t>7 Reasons to Consider SVGs Instead of Canvas</a:t>
            </a:r>
            <a:endParaRPr lang="en-US" altLang="zh-CN" sz="1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	   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  <a:hlinkClick r:id="rId4"/>
              </a:rPr>
              <a:t>什么时候该用</a:t>
            </a: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  <a:hlinkClick r:id="rId4"/>
              </a:rPr>
              <a:t>SVG</a:t>
            </a:r>
            <a:r>
              <a:rPr lang="zh-CN" altLang="en-US" sz="1400" b="1" dirty="0" smtClean="0">
                <a:solidFill>
                  <a:schemeClr val="tx1"/>
                </a:solidFill>
                <a:latin typeface="+mj-ea"/>
                <a:ea typeface="+mj-ea"/>
                <a:hlinkClick r:id="rId4"/>
              </a:rPr>
              <a:t>，什么时候该用</a:t>
            </a: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  <a:hlinkClick r:id="rId4"/>
              </a:rPr>
              <a:t>Canvas</a:t>
            </a:r>
            <a:r>
              <a:rPr lang="en-US" altLang="zh-CN" sz="1400" b="1" dirty="0" smtClean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zh-CN" sz="1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		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+mj-ea"/>
                <a:ea typeface="+mj-ea"/>
                <a:hlinkClick r:id="rId5"/>
              </a:rPr>
              <a:t>WebGL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hlinkClick r:id="rId5"/>
              </a:rPr>
              <a:t>、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hlinkClick r:id="rId5"/>
              </a:rPr>
              <a:t>Canvas 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hlinkClick r:id="rId5"/>
              </a:rPr>
              <a:t>还是 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hlinkClick r:id="rId5"/>
              </a:rPr>
              <a:t>SVG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hlinkClick r:id="rId5"/>
              </a:rPr>
              <a:t>？选择正确的 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hlinkClick r:id="rId5"/>
              </a:rPr>
              <a:t>API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	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		   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hlinkClick r:id="rId6"/>
              </a:rPr>
              <a:t>Getting started with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+mj-ea"/>
                <a:ea typeface="+mj-ea"/>
                <a:hlinkClick r:id="rId6"/>
              </a:rPr>
              <a:t>WebGL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	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	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</a:rPr>
              <a:t>	   </a:t>
            </a:r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  <a:hlinkClick r:id="rId7"/>
              </a:rPr>
              <a:t>DOM vs. Canvas</a:t>
            </a:r>
            <a:endParaRPr lang="en-US" altLang="zh-CN" sz="1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+mj-ea"/>
                <a:ea typeface="+mj-ea"/>
              </a:rPr>
              <a:t>	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79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 VS SVG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715000" cy="20383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79875"/>
            <a:ext cx="5715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SVG Office Map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CSS3 </a:t>
            </a:r>
            <a:r>
              <a:rPr lang="zh-CN" altLang="en-US" dirty="0">
                <a:solidFill>
                  <a:srgbClr val="92D050"/>
                </a:solidFill>
              </a:rPr>
              <a:t>楼层旋转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zh-CN" altLang="en-US" dirty="0">
                <a:solidFill>
                  <a:srgbClr val="92D050"/>
                </a:solidFill>
              </a:rPr>
              <a:t>工位和人员</a:t>
            </a:r>
            <a:r>
              <a:rPr lang="zh-CN" altLang="en-US" dirty="0" smtClean="0">
                <a:solidFill>
                  <a:srgbClr val="92D050"/>
                </a:solidFill>
              </a:rPr>
              <a:t>平面图        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zh-CN" altLang="en-US" dirty="0">
                <a:solidFill>
                  <a:srgbClr val="92D050"/>
                </a:solidFill>
              </a:rPr>
              <a:t>搜索功能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04" y="1270000"/>
            <a:ext cx="6124754" cy="44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一幅背景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 smtClean="0">
                <a:solidFill>
                  <a:srgbClr val="92D050"/>
                </a:solidFill>
              </a:rPr>
              <a:t>一个东东来点小动作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 smtClean="0">
                <a:solidFill>
                  <a:srgbClr val="92D050"/>
                </a:solidFill>
              </a:rPr>
              <a:t>少许声音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>
                <a:solidFill>
                  <a:srgbClr val="92D050"/>
                </a:solidFill>
              </a:rPr>
              <a:t>撒</a:t>
            </a:r>
            <a:r>
              <a:rPr lang="zh-CN" altLang="en-US" dirty="0" smtClean="0">
                <a:solidFill>
                  <a:srgbClr val="92D050"/>
                </a:solidFill>
              </a:rPr>
              <a:t>点字幕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zh-CN" altLang="en-US" dirty="0" smtClean="0">
                <a:solidFill>
                  <a:srgbClr val="92D050"/>
                </a:solidFill>
              </a:rPr>
              <a:t>就是</a:t>
            </a:r>
            <a:r>
              <a:rPr lang="en-US" altLang="zh-CN" dirty="0" smtClean="0">
                <a:solidFill>
                  <a:srgbClr val="92D050"/>
                </a:solidFill>
              </a:rPr>
              <a:t>One Little</a:t>
            </a:r>
            <a:r>
              <a:rPr lang="zh-CN" altLang="en-US" dirty="0" smtClean="0">
                <a:solidFill>
                  <a:srgbClr val="92D050"/>
                </a:solidFill>
              </a:rPr>
              <a:t>游戏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altLang="zh-CN" b="1" dirty="0" smtClean="0">
                <a:solidFill>
                  <a:srgbClr val="92D050"/>
                </a:solidFill>
                <a:latin typeface="+mj-ea"/>
                <a:ea typeface="+mj-ea"/>
              </a:rPr>
              <a:t>Why Canvas?</a:t>
            </a:r>
          </a:p>
          <a:p>
            <a:pPr marL="400050" lvl="1" indent="0">
              <a:buNone/>
            </a:pPr>
            <a:r>
              <a:rPr lang="zh-CN" altLang="en-US" b="1" dirty="0" smtClean="0">
                <a:solidFill>
                  <a:srgbClr val="92D050"/>
                </a:solidFill>
                <a:latin typeface="+mj-ea"/>
                <a:ea typeface="+mj-ea"/>
              </a:rPr>
              <a:t>我的理由：</a:t>
            </a:r>
            <a:endParaRPr lang="en-US" altLang="zh-CN" b="1" dirty="0" smtClean="0">
              <a:solidFill>
                <a:srgbClr val="92D050"/>
              </a:solidFill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CN" altLang="en-US" b="1" dirty="0" smtClean="0">
                <a:solidFill>
                  <a:srgbClr val="92D050"/>
                </a:solidFill>
                <a:latin typeface="+mj-ea"/>
                <a:ea typeface="+mj-ea"/>
              </a:rPr>
              <a:t>简单粗暴，任性随意，快</a:t>
            </a:r>
            <a:endParaRPr lang="en-US" altLang="zh-CN" b="1" dirty="0" smtClean="0">
              <a:solidFill>
                <a:srgbClr val="92D050"/>
              </a:solidFill>
              <a:latin typeface="+mj-ea"/>
              <a:ea typeface="+mj-ea"/>
            </a:endParaRPr>
          </a:p>
          <a:p>
            <a:pPr marL="400050" lvl="1" indent="0">
              <a:buNone/>
            </a:pPr>
            <a:endParaRPr lang="en-US" altLang="zh-CN" b="1" dirty="0" smtClean="0">
              <a:solidFill>
                <a:srgbClr val="92D050"/>
              </a:solidFill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CN" altLang="en-US" b="1" dirty="0" smtClean="0">
                <a:solidFill>
                  <a:srgbClr val="92D050"/>
                </a:solidFill>
                <a:latin typeface="+mj-ea"/>
                <a:ea typeface="+mj-ea"/>
              </a:rPr>
              <a:t>我的担心：</a:t>
            </a:r>
            <a:endParaRPr lang="en-US" altLang="zh-CN" b="1" dirty="0" smtClean="0">
              <a:solidFill>
                <a:srgbClr val="92D050"/>
              </a:solidFill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CN" altLang="en-US" b="1" dirty="0" smtClean="0">
                <a:solidFill>
                  <a:srgbClr val="92D050"/>
                </a:solidFill>
                <a:latin typeface="+mj-ea"/>
                <a:ea typeface="+mj-ea"/>
              </a:rPr>
              <a:t>分辨率的影响</a:t>
            </a:r>
            <a:endParaRPr lang="en-US" altLang="zh-CN" b="1" dirty="0" smtClean="0">
              <a:solidFill>
                <a:srgbClr val="92D050"/>
              </a:solidFill>
              <a:latin typeface="+mj-ea"/>
              <a:ea typeface="+mj-ea"/>
            </a:endParaRPr>
          </a:p>
          <a:p>
            <a:pPr marL="400050" lvl="1" indent="0">
              <a:buNone/>
            </a:pPr>
            <a:r>
              <a:rPr lang="zh-CN" altLang="en-US" b="1" dirty="0">
                <a:solidFill>
                  <a:srgbClr val="92D050"/>
                </a:solidFill>
                <a:latin typeface="+mj-ea"/>
                <a:ea typeface="+mj-ea"/>
              </a:rPr>
              <a:t>性能</a:t>
            </a:r>
            <a:endParaRPr lang="en-US" altLang="zh-CN" b="1" dirty="0">
              <a:solidFill>
                <a:srgbClr val="92D05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92D050"/>
                </a:solidFill>
                <a:latin typeface="+mj-ea"/>
                <a:ea typeface="+mj-ea"/>
              </a:rPr>
              <a:t> </a:t>
            </a:r>
            <a:r>
              <a:rPr lang="en-US" altLang="zh-CN" b="1" dirty="0" smtClean="0">
                <a:solidFill>
                  <a:srgbClr val="92D050"/>
                </a:solidFill>
                <a:latin typeface="+mj-ea"/>
                <a:ea typeface="+mj-ea"/>
              </a:rPr>
              <a:t>                 </a:t>
            </a:r>
            <a:endParaRPr lang="en-US" altLang="zh-CN" sz="2400" b="1" dirty="0" smtClean="0">
              <a:solidFill>
                <a:srgbClr val="92D05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						</a:t>
            </a:r>
          </a:p>
          <a:p>
            <a:pPr marL="0" indent="0">
              <a:buNone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			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	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</a:rPr>
              <a:t>	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今天的小游戏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</a:rPr>
              <a:t>一个孤独的人，前面是一望无际的柱子，他有一个技能，跳跃。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</a:rPr>
              <a:t>他别无选择</a:t>
            </a:r>
            <a:r>
              <a:rPr lang="zh-CN" altLang="en-US" dirty="0" smtClean="0">
                <a:solidFill>
                  <a:srgbClr val="92D050"/>
                </a:solidFill>
              </a:rPr>
              <a:t>，一直往前，然后是死亡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……………………………..,</a:t>
            </a:r>
            <a:r>
              <a:rPr lang="zh-CN" altLang="en-US" dirty="0">
                <a:solidFill>
                  <a:srgbClr val="92D050"/>
                </a:solidFill>
              </a:rPr>
              <a:t>这是一个悲惨的事故。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</a:rPr>
              <a:t>但是他还有一个技能，</a:t>
            </a:r>
            <a:r>
              <a:rPr lang="zh-CN" altLang="en-US" dirty="0" smtClean="0">
                <a:solidFill>
                  <a:srgbClr val="92D050"/>
                </a:solidFill>
              </a:rPr>
              <a:t>复活，无限复活。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74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92D050"/>
                </a:solidFill>
              </a:rPr>
              <a:t>计分</a:t>
            </a:r>
            <a:r>
              <a:rPr lang="zh-CN" altLang="en-US" sz="2000" dirty="0" smtClean="0">
                <a:solidFill>
                  <a:srgbClr val="92D050"/>
                </a:solidFill>
              </a:rPr>
              <a:t>板 </a:t>
            </a:r>
            <a:r>
              <a:rPr lang="en-US" altLang="zh-CN" sz="2000" dirty="0" smtClean="0">
                <a:solidFill>
                  <a:srgbClr val="92D050"/>
                </a:solidFill>
              </a:rPr>
              <a:t>,</a:t>
            </a:r>
            <a:r>
              <a:rPr lang="zh-CN" altLang="en-US" sz="2000" dirty="0" smtClean="0">
                <a:solidFill>
                  <a:srgbClr val="92D050"/>
                </a:solidFill>
              </a:rPr>
              <a:t>消息板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 smtClean="0">
                <a:solidFill>
                  <a:srgbClr val="92D050"/>
                </a:solidFill>
              </a:rPr>
              <a:t>程序员技能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 smtClean="0">
                <a:solidFill>
                  <a:srgbClr val="92D050"/>
                </a:solidFill>
              </a:rPr>
              <a:t>背景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 smtClean="0">
                <a:solidFill>
                  <a:srgbClr val="92D050"/>
                </a:solidFill>
              </a:rPr>
              <a:t>死亡条件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>
                <a:solidFill>
                  <a:srgbClr val="92D050"/>
                </a:solidFill>
              </a:rPr>
              <a:t>声音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 smtClean="0">
                <a:solidFill>
                  <a:srgbClr val="92D050"/>
                </a:solidFill>
              </a:rPr>
              <a:t>操作选项，重新开始，暂停，继续</a:t>
            </a:r>
            <a:endParaRPr lang="zh-CN" alt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游戏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92D050"/>
                </a:solidFill>
              </a:rPr>
              <a:t>背景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92D050"/>
                </a:solidFill>
              </a:rPr>
              <a:t>主角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</a:rPr>
              <a:t>消息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</a:rPr>
              <a:t>声音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92D050"/>
                </a:solidFill>
              </a:rPr>
              <a:t>前三</a:t>
            </a:r>
            <a:r>
              <a:rPr lang="zh-CN" altLang="en-US" dirty="0" smtClean="0">
                <a:solidFill>
                  <a:srgbClr val="92D050"/>
                </a:solidFill>
              </a:rPr>
              <a:t>者都是图类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92D050"/>
                </a:solidFill>
              </a:rPr>
              <a:t>最后</a:t>
            </a:r>
            <a:r>
              <a:rPr lang="zh-CN" altLang="en-US" dirty="0" smtClean="0">
                <a:solidFill>
                  <a:srgbClr val="92D050"/>
                </a:solidFill>
              </a:rPr>
              <a:t>者</a:t>
            </a:r>
            <a:r>
              <a:rPr lang="zh-CN" altLang="en-US" dirty="0" smtClean="0">
                <a:solidFill>
                  <a:srgbClr val="92D050"/>
                </a:solidFill>
              </a:rPr>
              <a:t>为声音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1214437"/>
            <a:ext cx="32956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21480</TotalTime>
  <Words>378</Words>
  <Application>Microsoft Office PowerPoint</Application>
  <PresentationFormat>宽屏</PresentationFormat>
  <Paragraphs>138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Microsoft YaHei UI</vt:lpstr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PowerPoint 演示文稿</vt:lpstr>
      <vt:lpstr>PowerPoint 演示文稿</vt:lpstr>
      <vt:lpstr>Canvas VS SVG</vt:lpstr>
      <vt:lpstr>SVG Office Map演示</vt:lpstr>
      <vt:lpstr>小游戏</vt:lpstr>
      <vt:lpstr>PowerPoint 演示文稿</vt:lpstr>
      <vt:lpstr>今天的小游戏</vt:lpstr>
      <vt:lpstr>游戏演示</vt:lpstr>
      <vt:lpstr>游戏设计    游戏模块</vt:lpstr>
      <vt:lpstr>游戏模块    绘图基础类</vt:lpstr>
      <vt:lpstr>游戏模块    绘图基础类</vt:lpstr>
      <vt:lpstr>游戏模块    绘图-主角</vt:lpstr>
      <vt:lpstr>游戏模块    绘图-背景</vt:lpstr>
      <vt:lpstr>游戏模块    绘图-消息</vt:lpstr>
      <vt:lpstr>游戏模块    绘图-声音</vt:lpstr>
      <vt:lpstr>游戏模块    主模块和交互</vt:lpstr>
      <vt:lpstr>代码   蜻蜓点水</vt:lpstr>
      <vt:lpstr>下一步的思考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王梦利</dc:creator>
  <cp:lastModifiedBy>胡祥文</cp:lastModifiedBy>
  <cp:revision>393</cp:revision>
  <dcterms:created xsi:type="dcterms:W3CDTF">2016-04-05T06:51:53Z</dcterms:created>
  <dcterms:modified xsi:type="dcterms:W3CDTF">2016-05-25T14:23:42Z</dcterms:modified>
</cp:coreProperties>
</file>