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64" r:id="rId3"/>
    <p:sldId id="271" r:id="rId4"/>
    <p:sldId id="272"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38" d="100"/>
          <a:sy n="38" d="100"/>
        </p:scale>
        <p:origin x="6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12/18/2018</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12/18/2018</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Airbnb Exploration</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615 Final from Xiang XU</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a:extLst>
              <a:ext uri="{FF2B5EF4-FFF2-40B4-BE49-F238E27FC236}">
                <a16:creationId xmlns:a16="http://schemas.microsoft.com/office/drawing/2014/main" id="{2696A1A4-8E43-47F6-A6DC-A9ADAB053D8B}"/>
              </a:ext>
            </a:extLst>
          </p:cNvPr>
          <p:cNvPicPr>
            <a:picLocks noChangeAspect="1"/>
          </p:cNvPicPr>
          <p:nvPr/>
        </p:nvPicPr>
        <p:blipFill rotWithShape="1">
          <a:blip r:embed="rId6">
            <a:extLst>
              <a:ext uri="{28A0092B-C50C-407E-A947-70E740481C1C}">
                <a14:useLocalDpi xmlns:a14="http://schemas.microsoft.com/office/drawing/2010/main" val="0"/>
              </a:ext>
            </a:extLst>
          </a:blip>
          <a:srcRect l="23165" t="26162" r="27756" b="26466"/>
          <a:stretch/>
        </p:blipFill>
        <p:spPr>
          <a:xfrm>
            <a:off x="51279" y="3416425"/>
            <a:ext cx="2895600" cy="277977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58882"/>
            <a:ext cx="3932237" cy="930218"/>
          </a:xfrm>
        </p:spPr>
        <p:txBody>
          <a:bodyPr/>
          <a:lstStyle/>
          <a:p>
            <a:r>
              <a:rPr lang="en-US" b="1" dirty="0" smtClean="0"/>
              <a:t>MAP Leaflet</a:t>
            </a:r>
            <a:endParaRPr lang="en-US" b="1" dirty="0"/>
          </a:p>
        </p:txBody>
      </p:sp>
      <p:pic>
        <p:nvPicPr>
          <p:cNvPr id="5" name="Content Placeholder 4"/>
          <p:cNvPicPr>
            <a:picLocks noGrp="1" noChangeAspect="1"/>
          </p:cNvPicPr>
          <p:nvPr>
            <p:ph idx="1"/>
          </p:nvPr>
        </p:nvPicPr>
        <p:blipFill>
          <a:blip r:embed="rId2"/>
          <a:stretch>
            <a:fillRect/>
          </a:stretch>
        </p:blipFill>
        <p:spPr>
          <a:xfrm>
            <a:off x="5183188" y="1127182"/>
            <a:ext cx="6172200" cy="4594110"/>
          </a:xfrm>
          <a:prstGeom prst="rect">
            <a:avLst/>
          </a:prstGeom>
        </p:spPr>
      </p:pic>
      <p:sp>
        <p:nvSpPr>
          <p:cNvPr id="4" name="Text Placeholder 3"/>
          <p:cNvSpPr>
            <a:spLocks noGrp="1"/>
          </p:cNvSpPr>
          <p:nvPr>
            <p:ph type="body" sz="half" idx="2"/>
          </p:nvPr>
        </p:nvSpPr>
        <p:spPr>
          <a:xfrm>
            <a:off x="839788" y="2057400"/>
            <a:ext cx="3932237" cy="3811588"/>
          </a:xfrm>
        </p:spPr>
        <p:txBody>
          <a:bodyPr>
            <a:normAutofit fontScale="92500" lnSpcReduction="10000"/>
          </a:bodyPr>
          <a:lstStyle/>
          <a:p>
            <a:endParaRPr lang="en-US" sz="2400" dirty="0" smtClean="0"/>
          </a:p>
          <a:p>
            <a:pPr algn="just"/>
            <a:r>
              <a:rPr lang="en-US" sz="2400" dirty="0" smtClean="0"/>
              <a:t>What if we just focus on Boston?</a:t>
            </a:r>
          </a:p>
          <a:p>
            <a:pPr algn="just"/>
            <a:endParaRPr lang="en-US" sz="2400" dirty="0"/>
          </a:p>
          <a:p>
            <a:pPr algn="just"/>
            <a:r>
              <a:rPr lang="en-US" sz="2400" dirty="0" smtClean="0"/>
              <a:t>Let’s sample 100 records from </a:t>
            </a:r>
            <a:r>
              <a:rPr lang="en-US" altLang="zh-CN" sz="2400" dirty="0" smtClean="0"/>
              <a:t>Boston data and see their location.</a:t>
            </a:r>
          </a:p>
          <a:p>
            <a:pPr algn="just"/>
            <a:endParaRPr lang="en-US" sz="2400" dirty="0"/>
          </a:p>
          <a:p>
            <a:pPr algn="just"/>
            <a:r>
              <a:rPr lang="en-US" sz="2400" dirty="0" smtClean="0"/>
              <a:t>Note: </a:t>
            </a:r>
          </a:p>
          <a:p>
            <a:pPr algn="just"/>
            <a:r>
              <a:rPr lang="en-US" sz="2400" dirty="0" smtClean="0"/>
              <a:t>if use too many records(like 500) to draw, R will quit.</a:t>
            </a:r>
            <a:endParaRPr lang="en-US" sz="2400" dirty="0"/>
          </a:p>
        </p:txBody>
      </p:sp>
    </p:spTree>
    <p:extLst>
      <p:ext uri="{BB962C8B-B14F-4D97-AF65-F5344CB8AC3E}">
        <p14:creationId xmlns:p14="http://schemas.microsoft.com/office/powerpoint/2010/main" val="313736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altLang="zh-CN" sz="5400" dirty="0" smtClean="0">
                <a:solidFill>
                  <a:srgbClr val="FFFFFF"/>
                </a:solidFill>
                <a:latin typeface="Franklin Gothic Book" panose="020B0503020102020204" pitchFamily="34" charset="0"/>
                <a:cs typeface="Segoe UI" panose="020B0502040204020203" pitchFamily="34" charset="0"/>
              </a:rPr>
              <a:t>Content</a:t>
            </a:r>
            <a:endParaRPr lang="en-US" sz="5400" dirty="0">
              <a:solidFill>
                <a:srgbClr val="FFFFFF"/>
              </a:solidFill>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altLang="zh-CN" sz="2000" dirty="0" smtClean="0">
                <a:solidFill>
                  <a:srgbClr val="E7E6E6"/>
                </a:solidFill>
                <a:latin typeface="Segoe UI" panose="020B0502040204020203" pitchFamily="34" charset="0"/>
                <a:cs typeface="Segoe UI" panose="020B0502040204020203" pitchFamily="34" charset="0"/>
              </a:rPr>
              <a:t>A</a:t>
            </a:r>
            <a:r>
              <a:rPr lang="en-US" altLang="zh-CN" sz="2000" dirty="0" smtClean="0">
                <a:solidFill>
                  <a:srgbClr val="E7E6E6"/>
                </a:solidFill>
                <a:latin typeface="Segoe UI" panose="020B0502040204020203" pitchFamily="34" charset="0"/>
                <a:cs typeface="Segoe UI" panose="020B0502040204020203" pitchFamily="34" charset="0"/>
              </a:rPr>
              <a:t>irbnb Exploration</a:t>
            </a:r>
            <a:endParaRPr lang="en-US" sz="2000" dirty="0">
              <a:solidFill>
                <a:srgbClr val="E7E6E6"/>
              </a:solidFill>
              <a:latin typeface="Segoe UI" panose="020B0502040204020203" pitchFamily="34" charset="0"/>
              <a:cs typeface="Segoe UI" panose="020B0502040204020203" pitchFamily="34" charset="0"/>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4700" y="3629888"/>
            <a:ext cx="1981200" cy="584775"/>
          </a:xfrm>
          <a:prstGeom prst="rect">
            <a:avLst/>
          </a:prstGeom>
          <a:noFill/>
        </p:spPr>
        <p:txBody>
          <a:bodyPr wrap="square" rtlCol="0">
            <a:spAutoFit/>
          </a:bodyPr>
          <a:lstStyle/>
          <a:p>
            <a:pPr algn="ctr"/>
            <a:r>
              <a:rPr lang="en-US" sz="3200" b="1" dirty="0" smtClean="0"/>
              <a:t>EDA</a:t>
            </a:r>
            <a:endParaRPr lang="en-US" sz="3200" b="1" dirty="0"/>
          </a:p>
        </p:txBody>
      </p:sp>
      <p:sp>
        <p:nvSpPr>
          <p:cNvPr id="14" name="TextBox 13"/>
          <p:cNvSpPr txBox="1"/>
          <p:nvPr/>
        </p:nvSpPr>
        <p:spPr>
          <a:xfrm>
            <a:off x="3622881" y="3629888"/>
            <a:ext cx="1981200" cy="584775"/>
          </a:xfrm>
          <a:prstGeom prst="rect">
            <a:avLst/>
          </a:prstGeom>
          <a:noFill/>
        </p:spPr>
        <p:txBody>
          <a:bodyPr wrap="square" rtlCol="0">
            <a:spAutoFit/>
          </a:bodyPr>
          <a:lstStyle/>
          <a:p>
            <a:pPr algn="ctr"/>
            <a:r>
              <a:rPr lang="en-US" sz="3200" b="1" dirty="0" smtClean="0"/>
              <a:t>BENFORD</a:t>
            </a:r>
            <a:endParaRPr lang="en-US" sz="3200" b="1" dirty="0"/>
          </a:p>
        </p:txBody>
      </p:sp>
      <p:sp>
        <p:nvSpPr>
          <p:cNvPr id="17" name="TextBox 16"/>
          <p:cNvSpPr txBox="1"/>
          <p:nvPr/>
        </p:nvSpPr>
        <p:spPr>
          <a:xfrm>
            <a:off x="6591292" y="3629888"/>
            <a:ext cx="1981200" cy="584775"/>
          </a:xfrm>
          <a:prstGeom prst="rect">
            <a:avLst/>
          </a:prstGeom>
          <a:noFill/>
        </p:spPr>
        <p:txBody>
          <a:bodyPr wrap="square" rtlCol="0">
            <a:spAutoFit/>
          </a:bodyPr>
          <a:lstStyle/>
          <a:p>
            <a:pPr algn="ctr"/>
            <a:r>
              <a:rPr lang="en-US" sz="3200" b="1" dirty="0" smtClean="0"/>
              <a:t>TEXT</a:t>
            </a:r>
            <a:endParaRPr lang="en-US" sz="3200" b="1" dirty="0"/>
          </a:p>
        </p:txBody>
      </p:sp>
      <p:sp>
        <p:nvSpPr>
          <p:cNvPr id="19" name="TextBox 18"/>
          <p:cNvSpPr txBox="1"/>
          <p:nvPr/>
        </p:nvSpPr>
        <p:spPr>
          <a:xfrm>
            <a:off x="9439473" y="3629888"/>
            <a:ext cx="1981200" cy="584775"/>
          </a:xfrm>
          <a:prstGeom prst="rect">
            <a:avLst/>
          </a:prstGeom>
          <a:noFill/>
        </p:spPr>
        <p:txBody>
          <a:bodyPr wrap="square" rtlCol="0">
            <a:spAutoFit/>
          </a:bodyPr>
          <a:lstStyle/>
          <a:p>
            <a:pPr algn="ctr"/>
            <a:r>
              <a:rPr lang="en-US" sz="3200" b="1" dirty="0" smtClean="0"/>
              <a:t>MAP</a:t>
            </a:r>
            <a:endParaRPr lang="en-US" sz="3200" b="1" dirty="0"/>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  Price Distribution</a:t>
            </a:r>
            <a:endParaRPr lang="en-US" dirty="0"/>
          </a:p>
        </p:txBody>
      </p:sp>
      <p:sp>
        <p:nvSpPr>
          <p:cNvPr id="3" name="Text Placeholder 2"/>
          <p:cNvSpPr>
            <a:spLocks noGrp="1"/>
          </p:cNvSpPr>
          <p:nvPr>
            <p:ph type="body" idx="1"/>
          </p:nvPr>
        </p:nvSpPr>
        <p:spPr/>
        <p:txBody>
          <a:bodyPr/>
          <a:lstStyle/>
          <a:p>
            <a:r>
              <a:rPr lang="en-US" dirty="0" smtClean="0"/>
              <a:t>With Raw Data</a:t>
            </a:r>
            <a:endParaRPr lang="en-US" dirty="0"/>
          </a:p>
        </p:txBody>
      </p:sp>
      <p:pic>
        <p:nvPicPr>
          <p:cNvPr id="7" name="Content Placeholder 6"/>
          <p:cNvPicPr>
            <a:picLocks noGrp="1" noChangeAspect="1"/>
          </p:cNvPicPr>
          <p:nvPr>
            <p:ph sz="half" idx="2"/>
          </p:nvPr>
        </p:nvPicPr>
        <p:blipFill>
          <a:blip r:embed="rId2"/>
          <a:stretch>
            <a:fillRect/>
          </a:stretch>
        </p:blipFill>
        <p:spPr>
          <a:xfrm>
            <a:off x="874964" y="2505075"/>
            <a:ext cx="5087435" cy="3684588"/>
          </a:xfrm>
          <a:prstGeom prst="rect">
            <a:avLst/>
          </a:prstGeom>
        </p:spPr>
      </p:pic>
      <p:sp>
        <p:nvSpPr>
          <p:cNvPr id="5" name="Text Placeholder 4"/>
          <p:cNvSpPr>
            <a:spLocks noGrp="1"/>
          </p:cNvSpPr>
          <p:nvPr>
            <p:ph type="body" sz="quarter" idx="3"/>
          </p:nvPr>
        </p:nvSpPr>
        <p:spPr/>
        <p:txBody>
          <a:bodyPr/>
          <a:lstStyle/>
          <a:p>
            <a:r>
              <a:rPr lang="en-US" dirty="0" smtClean="0"/>
              <a:t>After deleting outliers</a:t>
            </a:r>
            <a:endParaRPr lang="en-US" dirty="0"/>
          </a:p>
        </p:txBody>
      </p:sp>
      <p:pic>
        <p:nvPicPr>
          <p:cNvPr id="8" name="Content Placeholder 7"/>
          <p:cNvPicPr>
            <a:picLocks noGrp="1" noChangeAspect="1"/>
          </p:cNvPicPr>
          <p:nvPr>
            <p:ph sz="quarter" idx="4"/>
          </p:nvPr>
        </p:nvPicPr>
        <p:blipFill>
          <a:blip r:embed="rId3"/>
          <a:stretch>
            <a:fillRect/>
          </a:stretch>
        </p:blipFill>
        <p:spPr>
          <a:xfrm>
            <a:off x="6172200" y="2530027"/>
            <a:ext cx="5183188" cy="3634683"/>
          </a:xfrm>
          <a:prstGeom prst="rect">
            <a:avLst/>
          </a:prstGeom>
        </p:spPr>
      </p:pic>
    </p:spTree>
    <p:extLst>
      <p:ext uri="{BB962C8B-B14F-4D97-AF65-F5344CB8AC3E}">
        <p14:creationId xmlns:p14="http://schemas.microsoft.com/office/powerpoint/2010/main" val="412017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 </a:t>
            </a:r>
            <a:r>
              <a:rPr lang="en-US" dirty="0" smtClean="0"/>
              <a:t>Price with different bedrooms</a:t>
            </a:r>
            <a:endParaRPr lang="en-US" dirty="0"/>
          </a:p>
        </p:txBody>
      </p:sp>
      <p:sp>
        <p:nvSpPr>
          <p:cNvPr id="3" name="Text Placeholder 2"/>
          <p:cNvSpPr>
            <a:spLocks noGrp="1"/>
          </p:cNvSpPr>
          <p:nvPr>
            <p:ph type="body" idx="1"/>
          </p:nvPr>
        </p:nvSpPr>
        <p:spPr/>
        <p:txBody>
          <a:bodyPr/>
          <a:lstStyle/>
          <a:p>
            <a:r>
              <a:rPr lang="en-US" dirty="0" smtClean="0"/>
              <a:t>With Raw Data</a:t>
            </a:r>
            <a:endParaRPr lang="en-US" dirty="0"/>
          </a:p>
        </p:txBody>
      </p:sp>
      <p:sp>
        <p:nvSpPr>
          <p:cNvPr id="5" name="Text Placeholder 4"/>
          <p:cNvSpPr>
            <a:spLocks noGrp="1"/>
          </p:cNvSpPr>
          <p:nvPr>
            <p:ph type="body" sz="quarter" idx="3"/>
          </p:nvPr>
        </p:nvSpPr>
        <p:spPr/>
        <p:txBody>
          <a:bodyPr/>
          <a:lstStyle/>
          <a:p>
            <a:r>
              <a:rPr lang="en-US" dirty="0" smtClean="0"/>
              <a:t>After deleting outliers</a:t>
            </a:r>
            <a:endParaRPr lang="en-US" dirty="0"/>
          </a:p>
        </p:txBody>
      </p:sp>
      <p:pic>
        <p:nvPicPr>
          <p:cNvPr id="10" name="Content Placeholder 9"/>
          <p:cNvPicPr>
            <a:picLocks noGrp="1" noChangeAspect="1"/>
          </p:cNvPicPr>
          <p:nvPr>
            <p:ph sz="half" idx="2"/>
          </p:nvPr>
        </p:nvPicPr>
        <p:blipFill>
          <a:blip r:embed="rId2"/>
          <a:stretch>
            <a:fillRect/>
          </a:stretch>
        </p:blipFill>
        <p:spPr>
          <a:xfrm>
            <a:off x="839788" y="2528502"/>
            <a:ext cx="5157787" cy="3637733"/>
          </a:xfrm>
          <a:prstGeom prst="rect">
            <a:avLst/>
          </a:prstGeom>
        </p:spPr>
      </p:pic>
      <p:pic>
        <p:nvPicPr>
          <p:cNvPr id="12" name="Content Placeholder 11"/>
          <p:cNvPicPr>
            <a:picLocks noGrp="1" noChangeAspect="1"/>
          </p:cNvPicPr>
          <p:nvPr>
            <p:ph sz="quarter" idx="4"/>
          </p:nvPr>
        </p:nvPicPr>
        <p:blipFill>
          <a:blip r:embed="rId3"/>
          <a:stretch>
            <a:fillRect/>
          </a:stretch>
        </p:blipFill>
        <p:spPr>
          <a:xfrm>
            <a:off x="6172200" y="2534764"/>
            <a:ext cx="5183188" cy="3625210"/>
          </a:xfrm>
          <a:prstGeom prst="rect">
            <a:avLst/>
          </a:prstGeom>
        </p:spPr>
      </p:pic>
    </p:spTree>
    <p:extLst>
      <p:ext uri="{BB962C8B-B14F-4D97-AF65-F5344CB8AC3E}">
        <p14:creationId xmlns:p14="http://schemas.microsoft.com/office/powerpoint/2010/main" val="321582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Benford</a:t>
            </a:r>
            <a:r>
              <a:rPr lang="en-US" dirty="0" smtClean="0"/>
              <a:t> Analysis</a:t>
            </a:r>
            <a:endParaRPr lang="en-US" dirty="0"/>
          </a:p>
        </p:txBody>
      </p:sp>
      <p:pic>
        <p:nvPicPr>
          <p:cNvPr id="6" name="Content Placeholder 5"/>
          <p:cNvPicPr>
            <a:picLocks noGrp="1" noChangeAspect="1"/>
          </p:cNvPicPr>
          <p:nvPr>
            <p:ph idx="1"/>
          </p:nvPr>
        </p:nvPicPr>
        <p:blipFill>
          <a:blip r:embed="rId2"/>
          <a:stretch>
            <a:fillRect/>
          </a:stretch>
        </p:blipFill>
        <p:spPr>
          <a:xfrm>
            <a:off x="5183188" y="1288893"/>
            <a:ext cx="6172200" cy="4270689"/>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With Price</a:t>
            </a:r>
            <a:endParaRPr lang="en-US" dirty="0"/>
          </a:p>
        </p:txBody>
      </p:sp>
    </p:spTree>
    <p:extLst>
      <p:ext uri="{BB962C8B-B14F-4D97-AF65-F5344CB8AC3E}">
        <p14:creationId xmlns:p14="http://schemas.microsoft.com/office/powerpoint/2010/main" val="163849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Benford</a:t>
            </a:r>
            <a:r>
              <a:rPr lang="en-US" dirty="0" smtClean="0"/>
              <a:t> Analysis</a:t>
            </a:r>
            <a:endParaRPr lang="en-US"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With Reviews</a:t>
            </a:r>
            <a:endParaRPr lang="en-US" dirty="0"/>
          </a:p>
        </p:txBody>
      </p:sp>
      <p:pic>
        <p:nvPicPr>
          <p:cNvPr id="5" name="Content Placeholder 4"/>
          <p:cNvPicPr>
            <a:picLocks noGrp="1" noChangeAspect="1"/>
          </p:cNvPicPr>
          <p:nvPr>
            <p:ph idx="1"/>
          </p:nvPr>
        </p:nvPicPr>
        <p:blipFill>
          <a:blip r:embed="rId2"/>
          <a:stretch>
            <a:fillRect/>
          </a:stretch>
        </p:blipFill>
        <p:spPr>
          <a:xfrm>
            <a:off x="5183188" y="1254852"/>
            <a:ext cx="6172200" cy="4338770"/>
          </a:xfrm>
          <a:prstGeom prst="rect">
            <a:avLst/>
          </a:prstGeom>
        </p:spPr>
      </p:pic>
    </p:spTree>
    <p:extLst>
      <p:ext uri="{BB962C8B-B14F-4D97-AF65-F5344CB8AC3E}">
        <p14:creationId xmlns:p14="http://schemas.microsoft.com/office/powerpoint/2010/main" val="13567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altLang="zh-CN" dirty="0" smtClean="0"/>
              <a:t>Mining</a:t>
            </a:r>
            <a:endParaRPr lang="en-US" dirty="0"/>
          </a:p>
        </p:txBody>
      </p:sp>
      <p:sp>
        <p:nvSpPr>
          <p:cNvPr id="3" name="Text Placeholder 2"/>
          <p:cNvSpPr>
            <a:spLocks noGrp="1"/>
          </p:cNvSpPr>
          <p:nvPr>
            <p:ph type="body" idx="1"/>
          </p:nvPr>
        </p:nvSpPr>
        <p:spPr/>
        <p:txBody>
          <a:bodyPr/>
          <a:lstStyle/>
          <a:p>
            <a:pPr algn="ctr"/>
            <a:r>
              <a:rPr lang="en-US" altLang="zh-CN" dirty="0" smtClean="0"/>
              <a:t>Bigram Word Frequency</a:t>
            </a:r>
            <a:endParaRPr lang="en-US" dirty="0"/>
          </a:p>
        </p:txBody>
      </p:sp>
      <p:pic>
        <p:nvPicPr>
          <p:cNvPr id="10" name="Content Placeholder 9"/>
          <p:cNvPicPr>
            <a:picLocks noGrp="1" noChangeAspect="1"/>
          </p:cNvPicPr>
          <p:nvPr>
            <p:ph sz="half" idx="2"/>
          </p:nvPr>
        </p:nvPicPr>
        <p:blipFill>
          <a:blip r:embed="rId2"/>
          <a:stretch>
            <a:fillRect/>
          </a:stretch>
        </p:blipFill>
        <p:spPr>
          <a:xfrm>
            <a:off x="839788" y="2768600"/>
            <a:ext cx="5157787" cy="3246921"/>
          </a:xfrm>
          <a:prstGeom prst="rect">
            <a:avLst/>
          </a:prstGeom>
        </p:spPr>
      </p:pic>
      <p:sp>
        <p:nvSpPr>
          <p:cNvPr id="5" name="Text Placeholder 4"/>
          <p:cNvSpPr>
            <a:spLocks noGrp="1"/>
          </p:cNvSpPr>
          <p:nvPr>
            <p:ph type="body" sz="quarter" idx="3"/>
          </p:nvPr>
        </p:nvSpPr>
        <p:spPr/>
        <p:txBody>
          <a:bodyPr/>
          <a:lstStyle/>
          <a:p>
            <a:pPr algn="ctr"/>
            <a:r>
              <a:rPr lang="en-US" altLang="zh-CN" dirty="0"/>
              <a:t>Tr</a:t>
            </a:r>
            <a:r>
              <a:rPr lang="en-US" altLang="zh-CN" dirty="0" smtClean="0"/>
              <a:t>igram </a:t>
            </a:r>
            <a:r>
              <a:rPr lang="en-US" altLang="zh-CN" dirty="0"/>
              <a:t>Word Frequency</a:t>
            </a:r>
            <a:endParaRPr lang="en-US" dirty="0"/>
          </a:p>
        </p:txBody>
      </p:sp>
      <p:pic>
        <p:nvPicPr>
          <p:cNvPr id="7" name="Content Placeholder 6"/>
          <p:cNvPicPr>
            <a:picLocks noGrp="1" noChangeAspect="1"/>
          </p:cNvPicPr>
          <p:nvPr>
            <p:ph sz="quarter" idx="4"/>
          </p:nvPr>
        </p:nvPicPr>
        <p:blipFill>
          <a:blip r:embed="rId3"/>
          <a:stretch>
            <a:fillRect/>
          </a:stretch>
        </p:blipFill>
        <p:spPr>
          <a:xfrm>
            <a:off x="6172200" y="2679217"/>
            <a:ext cx="5183188" cy="3336304"/>
          </a:xfrm>
          <a:prstGeom prst="rect">
            <a:avLst/>
          </a:prstGeom>
        </p:spPr>
      </p:pic>
    </p:spTree>
    <p:extLst>
      <p:ext uri="{BB962C8B-B14F-4D97-AF65-F5344CB8AC3E}">
        <p14:creationId xmlns:p14="http://schemas.microsoft.com/office/powerpoint/2010/main" val="268912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entiment score based on timeline</a:t>
            </a:r>
            <a:endParaRPr lang="en-US" dirty="0"/>
          </a:p>
        </p:txBody>
      </p:sp>
      <p:pic>
        <p:nvPicPr>
          <p:cNvPr id="4" name="Content Placeholder 3"/>
          <p:cNvPicPr>
            <a:picLocks noGrp="1" noChangeAspect="1"/>
          </p:cNvPicPr>
          <p:nvPr>
            <p:ph idx="1"/>
          </p:nvPr>
        </p:nvPicPr>
        <p:blipFill>
          <a:blip r:embed="rId2"/>
          <a:stretch>
            <a:fillRect/>
          </a:stretch>
        </p:blipFill>
        <p:spPr>
          <a:xfrm>
            <a:off x="2108200" y="1825625"/>
            <a:ext cx="7823199" cy="4351338"/>
          </a:xfrm>
          <a:prstGeom prst="rect">
            <a:avLst/>
          </a:prstGeom>
        </p:spPr>
      </p:pic>
    </p:spTree>
    <p:extLst>
      <p:ext uri="{BB962C8B-B14F-4D97-AF65-F5344CB8AC3E}">
        <p14:creationId xmlns:p14="http://schemas.microsoft.com/office/powerpoint/2010/main" val="330458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pic>
        <p:nvPicPr>
          <p:cNvPr id="5" name="Content Placeholder 4"/>
          <p:cNvPicPr>
            <a:picLocks noGrp="1" noChangeAspect="1"/>
          </p:cNvPicPr>
          <p:nvPr>
            <p:ph sz="half" idx="1"/>
          </p:nvPr>
        </p:nvPicPr>
        <p:blipFill>
          <a:blip r:embed="rId2"/>
          <a:stretch>
            <a:fillRect/>
          </a:stretch>
        </p:blipFill>
        <p:spPr>
          <a:xfrm>
            <a:off x="838200" y="2071279"/>
            <a:ext cx="5181600" cy="3860030"/>
          </a:xfrm>
          <a:prstGeom prst="rect">
            <a:avLst/>
          </a:prstGeom>
        </p:spPr>
      </p:pic>
      <p:pic>
        <p:nvPicPr>
          <p:cNvPr id="9" name="Content Placeholder 8"/>
          <p:cNvPicPr>
            <a:picLocks noGrp="1" noChangeAspect="1"/>
          </p:cNvPicPr>
          <p:nvPr>
            <p:ph sz="half" idx="2"/>
          </p:nvPr>
        </p:nvPicPr>
        <p:blipFill rotWithShape="1">
          <a:blip r:embed="rId3"/>
          <a:srcRect b="9939"/>
          <a:stretch/>
        </p:blipFill>
        <p:spPr>
          <a:xfrm>
            <a:off x="6172200" y="2132053"/>
            <a:ext cx="5181600" cy="3595647"/>
          </a:xfrm>
          <a:prstGeom prst="rect">
            <a:avLst/>
          </a:prstGeom>
        </p:spPr>
      </p:pic>
    </p:spTree>
    <p:extLst>
      <p:ext uri="{BB962C8B-B14F-4D97-AF65-F5344CB8AC3E}">
        <p14:creationId xmlns:p14="http://schemas.microsoft.com/office/powerpoint/2010/main" val="2505608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300</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等线</vt:lpstr>
      <vt:lpstr>等线 Light</vt:lpstr>
      <vt:lpstr>Arial</vt:lpstr>
      <vt:lpstr>Calibri</vt:lpstr>
      <vt:lpstr>Calibri Light</vt:lpstr>
      <vt:lpstr>Franklin Gothic Book</vt:lpstr>
      <vt:lpstr>Segoe UI</vt:lpstr>
      <vt:lpstr>Office Theme</vt:lpstr>
      <vt:lpstr>Airbnb Exploration</vt:lpstr>
      <vt:lpstr>Content</vt:lpstr>
      <vt:lpstr>EDA :  Price Distribution</vt:lpstr>
      <vt:lpstr>EDA : Price with different bedrooms</vt:lpstr>
      <vt:lpstr>Benford Analysis</vt:lpstr>
      <vt:lpstr>Benford Analysis</vt:lpstr>
      <vt:lpstr>Text Mining</vt:lpstr>
      <vt:lpstr>Sentiment score based on timeline</vt:lpstr>
      <vt:lpstr>MAPs</vt:lpstr>
      <vt:lpstr>MAP Leaflet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2018-12-18T06:41:27Z</dcterms:created>
  <dcterms:modified xsi:type="dcterms:W3CDTF">2018-12-18T07:54:32Z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